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1.xml" ContentType="application/vnd.openxmlformats-officedocument.drawingml.chart+xml"/>
  <Override PartName="/ppt/notesSlides/notesSlide35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675" r:id="rId2"/>
    <p:sldId id="651" r:id="rId3"/>
    <p:sldId id="822" r:id="rId4"/>
    <p:sldId id="693" r:id="rId5"/>
    <p:sldId id="855" r:id="rId6"/>
    <p:sldId id="768" r:id="rId7"/>
    <p:sldId id="903" r:id="rId8"/>
    <p:sldId id="913" r:id="rId9"/>
    <p:sldId id="905" r:id="rId10"/>
    <p:sldId id="911" r:id="rId11"/>
    <p:sldId id="876" r:id="rId12"/>
    <p:sldId id="776" r:id="rId13"/>
    <p:sldId id="781" r:id="rId14"/>
    <p:sldId id="782" r:id="rId15"/>
    <p:sldId id="893" r:id="rId16"/>
    <p:sldId id="892" r:id="rId17"/>
    <p:sldId id="900" r:id="rId18"/>
    <p:sldId id="916" r:id="rId19"/>
    <p:sldId id="894" r:id="rId20"/>
    <p:sldId id="877" r:id="rId21"/>
    <p:sldId id="887" r:id="rId22"/>
    <p:sldId id="861" r:id="rId23"/>
    <p:sldId id="867" r:id="rId24"/>
    <p:sldId id="896" r:id="rId25"/>
    <p:sldId id="807" r:id="rId26"/>
    <p:sldId id="914" r:id="rId27"/>
    <p:sldId id="889" r:id="rId28"/>
    <p:sldId id="878" r:id="rId29"/>
    <p:sldId id="674" r:id="rId30"/>
    <p:sldId id="658" r:id="rId31"/>
    <p:sldId id="759" r:id="rId32"/>
    <p:sldId id="815" r:id="rId33"/>
    <p:sldId id="760" r:id="rId34"/>
    <p:sldId id="882" r:id="rId35"/>
    <p:sldId id="917" r:id="rId36"/>
    <p:sldId id="886" r:id="rId37"/>
    <p:sldId id="918" r:id="rId38"/>
    <p:sldId id="899" r:id="rId39"/>
    <p:sldId id="8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FF5050"/>
    <a:srgbClr val="FF6600"/>
    <a:srgbClr val="FF3300"/>
    <a:srgbClr val="00B050"/>
    <a:srgbClr val="FF0000"/>
    <a:srgbClr val="33CC33"/>
    <a:srgbClr val="E2AC00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76" autoAdjust="0"/>
    <p:restoredTop sz="64314" autoAdjust="0"/>
  </p:normalViewPr>
  <p:slideViewPr>
    <p:cSldViewPr snapToObjects="1">
      <p:cViewPr>
        <p:scale>
          <a:sx n="125" d="100"/>
          <a:sy n="125" d="100"/>
        </p:scale>
        <p:origin x="-264" y="-318"/>
      </p:cViewPr>
      <p:guideLst>
        <p:guide orient="horz" pos="2160"/>
        <p:guide pos="2880"/>
      </p:guideLst>
    </p:cSldViewPr>
  </p:slideViewPr>
  <p:notesTextViewPr>
    <p:cViewPr>
      <p:scale>
        <a:sx n="170" d="100"/>
        <a:sy n="17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ownloads\hpca_slide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boxsrv\Dropbox\Research\22_DRAM_TLDRAM\CameraReady\useful\tldram_results_colo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results_slide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boxsrv\Dropbox\Research\22_DRAM_TLDRAM\CameraReady\results_slid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ownloads\hpca_slid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tre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tren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hpca_slid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hpca_slid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ownloads\hpca_slid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results_colo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results_col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53259558771401"/>
          <c:y val="0.180294865485564"/>
          <c:w val="0.67776737367288498"/>
          <c:h val="0.59149380741469804"/>
        </c:manualLayout>
      </c:layout>
      <c:lineChart>
        <c:grouping val="standard"/>
        <c:varyColors val="0"/>
        <c:ser>
          <c:idx val="0"/>
          <c:order val="0"/>
          <c:tx>
            <c:strRef>
              <c:f>Trend!$C$42</c:f>
              <c:strCache>
                <c:ptCount val="1"/>
                <c:pt idx="0">
                  <c:v>Capacity</c:v>
                </c:pt>
              </c:strCache>
            </c:strRef>
          </c:tx>
          <c:marker>
            <c:symbol val="triangle"/>
            <c:size val="12"/>
          </c:marker>
          <c:cat>
            <c:numRef>
              <c:f>Trend!$D$41:$H$41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</c:numCache>
            </c:numRef>
          </c:cat>
          <c:val>
            <c:numRef>
              <c:f>Trend!$D$42:$H$42</c:f>
              <c:numCache>
                <c:formatCode>General</c:formatCode>
                <c:ptCount val="5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569408"/>
        <c:axId val="201571328"/>
      </c:lineChart>
      <c:lineChart>
        <c:grouping val="standard"/>
        <c:varyColors val="0"/>
        <c:ser>
          <c:idx val="1"/>
          <c:order val="1"/>
          <c:tx>
            <c:strRef>
              <c:f>Trend!$C$43</c:f>
              <c:strCache>
                <c:ptCount val="1"/>
                <c:pt idx="0">
                  <c:v>Latency (tRC)</c:v>
                </c:pt>
              </c:strCache>
            </c:strRef>
          </c:tx>
          <c:marker>
            <c:symbol val="square"/>
            <c:size val="10"/>
          </c:marker>
          <c:cat>
            <c:numRef>
              <c:f>Trend!$D$41:$H$41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</c:numCache>
            </c:numRef>
          </c:cat>
          <c:val>
            <c:numRef>
              <c:f>Trend!$D$43:$H$43</c:f>
              <c:numCache>
                <c:formatCode>General</c:formatCode>
                <c:ptCount val="5"/>
                <c:pt idx="0">
                  <c:v>65</c:v>
                </c:pt>
                <c:pt idx="1">
                  <c:v>60</c:v>
                </c:pt>
                <c:pt idx="2">
                  <c:v>57.5</c:v>
                </c:pt>
                <c:pt idx="3">
                  <c:v>49.5</c:v>
                </c:pt>
                <c:pt idx="4">
                  <c:v>47.91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575424"/>
        <c:axId val="201573504"/>
      </c:lineChart>
      <c:catAx>
        <c:axId val="201569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Year</a:t>
                </a:r>
              </a:p>
            </c:rich>
          </c:tx>
          <c:layout>
            <c:manualLayout>
              <c:xMode val="edge"/>
              <c:yMode val="edge"/>
              <c:x val="0.450371237379111"/>
              <c:y val="0.8942710383858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571328"/>
        <c:crosses val="autoZero"/>
        <c:auto val="1"/>
        <c:lblAlgn val="ctr"/>
        <c:lblOffset val="100"/>
        <c:noMultiLvlLbl val="0"/>
      </c:catAx>
      <c:valAx>
        <c:axId val="201571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accent1"/>
                    </a:solidFill>
                  </a:defRPr>
                </a:pPr>
                <a:r>
                  <a:rPr lang="en-US" sz="2800" dirty="0">
                    <a:solidFill>
                      <a:schemeClr val="accent1"/>
                    </a:solidFill>
                  </a:rPr>
                  <a:t>Capacity (Gb)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endParaRPr lang="en-US"/>
          </a:p>
        </c:txPr>
        <c:crossAx val="201569408"/>
        <c:crosses val="autoZero"/>
        <c:crossBetween val="between"/>
      </c:valAx>
      <c:valAx>
        <c:axId val="201573504"/>
        <c:scaling>
          <c:orientation val="minMax"/>
          <c:max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accent2"/>
                    </a:solidFill>
                  </a:defRPr>
                </a:pPr>
                <a:r>
                  <a:rPr lang="en-US" sz="2800">
                    <a:solidFill>
                      <a:schemeClr val="accent2"/>
                    </a:solidFill>
                  </a:rPr>
                  <a:t>Latency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575424"/>
        <c:crosses val="max"/>
        <c:crossBetween val="between"/>
        <c:majorUnit val="20"/>
      </c:valAx>
      <c:catAx>
        <c:axId val="201575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573504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721503808906299"/>
          <c:y val="9.0690131859577305E-2"/>
          <c:w val="0.52913951518902502"/>
          <c:h val="0.68875165460021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Sheet4!$B$20</c:f>
              <c:strCache>
                <c:ptCount val="1"/>
                <c:pt idx="0">
                  <c:v>SC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invertIfNegative val="0"/>
          <c:cat>
            <c:numRef>
              <c:f>Sheet4!$C$19:$K$19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Sheet4!$C$20:$K$20</c:f>
              <c:numCache>
                <c:formatCode>0.00%</c:formatCode>
                <c:ptCount val="9"/>
                <c:pt idx="0">
                  <c:v>9.3347244427178705E-2</c:v>
                </c:pt>
                <c:pt idx="1">
                  <c:v>0.10478656814195</c:v>
                </c:pt>
                <c:pt idx="2">
                  <c:v>0.111842512822593</c:v>
                </c:pt>
                <c:pt idx="3">
                  <c:v>0.117258110410358</c:v>
                </c:pt>
                <c:pt idx="4">
                  <c:v>0.119577733133279</c:v>
                </c:pt>
                <c:pt idx="5">
                  <c:v>0.122556579187465</c:v>
                </c:pt>
                <c:pt idx="6">
                  <c:v>0.10751436324401401</c:v>
                </c:pt>
                <c:pt idx="7">
                  <c:v>0.108030409455294</c:v>
                </c:pt>
                <c:pt idx="8">
                  <c:v>8.4031668035316601E-2</c:v>
                </c:pt>
              </c:numCache>
            </c:numRef>
          </c:val>
        </c:ser>
        <c:ser>
          <c:idx val="1"/>
          <c:order val="1"/>
          <c:tx>
            <c:strRef>
              <c:f>Sheet4!$B$21</c:f>
              <c:strCache>
                <c:ptCount val="1"/>
                <c:pt idx="0">
                  <c:v>WMC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invertIfNegative val="0"/>
          <c:cat>
            <c:numRef>
              <c:f>Sheet4!$C$19:$K$19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Sheet4!$C$21:$K$21</c:f>
              <c:numCache>
                <c:formatCode>0.00%</c:formatCode>
                <c:ptCount val="9"/>
                <c:pt idx="0">
                  <c:v>7.3020507889049804E-2</c:v>
                </c:pt>
                <c:pt idx="1">
                  <c:v>8.3047121097306498E-2</c:v>
                </c:pt>
                <c:pt idx="2">
                  <c:v>9.12037312739193E-2</c:v>
                </c:pt>
                <c:pt idx="3">
                  <c:v>9.81172074077203E-2</c:v>
                </c:pt>
                <c:pt idx="4">
                  <c:v>0.10459073091519699</c:v>
                </c:pt>
                <c:pt idx="5">
                  <c:v>0.113158814382775</c:v>
                </c:pt>
                <c:pt idx="6">
                  <c:v>0.10892171586974</c:v>
                </c:pt>
                <c:pt idx="7">
                  <c:v>0.108731285123899</c:v>
                </c:pt>
                <c:pt idx="8">
                  <c:v>8.6014093371473893E-2</c:v>
                </c:pt>
              </c:numCache>
            </c:numRef>
          </c:val>
        </c:ser>
        <c:ser>
          <c:idx val="2"/>
          <c:order val="2"/>
          <c:tx>
            <c:strRef>
              <c:f>Sheet4!$B$22</c:f>
              <c:strCache>
                <c:ptCount val="1"/>
                <c:pt idx="0">
                  <c:v>BBC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invertIfNegative val="0"/>
          <c:cat>
            <c:numRef>
              <c:f>Sheet4!$C$19:$K$19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Sheet4!$C$22:$K$22</c:f>
              <c:numCache>
                <c:formatCode>0.00%</c:formatCode>
                <c:ptCount val="9"/>
                <c:pt idx="0">
                  <c:v>9.3347244427178705E-2</c:v>
                </c:pt>
                <c:pt idx="1">
                  <c:v>0.101650751157403</c:v>
                </c:pt>
                <c:pt idx="2">
                  <c:v>0.10948983228364</c:v>
                </c:pt>
                <c:pt idx="3">
                  <c:v>0.11549390786583601</c:v>
                </c:pt>
                <c:pt idx="4">
                  <c:v>0.121157629234314</c:v>
                </c:pt>
                <c:pt idx="5">
                  <c:v>0.12737031501417101</c:v>
                </c:pt>
                <c:pt idx="6">
                  <c:v>0.113307512756783</c:v>
                </c:pt>
                <c:pt idx="7">
                  <c:v>0.10909961731013</c:v>
                </c:pt>
                <c:pt idx="8">
                  <c:v>8.5970074726897203E-2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23488"/>
        <c:axId val="208625024"/>
      </c:barChart>
      <c:catAx>
        <c:axId val="2086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625024"/>
        <c:crosses val="autoZero"/>
        <c:auto val="1"/>
        <c:lblAlgn val="ctr"/>
        <c:lblOffset val="100"/>
        <c:noMultiLvlLbl val="0"/>
      </c:catAx>
      <c:valAx>
        <c:axId val="208625024"/>
        <c:scaling>
          <c:orientation val="minMax"/>
          <c:max val="0.1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623488"/>
        <c:crosses val="autoZero"/>
        <c:crossBetween val="between"/>
        <c:majorUnit val="0.03"/>
      </c:valAx>
      <c:spPr>
        <a:noFill/>
      </c:spPr>
    </c:plotArea>
    <c:legend>
      <c:legendPos val="t"/>
      <c:layout>
        <c:manualLayout>
          <c:xMode val="edge"/>
          <c:yMode val="edge"/>
          <c:x val="0.38484418000486598"/>
          <c:y val="8.5613258066030096E-2"/>
          <c:w val="0.30177223132657699"/>
          <c:h val="0.133433678863312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758877769246"/>
          <c:y val="8.2057376610734797E-2"/>
          <c:w val="0.848883238964799"/>
          <c:h val="0.74404310792711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Sheet3!$C$32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numRef>
              <c:f>Sheet3!$B$33:$B$36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Sheet3!$C$33:$C$36</c:f>
              <c:numCache>
                <c:formatCode>General</c:formatCode>
                <c:ptCount val="4"/>
                <c:pt idx="0">
                  <c:v>2.6373189999999901E-2</c:v>
                </c:pt>
                <c:pt idx="1">
                  <c:v>3.7619579E-2</c:v>
                </c:pt>
                <c:pt idx="2">
                  <c:v>6.8551023029156805E-2</c:v>
                </c:pt>
                <c:pt idx="3">
                  <c:v>0.111834435</c:v>
                </c:pt>
              </c:numCache>
            </c:numRef>
          </c:val>
        </c:ser>
        <c:ser>
          <c:idx val="1"/>
          <c:order val="1"/>
          <c:tx>
            <c:strRef>
              <c:f>Sheet3!$D$32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numRef>
              <c:f>Sheet3!$B$33:$B$36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Sheet3!$D$33:$D$36</c:f>
              <c:numCache>
                <c:formatCode>General</c:formatCode>
                <c:ptCount val="4"/>
                <c:pt idx="0">
                  <c:v>1.9600915999999899E-2</c:v>
                </c:pt>
                <c:pt idx="1">
                  <c:v>5.06259469999999E-2</c:v>
                </c:pt>
                <c:pt idx="2">
                  <c:v>0.112463959</c:v>
                </c:pt>
                <c:pt idx="3">
                  <c:v>0.16250627200000001</c:v>
                </c:pt>
              </c:numCache>
            </c:numRef>
          </c:val>
        </c:ser>
        <c:ser>
          <c:idx val="2"/>
          <c:order val="2"/>
          <c:tx>
            <c:strRef>
              <c:f>Sheet3!$E$32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numRef>
              <c:f>Sheet3!$B$33:$B$36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Sheet3!$E$33:$E$36</c:f>
              <c:numCache>
                <c:formatCode>General</c:formatCode>
                <c:ptCount val="4"/>
                <c:pt idx="0">
                  <c:v>4.8098398000000001E-2</c:v>
                </c:pt>
                <c:pt idx="1">
                  <c:v>8.0152142999999995E-2</c:v>
                </c:pt>
                <c:pt idx="2">
                  <c:v>0.118456017</c:v>
                </c:pt>
                <c:pt idx="3">
                  <c:v>0.16810461700000001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669760"/>
        <c:axId val="191671296"/>
      </c:barChart>
      <c:catAx>
        <c:axId val="19166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91671296"/>
        <c:crosses val="autoZero"/>
        <c:auto val="1"/>
        <c:lblAlgn val="ctr"/>
        <c:lblOffset val="0"/>
        <c:noMultiLvlLbl val="0"/>
      </c:catAx>
      <c:valAx>
        <c:axId val="191671296"/>
        <c:scaling>
          <c:orientation val="minMax"/>
          <c:max val="0.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91669760"/>
        <c:crosses val="autoZero"/>
        <c:crossBetween val="between"/>
        <c:majorUnit val="0.05"/>
      </c:valAx>
    </c:plotArea>
    <c:legend>
      <c:legendPos val="t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10258049883140199"/>
          <c:y val="7.9924647453568004E-2"/>
          <c:w val="0.70788607633488698"/>
          <c:h val="0.201288428977789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605517854759"/>
          <c:y val="4.2105234075677497E-2"/>
          <c:w val="0.82563133070983297"/>
          <c:h val="0.67024851935039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Sheet3!$G$39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numRef>
              <c:f>Sheet3!$F$40:$F$43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Sheet3!$G$40:$G$43</c:f>
              <c:numCache>
                <c:formatCode>General</c:formatCode>
                <c:ptCount val="4"/>
                <c:pt idx="0">
                  <c:v>0.117312300018063</c:v>
                </c:pt>
                <c:pt idx="1">
                  <c:v>0.119857670718061</c:v>
                </c:pt>
                <c:pt idx="2">
                  <c:v>0.10966201203480699</c:v>
                </c:pt>
                <c:pt idx="3">
                  <c:v>0.103196868347343</c:v>
                </c:pt>
              </c:numCache>
            </c:numRef>
          </c:val>
        </c:ser>
        <c:ser>
          <c:idx val="1"/>
          <c:order val="1"/>
          <c:tx>
            <c:strRef>
              <c:f>Sheet3!$H$39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numRef>
              <c:f>Sheet3!$F$40:$F$43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Sheet3!$H$40:$H$43</c:f>
              <c:numCache>
                <c:formatCode>General</c:formatCode>
                <c:ptCount val="4"/>
                <c:pt idx="0">
                  <c:v>0.10995201976069099</c:v>
                </c:pt>
                <c:pt idx="1">
                  <c:v>0.122554681812928</c:v>
                </c:pt>
                <c:pt idx="2">
                  <c:v>0.108215572105267</c:v>
                </c:pt>
                <c:pt idx="3">
                  <c:v>0.102950179108745</c:v>
                </c:pt>
              </c:numCache>
            </c:numRef>
          </c:val>
        </c:ser>
        <c:ser>
          <c:idx val="2"/>
          <c:order val="2"/>
          <c:tx>
            <c:strRef>
              <c:f>Sheet3!$I$39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numRef>
              <c:f>Sheet3!$F$40:$F$43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Sheet3!$I$40:$I$43</c:f>
              <c:numCache>
                <c:formatCode>General</c:formatCode>
                <c:ptCount val="4"/>
                <c:pt idx="0">
                  <c:v>0.12134280731328</c:v>
                </c:pt>
                <c:pt idx="1">
                  <c:v>0.12615270977490001</c:v>
                </c:pt>
                <c:pt idx="2">
                  <c:v>0.109856810593552</c:v>
                </c:pt>
                <c:pt idx="3">
                  <c:v>0.103193411748744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166912"/>
        <c:axId val="210168448"/>
      </c:barChart>
      <c:catAx>
        <c:axId val="21016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168448"/>
        <c:crosses val="autoZero"/>
        <c:auto val="1"/>
        <c:lblAlgn val="ctr"/>
        <c:lblOffset val="0"/>
        <c:noMultiLvlLbl val="0"/>
      </c:catAx>
      <c:valAx>
        <c:axId val="210168448"/>
        <c:scaling>
          <c:orientation val="minMax"/>
          <c:max val="0.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166912"/>
        <c:crosses val="autoZero"/>
        <c:crossBetween val="between"/>
        <c:majorUnit val="0.05"/>
      </c:valAx>
    </c:plotArea>
    <c:legend>
      <c:legendPos val="t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14182683633236001"/>
          <c:y val="4.6294535948854902E-2"/>
          <c:w val="0.65408354193787999"/>
          <c:h val="0.157569444458626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63500">
              <a:solidFill>
                <a:schemeClr val="tx1"/>
              </a:solidFill>
            </a:ln>
          </c:spPr>
          <c:marker>
            <c:symbol val="diamond"/>
            <c:size val="2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2"/>
            <c:marker>
              <c:spPr>
                <a:solidFill>
                  <a:schemeClr val="tx1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c:spPr>
            </c:marker>
            <c:bubble3D val="0"/>
          </c:dPt>
          <c:dPt>
            <c:idx val="4"/>
            <c:marker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xVal>
            <c:numRef>
              <c:f>'Trade-off'!$C$50:$C$54</c:f>
              <c:numCache>
                <c:formatCode>0.00</c:formatCode>
                <c:ptCount val="5"/>
                <c:pt idx="0">
                  <c:v>23.10725021132788</c:v>
                </c:pt>
                <c:pt idx="1">
                  <c:v>24.617764350044659</c:v>
                </c:pt>
                <c:pt idx="2">
                  <c:v>27.831175560551241</c:v>
                </c:pt>
                <c:pt idx="3">
                  <c:v>35.461599363785872</c:v>
                </c:pt>
                <c:pt idx="4" formatCode="General">
                  <c:v>52.5</c:v>
                </c:pt>
              </c:numCache>
            </c:numRef>
          </c:xVal>
          <c:yVal>
            <c:numRef>
              <c:f>'Trade-off'!$D$50:$D$54</c:f>
              <c:numCache>
                <c:formatCode>General</c:formatCode>
                <c:ptCount val="5"/>
                <c:pt idx="0">
                  <c:v>3.7551020408163258</c:v>
                </c:pt>
                <c:pt idx="1">
                  <c:v>2.285714285714286</c:v>
                </c:pt>
                <c:pt idx="2">
                  <c:v>1.551020408163265</c:v>
                </c:pt>
                <c:pt idx="3">
                  <c:v>1.1836734693877551</c:v>
                </c:pt>
                <c:pt idx="4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628288"/>
        <c:axId val="201630464"/>
      </c:scatterChart>
      <c:valAx>
        <c:axId val="201628288"/>
        <c:scaling>
          <c:orientation val="minMax"/>
          <c:max val="70"/>
        </c:scaling>
        <c:delete val="0"/>
        <c:axPos val="b"/>
        <c:title>
          <c:tx>
            <c:rich>
              <a:bodyPr anchor="t" anchorCtr="0"/>
              <a:lstStyle/>
              <a:p>
                <a:pPr algn="r">
                  <a:defRPr sz="2800"/>
                </a:pPr>
                <a:r>
                  <a:rPr lang="en-US" sz="2800" smtClean="0"/>
                  <a:t>Latency (ns)</a:t>
                </a:r>
                <a:endParaRPr lang="en-US" sz="28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630464"/>
        <c:crosses val="autoZero"/>
        <c:crossBetween val="midCat"/>
        <c:majorUnit val="10"/>
      </c:valAx>
      <c:valAx>
        <c:axId val="201630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Normalized</a:t>
                </a:r>
                <a:r>
                  <a:rPr lang="en-US" sz="2800" baseline="0" dirty="0" smtClean="0"/>
                  <a:t> DRAM Area</a:t>
                </a:r>
                <a:endParaRPr lang="en-US" sz="2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628288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27952755905498"/>
          <c:y val="8.9722421061003699E-2"/>
          <c:w val="0.64258779075029404"/>
          <c:h val="0.71270381430327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Sheet2!$G$18</c:f>
              <c:strCache>
                <c:ptCount val="1"/>
                <c:pt idx="0">
                  <c:v>Normalized Power Consumption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Sheet2!$H$17:$J$17</c:f>
              <c:strCache>
                <c:ptCount val="3"/>
                <c:pt idx="0">
                  <c:v>commodity DRAM</c:v>
                </c:pt>
                <c:pt idx="1">
                  <c:v>near segment</c:v>
                </c:pt>
                <c:pt idx="2">
                  <c:v>far  segment</c:v>
                </c:pt>
              </c:strCache>
            </c:strRef>
          </c:cat>
          <c:val>
            <c:numRef>
              <c:f>Sheet2!$H$18:$J$18</c:f>
              <c:numCache>
                <c:formatCode>General</c:formatCode>
                <c:ptCount val="3"/>
                <c:pt idx="0">
                  <c:v>1</c:v>
                </c:pt>
                <c:pt idx="1">
                  <c:v>0.49</c:v>
                </c:pt>
                <c:pt idx="2">
                  <c:v>1.49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2308608"/>
        <c:axId val="202519296"/>
      </c:barChart>
      <c:catAx>
        <c:axId val="202308608"/>
        <c:scaling>
          <c:orientation val="minMax"/>
        </c:scaling>
        <c:delete val="1"/>
        <c:axPos val="b"/>
        <c:majorTickMark val="out"/>
        <c:minorTickMark val="none"/>
        <c:tickLblPos val="nextTo"/>
        <c:crossAx val="202519296"/>
        <c:crosses val="autoZero"/>
        <c:auto val="1"/>
        <c:lblAlgn val="ctr"/>
        <c:lblOffset val="100"/>
        <c:noMultiLvlLbl val="0"/>
      </c:catAx>
      <c:valAx>
        <c:axId val="202519296"/>
        <c:scaling>
          <c:orientation val="minMax"/>
          <c:max val="1.5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2308608"/>
        <c:crosses val="autoZero"/>
        <c:crossBetween val="between"/>
        <c:majorUnit val="0.5"/>
        <c:minorUnit val="0.04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026638474133"/>
          <c:y val="3.6564430193441501E-2"/>
          <c:w val="0.62821987268810797"/>
          <c:h val="0.75608764511344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Sheet2!$B$18</c:f>
              <c:strCache>
                <c:ptCount val="1"/>
                <c:pt idx="0">
                  <c:v>Latency</c:v>
                </c:pt>
              </c:strCache>
            </c:strRef>
          </c:tx>
          <c:invertIfNegative val="0"/>
          <c:cat>
            <c:strRef>
              <c:f>Sheet2!$C$17:$E$17</c:f>
              <c:strCache>
                <c:ptCount val="3"/>
                <c:pt idx="0">
                  <c:v>commodity DRAM</c:v>
                </c:pt>
                <c:pt idx="1">
                  <c:v>near segment</c:v>
                </c:pt>
                <c:pt idx="2">
                  <c:v>far  segment</c:v>
                </c:pt>
              </c:strCache>
            </c:strRef>
          </c:cat>
          <c:val>
            <c:numRef>
              <c:f>Sheet2!$C$18:$E$18</c:f>
              <c:numCache>
                <c:formatCode>General</c:formatCode>
                <c:ptCount val="3"/>
                <c:pt idx="0">
                  <c:v>1</c:v>
                </c:pt>
                <c:pt idx="1">
                  <c:v>0.56000000000000005</c:v>
                </c:pt>
                <c:pt idx="2">
                  <c:v>1.23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2539008"/>
        <c:axId val="202540544"/>
      </c:barChart>
      <c:catAx>
        <c:axId val="202539008"/>
        <c:scaling>
          <c:orientation val="minMax"/>
        </c:scaling>
        <c:delete val="1"/>
        <c:axPos val="b"/>
        <c:majorTickMark val="out"/>
        <c:minorTickMark val="none"/>
        <c:tickLblPos val="nextTo"/>
        <c:crossAx val="202540544"/>
        <c:crosses val="autoZero"/>
        <c:auto val="1"/>
        <c:lblAlgn val="ctr"/>
        <c:lblOffset val="100"/>
        <c:noMultiLvlLbl val="0"/>
      </c:catAx>
      <c:valAx>
        <c:axId val="202540544"/>
        <c:scaling>
          <c:orientation val="minMax"/>
          <c:max val="1.6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2539008"/>
        <c:crosses val="autoZero"/>
        <c:crossBetween val="between"/>
        <c:majorUnit val="0.5"/>
        <c:minorUnit val="0.04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6444762586499"/>
          <c:y val="0.10852388002918199"/>
          <c:w val="0.85556346933906002"/>
          <c:h val="0.5940462646947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Latency!$D$26</c:f>
              <c:strCache>
                <c:ptCount val="1"/>
                <c:pt idx="0">
                  <c:v>Near Segment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Latency!$D$27:$D$36</c:f>
              <c:numCache>
                <c:formatCode>0.00</c:formatCode>
                <c:ptCount val="10"/>
                <c:pt idx="0">
                  <c:v>21.57875472051958</c:v>
                </c:pt>
                <c:pt idx="1">
                  <c:v>21.622178193035079</c:v>
                </c:pt>
                <c:pt idx="2">
                  <c:v>21.727645070635759</c:v>
                </c:pt>
                <c:pt idx="3">
                  <c:v>21.93794024535897</c:v>
                </c:pt>
                <c:pt idx="4">
                  <c:v>22.335339500185679</c:v>
                </c:pt>
                <c:pt idx="5">
                  <c:v>23.10725021132788</c:v>
                </c:pt>
                <c:pt idx="6">
                  <c:v>24.617764350044659</c:v>
                </c:pt>
                <c:pt idx="7">
                  <c:v>27.831175560551241</c:v>
                </c:pt>
                <c:pt idx="8">
                  <c:v>35.461599363785872</c:v>
                </c:pt>
                <c:pt idx="9" formatCode="General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Latency!$E$26</c:f>
              <c:strCache>
                <c:ptCount val="1"/>
                <c:pt idx="0">
                  <c:v>Far Segment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Latency!$E$27:$E$36</c:f>
              <c:numCache>
                <c:formatCode>0.00</c:formatCode>
                <c:ptCount val="10"/>
                <c:pt idx="0">
                  <c:v>66.564058539181843</c:v>
                </c:pt>
                <c:pt idx="1">
                  <c:v>66.45835747591417</c:v>
                </c:pt>
                <c:pt idx="2">
                  <c:v>66.514148163181872</c:v>
                </c:pt>
                <c:pt idx="3">
                  <c:v>66.358701799139837</c:v>
                </c:pt>
                <c:pt idx="4">
                  <c:v>66.429286070026748</c:v>
                </c:pt>
                <c:pt idx="5">
                  <c:v>65.839935131281038</c:v>
                </c:pt>
                <c:pt idx="6">
                  <c:v>64.92205053064815</c:v>
                </c:pt>
                <c:pt idx="7">
                  <c:v>64.075575577030264</c:v>
                </c:pt>
                <c:pt idx="8">
                  <c:v>60.840108262809622</c:v>
                </c:pt>
                <c:pt idx="9" formatCode="General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35456"/>
        <c:axId val="208437248"/>
      </c:barChart>
      <c:catAx>
        <c:axId val="20843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8437248"/>
        <c:crosses val="autoZero"/>
        <c:auto val="1"/>
        <c:lblAlgn val="ctr"/>
        <c:lblOffset val="100"/>
        <c:noMultiLvlLbl val="0"/>
      </c:catAx>
      <c:valAx>
        <c:axId val="208437248"/>
        <c:scaling>
          <c:orientation val="minMax"/>
          <c:max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8435456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28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0986369387344599"/>
          <c:y val="0.10356809149761401"/>
          <c:w val="0.67282660626123403"/>
          <c:h val="9.5893746040365602E-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6444762586499"/>
          <c:y val="0.10852388002918199"/>
          <c:w val="0.85556346933906002"/>
          <c:h val="0.5940462646947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Latency!$D$26</c:f>
              <c:strCache>
                <c:ptCount val="1"/>
                <c:pt idx="0">
                  <c:v>Near Segment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Latency!$D$27:$D$36</c:f>
              <c:numCache>
                <c:formatCode>0.00</c:formatCode>
                <c:ptCount val="10"/>
                <c:pt idx="0">
                  <c:v>21.57875472051958</c:v>
                </c:pt>
                <c:pt idx="1">
                  <c:v>21.622178193035079</c:v>
                </c:pt>
                <c:pt idx="2">
                  <c:v>21.727645070635759</c:v>
                </c:pt>
                <c:pt idx="3">
                  <c:v>21.93794024535897</c:v>
                </c:pt>
                <c:pt idx="4">
                  <c:v>22.335339500185679</c:v>
                </c:pt>
                <c:pt idx="5">
                  <c:v>23.10725021132788</c:v>
                </c:pt>
                <c:pt idx="6">
                  <c:v>24.617764350044659</c:v>
                </c:pt>
                <c:pt idx="7">
                  <c:v>27.831175560551241</c:v>
                </c:pt>
                <c:pt idx="8">
                  <c:v>35.461599363785872</c:v>
                </c:pt>
                <c:pt idx="9" formatCode="General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Latency!$E$26</c:f>
              <c:strCache>
                <c:ptCount val="1"/>
                <c:pt idx="0">
                  <c:v>Far Segment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Latency!$E$27:$E$36</c:f>
              <c:numCache>
                <c:formatCode>0.00</c:formatCode>
                <c:ptCount val="10"/>
                <c:pt idx="0">
                  <c:v>66.564058539181815</c:v>
                </c:pt>
                <c:pt idx="1">
                  <c:v>66.45835747591417</c:v>
                </c:pt>
                <c:pt idx="2">
                  <c:v>66.514148163181844</c:v>
                </c:pt>
                <c:pt idx="3">
                  <c:v>66.358701799139794</c:v>
                </c:pt>
                <c:pt idx="4">
                  <c:v>66.429286070026748</c:v>
                </c:pt>
                <c:pt idx="5">
                  <c:v>65.839935131280996</c:v>
                </c:pt>
                <c:pt idx="6">
                  <c:v>64.92205053064815</c:v>
                </c:pt>
                <c:pt idx="7">
                  <c:v>64.075575577030222</c:v>
                </c:pt>
                <c:pt idx="8">
                  <c:v>60.840108262809622</c:v>
                </c:pt>
                <c:pt idx="9" formatCode="General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871744"/>
        <c:axId val="201873280"/>
      </c:barChart>
      <c:catAx>
        <c:axId val="201871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1873280"/>
        <c:crosses val="autoZero"/>
        <c:auto val="1"/>
        <c:lblAlgn val="ctr"/>
        <c:lblOffset val="100"/>
        <c:noMultiLvlLbl val="0"/>
      </c:catAx>
      <c:valAx>
        <c:axId val="201873280"/>
        <c:scaling>
          <c:orientation val="minMax"/>
          <c:max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18717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986369387344599"/>
          <c:y val="0.10356809149761401"/>
          <c:w val="0.67282660626123403"/>
          <c:h val="9.5893746040365602E-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63500">
              <a:solidFill>
                <a:schemeClr val="tx1"/>
              </a:solidFill>
            </a:ln>
          </c:spPr>
          <c:marker>
            <c:symbol val="diamond"/>
            <c:size val="2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2"/>
            <c:bubble3D val="0"/>
          </c:dPt>
          <c:dPt>
            <c:idx val="4"/>
            <c:bubble3D val="0"/>
          </c:dPt>
          <c:xVal>
            <c:numRef>
              <c:f>'Trade-off'!$C$50:$C$54</c:f>
              <c:numCache>
                <c:formatCode>0.00</c:formatCode>
                <c:ptCount val="5"/>
                <c:pt idx="0">
                  <c:v>23.10725021132788</c:v>
                </c:pt>
                <c:pt idx="1">
                  <c:v>24.617764350044659</c:v>
                </c:pt>
                <c:pt idx="2">
                  <c:v>27.831175560551241</c:v>
                </c:pt>
                <c:pt idx="3">
                  <c:v>35.461599363785872</c:v>
                </c:pt>
                <c:pt idx="4" formatCode="General">
                  <c:v>52.5</c:v>
                </c:pt>
              </c:numCache>
            </c:numRef>
          </c:xVal>
          <c:yVal>
            <c:numRef>
              <c:f>'Trade-off'!$D$50:$D$54</c:f>
              <c:numCache>
                <c:formatCode>General</c:formatCode>
                <c:ptCount val="5"/>
                <c:pt idx="0">
                  <c:v>3.7551020408163258</c:v>
                </c:pt>
                <c:pt idx="1">
                  <c:v>2.285714285714286</c:v>
                </c:pt>
                <c:pt idx="2">
                  <c:v>1.551020408163265</c:v>
                </c:pt>
                <c:pt idx="3">
                  <c:v>1.1836734693877551</c:v>
                </c:pt>
                <c:pt idx="4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470400"/>
        <c:axId val="208472704"/>
      </c:scatterChart>
      <c:valAx>
        <c:axId val="208470400"/>
        <c:scaling>
          <c:orientation val="minMax"/>
          <c:max val="70"/>
        </c:scaling>
        <c:delete val="0"/>
        <c:axPos val="b"/>
        <c:title>
          <c:tx>
            <c:rich>
              <a:bodyPr anchor="t" anchorCtr="0"/>
              <a:lstStyle/>
              <a:p>
                <a:pPr algn="r">
                  <a:defRPr sz="2800"/>
                </a:pPr>
                <a:r>
                  <a:rPr lang="en-US" sz="2800" smtClean="0"/>
                  <a:t>Latency (ns)</a:t>
                </a:r>
                <a:endParaRPr lang="en-US" sz="28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472704"/>
        <c:crosses val="autoZero"/>
        <c:crossBetween val="midCat"/>
        <c:majorUnit val="10"/>
      </c:valAx>
      <c:valAx>
        <c:axId val="208472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Normalized</a:t>
                </a:r>
                <a:r>
                  <a:rPr lang="en-US" sz="2800" baseline="0" dirty="0" smtClean="0"/>
                  <a:t> DRAM Area</a:t>
                </a:r>
                <a:endParaRPr lang="en-US" sz="2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470400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38995562572697"/>
          <c:y val="0.16460349860884799"/>
          <c:w val="0.70346312446493497"/>
          <c:h val="0.7824554952462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Single!$K$15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strRef>
              <c:f>Single!$J$16</c:f>
              <c:strCache>
                <c:ptCount val="1"/>
                <c:pt idx="0">
                  <c:v>IPC Improvement</c:v>
                </c:pt>
              </c:strCache>
            </c:strRef>
          </c:cat>
          <c:val>
            <c:numRef>
              <c:f>Single!$K$16</c:f>
              <c:numCache>
                <c:formatCode>0.00%</c:formatCode>
                <c:ptCount val="1"/>
                <c:pt idx="0">
                  <c:v>0.122556579187465</c:v>
                </c:pt>
              </c:numCache>
            </c:numRef>
          </c:val>
        </c:ser>
        <c:ser>
          <c:idx val="1"/>
          <c:order val="1"/>
          <c:tx>
            <c:strRef>
              <c:f>Single!$L$15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strRef>
              <c:f>Single!$J$16</c:f>
              <c:strCache>
                <c:ptCount val="1"/>
                <c:pt idx="0">
                  <c:v>IPC Improvement</c:v>
                </c:pt>
              </c:strCache>
            </c:strRef>
          </c:cat>
          <c:val>
            <c:numRef>
              <c:f>Single!$L$16</c:f>
              <c:numCache>
                <c:formatCode>0.00%</c:formatCode>
                <c:ptCount val="1"/>
                <c:pt idx="0">
                  <c:v>0.113158814382775</c:v>
                </c:pt>
              </c:numCache>
            </c:numRef>
          </c:val>
        </c:ser>
        <c:ser>
          <c:idx val="2"/>
          <c:order val="2"/>
          <c:tx>
            <c:strRef>
              <c:f>Single!$M$15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strRef>
              <c:f>Single!$J$16</c:f>
              <c:strCache>
                <c:ptCount val="1"/>
                <c:pt idx="0">
                  <c:v>IPC Improvement</c:v>
                </c:pt>
              </c:strCache>
            </c:strRef>
          </c:cat>
          <c:val>
            <c:numRef>
              <c:f>Single!$M$16</c:f>
              <c:numCache>
                <c:formatCode>0.00%</c:formatCode>
                <c:ptCount val="1"/>
                <c:pt idx="0">
                  <c:v>0.12737031501417101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516032"/>
        <c:axId val="191526016"/>
      </c:barChart>
      <c:catAx>
        <c:axId val="191516032"/>
        <c:scaling>
          <c:orientation val="minMax"/>
        </c:scaling>
        <c:delete val="1"/>
        <c:axPos val="b"/>
        <c:majorTickMark val="out"/>
        <c:minorTickMark val="none"/>
        <c:tickLblPos val="nextTo"/>
        <c:crossAx val="191526016"/>
        <c:crosses val="autoZero"/>
        <c:auto val="1"/>
        <c:lblAlgn val="ctr"/>
        <c:lblOffset val="100"/>
        <c:noMultiLvlLbl val="0"/>
      </c:catAx>
      <c:valAx>
        <c:axId val="191526016"/>
        <c:scaling>
          <c:orientation val="minMax"/>
          <c:max val="0.1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91516032"/>
        <c:crosses val="autoZero"/>
        <c:crossBetween val="between"/>
        <c:majorUnit val="0.03"/>
      </c:valAx>
    </c:plotArea>
    <c:legend>
      <c:legendPos val="t"/>
      <c:layout>
        <c:manualLayout>
          <c:xMode val="edge"/>
          <c:yMode val="edge"/>
          <c:x val="3.169250160717E-2"/>
          <c:y val="1.92960455677453E-2"/>
          <c:w val="0.93426078370121302"/>
          <c:h val="0.145862313223163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0803731075217"/>
          <c:y val="0.161648739126598"/>
          <c:w val="0.67516855733376102"/>
          <c:h val="0.78052719922945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Single!$K$22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strRef>
              <c:f>Single!$J$23</c:f>
              <c:strCache>
                <c:ptCount val="1"/>
                <c:pt idx="0">
                  <c:v>Normalized Power Consumption</c:v>
                </c:pt>
              </c:strCache>
            </c:strRef>
          </c:cat>
          <c:val>
            <c:numRef>
              <c:f>Single!$K$23</c:f>
              <c:numCache>
                <c:formatCode>General</c:formatCode>
                <c:ptCount val="1"/>
                <c:pt idx="0">
                  <c:v>0.76991667200000002</c:v>
                </c:pt>
              </c:numCache>
            </c:numRef>
          </c:val>
        </c:ser>
        <c:ser>
          <c:idx val="1"/>
          <c:order val="1"/>
          <c:tx>
            <c:strRef>
              <c:f>Single!$L$22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strRef>
              <c:f>Single!$J$23</c:f>
              <c:strCache>
                <c:ptCount val="1"/>
                <c:pt idx="0">
                  <c:v>Normalized Power Consumption</c:v>
                </c:pt>
              </c:strCache>
            </c:strRef>
          </c:cat>
          <c:val>
            <c:numRef>
              <c:f>Single!$L$23</c:f>
              <c:numCache>
                <c:formatCode>General</c:formatCode>
                <c:ptCount val="1"/>
                <c:pt idx="0">
                  <c:v>0.79016637824676506</c:v>
                </c:pt>
              </c:numCache>
            </c:numRef>
          </c:val>
        </c:ser>
        <c:ser>
          <c:idx val="2"/>
          <c:order val="2"/>
          <c:tx>
            <c:strRef>
              <c:f>Single!$M$22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strRef>
              <c:f>Single!$J$23</c:f>
              <c:strCache>
                <c:ptCount val="1"/>
                <c:pt idx="0">
                  <c:v>Normalized Power Consumption</c:v>
                </c:pt>
              </c:strCache>
            </c:strRef>
          </c:cat>
          <c:val>
            <c:numRef>
              <c:f>Single!$M$23</c:f>
              <c:numCache>
                <c:formatCode>General</c:formatCode>
                <c:ptCount val="1"/>
                <c:pt idx="0">
                  <c:v>0.76364605500000005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543552"/>
        <c:axId val="191549440"/>
      </c:barChart>
      <c:catAx>
        <c:axId val="191543552"/>
        <c:scaling>
          <c:orientation val="minMax"/>
        </c:scaling>
        <c:delete val="1"/>
        <c:axPos val="b"/>
        <c:majorTickMark val="out"/>
        <c:minorTickMark val="none"/>
        <c:tickLblPos val="nextTo"/>
        <c:crossAx val="191549440"/>
        <c:crosses val="autoZero"/>
        <c:auto val="1"/>
        <c:lblAlgn val="ctr"/>
        <c:lblOffset val="100"/>
        <c:noMultiLvlLbl val="0"/>
      </c:catAx>
      <c:valAx>
        <c:axId val="19154944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91543552"/>
        <c:crosses val="autoZero"/>
        <c:crossBetween val="between"/>
        <c:minorUnit val="1E-3"/>
      </c:valAx>
    </c:plotArea>
    <c:legend>
      <c:legendPos val="t"/>
      <c:layout>
        <c:manualLayout>
          <c:xMode val="edge"/>
          <c:yMode val="edge"/>
          <c:x val="3.1557015619837397E-2"/>
          <c:y val="1.12958522888359E-3"/>
          <c:w val="0.92006023609626997"/>
          <c:h val="0.166608540631272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0.27478</cdr:x>
      <cdr:y>0.08475</cdr:y>
    </cdr:from>
    <cdr:to>
      <cdr:x>0.31602</cdr:x>
      <cdr:y>0.79661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096328" y="1723195"/>
          <a:ext cx="3200401" cy="51600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baseline="0" dirty="0"/>
            <a:t> IPC Improvement</a:t>
          </a:r>
          <a:endParaRPr lang="en-US" sz="2800" b="1" dirty="0"/>
        </a:p>
        <a:p xmlns:a="http://schemas.openxmlformats.org/drawingml/2006/main">
          <a:pPr algn="ctr"/>
          <a:endParaRPr lang="en-US" sz="2800" b="1" dirty="0"/>
        </a:p>
      </cdr:txBody>
    </cdr:sp>
  </cdr:relSizeAnchor>
  <cdr:relSizeAnchor xmlns:cdr="http://schemas.openxmlformats.org/drawingml/2006/chartDrawing">
    <cdr:from>
      <cdr:x>0.38363</cdr:x>
      <cdr:y>0.88136</cdr:y>
    </cdr:from>
    <cdr:to>
      <cdr:x>0.91374</cdr:x>
      <cdr:y>0.96253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00572" y="3962400"/>
          <a:ext cx="6633556" cy="36494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baseline="0" dirty="0"/>
            <a:t>Near Segment Length (cells)</a:t>
          </a:r>
          <a:endParaRPr lang="en-US" sz="2800" b="1" dirty="0"/>
        </a:p>
        <a:p xmlns:a="http://schemas.openxmlformats.org/drawingml/2006/main">
          <a:pPr algn="ctr"/>
          <a:endParaRPr lang="en-US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0.13953</cdr:x>
      <cdr:y>0.77358</cdr:y>
    </cdr:from>
    <cdr:to>
      <cdr:x>0.99546</cdr:x>
      <cdr:y>0.95388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171576" y="3124199"/>
          <a:ext cx="7186993" cy="728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 smtClean="0">
              <a:solidFill>
                <a:schemeClr val="tx1"/>
              </a:solidFill>
            </a:rPr>
            <a:t>Near segment length</a:t>
          </a:r>
          <a:endParaRPr lang="en-US" sz="28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1D61-8134-4F9E-BFE1-AEB06CC937A7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03180-34AC-4716-85F0-B91B6334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Hello. My</a:t>
            </a:r>
            <a:r>
              <a:rPr lang="en-US" baseline="0" dirty="0" smtClean="0"/>
              <a:t> name is</a:t>
            </a:r>
            <a:r>
              <a:rPr lang="en-US" dirty="0" smtClean="0"/>
              <a:t> </a:t>
            </a:r>
            <a:r>
              <a:rPr lang="en-US" dirty="0" err="1" smtClean="0"/>
              <a:t>Donghyuk</a:t>
            </a:r>
            <a:r>
              <a:rPr lang="en-US" dirty="0" smtClean="0"/>
              <a:t> Lee.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Today, I</a:t>
            </a:r>
            <a:r>
              <a:rPr lang="en-US" baseline="0" dirty="0" smtClean="0">
                <a:solidFill>
                  <a:srgbClr val="FFFFFF"/>
                </a:solidFill>
              </a:rPr>
              <a:t> will talk about </a:t>
            </a:r>
            <a:r>
              <a:rPr lang="en-US" dirty="0" smtClean="0">
                <a:solidFill>
                  <a:srgbClr val="FFFFFF"/>
                </a:solidFill>
              </a:rPr>
              <a:t>Tiered-Latency DRAM, which enables</a:t>
            </a:r>
            <a:r>
              <a:rPr lang="en-US" baseline="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low latency with low cost. </a:t>
            </a:r>
          </a:p>
          <a:p>
            <a:r>
              <a:rPr lang="en-US" dirty="0" smtClean="0"/>
              <a:t>This work is done in collaboration with </a:t>
            </a:r>
            <a:r>
              <a:rPr lang="en-US" dirty="0" err="1" smtClean="0"/>
              <a:t>Yoongu</a:t>
            </a:r>
            <a:r>
              <a:rPr lang="en-US" baseline="0" dirty="0" smtClean="0"/>
              <a:t> </a:t>
            </a:r>
            <a:r>
              <a:rPr lang="en-US" dirty="0" smtClean="0"/>
              <a:t>Kim, </a:t>
            </a:r>
            <a:r>
              <a:rPr lang="en-US" dirty="0" err="1" smtClean="0"/>
              <a:t>Vivek</a:t>
            </a:r>
            <a:r>
              <a:rPr lang="en-US" dirty="0" smtClean="0"/>
              <a:t> </a:t>
            </a:r>
            <a:r>
              <a:rPr lang="en-US" dirty="0" err="1" smtClean="0"/>
              <a:t>Seshadri</a:t>
            </a:r>
            <a:r>
              <a:rPr lang="en-US" dirty="0" smtClean="0"/>
              <a:t>, Jamie Liu, </a:t>
            </a:r>
            <a:r>
              <a:rPr lang="en-US" dirty="0" err="1" smtClean="0"/>
              <a:t>Lavanya</a:t>
            </a:r>
            <a:r>
              <a:rPr lang="en-US" dirty="0" smtClean="0"/>
              <a:t> Subramanian and my</a:t>
            </a:r>
            <a:r>
              <a:rPr lang="en-US" baseline="0" dirty="0" smtClean="0"/>
              <a:t> advisor, </a:t>
            </a:r>
            <a:r>
              <a:rPr lang="en-US" dirty="0" err="1" smtClean="0"/>
              <a:t>Onur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All from Carnegie Mellon University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way, our proposed approach achieves small area and low latency.</a:t>
            </a:r>
          </a:p>
          <a:p>
            <a:r>
              <a:rPr lang="en-US" baseline="0" dirty="0" smtClean="0"/>
              <a:t>We call this new DRAM architecture as Tiered-Latency DRAM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I will</a:t>
            </a:r>
            <a:r>
              <a:rPr lang="en-US" baseline="0" dirty="0" smtClean="0"/>
              <a:t> </a:t>
            </a:r>
            <a:r>
              <a:rPr lang="en-US" dirty="0" smtClean="0"/>
              <a:t>introduce Tiered-latency DRAM.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the key idea is to divide</a:t>
            </a:r>
            <a:r>
              <a:rPr lang="en-US" baseline="0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subarray</a:t>
            </a:r>
            <a:r>
              <a:rPr lang="en-US" dirty="0" smtClean="0"/>
              <a:t> into two segments with isolation transistors. </a:t>
            </a:r>
          </a:p>
          <a:p>
            <a:endParaRPr lang="en-US" dirty="0" smtClean="0"/>
          </a:p>
          <a:p>
            <a:r>
              <a:rPr lang="en-US" dirty="0" smtClean="0"/>
              <a:t>The segment, directly</a:t>
            </a:r>
            <a:r>
              <a:rPr lang="en-US" baseline="0" dirty="0" smtClean="0"/>
              <a:t> </a:t>
            </a:r>
            <a:r>
              <a:rPr lang="en-US" dirty="0" smtClean="0"/>
              <a:t>connected to the sense amplifier, is called the near segment. </a:t>
            </a:r>
          </a:p>
          <a:p>
            <a:r>
              <a:rPr lang="en-US" dirty="0" smtClean="0"/>
              <a:t>The other</a:t>
            </a:r>
            <a:r>
              <a:rPr lang="en-US" baseline="0" dirty="0" smtClean="0"/>
              <a:t> </a:t>
            </a:r>
            <a:r>
              <a:rPr lang="en-US" dirty="0" smtClean="0"/>
              <a:t>segment is</a:t>
            </a:r>
            <a:r>
              <a:rPr lang="en-US" baseline="0" dirty="0" smtClean="0"/>
              <a:t> </a:t>
            </a:r>
            <a:r>
              <a:rPr lang="en-US" dirty="0" smtClean="0"/>
              <a:t>called the far segment.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accessing the near segment, the isolation transistor is </a:t>
            </a:r>
            <a:r>
              <a:rPr lang="en-US" baseline="0" dirty="0" err="1" smtClean="0"/>
              <a:t>truned</a:t>
            </a:r>
            <a:r>
              <a:rPr lang="en-US" baseline="0" dirty="0" smtClean="0"/>
              <a:t> off such that the near segment is electrically decoupled from the far segment. </a:t>
            </a:r>
          </a:p>
          <a:p>
            <a:r>
              <a:rPr lang="en-US" baseline="0" dirty="0" smtClean="0"/>
              <a:t>which leads to the reduced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length, which leads to reduced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capacitance.</a:t>
            </a:r>
          </a:p>
          <a:p>
            <a:r>
              <a:rPr lang="en-US" baseline="0" dirty="0" smtClean="0"/>
              <a:t>Due to these two reasons, the near segment can be accessed with low latency and  low power.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accessing the far segment, the isolation transistor is turned on </a:t>
            </a:r>
          </a:p>
          <a:p>
            <a:r>
              <a:rPr lang="en-US" baseline="0" dirty="0" smtClean="0"/>
              <a:t>such that the far segment is electrically connected to the sense amplifier </a:t>
            </a:r>
          </a:p>
          <a:p>
            <a:r>
              <a:rPr lang="en-US" baseline="0" dirty="0" smtClean="0"/>
              <a:t>and the entire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is exposed to sense amplifier, </a:t>
            </a:r>
          </a:p>
          <a:p>
            <a:r>
              <a:rPr lang="en-US" baseline="0" dirty="0" smtClean="0"/>
              <a:t>which leads to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which leads to large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capacitance.</a:t>
            </a:r>
          </a:p>
          <a:p>
            <a:r>
              <a:rPr lang="en-US" baseline="0" dirty="0" smtClean="0"/>
              <a:t>and also isolation transistors have resistance.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Due to these three reasons, accessing the far segment incurs high latency and high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evaluated the latency, power consumption and area cost of TL-DRAM compared to commodity DRAM.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our evaluations, we modeled a Commodity DRAM that has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TL-DRAM also has a total of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which is segmented to 32-cell near segment and 480-cell far segment.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simulated latency using SPICE simulator with circuit-level DRAM model.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estimated the area and power consumption using Micron DRAM Power calculator and Rambus DRAM Area/Power simulator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figure compares the latency.</a:t>
            </a:r>
          </a:p>
          <a:p>
            <a:r>
              <a:rPr lang="en-US" baseline="0" dirty="0" smtClean="0"/>
              <a:t>Y-axis is normalized latency. </a:t>
            </a:r>
          </a:p>
          <a:p>
            <a:r>
              <a:rPr lang="en-US" baseline="0" dirty="0" smtClean="0"/>
              <a:t>Compared to commodity DRAM, TL-DRAM’s near segment has 56% lower latency, while the far segment has 23% higher latency.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The right figure compares the power.</a:t>
            </a:r>
          </a:p>
          <a:p>
            <a:r>
              <a:rPr lang="en-US" baseline="0" dirty="0" smtClean="0"/>
              <a:t>Y-axis is normalized power.</a:t>
            </a:r>
          </a:p>
          <a:p>
            <a:r>
              <a:rPr lang="en-US" baseline="0" dirty="0" smtClean="0"/>
              <a:t>Compared to commodity DRAM, TL-DRAM’s near segment has 51% lower power consumption and the far segment has 49% higher power consumption.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Lastly, mainly due to the isolation transistor, Tiered-latency DRAM increases the die-size by about 3%.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figure shows the latency of the near and far segments when varying near segment length.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X-axis is near segment length and Y-axis is Latency in </a:t>
            </a:r>
            <a:r>
              <a:rPr lang="en-US" baseline="0" dirty="0" err="1" smtClean="0"/>
              <a:t>nano</a:t>
            </a:r>
            <a:r>
              <a:rPr lang="en-US" baseline="0" dirty="0" smtClean="0"/>
              <a:t> seconds.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the figure shows, a longer near segment length leads to higher near segment latency due to the increased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capacitance of the near segment.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For the far segment, a shorter far segment length leads to lower latency. However, the far segment latency is higher than commodity DRAM latency.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Again, the figure shows the trade-off between area and latency in existing DRAM.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Unlike existing DRAM, TL-DRAM achieves low latency using the near segment while increasing the area by only 3%.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Although the far segment has higher latency than commodity DRAM, we show that efficient use of the near segment enables TL-DRAM to achieve high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First, let me summarize our work.</a:t>
            </a:r>
          </a:p>
          <a:p>
            <a:endParaRPr lang="en-US" baseline="0" dirty="0" smtClean="0"/>
          </a:p>
          <a:p>
            <a:r>
              <a:rPr lang="en-US" baseline="0" dirty="0" smtClean="0">
                <a:solidFill>
                  <a:schemeClr val="bg1"/>
                </a:solidFill>
              </a:rPr>
              <a:t>The problem is that DRAM latency is a critical bottleneck for system performance. </a:t>
            </a:r>
            <a:endParaRPr lang="en-US" baseline="0" dirty="0" smtClean="0"/>
          </a:p>
          <a:p>
            <a:r>
              <a:rPr lang="en-US" baseline="0" dirty="0" smtClean="0"/>
              <a:t>Our goal is to reduce the DRAM latency with low cost.</a:t>
            </a:r>
          </a:p>
          <a:p>
            <a:r>
              <a:rPr lang="en-US" baseline="0" dirty="0" smtClean="0">
                <a:solidFill>
                  <a:schemeClr val="bg1"/>
                </a:solidFill>
              </a:rPr>
              <a:t>Our observation is that long </a:t>
            </a:r>
            <a:r>
              <a:rPr lang="en-US" baseline="0" dirty="0" err="1" smtClean="0">
                <a:solidFill>
                  <a:schemeClr val="bg1"/>
                </a:solidFill>
              </a:rPr>
              <a:t>bitlines</a:t>
            </a:r>
            <a:r>
              <a:rPr lang="en-US" baseline="0" dirty="0" smtClean="0">
                <a:solidFill>
                  <a:schemeClr val="bg1"/>
                </a:solidFill>
              </a:rPr>
              <a:t> are the dominant source of high DRAM latency. </a:t>
            </a:r>
          </a:p>
          <a:p>
            <a:r>
              <a:rPr lang="en-US" baseline="0" dirty="0" smtClean="0"/>
              <a:t>Our key idea is to divide the long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into two smaller segments: a fast segment and a slow segment</a:t>
            </a:r>
          </a:p>
          <a:p>
            <a:r>
              <a:rPr lang="en-US" baseline="0" dirty="0" smtClean="0"/>
              <a:t>Therefore, our proposed DRAM architecture, Tiered-latency DRAM, enables latency heterogeneity in DRAM.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There can be many ways to utilize this latency heterogeneity to improve system performance and power reduction.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Among them, In this talk, we show that a system that uses the fast segment as a cache to the slow segment achieves significant performance improvement and power reduction with low cost for both single and multi core workloads.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</a:t>
            </a:r>
            <a:r>
              <a:rPr lang="en-US" baseline="0" dirty="0" smtClean="0"/>
              <a:t> let me explain how we can leverage TL-DRAM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multiple ways to leverage the TL-DRAM</a:t>
            </a:r>
            <a:r>
              <a:rPr lang="en-US" baseline="0" dirty="0" smtClean="0"/>
              <a:t> substrate by hardware or software.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slide, I describe many such ways.</a:t>
            </a:r>
          </a:p>
          <a:p>
            <a:r>
              <a:rPr lang="en-US" baseline="0" dirty="0" smtClean="0"/>
              <a:t>First, the near segment can be used as a hardware-managed inclusive cache to the far segment.</a:t>
            </a:r>
          </a:p>
          <a:p>
            <a:r>
              <a:rPr lang="en-US" baseline="0" dirty="0" smtClean="0"/>
              <a:t>Second, the near segment can be used as a hardware-managed exclusive cache to the far segment.</a:t>
            </a:r>
          </a:p>
          <a:p>
            <a:r>
              <a:rPr lang="en-US" baseline="0" dirty="0" smtClean="0"/>
              <a:t>Third, the operating system can intelligently allocate frequently-accessed pages to the near segment.</a:t>
            </a:r>
          </a:p>
          <a:p>
            <a:r>
              <a:rPr lang="en-US" baseline="0" dirty="0" smtClean="0"/>
              <a:t>Forth mechanism is to simple replace DRAM with TL-DRAM without any near segment handling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our paper provides detailed explanations and evaluations of first three mechanism, </a:t>
            </a:r>
          </a:p>
          <a:p>
            <a:r>
              <a:rPr lang="en-US" baseline="0" dirty="0" smtClean="0"/>
              <a:t>in this talk, we will focus on the first approach, which is to use the near segment as a hardware managed cache for the far segment.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diagram shows TL-DRAM organization.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consists of the sense amplifier, near segment and far segment.</a:t>
            </a:r>
          </a:p>
          <a:p>
            <a:r>
              <a:rPr lang="en-US" baseline="0" dirty="0" smtClean="0"/>
              <a:t>In this particular approach, only the far segment capacity is exposed to the operating system and the memory controller caches the frequently accessed rows in each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to the corresponding near segment.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approach has two challenges.</a:t>
            </a:r>
          </a:p>
          <a:p>
            <a:r>
              <a:rPr lang="en-US" baseline="0" dirty="0" smtClean="0"/>
              <a:t>First, how to migrate a row between segments efficiently?  </a:t>
            </a:r>
          </a:p>
          <a:p>
            <a:r>
              <a:rPr lang="en-US" baseline="0" dirty="0" smtClean="0"/>
              <a:t>Second, how to manage the near segment cache efficiently?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me first address first challenge.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goal is to migrate a source row in the far segment to a destination row in the near segment.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naïve way to achieve this is that memory controller reads all the data from the source row and writes them back to the destination row.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this leads to high latency. 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observation is that cells in the source and the destination row share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. </a:t>
            </a:r>
          </a:p>
          <a:p>
            <a:r>
              <a:rPr lang="en-US" dirty="0" smtClean="0"/>
              <a:t>Our idea</a:t>
            </a:r>
            <a:r>
              <a:rPr lang="en-US" baseline="0" dirty="0" smtClean="0"/>
              <a:t> is to use these shared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to transfer data from the source to the destination concurrently .</a:t>
            </a:r>
          </a:p>
          <a:p>
            <a:r>
              <a:rPr lang="en-US" baseline="0" dirty="0" smtClean="0"/>
              <a:t>We’ll explain the migration procedure step by step.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First, the memory controller accesses the source row in the far segment. </a:t>
            </a:r>
          </a:p>
          <a:p>
            <a:r>
              <a:rPr lang="en-US" baseline="0" dirty="0" smtClean="0"/>
              <a:t>The isolation transistor is turned on and then the cells in the source row are connected to the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After that, the sense amplifiers read the data of the source row.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Second, the memory controller accesses the destination row in the near segment. </a:t>
            </a:r>
          </a:p>
          <a:p>
            <a:r>
              <a:rPr lang="en-US" baseline="0" dirty="0" smtClean="0"/>
              <a:t>Now, the cells in the destination row are also connected to 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Therefore, the data of sense amplifier are migrated to the destination row across the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concurrently.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these two steps, the all data of the source row are migrated to the destination row with low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fact, most of the migration latency is overlapped with the source row access latency.</a:t>
            </a:r>
          </a:p>
          <a:p>
            <a:r>
              <a:rPr lang="en-US" baseline="0" dirty="0" smtClean="0"/>
              <a:t>Using SPICE simulation, we estimated that the additional migration latency over the row access latency is about 4ns.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</a:t>
            </a:r>
            <a:r>
              <a:rPr lang="en-US" baseline="0" dirty="0" smtClean="0"/>
              <a:t> let me address the second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Since the near segment is faster than the far segment, the near segment can be used as an LRU cache to the far segment. </a:t>
            </a:r>
          </a:p>
          <a:p>
            <a:r>
              <a:rPr lang="en-US" baseline="0" dirty="0" smtClean="0"/>
              <a:t>This is our first mechanism, Simple Caching. The benefit of Simple Caching is from reduced reuse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there other benefit of caching?</a:t>
            </a:r>
          </a:p>
          <a:p>
            <a:r>
              <a:rPr lang="en-US" baseline="0" dirty="0" smtClean="0"/>
              <a:t>When issuing request for a row, accessing the row takes at least minimum row-cycle time (</a:t>
            </a:r>
            <a:r>
              <a:rPr lang="en-US" baseline="0" dirty="0" err="1" smtClean="0"/>
              <a:t>tRC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During the access of the row, if another request is come for same bank and different row, the request should wait until finishing previous row access.</a:t>
            </a:r>
          </a:p>
          <a:p>
            <a:r>
              <a:rPr lang="en-US" baseline="0" dirty="0" smtClean="0"/>
              <a:t>In this case, we call the previously accessed row as waiting inducing row.</a:t>
            </a:r>
          </a:p>
          <a:p>
            <a:r>
              <a:rPr lang="en-US" baseline="0" dirty="0" smtClean="0"/>
              <a:t>By caching waiting inducing row in near segment, we can reduce the wait of subsequent request.</a:t>
            </a:r>
          </a:p>
          <a:p>
            <a:r>
              <a:rPr lang="en-US" baseline="0" dirty="0" smtClean="0"/>
              <a:t>Our second mechanism wait minimized caching is to identify and cache such a wait inducing row.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third mechanism, Benefit-Based Caching, takes into account the benefits of both reduced reuse latency of serving a request and the reduced wait time for the subsequent request. Please refer to our paper for more details on benefit-based caching.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Now, I</a:t>
            </a:r>
            <a:r>
              <a:rPr lang="en-US" baseline="0" dirty="0" smtClean="0"/>
              <a:t> will describe our </a:t>
            </a:r>
            <a:r>
              <a:rPr lang="en-US" dirty="0" smtClean="0"/>
              <a:t>evaluation methodology</a:t>
            </a:r>
            <a:r>
              <a:rPr lang="en-US" baseline="0" dirty="0" smtClean="0"/>
              <a:t> and present our results.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an x86 CPU simulator and a cycle-accurate DDR3 DRAM simulator for evaluating system performance.</a:t>
            </a:r>
          </a:p>
          <a:p>
            <a:endParaRPr lang="en-US" baseline="0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use TPC, STREAM and SPEC CPU2006 benchmarks.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use Instructions-Per-Cycle to measure single-core performance and weighted speedup to measure multi-core performance.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</a:t>
            </a:r>
            <a:r>
              <a:rPr lang="en-US" baseline="0" dirty="0" smtClean="0"/>
              <a:t> me introduce the motivation and our key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baseline commodity DRAM, We use DDR3-1066 which has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TL-DRAM has the same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 as the baseline DRAM.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vary the near segment length from 1 to 256 cells.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4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figure</a:t>
            </a:r>
            <a:r>
              <a:rPr lang="en-US" baseline="0" dirty="0" smtClean="0"/>
              <a:t> shows the IPC improvement of our three caching mechanisms over commodity DRAM. </a:t>
            </a:r>
          </a:p>
          <a:p>
            <a:r>
              <a:rPr lang="en-US" baseline="0" dirty="0" smtClean="0"/>
              <a:t>All of them improve performance and benefit-based caching shows maximum performance improvement by 12.7%.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right figure shows the normalized power reduction of our three caching mechanisms over commodity DRAM.</a:t>
            </a:r>
          </a:p>
          <a:p>
            <a:r>
              <a:rPr lang="en-US" baseline="0" dirty="0" smtClean="0"/>
              <a:t> All of them reduce power consumption and benefit-based caching shows maximum power reduction by 23%.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Therefore, using near segment as a cache improves performance and reduces power consumption at the cost of 3% area overhead.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36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figure shows the performance improvement over commodity DRAM, when varying the near segment length.</a:t>
            </a:r>
          </a:p>
          <a:p>
            <a:r>
              <a:rPr lang="en-US" baseline="0" dirty="0" smtClean="0"/>
              <a:t>X-axis is the near segment length and Y-axis is the IPC improvement over commodity DRAM.</a:t>
            </a:r>
          </a:p>
          <a:p>
            <a:r>
              <a:rPr lang="en-US" dirty="0" smtClean="0"/>
              <a:t>Increasing the near segment length enables larger cache capacity but the trade-off</a:t>
            </a:r>
            <a:r>
              <a:rPr lang="en-US" baseline="0" dirty="0" smtClean="0"/>
              <a:t> is increasing the caching latency. </a:t>
            </a:r>
          </a:p>
          <a:p>
            <a:r>
              <a:rPr lang="en-US" baseline="0" dirty="0" smtClean="0"/>
              <a:t>As a result, the peak performance improvement is at 32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We observe that by adjusting the near segment length, we can trade off cache capacity for cache latency.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95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categorize our benchmarks into two categories, </a:t>
            </a:r>
          </a:p>
          <a:p>
            <a:r>
              <a:rPr lang="en-US" baseline="0" dirty="0" smtClean="0"/>
              <a:t>sensitive, which consists of benchmarks that are sensitive to near segment capacity and </a:t>
            </a:r>
          </a:p>
          <a:p>
            <a:r>
              <a:rPr lang="en-US" baseline="0" dirty="0" smtClean="0"/>
              <a:t>Insensitive, which consists of benchmarks whose performance is not sensitive to near segment capacity.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generate dual-core workloads that are sensitive/sensitive, sensitive/insensitive and insensitive/</a:t>
            </a:r>
            <a:r>
              <a:rPr lang="en-US" baseline="0" dirty="0" err="1" smtClean="0"/>
              <a:t>insenstive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60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</a:t>
            </a:r>
            <a:r>
              <a:rPr lang="en-US" dirty="0" smtClean="0"/>
              <a:t>figure shows the </a:t>
            </a:r>
            <a:r>
              <a:rPr lang="en-US" baseline="0" dirty="0" smtClean="0"/>
              <a:t>performance improvement of sensitive-sensitive workloads.</a:t>
            </a:r>
          </a:p>
          <a:p>
            <a:r>
              <a:rPr lang="en-US" baseline="0" dirty="0" smtClean="0"/>
              <a:t>X-axis is near-segment length and Y-axis is weighted speed improvement over commodity DRAM.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results shows that larger near segment capacity leads to higher performance improvement for these workloads.</a:t>
            </a:r>
          </a:p>
          <a:p>
            <a:r>
              <a:rPr lang="en-US" baseline="0" dirty="0" smtClean="0"/>
              <a:t>Furthermore, benefit-based caching and weight-minimizing caching show more performance improvement for these workloads than simple caching.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2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figure shows the performance improvement of the other two categories of workloads, sensitive-insensitive and insensitive-insensitive.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Again, X-axis is near-segment length and Y-axis is weighted speedup improvement over commodity DRAM.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results show that</a:t>
            </a:r>
            <a:r>
              <a:rPr lang="en-US" baseline="0" dirty="0" smtClean="0"/>
              <a:t> using near segment as a cache provide high performance improvement regardless of near segment capacity for these workloads.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24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our paper, we provide more mechanisms and results.</a:t>
            </a:r>
          </a:p>
          <a:p>
            <a:r>
              <a:rPr lang="en-US" baseline="0" dirty="0" smtClean="0"/>
              <a:t>First, we provide detailed explanations and evaluations of two other mechanisms, </a:t>
            </a:r>
          </a:p>
          <a:p>
            <a:r>
              <a:rPr lang="en-US" baseline="0" dirty="0" smtClean="0"/>
              <a:t>a hardware managed exclusive caching and a profile-based OS page mapping.</a:t>
            </a:r>
            <a:endParaRPr lang="en-US" dirty="0" smtClean="0"/>
          </a:p>
          <a:p>
            <a:r>
              <a:rPr lang="en-US" baseline="0" dirty="0" smtClean="0"/>
              <a:t>Second, We provide latency evaluation for three-tier TL-DRAM. </a:t>
            </a:r>
          </a:p>
          <a:p>
            <a:r>
              <a:rPr lang="en-US" dirty="0" smtClean="0"/>
              <a:t>Third, we provide</a:t>
            </a:r>
            <a:r>
              <a:rPr lang="en-US" baseline="0" dirty="0" smtClean="0"/>
              <a:t> detailed circuit evaluation for DRAM latency and power consumption.</a:t>
            </a:r>
          </a:p>
          <a:p>
            <a:r>
              <a:rPr lang="en-US" baseline="0" dirty="0" smtClean="0"/>
              <a:t>Forth, we provide implementation details and storage cost analysis in memory controller.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381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me conclude.</a:t>
            </a:r>
          </a:p>
          <a:p>
            <a:endParaRPr lang="en-US" baseline="0" dirty="0" smtClean="0">
              <a:solidFill>
                <a:schemeClr val="bg1"/>
              </a:solidFill>
            </a:endParaRPr>
          </a:p>
          <a:p>
            <a:r>
              <a:rPr lang="en-US" baseline="0" dirty="0" smtClean="0">
                <a:solidFill>
                  <a:schemeClr val="bg1"/>
                </a:solidFill>
              </a:rPr>
              <a:t>The problem is that DRAM latency is a critical bottleneck for system performance. </a:t>
            </a:r>
            <a:endParaRPr lang="en-US" baseline="0" dirty="0" smtClean="0"/>
          </a:p>
          <a:p>
            <a:r>
              <a:rPr lang="en-US" baseline="0" dirty="0" smtClean="0"/>
              <a:t>Our goal is to reduce the DRAM latency with low cost.</a:t>
            </a:r>
          </a:p>
          <a:p>
            <a:r>
              <a:rPr lang="en-US" baseline="0" dirty="0" smtClean="0">
                <a:solidFill>
                  <a:schemeClr val="bg1"/>
                </a:solidFill>
              </a:rPr>
              <a:t>Our observation is that long </a:t>
            </a:r>
            <a:r>
              <a:rPr lang="en-US" baseline="0" dirty="0" err="1" smtClean="0">
                <a:solidFill>
                  <a:schemeClr val="bg1"/>
                </a:solidFill>
              </a:rPr>
              <a:t>bitlines</a:t>
            </a:r>
            <a:r>
              <a:rPr lang="en-US" baseline="0" dirty="0" smtClean="0">
                <a:solidFill>
                  <a:schemeClr val="bg1"/>
                </a:solidFill>
              </a:rPr>
              <a:t> are the dominant source of high DRAM latency. </a:t>
            </a:r>
          </a:p>
          <a:p>
            <a:r>
              <a:rPr lang="en-US" baseline="0" dirty="0" smtClean="0"/>
              <a:t>Our key idea is to divide the long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into two smaller segments: a fast segment and a slow segment</a:t>
            </a:r>
          </a:p>
          <a:p>
            <a:r>
              <a:rPr lang="en-US" baseline="0" dirty="0" smtClean="0"/>
              <a:t>Therefore, Tiered-latency DRAM, enables latency heterogeneity in DRAM.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We show many ways to utilize this latency heterogeneity to improve system performance and power reduction.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Among them, In this talk, we show that a system that uses the fast segment as a cache to the slow segment achieves significant performance improvement and power reduction with low cost for wide variety of both single and multi core workloads.</a:t>
            </a:r>
          </a:p>
          <a:p>
            <a:endParaRPr lang="en-US" baseline="0" dirty="0" smtClean="0">
              <a:solidFill>
                <a:srgbClr val="FFFFFF"/>
              </a:solidFill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happy</a:t>
            </a:r>
            <a:r>
              <a:rPr lang="en-US" baseline="0" dirty="0" smtClean="0"/>
              <a:t> to take any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figure shows the historical trends of DRAM during the last 12-years, from 2000 to 2011.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We can see that, during this time, DRAM capacity has increased by 16 times.</a:t>
            </a:r>
          </a:p>
          <a:p>
            <a:r>
              <a:rPr lang="en-US" baseline="0" dirty="0" smtClean="0"/>
              <a:t>On the other hand, during the same period of time, DRAM latency has reduced by only 20%. 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As a result, the high DRAM latency continues to be a critical bottleneck for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understand what causes the long latency, let me take a look at the DRAM organization.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DRAM consists of two components, the cell array and the I/O circuitry. The cell array consists of multiple </a:t>
            </a:r>
            <a:r>
              <a:rPr lang="en-US" baseline="0" dirty="0" err="1" smtClean="0">
                <a:solidFill>
                  <a:srgbClr val="FFFFFF"/>
                </a:solidFill>
              </a:rPr>
              <a:t>subarrays</a:t>
            </a:r>
            <a:r>
              <a:rPr lang="en-US" baseline="0" dirty="0" smtClean="0">
                <a:solidFill>
                  <a:srgbClr val="FFFFFF"/>
                </a:solidFill>
              </a:rPr>
              <a:t>. </a:t>
            </a:r>
          </a:p>
          <a:p>
            <a:r>
              <a:rPr lang="en-US" baseline="0" dirty="0" smtClean="0"/>
              <a:t>To read from a DRAM chip, the data is first accessed from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and then the data is transferred over the channel by the I/O circuitry. 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So, the DRAM latency is the sum of the </a:t>
            </a:r>
            <a:r>
              <a:rPr lang="en-US" baseline="0" dirty="0" err="1" smtClean="0">
                <a:solidFill>
                  <a:srgbClr val="FFFFFF"/>
                </a:solidFill>
              </a:rPr>
              <a:t>subarray</a:t>
            </a:r>
            <a:r>
              <a:rPr lang="en-US" baseline="0" dirty="0" smtClean="0">
                <a:solidFill>
                  <a:srgbClr val="FFFFFF"/>
                </a:solidFill>
              </a:rPr>
              <a:t> latency and the I/O latency. </a:t>
            </a:r>
          </a:p>
          <a:p>
            <a:r>
              <a:rPr lang="en-US" baseline="0" dirty="0" smtClean="0"/>
              <a:t>We observed that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latency is much higher than the I/O latency.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As a result, </a:t>
            </a:r>
            <a:r>
              <a:rPr lang="en-US" baseline="0" dirty="0" err="1" smtClean="0">
                <a:solidFill>
                  <a:srgbClr val="FFFFFF"/>
                </a:solidFill>
              </a:rPr>
              <a:t>subarray</a:t>
            </a:r>
            <a:r>
              <a:rPr lang="en-US" baseline="0" dirty="0" smtClean="0">
                <a:solidFill>
                  <a:srgbClr val="FFFFFF"/>
                </a:solidFill>
              </a:rPr>
              <a:t> is the dominant source of the DRAM latency as we explained in the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understand why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is so slow, let me take a look at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organization.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consists of a two-dimensional grid of cells. </a:t>
            </a:r>
          </a:p>
          <a:p>
            <a:r>
              <a:rPr lang="en-US" baseline="0" dirty="0" smtClean="0"/>
              <a:t>Each cell consists of one capacitor and one access transistor. </a:t>
            </a:r>
          </a:p>
          <a:p>
            <a:r>
              <a:rPr lang="en-US" baseline="0" dirty="0" smtClean="0"/>
              <a:t>The cell’s capacitor is small and can store only a small amount of charge. </a:t>
            </a:r>
          </a:p>
          <a:p>
            <a:r>
              <a:rPr lang="en-US" baseline="0" dirty="0" smtClean="0"/>
              <a:t>That is why a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also has sense-amplifiers, </a:t>
            </a:r>
          </a:p>
          <a:p>
            <a:r>
              <a:rPr lang="en-US" baseline="0" dirty="0" smtClean="0"/>
              <a:t>which are specialized circuits that can detect the small amount of charge.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Unfortunately, a sense-amplifier size is about *100* times the cell size. </a:t>
            </a:r>
          </a:p>
          <a:p>
            <a:r>
              <a:rPr lang="en-US" baseline="0" dirty="0" smtClean="0"/>
              <a:t>So, to amortize the area of the sense-amplifiers, </a:t>
            </a:r>
          </a:p>
          <a:p>
            <a:r>
              <a:rPr lang="en-US" baseline="0" dirty="0" smtClean="0"/>
              <a:t>hundreds of cells share the same sense-amplifier through a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However, a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has a large capacitance that increases latency. </a:t>
            </a:r>
          </a:p>
          <a:p>
            <a:r>
              <a:rPr lang="en-US" baseline="0" dirty="0" smtClean="0"/>
              <a:t>Therefore, the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is the dominant source of high DRAM latency.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naïve way to reduce the DRAM latency is to have short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that have lower latency.</a:t>
            </a:r>
          </a:p>
          <a:p>
            <a:r>
              <a:rPr lang="en-US" baseline="0" dirty="0" smtClean="0"/>
              <a:t>Unfortunately, short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significantly increase the DRAM area.</a:t>
            </a:r>
          </a:p>
          <a:p>
            <a:r>
              <a:rPr lang="en-US" baseline="0" dirty="0" smtClean="0"/>
              <a:t>Therefore, 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 exposes an important trade-off between area and latency.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figure shows the trade-off between DRAM area and latency as we change 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length.</a:t>
            </a:r>
          </a:p>
          <a:p>
            <a:r>
              <a:rPr lang="en-US" baseline="0" dirty="0" smtClean="0"/>
              <a:t>Y-axis is the normalized DRAM area compared to a DRAM using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A lower value is cheaper.</a:t>
            </a:r>
          </a:p>
          <a:p>
            <a:r>
              <a:rPr lang="en-US" baseline="0" dirty="0" smtClean="0"/>
              <a:t>X-axis shows the latency in terms of </a:t>
            </a:r>
            <a:r>
              <a:rPr lang="en-US" baseline="0" dirty="0" err="1" smtClean="0"/>
              <a:t>tRC</a:t>
            </a:r>
            <a:r>
              <a:rPr lang="en-US" baseline="0" dirty="0" smtClean="0"/>
              <a:t>, an important DRAM timing constraint. A lower value is faster.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Commodity DRAM chips use long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to minimize area cost. On the other hand, shorter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achieve lower latency at higher cost.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goal is to achieve the best of both worlds: low latency and low area cost.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sum up, both long and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do not achieve small area and low latency. </a:t>
            </a:r>
          </a:p>
          <a:p>
            <a:r>
              <a:rPr lang="en-US" baseline="0" dirty="0" smtClean="0"/>
              <a:t>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has small area but has high latency while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has low latency but has large area.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achieve the best of both worlds, we first start from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which has small area. </a:t>
            </a:r>
          </a:p>
          <a:p>
            <a:r>
              <a:rPr lang="en-US" baseline="0" dirty="0" smtClean="0"/>
              <a:t>After that, to achieve the low latency of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we divide the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into two smaller segments. 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 of the segment nearby the sense-amplifier is same as the length of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Therefore, the latency of the segment is as low as the latency of the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To isolate this fast segment from the other segment, we add isolation transistors that selectively connect the two segments.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5C63-8B36-4754-851D-12FD2888AB62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8FE3-9AE0-49A2-976F-324A07A44035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AD1F-69F0-4F09-9216-7848FA869439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6F91-ED3E-4251-B1F7-EC5ADB84708A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7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1BD6-2D5E-4D6A-B17F-9E7F4515CCE0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7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E9B8-FBD4-438C-AF5F-667305AF5833}" type="datetime1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4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F148-F549-4073-AB5C-5834CD879949}" type="datetime1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99E7-9DD3-4299-90F8-9846FCA66204}" type="datetime1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0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59CB-3542-414D-8B44-2F5E0236A0FD}" type="datetime1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69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C53C-14FF-4D5E-A68F-15DFC7D68265}" type="datetime1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BC9E-D78A-433F-89BF-14D5DA7B7CE9}" type="datetime1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4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534400" cy="536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5629-F741-454D-8A3F-49FD9C45B2E3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077200" y="6248400"/>
            <a:ext cx="1066800" cy="609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B363EBC-A636-4E4F-B313-DA526F248DF6}" type="slidenum">
              <a:rPr lang="en-US" sz="2000" smtClean="0"/>
              <a:pPr algn="ctr"/>
              <a:t>‹#›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332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54" y="5334000"/>
            <a:ext cx="337624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92405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Tiered-Latency DRAM:</a:t>
            </a:r>
            <a:br>
              <a:rPr lang="en-US" sz="6000" dirty="0" smtClean="0"/>
            </a:br>
            <a:r>
              <a:rPr lang="en-US" sz="5000" dirty="0" smtClean="0"/>
              <a:t>A Low Latency and A Low Cost DRAM Architecture</a:t>
            </a:r>
            <a:endParaRPr lang="en-US" sz="5000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295400"/>
          </a:xfrm>
        </p:spPr>
        <p:txBody>
          <a:bodyPr>
            <a:noAutofit/>
          </a:bodyPr>
          <a:lstStyle/>
          <a:p>
            <a:r>
              <a:rPr lang="en-US" sz="3200" b="1" err="1" smtClean="0">
                <a:solidFill>
                  <a:schemeClr val="tx1"/>
                </a:solidFill>
              </a:rPr>
              <a:t>Donghyuk</a:t>
            </a:r>
            <a:r>
              <a:rPr lang="en-US" sz="3200" b="1" smtClean="0">
                <a:solidFill>
                  <a:schemeClr val="tx1"/>
                </a:solidFill>
              </a:rPr>
              <a:t> Lee, </a:t>
            </a:r>
            <a:r>
              <a:rPr lang="en-US" sz="3200" err="1" smtClean="0">
                <a:solidFill>
                  <a:schemeClr val="tx1"/>
                </a:solidFill>
              </a:rPr>
              <a:t>Yoongu</a:t>
            </a:r>
            <a:r>
              <a:rPr lang="en-US" sz="3200" smtClean="0">
                <a:solidFill>
                  <a:schemeClr val="tx1"/>
                </a:solidFill>
              </a:rPr>
              <a:t> Kim, </a:t>
            </a:r>
            <a:r>
              <a:rPr lang="en-US" sz="3200" err="1" smtClean="0">
                <a:solidFill>
                  <a:schemeClr val="tx1"/>
                </a:solidFill>
              </a:rPr>
              <a:t>Vivek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Seshadri</a:t>
            </a:r>
            <a:r>
              <a:rPr lang="en-US" sz="3200" smtClean="0">
                <a:solidFill>
                  <a:schemeClr val="tx1"/>
                </a:solidFill>
              </a:rPr>
              <a:t>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Jamie Liu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 sz="3200" err="1">
                <a:solidFill>
                  <a:schemeClr val="tx1"/>
                </a:solidFill>
              </a:rPr>
              <a:t>Lavanya</a:t>
            </a:r>
            <a:r>
              <a:rPr lang="en-US" sz="3200">
                <a:solidFill>
                  <a:schemeClr val="tx1"/>
                </a:solidFill>
              </a:rPr>
              <a:t> Subramanian, </a:t>
            </a:r>
            <a:r>
              <a:rPr lang="en-US" sz="3200" err="1" smtClean="0">
                <a:solidFill>
                  <a:schemeClr val="tx1"/>
                </a:solidFill>
              </a:rPr>
              <a:t>Onur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Mutlu</a:t>
            </a:r>
            <a:endParaRPr lang="en-US" sz="3200" smtClean="0">
              <a:solidFill>
                <a:schemeClr val="tx1"/>
              </a:solidFill>
            </a:endParaRP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1" y="5653112"/>
            <a:ext cx="2057399" cy="595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0" y="6248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roup 469"/>
          <p:cNvGrpSpPr/>
          <p:nvPr/>
        </p:nvGrpSpPr>
        <p:grpSpPr>
          <a:xfrm>
            <a:off x="3632200" y="4549508"/>
            <a:ext cx="1500615" cy="435242"/>
            <a:chOff x="6576585" y="3527158"/>
            <a:chExt cx="1500615" cy="435242"/>
          </a:xfrm>
        </p:grpSpPr>
        <p:cxnSp>
          <p:nvCxnSpPr>
            <p:cNvPr id="471" name="Straight Arrow Connector 470"/>
            <p:cNvCxnSpPr/>
            <p:nvPr/>
          </p:nvCxnSpPr>
          <p:spPr>
            <a:xfrm flipV="1">
              <a:off x="8077200" y="3527158"/>
              <a:ext cx="0" cy="93511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7620000" y="3527425"/>
              <a:ext cx="3895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71628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/>
            <p:nvPr/>
          </p:nvCxnSpPr>
          <p:spPr>
            <a:xfrm flipV="1">
              <a:off x="67056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/>
            <p:cNvCxnSpPr/>
            <p:nvPr/>
          </p:nvCxnSpPr>
          <p:spPr>
            <a:xfrm flipH="1" flipV="1">
              <a:off x="80724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H="1" flipV="1">
              <a:off x="76152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H="1" flipV="1">
              <a:off x="71580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Arrow Connector 477"/>
            <p:cNvCxnSpPr/>
            <p:nvPr/>
          </p:nvCxnSpPr>
          <p:spPr>
            <a:xfrm flipH="1" flipV="1">
              <a:off x="67008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/>
            <p:nvPr/>
          </p:nvCxnSpPr>
          <p:spPr>
            <a:xfrm>
              <a:off x="657658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>
              <a:off x="70350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>
              <a:off x="7491730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Arrow Connector 481"/>
            <p:cNvCxnSpPr/>
            <p:nvPr/>
          </p:nvCxnSpPr>
          <p:spPr>
            <a:xfrm>
              <a:off x="79494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Approximating the Best of Both Worlds</a:t>
            </a:r>
            <a:endParaRPr lang="en-US"/>
          </a:p>
        </p:txBody>
      </p:sp>
      <p:sp>
        <p:nvSpPr>
          <p:cNvPr id="274" name="Content Placeholder 2"/>
          <p:cNvSpPr txBox="1">
            <a:spLocks/>
          </p:cNvSpPr>
          <p:nvPr/>
        </p:nvSpPr>
        <p:spPr>
          <a:xfrm>
            <a:off x="3173355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Low Latency </a:t>
            </a:r>
          </a:p>
        </p:txBody>
      </p:sp>
      <p:sp>
        <p:nvSpPr>
          <p:cNvPr id="284" name="Rounded Rectangle 283"/>
          <p:cNvSpPr/>
          <p:nvPr/>
        </p:nvSpPr>
        <p:spPr>
          <a:xfrm>
            <a:off x="316865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Calibri"/>
                <a:cs typeface="Calibri"/>
              </a:rPr>
              <a:t>Our Proposal</a:t>
            </a:r>
            <a:endParaRPr lang="en-US" sz="32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432" name="Content Placeholder 2"/>
          <p:cNvSpPr txBox="1">
            <a:spLocks/>
          </p:cNvSpPr>
          <p:nvPr/>
        </p:nvSpPr>
        <p:spPr>
          <a:xfrm>
            <a:off x="3161828" y="1607897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Small Area </a:t>
            </a:r>
          </a:p>
        </p:txBody>
      </p:sp>
      <p:grpSp>
        <p:nvGrpSpPr>
          <p:cNvPr id="433" name="Group 432"/>
          <p:cNvGrpSpPr/>
          <p:nvPr/>
        </p:nvGrpSpPr>
        <p:grpSpPr>
          <a:xfrm>
            <a:off x="3579177" y="2961217"/>
            <a:ext cx="1742123" cy="1577974"/>
            <a:chOff x="6487477" y="1949184"/>
            <a:chExt cx="1742123" cy="1577974"/>
          </a:xfrm>
        </p:grpSpPr>
        <p:cxnSp>
          <p:nvCxnSpPr>
            <p:cNvPr id="453" name="Straight Arrow Connector 452"/>
            <p:cNvCxnSpPr/>
            <p:nvPr/>
          </p:nvCxnSpPr>
          <p:spPr>
            <a:xfrm flipV="1">
              <a:off x="80438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/>
            <p:nvPr/>
          </p:nvCxnSpPr>
          <p:spPr>
            <a:xfrm flipV="1">
              <a:off x="75866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Arrow Connector 454"/>
            <p:cNvCxnSpPr/>
            <p:nvPr/>
          </p:nvCxnSpPr>
          <p:spPr>
            <a:xfrm flipH="1" flipV="1">
              <a:off x="7126715" y="1949184"/>
              <a:ext cx="2744" cy="868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5"/>
            <p:cNvCxnSpPr/>
            <p:nvPr/>
          </p:nvCxnSpPr>
          <p:spPr>
            <a:xfrm flipV="1">
              <a:off x="66722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Oval 433"/>
            <p:cNvSpPr/>
            <p:nvPr/>
          </p:nvSpPr>
          <p:spPr>
            <a:xfrm>
              <a:off x="78638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6" name="Oval 435"/>
            <p:cNvSpPr/>
            <p:nvPr/>
          </p:nvSpPr>
          <p:spPr>
            <a:xfrm>
              <a:off x="74066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7" name="Oval 436"/>
            <p:cNvSpPr/>
            <p:nvPr/>
          </p:nvSpPr>
          <p:spPr>
            <a:xfrm>
              <a:off x="69494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0" name="Oval 439"/>
            <p:cNvSpPr/>
            <p:nvPr/>
          </p:nvSpPr>
          <p:spPr>
            <a:xfrm>
              <a:off x="64922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1" name="Oval 440"/>
            <p:cNvSpPr/>
            <p:nvPr/>
          </p:nvSpPr>
          <p:spPr>
            <a:xfrm>
              <a:off x="78638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2" name="Oval 441"/>
            <p:cNvSpPr/>
            <p:nvPr/>
          </p:nvSpPr>
          <p:spPr>
            <a:xfrm>
              <a:off x="74066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3" name="Oval 442"/>
            <p:cNvSpPr/>
            <p:nvPr/>
          </p:nvSpPr>
          <p:spPr>
            <a:xfrm>
              <a:off x="69494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4" name="Oval 443"/>
            <p:cNvSpPr/>
            <p:nvPr/>
          </p:nvSpPr>
          <p:spPr>
            <a:xfrm>
              <a:off x="64922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5" name="Oval 444"/>
            <p:cNvSpPr/>
            <p:nvPr/>
          </p:nvSpPr>
          <p:spPr>
            <a:xfrm>
              <a:off x="78638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6" name="Oval 445"/>
            <p:cNvSpPr/>
            <p:nvPr/>
          </p:nvSpPr>
          <p:spPr>
            <a:xfrm>
              <a:off x="74066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7" name="Oval 446"/>
            <p:cNvSpPr/>
            <p:nvPr/>
          </p:nvSpPr>
          <p:spPr>
            <a:xfrm>
              <a:off x="69494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8" name="Oval 447"/>
            <p:cNvSpPr/>
            <p:nvPr/>
          </p:nvSpPr>
          <p:spPr>
            <a:xfrm>
              <a:off x="64922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9" name="Oval 448"/>
            <p:cNvSpPr/>
            <p:nvPr/>
          </p:nvSpPr>
          <p:spPr>
            <a:xfrm>
              <a:off x="78590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0" name="Oval 449"/>
            <p:cNvSpPr/>
            <p:nvPr/>
          </p:nvSpPr>
          <p:spPr>
            <a:xfrm>
              <a:off x="74018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1" name="Oval 450"/>
            <p:cNvSpPr/>
            <p:nvPr/>
          </p:nvSpPr>
          <p:spPr>
            <a:xfrm>
              <a:off x="69446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2" name="Oval 451"/>
            <p:cNvSpPr/>
            <p:nvPr/>
          </p:nvSpPr>
          <p:spPr>
            <a:xfrm>
              <a:off x="64874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3579177" y="4953000"/>
            <a:ext cx="1742123" cy="1447800"/>
            <a:chOff x="6487477" y="3962400"/>
            <a:chExt cx="1742123" cy="1447800"/>
          </a:xfrm>
        </p:grpSpPr>
        <p:sp>
          <p:nvSpPr>
            <p:cNvPr id="458" name="Rectangle 457"/>
            <p:cNvSpPr/>
            <p:nvPr/>
          </p:nvSpPr>
          <p:spPr>
            <a:xfrm>
              <a:off x="78590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74018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69446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64874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78638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3" name="Oval 462"/>
            <p:cNvSpPr/>
            <p:nvPr/>
          </p:nvSpPr>
          <p:spPr>
            <a:xfrm>
              <a:off x="74066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4" name="Oval 463"/>
            <p:cNvSpPr/>
            <p:nvPr/>
          </p:nvSpPr>
          <p:spPr>
            <a:xfrm>
              <a:off x="69494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5" name="Oval 464"/>
            <p:cNvSpPr/>
            <p:nvPr/>
          </p:nvSpPr>
          <p:spPr>
            <a:xfrm>
              <a:off x="64922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8638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4066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8" name="Oval 467"/>
            <p:cNvSpPr/>
            <p:nvPr/>
          </p:nvSpPr>
          <p:spPr>
            <a:xfrm>
              <a:off x="69494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9" name="Oval 468"/>
            <p:cNvSpPr/>
            <p:nvPr/>
          </p:nvSpPr>
          <p:spPr>
            <a:xfrm>
              <a:off x="64922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4800" y="914400"/>
            <a:ext cx="2863850" cy="5486400"/>
            <a:chOff x="304800" y="762000"/>
            <a:chExt cx="2863850" cy="5486400"/>
          </a:xfrm>
        </p:grpSpPr>
        <p:grpSp>
          <p:nvGrpSpPr>
            <p:cNvPr id="148" name="Group 147"/>
            <p:cNvGrpSpPr/>
            <p:nvPr/>
          </p:nvGrpSpPr>
          <p:grpSpPr>
            <a:xfrm>
              <a:off x="495300" y="914400"/>
              <a:ext cx="2514600" cy="5334000"/>
              <a:chOff x="495300" y="914400"/>
              <a:chExt cx="2514600" cy="53340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495300" y="914400"/>
                <a:ext cx="2514600" cy="609600"/>
              </a:xfrm>
              <a:prstGeom prst="roundRect">
                <a:avLst>
                  <a:gd name="adj" fmla="val 12383"/>
                </a:avLst>
              </a:prstGeom>
              <a:noFill/>
              <a:ln w="38100" cap="rnd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Long </a:t>
                </a:r>
                <a:r>
                  <a:rPr lang="en-US" sz="3200" b="1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Bitline</a:t>
                </a:r>
                <a:endParaRPr lang="en-US" sz="3200" b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2098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1" name="Straight Arrow Connector 150"/>
              <p:cNvCxnSpPr>
                <a:stCxn id="150" idx="0"/>
              </p:cNvCxnSpPr>
              <p:nvPr/>
            </p:nvCxnSpPr>
            <p:spPr>
              <a:xfrm flipV="1">
                <a:off x="23926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Rectangle 151"/>
              <p:cNvSpPr/>
              <p:nvPr/>
            </p:nvSpPr>
            <p:spPr>
              <a:xfrm>
                <a:off x="17526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3" name="Straight Arrow Connector 152"/>
              <p:cNvCxnSpPr>
                <a:stCxn id="152" idx="0"/>
              </p:cNvCxnSpPr>
              <p:nvPr/>
            </p:nvCxnSpPr>
            <p:spPr>
              <a:xfrm flipV="1">
                <a:off x="19354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12954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5" name="Straight Arrow Connector 154"/>
              <p:cNvCxnSpPr>
                <a:stCxn id="154" idx="0"/>
              </p:cNvCxnSpPr>
              <p:nvPr/>
            </p:nvCxnSpPr>
            <p:spPr>
              <a:xfrm flipV="1">
                <a:off x="14782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Rectangle 155"/>
              <p:cNvSpPr/>
              <p:nvPr/>
            </p:nvSpPr>
            <p:spPr>
              <a:xfrm>
                <a:off x="8382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7" name="Straight Arrow Connector 156"/>
              <p:cNvCxnSpPr>
                <a:stCxn id="156" idx="0"/>
              </p:cNvCxnSpPr>
              <p:nvPr/>
            </p:nvCxnSpPr>
            <p:spPr>
              <a:xfrm flipV="1">
                <a:off x="10210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 157"/>
              <p:cNvSpPr/>
              <p:nvPr/>
            </p:nvSpPr>
            <p:spPr>
              <a:xfrm>
                <a:off x="22145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7573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3001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8429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2145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17573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13001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8429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2145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7573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13001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8429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22145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17573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3001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8429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2145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17573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3001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8429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22098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17526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12954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8382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268" name="Content Placeholder 2"/>
            <p:cNvSpPr txBox="1">
              <a:spLocks/>
            </p:cNvSpPr>
            <p:nvPr/>
          </p:nvSpPr>
          <p:spPr>
            <a:xfrm>
              <a:off x="457200" y="146304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008000"/>
                  </a:solidFill>
                </a:rPr>
                <a:t>Small Area </a:t>
              </a:r>
            </a:p>
          </p:txBody>
        </p:sp>
        <p:sp>
          <p:nvSpPr>
            <p:cNvPr id="269" name="Rounded Rectangle 268"/>
            <p:cNvSpPr/>
            <p:nvPr/>
          </p:nvSpPr>
          <p:spPr>
            <a:xfrm>
              <a:off x="457200" y="762000"/>
              <a:ext cx="2590800" cy="609600"/>
            </a:xfrm>
            <a:prstGeom prst="roundRect">
              <a:avLst>
                <a:gd name="adj" fmla="val 12383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Long </a:t>
              </a:r>
              <a:r>
                <a:rPr lang="en-US" sz="3200" b="1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38200" y="3200400"/>
              <a:ext cx="1742123" cy="3048000"/>
              <a:chOff x="844550" y="3200400"/>
              <a:chExt cx="1742123" cy="3048000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2161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8" name="Straight Arrow Connector 287"/>
              <p:cNvCxnSpPr>
                <a:stCxn id="287" idx="0"/>
              </p:cNvCxnSpPr>
              <p:nvPr/>
            </p:nvCxnSpPr>
            <p:spPr>
              <a:xfrm flipV="1">
                <a:off x="23990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Rectangle 288"/>
              <p:cNvSpPr/>
              <p:nvPr/>
            </p:nvSpPr>
            <p:spPr>
              <a:xfrm>
                <a:off x="17589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0" name="Straight Arrow Connector 289"/>
              <p:cNvCxnSpPr>
                <a:stCxn id="289" idx="0"/>
              </p:cNvCxnSpPr>
              <p:nvPr/>
            </p:nvCxnSpPr>
            <p:spPr>
              <a:xfrm flipV="1">
                <a:off x="19418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Rectangle 290"/>
              <p:cNvSpPr/>
              <p:nvPr/>
            </p:nvSpPr>
            <p:spPr>
              <a:xfrm>
                <a:off x="13017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2" name="Straight Arrow Connector 291"/>
              <p:cNvCxnSpPr>
                <a:stCxn id="291" idx="0"/>
              </p:cNvCxnSpPr>
              <p:nvPr/>
            </p:nvCxnSpPr>
            <p:spPr>
              <a:xfrm flipV="1">
                <a:off x="14846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3" name="Rectangle 292"/>
              <p:cNvSpPr/>
              <p:nvPr/>
            </p:nvSpPr>
            <p:spPr>
              <a:xfrm>
                <a:off x="8445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4" name="Straight Arrow Connector 293"/>
              <p:cNvCxnSpPr>
                <a:stCxn id="293" idx="0"/>
              </p:cNvCxnSpPr>
              <p:nvPr/>
            </p:nvCxnSpPr>
            <p:spPr>
              <a:xfrm flipV="1">
                <a:off x="10274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5" name="Oval 294"/>
              <p:cNvSpPr/>
              <p:nvPr/>
            </p:nvSpPr>
            <p:spPr>
              <a:xfrm>
                <a:off x="22209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17637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13065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8493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22209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17637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13065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8493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22209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7637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13065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8493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2209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17637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13065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8493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22209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17637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13065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8493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2161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17589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13017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8445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200" name="Content Placeholder 2"/>
            <p:cNvSpPr txBox="1">
              <a:spLocks/>
            </p:cNvSpPr>
            <p:nvPr/>
          </p:nvSpPr>
          <p:spPr>
            <a:xfrm>
              <a:off x="457200" y="211836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FF0000"/>
                  </a:solidFill>
                </a:rPr>
                <a:t>High Latency</a:t>
              </a:r>
            </a:p>
          </p:txBody>
        </p:sp>
        <p:cxnSp>
          <p:nvCxnSpPr>
            <p:cNvPr id="202" name="Straight Arrow Connector 201"/>
            <p:cNvCxnSpPr/>
            <p:nvPr/>
          </p:nvCxnSpPr>
          <p:spPr>
            <a:xfrm flipV="1">
              <a:off x="304800" y="211836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>
              <a:off x="304800" y="211836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5746750" y="914400"/>
            <a:ext cx="2863850" cy="5486400"/>
            <a:chOff x="5746750" y="762000"/>
            <a:chExt cx="2863850" cy="5486400"/>
          </a:xfrm>
        </p:grpSpPr>
        <p:grpSp>
          <p:nvGrpSpPr>
            <p:cNvPr id="182" name="Group 181"/>
            <p:cNvGrpSpPr/>
            <p:nvPr/>
          </p:nvGrpSpPr>
          <p:grpSpPr>
            <a:xfrm>
              <a:off x="5867400" y="914400"/>
              <a:ext cx="2590800" cy="5334000"/>
              <a:chOff x="5867400" y="914400"/>
              <a:chExt cx="2590800" cy="53340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77066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8" name="Straight Arrow Connector 187"/>
              <p:cNvCxnSpPr>
                <a:stCxn id="185" idx="0"/>
              </p:cNvCxnSpPr>
              <p:nvPr/>
            </p:nvCxnSpPr>
            <p:spPr>
              <a:xfrm flipV="1">
                <a:off x="78895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Rectangle 190"/>
              <p:cNvSpPr/>
              <p:nvPr/>
            </p:nvSpPr>
            <p:spPr>
              <a:xfrm>
                <a:off x="72494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4" name="Straight Arrow Connector 193"/>
              <p:cNvCxnSpPr>
                <a:stCxn id="191" idx="0"/>
              </p:cNvCxnSpPr>
              <p:nvPr/>
            </p:nvCxnSpPr>
            <p:spPr>
              <a:xfrm flipV="1">
                <a:off x="74323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Rectangle 194"/>
              <p:cNvSpPr/>
              <p:nvPr/>
            </p:nvSpPr>
            <p:spPr>
              <a:xfrm>
                <a:off x="67922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6" name="Straight Arrow Connector 195"/>
              <p:cNvCxnSpPr>
                <a:stCxn id="195" idx="0"/>
              </p:cNvCxnSpPr>
              <p:nvPr/>
            </p:nvCxnSpPr>
            <p:spPr>
              <a:xfrm flipV="1">
                <a:off x="69751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Rectangle 196"/>
              <p:cNvSpPr/>
              <p:nvPr/>
            </p:nvSpPr>
            <p:spPr>
              <a:xfrm>
                <a:off x="63350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8" name="Straight Arrow Connector 197"/>
              <p:cNvCxnSpPr>
                <a:stCxn id="197" idx="0"/>
              </p:cNvCxnSpPr>
              <p:nvPr/>
            </p:nvCxnSpPr>
            <p:spPr>
              <a:xfrm flipV="1">
                <a:off x="65179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Oval 202"/>
              <p:cNvSpPr/>
              <p:nvPr/>
            </p:nvSpPr>
            <p:spPr>
              <a:xfrm>
                <a:off x="77114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72542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67970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63398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77114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72542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67970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3398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7066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0" name="Straight Arrow Connector 219"/>
              <p:cNvCxnSpPr>
                <a:stCxn id="219" idx="0"/>
              </p:cNvCxnSpPr>
              <p:nvPr/>
            </p:nvCxnSpPr>
            <p:spPr>
              <a:xfrm flipV="1">
                <a:off x="78895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Rectangle 220"/>
              <p:cNvSpPr/>
              <p:nvPr/>
            </p:nvSpPr>
            <p:spPr>
              <a:xfrm>
                <a:off x="72494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2" name="Straight Arrow Connector 221"/>
              <p:cNvCxnSpPr>
                <a:stCxn id="221" idx="0"/>
              </p:cNvCxnSpPr>
              <p:nvPr/>
            </p:nvCxnSpPr>
            <p:spPr>
              <a:xfrm flipV="1">
                <a:off x="74323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Rectangle 226"/>
              <p:cNvSpPr/>
              <p:nvPr/>
            </p:nvSpPr>
            <p:spPr>
              <a:xfrm>
                <a:off x="67922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8" name="Straight Arrow Connector 227"/>
              <p:cNvCxnSpPr>
                <a:stCxn id="227" idx="0"/>
              </p:cNvCxnSpPr>
              <p:nvPr/>
            </p:nvCxnSpPr>
            <p:spPr>
              <a:xfrm flipV="1">
                <a:off x="69751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9" name="Rectangle 228"/>
              <p:cNvSpPr/>
              <p:nvPr/>
            </p:nvSpPr>
            <p:spPr>
              <a:xfrm>
                <a:off x="63350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0" name="Straight Arrow Connector 229"/>
              <p:cNvCxnSpPr>
                <a:stCxn id="229" idx="0"/>
              </p:cNvCxnSpPr>
              <p:nvPr/>
            </p:nvCxnSpPr>
            <p:spPr>
              <a:xfrm flipV="1">
                <a:off x="65179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Oval 234"/>
              <p:cNvSpPr/>
              <p:nvPr/>
            </p:nvSpPr>
            <p:spPr>
              <a:xfrm>
                <a:off x="77114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72542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67970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63398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77114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72542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67970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63398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7066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4" name="Straight Arrow Connector 243"/>
              <p:cNvCxnSpPr>
                <a:stCxn id="243" idx="0"/>
              </p:cNvCxnSpPr>
              <p:nvPr/>
            </p:nvCxnSpPr>
            <p:spPr>
              <a:xfrm flipV="1">
                <a:off x="78895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" name="Rectangle 244"/>
              <p:cNvSpPr/>
              <p:nvPr/>
            </p:nvSpPr>
            <p:spPr>
              <a:xfrm>
                <a:off x="72494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6" name="Straight Arrow Connector 245"/>
              <p:cNvCxnSpPr>
                <a:stCxn id="245" idx="0"/>
              </p:cNvCxnSpPr>
              <p:nvPr/>
            </p:nvCxnSpPr>
            <p:spPr>
              <a:xfrm flipV="1">
                <a:off x="74323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7" name="Rectangle 246"/>
              <p:cNvSpPr/>
              <p:nvPr/>
            </p:nvSpPr>
            <p:spPr>
              <a:xfrm>
                <a:off x="67922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8" name="Straight Arrow Connector 247"/>
              <p:cNvCxnSpPr>
                <a:stCxn id="247" idx="0"/>
              </p:cNvCxnSpPr>
              <p:nvPr/>
            </p:nvCxnSpPr>
            <p:spPr>
              <a:xfrm flipV="1">
                <a:off x="69751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Rectangle 248"/>
              <p:cNvSpPr/>
              <p:nvPr/>
            </p:nvSpPr>
            <p:spPr>
              <a:xfrm>
                <a:off x="63350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2" name="Straight Arrow Connector 251"/>
              <p:cNvCxnSpPr>
                <a:stCxn id="249" idx="0"/>
              </p:cNvCxnSpPr>
              <p:nvPr/>
            </p:nvCxnSpPr>
            <p:spPr>
              <a:xfrm flipV="1">
                <a:off x="65179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Oval 254"/>
              <p:cNvSpPr/>
              <p:nvPr/>
            </p:nvSpPr>
            <p:spPr>
              <a:xfrm>
                <a:off x="77114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72542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67970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63398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77114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72542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67970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63398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7" name="Rounded Rectangle 266"/>
              <p:cNvSpPr/>
              <p:nvPr/>
            </p:nvSpPr>
            <p:spPr>
              <a:xfrm>
                <a:off x="5867400" y="914400"/>
                <a:ext cx="2590800" cy="609600"/>
              </a:xfrm>
              <a:prstGeom prst="roundRect">
                <a:avLst>
                  <a:gd name="adj" fmla="val 12383"/>
                </a:avLst>
              </a:prstGeom>
              <a:noFill/>
              <a:ln w="38100" cap="rnd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Short </a:t>
                </a:r>
                <a:r>
                  <a:rPr lang="en-US" sz="3200" b="1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Bitline</a:t>
                </a:r>
                <a:endParaRPr lang="en-US" sz="3200" b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483" name="Content Placeholder 2"/>
            <p:cNvSpPr txBox="1">
              <a:spLocks/>
            </p:cNvSpPr>
            <p:nvPr/>
          </p:nvSpPr>
          <p:spPr>
            <a:xfrm>
              <a:off x="5867400" y="212090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008000"/>
                  </a:solidFill>
                </a:rPr>
                <a:t>Low Latency </a:t>
              </a: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5867400" y="762000"/>
              <a:ext cx="2590800" cy="609600"/>
            </a:xfrm>
            <a:prstGeom prst="roundRect">
              <a:avLst>
                <a:gd name="adj" fmla="val 12383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Short </a:t>
              </a:r>
              <a:r>
                <a:rPr lang="en-US" sz="3200" b="1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sp>
          <p:nvSpPr>
            <p:cNvPr id="201" name="Content Placeholder 2"/>
            <p:cNvSpPr txBox="1">
              <a:spLocks/>
            </p:cNvSpPr>
            <p:nvPr/>
          </p:nvSpPr>
          <p:spPr>
            <a:xfrm>
              <a:off x="5867400" y="145034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FF0000"/>
                  </a:solidFill>
                </a:rPr>
                <a:t>Large Area</a:t>
              </a:r>
              <a:r>
                <a:rPr lang="en-US" sz="3200" b="1" i="1" dirty="0" smtClean="0">
                  <a:solidFill>
                    <a:srgbClr val="0000FF"/>
                  </a:solidFill>
                </a:rPr>
                <a:t> </a:t>
              </a:r>
            </a:p>
          </p:txBody>
        </p:sp>
        <p:cxnSp>
          <p:nvCxnSpPr>
            <p:cNvPr id="209" name="Straight Arrow Connector 208"/>
            <p:cNvCxnSpPr/>
            <p:nvPr/>
          </p:nvCxnSpPr>
          <p:spPr>
            <a:xfrm flipV="1">
              <a:off x="5746750" y="145034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>
              <a:off x="5746750" y="145034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Rounded Rectangle 215"/>
          <p:cNvSpPr/>
          <p:nvPr/>
        </p:nvSpPr>
        <p:spPr>
          <a:xfrm>
            <a:off x="2473643" y="914400"/>
            <a:ext cx="4003357" cy="60706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alibri"/>
                <a:cs typeface="Calibri"/>
              </a:rPr>
              <a:t>Tiered-Latency DRAM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410200" y="4908550"/>
            <a:ext cx="2819400" cy="835660"/>
            <a:chOff x="5410200" y="4756150"/>
            <a:chExt cx="2819400" cy="835660"/>
          </a:xfrm>
        </p:grpSpPr>
        <p:sp>
          <p:nvSpPr>
            <p:cNvPr id="217" name="Rounded Rectangle 216"/>
            <p:cNvSpPr/>
            <p:nvPr/>
          </p:nvSpPr>
          <p:spPr>
            <a:xfrm>
              <a:off x="5638800" y="4861560"/>
              <a:ext cx="2590800" cy="612648"/>
            </a:xfrm>
            <a:prstGeom prst="roundRect">
              <a:avLst>
                <a:gd name="adj" fmla="val 30371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82296"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Low Latency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>
              <a:off x="5410200" y="4756150"/>
              <a:ext cx="114723" cy="10541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/>
            <p:nvPr/>
          </p:nvCxnSpPr>
          <p:spPr>
            <a:xfrm flipV="1">
              <a:off x="5410200" y="5474208"/>
              <a:ext cx="114723" cy="11760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>
              <a:off x="5524923" y="4861560"/>
              <a:ext cx="0" cy="61264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3581400" y="4953000"/>
            <a:ext cx="1742123" cy="1447800"/>
            <a:chOff x="6487477" y="3962400"/>
            <a:chExt cx="1742123" cy="1447800"/>
          </a:xfrm>
        </p:grpSpPr>
        <p:sp>
          <p:nvSpPr>
            <p:cNvPr id="226" name="Rectangle 225"/>
            <p:cNvSpPr/>
            <p:nvPr/>
          </p:nvSpPr>
          <p:spPr>
            <a:xfrm>
              <a:off x="78590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74018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9446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4874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78638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0" name="Oval 249"/>
            <p:cNvSpPr/>
            <p:nvPr/>
          </p:nvSpPr>
          <p:spPr>
            <a:xfrm>
              <a:off x="74066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1" name="Oval 250"/>
            <p:cNvSpPr/>
            <p:nvPr/>
          </p:nvSpPr>
          <p:spPr>
            <a:xfrm>
              <a:off x="69494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3" name="Oval 252"/>
            <p:cNvSpPr/>
            <p:nvPr/>
          </p:nvSpPr>
          <p:spPr>
            <a:xfrm>
              <a:off x="64922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4" name="Oval 253"/>
            <p:cNvSpPr/>
            <p:nvPr/>
          </p:nvSpPr>
          <p:spPr>
            <a:xfrm>
              <a:off x="78638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8" name="Oval 257"/>
            <p:cNvSpPr/>
            <p:nvPr/>
          </p:nvSpPr>
          <p:spPr>
            <a:xfrm>
              <a:off x="74066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9" name="Oval 258"/>
            <p:cNvSpPr/>
            <p:nvPr/>
          </p:nvSpPr>
          <p:spPr>
            <a:xfrm>
              <a:off x="69494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64922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8200" y="3016425"/>
            <a:ext cx="2628598" cy="2683335"/>
            <a:chOff x="838200" y="2864025"/>
            <a:chExt cx="2628598" cy="2683335"/>
          </a:xfrm>
        </p:grpSpPr>
        <p:sp>
          <p:nvSpPr>
            <p:cNvPr id="270" name="Rounded Rectangle 269"/>
            <p:cNvSpPr/>
            <p:nvPr/>
          </p:nvSpPr>
          <p:spPr>
            <a:xfrm>
              <a:off x="838200" y="3384550"/>
              <a:ext cx="2399877" cy="1416050"/>
            </a:xfrm>
            <a:prstGeom prst="roundRect">
              <a:avLst>
                <a:gd name="adj" fmla="val 18840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82296"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Small area using long </a:t>
              </a:r>
              <a:r>
                <a:rPr lang="en-US" sz="3200" b="1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71" name="Straight Arrow Connector 270"/>
            <p:cNvCxnSpPr/>
            <p:nvPr/>
          </p:nvCxnSpPr>
          <p:spPr>
            <a:xfrm flipH="1">
              <a:off x="3352800" y="2864025"/>
              <a:ext cx="113998" cy="10777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H="1" flipV="1">
              <a:off x="3352800" y="5474208"/>
              <a:ext cx="113998" cy="7315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>
            <a:xfrm>
              <a:off x="3352800" y="2971800"/>
              <a:ext cx="0" cy="250240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310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b="1" smtClean="0"/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1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Straight Arrow Connector 264"/>
          <p:cNvCxnSpPr/>
          <p:nvPr/>
        </p:nvCxnSpPr>
        <p:spPr>
          <a:xfrm flipV="1">
            <a:off x="38716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 flipV="1">
            <a:off x="34144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 flipV="1">
            <a:off x="29572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 flipV="1">
            <a:off x="25000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 flipV="1">
            <a:off x="20428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15856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Tiered-Latency DRAM</a:t>
            </a:r>
            <a:endParaRPr lang="en-US"/>
          </a:p>
        </p:txBody>
      </p:sp>
      <p:cxnSp>
        <p:nvCxnSpPr>
          <p:cNvPr id="199" name="Straight Arrow Connector 198"/>
          <p:cNvCxnSpPr>
            <a:endCxn id="201" idx="3"/>
          </p:cNvCxnSpPr>
          <p:nvPr/>
        </p:nvCxnSpPr>
        <p:spPr>
          <a:xfrm flipH="1">
            <a:off x="1280160" y="27754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36908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914400" y="25926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2" name="Straight Arrow Connector 201"/>
          <p:cNvCxnSpPr>
            <a:stCxn id="200" idx="0"/>
          </p:cNvCxnSpPr>
          <p:nvPr/>
        </p:nvCxnSpPr>
        <p:spPr>
          <a:xfrm flipV="1">
            <a:off x="38737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36956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04" name="Rectangle 203"/>
          <p:cNvSpPr/>
          <p:nvPr/>
        </p:nvSpPr>
        <p:spPr>
          <a:xfrm>
            <a:off x="32336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5" name="Straight Arrow Connector 204"/>
          <p:cNvCxnSpPr>
            <a:stCxn id="204" idx="0"/>
          </p:cNvCxnSpPr>
          <p:nvPr/>
        </p:nvCxnSpPr>
        <p:spPr>
          <a:xfrm flipV="1">
            <a:off x="34165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32384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07" name="Rectangle 206"/>
          <p:cNvSpPr/>
          <p:nvPr/>
        </p:nvSpPr>
        <p:spPr>
          <a:xfrm>
            <a:off x="27764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8" name="Straight Arrow Connector 207"/>
          <p:cNvCxnSpPr>
            <a:stCxn id="207" idx="0"/>
          </p:cNvCxnSpPr>
          <p:nvPr/>
        </p:nvCxnSpPr>
        <p:spPr>
          <a:xfrm flipV="1">
            <a:off x="29593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27812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0" name="Rectangle 209"/>
          <p:cNvSpPr/>
          <p:nvPr/>
        </p:nvSpPr>
        <p:spPr>
          <a:xfrm>
            <a:off x="23192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1" name="Straight Arrow Connector 210"/>
          <p:cNvCxnSpPr>
            <a:stCxn id="210" idx="0"/>
          </p:cNvCxnSpPr>
          <p:nvPr/>
        </p:nvCxnSpPr>
        <p:spPr>
          <a:xfrm flipV="1">
            <a:off x="25021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23240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3" name="Rectangle 212"/>
          <p:cNvSpPr/>
          <p:nvPr/>
        </p:nvSpPr>
        <p:spPr>
          <a:xfrm>
            <a:off x="18620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4" name="Straight Arrow Connector 213"/>
          <p:cNvCxnSpPr>
            <a:stCxn id="213" idx="0"/>
          </p:cNvCxnSpPr>
          <p:nvPr/>
        </p:nvCxnSpPr>
        <p:spPr>
          <a:xfrm flipV="1">
            <a:off x="20449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val 214"/>
          <p:cNvSpPr/>
          <p:nvPr/>
        </p:nvSpPr>
        <p:spPr>
          <a:xfrm>
            <a:off x="18668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6" name="Rectangle 215"/>
          <p:cNvSpPr/>
          <p:nvPr/>
        </p:nvSpPr>
        <p:spPr>
          <a:xfrm>
            <a:off x="14048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16" idx="0"/>
          </p:cNvCxnSpPr>
          <p:nvPr/>
        </p:nvCxnSpPr>
        <p:spPr>
          <a:xfrm flipV="1">
            <a:off x="15877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14096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19" name="Straight Arrow Connector 218"/>
          <p:cNvCxnSpPr>
            <a:endCxn id="220" idx="3"/>
          </p:cNvCxnSpPr>
          <p:nvPr/>
        </p:nvCxnSpPr>
        <p:spPr>
          <a:xfrm flipH="1">
            <a:off x="1280160" y="3242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914400" y="3059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36956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2" name="Oval 221"/>
          <p:cNvSpPr/>
          <p:nvPr/>
        </p:nvSpPr>
        <p:spPr>
          <a:xfrm>
            <a:off x="32384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3" name="Oval 222"/>
          <p:cNvSpPr/>
          <p:nvPr/>
        </p:nvSpPr>
        <p:spPr>
          <a:xfrm>
            <a:off x="27812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4" name="Oval 223"/>
          <p:cNvSpPr/>
          <p:nvPr/>
        </p:nvSpPr>
        <p:spPr>
          <a:xfrm>
            <a:off x="23240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5" name="Oval 224"/>
          <p:cNvSpPr/>
          <p:nvPr/>
        </p:nvSpPr>
        <p:spPr>
          <a:xfrm>
            <a:off x="18668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6" name="Oval 225"/>
          <p:cNvSpPr/>
          <p:nvPr/>
        </p:nvSpPr>
        <p:spPr>
          <a:xfrm>
            <a:off x="14096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27" name="Straight Arrow Connector 226"/>
          <p:cNvCxnSpPr>
            <a:endCxn id="228" idx="3"/>
          </p:cNvCxnSpPr>
          <p:nvPr/>
        </p:nvCxnSpPr>
        <p:spPr>
          <a:xfrm flipH="1">
            <a:off x="1280160" y="36994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914400" y="35165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36956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0" name="Oval 229"/>
          <p:cNvSpPr/>
          <p:nvPr/>
        </p:nvSpPr>
        <p:spPr>
          <a:xfrm>
            <a:off x="32384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1" name="Oval 230"/>
          <p:cNvSpPr/>
          <p:nvPr/>
        </p:nvSpPr>
        <p:spPr>
          <a:xfrm>
            <a:off x="27812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2" name="Oval 231"/>
          <p:cNvSpPr/>
          <p:nvPr/>
        </p:nvSpPr>
        <p:spPr>
          <a:xfrm>
            <a:off x="23240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3" name="Oval 232"/>
          <p:cNvSpPr/>
          <p:nvPr/>
        </p:nvSpPr>
        <p:spPr>
          <a:xfrm>
            <a:off x="18668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4" name="Oval 233"/>
          <p:cNvSpPr/>
          <p:nvPr/>
        </p:nvSpPr>
        <p:spPr>
          <a:xfrm>
            <a:off x="14096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35" name="Straight Arrow Connector 234"/>
          <p:cNvCxnSpPr>
            <a:endCxn id="236" idx="3"/>
          </p:cNvCxnSpPr>
          <p:nvPr/>
        </p:nvCxnSpPr>
        <p:spPr>
          <a:xfrm flipH="1">
            <a:off x="1280160" y="41566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/>
          <p:cNvSpPr/>
          <p:nvPr/>
        </p:nvSpPr>
        <p:spPr>
          <a:xfrm>
            <a:off x="914400" y="39737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6956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8" name="Oval 237"/>
          <p:cNvSpPr/>
          <p:nvPr/>
        </p:nvSpPr>
        <p:spPr>
          <a:xfrm>
            <a:off x="32384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9" name="Oval 238"/>
          <p:cNvSpPr/>
          <p:nvPr/>
        </p:nvSpPr>
        <p:spPr>
          <a:xfrm>
            <a:off x="27812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0" name="Oval 239"/>
          <p:cNvSpPr/>
          <p:nvPr/>
        </p:nvSpPr>
        <p:spPr>
          <a:xfrm>
            <a:off x="23240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1" name="Oval 240"/>
          <p:cNvSpPr/>
          <p:nvPr/>
        </p:nvSpPr>
        <p:spPr>
          <a:xfrm>
            <a:off x="18668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2" name="Oval 241"/>
          <p:cNvSpPr/>
          <p:nvPr/>
        </p:nvSpPr>
        <p:spPr>
          <a:xfrm>
            <a:off x="14096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3" name="Straight Arrow Connector 242"/>
          <p:cNvCxnSpPr>
            <a:endCxn id="244" idx="3"/>
          </p:cNvCxnSpPr>
          <p:nvPr/>
        </p:nvCxnSpPr>
        <p:spPr>
          <a:xfrm flipH="1">
            <a:off x="1280160" y="4994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914400" y="4811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6956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6" name="Oval 245"/>
          <p:cNvSpPr/>
          <p:nvPr/>
        </p:nvSpPr>
        <p:spPr>
          <a:xfrm>
            <a:off x="32384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7" name="Oval 246"/>
          <p:cNvSpPr/>
          <p:nvPr/>
        </p:nvSpPr>
        <p:spPr>
          <a:xfrm>
            <a:off x="27812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8" name="Oval 247"/>
          <p:cNvSpPr/>
          <p:nvPr/>
        </p:nvSpPr>
        <p:spPr>
          <a:xfrm>
            <a:off x="23240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9" name="Oval 248"/>
          <p:cNvSpPr/>
          <p:nvPr/>
        </p:nvSpPr>
        <p:spPr>
          <a:xfrm>
            <a:off x="18668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0" name="Oval 249"/>
          <p:cNvSpPr/>
          <p:nvPr/>
        </p:nvSpPr>
        <p:spPr>
          <a:xfrm>
            <a:off x="14096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1" name="Straight Arrow Connector 250"/>
          <p:cNvCxnSpPr>
            <a:endCxn id="252" idx="3"/>
          </p:cNvCxnSpPr>
          <p:nvPr/>
        </p:nvCxnSpPr>
        <p:spPr>
          <a:xfrm flipH="1">
            <a:off x="1280160" y="5452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/>
          <p:cNvSpPr/>
          <p:nvPr/>
        </p:nvSpPr>
        <p:spPr>
          <a:xfrm>
            <a:off x="914400" y="5269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36956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4" name="Oval 253"/>
          <p:cNvSpPr/>
          <p:nvPr/>
        </p:nvSpPr>
        <p:spPr>
          <a:xfrm>
            <a:off x="32384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5" name="Oval 254"/>
          <p:cNvSpPr/>
          <p:nvPr/>
        </p:nvSpPr>
        <p:spPr>
          <a:xfrm>
            <a:off x="27812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8" name="Oval 257"/>
          <p:cNvSpPr/>
          <p:nvPr/>
        </p:nvSpPr>
        <p:spPr>
          <a:xfrm>
            <a:off x="23240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9" name="Oval 258"/>
          <p:cNvSpPr/>
          <p:nvPr/>
        </p:nvSpPr>
        <p:spPr>
          <a:xfrm>
            <a:off x="18668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0" name="Oval 259"/>
          <p:cNvSpPr/>
          <p:nvPr/>
        </p:nvSpPr>
        <p:spPr>
          <a:xfrm>
            <a:off x="14096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1" name="Straight Arrow Connector 260"/>
          <p:cNvCxnSpPr/>
          <p:nvPr/>
        </p:nvCxnSpPr>
        <p:spPr>
          <a:xfrm>
            <a:off x="4406366" y="48768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 flipH="1" flipV="1">
            <a:off x="4330168" y="47951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 flipV="1">
            <a:off x="4330168" y="55607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1579796" y="4421404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 flipV="1">
            <a:off x="2043571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 flipV="1">
            <a:off x="25023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flipV="1">
            <a:off x="29595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V="1">
            <a:off x="34167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38739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419600" y="5029198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12" name="Straight Arrow Connector 311"/>
          <p:cNvCxnSpPr/>
          <p:nvPr/>
        </p:nvCxnSpPr>
        <p:spPr>
          <a:xfrm>
            <a:off x="4419598" y="2667000"/>
            <a:ext cx="0" cy="1592892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 flipH="1" flipV="1">
            <a:off x="4343400" y="2585363"/>
            <a:ext cx="76198" cy="81637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V="1">
            <a:off x="4343400" y="4259892"/>
            <a:ext cx="76198" cy="8350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4432832" y="3276600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rgbClr val="FF0000"/>
                </a:solidFill>
              </a:rPr>
              <a:t>Far Segment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4419600" y="4343399"/>
            <a:ext cx="4114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320" name="Content Placeholder 2"/>
          <p:cNvSpPr>
            <a:spLocks noGrp="1"/>
          </p:cNvSpPr>
          <p:nvPr>
            <p:ph idx="1"/>
          </p:nvPr>
        </p:nvSpPr>
        <p:spPr>
          <a:xfrm>
            <a:off x="365760" y="914400"/>
            <a:ext cx="8610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Divide a </a:t>
            </a:r>
            <a:r>
              <a:rPr lang="en-US" sz="3200" dirty="0" err="1" smtClean="0"/>
              <a:t>bitline</a:t>
            </a:r>
            <a:r>
              <a:rPr lang="en-US" sz="3200" dirty="0" smtClean="0"/>
              <a:t> into two segments with an </a:t>
            </a:r>
            <a:r>
              <a:rPr lang="en-US" sz="3200" b="1" dirty="0" smtClean="0"/>
              <a:t>isolation transistor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419599" y="5714998"/>
            <a:ext cx="357337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Sense Amplifier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2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/>
      <p:bldP spid="315" grpId="0"/>
      <p:bldP spid="3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08050" y="2438400"/>
            <a:ext cx="6254750" cy="1983004"/>
            <a:chOff x="908050" y="2438400"/>
            <a:chExt cx="6254750" cy="1983004"/>
          </a:xfrm>
        </p:grpSpPr>
        <p:cxnSp>
          <p:nvCxnSpPr>
            <p:cNvPr id="265" name="Straight Arrow Connector 264"/>
            <p:cNvCxnSpPr/>
            <p:nvPr/>
          </p:nvCxnSpPr>
          <p:spPr>
            <a:xfrm flipV="1">
              <a:off x="38653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 flipV="1">
              <a:off x="34081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 flipV="1">
              <a:off x="29509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 flipV="1">
              <a:off x="24937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/>
            <p:nvPr/>
          </p:nvCxnSpPr>
          <p:spPr>
            <a:xfrm flipV="1">
              <a:off x="20365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/>
            <p:nvPr/>
          </p:nvCxnSpPr>
          <p:spPr>
            <a:xfrm flipV="1">
              <a:off x="15793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endCxn id="201" idx="3"/>
            </p:cNvCxnSpPr>
            <p:nvPr/>
          </p:nvCxnSpPr>
          <p:spPr>
            <a:xfrm flipH="1">
              <a:off x="1273810" y="2775484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angle 200"/>
            <p:cNvSpPr/>
            <p:nvPr/>
          </p:nvSpPr>
          <p:spPr>
            <a:xfrm>
              <a:off x="908050" y="2592604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36892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6" name="Oval 205"/>
            <p:cNvSpPr/>
            <p:nvPr/>
          </p:nvSpPr>
          <p:spPr>
            <a:xfrm>
              <a:off x="32320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9" name="Oval 208"/>
            <p:cNvSpPr/>
            <p:nvPr/>
          </p:nvSpPr>
          <p:spPr>
            <a:xfrm>
              <a:off x="27748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2" name="Oval 211"/>
            <p:cNvSpPr/>
            <p:nvPr/>
          </p:nvSpPr>
          <p:spPr>
            <a:xfrm>
              <a:off x="23176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5" name="Oval 214"/>
            <p:cNvSpPr/>
            <p:nvPr/>
          </p:nvSpPr>
          <p:spPr>
            <a:xfrm>
              <a:off x="18604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8" name="Oval 217"/>
            <p:cNvSpPr/>
            <p:nvPr/>
          </p:nvSpPr>
          <p:spPr>
            <a:xfrm>
              <a:off x="14032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19" name="Straight Arrow Connector 218"/>
            <p:cNvCxnSpPr>
              <a:endCxn id="220" idx="3"/>
            </p:cNvCxnSpPr>
            <p:nvPr/>
          </p:nvCxnSpPr>
          <p:spPr>
            <a:xfrm flipH="1">
              <a:off x="1273810" y="32422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Rectangle 219"/>
            <p:cNvSpPr/>
            <p:nvPr/>
          </p:nvSpPr>
          <p:spPr>
            <a:xfrm>
              <a:off x="908050" y="30593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1" name="Oval 220"/>
            <p:cNvSpPr/>
            <p:nvPr/>
          </p:nvSpPr>
          <p:spPr>
            <a:xfrm>
              <a:off x="36892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2320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3" name="Oval 222"/>
            <p:cNvSpPr/>
            <p:nvPr/>
          </p:nvSpPr>
          <p:spPr>
            <a:xfrm>
              <a:off x="27748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23176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8604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6" name="Oval 225"/>
            <p:cNvSpPr/>
            <p:nvPr/>
          </p:nvSpPr>
          <p:spPr>
            <a:xfrm>
              <a:off x="14032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27" name="Straight Arrow Connector 226"/>
            <p:cNvCxnSpPr>
              <a:endCxn id="228" idx="3"/>
            </p:cNvCxnSpPr>
            <p:nvPr/>
          </p:nvCxnSpPr>
          <p:spPr>
            <a:xfrm flipH="1">
              <a:off x="1273810" y="36994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908050" y="35165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36892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0" name="Oval 229"/>
            <p:cNvSpPr/>
            <p:nvPr/>
          </p:nvSpPr>
          <p:spPr>
            <a:xfrm>
              <a:off x="32320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27748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2" name="Oval 231"/>
            <p:cNvSpPr/>
            <p:nvPr/>
          </p:nvSpPr>
          <p:spPr>
            <a:xfrm>
              <a:off x="23176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18604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14032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35" name="Straight Arrow Connector 234"/>
            <p:cNvCxnSpPr>
              <a:endCxn id="236" idx="3"/>
            </p:cNvCxnSpPr>
            <p:nvPr/>
          </p:nvCxnSpPr>
          <p:spPr>
            <a:xfrm flipH="1">
              <a:off x="1273810" y="41566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Rectangle 235"/>
            <p:cNvSpPr/>
            <p:nvPr/>
          </p:nvSpPr>
          <p:spPr>
            <a:xfrm>
              <a:off x="908050" y="39737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36892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2320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9" name="Oval 238"/>
            <p:cNvSpPr/>
            <p:nvPr/>
          </p:nvSpPr>
          <p:spPr>
            <a:xfrm>
              <a:off x="27748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0" name="Oval 239"/>
            <p:cNvSpPr/>
            <p:nvPr/>
          </p:nvSpPr>
          <p:spPr>
            <a:xfrm>
              <a:off x="23176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1" name="Oval 240"/>
            <p:cNvSpPr/>
            <p:nvPr/>
          </p:nvSpPr>
          <p:spPr>
            <a:xfrm>
              <a:off x="18604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2" name="Oval 241"/>
            <p:cNvSpPr/>
            <p:nvPr/>
          </p:nvSpPr>
          <p:spPr>
            <a:xfrm>
              <a:off x="14032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12" name="Straight Arrow Connector 311"/>
            <p:cNvCxnSpPr/>
            <p:nvPr/>
          </p:nvCxnSpPr>
          <p:spPr>
            <a:xfrm>
              <a:off x="4413248" y="2667000"/>
              <a:ext cx="0" cy="159289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Arrow Connector 312"/>
            <p:cNvCxnSpPr/>
            <p:nvPr/>
          </p:nvCxnSpPr>
          <p:spPr>
            <a:xfrm flipH="1" flipV="1">
              <a:off x="4337050" y="2585363"/>
              <a:ext cx="76198" cy="81637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/>
            <p:nvPr/>
          </p:nvCxnSpPr>
          <p:spPr>
            <a:xfrm flipV="1">
              <a:off x="4337050" y="4259892"/>
              <a:ext cx="76198" cy="83508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Rectangle 314"/>
            <p:cNvSpPr/>
            <p:nvPr/>
          </p:nvSpPr>
          <p:spPr>
            <a:xfrm>
              <a:off x="4426482" y="3276600"/>
              <a:ext cx="2736318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bg1">
                      <a:lumMod val="75000"/>
                    </a:schemeClr>
                  </a:solidFill>
                </a:rPr>
                <a:t>Far Segment</a:t>
              </a:r>
              <a:endParaRPr lang="en-US" sz="3200" b="1" i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08050" y="2438400"/>
            <a:ext cx="6407150" cy="1983004"/>
            <a:chOff x="914400" y="2590800"/>
            <a:chExt cx="6407150" cy="1983004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871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4144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9572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25000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20428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1585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endCxn id="93" idx="3"/>
            </p:cNvCxnSpPr>
            <p:nvPr/>
          </p:nvCxnSpPr>
          <p:spPr>
            <a:xfrm flipH="1">
              <a:off x="1280160" y="29278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914400" y="2745004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695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5" name="Oval 94"/>
            <p:cNvSpPr/>
            <p:nvPr/>
          </p:nvSpPr>
          <p:spPr>
            <a:xfrm>
              <a:off x="32384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6" name="Oval 95"/>
            <p:cNvSpPr/>
            <p:nvPr/>
          </p:nvSpPr>
          <p:spPr>
            <a:xfrm>
              <a:off x="27812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7" name="Oval 96"/>
            <p:cNvSpPr/>
            <p:nvPr/>
          </p:nvSpPr>
          <p:spPr>
            <a:xfrm>
              <a:off x="23240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8" name="Oval 97"/>
            <p:cNvSpPr/>
            <p:nvPr/>
          </p:nvSpPr>
          <p:spPr>
            <a:xfrm>
              <a:off x="18668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9" name="Oval 98"/>
            <p:cNvSpPr/>
            <p:nvPr/>
          </p:nvSpPr>
          <p:spPr>
            <a:xfrm>
              <a:off x="1409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00" name="Straight Arrow Connector 99"/>
            <p:cNvCxnSpPr>
              <a:endCxn id="101" idx="3"/>
            </p:cNvCxnSpPr>
            <p:nvPr/>
          </p:nvCxnSpPr>
          <p:spPr>
            <a:xfrm flipH="1">
              <a:off x="1280160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914400" y="3211730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6956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2384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7812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3240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18668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14096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08" name="Straight Arrow Connector 107"/>
            <p:cNvCxnSpPr>
              <a:endCxn id="109" idx="3"/>
            </p:cNvCxnSpPr>
            <p:nvPr/>
          </p:nvCxnSpPr>
          <p:spPr>
            <a:xfrm flipH="1">
              <a:off x="1280160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914400" y="3668930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6956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1" name="Oval 110"/>
            <p:cNvSpPr/>
            <p:nvPr/>
          </p:nvSpPr>
          <p:spPr>
            <a:xfrm>
              <a:off x="32384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812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240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18668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5" name="Oval 114"/>
            <p:cNvSpPr/>
            <p:nvPr/>
          </p:nvSpPr>
          <p:spPr>
            <a:xfrm>
              <a:off x="14096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16" name="Straight Arrow Connector 115"/>
            <p:cNvCxnSpPr>
              <a:endCxn id="117" idx="3"/>
            </p:cNvCxnSpPr>
            <p:nvPr/>
          </p:nvCxnSpPr>
          <p:spPr>
            <a:xfrm flipH="1">
              <a:off x="1280160" y="43090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914400" y="4126130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6956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2384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7812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3240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18668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4096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4419598" y="2819400"/>
              <a:ext cx="0" cy="15928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 flipV="1">
              <a:off x="4343400" y="2737763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4343400" y="4412292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4432832" y="3429000"/>
              <a:ext cx="2888718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rgbClr val="FF0000"/>
                  </a:solidFill>
                </a:rPr>
                <a:t>Far Segment</a:t>
              </a:r>
              <a:endParaRPr 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Near Segment Access</a:t>
            </a: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6845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2" name="Straight Arrow Connector 201"/>
          <p:cNvCxnSpPr>
            <a:stCxn id="200" idx="0"/>
          </p:cNvCxnSpPr>
          <p:nvPr/>
        </p:nvCxnSpPr>
        <p:spPr>
          <a:xfrm flipV="1">
            <a:off x="38673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32273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5" name="Straight Arrow Connector 204"/>
          <p:cNvCxnSpPr>
            <a:stCxn id="204" idx="0"/>
          </p:cNvCxnSpPr>
          <p:nvPr/>
        </p:nvCxnSpPr>
        <p:spPr>
          <a:xfrm flipV="1">
            <a:off x="34101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27701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8" name="Straight Arrow Connector 207"/>
          <p:cNvCxnSpPr>
            <a:stCxn id="207" idx="0"/>
          </p:cNvCxnSpPr>
          <p:nvPr/>
        </p:nvCxnSpPr>
        <p:spPr>
          <a:xfrm flipV="1">
            <a:off x="29529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23129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1" name="Straight Arrow Connector 210"/>
          <p:cNvCxnSpPr>
            <a:stCxn id="210" idx="0"/>
          </p:cNvCxnSpPr>
          <p:nvPr/>
        </p:nvCxnSpPr>
        <p:spPr>
          <a:xfrm flipV="1">
            <a:off x="24957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18557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4" name="Straight Arrow Connector 213"/>
          <p:cNvCxnSpPr>
            <a:stCxn id="213" idx="0"/>
          </p:cNvCxnSpPr>
          <p:nvPr/>
        </p:nvCxnSpPr>
        <p:spPr>
          <a:xfrm flipV="1">
            <a:off x="20385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13985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16" idx="0"/>
          </p:cNvCxnSpPr>
          <p:nvPr/>
        </p:nvCxnSpPr>
        <p:spPr>
          <a:xfrm flipV="1">
            <a:off x="15813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endCxn id="244" idx="3"/>
          </p:cNvCxnSpPr>
          <p:nvPr/>
        </p:nvCxnSpPr>
        <p:spPr>
          <a:xfrm flipH="1">
            <a:off x="1273810" y="4994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908050" y="4811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6892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6" name="Oval 245"/>
          <p:cNvSpPr/>
          <p:nvPr/>
        </p:nvSpPr>
        <p:spPr>
          <a:xfrm>
            <a:off x="32320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7" name="Oval 246"/>
          <p:cNvSpPr/>
          <p:nvPr/>
        </p:nvSpPr>
        <p:spPr>
          <a:xfrm>
            <a:off x="27748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8" name="Oval 247"/>
          <p:cNvSpPr/>
          <p:nvPr/>
        </p:nvSpPr>
        <p:spPr>
          <a:xfrm>
            <a:off x="23176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9" name="Oval 248"/>
          <p:cNvSpPr/>
          <p:nvPr/>
        </p:nvSpPr>
        <p:spPr>
          <a:xfrm>
            <a:off x="18604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0" name="Oval 249"/>
          <p:cNvSpPr/>
          <p:nvPr/>
        </p:nvSpPr>
        <p:spPr>
          <a:xfrm>
            <a:off x="14032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1" name="Straight Arrow Connector 250"/>
          <p:cNvCxnSpPr>
            <a:endCxn id="252" idx="3"/>
          </p:cNvCxnSpPr>
          <p:nvPr/>
        </p:nvCxnSpPr>
        <p:spPr>
          <a:xfrm flipH="1">
            <a:off x="1273810" y="5452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/>
          <p:cNvSpPr/>
          <p:nvPr/>
        </p:nvSpPr>
        <p:spPr>
          <a:xfrm>
            <a:off x="908050" y="5269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36892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4" name="Oval 253"/>
          <p:cNvSpPr/>
          <p:nvPr/>
        </p:nvSpPr>
        <p:spPr>
          <a:xfrm>
            <a:off x="32320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5" name="Oval 254"/>
          <p:cNvSpPr/>
          <p:nvPr/>
        </p:nvSpPr>
        <p:spPr>
          <a:xfrm>
            <a:off x="27748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8" name="Oval 257"/>
          <p:cNvSpPr/>
          <p:nvPr/>
        </p:nvSpPr>
        <p:spPr>
          <a:xfrm>
            <a:off x="23176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9" name="Oval 258"/>
          <p:cNvSpPr/>
          <p:nvPr/>
        </p:nvSpPr>
        <p:spPr>
          <a:xfrm>
            <a:off x="18604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0" name="Oval 259"/>
          <p:cNvSpPr/>
          <p:nvPr/>
        </p:nvSpPr>
        <p:spPr>
          <a:xfrm>
            <a:off x="14032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1" name="Straight Arrow Connector 260"/>
          <p:cNvCxnSpPr/>
          <p:nvPr/>
        </p:nvCxnSpPr>
        <p:spPr>
          <a:xfrm>
            <a:off x="4400016" y="48768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 flipH="1" flipV="1">
            <a:off x="4323818" y="47951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 flipV="1">
            <a:off x="4323818" y="55607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1573446" y="4421404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 flipV="1">
            <a:off x="2037221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 flipV="1">
            <a:off x="24960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flipV="1">
            <a:off x="29532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V="1">
            <a:off x="34104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38676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413250" y="5029198"/>
            <a:ext cx="366395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4419600" y="4343400"/>
            <a:ext cx="3733800" cy="45176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320" name="Content Placeholder 2"/>
          <p:cNvSpPr>
            <a:spLocks noGrp="1"/>
          </p:cNvSpPr>
          <p:nvPr>
            <p:ph idx="1"/>
          </p:nvPr>
        </p:nvSpPr>
        <p:spPr>
          <a:xfrm>
            <a:off x="365760" y="914400"/>
            <a:ext cx="8610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Turn </a:t>
            </a:r>
            <a:r>
              <a:rPr lang="en-US" sz="3200" b="1" i="1" dirty="0" smtClean="0">
                <a:solidFill>
                  <a:srgbClr val="FF0000"/>
                </a:solidFill>
              </a:rPr>
              <a:t>off</a:t>
            </a:r>
            <a:r>
              <a:rPr lang="en-US" sz="3200" b="1" dirty="0" smtClean="0"/>
              <a:t> the isolation transistor</a:t>
            </a:r>
            <a:endParaRPr lang="en-US" sz="3200" dirty="0" smtClean="0"/>
          </a:p>
        </p:txBody>
      </p:sp>
      <p:sp>
        <p:nvSpPr>
          <p:cNvPr id="129" name="Rectangle 128"/>
          <p:cNvSpPr/>
          <p:nvPr/>
        </p:nvSpPr>
        <p:spPr>
          <a:xfrm>
            <a:off x="4419600" y="4308230"/>
            <a:ext cx="4419600" cy="45176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 (</a:t>
            </a:r>
            <a:r>
              <a:rPr lang="en-US" sz="4000" b="1" i="1" smtClean="0">
                <a:solidFill>
                  <a:srgbClr val="FF0000"/>
                </a:solidFill>
              </a:rPr>
              <a:t>off</a:t>
            </a:r>
            <a:r>
              <a:rPr lang="en-US" sz="3200" b="1" i="1" smtClean="0">
                <a:solidFill>
                  <a:schemeClr val="tx1"/>
                </a:solidFill>
              </a:rPr>
              <a:t>)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419600" y="5714998"/>
            <a:ext cx="41910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Sense Amplifier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133" name="Content Placeholder 2"/>
          <p:cNvSpPr txBox="1">
            <a:spLocks/>
          </p:cNvSpPr>
          <p:nvPr/>
        </p:nvSpPr>
        <p:spPr>
          <a:xfrm>
            <a:off x="679450" y="2817948"/>
            <a:ext cx="72453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Reduced </a:t>
            </a:r>
            <a:r>
              <a:rPr lang="en-US" sz="3200" b="1" dirty="0" err="1" smtClean="0"/>
              <a:t>bitline</a:t>
            </a:r>
            <a:r>
              <a:rPr lang="en-US" sz="3200" b="1" dirty="0" smtClean="0"/>
              <a:t> capacitance</a:t>
            </a:r>
          </a:p>
        </p:txBody>
      </p:sp>
      <p:sp>
        <p:nvSpPr>
          <p:cNvPr id="135" name="Content Placeholder 2"/>
          <p:cNvSpPr txBox="1">
            <a:spLocks/>
          </p:cNvSpPr>
          <p:nvPr/>
        </p:nvSpPr>
        <p:spPr>
          <a:xfrm>
            <a:off x="679450" y="3366588"/>
            <a:ext cx="72453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>
                <a:sym typeface="Wingdings" pitchFamily="2" charset="2"/>
              </a:rPr>
              <a:t> </a:t>
            </a:r>
            <a:r>
              <a:rPr lang="en-US" sz="3200" b="1" dirty="0" smtClean="0">
                <a:sym typeface="Wingdings" pitchFamily="2" charset="2"/>
              </a:rPr>
              <a:t>     </a:t>
            </a:r>
            <a:r>
              <a:rPr lang="en-US" sz="3200" b="1" dirty="0" smtClean="0"/>
              <a:t>Low latency &amp; </a:t>
            </a:r>
            <a:r>
              <a:rPr lang="en-US" sz="3200" b="1" dirty="0"/>
              <a:t>l</a:t>
            </a:r>
            <a:r>
              <a:rPr lang="en-US" sz="3200" b="1" dirty="0" smtClean="0"/>
              <a:t>ow power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>
          <a:xfrm>
            <a:off x="685800" y="2270760"/>
            <a:ext cx="72453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Reduced </a:t>
            </a:r>
            <a:r>
              <a:rPr lang="en-US" sz="3200" b="1" dirty="0" err="1"/>
              <a:t>b</a:t>
            </a:r>
            <a:r>
              <a:rPr lang="en-US" sz="3200" b="1" dirty="0" err="1" smtClean="0"/>
              <a:t>itline</a:t>
            </a:r>
            <a:r>
              <a:rPr lang="en-US" sz="3200" b="1" dirty="0" smtClean="0"/>
              <a:t> length</a:t>
            </a:r>
          </a:p>
        </p:txBody>
      </p:sp>
    </p:spTree>
    <p:extLst>
      <p:ext uri="{BB962C8B-B14F-4D97-AF65-F5344CB8AC3E}">
        <p14:creationId xmlns:p14="http://schemas.microsoft.com/office/powerpoint/2010/main" val="15910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3" grpId="0" animBg="1"/>
      <p:bldP spid="135" grpId="0" animBg="1"/>
      <p:bldP spid="1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1168" y="4724400"/>
            <a:ext cx="6795032" cy="992404"/>
            <a:chOff x="901168" y="4876800"/>
            <a:chExt cx="6795032" cy="992404"/>
          </a:xfrm>
        </p:grpSpPr>
        <p:cxnSp>
          <p:nvCxnSpPr>
            <p:cNvPr id="137" name="Straight Arrow Connector 136"/>
            <p:cNvCxnSpPr>
              <a:endCxn id="138" idx="3"/>
            </p:cNvCxnSpPr>
            <p:nvPr/>
          </p:nvCxnSpPr>
          <p:spPr>
            <a:xfrm flipH="1">
              <a:off x="1266928" y="51472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901168" y="49643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36823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251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679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3107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3" name="Oval 142"/>
            <p:cNvSpPr/>
            <p:nvPr/>
          </p:nvSpPr>
          <p:spPr>
            <a:xfrm>
              <a:off x="18535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4" name="Oval 143"/>
            <p:cNvSpPr/>
            <p:nvPr/>
          </p:nvSpPr>
          <p:spPr>
            <a:xfrm>
              <a:off x="13963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45" name="Straight Arrow Connector 144"/>
            <p:cNvCxnSpPr>
              <a:endCxn id="146" idx="3"/>
            </p:cNvCxnSpPr>
            <p:nvPr/>
          </p:nvCxnSpPr>
          <p:spPr>
            <a:xfrm flipH="1">
              <a:off x="1266928" y="56044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145"/>
            <p:cNvSpPr/>
            <p:nvPr/>
          </p:nvSpPr>
          <p:spPr>
            <a:xfrm>
              <a:off x="901168" y="54215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36823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251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7679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3107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1" name="Oval 150"/>
            <p:cNvSpPr/>
            <p:nvPr/>
          </p:nvSpPr>
          <p:spPr>
            <a:xfrm>
              <a:off x="18535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2" name="Oval 151"/>
            <p:cNvSpPr/>
            <p:nvPr/>
          </p:nvSpPr>
          <p:spPr>
            <a:xfrm>
              <a:off x="13963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53" name="Straight Arrow Connector 152"/>
            <p:cNvCxnSpPr/>
            <p:nvPr/>
          </p:nvCxnSpPr>
          <p:spPr>
            <a:xfrm>
              <a:off x="4393134" y="5029200"/>
              <a:ext cx="0" cy="683929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H="1" flipV="1">
              <a:off x="4316936" y="4947563"/>
              <a:ext cx="76198" cy="81637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4316936" y="5713129"/>
              <a:ext cx="76198" cy="83508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4406368" y="5181598"/>
              <a:ext cx="3289832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bg1">
                      <a:lumMod val="75000"/>
                    </a:schemeClr>
                  </a:solidFill>
                </a:rPr>
                <a:t>Near Segment</a:t>
              </a:r>
              <a:endParaRPr lang="en-US" sz="3200" b="1" i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77" name="Straight Arrow Connector 176"/>
            <p:cNvCxnSpPr/>
            <p:nvPr/>
          </p:nvCxnSpPr>
          <p:spPr>
            <a:xfrm flipV="1">
              <a:off x="38605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V="1">
              <a:off x="34033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V="1">
              <a:off x="29461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V="1">
              <a:off x="24889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V="1">
              <a:off x="20317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V="1">
              <a:off x="15745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02017" y="4724400"/>
            <a:ext cx="6565582" cy="992404"/>
            <a:chOff x="4572000" y="6234964"/>
            <a:chExt cx="6565582" cy="992404"/>
          </a:xfrm>
        </p:grpSpPr>
        <p:cxnSp>
          <p:nvCxnSpPr>
            <p:cNvPr id="188" name="Straight Arrow Connector 187"/>
            <p:cNvCxnSpPr/>
            <p:nvPr/>
          </p:nvCxnSpPr>
          <p:spPr>
            <a:xfrm flipV="1">
              <a:off x="75313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70741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V="1">
              <a:off x="66169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V="1">
              <a:off x="61597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flipV="1">
              <a:off x="57025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V="1">
              <a:off x="52453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endCxn id="101" idx="3"/>
            </p:cNvCxnSpPr>
            <p:nvPr/>
          </p:nvCxnSpPr>
          <p:spPr>
            <a:xfrm flipH="1">
              <a:off x="4937760" y="650537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4572000" y="6322494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3532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68960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0" name="Oval 109"/>
            <p:cNvSpPr/>
            <p:nvPr/>
          </p:nvSpPr>
          <p:spPr>
            <a:xfrm>
              <a:off x="64388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816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8" name="Oval 167"/>
            <p:cNvSpPr/>
            <p:nvPr/>
          </p:nvSpPr>
          <p:spPr>
            <a:xfrm>
              <a:off x="55244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9" name="Oval 168"/>
            <p:cNvSpPr/>
            <p:nvPr/>
          </p:nvSpPr>
          <p:spPr>
            <a:xfrm>
              <a:off x="50672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70" name="Straight Arrow Connector 169"/>
            <p:cNvCxnSpPr>
              <a:endCxn id="171" idx="3"/>
            </p:cNvCxnSpPr>
            <p:nvPr/>
          </p:nvCxnSpPr>
          <p:spPr>
            <a:xfrm flipH="1">
              <a:off x="4937760" y="696257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170"/>
            <p:cNvSpPr/>
            <p:nvPr/>
          </p:nvSpPr>
          <p:spPr>
            <a:xfrm>
              <a:off x="4572000" y="6779694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73532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3" name="Oval 172"/>
            <p:cNvSpPr/>
            <p:nvPr/>
          </p:nvSpPr>
          <p:spPr>
            <a:xfrm>
              <a:off x="68960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4" name="Oval 173"/>
            <p:cNvSpPr/>
            <p:nvPr/>
          </p:nvSpPr>
          <p:spPr>
            <a:xfrm>
              <a:off x="64388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9816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6" name="Oval 175"/>
            <p:cNvSpPr/>
            <p:nvPr/>
          </p:nvSpPr>
          <p:spPr>
            <a:xfrm>
              <a:off x="55244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3" name="Oval 182"/>
            <p:cNvSpPr/>
            <p:nvPr/>
          </p:nvSpPr>
          <p:spPr>
            <a:xfrm>
              <a:off x="50672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>
              <a:off x="8063966" y="6387364"/>
              <a:ext cx="0" cy="683929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flipH="1" flipV="1">
              <a:off x="7987768" y="6305727"/>
              <a:ext cx="76198" cy="81637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V="1">
              <a:off x="7987768" y="7071293"/>
              <a:ext cx="76198" cy="83508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8077199" y="6539762"/>
              <a:ext cx="3060383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accent3">
                      <a:lumMod val="50000"/>
                    </a:schemeClr>
                  </a:solidFill>
                </a:rPr>
                <a:t>Near Segment</a:t>
              </a:r>
              <a:endParaRPr lang="en-US" sz="3200" b="1" i="1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Far Segment Access</a:t>
            </a:r>
            <a:endParaRPr lang="en-US"/>
          </a:p>
        </p:txBody>
      </p:sp>
      <p:sp>
        <p:nvSpPr>
          <p:cNvPr id="320" name="Content Placeholder 2"/>
          <p:cNvSpPr>
            <a:spLocks noGrp="1"/>
          </p:cNvSpPr>
          <p:nvPr>
            <p:ph idx="1"/>
          </p:nvPr>
        </p:nvSpPr>
        <p:spPr>
          <a:xfrm>
            <a:off x="365760" y="914400"/>
            <a:ext cx="8610600" cy="1828800"/>
          </a:xfrm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Turn </a:t>
            </a:r>
            <a:r>
              <a:rPr lang="en-US" sz="3200" b="1" i="1" dirty="0" smtClean="0">
                <a:solidFill>
                  <a:srgbClr val="0000FF"/>
                </a:solidFill>
              </a:rPr>
              <a:t>on</a:t>
            </a:r>
            <a:r>
              <a:rPr lang="en-US" sz="3200" b="1" dirty="0" smtClean="0"/>
              <a:t> the isolation transistor</a:t>
            </a:r>
            <a:endParaRPr lang="en-US" sz="3200" dirty="0" smtClean="0"/>
          </a:p>
        </p:txBody>
      </p:sp>
      <p:sp>
        <p:nvSpPr>
          <p:cNvPr id="93" name="Rectangle 92"/>
          <p:cNvSpPr/>
          <p:nvPr/>
        </p:nvSpPr>
        <p:spPr>
          <a:xfrm>
            <a:off x="36776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2204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7632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3060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8488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3916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71327" y="4419600"/>
            <a:ext cx="2289399" cy="304800"/>
            <a:chOff x="1571327" y="4572000"/>
            <a:chExt cx="2289399" cy="304800"/>
          </a:xfrm>
        </p:grpSpPr>
        <p:cxnSp>
          <p:nvCxnSpPr>
            <p:cNvPr id="156" name="Straight Arrow Connector 155"/>
            <p:cNvCxnSpPr/>
            <p:nvPr/>
          </p:nvCxnSpPr>
          <p:spPr>
            <a:xfrm flipV="1">
              <a:off x="1571327" y="4572000"/>
              <a:ext cx="0" cy="304800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 flipH="1" flipV="1">
              <a:off x="2029654" y="4573804"/>
              <a:ext cx="685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/>
            <p:nvPr/>
          </p:nvCxnSpPr>
          <p:spPr>
            <a:xfrm flipH="1" flipV="1">
              <a:off x="2486854" y="4573804"/>
              <a:ext cx="2272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H="1" flipV="1">
              <a:off x="2944054" y="4573804"/>
              <a:ext cx="2272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flipH="1" flipV="1">
              <a:off x="3401254" y="4573804"/>
              <a:ext cx="2272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H="1" flipV="1">
              <a:off x="3860501" y="4572000"/>
              <a:ext cx="225" cy="302996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901168" y="2438400"/>
            <a:ext cx="6337832" cy="1983004"/>
            <a:chOff x="901168" y="2590800"/>
            <a:chExt cx="6337832" cy="1983004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8584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4012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9440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24868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20296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15724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endCxn id="94" idx="3"/>
            </p:cNvCxnSpPr>
            <p:nvPr/>
          </p:nvCxnSpPr>
          <p:spPr>
            <a:xfrm flipH="1">
              <a:off x="1266928" y="29278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901168" y="2745004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36823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9" name="Oval 98"/>
            <p:cNvSpPr/>
            <p:nvPr/>
          </p:nvSpPr>
          <p:spPr>
            <a:xfrm>
              <a:off x="32251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7679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3107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8" name="Oval 107"/>
            <p:cNvSpPr/>
            <p:nvPr/>
          </p:nvSpPr>
          <p:spPr>
            <a:xfrm>
              <a:off x="18535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1" name="Oval 110"/>
            <p:cNvSpPr/>
            <p:nvPr/>
          </p:nvSpPr>
          <p:spPr>
            <a:xfrm>
              <a:off x="13963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12" name="Straight Arrow Connector 111"/>
            <p:cNvCxnSpPr>
              <a:endCxn id="113" idx="3"/>
            </p:cNvCxnSpPr>
            <p:nvPr/>
          </p:nvCxnSpPr>
          <p:spPr>
            <a:xfrm flipH="1">
              <a:off x="1266928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901168" y="32117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36823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5" name="Oval 114"/>
            <p:cNvSpPr/>
            <p:nvPr/>
          </p:nvSpPr>
          <p:spPr>
            <a:xfrm>
              <a:off x="32251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7679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3107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18535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13963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20" name="Straight Arrow Connector 119"/>
            <p:cNvCxnSpPr>
              <a:endCxn id="121" idx="3"/>
            </p:cNvCxnSpPr>
            <p:nvPr/>
          </p:nvCxnSpPr>
          <p:spPr>
            <a:xfrm flipH="1">
              <a:off x="1266928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901168" y="36689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36823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32251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679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3107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8535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7" name="Oval 126"/>
            <p:cNvSpPr/>
            <p:nvPr/>
          </p:nvSpPr>
          <p:spPr>
            <a:xfrm>
              <a:off x="13963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28" name="Straight Arrow Connector 127"/>
            <p:cNvCxnSpPr>
              <a:endCxn id="129" idx="3"/>
            </p:cNvCxnSpPr>
            <p:nvPr/>
          </p:nvCxnSpPr>
          <p:spPr>
            <a:xfrm flipH="1">
              <a:off x="1266928" y="43090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901168" y="41261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36823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1" name="Oval 130"/>
            <p:cNvSpPr/>
            <p:nvPr/>
          </p:nvSpPr>
          <p:spPr>
            <a:xfrm>
              <a:off x="32251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679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3107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35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6" name="Oval 135"/>
            <p:cNvSpPr/>
            <p:nvPr/>
          </p:nvSpPr>
          <p:spPr>
            <a:xfrm>
              <a:off x="13963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4406366" y="2819400"/>
              <a:ext cx="0" cy="15928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H="1" flipV="1">
              <a:off x="4330168" y="2737763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 flipV="1">
              <a:off x="4330168" y="4412292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4419600" y="3429000"/>
              <a:ext cx="2819400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rgbClr val="FF0000"/>
                  </a:solidFill>
                </a:rPr>
                <a:t>Far Segment</a:t>
              </a:r>
              <a:endParaRPr 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4419600" y="4343399"/>
            <a:ext cx="3733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570270" y="4419600"/>
            <a:ext cx="2439752" cy="304800"/>
            <a:chOff x="1725846" y="4724400"/>
            <a:chExt cx="2439752" cy="304800"/>
          </a:xfrm>
        </p:grpSpPr>
        <p:cxnSp>
          <p:nvCxnSpPr>
            <p:cNvPr id="195" name="Straight Arrow Connector 194"/>
            <p:cNvCxnSpPr/>
            <p:nvPr/>
          </p:nvCxnSpPr>
          <p:spPr>
            <a:xfrm flipV="1">
              <a:off x="1725846" y="4726204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 flipV="1">
              <a:off x="2189621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/>
            <p:nvPr/>
          </p:nvCxnSpPr>
          <p:spPr>
            <a:xfrm flipV="1">
              <a:off x="26484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V="1">
              <a:off x="31056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 flipV="1">
              <a:off x="35628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flipV="1">
              <a:off x="40200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Rectangle 200"/>
          <p:cNvSpPr/>
          <p:nvPr/>
        </p:nvSpPr>
        <p:spPr>
          <a:xfrm>
            <a:off x="4419600" y="4306635"/>
            <a:ext cx="4556760" cy="45176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 (</a:t>
            </a:r>
            <a:r>
              <a:rPr lang="en-US" sz="4000" b="1" i="1" smtClean="0">
                <a:solidFill>
                  <a:srgbClr val="0000FF"/>
                </a:solidFill>
              </a:rPr>
              <a:t>on</a:t>
            </a:r>
            <a:r>
              <a:rPr lang="en-US" sz="3200" b="1" i="1" smtClean="0">
                <a:solidFill>
                  <a:schemeClr val="tx1"/>
                </a:solidFill>
              </a:rPr>
              <a:t>)</a:t>
            </a:r>
            <a:endParaRPr lang="en-US" sz="3200" b="1" i="1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08125" y="4422775"/>
            <a:ext cx="2438400" cy="304800"/>
            <a:chOff x="1498600" y="4584700"/>
            <a:chExt cx="2438400" cy="304800"/>
          </a:xfrm>
        </p:grpSpPr>
        <p:grpSp>
          <p:nvGrpSpPr>
            <p:cNvPr id="202" name="Group 201"/>
            <p:cNvGrpSpPr/>
            <p:nvPr/>
          </p:nvGrpSpPr>
          <p:grpSpPr>
            <a:xfrm>
              <a:off x="1498600" y="4599941"/>
              <a:ext cx="152400" cy="289559"/>
              <a:chOff x="7460457" y="4892041"/>
              <a:chExt cx="152400" cy="289559"/>
            </a:xfrm>
          </p:grpSpPr>
          <p:cxnSp>
            <p:nvCxnSpPr>
              <p:cNvPr id="203" name="Straight Arrow Connector 20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20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1955800" y="4584700"/>
              <a:ext cx="152400" cy="289559"/>
              <a:chOff x="7460457" y="4892041"/>
              <a:chExt cx="152400" cy="289559"/>
            </a:xfrm>
          </p:grpSpPr>
          <p:cxnSp>
            <p:nvCxnSpPr>
              <p:cNvPr id="213" name="Straight Arrow Connector 21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/>
            <p:cNvGrpSpPr/>
            <p:nvPr/>
          </p:nvGrpSpPr>
          <p:grpSpPr>
            <a:xfrm>
              <a:off x="2413000" y="4599941"/>
              <a:ext cx="152400" cy="289559"/>
              <a:chOff x="7460457" y="4892041"/>
              <a:chExt cx="152400" cy="289559"/>
            </a:xfrm>
          </p:grpSpPr>
          <p:cxnSp>
            <p:nvCxnSpPr>
              <p:cNvPr id="223" name="Straight Arrow Connector 22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Arrow Connector 22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Arrow Connector 22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Arrow Connector 22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2870200" y="4584700"/>
              <a:ext cx="152400" cy="289559"/>
              <a:chOff x="7460457" y="4892041"/>
              <a:chExt cx="152400" cy="289559"/>
            </a:xfrm>
          </p:grpSpPr>
          <p:cxnSp>
            <p:nvCxnSpPr>
              <p:cNvPr id="233" name="Straight Arrow Connector 23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/>
            <p:cNvGrpSpPr/>
            <p:nvPr/>
          </p:nvGrpSpPr>
          <p:grpSpPr>
            <a:xfrm>
              <a:off x="3327400" y="4599941"/>
              <a:ext cx="152400" cy="289559"/>
              <a:chOff x="7460457" y="4892041"/>
              <a:chExt cx="152400" cy="289559"/>
            </a:xfrm>
          </p:grpSpPr>
          <p:cxnSp>
            <p:nvCxnSpPr>
              <p:cNvPr id="243" name="Straight Arrow Connector 24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Arrow Connector 24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Arrow Connector 24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Arrow Connector 25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oup 251"/>
            <p:cNvGrpSpPr/>
            <p:nvPr/>
          </p:nvGrpSpPr>
          <p:grpSpPr>
            <a:xfrm>
              <a:off x="3784600" y="4584700"/>
              <a:ext cx="152400" cy="289559"/>
              <a:chOff x="7460457" y="4892041"/>
              <a:chExt cx="152400" cy="289559"/>
            </a:xfrm>
          </p:grpSpPr>
          <p:cxnSp>
            <p:nvCxnSpPr>
              <p:cNvPr id="253" name="Straight Arrow Connector 25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Arrow Connector 25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Arrow Connector 25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Arrow Connector 25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Arrow Connector 25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Arrow Connector 26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2" name="Rectangle 261"/>
          <p:cNvSpPr/>
          <p:nvPr/>
        </p:nvSpPr>
        <p:spPr>
          <a:xfrm>
            <a:off x="4419600" y="5714998"/>
            <a:ext cx="39624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Sense Amplifier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263" name="Content Placeholder 2"/>
          <p:cNvSpPr txBox="1">
            <a:spLocks/>
          </p:cNvSpPr>
          <p:nvPr/>
        </p:nvSpPr>
        <p:spPr>
          <a:xfrm>
            <a:off x="679450" y="2302692"/>
            <a:ext cx="77025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Large </a:t>
            </a:r>
            <a:r>
              <a:rPr lang="en-US" sz="3200" b="1" dirty="0" err="1" smtClean="0"/>
              <a:t>bitline</a:t>
            </a:r>
            <a:r>
              <a:rPr lang="en-US" sz="3200" b="1" dirty="0" smtClean="0"/>
              <a:t> capacitance</a:t>
            </a:r>
          </a:p>
        </p:txBody>
      </p:sp>
      <p:sp>
        <p:nvSpPr>
          <p:cNvPr id="264" name="Content Placeholder 2"/>
          <p:cNvSpPr txBox="1">
            <a:spLocks/>
          </p:cNvSpPr>
          <p:nvPr/>
        </p:nvSpPr>
        <p:spPr>
          <a:xfrm>
            <a:off x="679450" y="2842261"/>
            <a:ext cx="77025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Additional resistance of isolation transistor</a:t>
            </a:r>
          </a:p>
        </p:txBody>
      </p:sp>
      <p:sp>
        <p:nvSpPr>
          <p:cNvPr id="265" name="Content Placeholder 2"/>
          <p:cNvSpPr txBox="1">
            <a:spLocks/>
          </p:cNvSpPr>
          <p:nvPr/>
        </p:nvSpPr>
        <p:spPr>
          <a:xfrm>
            <a:off x="679450" y="1754052"/>
            <a:ext cx="77025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Long </a:t>
            </a:r>
            <a:r>
              <a:rPr lang="en-US" sz="3200" b="1" dirty="0" err="1" smtClean="0"/>
              <a:t>bitline</a:t>
            </a:r>
            <a:r>
              <a:rPr lang="en-US" sz="3200" b="1" dirty="0" smtClean="0"/>
              <a:t> length</a:t>
            </a:r>
          </a:p>
        </p:txBody>
      </p:sp>
      <p:sp>
        <p:nvSpPr>
          <p:cNvPr id="266" name="Content Placeholder 2"/>
          <p:cNvSpPr txBox="1">
            <a:spLocks/>
          </p:cNvSpPr>
          <p:nvPr/>
        </p:nvSpPr>
        <p:spPr>
          <a:xfrm>
            <a:off x="685800" y="3384732"/>
            <a:ext cx="76962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     </a:t>
            </a:r>
            <a:r>
              <a:rPr lang="en-US" sz="3200" b="1" dirty="0" smtClean="0">
                <a:sym typeface="Wingdings" pitchFamily="2" charset="2"/>
              </a:rPr>
              <a:t> </a:t>
            </a:r>
            <a:r>
              <a:rPr lang="en-US" sz="3200" b="1" dirty="0" smtClean="0"/>
              <a:t>High latency &amp; high power</a:t>
            </a:r>
          </a:p>
        </p:txBody>
      </p:sp>
    </p:spTree>
    <p:extLst>
      <p:ext uri="{BB962C8B-B14F-4D97-AF65-F5344CB8AC3E}">
        <p14:creationId xmlns:p14="http://schemas.microsoft.com/office/powerpoint/2010/main" val="24216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/>
      <p:bldP spid="263" grpId="0" animBg="1"/>
      <p:bldP spid="264" grpId="0" animBg="1"/>
      <p:bldP spid="265" grpId="0" animBg="1"/>
      <p:bldP spid="2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Latency, Power, and Area Evaluation</a:t>
            </a:r>
            <a:endParaRPr lang="en-US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81000" y="838200"/>
            <a:ext cx="83058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 dirty="0" smtClean="0"/>
              <a:t>Commodity DRAM: </a:t>
            </a:r>
            <a:r>
              <a:rPr lang="en-US" sz="3200" dirty="0" smtClean="0"/>
              <a:t>512 cells/</a:t>
            </a:r>
            <a:r>
              <a:rPr lang="en-US" sz="3200" dirty="0" err="1"/>
              <a:t>b</a:t>
            </a:r>
            <a:r>
              <a:rPr lang="en-US" sz="3200" dirty="0" err="1" smtClean="0"/>
              <a:t>itline</a:t>
            </a:r>
            <a:endParaRPr lang="en-US" sz="2800" b="1" i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 smtClean="0"/>
              <a:t>TL-DRAM: </a:t>
            </a:r>
            <a:r>
              <a:rPr lang="en-US" sz="3200" dirty="0" smtClean="0"/>
              <a:t>512 cells/</a:t>
            </a:r>
            <a:r>
              <a:rPr lang="en-US" sz="3200" dirty="0" err="1"/>
              <a:t>b</a:t>
            </a:r>
            <a:r>
              <a:rPr lang="en-US" sz="3200" dirty="0" err="1" smtClean="0"/>
              <a:t>itline</a:t>
            </a:r>
            <a:endParaRPr lang="en-US" dirty="0" smtClean="0"/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Near segment: 32 cells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Far segment: 480 cells</a:t>
            </a:r>
          </a:p>
          <a:p>
            <a:pPr marL="349250" indent="-349250">
              <a:lnSpc>
                <a:spcPct val="90000"/>
              </a:lnSpc>
            </a:pPr>
            <a:r>
              <a:rPr lang="en-US" sz="3200" b="1" dirty="0" smtClean="0"/>
              <a:t>Latency Evaluation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SPICE simulation using circuit-level DRAM model</a:t>
            </a:r>
          </a:p>
          <a:p>
            <a:pPr marL="349250" indent="-349250">
              <a:lnSpc>
                <a:spcPct val="90000"/>
              </a:lnSpc>
            </a:pPr>
            <a:r>
              <a:rPr lang="en-US" sz="3200" b="1" dirty="0" smtClean="0"/>
              <a:t>Power and Area Evaluation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DRAM area/power </a:t>
            </a:r>
            <a:r>
              <a:rPr lang="en-US" sz="2800" dirty="0"/>
              <a:t>s</a:t>
            </a:r>
            <a:r>
              <a:rPr lang="en-US" sz="2800" dirty="0" smtClean="0"/>
              <a:t>imulator from Rambus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DDR3 energy calculator from Micron</a:t>
            </a:r>
          </a:p>
          <a:p>
            <a:pPr marL="749300" lvl="1" indent="-349250">
              <a:lnSpc>
                <a:spcPct val="90000"/>
              </a:lnSpc>
            </a:pPr>
            <a:endParaRPr lang="en-US" dirty="0" smtClean="0"/>
          </a:p>
          <a:p>
            <a:pPr marL="749300" lvl="1" indent="-349250">
              <a:lnSpc>
                <a:spcPct val="90000"/>
              </a:lnSpc>
            </a:pPr>
            <a:endParaRPr lang="en-US" sz="4400" b="1" i="1" dirty="0">
              <a:solidFill>
                <a:schemeClr val="tx2"/>
              </a:solidFill>
            </a:endParaRPr>
          </a:p>
          <a:p>
            <a:pPr marL="746125" lvl="1" indent="-346075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2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701692"/>
              </p:ext>
            </p:extLst>
          </p:nvPr>
        </p:nvGraphicFramePr>
        <p:xfrm>
          <a:off x="4343400" y="1524000"/>
          <a:ext cx="4419600" cy="32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654783"/>
              </p:ext>
            </p:extLst>
          </p:nvPr>
        </p:nvGraphicFramePr>
        <p:xfrm>
          <a:off x="0" y="1524000"/>
          <a:ext cx="4511039" cy="32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Commodity DRAM </a:t>
            </a:r>
            <a:r>
              <a:rPr lang="en-US" dirty="0" smtClean="0"/>
              <a:t>vs. TL-DRAM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16200000">
            <a:off x="-571499" y="2689858"/>
            <a:ext cx="2225040" cy="47244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Latency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3702733" y="2635933"/>
            <a:ext cx="2438402" cy="67173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Power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989407" y="285750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–56%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917875" y="185166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>
                <a:solidFill>
                  <a:srgbClr val="FF0000"/>
                </a:solidFill>
              </a:rPr>
              <a:t>+</a:t>
            </a:r>
            <a:r>
              <a:rPr lang="en-US" sz="2800" b="1" smtClean="0">
                <a:solidFill>
                  <a:srgbClr val="FF0000"/>
                </a:solidFill>
              </a:rPr>
              <a:t>23%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248400" y="295656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smtClean="0">
                <a:solidFill>
                  <a:srgbClr val="0000FF"/>
                </a:solidFill>
              </a:rPr>
              <a:t>–51%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7162800" y="143256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smtClean="0">
                <a:solidFill>
                  <a:srgbClr val="FF0000"/>
                </a:solidFill>
              </a:rPr>
              <a:t>+49%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81000" y="838200"/>
            <a:ext cx="4495800" cy="1021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dirty="0" smtClean="0"/>
              <a:t>DRAM Latency </a:t>
            </a:r>
            <a:r>
              <a:rPr lang="en-US" sz="3600" dirty="0" smtClean="0"/>
              <a:t>(</a:t>
            </a:r>
            <a:r>
              <a:rPr lang="en-US" sz="3600" dirty="0" err="1" smtClean="0"/>
              <a:t>tRC</a:t>
            </a:r>
            <a:r>
              <a:rPr lang="en-US" sz="3600" dirty="0" smtClean="0"/>
              <a:t>)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648200" y="838200"/>
            <a:ext cx="4114800" cy="1021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dirty="0" smtClean="0"/>
              <a:t>DRAM Power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81000" y="53340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dirty="0" smtClean="0"/>
              <a:t>DRAM Area Overhead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~3%</a:t>
            </a:r>
            <a:r>
              <a:rPr lang="en-US" sz="2800" dirty="0" smtClean="0"/>
              <a:t>: mainly due to the isolation transistors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98449" y="4038600"/>
            <a:ext cx="4040188" cy="1219200"/>
            <a:chOff x="298449" y="4038600"/>
            <a:chExt cx="4040188" cy="1219200"/>
          </a:xfrm>
        </p:grpSpPr>
        <p:sp>
          <p:nvSpPr>
            <p:cNvPr id="46" name="Content Placeholder 2"/>
            <p:cNvSpPr txBox="1">
              <a:spLocks/>
            </p:cNvSpPr>
            <p:nvPr/>
          </p:nvSpPr>
          <p:spPr>
            <a:xfrm>
              <a:off x="2116046" y="4572001"/>
              <a:ext cx="2057400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TL-DRAM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2438400" y="4038600"/>
              <a:ext cx="0" cy="9144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298449" y="4267201"/>
              <a:ext cx="2209801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dirty="0" smtClean="0"/>
                <a:t>Commodity DRAM</a:t>
              </a: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>
            <a:xfrm>
              <a:off x="1970356" y="4114800"/>
              <a:ext cx="2277792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Near       Far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3381378" y="4038601"/>
              <a:ext cx="0" cy="4571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4338637" y="4038602"/>
              <a:ext cx="0" cy="9143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748668" y="4089400"/>
              <a:ext cx="746757" cy="2286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748668" y="4318002"/>
              <a:ext cx="0" cy="6349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586068" y="4038600"/>
            <a:ext cx="4040188" cy="1219199"/>
            <a:chOff x="4586068" y="4038600"/>
            <a:chExt cx="4040188" cy="1219199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6726019" y="4038600"/>
              <a:ext cx="0" cy="9144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ontent Placeholder 2"/>
            <p:cNvSpPr txBox="1">
              <a:spLocks/>
            </p:cNvSpPr>
            <p:nvPr/>
          </p:nvSpPr>
          <p:spPr>
            <a:xfrm>
              <a:off x="4586068" y="4267201"/>
              <a:ext cx="2209801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Commodity DRAM</a:t>
              </a:r>
            </a:p>
          </p:txBody>
        </p:sp>
        <p:sp>
          <p:nvSpPr>
            <p:cNvPr id="60" name="Content Placeholder 2"/>
            <p:cNvSpPr txBox="1">
              <a:spLocks/>
            </p:cNvSpPr>
            <p:nvPr/>
          </p:nvSpPr>
          <p:spPr>
            <a:xfrm>
              <a:off x="6257975" y="4114800"/>
              <a:ext cx="2277792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Near       Far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68997" y="4038601"/>
              <a:ext cx="0" cy="4571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8626256" y="4038602"/>
              <a:ext cx="0" cy="9143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5036287" y="4094163"/>
              <a:ext cx="746757" cy="2286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5036287" y="4322765"/>
              <a:ext cx="0" cy="6349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ontent Placeholder 2"/>
            <p:cNvSpPr txBox="1">
              <a:spLocks/>
            </p:cNvSpPr>
            <p:nvPr/>
          </p:nvSpPr>
          <p:spPr>
            <a:xfrm>
              <a:off x="6400800" y="4572000"/>
              <a:ext cx="2057400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TL-DRAM</a:t>
              </a:r>
            </a:p>
          </p:txBody>
        </p:sp>
      </p:grpSp>
      <p:sp>
        <p:nvSpPr>
          <p:cNvPr id="38" name="Content Placeholder 2"/>
          <p:cNvSpPr txBox="1">
            <a:spLocks/>
          </p:cNvSpPr>
          <p:nvPr/>
        </p:nvSpPr>
        <p:spPr>
          <a:xfrm>
            <a:off x="879923" y="2188026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/>
              <a:t> (52.5ns)</a:t>
            </a:r>
          </a:p>
        </p:txBody>
      </p:sp>
    </p:spTree>
    <p:extLst>
      <p:ext uri="{BB962C8B-B14F-4D97-AF65-F5344CB8AC3E}">
        <p14:creationId xmlns:p14="http://schemas.microsoft.com/office/powerpoint/2010/main" val="120107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Graphic spid="24" grpId="0">
        <p:bldAsOne/>
      </p:bldGraphic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Latency vs. Near Segment Length</a:t>
            </a: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568118"/>
              </p:ext>
            </p:extLst>
          </p:nvPr>
        </p:nvGraphicFramePr>
        <p:xfrm>
          <a:off x="533400" y="8001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-919489" y="236219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Latency (ns)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5486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Longer near segment length leads to </a:t>
            </a:r>
          </a:p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higher near segment latency  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5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Latency vs. Near Segment Length</a:t>
            </a: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427236"/>
              </p:ext>
            </p:extLst>
          </p:nvPr>
        </p:nvGraphicFramePr>
        <p:xfrm>
          <a:off x="533400" y="8001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-919489" y="236219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Latency (ns)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5486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Far segment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atency is higher than </a:t>
            </a:r>
          </a:p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commodity DRAM latency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5029200"/>
            <a:ext cx="7239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/>
              <a:t>Far Segment Length = 512 – Near Segment Length</a:t>
            </a:r>
          </a:p>
        </p:txBody>
      </p:sp>
    </p:spTree>
    <p:extLst>
      <p:ext uri="{BB962C8B-B14F-4D97-AF65-F5344CB8AC3E}">
        <p14:creationId xmlns:p14="http://schemas.microsoft.com/office/powerpoint/2010/main" val="195063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Trade-Off: Area (Die-Area) vs. Latency</a:t>
            </a:r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886517"/>
              </p:ext>
            </p:extLst>
          </p:nvPr>
        </p:nvGraphicFramePr>
        <p:xfrm>
          <a:off x="990600" y="8382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290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mtClean="0"/>
              <a:t>64</a:t>
            </a:r>
            <a:endParaRPr lang="en-US" sz="2800" b="1"/>
          </a:p>
        </p:txBody>
      </p:sp>
      <p:sp>
        <p:nvSpPr>
          <p:cNvPr id="25" name="TextBox 24"/>
          <p:cNvSpPr txBox="1"/>
          <p:nvPr/>
        </p:nvSpPr>
        <p:spPr>
          <a:xfrm>
            <a:off x="3276600" y="106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mtClean="0"/>
              <a:t>32</a:t>
            </a:r>
            <a:endParaRPr lang="en-US" sz="2800" b="1"/>
          </a:p>
        </p:txBody>
      </p:sp>
      <p:sp>
        <p:nvSpPr>
          <p:cNvPr id="36" name="TextBox 35"/>
          <p:cNvSpPr txBox="1"/>
          <p:nvPr/>
        </p:nvSpPr>
        <p:spPr>
          <a:xfrm>
            <a:off x="4419600" y="2743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128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256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981700" y="3084493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512 cells/</a:t>
            </a:r>
            <a:r>
              <a:rPr lang="en-US" sz="2800" b="1" dirty="0" err="1" smtClean="0"/>
              <a:t>bitline</a:t>
            </a:r>
            <a:r>
              <a:rPr lang="en-US" sz="2800" b="1" dirty="0" smtClean="0"/>
              <a:t>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7" name="Left Arrow 6"/>
          <p:cNvSpPr/>
          <p:nvPr/>
        </p:nvSpPr>
        <p:spPr>
          <a:xfrm rot="16200000">
            <a:off x="-1250157" y="2621758"/>
            <a:ext cx="40386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Cheaper</a:t>
            </a:r>
            <a:endParaRPr lang="en-US" sz="3200" b="1" dirty="0"/>
          </a:p>
        </p:txBody>
      </p:sp>
      <p:sp>
        <p:nvSpPr>
          <p:cNvPr id="41" name="Left Arrow 40"/>
          <p:cNvSpPr/>
          <p:nvPr/>
        </p:nvSpPr>
        <p:spPr>
          <a:xfrm>
            <a:off x="1676400" y="5550693"/>
            <a:ext cx="64008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Faster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3979398" y="3606018"/>
            <a:ext cx="182880" cy="18288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14699" y="3657600"/>
            <a:ext cx="2628901" cy="55839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528561" y="3606018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44002" y="3657600"/>
            <a:ext cx="2447598" cy="55839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smtClean="0">
                <a:solidFill>
                  <a:srgbClr val="FF0000"/>
                </a:solidFill>
              </a:rPr>
              <a:t>Far Segment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760146" y="3533003"/>
            <a:ext cx="1530690" cy="1238005"/>
            <a:chOff x="1760146" y="3533003"/>
            <a:chExt cx="1530690" cy="1238005"/>
          </a:xfrm>
        </p:grpSpPr>
        <p:sp>
          <p:nvSpPr>
            <p:cNvPr id="26" name="Left Arrow 25"/>
            <p:cNvSpPr/>
            <p:nvPr/>
          </p:nvSpPr>
          <p:spPr>
            <a:xfrm rot="18889308">
              <a:off x="1894524" y="3398625"/>
              <a:ext cx="1238005" cy="1506761"/>
            </a:xfrm>
            <a:prstGeom prst="leftArrow">
              <a:avLst>
                <a:gd name="adj1" fmla="val 50000"/>
                <a:gd name="adj2" fmla="val 6158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8932207">
              <a:off x="1798404" y="3826557"/>
              <a:ext cx="1492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GOAL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28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Executive 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410200"/>
          </a:xfrm>
        </p:spPr>
        <p:txBody>
          <a:bodyPr/>
          <a:lstStyle/>
          <a:p>
            <a:pPr marL="227013" indent="-227013"/>
            <a:r>
              <a:rPr lang="en-US" sz="2600" b="1" u="sng" dirty="0" smtClean="0">
                <a:solidFill>
                  <a:srgbClr val="FF0000"/>
                </a:solidFill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</a:rPr>
              <a:t>: DRAM latency is a critical performance bottleneck </a:t>
            </a:r>
          </a:p>
          <a:p>
            <a:pPr marL="227013" indent="-227013"/>
            <a:r>
              <a:rPr lang="en-US" sz="2600" b="1" u="sng" dirty="0" smtClean="0"/>
              <a:t>Our Goal</a:t>
            </a:r>
            <a:r>
              <a:rPr lang="en-US" sz="2600" dirty="0" smtClean="0"/>
              <a:t>: Reduce DRAM latency with low area cost</a:t>
            </a:r>
          </a:p>
          <a:p>
            <a:pPr marL="227013" indent="-227013"/>
            <a:r>
              <a:rPr lang="en-US" sz="2600" b="1" u="sng" dirty="0" smtClean="0"/>
              <a:t>Observation</a:t>
            </a:r>
            <a:r>
              <a:rPr lang="en-US" sz="2600" dirty="0" smtClean="0"/>
              <a:t>: Long </a:t>
            </a:r>
            <a:r>
              <a:rPr lang="en-US" sz="2600" dirty="0" err="1" smtClean="0"/>
              <a:t>bitlines</a:t>
            </a:r>
            <a:r>
              <a:rPr lang="en-US" sz="2600" dirty="0" smtClean="0"/>
              <a:t> in DRAM are the dominant source of DRAM latency</a:t>
            </a:r>
            <a:endParaRPr lang="en-US" sz="2600" dirty="0"/>
          </a:p>
          <a:p>
            <a:pPr marL="227013" indent="-227013"/>
            <a:r>
              <a:rPr lang="en-US" sz="2600" b="1" u="sng" dirty="0" smtClean="0">
                <a:solidFill>
                  <a:srgbClr val="008000"/>
                </a:solidFill>
              </a:rPr>
              <a:t>Key Idea</a:t>
            </a:r>
            <a:r>
              <a:rPr lang="en-US" sz="2600" b="1" dirty="0" smtClean="0">
                <a:solidFill>
                  <a:srgbClr val="008000"/>
                </a:solidFill>
              </a:rPr>
              <a:t>: Divide long </a:t>
            </a:r>
            <a:r>
              <a:rPr lang="en-US" sz="2600" b="1" dirty="0" err="1" smtClean="0">
                <a:solidFill>
                  <a:srgbClr val="008000"/>
                </a:solidFill>
              </a:rPr>
              <a:t>bitlines</a:t>
            </a:r>
            <a:r>
              <a:rPr lang="en-US" sz="2600" b="1" dirty="0" smtClean="0">
                <a:solidFill>
                  <a:srgbClr val="008000"/>
                </a:solidFill>
              </a:rPr>
              <a:t> into two shorter segments</a:t>
            </a:r>
          </a:p>
          <a:p>
            <a:pPr marL="627063" lvl="1" indent="-227013"/>
            <a:r>
              <a:rPr lang="en-US" sz="2600" b="1" dirty="0" smtClean="0"/>
              <a:t>Fast </a:t>
            </a:r>
            <a:r>
              <a:rPr lang="en-US" sz="2600" b="1" dirty="0"/>
              <a:t>and slow </a:t>
            </a:r>
            <a:r>
              <a:rPr lang="en-US" sz="2600" b="1" dirty="0" smtClean="0"/>
              <a:t>segments</a:t>
            </a:r>
            <a:endParaRPr lang="en-US" sz="2600" b="1" dirty="0" smtClean="0">
              <a:solidFill>
                <a:srgbClr val="008000"/>
              </a:solidFill>
            </a:endParaRPr>
          </a:p>
          <a:p>
            <a:pPr marL="227013" indent="-227013"/>
            <a:r>
              <a:rPr lang="en-US" sz="2600" b="1" u="sng" dirty="0">
                <a:solidFill>
                  <a:srgbClr val="0000FF"/>
                </a:solidFill>
              </a:rPr>
              <a:t>Tiered-latency DRAM</a:t>
            </a:r>
            <a:r>
              <a:rPr lang="en-US" sz="2600" b="1" dirty="0"/>
              <a:t>: </a:t>
            </a:r>
            <a:r>
              <a:rPr lang="en-US" sz="2600" b="1" dirty="0" smtClean="0"/>
              <a:t>Enables </a:t>
            </a:r>
            <a:r>
              <a:rPr lang="en-US" sz="2600" b="1" dirty="0" smtClean="0">
                <a:solidFill>
                  <a:srgbClr val="0000FF"/>
                </a:solidFill>
              </a:rPr>
              <a:t>latency </a:t>
            </a:r>
            <a:r>
              <a:rPr lang="en-US" sz="2600" b="1" dirty="0">
                <a:solidFill>
                  <a:srgbClr val="0000FF"/>
                </a:solidFill>
              </a:rPr>
              <a:t>heterogeneity </a:t>
            </a:r>
            <a:r>
              <a:rPr lang="en-US" sz="2600" b="1" dirty="0"/>
              <a:t>in </a:t>
            </a:r>
            <a:r>
              <a:rPr lang="en-US" sz="2600" b="1" dirty="0" smtClean="0"/>
              <a:t>DRAM</a:t>
            </a:r>
          </a:p>
          <a:p>
            <a:pPr marL="627063" lvl="1" indent="-227013"/>
            <a:r>
              <a:rPr lang="en-US" sz="2600" b="1" dirty="0" smtClean="0">
                <a:sym typeface="Wingdings"/>
              </a:rPr>
              <a:t>Can leverage this in many ways to improve performance and reduce power consumption</a:t>
            </a:r>
            <a:endParaRPr lang="en-US" sz="2600" b="1" dirty="0" smtClean="0"/>
          </a:p>
          <a:p>
            <a:pPr marL="227013" indent="-227013"/>
            <a:r>
              <a:rPr lang="en-US" sz="2600" b="1" u="sng" dirty="0" smtClean="0"/>
              <a:t>Results</a:t>
            </a:r>
            <a:r>
              <a:rPr lang="en-US" sz="2600" dirty="0" smtClean="0"/>
              <a:t>: When the fast segment is used as a cache to the slow segment </a:t>
            </a:r>
            <a:r>
              <a:rPr lang="en-US" sz="2600" dirty="0" smtClean="0">
                <a:sym typeface="Wingdings"/>
              </a:rPr>
              <a:t> Significant performance improvement (&gt;12%) and power reduction (&gt;23%) at low area cost (3%)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2004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b="1" smtClean="0"/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1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Leveraging Tiered-Latency DRAM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200" dirty="0" smtClean="0"/>
              <a:t>TL-DRAM is a </a:t>
            </a:r>
            <a:r>
              <a:rPr lang="en-US" sz="3200" b="1" i="1" dirty="0" smtClean="0"/>
              <a:t>substrate</a:t>
            </a:r>
            <a:r>
              <a:rPr lang="en-US" sz="3200" dirty="0" smtClean="0"/>
              <a:t> that can be leveraged by the hardware and/or software</a:t>
            </a:r>
          </a:p>
          <a:p>
            <a:pPr>
              <a:lnSpc>
                <a:spcPct val="85000"/>
              </a:lnSpc>
            </a:pPr>
            <a:endParaRPr lang="en-US" sz="1800" dirty="0"/>
          </a:p>
          <a:p>
            <a:pPr>
              <a:lnSpc>
                <a:spcPct val="85000"/>
              </a:lnSpc>
            </a:pPr>
            <a:r>
              <a:rPr lang="en-US" sz="3200" dirty="0" smtClean="0"/>
              <a:t>Many potential uses</a:t>
            </a:r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Use near segment as hardware-managed </a:t>
            </a:r>
            <a:r>
              <a:rPr lang="en-US" sz="2800" b="1" i="1" dirty="0" smtClean="0"/>
              <a:t>inclusive</a:t>
            </a:r>
            <a:r>
              <a:rPr lang="en-US" sz="2800" dirty="0" smtClean="0"/>
              <a:t> cache to far segment</a:t>
            </a:r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Use near segment as hardware-managed </a:t>
            </a:r>
            <a:r>
              <a:rPr lang="en-US" sz="2800" b="1" i="1" dirty="0" smtClean="0"/>
              <a:t>exclusive</a:t>
            </a:r>
            <a:r>
              <a:rPr lang="en-US" sz="2800" dirty="0" smtClean="0"/>
              <a:t> cache to far segment</a:t>
            </a:r>
            <a:endParaRPr lang="en-US" sz="2800" dirty="0"/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Profile-based page mapping by operating system</a:t>
            </a:r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Simply replace DRAM with TL-DRAM </a:t>
            </a:r>
            <a:r>
              <a:rPr lang="en-US" sz="1000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  <a:endParaRPr lang="en-US" sz="2800" dirty="0" smtClean="0"/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endParaRPr lang="en-US" sz="2800" dirty="0" smtClean="0"/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endParaRPr lang="en-US" sz="32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762000" y="2743200"/>
            <a:ext cx="7848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2743200"/>
            <a:ext cx="7848600" cy="2057400"/>
          </a:xfrm>
          <a:prstGeom prst="roundRect">
            <a:avLst>
              <a:gd name="adj" fmla="val 76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 rot="10800000" flipV="1">
            <a:off x="2819401" y="12192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0800000" flipV="1">
            <a:off x="2971800" y="1371600"/>
            <a:ext cx="2438393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71802" y="1371600"/>
            <a:ext cx="2438395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err="1">
                <a:solidFill>
                  <a:schemeClr val="tx1"/>
                </a:solidFill>
              </a:rPr>
              <a:t>s</a:t>
            </a:r>
            <a:r>
              <a:rPr lang="en-US" sz="2800" b="1" i="1" err="1" smtClean="0">
                <a:solidFill>
                  <a:schemeClr val="tx1"/>
                </a:solidFill>
              </a:rPr>
              <a:t>ubarray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Near Segment as Hardware-Managed Cache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819400" y="838200"/>
            <a:ext cx="2743201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TL-DRAM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0800000" flipV="1">
            <a:off x="2971792" y="3276600"/>
            <a:ext cx="2438404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191001" y="2819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71801" y="3276599"/>
            <a:ext cx="2438405" cy="533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I/O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2209798"/>
            <a:ext cx="1447799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chemeClr val="tx1"/>
                </a:solidFill>
              </a:rPr>
              <a:t>c</a:t>
            </a:r>
            <a:r>
              <a:rPr lang="en-US" sz="2800" b="1" smtClean="0">
                <a:solidFill>
                  <a:schemeClr val="tx1"/>
                </a:solidFill>
              </a:rPr>
              <a:t>ache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1" y="1447800"/>
            <a:ext cx="12192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2600" y="1752600"/>
            <a:ext cx="190499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839200" cy="17526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b="1" dirty="0" smtClean="0"/>
          </a:p>
          <a:p>
            <a:pPr>
              <a:lnSpc>
                <a:spcPct val="85000"/>
              </a:lnSpc>
            </a:pPr>
            <a:r>
              <a:rPr lang="en-US" b="1" dirty="0" smtClean="0"/>
              <a:t>Challenge 1: </a:t>
            </a:r>
            <a:r>
              <a:rPr lang="en-US" dirty="0"/>
              <a:t>How to </a:t>
            </a:r>
            <a:r>
              <a:rPr lang="en-US" dirty="0" smtClean="0"/>
              <a:t>efficiently migrate a row between segments?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b="1" dirty="0" smtClean="0"/>
              <a:t>Challenge 2: </a:t>
            </a:r>
            <a:r>
              <a:rPr lang="en-US" dirty="0"/>
              <a:t>How to </a:t>
            </a:r>
            <a:r>
              <a:rPr lang="en-US" dirty="0" smtClean="0"/>
              <a:t>efficiently manage the cache?</a:t>
            </a: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1794" y="1371599"/>
            <a:ext cx="2438412" cy="1447801"/>
            <a:chOff x="2971794" y="1371599"/>
            <a:chExt cx="2438412" cy="1447801"/>
          </a:xfrm>
        </p:grpSpPr>
        <p:sp>
          <p:nvSpPr>
            <p:cNvPr id="61" name="Rectangle 60"/>
            <p:cNvSpPr/>
            <p:nvPr/>
          </p:nvSpPr>
          <p:spPr>
            <a:xfrm rot="10800000" flipV="1">
              <a:off x="2971794" y="1371599"/>
              <a:ext cx="2438393" cy="8381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971801" y="1371600"/>
              <a:ext cx="2438395" cy="8381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far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V="1">
              <a:off x="2971798" y="2209800"/>
              <a:ext cx="2438393" cy="304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1" y="2158999"/>
              <a:ext cx="2438405" cy="30479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>
                  <a:solidFill>
                    <a:schemeClr val="bg1"/>
                  </a:solidFill>
                </a:rPr>
                <a:t>n</a:t>
              </a:r>
              <a:r>
                <a:rPr lang="en-US" sz="2800" b="1" i="1" smtClean="0">
                  <a:solidFill>
                    <a:schemeClr val="bg1"/>
                  </a:solidFill>
                </a:rPr>
                <a:t>ear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0800000" flipV="1">
              <a:off x="2971800" y="2514600"/>
              <a:ext cx="2438393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71803" y="2508250"/>
              <a:ext cx="2438385" cy="3047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sense amplifier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2819400" y="4495800"/>
            <a:ext cx="2743201" cy="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91001" y="3962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90800" y="4038600"/>
            <a:ext cx="1676400" cy="381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hannel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8600" y="4876800"/>
            <a:ext cx="8382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Inter-Segment Migration</a:t>
            </a:r>
            <a:endParaRPr lang="en-US" dirty="0"/>
          </a:p>
        </p:txBody>
      </p:sp>
      <p:cxnSp>
        <p:nvCxnSpPr>
          <p:cNvPr id="177" name="Straight Arrow Connector 176"/>
          <p:cNvCxnSpPr/>
          <p:nvPr/>
        </p:nvCxnSpPr>
        <p:spPr>
          <a:xfrm flipV="1">
            <a:off x="3871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34144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29572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V="1">
            <a:off x="25000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20428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V="1">
            <a:off x="1585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endCxn id="185" idx="3"/>
          </p:cNvCxnSpPr>
          <p:nvPr/>
        </p:nvCxnSpPr>
        <p:spPr>
          <a:xfrm flipH="1">
            <a:off x="1280160" y="29278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3690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914400" y="27450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92" name="Straight Arrow Connector 191"/>
          <p:cNvCxnSpPr>
            <a:stCxn id="184" idx="0"/>
          </p:cNvCxnSpPr>
          <p:nvPr/>
        </p:nvCxnSpPr>
        <p:spPr>
          <a:xfrm flipV="1">
            <a:off x="3873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3695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4" name="Rectangle 193"/>
          <p:cNvSpPr/>
          <p:nvPr/>
        </p:nvSpPr>
        <p:spPr>
          <a:xfrm>
            <a:off x="32336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95" name="Straight Arrow Connector 194"/>
          <p:cNvCxnSpPr>
            <a:stCxn id="194" idx="0"/>
          </p:cNvCxnSpPr>
          <p:nvPr/>
        </p:nvCxnSpPr>
        <p:spPr>
          <a:xfrm flipV="1">
            <a:off x="34165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32384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7" name="Rectangle 196"/>
          <p:cNvSpPr/>
          <p:nvPr/>
        </p:nvSpPr>
        <p:spPr>
          <a:xfrm>
            <a:off x="27764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98" name="Straight Arrow Connector 197"/>
          <p:cNvCxnSpPr>
            <a:stCxn id="197" idx="0"/>
          </p:cNvCxnSpPr>
          <p:nvPr/>
        </p:nvCxnSpPr>
        <p:spPr>
          <a:xfrm flipV="1">
            <a:off x="29593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>
          <a:xfrm>
            <a:off x="27812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01" name="Rectangle 200"/>
          <p:cNvSpPr/>
          <p:nvPr/>
        </p:nvSpPr>
        <p:spPr>
          <a:xfrm>
            <a:off x="23192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2" name="Straight Arrow Connector 201"/>
          <p:cNvCxnSpPr>
            <a:stCxn id="201" idx="0"/>
          </p:cNvCxnSpPr>
          <p:nvPr/>
        </p:nvCxnSpPr>
        <p:spPr>
          <a:xfrm flipV="1">
            <a:off x="25021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23240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2" name="Rectangle 211"/>
          <p:cNvSpPr/>
          <p:nvPr/>
        </p:nvSpPr>
        <p:spPr>
          <a:xfrm>
            <a:off x="18620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3" name="Straight Arrow Connector 212"/>
          <p:cNvCxnSpPr>
            <a:stCxn id="212" idx="0"/>
          </p:cNvCxnSpPr>
          <p:nvPr/>
        </p:nvCxnSpPr>
        <p:spPr>
          <a:xfrm flipV="1">
            <a:off x="20449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8668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5" name="Rectangle 214"/>
          <p:cNvSpPr/>
          <p:nvPr/>
        </p:nvSpPr>
        <p:spPr>
          <a:xfrm>
            <a:off x="1404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6" name="Straight Arrow Connector 215"/>
          <p:cNvCxnSpPr>
            <a:stCxn id="215" idx="0"/>
          </p:cNvCxnSpPr>
          <p:nvPr/>
        </p:nvCxnSpPr>
        <p:spPr>
          <a:xfrm flipV="1">
            <a:off x="1587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Oval 216"/>
          <p:cNvSpPr/>
          <p:nvPr/>
        </p:nvSpPr>
        <p:spPr>
          <a:xfrm>
            <a:off x="1409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18" name="Straight Arrow Connector 217"/>
          <p:cNvCxnSpPr>
            <a:endCxn id="219" idx="3"/>
          </p:cNvCxnSpPr>
          <p:nvPr/>
        </p:nvCxnSpPr>
        <p:spPr>
          <a:xfrm flipH="1">
            <a:off x="1280160" y="33946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914400" y="32117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3695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1" name="Oval 220"/>
          <p:cNvSpPr/>
          <p:nvPr/>
        </p:nvSpPr>
        <p:spPr>
          <a:xfrm>
            <a:off x="32384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2" name="Oval 221"/>
          <p:cNvSpPr/>
          <p:nvPr/>
        </p:nvSpPr>
        <p:spPr>
          <a:xfrm>
            <a:off x="27812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3" name="Oval 222"/>
          <p:cNvSpPr/>
          <p:nvPr/>
        </p:nvSpPr>
        <p:spPr>
          <a:xfrm>
            <a:off x="23240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4" name="Oval 223"/>
          <p:cNvSpPr/>
          <p:nvPr/>
        </p:nvSpPr>
        <p:spPr>
          <a:xfrm>
            <a:off x="18668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5" name="Oval 224"/>
          <p:cNvSpPr/>
          <p:nvPr/>
        </p:nvSpPr>
        <p:spPr>
          <a:xfrm>
            <a:off x="1409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26" name="Straight Arrow Connector 225"/>
          <p:cNvCxnSpPr>
            <a:endCxn id="227" idx="3"/>
          </p:cNvCxnSpPr>
          <p:nvPr/>
        </p:nvCxnSpPr>
        <p:spPr>
          <a:xfrm flipH="1">
            <a:off x="1280160" y="3851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914400" y="3668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3695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9" name="Oval 228"/>
          <p:cNvSpPr/>
          <p:nvPr/>
        </p:nvSpPr>
        <p:spPr>
          <a:xfrm>
            <a:off x="32384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0" name="Oval 229"/>
          <p:cNvSpPr/>
          <p:nvPr/>
        </p:nvSpPr>
        <p:spPr>
          <a:xfrm>
            <a:off x="27812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1" name="Oval 230"/>
          <p:cNvSpPr/>
          <p:nvPr/>
        </p:nvSpPr>
        <p:spPr>
          <a:xfrm>
            <a:off x="23240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2" name="Oval 231"/>
          <p:cNvSpPr/>
          <p:nvPr/>
        </p:nvSpPr>
        <p:spPr>
          <a:xfrm>
            <a:off x="18668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3" name="Oval 232"/>
          <p:cNvSpPr/>
          <p:nvPr/>
        </p:nvSpPr>
        <p:spPr>
          <a:xfrm>
            <a:off x="1409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34" name="Straight Arrow Connector 233"/>
          <p:cNvCxnSpPr>
            <a:endCxn id="235" idx="3"/>
          </p:cNvCxnSpPr>
          <p:nvPr/>
        </p:nvCxnSpPr>
        <p:spPr>
          <a:xfrm flipH="1">
            <a:off x="1280160" y="4309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angle 234"/>
          <p:cNvSpPr/>
          <p:nvPr/>
        </p:nvSpPr>
        <p:spPr>
          <a:xfrm>
            <a:off x="914400" y="4126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695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7" name="Oval 236"/>
          <p:cNvSpPr/>
          <p:nvPr/>
        </p:nvSpPr>
        <p:spPr>
          <a:xfrm>
            <a:off x="32384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8" name="Oval 237"/>
          <p:cNvSpPr/>
          <p:nvPr/>
        </p:nvSpPr>
        <p:spPr>
          <a:xfrm>
            <a:off x="27812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9" name="Oval 238"/>
          <p:cNvSpPr/>
          <p:nvPr/>
        </p:nvSpPr>
        <p:spPr>
          <a:xfrm>
            <a:off x="23240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0" name="Oval 239"/>
          <p:cNvSpPr/>
          <p:nvPr/>
        </p:nvSpPr>
        <p:spPr>
          <a:xfrm>
            <a:off x="18668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1" name="Oval 240"/>
          <p:cNvSpPr/>
          <p:nvPr/>
        </p:nvSpPr>
        <p:spPr>
          <a:xfrm>
            <a:off x="1409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2" name="Straight Arrow Connector 241"/>
          <p:cNvCxnSpPr>
            <a:endCxn id="243" idx="3"/>
          </p:cNvCxnSpPr>
          <p:nvPr/>
        </p:nvCxnSpPr>
        <p:spPr>
          <a:xfrm flipH="1">
            <a:off x="1280160" y="5147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914400" y="4964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3695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5" name="Oval 244"/>
          <p:cNvSpPr/>
          <p:nvPr/>
        </p:nvSpPr>
        <p:spPr>
          <a:xfrm>
            <a:off x="32384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6" name="Oval 245"/>
          <p:cNvSpPr/>
          <p:nvPr/>
        </p:nvSpPr>
        <p:spPr>
          <a:xfrm>
            <a:off x="27812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7" name="Oval 246"/>
          <p:cNvSpPr/>
          <p:nvPr/>
        </p:nvSpPr>
        <p:spPr>
          <a:xfrm>
            <a:off x="23240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8" name="Oval 247"/>
          <p:cNvSpPr/>
          <p:nvPr/>
        </p:nvSpPr>
        <p:spPr>
          <a:xfrm>
            <a:off x="18668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9" name="Oval 248"/>
          <p:cNvSpPr/>
          <p:nvPr/>
        </p:nvSpPr>
        <p:spPr>
          <a:xfrm>
            <a:off x="1409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0" name="Straight Arrow Connector 249"/>
          <p:cNvCxnSpPr>
            <a:endCxn id="251" idx="3"/>
          </p:cNvCxnSpPr>
          <p:nvPr/>
        </p:nvCxnSpPr>
        <p:spPr>
          <a:xfrm flipH="1">
            <a:off x="1280160" y="56044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914400" y="54215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3695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3" name="Oval 252"/>
          <p:cNvSpPr/>
          <p:nvPr/>
        </p:nvSpPr>
        <p:spPr>
          <a:xfrm>
            <a:off x="32384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4" name="Oval 253"/>
          <p:cNvSpPr/>
          <p:nvPr/>
        </p:nvSpPr>
        <p:spPr>
          <a:xfrm>
            <a:off x="27812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5" name="Oval 254"/>
          <p:cNvSpPr/>
          <p:nvPr/>
        </p:nvSpPr>
        <p:spPr>
          <a:xfrm>
            <a:off x="23240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6" name="Oval 255"/>
          <p:cNvSpPr/>
          <p:nvPr/>
        </p:nvSpPr>
        <p:spPr>
          <a:xfrm>
            <a:off x="18668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7" name="Oval 256"/>
          <p:cNvSpPr/>
          <p:nvPr/>
        </p:nvSpPr>
        <p:spPr>
          <a:xfrm>
            <a:off x="1409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8" name="Straight Arrow Connector 257"/>
          <p:cNvCxnSpPr/>
          <p:nvPr/>
        </p:nvCxnSpPr>
        <p:spPr>
          <a:xfrm>
            <a:off x="4406366" y="50292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 flipH="1" flipV="1">
            <a:off x="4330168" y="49475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 flipV="1">
            <a:off x="4330168" y="57131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4419600" y="5181598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68" name="Straight Arrow Connector 267"/>
          <p:cNvCxnSpPr/>
          <p:nvPr/>
        </p:nvCxnSpPr>
        <p:spPr>
          <a:xfrm>
            <a:off x="4419598" y="2819400"/>
            <a:ext cx="0" cy="1592892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 flipH="1" flipV="1">
            <a:off x="4343400" y="2737763"/>
            <a:ext cx="76198" cy="81637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343400" y="4412292"/>
            <a:ext cx="76198" cy="8350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4432832" y="3429000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rgbClr val="FF0000"/>
                </a:solidFill>
              </a:rPr>
              <a:t>Far Segment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419600" y="4495799"/>
            <a:ext cx="4114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4419599" y="5867398"/>
            <a:ext cx="357337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Sense Amplifier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1404853" y="5867400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36908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32336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27764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192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18620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4400" y="2590800"/>
            <a:ext cx="3309853" cy="3278329"/>
            <a:chOff x="914400" y="2590800"/>
            <a:chExt cx="3309853" cy="3278329"/>
          </a:xfrm>
        </p:grpSpPr>
        <p:cxnSp>
          <p:nvCxnSpPr>
            <p:cNvPr id="275" name="Straight Arrow Connector 274"/>
            <p:cNvCxnSpPr>
              <a:endCxn id="276" idx="3"/>
            </p:cNvCxnSpPr>
            <p:nvPr/>
          </p:nvCxnSpPr>
          <p:spPr>
            <a:xfrm flipH="1">
              <a:off x="1280160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914400" y="32117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36956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32384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27812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4" name="Oval 303"/>
            <p:cNvSpPr/>
            <p:nvPr/>
          </p:nvSpPr>
          <p:spPr>
            <a:xfrm>
              <a:off x="23240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8668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4096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07" name="Straight Arrow Connector 306"/>
            <p:cNvCxnSpPr>
              <a:endCxn id="308" idx="3"/>
            </p:cNvCxnSpPr>
            <p:nvPr/>
          </p:nvCxnSpPr>
          <p:spPr>
            <a:xfrm flipH="1">
              <a:off x="1280160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Rectangle 307"/>
            <p:cNvSpPr/>
            <p:nvPr/>
          </p:nvSpPr>
          <p:spPr>
            <a:xfrm>
              <a:off x="914400" y="36689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09" name="Oval 308"/>
            <p:cNvSpPr/>
            <p:nvPr/>
          </p:nvSpPr>
          <p:spPr>
            <a:xfrm>
              <a:off x="36956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0" name="Oval 309"/>
            <p:cNvSpPr/>
            <p:nvPr/>
          </p:nvSpPr>
          <p:spPr>
            <a:xfrm>
              <a:off x="32384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1" name="Oval 310"/>
            <p:cNvSpPr/>
            <p:nvPr/>
          </p:nvSpPr>
          <p:spPr>
            <a:xfrm>
              <a:off x="27812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0" name="Oval 319"/>
            <p:cNvSpPr/>
            <p:nvPr/>
          </p:nvSpPr>
          <p:spPr>
            <a:xfrm>
              <a:off x="23240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1" name="Oval 320"/>
            <p:cNvSpPr/>
            <p:nvPr/>
          </p:nvSpPr>
          <p:spPr>
            <a:xfrm>
              <a:off x="18668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2" name="Oval 321"/>
            <p:cNvSpPr/>
            <p:nvPr/>
          </p:nvSpPr>
          <p:spPr>
            <a:xfrm>
              <a:off x="14096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23" name="Straight Arrow Connector 322"/>
            <p:cNvCxnSpPr>
              <a:endCxn id="324" idx="3"/>
            </p:cNvCxnSpPr>
            <p:nvPr/>
          </p:nvCxnSpPr>
          <p:spPr>
            <a:xfrm flipH="1">
              <a:off x="1280160" y="43090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Rectangle 323"/>
            <p:cNvSpPr/>
            <p:nvPr/>
          </p:nvSpPr>
          <p:spPr>
            <a:xfrm>
              <a:off x="914400" y="41261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25" name="Oval 324"/>
            <p:cNvSpPr/>
            <p:nvPr/>
          </p:nvSpPr>
          <p:spPr>
            <a:xfrm>
              <a:off x="36956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6" name="Oval 325"/>
            <p:cNvSpPr/>
            <p:nvPr/>
          </p:nvSpPr>
          <p:spPr>
            <a:xfrm>
              <a:off x="32384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7812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3240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9" name="Oval 328"/>
            <p:cNvSpPr/>
            <p:nvPr/>
          </p:nvSpPr>
          <p:spPr>
            <a:xfrm>
              <a:off x="18668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4096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V="1">
              <a:off x="3871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V="1">
              <a:off x="34144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 flipV="1">
              <a:off x="29572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 flipV="1">
              <a:off x="25000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/>
            <p:nvPr/>
          </p:nvCxnSpPr>
          <p:spPr>
            <a:xfrm flipV="1">
              <a:off x="20428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Arrow Connector 336"/>
            <p:cNvCxnSpPr/>
            <p:nvPr/>
          </p:nvCxnSpPr>
          <p:spPr>
            <a:xfrm flipV="1">
              <a:off x="1585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>
              <a:endCxn id="340" idx="3"/>
            </p:cNvCxnSpPr>
            <p:nvPr/>
          </p:nvCxnSpPr>
          <p:spPr>
            <a:xfrm flipH="1">
              <a:off x="1280160" y="29278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Rectangle 339"/>
            <p:cNvSpPr/>
            <p:nvPr/>
          </p:nvSpPr>
          <p:spPr>
            <a:xfrm>
              <a:off x="914400" y="2745004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41" name="Oval 340"/>
            <p:cNvSpPr/>
            <p:nvPr/>
          </p:nvSpPr>
          <p:spPr>
            <a:xfrm>
              <a:off x="3695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3" name="Oval 342"/>
            <p:cNvSpPr/>
            <p:nvPr/>
          </p:nvSpPr>
          <p:spPr>
            <a:xfrm>
              <a:off x="32384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5" name="Oval 344"/>
            <p:cNvSpPr/>
            <p:nvPr/>
          </p:nvSpPr>
          <p:spPr>
            <a:xfrm>
              <a:off x="27812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7" name="Oval 346"/>
            <p:cNvSpPr/>
            <p:nvPr/>
          </p:nvSpPr>
          <p:spPr>
            <a:xfrm>
              <a:off x="23240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8668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409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51" name="Straight Arrow Connector 350"/>
            <p:cNvCxnSpPr>
              <a:endCxn id="352" idx="3"/>
            </p:cNvCxnSpPr>
            <p:nvPr/>
          </p:nvCxnSpPr>
          <p:spPr>
            <a:xfrm flipH="1">
              <a:off x="1280160" y="56044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Rectangle 351"/>
            <p:cNvSpPr/>
            <p:nvPr/>
          </p:nvSpPr>
          <p:spPr>
            <a:xfrm>
              <a:off x="914400" y="54215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53" name="Oval 352"/>
            <p:cNvSpPr/>
            <p:nvPr/>
          </p:nvSpPr>
          <p:spPr>
            <a:xfrm>
              <a:off x="36956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4" name="Oval 353"/>
            <p:cNvSpPr/>
            <p:nvPr/>
          </p:nvSpPr>
          <p:spPr>
            <a:xfrm>
              <a:off x="32384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5" name="Oval 354"/>
            <p:cNvSpPr/>
            <p:nvPr/>
          </p:nvSpPr>
          <p:spPr>
            <a:xfrm>
              <a:off x="27812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6" name="Oval 355"/>
            <p:cNvSpPr/>
            <p:nvPr/>
          </p:nvSpPr>
          <p:spPr>
            <a:xfrm>
              <a:off x="23240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8668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4096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59" name="Straight Arrow Connector 358"/>
            <p:cNvCxnSpPr>
              <a:stCxn id="339" idx="0"/>
            </p:cNvCxnSpPr>
            <p:nvPr/>
          </p:nvCxnSpPr>
          <p:spPr>
            <a:xfrm flipV="1">
              <a:off x="3873733" y="4874996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stCxn id="342" idx="0"/>
            </p:cNvCxnSpPr>
            <p:nvPr/>
          </p:nvCxnSpPr>
          <p:spPr>
            <a:xfrm flipV="1">
              <a:off x="3416533" y="4874996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/>
            <p:nvPr/>
          </p:nvCxnSpPr>
          <p:spPr>
            <a:xfrm flipV="1">
              <a:off x="2959333" y="4876800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>
            <a:xfrm flipV="1">
              <a:off x="2497705" y="4876800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Arrow Connector 362"/>
            <p:cNvCxnSpPr>
              <a:stCxn id="348" idx="0"/>
            </p:cNvCxnSpPr>
            <p:nvPr/>
          </p:nvCxnSpPr>
          <p:spPr>
            <a:xfrm flipV="1">
              <a:off x="2044933" y="4874996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/>
            <p:nvPr/>
          </p:nvCxnSpPr>
          <p:spPr>
            <a:xfrm flipV="1">
              <a:off x="1587733" y="4874996"/>
              <a:ext cx="0" cy="978529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>
              <a:endCxn id="366" idx="3"/>
            </p:cNvCxnSpPr>
            <p:nvPr/>
          </p:nvCxnSpPr>
          <p:spPr>
            <a:xfrm flipH="1">
              <a:off x="1280160" y="51472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6" name="Rectangle 365"/>
            <p:cNvSpPr/>
            <p:nvPr/>
          </p:nvSpPr>
          <p:spPr>
            <a:xfrm>
              <a:off x="914400" y="49643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7" name="Oval 366"/>
            <p:cNvSpPr/>
            <p:nvPr/>
          </p:nvSpPr>
          <p:spPr>
            <a:xfrm>
              <a:off x="36956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8" name="Oval 367"/>
            <p:cNvSpPr/>
            <p:nvPr/>
          </p:nvSpPr>
          <p:spPr>
            <a:xfrm>
              <a:off x="32384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9" name="Oval 368"/>
            <p:cNvSpPr/>
            <p:nvPr/>
          </p:nvSpPr>
          <p:spPr>
            <a:xfrm>
              <a:off x="27812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0" name="Oval 369"/>
            <p:cNvSpPr/>
            <p:nvPr/>
          </p:nvSpPr>
          <p:spPr>
            <a:xfrm>
              <a:off x="23240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1" name="Oval 370"/>
            <p:cNvSpPr/>
            <p:nvPr/>
          </p:nvSpPr>
          <p:spPr>
            <a:xfrm>
              <a:off x="18668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2" name="Oval 371"/>
            <p:cNvSpPr/>
            <p:nvPr/>
          </p:nvSpPr>
          <p:spPr>
            <a:xfrm>
              <a:off x="14096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1580802" y="4572000"/>
            <a:ext cx="2294162" cy="304800"/>
            <a:chOff x="1725846" y="4724400"/>
            <a:chExt cx="2294162" cy="304800"/>
          </a:xfrm>
        </p:grpSpPr>
        <p:cxnSp>
          <p:nvCxnSpPr>
            <p:cNvPr id="374" name="Straight Arrow Connector 373"/>
            <p:cNvCxnSpPr/>
            <p:nvPr/>
          </p:nvCxnSpPr>
          <p:spPr>
            <a:xfrm flipV="1">
              <a:off x="1725846" y="4724400"/>
              <a:ext cx="6931" cy="3048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Arrow Connector 374"/>
            <p:cNvCxnSpPr/>
            <p:nvPr/>
          </p:nvCxnSpPr>
          <p:spPr>
            <a:xfrm flipH="1" flipV="1">
              <a:off x="2187930" y="4724400"/>
              <a:ext cx="1691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>
            <a:xfrm flipV="1">
              <a:off x="2648408" y="4726204"/>
              <a:ext cx="0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/>
            <p:cNvCxnSpPr/>
            <p:nvPr/>
          </p:nvCxnSpPr>
          <p:spPr>
            <a:xfrm flipH="1" flipV="1">
              <a:off x="31023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/>
            <p:nvPr/>
          </p:nvCxnSpPr>
          <p:spPr>
            <a:xfrm flipH="1" flipV="1">
              <a:off x="35595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/>
            <p:nvPr/>
          </p:nvCxnSpPr>
          <p:spPr>
            <a:xfrm flipH="1" flipV="1">
              <a:off x="40167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0" name="Rectangle 379"/>
          <p:cNvSpPr/>
          <p:nvPr/>
        </p:nvSpPr>
        <p:spPr>
          <a:xfrm>
            <a:off x="1402080" y="274500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Source</a:t>
            </a:r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1399223" y="4961916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Destination</a:t>
            </a:r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90" name="Content Placeholder 2"/>
          <p:cNvSpPr>
            <a:spLocks noGrp="1"/>
          </p:cNvSpPr>
          <p:nvPr>
            <p:ph idx="1"/>
          </p:nvPr>
        </p:nvSpPr>
        <p:spPr>
          <a:xfrm>
            <a:off x="305834" y="762000"/>
            <a:ext cx="8838163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Goal: </a:t>
            </a:r>
            <a:r>
              <a:rPr lang="en-US" dirty="0" smtClean="0"/>
              <a:t>Migrate</a:t>
            </a:r>
            <a:r>
              <a:rPr lang="en-US" sz="2800" dirty="0" smtClean="0"/>
              <a:t> source row into destination row</a:t>
            </a:r>
          </a:p>
        </p:txBody>
      </p:sp>
      <p:sp>
        <p:nvSpPr>
          <p:cNvPr id="156" name="Content Placeholder 2"/>
          <p:cNvSpPr txBox="1">
            <a:spLocks/>
          </p:cNvSpPr>
          <p:nvPr/>
        </p:nvSpPr>
        <p:spPr>
          <a:xfrm>
            <a:off x="305834" y="1219200"/>
            <a:ext cx="8609566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 dirty="0" smtClean="0"/>
              <a:t>Naïve way: </a:t>
            </a:r>
            <a:r>
              <a:rPr lang="en-US" sz="2800" dirty="0" smtClean="0"/>
              <a:t>Memory controller reads the source row </a:t>
            </a:r>
            <a:r>
              <a:rPr lang="en-US" sz="2800" i="1" dirty="0" smtClean="0"/>
              <a:t>byte by byte </a:t>
            </a:r>
            <a:r>
              <a:rPr lang="en-US" sz="2800" dirty="0" smtClean="0"/>
              <a:t>and writes to destination row </a:t>
            </a:r>
            <a:r>
              <a:rPr lang="en-US" sz="2800" i="1" dirty="0" smtClean="0"/>
              <a:t>byte by byte</a:t>
            </a:r>
            <a:r>
              <a:rPr lang="en-US" sz="2800" b="1" i="1" dirty="0" smtClean="0"/>
              <a:t> </a:t>
            </a:r>
            <a:endParaRPr lang="en-US" sz="2800" b="1" i="1" dirty="0"/>
          </a:p>
        </p:txBody>
      </p:sp>
      <p:sp>
        <p:nvSpPr>
          <p:cNvPr id="157" name="Rectangle 156"/>
          <p:cNvSpPr/>
          <p:nvPr/>
        </p:nvSpPr>
        <p:spPr>
          <a:xfrm>
            <a:off x="5943600" y="2057398"/>
            <a:ext cx="3796768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→ High latency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Inter-Segment Migration</a:t>
            </a:r>
            <a:endParaRPr lang="en-US" dirty="0"/>
          </a:p>
        </p:txBody>
      </p:sp>
      <p:sp>
        <p:nvSpPr>
          <p:cNvPr id="1134" name="Content Placeholder 2"/>
          <p:cNvSpPr>
            <a:spLocks noGrp="1"/>
          </p:cNvSpPr>
          <p:nvPr>
            <p:ph idx="1"/>
          </p:nvPr>
        </p:nvSpPr>
        <p:spPr>
          <a:xfrm>
            <a:off x="305835" y="762000"/>
            <a:ext cx="8533366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Our way: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Source and destination cells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share 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bitlines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Transfer data from source to destination across </a:t>
            </a:r>
            <a:r>
              <a:rPr lang="en-US" sz="2800" b="1" i="1" dirty="0" smtClean="0"/>
              <a:t>shared </a:t>
            </a:r>
            <a:r>
              <a:rPr lang="en-US" sz="2800" b="1" i="1" dirty="0" err="1" smtClean="0"/>
              <a:t>bitlines</a:t>
            </a:r>
            <a:r>
              <a:rPr lang="en-US" sz="2800" dirty="0" smtClean="0"/>
              <a:t> concurrently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871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34144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29572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25000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20428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1585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38" idx="3"/>
          </p:cNvCxnSpPr>
          <p:nvPr/>
        </p:nvCxnSpPr>
        <p:spPr>
          <a:xfrm flipH="1">
            <a:off x="1280160" y="29278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3690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914400" y="27450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37" idx="0"/>
          </p:cNvCxnSpPr>
          <p:nvPr/>
        </p:nvCxnSpPr>
        <p:spPr>
          <a:xfrm flipV="1">
            <a:off x="3873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3695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3" name="Rectangle 152"/>
          <p:cNvSpPr/>
          <p:nvPr/>
        </p:nvSpPr>
        <p:spPr>
          <a:xfrm>
            <a:off x="32336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54" name="Straight Arrow Connector 153"/>
          <p:cNvCxnSpPr>
            <a:stCxn id="153" idx="0"/>
          </p:cNvCxnSpPr>
          <p:nvPr/>
        </p:nvCxnSpPr>
        <p:spPr>
          <a:xfrm flipV="1">
            <a:off x="34165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2384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6" name="Rectangle 155"/>
          <p:cNvSpPr/>
          <p:nvPr/>
        </p:nvSpPr>
        <p:spPr>
          <a:xfrm>
            <a:off x="27764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57" name="Straight Arrow Connector 156"/>
          <p:cNvCxnSpPr>
            <a:stCxn id="156" idx="0"/>
          </p:cNvCxnSpPr>
          <p:nvPr/>
        </p:nvCxnSpPr>
        <p:spPr>
          <a:xfrm flipV="1">
            <a:off x="29593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27812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9" name="Rectangle 158"/>
          <p:cNvSpPr/>
          <p:nvPr/>
        </p:nvSpPr>
        <p:spPr>
          <a:xfrm>
            <a:off x="23192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60" name="Straight Arrow Connector 159"/>
          <p:cNvCxnSpPr>
            <a:stCxn id="159" idx="0"/>
          </p:cNvCxnSpPr>
          <p:nvPr/>
        </p:nvCxnSpPr>
        <p:spPr>
          <a:xfrm flipV="1">
            <a:off x="25021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23240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2" name="Rectangle 161"/>
          <p:cNvSpPr/>
          <p:nvPr/>
        </p:nvSpPr>
        <p:spPr>
          <a:xfrm>
            <a:off x="18620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63" name="Straight Arrow Connector 162"/>
          <p:cNvCxnSpPr>
            <a:stCxn id="162" idx="0"/>
          </p:cNvCxnSpPr>
          <p:nvPr/>
        </p:nvCxnSpPr>
        <p:spPr>
          <a:xfrm flipV="1">
            <a:off x="20449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8668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5" name="Rectangle 164"/>
          <p:cNvSpPr/>
          <p:nvPr/>
        </p:nvSpPr>
        <p:spPr>
          <a:xfrm>
            <a:off x="1404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/>
          <p:cNvCxnSpPr>
            <a:stCxn id="165" idx="0"/>
          </p:cNvCxnSpPr>
          <p:nvPr/>
        </p:nvCxnSpPr>
        <p:spPr>
          <a:xfrm flipV="1">
            <a:off x="1587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409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68" name="Straight Arrow Connector 167"/>
          <p:cNvCxnSpPr>
            <a:endCxn id="169" idx="3"/>
          </p:cNvCxnSpPr>
          <p:nvPr/>
        </p:nvCxnSpPr>
        <p:spPr>
          <a:xfrm flipH="1">
            <a:off x="1280160" y="33946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914400" y="32117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3695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1" name="Oval 170"/>
          <p:cNvSpPr/>
          <p:nvPr/>
        </p:nvSpPr>
        <p:spPr>
          <a:xfrm>
            <a:off x="32384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2" name="Oval 171"/>
          <p:cNvSpPr/>
          <p:nvPr/>
        </p:nvSpPr>
        <p:spPr>
          <a:xfrm>
            <a:off x="27812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3" name="Oval 172"/>
          <p:cNvSpPr/>
          <p:nvPr/>
        </p:nvSpPr>
        <p:spPr>
          <a:xfrm>
            <a:off x="23240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5" name="Oval 174"/>
          <p:cNvSpPr/>
          <p:nvPr/>
        </p:nvSpPr>
        <p:spPr>
          <a:xfrm>
            <a:off x="18668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6" name="Oval 175"/>
          <p:cNvSpPr/>
          <p:nvPr/>
        </p:nvSpPr>
        <p:spPr>
          <a:xfrm>
            <a:off x="1409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78" name="Straight Arrow Connector 177"/>
          <p:cNvCxnSpPr>
            <a:endCxn id="179" idx="3"/>
          </p:cNvCxnSpPr>
          <p:nvPr/>
        </p:nvCxnSpPr>
        <p:spPr>
          <a:xfrm flipH="1">
            <a:off x="1280160" y="3851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914400" y="3668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695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2" name="Oval 181"/>
          <p:cNvSpPr/>
          <p:nvPr/>
        </p:nvSpPr>
        <p:spPr>
          <a:xfrm>
            <a:off x="32384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3" name="Oval 182"/>
          <p:cNvSpPr/>
          <p:nvPr/>
        </p:nvSpPr>
        <p:spPr>
          <a:xfrm>
            <a:off x="27812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5" name="Oval 184"/>
          <p:cNvSpPr/>
          <p:nvPr/>
        </p:nvSpPr>
        <p:spPr>
          <a:xfrm>
            <a:off x="23240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6" name="Oval 185"/>
          <p:cNvSpPr/>
          <p:nvPr/>
        </p:nvSpPr>
        <p:spPr>
          <a:xfrm>
            <a:off x="18668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2" name="Oval 191"/>
          <p:cNvSpPr/>
          <p:nvPr/>
        </p:nvSpPr>
        <p:spPr>
          <a:xfrm>
            <a:off x="1409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93" name="Straight Arrow Connector 192"/>
          <p:cNvCxnSpPr>
            <a:endCxn id="194" idx="3"/>
          </p:cNvCxnSpPr>
          <p:nvPr/>
        </p:nvCxnSpPr>
        <p:spPr>
          <a:xfrm flipH="1">
            <a:off x="1280160" y="4309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/>
          <p:cNvSpPr/>
          <p:nvPr/>
        </p:nvSpPr>
        <p:spPr>
          <a:xfrm>
            <a:off x="914400" y="4126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3695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6" name="Oval 195"/>
          <p:cNvSpPr/>
          <p:nvPr/>
        </p:nvSpPr>
        <p:spPr>
          <a:xfrm>
            <a:off x="32384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7" name="Oval 196"/>
          <p:cNvSpPr/>
          <p:nvPr/>
        </p:nvSpPr>
        <p:spPr>
          <a:xfrm>
            <a:off x="27812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8" name="Oval 197"/>
          <p:cNvSpPr/>
          <p:nvPr/>
        </p:nvSpPr>
        <p:spPr>
          <a:xfrm>
            <a:off x="23240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9" name="Oval 198"/>
          <p:cNvSpPr/>
          <p:nvPr/>
        </p:nvSpPr>
        <p:spPr>
          <a:xfrm>
            <a:off x="18668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3" name="Oval 212"/>
          <p:cNvSpPr/>
          <p:nvPr/>
        </p:nvSpPr>
        <p:spPr>
          <a:xfrm>
            <a:off x="1409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14" name="Straight Arrow Connector 213"/>
          <p:cNvCxnSpPr>
            <a:endCxn id="215" idx="3"/>
          </p:cNvCxnSpPr>
          <p:nvPr/>
        </p:nvCxnSpPr>
        <p:spPr>
          <a:xfrm flipH="1">
            <a:off x="1280160" y="5147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914400" y="4964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3695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7" name="Oval 216"/>
          <p:cNvSpPr/>
          <p:nvPr/>
        </p:nvSpPr>
        <p:spPr>
          <a:xfrm>
            <a:off x="32384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8" name="Oval 217"/>
          <p:cNvSpPr/>
          <p:nvPr/>
        </p:nvSpPr>
        <p:spPr>
          <a:xfrm>
            <a:off x="27812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9" name="Oval 218"/>
          <p:cNvSpPr/>
          <p:nvPr/>
        </p:nvSpPr>
        <p:spPr>
          <a:xfrm>
            <a:off x="23240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0" name="Oval 219"/>
          <p:cNvSpPr/>
          <p:nvPr/>
        </p:nvSpPr>
        <p:spPr>
          <a:xfrm>
            <a:off x="18668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1" name="Oval 220"/>
          <p:cNvSpPr/>
          <p:nvPr/>
        </p:nvSpPr>
        <p:spPr>
          <a:xfrm>
            <a:off x="1409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22" name="Straight Arrow Connector 221"/>
          <p:cNvCxnSpPr>
            <a:endCxn id="223" idx="3"/>
          </p:cNvCxnSpPr>
          <p:nvPr/>
        </p:nvCxnSpPr>
        <p:spPr>
          <a:xfrm flipH="1">
            <a:off x="1280160" y="56044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914400" y="54215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3695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2" name="Oval 231"/>
          <p:cNvSpPr/>
          <p:nvPr/>
        </p:nvSpPr>
        <p:spPr>
          <a:xfrm>
            <a:off x="32384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3" name="Oval 232"/>
          <p:cNvSpPr/>
          <p:nvPr/>
        </p:nvSpPr>
        <p:spPr>
          <a:xfrm>
            <a:off x="27812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4" name="Oval 233"/>
          <p:cNvSpPr/>
          <p:nvPr/>
        </p:nvSpPr>
        <p:spPr>
          <a:xfrm>
            <a:off x="23240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5" name="Oval 234"/>
          <p:cNvSpPr/>
          <p:nvPr/>
        </p:nvSpPr>
        <p:spPr>
          <a:xfrm>
            <a:off x="18668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6" name="Oval 235"/>
          <p:cNvSpPr/>
          <p:nvPr/>
        </p:nvSpPr>
        <p:spPr>
          <a:xfrm>
            <a:off x="1409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37" name="Straight Arrow Connector 236"/>
          <p:cNvCxnSpPr/>
          <p:nvPr/>
        </p:nvCxnSpPr>
        <p:spPr>
          <a:xfrm>
            <a:off x="4406366" y="50292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 flipV="1">
            <a:off x="4330168" y="49475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4330168" y="57131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4419600" y="5181598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>
            <a:off x="4419598" y="2819400"/>
            <a:ext cx="0" cy="1592892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 flipH="1" flipV="1">
            <a:off x="4343400" y="2737763"/>
            <a:ext cx="76198" cy="81637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V="1">
            <a:off x="4343400" y="4412292"/>
            <a:ext cx="76198" cy="8350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4432832" y="3429000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rgbClr val="FF0000"/>
                </a:solidFill>
              </a:rPr>
              <a:t>Far Segment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419600" y="4495799"/>
            <a:ext cx="4114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419599" y="5867398"/>
            <a:ext cx="357337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Sense Amplifier</a:t>
            </a:r>
            <a:endParaRPr lang="en-US" sz="3200" b="1" i="1">
              <a:solidFill>
                <a:schemeClr val="tx1"/>
              </a:solidFill>
            </a:endParaRPr>
          </a:p>
        </p:txBody>
      </p:sp>
      <p:cxnSp>
        <p:nvCxnSpPr>
          <p:cNvPr id="254" name="Straight Arrow Connector 253"/>
          <p:cNvCxnSpPr>
            <a:endCxn id="255" idx="3"/>
          </p:cNvCxnSpPr>
          <p:nvPr/>
        </p:nvCxnSpPr>
        <p:spPr>
          <a:xfrm flipH="1">
            <a:off x="1280160" y="33946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Rectangle 254"/>
          <p:cNvSpPr/>
          <p:nvPr/>
        </p:nvSpPr>
        <p:spPr>
          <a:xfrm>
            <a:off x="914400" y="32117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36956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7" name="Oval 256"/>
          <p:cNvSpPr/>
          <p:nvPr/>
        </p:nvSpPr>
        <p:spPr>
          <a:xfrm>
            <a:off x="32384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8" name="Oval 257"/>
          <p:cNvSpPr/>
          <p:nvPr/>
        </p:nvSpPr>
        <p:spPr>
          <a:xfrm>
            <a:off x="27812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9" name="Oval 258"/>
          <p:cNvSpPr/>
          <p:nvPr/>
        </p:nvSpPr>
        <p:spPr>
          <a:xfrm>
            <a:off x="23240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0" name="Oval 259"/>
          <p:cNvSpPr/>
          <p:nvPr/>
        </p:nvSpPr>
        <p:spPr>
          <a:xfrm>
            <a:off x="18668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1" name="Oval 260"/>
          <p:cNvSpPr/>
          <p:nvPr/>
        </p:nvSpPr>
        <p:spPr>
          <a:xfrm>
            <a:off x="14096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2" name="Straight Arrow Connector 261"/>
          <p:cNvCxnSpPr>
            <a:endCxn id="263" idx="3"/>
          </p:cNvCxnSpPr>
          <p:nvPr/>
        </p:nvCxnSpPr>
        <p:spPr>
          <a:xfrm flipH="1">
            <a:off x="1280160" y="38518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914400" y="36689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6956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5" name="Oval 264"/>
          <p:cNvSpPr/>
          <p:nvPr/>
        </p:nvSpPr>
        <p:spPr>
          <a:xfrm>
            <a:off x="32384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6" name="Oval 265"/>
          <p:cNvSpPr/>
          <p:nvPr/>
        </p:nvSpPr>
        <p:spPr>
          <a:xfrm>
            <a:off x="27812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7" name="Oval 266"/>
          <p:cNvSpPr/>
          <p:nvPr/>
        </p:nvSpPr>
        <p:spPr>
          <a:xfrm>
            <a:off x="23240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8" name="Oval 267"/>
          <p:cNvSpPr/>
          <p:nvPr/>
        </p:nvSpPr>
        <p:spPr>
          <a:xfrm>
            <a:off x="18668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9" name="Oval 268"/>
          <p:cNvSpPr/>
          <p:nvPr/>
        </p:nvSpPr>
        <p:spPr>
          <a:xfrm>
            <a:off x="14096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70" name="Straight Arrow Connector 269"/>
          <p:cNvCxnSpPr>
            <a:endCxn id="271" idx="3"/>
          </p:cNvCxnSpPr>
          <p:nvPr/>
        </p:nvCxnSpPr>
        <p:spPr>
          <a:xfrm flipH="1">
            <a:off x="1280160" y="43090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914400" y="41261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36956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3" name="Oval 272"/>
          <p:cNvSpPr/>
          <p:nvPr/>
        </p:nvSpPr>
        <p:spPr>
          <a:xfrm>
            <a:off x="32384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4" name="Oval 273"/>
          <p:cNvSpPr/>
          <p:nvPr/>
        </p:nvSpPr>
        <p:spPr>
          <a:xfrm>
            <a:off x="27812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5" name="Oval 274"/>
          <p:cNvSpPr/>
          <p:nvPr/>
        </p:nvSpPr>
        <p:spPr>
          <a:xfrm>
            <a:off x="23240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6" name="Oval 275"/>
          <p:cNvSpPr/>
          <p:nvPr/>
        </p:nvSpPr>
        <p:spPr>
          <a:xfrm>
            <a:off x="18668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7" name="Oval 276"/>
          <p:cNvSpPr/>
          <p:nvPr/>
        </p:nvSpPr>
        <p:spPr>
          <a:xfrm>
            <a:off x="14096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8" name="Rectangle 277"/>
          <p:cNvSpPr/>
          <p:nvPr/>
        </p:nvSpPr>
        <p:spPr>
          <a:xfrm>
            <a:off x="1404853" y="5867400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79" name="Straight Arrow Connector 278"/>
          <p:cNvCxnSpPr/>
          <p:nvPr/>
        </p:nvCxnSpPr>
        <p:spPr>
          <a:xfrm flipV="1">
            <a:off x="3871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 flipV="1">
            <a:off x="34144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 flipV="1">
            <a:off x="29572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flipV="1">
            <a:off x="25000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/>
          <p:nvPr/>
        </p:nvCxnSpPr>
        <p:spPr>
          <a:xfrm flipV="1">
            <a:off x="20428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 flipV="1">
            <a:off x="1585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endCxn id="287" idx="3"/>
          </p:cNvCxnSpPr>
          <p:nvPr/>
        </p:nvCxnSpPr>
        <p:spPr>
          <a:xfrm flipH="1">
            <a:off x="1280160" y="29278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36908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914400" y="27450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88" name="Oval 287"/>
          <p:cNvSpPr/>
          <p:nvPr/>
        </p:nvSpPr>
        <p:spPr>
          <a:xfrm>
            <a:off x="3695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89" name="Rectangle 288"/>
          <p:cNvSpPr/>
          <p:nvPr/>
        </p:nvSpPr>
        <p:spPr>
          <a:xfrm>
            <a:off x="32336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32384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1" name="Rectangle 290"/>
          <p:cNvSpPr/>
          <p:nvPr/>
        </p:nvSpPr>
        <p:spPr>
          <a:xfrm>
            <a:off x="27764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27812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3" name="Rectangle 292"/>
          <p:cNvSpPr/>
          <p:nvPr/>
        </p:nvSpPr>
        <p:spPr>
          <a:xfrm>
            <a:off x="23192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23240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5" name="Rectangle 294"/>
          <p:cNvSpPr/>
          <p:nvPr/>
        </p:nvSpPr>
        <p:spPr>
          <a:xfrm>
            <a:off x="18620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8668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7" name="Oval 296"/>
          <p:cNvSpPr/>
          <p:nvPr/>
        </p:nvSpPr>
        <p:spPr>
          <a:xfrm>
            <a:off x="1409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98" name="Straight Arrow Connector 297"/>
          <p:cNvCxnSpPr>
            <a:endCxn id="299" idx="3"/>
          </p:cNvCxnSpPr>
          <p:nvPr/>
        </p:nvCxnSpPr>
        <p:spPr>
          <a:xfrm flipH="1">
            <a:off x="1280160" y="56044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tangle 298"/>
          <p:cNvSpPr/>
          <p:nvPr/>
        </p:nvSpPr>
        <p:spPr>
          <a:xfrm>
            <a:off x="914400" y="54215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36956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1" name="Oval 300"/>
          <p:cNvSpPr/>
          <p:nvPr/>
        </p:nvSpPr>
        <p:spPr>
          <a:xfrm>
            <a:off x="32384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2" name="Oval 301"/>
          <p:cNvSpPr/>
          <p:nvPr/>
        </p:nvSpPr>
        <p:spPr>
          <a:xfrm>
            <a:off x="27812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3" name="Oval 302"/>
          <p:cNvSpPr/>
          <p:nvPr/>
        </p:nvSpPr>
        <p:spPr>
          <a:xfrm>
            <a:off x="23240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4" name="Oval 303"/>
          <p:cNvSpPr/>
          <p:nvPr/>
        </p:nvSpPr>
        <p:spPr>
          <a:xfrm>
            <a:off x="18668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5" name="Oval 304"/>
          <p:cNvSpPr/>
          <p:nvPr/>
        </p:nvSpPr>
        <p:spPr>
          <a:xfrm>
            <a:off x="14096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306" name="Straight Arrow Connector 305"/>
          <p:cNvCxnSpPr>
            <a:stCxn id="286" idx="0"/>
          </p:cNvCxnSpPr>
          <p:nvPr/>
        </p:nvCxnSpPr>
        <p:spPr>
          <a:xfrm flipV="1">
            <a:off x="3873733" y="4874996"/>
            <a:ext cx="0" cy="994133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stCxn id="289" idx="0"/>
          </p:cNvCxnSpPr>
          <p:nvPr/>
        </p:nvCxnSpPr>
        <p:spPr>
          <a:xfrm flipV="1">
            <a:off x="3416533" y="4874996"/>
            <a:ext cx="0" cy="994133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V="1">
            <a:off x="2959333" y="4876800"/>
            <a:ext cx="0" cy="976725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 flipV="1">
            <a:off x="2497705" y="4876800"/>
            <a:ext cx="0" cy="976725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stCxn id="295" idx="0"/>
          </p:cNvCxnSpPr>
          <p:nvPr/>
        </p:nvCxnSpPr>
        <p:spPr>
          <a:xfrm flipV="1">
            <a:off x="2044933" y="4874996"/>
            <a:ext cx="0" cy="994133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 flipV="1">
            <a:off x="1587733" y="4874996"/>
            <a:ext cx="0" cy="978529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endCxn id="313" idx="3"/>
          </p:cNvCxnSpPr>
          <p:nvPr/>
        </p:nvCxnSpPr>
        <p:spPr>
          <a:xfrm flipH="1">
            <a:off x="1280160" y="5147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/>
          <p:cNvSpPr/>
          <p:nvPr/>
        </p:nvSpPr>
        <p:spPr>
          <a:xfrm>
            <a:off x="914400" y="4964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3695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5" name="Oval 314"/>
          <p:cNvSpPr/>
          <p:nvPr/>
        </p:nvSpPr>
        <p:spPr>
          <a:xfrm>
            <a:off x="32384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6" name="Oval 315"/>
          <p:cNvSpPr/>
          <p:nvPr/>
        </p:nvSpPr>
        <p:spPr>
          <a:xfrm>
            <a:off x="27812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7" name="Oval 316"/>
          <p:cNvSpPr/>
          <p:nvPr/>
        </p:nvSpPr>
        <p:spPr>
          <a:xfrm>
            <a:off x="23240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8" name="Oval 317"/>
          <p:cNvSpPr/>
          <p:nvPr/>
        </p:nvSpPr>
        <p:spPr>
          <a:xfrm>
            <a:off x="18668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9" name="Oval 318"/>
          <p:cNvSpPr/>
          <p:nvPr/>
        </p:nvSpPr>
        <p:spPr>
          <a:xfrm>
            <a:off x="1409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27" name="Rectangle 326"/>
          <p:cNvSpPr/>
          <p:nvPr/>
        </p:nvSpPr>
        <p:spPr>
          <a:xfrm>
            <a:off x="1402080" y="274222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Source</a:t>
            </a:r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1401651" y="496858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Destination</a:t>
            </a:r>
            <a:endParaRPr lang="en-US" sz="3200" b="1" i="1">
              <a:solidFill>
                <a:srgbClr val="FFFFFF"/>
              </a:solidFill>
            </a:endParaRPr>
          </a:p>
        </p:txBody>
      </p:sp>
      <p:grpSp>
        <p:nvGrpSpPr>
          <p:cNvPr id="329" name="Group 328"/>
          <p:cNvGrpSpPr/>
          <p:nvPr/>
        </p:nvGrpSpPr>
        <p:grpSpPr>
          <a:xfrm>
            <a:off x="1416801" y="2756813"/>
            <a:ext cx="2651760" cy="2585086"/>
            <a:chOff x="9533989" y="3384689"/>
            <a:chExt cx="2651760" cy="2585086"/>
          </a:xfrm>
        </p:grpSpPr>
        <p:cxnSp>
          <p:nvCxnSpPr>
            <p:cNvPr id="330" name="Straight Arrow Connector 329"/>
            <p:cNvCxnSpPr>
              <a:endCxn id="336" idx="4"/>
            </p:cNvCxnSpPr>
            <p:nvPr/>
          </p:nvCxnSpPr>
          <p:spPr>
            <a:xfrm flipV="1">
              <a:off x="9710059" y="3750449"/>
              <a:ext cx="6810" cy="14591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Oval 330"/>
            <p:cNvSpPr/>
            <p:nvPr/>
          </p:nvSpPr>
          <p:spPr>
            <a:xfrm>
              <a:off x="118199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2" name="Oval 331"/>
            <p:cNvSpPr/>
            <p:nvPr/>
          </p:nvSpPr>
          <p:spPr>
            <a:xfrm>
              <a:off x="113627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09055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04483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5" name="Oval 334"/>
            <p:cNvSpPr/>
            <p:nvPr/>
          </p:nvSpPr>
          <p:spPr>
            <a:xfrm>
              <a:off x="99911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6" name="Oval 335"/>
            <p:cNvSpPr/>
            <p:nvPr/>
          </p:nvSpPr>
          <p:spPr>
            <a:xfrm>
              <a:off x="95339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37" name="Straight Arrow Connector 336"/>
            <p:cNvCxnSpPr>
              <a:stCxn id="343" idx="4"/>
            </p:cNvCxnSpPr>
            <p:nvPr/>
          </p:nvCxnSpPr>
          <p:spPr>
            <a:xfrm flipH="1" flipV="1">
              <a:off x="119981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>
              <a:stCxn id="344" idx="4"/>
            </p:cNvCxnSpPr>
            <p:nvPr/>
          </p:nvCxnSpPr>
          <p:spPr>
            <a:xfrm flipH="1" flipV="1">
              <a:off x="115409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>
              <a:stCxn id="345" idx="4"/>
            </p:cNvCxnSpPr>
            <p:nvPr/>
          </p:nvCxnSpPr>
          <p:spPr>
            <a:xfrm flipH="1" flipV="1">
              <a:off x="11083706" y="5512576"/>
              <a:ext cx="4763" cy="457199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>
              <a:stCxn id="346" idx="4"/>
            </p:cNvCxnSpPr>
            <p:nvPr/>
          </p:nvCxnSpPr>
          <p:spPr>
            <a:xfrm flipH="1" flipV="1">
              <a:off x="10622078" y="5512576"/>
              <a:ext cx="9191" cy="457199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>
              <a:stCxn id="347" idx="4"/>
            </p:cNvCxnSpPr>
            <p:nvPr/>
          </p:nvCxnSpPr>
          <p:spPr>
            <a:xfrm flipH="1" flipV="1">
              <a:off x="101693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Arrow Connector 341"/>
            <p:cNvCxnSpPr>
              <a:stCxn id="348" idx="4"/>
            </p:cNvCxnSpPr>
            <p:nvPr/>
          </p:nvCxnSpPr>
          <p:spPr>
            <a:xfrm flipH="1" flipV="1">
              <a:off x="97121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3" name="Oval 342"/>
            <p:cNvSpPr/>
            <p:nvPr/>
          </p:nvSpPr>
          <p:spPr>
            <a:xfrm>
              <a:off x="118199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13627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09055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04483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7" name="Oval 346"/>
            <p:cNvSpPr/>
            <p:nvPr/>
          </p:nvSpPr>
          <p:spPr>
            <a:xfrm>
              <a:off x="99911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8" name="Oval 347"/>
            <p:cNvSpPr/>
            <p:nvPr/>
          </p:nvSpPr>
          <p:spPr>
            <a:xfrm>
              <a:off x="95339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49" name="Straight Arrow Connector 348"/>
            <p:cNvCxnSpPr>
              <a:endCxn id="335" idx="4"/>
            </p:cNvCxnSpPr>
            <p:nvPr/>
          </p:nvCxnSpPr>
          <p:spPr>
            <a:xfrm flipV="1">
              <a:off x="10162808" y="3750449"/>
              <a:ext cx="11261" cy="1507351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Arrow Connector 349"/>
            <p:cNvCxnSpPr>
              <a:endCxn id="334" idx="4"/>
            </p:cNvCxnSpPr>
            <p:nvPr/>
          </p:nvCxnSpPr>
          <p:spPr>
            <a:xfrm flipV="1">
              <a:off x="10622280" y="3750449"/>
              <a:ext cx="8989" cy="14615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Arrow Connector 350"/>
            <p:cNvCxnSpPr>
              <a:endCxn id="333" idx="4"/>
            </p:cNvCxnSpPr>
            <p:nvPr/>
          </p:nvCxnSpPr>
          <p:spPr>
            <a:xfrm flipV="1">
              <a:off x="11077208" y="3750449"/>
              <a:ext cx="11261" cy="1433869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Arrow Connector 351"/>
            <p:cNvCxnSpPr>
              <a:endCxn id="332" idx="4"/>
            </p:cNvCxnSpPr>
            <p:nvPr/>
          </p:nvCxnSpPr>
          <p:spPr>
            <a:xfrm flipV="1">
              <a:off x="11534408" y="3750449"/>
              <a:ext cx="11261" cy="14615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Arrow Connector 352"/>
            <p:cNvCxnSpPr>
              <a:endCxn id="331" idx="4"/>
            </p:cNvCxnSpPr>
            <p:nvPr/>
          </p:nvCxnSpPr>
          <p:spPr>
            <a:xfrm flipV="1">
              <a:off x="12000487" y="3750449"/>
              <a:ext cx="2382" cy="14591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4" name="Group 353"/>
            <p:cNvGrpSpPr/>
            <p:nvPr/>
          </p:nvGrpSpPr>
          <p:grpSpPr>
            <a:xfrm>
              <a:off x="9704481" y="5210175"/>
              <a:ext cx="2289399" cy="304800"/>
              <a:chOff x="1571327" y="4572000"/>
              <a:chExt cx="2289399" cy="304800"/>
            </a:xfrm>
          </p:grpSpPr>
          <p:cxnSp>
            <p:nvCxnSpPr>
              <p:cNvPr id="355" name="Straight Arrow Connector 354"/>
              <p:cNvCxnSpPr/>
              <p:nvPr/>
            </p:nvCxnSpPr>
            <p:spPr>
              <a:xfrm flipV="1">
                <a:off x="1571327" y="4572000"/>
                <a:ext cx="0" cy="304800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Arrow Connector 355"/>
              <p:cNvCxnSpPr/>
              <p:nvPr/>
            </p:nvCxnSpPr>
            <p:spPr>
              <a:xfrm flipH="1" flipV="1">
                <a:off x="2029654" y="4573804"/>
                <a:ext cx="685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Arrow Connector 356"/>
              <p:cNvCxnSpPr/>
              <p:nvPr/>
            </p:nvCxnSpPr>
            <p:spPr>
              <a:xfrm flipH="1" flipV="1">
                <a:off x="2486854" y="4573804"/>
                <a:ext cx="2272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Arrow Connector 357"/>
              <p:cNvCxnSpPr/>
              <p:nvPr/>
            </p:nvCxnSpPr>
            <p:spPr>
              <a:xfrm flipH="1" flipV="1">
                <a:off x="2944054" y="4573804"/>
                <a:ext cx="2272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Arrow Connector 358"/>
              <p:cNvCxnSpPr/>
              <p:nvPr/>
            </p:nvCxnSpPr>
            <p:spPr>
              <a:xfrm flipH="1" flipV="1">
                <a:off x="3401254" y="4573804"/>
                <a:ext cx="2272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Arrow Connector 359"/>
              <p:cNvCxnSpPr/>
              <p:nvPr/>
            </p:nvCxnSpPr>
            <p:spPr>
              <a:xfrm flipH="1" flipV="1">
                <a:off x="3860501" y="4572000"/>
                <a:ext cx="225" cy="302996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7" name="Group 186"/>
          <p:cNvGrpSpPr/>
          <p:nvPr/>
        </p:nvGrpSpPr>
        <p:grpSpPr>
          <a:xfrm>
            <a:off x="1580802" y="4572000"/>
            <a:ext cx="2294162" cy="304800"/>
            <a:chOff x="1725846" y="4724400"/>
            <a:chExt cx="2294162" cy="304800"/>
          </a:xfrm>
        </p:grpSpPr>
        <p:cxnSp>
          <p:nvCxnSpPr>
            <p:cNvPr id="188" name="Straight Arrow Connector 187"/>
            <p:cNvCxnSpPr/>
            <p:nvPr/>
          </p:nvCxnSpPr>
          <p:spPr>
            <a:xfrm flipV="1">
              <a:off x="1725846" y="4724400"/>
              <a:ext cx="6931" cy="3048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H="1" flipV="1">
              <a:off x="2187930" y="4724400"/>
              <a:ext cx="1691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V="1">
              <a:off x="2648408" y="4726204"/>
              <a:ext cx="0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 flipV="1">
              <a:off x="31023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flipH="1" flipV="1">
              <a:off x="35595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flipH="1" flipV="1">
              <a:off x="40167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25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" grpId="0" animBg="1"/>
      <p:bldP spid="3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roup 293"/>
          <p:cNvGrpSpPr/>
          <p:nvPr/>
        </p:nvGrpSpPr>
        <p:grpSpPr>
          <a:xfrm>
            <a:off x="1588645" y="4553876"/>
            <a:ext cx="2289399" cy="304800"/>
            <a:chOff x="1571327" y="4572000"/>
            <a:chExt cx="2289399" cy="304800"/>
          </a:xfrm>
        </p:grpSpPr>
        <p:cxnSp>
          <p:nvCxnSpPr>
            <p:cNvPr id="295" name="Straight Arrow Connector 294"/>
            <p:cNvCxnSpPr/>
            <p:nvPr/>
          </p:nvCxnSpPr>
          <p:spPr>
            <a:xfrm flipV="1">
              <a:off x="1571327" y="4572000"/>
              <a:ext cx="0" cy="3048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>
            <a:xfrm flipH="1" flipV="1">
              <a:off x="2029654" y="4573804"/>
              <a:ext cx="685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/>
            <p:nvPr/>
          </p:nvCxnSpPr>
          <p:spPr>
            <a:xfrm flipH="1" flipV="1">
              <a:off x="2486854" y="4573804"/>
              <a:ext cx="2272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/>
            <p:nvPr/>
          </p:nvCxnSpPr>
          <p:spPr>
            <a:xfrm flipH="1" flipV="1">
              <a:off x="2944054" y="4573804"/>
              <a:ext cx="2272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/>
            <p:nvPr/>
          </p:nvCxnSpPr>
          <p:spPr>
            <a:xfrm flipH="1" flipV="1">
              <a:off x="3401254" y="4573804"/>
              <a:ext cx="2272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Arrow Connector 299"/>
            <p:cNvCxnSpPr/>
            <p:nvPr/>
          </p:nvCxnSpPr>
          <p:spPr>
            <a:xfrm flipH="1" flipV="1">
              <a:off x="3860501" y="4572000"/>
              <a:ext cx="225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Inter-Segment Migration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330168" y="2737763"/>
            <a:ext cx="4204232" cy="3510637"/>
            <a:chOff x="4330168" y="2737763"/>
            <a:chExt cx="4204232" cy="3510637"/>
          </a:xfrm>
        </p:grpSpPr>
        <p:cxnSp>
          <p:nvCxnSpPr>
            <p:cNvPr id="176" name="Straight Arrow Connector 175"/>
            <p:cNvCxnSpPr/>
            <p:nvPr/>
          </p:nvCxnSpPr>
          <p:spPr>
            <a:xfrm>
              <a:off x="4406366" y="5029200"/>
              <a:ext cx="0" cy="683929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flipH="1" flipV="1">
              <a:off x="4330168" y="4947563"/>
              <a:ext cx="76198" cy="81637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V="1">
              <a:off x="4330168" y="5713129"/>
              <a:ext cx="76198" cy="83508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4419600" y="5181598"/>
              <a:ext cx="2923674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accent3">
                      <a:lumMod val="50000"/>
                    </a:schemeClr>
                  </a:solidFill>
                </a:rPr>
                <a:t>Near Segment</a:t>
              </a:r>
              <a:endParaRPr lang="en-US" sz="3200" b="1" i="1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187" name="Straight Arrow Connector 186"/>
            <p:cNvCxnSpPr/>
            <p:nvPr/>
          </p:nvCxnSpPr>
          <p:spPr>
            <a:xfrm>
              <a:off x="4419598" y="2819400"/>
              <a:ext cx="0" cy="15928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flipH="1" flipV="1">
              <a:off x="4343400" y="2737763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4343400" y="4412292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Rectangle 189"/>
            <p:cNvSpPr/>
            <p:nvPr/>
          </p:nvSpPr>
          <p:spPr>
            <a:xfrm>
              <a:off x="4432832" y="3429000"/>
              <a:ext cx="2923674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rgbClr val="FF0000"/>
                  </a:solidFill>
                </a:rPr>
                <a:t>Far Segment</a:t>
              </a:r>
              <a:endParaRPr lang="en-US" sz="3200" b="1" i="1">
                <a:solidFill>
                  <a:srgbClr val="FF0000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419600" y="4495799"/>
              <a:ext cx="4114800" cy="45176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tx1"/>
                  </a:solidFill>
                </a:rPr>
                <a:t>Isolation Transistor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419599" y="5867398"/>
              <a:ext cx="3573379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dirty="0" smtClean="0">
                  <a:solidFill>
                    <a:schemeClr val="tx1"/>
                  </a:solidFill>
                </a:rPr>
                <a:t>Sense Amplifier</a:t>
              </a:r>
              <a:endParaRPr lang="en-US" sz="3200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914400" y="2590800"/>
            <a:ext cx="3309853" cy="3644089"/>
            <a:chOff x="2628900" y="6744453"/>
            <a:chExt cx="3309853" cy="3644089"/>
          </a:xfrm>
        </p:grpSpPr>
        <p:cxnSp>
          <p:nvCxnSpPr>
            <p:cNvPr id="194" name="Straight Arrow Connector 193"/>
            <p:cNvCxnSpPr>
              <a:endCxn id="195" idx="3"/>
            </p:cNvCxnSpPr>
            <p:nvPr/>
          </p:nvCxnSpPr>
          <p:spPr>
            <a:xfrm flipH="1">
              <a:off x="2994660" y="75482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194"/>
            <p:cNvSpPr/>
            <p:nvPr/>
          </p:nvSpPr>
          <p:spPr>
            <a:xfrm>
              <a:off x="2628900" y="73653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54101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7" name="Oval 196"/>
            <p:cNvSpPr/>
            <p:nvPr/>
          </p:nvSpPr>
          <p:spPr>
            <a:xfrm>
              <a:off x="49529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8" name="Oval 197"/>
            <p:cNvSpPr/>
            <p:nvPr/>
          </p:nvSpPr>
          <p:spPr>
            <a:xfrm>
              <a:off x="44957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0385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5813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7" name="Oval 216"/>
            <p:cNvSpPr/>
            <p:nvPr/>
          </p:nvSpPr>
          <p:spPr>
            <a:xfrm>
              <a:off x="31241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18" name="Straight Arrow Connector 217"/>
            <p:cNvCxnSpPr>
              <a:endCxn id="219" idx="3"/>
            </p:cNvCxnSpPr>
            <p:nvPr/>
          </p:nvCxnSpPr>
          <p:spPr>
            <a:xfrm flipH="1">
              <a:off x="2994660" y="80054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628900" y="78225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54101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1" name="Oval 220"/>
            <p:cNvSpPr/>
            <p:nvPr/>
          </p:nvSpPr>
          <p:spPr>
            <a:xfrm>
              <a:off x="49529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2" name="Oval 221"/>
            <p:cNvSpPr/>
            <p:nvPr/>
          </p:nvSpPr>
          <p:spPr>
            <a:xfrm>
              <a:off x="44957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3" name="Oval 222"/>
            <p:cNvSpPr/>
            <p:nvPr/>
          </p:nvSpPr>
          <p:spPr>
            <a:xfrm>
              <a:off x="40385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5813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1241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26" name="Straight Arrow Connector 225"/>
            <p:cNvCxnSpPr>
              <a:endCxn id="227" idx="3"/>
            </p:cNvCxnSpPr>
            <p:nvPr/>
          </p:nvCxnSpPr>
          <p:spPr>
            <a:xfrm flipH="1">
              <a:off x="2994660" y="84626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2628900" y="82797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54101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9" name="Oval 228"/>
            <p:cNvSpPr/>
            <p:nvPr/>
          </p:nvSpPr>
          <p:spPr>
            <a:xfrm>
              <a:off x="49529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4957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8" name="Oval 237"/>
            <p:cNvSpPr/>
            <p:nvPr/>
          </p:nvSpPr>
          <p:spPr>
            <a:xfrm>
              <a:off x="40385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5813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0" name="Oval 239"/>
            <p:cNvSpPr/>
            <p:nvPr/>
          </p:nvSpPr>
          <p:spPr>
            <a:xfrm>
              <a:off x="31241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119353" y="10021053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2" name="Straight Arrow Connector 241"/>
            <p:cNvCxnSpPr/>
            <p:nvPr/>
          </p:nvCxnSpPr>
          <p:spPr>
            <a:xfrm flipV="1">
              <a:off x="55861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 flipV="1">
              <a:off x="51289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 flipV="1">
              <a:off x="46717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42145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 flipV="1">
              <a:off x="37573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 flipV="1">
              <a:off x="33001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endCxn id="250" idx="3"/>
            </p:cNvCxnSpPr>
            <p:nvPr/>
          </p:nvCxnSpPr>
          <p:spPr>
            <a:xfrm flipH="1">
              <a:off x="2994660" y="7081537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ectangle 248"/>
            <p:cNvSpPr/>
            <p:nvPr/>
          </p:nvSpPr>
          <p:spPr>
            <a:xfrm>
              <a:off x="54053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628900" y="6898657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54101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49481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49529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4909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44957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0337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40385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5765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9" name="Oval 258"/>
            <p:cNvSpPr/>
            <p:nvPr/>
          </p:nvSpPr>
          <p:spPr>
            <a:xfrm>
              <a:off x="35813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31241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61" name="Straight Arrow Connector 260"/>
            <p:cNvCxnSpPr>
              <a:endCxn id="262" idx="3"/>
            </p:cNvCxnSpPr>
            <p:nvPr/>
          </p:nvCxnSpPr>
          <p:spPr>
            <a:xfrm flipH="1">
              <a:off x="2994660" y="97580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Rectangle 261"/>
            <p:cNvSpPr/>
            <p:nvPr/>
          </p:nvSpPr>
          <p:spPr>
            <a:xfrm>
              <a:off x="2628900" y="95751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>
              <a:off x="54101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49529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4957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0385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5813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8" name="Oval 267"/>
            <p:cNvSpPr/>
            <p:nvPr/>
          </p:nvSpPr>
          <p:spPr>
            <a:xfrm>
              <a:off x="31241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69" name="Straight Arrow Connector 268"/>
            <p:cNvCxnSpPr>
              <a:stCxn id="249" idx="0"/>
            </p:cNvCxnSpPr>
            <p:nvPr/>
          </p:nvCxnSpPr>
          <p:spPr>
            <a:xfrm flipV="1">
              <a:off x="5588233" y="9028649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>
              <a:stCxn id="252" idx="0"/>
            </p:cNvCxnSpPr>
            <p:nvPr/>
          </p:nvCxnSpPr>
          <p:spPr>
            <a:xfrm flipV="1">
              <a:off x="5131033" y="9028649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/>
            <p:nvPr/>
          </p:nvCxnSpPr>
          <p:spPr>
            <a:xfrm flipV="1">
              <a:off x="4673833" y="9030453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V="1">
              <a:off x="4212205" y="9030453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stCxn id="258" idx="0"/>
            </p:cNvCxnSpPr>
            <p:nvPr/>
          </p:nvCxnSpPr>
          <p:spPr>
            <a:xfrm flipV="1">
              <a:off x="3759433" y="9028649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 flipV="1">
              <a:off x="3302233" y="9028649"/>
              <a:ext cx="0" cy="978529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endCxn id="276" idx="3"/>
            </p:cNvCxnSpPr>
            <p:nvPr/>
          </p:nvCxnSpPr>
          <p:spPr>
            <a:xfrm flipH="1">
              <a:off x="2994660" y="9300863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2628900" y="9117983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54101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49529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44957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0" name="Oval 279"/>
            <p:cNvSpPr/>
            <p:nvPr/>
          </p:nvSpPr>
          <p:spPr>
            <a:xfrm>
              <a:off x="40385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1" name="Oval 280"/>
            <p:cNvSpPr/>
            <p:nvPr/>
          </p:nvSpPr>
          <p:spPr>
            <a:xfrm>
              <a:off x="35813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2" name="Oval 281"/>
            <p:cNvSpPr/>
            <p:nvPr/>
          </p:nvSpPr>
          <p:spPr>
            <a:xfrm>
              <a:off x="31241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290" name="Rectangle 289"/>
          <p:cNvSpPr/>
          <p:nvPr/>
        </p:nvSpPr>
        <p:spPr>
          <a:xfrm>
            <a:off x="1402080" y="274222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1403350" y="2743200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70" name="Rectangle 369"/>
          <p:cNvSpPr/>
          <p:nvPr/>
        </p:nvSpPr>
        <p:spPr>
          <a:xfrm>
            <a:off x="1402421" y="5862566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305835" y="762000"/>
            <a:ext cx="8533366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Our way: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Source and destination cells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share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bitlines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Transfer data from source to destination across</a:t>
            </a:r>
            <a:r>
              <a:rPr lang="en-US" sz="2800" b="1" i="1" dirty="0" smtClean="0"/>
              <a:t> shared </a:t>
            </a:r>
            <a:r>
              <a:rPr lang="en-US" sz="2800" b="1" i="1" dirty="0" err="1" smtClean="0"/>
              <a:t>bitlines</a:t>
            </a:r>
            <a:r>
              <a:rPr lang="en-US" sz="2800" dirty="0" smtClean="0"/>
              <a:t> concurrently</a:t>
            </a:r>
          </a:p>
        </p:txBody>
      </p:sp>
      <p:sp>
        <p:nvSpPr>
          <p:cNvPr id="292" name="Rounded Rectangular Callout 291"/>
          <p:cNvSpPr/>
          <p:nvPr/>
        </p:nvSpPr>
        <p:spPr>
          <a:xfrm>
            <a:off x="4278180" y="3851810"/>
            <a:ext cx="4713420" cy="884595"/>
          </a:xfrm>
          <a:prstGeom prst="wedgeRoundRectCallout">
            <a:avLst>
              <a:gd name="adj1" fmla="val -51805"/>
              <a:gd name="adj2" fmla="val 9935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Step 2: </a:t>
            </a:r>
            <a:r>
              <a:rPr lang="en-US" sz="2800" dirty="0" smtClean="0"/>
              <a:t>Activate destination row to connect cell and </a:t>
            </a:r>
            <a:r>
              <a:rPr lang="en-US" sz="2800" dirty="0" err="1" smtClean="0"/>
              <a:t>bitline</a:t>
            </a:r>
            <a:endParaRPr lang="en-US" sz="2800" dirty="0"/>
          </a:p>
        </p:txBody>
      </p:sp>
      <p:sp>
        <p:nvSpPr>
          <p:cNvPr id="293" name="Rounded Rectangular Callout 292"/>
          <p:cNvSpPr/>
          <p:nvPr/>
        </p:nvSpPr>
        <p:spPr>
          <a:xfrm>
            <a:off x="4267200" y="1905000"/>
            <a:ext cx="4585234" cy="627340"/>
          </a:xfrm>
          <a:prstGeom prst="wedgeRoundRectCallout">
            <a:avLst>
              <a:gd name="adj1" fmla="val -51251"/>
              <a:gd name="adj2" fmla="val 115549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Step 1: </a:t>
            </a:r>
            <a:r>
              <a:rPr lang="en-US" sz="2800" dirty="0" smtClean="0"/>
              <a:t>Activate source row</a:t>
            </a:r>
            <a:endParaRPr lang="en-US" sz="2800" dirty="0"/>
          </a:p>
        </p:txBody>
      </p:sp>
      <p:sp>
        <p:nvSpPr>
          <p:cNvPr id="371" name="Content Placeholder 2"/>
          <p:cNvSpPr txBox="1">
            <a:spLocks/>
          </p:cNvSpPr>
          <p:nvPr/>
        </p:nvSpPr>
        <p:spPr>
          <a:xfrm>
            <a:off x="762000" y="3215640"/>
            <a:ext cx="8229600" cy="548640"/>
          </a:xfrm>
          <a:prstGeom prst="rect">
            <a:avLst/>
          </a:prstGeom>
          <a:solidFill>
            <a:srgbClr val="FFFF00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Additional ~4ns over row </a:t>
            </a:r>
            <a:r>
              <a:rPr lang="en-US" sz="3200" b="1" dirty="0"/>
              <a:t>a</a:t>
            </a:r>
            <a:r>
              <a:rPr lang="en-US" sz="3200" b="1" dirty="0" smtClean="0"/>
              <a:t>ccess </a:t>
            </a:r>
            <a:r>
              <a:rPr lang="en-US" sz="3200" b="1" dirty="0"/>
              <a:t>l</a:t>
            </a:r>
            <a:r>
              <a:rPr lang="en-US" sz="3200" b="1" dirty="0" smtClean="0"/>
              <a:t>atency</a:t>
            </a:r>
          </a:p>
        </p:txBody>
      </p:sp>
      <p:sp>
        <p:nvSpPr>
          <p:cNvPr id="102" name="Content Placeholder 2"/>
          <p:cNvSpPr txBox="1">
            <a:spLocks/>
          </p:cNvSpPr>
          <p:nvPr/>
        </p:nvSpPr>
        <p:spPr>
          <a:xfrm>
            <a:off x="762000" y="2680123"/>
            <a:ext cx="8229600" cy="548640"/>
          </a:xfrm>
          <a:prstGeom prst="rect">
            <a:avLst/>
          </a:prstGeom>
          <a:solidFill>
            <a:srgbClr val="FFFF00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Migration is overlapped with source row access</a:t>
            </a:r>
          </a:p>
        </p:txBody>
      </p:sp>
    </p:spTree>
    <p:extLst>
      <p:ext uri="{BB962C8B-B14F-4D97-AF65-F5344CB8AC3E}">
        <p14:creationId xmlns:p14="http://schemas.microsoft.com/office/powerpoint/2010/main" val="231054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371 L -3.61111E-6 0.45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463 L -3.61111E-6 -0.1314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/>
      <p:bldP spid="290" grpId="1" animBg="1"/>
      <p:bldP spid="369" grpId="0" animBg="1"/>
      <p:bldP spid="370" grpId="0" animBg="1"/>
      <p:bldP spid="370" grpId="1" animBg="1"/>
      <p:bldP spid="292" grpId="0" animBg="1"/>
      <p:bldP spid="293" grpId="0" animBg="1"/>
      <p:bldP spid="371" grpId="0" animBg="1"/>
      <p:bldP spid="1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 rot="10800000" flipV="1">
            <a:off x="2819401" y="12192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0800000" flipV="1">
            <a:off x="2971800" y="1371600"/>
            <a:ext cx="2438393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71802" y="1371600"/>
            <a:ext cx="2438395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err="1">
                <a:solidFill>
                  <a:schemeClr val="tx1"/>
                </a:solidFill>
              </a:rPr>
              <a:t>s</a:t>
            </a:r>
            <a:r>
              <a:rPr lang="en-US" sz="2800" b="1" i="1" err="1" smtClean="0">
                <a:solidFill>
                  <a:schemeClr val="tx1"/>
                </a:solidFill>
              </a:rPr>
              <a:t>ubarray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Near Segment as Hardware-Managed Cache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819400" y="838200"/>
            <a:ext cx="2743201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TL-DRAM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0800000" flipV="1">
            <a:off x="2971792" y="3276600"/>
            <a:ext cx="2438404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191001" y="2819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71801" y="3276599"/>
            <a:ext cx="2438405" cy="533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I/O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2209798"/>
            <a:ext cx="1447799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chemeClr val="tx1"/>
                </a:solidFill>
              </a:rPr>
              <a:t>c</a:t>
            </a:r>
            <a:r>
              <a:rPr lang="en-US" sz="2800" b="1" smtClean="0">
                <a:solidFill>
                  <a:schemeClr val="tx1"/>
                </a:solidFill>
              </a:rPr>
              <a:t>ache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1" y="1447800"/>
            <a:ext cx="12192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2600" y="1752600"/>
            <a:ext cx="190499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839200" cy="17526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b="1" dirty="0" smtClean="0"/>
          </a:p>
          <a:p>
            <a:pPr>
              <a:lnSpc>
                <a:spcPct val="85000"/>
              </a:lnSpc>
            </a:pPr>
            <a:r>
              <a:rPr lang="en-US" b="1" dirty="0" smtClean="0"/>
              <a:t>Challenge 1: </a:t>
            </a:r>
            <a:r>
              <a:rPr lang="en-US" dirty="0"/>
              <a:t>How to </a:t>
            </a:r>
            <a:r>
              <a:rPr lang="en-US" dirty="0" smtClean="0"/>
              <a:t>efficiently migrate a row between segments?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b="1" dirty="0" smtClean="0"/>
              <a:t>Challenge 2: </a:t>
            </a:r>
            <a:r>
              <a:rPr lang="en-US" dirty="0"/>
              <a:t>How to </a:t>
            </a:r>
            <a:r>
              <a:rPr lang="en-US" dirty="0" smtClean="0"/>
              <a:t>efficiently manage the cache?</a:t>
            </a: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1794" y="1371599"/>
            <a:ext cx="2438412" cy="1447801"/>
            <a:chOff x="2971794" y="1371599"/>
            <a:chExt cx="2438412" cy="1447801"/>
          </a:xfrm>
        </p:grpSpPr>
        <p:sp>
          <p:nvSpPr>
            <p:cNvPr id="61" name="Rectangle 60"/>
            <p:cNvSpPr/>
            <p:nvPr/>
          </p:nvSpPr>
          <p:spPr>
            <a:xfrm rot="10800000" flipV="1">
              <a:off x="2971794" y="1371599"/>
              <a:ext cx="2438393" cy="8381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971801" y="1371600"/>
              <a:ext cx="2438395" cy="8381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far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V="1">
              <a:off x="2971798" y="2209800"/>
              <a:ext cx="2438393" cy="304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1" y="2158999"/>
              <a:ext cx="2438405" cy="30479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>
                  <a:solidFill>
                    <a:schemeClr val="bg1"/>
                  </a:solidFill>
                </a:rPr>
                <a:t>n</a:t>
              </a:r>
              <a:r>
                <a:rPr lang="en-US" sz="2800" b="1" i="1" smtClean="0">
                  <a:solidFill>
                    <a:schemeClr val="bg1"/>
                  </a:solidFill>
                </a:rPr>
                <a:t>ear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0800000" flipV="1">
              <a:off x="2971800" y="2514600"/>
              <a:ext cx="2438393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71803" y="2508250"/>
              <a:ext cx="2438385" cy="3047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sense amplifier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2819400" y="4495800"/>
            <a:ext cx="2743201" cy="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91001" y="3962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90800" y="4038600"/>
            <a:ext cx="1676400" cy="381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hannel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8600" y="5715000"/>
            <a:ext cx="83820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Three Caching Mechanisms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144210" y="5914943"/>
            <a:ext cx="7162800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309429" y="5661148"/>
            <a:ext cx="11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Time</a:t>
            </a:r>
            <a:endParaRPr lang="en-US" sz="2400" i="1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210" y="5207501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dirty="0" smtClean="0"/>
              <a:t>Caching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144210" y="4163180"/>
            <a:ext cx="7162800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09429" y="3881735"/>
            <a:ext cx="11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Time</a:t>
            </a:r>
            <a:endParaRPr lang="en-US" sz="2400" i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210" y="3200400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dirty="0" smtClean="0"/>
              <a:t>Baseline</a:t>
            </a:r>
            <a:endParaRPr lang="en-US" sz="2800" b="1" u="sng" dirty="0" smtClean="0"/>
          </a:p>
        </p:txBody>
      </p:sp>
      <p:sp>
        <p:nvSpPr>
          <p:cNvPr id="40" name="Rounded Rectangle 39"/>
          <p:cNvSpPr/>
          <p:nvPr/>
        </p:nvSpPr>
        <p:spPr>
          <a:xfrm>
            <a:off x="1905000" y="3968750"/>
            <a:ext cx="2743200" cy="45085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1</a:t>
            </a:r>
            <a:endParaRPr lang="en-US" sz="2800" dirty="0"/>
          </a:p>
        </p:txBody>
      </p:sp>
      <p:sp>
        <p:nvSpPr>
          <p:cNvPr id="41" name="Rounded Rectangle 40"/>
          <p:cNvSpPr/>
          <p:nvPr/>
        </p:nvSpPr>
        <p:spPr>
          <a:xfrm>
            <a:off x="1904999" y="5690755"/>
            <a:ext cx="1619251" cy="4413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1</a:t>
            </a:r>
            <a:endParaRPr lang="en-US" sz="2800" dirty="0"/>
          </a:p>
        </p:txBody>
      </p:sp>
      <p:sp>
        <p:nvSpPr>
          <p:cNvPr id="42" name="Rounded Rectangle 41"/>
          <p:cNvSpPr/>
          <p:nvPr/>
        </p:nvSpPr>
        <p:spPr>
          <a:xfrm>
            <a:off x="3543297" y="5689170"/>
            <a:ext cx="2705103" cy="442910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2</a:t>
            </a:r>
            <a:endParaRPr lang="en-US" sz="2800" dirty="0"/>
          </a:p>
        </p:txBody>
      </p:sp>
      <p:sp>
        <p:nvSpPr>
          <p:cNvPr id="43" name="Rounded Rectangle 42"/>
          <p:cNvSpPr/>
          <p:nvPr/>
        </p:nvSpPr>
        <p:spPr>
          <a:xfrm>
            <a:off x="4648201" y="3968750"/>
            <a:ext cx="2819400" cy="450850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2</a:t>
            </a:r>
            <a:endParaRPr lang="en-US" sz="2800" dirty="0"/>
          </a:p>
        </p:txBody>
      </p:sp>
      <p:sp>
        <p:nvSpPr>
          <p:cNvPr id="44" name="TextBox 74"/>
          <p:cNvSpPr txBox="1"/>
          <p:nvPr/>
        </p:nvSpPr>
        <p:spPr>
          <a:xfrm>
            <a:off x="1582361" y="4343400"/>
            <a:ext cx="3213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Wait-inducing row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5" name="TextBox 74"/>
          <p:cNvSpPr txBox="1"/>
          <p:nvPr/>
        </p:nvSpPr>
        <p:spPr>
          <a:xfrm>
            <a:off x="4419600" y="4343400"/>
            <a:ext cx="367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Wait until finishing Req1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6" name="TextBox 74"/>
          <p:cNvSpPr txBox="1"/>
          <p:nvPr/>
        </p:nvSpPr>
        <p:spPr>
          <a:xfrm>
            <a:off x="1752600" y="6045701"/>
            <a:ext cx="220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rgbClr val="0000FF"/>
                </a:solidFill>
              </a:rPr>
              <a:t>C</a:t>
            </a:r>
            <a:r>
              <a:rPr lang="en-US" sz="2800" b="1" i="1" dirty="0" smtClean="0">
                <a:solidFill>
                  <a:srgbClr val="0000FF"/>
                </a:solidFill>
              </a:rPr>
              <a:t>ached row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803295" y="4794091"/>
            <a:ext cx="3162298" cy="2009020"/>
            <a:chOff x="2921457" y="1158082"/>
            <a:chExt cx="3162298" cy="200902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377447" y="2151618"/>
              <a:ext cx="0" cy="607933"/>
            </a:xfrm>
            <a:prstGeom prst="line">
              <a:avLst/>
            </a:prstGeom>
            <a:ln w="50800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77447" y="2643882"/>
              <a:ext cx="1182308" cy="0"/>
            </a:xfrm>
            <a:prstGeom prst="line">
              <a:avLst/>
            </a:prstGeom>
            <a:ln w="50800">
              <a:solidFill>
                <a:srgbClr val="0000FF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74"/>
            <p:cNvSpPr txBox="1"/>
            <p:nvPr/>
          </p:nvSpPr>
          <p:spPr>
            <a:xfrm>
              <a:off x="2921457" y="2643882"/>
              <a:ext cx="31622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i="1" dirty="0" smtClean="0">
                  <a:solidFill>
                    <a:srgbClr val="0000FF"/>
                  </a:solidFill>
                </a:rPr>
                <a:t>Reduced wait</a:t>
              </a:r>
              <a:endParaRPr lang="en-US" sz="2800" b="1" i="1" dirty="0">
                <a:solidFill>
                  <a:srgbClr val="0000FF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4559755" y="1158082"/>
              <a:ext cx="0" cy="1585118"/>
            </a:xfrm>
            <a:prstGeom prst="line">
              <a:avLst/>
            </a:prstGeom>
            <a:ln w="50800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ontent Placeholder 2"/>
          <p:cNvSpPr txBox="1">
            <a:spLocks/>
          </p:cNvSpPr>
          <p:nvPr/>
        </p:nvSpPr>
        <p:spPr>
          <a:xfrm>
            <a:off x="380999" y="2362200"/>
            <a:ext cx="830580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Is there another benefit of caching?</a:t>
            </a:r>
            <a:endParaRPr lang="en-US" sz="3200" b="1" u="sng" dirty="0" smtClean="0">
              <a:solidFill>
                <a:srgbClr val="FFFF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919515" y="3200400"/>
            <a:ext cx="0" cy="76835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05200" y="3200400"/>
            <a:ext cx="0" cy="768350"/>
          </a:xfrm>
          <a:prstGeom prst="line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81200" y="3028449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Req. for Row 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1400" y="3048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rgbClr val="FF0000"/>
                </a:solidFill>
              </a:rPr>
              <a:t>Req. for Row 2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972551"/>
            <a:ext cx="0" cy="76835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90685" y="4972551"/>
            <a:ext cx="0" cy="768350"/>
          </a:xfrm>
          <a:prstGeom prst="line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66685" y="4800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Req. for Row 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66885" y="4820151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rgbClr val="FF0000"/>
                </a:solidFill>
              </a:rPr>
              <a:t>Req. for Row 2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396874" y="838200"/>
            <a:ext cx="83058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600" b="1" dirty="0" smtClean="0"/>
              <a:t>SC</a:t>
            </a:r>
            <a:r>
              <a:rPr lang="en-US" sz="3600" dirty="0" smtClean="0"/>
              <a:t> </a:t>
            </a:r>
            <a:r>
              <a:rPr lang="en-US" dirty="0" smtClean="0"/>
              <a:t>(Simple Caching)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Classic LRU cache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</a:rPr>
              <a:t>Benefit: Reduced reuse latency</a:t>
            </a:r>
            <a:endParaRPr lang="en-US" sz="2800" b="1" i="1" dirty="0">
              <a:solidFill>
                <a:schemeClr val="tx2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600" b="1" dirty="0" smtClean="0"/>
              <a:t>WMC</a:t>
            </a:r>
            <a:r>
              <a:rPr lang="en-US" dirty="0" smtClean="0"/>
              <a:t> (Wait-Minimized Caching)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Identify and cache only </a:t>
            </a:r>
            <a:r>
              <a:rPr lang="en-US" sz="2800" b="1" i="1" dirty="0" smtClean="0"/>
              <a:t>wait-inducing rows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</a:rPr>
              <a:t>Benefit: Reduced wait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600" b="1" dirty="0" smtClean="0"/>
              <a:t>BBC</a:t>
            </a:r>
            <a:r>
              <a:rPr lang="en-US" dirty="0" smtClean="0"/>
              <a:t> (Benefit-Based Caching)</a:t>
            </a:r>
          </a:p>
          <a:p>
            <a:pPr marL="746125" lvl="1" indent="-346075">
              <a:lnSpc>
                <a:spcPct val="90000"/>
              </a:lnSpc>
            </a:pPr>
            <a:r>
              <a:rPr lang="en-US" sz="2800" b="1" dirty="0" smtClean="0"/>
              <a:t>BBC ≈ SC + WMC</a:t>
            </a:r>
          </a:p>
          <a:p>
            <a:pPr marL="746125" lvl="1" indent="-346075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</a:rPr>
              <a:t>Benefit: Reduced reuse latency &amp; reduced wait</a:t>
            </a:r>
          </a:p>
          <a:p>
            <a:pPr marL="746125" lvl="1" indent="-346075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/>
      <p:bldP spid="36" grpId="1"/>
      <p:bldP spid="38" grpId="0"/>
      <p:bldP spid="38" grpId="1"/>
      <p:bldP spid="39" grpId="0"/>
      <p:bldP spid="39" grpId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5" grpId="0"/>
      <p:bldP spid="45" grpId="1"/>
      <p:bldP spid="46" grpId="0"/>
      <p:bldP spid="46" grpId="1"/>
      <p:bldP spid="52" grpId="0" animBg="1"/>
      <p:bldP spid="52" grpId="1" animBg="1"/>
      <p:bldP spid="30" grpId="0"/>
      <p:bldP spid="30" grpId="1"/>
      <p:bldP spid="31" grpId="0"/>
      <p:bldP spid="31" grpId="1"/>
      <p:bldP spid="53" grpId="0"/>
      <p:bldP spid="53" grpId="1"/>
      <p:bldP spid="54" grpId="0"/>
      <p:bldP spid="5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b="1" smtClean="0"/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1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Evaluation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200" b="1" dirty="0" smtClean="0"/>
              <a:t>System </a:t>
            </a:r>
            <a:r>
              <a:rPr lang="en-US" sz="3200" b="1" dirty="0"/>
              <a:t>s</a:t>
            </a:r>
            <a:r>
              <a:rPr lang="en-US" sz="3200" b="1" dirty="0" smtClean="0"/>
              <a:t>imulator</a:t>
            </a:r>
            <a:endParaRPr lang="en-US" sz="3200" b="1" dirty="0"/>
          </a:p>
          <a:p>
            <a:pPr lvl="1">
              <a:lnSpc>
                <a:spcPct val="85000"/>
              </a:lnSpc>
            </a:pPr>
            <a:r>
              <a:rPr lang="en-US" sz="2800" dirty="0" smtClean="0"/>
              <a:t>CPU: Instruction-trace-based x86 simulator</a:t>
            </a:r>
          </a:p>
          <a:p>
            <a:pPr lvl="1">
              <a:lnSpc>
                <a:spcPct val="85000"/>
              </a:lnSpc>
            </a:pPr>
            <a:r>
              <a:rPr lang="en-US" sz="2800" dirty="0" smtClean="0"/>
              <a:t>Memory</a:t>
            </a:r>
            <a:r>
              <a:rPr lang="en-US" sz="2800" dirty="0"/>
              <a:t>: </a:t>
            </a:r>
            <a:r>
              <a:rPr lang="en-US" sz="2800" dirty="0" smtClean="0"/>
              <a:t>Cycle-accurate </a:t>
            </a:r>
            <a:r>
              <a:rPr lang="en-US" sz="2800" dirty="0"/>
              <a:t>DDR3 DRAM </a:t>
            </a:r>
            <a:r>
              <a:rPr lang="en-US" sz="2800" dirty="0" smtClean="0"/>
              <a:t>simulator</a:t>
            </a:r>
          </a:p>
          <a:p>
            <a:pPr lvl="1">
              <a:lnSpc>
                <a:spcPct val="85000"/>
              </a:lnSpc>
            </a:pPr>
            <a:endParaRPr lang="en-US" sz="2800" dirty="0"/>
          </a:p>
          <a:p>
            <a:pPr>
              <a:lnSpc>
                <a:spcPct val="85000"/>
              </a:lnSpc>
            </a:pPr>
            <a:r>
              <a:rPr lang="en-US" sz="3200" b="1" dirty="0" smtClean="0"/>
              <a:t>Workloads</a:t>
            </a:r>
            <a:endParaRPr lang="en-US" sz="3200" b="1" dirty="0"/>
          </a:p>
          <a:p>
            <a:pPr lvl="1">
              <a:lnSpc>
                <a:spcPct val="85000"/>
              </a:lnSpc>
            </a:pPr>
            <a:r>
              <a:rPr lang="en-US" sz="2800" dirty="0" smtClean="0"/>
              <a:t>32 Benchmarks from TPC</a:t>
            </a:r>
            <a:r>
              <a:rPr lang="en-US" sz="2800" dirty="0"/>
              <a:t>, STREAM, SPEC </a:t>
            </a:r>
            <a:r>
              <a:rPr lang="en-US" sz="2800" dirty="0" smtClean="0"/>
              <a:t>CPU2006</a:t>
            </a:r>
          </a:p>
          <a:p>
            <a:pPr lvl="1">
              <a:lnSpc>
                <a:spcPct val="85000"/>
              </a:lnSpc>
            </a:pPr>
            <a:endParaRPr lang="en-US" sz="2800" dirty="0" smtClean="0"/>
          </a:p>
          <a:p>
            <a:pPr>
              <a:lnSpc>
                <a:spcPct val="85000"/>
              </a:lnSpc>
            </a:pPr>
            <a:r>
              <a:rPr lang="en-US" sz="3200" b="1" dirty="0" smtClean="0"/>
              <a:t>Metrics</a:t>
            </a:r>
          </a:p>
          <a:p>
            <a:pPr lvl="1">
              <a:lnSpc>
                <a:spcPct val="85000"/>
              </a:lnSpc>
            </a:pPr>
            <a:r>
              <a:rPr lang="en-US" sz="2800" dirty="0" smtClean="0"/>
              <a:t>Single-core: Instructions-Per-Cycle</a:t>
            </a:r>
          </a:p>
          <a:p>
            <a:pPr lvl="1">
              <a:lnSpc>
                <a:spcPct val="85000"/>
              </a:lnSpc>
            </a:pPr>
            <a:r>
              <a:rPr lang="en-US" sz="2800" dirty="0" smtClean="0"/>
              <a:t>Multi-core: Weighted </a:t>
            </a:r>
            <a:r>
              <a:rPr lang="en-US" sz="2800" dirty="0"/>
              <a:t>s</a:t>
            </a:r>
            <a:r>
              <a:rPr lang="en-US" sz="2800" dirty="0" smtClean="0"/>
              <a:t>peedup</a:t>
            </a:r>
          </a:p>
          <a:p>
            <a:pPr lvl="1">
              <a:lnSpc>
                <a:spcPct val="85000"/>
              </a:lnSpc>
            </a:pPr>
            <a:endParaRPr lang="en-US" sz="3200" dirty="0"/>
          </a:p>
          <a:p>
            <a:pPr marL="457200" lvl="1" indent="0">
              <a:lnSpc>
                <a:spcPct val="85000"/>
              </a:lnSpc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04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smtClean="0"/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070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Configurations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200" b="1" dirty="0"/>
              <a:t>System configuration</a:t>
            </a:r>
          </a:p>
          <a:p>
            <a:pPr lvl="1">
              <a:lnSpc>
                <a:spcPct val="85000"/>
              </a:lnSpc>
            </a:pPr>
            <a:r>
              <a:rPr lang="en-US" sz="2800" dirty="0"/>
              <a:t>CPU: 5.3GHz</a:t>
            </a:r>
          </a:p>
          <a:p>
            <a:pPr lvl="1">
              <a:lnSpc>
                <a:spcPct val="85000"/>
              </a:lnSpc>
            </a:pPr>
            <a:r>
              <a:rPr lang="en-US" sz="2800" dirty="0"/>
              <a:t>LLC: 512kB private per core</a:t>
            </a:r>
          </a:p>
          <a:p>
            <a:pPr lvl="1">
              <a:lnSpc>
                <a:spcPct val="85000"/>
              </a:lnSpc>
            </a:pPr>
            <a:r>
              <a:rPr lang="en-US" sz="2800" b="1" dirty="0"/>
              <a:t>Memory: DDR3-1066</a:t>
            </a:r>
          </a:p>
          <a:p>
            <a:pPr lvl="2">
              <a:lnSpc>
                <a:spcPct val="85000"/>
              </a:lnSpc>
            </a:pPr>
            <a:r>
              <a:rPr lang="en-US" sz="2600" dirty="0"/>
              <a:t>1-2 channel, 1 rank/channel</a:t>
            </a:r>
          </a:p>
          <a:p>
            <a:pPr lvl="2">
              <a:lnSpc>
                <a:spcPct val="85000"/>
              </a:lnSpc>
            </a:pPr>
            <a:r>
              <a:rPr lang="en-US" sz="2600" dirty="0"/>
              <a:t>8 banks, 32 </a:t>
            </a:r>
            <a:r>
              <a:rPr lang="en-US" sz="2600" dirty="0" err="1"/>
              <a:t>subarrays</a:t>
            </a:r>
            <a:r>
              <a:rPr lang="en-US" sz="2600" dirty="0"/>
              <a:t>/bank, </a:t>
            </a:r>
            <a:r>
              <a:rPr lang="en-US" sz="2600" b="1" dirty="0"/>
              <a:t>512 cells/</a:t>
            </a:r>
            <a:r>
              <a:rPr lang="en-US" sz="2600" b="1" dirty="0" err="1"/>
              <a:t>bitline</a:t>
            </a:r>
            <a:endParaRPr lang="en-US" sz="2600" b="1" dirty="0"/>
          </a:p>
          <a:p>
            <a:pPr lvl="2">
              <a:lnSpc>
                <a:spcPct val="85000"/>
              </a:lnSpc>
            </a:pPr>
            <a:r>
              <a:rPr lang="en-US" sz="2600" dirty="0"/>
              <a:t>Row-interleaved mapping &amp; closed-row policy</a:t>
            </a:r>
          </a:p>
          <a:p>
            <a:pPr>
              <a:lnSpc>
                <a:spcPct val="85000"/>
              </a:lnSpc>
            </a:pPr>
            <a:endParaRPr lang="en-US" sz="3200" b="1" dirty="0" smtClean="0"/>
          </a:p>
          <a:p>
            <a:pPr>
              <a:lnSpc>
                <a:spcPct val="85000"/>
              </a:lnSpc>
            </a:pPr>
            <a:r>
              <a:rPr lang="en-US" sz="3200" b="1" dirty="0" smtClean="0"/>
              <a:t>TL</a:t>
            </a:r>
            <a:r>
              <a:rPr lang="en-US" sz="3200" b="1" dirty="0"/>
              <a:t>-DRAM configuration</a:t>
            </a:r>
          </a:p>
          <a:p>
            <a:pPr lvl="1">
              <a:lnSpc>
                <a:spcPct val="85000"/>
              </a:lnSpc>
            </a:pPr>
            <a:r>
              <a:rPr lang="en-US" sz="2800" dirty="0"/>
              <a:t>Total </a:t>
            </a:r>
            <a:r>
              <a:rPr lang="en-US" sz="2800" dirty="0" err="1"/>
              <a:t>bitline</a:t>
            </a:r>
            <a:r>
              <a:rPr lang="en-US" sz="2800" dirty="0"/>
              <a:t> length: </a:t>
            </a:r>
            <a:r>
              <a:rPr lang="en-US" sz="2800" b="1" dirty="0"/>
              <a:t>512 </a:t>
            </a:r>
            <a:r>
              <a:rPr lang="en-US" sz="2800" b="1" dirty="0" smtClean="0"/>
              <a:t>cells/</a:t>
            </a:r>
            <a:r>
              <a:rPr lang="en-US" sz="2800" b="1" dirty="0" err="1" smtClean="0"/>
              <a:t>bitline</a:t>
            </a:r>
            <a:endParaRPr lang="en-US" sz="2800" b="1" dirty="0"/>
          </a:p>
          <a:p>
            <a:pPr lvl="1">
              <a:lnSpc>
                <a:spcPct val="85000"/>
              </a:lnSpc>
            </a:pPr>
            <a:r>
              <a:rPr lang="en-US" sz="2800" dirty="0"/>
              <a:t>Near segment length: 1-256 cells</a:t>
            </a:r>
          </a:p>
          <a:p>
            <a:pPr>
              <a:lnSpc>
                <a:spcPct val="85000"/>
              </a:lnSpc>
            </a:pPr>
            <a:endParaRPr lang="en-US" sz="3200" b="1" dirty="0" smtClean="0"/>
          </a:p>
          <a:p>
            <a:pPr lvl="1">
              <a:lnSpc>
                <a:spcPct val="85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55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Single-Core: Performance &amp; Power  </a:t>
            </a: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690480"/>
              </p:ext>
            </p:extLst>
          </p:nvPr>
        </p:nvGraphicFramePr>
        <p:xfrm>
          <a:off x="711281" y="914400"/>
          <a:ext cx="3479719" cy="424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548788"/>
              </p:ext>
            </p:extLst>
          </p:nvPr>
        </p:nvGraphicFramePr>
        <p:xfrm>
          <a:off x="5079764" y="914400"/>
          <a:ext cx="3749911" cy="4260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angle 20"/>
          <p:cNvSpPr/>
          <p:nvPr/>
        </p:nvSpPr>
        <p:spPr>
          <a:xfrm rot="16200000">
            <a:off x="-1467629" y="2951968"/>
            <a:ext cx="400206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IPC Improvement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904343" y="2951969"/>
            <a:ext cx="400206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Normalized Power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2438400" y="1600200"/>
            <a:ext cx="2023544" cy="6191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baseline="0" smtClean="0">
                <a:solidFill>
                  <a:schemeClr val="accent3">
                    <a:lumMod val="50000"/>
                  </a:schemeClr>
                </a:solidFill>
              </a:rPr>
              <a:t>12.7%</a:t>
            </a:r>
            <a:endParaRPr lang="en-US" sz="2800" b="1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28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7484533" y="1627143"/>
            <a:ext cx="1876425" cy="6493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baseline="0" dirty="0" smtClean="0">
                <a:solidFill>
                  <a:schemeClr val="accent3">
                    <a:lumMod val="50000"/>
                  </a:schemeClr>
                </a:solidFill>
              </a:rPr>
              <a:t>–23%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724" y="5257800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Using near segment as a cache improves performance and reduces power consumption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7743825" y="1607387"/>
            <a:ext cx="304800" cy="725563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Graphic spid="20" grpId="0">
        <p:bldAsOne/>
      </p:bldGraphic>
      <p:bldP spid="21" grpId="0"/>
      <p:bldP spid="22" grpId="0"/>
      <p:bldP spid="25" grpId="0"/>
      <p:bldP spid="26" grpId="0"/>
      <p:bldP spid="11" grpId="0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838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   Single-Core: Varying Near Segment Length</a:t>
            </a:r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729642"/>
              </p:ext>
            </p:extLst>
          </p:nvPr>
        </p:nvGraphicFramePr>
        <p:xfrm>
          <a:off x="-2971800" y="914401"/>
          <a:ext cx="12513547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724" y="5399782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By adjusting the near segment length, we can trade off cache capacity for cache latency  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flipH="1">
            <a:off x="1864894" y="2667000"/>
            <a:ext cx="6553204" cy="928686"/>
          </a:xfrm>
          <a:prstGeom prst="leftArrow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9728" rtlCol="0" anchor="ctr"/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</a:rPr>
              <a:t>Larger cache capacity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flipH="1">
            <a:off x="1864894" y="3643314"/>
            <a:ext cx="6553203" cy="928686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9728"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Higher caching latency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554135" y="1524000"/>
            <a:ext cx="762000" cy="685800"/>
          </a:xfrm>
          <a:prstGeom prst="ellipse">
            <a:avLst/>
          </a:prstGeom>
          <a:noFill/>
          <a:ln w="50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/>
          <p:cNvSpPr txBox="1"/>
          <p:nvPr/>
        </p:nvSpPr>
        <p:spPr>
          <a:xfrm>
            <a:off x="6172204" y="838200"/>
            <a:ext cx="2285999" cy="10104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baseline="0" dirty="0" smtClean="0">
                <a:solidFill>
                  <a:srgbClr val="008000"/>
                </a:solidFill>
              </a:rPr>
              <a:t>Maximum IPC</a:t>
            </a:r>
            <a:r>
              <a:rPr lang="en-US" sz="2800" b="1" dirty="0" smtClean="0">
                <a:solidFill>
                  <a:srgbClr val="008000"/>
                </a:solidFill>
              </a:rPr>
              <a:t> Improvement</a:t>
            </a:r>
            <a:endParaRPr lang="en-US" sz="2800" b="1" dirty="0">
              <a:solidFill>
                <a:srgbClr val="008000"/>
              </a:solidFill>
            </a:endParaRPr>
          </a:p>
          <a:p>
            <a:pPr algn="ctr"/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7" grpId="0"/>
      <p:bldP spid="9" grpId="1" animBg="1"/>
      <p:bldP spid="10" grpId="0" animBg="1"/>
      <p:bldP spid="3" grpId="0" animBg="1"/>
      <p:bldP spid="1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Dual-Core Evaluation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05834" y="914400"/>
            <a:ext cx="8533365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 categorize single-core benchmarks into two categories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Sens</a:t>
            </a:r>
            <a:r>
              <a:rPr lang="en-US" sz="2800" dirty="0" smtClean="0"/>
              <a:t>: benchmarks whose performance is </a:t>
            </a:r>
            <a:r>
              <a:rPr lang="en-US" sz="2800" b="1" i="1" dirty="0" smtClean="0"/>
              <a:t>sensitive</a:t>
            </a:r>
            <a:r>
              <a:rPr lang="en-US" sz="2800" dirty="0" smtClean="0"/>
              <a:t> to near segment capacity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Insens</a:t>
            </a:r>
            <a:r>
              <a:rPr lang="en-US" sz="2800" dirty="0" smtClean="0"/>
              <a:t>: </a:t>
            </a:r>
            <a:r>
              <a:rPr lang="en-US" sz="2800" dirty="0"/>
              <a:t>benchmarks whose performance is </a:t>
            </a:r>
            <a:r>
              <a:rPr lang="en-US" sz="2800" b="1" i="1" dirty="0" smtClean="0"/>
              <a:t>insensitive</a:t>
            </a:r>
            <a:r>
              <a:rPr lang="en-US" sz="2800" dirty="0" smtClean="0"/>
              <a:t> </a:t>
            </a:r>
            <a:r>
              <a:rPr lang="en-US" sz="2800" dirty="0"/>
              <a:t>to near segment </a:t>
            </a:r>
            <a:r>
              <a:rPr lang="en-US" sz="2800" dirty="0" smtClean="0"/>
              <a:t>capacity</a:t>
            </a: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Dual-core workload categorization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/>
              <a:t>Sens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Sens</a:t>
            </a:r>
            <a:endParaRPr lang="en-U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/>
              <a:t>Sens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Insens</a:t>
            </a:r>
            <a:endParaRPr lang="en-US" dirty="0" smtClean="0"/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/>
              <a:t>Insens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Dual-Core: </a:t>
            </a:r>
            <a:r>
              <a:rPr lang="en-US" dirty="0" err="1" smtClean="0"/>
              <a:t>Sens</a:t>
            </a:r>
            <a:r>
              <a:rPr lang="en-US" dirty="0" smtClean="0"/>
              <a:t>/</a:t>
            </a:r>
            <a:r>
              <a:rPr lang="en-US" dirty="0" err="1" smtClean="0"/>
              <a:t>Sens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553777"/>
              </p:ext>
            </p:extLst>
          </p:nvPr>
        </p:nvGraphicFramePr>
        <p:xfrm>
          <a:off x="838202" y="914402"/>
          <a:ext cx="8077198" cy="360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 rot="16200000">
            <a:off x="-1230487" y="2373488"/>
            <a:ext cx="3680178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Performance </a:t>
            </a:r>
            <a:r>
              <a:rPr lang="en-US" sz="2800" b="1" dirty="0" err="1" smtClean="0">
                <a:solidFill>
                  <a:schemeClr val="tx1"/>
                </a:solidFill>
              </a:rPr>
              <a:t>Improv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524" y="5968424"/>
            <a:ext cx="92868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BBC/WMC show more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perf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. improvement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2" y="4191000"/>
            <a:ext cx="6858000" cy="66322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Near segment length (cells)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524" y="4800600"/>
            <a:ext cx="8753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Larger near segment capacity leads to higher performance improvement in sensitive workloads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8" grpId="0"/>
      <p:bldP spid="13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Dual-Core: </a:t>
            </a:r>
            <a:r>
              <a:rPr lang="en-US" dirty="0" err="1" smtClean="0"/>
              <a:t>Sens</a:t>
            </a:r>
            <a:r>
              <a:rPr lang="en-US" dirty="0" smtClean="0"/>
              <a:t>/</a:t>
            </a:r>
            <a:r>
              <a:rPr lang="en-US" dirty="0" err="1" smtClean="0"/>
              <a:t>Insens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Insens</a:t>
            </a:r>
            <a:r>
              <a:rPr lang="en-US" dirty="0" smtClean="0"/>
              <a:t>/</a:t>
            </a:r>
            <a:r>
              <a:rPr lang="en-US" dirty="0" err="1" smtClean="0"/>
              <a:t>Insens</a:t>
            </a:r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653276"/>
              </p:ext>
            </p:extLst>
          </p:nvPr>
        </p:nvGraphicFramePr>
        <p:xfrm>
          <a:off x="466724" y="1066801"/>
          <a:ext cx="8396669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4953000"/>
            <a:ext cx="8601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Using near segment as a cache provides high performance improvement regardless of near segment capacity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-1230487" y="2373488"/>
            <a:ext cx="3680178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Performance </a:t>
            </a:r>
            <a:r>
              <a:rPr lang="en-US" sz="2800" b="1" dirty="0" err="1" smtClean="0">
                <a:solidFill>
                  <a:schemeClr val="tx1"/>
                </a:solidFill>
              </a:rPr>
              <a:t>Improv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7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Other Mechanisms &amp; Results in Paper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05834" y="914400"/>
            <a:ext cx="853336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More mechanisms </a:t>
            </a:r>
            <a:r>
              <a:rPr lang="en-US" dirty="0" smtClean="0">
                <a:solidFill>
                  <a:srgbClr val="0000FF"/>
                </a:solidFill>
              </a:rPr>
              <a:t>for leveraging TL-DRAM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Hardware-managed </a:t>
            </a:r>
            <a:r>
              <a:rPr lang="en-US" sz="2600" b="1" i="1" dirty="0" smtClean="0"/>
              <a:t>exclusive</a:t>
            </a:r>
            <a:r>
              <a:rPr lang="en-US" sz="2600" dirty="0" smtClean="0"/>
              <a:t> caching mechanism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Profile-based page mapping to near segment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solidFill>
                  <a:srgbClr val="008000"/>
                </a:solidFill>
              </a:rPr>
              <a:t>TL-DRAM improves performance and reduces power consumption with other mechanisms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More than two </a:t>
            </a: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iers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Latency evaluation for three-tier TL-DRAM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Detailed circuit evaluation</a:t>
            </a:r>
            <a:r>
              <a:rPr lang="en-US" dirty="0" smtClean="0">
                <a:solidFill>
                  <a:srgbClr val="0000FF"/>
                </a:solidFill>
              </a:rPr>
              <a:t>                                               </a:t>
            </a:r>
            <a:r>
              <a:rPr lang="en-US" dirty="0" smtClean="0"/>
              <a:t>for DRAM latency and power consumption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Examination of </a:t>
            </a:r>
            <a:r>
              <a:rPr lang="en-US" sz="2600" dirty="0" err="1" smtClean="0"/>
              <a:t>tRC</a:t>
            </a:r>
            <a:r>
              <a:rPr lang="en-US" sz="2600" dirty="0" smtClean="0"/>
              <a:t> and </a:t>
            </a:r>
            <a:r>
              <a:rPr lang="en-US" sz="2600" dirty="0" err="1" smtClean="0"/>
              <a:t>tRCD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Implementation details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storage cost analysis       </a:t>
            </a:r>
            <a:r>
              <a:rPr lang="en-US" dirty="0" smtClean="0"/>
              <a:t>in memory controller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95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9067800" cy="5410200"/>
          </a:xfrm>
        </p:spPr>
        <p:txBody>
          <a:bodyPr/>
          <a:lstStyle/>
          <a:p>
            <a:pPr marL="227013" indent="-227013"/>
            <a:r>
              <a:rPr lang="en-US" sz="2600" b="1" u="sng" dirty="0" smtClean="0">
                <a:solidFill>
                  <a:srgbClr val="FF0000"/>
                </a:solidFill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</a:rPr>
              <a:t>: DRAM latency is a critical performance bottleneck </a:t>
            </a:r>
          </a:p>
          <a:p>
            <a:pPr marL="227013" indent="-227013"/>
            <a:r>
              <a:rPr lang="en-US" sz="2600" b="1" u="sng" dirty="0" smtClean="0"/>
              <a:t>Our Goal</a:t>
            </a:r>
            <a:r>
              <a:rPr lang="en-US" sz="2600" dirty="0" smtClean="0"/>
              <a:t>: Reduce DRAM latency with low area cost</a:t>
            </a:r>
          </a:p>
          <a:p>
            <a:pPr marL="227013" indent="-227013"/>
            <a:r>
              <a:rPr lang="en-US" sz="2600" b="1" u="sng" dirty="0" smtClean="0"/>
              <a:t>Observation</a:t>
            </a:r>
            <a:r>
              <a:rPr lang="en-US" sz="2600" dirty="0" smtClean="0"/>
              <a:t>: Long </a:t>
            </a:r>
            <a:r>
              <a:rPr lang="en-US" sz="2600" dirty="0" err="1" smtClean="0"/>
              <a:t>bitlines</a:t>
            </a:r>
            <a:r>
              <a:rPr lang="en-US" sz="2600" dirty="0" smtClean="0"/>
              <a:t> in DRAM are the dominant source   of DRAM latency</a:t>
            </a:r>
            <a:endParaRPr lang="en-US" sz="2600" dirty="0"/>
          </a:p>
          <a:p>
            <a:pPr marL="227013" indent="-227013"/>
            <a:r>
              <a:rPr lang="en-US" sz="2600" b="1" u="sng" dirty="0" smtClean="0">
                <a:solidFill>
                  <a:srgbClr val="008000"/>
                </a:solidFill>
              </a:rPr>
              <a:t>Key Idea</a:t>
            </a:r>
            <a:r>
              <a:rPr lang="en-US" sz="2600" b="1" dirty="0" smtClean="0">
                <a:solidFill>
                  <a:srgbClr val="008000"/>
                </a:solidFill>
              </a:rPr>
              <a:t>: Divide long </a:t>
            </a:r>
            <a:r>
              <a:rPr lang="en-US" sz="2600" b="1" dirty="0" err="1" smtClean="0">
                <a:solidFill>
                  <a:srgbClr val="008000"/>
                </a:solidFill>
              </a:rPr>
              <a:t>bitlines</a:t>
            </a:r>
            <a:r>
              <a:rPr lang="en-US" sz="2600" b="1" dirty="0" smtClean="0">
                <a:solidFill>
                  <a:srgbClr val="008000"/>
                </a:solidFill>
              </a:rPr>
              <a:t> into two shorter segments</a:t>
            </a:r>
          </a:p>
          <a:p>
            <a:pPr marL="627063" lvl="1" indent="-227013"/>
            <a:r>
              <a:rPr lang="en-US" sz="2600" b="1" dirty="0" smtClean="0"/>
              <a:t>Fast </a:t>
            </a:r>
            <a:r>
              <a:rPr lang="en-US" sz="2600" b="1" dirty="0"/>
              <a:t>and slow </a:t>
            </a:r>
            <a:r>
              <a:rPr lang="en-US" sz="2600" b="1" dirty="0" smtClean="0"/>
              <a:t>segments</a:t>
            </a:r>
            <a:endParaRPr lang="en-US" sz="2600" b="1" dirty="0" smtClean="0">
              <a:solidFill>
                <a:srgbClr val="008000"/>
              </a:solidFill>
            </a:endParaRPr>
          </a:p>
          <a:p>
            <a:pPr marL="227013" indent="-227013"/>
            <a:r>
              <a:rPr lang="en-US" sz="2600" b="1" u="sng" dirty="0">
                <a:solidFill>
                  <a:srgbClr val="0000FF"/>
                </a:solidFill>
              </a:rPr>
              <a:t>Tiered-latency DRAM</a:t>
            </a:r>
            <a:r>
              <a:rPr lang="en-US" sz="2600" b="1" dirty="0"/>
              <a:t>: </a:t>
            </a:r>
            <a:r>
              <a:rPr lang="en-US" sz="2600" b="1" dirty="0" smtClean="0"/>
              <a:t>Enables </a:t>
            </a:r>
            <a:r>
              <a:rPr lang="en-US" sz="2600" b="1" dirty="0" smtClean="0">
                <a:solidFill>
                  <a:srgbClr val="0000FF"/>
                </a:solidFill>
              </a:rPr>
              <a:t>latency </a:t>
            </a:r>
            <a:r>
              <a:rPr lang="en-US" sz="2600" b="1" dirty="0">
                <a:solidFill>
                  <a:srgbClr val="0000FF"/>
                </a:solidFill>
              </a:rPr>
              <a:t>heterogeneity </a:t>
            </a:r>
            <a:r>
              <a:rPr lang="en-US" sz="2600" b="1" dirty="0"/>
              <a:t>in </a:t>
            </a:r>
            <a:r>
              <a:rPr lang="en-US" sz="2600" b="1" dirty="0" smtClean="0"/>
              <a:t>DRAM</a:t>
            </a:r>
          </a:p>
          <a:p>
            <a:pPr marL="627063" lvl="1" indent="-227013"/>
            <a:r>
              <a:rPr lang="en-US" sz="2600" b="1" dirty="0" smtClean="0">
                <a:sym typeface="Wingdings"/>
              </a:rPr>
              <a:t>Can leverage this in many ways to improve performance and reduce power consumption</a:t>
            </a:r>
            <a:endParaRPr lang="en-US" sz="2600" b="1" dirty="0" smtClean="0"/>
          </a:p>
          <a:p>
            <a:pPr marL="227013" indent="-227013"/>
            <a:r>
              <a:rPr lang="en-US" sz="2600" b="1" u="sng" dirty="0" smtClean="0"/>
              <a:t>Results</a:t>
            </a:r>
            <a:r>
              <a:rPr lang="en-US" sz="2600" dirty="0" smtClean="0"/>
              <a:t>: When the fast segment is used as a cache to the slow segment </a:t>
            </a:r>
            <a:r>
              <a:rPr lang="en-US" sz="2600" dirty="0" smtClean="0">
                <a:sym typeface="Wingdings"/>
              </a:rPr>
              <a:t> Significant performance improvement (&gt;12%) and power reduction (&gt;23%) at low area cost (3%)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488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447800"/>
            <a:ext cx="8686800" cy="1924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Thank You</a:t>
            </a:r>
            <a:endParaRPr lang="en-US" sz="5000" b="0" i="1" dirty="0"/>
          </a:p>
        </p:txBody>
      </p:sp>
    </p:spTree>
    <p:extLst>
      <p:ext uri="{BB962C8B-B14F-4D97-AF65-F5344CB8AC3E}">
        <p14:creationId xmlns:p14="http://schemas.microsoft.com/office/powerpoint/2010/main" val="42116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54" y="5334000"/>
            <a:ext cx="337624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924051"/>
          </a:xfrm>
        </p:spPr>
        <p:txBody>
          <a:bodyPr>
            <a:noAutofit/>
          </a:bodyPr>
          <a:lstStyle/>
          <a:p>
            <a:pPr algn="ctr"/>
            <a:r>
              <a:rPr lang="en-US" sz="6000" smtClean="0"/>
              <a:t>Tiered-Latency DRAM:</a:t>
            </a:r>
            <a:br>
              <a:rPr lang="en-US" sz="6000" smtClean="0"/>
            </a:br>
            <a:r>
              <a:rPr lang="en-US" sz="5000" smtClean="0"/>
              <a:t>A Low Latency and A Low Cost DRAM Architecture</a:t>
            </a:r>
            <a:endParaRPr lang="en-US" sz="5000" b="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295400"/>
          </a:xfrm>
        </p:spPr>
        <p:txBody>
          <a:bodyPr>
            <a:noAutofit/>
          </a:bodyPr>
          <a:lstStyle/>
          <a:p>
            <a:r>
              <a:rPr lang="en-US" sz="3200" b="1" err="1" smtClean="0">
                <a:solidFill>
                  <a:schemeClr val="tx1"/>
                </a:solidFill>
              </a:rPr>
              <a:t>Donghyuk</a:t>
            </a:r>
            <a:r>
              <a:rPr lang="en-US" sz="3200" b="1" smtClean="0">
                <a:solidFill>
                  <a:schemeClr val="tx1"/>
                </a:solidFill>
              </a:rPr>
              <a:t> Lee, </a:t>
            </a:r>
            <a:r>
              <a:rPr lang="en-US" sz="3200" err="1" smtClean="0">
                <a:solidFill>
                  <a:schemeClr val="tx1"/>
                </a:solidFill>
              </a:rPr>
              <a:t>Yoongu</a:t>
            </a:r>
            <a:r>
              <a:rPr lang="en-US" sz="3200" smtClean="0">
                <a:solidFill>
                  <a:schemeClr val="tx1"/>
                </a:solidFill>
              </a:rPr>
              <a:t> Kim, </a:t>
            </a:r>
            <a:r>
              <a:rPr lang="en-US" sz="3200" err="1" smtClean="0">
                <a:solidFill>
                  <a:schemeClr val="tx1"/>
                </a:solidFill>
              </a:rPr>
              <a:t>Vivek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Seshadri</a:t>
            </a:r>
            <a:r>
              <a:rPr lang="en-US" sz="3200" smtClean="0">
                <a:solidFill>
                  <a:schemeClr val="tx1"/>
                </a:solidFill>
              </a:rPr>
              <a:t>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Jamie Liu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 sz="3200" err="1">
                <a:solidFill>
                  <a:schemeClr val="tx1"/>
                </a:solidFill>
              </a:rPr>
              <a:t>Lavanya</a:t>
            </a:r>
            <a:r>
              <a:rPr lang="en-US" sz="3200">
                <a:solidFill>
                  <a:schemeClr val="tx1"/>
                </a:solidFill>
              </a:rPr>
              <a:t> Subramanian, </a:t>
            </a:r>
            <a:r>
              <a:rPr lang="en-US" sz="3200" err="1" smtClean="0">
                <a:solidFill>
                  <a:schemeClr val="tx1"/>
                </a:solidFill>
              </a:rPr>
              <a:t>Onur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Mutlu</a:t>
            </a:r>
            <a:endParaRPr lang="en-US" sz="3200" smtClean="0">
              <a:solidFill>
                <a:schemeClr val="tx1"/>
              </a:solidFill>
            </a:endParaRP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1" y="5653112"/>
            <a:ext cx="2057399" cy="595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0" y="6248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  Historical DRAM Trend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109880"/>
              </p:ext>
            </p:extLst>
          </p:nvPr>
        </p:nvGraphicFramePr>
        <p:xfrm>
          <a:off x="304800" y="885825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1600200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16X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276600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chemeClr val="accent2"/>
                </a:solidFill>
              </a:rPr>
              <a:t>-20%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715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solidFill>
                  <a:srgbClr val="FF0000"/>
                </a:solidFill>
              </a:rPr>
              <a:t>DRAM latency continues to be a critical bottleneck</a:t>
            </a:r>
            <a:endParaRPr lang="en-US" sz="32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6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  <p:bldP spid="2" grpId="0"/>
      <p:bldP spid="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304800" y="48768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DRAM Latency =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Subarray</a:t>
            </a:r>
            <a:r>
              <a:rPr lang="en-US" sz="3200" b="1" i="1" dirty="0" smtClean="0">
                <a:solidFill>
                  <a:srgbClr val="FF0000"/>
                </a:solidFill>
              </a:rPr>
              <a:t> Latency</a:t>
            </a:r>
            <a:r>
              <a:rPr lang="en-US" sz="3200" i="1" dirty="0" smtClean="0"/>
              <a:t> + I/O Latency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>
            <a:normAutofit/>
          </a:bodyPr>
          <a:lstStyle/>
          <a:p>
            <a:r>
              <a:rPr lang="en-US" smtClean="0"/>
              <a:t>   What </a:t>
            </a:r>
            <a:r>
              <a:rPr lang="en-US"/>
              <a:t>Causes the Long Latency?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3124203" y="762000"/>
            <a:ext cx="2743201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DRAM Chip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 rot="10800000" flipV="1">
            <a:off x="3124204" y="12192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124203" y="4495800"/>
            <a:ext cx="2743201" cy="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72" idx="2"/>
          </p:cNvCxnSpPr>
          <p:nvPr/>
        </p:nvCxnSpPr>
        <p:spPr>
          <a:xfrm flipV="1">
            <a:off x="4495804" y="3962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048003" y="4038600"/>
            <a:ext cx="1371603" cy="381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hannel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3276595" y="3276600"/>
            <a:ext cx="2438404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0800000" flipV="1">
            <a:off x="3276600" y="1371600"/>
            <a:ext cx="2438404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495804" y="2819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76599" y="1371600"/>
            <a:ext cx="2438405" cy="6096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ell array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6604" y="3276599"/>
            <a:ext cx="2438405" cy="533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I/O</a:t>
            </a:r>
            <a:endParaRPr lang="en-US" sz="2800" b="1" i="1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048000" y="762000"/>
            <a:ext cx="2819411" cy="3733802"/>
            <a:chOff x="2743189" y="761998"/>
            <a:chExt cx="2819411" cy="3733802"/>
          </a:xfrm>
        </p:grpSpPr>
        <p:sp>
          <p:nvSpPr>
            <p:cNvPr id="74" name="Rectangle 73"/>
            <p:cNvSpPr/>
            <p:nvPr/>
          </p:nvSpPr>
          <p:spPr>
            <a:xfrm>
              <a:off x="2819394" y="761998"/>
              <a:ext cx="2743201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tx1"/>
                  </a:solidFill>
                </a:rPr>
                <a:t>DRAM Chip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10800000" flipV="1">
              <a:off x="2819400" y="1219200"/>
              <a:ext cx="2743200" cy="2743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2819399" y="4495800"/>
              <a:ext cx="2743201" cy="0"/>
            </a:xfrm>
            <a:prstGeom prst="line">
              <a:avLst/>
            </a:prstGeom>
            <a:ln w="127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75" idx="2"/>
            </p:cNvCxnSpPr>
            <p:nvPr/>
          </p:nvCxnSpPr>
          <p:spPr>
            <a:xfrm flipV="1">
              <a:off x="4191000" y="3962400"/>
              <a:ext cx="0" cy="45720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2743189" y="4038598"/>
              <a:ext cx="1371603" cy="38100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>
                  <a:solidFill>
                    <a:schemeClr val="tx1"/>
                  </a:solidFill>
                </a:rPr>
                <a:t>c</a:t>
              </a:r>
              <a:r>
                <a:rPr lang="en-US" sz="2800" b="1" i="1" smtClean="0">
                  <a:solidFill>
                    <a:schemeClr val="tx1"/>
                  </a:solidFill>
                </a:rPr>
                <a:t>hannel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0800000" flipV="1">
              <a:off x="2971791" y="3276600"/>
              <a:ext cx="2438404" cy="533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4191000" y="2849880"/>
              <a:ext cx="2" cy="42672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2971800" y="3276599"/>
              <a:ext cx="2438405" cy="5334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tx1"/>
                  </a:solidFill>
                </a:rPr>
                <a:t>I/O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 rot="10800000" flipV="1">
              <a:off x="2971800" y="1371598"/>
              <a:ext cx="2438388" cy="1447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rot="10800000" flipV="1">
              <a:off x="3048006" y="1438273"/>
              <a:ext cx="2285982" cy="371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 rot="10800000" flipV="1">
              <a:off x="3048006" y="2343149"/>
              <a:ext cx="2285982" cy="411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48007" y="1428748"/>
              <a:ext cx="2285982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err="1">
                  <a:solidFill>
                    <a:schemeClr val="tx1"/>
                  </a:solidFill>
                </a:rPr>
                <a:t>s</a:t>
              </a:r>
              <a:r>
                <a:rPr lang="en-US" sz="2800" b="1" i="1" dirty="0" err="1" smtClean="0">
                  <a:solidFill>
                    <a:schemeClr val="tx1"/>
                  </a:solidFill>
                </a:rPr>
                <a:t>ubarray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 rot="10800000" flipV="1">
              <a:off x="3048006" y="1876423"/>
              <a:ext cx="2285982" cy="4114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04800" y="4876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DRAM Latency = </a:t>
            </a:r>
            <a:r>
              <a:rPr lang="en-US" sz="3200" i="1" dirty="0" err="1" smtClean="0"/>
              <a:t>Subarray</a:t>
            </a:r>
            <a:r>
              <a:rPr lang="en-US" sz="3200" i="1" dirty="0" smtClean="0"/>
              <a:t> Latency + </a:t>
            </a:r>
            <a:r>
              <a:rPr lang="en-US" sz="3200" i="1" dirty="0"/>
              <a:t>I/</a:t>
            </a:r>
            <a:r>
              <a:rPr lang="en-US" sz="3200" i="1" dirty="0" smtClean="0"/>
              <a:t>O Latency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048000" y="4800600"/>
            <a:ext cx="5562600" cy="1676400"/>
            <a:chOff x="2895600" y="4724400"/>
            <a:chExt cx="5562600" cy="1676400"/>
          </a:xfrm>
        </p:grpSpPr>
        <p:sp>
          <p:nvSpPr>
            <p:cNvPr id="5" name="Oval 4"/>
            <p:cNvSpPr/>
            <p:nvPr/>
          </p:nvSpPr>
          <p:spPr>
            <a:xfrm>
              <a:off x="2895600" y="4724400"/>
              <a:ext cx="3200400" cy="8382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503440" y="6019800"/>
              <a:ext cx="830560" cy="0"/>
            </a:xfrm>
            <a:prstGeom prst="straightConnector1">
              <a:avLst/>
            </a:prstGeom>
            <a:ln w="76200" cap="rnd">
              <a:solidFill>
                <a:srgbClr val="FF0000"/>
              </a:solidFill>
              <a:headEnd type="none" w="lg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5" idx="4"/>
            </p:cNvCxnSpPr>
            <p:nvPr/>
          </p:nvCxnSpPr>
          <p:spPr>
            <a:xfrm flipV="1">
              <a:off x="4495795" y="5562600"/>
              <a:ext cx="5" cy="457200"/>
            </a:xfrm>
            <a:prstGeom prst="line">
              <a:avLst/>
            </a:prstGeom>
            <a:ln w="76200" cap="rnd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486400" y="5692914"/>
              <a:ext cx="2971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i="1" smtClean="0">
                  <a:solidFill>
                    <a:srgbClr val="FF0000"/>
                  </a:solidFill>
                </a:rPr>
                <a:t>Dominant</a:t>
              </a:r>
            </a:p>
          </p:txBody>
        </p:sp>
      </p:grpSp>
      <p:sp>
        <p:nvSpPr>
          <p:cNvPr id="35" name="Left Arrow 34"/>
          <p:cNvSpPr/>
          <p:nvPr/>
        </p:nvSpPr>
        <p:spPr>
          <a:xfrm rot="16200000">
            <a:off x="5493547" y="1745458"/>
            <a:ext cx="1676399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0" rtlCol="0" anchor="ctr"/>
          <a:lstStyle/>
          <a:p>
            <a:pPr algn="ctr"/>
            <a:r>
              <a:rPr lang="en-US" sz="2600" b="1" dirty="0" err="1" smtClean="0"/>
              <a:t>Subarray</a:t>
            </a:r>
            <a:endParaRPr lang="en-US" sz="2600" b="1" dirty="0"/>
          </a:p>
        </p:txBody>
      </p:sp>
      <p:sp>
        <p:nvSpPr>
          <p:cNvPr id="36" name="Left Arrow 35"/>
          <p:cNvSpPr/>
          <p:nvPr/>
        </p:nvSpPr>
        <p:spPr>
          <a:xfrm rot="16200000">
            <a:off x="5689338" y="3285333"/>
            <a:ext cx="133985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0" rtlCol="0" anchor="ctr"/>
          <a:lstStyle/>
          <a:p>
            <a:pPr algn="ctr"/>
            <a:r>
              <a:rPr lang="en-US" sz="2600" b="1" dirty="0" smtClean="0"/>
              <a:t>I/O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8582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490" grpId="0"/>
      <p:bldP spid="72" grpId="0" animBg="1"/>
      <p:bldP spid="83" grpId="0"/>
      <p:bldP spid="20" grpId="0" animBg="1"/>
      <p:bldP spid="21" grpId="0" animBg="1"/>
      <p:bldP spid="23" grpId="0"/>
      <p:bldP spid="24" grpId="0"/>
      <p:bldP spid="53" grpId="0"/>
      <p:bldP spid="53" grpId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Why is the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o Slow?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1371600"/>
            <a:ext cx="3309853" cy="3263164"/>
            <a:chOff x="4572000" y="1219200"/>
            <a:chExt cx="3309853" cy="3263164"/>
          </a:xfrm>
        </p:grpSpPr>
        <p:cxnSp>
          <p:nvCxnSpPr>
            <p:cNvPr id="164" name="Straight Arrow Connector 163"/>
            <p:cNvCxnSpPr>
              <a:endCxn id="166" idx="3"/>
            </p:cNvCxnSpPr>
            <p:nvPr/>
          </p:nvCxnSpPr>
          <p:spPr>
            <a:xfrm flipH="1">
              <a:off x="4937760" y="15562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>
              <a:off x="73484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572000" y="1373404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2" name="Straight Arrow Connector 181"/>
            <p:cNvCxnSpPr>
              <a:stCxn id="165" idx="0"/>
            </p:cNvCxnSpPr>
            <p:nvPr/>
          </p:nvCxnSpPr>
          <p:spPr>
            <a:xfrm flipV="1">
              <a:off x="75313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Oval 198"/>
            <p:cNvSpPr/>
            <p:nvPr/>
          </p:nvSpPr>
          <p:spPr>
            <a:xfrm>
              <a:off x="73532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" y="914400"/>
            <a:ext cx="3309853" cy="3720364"/>
            <a:chOff x="4572000" y="762000"/>
            <a:chExt cx="3309853" cy="3720364"/>
          </a:xfrm>
        </p:grpSpPr>
        <p:sp>
          <p:nvSpPr>
            <p:cNvPr id="200" name="Rectangle 199"/>
            <p:cNvSpPr/>
            <p:nvPr/>
          </p:nvSpPr>
          <p:spPr>
            <a:xfrm>
              <a:off x="68912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01" name="Straight Arrow Connector 200"/>
            <p:cNvCxnSpPr>
              <a:stCxn id="200" idx="0"/>
            </p:cNvCxnSpPr>
            <p:nvPr/>
          </p:nvCxnSpPr>
          <p:spPr>
            <a:xfrm flipV="1">
              <a:off x="70741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Oval 201"/>
            <p:cNvSpPr/>
            <p:nvPr/>
          </p:nvSpPr>
          <p:spPr>
            <a:xfrm>
              <a:off x="68960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4340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04" name="Straight Arrow Connector 203"/>
            <p:cNvCxnSpPr>
              <a:stCxn id="203" idx="0"/>
            </p:cNvCxnSpPr>
            <p:nvPr/>
          </p:nvCxnSpPr>
          <p:spPr>
            <a:xfrm flipV="1">
              <a:off x="66169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Oval 204"/>
            <p:cNvSpPr/>
            <p:nvPr/>
          </p:nvSpPr>
          <p:spPr>
            <a:xfrm>
              <a:off x="64388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9768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07" name="Straight Arrow Connector 206"/>
            <p:cNvCxnSpPr>
              <a:stCxn id="206" idx="0"/>
            </p:cNvCxnSpPr>
            <p:nvPr/>
          </p:nvCxnSpPr>
          <p:spPr>
            <a:xfrm flipV="1">
              <a:off x="61597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 207"/>
            <p:cNvSpPr/>
            <p:nvPr/>
          </p:nvSpPr>
          <p:spPr>
            <a:xfrm>
              <a:off x="59816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5196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10" name="Straight Arrow Connector 209"/>
            <p:cNvCxnSpPr>
              <a:stCxn id="209" idx="0"/>
            </p:cNvCxnSpPr>
            <p:nvPr/>
          </p:nvCxnSpPr>
          <p:spPr>
            <a:xfrm flipV="1">
              <a:off x="57025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/>
            <p:cNvSpPr/>
            <p:nvPr/>
          </p:nvSpPr>
          <p:spPr>
            <a:xfrm>
              <a:off x="55244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50624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13" name="Straight Arrow Connector 212"/>
            <p:cNvCxnSpPr>
              <a:stCxn id="212" idx="0"/>
            </p:cNvCxnSpPr>
            <p:nvPr/>
          </p:nvCxnSpPr>
          <p:spPr>
            <a:xfrm flipV="1">
              <a:off x="52453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/>
            <p:nvPr/>
          </p:nvSpPr>
          <p:spPr>
            <a:xfrm>
              <a:off x="50672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15" name="Straight Arrow Connector 214"/>
            <p:cNvCxnSpPr>
              <a:endCxn id="216" idx="3"/>
            </p:cNvCxnSpPr>
            <p:nvPr/>
          </p:nvCxnSpPr>
          <p:spPr>
            <a:xfrm flipH="1">
              <a:off x="4937760" y="20230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4572000" y="18401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73532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4" name="Oval 243"/>
            <p:cNvSpPr/>
            <p:nvPr/>
          </p:nvSpPr>
          <p:spPr>
            <a:xfrm>
              <a:off x="68960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5" name="Oval 244"/>
            <p:cNvSpPr/>
            <p:nvPr/>
          </p:nvSpPr>
          <p:spPr>
            <a:xfrm>
              <a:off x="64388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6" name="Oval 245"/>
            <p:cNvSpPr/>
            <p:nvPr/>
          </p:nvSpPr>
          <p:spPr>
            <a:xfrm>
              <a:off x="59816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7" name="Oval 246"/>
            <p:cNvSpPr/>
            <p:nvPr/>
          </p:nvSpPr>
          <p:spPr>
            <a:xfrm>
              <a:off x="55244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8" name="Oval 247"/>
            <p:cNvSpPr/>
            <p:nvPr/>
          </p:nvSpPr>
          <p:spPr>
            <a:xfrm>
              <a:off x="50672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50" name="Straight Arrow Connector 249"/>
            <p:cNvCxnSpPr>
              <a:endCxn id="251" idx="3"/>
            </p:cNvCxnSpPr>
            <p:nvPr/>
          </p:nvCxnSpPr>
          <p:spPr>
            <a:xfrm flipH="1">
              <a:off x="4937760" y="24802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Rectangle 250"/>
            <p:cNvSpPr/>
            <p:nvPr/>
          </p:nvSpPr>
          <p:spPr>
            <a:xfrm>
              <a:off x="4572000" y="22973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73532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3" name="Oval 252"/>
            <p:cNvSpPr/>
            <p:nvPr/>
          </p:nvSpPr>
          <p:spPr>
            <a:xfrm>
              <a:off x="68960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4" name="Oval 253"/>
            <p:cNvSpPr/>
            <p:nvPr/>
          </p:nvSpPr>
          <p:spPr>
            <a:xfrm>
              <a:off x="64388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5" name="Oval 254"/>
            <p:cNvSpPr/>
            <p:nvPr/>
          </p:nvSpPr>
          <p:spPr>
            <a:xfrm>
              <a:off x="59816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6" name="Oval 255"/>
            <p:cNvSpPr/>
            <p:nvPr/>
          </p:nvSpPr>
          <p:spPr>
            <a:xfrm>
              <a:off x="55244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7" name="Oval 256"/>
            <p:cNvSpPr/>
            <p:nvPr/>
          </p:nvSpPr>
          <p:spPr>
            <a:xfrm>
              <a:off x="50672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58" name="Straight Arrow Connector 257"/>
            <p:cNvCxnSpPr>
              <a:endCxn id="259" idx="3"/>
            </p:cNvCxnSpPr>
            <p:nvPr/>
          </p:nvCxnSpPr>
          <p:spPr>
            <a:xfrm flipH="1">
              <a:off x="4937760" y="29374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ectangle 258"/>
            <p:cNvSpPr/>
            <p:nvPr/>
          </p:nvSpPr>
          <p:spPr>
            <a:xfrm>
              <a:off x="4572000" y="27545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73532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68960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2" name="Oval 261"/>
            <p:cNvSpPr/>
            <p:nvPr/>
          </p:nvSpPr>
          <p:spPr>
            <a:xfrm>
              <a:off x="64388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816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5244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50672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66" name="Straight Arrow Connector 265"/>
            <p:cNvCxnSpPr>
              <a:endCxn id="267" idx="3"/>
            </p:cNvCxnSpPr>
            <p:nvPr/>
          </p:nvCxnSpPr>
          <p:spPr>
            <a:xfrm flipH="1">
              <a:off x="4937760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ectangle 266"/>
            <p:cNvSpPr/>
            <p:nvPr/>
          </p:nvSpPr>
          <p:spPr>
            <a:xfrm>
              <a:off x="4572000" y="32117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8" name="Oval 267"/>
            <p:cNvSpPr/>
            <p:nvPr/>
          </p:nvSpPr>
          <p:spPr>
            <a:xfrm>
              <a:off x="73532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9" name="Oval 268"/>
            <p:cNvSpPr/>
            <p:nvPr/>
          </p:nvSpPr>
          <p:spPr>
            <a:xfrm>
              <a:off x="68960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0" name="Oval 269"/>
            <p:cNvSpPr/>
            <p:nvPr/>
          </p:nvSpPr>
          <p:spPr>
            <a:xfrm>
              <a:off x="64388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1" name="Oval 270"/>
            <p:cNvSpPr/>
            <p:nvPr/>
          </p:nvSpPr>
          <p:spPr>
            <a:xfrm>
              <a:off x="59816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2" name="Oval 271"/>
            <p:cNvSpPr/>
            <p:nvPr/>
          </p:nvSpPr>
          <p:spPr>
            <a:xfrm>
              <a:off x="55244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3" name="Oval 272"/>
            <p:cNvSpPr/>
            <p:nvPr/>
          </p:nvSpPr>
          <p:spPr>
            <a:xfrm>
              <a:off x="50672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74" name="Straight Arrow Connector 273"/>
            <p:cNvCxnSpPr>
              <a:endCxn id="275" idx="3"/>
            </p:cNvCxnSpPr>
            <p:nvPr/>
          </p:nvCxnSpPr>
          <p:spPr>
            <a:xfrm flipH="1">
              <a:off x="4937760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Rectangle 274"/>
            <p:cNvSpPr/>
            <p:nvPr/>
          </p:nvSpPr>
          <p:spPr>
            <a:xfrm>
              <a:off x="4572000" y="36689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73532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7" name="Oval 276"/>
            <p:cNvSpPr/>
            <p:nvPr/>
          </p:nvSpPr>
          <p:spPr>
            <a:xfrm>
              <a:off x="68960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64388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59816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0" name="Oval 279"/>
            <p:cNvSpPr/>
            <p:nvPr/>
          </p:nvSpPr>
          <p:spPr>
            <a:xfrm>
              <a:off x="55244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1" name="Oval 280"/>
            <p:cNvSpPr/>
            <p:nvPr/>
          </p:nvSpPr>
          <p:spPr>
            <a:xfrm>
              <a:off x="50672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572000" y="762000"/>
              <a:ext cx="3309853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err="1" smtClean="0">
                  <a:solidFill>
                    <a:schemeClr val="tx1"/>
                  </a:solidFill>
                </a:rPr>
                <a:t>Subarray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99460" y="1367690"/>
            <a:ext cx="1196340" cy="3263164"/>
            <a:chOff x="7338060" y="1215290"/>
            <a:chExt cx="1196340" cy="3263164"/>
          </a:xfrm>
        </p:grpSpPr>
        <p:cxnSp>
          <p:nvCxnSpPr>
            <p:cNvPr id="283" name="Straight Arrow Connector 282"/>
            <p:cNvCxnSpPr/>
            <p:nvPr/>
          </p:nvCxnSpPr>
          <p:spPr>
            <a:xfrm>
              <a:off x="8063966" y="1453237"/>
              <a:ext cx="0" cy="25072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Arrow Connector 283"/>
            <p:cNvCxnSpPr/>
            <p:nvPr/>
          </p:nvCxnSpPr>
          <p:spPr>
            <a:xfrm flipH="1" flipV="1">
              <a:off x="7987768" y="1371600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/>
            <p:nvPr/>
          </p:nvCxnSpPr>
          <p:spPr>
            <a:xfrm flipV="1">
              <a:off x="7987768" y="3960529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Rounded Rectangle 285"/>
            <p:cNvSpPr/>
            <p:nvPr/>
          </p:nvSpPr>
          <p:spPr>
            <a:xfrm rot="16200000">
              <a:off x="6850481" y="2432684"/>
              <a:ext cx="2897404" cy="470434"/>
            </a:xfrm>
            <a:prstGeom prst="roundRect">
              <a:avLst>
                <a:gd name="adj" fmla="val 12383"/>
              </a:avLst>
            </a:prstGeom>
            <a:noFill/>
            <a:ln w="381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Bitline</a:t>
              </a:r>
              <a:r>
                <a:rPr lang="en-US" sz="2800" b="1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: 512 cells</a:t>
              </a:r>
              <a:endParaRPr lang="en-US" sz="2800" b="1" i="1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338060" y="4112694"/>
              <a:ext cx="365760" cy="365760"/>
            </a:xfrm>
            <a:prstGeom prst="rect">
              <a:avLst/>
            </a:prstGeom>
            <a:solidFill>
              <a:schemeClr val="accent2"/>
            </a:solidFill>
            <a:ln w="508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0"/>
            </p:cNvCxnSpPr>
            <p:nvPr/>
          </p:nvCxnSpPr>
          <p:spPr>
            <a:xfrm flipV="1">
              <a:off x="7520940" y="1215290"/>
              <a:ext cx="0" cy="2897404"/>
            </a:xfrm>
            <a:prstGeom prst="straightConnector1">
              <a:avLst/>
            </a:prstGeom>
            <a:ln w="50800" cap="rnd">
              <a:solidFill>
                <a:srgbClr val="FF0000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7342823" y="1373404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7342823" y="18401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7342823" y="22973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7342823" y="27545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7342823" y="32117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8" name="Oval 107"/>
            <p:cNvSpPr/>
            <p:nvPr/>
          </p:nvSpPr>
          <p:spPr>
            <a:xfrm>
              <a:off x="7342823" y="36689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4267200" y="4648200"/>
            <a:ext cx="4844848" cy="685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extremely large sense amplifier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(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</a:rPr>
              <a:t>≈</a:t>
            </a:r>
            <a:r>
              <a:rPr lang="en-US" sz="2800" b="1" i="1" dirty="0" smtClean="0">
                <a:solidFill>
                  <a:srgbClr val="FF0000"/>
                </a:solidFill>
              </a:rPr>
              <a:t>100X the cell size)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72147" y="914400"/>
            <a:ext cx="3309853" cy="3718560"/>
            <a:chOff x="5072147" y="762000"/>
            <a:chExt cx="3309853" cy="3718560"/>
          </a:xfrm>
        </p:grpSpPr>
        <p:sp>
          <p:nvSpPr>
            <p:cNvPr id="9" name="Oval 8"/>
            <p:cNvSpPr/>
            <p:nvPr/>
          </p:nvSpPr>
          <p:spPr>
            <a:xfrm>
              <a:off x="5676900" y="1600200"/>
              <a:ext cx="2286000" cy="228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072147" y="137160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H="1">
              <a:off x="5437907" y="155448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 rot="16200000">
              <a:off x="5517829" y="2602318"/>
              <a:ext cx="1142999" cy="357964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</a:t>
              </a:r>
              <a:r>
                <a:rPr lang="en-US" sz="2000" smtClean="0">
                  <a:solidFill>
                    <a:schemeClr val="tx1"/>
                  </a:solidFill>
                </a:rPr>
                <a:t>apacitor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672346" y="2209800"/>
              <a:ext cx="1295400" cy="375491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a</a:t>
              </a:r>
              <a:r>
                <a:rPr lang="en-US" sz="2000" smtClean="0">
                  <a:solidFill>
                    <a:schemeClr val="tx1"/>
                  </a:solidFill>
                </a:rPr>
                <a:t>ccess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72346" y="2344916"/>
              <a:ext cx="1279459" cy="431479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</a:rPr>
                <a:t>transistor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757946" y="1217396"/>
              <a:ext cx="2064789" cy="327041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err="1" smtClean="0">
                  <a:solidFill>
                    <a:schemeClr val="tx1"/>
                  </a:solidFill>
                </a:rPr>
                <a:t>wordline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rot="16200000">
              <a:off x="7349868" y="2614108"/>
              <a:ext cx="1706594" cy="357669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err="1" smtClean="0">
                  <a:solidFill>
                    <a:schemeClr val="tx1"/>
                  </a:solidFill>
                </a:rPr>
                <a:t>bitline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8013466" y="1217396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7291581" y="1816085"/>
              <a:ext cx="0" cy="137012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>
              <a:off x="7071068" y="1959448"/>
              <a:ext cx="439480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 flipV="1">
              <a:off x="7510546" y="2057400"/>
              <a:ext cx="1" cy="2286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>
              <a:off x="7071068" y="2057400"/>
              <a:ext cx="439480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7510546" y="2286000"/>
              <a:ext cx="170121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6900946" y="2286000"/>
              <a:ext cx="170122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H="1" flipV="1">
              <a:off x="7071067" y="2057400"/>
              <a:ext cx="1" cy="2286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>
              <a:off x="7291581" y="1554480"/>
              <a:ext cx="1" cy="28296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>
              <a:off x="7680667" y="2286000"/>
              <a:ext cx="332799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/>
            <p:nvPr/>
          </p:nvCxnSpPr>
          <p:spPr>
            <a:xfrm rot="10800000" flipV="1">
              <a:off x="6519946" y="2288382"/>
              <a:ext cx="381001" cy="226217"/>
            </a:xfrm>
            <a:prstGeom prst="bentConnector3">
              <a:avLst>
                <a:gd name="adj1" fmla="val 100625"/>
              </a:avLst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6519945" y="2996373"/>
              <a:ext cx="0" cy="28022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med"/>
              <a:tailEnd type="triangl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V="1">
              <a:off x="6519945" y="2514600"/>
              <a:ext cx="0" cy="1336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>
              <a:off x="6291347" y="2881724"/>
              <a:ext cx="457198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6291347" y="2648200"/>
              <a:ext cx="457198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V="1">
              <a:off x="6519945" y="2881725"/>
              <a:ext cx="0" cy="11464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30586" y="4114800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072147" y="762000"/>
              <a:ext cx="3309853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tx1"/>
                  </a:solidFill>
                </a:rPr>
                <a:t>Cell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119" name="Rectangle 118"/>
          <p:cNvSpPr/>
          <p:nvPr/>
        </p:nvSpPr>
        <p:spPr>
          <a:xfrm rot="16200000">
            <a:off x="-1066800" y="2667000"/>
            <a:ext cx="2667004" cy="381001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Row decoder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21936" y="4625340"/>
            <a:ext cx="2849964" cy="48006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Sense amplifier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4800" y="54864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</a:rPr>
              <a:t>Long </a:t>
            </a:r>
            <a:r>
              <a:rPr lang="en-US" sz="3200" i="1" dirty="0" err="1" smtClean="0">
                <a:solidFill>
                  <a:srgbClr val="0000FF"/>
                </a:solidFill>
              </a:rPr>
              <a:t>Bitline</a:t>
            </a:r>
            <a:r>
              <a:rPr lang="en-US" sz="3200" i="1" dirty="0" smtClean="0">
                <a:solidFill>
                  <a:srgbClr val="0000FF"/>
                </a:solidFill>
              </a:rPr>
              <a:t>: Amortize sense amplifier → Small area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Long </a:t>
            </a:r>
            <a:r>
              <a:rPr lang="en-US" sz="3200" i="1" dirty="0" err="1" smtClean="0">
                <a:solidFill>
                  <a:srgbClr val="FF0000"/>
                </a:solidFill>
              </a:rPr>
              <a:t>Bitline</a:t>
            </a:r>
            <a:r>
              <a:rPr lang="en-US" sz="3200" i="1" dirty="0" smtClean="0">
                <a:solidFill>
                  <a:srgbClr val="FF0000"/>
                </a:solidFill>
              </a:rPr>
              <a:t>: Large </a:t>
            </a:r>
            <a:r>
              <a:rPr lang="en-US" sz="3200" i="1" dirty="0" err="1">
                <a:solidFill>
                  <a:srgbClr val="FF0000"/>
                </a:solidFill>
              </a:rPr>
              <a:t>b</a:t>
            </a:r>
            <a:r>
              <a:rPr lang="en-US" sz="3200" i="1" dirty="0" err="1" smtClean="0">
                <a:solidFill>
                  <a:srgbClr val="FF0000"/>
                </a:solidFill>
              </a:rPr>
              <a:t>itline</a:t>
            </a:r>
            <a:r>
              <a:rPr lang="en-US" sz="3200" i="1" dirty="0" smtClean="0">
                <a:solidFill>
                  <a:srgbClr val="FF0000"/>
                </a:solidFill>
              </a:rPr>
              <a:t> cap. → High </a:t>
            </a:r>
            <a:r>
              <a:rPr lang="en-US" sz="3200" i="1" dirty="0">
                <a:solidFill>
                  <a:srgbClr val="FF0000"/>
                </a:solidFill>
              </a:rPr>
              <a:t>l</a:t>
            </a:r>
            <a:r>
              <a:rPr lang="en-US" sz="3200" i="1" dirty="0" smtClean="0">
                <a:solidFill>
                  <a:srgbClr val="FF0000"/>
                </a:solidFill>
              </a:rPr>
              <a:t>atency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81401" y="1143000"/>
            <a:ext cx="1142999" cy="357964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cell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H="1">
            <a:off x="3482340" y="1371600"/>
            <a:ext cx="198037" cy="33708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3680378" y="1371600"/>
            <a:ext cx="162875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9" grpId="0"/>
      <p:bldP spid="120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Trade-Off: Area (Die Size) vs. Latency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38500" y="2164080"/>
            <a:ext cx="2590800" cy="1264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4000" b="1" dirty="0" smtClean="0"/>
              <a:t>Faster</a:t>
            </a:r>
            <a:endParaRPr lang="en-US" sz="4000" b="1" dirty="0"/>
          </a:p>
        </p:txBody>
      </p:sp>
      <p:sp>
        <p:nvSpPr>
          <p:cNvPr id="97" name="Right Arrow 96"/>
          <p:cNvSpPr/>
          <p:nvPr/>
        </p:nvSpPr>
        <p:spPr>
          <a:xfrm flipH="1">
            <a:off x="3238500" y="3535680"/>
            <a:ext cx="2590800" cy="1264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4000" b="1" dirty="0" smtClean="0"/>
              <a:t>Smaller</a:t>
            </a:r>
            <a:endParaRPr lang="en-US" sz="4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867400" y="1066800"/>
            <a:ext cx="2590800" cy="5105400"/>
            <a:chOff x="5867400" y="1066800"/>
            <a:chExt cx="2590800" cy="5105400"/>
          </a:xfrm>
        </p:grpSpPr>
        <p:sp>
          <p:nvSpPr>
            <p:cNvPr id="250" name="Rectangle 249"/>
            <p:cNvSpPr/>
            <p:nvPr/>
          </p:nvSpPr>
          <p:spPr>
            <a:xfrm>
              <a:off x="77066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1" name="Straight Arrow Connector 250"/>
            <p:cNvCxnSpPr>
              <a:stCxn id="250" idx="0"/>
            </p:cNvCxnSpPr>
            <p:nvPr/>
          </p:nvCxnSpPr>
          <p:spPr>
            <a:xfrm flipV="1">
              <a:off x="78895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>
            <a:xfrm>
              <a:off x="72494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4" name="Straight Arrow Connector 253"/>
            <p:cNvCxnSpPr>
              <a:stCxn id="253" idx="0"/>
            </p:cNvCxnSpPr>
            <p:nvPr/>
          </p:nvCxnSpPr>
          <p:spPr>
            <a:xfrm flipV="1">
              <a:off x="74323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Rectangle 257"/>
            <p:cNvSpPr/>
            <p:nvPr/>
          </p:nvSpPr>
          <p:spPr>
            <a:xfrm>
              <a:off x="67922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9" name="Straight Arrow Connector 258"/>
            <p:cNvCxnSpPr>
              <a:stCxn id="258" idx="0"/>
            </p:cNvCxnSpPr>
            <p:nvPr/>
          </p:nvCxnSpPr>
          <p:spPr>
            <a:xfrm flipV="1">
              <a:off x="69751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ectangle 260"/>
            <p:cNvSpPr/>
            <p:nvPr/>
          </p:nvSpPr>
          <p:spPr>
            <a:xfrm>
              <a:off x="63350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62" name="Straight Arrow Connector 261"/>
            <p:cNvCxnSpPr>
              <a:stCxn id="261" idx="0"/>
            </p:cNvCxnSpPr>
            <p:nvPr/>
          </p:nvCxnSpPr>
          <p:spPr>
            <a:xfrm flipV="1">
              <a:off x="65179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/>
            <p:cNvSpPr/>
            <p:nvPr/>
          </p:nvSpPr>
          <p:spPr>
            <a:xfrm>
              <a:off x="77114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7" name="Oval 276"/>
            <p:cNvSpPr/>
            <p:nvPr/>
          </p:nvSpPr>
          <p:spPr>
            <a:xfrm>
              <a:off x="72542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67970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63398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0" name="Oval 279"/>
            <p:cNvSpPr/>
            <p:nvPr/>
          </p:nvSpPr>
          <p:spPr>
            <a:xfrm>
              <a:off x="77114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1" name="Oval 280"/>
            <p:cNvSpPr/>
            <p:nvPr/>
          </p:nvSpPr>
          <p:spPr>
            <a:xfrm>
              <a:off x="72542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2" name="Oval 281"/>
            <p:cNvSpPr/>
            <p:nvPr/>
          </p:nvSpPr>
          <p:spPr>
            <a:xfrm>
              <a:off x="67970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398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77066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19" name="Straight Arrow Connector 318"/>
            <p:cNvCxnSpPr>
              <a:stCxn id="318" idx="0"/>
            </p:cNvCxnSpPr>
            <p:nvPr/>
          </p:nvCxnSpPr>
          <p:spPr>
            <a:xfrm flipV="1">
              <a:off x="78895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Rectangle 319"/>
            <p:cNvSpPr/>
            <p:nvPr/>
          </p:nvSpPr>
          <p:spPr>
            <a:xfrm>
              <a:off x="72494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21" name="Straight Arrow Connector 320"/>
            <p:cNvCxnSpPr>
              <a:stCxn id="320" idx="0"/>
            </p:cNvCxnSpPr>
            <p:nvPr/>
          </p:nvCxnSpPr>
          <p:spPr>
            <a:xfrm flipV="1">
              <a:off x="74323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Rectangle 321"/>
            <p:cNvSpPr/>
            <p:nvPr/>
          </p:nvSpPr>
          <p:spPr>
            <a:xfrm>
              <a:off x="67922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24" name="Straight Arrow Connector 323"/>
            <p:cNvCxnSpPr>
              <a:stCxn id="322" idx="0"/>
            </p:cNvCxnSpPr>
            <p:nvPr/>
          </p:nvCxnSpPr>
          <p:spPr>
            <a:xfrm flipV="1">
              <a:off x="69751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5" name="Rectangle 324"/>
            <p:cNvSpPr/>
            <p:nvPr/>
          </p:nvSpPr>
          <p:spPr>
            <a:xfrm>
              <a:off x="63350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26" name="Straight Arrow Connector 325"/>
            <p:cNvCxnSpPr>
              <a:stCxn id="325" idx="0"/>
            </p:cNvCxnSpPr>
            <p:nvPr/>
          </p:nvCxnSpPr>
          <p:spPr>
            <a:xfrm flipV="1">
              <a:off x="65179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Oval 326"/>
            <p:cNvSpPr/>
            <p:nvPr/>
          </p:nvSpPr>
          <p:spPr>
            <a:xfrm>
              <a:off x="77114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8" name="Oval 327"/>
            <p:cNvSpPr/>
            <p:nvPr/>
          </p:nvSpPr>
          <p:spPr>
            <a:xfrm>
              <a:off x="72542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9" name="Oval 328"/>
            <p:cNvSpPr/>
            <p:nvPr/>
          </p:nvSpPr>
          <p:spPr>
            <a:xfrm>
              <a:off x="67970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398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1" name="Oval 330"/>
            <p:cNvSpPr/>
            <p:nvPr/>
          </p:nvSpPr>
          <p:spPr>
            <a:xfrm>
              <a:off x="77114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2" name="Oval 331"/>
            <p:cNvSpPr/>
            <p:nvPr/>
          </p:nvSpPr>
          <p:spPr>
            <a:xfrm>
              <a:off x="72542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3" name="Oval 332"/>
            <p:cNvSpPr/>
            <p:nvPr/>
          </p:nvSpPr>
          <p:spPr>
            <a:xfrm>
              <a:off x="67970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4" name="Oval 333"/>
            <p:cNvSpPr/>
            <p:nvPr/>
          </p:nvSpPr>
          <p:spPr>
            <a:xfrm>
              <a:off x="63398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5867400" y="1066800"/>
              <a:ext cx="25908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Short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</a:pP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76962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1" name="Straight Arrow Connector 380"/>
            <p:cNvCxnSpPr>
              <a:stCxn id="380" idx="0"/>
            </p:cNvCxnSpPr>
            <p:nvPr/>
          </p:nvCxnSpPr>
          <p:spPr>
            <a:xfrm flipV="1">
              <a:off x="78790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Rectangle 381"/>
            <p:cNvSpPr/>
            <p:nvPr/>
          </p:nvSpPr>
          <p:spPr>
            <a:xfrm>
              <a:off x="72390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3" name="Straight Arrow Connector 382"/>
            <p:cNvCxnSpPr>
              <a:stCxn id="382" idx="0"/>
            </p:cNvCxnSpPr>
            <p:nvPr/>
          </p:nvCxnSpPr>
          <p:spPr>
            <a:xfrm flipV="1">
              <a:off x="74218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Rectangle 383"/>
            <p:cNvSpPr/>
            <p:nvPr/>
          </p:nvSpPr>
          <p:spPr>
            <a:xfrm>
              <a:off x="67818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5" name="Straight Arrow Connector 384"/>
            <p:cNvCxnSpPr>
              <a:stCxn id="384" idx="0"/>
            </p:cNvCxnSpPr>
            <p:nvPr/>
          </p:nvCxnSpPr>
          <p:spPr>
            <a:xfrm flipV="1">
              <a:off x="69646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Rectangle 385"/>
            <p:cNvSpPr/>
            <p:nvPr/>
          </p:nvSpPr>
          <p:spPr>
            <a:xfrm>
              <a:off x="63246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7" name="Straight Arrow Connector 386"/>
            <p:cNvCxnSpPr>
              <a:stCxn id="386" idx="0"/>
            </p:cNvCxnSpPr>
            <p:nvPr/>
          </p:nvCxnSpPr>
          <p:spPr>
            <a:xfrm flipV="1">
              <a:off x="65074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Oval 387"/>
            <p:cNvSpPr/>
            <p:nvPr/>
          </p:nvSpPr>
          <p:spPr>
            <a:xfrm>
              <a:off x="77009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9" name="Oval 388"/>
            <p:cNvSpPr/>
            <p:nvPr/>
          </p:nvSpPr>
          <p:spPr>
            <a:xfrm>
              <a:off x="72437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0" name="Oval 389"/>
            <p:cNvSpPr/>
            <p:nvPr/>
          </p:nvSpPr>
          <p:spPr>
            <a:xfrm>
              <a:off x="67865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1" name="Oval 390"/>
            <p:cNvSpPr/>
            <p:nvPr/>
          </p:nvSpPr>
          <p:spPr>
            <a:xfrm>
              <a:off x="63293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2" name="Oval 391"/>
            <p:cNvSpPr/>
            <p:nvPr/>
          </p:nvSpPr>
          <p:spPr>
            <a:xfrm>
              <a:off x="77009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3" name="Oval 392"/>
            <p:cNvSpPr/>
            <p:nvPr/>
          </p:nvSpPr>
          <p:spPr>
            <a:xfrm>
              <a:off x="72437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4" name="Oval 393"/>
            <p:cNvSpPr/>
            <p:nvPr/>
          </p:nvSpPr>
          <p:spPr>
            <a:xfrm>
              <a:off x="67865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5" name="Oval 394"/>
            <p:cNvSpPr/>
            <p:nvPr/>
          </p:nvSpPr>
          <p:spPr>
            <a:xfrm>
              <a:off x="63293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5300" y="1066800"/>
            <a:ext cx="2514600" cy="5105400"/>
            <a:chOff x="495300" y="1066800"/>
            <a:chExt cx="2514600" cy="5105400"/>
          </a:xfrm>
        </p:grpSpPr>
        <p:sp>
          <p:nvSpPr>
            <p:cNvPr id="131" name="Rounded Rectangle 130"/>
            <p:cNvSpPr/>
            <p:nvPr/>
          </p:nvSpPr>
          <p:spPr>
            <a:xfrm>
              <a:off x="495300" y="1066800"/>
              <a:ext cx="25146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Long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</a:pP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2098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4" name="Straight Arrow Connector 183"/>
            <p:cNvCxnSpPr>
              <a:stCxn id="183" idx="0"/>
            </p:cNvCxnSpPr>
            <p:nvPr/>
          </p:nvCxnSpPr>
          <p:spPr>
            <a:xfrm flipV="1">
              <a:off x="23926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17526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7" name="Straight Arrow Connector 186"/>
            <p:cNvCxnSpPr>
              <a:stCxn id="186" idx="0"/>
            </p:cNvCxnSpPr>
            <p:nvPr/>
          </p:nvCxnSpPr>
          <p:spPr>
            <a:xfrm flipV="1">
              <a:off x="19354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12954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0" name="Straight Arrow Connector 189"/>
            <p:cNvCxnSpPr>
              <a:stCxn id="189" idx="0"/>
            </p:cNvCxnSpPr>
            <p:nvPr/>
          </p:nvCxnSpPr>
          <p:spPr>
            <a:xfrm flipV="1">
              <a:off x="14782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8382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3" name="Straight Arrow Connector 192"/>
            <p:cNvCxnSpPr>
              <a:stCxn id="192" idx="0"/>
            </p:cNvCxnSpPr>
            <p:nvPr/>
          </p:nvCxnSpPr>
          <p:spPr>
            <a:xfrm flipV="1">
              <a:off x="10210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/>
            <p:nvPr/>
          </p:nvSpPr>
          <p:spPr>
            <a:xfrm>
              <a:off x="22145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8" name="Oval 207"/>
            <p:cNvSpPr/>
            <p:nvPr/>
          </p:nvSpPr>
          <p:spPr>
            <a:xfrm>
              <a:off x="17573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9" name="Oval 208"/>
            <p:cNvSpPr/>
            <p:nvPr/>
          </p:nvSpPr>
          <p:spPr>
            <a:xfrm>
              <a:off x="13001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0" name="Oval 209"/>
            <p:cNvSpPr/>
            <p:nvPr/>
          </p:nvSpPr>
          <p:spPr>
            <a:xfrm>
              <a:off x="8429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5" name="Oval 214"/>
            <p:cNvSpPr/>
            <p:nvPr/>
          </p:nvSpPr>
          <p:spPr>
            <a:xfrm>
              <a:off x="22145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6" name="Oval 215"/>
            <p:cNvSpPr/>
            <p:nvPr/>
          </p:nvSpPr>
          <p:spPr>
            <a:xfrm>
              <a:off x="17573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7" name="Oval 216"/>
            <p:cNvSpPr/>
            <p:nvPr/>
          </p:nvSpPr>
          <p:spPr>
            <a:xfrm>
              <a:off x="13001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8" name="Oval 217"/>
            <p:cNvSpPr/>
            <p:nvPr/>
          </p:nvSpPr>
          <p:spPr>
            <a:xfrm>
              <a:off x="8429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3" name="Oval 222"/>
            <p:cNvSpPr/>
            <p:nvPr/>
          </p:nvSpPr>
          <p:spPr>
            <a:xfrm>
              <a:off x="22145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573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3001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6" name="Oval 225"/>
            <p:cNvSpPr/>
            <p:nvPr/>
          </p:nvSpPr>
          <p:spPr>
            <a:xfrm>
              <a:off x="8429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22145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2" name="Oval 231"/>
            <p:cNvSpPr/>
            <p:nvPr/>
          </p:nvSpPr>
          <p:spPr>
            <a:xfrm>
              <a:off x="17573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13001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8429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6" name="Oval 395"/>
            <p:cNvSpPr/>
            <p:nvPr/>
          </p:nvSpPr>
          <p:spPr>
            <a:xfrm>
              <a:off x="22098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7" name="Oval 396"/>
            <p:cNvSpPr/>
            <p:nvPr/>
          </p:nvSpPr>
          <p:spPr>
            <a:xfrm>
              <a:off x="17526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8" name="Oval 397"/>
            <p:cNvSpPr/>
            <p:nvPr/>
          </p:nvSpPr>
          <p:spPr>
            <a:xfrm>
              <a:off x="12954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9" name="Oval 398"/>
            <p:cNvSpPr/>
            <p:nvPr/>
          </p:nvSpPr>
          <p:spPr>
            <a:xfrm>
              <a:off x="8382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0" name="Oval 399"/>
            <p:cNvSpPr/>
            <p:nvPr/>
          </p:nvSpPr>
          <p:spPr>
            <a:xfrm>
              <a:off x="22098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1" name="Oval 400"/>
            <p:cNvSpPr/>
            <p:nvPr/>
          </p:nvSpPr>
          <p:spPr>
            <a:xfrm>
              <a:off x="17526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2" name="Oval 401"/>
            <p:cNvSpPr/>
            <p:nvPr/>
          </p:nvSpPr>
          <p:spPr>
            <a:xfrm>
              <a:off x="12954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3" name="Oval 402"/>
            <p:cNvSpPr/>
            <p:nvPr/>
          </p:nvSpPr>
          <p:spPr>
            <a:xfrm>
              <a:off x="8382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04" name="Content Placeholder 2"/>
          <p:cNvSpPr txBox="1">
            <a:spLocks/>
          </p:cNvSpPr>
          <p:nvPr/>
        </p:nvSpPr>
        <p:spPr>
          <a:xfrm>
            <a:off x="457200" y="4953000"/>
            <a:ext cx="8001000" cy="648602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Trade-Off: Area vs. Latency</a:t>
            </a:r>
          </a:p>
        </p:txBody>
      </p:sp>
    </p:spTree>
    <p:extLst>
      <p:ext uri="{BB962C8B-B14F-4D97-AF65-F5344CB8AC3E}">
        <p14:creationId xmlns:p14="http://schemas.microsoft.com/office/powerpoint/2010/main" val="19809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7" grpId="0" animBg="1"/>
      <p:bldP spid="4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Trade-Off: Area (Die</a:t>
            </a:r>
            <a:r>
              <a:rPr lang="en-US" dirty="0"/>
              <a:t> </a:t>
            </a:r>
            <a:r>
              <a:rPr lang="en-US" dirty="0" smtClean="0"/>
              <a:t>Size) vs. Latency</a:t>
            </a:r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74817"/>
              </p:ext>
            </p:extLst>
          </p:nvPr>
        </p:nvGraphicFramePr>
        <p:xfrm>
          <a:off x="990600" y="8382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290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64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106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mtClean="0"/>
              <a:t>32</a:t>
            </a:r>
            <a:endParaRPr lang="en-US" sz="2800" b="1"/>
          </a:p>
        </p:txBody>
      </p:sp>
      <p:sp>
        <p:nvSpPr>
          <p:cNvPr id="36" name="TextBox 35"/>
          <p:cNvSpPr txBox="1"/>
          <p:nvPr/>
        </p:nvSpPr>
        <p:spPr>
          <a:xfrm>
            <a:off x="3581400" y="3124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128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3657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256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375799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512 cells/</a:t>
            </a:r>
            <a:r>
              <a:rPr lang="en-US" sz="2800" b="1" dirty="0" err="1" smtClean="0">
                <a:solidFill>
                  <a:schemeClr val="accent2"/>
                </a:solidFill>
              </a:rPr>
              <a:t>bitline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6705600" y="2133600"/>
            <a:ext cx="1828800" cy="1061055"/>
          </a:xfrm>
          <a:prstGeom prst="wedgeRoundRectCallout">
            <a:avLst>
              <a:gd name="adj1" fmla="val -51805"/>
              <a:gd name="adj2" fmla="val 9935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Commodity DRAM</a:t>
            </a:r>
          </a:p>
          <a:p>
            <a:pPr algn="ctr"/>
            <a:r>
              <a:rPr lang="en-US" sz="2400" b="1" dirty="0" smtClean="0"/>
              <a:t>Long </a:t>
            </a:r>
            <a:r>
              <a:rPr lang="en-US" sz="2400" b="1" dirty="0" err="1" smtClean="0"/>
              <a:t>Bitline</a:t>
            </a:r>
            <a:endParaRPr lang="en-US" sz="2400" b="1" dirty="0" smtClean="0"/>
          </a:p>
        </p:txBody>
      </p:sp>
      <p:sp>
        <p:nvSpPr>
          <p:cNvPr id="7" name="Left Arrow 6"/>
          <p:cNvSpPr/>
          <p:nvPr/>
        </p:nvSpPr>
        <p:spPr>
          <a:xfrm rot="16200000">
            <a:off x="-1250157" y="2621758"/>
            <a:ext cx="40386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Cheaper</a:t>
            </a:r>
            <a:endParaRPr lang="en-US" sz="3200" b="1" dirty="0"/>
          </a:p>
        </p:txBody>
      </p:sp>
      <p:sp>
        <p:nvSpPr>
          <p:cNvPr id="41" name="Left Arrow 40"/>
          <p:cNvSpPr/>
          <p:nvPr/>
        </p:nvSpPr>
        <p:spPr>
          <a:xfrm>
            <a:off x="1676400" y="5550693"/>
            <a:ext cx="64008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Faster</a:t>
            </a:r>
            <a:endParaRPr lang="en-US" sz="32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495800" y="1905000"/>
            <a:ext cx="1981200" cy="838200"/>
          </a:xfrm>
          <a:prstGeom prst="wedgeRoundRectCallout">
            <a:avLst>
              <a:gd name="adj1" fmla="val -47531"/>
              <a:gd name="adj2" fmla="val 98151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Fancy DRAM</a:t>
            </a:r>
          </a:p>
          <a:p>
            <a:pPr algn="ctr"/>
            <a:r>
              <a:rPr lang="en-US" sz="2400" b="1" dirty="0" smtClean="0"/>
              <a:t>Short </a:t>
            </a:r>
            <a:r>
              <a:rPr lang="en-US" sz="2400" b="1" dirty="0" err="1" smtClean="0"/>
              <a:t>Bitline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760146" y="3533003"/>
            <a:ext cx="1530690" cy="1238005"/>
            <a:chOff x="1760146" y="3533003"/>
            <a:chExt cx="1530690" cy="1238005"/>
          </a:xfrm>
        </p:grpSpPr>
        <p:sp>
          <p:nvSpPr>
            <p:cNvPr id="13" name="Left Arrow 12"/>
            <p:cNvSpPr/>
            <p:nvPr/>
          </p:nvSpPr>
          <p:spPr>
            <a:xfrm rot="18889308">
              <a:off x="1894524" y="3398625"/>
              <a:ext cx="1238005" cy="1506761"/>
            </a:xfrm>
            <a:prstGeom prst="leftArrow">
              <a:avLst>
                <a:gd name="adj1" fmla="val 50000"/>
                <a:gd name="adj2" fmla="val 6158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8932207">
              <a:off x="1798404" y="3826557"/>
              <a:ext cx="1492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GOAL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93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6" grpId="0"/>
      <p:bldP spid="37" grpId="0"/>
      <p:bldP spid="38" grpId="0"/>
      <p:bldP spid="40" grpId="0" animBg="1"/>
      <p:bldP spid="7" grpId="0" animBg="1"/>
      <p:bldP spid="4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/>
          <p:cNvGrpSpPr/>
          <p:nvPr/>
        </p:nvGrpSpPr>
        <p:grpSpPr>
          <a:xfrm>
            <a:off x="5867400" y="914400"/>
            <a:ext cx="2590800" cy="5486400"/>
            <a:chOff x="5867400" y="762000"/>
            <a:chExt cx="2590800" cy="5486400"/>
          </a:xfrm>
        </p:grpSpPr>
        <p:sp>
          <p:nvSpPr>
            <p:cNvPr id="185" name="Rectangle 184"/>
            <p:cNvSpPr/>
            <p:nvPr/>
          </p:nvSpPr>
          <p:spPr>
            <a:xfrm>
              <a:off x="77066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8" name="Straight Arrow Connector 187"/>
            <p:cNvCxnSpPr>
              <a:stCxn id="185" idx="0"/>
            </p:cNvCxnSpPr>
            <p:nvPr/>
          </p:nvCxnSpPr>
          <p:spPr>
            <a:xfrm flipV="1">
              <a:off x="78895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 190"/>
            <p:cNvSpPr/>
            <p:nvPr/>
          </p:nvSpPr>
          <p:spPr>
            <a:xfrm>
              <a:off x="72494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4" name="Straight Arrow Connector 193"/>
            <p:cNvCxnSpPr>
              <a:stCxn id="191" idx="0"/>
            </p:cNvCxnSpPr>
            <p:nvPr/>
          </p:nvCxnSpPr>
          <p:spPr>
            <a:xfrm flipV="1">
              <a:off x="74323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194"/>
            <p:cNvSpPr/>
            <p:nvPr/>
          </p:nvSpPr>
          <p:spPr>
            <a:xfrm>
              <a:off x="67922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6" name="Straight Arrow Connector 195"/>
            <p:cNvCxnSpPr>
              <a:stCxn id="195" idx="0"/>
            </p:cNvCxnSpPr>
            <p:nvPr/>
          </p:nvCxnSpPr>
          <p:spPr>
            <a:xfrm flipV="1">
              <a:off x="69751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63350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8" name="Straight Arrow Connector 197"/>
            <p:cNvCxnSpPr>
              <a:stCxn id="197" idx="0"/>
            </p:cNvCxnSpPr>
            <p:nvPr/>
          </p:nvCxnSpPr>
          <p:spPr>
            <a:xfrm flipV="1">
              <a:off x="65179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Oval 202"/>
            <p:cNvSpPr/>
            <p:nvPr/>
          </p:nvSpPr>
          <p:spPr>
            <a:xfrm>
              <a:off x="77114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4" name="Oval 203"/>
            <p:cNvSpPr/>
            <p:nvPr/>
          </p:nvSpPr>
          <p:spPr>
            <a:xfrm>
              <a:off x="72542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5" name="Oval 204"/>
            <p:cNvSpPr/>
            <p:nvPr/>
          </p:nvSpPr>
          <p:spPr>
            <a:xfrm>
              <a:off x="67970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6" name="Oval 205"/>
            <p:cNvSpPr/>
            <p:nvPr/>
          </p:nvSpPr>
          <p:spPr>
            <a:xfrm>
              <a:off x="63398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1" name="Oval 210"/>
            <p:cNvSpPr/>
            <p:nvPr/>
          </p:nvSpPr>
          <p:spPr>
            <a:xfrm>
              <a:off x="77114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2" name="Oval 211"/>
            <p:cNvSpPr/>
            <p:nvPr/>
          </p:nvSpPr>
          <p:spPr>
            <a:xfrm>
              <a:off x="72542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3" name="Oval 212"/>
            <p:cNvSpPr/>
            <p:nvPr/>
          </p:nvSpPr>
          <p:spPr>
            <a:xfrm>
              <a:off x="67970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4" name="Oval 213"/>
            <p:cNvSpPr/>
            <p:nvPr/>
          </p:nvSpPr>
          <p:spPr>
            <a:xfrm>
              <a:off x="63398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77066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20" name="Straight Arrow Connector 219"/>
            <p:cNvCxnSpPr>
              <a:stCxn id="219" idx="0"/>
            </p:cNvCxnSpPr>
            <p:nvPr/>
          </p:nvCxnSpPr>
          <p:spPr>
            <a:xfrm flipV="1">
              <a:off x="78895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>
            <a:xfrm>
              <a:off x="72494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22" name="Straight Arrow Connector 221"/>
            <p:cNvCxnSpPr>
              <a:stCxn id="221" idx="0"/>
            </p:cNvCxnSpPr>
            <p:nvPr/>
          </p:nvCxnSpPr>
          <p:spPr>
            <a:xfrm flipV="1">
              <a:off x="74323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67922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28" name="Straight Arrow Connector 227"/>
            <p:cNvCxnSpPr>
              <a:stCxn id="227" idx="0"/>
            </p:cNvCxnSpPr>
            <p:nvPr/>
          </p:nvCxnSpPr>
          <p:spPr>
            <a:xfrm flipV="1">
              <a:off x="69751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ctangle 228"/>
            <p:cNvSpPr/>
            <p:nvPr/>
          </p:nvSpPr>
          <p:spPr>
            <a:xfrm>
              <a:off x="63350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Arrow Connector 229"/>
            <p:cNvCxnSpPr>
              <a:stCxn id="229" idx="0"/>
            </p:cNvCxnSpPr>
            <p:nvPr/>
          </p:nvCxnSpPr>
          <p:spPr>
            <a:xfrm flipV="1">
              <a:off x="65179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Oval 234"/>
            <p:cNvSpPr/>
            <p:nvPr/>
          </p:nvSpPr>
          <p:spPr>
            <a:xfrm>
              <a:off x="77114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6" name="Oval 235"/>
            <p:cNvSpPr/>
            <p:nvPr/>
          </p:nvSpPr>
          <p:spPr>
            <a:xfrm>
              <a:off x="72542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67970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8" name="Oval 237"/>
            <p:cNvSpPr/>
            <p:nvPr/>
          </p:nvSpPr>
          <p:spPr>
            <a:xfrm>
              <a:off x="63398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9" name="Oval 238"/>
            <p:cNvSpPr/>
            <p:nvPr/>
          </p:nvSpPr>
          <p:spPr>
            <a:xfrm>
              <a:off x="77114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0" name="Oval 239"/>
            <p:cNvSpPr/>
            <p:nvPr/>
          </p:nvSpPr>
          <p:spPr>
            <a:xfrm>
              <a:off x="72542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1" name="Oval 240"/>
            <p:cNvSpPr/>
            <p:nvPr/>
          </p:nvSpPr>
          <p:spPr>
            <a:xfrm>
              <a:off x="67970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2" name="Oval 241"/>
            <p:cNvSpPr/>
            <p:nvPr/>
          </p:nvSpPr>
          <p:spPr>
            <a:xfrm>
              <a:off x="63398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066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4" name="Straight Arrow Connector 243"/>
            <p:cNvCxnSpPr>
              <a:stCxn id="243" idx="0"/>
            </p:cNvCxnSpPr>
            <p:nvPr/>
          </p:nvCxnSpPr>
          <p:spPr>
            <a:xfrm flipV="1">
              <a:off x="78895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Rectangle 244"/>
            <p:cNvSpPr/>
            <p:nvPr/>
          </p:nvSpPr>
          <p:spPr>
            <a:xfrm>
              <a:off x="72494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6" name="Straight Arrow Connector 245"/>
            <p:cNvCxnSpPr>
              <a:stCxn id="245" idx="0"/>
            </p:cNvCxnSpPr>
            <p:nvPr/>
          </p:nvCxnSpPr>
          <p:spPr>
            <a:xfrm flipV="1">
              <a:off x="74323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ectangle 246"/>
            <p:cNvSpPr/>
            <p:nvPr/>
          </p:nvSpPr>
          <p:spPr>
            <a:xfrm>
              <a:off x="67922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8" name="Straight Arrow Connector 247"/>
            <p:cNvCxnSpPr>
              <a:stCxn id="247" idx="0"/>
            </p:cNvCxnSpPr>
            <p:nvPr/>
          </p:nvCxnSpPr>
          <p:spPr>
            <a:xfrm flipV="1">
              <a:off x="69751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ectangle 248"/>
            <p:cNvSpPr/>
            <p:nvPr/>
          </p:nvSpPr>
          <p:spPr>
            <a:xfrm>
              <a:off x="63350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2" name="Straight Arrow Connector 251"/>
            <p:cNvCxnSpPr>
              <a:stCxn id="249" idx="0"/>
            </p:cNvCxnSpPr>
            <p:nvPr/>
          </p:nvCxnSpPr>
          <p:spPr>
            <a:xfrm flipV="1">
              <a:off x="65179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Oval 254"/>
            <p:cNvSpPr/>
            <p:nvPr/>
          </p:nvSpPr>
          <p:spPr>
            <a:xfrm>
              <a:off x="77114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6" name="Oval 255"/>
            <p:cNvSpPr/>
            <p:nvPr/>
          </p:nvSpPr>
          <p:spPr>
            <a:xfrm>
              <a:off x="72542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7" name="Oval 256"/>
            <p:cNvSpPr/>
            <p:nvPr/>
          </p:nvSpPr>
          <p:spPr>
            <a:xfrm>
              <a:off x="67970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63398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77114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72542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67970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6" name="Oval 265"/>
            <p:cNvSpPr/>
            <p:nvPr/>
          </p:nvSpPr>
          <p:spPr>
            <a:xfrm>
              <a:off x="63398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5867400" y="762000"/>
              <a:ext cx="25908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Short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83" name="Content Placeholder 2"/>
          <p:cNvSpPr txBox="1">
            <a:spLocks/>
          </p:cNvSpPr>
          <p:nvPr/>
        </p:nvSpPr>
        <p:spPr>
          <a:xfrm>
            <a:off x="5867400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smtClean="0">
                <a:solidFill>
                  <a:srgbClr val="008000"/>
                </a:solidFill>
              </a:rPr>
              <a:t>Low Latency </a:t>
            </a:r>
          </a:p>
        </p:txBody>
      </p:sp>
      <p:grpSp>
        <p:nvGrpSpPr>
          <p:cNvPr id="470" name="Group 469"/>
          <p:cNvGrpSpPr/>
          <p:nvPr/>
        </p:nvGrpSpPr>
        <p:grpSpPr>
          <a:xfrm>
            <a:off x="3632200" y="4549508"/>
            <a:ext cx="1500615" cy="435242"/>
            <a:chOff x="6576585" y="3527158"/>
            <a:chExt cx="1500615" cy="435242"/>
          </a:xfrm>
        </p:grpSpPr>
        <p:cxnSp>
          <p:nvCxnSpPr>
            <p:cNvPr id="471" name="Straight Arrow Connector 470"/>
            <p:cNvCxnSpPr/>
            <p:nvPr/>
          </p:nvCxnSpPr>
          <p:spPr>
            <a:xfrm flipV="1">
              <a:off x="8077200" y="3527158"/>
              <a:ext cx="0" cy="93511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7620000" y="3527425"/>
              <a:ext cx="3895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71628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/>
            <p:nvPr/>
          </p:nvCxnSpPr>
          <p:spPr>
            <a:xfrm flipV="1">
              <a:off x="67056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/>
            <p:cNvCxnSpPr/>
            <p:nvPr/>
          </p:nvCxnSpPr>
          <p:spPr>
            <a:xfrm flipH="1" flipV="1">
              <a:off x="80724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H="1" flipV="1">
              <a:off x="76152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H="1" flipV="1">
              <a:off x="71580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Arrow Connector 477"/>
            <p:cNvCxnSpPr/>
            <p:nvPr/>
          </p:nvCxnSpPr>
          <p:spPr>
            <a:xfrm flipH="1" flipV="1">
              <a:off x="67008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/>
            <p:nvPr/>
          </p:nvCxnSpPr>
          <p:spPr>
            <a:xfrm>
              <a:off x="657658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>
              <a:off x="70350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>
              <a:off x="7491730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Arrow Connector 481"/>
            <p:cNvCxnSpPr/>
            <p:nvPr/>
          </p:nvCxnSpPr>
          <p:spPr>
            <a:xfrm>
              <a:off x="79494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Approximating the Best of Both Worlds</a:t>
            </a:r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495300" y="914400"/>
            <a:ext cx="2514600" cy="5486400"/>
            <a:chOff x="495300" y="762000"/>
            <a:chExt cx="2514600" cy="5486400"/>
          </a:xfrm>
        </p:grpSpPr>
        <p:sp>
          <p:nvSpPr>
            <p:cNvPr id="149" name="Rounded Rectangle 148"/>
            <p:cNvSpPr/>
            <p:nvPr/>
          </p:nvSpPr>
          <p:spPr>
            <a:xfrm>
              <a:off x="495300" y="762000"/>
              <a:ext cx="25146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Long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2098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1" name="Straight Arrow Connector 150"/>
            <p:cNvCxnSpPr>
              <a:stCxn id="150" idx="0"/>
            </p:cNvCxnSpPr>
            <p:nvPr/>
          </p:nvCxnSpPr>
          <p:spPr>
            <a:xfrm flipV="1">
              <a:off x="23926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17526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3" name="Straight Arrow Connector 152"/>
            <p:cNvCxnSpPr>
              <a:stCxn id="152" idx="0"/>
            </p:cNvCxnSpPr>
            <p:nvPr/>
          </p:nvCxnSpPr>
          <p:spPr>
            <a:xfrm flipV="1">
              <a:off x="19354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12954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5" name="Straight Arrow Connector 154"/>
            <p:cNvCxnSpPr>
              <a:stCxn id="154" idx="0"/>
            </p:cNvCxnSpPr>
            <p:nvPr/>
          </p:nvCxnSpPr>
          <p:spPr>
            <a:xfrm flipV="1">
              <a:off x="14782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8382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7" name="Straight Arrow Connector 156"/>
            <p:cNvCxnSpPr>
              <a:stCxn id="156" idx="0"/>
            </p:cNvCxnSpPr>
            <p:nvPr/>
          </p:nvCxnSpPr>
          <p:spPr>
            <a:xfrm flipV="1">
              <a:off x="10210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Oval 157"/>
            <p:cNvSpPr/>
            <p:nvPr/>
          </p:nvSpPr>
          <p:spPr>
            <a:xfrm>
              <a:off x="22145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573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0" name="Oval 159"/>
            <p:cNvSpPr/>
            <p:nvPr/>
          </p:nvSpPr>
          <p:spPr>
            <a:xfrm>
              <a:off x="13001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1" name="Oval 160"/>
            <p:cNvSpPr/>
            <p:nvPr/>
          </p:nvSpPr>
          <p:spPr>
            <a:xfrm>
              <a:off x="8429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2145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3" name="Oval 162"/>
            <p:cNvSpPr/>
            <p:nvPr/>
          </p:nvSpPr>
          <p:spPr>
            <a:xfrm>
              <a:off x="17573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4" name="Oval 163"/>
            <p:cNvSpPr/>
            <p:nvPr/>
          </p:nvSpPr>
          <p:spPr>
            <a:xfrm>
              <a:off x="13001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5" name="Oval 164"/>
            <p:cNvSpPr/>
            <p:nvPr/>
          </p:nvSpPr>
          <p:spPr>
            <a:xfrm>
              <a:off x="8429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2145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7" name="Oval 166"/>
            <p:cNvSpPr/>
            <p:nvPr/>
          </p:nvSpPr>
          <p:spPr>
            <a:xfrm>
              <a:off x="17573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8" name="Oval 167"/>
            <p:cNvSpPr/>
            <p:nvPr/>
          </p:nvSpPr>
          <p:spPr>
            <a:xfrm>
              <a:off x="13001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9" name="Oval 168"/>
            <p:cNvSpPr/>
            <p:nvPr/>
          </p:nvSpPr>
          <p:spPr>
            <a:xfrm>
              <a:off x="8429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2145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573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13001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3" name="Oval 172"/>
            <p:cNvSpPr/>
            <p:nvPr/>
          </p:nvSpPr>
          <p:spPr>
            <a:xfrm>
              <a:off x="8429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2145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17573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6" name="Oval 175"/>
            <p:cNvSpPr/>
            <p:nvPr/>
          </p:nvSpPr>
          <p:spPr>
            <a:xfrm>
              <a:off x="13001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7" name="Oval 176"/>
            <p:cNvSpPr/>
            <p:nvPr/>
          </p:nvSpPr>
          <p:spPr>
            <a:xfrm>
              <a:off x="8429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8" name="Oval 177"/>
            <p:cNvSpPr/>
            <p:nvPr/>
          </p:nvSpPr>
          <p:spPr>
            <a:xfrm>
              <a:off x="22098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7526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0" name="Oval 179"/>
            <p:cNvSpPr/>
            <p:nvPr/>
          </p:nvSpPr>
          <p:spPr>
            <a:xfrm>
              <a:off x="12954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1" name="Oval 180"/>
            <p:cNvSpPr/>
            <p:nvPr/>
          </p:nvSpPr>
          <p:spPr>
            <a:xfrm>
              <a:off x="8382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268" name="Content Placeholder 2"/>
          <p:cNvSpPr txBox="1">
            <a:spLocks/>
          </p:cNvSpPr>
          <p:nvPr/>
        </p:nvSpPr>
        <p:spPr>
          <a:xfrm>
            <a:off x="457200" y="161544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Small Area 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45720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alibri"/>
                <a:cs typeface="Calibri"/>
              </a:rPr>
              <a:t>Long </a:t>
            </a:r>
            <a:r>
              <a:rPr lang="en-US" sz="3200" b="1" dirty="0" err="1" smtClean="0">
                <a:solidFill>
                  <a:srgbClr val="FFFF00"/>
                </a:solidFill>
                <a:latin typeface="Calibri"/>
                <a:cs typeface="Calibri"/>
              </a:rPr>
              <a:t>Bitline</a:t>
            </a:r>
            <a:endParaRPr lang="en-US" sz="3200" b="1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74" name="Content Placeholder 2"/>
          <p:cNvSpPr txBox="1">
            <a:spLocks/>
          </p:cNvSpPr>
          <p:nvPr/>
        </p:nvSpPr>
        <p:spPr>
          <a:xfrm>
            <a:off x="5867400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Low Latency 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586740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Calibri"/>
                <a:cs typeface="Calibri"/>
              </a:rPr>
              <a:t>Short </a:t>
            </a:r>
            <a:r>
              <a:rPr lang="en-US" sz="3200" b="1" err="1" smtClean="0">
                <a:solidFill>
                  <a:srgbClr val="FFFF00"/>
                </a:solidFill>
                <a:latin typeface="Calibri"/>
                <a:cs typeface="Calibri"/>
              </a:rPr>
              <a:t>Bitline</a:t>
            </a:r>
            <a:endParaRPr lang="en-US" sz="32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84" name="Rounded Rectangle 283"/>
          <p:cNvSpPr/>
          <p:nvPr/>
        </p:nvSpPr>
        <p:spPr>
          <a:xfrm>
            <a:off x="316865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Calibri"/>
                <a:cs typeface="Calibri"/>
              </a:rPr>
              <a:t>Our Proposal</a:t>
            </a:r>
            <a:endParaRPr lang="en-US" sz="32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3352800"/>
            <a:ext cx="1742123" cy="3048000"/>
            <a:chOff x="844550" y="3200400"/>
            <a:chExt cx="1742123" cy="3048000"/>
          </a:xfrm>
        </p:grpSpPr>
        <p:sp>
          <p:nvSpPr>
            <p:cNvPr id="287" name="Rectangle 286"/>
            <p:cNvSpPr/>
            <p:nvPr/>
          </p:nvSpPr>
          <p:spPr>
            <a:xfrm>
              <a:off x="22161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88" name="Straight Arrow Connector 287"/>
            <p:cNvCxnSpPr>
              <a:stCxn id="287" idx="0"/>
            </p:cNvCxnSpPr>
            <p:nvPr/>
          </p:nvCxnSpPr>
          <p:spPr>
            <a:xfrm flipV="1">
              <a:off x="23990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Rectangle 288"/>
            <p:cNvSpPr/>
            <p:nvPr/>
          </p:nvSpPr>
          <p:spPr>
            <a:xfrm>
              <a:off x="17589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90" name="Straight Arrow Connector 289"/>
            <p:cNvCxnSpPr>
              <a:stCxn id="289" idx="0"/>
            </p:cNvCxnSpPr>
            <p:nvPr/>
          </p:nvCxnSpPr>
          <p:spPr>
            <a:xfrm flipV="1">
              <a:off x="19418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Rectangle 290"/>
            <p:cNvSpPr/>
            <p:nvPr/>
          </p:nvSpPr>
          <p:spPr>
            <a:xfrm>
              <a:off x="13017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92" name="Straight Arrow Connector 291"/>
            <p:cNvCxnSpPr>
              <a:stCxn id="291" idx="0"/>
            </p:cNvCxnSpPr>
            <p:nvPr/>
          </p:nvCxnSpPr>
          <p:spPr>
            <a:xfrm flipV="1">
              <a:off x="14846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Rectangle 292"/>
            <p:cNvSpPr/>
            <p:nvPr/>
          </p:nvSpPr>
          <p:spPr>
            <a:xfrm>
              <a:off x="8445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94" name="Straight Arrow Connector 293"/>
            <p:cNvCxnSpPr>
              <a:stCxn id="293" idx="0"/>
            </p:cNvCxnSpPr>
            <p:nvPr/>
          </p:nvCxnSpPr>
          <p:spPr>
            <a:xfrm flipV="1">
              <a:off x="10274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Oval 294"/>
            <p:cNvSpPr/>
            <p:nvPr/>
          </p:nvSpPr>
          <p:spPr>
            <a:xfrm>
              <a:off x="22209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637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065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8" name="Oval 297"/>
            <p:cNvSpPr/>
            <p:nvPr/>
          </p:nvSpPr>
          <p:spPr>
            <a:xfrm>
              <a:off x="8493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9" name="Oval 298"/>
            <p:cNvSpPr/>
            <p:nvPr/>
          </p:nvSpPr>
          <p:spPr>
            <a:xfrm>
              <a:off x="22209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7637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3065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2" name="Oval 301"/>
            <p:cNvSpPr/>
            <p:nvPr/>
          </p:nvSpPr>
          <p:spPr>
            <a:xfrm>
              <a:off x="8493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3" name="Oval 302"/>
            <p:cNvSpPr/>
            <p:nvPr/>
          </p:nvSpPr>
          <p:spPr>
            <a:xfrm>
              <a:off x="22209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7637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3065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6" name="Oval 305"/>
            <p:cNvSpPr/>
            <p:nvPr/>
          </p:nvSpPr>
          <p:spPr>
            <a:xfrm>
              <a:off x="8493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7" name="Oval 306"/>
            <p:cNvSpPr/>
            <p:nvPr/>
          </p:nvSpPr>
          <p:spPr>
            <a:xfrm>
              <a:off x="22209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637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065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0" name="Oval 309"/>
            <p:cNvSpPr/>
            <p:nvPr/>
          </p:nvSpPr>
          <p:spPr>
            <a:xfrm>
              <a:off x="8493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1" name="Oval 310"/>
            <p:cNvSpPr/>
            <p:nvPr/>
          </p:nvSpPr>
          <p:spPr>
            <a:xfrm>
              <a:off x="22209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637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3065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3" name="Oval 322"/>
            <p:cNvSpPr/>
            <p:nvPr/>
          </p:nvSpPr>
          <p:spPr>
            <a:xfrm>
              <a:off x="8493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6" name="Oval 345"/>
            <p:cNvSpPr/>
            <p:nvPr/>
          </p:nvSpPr>
          <p:spPr>
            <a:xfrm>
              <a:off x="22161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589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5" name="Oval 384"/>
            <p:cNvSpPr/>
            <p:nvPr/>
          </p:nvSpPr>
          <p:spPr>
            <a:xfrm>
              <a:off x="13017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6" name="Oval 385"/>
            <p:cNvSpPr/>
            <p:nvPr/>
          </p:nvSpPr>
          <p:spPr>
            <a:xfrm>
              <a:off x="8445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32" name="Content Placeholder 2"/>
          <p:cNvSpPr txBox="1">
            <a:spLocks/>
          </p:cNvSpPr>
          <p:nvPr/>
        </p:nvSpPr>
        <p:spPr>
          <a:xfrm>
            <a:off x="457200" y="1607897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Small Area </a:t>
            </a:r>
          </a:p>
        </p:txBody>
      </p:sp>
      <p:grpSp>
        <p:nvGrpSpPr>
          <p:cNvPr id="433" name="Group 432"/>
          <p:cNvGrpSpPr/>
          <p:nvPr/>
        </p:nvGrpSpPr>
        <p:grpSpPr>
          <a:xfrm>
            <a:off x="3579177" y="3368676"/>
            <a:ext cx="1742123" cy="1577974"/>
            <a:chOff x="6487477" y="1949184"/>
            <a:chExt cx="1742123" cy="1577974"/>
          </a:xfrm>
        </p:grpSpPr>
        <p:cxnSp>
          <p:nvCxnSpPr>
            <p:cNvPr id="453" name="Straight Arrow Connector 452"/>
            <p:cNvCxnSpPr/>
            <p:nvPr/>
          </p:nvCxnSpPr>
          <p:spPr>
            <a:xfrm flipV="1">
              <a:off x="80438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/>
            <p:nvPr/>
          </p:nvCxnSpPr>
          <p:spPr>
            <a:xfrm flipV="1">
              <a:off x="75866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Arrow Connector 454"/>
            <p:cNvCxnSpPr/>
            <p:nvPr/>
          </p:nvCxnSpPr>
          <p:spPr>
            <a:xfrm flipH="1" flipV="1">
              <a:off x="7126715" y="1949184"/>
              <a:ext cx="2744" cy="868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5"/>
            <p:cNvCxnSpPr/>
            <p:nvPr/>
          </p:nvCxnSpPr>
          <p:spPr>
            <a:xfrm flipV="1">
              <a:off x="66722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Oval 433"/>
            <p:cNvSpPr/>
            <p:nvPr/>
          </p:nvSpPr>
          <p:spPr>
            <a:xfrm>
              <a:off x="78638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6" name="Oval 435"/>
            <p:cNvSpPr/>
            <p:nvPr/>
          </p:nvSpPr>
          <p:spPr>
            <a:xfrm>
              <a:off x="74066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7" name="Oval 436"/>
            <p:cNvSpPr/>
            <p:nvPr/>
          </p:nvSpPr>
          <p:spPr>
            <a:xfrm>
              <a:off x="69494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0" name="Oval 439"/>
            <p:cNvSpPr/>
            <p:nvPr/>
          </p:nvSpPr>
          <p:spPr>
            <a:xfrm>
              <a:off x="64922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1" name="Oval 440"/>
            <p:cNvSpPr/>
            <p:nvPr/>
          </p:nvSpPr>
          <p:spPr>
            <a:xfrm>
              <a:off x="78638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2" name="Oval 441"/>
            <p:cNvSpPr/>
            <p:nvPr/>
          </p:nvSpPr>
          <p:spPr>
            <a:xfrm>
              <a:off x="74066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3" name="Oval 442"/>
            <p:cNvSpPr/>
            <p:nvPr/>
          </p:nvSpPr>
          <p:spPr>
            <a:xfrm>
              <a:off x="69494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4" name="Oval 443"/>
            <p:cNvSpPr/>
            <p:nvPr/>
          </p:nvSpPr>
          <p:spPr>
            <a:xfrm>
              <a:off x="64922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5" name="Oval 444"/>
            <p:cNvSpPr/>
            <p:nvPr/>
          </p:nvSpPr>
          <p:spPr>
            <a:xfrm>
              <a:off x="78638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6" name="Oval 445"/>
            <p:cNvSpPr/>
            <p:nvPr/>
          </p:nvSpPr>
          <p:spPr>
            <a:xfrm>
              <a:off x="74066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7" name="Oval 446"/>
            <p:cNvSpPr/>
            <p:nvPr/>
          </p:nvSpPr>
          <p:spPr>
            <a:xfrm>
              <a:off x="69494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8" name="Oval 447"/>
            <p:cNvSpPr/>
            <p:nvPr/>
          </p:nvSpPr>
          <p:spPr>
            <a:xfrm>
              <a:off x="64922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9" name="Oval 448"/>
            <p:cNvSpPr/>
            <p:nvPr/>
          </p:nvSpPr>
          <p:spPr>
            <a:xfrm>
              <a:off x="78590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0" name="Oval 449"/>
            <p:cNvSpPr/>
            <p:nvPr/>
          </p:nvSpPr>
          <p:spPr>
            <a:xfrm>
              <a:off x="74018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1" name="Oval 450"/>
            <p:cNvSpPr/>
            <p:nvPr/>
          </p:nvSpPr>
          <p:spPr>
            <a:xfrm>
              <a:off x="69446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2" name="Oval 451"/>
            <p:cNvSpPr/>
            <p:nvPr/>
          </p:nvSpPr>
          <p:spPr>
            <a:xfrm>
              <a:off x="64874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3579177" y="4953000"/>
            <a:ext cx="1742123" cy="1447800"/>
            <a:chOff x="6487477" y="3962400"/>
            <a:chExt cx="1742123" cy="1447800"/>
          </a:xfrm>
        </p:grpSpPr>
        <p:sp>
          <p:nvSpPr>
            <p:cNvPr id="458" name="Rectangle 457"/>
            <p:cNvSpPr/>
            <p:nvPr/>
          </p:nvSpPr>
          <p:spPr>
            <a:xfrm>
              <a:off x="78590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74018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69446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64874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78638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3" name="Oval 462"/>
            <p:cNvSpPr/>
            <p:nvPr/>
          </p:nvSpPr>
          <p:spPr>
            <a:xfrm>
              <a:off x="74066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4" name="Oval 463"/>
            <p:cNvSpPr/>
            <p:nvPr/>
          </p:nvSpPr>
          <p:spPr>
            <a:xfrm>
              <a:off x="69494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5" name="Oval 464"/>
            <p:cNvSpPr/>
            <p:nvPr/>
          </p:nvSpPr>
          <p:spPr>
            <a:xfrm>
              <a:off x="64922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8638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4066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8" name="Oval 467"/>
            <p:cNvSpPr/>
            <p:nvPr/>
          </p:nvSpPr>
          <p:spPr>
            <a:xfrm>
              <a:off x="69494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9" name="Oval 468"/>
            <p:cNvSpPr/>
            <p:nvPr/>
          </p:nvSpPr>
          <p:spPr>
            <a:xfrm>
              <a:off x="64922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946525" y="4953000"/>
            <a:ext cx="3756147" cy="1463675"/>
            <a:chOff x="3946525" y="4800600"/>
            <a:chExt cx="3756147" cy="1463675"/>
          </a:xfrm>
        </p:grpSpPr>
        <p:cxnSp>
          <p:nvCxnSpPr>
            <p:cNvPr id="186" name="Straight Arrow Connector 185"/>
            <p:cNvCxnSpPr/>
            <p:nvPr/>
          </p:nvCxnSpPr>
          <p:spPr>
            <a:xfrm flipH="1">
              <a:off x="5382876" y="4800600"/>
              <a:ext cx="9271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flipH="1">
              <a:off x="5374409" y="5555673"/>
              <a:ext cx="9271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5852006" y="4832351"/>
              <a:ext cx="1" cy="715009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Content Placeholder 2"/>
            <p:cNvSpPr txBox="1">
              <a:spLocks/>
            </p:cNvSpPr>
            <p:nvPr/>
          </p:nvSpPr>
          <p:spPr>
            <a:xfrm>
              <a:off x="3946525" y="5654675"/>
              <a:ext cx="3756147" cy="609600"/>
            </a:xfrm>
            <a:prstGeom prst="rect">
              <a:avLst/>
            </a:prstGeom>
            <a:solidFill>
              <a:schemeClr val="tx1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FFFF66"/>
                  </a:solidFill>
                </a:rPr>
                <a:t>Short </a:t>
              </a:r>
              <a:r>
                <a:rPr lang="en-US" sz="3200" b="1" i="1" dirty="0" err="1" smtClean="0">
                  <a:solidFill>
                    <a:srgbClr val="FFFF66"/>
                  </a:solidFill>
                </a:rPr>
                <a:t>Bitline</a:t>
              </a:r>
              <a:r>
                <a:rPr lang="en-US" sz="3200" b="1" i="1" dirty="0">
                  <a:solidFill>
                    <a:srgbClr val="FFFF66"/>
                  </a:solidFill>
                </a:rPr>
                <a:t> </a:t>
              </a:r>
              <a:r>
                <a:rPr lang="en-US" sz="3200" b="1" i="1" dirty="0" smtClean="0">
                  <a:solidFill>
                    <a:srgbClr val="FFFF66"/>
                  </a:solidFill>
                  <a:sym typeface="Wingdings"/>
                </a:rPr>
                <a:t> </a:t>
              </a:r>
              <a:r>
                <a:rPr lang="en-US" sz="3200" b="1" i="1" dirty="0" smtClean="0">
                  <a:solidFill>
                    <a:srgbClr val="FFFF66"/>
                  </a:solidFill>
                </a:rPr>
                <a:t>Fast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2880" y="4404206"/>
            <a:ext cx="5303520" cy="1845998"/>
            <a:chOff x="182880" y="4251806"/>
            <a:chExt cx="5303520" cy="1845998"/>
          </a:xfrm>
        </p:grpSpPr>
        <p:sp>
          <p:nvSpPr>
            <p:cNvPr id="192" name="Oval 191"/>
            <p:cNvSpPr/>
            <p:nvPr/>
          </p:nvSpPr>
          <p:spPr>
            <a:xfrm>
              <a:off x="3352800" y="4251806"/>
              <a:ext cx="2133600" cy="685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82880" y="4594706"/>
              <a:ext cx="3169920" cy="1503098"/>
              <a:chOff x="182880" y="4594706"/>
              <a:chExt cx="3169920" cy="1503098"/>
            </a:xfrm>
          </p:grpSpPr>
          <p:cxnSp>
            <p:nvCxnSpPr>
              <p:cNvPr id="193" name="Straight Arrow Connector 192"/>
              <p:cNvCxnSpPr>
                <a:endCxn id="192" idx="2"/>
              </p:cNvCxnSpPr>
              <p:nvPr/>
            </p:nvCxnSpPr>
            <p:spPr>
              <a:xfrm flipV="1">
                <a:off x="2580323" y="4594706"/>
                <a:ext cx="772477" cy="55610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headEnd type="none" w="lg" len="med"/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Content Placeholder 2"/>
              <p:cNvSpPr txBox="1">
                <a:spLocks/>
              </p:cNvSpPr>
              <p:nvPr/>
            </p:nvSpPr>
            <p:spPr>
              <a:xfrm>
                <a:off x="182880" y="5031004"/>
                <a:ext cx="2590800" cy="1066800"/>
              </a:xfrm>
              <a:prstGeom prst="rect">
                <a:avLst/>
              </a:prstGeom>
              <a:solidFill>
                <a:schemeClr val="tx1"/>
              </a:solidFill>
              <a:ln w="63500"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90000"/>
                  </a:lnSpc>
                  <a:buNone/>
                </a:pPr>
                <a:r>
                  <a:rPr lang="en-US" sz="3200" b="1" i="1" dirty="0" smtClean="0">
                    <a:solidFill>
                      <a:srgbClr val="FFFF66"/>
                    </a:solidFill>
                  </a:rPr>
                  <a:t>Need Isolation</a:t>
                </a:r>
              </a:p>
            </p:txBody>
          </p:sp>
        </p:grpSp>
      </p:grpSp>
      <p:sp>
        <p:nvSpPr>
          <p:cNvPr id="207" name="Content Placeholder 2"/>
          <p:cNvSpPr txBox="1">
            <a:spLocks/>
          </p:cNvSpPr>
          <p:nvPr/>
        </p:nvSpPr>
        <p:spPr>
          <a:xfrm>
            <a:off x="2895600" y="5181600"/>
            <a:ext cx="2590800" cy="10668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FFFF66"/>
                </a:solidFill>
              </a:rPr>
              <a:t>Add Isolation Transistor</a:t>
            </a:r>
            <a:r>
              <a:rPr lang="en-US" sz="3200" b="1" i="1" dirty="0">
                <a:solidFill>
                  <a:srgbClr val="FFFF66"/>
                </a:solidFill>
              </a:rPr>
              <a:t>s</a:t>
            </a:r>
            <a:endParaRPr lang="en-US" sz="3200" b="1" i="1" dirty="0" smtClean="0">
              <a:solidFill>
                <a:srgbClr val="FFFF66"/>
              </a:solidFill>
            </a:endParaRPr>
          </a:p>
        </p:txBody>
      </p:sp>
      <p:sp>
        <p:nvSpPr>
          <p:cNvPr id="200" name="Content Placeholder 2"/>
          <p:cNvSpPr txBox="1">
            <a:spLocks/>
          </p:cNvSpPr>
          <p:nvPr/>
        </p:nvSpPr>
        <p:spPr>
          <a:xfrm>
            <a:off x="457200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High Latency</a:t>
            </a:r>
          </a:p>
        </p:txBody>
      </p:sp>
      <p:sp>
        <p:nvSpPr>
          <p:cNvPr id="201" name="Content Placeholder 2"/>
          <p:cNvSpPr txBox="1">
            <a:spLocks/>
          </p:cNvSpPr>
          <p:nvPr/>
        </p:nvSpPr>
        <p:spPr>
          <a:xfrm>
            <a:off x="5867400" y="160020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Large Area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202" name="Straight Arrow Connector 201"/>
          <p:cNvCxnSpPr/>
          <p:nvPr/>
        </p:nvCxnSpPr>
        <p:spPr>
          <a:xfrm flipV="1">
            <a:off x="304800" y="227076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304800" y="227076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V="1">
            <a:off x="5746750" y="160020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5746750" y="160020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3 1.11111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2.59259E-6 L 0.29583 2.59259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46 L 2.5E-6 -0.0594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1.48148E-6 L -0.29444 1.48148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/>
      <p:bldP spid="268" grpId="0" animBg="1"/>
      <p:bldP spid="269" grpId="0" animBg="1"/>
      <p:bldP spid="274" grpId="0" animBg="1"/>
      <p:bldP spid="274" grpId="1" animBg="1"/>
      <p:bldP spid="275" grpId="0" animBg="1"/>
      <p:bldP spid="284" grpId="0" animBg="1"/>
      <p:bldP spid="432" grpId="0" animBg="1"/>
      <p:bldP spid="432" grpId="1" animBg="1"/>
      <p:bldP spid="207" grpId="0" animBg="1"/>
      <p:bldP spid="207" grpId="1" animBg="1"/>
      <p:bldP spid="200" grpId="0" animBg="1"/>
      <p:bldP spid="2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solidFill>
            <a:schemeClr val="tx1"/>
          </a:solidFill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50598</TotalTime>
  <Words>4224</Words>
  <Application>Microsoft Office PowerPoint</Application>
  <PresentationFormat>On-screen Show (4:3)</PresentationFormat>
  <Paragraphs>633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Tiered-Latency DRAM: A Low Latency and A Low Cost DRAM Architecture</vt:lpstr>
      <vt:lpstr>   Executive Summary</vt:lpstr>
      <vt:lpstr>   Outline</vt:lpstr>
      <vt:lpstr>PowerPoint Presentation</vt:lpstr>
      <vt:lpstr>   What Causes the Long Latency?</vt:lpstr>
      <vt:lpstr>   Why is the Subarray So Slow?</vt:lpstr>
      <vt:lpstr>   Trade-Off: Area (Die Size) vs. Latency</vt:lpstr>
      <vt:lpstr>   Trade-Off: Area (Die Size) vs. Latency</vt:lpstr>
      <vt:lpstr>   Approximating the Best of Both Worlds</vt:lpstr>
      <vt:lpstr>   Approximating the Best of Both Worlds</vt:lpstr>
      <vt:lpstr>   Outline</vt:lpstr>
      <vt:lpstr>   Tiered-Latency DRAM</vt:lpstr>
      <vt:lpstr>   Near Segment Access</vt:lpstr>
      <vt:lpstr>   Far Segment Access</vt:lpstr>
      <vt:lpstr>   Latency, Power, and Area Evaluation</vt:lpstr>
      <vt:lpstr> Commodity DRAM vs. TL-DRAM </vt:lpstr>
      <vt:lpstr>   Latency vs. Near Segment Length</vt:lpstr>
      <vt:lpstr>   Latency vs. Near Segment Length</vt:lpstr>
      <vt:lpstr>   Trade-Off: Area (Die-Area) vs. Latency</vt:lpstr>
      <vt:lpstr>   Outline</vt:lpstr>
      <vt:lpstr>   Leveraging Tiered-Latency DRAM</vt:lpstr>
      <vt:lpstr>   Near Segment as Hardware-Managed Cache</vt:lpstr>
      <vt:lpstr>   Inter-Segment Migration</vt:lpstr>
      <vt:lpstr>   Inter-Segment Migration</vt:lpstr>
      <vt:lpstr>   Inter-Segment Migration</vt:lpstr>
      <vt:lpstr>   Near Segment as Hardware-Managed Cache</vt:lpstr>
      <vt:lpstr>   Three Caching Mechanisms</vt:lpstr>
      <vt:lpstr>   Outline</vt:lpstr>
      <vt:lpstr>   Evaluation Methodology</vt:lpstr>
      <vt:lpstr>  Configurations</vt:lpstr>
      <vt:lpstr>   Single-Core: Performance &amp; Power  </vt:lpstr>
      <vt:lpstr>   Single-Core: Varying Near Segment Length</vt:lpstr>
      <vt:lpstr>   Dual-Core Evaluation</vt:lpstr>
      <vt:lpstr>   Dual-Core: Sens/Sens</vt:lpstr>
      <vt:lpstr>   Dual-Core: Sens/Insens &amp; Insens/Insens</vt:lpstr>
      <vt:lpstr>   Other Mechanisms &amp; Results in Paper</vt:lpstr>
      <vt:lpstr>   Conclusion</vt:lpstr>
      <vt:lpstr>PowerPoint Presentation</vt:lpstr>
      <vt:lpstr>Tiered-Latency DRAM: A Low Latency and A Low Cost DRAM Architecture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yoonguk</dc:creator>
  <cp:lastModifiedBy>Donghyuk Lee</cp:lastModifiedBy>
  <cp:revision>2201</cp:revision>
  <cp:lastPrinted>2012-10-09T04:51:19Z</cp:lastPrinted>
  <dcterms:created xsi:type="dcterms:W3CDTF">2012-04-22T18:44:52Z</dcterms:created>
  <dcterms:modified xsi:type="dcterms:W3CDTF">2013-03-02T05:59:54Z</dcterms:modified>
</cp:coreProperties>
</file>