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94.xml" ContentType="application/vnd.openxmlformats-officedocument.theme+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95.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theme/theme96.xml" ContentType="application/vnd.openxmlformats-officedocument.theme+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97.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0.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116.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theme/theme117.xml" ContentType="application/vnd.openxmlformats-officedocument.theme+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8.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19.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0.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1.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2.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3.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4.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5.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128.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129.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130.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131.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theme/theme132.xml" ContentType="application/vnd.openxmlformats-officedocument.theme+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3.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34.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5.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36.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3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38.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theme/theme139.xml" ContentType="application/vnd.openxmlformats-officedocument.theme+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theme/theme140.xml" ContentType="application/vnd.openxmlformats-officedocument.theme+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theme/theme141.xml" ContentType="application/vnd.openxmlformats-officedocument.theme+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theme/theme142.xml" ContentType="application/vnd.openxmlformats-officedocument.theme+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theme/theme143.xml" ContentType="application/vnd.openxmlformats-officedocument.theme+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theme/theme144.xml" ContentType="application/vnd.openxmlformats-officedocument.theme+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theme/theme145.xml" ContentType="application/vnd.openxmlformats-officedocument.theme+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theme/theme146.xml" ContentType="application/vnd.openxmlformats-officedocument.theme+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theme/theme147.xml" ContentType="application/vnd.openxmlformats-officedocument.theme+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theme/theme148.xml" ContentType="application/vnd.openxmlformats-officedocument.theme+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14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theme/theme150.xml" ContentType="application/vnd.openxmlformats-officedocument.theme+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theme/theme151.xml" ContentType="application/vnd.openxmlformats-officedocument.theme+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theme/theme152.xml" ContentType="application/vnd.openxmlformats-officedocument.theme+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theme/theme153.xml" ContentType="application/vnd.openxmlformats-officedocument.theme+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theme/theme154.xml" ContentType="application/vnd.openxmlformats-officedocument.theme+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theme/theme155.xml" ContentType="application/vnd.openxmlformats-officedocument.theme+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theme/theme156.xml" ContentType="application/vnd.openxmlformats-officedocument.theme+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theme/theme157.xml" ContentType="application/vnd.openxmlformats-officedocument.theme+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58.xml" ContentType="application/vnd.openxmlformats-officedocument.theme+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theme/theme159.xml" ContentType="application/vnd.openxmlformats-officedocument.theme+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60.xml" ContentType="application/vnd.openxmlformats-officedocument.theme+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theme/theme161.xml" ContentType="application/vnd.openxmlformats-officedocument.theme+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2.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163.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164.xml" ContentType="application/vnd.openxmlformats-officedocument.theme+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theme/theme165.xml" ContentType="application/vnd.openxmlformats-officedocument.theme+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charts/chart8.xml" ContentType="application/vnd.openxmlformats-officedocument.drawingml.chart+xml"/>
  <Override PartName="/ppt/theme/themeOverride7.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19.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theme/themeOverride8.xml" ContentType="application/vnd.openxmlformats-officedocument.themeOverride+xml"/>
  <Override PartName="/ppt/charts/chart16.xml" ContentType="application/vnd.openxmlformats-officedocument.drawingml.chart+xml"/>
  <Override PartName="/ppt/theme/themeOverride9.xml" ContentType="application/vnd.openxmlformats-officedocument.themeOverride+xml"/>
  <Override PartName="/ppt/drawings/drawing1.xml" ContentType="application/vnd.openxmlformats-officedocument.drawingml.chartshapes+xml"/>
  <Override PartName="/ppt/charts/chart17.xml" ContentType="application/vnd.openxmlformats-officedocument.drawingml.chart+xml"/>
  <Override PartName="/ppt/theme/themeOverride10.xml" ContentType="application/vnd.openxmlformats-officedocument.themeOverride+xml"/>
  <Override PartName="/ppt/drawings/drawing2.xml" ContentType="application/vnd.openxmlformats-officedocument.drawingml.chartshapes+xml"/>
  <Override PartName="/ppt/notesSlides/notesSlide32.xml" ContentType="application/vnd.openxmlformats-officedocument.presentationml.notesSlide+xml"/>
  <Override PartName="/ppt/charts/chart18.xml" ContentType="application/vnd.openxmlformats-officedocument.drawingml.chart+xml"/>
  <Override PartName="/ppt/theme/themeOverride11.xml" ContentType="application/vnd.openxmlformats-officedocument.themeOverride+xml"/>
  <Override PartName="/ppt/drawings/drawing3.xml" ContentType="application/vnd.openxmlformats-officedocument.drawingml.chartshapes+xml"/>
  <Override PartName="/ppt/charts/chart19.xml" ContentType="application/vnd.openxmlformats-officedocument.drawingml.chart+xml"/>
  <Override PartName="/ppt/theme/themeOverride12.xml" ContentType="application/vnd.openxmlformats-officedocument.themeOverride+xml"/>
  <Override PartName="/ppt/charts/chart20.xml" ContentType="application/vnd.openxmlformats-officedocument.drawingml.chart+xml"/>
  <Override PartName="/ppt/theme/themeOverride13.xml" ContentType="application/vnd.openxmlformats-officedocument.themeOverride+xml"/>
  <Override PartName="/ppt/charts/chart21.xml" ContentType="application/vnd.openxmlformats-officedocument.drawingml.chart+xml"/>
  <Override PartName="/ppt/theme/themeOverride14.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4.xml" ContentType="application/vnd.openxmlformats-officedocument.drawingml.chart+xml"/>
  <Override PartName="/ppt/notesSlides/notesSlide45.xml" ContentType="application/vnd.openxmlformats-officedocument.presentationml.notesSlide+xml"/>
  <Override PartName="/ppt/charts/chart25.xml" ContentType="application/vnd.openxmlformats-officedocument.drawingml.chart+xml"/>
  <Override PartName="/ppt/notesSlides/notesSlide46.xml" ContentType="application/vnd.openxmlformats-officedocument.presentationml.notesSlide+xml"/>
  <Override PartName="/ppt/charts/chart26.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7.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4.xml" ContentType="application/vnd.openxmlformats-officedocument.presentationml.notesSlide+xml"/>
  <Override PartName="/ppt/charts/chart30.xml" ContentType="application/vnd.openxmlformats-officedocument.drawingml.chart+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33.xml" ContentType="application/vnd.openxmlformats-officedocument.drawingml.chart+xml"/>
  <Override PartName="/ppt/notesSlides/notesSlide62.xml" ContentType="application/vnd.openxmlformats-officedocument.presentationml.notesSlide+xml"/>
  <Override PartName="/ppt/charts/chart34.xml" ContentType="application/vnd.openxmlformats-officedocument.drawingml.chart+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692" r:id="rId45"/>
    <p:sldMasterId id="2147484704" r:id="rId46"/>
    <p:sldMasterId id="2147484741" r:id="rId47"/>
    <p:sldMasterId id="2147484765" r:id="rId48"/>
    <p:sldMasterId id="2147484777" r:id="rId49"/>
    <p:sldMasterId id="2147484789" r:id="rId50"/>
    <p:sldMasterId id="2147484801" r:id="rId51"/>
    <p:sldMasterId id="2147484813" r:id="rId52"/>
    <p:sldMasterId id="2147484825" r:id="rId53"/>
    <p:sldMasterId id="2147484837" r:id="rId54"/>
    <p:sldMasterId id="2147484849" r:id="rId55"/>
    <p:sldMasterId id="2147484861" r:id="rId56"/>
    <p:sldMasterId id="2147484873" r:id="rId57"/>
    <p:sldMasterId id="2147484885" r:id="rId58"/>
    <p:sldMasterId id="2147484897" r:id="rId59"/>
    <p:sldMasterId id="2147484909" r:id="rId60"/>
    <p:sldMasterId id="2147484921" r:id="rId61"/>
    <p:sldMasterId id="2147484933" r:id="rId62"/>
    <p:sldMasterId id="2147484945" r:id="rId63"/>
    <p:sldMasterId id="2147484957" r:id="rId64"/>
    <p:sldMasterId id="2147484969" r:id="rId65"/>
    <p:sldMasterId id="2147484996" r:id="rId66"/>
    <p:sldMasterId id="2147485033" r:id="rId67"/>
    <p:sldMasterId id="2147485045" r:id="rId68"/>
    <p:sldMasterId id="2147485069" r:id="rId69"/>
    <p:sldMasterId id="2147485107" r:id="rId70"/>
    <p:sldMasterId id="2147485119" r:id="rId71"/>
    <p:sldMasterId id="2147485131" r:id="rId72"/>
    <p:sldMasterId id="2147485143" r:id="rId73"/>
    <p:sldMasterId id="2147485155" r:id="rId74"/>
    <p:sldMasterId id="2147485167" r:id="rId75"/>
    <p:sldMasterId id="2147485179" r:id="rId76"/>
    <p:sldMasterId id="2147485191" r:id="rId77"/>
    <p:sldMasterId id="2147485203" r:id="rId78"/>
    <p:sldMasterId id="2147485215" r:id="rId79"/>
    <p:sldMasterId id="2147485227" r:id="rId80"/>
    <p:sldMasterId id="2147485239" r:id="rId81"/>
    <p:sldMasterId id="2147485251" r:id="rId82"/>
    <p:sldMasterId id="2147485263" r:id="rId83"/>
    <p:sldMasterId id="2147485335" r:id="rId84"/>
    <p:sldMasterId id="2147485347" r:id="rId85"/>
    <p:sldMasterId id="2147485398" r:id="rId86"/>
    <p:sldMasterId id="2147485410" r:id="rId87"/>
    <p:sldMasterId id="2147485436" r:id="rId88"/>
    <p:sldMasterId id="2147485460" r:id="rId89"/>
    <p:sldMasterId id="2147485484" r:id="rId90"/>
    <p:sldMasterId id="2147485496" r:id="rId91"/>
    <p:sldMasterId id="2147485520" r:id="rId92"/>
    <p:sldMasterId id="2147485532" r:id="rId93"/>
    <p:sldMasterId id="2147485580" r:id="rId94"/>
    <p:sldMasterId id="2147485616" r:id="rId95"/>
    <p:sldMasterId id="2147485640" r:id="rId96"/>
    <p:sldMasterId id="2147485652" r:id="rId97"/>
    <p:sldMasterId id="2147485665" r:id="rId98"/>
    <p:sldMasterId id="2147485678" r:id="rId99"/>
    <p:sldMasterId id="2147485690" r:id="rId100"/>
    <p:sldMasterId id="2147485714" r:id="rId101"/>
    <p:sldMasterId id="2147485727" r:id="rId102"/>
    <p:sldMasterId id="2147485751" r:id="rId103"/>
    <p:sldMasterId id="2147485763" r:id="rId104"/>
    <p:sldMasterId id="2147485787" r:id="rId105"/>
    <p:sldMasterId id="2147485811" r:id="rId106"/>
    <p:sldMasterId id="2147485922" r:id="rId107"/>
    <p:sldMasterId id="2147485934" r:id="rId108"/>
    <p:sldMasterId id="2147485958" r:id="rId109"/>
    <p:sldMasterId id="2147485970" r:id="rId110"/>
    <p:sldMasterId id="2147485994" r:id="rId111"/>
    <p:sldMasterId id="2147486019" r:id="rId112"/>
    <p:sldMasterId id="2147486031" r:id="rId113"/>
    <p:sldMasterId id="2147486055" r:id="rId114"/>
    <p:sldMasterId id="2147486068" r:id="rId115"/>
    <p:sldMasterId id="2147486080" r:id="rId116"/>
    <p:sldMasterId id="2147486104" r:id="rId117"/>
    <p:sldMasterId id="2147486116" r:id="rId118"/>
    <p:sldMasterId id="2147486128" r:id="rId119"/>
    <p:sldMasterId id="2147486140" r:id="rId120"/>
    <p:sldMasterId id="2147486164" r:id="rId121"/>
    <p:sldMasterId id="2147486197" r:id="rId122"/>
    <p:sldMasterId id="2147486258" r:id="rId123"/>
    <p:sldMasterId id="2147486291" r:id="rId124"/>
    <p:sldMasterId id="2147486303" r:id="rId125"/>
    <p:sldMasterId id="2147486315" r:id="rId126"/>
    <p:sldMasterId id="2147486327" r:id="rId127"/>
    <p:sldMasterId id="2147486339" r:id="rId128"/>
    <p:sldMasterId id="2147486351" r:id="rId129"/>
    <p:sldMasterId id="2147486364" r:id="rId130"/>
    <p:sldMasterId id="2147486376" r:id="rId131"/>
    <p:sldMasterId id="2147486388" r:id="rId132"/>
    <p:sldMasterId id="2147486400" r:id="rId133"/>
    <p:sldMasterId id="2147486412" r:id="rId134"/>
    <p:sldMasterId id="2147486424" r:id="rId135"/>
    <p:sldMasterId id="2147486436" r:id="rId136"/>
    <p:sldMasterId id="2147486448" r:id="rId137"/>
    <p:sldMasterId id="2147486460" r:id="rId138"/>
    <p:sldMasterId id="2147486472" r:id="rId139"/>
    <p:sldMasterId id="2147486480" r:id="rId140"/>
    <p:sldMasterId id="2147486488" r:id="rId141"/>
    <p:sldMasterId id="2147486496" r:id="rId142"/>
    <p:sldMasterId id="2147486544" r:id="rId143"/>
    <p:sldMasterId id="2147486556" r:id="rId144"/>
    <p:sldMasterId id="2147486570" r:id="rId145"/>
    <p:sldMasterId id="2147486582" r:id="rId146"/>
    <p:sldMasterId id="2147486594" r:id="rId147"/>
    <p:sldMasterId id="2147486606" r:id="rId148"/>
    <p:sldMasterId id="2147486618" r:id="rId149"/>
    <p:sldMasterId id="2147486630" r:id="rId150"/>
    <p:sldMasterId id="2147486642" r:id="rId151"/>
    <p:sldMasterId id="2147486654" r:id="rId152"/>
    <p:sldMasterId id="2147486666" r:id="rId153"/>
    <p:sldMasterId id="2147486678" r:id="rId154"/>
    <p:sldMasterId id="2147486690" r:id="rId155"/>
    <p:sldMasterId id="2147486702" r:id="rId156"/>
    <p:sldMasterId id="2147486714" r:id="rId157"/>
    <p:sldMasterId id="2147486727" r:id="rId158"/>
    <p:sldMasterId id="2147486739" r:id="rId159"/>
    <p:sldMasterId id="2147486751" r:id="rId160"/>
    <p:sldMasterId id="2147486758" r:id="rId161"/>
    <p:sldMasterId id="2147486765" r:id="rId162"/>
    <p:sldMasterId id="2147486772" r:id="rId163"/>
    <p:sldMasterId id="2147486784" r:id="rId164"/>
    <p:sldMasterId id="2147486796" r:id="rId165"/>
    <p:sldMasterId id="2147486803" r:id="rId166"/>
  </p:sldMasterIdLst>
  <p:notesMasterIdLst>
    <p:notesMasterId r:id="rId383"/>
  </p:notesMasterIdLst>
  <p:handoutMasterIdLst>
    <p:handoutMasterId r:id="rId384"/>
  </p:handoutMasterIdLst>
  <p:sldIdLst>
    <p:sldId id="3012" r:id="rId167"/>
    <p:sldId id="2885" r:id="rId168"/>
    <p:sldId id="2886" r:id="rId169"/>
    <p:sldId id="2887" r:id="rId170"/>
    <p:sldId id="2933" r:id="rId171"/>
    <p:sldId id="2889" r:id="rId172"/>
    <p:sldId id="2890" r:id="rId173"/>
    <p:sldId id="2891" r:id="rId174"/>
    <p:sldId id="2892" r:id="rId175"/>
    <p:sldId id="2893" r:id="rId176"/>
    <p:sldId id="2934" r:id="rId177"/>
    <p:sldId id="2895" r:id="rId178"/>
    <p:sldId id="2896" r:id="rId179"/>
    <p:sldId id="2897" r:id="rId180"/>
    <p:sldId id="2898" r:id="rId181"/>
    <p:sldId id="2899" r:id="rId182"/>
    <p:sldId id="2900" r:id="rId183"/>
    <p:sldId id="2901" r:id="rId184"/>
    <p:sldId id="2902" r:id="rId185"/>
    <p:sldId id="2903" r:id="rId186"/>
    <p:sldId id="2904" r:id="rId187"/>
    <p:sldId id="2905" r:id="rId188"/>
    <p:sldId id="2906" r:id="rId189"/>
    <p:sldId id="2907" r:id="rId190"/>
    <p:sldId id="2908" r:id="rId191"/>
    <p:sldId id="2909" r:id="rId192"/>
    <p:sldId id="3013" r:id="rId193"/>
    <p:sldId id="3014" r:id="rId194"/>
    <p:sldId id="2910" r:id="rId195"/>
    <p:sldId id="2911" r:id="rId196"/>
    <p:sldId id="2912" r:id="rId197"/>
    <p:sldId id="2913" r:id="rId198"/>
    <p:sldId id="2642" r:id="rId199"/>
    <p:sldId id="2914" r:id="rId200"/>
    <p:sldId id="2915" r:id="rId201"/>
    <p:sldId id="1791" r:id="rId202"/>
    <p:sldId id="1511" r:id="rId203"/>
    <p:sldId id="2643" r:id="rId204"/>
    <p:sldId id="3015" r:id="rId205"/>
    <p:sldId id="3016" r:id="rId206"/>
    <p:sldId id="3017" r:id="rId207"/>
    <p:sldId id="2568" r:id="rId208"/>
    <p:sldId id="1889" r:id="rId209"/>
    <p:sldId id="1990" r:id="rId210"/>
    <p:sldId id="3035" r:id="rId211"/>
    <p:sldId id="3036" r:id="rId212"/>
    <p:sldId id="2916" r:id="rId213"/>
    <p:sldId id="1729" r:id="rId214"/>
    <p:sldId id="3018" r:id="rId215"/>
    <p:sldId id="2918" r:id="rId216"/>
    <p:sldId id="2805" r:id="rId217"/>
    <p:sldId id="3005" r:id="rId218"/>
    <p:sldId id="2158" r:id="rId219"/>
    <p:sldId id="2159" r:id="rId220"/>
    <p:sldId id="1814" r:id="rId221"/>
    <p:sldId id="2820" r:id="rId222"/>
    <p:sldId id="2514" r:id="rId223"/>
    <p:sldId id="1816" r:id="rId224"/>
    <p:sldId id="2515" r:id="rId225"/>
    <p:sldId id="2516" r:id="rId226"/>
    <p:sldId id="1855" r:id="rId227"/>
    <p:sldId id="2160" r:id="rId228"/>
    <p:sldId id="1856" r:id="rId229"/>
    <p:sldId id="2170" r:id="rId230"/>
    <p:sldId id="2681" r:id="rId231"/>
    <p:sldId id="2800" r:id="rId232"/>
    <p:sldId id="2705" r:id="rId233"/>
    <p:sldId id="2801" r:id="rId234"/>
    <p:sldId id="3019" r:id="rId235"/>
    <p:sldId id="3020" r:id="rId236"/>
    <p:sldId id="2802" r:id="rId237"/>
    <p:sldId id="2920" r:id="rId238"/>
    <p:sldId id="2921" r:id="rId239"/>
    <p:sldId id="2821" r:id="rId240"/>
    <p:sldId id="3003" r:id="rId241"/>
    <p:sldId id="3004" r:id="rId242"/>
    <p:sldId id="2822" r:id="rId243"/>
    <p:sldId id="2823" r:id="rId244"/>
    <p:sldId id="2824" r:id="rId245"/>
    <p:sldId id="2825" r:id="rId246"/>
    <p:sldId id="2826" r:id="rId247"/>
    <p:sldId id="3021" r:id="rId248"/>
    <p:sldId id="3022" r:id="rId249"/>
    <p:sldId id="3027" r:id="rId250"/>
    <p:sldId id="2532" r:id="rId251"/>
    <p:sldId id="2533" r:id="rId252"/>
    <p:sldId id="2534" r:id="rId253"/>
    <p:sldId id="2535" r:id="rId254"/>
    <p:sldId id="2536" r:id="rId255"/>
    <p:sldId id="2772" r:id="rId256"/>
    <p:sldId id="2539" r:id="rId257"/>
    <p:sldId id="2540" r:id="rId258"/>
    <p:sldId id="2541" r:id="rId259"/>
    <p:sldId id="3028" r:id="rId260"/>
    <p:sldId id="3029" r:id="rId261"/>
    <p:sldId id="3026" r:id="rId262"/>
    <p:sldId id="1730" r:id="rId263"/>
    <p:sldId id="2924" r:id="rId264"/>
    <p:sldId id="2590" r:id="rId265"/>
    <p:sldId id="2591" r:id="rId266"/>
    <p:sldId id="1542" r:id="rId267"/>
    <p:sldId id="1543" r:id="rId268"/>
    <p:sldId id="1544" r:id="rId269"/>
    <p:sldId id="1545" r:id="rId270"/>
    <p:sldId id="1546" r:id="rId271"/>
    <p:sldId id="1548" r:id="rId272"/>
    <p:sldId id="3030" r:id="rId273"/>
    <p:sldId id="2927" r:id="rId274"/>
    <p:sldId id="2926" r:id="rId275"/>
    <p:sldId id="1554" r:id="rId276"/>
    <p:sldId id="1836" r:id="rId277"/>
    <p:sldId id="1837" r:id="rId278"/>
    <p:sldId id="1838" r:id="rId279"/>
    <p:sldId id="1557" r:id="rId280"/>
    <p:sldId id="1857" r:id="rId281"/>
    <p:sldId id="1589" r:id="rId282"/>
    <p:sldId id="1982" r:id="rId283"/>
    <p:sldId id="1759" r:id="rId284"/>
    <p:sldId id="1596" r:id="rId285"/>
    <p:sldId id="1597" r:id="rId286"/>
    <p:sldId id="3031" r:id="rId287"/>
    <p:sldId id="3032" r:id="rId288"/>
    <p:sldId id="2928" r:id="rId289"/>
    <p:sldId id="2870" r:id="rId290"/>
    <p:sldId id="2871" r:id="rId291"/>
    <p:sldId id="2872" r:id="rId292"/>
    <p:sldId id="2873" r:id="rId293"/>
    <p:sldId id="2881" r:id="rId294"/>
    <p:sldId id="2882" r:id="rId295"/>
    <p:sldId id="2929" r:id="rId296"/>
    <p:sldId id="1732" r:id="rId297"/>
    <p:sldId id="3034" r:id="rId298"/>
    <p:sldId id="2930" r:id="rId299"/>
    <p:sldId id="3037" r:id="rId300"/>
    <p:sldId id="2678" r:id="rId301"/>
    <p:sldId id="2684" r:id="rId302"/>
    <p:sldId id="2746" r:id="rId303"/>
    <p:sldId id="2931" r:id="rId304"/>
    <p:sldId id="2702" r:id="rId305"/>
    <p:sldId id="3033" r:id="rId306"/>
    <p:sldId id="2788" r:id="rId307"/>
    <p:sldId id="2783" r:id="rId308"/>
    <p:sldId id="2748" r:id="rId309"/>
    <p:sldId id="2749" r:id="rId310"/>
    <p:sldId id="2789" r:id="rId311"/>
    <p:sldId id="2806" r:id="rId312"/>
    <p:sldId id="2807" r:id="rId313"/>
    <p:sldId id="2808" r:id="rId314"/>
    <p:sldId id="2809" r:id="rId315"/>
    <p:sldId id="2810" r:id="rId316"/>
    <p:sldId id="2811" r:id="rId317"/>
    <p:sldId id="2812" r:id="rId318"/>
    <p:sldId id="2813" r:id="rId319"/>
    <p:sldId id="2849" r:id="rId320"/>
    <p:sldId id="2866" r:id="rId321"/>
    <p:sldId id="2867" r:id="rId322"/>
    <p:sldId id="2868" r:id="rId323"/>
    <p:sldId id="2869" r:id="rId324"/>
    <p:sldId id="2874" r:id="rId325"/>
    <p:sldId id="2876" r:id="rId326"/>
    <p:sldId id="2877" r:id="rId327"/>
    <p:sldId id="2878" r:id="rId328"/>
    <p:sldId id="2879" r:id="rId329"/>
    <p:sldId id="2880" r:id="rId330"/>
    <p:sldId id="2935" r:id="rId331"/>
    <p:sldId id="2947" r:id="rId332"/>
    <p:sldId id="2948" r:id="rId333"/>
    <p:sldId id="2949" r:id="rId334"/>
    <p:sldId id="2950" r:id="rId335"/>
    <p:sldId id="2951" r:id="rId336"/>
    <p:sldId id="2952" r:id="rId337"/>
    <p:sldId id="2953" r:id="rId338"/>
    <p:sldId id="2954" r:id="rId339"/>
    <p:sldId id="2955" r:id="rId340"/>
    <p:sldId id="2956" r:id="rId341"/>
    <p:sldId id="2957" r:id="rId342"/>
    <p:sldId id="2958" r:id="rId343"/>
    <p:sldId id="2986" r:id="rId344"/>
    <p:sldId id="2987" r:id="rId345"/>
    <p:sldId id="2988" r:id="rId346"/>
    <p:sldId id="2989" r:id="rId347"/>
    <p:sldId id="2990" r:id="rId348"/>
    <p:sldId id="2991" r:id="rId349"/>
    <p:sldId id="2992" r:id="rId350"/>
    <p:sldId id="2993" r:id="rId351"/>
    <p:sldId id="2994" r:id="rId352"/>
    <p:sldId id="2995" r:id="rId353"/>
    <p:sldId id="2996" r:id="rId354"/>
    <p:sldId id="2997" r:id="rId355"/>
    <p:sldId id="2998" r:id="rId356"/>
    <p:sldId id="2999" r:id="rId357"/>
    <p:sldId id="3000" r:id="rId358"/>
    <p:sldId id="3001" r:id="rId359"/>
    <p:sldId id="3002" r:id="rId360"/>
    <p:sldId id="2960" r:id="rId361"/>
    <p:sldId id="2961" r:id="rId362"/>
    <p:sldId id="2962" r:id="rId363"/>
    <p:sldId id="2963" r:id="rId364"/>
    <p:sldId id="2964" r:id="rId365"/>
    <p:sldId id="2965" r:id="rId366"/>
    <p:sldId id="2966" r:id="rId367"/>
    <p:sldId id="2967" r:id="rId368"/>
    <p:sldId id="2968" r:id="rId369"/>
    <p:sldId id="2969" r:id="rId370"/>
    <p:sldId id="2970" r:id="rId371"/>
    <p:sldId id="2971" r:id="rId372"/>
    <p:sldId id="2972" r:id="rId373"/>
    <p:sldId id="2973" r:id="rId374"/>
    <p:sldId id="2974" r:id="rId375"/>
    <p:sldId id="2975" r:id="rId376"/>
    <p:sldId id="2976" r:id="rId377"/>
    <p:sldId id="2977" r:id="rId378"/>
    <p:sldId id="2978" r:id="rId379"/>
    <p:sldId id="2979" r:id="rId380"/>
    <p:sldId id="2982" r:id="rId381"/>
    <p:sldId id="2981" r:id="rId382"/>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484" autoAdjust="0"/>
    <p:restoredTop sz="99433" autoAdjust="0"/>
  </p:normalViewPr>
  <p:slideViewPr>
    <p:cSldViewPr>
      <p:cViewPr varScale="1">
        <p:scale>
          <a:sx n="97" d="100"/>
          <a:sy n="97" d="100"/>
        </p:scale>
        <p:origin x="-1416"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345" Type="http://schemas.openxmlformats.org/officeDocument/2006/relationships/slide" Target="slides/slide179.xml"/><Relationship Id="rId346" Type="http://schemas.openxmlformats.org/officeDocument/2006/relationships/slide" Target="slides/slide180.xml"/><Relationship Id="rId347" Type="http://schemas.openxmlformats.org/officeDocument/2006/relationships/slide" Target="slides/slide181.xml"/><Relationship Id="rId348" Type="http://schemas.openxmlformats.org/officeDocument/2006/relationships/slide" Target="slides/slide182.xml"/><Relationship Id="rId349" Type="http://schemas.openxmlformats.org/officeDocument/2006/relationships/slide" Target="slides/slide183.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 Target="slides/slide4.xml"/><Relationship Id="rId171" Type="http://schemas.openxmlformats.org/officeDocument/2006/relationships/slide" Target="slides/slide5.xml"/><Relationship Id="rId172" Type="http://schemas.openxmlformats.org/officeDocument/2006/relationships/slide" Target="slides/slide6.xml"/><Relationship Id="rId173" Type="http://schemas.openxmlformats.org/officeDocument/2006/relationships/slide" Target="slides/slide7.xml"/><Relationship Id="rId174" Type="http://schemas.openxmlformats.org/officeDocument/2006/relationships/slide" Target="slides/slide8.xml"/><Relationship Id="rId175" Type="http://schemas.openxmlformats.org/officeDocument/2006/relationships/slide" Target="slides/slide9.xml"/><Relationship Id="rId176" Type="http://schemas.openxmlformats.org/officeDocument/2006/relationships/slide" Target="slides/slide10.xml"/><Relationship Id="rId177" Type="http://schemas.openxmlformats.org/officeDocument/2006/relationships/slide" Target="slides/slide11.xml"/><Relationship Id="rId178" Type="http://schemas.openxmlformats.org/officeDocument/2006/relationships/slide" Target="slides/slide12.xml"/><Relationship Id="rId179" Type="http://schemas.openxmlformats.org/officeDocument/2006/relationships/slide" Target="slides/slide13.xml"/><Relationship Id="rId260" Type="http://schemas.openxmlformats.org/officeDocument/2006/relationships/slide" Target="slides/slide94.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95.xml"/><Relationship Id="rId262" Type="http://schemas.openxmlformats.org/officeDocument/2006/relationships/slide" Target="slides/slide96.xml"/><Relationship Id="rId263" Type="http://schemas.openxmlformats.org/officeDocument/2006/relationships/slide" Target="slides/slide97.xml"/><Relationship Id="rId264" Type="http://schemas.openxmlformats.org/officeDocument/2006/relationships/slide" Target="slides/slide98.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00" Type="http://schemas.openxmlformats.org/officeDocument/2006/relationships/slide" Target="slides/slide34.xml"/><Relationship Id="rId201" Type="http://schemas.openxmlformats.org/officeDocument/2006/relationships/slide" Target="slides/slide35.xml"/><Relationship Id="rId202" Type="http://schemas.openxmlformats.org/officeDocument/2006/relationships/slide" Target="slides/slide36.xml"/><Relationship Id="rId203" Type="http://schemas.openxmlformats.org/officeDocument/2006/relationships/slide" Target="slides/slide37.xml"/><Relationship Id="rId204" Type="http://schemas.openxmlformats.org/officeDocument/2006/relationships/slide" Target="slides/slide38.xml"/><Relationship Id="rId205" Type="http://schemas.openxmlformats.org/officeDocument/2006/relationships/slide" Target="slides/slide39.xml"/><Relationship Id="rId206" Type="http://schemas.openxmlformats.org/officeDocument/2006/relationships/slide" Target="slides/slide40.xml"/><Relationship Id="rId207" Type="http://schemas.openxmlformats.org/officeDocument/2006/relationships/slide" Target="slides/slide41.xml"/><Relationship Id="rId208" Type="http://schemas.openxmlformats.org/officeDocument/2006/relationships/slide" Target="slides/slide42.xml"/><Relationship Id="rId209" Type="http://schemas.openxmlformats.org/officeDocument/2006/relationships/slide" Target="slides/slide43.xml"/><Relationship Id="rId265" Type="http://schemas.openxmlformats.org/officeDocument/2006/relationships/slide" Target="slides/slide99.xml"/><Relationship Id="rId266" Type="http://schemas.openxmlformats.org/officeDocument/2006/relationships/slide" Target="slides/slide100.xml"/><Relationship Id="rId267" Type="http://schemas.openxmlformats.org/officeDocument/2006/relationships/slide" Target="slides/slide101.xml"/><Relationship Id="rId268" Type="http://schemas.openxmlformats.org/officeDocument/2006/relationships/slide" Target="slides/slide102.xml"/><Relationship Id="rId269" Type="http://schemas.openxmlformats.org/officeDocument/2006/relationships/slide" Target="slides/slide103.xml"/><Relationship Id="rId350" Type="http://schemas.openxmlformats.org/officeDocument/2006/relationships/slide" Target="slides/slide184.xml"/><Relationship Id="rId351" Type="http://schemas.openxmlformats.org/officeDocument/2006/relationships/slide" Target="slides/slide185.xml"/><Relationship Id="rId352" Type="http://schemas.openxmlformats.org/officeDocument/2006/relationships/slide" Target="slides/slide186.xml"/><Relationship Id="rId353" Type="http://schemas.openxmlformats.org/officeDocument/2006/relationships/slide" Target="slides/slide187.xml"/><Relationship Id="rId354" Type="http://schemas.openxmlformats.org/officeDocument/2006/relationships/slide" Target="slides/slide188.xml"/><Relationship Id="rId355" Type="http://schemas.openxmlformats.org/officeDocument/2006/relationships/slide" Target="slides/slide189.xml"/><Relationship Id="rId356" Type="http://schemas.openxmlformats.org/officeDocument/2006/relationships/slide" Target="slides/slide190.xml"/><Relationship Id="rId357" Type="http://schemas.openxmlformats.org/officeDocument/2006/relationships/slide" Target="slides/slide191.xml"/><Relationship Id="rId358" Type="http://schemas.openxmlformats.org/officeDocument/2006/relationships/slide" Target="slides/slide192.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193.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80" Type="http://schemas.openxmlformats.org/officeDocument/2006/relationships/slide" Target="slides/slide14.xml"/><Relationship Id="rId181" Type="http://schemas.openxmlformats.org/officeDocument/2006/relationships/slide" Target="slides/slide15.xml"/><Relationship Id="rId182" Type="http://schemas.openxmlformats.org/officeDocument/2006/relationships/slide" Target="slides/slide16.xml"/><Relationship Id="rId183" Type="http://schemas.openxmlformats.org/officeDocument/2006/relationships/slide" Target="slides/slide17.xml"/><Relationship Id="rId184" Type="http://schemas.openxmlformats.org/officeDocument/2006/relationships/slide" Target="slides/slide18.xml"/><Relationship Id="rId185" Type="http://schemas.openxmlformats.org/officeDocument/2006/relationships/slide" Target="slides/slide19.xml"/><Relationship Id="rId186" Type="http://schemas.openxmlformats.org/officeDocument/2006/relationships/slide" Target="slides/slide20.xml"/><Relationship Id="rId187" Type="http://schemas.openxmlformats.org/officeDocument/2006/relationships/slide" Target="slides/slide21.xml"/><Relationship Id="rId188" Type="http://schemas.openxmlformats.org/officeDocument/2006/relationships/slide" Target="slides/slide22.xml"/><Relationship Id="rId189" Type="http://schemas.openxmlformats.org/officeDocument/2006/relationships/slide" Target="slides/slide23.xml"/><Relationship Id="rId270" Type="http://schemas.openxmlformats.org/officeDocument/2006/relationships/slide" Target="slides/slide104.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05.xml"/><Relationship Id="rId272" Type="http://schemas.openxmlformats.org/officeDocument/2006/relationships/slide" Target="slides/slide106.xml"/><Relationship Id="rId273" Type="http://schemas.openxmlformats.org/officeDocument/2006/relationships/slide" Target="slides/slide107.xml"/><Relationship Id="rId274" Type="http://schemas.openxmlformats.org/officeDocument/2006/relationships/slide" Target="slides/slide108.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10" Type="http://schemas.openxmlformats.org/officeDocument/2006/relationships/slide" Target="slides/slide44.xml"/><Relationship Id="rId211" Type="http://schemas.openxmlformats.org/officeDocument/2006/relationships/slide" Target="slides/slide45.xml"/><Relationship Id="rId212" Type="http://schemas.openxmlformats.org/officeDocument/2006/relationships/slide" Target="slides/slide46.xml"/><Relationship Id="rId213" Type="http://schemas.openxmlformats.org/officeDocument/2006/relationships/slide" Target="slides/slide47.xml"/><Relationship Id="rId214" Type="http://schemas.openxmlformats.org/officeDocument/2006/relationships/slide" Target="slides/slide48.xml"/><Relationship Id="rId215" Type="http://schemas.openxmlformats.org/officeDocument/2006/relationships/slide" Target="slides/slide49.xml"/><Relationship Id="rId216" Type="http://schemas.openxmlformats.org/officeDocument/2006/relationships/slide" Target="slides/slide50.xml"/><Relationship Id="rId217" Type="http://schemas.openxmlformats.org/officeDocument/2006/relationships/slide" Target="slides/slide51.xml"/><Relationship Id="rId218" Type="http://schemas.openxmlformats.org/officeDocument/2006/relationships/slide" Target="slides/slide52.xml"/><Relationship Id="rId219" Type="http://schemas.openxmlformats.org/officeDocument/2006/relationships/slide" Target="slides/slide53.xml"/><Relationship Id="rId275" Type="http://schemas.openxmlformats.org/officeDocument/2006/relationships/slide" Target="slides/slide109.xml"/><Relationship Id="rId276" Type="http://schemas.openxmlformats.org/officeDocument/2006/relationships/slide" Target="slides/slide110.xml"/><Relationship Id="rId277" Type="http://schemas.openxmlformats.org/officeDocument/2006/relationships/slide" Target="slides/slide111.xml"/><Relationship Id="rId278" Type="http://schemas.openxmlformats.org/officeDocument/2006/relationships/slide" Target="slides/slide112.xml"/><Relationship Id="rId279" Type="http://schemas.openxmlformats.org/officeDocument/2006/relationships/slide" Target="slides/slide113.xml"/><Relationship Id="rId300" Type="http://schemas.openxmlformats.org/officeDocument/2006/relationships/slide" Target="slides/slide134.xml"/><Relationship Id="rId301" Type="http://schemas.openxmlformats.org/officeDocument/2006/relationships/slide" Target="slides/slide135.xml"/><Relationship Id="rId302" Type="http://schemas.openxmlformats.org/officeDocument/2006/relationships/slide" Target="slides/slide136.xml"/><Relationship Id="rId303" Type="http://schemas.openxmlformats.org/officeDocument/2006/relationships/slide" Target="slides/slide137.xml"/><Relationship Id="rId304" Type="http://schemas.openxmlformats.org/officeDocument/2006/relationships/slide" Target="slides/slide138.xml"/><Relationship Id="rId305" Type="http://schemas.openxmlformats.org/officeDocument/2006/relationships/slide" Target="slides/slide139.xml"/><Relationship Id="rId306" Type="http://schemas.openxmlformats.org/officeDocument/2006/relationships/slide" Target="slides/slide140.xml"/><Relationship Id="rId307" Type="http://schemas.openxmlformats.org/officeDocument/2006/relationships/slide" Target="slides/slide141.xml"/><Relationship Id="rId308" Type="http://schemas.openxmlformats.org/officeDocument/2006/relationships/slide" Target="slides/slide142.xml"/><Relationship Id="rId309" Type="http://schemas.openxmlformats.org/officeDocument/2006/relationships/slide" Target="slides/slide143.xml"/><Relationship Id="rId360" Type="http://schemas.openxmlformats.org/officeDocument/2006/relationships/slide" Target="slides/slide194.xml"/><Relationship Id="rId361" Type="http://schemas.openxmlformats.org/officeDocument/2006/relationships/slide" Target="slides/slide195.xml"/><Relationship Id="rId362" Type="http://schemas.openxmlformats.org/officeDocument/2006/relationships/slide" Target="slides/slide196.xml"/><Relationship Id="rId363" Type="http://schemas.openxmlformats.org/officeDocument/2006/relationships/slide" Target="slides/slide197.xml"/><Relationship Id="rId364" Type="http://schemas.openxmlformats.org/officeDocument/2006/relationships/slide" Target="slides/slide198.xml"/><Relationship Id="rId365" Type="http://schemas.openxmlformats.org/officeDocument/2006/relationships/slide" Target="slides/slide199.xml"/><Relationship Id="rId366" Type="http://schemas.openxmlformats.org/officeDocument/2006/relationships/slide" Target="slides/slide200.xml"/><Relationship Id="rId367" Type="http://schemas.openxmlformats.org/officeDocument/2006/relationships/slide" Target="slides/slide201.xml"/><Relationship Id="rId368" Type="http://schemas.openxmlformats.org/officeDocument/2006/relationships/slide" Target="slides/slide202.xml"/><Relationship Id="rId369" Type="http://schemas.openxmlformats.org/officeDocument/2006/relationships/slide" Target="slides/slide203.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90" Type="http://schemas.openxmlformats.org/officeDocument/2006/relationships/slide" Target="slides/slide24.xml"/><Relationship Id="rId191" Type="http://schemas.openxmlformats.org/officeDocument/2006/relationships/slide" Target="slides/slide25.xml"/><Relationship Id="rId192" Type="http://schemas.openxmlformats.org/officeDocument/2006/relationships/slide" Target="slides/slide26.xml"/><Relationship Id="rId193" Type="http://schemas.openxmlformats.org/officeDocument/2006/relationships/slide" Target="slides/slide27.xml"/><Relationship Id="rId194" Type="http://schemas.openxmlformats.org/officeDocument/2006/relationships/slide" Target="slides/slide28.xml"/><Relationship Id="rId195" Type="http://schemas.openxmlformats.org/officeDocument/2006/relationships/slide" Target="slides/slide29.xml"/><Relationship Id="rId196" Type="http://schemas.openxmlformats.org/officeDocument/2006/relationships/slide" Target="slides/slide30.xml"/><Relationship Id="rId197" Type="http://schemas.openxmlformats.org/officeDocument/2006/relationships/slide" Target="slides/slide31.xml"/><Relationship Id="rId198" Type="http://schemas.openxmlformats.org/officeDocument/2006/relationships/slide" Target="slides/slide32.xml"/><Relationship Id="rId199" Type="http://schemas.openxmlformats.org/officeDocument/2006/relationships/slide" Target="slides/slide33.xml"/><Relationship Id="rId280" Type="http://schemas.openxmlformats.org/officeDocument/2006/relationships/slide" Target="slides/slide114.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115.xml"/><Relationship Id="rId282" Type="http://schemas.openxmlformats.org/officeDocument/2006/relationships/slide" Target="slides/slide116.xml"/><Relationship Id="rId283" Type="http://schemas.openxmlformats.org/officeDocument/2006/relationships/slide" Target="slides/slide117.xml"/><Relationship Id="rId284" Type="http://schemas.openxmlformats.org/officeDocument/2006/relationships/slide" Target="slides/slide118.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220" Type="http://schemas.openxmlformats.org/officeDocument/2006/relationships/slide" Target="slides/slide54.xml"/><Relationship Id="rId221" Type="http://schemas.openxmlformats.org/officeDocument/2006/relationships/slide" Target="slides/slide55.xml"/><Relationship Id="rId222" Type="http://schemas.openxmlformats.org/officeDocument/2006/relationships/slide" Target="slides/slide56.xml"/><Relationship Id="rId223" Type="http://schemas.openxmlformats.org/officeDocument/2006/relationships/slide" Target="slides/slide57.xml"/><Relationship Id="rId224" Type="http://schemas.openxmlformats.org/officeDocument/2006/relationships/slide" Target="slides/slide58.xml"/><Relationship Id="rId225" Type="http://schemas.openxmlformats.org/officeDocument/2006/relationships/slide" Target="slides/slide59.xml"/><Relationship Id="rId226" Type="http://schemas.openxmlformats.org/officeDocument/2006/relationships/slide" Target="slides/slide60.xml"/><Relationship Id="rId227" Type="http://schemas.openxmlformats.org/officeDocument/2006/relationships/slide" Target="slides/slide61.xml"/><Relationship Id="rId228" Type="http://schemas.openxmlformats.org/officeDocument/2006/relationships/slide" Target="slides/slide62.xml"/><Relationship Id="rId229" Type="http://schemas.openxmlformats.org/officeDocument/2006/relationships/slide" Target="slides/slide6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285" Type="http://schemas.openxmlformats.org/officeDocument/2006/relationships/slide" Target="slides/slide119.xml"/><Relationship Id="rId286" Type="http://schemas.openxmlformats.org/officeDocument/2006/relationships/slide" Target="slides/slide120.xml"/><Relationship Id="rId287" Type="http://schemas.openxmlformats.org/officeDocument/2006/relationships/slide" Target="slides/slide121.xml"/><Relationship Id="rId288" Type="http://schemas.openxmlformats.org/officeDocument/2006/relationships/slide" Target="slides/slide122.xml"/><Relationship Id="rId289" Type="http://schemas.openxmlformats.org/officeDocument/2006/relationships/slide" Target="slides/slide123.xml"/><Relationship Id="rId310" Type="http://schemas.openxmlformats.org/officeDocument/2006/relationships/slide" Target="slides/slide144.xml"/><Relationship Id="rId311" Type="http://schemas.openxmlformats.org/officeDocument/2006/relationships/slide" Target="slides/slide145.xml"/><Relationship Id="rId312" Type="http://schemas.openxmlformats.org/officeDocument/2006/relationships/slide" Target="slides/slide146.xml"/><Relationship Id="rId313" Type="http://schemas.openxmlformats.org/officeDocument/2006/relationships/slide" Target="slides/slide147.xml"/><Relationship Id="rId314" Type="http://schemas.openxmlformats.org/officeDocument/2006/relationships/slide" Target="slides/slide148.xml"/><Relationship Id="rId315" Type="http://schemas.openxmlformats.org/officeDocument/2006/relationships/slide" Target="slides/slide149.xml"/><Relationship Id="rId316" Type="http://schemas.openxmlformats.org/officeDocument/2006/relationships/slide" Target="slides/slide150.xml"/><Relationship Id="rId317" Type="http://schemas.openxmlformats.org/officeDocument/2006/relationships/slide" Target="slides/slide151.xml"/><Relationship Id="rId318" Type="http://schemas.openxmlformats.org/officeDocument/2006/relationships/slide" Target="slides/slide152.xml"/><Relationship Id="rId319" Type="http://schemas.openxmlformats.org/officeDocument/2006/relationships/slide" Target="slides/slide153.xml"/><Relationship Id="rId370" Type="http://schemas.openxmlformats.org/officeDocument/2006/relationships/slide" Target="slides/slide204.xml"/><Relationship Id="rId371" Type="http://schemas.openxmlformats.org/officeDocument/2006/relationships/slide" Target="slides/slide205.xml"/><Relationship Id="rId372" Type="http://schemas.openxmlformats.org/officeDocument/2006/relationships/slide" Target="slides/slide206.xml"/><Relationship Id="rId373" Type="http://schemas.openxmlformats.org/officeDocument/2006/relationships/slide" Target="slides/slide207.xml"/><Relationship Id="rId374" Type="http://schemas.openxmlformats.org/officeDocument/2006/relationships/slide" Target="slides/slide208.xml"/><Relationship Id="rId375" Type="http://schemas.openxmlformats.org/officeDocument/2006/relationships/slide" Target="slides/slide209.xml"/><Relationship Id="rId376" Type="http://schemas.openxmlformats.org/officeDocument/2006/relationships/slide" Target="slides/slide210.xml"/><Relationship Id="rId377" Type="http://schemas.openxmlformats.org/officeDocument/2006/relationships/slide" Target="slides/slide211.xml"/><Relationship Id="rId378" Type="http://schemas.openxmlformats.org/officeDocument/2006/relationships/slide" Target="slides/slide212.xml"/><Relationship Id="rId379" Type="http://schemas.openxmlformats.org/officeDocument/2006/relationships/slide" Target="slides/slide213.xml"/><Relationship Id="rId290" Type="http://schemas.openxmlformats.org/officeDocument/2006/relationships/slide" Target="slides/slide124.xml"/><Relationship Id="rId291" Type="http://schemas.openxmlformats.org/officeDocument/2006/relationships/slide" Target="slides/slide125.xml"/><Relationship Id="rId292" Type="http://schemas.openxmlformats.org/officeDocument/2006/relationships/slide" Target="slides/slide126.xml"/><Relationship Id="rId293" Type="http://schemas.openxmlformats.org/officeDocument/2006/relationships/slide" Target="slides/slide127.xml"/><Relationship Id="rId294" Type="http://schemas.openxmlformats.org/officeDocument/2006/relationships/slide" Target="slides/slide128.xml"/><Relationship Id="rId295" Type="http://schemas.openxmlformats.org/officeDocument/2006/relationships/slide" Target="slides/slide129.xml"/><Relationship Id="rId296" Type="http://schemas.openxmlformats.org/officeDocument/2006/relationships/slide" Target="slides/slide130.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131.xml"/><Relationship Id="rId298" Type="http://schemas.openxmlformats.org/officeDocument/2006/relationships/slide" Target="slides/slide132.xml"/><Relationship Id="rId299" Type="http://schemas.openxmlformats.org/officeDocument/2006/relationships/slide" Target="slides/slide133.xml"/><Relationship Id="rId380" Type="http://schemas.openxmlformats.org/officeDocument/2006/relationships/slide" Target="slides/slide214.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30" Type="http://schemas.openxmlformats.org/officeDocument/2006/relationships/slide" Target="slides/slide64.xml"/><Relationship Id="rId231" Type="http://schemas.openxmlformats.org/officeDocument/2006/relationships/slide" Target="slides/slide65.xml"/><Relationship Id="rId232" Type="http://schemas.openxmlformats.org/officeDocument/2006/relationships/slide" Target="slides/slide66.xml"/><Relationship Id="rId233" Type="http://schemas.openxmlformats.org/officeDocument/2006/relationships/slide" Target="slides/slide67.xml"/><Relationship Id="rId234" Type="http://schemas.openxmlformats.org/officeDocument/2006/relationships/slide" Target="slides/slide68.xml"/><Relationship Id="rId235" Type="http://schemas.openxmlformats.org/officeDocument/2006/relationships/slide" Target="slides/slide69.xml"/><Relationship Id="rId236" Type="http://schemas.openxmlformats.org/officeDocument/2006/relationships/slide" Target="slides/slide70.xml"/><Relationship Id="rId237" Type="http://schemas.openxmlformats.org/officeDocument/2006/relationships/slide" Target="slides/slide71.xml"/><Relationship Id="rId238" Type="http://schemas.openxmlformats.org/officeDocument/2006/relationships/slide" Target="slides/slide72.xml"/><Relationship Id="rId239" Type="http://schemas.openxmlformats.org/officeDocument/2006/relationships/slide" Target="slides/slide73.xml"/><Relationship Id="rId320" Type="http://schemas.openxmlformats.org/officeDocument/2006/relationships/slide" Target="slides/slide154.xml"/><Relationship Id="rId321" Type="http://schemas.openxmlformats.org/officeDocument/2006/relationships/slide" Target="slides/slide155.xml"/><Relationship Id="rId322" Type="http://schemas.openxmlformats.org/officeDocument/2006/relationships/slide" Target="slides/slide156.xml"/><Relationship Id="rId323" Type="http://schemas.openxmlformats.org/officeDocument/2006/relationships/slide" Target="slides/slide157.xml"/><Relationship Id="rId324" Type="http://schemas.openxmlformats.org/officeDocument/2006/relationships/slide" Target="slides/slide158.xml"/><Relationship Id="rId325" Type="http://schemas.openxmlformats.org/officeDocument/2006/relationships/slide" Target="slides/slide159.xml"/><Relationship Id="rId326" Type="http://schemas.openxmlformats.org/officeDocument/2006/relationships/slide" Target="slides/slide160.xml"/><Relationship Id="rId327" Type="http://schemas.openxmlformats.org/officeDocument/2006/relationships/slide" Target="slides/slide161.xml"/><Relationship Id="rId328" Type="http://schemas.openxmlformats.org/officeDocument/2006/relationships/slide" Target="slides/slide162.xml"/><Relationship Id="rId329" Type="http://schemas.openxmlformats.org/officeDocument/2006/relationships/slide" Target="slides/slide163.xml"/><Relationship Id="rId381" Type="http://schemas.openxmlformats.org/officeDocument/2006/relationships/slide" Target="slides/slide215.xml"/><Relationship Id="rId382" Type="http://schemas.openxmlformats.org/officeDocument/2006/relationships/slide" Target="slides/slide216.xml"/><Relationship Id="rId383" Type="http://schemas.openxmlformats.org/officeDocument/2006/relationships/notesMaster" Target="notesMasters/notesMaster1.xml"/><Relationship Id="rId384" Type="http://schemas.openxmlformats.org/officeDocument/2006/relationships/handoutMaster" Target="handoutMasters/handoutMaster1.xml"/><Relationship Id="rId385" Type="http://schemas.openxmlformats.org/officeDocument/2006/relationships/printerSettings" Target="printerSettings/printerSettings1.bin"/><Relationship Id="rId386" Type="http://schemas.openxmlformats.org/officeDocument/2006/relationships/presProps" Target="presProps.xml"/><Relationship Id="rId387" Type="http://schemas.openxmlformats.org/officeDocument/2006/relationships/viewProps" Target="viewProps.xml"/><Relationship Id="rId388" Type="http://schemas.openxmlformats.org/officeDocument/2006/relationships/theme" Target="theme/theme1.xml"/><Relationship Id="rId389" Type="http://schemas.openxmlformats.org/officeDocument/2006/relationships/tableStyles" Target="tableStyles.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40" Type="http://schemas.openxmlformats.org/officeDocument/2006/relationships/slide" Target="slides/slide74.xml"/><Relationship Id="rId241" Type="http://schemas.openxmlformats.org/officeDocument/2006/relationships/slide" Target="slides/slide75.xml"/><Relationship Id="rId242" Type="http://schemas.openxmlformats.org/officeDocument/2006/relationships/slide" Target="slides/slide76.xml"/><Relationship Id="rId243" Type="http://schemas.openxmlformats.org/officeDocument/2006/relationships/slide" Target="slides/slide77.xml"/><Relationship Id="rId244" Type="http://schemas.openxmlformats.org/officeDocument/2006/relationships/slide" Target="slides/slide78.xml"/><Relationship Id="rId245" Type="http://schemas.openxmlformats.org/officeDocument/2006/relationships/slide" Target="slides/slide79.xml"/><Relationship Id="rId246" Type="http://schemas.openxmlformats.org/officeDocument/2006/relationships/slide" Target="slides/slide80.xml"/><Relationship Id="rId247" Type="http://schemas.openxmlformats.org/officeDocument/2006/relationships/slide" Target="slides/slide81.xml"/><Relationship Id="rId248" Type="http://schemas.openxmlformats.org/officeDocument/2006/relationships/slide" Target="slides/slide82.xml"/><Relationship Id="rId249" Type="http://schemas.openxmlformats.org/officeDocument/2006/relationships/slide" Target="slides/slide83.xml"/><Relationship Id="rId330" Type="http://schemas.openxmlformats.org/officeDocument/2006/relationships/slide" Target="slides/slide164.xml"/><Relationship Id="rId331" Type="http://schemas.openxmlformats.org/officeDocument/2006/relationships/slide" Target="slides/slide165.xml"/><Relationship Id="rId332" Type="http://schemas.openxmlformats.org/officeDocument/2006/relationships/slide" Target="slides/slide166.xml"/><Relationship Id="rId333" Type="http://schemas.openxmlformats.org/officeDocument/2006/relationships/slide" Target="slides/slide167.xml"/><Relationship Id="rId334" Type="http://schemas.openxmlformats.org/officeDocument/2006/relationships/slide" Target="slides/slide168.xml"/><Relationship Id="rId335" Type="http://schemas.openxmlformats.org/officeDocument/2006/relationships/slide" Target="slides/slide169.xml"/><Relationship Id="rId336" Type="http://schemas.openxmlformats.org/officeDocument/2006/relationships/slide" Target="slides/slide170.xml"/><Relationship Id="rId337" Type="http://schemas.openxmlformats.org/officeDocument/2006/relationships/slide" Target="slides/slide171.xml"/><Relationship Id="rId338" Type="http://schemas.openxmlformats.org/officeDocument/2006/relationships/slide" Target="slides/slide172.xml"/><Relationship Id="rId339" Type="http://schemas.openxmlformats.org/officeDocument/2006/relationships/slide" Target="slides/slide173.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 Target="slides/slide1.xml"/><Relationship Id="rId168" Type="http://schemas.openxmlformats.org/officeDocument/2006/relationships/slide" Target="slides/slide2.xml"/><Relationship Id="rId169" Type="http://schemas.openxmlformats.org/officeDocument/2006/relationships/slide" Target="slides/slide3.xml"/><Relationship Id="rId250" Type="http://schemas.openxmlformats.org/officeDocument/2006/relationships/slide" Target="slides/slide84.xml"/><Relationship Id="rId251" Type="http://schemas.openxmlformats.org/officeDocument/2006/relationships/slide" Target="slides/slide85.xml"/><Relationship Id="rId252" Type="http://schemas.openxmlformats.org/officeDocument/2006/relationships/slide" Target="slides/slide86.xml"/><Relationship Id="rId253" Type="http://schemas.openxmlformats.org/officeDocument/2006/relationships/slide" Target="slides/slide87.xml"/><Relationship Id="rId254" Type="http://schemas.openxmlformats.org/officeDocument/2006/relationships/slide" Target="slides/slide88.xml"/><Relationship Id="rId255" Type="http://schemas.openxmlformats.org/officeDocument/2006/relationships/slide" Target="slides/slide89.xml"/><Relationship Id="rId256" Type="http://schemas.openxmlformats.org/officeDocument/2006/relationships/slide" Target="slides/slide90.xml"/><Relationship Id="rId257" Type="http://schemas.openxmlformats.org/officeDocument/2006/relationships/slide" Target="slides/slide91.xml"/><Relationship Id="rId258" Type="http://schemas.openxmlformats.org/officeDocument/2006/relationships/slide" Target="slides/slide92.xml"/><Relationship Id="rId259" Type="http://schemas.openxmlformats.org/officeDocument/2006/relationships/slide" Target="slides/slide93.xml"/><Relationship Id="rId340" Type="http://schemas.openxmlformats.org/officeDocument/2006/relationships/slide" Target="slides/slide174.xml"/><Relationship Id="rId341" Type="http://schemas.openxmlformats.org/officeDocument/2006/relationships/slide" Target="slides/slide175.xml"/><Relationship Id="rId342" Type="http://schemas.openxmlformats.org/officeDocument/2006/relationships/slide" Target="slides/slide176.xml"/><Relationship Id="rId343" Type="http://schemas.openxmlformats.org/officeDocument/2006/relationships/slide" Target="slides/slide177.xml"/><Relationship Id="rId344" Type="http://schemas.openxmlformats.org/officeDocument/2006/relationships/slide" Target="slides/slide178.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6.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7.xlsx"/><Relationship Id="rId3" Type="http://schemas.openxmlformats.org/officeDocument/2006/relationships/chartUserShapes" Target="../drawings/drawing1.xm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8.xlsx"/><Relationship Id="rId3" Type="http://schemas.openxmlformats.org/officeDocument/2006/relationships/chartUserShapes" Target="../drawings/drawing2.xm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9.xlsx"/><Relationship Id="rId3" Type="http://schemas.openxmlformats.org/officeDocument/2006/relationships/chartUserShapes" Target="../drawings/drawing3.xm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10.xlsx"/></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1.xlsx"/></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Sheet12.xlsx"/></Relationships>
</file>

<file path=ppt/charts/_rels/chart22.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kasirga\Desktop\ChargeCache_hpca_presentation\energy_savings.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2083859592"/>
        <c:axId val="-2083822520"/>
      </c:barChart>
      <c:catAx>
        <c:axId val="-208385959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2083822520"/>
        <c:crosses val="autoZero"/>
        <c:auto val="1"/>
        <c:lblAlgn val="ctr"/>
        <c:lblOffset val="100"/>
        <c:noMultiLvlLbl val="0"/>
      </c:catAx>
      <c:valAx>
        <c:axId val="-2083822520"/>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208385959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2075202408"/>
        <c:axId val="-2075233208"/>
      </c:barChart>
      <c:catAx>
        <c:axId val="-2075202408"/>
        <c:scaling>
          <c:orientation val="minMax"/>
        </c:scaling>
        <c:delete val="1"/>
        <c:axPos val="b"/>
        <c:majorTickMark val="none"/>
        <c:minorTickMark val="none"/>
        <c:tickLblPos val="nextTo"/>
        <c:crossAx val="-2075233208"/>
        <c:crosses val="autoZero"/>
        <c:auto val="1"/>
        <c:lblAlgn val="ctr"/>
        <c:lblOffset val="100"/>
        <c:noMultiLvlLbl val="0"/>
      </c:catAx>
      <c:valAx>
        <c:axId val="-2075233208"/>
        <c:scaling>
          <c:orientation val="minMax"/>
        </c:scaling>
        <c:delete val="0"/>
        <c:axPos val="l"/>
        <c:majorGridlines/>
        <c:title>
          <c:tx>
            <c:rich>
              <a:bodyPr/>
              <a:lstStyle/>
              <a:p>
                <a:pPr>
                  <a:defRPr b="1"/>
                </a:pPr>
                <a:r>
                  <a:rPr lang="en-US" b="1"/>
                  <a:t>Normalized Weighted Speedup</a:t>
                </a:r>
              </a:p>
            </c:rich>
          </c:tx>
          <c:overlay val="0"/>
        </c:title>
        <c:numFmt formatCode="General" sourceLinked="1"/>
        <c:majorTickMark val="out"/>
        <c:minorTickMark val="none"/>
        <c:tickLblPos val="nextTo"/>
        <c:crossAx val="-2075202408"/>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2075278024"/>
        <c:axId val="-2075275048"/>
      </c:barChart>
      <c:catAx>
        <c:axId val="-2075278024"/>
        <c:scaling>
          <c:orientation val="minMax"/>
        </c:scaling>
        <c:delete val="1"/>
        <c:axPos val="b"/>
        <c:majorTickMark val="none"/>
        <c:minorTickMark val="none"/>
        <c:tickLblPos val="nextTo"/>
        <c:crossAx val="-2075275048"/>
        <c:crosses val="autoZero"/>
        <c:auto val="1"/>
        <c:lblAlgn val="ctr"/>
        <c:lblOffset val="100"/>
        <c:noMultiLvlLbl val="0"/>
      </c:catAx>
      <c:valAx>
        <c:axId val="-2075275048"/>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overlay val="0"/>
        </c:title>
        <c:numFmt formatCode="General" sourceLinked="1"/>
        <c:majorTickMark val="out"/>
        <c:minorTickMark val="none"/>
        <c:tickLblPos val="nextTo"/>
        <c:crossAx val="-2075278024"/>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2075432792"/>
        <c:axId val="-2075429816"/>
      </c:barChart>
      <c:catAx>
        <c:axId val="-2075432792"/>
        <c:scaling>
          <c:orientation val="minMax"/>
        </c:scaling>
        <c:delete val="0"/>
        <c:axPos val="b"/>
        <c:majorTickMark val="out"/>
        <c:minorTickMark val="none"/>
        <c:tickLblPos val="nextTo"/>
        <c:crossAx val="-2075429816"/>
        <c:crosses val="autoZero"/>
        <c:auto val="1"/>
        <c:lblAlgn val="ctr"/>
        <c:lblOffset val="100"/>
        <c:noMultiLvlLbl val="0"/>
      </c:catAx>
      <c:valAx>
        <c:axId val="-2075429816"/>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2075432792"/>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2087277016"/>
        <c:axId val="-2087274040"/>
      </c:barChart>
      <c:catAx>
        <c:axId val="-2087277016"/>
        <c:scaling>
          <c:orientation val="minMax"/>
        </c:scaling>
        <c:delete val="0"/>
        <c:axPos val="b"/>
        <c:majorTickMark val="out"/>
        <c:minorTickMark val="none"/>
        <c:tickLblPos val="nextTo"/>
        <c:crossAx val="-2087274040"/>
        <c:crosses val="autoZero"/>
        <c:auto val="1"/>
        <c:lblAlgn val="ctr"/>
        <c:lblOffset val="100"/>
        <c:noMultiLvlLbl val="0"/>
      </c:catAx>
      <c:valAx>
        <c:axId val="-2087274040"/>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2087277016"/>
        <c:crosses val="autoZero"/>
        <c:crossBetween val="between"/>
      </c:valAx>
      <c:spPr>
        <a:noFill/>
      </c:spPr>
    </c:plotArea>
    <c:legend>
      <c:legendPos val="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2123692056"/>
        <c:axId val="-2123686552"/>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2123675176"/>
        <c:axId val="-2123680776"/>
      </c:lineChart>
      <c:catAx>
        <c:axId val="-2123692056"/>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2123686552"/>
        <c:crosses val="autoZero"/>
        <c:auto val="1"/>
        <c:lblAlgn val="ctr"/>
        <c:lblOffset val="100"/>
        <c:noMultiLvlLbl val="0"/>
      </c:catAx>
      <c:valAx>
        <c:axId val="-2123686552"/>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overlay val="0"/>
        </c:title>
        <c:numFmt formatCode="#,##0.0" sourceLinked="0"/>
        <c:majorTickMark val="out"/>
        <c:minorTickMark val="none"/>
        <c:tickLblPos val="nextTo"/>
        <c:txPr>
          <a:bodyPr/>
          <a:lstStyle/>
          <a:p>
            <a:pPr>
              <a:defRPr sz="2400">
                <a:solidFill>
                  <a:schemeClr val="tx1"/>
                </a:solidFill>
              </a:defRPr>
            </a:pPr>
            <a:endParaRPr lang="en-US"/>
          </a:p>
        </c:txPr>
        <c:crossAx val="-2123692056"/>
        <c:crosses val="autoZero"/>
        <c:crossBetween val="between"/>
      </c:valAx>
      <c:valAx>
        <c:axId val="-2123680776"/>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overlay val="0"/>
        </c:title>
        <c:numFmt formatCode="General" sourceLinked="1"/>
        <c:majorTickMark val="out"/>
        <c:minorTickMark val="none"/>
        <c:tickLblPos val="nextTo"/>
        <c:txPr>
          <a:bodyPr/>
          <a:lstStyle/>
          <a:p>
            <a:pPr>
              <a:defRPr sz="2400"/>
            </a:pPr>
            <a:endParaRPr lang="en-US"/>
          </a:p>
        </c:txPr>
        <c:crossAx val="-2123675176"/>
        <c:crosses val="max"/>
        <c:crossBetween val="between"/>
        <c:majorUnit val="20.0"/>
      </c:valAx>
      <c:catAx>
        <c:axId val="-2123675176"/>
        <c:scaling>
          <c:orientation val="minMax"/>
        </c:scaling>
        <c:delete val="1"/>
        <c:axPos val="b"/>
        <c:numFmt formatCode="General" sourceLinked="1"/>
        <c:majorTickMark val="out"/>
        <c:minorTickMark val="none"/>
        <c:tickLblPos val="nextTo"/>
        <c:crossAx val="-2123680776"/>
        <c:crosses val="autoZero"/>
        <c:auto val="1"/>
        <c:lblAlgn val="ctr"/>
        <c:lblOffset val="100"/>
        <c:noMultiLvlLbl val="0"/>
      </c:catAx>
    </c:plotArea>
    <c:legend>
      <c:legendPos val="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87571528"/>
        <c:axId val="-2087595912"/>
      </c:barChart>
      <c:catAx>
        <c:axId val="-208757152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87595912"/>
        <c:crosses val="autoZero"/>
        <c:auto val="1"/>
        <c:lblAlgn val="ctr"/>
        <c:lblOffset val="100"/>
        <c:noMultiLvlLbl val="0"/>
      </c:catAx>
      <c:valAx>
        <c:axId val="-208759591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8757152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3982808"/>
        <c:axId val="-2123979176"/>
      </c:barChart>
      <c:catAx>
        <c:axId val="-212398280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979176"/>
        <c:crosses val="autoZero"/>
        <c:auto val="1"/>
        <c:lblAlgn val="ctr"/>
        <c:lblOffset val="100"/>
        <c:noMultiLvlLbl val="0"/>
      </c:catAx>
      <c:valAx>
        <c:axId val="-212397917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98280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3953704"/>
        <c:axId val="-2123950072"/>
      </c:barChart>
      <c:catAx>
        <c:axId val="-212395370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950072"/>
        <c:crosses val="autoZero"/>
        <c:auto val="1"/>
        <c:lblAlgn val="ctr"/>
        <c:lblOffset val="100"/>
        <c:noMultiLvlLbl val="0"/>
      </c:catAx>
      <c:valAx>
        <c:axId val="-21239500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95370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3838856"/>
        <c:axId val="-2123835224"/>
      </c:barChart>
      <c:catAx>
        <c:axId val="-212383885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835224"/>
        <c:crosses val="autoZero"/>
        <c:auto val="1"/>
        <c:lblAlgn val="ctr"/>
        <c:lblOffset val="100"/>
        <c:noMultiLvlLbl val="0"/>
      </c:catAx>
      <c:valAx>
        <c:axId val="-212383522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83885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3795656"/>
        <c:axId val="-2123792024"/>
      </c:barChart>
      <c:catAx>
        <c:axId val="-212379565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792024"/>
        <c:crosses val="autoZero"/>
        <c:auto val="1"/>
        <c:lblAlgn val="ctr"/>
        <c:lblOffset val="100"/>
        <c:noMultiLvlLbl val="0"/>
      </c:catAx>
      <c:valAx>
        <c:axId val="-212379202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379565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2028623912"/>
        <c:axId val="-2028159672"/>
      </c:barChart>
      <c:catAx>
        <c:axId val="-2028623912"/>
        <c:scaling>
          <c:orientation val="minMax"/>
        </c:scaling>
        <c:delete val="0"/>
        <c:axPos val="b"/>
        <c:majorTickMark val="out"/>
        <c:minorTickMark val="none"/>
        <c:tickLblPos val="nextTo"/>
        <c:txPr>
          <a:bodyPr/>
          <a:lstStyle/>
          <a:p>
            <a:pPr>
              <a:defRPr sz="2400"/>
            </a:pPr>
            <a:endParaRPr lang="en-US"/>
          </a:p>
        </c:txPr>
        <c:crossAx val="-2028159672"/>
        <c:crosses val="autoZero"/>
        <c:auto val="1"/>
        <c:lblAlgn val="ctr"/>
        <c:lblOffset val="100"/>
        <c:noMultiLvlLbl val="0"/>
      </c:catAx>
      <c:valAx>
        <c:axId val="-2028159672"/>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2028623912"/>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7495688"/>
        <c:axId val="-2077492056"/>
      </c:barChart>
      <c:catAx>
        <c:axId val="-207749568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492056"/>
        <c:crosses val="autoZero"/>
        <c:auto val="1"/>
        <c:lblAlgn val="ctr"/>
        <c:lblOffset val="100"/>
        <c:noMultiLvlLbl val="0"/>
      </c:catAx>
      <c:valAx>
        <c:axId val="-207749205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49568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77468840"/>
        <c:axId val="-2077465224"/>
      </c:barChart>
      <c:catAx>
        <c:axId val="-207746884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465224"/>
        <c:crosses val="autoZero"/>
        <c:auto val="1"/>
        <c:lblAlgn val="ctr"/>
        <c:lblOffset val="100"/>
        <c:noMultiLvlLbl val="0"/>
      </c:catAx>
      <c:valAx>
        <c:axId val="-207746522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7746884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195100612423"/>
          <c:y val="0.138895920482478"/>
          <c:w val="0.849504702537183"/>
          <c:h val="0.459456167305109"/>
        </c:manualLayout>
      </c:layout>
      <c:barChart>
        <c:barDir val="col"/>
        <c:grouping val="clustered"/>
        <c:varyColors val="0"/>
        <c:ser>
          <c:idx val="0"/>
          <c:order val="0"/>
          <c:tx>
            <c:strRef>
              <c:f>'Single-core'!$C$2</c:f>
              <c:strCache>
                <c:ptCount val="1"/>
                <c:pt idx="0">
                  <c:v>8ms - RLTL</c:v>
                </c:pt>
              </c:strCache>
            </c:strRef>
          </c:tx>
          <c:spPr>
            <a:solidFill>
              <a:srgbClr val="0066FF"/>
            </a:solidFill>
            <a:ln>
              <a:solidFill>
                <a:schemeClr val="tx1"/>
              </a:solidFill>
            </a:ln>
            <a:effectLst/>
          </c:spPr>
          <c:invertIfNegative val="0"/>
          <c:cat>
            <c:strRef>
              <c:f>'Single-core'!$B$3:$B$25</c:f>
              <c:strCache>
                <c:ptCount val="23"/>
                <c:pt idx="0">
                  <c:v>tpch6</c:v>
                </c:pt>
                <c:pt idx="1">
                  <c:v>apache20</c:v>
                </c:pt>
                <c:pt idx="2">
                  <c:v>GemsFDTD</c:v>
                </c:pt>
                <c:pt idx="3">
                  <c:v>mcf</c:v>
                </c:pt>
                <c:pt idx="4">
                  <c:v>sphinx3</c:v>
                </c:pt>
                <c:pt idx="5">
                  <c:v>tpch2</c:v>
                </c:pt>
                <c:pt idx="6">
                  <c:v>astar</c:v>
                </c:pt>
                <c:pt idx="7">
                  <c:v>hmmer</c:v>
                </c:pt>
                <c:pt idx="8">
                  <c:v>milc</c:v>
                </c:pt>
                <c:pt idx="9">
                  <c:v>bwaves</c:v>
                </c:pt>
                <c:pt idx="10">
                  <c:v>lbm</c:v>
                </c:pt>
                <c:pt idx="11">
                  <c:v>omnetpp</c:v>
                </c:pt>
                <c:pt idx="12">
                  <c:v>tonto</c:v>
                </c:pt>
                <c:pt idx="13">
                  <c:v>bzip2</c:v>
                </c:pt>
                <c:pt idx="14">
                  <c:v>leslie3d</c:v>
                </c:pt>
                <c:pt idx="15">
                  <c:v>sjeng</c:v>
                </c:pt>
                <c:pt idx="16">
                  <c:v>tpcc64</c:v>
                </c:pt>
                <c:pt idx="17">
                  <c:v>cactusADM</c:v>
                </c:pt>
                <c:pt idx="18">
                  <c:v>libquantum</c:v>
                </c:pt>
                <c:pt idx="19">
                  <c:v>soplex</c:v>
                </c:pt>
                <c:pt idx="20">
                  <c:v>tpch17</c:v>
                </c:pt>
                <c:pt idx="21">
                  <c:v>STREAMcopy</c:v>
                </c:pt>
                <c:pt idx="22">
                  <c:v>AVG</c:v>
                </c:pt>
              </c:strCache>
            </c:strRef>
          </c:cat>
          <c:val>
            <c:numRef>
              <c:f>'Single-core'!$C$3:$C$25</c:f>
              <c:numCache>
                <c:formatCode>0.00%</c:formatCode>
                <c:ptCount val="23"/>
                <c:pt idx="0">
                  <c:v>0.907331490972668</c:v>
                </c:pt>
                <c:pt idx="1">
                  <c:v>0.932968328489173</c:v>
                </c:pt>
                <c:pt idx="2">
                  <c:v>0.884037067242037</c:v>
                </c:pt>
                <c:pt idx="3">
                  <c:v>0.994542587376825</c:v>
                </c:pt>
                <c:pt idx="4">
                  <c:v>0.981738023405162</c:v>
                </c:pt>
                <c:pt idx="5">
                  <c:v>0.903260015442537</c:v>
                </c:pt>
                <c:pt idx="6">
                  <c:v>0.902190424065396</c:v>
                </c:pt>
                <c:pt idx="7">
                  <c:v>0.0</c:v>
                </c:pt>
                <c:pt idx="8">
                  <c:v>0.707663753887621</c:v>
                </c:pt>
                <c:pt idx="9">
                  <c:v>0.948456021541296</c:v>
                </c:pt>
                <c:pt idx="10">
                  <c:v>0.973099196018874</c:v>
                </c:pt>
                <c:pt idx="11">
                  <c:v>0.965982793037846</c:v>
                </c:pt>
                <c:pt idx="12">
                  <c:v>0.954063172305887</c:v>
                </c:pt>
                <c:pt idx="13">
                  <c:v>0.863133467438986</c:v>
                </c:pt>
                <c:pt idx="14">
                  <c:v>0.953888249668991</c:v>
                </c:pt>
                <c:pt idx="15">
                  <c:v>0.628487796112442</c:v>
                </c:pt>
                <c:pt idx="16">
                  <c:v>0.911890541185365</c:v>
                </c:pt>
                <c:pt idx="17">
                  <c:v>0.985433070731995</c:v>
                </c:pt>
                <c:pt idx="18">
                  <c:v>0.93090278037133</c:v>
                </c:pt>
                <c:pt idx="19">
                  <c:v>0.922442171401304</c:v>
                </c:pt>
                <c:pt idx="20">
                  <c:v>0.904113021870886</c:v>
                </c:pt>
                <c:pt idx="21">
                  <c:v>0.770489194757796</c:v>
                </c:pt>
                <c:pt idx="22">
                  <c:v>0.860277871242019</c:v>
                </c:pt>
              </c:numCache>
            </c:numRef>
          </c:val>
        </c:ser>
        <c:dLbls>
          <c:showLegendKey val="0"/>
          <c:showVal val="0"/>
          <c:showCatName val="0"/>
          <c:showSerName val="0"/>
          <c:showPercent val="0"/>
          <c:showBubbleSize val="0"/>
        </c:dLbls>
        <c:gapWidth val="84"/>
        <c:overlap val="-21"/>
        <c:axId val="-2086007880"/>
        <c:axId val="-2104758776"/>
      </c:barChart>
      <c:catAx>
        <c:axId val="-208600788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vert="horz"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104758776"/>
        <c:crosses val="autoZero"/>
        <c:auto val="1"/>
        <c:lblAlgn val="ctr"/>
        <c:lblOffset val="100"/>
        <c:noMultiLvlLbl val="0"/>
      </c:catAx>
      <c:valAx>
        <c:axId val="-2104758776"/>
        <c:scaling>
          <c:orientation val="minMax"/>
          <c:max val="1.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86007880"/>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306708721999"/>
          <c:y val="0.202065251483999"/>
          <c:w val="0.856434625976129"/>
          <c:h val="0.396286842499485"/>
        </c:manualLayout>
      </c:layout>
      <c:barChart>
        <c:barDir val="col"/>
        <c:grouping val="clustered"/>
        <c:varyColors val="0"/>
        <c:ser>
          <c:idx val="0"/>
          <c:order val="0"/>
          <c:tx>
            <c:strRef>
              <c:f>'[rltl.xlsx]eight-core'!$C$2</c:f>
              <c:strCache>
                <c:ptCount val="1"/>
                <c:pt idx="0">
                  <c:v>8ms - RLTL</c:v>
                </c:pt>
              </c:strCache>
            </c:strRef>
          </c:tx>
          <c:spPr>
            <a:solidFill>
              <a:srgbClr val="0066FF"/>
            </a:solidFill>
            <a:ln>
              <a:solidFill>
                <a:schemeClr val="tx1"/>
              </a:solidFill>
            </a:ln>
            <a:effectLst/>
          </c:spPr>
          <c:invertIfNegative val="0"/>
          <c:cat>
            <c:strRef>
              <c:f>'[rltl.xlsx]eight-core'!$B$3:$B$23</c:f>
              <c:strCache>
                <c:ptCount val="21"/>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AVG</c:v>
                </c:pt>
              </c:strCache>
            </c:strRef>
          </c:cat>
          <c:val>
            <c:numRef>
              <c:f>'[rltl.xlsx]eight-core'!$C$3:$C$23</c:f>
              <c:numCache>
                <c:formatCode>0.00%</c:formatCode>
                <c:ptCount val="21"/>
                <c:pt idx="0">
                  <c:v>0.96968206026654</c:v>
                </c:pt>
                <c:pt idx="1">
                  <c:v>0.972056610354508</c:v>
                </c:pt>
                <c:pt idx="2">
                  <c:v>0.974515570377754</c:v>
                </c:pt>
                <c:pt idx="3">
                  <c:v>0.975160445858161</c:v>
                </c:pt>
                <c:pt idx="4">
                  <c:v>0.970310793153458</c:v>
                </c:pt>
                <c:pt idx="5">
                  <c:v>0.979310512224485</c:v>
                </c:pt>
                <c:pt idx="6">
                  <c:v>0.962087055621181</c:v>
                </c:pt>
                <c:pt idx="7">
                  <c:v>0.982688216680437</c:v>
                </c:pt>
                <c:pt idx="8">
                  <c:v>0.98324291175808</c:v>
                </c:pt>
                <c:pt idx="9">
                  <c:v>0.95924334210099</c:v>
                </c:pt>
                <c:pt idx="10">
                  <c:v>0.985659097800593</c:v>
                </c:pt>
                <c:pt idx="11">
                  <c:v>0.977745475226872</c:v>
                </c:pt>
                <c:pt idx="12">
                  <c:v>0.969620212431317</c:v>
                </c:pt>
                <c:pt idx="13">
                  <c:v>0.991408563406414</c:v>
                </c:pt>
                <c:pt idx="14">
                  <c:v>0.967962823983563</c:v>
                </c:pt>
                <c:pt idx="15">
                  <c:v>0.966061760944065</c:v>
                </c:pt>
                <c:pt idx="16">
                  <c:v>0.981675384188473</c:v>
                </c:pt>
                <c:pt idx="17">
                  <c:v>0.965541657984534</c:v>
                </c:pt>
                <c:pt idx="18">
                  <c:v>0.969902262515524</c:v>
                </c:pt>
                <c:pt idx="19">
                  <c:v>0.990859156803218</c:v>
                </c:pt>
                <c:pt idx="20">
                  <c:v>0.974736695684009</c:v>
                </c:pt>
              </c:numCache>
            </c:numRef>
          </c:val>
        </c:ser>
        <c:dLbls>
          <c:showLegendKey val="0"/>
          <c:showVal val="0"/>
          <c:showCatName val="0"/>
          <c:showSerName val="0"/>
          <c:showPercent val="0"/>
          <c:showBubbleSize val="0"/>
        </c:dLbls>
        <c:gapWidth val="84"/>
        <c:overlap val="-21"/>
        <c:axId val="-2073170008"/>
        <c:axId val="-2073166408"/>
      </c:barChart>
      <c:catAx>
        <c:axId val="-207317000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73166408"/>
        <c:crosses val="autoZero"/>
        <c:auto val="1"/>
        <c:lblAlgn val="ctr"/>
        <c:lblOffset val="100"/>
        <c:noMultiLvlLbl val="0"/>
      </c:catAx>
      <c:valAx>
        <c:axId val="-2073166408"/>
        <c:scaling>
          <c:orientation val="minMax"/>
          <c:max val="1.0"/>
          <c:min val="0.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73170008"/>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8310621449835"/>
          <c:y val="0.030652054687194"/>
          <c:w val="0.859760597443429"/>
          <c:h val="0.578518609432052"/>
        </c:manualLayout>
      </c:layout>
      <c:barChart>
        <c:barDir val="col"/>
        <c:grouping val="clustered"/>
        <c:varyColors val="0"/>
        <c:ser>
          <c:idx val="0"/>
          <c:order val="0"/>
          <c:tx>
            <c:strRef>
              <c:f>'[results_ipc.xlsx]Single-core (RMPKC)'!$C$2</c:f>
              <c:strCache>
                <c:ptCount val="1"/>
                <c:pt idx="0">
                  <c:v>NUAT</c:v>
                </c:pt>
              </c:strCache>
            </c:strRef>
          </c:tx>
          <c:spPr>
            <a:solidFill>
              <a:schemeClr val="bg1">
                <a:lumMod val="750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(RMPKC)'!$C$15:$C$25</c:f>
              <c:numCache>
                <c:formatCode>0.00%</c:formatCode>
                <c:ptCount val="11"/>
                <c:pt idx="0">
                  <c:v>0.0121191527919355</c:v>
                </c:pt>
                <c:pt idx="1">
                  <c:v>0.0226032735775528</c:v>
                </c:pt>
                <c:pt idx="2">
                  <c:v>0.00523062291963838</c:v>
                </c:pt>
                <c:pt idx="3">
                  <c:v>0.0187003901520248</c:v>
                </c:pt>
                <c:pt idx="4">
                  <c:v>0.0201998023932375</c:v>
                </c:pt>
                <c:pt idx="5">
                  <c:v>0.0143042912873863</c:v>
                </c:pt>
                <c:pt idx="6">
                  <c:v>0.018094731240021</c:v>
                </c:pt>
                <c:pt idx="7">
                  <c:v>0.0163692047734716</c:v>
                </c:pt>
                <c:pt idx="8">
                  <c:v>0.0248273594212429</c:v>
                </c:pt>
                <c:pt idx="9">
                  <c:v>0.0311222885884943</c:v>
                </c:pt>
                <c:pt idx="10">
                  <c:v>0.0110918181313397</c:v>
                </c:pt>
              </c:numCache>
              <c:extLst>
                <c:ext xmlns:c15="http://schemas.microsoft.com/office/drawing/2012/chart" uri="{02D57815-91ED-43cb-92C2-25804820EDAC}">
                  <c15:fullRef>
                    <c15:sqref>'Single-core (RMPKC)'!$C$3:$C$25</c15:sqref>
                  </c15:fullRef>
                </c:ext>
              </c:extLst>
            </c:numRef>
          </c:val>
        </c:ser>
        <c:ser>
          <c:idx val="1"/>
          <c:order val="1"/>
          <c:tx>
            <c:strRef>
              <c:f>'[results_ipc.xlsx]Single-core (RMPKC)'!$D$2</c:f>
              <c:strCache>
                <c:ptCount val="1"/>
                <c:pt idx="0">
                  <c:v>ChargeCache</c:v>
                </c:pt>
              </c:strCache>
            </c:strRef>
          </c:tx>
          <c:spPr>
            <a:solidFill>
              <a:srgbClr val="FF0066"/>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(RMPKC)'!$D$15:$D$25</c:f>
              <c:numCache>
                <c:formatCode>0.00%</c:formatCode>
                <c:ptCount val="11"/>
                <c:pt idx="0">
                  <c:v>0.0205006229471061</c:v>
                </c:pt>
                <c:pt idx="1">
                  <c:v>0.0771628994544038</c:v>
                </c:pt>
                <c:pt idx="2">
                  <c:v>0.00475511174512588</c:v>
                </c:pt>
                <c:pt idx="3">
                  <c:v>0.0433203282658414</c:v>
                </c:pt>
                <c:pt idx="4">
                  <c:v>0.0507190690525854</c:v>
                </c:pt>
                <c:pt idx="5">
                  <c:v>0.0461638491547465</c:v>
                </c:pt>
                <c:pt idx="6">
                  <c:v>0.0528649991130032</c:v>
                </c:pt>
                <c:pt idx="7">
                  <c:v>0.014468264864294</c:v>
                </c:pt>
                <c:pt idx="8">
                  <c:v>0.0813877014140085</c:v>
                </c:pt>
                <c:pt idx="9">
                  <c:v>0.0163470606727443</c:v>
                </c:pt>
                <c:pt idx="10">
                  <c:v>0.02131668846751</c:v>
                </c:pt>
              </c:numCache>
              <c:extLst>
                <c:ext xmlns:c15="http://schemas.microsoft.com/office/drawing/2012/chart" uri="{02D57815-91ED-43cb-92C2-25804820EDAC}">
                  <c15:fullRef>
                    <c15:sqref>'Single-core (RMPKC)'!$D$3:$D$25</c15:sqref>
                  </c15:fullRef>
                </c:ext>
              </c:extLst>
            </c:numRef>
          </c:val>
        </c:ser>
        <c:ser>
          <c:idx val="2"/>
          <c:order val="2"/>
          <c:tx>
            <c:strRef>
              <c:f>'[results_ipc.xlsx]Single-core (RMPKC)'!$E$2</c:f>
              <c:strCache>
                <c:ptCount val="1"/>
                <c:pt idx="0">
                  <c:v>ChargeCache + NUAT</c:v>
                </c:pt>
              </c:strCache>
            </c:strRef>
          </c:tx>
          <c:spPr>
            <a:solidFill>
              <a:srgbClr val="0066FF"/>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(RMPKC)'!$E$15:$E$25</c:f>
              <c:numCache>
                <c:formatCode>0.00%</c:formatCode>
                <c:ptCount val="11"/>
                <c:pt idx="0">
                  <c:v>0.0294484086533016</c:v>
                </c:pt>
                <c:pt idx="1">
                  <c:v>0.0818394388152768</c:v>
                </c:pt>
                <c:pt idx="2">
                  <c:v>0.00951022349025199</c:v>
                </c:pt>
                <c:pt idx="3">
                  <c:v>0.0504506928561819</c:v>
                </c:pt>
                <c:pt idx="4">
                  <c:v>0.0627950378746296</c:v>
                </c:pt>
                <c:pt idx="5">
                  <c:v>0.052665799739922</c:v>
                </c:pt>
                <c:pt idx="6">
                  <c:v>0.0592513748447756</c:v>
                </c:pt>
                <c:pt idx="7">
                  <c:v>0.0283028830921956</c:v>
                </c:pt>
                <c:pt idx="8">
                  <c:v>0.092732653732325</c:v>
                </c:pt>
                <c:pt idx="9">
                  <c:v>0.0462118830556426</c:v>
                </c:pt>
                <c:pt idx="10">
                  <c:v>0.028195786043169</c:v>
                </c:pt>
              </c:numCache>
              <c:extLst>
                <c:ext xmlns:c15="http://schemas.microsoft.com/office/drawing/2012/chart" uri="{02D57815-91ED-43cb-92C2-25804820EDAC}">
                  <c15:fullRef>
                    <c15:sqref>'Single-core (RMPKC)'!$E$3:$E$25</c15:sqref>
                  </c15:fullRef>
                </c:ext>
              </c:extLst>
            </c:numRef>
          </c:val>
        </c:ser>
        <c:ser>
          <c:idx val="3"/>
          <c:order val="3"/>
          <c:tx>
            <c:strRef>
              <c:f>'[results_ipc.xlsx]Single-core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(RMPKC)'!$F$15:$F$25</c:f>
              <c:numCache>
                <c:formatCode>0.00%</c:formatCode>
                <c:ptCount val="11"/>
                <c:pt idx="0">
                  <c:v>0.057877449314758</c:v>
                </c:pt>
                <c:pt idx="1">
                  <c:v>0.0958690568978957</c:v>
                </c:pt>
                <c:pt idx="2">
                  <c:v>0.0275796481217307</c:v>
                </c:pt>
                <c:pt idx="3">
                  <c:v>0.0839499529126866</c:v>
                </c:pt>
                <c:pt idx="4">
                  <c:v>0.0758590405093864</c:v>
                </c:pt>
                <c:pt idx="5">
                  <c:v>0.0728218465539661</c:v>
                </c:pt>
                <c:pt idx="6">
                  <c:v>0.0722015256342026</c:v>
                </c:pt>
                <c:pt idx="7">
                  <c:v>0.0771992818671454</c:v>
                </c:pt>
                <c:pt idx="8">
                  <c:v>0.11920420914173</c:v>
                </c:pt>
                <c:pt idx="9">
                  <c:v>0.154982709839673</c:v>
                </c:pt>
                <c:pt idx="10">
                  <c:v>0.0475282133325664</c:v>
                </c:pt>
              </c:numCache>
              <c:extLst>
                <c:ext xmlns:c15="http://schemas.microsoft.com/office/drawing/2012/chart" uri="{02D57815-91ED-43cb-92C2-25804820EDAC}">
                  <c15:fullRef>
                    <c15:sqref>'Single-core (RMPKC)'!$F$3:$F$25</c15:sqref>
                  </c15:fullRef>
                </c:ext>
              </c:extLst>
            </c:numRef>
          </c:val>
        </c:ser>
        <c:dLbls>
          <c:showLegendKey val="0"/>
          <c:showVal val="0"/>
          <c:showCatName val="0"/>
          <c:showSerName val="0"/>
          <c:showPercent val="0"/>
          <c:showBubbleSize val="0"/>
        </c:dLbls>
        <c:gapWidth val="269"/>
        <c:axId val="-2077868104"/>
        <c:axId val="-2077864568"/>
      </c:barChart>
      <c:catAx>
        <c:axId val="-20778681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2077864568"/>
        <c:crosses val="autoZero"/>
        <c:auto val="1"/>
        <c:lblAlgn val="ctr"/>
        <c:lblOffset val="100"/>
        <c:noMultiLvlLbl val="0"/>
      </c:catAx>
      <c:valAx>
        <c:axId val="-2077864568"/>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2077868104"/>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516622922135"/>
          <c:y val="0.0869353918481591"/>
          <c:w val="0.858873250218723"/>
          <c:h val="0.499736099255299"/>
        </c:manualLayout>
      </c:layout>
      <c:barChart>
        <c:barDir val="col"/>
        <c:grouping val="clustered"/>
        <c:varyColors val="0"/>
        <c:ser>
          <c:idx val="0"/>
          <c:order val="0"/>
          <c:tx>
            <c:strRef>
              <c:f>'[results_ipc.xlsx]Eight-core (RMPKC)'!$C$2</c:f>
              <c:strCache>
                <c:ptCount val="1"/>
                <c:pt idx="0">
                  <c:v>NUAT</c:v>
                </c:pt>
              </c:strCache>
            </c:strRef>
          </c:tx>
          <c:spPr>
            <a:solidFill>
              <a:schemeClr val="bg1">
                <a:lumMod val="750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(RMPKC)'!$C$13:$C$23</c:f>
              <c:numCache>
                <c:formatCode>0.00%</c:formatCode>
                <c:ptCount val="11"/>
                <c:pt idx="0">
                  <c:v>0.0239845885040462</c:v>
                </c:pt>
                <c:pt idx="1">
                  <c:v>0.0263293219969383</c:v>
                </c:pt>
                <c:pt idx="2">
                  <c:v>0.0249113773355223</c:v>
                </c:pt>
                <c:pt idx="3">
                  <c:v>0.027070662054397</c:v>
                </c:pt>
                <c:pt idx="4">
                  <c:v>0.0271035369730521</c:v>
                </c:pt>
                <c:pt idx="5">
                  <c:v>0.0264494976421155</c:v>
                </c:pt>
                <c:pt idx="6">
                  <c:v>0.023448169126101</c:v>
                </c:pt>
                <c:pt idx="7">
                  <c:v>0.0245258360581946</c:v>
                </c:pt>
                <c:pt idx="8">
                  <c:v>0.0246896159116279</c:v>
                </c:pt>
                <c:pt idx="9">
                  <c:v>0.0219649918561235</c:v>
                </c:pt>
                <c:pt idx="10">
                  <c:v>0.0247162702034456</c:v>
                </c:pt>
              </c:numCache>
              <c:extLst>
                <c:ext xmlns:c15="http://schemas.microsoft.com/office/drawing/2012/chart" uri="{02D57815-91ED-43cb-92C2-25804820EDAC}">
                  <c15:fullRef>
                    <c15:sqref>'Eight-core (RMPKC)'!$C$3:$C$23</c15:sqref>
                  </c15:fullRef>
                </c:ext>
              </c:extLst>
            </c:numRef>
          </c:val>
        </c:ser>
        <c:ser>
          <c:idx val="1"/>
          <c:order val="1"/>
          <c:tx>
            <c:strRef>
              <c:f>'[results_ipc.xlsx]Eight-core (RMPKC)'!$D$2</c:f>
              <c:strCache>
                <c:ptCount val="1"/>
                <c:pt idx="0">
                  <c:v>ChargeCache</c:v>
                </c:pt>
              </c:strCache>
            </c:strRef>
          </c:tx>
          <c:spPr>
            <a:solidFill>
              <a:srgbClr val="FF0066"/>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(RMPKC)'!$D$13:$D$23</c:f>
              <c:numCache>
                <c:formatCode>0.00%</c:formatCode>
                <c:ptCount val="11"/>
                <c:pt idx="0">
                  <c:v>0.112724091018595</c:v>
                </c:pt>
                <c:pt idx="1">
                  <c:v>0.0906937659488733</c:v>
                </c:pt>
                <c:pt idx="2">
                  <c:v>0.0829221449320929</c:v>
                </c:pt>
                <c:pt idx="3">
                  <c:v>0.0802189493164112</c:v>
                </c:pt>
                <c:pt idx="4">
                  <c:v>0.0948148028404432</c:v>
                </c:pt>
                <c:pt idx="5">
                  <c:v>0.0588363292938299</c:v>
                </c:pt>
                <c:pt idx="6">
                  <c:v>0.0843707041000121</c:v>
                </c:pt>
                <c:pt idx="7">
                  <c:v>0.0815039923604168</c:v>
                </c:pt>
                <c:pt idx="8">
                  <c:v>0.0850714411329916</c:v>
                </c:pt>
                <c:pt idx="9">
                  <c:v>0.0744684162636451</c:v>
                </c:pt>
                <c:pt idx="10">
                  <c:v>0.086075541063864</c:v>
                </c:pt>
              </c:numCache>
              <c:extLst>
                <c:ext xmlns:c15="http://schemas.microsoft.com/office/drawing/2012/chart" uri="{02D57815-91ED-43cb-92C2-25804820EDAC}">
                  <c15:fullRef>
                    <c15:sqref>'Eight-core (RMPKC)'!$D$3:$D$23</c15:sqref>
                  </c15:fullRef>
                </c:ext>
              </c:extLst>
            </c:numRef>
          </c:val>
        </c:ser>
        <c:ser>
          <c:idx val="2"/>
          <c:order val="2"/>
          <c:tx>
            <c:strRef>
              <c:f>'[results_ipc.xlsx]Eight-core (RMPKC)'!$E$2</c:f>
              <c:strCache>
                <c:ptCount val="1"/>
                <c:pt idx="0">
                  <c:v>ChargeCache + NUAT</c:v>
                </c:pt>
              </c:strCache>
            </c:strRef>
          </c:tx>
          <c:spPr>
            <a:solidFill>
              <a:srgbClr val="0066FF"/>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(RMPKC)'!$E$13:$E$23</c:f>
              <c:numCache>
                <c:formatCode>0.00%</c:formatCode>
                <c:ptCount val="11"/>
                <c:pt idx="0">
                  <c:v>0.117701842002523</c:v>
                </c:pt>
                <c:pt idx="1">
                  <c:v>0.101609032302284</c:v>
                </c:pt>
                <c:pt idx="2">
                  <c:v>0.0934423588229405</c:v>
                </c:pt>
                <c:pt idx="3">
                  <c:v>0.0927304099901145</c:v>
                </c:pt>
                <c:pt idx="4">
                  <c:v>0.104282455838829</c:v>
                </c:pt>
                <c:pt idx="5">
                  <c:v>0.0745501416275871</c:v>
                </c:pt>
                <c:pt idx="6">
                  <c:v>0.0931681743101731</c:v>
                </c:pt>
                <c:pt idx="7">
                  <c:v>0.0926796738774232</c:v>
                </c:pt>
                <c:pt idx="8">
                  <c:v>0.093180116451558</c:v>
                </c:pt>
                <c:pt idx="9">
                  <c:v>0.085059985374478</c:v>
                </c:pt>
                <c:pt idx="10">
                  <c:v>0.0958081488328905</c:v>
                </c:pt>
              </c:numCache>
              <c:extLst>
                <c:ext xmlns:c15="http://schemas.microsoft.com/office/drawing/2012/chart" uri="{02D57815-91ED-43cb-92C2-25804820EDAC}">
                  <c15:fullRef>
                    <c15:sqref>'Eight-core (RMPKC)'!$E$3:$E$23</c15:sqref>
                  </c15:fullRef>
                </c:ext>
              </c:extLst>
            </c:numRef>
          </c:val>
        </c:ser>
        <c:ser>
          <c:idx val="3"/>
          <c:order val="3"/>
          <c:tx>
            <c:strRef>
              <c:f>'[results_ipc.xlsx]Eight-core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(RMPKC)'!$F$13:$F$23</c:f>
              <c:numCache>
                <c:formatCode>0.00%</c:formatCode>
                <c:ptCount val="11"/>
                <c:pt idx="0">
                  <c:v>0.13519280200588</c:v>
                </c:pt>
                <c:pt idx="1">
                  <c:v>0.140898231862081</c:v>
                </c:pt>
                <c:pt idx="2">
                  <c:v>0.132256166643237</c:v>
                </c:pt>
                <c:pt idx="3">
                  <c:v>0.137514358114034</c:v>
                </c:pt>
                <c:pt idx="4">
                  <c:v>0.137989939286594</c:v>
                </c:pt>
                <c:pt idx="5">
                  <c:v>0.135890965202411</c:v>
                </c:pt>
                <c:pt idx="6">
                  <c:v>0.131068267105533</c:v>
                </c:pt>
                <c:pt idx="7">
                  <c:v>0.13068049622656</c:v>
                </c:pt>
                <c:pt idx="8">
                  <c:v>0.142247268247766</c:v>
                </c:pt>
                <c:pt idx="9">
                  <c:v>0.133925587506362</c:v>
                </c:pt>
                <c:pt idx="10">
                  <c:v>0.133681743151174</c:v>
                </c:pt>
              </c:numCache>
              <c:extLst>
                <c:ext xmlns:c15="http://schemas.microsoft.com/office/drawing/2012/chart" uri="{02D57815-91ED-43cb-92C2-25804820EDAC}">
                  <c15:fullRef>
                    <c15:sqref>'Eight-core (RMPKC)'!$F$3:$F$23</c15:sqref>
                  </c15:fullRef>
                </c:ext>
              </c:extLst>
            </c:numRef>
          </c:val>
        </c:ser>
        <c:dLbls>
          <c:showLegendKey val="0"/>
          <c:showVal val="0"/>
          <c:showCatName val="0"/>
          <c:showSerName val="0"/>
          <c:showPercent val="0"/>
          <c:showBubbleSize val="0"/>
        </c:dLbls>
        <c:gapWidth val="269"/>
        <c:axId val="-2073578520"/>
        <c:axId val="-2073574984"/>
      </c:barChart>
      <c:catAx>
        <c:axId val="-207357852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22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2073574984"/>
        <c:crosses val="autoZero"/>
        <c:auto val="1"/>
        <c:lblAlgn val="ctr"/>
        <c:lblOffset val="100"/>
        <c:noMultiLvlLbl val="0"/>
      </c:catAx>
      <c:valAx>
        <c:axId val="-2073574984"/>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2073578520"/>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43808800763642"/>
          <c:y val="0.030652054687194"/>
          <c:w val="0.737346263424327"/>
          <c:h val="0.791259795167539"/>
        </c:manualLayout>
      </c:layout>
      <c:barChart>
        <c:barDir val="col"/>
        <c:grouping val="clustered"/>
        <c:varyColors val="0"/>
        <c:ser>
          <c:idx val="1"/>
          <c:order val="0"/>
          <c:tx>
            <c:strRef>
              <c:f>'[energy_savings.xlsx]Energy Saving'!$C$2</c:f>
              <c:strCache>
                <c:ptCount val="1"/>
                <c:pt idx="0">
                  <c:v>Average</c:v>
                </c:pt>
              </c:strCache>
            </c:strRef>
          </c:tx>
          <c:spPr>
            <a:solidFill>
              <a:schemeClr val="dk1">
                <a:tint val="55000"/>
              </a:schemeClr>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Saving'!$C$3:$C$4</c:f>
              <c:numCache>
                <c:formatCode>0.00%</c:formatCode>
                <c:ptCount val="2"/>
                <c:pt idx="0">
                  <c:v>0.0177938504183618</c:v>
                </c:pt>
                <c:pt idx="1">
                  <c:v>0.0788841504070949</c:v>
                </c:pt>
              </c:numCache>
            </c:numRef>
          </c:val>
        </c:ser>
        <c:ser>
          <c:idx val="2"/>
          <c:order val="1"/>
          <c:tx>
            <c:strRef>
              <c:f>'[energy_savings.xlsx]Energy Saving'!$D$2</c:f>
              <c:strCache>
                <c:ptCount val="1"/>
                <c:pt idx="0">
                  <c:v>Maximum</c:v>
                </c:pt>
              </c:strCache>
            </c:strRef>
          </c:tx>
          <c:spPr>
            <a:solidFill>
              <a:schemeClr val="tx1"/>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Saving'!$D$3:$D$4</c:f>
              <c:numCache>
                <c:formatCode>0.00%</c:formatCode>
                <c:ptCount val="2"/>
                <c:pt idx="0">
                  <c:v>0.0685711771948305</c:v>
                </c:pt>
                <c:pt idx="1">
                  <c:v>0.14096062265797</c:v>
                </c:pt>
              </c:numCache>
            </c:numRef>
          </c:val>
        </c:ser>
        <c:dLbls>
          <c:showLegendKey val="0"/>
          <c:showVal val="0"/>
          <c:showCatName val="0"/>
          <c:showSerName val="0"/>
          <c:showPercent val="0"/>
          <c:showBubbleSize val="0"/>
        </c:dLbls>
        <c:gapWidth val="150"/>
        <c:axId val="-2085934664"/>
        <c:axId val="-2085931192"/>
      </c:barChart>
      <c:catAx>
        <c:axId val="-208593466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cap="none" spc="0" normalizeH="0" baseline="0">
                <a:solidFill>
                  <a:schemeClr val="tx1"/>
                </a:solidFill>
                <a:latin typeface="Cambria" panose="02040503050406030204" pitchFamily="18" charset="0"/>
                <a:ea typeface="+mn-ea"/>
                <a:cs typeface="+mn-cs"/>
              </a:defRPr>
            </a:pPr>
            <a:endParaRPr lang="en-US"/>
          </a:p>
        </c:txPr>
        <c:crossAx val="-2085931192"/>
        <c:crosses val="autoZero"/>
        <c:auto val="1"/>
        <c:lblAlgn val="ctr"/>
        <c:lblOffset val="100"/>
        <c:noMultiLvlLbl val="0"/>
      </c:catAx>
      <c:valAx>
        <c:axId val="-2085931192"/>
        <c:scaling>
          <c:orientation val="minMax"/>
          <c:max val="0.15"/>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3200" b="0" i="0" u="none" strike="noStrike" kern="1200" cap="none" baseline="0">
                    <a:solidFill>
                      <a:schemeClr val="tx1"/>
                    </a:solidFill>
                    <a:latin typeface="Cambria" panose="02040503050406030204" pitchFamily="18" charset="0"/>
                    <a:ea typeface="+mn-ea"/>
                    <a:cs typeface="+mn-cs"/>
                  </a:defRPr>
                </a:pPr>
                <a:r>
                  <a:rPr lang="en-US" sz="3200" cap="none" baseline="0">
                    <a:solidFill>
                      <a:schemeClr val="tx1"/>
                    </a:solidFill>
                    <a:latin typeface="Cambria" panose="02040503050406030204" pitchFamily="18" charset="0"/>
                  </a:rPr>
                  <a:t>DRAM Energy Reduction</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ambria" panose="02040503050406030204" pitchFamily="18" charset="0"/>
                <a:ea typeface="+mn-ea"/>
                <a:cs typeface="+mn-cs"/>
              </a:defRPr>
            </a:pPr>
            <a:endParaRPr lang="en-US"/>
          </a:p>
        </c:txPr>
        <c:crossAx val="-2085934664"/>
        <c:crosses val="autoZero"/>
        <c:crossBetween val="between"/>
        <c:majorUnit val="0.05"/>
      </c:valAx>
      <c:spPr>
        <a:noFill/>
        <a:ln>
          <a:noFill/>
        </a:ln>
        <a:effectLst/>
      </c:spPr>
    </c:plotArea>
    <c:legend>
      <c:legendPos val="t"/>
      <c:layout>
        <c:manualLayout>
          <c:xMode val="edge"/>
          <c:yMode val="edge"/>
          <c:x val="0.250261703965313"/>
          <c:y val="0.0331917760710294"/>
          <c:w val="0.495904225701545"/>
          <c:h val="0.116178011415357"/>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073788520"/>
        <c:axId val="-2073913224"/>
      </c:scatterChart>
      <c:valAx>
        <c:axId val="-2073788520"/>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2073913224"/>
        <c:crosses val="autoZero"/>
        <c:crossBetween val="midCat"/>
        <c:majorUnit val="10.0"/>
      </c:valAx>
      <c:valAx>
        <c:axId val="-2073913224"/>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2073788520"/>
        <c:crosses val="autoZero"/>
        <c:crossBetween val="midCat"/>
        <c:majorUnit val="1.0"/>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2105271880"/>
        <c:axId val="-2105268824"/>
      </c:barChart>
      <c:catAx>
        <c:axId val="-2105271880"/>
        <c:scaling>
          <c:orientation val="minMax"/>
        </c:scaling>
        <c:delete val="1"/>
        <c:axPos val="b"/>
        <c:majorTickMark val="out"/>
        <c:minorTickMark val="none"/>
        <c:tickLblPos val="nextTo"/>
        <c:crossAx val="-2105268824"/>
        <c:crosses val="autoZero"/>
        <c:auto val="1"/>
        <c:lblAlgn val="ctr"/>
        <c:lblOffset val="100"/>
        <c:noMultiLvlLbl val="0"/>
      </c:catAx>
      <c:valAx>
        <c:axId val="-2105268824"/>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210527188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2105265816"/>
        <c:axId val="-2105264088"/>
      </c:barChart>
      <c:catAx>
        <c:axId val="-2105265816"/>
        <c:scaling>
          <c:orientation val="minMax"/>
        </c:scaling>
        <c:delete val="1"/>
        <c:axPos val="b"/>
        <c:majorTickMark val="out"/>
        <c:minorTickMark val="none"/>
        <c:tickLblPos val="nextTo"/>
        <c:crossAx val="-2105264088"/>
        <c:crosses val="autoZero"/>
        <c:auto val="1"/>
        <c:lblAlgn val="ctr"/>
        <c:lblOffset val="100"/>
        <c:noMultiLvlLbl val="0"/>
      </c:catAx>
      <c:valAx>
        <c:axId val="-2105264088"/>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210526581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2041381224"/>
        <c:axId val="-2041415352"/>
      </c:barChart>
      <c:catAx>
        <c:axId val="-2041381224"/>
        <c:scaling>
          <c:orientation val="minMax"/>
        </c:scaling>
        <c:delete val="0"/>
        <c:axPos val="b"/>
        <c:majorTickMark val="out"/>
        <c:minorTickMark val="none"/>
        <c:tickLblPos val="nextTo"/>
        <c:txPr>
          <a:bodyPr/>
          <a:lstStyle/>
          <a:p>
            <a:pPr>
              <a:defRPr sz="2000"/>
            </a:pPr>
            <a:endParaRPr lang="en-US"/>
          </a:p>
        </c:txPr>
        <c:crossAx val="-2041415352"/>
        <c:crosses val="autoZero"/>
        <c:auto val="1"/>
        <c:lblAlgn val="ctr"/>
        <c:lblOffset val="100"/>
        <c:noMultiLvlLbl val="0"/>
      </c:catAx>
      <c:valAx>
        <c:axId val="-2041415352"/>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2041381224"/>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086390344"/>
        <c:axId val="-2086384984"/>
      </c:scatterChart>
      <c:valAx>
        <c:axId val="-2086390344"/>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2086384984"/>
        <c:crosses val="autoZero"/>
        <c:crossBetween val="midCat"/>
        <c:majorUnit val="10.0"/>
      </c:valAx>
      <c:valAx>
        <c:axId val="-2086384984"/>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2086390344"/>
        <c:crosses val="autoZero"/>
        <c:crossBetween val="midCat"/>
        <c:majorUnit val="1.0"/>
      </c:valAx>
    </c:plotArea>
    <c:plotVisOnly val="1"/>
    <c:dispBlanksAs val="gap"/>
    <c:showDLblsOverMax val="0"/>
  </c:chart>
  <c:spPr>
    <a:ln>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2116087096"/>
        <c:axId val="-2116374408"/>
      </c:barChart>
      <c:catAx>
        <c:axId val="-2116087096"/>
        <c:scaling>
          <c:orientation val="minMax"/>
        </c:scaling>
        <c:delete val="0"/>
        <c:axPos val="b"/>
        <c:majorTickMark val="out"/>
        <c:minorTickMark val="none"/>
        <c:tickLblPos val="nextTo"/>
        <c:txPr>
          <a:bodyPr/>
          <a:lstStyle/>
          <a:p>
            <a:pPr>
              <a:defRPr sz="1800"/>
            </a:pPr>
            <a:endParaRPr lang="en-US"/>
          </a:p>
        </c:txPr>
        <c:crossAx val="-2116374408"/>
        <c:crosses val="autoZero"/>
        <c:auto val="1"/>
        <c:lblAlgn val="ctr"/>
        <c:lblOffset val="0"/>
        <c:noMultiLvlLbl val="0"/>
      </c:catAx>
      <c:valAx>
        <c:axId val="-211637440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116087096"/>
        <c:crosses val="autoZero"/>
        <c:crossBetween val="between"/>
      </c:valAx>
    </c:plotArea>
    <c:plotVisOnly val="1"/>
    <c:dispBlanksAs val="gap"/>
    <c:showDLblsOverMax val="0"/>
  </c:chart>
  <c:spPr>
    <a:ln>
      <a:noFill/>
    </a:ln>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2086358200"/>
        <c:axId val="-2086355112"/>
      </c:barChart>
      <c:catAx>
        <c:axId val="-2086358200"/>
        <c:scaling>
          <c:orientation val="minMax"/>
        </c:scaling>
        <c:delete val="0"/>
        <c:axPos val="b"/>
        <c:majorTickMark val="out"/>
        <c:minorTickMark val="none"/>
        <c:tickLblPos val="nextTo"/>
        <c:txPr>
          <a:bodyPr/>
          <a:lstStyle/>
          <a:p>
            <a:pPr>
              <a:defRPr sz="1800"/>
            </a:pPr>
            <a:endParaRPr lang="en-US"/>
          </a:p>
        </c:txPr>
        <c:crossAx val="-2086355112"/>
        <c:crosses val="autoZero"/>
        <c:auto val="1"/>
        <c:lblAlgn val="ctr"/>
        <c:lblOffset val="0"/>
        <c:noMultiLvlLbl val="0"/>
      </c:catAx>
      <c:valAx>
        <c:axId val="-2086355112"/>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086358200"/>
        <c:crosses val="autoZero"/>
        <c:crossBetween val="between"/>
      </c:valAx>
    </c:plotArea>
    <c:plotVisOnly val="1"/>
    <c:dispBlanksAs val="gap"/>
    <c:showDLblsOverMax val="0"/>
  </c:chart>
  <c:spPr>
    <a:ln>
      <a:noFill/>
    </a:ln>
  </c:sp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no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2046217176"/>
        <c:axId val="-2046214200"/>
      </c:barChart>
      <c:catAx>
        <c:axId val="-2046217176"/>
        <c:scaling>
          <c:orientation val="minMax"/>
        </c:scaling>
        <c:delete val="1"/>
        <c:axPos val="b"/>
        <c:numFmt formatCode="General" sourceLinked="0"/>
        <c:majorTickMark val="out"/>
        <c:minorTickMark val="none"/>
        <c:tickLblPos val="nextTo"/>
        <c:crossAx val="-2046214200"/>
        <c:crosses val="autoZero"/>
        <c:auto val="1"/>
        <c:lblAlgn val="ctr"/>
        <c:lblOffset val="100"/>
        <c:noMultiLvlLbl val="0"/>
      </c:catAx>
      <c:valAx>
        <c:axId val="-2046214200"/>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latin typeface="+mn-lt"/>
              </a:defRPr>
            </a:pPr>
            <a:endParaRPr lang="en-US"/>
          </a:p>
        </c:txPr>
        <c:crossAx val="-2046217176"/>
        <c:crosses val="autoZero"/>
        <c:crossBetween val="between"/>
      </c:valAx>
    </c:plotArea>
    <c:legend>
      <c:legendPos val="b"/>
      <c:legendEntry>
        <c:idx val="1"/>
        <c:txPr>
          <a:bodyPr/>
          <a:lstStyle/>
          <a:p>
            <a:pPr>
              <a:defRPr sz="1600">
                <a:solidFill>
                  <a:schemeClr val="bg1"/>
                </a:solidFill>
                <a:latin typeface="+mn-lt"/>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latin typeface="+mn-lt"/>
            </a:defRPr>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solidFill>
              <a:schemeClr val="accent2"/>
            </a:solid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2116537640"/>
        <c:axId val="-2116534664"/>
      </c:barChart>
      <c:catAx>
        <c:axId val="-2116537640"/>
        <c:scaling>
          <c:orientation val="minMax"/>
        </c:scaling>
        <c:delete val="1"/>
        <c:axPos val="b"/>
        <c:numFmt formatCode="General" sourceLinked="0"/>
        <c:majorTickMark val="out"/>
        <c:minorTickMark val="none"/>
        <c:tickLblPos val="nextTo"/>
        <c:crossAx val="-2116534664"/>
        <c:crosses val="autoZero"/>
        <c:auto val="1"/>
        <c:lblAlgn val="ctr"/>
        <c:lblOffset val="100"/>
        <c:noMultiLvlLbl val="0"/>
      </c:catAx>
      <c:valAx>
        <c:axId val="-2116534664"/>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pPr>
            <a:endParaRPr lang="en-US"/>
          </a:p>
        </c:txPr>
        <c:crossAx val="-2116537640"/>
        <c:crosses val="autoZero"/>
        <c:crossBetween val="between"/>
      </c:valAx>
    </c:plotArea>
    <c:legend>
      <c:legendPos val="b"/>
      <c:legendEntry>
        <c:idx val="1"/>
        <c:txPr>
          <a:bodyPr/>
          <a:lstStyle/>
          <a:p>
            <a:pPr>
              <a:defRPr sz="1600">
                <a:solidFill>
                  <a:schemeClr val="tx1"/>
                </a:solidFill>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pPr>
          <a:endParaRPr lang="en-US"/>
        </a:p>
      </c:txPr>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2027584856"/>
        <c:axId val="-2027578488"/>
      </c:lineChart>
      <c:catAx>
        <c:axId val="-2027584856"/>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2027578488"/>
        <c:crosses val="autoZero"/>
        <c:auto val="1"/>
        <c:lblAlgn val="ctr"/>
        <c:lblOffset val="100"/>
        <c:noMultiLvlLbl val="0"/>
      </c:catAx>
      <c:valAx>
        <c:axId val="-2027578488"/>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2027584856"/>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127164344"/>
        <c:axId val="-2127160664"/>
      </c:barChart>
      <c:catAx>
        <c:axId val="-2127164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7160664"/>
        <c:crosses val="autoZero"/>
        <c:auto val="1"/>
        <c:lblAlgn val="ctr"/>
        <c:lblOffset val="100"/>
        <c:noMultiLvlLbl val="0"/>
      </c:catAx>
      <c:valAx>
        <c:axId val="-212716066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7164344"/>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127086808"/>
        <c:axId val="-2127083128"/>
      </c:barChart>
      <c:catAx>
        <c:axId val="-21270868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7083128"/>
        <c:crosses val="autoZero"/>
        <c:auto val="1"/>
        <c:lblAlgn val="ctr"/>
        <c:lblOffset val="100"/>
        <c:noMultiLvlLbl val="0"/>
      </c:catAx>
      <c:valAx>
        <c:axId val="-212708312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708680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2072386408"/>
        <c:axId val="-2072421368"/>
      </c:barChart>
      <c:catAx>
        <c:axId val="-20723864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72421368"/>
        <c:crosses val="autoZero"/>
        <c:auto val="1"/>
        <c:lblAlgn val="ctr"/>
        <c:lblOffset val="100"/>
        <c:noMultiLvlLbl val="0"/>
      </c:catAx>
      <c:valAx>
        <c:axId val="-207242136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7238640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2072536664"/>
        <c:axId val="-2072533064"/>
      </c:barChart>
      <c:catAx>
        <c:axId val="-2072536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2533064"/>
        <c:crosses val="autoZero"/>
        <c:auto val="1"/>
        <c:lblAlgn val="ctr"/>
        <c:lblOffset val="100"/>
        <c:noMultiLvlLbl val="0"/>
      </c:catAx>
      <c:valAx>
        <c:axId val="-207253306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2536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2075201176"/>
        <c:axId val="-2075195656"/>
      </c:barChart>
      <c:catAx>
        <c:axId val="-2075201176"/>
        <c:scaling>
          <c:orientation val="minMax"/>
        </c:scaling>
        <c:delete val="0"/>
        <c:axPos val="b"/>
        <c:title>
          <c:tx>
            <c:rich>
              <a:bodyPr/>
              <a:lstStyle/>
              <a:p>
                <a:pPr>
                  <a:defRPr/>
                </a:pPr>
                <a:r>
                  <a:rPr lang="en-US"/>
                  <a:t>Normalized Metric</a:t>
                </a:r>
              </a:p>
            </c:rich>
          </c:tx>
          <c:overlay val="0"/>
        </c:title>
        <c:majorTickMark val="none"/>
        <c:minorTickMark val="none"/>
        <c:tickLblPos val="nextTo"/>
        <c:crossAx val="-2075195656"/>
        <c:crosses val="autoZero"/>
        <c:auto val="1"/>
        <c:lblAlgn val="ctr"/>
        <c:lblOffset val="100"/>
        <c:noMultiLvlLbl val="0"/>
      </c:catAx>
      <c:valAx>
        <c:axId val="-2075195656"/>
        <c:scaling>
          <c:orientation val="minMax"/>
        </c:scaling>
        <c:delete val="0"/>
        <c:axPos val="l"/>
        <c:majorGridlines/>
        <c:numFmt formatCode="General" sourceLinked="1"/>
        <c:majorTickMark val="out"/>
        <c:minorTickMark val="none"/>
        <c:tickLblPos val="nextTo"/>
        <c:crossAx val="-2075201176"/>
        <c:crosses val="autoZero"/>
        <c:crossBetween val="between"/>
      </c:valAx>
      <c:spPr>
        <a:noFill/>
        <a:ln w="25400">
          <a:noFill/>
        </a:ln>
      </c:spPr>
    </c:plotArea>
    <c:legend>
      <c:legendPos val="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6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10/10/16</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10/10/16</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38</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41</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93</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98</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110</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111</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13</a:t>
            </a:fld>
            <a:endParaRPr lang="en-US" sz="1200">
              <a:solidFill>
                <a:srgbClr val="000000"/>
              </a:solidFill>
              <a:latin typeface="Calibri" charset="0"/>
              <a:cs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119</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120</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124</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125</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126</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155</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156</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157</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168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177</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first take a high</a:t>
            </a:r>
            <a:r>
              <a:rPr lang="tr-TR" baseline="0" dirty="0" smtClean="0"/>
              <a:t> </a:t>
            </a:r>
            <a:r>
              <a:rPr lang="tr-TR" dirty="0" smtClean="0"/>
              <a:t>level glance at this</a:t>
            </a:r>
            <a:r>
              <a:rPr lang="tr-TR" baseline="0" dirty="0" smtClean="0"/>
              <a:t> work.</a:t>
            </a:r>
          </a:p>
          <a:p>
            <a:endParaRPr lang="tr-TR" baseline="0" dirty="0" smtClean="0"/>
          </a:p>
          <a:p>
            <a:r>
              <a:rPr lang="tr-TR" baseline="0" dirty="0" smtClean="0"/>
              <a:t>[CLICK]</a:t>
            </a:r>
          </a:p>
          <a:p>
            <a:r>
              <a:rPr lang="tr-TR" dirty="0" smtClean="0"/>
              <a:t>DRAM latency is a critical bottleneck</a:t>
            </a:r>
            <a:r>
              <a:rPr lang="tr-TR" baseline="0" dirty="0" smtClean="0"/>
              <a:t> for system performance. Given that the DRAM chips are difficult to change, our goal in this work is to reduce average DRAM access latency with no modifications to the existing DRAM chips.</a:t>
            </a:r>
          </a:p>
          <a:p>
            <a:endParaRPr lang="tr-TR" baseline="0" dirty="0" smtClean="0"/>
          </a:p>
          <a:p>
            <a:r>
              <a:rPr lang="tr-TR" baseline="0" dirty="0" smtClean="0"/>
              <a:t>[CLICK]</a:t>
            </a:r>
          </a:p>
          <a:p>
            <a:r>
              <a:rPr lang="tr-TR" baseline="0" dirty="0" smtClean="0"/>
              <a:t>We achieve that goal by exploiting three key observations. </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First, a highly-charged DRAM row can be accessed with low latency. </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Second, a row’s charge is restored when the row is accessed.</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Third, we find that a recently-accessed row is likely to be accessed again. We call that</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Row Level Temporal Locality and we find that many applications, both single-core and multi-core, exhibit that phenomenon.</a:t>
            </a:r>
          </a:p>
          <a:p>
            <a:pPr marL="0" marR="0" indent="0" algn="l" defTabSz="914400" rtl="0" eaLnBrk="1" fontAlgn="auto" latinLnBrk="0" hangingPunct="1">
              <a:lnSpc>
                <a:spcPct val="100000"/>
              </a:lnSpc>
              <a:spcBef>
                <a:spcPts val="0"/>
              </a:spcBef>
              <a:spcAft>
                <a:spcPts val="0"/>
              </a:spcAft>
              <a:buClrTx/>
              <a:buSzTx/>
              <a:buFontTx/>
              <a:buNone/>
              <a:tabLst/>
              <a:defRPr/>
            </a:pPr>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Based on that we develop the key idea of ChargeCache.</a:t>
            </a:r>
          </a:p>
          <a:p>
            <a:r>
              <a:rPr lang="tr-TR" baseline="0" dirty="0" smtClean="0"/>
              <a:t>The key idea is to track recently-accessed rows and use lower timing parameters if they are accessed again.</a:t>
            </a:r>
          </a:p>
          <a:p>
            <a:endParaRPr lang="tr-TR" baseline="0" dirty="0" smtClean="0"/>
          </a:p>
          <a:p>
            <a:r>
              <a:rPr lang="tr-TR" baseline="0" dirty="0" smtClean="0"/>
              <a:t>We show that ChargeCache is low cost and requires no modifications to the existing DRAM chips.</a:t>
            </a:r>
          </a:p>
          <a:p>
            <a:r>
              <a:rPr lang="tr-TR" baseline="0" dirty="0" smtClean="0"/>
              <a:t>According to our evaluations, ChargeCache improves performance between 8.6% and 10.6% on average for 8-core system, depending on the ChargeCache capacity. It also saves 7.9% energy on average.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179</a:t>
            </a:fld>
            <a:endParaRPr lang="en-US">
              <a:solidFill>
                <a:prstClr val="black"/>
              </a:solidFill>
              <a:latin typeface="Calibri"/>
            </a:endParaRPr>
          </a:p>
        </p:txBody>
      </p:sp>
    </p:spTree>
    <p:extLst>
      <p:ext uri="{BB962C8B-B14F-4D97-AF65-F5344CB8AC3E}">
        <p14:creationId xmlns:p14="http://schemas.microsoft.com/office/powerpoint/2010/main" val="3898736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look at</a:t>
            </a:r>
            <a:r>
              <a:rPr lang="tr-TR" baseline="0" dirty="0" smtClean="0"/>
              <a:t> the same phases from the charge level perspective.</a:t>
            </a:r>
          </a:p>
          <a:p>
            <a:endParaRPr lang="tr-TR" baseline="0" dirty="0" smtClean="0"/>
          </a:p>
          <a:p>
            <a:r>
              <a:rPr lang="tr-TR" baseline="0" dirty="0" smtClean="0"/>
              <a:t>[CLICK]</a:t>
            </a:r>
          </a:p>
          <a:p>
            <a:r>
              <a:rPr lang="tr-TR" baseline="0" dirty="0" smtClean="0"/>
              <a:t>The figure shows the change of charge levels of a DRAM Cell and Sense Amplifier in Y-axis, and the time in X-axis.</a:t>
            </a:r>
          </a:p>
          <a:p>
            <a:r>
              <a:rPr lang="tr-TR" baseline="0" dirty="0" smtClean="0"/>
              <a:t>Initially, our cell contains charge that matches the region of Data 1, which can be treated as 0 or 1.</a:t>
            </a:r>
          </a:p>
          <a:p>
            <a:endParaRPr lang="tr-TR" baseline="0" dirty="0" smtClean="0"/>
          </a:p>
          <a:p>
            <a:r>
              <a:rPr lang="tr-TR" baseline="0" dirty="0" smtClean="0"/>
              <a:t>[CLICK]</a:t>
            </a:r>
          </a:p>
          <a:p>
            <a:r>
              <a:rPr lang="tr-TR" baseline="0" dirty="0" smtClean="0"/>
              <a:t>To access the data stored in the cell, the charge of the sense amplifier should reach «Read to Access Charge Level».</a:t>
            </a:r>
          </a:p>
          <a:p>
            <a:endParaRPr lang="tr-TR" dirty="0" smtClean="0"/>
          </a:p>
          <a:p>
            <a:r>
              <a:rPr lang="tr-TR" dirty="0" smtClean="0"/>
              <a:t>The memory controller initiates Sensing</a:t>
            </a:r>
            <a:r>
              <a:rPr lang="tr-TR" baseline="0" dirty="0" smtClean="0"/>
              <a:t> phase by issuing Activate command.</a:t>
            </a:r>
            <a:endParaRPr lang="tr-TR" dirty="0" smtClean="0"/>
          </a:p>
          <a:p>
            <a:r>
              <a:rPr lang="tr-TR" dirty="0" smtClean="0"/>
              <a:t>On Sensing</a:t>
            </a:r>
            <a:r>
              <a:rPr lang="tr-TR" baseline="0" dirty="0" smtClean="0"/>
              <a:t>, the charge is transferred from the Cell to the Sense-Amplifier.</a:t>
            </a:r>
            <a:endParaRPr lang="tr-TR" dirty="0" smtClean="0"/>
          </a:p>
          <a:p>
            <a:r>
              <a:rPr lang="tr-TR" dirty="0" smtClean="0"/>
              <a:t>That slightly</a:t>
            </a:r>
            <a:r>
              <a:rPr lang="tr-TR" baseline="0" dirty="0" smtClean="0"/>
              <a:t> increases the charge of the Sense Amplifier. When the Sense Amplifier reaches</a:t>
            </a:r>
          </a:p>
          <a:p>
            <a:r>
              <a:rPr lang="tr-TR" baseline="0" dirty="0" smtClean="0"/>
              <a:t>The threshold charge to recognize the data, Sensing phase finishes and Restore begins. </a:t>
            </a:r>
          </a:p>
          <a:p>
            <a:r>
              <a:rPr lang="tr-TR" baseline="0" dirty="0" smtClean="0"/>
              <a:t>[CLICK]</a:t>
            </a:r>
          </a:p>
          <a:p>
            <a:endParaRPr lang="tr-TR" baseline="0" dirty="0" smtClean="0"/>
          </a:p>
          <a:p>
            <a:r>
              <a:rPr lang="tr-TR" baseline="0" dirty="0" smtClean="0"/>
              <a:t>During restore, both the</a:t>
            </a:r>
          </a:p>
          <a:p>
            <a:r>
              <a:rPr lang="tr-TR" baseline="0" dirty="0" smtClean="0"/>
              <a:t>Sense Amplifier and the DRAM cell are driven back to fully charged state.</a:t>
            </a:r>
          </a:p>
          <a:p>
            <a:r>
              <a:rPr lang="tr-TR" baseline="0" dirty="0" smtClean="0"/>
              <a:t>At the point where the sense amplifier reaches «ready to access charge level», the</a:t>
            </a:r>
          </a:p>
          <a:p>
            <a:r>
              <a:rPr lang="tr-TR" baseline="0" dirty="0" smtClean="0"/>
              <a:t>Memory controller is free to issue Read or Write command.</a:t>
            </a:r>
          </a:p>
          <a:p>
            <a:r>
              <a:rPr lang="tr-TR" baseline="0" dirty="0" smtClean="0"/>
              <a:t>[CLICK]</a:t>
            </a:r>
          </a:p>
          <a:p>
            <a:r>
              <a:rPr lang="tr-TR" baseline="0" dirty="0" smtClean="0"/>
              <a:t>The time passed since ACT to READ or WRITE is called tRCD. [CLICK]</a:t>
            </a:r>
          </a:p>
          <a:p>
            <a:endParaRPr lang="tr-TR" baseline="0" dirty="0" smtClean="0"/>
          </a:p>
          <a:p>
            <a:r>
              <a:rPr lang="tr-TR" baseline="0" dirty="0" smtClean="0"/>
              <a:t>At the end of restore, the memory controller could issue PRE command if needed. [CLICK]</a:t>
            </a:r>
          </a:p>
          <a:p>
            <a:r>
              <a:rPr lang="tr-TR" baseline="0" dirty="0" smtClean="0"/>
              <a:t>That triggers the Precharge phase where the Sense Amplifier charge gets back to its pre-sensing value.</a:t>
            </a:r>
          </a:p>
          <a:p>
            <a:r>
              <a:rPr lang="tr-TR" baseline="0" dirty="0" smtClean="0"/>
              <a:t>The time from the start of the Sensing upon the completion of Restore is called tRAS. [CLICK]</a:t>
            </a:r>
          </a:p>
          <a:p>
            <a:endParaRPr lang="tr-TR" baseline="0" dirty="0" smtClean="0"/>
          </a:p>
          <a:p>
            <a:r>
              <a:rPr lang="tr-TR" baseline="0" dirty="0" smtClean="0"/>
              <a:t>The main takeaway in this slide is that the memory controller accesses DRAM using DRAM commands and determines the Access latency by satisfying the timing parameters.</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180</a:t>
            </a:fld>
            <a:endParaRPr lang="en-US">
              <a:solidFill>
                <a:prstClr val="black"/>
              </a:solidFill>
              <a:latin typeface="Calibri"/>
            </a:endParaRPr>
          </a:p>
        </p:txBody>
      </p:sp>
    </p:spTree>
    <p:extLst>
      <p:ext uri="{BB962C8B-B14F-4D97-AF65-F5344CB8AC3E}">
        <p14:creationId xmlns:p14="http://schemas.microsoft.com/office/powerpoint/2010/main" val="13327377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blue dots</a:t>
            </a:r>
            <a:r>
              <a:rPr lang="tr-TR" baseline="0" dirty="0" smtClean="0"/>
              <a:t> show the points where the sense amplifier reaches ready to access</a:t>
            </a:r>
          </a:p>
          <a:p>
            <a:r>
              <a:rPr lang="tr-TR" baseline="0" dirty="0" smtClean="0"/>
              <a:t>And ready to precharge charge levels for a cell with the current initial charge. </a:t>
            </a:r>
            <a:endParaRPr lang="tr-TR" dirty="0" smtClean="0"/>
          </a:p>
          <a:p>
            <a:r>
              <a:rPr lang="tr-TR" dirty="0" smtClean="0"/>
              <a:t>Now, Let’s see</a:t>
            </a:r>
            <a:r>
              <a:rPr lang="tr-TR" baseline="0" dirty="0" smtClean="0"/>
              <a:t> how these points change when accessing a cell with higher initial charge.</a:t>
            </a:r>
          </a:p>
          <a:p>
            <a:r>
              <a:rPr lang="tr-TR" baseline="0" dirty="0" smtClean="0"/>
              <a:t>[CLICK]</a:t>
            </a:r>
          </a:p>
          <a:p>
            <a:r>
              <a:rPr lang="tr-TR" baseline="0" dirty="0" smtClean="0"/>
              <a:t>When the cell’s initial charge is close to the maximum level, Sensing and Restore phases</a:t>
            </a:r>
          </a:p>
          <a:p>
            <a:r>
              <a:rPr lang="tr-TR" baseline="0" dirty="0" smtClean="0"/>
              <a:t>complete quicker. Hence, READ or WRITE and PRE commands can be issued</a:t>
            </a:r>
          </a:p>
          <a:p>
            <a:r>
              <a:rPr lang="tr-TR" baseline="0" dirty="0" smtClean="0"/>
              <a:t>Eairlier. That corresponds to reduction on tRCD and tRAS timing parameters.</a:t>
            </a:r>
          </a:p>
          <a:p>
            <a:r>
              <a:rPr lang="tr-TR" baseline="0" dirty="0" smtClean="0"/>
              <a:t>[CLICK]</a:t>
            </a:r>
          </a:p>
          <a:p>
            <a:endParaRPr lang="tr-TR" baseline="0" dirty="0" smtClean="0"/>
          </a:p>
          <a:p>
            <a:r>
              <a:rPr lang="tr-TR" baseline="0" dirty="0" smtClean="0"/>
              <a:t>Please refer to our paper to get more detailed explanation for that phenomenon.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290582036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 we can access</a:t>
            </a:r>
            <a:r>
              <a:rPr lang="tr-TR" baseline="0" dirty="0" smtClean="0"/>
              <a:t> highly-charged rows faster.</a:t>
            </a:r>
          </a:p>
          <a:p>
            <a:r>
              <a:rPr lang="tr-TR" baseline="0" dirty="0" smtClean="0"/>
              <a:t>[CLICK]</a:t>
            </a:r>
          </a:p>
          <a:p>
            <a:r>
              <a:rPr lang="tr-TR" baseline="0" dirty="0" smtClean="0"/>
              <a:t>According to our SPICE simulations, highly-charged rows can be accessed</a:t>
            </a:r>
          </a:p>
          <a:p>
            <a:r>
              <a:rPr lang="tr-TR" baseline="0" dirty="0" smtClean="0"/>
              <a:t>With 44% lower tRCD and 37% lower tRAS.</a:t>
            </a:r>
          </a:p>
          <a:p>
            <a:r>
              <a:rPr lang="tr-TR" baseline="0" dirty="0" smtClean="0"/>
              <a:t>[CLICK]</a:t>
            </a:r>
          </a:p>
          <a:p>
            <a:r>
              <a:rPr lang="tr-TR" baseline="0" dirty="0" smtClean="0"/>
              <a:t>Now, the question is: «How does a row become highly-charged?»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182</a:t>
            </a:fld>
            <a:endParaRPr lang="en-US">
              <a:solidFill>
                <a:prstClr val="black"/>
              </a:solidFill>
              <a:latin typeface="Calibri"/>
            </a:endParaRPr>
          </a:p>
        </p:txBody>
      </p:sp>
    </p:spTree>
    <p:extLst>
      <p:ext uri="{BB962C8B-B14F-4D97-AF65-F5344CB8AC3E}">
        <p14:creationId xmlns:p14="http://schemas.microsoft.com/office/powerpoint/2010/main" val="38452541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One thing to note is</a:t>
            </a:r>
            <a:r>
              <a:rPr lang="tr-TR" baseline="0" dirty="0" smtClean="0"/>
              <a:t> that DRAM cells are leaky, which means they lose charge over time.</a:t>
            </a:r>
          </a:p>
          <a:p>
            <a:r>
              <a:rPr lang="tr-TR" baseline="0" dirty="0" smtClean="0"/>
              <a:t>To reliably store the data, cell’s charge needs to be restored. </a:t>
            </a:r>
          </a:p>
          <a:p>
            <a:r>
              <a:rPr lang="tr-TR" baseline="0" dirty="0" smtClean="0"/>
              <a:t>[CLICK]</a:t>
            </a:r>
          </a:p>
          <a:p>
            <a:r>
              <a:rPr lang="tr-TR" baseline="0" dirty="0" smtClean="0"/>
              <a:t>There are two ways of restoring the charge of the cells in a DRAM row. [CLICK]</a:t>
            </a:r>
          </a:p>
          <a:p>
            <a:r>
              <a:rPr lang="tr-TR" baseline="0" dirty="0" smtClean="0"/>
              <a:t>The memory controller periodically issues REFRESH commands to </a:t>
            </a:r>
            <a:r>
              <a:rPr lang="tr-TR" b="1" baseline="0" dirty="0" smtClean="0"/>
              <a:t>continuously</a:t>
            </a:r>
            <a:r>
              <a:rPr lang="tr-TR" baseline="0" dirty="0" smtClean="0"/>
              <a:t> preserve data in DRAM.</a:t>
            </a:r>
          </a:p>
          <a:p>
            <a:endParaRPr lang="tr-TR" baseline="0" dirty="0" smtClean="0"/>
          </a:p>
          <a:p>
            <a:r>
              <a:rPr lang="tr-TR" baseline="0" dirty="0" smtClean="0"/>
              <a:t>[CLICK]</a:t>
            </a:r>
          </a:p>
          <a:p>
            <a:r>
              <a:rPr lang="tr-TR" baseline="0" dirty="0" smtClean="0"/>
              <a:t>Second, as I showed in the previous slides, data accesses also inherently replenish the charge of the Cells.</a:t>
            </a:r>
          </a:p>
          <a:p>
            <a:endParaRPr lang="tr-TR" baseline="0" dirty="0" smtClean="0"/>
          </a:p>
          <a:p>
            <a:r>
              <a:rPr lang="tr-TR" baseline="0" dirty="0" smtClean="0"/>
              <a:t>As a result, we could know that the cell is in highly-charged state, if it was either recently refreshed Or recently-accessed.</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183</a:t>
            </a:fld>
            <a:endParaRPr lang="en-US">
              <a:solidFill>
                <a:prstClr val="black"/>
              </a:solidFill>
              <a:latin typeface="Calibri"/>
            </a:endParaRPr>
          </a:p>
        </p:txBody>
      </p:sp>
    </p:spTree>
    <p:extLst>
      <p:ext uri="{BB962C8B-B14F-4D97-AF65-F5344CB8AC3E}">
        <p14:creationId xmlns:p14="http://schemas.microsoft.com/office/powerpoint/2010/main" val="30731006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a:t>
            </a:r>
            <a:r>
              <a:rPr lang="tr-TR" baseline="0" dirty="0" smtClean="0"/>
              <a:t> a row’s charge is restored when the row is accessed.</a:t>
            </a:r>
          </a:p>
          <a:p>
            <a:endParaRPr lang="tr-TR" baseline="0" dirty="0" smtClean="0"/>
          </a:p>
          <a:p>
            <a:r>
              <a:rPr lang="tr-TR" baseline="0" dirty="0" smtClean="0"/>
              <a:t>And now the question is: «How likely is a recently-accessed row to be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184</a:t>
            </a:fld>
            <a:endParaRPr lang="en-US">
              <a:solidFill>
                <a:prstClr val="black"/>
              </a:solidFill>
              <a:latin typeface="Calibri"/>
            </a:endParaRPr>
          </a:p>
        </p:txBody>
      </p:sp>
    </p:spTree>
    <p:extLst>
      <p:ext uri="{BB962C8B-B14F-4D97-AF65-F5344CB8AC3E}">
        <p14:creationId xmlns:p14="http://schemas.microsoft.com/office/powerpoint/2010/main" val="7079003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observe that when DRAM row is accessed, it is likely</a:t>
            </a:r>
          </a:p>
          <a:p>
            <a:r>
              <a:rPr lang="tr-TR" baseline="0" dirty="0" smtClean="0"/>
              <a:t>to be accessed again. We call this phenomenon Row Level Temporal Locality (RLTL).</a:t>
            </a:r>
          </a:p>
          <a:p>
            <a:endParaRPr lang="tr-TR" baseline="0" dirty="0" smtClean="0"/>
          </a:p>
          <a:p>
            <a:r>
              <a:rPr lang="tr-TR" baseline="0" dirty="0" smtClean="0"/>
              <a:t>We define t-RLTL of an application,</a:t>
            </a:r>
          </a:p>
          <a:p>
            <a:r>
              <a:rPr lang="tr-TR" baseline="0" dirty="0" smtClean="0"/>
              <a:t>as the fraction of rows that are accessed within time t after their previous access.</a:t>
            </a:r>
          </a:p>
          <a:p>
            <a:endParaRPr lang="tr-TR" baseline="0" dirty="0" smtClean="0"/>
          </a:p>
          <a:p>
            <a:r>
              <a:rPr lang="tr-TR" baseline="0" dirty="0" smtClean="0"/>
              <a:t>If an application has high RLTL for low T time, that application mostly accesses highly-charged DRAM rows, since the rows preserve most of their charge until the next access, which happens in a very Short interval.</a:t>
            </a:r>
          </a:p>
          <a:p>
            <a:endParaRPr lang="tr-TR" baseline="0" dirty="0" smtClean="0"/>
          </a:p>
          <a:p>
            <a:r>
              <a:rPr lang="tr-TR" baseline="0" dirty="0" smtClean="0"/>
              <a:t>Now, I’ll show the RLTL characteristics of 22 single-core workloads that we evaluted. </a:t>
            </a:r>
          </a:p>
          <a:p>
            <a:r>
              <a:rPr lang="tr-TR" baseline="0" dirty="0" smtClean="0"/>
              <a:t>On Y-axis we have the fraction of accesses and on the X-axis we have the workloads.</a:t>
            </a:r>
          </a:p>
          <a:p>
            <a:r>
              <a:rPr lang="tr-TR" baseline="0" dirty="0" smtClean="0"/>
              <a:t>[CLICK]</a:t>
            </a:r>
          </a:p>
          <a:p>
            <a:r>
              <a:rPr lang="tr-TR" baseline="0" dirty="0" smtClean="0"/>
              <a:t>Our results show that, on average, 86% of the accesses are made to rows previously accessed within 8 ms.</a:t>
            </a:r>
          </a:p>
          <a:p>
            <a:endParaRPr lang="tr-TR" baseline="0" dirty="0" smtClean="0"/>
          </a:p>
          <a:p>
            <a:r>
              <a:rPr lang="tr-TR" baseline="0" dirty="0" smtClean="0"/>
              <a:t>Only one application has low RLTL. It is because that application makes very</a:t>
            </a:r>
          </a:p>
          <a:p>
            <a:r>
              <a:rPr lang="tr-TR" baseline="0" dirty="0" smtClean="0"/>
              <a:t>Few accesses to the memory since it highly benefits from the caches.</a:t>
            </a:r>
          </a:p>
          <a:p>
            <a:endParaRPr lang="tr-TR" baseline="0" dirty="0" smtClean="0"/>
          </a:p>
          <a:p>
            <a:r>
              <a:rPr lang="tr-TR" baseline="0" dirty="0" smtClean="0"/>
              <a:t>For eight-core evaluations, the applications show even higher RLTL, 97%. It is due to the interference that the simultaneously runnning applications create on the memory.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185</a:t>
            </a:fld>
            <a:endParaRPr lang="en-US">
              <a:solidFill>
                <a:prstClr val="black"/>
              </a:solidFill>
              <a:latin typeface="Calibri"/>
            </a:endParaRPr>
          </a:p>
        </p:txBody>
      </p:sp>
    </p:spTree>
    <p:extLst>
      <p:ext uri="{BB962C8B-B14F-4D97-AF65-F5344CB8AC3E}">
        <p14:creationId xmlns:p14="http://schemas.microsoft.com/office/powerpoint/2010/main" val="1172365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key</a:t>
            </a:r>
            <a:r>
              <a:rPr lang="tr-TR" baseline="0" dirty="0" smtClean="0"/>
              <a:t> idea of our mechanism is to</a:t>
            </a:r>
          </a:p>
          <a:p>
            <a:r>
              <a:rPr lang="tr-TR" baseline="0" dirty="0" smtClean="0"/>
              <a:t>Track recently-accessed DRAM rows and use lower timing parameters</a:t>
            </a:r>
          </a:p>
          <a:p>
            <a:r>
              <a:rPr lang="tr-TR" baseline="0" dirty="0" smtClean="0"/>
              <a:t>if such rows are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186</a:t>
            </a:fld>
            <a:endParaRPr lang="en-US">
              <a:solidFill>
                <a:prstClr val="black"/>
              </a:solidFill>
              <a:latin typeface="Calibri"/>
            </a:endParaRPr>
          </a:p>
        </p:txBody>
      </p:sp>
    </p:spTree>
    <p:extLst>
      <p:ext uri="{BB962C8B-B14F-4D97-AF65-F5344CB8AC3E}">
        <p14:creationId xmlns:p14="http://schemas.microsoft.com/office/powerpoint/2010/main" val="38045567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named our mechanism ChargeCache as it provides a cache-like benefit by reducing access</a:t>
            </a:r>
          </a:p>
          <a:p>
            <a:r>
              <a:rPr lang="tr-TR" baseline="0" dirty="0" smtClean="0"/>
              <a:t>Latency and does so by taking advantage of the charge level stored in the row.</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Now,</a:t>
            </a:r>
            <a:r>
              <a:rPr lang="tr-TR" baseline="0" dirty="0" smtClean="0"/>
              <a:t> I will demonstrate </a:t>
            </a:r>
            <a:r>
              <a:rPr lang="tr-TR" dirty="0" smtClean="0"/>
              <a:t>how ChargeCache</a:t>
            </a:r>
            <a:r>
              <a:rPr lang="tr-TR" baseline="0" dirty="0" smtClean="0"/>
              <a:t> works.</a:t>
            </a:r>
          </a:p>
          <a:p>
            <a:endParaRPr lang="tr-TR" baseline="0" dirty="0" smtClean="0"/>
          </a:p>
          <a:p>
            <a:r>
              <a:rPr lang="tr-TR" baseline="0" dirty="0" smtClean="0"/>
              <a:t>We have ChargeCache inside the Memory Controller.</a:t>
            </a:r>
          </a:p>
          <a:p>
            <a:r>
              <a:rPr lang="tr-TR" baseline="0" dirty="0" smtClean="0"/>
              <a:t>On the right, you see a respesentation of DRAM where we have rows labeled from A to F.</a:t>
            </a:r>
          </a:p>
          <a:p>
            <a:endParaRPr lang="tr-TR" baseline="0" dirty="0" smtClean="0"/>
          </a:p>
          <a:p>
            <a:r>
              <a:rPr lang="tr-TR" baseline="0" dirty="0" smtClean="0"/>
              <a:t>[CLICK]</a:t>
            </a:r>
          </a:p>
          <a:p>
            <a:r>
              <a:rPr lang="tr-TR" dirty="0" smtClean="0"/>
              <a:t>When the memory controller</a:t>
            </a:r>
            <a:r>
              <a:rPr lang="tr-TR" baseline="0" dirty="0" smtClean="0"/>
              <a:t> receives the first request to row A, it serves that request with typical timing parameters since we have</a:t>
            </a:r>
          </a:p>
          <a:p>
            <a:r>
              <a:rPr lang="tr-TR" baseline="0" dirty="0" smtClean="0"/>
              <a:t>Nothing in ChargeCache. When </a:t>
            </a:r>
          </a:p>
          <a:p>
            <a:r>
              <a:rPr lang="tr-TR" baseline="0" dirty="0" smtClean="0"/>
              <a:t>The request completes, it inserts the row address to one of the ChargeCache entries since we know that the row is highly-charged at that time. So, after that point,</a:t>
            </a:r>
          </a:p>
          <a:p>
            <a:r>
              <a:rPr lang="tr-TR" baseline="0" dirty="0" smtClean="0"/>
              <a:t>The first entry points to Row A.</a:t>
            </a:r>
          </a:p>
          <a:p>
            <a:endParaRPr lang="tr-TR" baseline="0" dirty="0" smtClean="0"/>
          </a:p>
          <a:p>
            <a:r>
              <a:rPr lang="tr-TR" baseline="0" dirty="0" smtClean="0"/>
              <a:t>[CLICK]</a:t>
            </a:r>
          </a:p>
          <a:p>
            <a:r>
              <a:rPr lang="tr-TR" baseline="0" dirty="0" smtClean="0"/>
              <a:t>The next request targets Row D. The memory controller probes the ChargeCache. It misses since we have only </a:t>
            </a:r>
          </a:p>
          <a:p>
            <a:r>
              <a:rPr lang="tr-TR" baseline="0" dirty="0" smtClean="0"/>
              <a:t>Row A there. Similarly, Row D is inserted to ChargeCache.</a:t>
            </a:r>
          </a:p>
          <a:p>
            <a:endParaRPr lang="tr-TR" baseline="0" dirty="0" smtClean="0"/>
          </a:p>
          <a:p>
            <a:r>
              <a:rPr lang="tr-TR" baseline="0" dirty="0" smtClean="0"/>
              <a:t>[CLICK]</a:t>
            </a:r>
          </a:p>
          <a:p>
            <a:r>
              <a:rPr lang="tr-TR" baseline="0" dirty="0" smtClean="0"/>
              <a:t>However, when we receive a request targetting row that we have in ChargeCache, the memory controller knows that the access</a:t>
            </a:r>
          </a:p>
          <a:p>
            <a:r>
              <a:rPr lang="tr-TR" baseline="0" dirty="0" smtClean="0"/>
              <a:t>Goes to a highly-charged Row and tunes the DRAM Timing parameters to lower the access latency.</a:t>
            </a:r>
          </a:p>
          <a:p>
            <a:endParaRPr lang="tr-TR" baseline="0" dirty="0" smtClean="0"/>
          </a:p>
          <a:p>
            <a:r>
              <a:rPr lang="tr-TR" baseline="0" dirty="0" smtClean="0"/>
              <a:t>If there are not incoming requests to the Rows stored in ChargeCache for a long time, these rows will leak significant</a:t>
            </a:r>
          </a:p>
          <a:p>
            <a:r>
              <a:rPr lang="tr-TR" baseline="0" dirty="0" smtClean="0"/>
              <a:t>Amount of charge and won’t be highly-charged rows anymore. For that reason, they need to be discarded from ChargeCache. [CLICK]</a:t>
            </a:r>
          </a:p>
          <a:p>
            <a:r>
              <a:rPr lang="tr-TR" baseline="0" dirty="0" smtClean="0"/>
              <a:t>ChargeCache implements a low-cost mechanism to automatically invalidate its entries to ensure that its entries always</a:t>
            </a:r>
          </a:p>
          <a:p>
            <a:r>
              <a:rPr lang="tr-TR" baseline="0" dirty="0" smtClean="0"/>
              <a:t>Point to highly-charged rows.</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187</a:t>
            </a:fld>
            <a:endParaRPr lang="en-US">
              <a:solidFill>
                <a:prstClr val="black"/>
              </a:solidFill>
              <a:latin typeface="Calibri"/>
            </a:endParaRPr>
          </a:p>
        </p:txBody>
      </p:sp>
    </p:spTree>
    <p:extLst>
      <p:ext uri="{BB962C8B-B14F-4D97-AF65-F5344CB8AC3E}">
        <p14:creationId xmlns:p14="http://schemas.microsoft.com/office/powerpoint/2010/main" val="9722351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improves average DRAM access latency with low area and</a:t>
            </a:r>
          </a:p>
          <a:p>
            <a:r>
              <a:rPr lang="tr-TR" baseline="0" dirty="0" smtClean="0"/>
              <a:t>Power consumption overhead. We evaluated that using CACTI tool.</a:t>
            </a:r>
          </a:p>
          <a:p>
            <a:endParaRPr lang="tr-TR" baseline="0" dirty="0" smtClean="0"/>
          </a:p>
          <a:p>
            <a:r>
              <a:rPr lang="tr-TR" baseline="0" dirty="0" smtClean="0"/>
              <a:t>A 128-entry ChargeCache totally requires only approximately 5KB of storage.</a:t>
            </a:r>
          </a:p>
          <a:p>
            <a:r>
              <a:rPr lang="tr-TR" baseline="0" dirty="0" smtClean="0"/>
              <a:t>That is equal to 0.24% of the area of a 4MB Last Level Cache.</a:t>
            </a:r>
          </a:p>
          <a:p>
            <a:endParaRPr lang="tr-TR" baseline="0" dirty="0" smtClean="0"/>
          </a:p>
          <a:p>
            <a:r>
              <a:rPr lang="tr-TR" baseline="0" dirty="0" smtClean="0"/>
              <a:t>According to our evaluations, ChargeCache consumes only total 0.15 milli watts</a:t>
            </a:r>
          </a:p>
          <a:p>
            <a:r>
              <a:rPr lang="tr-TR" baseline="0" dirty="0" smtClean="0"/>
              <a:t>Power on average. That is equal to 0.23% of the power consumption of a 4MB LLC.</a:t>
            </a:r>
          </a:p>
          <a:p>
            <a:endParaRPr lang="tr-TR" baseline="0" dirty="0" smtClean="0"/>
          </a:p>
          <a:p>
            <a:r>
              <a:rPr lang="tr-TR" baseline="0" dirty="0" smtClean="0"/>
              <a:t>We conclude that ChargeCache is a low cost mechanism in terms of area requirement and</a:t>
            </a:r>
          </a:p>
          <a:p>
            <a:r>
              <a:rPr lang="tr-TR" baseline="0" dirty="0" smtClean="0"/>
              <a:t>Power consumption.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188</a:t>
            </a:fld>
            <a:endParaRPr lang="en-US">
              <a:solidFill>
                <a:prstClr val="black"/>
              </a:solidFill>
              <a:latin typeface="Calibri"/>
            </a:endParaRPr>
          </a:p>
        </p:txBody>
      </p:sp>
    </p:spTree>
    <p:extLst>
      <p:ext uri="{BB962C8B-B14F-4D97-AF65-F5344CB8AC3E}">
        <p14:creationId xmlns:p14="http://schemas.microsoft.com/office/powerpoint/2010/main" val="27031084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To evaluate ChargeCache, we used</a:t>
            </a:r>
            <a:r>
              <a:rPr lang="tr-TR" baseline="0" dirty="0" smtClean="0"/>
              <a:t> Ramulator, a cycle-accurate DRAM simulator.</a:t>
            </a:r>
          </a:p>
          <a:p>
            <a:endParaRPr lang="tr-TR" baseline="0" dirty="0" smtClean="0"/>
          </a:p>
          <a:p>
            <a:r>
              <a:rPr lang="tr-TR" baseline="0" dirty="0" smtClean="0"/>
              <a:t>For single-core evaluations, we analyzed 22 workloads from benchmark sets SPEC2006, TPC, and STREAM.</a:t>
            </a:r>
          </a:p>
          <a:p>
            <a:r>
              <a:rPr lang="tr-TR" baseline="0" dirty="0" smtClean="0"/>
              <a:t>For multi-core evaluations we analyzed 20 multi-programmed workloads by assigning randomly-chosen</a:t>
            </a:r>
          </a:p>
          <a:p>
            <a:r>
              <a:rPr lang="tr-TR" baseline="0" dirty="0" smtClean="0"/>
              <a:t>Single-core workload to each core.</a:t>
            </a:r>
          </a:p>
          <a:p>
            <a:r>
              <a:rPr lang="tr-TR" baseline="0" dirty="0" smtClean="0"/>
              <a:t>For all workloads, we executed at least 1 billion representative instructions per core that we obtained using Pinpoints.</a:t>
            </a:r>
          </a:p>
          <a:p>
            <a:endParaRPr lang="tr-TR" baseline="0" dirty="0" smtClean="0"/>
          </a:p>
          <a:p>
            <a:r>
              <a:rPr lang="tr-TR" baseline="0" dirty="0" smtClean="0"/>
              <a:t>We evaluated both single and eight core systems with 4MB shared LLC.</a:t>
            </a:r>
          </a:p>
          <a:p>
            <a:r>
              <a:rPr lang="tr-TR" baseline="0" dirty="0" smtClean="0"/>
              <a:t>Default tRCD and tRAS timings are 11 and 28 cycles respectively.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189</a:t>
            </a:fld>
            <a:endParaRPr lang="en-US">
              <a:solidFill>
                <a:prstClr val="black"/>
              </a:solidFill>
              <a:latin typeface="Calibri"/>
            </a:endParaRPr>
          </a:p>
        </p:txBody>
      </p:sp>
    </p:spTree>
    <p:extLst>
      <p:ext uri="{BB962C8B-B14F-4D97-AF65-F5344CB8AC3E}">
        <p14:creationId xmlns:p14="http://schemas.microsoft.com/office/powerpoint/2010/main" val="13927643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see how these mechanisms perform in single-core systems</a:t>
            </a:r>
            <a:r>
              <a:rPr lang="tr-TR" baseline="0" dirty="0" smtClean="0"/>
              <a:t>.</a:t>
            </a:r>
          </a:p>
          <a:p>
            <a:r>
              <a:rPr lang="tr-TR" baseline="0" dirty="0" smtClean="0"/>
              <a:t>Here, on the Y-axis we have speedup and on the X-axis we have the workloads.</a:t>
            </a:r>
          </a:p>
          <a:p>
            <a:r>
              <a:rPr lang="tr-TR" baseline="0" dirty="0" smtClean="0"/>
              <a:t>On this slide I show results for 10 most memory intensive workloads. However, the</a:t>
            </a:r>
          </a:p>
          <a:p>
            <a:r>
              <a:rPr lang="tr-TR" baseline="0" dirty="0" smtClean="0"/>
              <a:t>Average includes all 22 applications that we evaluate.</a:t>
            </a:r>
          </a:p>
          <a:p>
            <a:endParaRPr lang="tr-TR" baseline="0" dirty="0" smtClean="0"/>
          </a:p>
          <a:p>
            <a:r>
              <a:rPr lang="tr-TR" baseline="0" dirty="0" smtClean="0"/>
              <a:t>As you see, NUAT improves performance slightly as expected.</a:t>
            </a:r>
          </a:p>
          <a:p>
            <a:r>
              <a:rPr lang="tr-TR" baseline="0" dirty="0" smtClean="0"/>
              <a:t>On the other hand, ChargeCache significantly outperforms NUAT. </a:t>
            </a:r>
          </a:p>
          <a:p>
            <a:r>
              <a:rPr lang="tr-TR" baseline="0" dirty="0" smtClean="0"/>
              <a:t>When used in combination, ChargeCache and NUAT provides some improvement over ChargeCache alone.</a:t>
            </a:r>
          </a:p>
          <a:p>
            <a:r>
              <a:rPr lang="tr-TR" baseline="0" dirty="0" smtClean="0"/>
              <a:t>And LL-DRAM shows the maximum level of performance that we can achieve assuming all the rows are Highly-charged. </a:t>
            </a:r>
          </a:p>
          <a:p>
            <a:endParaRPr lang="tr-TR" baseline="0" dirty="0" smtClean="0"/>
          </a:p>
          <a:p>
            <a:r>
              <a:rPr lang="tr-TR" baseline="0" dirty="0" smtClean="0"/>
              <a:t>Generally, ChargeCache performs relatively close to LL-DRAM with a few exceptions. ChargeCache cannot perform As good as LL-DRAM because these workloads have significantly large working set which does not fit well in ChargeCache. We have analysis on ChargeCache with larger capacities in our paper.</a:t>
            </a:r>
          </a:p>
          <a:p>
            <a:endParaRPr lang="tr-TR" baseline="0" dirty="0" smtClean="0"/>
          </a:p>
          <a:p>
            <a:r>
              <a:rPr lang="tr-TR" baseline="0" dirty="0" smtClean="0"/>
              <a:t>So, as a conclusion, we can say that ChargeCache improves single-core performance.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190</a:t>
            </a:fld>
            <a:endParaRPr lang="en-US">
              <a:solidFill>
                <a:prstClr val="black"/>
              </a:solidFill>
              <a:latin typeface="Calibri"/>
            </a:endParaRPr>
          </a:p>
        </p:txBody>
      </p:sp>
    </p:spTree>
    <p:extLst>
      <p:ext uri="{BB962C8B-B14F-4D97-AF65-F5344CB8AC3E}">
        <p14:creationId xmlns:p14="http://schemas.microsoft.com/office/powerpoint/2010/main" val="83326504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For eight-core workloads, we again show only results for</a:t>
            </a:r>
            <a:r>
              <a:rPr lang="tr-TR" baseline="0" dirty="0" smtClean="0"/>
              <a:t> 10 most memory intensive workloads</a:t>
            </a:r>
          </a:p>
          <a:p>
            <a:r>
              <a:rPr lang="tr-TR" baseline="0" dirty="0" smtClean="0"/>
              <a:t>And provide average of all 20 multi-programmed workloads we evalated.</a:t>
            </a:r>
          </a:p>
          <a:p>
            <a:endParaRPr lang="tr-TR" baseline="0" dirty="0" smtClean="0"/>
          </a:p>
          <a:p>
            <a:r>
              <a:rPr lang="tr-TR" baseline="0" dirty="0" smtClean="0"/>
              <a:t>NUAT again performs here relatively poorly and achieves only up to 2.5% speedup on average.</a:t>
            </a:r>
          </a:p>
          <a:p>
            <a:r>
              <a:rPr lang="tr-TR" baseline="0" dirty="0" smtClean="0"/>
              <a:t>ChargeCache performs significantly better than NUAT. With eight-core workloads, ChargeCache</a:t>
            </a:r>
          </a:p>
          <a:p>
            <a:r>
              <a:rPr lang="tr-TR" baseline="0" dirty="0" smtClean="0"/>
              <a:t>Achieves 9% improvement, on average.</a:t>
            </a:r>
          </a:p>
          <a:p>
            <a:r>
              <a:rPr lang="tr-TR" baseline="0" dirty="0" smtClean="0"/>
              <a:t>ChargeCache performs better in eight-core systems due to interference that simultaneously running cores create on the main memory subsystem.</a:t>
            </a:r>
          </a:p>
          <a:p>
            <a:endParaRPr lang="tr-TR" baseline="0" dirty="0" smtClean="0"/>
          </a:p>
          <a:p>
            <a:r>
              <a:rPr lang="tr-TR" baseline="0" dirty="0" smtClean="0"/>
              <a:t>ChargeCache and NUAT, can improve the performance more when used together. </a:t>
            </a:r>
          </a:p>
          <a:p>
            <a:endParaRPr lang="tr-TR" baseline="0" dirty="0" smtClean="0"/>
          </a:p>
          <a:p>
            <a:r>
              <a:rPr lang="tr-TR" baseline="0" dirty="0" smtClean="0"/>
              <a:t>And finally LL-DRAM shows the upper bound that we can achieve. ChargeCache covers a relatively large portion of the performance that a LL-DRAM can provide.</a:t>
            </a:r>
          </a:p>
          <a:p>
            <a:endParaRPr lang="tr-TR" baseline="0" dirty="0" smtClean="0"/>
          </a:p>
          <a:p>
            <a:r>
              <a:rPr lang="tr-TR" baseline="0" dirty="0" smtClean="0"/>
              <a:t>We conclude that ChargeCache significantly improves multi-core performance.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191</a:t>
            </a:fld>
            <a:endParaRPr lang="en-US">
              <a:solidFill>
                <a:prstClr val="black"/>
              </a:solidFill>
              <a:latin typeface="Calibri"/>
            </a:endParaRPr>
          </a:p>
        </p:txBody>
      </p:sp>
    </p:spTree>
    <p:extLst>
      <p:ext uri="{BB962C8B-B14F-4D97-AF65-F5344CB8AC3E}">
        <p14:creationId xmlns:p14="http://schemas.microsoft.com/office/powerpoint/2010/main" val="365008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provides energy savings due to the reduced execution time.</a:t>
            </a:r>
          </a:p>
          <a:p>
            <a:endParaRPr lang="tr-TR" baseline="0" dirty="0" smtClean="0"/>
          </a:p>
          <a:p>
            <a:r>
              <a:rPr lang="tr-TR" baseline="0" dirty="0" smtClean="0"/>
              <a:t>Here we show the average and maximum energy savings on the DRAM subsystem</a:t>
            </a:r>
          </a:p>
          <a:p>
            <a:r>
              <a:rPr lang="tr-TR" baseline="0" dirty="0" smtClean="0"/>
              <a:t>For both single-core and eight-core evaluations. </a:t>
            </a:r>
          </a:p>
          <a:p>
            <a:r>
              <a:rPr lang="tr-TR" baseline="0" dirty="0" smtClean="0"/>
              <a:t>ChargeCache can save up to almost 15% energy on the DRAM subsystem.</a:t>
            </a:r>
          </a:p>
          <a:p>
            <a:r>
              <a:rPr lang="tr-TR" baseline="0" dirty="0" smtClean="0"/>
              <a:t>Note that, we also get system-wide energy savings due to the reduced execution time.</a:t>
            </a:r>
          </a:p>
          <a:p>
            <a:endParaRPr lang="tr-TR" baseline="0" dirty="0" smtClean="0"/>
          </a:p>
          <a:p>
            <a:r>
              <a:rPr lang="tr-TR" baseline="0" dirty="0" smtClean="0"/>
              <a:t>So, we conclude that ChargeCache saves DRAM energy.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192</a:t>
            </a:fld>
            <a:endParaRPr lang="en-US">
              <a:solidFill>
                <a:prstClr val="black"/>
              </a:solidFill>
              <a:latin typeface="Calibri"/>
            </a:endParaRPr>
          </a:p>
        </p:txBody>
      </p:sp>
    </p:spTree>
    <p:extLst>
      <p:ext uri="{BB962C8B-B14F-4D97-AF65-F5344CB8AC3E}">
        <p14:creationId xmlns:p14="http://schemas.microsoft.com/office/powerpoint/2010/main" val="8285303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197</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204</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In a virtualized cluster,</a:t>
            </a:r>
            <a:r>
              <a:rPr lang="en-US" altLang="zh-CHS" baseline="0" dirty="0" smtClean="0"/>
              <a:t> we have a set of physical hosts, and many virtual machines.</a:t>
            </a:r>
          </a:p>
          <a:p>
            <a:pPr defTabSz="931774">
              <a:defRPr/>
            </a:pPr>
            <a:endParaRPr lang="en-US" altLang="zh-CHS" baseline="0" dirty="0" smtClean="0"/>
          </a:p>
          <a:p>
            <a:pPr defTabSz="931774">
              <a:defRPr/>
            </a:pPr>
            <a:r>
              <a:rPr lang="en-US" altLang="zh-CHS" baseline="0" dirty="0" smtClean="0"/>
              <a:t>One key question to manage the virtualized cluster is how to dynamic scheduling the virtual machines onto the physical hosts?</a:t>
            </a:r>
          </a:p>
          <a:p>
            <a:pPr defTabSz="931774">
              <a:defRPr/>
            </a:pPr>
            <a:endParaRPr lang="en-US" altLang="zh-CHS" dirty="0" smtClean="0"/>
          </a:p>
          <a:p>
            <a:pPr defTabSz="931774">
              <a:defRPr/>
            </a:pPr>
            <a:r>
              <a:rPr lang="en-US" altLang="zh-CHS" dirty="0" smtClean="0"/>
              <a:t>To achieve high resource utilization and energy savings,</a:t>
            </a:r>
            <a:r>
              <a:rPr lang="en-US" altLang="zh-CHS" baseline="0" dirty="0" smtClean="0"/>
              <a:t> v</a:t>
            </a:r>
            <a:r>
              <a:rPr lang="en-US" altLang="zh-CHS" dirty="0" smtClean="0"/>
              <a:t>irtualized systems usually employ distributed resource management (DRM) policies</a:t>
            </a:r>
            <a:r>
              <a:rPr lang="en-US" altLang="zh-CHS" baseline="0" dirty="0" smtClean="0"/>
              <a:t> to solve this problem.</a:t>
            </a:r>
            <a:endParaRPr lang="en-US" altLang="zh-CH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206</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Could will map</a:t>
            </a:r>
            <a:r>
              <a:rPr lang="en-US" altLang="zh-CHS" baseline="0" dirty="0" smtClean="0"/>
              <a:t> them in this manner.</a:t>
            </a:r>
            <a:endParaRPr lang="en-US" altLang="zh-CHS" dirty="0" smtClean="0"/>
          </a:p>
          <a:p>
            <a:endParaRPr lang="en-US" altLang="zh-CHS" dirty="0" smtClean="0"/>
          </a:p>
          <a:p>
            <a:r>
              <a:rPr lang="en-US" altLang="zh-CHS" dirty="0" smtClean="0"/>
              <a:t>Conventional DRM policies, usually</a:t>
            </a:r>
            <a:r>
              <a:rPr lang="en-US" altLang="zh-CHS" baseline="0" dirty="0" smtClean="0"/>
              <a:t> make the mapping decision based on operating-system level metrics, such as CPU utilization, memory capacity, and fit the virtual machines into physical hosts dynamically.</a:t>
            </a:r>
          </a:p>
          <a:p>
            <a:endParaRPr lang="en-US" altLang="zh-CHS" baseline="0" dirty="0" smtClean="0"/>
          </a:p>
          <a:p>
            <a:r>
              <a:rPr lang="en-US" altLang="zh-CHS" baseline="0" dirty="0" smtClean="0"/>
              <a:t>Here is an example, let’s use the height to indicate the CPU utilization and the width to indicate the memory capacity demand. If we have four virtual machines like this, we can fit them into the two hosts.</a:t>
            </a:r>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207</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11710830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However,</a:t>
            </a:r>
            <a:r>
              <a:rPr lang="en-US" altLang="zh-CHS" baseline="0" dirty="0" smtClean="0"/>
              <a:t> another key aspect that impact the virtual machines performance is the microarchitecture-level interference.</a:t>
            </a:r>
          </a:p>
          <a:p>
            <a:pPr defTabSz="931774">
              <a:defRPr/>
            </a:pPr>
            <a:endParaRPr lang="en-US" altLang="zh-CHS" baseline="0" dirty="0" smtClean="0"/>
          </a:p>
          <a:p>
            <a:pPr defTabSz="931774">
              <a:defRPr/>
            </a:pPr>
            <a:r>
              <a:rPr lang="en-US" altLang="zh-CHS" baseline="0" dirty="0" smtClean="0"/>
              <a:t>Virtual machines within a host compete at:</a:t>
            </a:r>
          </a:p>
          <a:p>
            <a:pPr defTabSz="931774">
              <a:defRPr/>
            </a:pPr>
            <a:endParaRPr lang="en-US" altLang="zh-CHS" baseline="0" dirty="0" smtClean="0"/>
          </a:p>
          <a:p>
            <a:pPr defTabSz="931774">
              <a:defRPr/>
            </a:pPr>
            <a:r>
              <a:rPr lang="en-US" altLang="zh-CHS" baseline="0" dirty="0" smtClean="0"/>
              <a:t>1) …</a:t>
            </a:r>
          </a:p>
          <a:p>
            <a:r>
              <a:rPr lang="en-US" altLang="zh-CHS" baseline="0" dirty="0" smtClean="0"/>
              <a:t>VMs will evict each other’s data from the last level cache, causing an increase in memory access latency, thus resulting in performance degradation.</a:t>
            </a:r>
          </a:p>
          <a:p>
            <a:endParaRPr lang="en-US" altLang="zh-CHS" baseline="0" dirty="0" smtClean="0"/>
          </a:p>
          <a:p>
            <a:r>
              <a:rPr lang="en-US" altLang="zh-CHS" baseline="0" dirty="0" smtClean="0"/>
              <a:t>2) …</a:t>
            </a:r>
          </a:p>
          <a:p>
            <a:r>
              <a:rPr lang="en-US" altLang="zh-CHS" baseline="0" dirty="0" smtClean="0"/>
              <a:t>VMs’ memory requests also contend at the different components of main memory, such as channels, ranks, and banks. Also resulting in performance degradation.</a:t>
            </a:r>
            <a:endParaRPr lang="en-US" altLang="zh-CHS" dirty="0" smtClean="0"/>
          </a:p>
          <a:p>
            <a:pPr defTabSz="931774">
              <a:defRPr/>
            </a:pPr>
            <a:endParaRPr lang="en-US" altLang="zh-CHS" dirty="0" smtClean="0"/>
          </a:p>
          <a:p>
            <a:pPr defTabSz="931774">
              <a:defRPr/>
            </a:pPr>
            <a:r>
              <a:rPr lang="en-US" altLang="zh-CHS" baseline="0" dirty="0" smtClean="0"/>
              <a:t>One question raised here is: can the operating-system-level metrics reflect the micro-architecture-level resources interference?</a:t>
            </a:r>
            <a:endParaRPr lang="zh-CHS" altLang="en-US" dirty="0" smtClean="0"/>
          </a:p>
          <a:p>
            <a:pPr defTabSz="931774">
              <a:defRPr/>
            </a:pP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208</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Could possibly map VM to Host in this manner. NO topology</a:t>
            </a:r>
          </a:p>
          <a:p>
            <a:endParaRPr lang="en-US" altLang="zh-CHS" baseline="0" dirty="0" smtClean="0"/>
          </a:p>
          <a:p>
            <a:r>
              <a:rPr lang="en-US" altLang="zh-CHS" baseline="0" dirty="0" smtClean="0"/>
              <a:t>Starved. </a:t>
            </a:r>
          </a:p>
          <a:p>
            <a:endParaRPr lang="en-US" altLang="zh-CHS" baseline="0" dirty="0" smtClean="0"/>
          </a:p>
          <a:p>
            <a:r>
              <a:rPr lang="en-US" altLang="zh-CHS" baseline="0" dirty="0" smtClean="0"/>
              <a:t>We profiled many benchmarks and found many of them exhibit the similar CPU utilization and memory capacity demand. Take the STREAM and </a:t>
            </a:r>
            <a:r>
              <a:rPr lang="en-US" altLang="zh-CHS" baseline="0" dirty="0" err="1" smtClean="0"/>
              <a:t>gromacs</a:t>
            </a:r>
            <a:r>
              <a:rPr lang="en-US" altLang="zh-CHS" baseline="0" dirty="0" smtClean="0"/>
              <a:t> for example, their </a:t>
            </a:r>
            <a:r>
              <a:rPr lang="en-US" altLang="zh-CHS" baseline="0" dirty="0" err="1" smtClean="0"/>
              <a:t>cpu</a:t>
            </a:r>
            <a:r>
              <a:rPr lang="en-US" altLang="zh-CHS" baseline="0" dirty="0" smtClean="0"/>
              <a:t> utilization and memory capacity demand are similar.</a:t>
            </a:r>
          </a:p>
          <a:p>
            <a:endParaRPr lang="en-US" altLang="zh-CHS" baseline="0" dirty="0" smtClean="0"/>
          </a:p>
          <a:p>
            <a:r>
              <a:rPr lang="en-US" altLang="zh-CHS" baseline="0" dirty="0" smtClean="0"/>
              <a:t>If we use conventional DRM to schedule them, this is a possible mapping. The two STREAM running on the same host.</a:t>
            </a:r>
          </a:p>
          <a:p>
            <a:endParaRPr lang="en-US" altLang="zh-CHS" dirty="0" smtClean="0"/>
          </a:p>
          <a:p>
            <a:r>
              <a:rPr lang="en-US" altLang="zh-CHS" dirty="0" smtClean="0"/>
              <a:t>However, although the </a:t>
            </a:r>
            <a:r>
              <a:rPr lang="en-US" altLang="zh-CHS" dirty="0" err="1" smtClean="0"/>
              <a:t>cpu</a:t>
            </a:r>
            <a:r>
              <a:rPr lang="en-US" altLang="zh-CHS" dirty="0" smtClean="0"/>
              <a:t> and</a:t>
            </a:r>
            <a:r>
              <a:rPr lang="en-US" altLang="zh-CHS" baseline="0" dirty="0" smtClean="0"/>
              <a:t> memory usage are similar, the microarchitecture-level resource are totally different. STREAM…</a:t>
            </a:r>
          </a:p>
          <a:p>
            <a:r>
              <a:rPr lang="en-US" altLang="zh-CHS" baseline="0" dirty="0" err="1" smtClean="0"/>
              <a:t>Gromacs</a:t>
            </a:r>
            <a:r>
              <a:rPr lang="en-US" altLang="zh-CHS" baseline="0" dirty="0" smtClean="0"/>
              <a:t> …</a:t>
            </a:r>
          </a:p>
          <a:p>
            <a:endParaRPr lang="en-US" altLang="zh-CHS" baseline="0" dirty="0" smtClean="0"/>
          </a:p>
          <a:p>
            <a:r>
              <a:rPr lang="en-US" altLang="zh-CHS" baseline="0" dirty="0" smtClean="0"/>
              <a:t>Thus in this mapping, this host may already experiencing heavily contention.</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209</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Although</a:t>
            </a:r>
            <a:r>
              <a:rPr lang="en-US" altLang="zh-CHS" baseline="0" dirty="0" smtClean="0"/>
              <a:t> the conventional DRM policies now aware of microarchitecture level contention, how much benefit will we get if we considering them?</a:t>
            </a:r>
          </a:p>
          <a:p>
            <a:endParaRPr lang="en-US" altLang="zh-CHS" baseline="0" dirty="0" smtClean="0"/>
          </a:p>
          <a:p>
            <a:r>
              <a:rPr lang="en-US" altLang="zh-CHS" baseline="0" dirty="0" smtClean="0"/>
              <a:t>We did an experiment use the STREAM and </a:t>
            </a:r>
            <a:r>
              <a:rPr lang="en-US" altLang="zh-CHS" baseline="0" dirty="0" err="1" smtClean="0"/>
              <a:t>groamcs</a:t>
            </a:r>
            <a:r>
              <a:rPr lang="en-US" altLang="zh-CHS" baseline="0" dirty="0" smtClean="0"/>
              <a:t> benchmark. When two STREAM are locate on the same host, the harmonic mean of IPC across all the VMs are 0.30.</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210</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However, after we migrate STREAM to the other host and migrate </a:t>
            </a:r>
            <a:r>
              <a:rPr lang="en-US" altLang="zh-CHS" baseline="0" dirty="0" err="1" smtClean="0"/>
              <a:t>gromacs</a:t>
            </a:r>
            <a:r>
              <a:rPr lang="en-US" altLang="zh-CHS" baseline="0" dirty="0" smtClean="0"/>
              <a:t> back. The performance is improved by nearly fifty percentage.</a:t>
            </a:r>
          </a:p>
          <a:p>
            <a:endParaRPr lang="en-US" altLang="zh-CHS" baseline="0" dirty="0" smtClean="0"/>
          </a:p>
          <a:p>
            <a:r>
              <a:rPr lang="en-US" altLang="zh-CHS" baseline="0" dirty="0" smtClean="0"/>
              <a:t>Which indicate that we need microarchitecture-level interference awareness in distributed resource management.</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211</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A-DRM takes into account two main sources of interference at the microarchitecture-level, </a:t>
            </a:r>
          </a:p>
          <a:p>
            <a:pPr defTabSz="931774">
              <a:defRPr/>
            </a:pPr>
            <a:endParaRPr lang="en-US" altLang="zh-CHS" dirty="0" smtClean="0"/>
          </a:p>
          <a:p>
            <a:pPr marL="232943" indent="-232943" defTabSz="931774">
              <a:buFontTx/>
              <a:buAutoNum type="arabicParenR"/>
              <a:defRPr/>
            </a:pPr>
            <a:r>
              <a:rPr lang="en-US" altLang="zh-CHS" dirty="0" smtClean="0"/>
              <a:t>shared last level cache capacity and </a:t>
            </a:r>
          </a:p>
          <a:p>
            <a:pPr marL="232943" indent="-232943" defTabSz="931774">
              <a:buFontTx/>
              <a:buAutoNum type="arabicParenR"/>
              <a:defRPr/>
            </a:pPr>
            <a:endParaRPr lang="en-US" altLang="zh-CHS" dirty="0" smtClean="0"/>
          </a:p>
          <a:p>
            <a:pPr marL="232943" indent="-232943" defTabSz="931774">
              <a:buFontTx/>
              <a:buAutoNum type="arabicParenR"/>
              <a:defRPr/>
            </a:pPr>
            <a:r>
              <a:rPr lang="en-US" altLang="zh-CHS" dirty="0" smtClean="0"/>
              <a:t>memory bandwidth. </a:t>
            </a:r>
          </a:p>
          <a:p>
            <a:pPr defTabSz="931774">
              <a:defRPr/>
            </a:pPr>
            <a:endParaRPr lang="en-US" altLang="zh-CHS" dirty="0" smtClean="0"/>
          </a:p>
          <a:p>
            <a:pPr defTabSz="931774">
              <a:defRPr/>
            </a:pPr>
            <a:r>
              <a:rPr lang="en-US" altLang="zh-CHS" dirty="0" smtClean="0"/>
              <a:t>The</a:t>
            </a:r>
            <a:r>
              <a:rPr lang="en-US" altLang="zh-CHS" baseline="0" dirty="0" smtClean="0"/>
              <a:t> key idea of </a:t>
            </a:r>
            <a:r>
              <a:rPr lang="en-US" altLang="zh-CHS" dirty="0" smtClean="0"/>
              <a:t>A-DRM is to monitors the</a:t>
            </a:r>
            <a:r>
              <a:rPr lang="en-US" altLang="zh-CHS" baseline="0" dirty="0" smtClean="0"/>
              <a:t> microarchitecture-level resource usage, and balance it across the cluster.</a:t>
            </a: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212</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93489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In addition</a:t>
            </a:r>
            <a:r>
              <a:rPr lang="en-US" altLang="zh-CHS" baseline="0" dirty="0" smtClean="0"/>
              <a:t> to conventional </a:t>
            </a:r>
            <a:r>
              <a:rPr lang="en-US" altLang="zh-CHS" dirty="0" smtClean="0"/>
              <a:t>DRM, </a:t>
            </a:r>
            <a:r>
              <a:rPr lang="en-US" altLang="zh-CHS" baseline="0" dirty="0" smtClean="0"/>
              <a:t>A-DRM add </a:t>
            </a:r>
            <a:endParaRPr lang="en-US" altLang="zh-CHS" dirty="0"/>
          </a:p>
          <a:p>
            <a:endParaRPr lang="en-US" altLang="zh-CHS" dirty="0"/>
          </a:p>
          <a:p>
            <a:r>
              <a:rPr lang="en-US" altLang="zh-CHS" dirty="0"/>
              <a:t>1) an architectural resource profiler at each host</a:t>
            </a:r>
          </a:p>
          <a:p>
            <a:endParaRPr lang="en-US" altLang="zh-CHS" dirty="0"/>
          </a:p>
          <a:p>
            <a:r>
              <a:rPr lang="en-US" altLang="zh-CHS" dirty="0"/>
              <a:t>We add two … to the Controller.</a:t>
            </a:r>
          </a:p>
          <a:p>
            <a:r>
              <a:rPr lang="en-US" altLang="zh-CHS" dirty="0"/>
              <a:t>1) An architecture-aware</a:t>
            </a:r>
          </a:p>
          <a:p>
            <a:r>
              <a:rPr lang="en-US" altLang="zh-CHS" dirty="0"/>
              <a:t>interference detector is invoked at each scheduling</a:t>
            </a:r>
          </a:p>
          <a:p>
            <a:r>
              <a:rPr lang="en-US" altLang="zh-CHS" dirty="0"/>
              <a:t>interval to detect microarchitecture-level shared resource</a:t>
            </a:r>
          </a:p>
          <a:p>
            <a:r>
              <a:rPr lang="en-US" altLang="zh-CHS" dirty="0"/>
              <a:t>interference. </a:t>
            </a:r>
          </a:p>
          <a:p>
            <a:endParaRPr lang="en-US" altLang="zh-CHS" dirty="0"/>
          </a:p>
          <a:p>
            <a:r>
              <a:rPr lang="en-US" altLang="zh-CHS" dirty="0"/>
              <a:t>2) Once such interference is detected, the architecture-aware DRM policy is used to determine VM migrations to mitigate the detected interference.</a:t>
            </a:r>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213</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7841656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a:t>
            </a:r>
            <a:r>
              <a:rPr lang="en-US" dirty="0" smtClean="0">
                <a:solidFill>
                  <a:srgbClr val="3333CC"/>
                </a:solidFill>
                <a:latin typeface="Arial Narrow" charset="0"/>
                <a:ea typeface="ＭＳ Ｐゴシック" charset="0"/>
                <a:cs typeface="Arial" charset="0"/>
              </a:rPr>
              <a:t>broad </a:t>
            </a:r>
            <a:r>
              <a:rPr lang="en-US" dirty="0">
                <a:solidFill>
                  <a:srgbClr val="3333CC"/>
                </a:solidFill>
                <a:latin typeface="Arial Narrow" charset="0"/>
                <a:ea typeface="ＭＳ Ｐゴシック" charset="0"/>
                <a:cs typeface="Arial" charset="0"/>
              </a:rPr>
              <a:t>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18</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 Id="rId2" Type="http://schemas.openxmlformats.org/officeDocument/2006/relationships/image" Target="../media/image1.png"/></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1.xml"/><Relationship Id="rId2" Type="http://schemas.openxmlformats.org/officeDocument/2006/relationships/image" Target="../media/image1.png"/></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2.xml"/><Relationship Id="rId2" Type="http://schemas.openxmlformats.org/officeDocument/2006/relationships/image" Target="../media/image1.png"/></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1.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10/10/16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474632339"/>
      </p:ext>
    </p:extLst>
  </p:cSld>
  <p:clrMapOvr>
    <a:masterClrMapping/>
  </p:clrMapOvr>
  <p:transition xmlns:p14="http://schemas.microsoft.com/office/powerpoint/2010/mai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10/10/16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2931442275"/>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1189156444"/>
      </p:ext>
    </p:extLst>
  </p:cSld>
  <p:clrMapOvr>
    <a:masterClrMapping/>
  </p:clrMapOvr>
  <p:transition xmlns:p14="http://schemas.microsoft.com/office/powerpoint/2010/main"/>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146279411"/>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319872469"/>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841172544"/>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737030541"/>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786013944"/>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1517508026"/>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3415272470"/>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750053062"/>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3114458074"/>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342440872"/>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0213314"/>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6222871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5395889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8948368"/>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38141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3920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0011404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2559352"/>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4185967"/>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4367619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5472973"/>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10/10/16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34.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3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3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3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3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10/10/16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87763857"/>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99129481"/>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76225030"/>
      </p:ext>
    </p:extLst>
  </p:cSld>
  <p:clrMapOvr>
    <a:masterClrMapping/>
  </p:clrMapOvr>
  <p:transition xmlns:p14="http://schemas.microsoft.com/office/powerpoint/2010/main"/>
</p:sldLayout>
</file>

<file path=ppt/slideLayouts/slideLayout1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02901215"/>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933001874"/>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690589397"/>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90742686"/>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936983643"/>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2916644124"/>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4153892"/>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88997255"/>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006869843"/>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829787465"/>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55018463"/>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19668197"/>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9026732"/>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214893277"/>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6583364"/>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25457796"/>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496026"/>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148771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2730829"/>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7726625"/>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10/10/16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8592011"/>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681589805"/>
      </p:ext>
    </p:extLst>
  </p:cSld>
  <p:clrMapOvr>
    <a:masterClrMapping/>
  </p:clrMapOvr>
  <p:timing>
    <p:tnLst>
      <p:par>
        <p:cTn xmlns:p14="http://schemas.microsoft.com/office/powerpoint/2010/main" id="1" dur="indefinite" restart="never" nodeType="tmRoot"/>
      </p:par>
    </p:tnLst>
  </p:timing>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003688999"/>
      </p:ext>
    </p:extLst>
  </p:cSld>
  <p:clrMapOvr>
    <a:masterClrMapping/>
  </p:clrMapOvr>
  <p:timing>
    <p:tnLst>
      <p:par>
        <p:cTn xmlns:p14="http://schemas.microsoft.com/office/powerpoint/2010/mai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551737349"/>
      </p:ext>
    </p:extLst>
  </p:cSld>
  <p:clrMapOvr>
    <a:masterClrMapping/>
  </p:clrMapOvr>
  <p:timing>
    <p:tnLst>
      <p:par>
        <p:cTn xmlns:p14="http://schemas.microsoft.com/office/powerpoint/2010/main" id="1" dur="indefinite" restart="never" nodeType="tmRoot"/>
      </p:par>
    </p:tnLst>
  </p:timing>
</p:sldLayout>
</file>

<file path=ppt/slideLayouts/slideLayout1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5963439"/>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368580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983797314"/>
      </p:ext>
    </p:extLst>
  </p:cSld>
  <p:clrMapOvr>
    <a:masterClrMapping/>
  </p:clrMapOvr>
  <p:timing>
    <p:tnLst>
      <p:par>
        <p:cTn xmlns:p14="http://schemas.microsoft.com/office/powerpoint/2010/main" id="1" dur="indefinite" restart="never" nodeType="tmRoot"/>
      </p:par>
    </p:tnLst>
  </p:timing>
</p:sldLayout>
</file>

<file path=ppt/slideLayouts/slideLayout1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389619618"/>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74450373"/>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42085071"/>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28669736"/>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2149555"/>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55596998"/>
      </p:ext>
    </p:extLst>
  </p:cSld>
  <p:clrMapOvr>
    <a:masterClrMapping/>
  </p:clrMapOvr>
  <p:timing>
    <p:tnLst>
      <p:par>
        <p:cTn xmlns:p14="http://schemas.microsoft.com/office/powerpoint/2010/mai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1483881"/>
      </p:ext>
    </p:extLst>
  </p:cSld>
  <p:clrMapOvr>
    <a:masterClrMapping/>
  </p:clrMapOvr>
  <p:timing>
    <p:tnLst>
      <p:par>
        <p:cTn xmlns:p14="http://schemas.microsoft.com/office/powerpoint/2010/main" id="1" dur="indefinite" restart="never" nodeType="tmRoot"/>
      </p:par>
    </p:tnLst>
  </p:timing>
</p:sldLayout>
</file>

<file path=ppt/slideLayouts/slideLayout1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2920598"/>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3735106"/>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82499933"/>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4780005"/>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27943"/>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2096629"/>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529577"/>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555594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98727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67107010"/>
      </p:ext>
    </p:extLst>
  </p:cSld>
  <p:clrMapOvr>
    <a:masterClrMapping/>
  </p:clrMapOvr>
  <p:timing>
    <p:tnLst>
      <p:par>
        <p:cTn xmlns:p14="http://schemas.microsoft.com/office/powerpoint/2010/main" id="1" dur="indefinite" restart="never" nodeType="tmRoot"/>
      </p:par>
    </p:tnLst>
  </p:timing>
</p:sldLayout>
</file>

<file path=ppt/slideLayouts/slideLayout1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776488652"/>
      </p:ext>
    </p:extLst>
  </p:cSld>
  <p:clrMapOvr>
    <a:masterClrMapping/>
  </p:clrMapOvr>
  <p:timing>
    <p:tnLst>
      <p:par>
        <p:cTn xmlns:p14="http://schemas.microsoft.com/office/powerpoint/2010/main" id="1" dur="indefinite" restart="never" nodeType="tmRoot"/>
      </p:par>
    </p:tnLst>
  </p:timing>
</p:sldLayout>
</file>

<file path=ppt/slideLayouts/slideLayout1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76203219"/>
      </p:ext>
    </p:extLst>
  </p:cSld>
  <p:clrMapOvr>
    <a:masterClrMapping/>
  </p:clrMapOvr>
  <p:timing>
    <p:tnLst>
      <p:par>
        <p:cTn xmlns:p14="http://schemas.microsoft.com/office/powerpoint/2010/main" id="1" dur="indefinite" restart="never" nodeType="tmRoot"/>
      </p:par>
    </p:tnLst>
  </p:timing>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37255373"/>
      </p:ext>
    </p:extLst>
  </p:cSld>
  <p:clrMapOvr>
    <a:masterClrMapping/>
  </p:clrMapOvr>
  <p:timing>
    <p:tnLst>
      <p:par>
        <p:cTn xmlns:p14="http://schemas.microsoft.com/office/powerpoint/2010/main" id="1" dur="indefinite" restart="never" nodeType="tmRoot"/>
      </p:par>
    </p:tnLst>
  </p:timing>
</p:sldLayout>
</file>

<file path=ppt/slideLayouts/slideLayout1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94403884"/>
      </p:ext>
    </p:extLst>
  </p:cSld>
  <p:clrMapOvr>
    <a:masterClrMapping/>
  </p:clrMapOvr>
  <p:timing>
    <p:tnLst>
      <p:par>
        <p:cTn xmlns:p14="http://schemas.microsoft.com/office/powerpoint/2010/main" id="1" dur="indefinite" restart="never" nodeType="tmRoot"/>
      </p:par>
    </p:tnLst>
  </p:timing>
</p:sldLayout>
</file>

<file path=ppt/slideLayouts/slideLayout1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52412207"/>
      </p:ext>
    </p:extLst>
  </p:cSld>
  <p:clrMapOvr>
    <a:masterClrMapping/>
  </p:clrMapOvr>
  <p:timing>
    <p:tnLst>
      <p:par>
        <p:cTn xmlns:p14="http://schemas.microsoft.com/office/powerpoint/2010/main" id="1" dur="indefinite" restart="never" nodeType="tmRoot"/>
      </p:par>
    </p:tnLst>
  </p:timing>
</p:sldLayout>
</file>

<file path=ppt/slideLayouts/slideLayout1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826405355"/>
      </p:ext>
    </p:extLst>
  </p:cSld>
  <p:clrMapOvr>
    <a:masterClrMapping/>
  </p:clrMapOvr>
  <p:timing>
    <p:tnLst>
      <p:par>
        <p:cTn xmlns:p14="http://schemas.microsoft.com/office/powerpoint/2010/main" id="1" dur="indefinite" restart="never" nodeType="tmRoot"/>
      </p:par>
    </p:tnLst>
  </p:timing>
</p:sldLayout>
</file>

<file path=ppt/slideLayouts/slideLayout1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217847151"/>
      </p:ext>
    </p:extLst>
  </p:cSld>
  <p:clrMapOvr>
    <a:masterClrMapping/>
  </p:clrMapOvr>
  <p:timing>
    <p:tnLst>
      <p:par>
        <p:cTn xmlns:p14="http://schemas.microsoft.com/office/powerpoint/2010/mai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292329017"/>
      </p:ext>
    </p:extLst>
  </p:cSld>
  <p:clrMapOvr>
    <a:masterClrMapping/>
  </p:clrMapOvr>
  <p:timing>
    <p:tnLst>
      <p:par>
        <p:cTn xmlns:p14="http://schemas.microsoft.com/office/powerpoint/2010/mai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40325901"/>
      </p:ext>
    </p:extLst>
  </p:cSld>
  <p:clrMapOvr>
    <a:masterClrMapping/>
  </p:clrMapOvr>
  <p:timing>
    <p:tnLst>
      <p:par>
        <p:cTn xmlns:p14="http://schemas.microsoft.com/office/powerpoint/2010/mai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26234849"/>
      </p:ext>
    </p:extLst>
  </p:cSld>
  <p:clrMapOvr>
    <a:masterClrMapping/>
  </p:clrMapOvr>
  <p:timing>
    <p:tnLst>
      <p:par>
        <p:cTn xmlns:p14="http://schemas.microsoft.com/office/powerpoint/2010/main" id="1" dur="indefinite" restart="never" nodeType="tmRoot"/>
      </p:par>
    </p:tnLst>
  </p:timing>
</p:sldLayout>
</file>

<file path=ppt/slideLayouts/slideLayout1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594523836"/>
      </p:ext>
    </p:extLst>
  </p:cSld>
  <p:clrMapOvr>
    <a:masterClrMapping/>
  </p:clrMapOvr>
  <p:timing>
    <p:tnLst>
      <p:par>
        <p:cTn xmlns:p14="http://schemas.microsoft.com/office/powerpoint/2010/main" id="1" dur="indefinite" restart="never" nodeType="tmRoot"/>
      </p:par>
    </p:tnLst>
  </p:timing>
</p:sldLayout>
</file>

<file path=ppt/slideLayouts/slideLayout1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1644534110"/>
      </p:ext>
    </p:extLst>
  </p:cSld>
  <p:clrMapOvr>
    <a:masterClrMapping/>
  </p:clrMapOvr>
  <p:timing>
    <p:tnLst>
      <p:par>
        <p:cTn xmlns:p14="http://schemas.microsoft.com/office/powerpoint/2010/main" id="1" dur="indefinite" restart="never" nodeType="tmRoot"/>
      </p:par>
    </p:tnLst>
  </p:timing>
</p:sldLayout>
</file>

<file path=ppt/slideLayouts/slideLayout1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8160915"/>
      </p:ext>
    </p:extLst>
  </p:cSld>
  <p:clrMapOvr>
    <a:masterClrMapping/>
  </p:clrMapOvr>
  <p:timing>
    <p:tnLst>
      <p:par>
        <p:cTn xmlns:p14="http://schemas.microsoft.com/office/powerpoint/2010/main" id="1" dur="indefinite" restart="never" nodeType="tmRoot"/>
      </p:par>
    </p:tnLst>
  </p:timing>
</p:sldLayout>
</file>

<file path=ppt/slideLayouts/slideLayout1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7343953"/>
      </p:ext>
    </p:extLst>
  </p:cSld>
  <p:clrMapOvr>
    <a:masterClrMapping/>
  </p:clrMapOvr>
  <p:timing>
    <p:tnLst>
      <p:par>
        <p:cTn xmlns:p14="http://schemas.microsoft.com/office/powerpoint/2010/main" id="1" dur="indefinite" restart="never" nodeType="tmRoot"/>
      </p:par>
    </p:tnLst>
  </p:timing>
</p:sldLayout>
</file>

<file path=ppt/slideLayouts/slideLayout1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98934578"/>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81090314"/>
      </p:ext>
    </p:extLst>
  </p:cSld>
  <p:clrMapOvr>
    <a:masterClrMapping/>
  </p:clrMapOvr>
  <p:timing>
    <p:tnLst>
      <p:par>
        <p:cTn xmlns:p14="http://schemas.microsoft.com/office/powerpoint/2010/main" id="1" dur="indefinite" restart="never" nodeType="tmRoot"/>
      </p:par>
    </p:tnLst>
  </p:timing>
</p:sldLayout>
</file>

<file path=ppt/slideLayouts/slideLayout1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62867956"/>
      </p:ext>
    </p:extLst>
  </p:cSld>
  <p:clrMapOvr>
    <a:masterClrMapping/>
  </p:clrMapOvr>
  <p:timing>
    <p:tnLst>
      <p:par>
        <p:cTn xmlns:p14="http://schemas.microsoft.com/office/powerpoint/2010/mai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208348471"/>
      </p:ext>
    </p:extLst>
  </p:cSld>
  <p:clrMapOvr>
    <a:masterClrMapping/>
  </p:clrMapOvr>
  <p:timing>
    <p:tnLst>
      <p:par>
        <p:cTn xmlns:p14="http://schemas.microsoft.com/office/powerpoint/2010/mai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623504"/>
      </p:ext>
    </p:extLst>
  </p:cSld>
  <p:clrMapOvr>
    <a:masterClrMapping/>
  </p:clrMapOvr>
  <p:timing>
    <p:tnLst>
      <p:par>
        <p:cTn xmlns:p14="http://schemas.microsoft.com/office/powerpoint/2010/mai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8059448"/>
      </p:ext>
    </p:extLst>
  </p:cSld>
  <p:clrMapOvr>
    <a:masterClrMapping/>
  </p:clrMapOvr>
  <p:timing>
    <p:tnLst>
      <p:par>
        <p:cTn xmlns:p14="http://schemas.microsoft.com/office/powerpoint/2010/mai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72495313"/>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1911578"/>
      </p:ext>
    </p:extLst>
  </p:cSld>
  <p:clrMapOvr>
    <a:masterClrMapping/>
  </p:clrMapOvr>
  <p:timing>
    <p:tnLst>
      <p:par>
        <p:cTn xmlns:p14="http://schemas.microsoft.com/office/powerpoint/2010/mai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1314939"/>
      </p:ext>
    </p:extLst>
  </p:cSld>
  <p:clrMapOvr>
    <a:masterClrMapping/>
  </p:clrMapOvr>
  <p:timing>
    <p:tnLst>
      <p:par>
        <p:cTn xmlns:p14="http://schemas.microsoft.com/office/powerpoint/2010/mai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655152473"/>
      </p:ext>
    </p:extLst>
  </p:cSld>
  <p:clrMapOvr>
    <a:masterClrMapping/>
  </p:clrMapOvr>
  <p:timing>
    <p:tnLst>
      <p:par>
        <p:cTn xmlns:p14="http://schemas.microsoft.com/office/powerpoint/2010/main" id="1" dur="indefinite" restart="never" nodeType="tmRoot"/>
      </p:par>
    </p:tnLst>
  </p:timing>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020459"/>
      </p:ext>
    </p:extLst>
  </p:cSld>
  <p:clrMapOvr>
    <a:masterClrMapping/>
  </p:clrMapOvr>
  <p:timing>
    <p:tnLst>
      <p:par>
        <p:cTn xmlns:p14="http://schemas.microsoft.com/office/powerpoint/2010/main" id="1" dur="indefinite" restart="never" nodeType="tmRoot"/>
      </p:par>
    </p:tnLst>
  </p:timing>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38648"/>
      </p:ext>
    </p:extLst>
  </p:cSld>
  <p:clrMapOvr>
    <a:masterClrMapping/>
  </p:clrMapOvr>
  <p:timing>
    <p:tnLst>
      <p:par>
        <p:cTn xmlns:p14="http://schemas.microsoft.com/office/powerpoint/2010/main" id="1" dur="indefinite" restart="never" nodeType="tmRoot"/>
      </p:par>
    </p:tnLst>
  </p:timing>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340592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0231690"/>
      </p:ext>
    </p:extLst>
  </p:cSld>
  <p:clrMapOvr>
    <a:masterClrMapping/>
  </p:clrMapOvr>
  <p:timing>
    <p:tnLst>
      <p:par>
        <p:cTn xmlns:p14="http://schemas.microsoft.com/office/powerpoint/2010/main" id="1" dur="indefinite" restart="never" nodeType="tmRoot"/>
      </p:par>
    </p:tnLst>
  </p:timing>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HS" altLang="en-US" smtClean="0"/>
              <a:t>单击此处编辑母版标题样式</a:t>
            </a:r>
            <a:endParaRPr lang="zh-CHS"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HS" altLang="en-US" smtClean="0"/>
              <a:t>单击此处编辑母版副标题样式</a:t>
            </a:r>
            <a:endParaRPr lang="zh-CHS" altLang="en-US"/>
          </a:p>
        </p:txBody>
      </p:sp>
      <p:sp>
        <p:nvSpPr>
          <p:cNvPr id="4" name="日期占位符 3"/>
          <p:cNvSpPr>
            <a:spLocks noGrp="1"/>
          </p:cNvSpPr>
          <p:nvPr>
            <p:ph type="dt" sz="half" idx="10"/>
          </p:nvPr>
        </p:nvSpPr>
        <p:spPr/>
        <p:txBody>
          <a:bodyPr/>
          <a:lstStyle/>
          <a:p>
            <a:fld id="{13A3DB42-6B20-488F-8AE0-B4D9747E3508}" type="datetime1">
              <a:rPr lang="zh-CHS" altLang="en-US" smtClean="0">
                <a:solidFill>
                  <a:prstClr val="black">
                    <a:tint val="75000"/>
                  </a:prstClr>
                </a:solidFill>
                <a:ea typeface="Calibri"/>
              </a:rPr>
              <a:pPr/>
              <a:t>10/10/16</a:t>
            </a:fld>
            <a:endParaRPr lang="zh-CHS" altLang="en-US" dirty="0">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672128740"/>
      </p:ext>
    </p:extLst>
  </p:cSld>
  <p:clrMapOvr>
    <a:masterClrMapping/>
  </p:clrMapOvr>
  <p:timing>
    <p:tnLst>
      <p:par>
        <p:cTn xmlns:p14="http://schemas.microsoft.com/office/powerpoint/2010/main" id="1" dur="indefinite" restart="never" nodeType="tmRoot"/>
      </p:par>
    </p:tnLst>
  </p:timing>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idx="1"/>
          </p:nvPr>
        </p:nvSpPr>
        <p:spPr/>
        <p:txBody>
          <a:body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6BC6776-4CDE-4CAB-9E4C-913149FE3CDB}"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lvl1pPr>
              <a:defRPr>
                <a:solidFill>
                  <a:schemeClr val="tx1"/>
                </a:solidFill>
              </a:defRPr>
            </a:lvl1pPr>
          </a:lstStyle>
          <a:p>
            <a:fld id="{0C913308-F349-4B6D-A68A-DD1791B4A57B}" type="slidenum">
              <a:rPr lang="zh-CHS" altLang="en-US" smtClean="0">
                <a:solidFill>
                  <a:prstClr val="black"/>
                </a:solidFill>
                <a:latin typeface="Calibri"/>
                <a:ea typeface="Calibri"/>
              </a:rPr>
              <a:pPr/>
              <a:t>‹#›</a:t>
            </a:fld>
            <a:endParaRPr lang="zh-CHS" altLang="en-US" dirty="0">
              <a:solidFill>
                <a:prstClr val="black"/>
              </a:solidFill>
              <a:latin typeface="Calibri"/>
              <a:ea typeface="Calibri"/>
            </a:endParaRPr>
          </a:p>
        </p:txBody>
      </p:sp>
    </p:spTree>
    <p:extLst>
      <p:ext uri="{BB962C8B-B14F-4D97-AF65-F5344CB8AC3E}">
        <p14:creationId xmlns:p14="http://schemas.microsoft.com/office/powerpoint/2010/main" val="1383413193"/>
      </p:ext>
    </p:extLst>
  </p:cSld>
  <p:clrMapOvr>
    <a:masterClrMapping/>
  </p:clrMapOvr>
  <p:timing>
    <p:tnLst>
      <p:par>
        <p:cTn xmlns:p14="http://schemas.microsoft.com/office/powerpoint/2010/main" id="1" dur="indefinite" restart="never" nodeType="tmRoot"/>
      </p:par>
    </p:tnLst>
  </p:timing>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HS" altLang="en-US" smtClean="0"/>
              <a:t>单击此处编辑母版文本样式</a:t>
            </a:r>
          </a:p>
        </p:txBody>
      </p:sp>
      <p:sp>
        <p:nvSpPr>
          <p:cNvPr id="4" name="日期占位符 3"/>
          <p:cNvSpPr>
            <a:spLocks noGrp="1"/>
          </p:cNvSpPr>
          <p:nvPr>
            <p:ph type="dt" sz="half" idx="10"/>
          </p:nvPr>
        </p:nvSpPr>
        <p:spPr/>
        <p:txBody>
          <a:bodyPr/>
          <a:lstStyle/>
          <a:p>
            <a:fld id="{6E861258-80CF-44A2-84E4-92DB87C3BF25}"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877044"/>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日期占位符 4"/>
          <p:cNvSpPr>
            <a:spLocks noGrp="1"/>
          </p:cNvSpPr>
          <p:nvPr>
            <p:ph type="dt" sz="half" idx="10"/>
          </p:nvPr>
        </p:nvSpPr>
        <p:spPr/>
        <p:txBody>
          <a:bodyPr/>
          <a:lstStyle/>
          <a:p>
            <a:fld id="{B34E39AD-89FF-4E8F-A076-FBE3939226E0}"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823392809"/>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7" name="日期占位符 6"/>
          <p:cNvSpPr>
            <a:spLocks noGrp="1"/>
          </p:cNvSpPr>
          <p:nvPr>
            <p:ph type="dt" sz="half" idx="10"/>
          </p:nvPr>
        </p:nvSpPr>
        <p:spPr/>
        <p:txBody>
          <a:bodyPr/>
          <a:lstStyle/>
          <a:p>
            <a:fld id="{97808086-A002-44D2-816A-536457BE232E}"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8" name="页脚占位符 7"/>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9" name="灯片编号占位符 8"/>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941752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日期占位符 2"/>
          <p:cNvSpPr>
            <a:spLocks noGrp="1"/>
          </p:cNvSpPr>
          <p:nvPr>
            <p:ph type="dt" sz="half" idx="10"/>
          </p:nvPr>
        </p:nvSpPr>
        <p:spPr/>
        <p:txBody>
          <a:bodyPr/>
          <a:lstStyle/>
          <a:p>
            <a:fld id="{711A8A49-A5B1-48C1-9FB5-38B8E3E9339A}"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4" name="页脚占位符 3"/>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5" name="灯片编号占位符 4"/>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943077831"/>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57F09C3-CAFB-4AA9-853F-89BE3B605C04}"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3" name="页脚占位符 2"/>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80731266"/>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HS" altLang="en-US" smtClean="0"/>
              <a:t>单击此处编辑母版标题样式</a:t>
            </a:r>
            <a:endParaRPr lang="zh-CHS"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E18887C7-8B8F-44E4-9088-0236A5D23C46}"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5501734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HS" altLang="en-US" smtClean="0"/>
              <a:t>单击此处编辑母版标题样式</a:t>
            </a:r>
            <a:endParaRPr lang="zh-CHS"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HS"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C4CC44D9-E688-400F-AE3E-9D36779E5E5E}"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3630455577"/>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35697E0E-1BE4-41F9-813F-4C8E88884DCD}"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813822623"/>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DDA1FDD-7332-41FB-827C-593B1FEF4292}" type="datetime1">
              <a:rPr lang="zh-CHS" altLang="en-US" smtClean="0">
                <a:solidFill>
                  <a:prstClr val="black">
                    <a:tint val="75000"/>
                  </a:prstClr>
                </a:solidFill>
                <a:ea typeface="Calibri"/>
              </a:rPr>
              <a:pPr/>
              <a:t>10/10/16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956166"/>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659603546"/>
      </p:ext>
    </p:extLst>
  </p:cSld>
  <p:clrMapOvr>
    <a:masterClrMapping/>
  </p:clrMapOvr>
  <p:timing>
    <p:tnLst>
      <p:par>
        <p:cTn xmlns:p14="http://schemas.microsoft.com/office/powerpoint/2010/main" id="1" dur="indefinite" restart="never" nodeType="tmRoot"/>
      </p:par>
    </p:tnLst>
  </p:timing>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16957624"/>
      </p:ext>
    </p:extLst>
  </p:cSld>
  <p:clrMapOvr>
    <a:masterClrMapping/>
  </p:clrMapOvr>
  <p:timing>
    <p:tnLst>
      <p:par>
        <p:cTn xmlns:p14="http://schemas.microsoft.com/office/powerpoint/2010/main" id="1" dur="indefinite" restart="never" nodeType="tmRoot"/>
      </p:par>
    </p:tnLst>
  </p:timing>
</p:sldLayout>
</file>

<file path=ppt/slideLayouts/slideLayout1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8176029"/>
      </p:ext>
    </p:extLst>
  </p:cSld>
  <p:clrMapOvr>
    <a:masterClrMapping/>
  </p:clrMapOvr>
  <p:timing>
    <p:tnLst>
      <p:par>
        <p:cTn xmlns:p14="http://schemas.microsoft.com/office/powerpoint/2010/main" id="1" dur="indefinite" restart="never" nodeType="tmRoot"/>
      </p:par>
    </p:tnLst>
  </p:timing>
</p:sldLayout>
</file>

<file path=ppt/slideLayouts/slideLayout1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92496116"/>
      </p:ext>
    </p:extLst>
  </p:cSld>
  <p:clrMapOvr>
    <a:masterClrMapping/>
  </p:clrMapOvr>
  <p:timing>
    <p:tnLst>
      <p:par>
        <p:cTn xmlns:p14="http://schemas.microsoft.com/office/powerpoint/2010/main" id="1" dur="indefinite" restart="never" nodeType="tmRoot"/>
      </p:par>
    </p:tnLst>
  </p:timing>
</p:sldLayout>
</file>

<file path=ppt/slideLayouts/slideLayout1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3168987"/>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66800594"/>
      </p:ext>
    </p:extLst>
  </p:cSld>
  <p:clrMapOvr>
    <a:masterClrMapping/>
  </p:clrMapOvr>
  <p:timing>
    <p:tnLst>
      <p:par>
        <p:cTn xmlns:p14="http://schemas.microsoft.com/office/powerpoint/2010/main" id="1" dur="indefinite" restart="never" nodeType="tmRoot"/>
      </p:par>
    </p:tnLst>
  </p:timing>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733884284"/>
      </p:ext>
    </p:extLst>
  </p:cSld>
  <p:clrMapOvr>
    <a:masterClrMapping/>
  </p:clrMapOvr>
  <p:timing>
    <p:tnLst>
      <p:par>
        <p:cTn xmlns:p14="http://schemas.microsoft.com/office/powerpoint/2010/mai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931490760"/>
      </p:ext>
    </p:extLst>
  </p:cSld>
  <p:clrMapOvr>
    <a:masterClrMapping/>
  </p:clrMapOvr>
  <p:timing>
    <p:tnLst>
      <p:par>
        <p:cTn xmlns:p14="http://schemas.microsoft.com/office/powerpoint/2010/main" id="1" dur="indefinite" restart="never" nodeType="tmRoot"/>
      </p:par>
    </p:tnLst>
  </p:timing>
</p:sldLayout>
</file>

<file path=ppt/slideLayouts/slideLayout1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46289"/>
      </p:ext>
    </p:extLst>
  </p:cSld>
  <p:clrMapOvr>
    <a:masterClrMapping/>
  </p:clrMapOvr>
  <p:timing>
    <p:tnLst>
      <p:par>
        <p:cTn xmlns:p14="http://schemas.microsoft.com/office/powerpoint/2010/main" id="1" dur="indefinite" restart="never" nodeType="tmRoot"/>
      </p:par>
    </p:tnLst>
  </p:timing>
</p:sldLayout>
</file>

<file path=ppt/slideLayouts/slideLayout1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65090875"/>
      </p:ext>
    </p:extLst>
  </p:cSld>
  <p:clrMapOvr>
    <a:masterClrMapping/>
  </p:clrMapOvr>
  <p:timing>
    <p:tnLst>
      <p:par>
        <p:cTn xmlns:p14="http://schemas.microsoft.com/office/powerpoint/2010/main" id="1" dur="indefinite" restart="never" nodeType="tmRoot"/>
      </p:par>
    </p:tnLst>
  </p:timing>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0681000"/>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1364911"/>
      </p:ext>
    </p:extLst>
  </p:cSld>
  <p:clrMapOvr>
    <a:masterClrMapping/>
  </p:clrMapOvr>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08488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0971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94226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2994170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5496829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4700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88233275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71689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47474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25652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8067694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email">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email">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09.xml"/><Relationship Id="rId12" Type="http://schemas.openxmlformats.org/officeDocument/2006/relationships/slideLayout" Target="../slideLayouts/slideLayout1110.xml"/><Relationship Id="rId13" Type="http://schemas.openxmlformats.org/officeDocument/2006/relationships/slideLayout" Target="../slideLayouts/slideLayout1111.xml"/><Relationship Id="rId14" Type="http://schemas.openxmlformats.org/officeDocument/2006/relationships/theme" Target="../theme/theme101.xml"/><Relationship Id="rId15" Type="http://schemas.openxmlformats.org/officeDocument/2006/relationships/image" Target="../media/image1.png"/><Relationship Id="rId1" Type="http://schemas.openxmlformats.org/officeDocument/2006/relationships/slideLayout" Target="../slideLayouts/slideLayout1099.xml"/><Relationship Id="rId2" Type="http://schemas.openxmlformats.org/officeDocument/2006/relationships/slideLayout" Target="../slideLayouts/slideLayout1100.xml"/><Relationship Id="rId3" Type="http://schemas.openxmlformats.org/officeDocument/2006/relationships/slideLayout" Target="../slideLayouts/slideLayout1101.xml"/><Relationship Id="rId4" Type="http://schemas.openxmlformats.org/officeDocument/2006/relationships/slideLayout" Target="../slideLayouts/slideLayout1102.xml"/><Relationship Id="rId5" Type="http://schemas.openxmlformats.org/officeDocument/2006/relationships/slideLayout" Target="../slideLayouts/slideLayout1103.xml"/><Relationship Id="rId6" Type="http://schemas.openxmlformats.org/officeDocument/2006/relationships/slideLayout" Target="../slideLayouts/slideLayout1104.xml"/><Relationship Id="rId7" Type="http://schemas.openxmlformats.org/officeDocument/2006/relationships/slideLayout" Target="../slideLayouts/slideLayout1105.xml"/><Relationship Id="rId8" Type="http://schemas.openxmlformats.org/officeDocument/2006/relationships/slideLayout" Target="../slideLayouts/slideLayout1106.xml"/><Relationship Id="rId9" Type="http://schemas.openxmlformats.org/officeDocument/2006/relationships/slideLayout" Target="../slideLayouts/slideLayout1107.xml"/><Relationship Id="rId10" Type="http://schemas.openxmlformats.org/officeDocument/2006/relationships/slideLayout" Target="../slideLayouts/slideLayout110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slideLayout" Target="../slideLayouts/slideLayout1167.xml"/><Relationship Id="rId13" Type="http://schemas.openxmlformats.org/officeDocument/2006/relationships/theme" Target="../theme/theme106.xml"/><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slideLayout" Target="../slideLayouts/slideLayout1256.xml"/><Relationship Id="rId13" Type="http://schemas.openxmlformats.org/officeDocument/2006/relationships/theme" Target="../theme/theme114.xml"/><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8.xml"/><Relationship Id="rId12" Type="http://schemas.openxmlformats.org/officeDocument/2006/relationships/theme" Target="../theme/theme116.xml"/><Relationship Id="rId1" Type="http://schemas.openxmlformats.org/officeDocument/2006/relationships/slideLayout" Target="../slideLayouts/slideLayout1268.xml"/><Relationship Id="rId2" Type="http://schemas.openxmlformats.org/officeDocument/2006/relationships/slideLayout" Target="../slideLayouts/slideLayout1269.xml"/><Relationship Id="rId3" Type="http://schemas.openxmlformats.org/officeDocument/2006/relationships/slideLayout" Target="../slideLayouts/slideLayout1270.xml"/><Relationship Id="rId4" Type="http://schemas.openxmlformats.org/officeDocument/2006/relationships/slideLayout" Target="../slideLayouts/slideLayout1271.xml"/><Relationship Id="rId5" Type="http://schemas.openxmlformats.org/officeDocument/2006/relationships/slideLayout" Target="../slideLayouts/slideLayout1272.xml"/><Relationship Id="rId6" Type="http://schemas.openxmlformats.org/officeDocument/2006/relationships/slideLayout" Target="../slideLayouts/slideLayout1273.xml"/><Relationship Id="rId7" Type="http://schemas.openxmlformats.org/officeDocument/2006/relationships/slideLayout" Target="../slideLayouts/slideLayout1274.xml"/><Relationship Id="rId8" Type="http://schemas.openxmlformats.org/officeDocument/2006/relationships/slideLayout" Target="../slideLayouts/slideLayout1275.xml"/><Relationship Id="rId9" Type="http://schemas.openxmlformats.org/officeDocument/2006/relationships/slideLayout" Target="../slideLayouts/slideLayout1276.xml"/><Relationship Id="rId10" Type="http://schemas.openxmlformats.org/officeDocument/2006/relationships/slideLayout" Target="../slideLayouts/slideLayout1277.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9.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9.xml"/><Relationship Id="rId2" Type="http://schemas.openxmlformats.org/officeDocument/2006/relationships/slideLayout" Target="../slideLayouts/slideLayout1280.xml"/><Relationship Id="rId3" Type="http://schemas.openxmlformats.org/officeDocument/2006/relationships/slideLayout" Target="../slideLayouts/slideLayout1281.xml"/><Relationship Id="rId4" Type="http://schemas.openxmlformats.org/officeDocument/2006/relationships/slideLayout" Target="../slideLayouts/slideLayout1282.xml"/><Relationship Id="rId5" Type="http://schemas.openxmlformats.org/officeDocument/2006/relationships/slideLayout" Target="../slideLayouts/slideLayout1283.xml"/><Relationship Id="rId6" Type="http://schemas.openxmlformats.org/officeDocument/2006/relationships/slideLayout" Target="../slideLayouts/slideLayout1284.xml"/><Relationship Id="rId7" Type="http://schemas.openxmlformats.org/officeDocument/2006/relationships/slideLayout" Target="../slideLayouts/slideLayout1285.xml"/><Relationship Id="rId8" Type="http://schemas.openxmlformats.org/officeDocument/2006/relationships/slideLayout" Target="../slideLayouts/slideLayout1286.xml"/><Relationship Id="rId9" Type="http://schemas.openxmlformats.org/officeDocument/2006/relationships/slideLayout" Target="../slideLayouts/slideLayout1287.xml"/><Relationship Id="rId10" Type="http://schemas.openxmlformats.org/officeDocument/2006/relationships/slideLayout" Target="../slideLayouts/slideLayout1288.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300.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90.xml"/><Relationship Id="rId2" Type="http://schemas.openxmlformats.org/officeDocument/2006/relationships/slideLayout" Target="../slideLayouts/slideLayout1291.xml"/><Relationship Id="rId3" Type="http://schemas.openxmlformats.org/officeDocument/2006/relationships/slideLayout" Target="../slideLayouts/slideLayout1292.xml"/><Relationship Id="rId4" Type="http://schemas.openxmlformats.org/officeDocument/2006/relationships/slideLayout" Target="../slideLayouts/slideLayout1293.xml"/><Relationship Id="rId5" Type="http://schemas.openxmlformats.org/officeDocument/2006/relationships/slideLayout" Target="../slideLayouts/slideLayout1294.xml"/><Relationship Id="rId6" Type="http://schemas.openxmlformats.org/officeDocument/2006/relationships/slideLayout" Target="../slideLayouts/slideLayout1295.xml"/><Relationship Id="rId7" Type="http://schemas.openxmlformats.org/officeDocument/2006/relationships/slideLayout" Target="../slideLayouts/slideLayout1296.xml"/><Relationship Id="rId8" Type="http://schemas.openxmlformats.org/officeDocument/2006/relationships/slideLayout" Target="../slideLayouts/slideLayout1297.xml"/><Relationship Id="rId9" Type="http://schemas.openxmlformats.org/officeDocument/2006/relationships/slideLayout" Target="../slideLayouts/slideLayout1298.xml"/><Relationship Id="rId10" Type="http://schemas.openxmlformats.org/officeDocument/2006/relationships/slideLayout" Target="../slideLayouts/slideLayout1299.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1.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301.xml"/><Relationship Id="rId2" Type="http://schemas.openxmlformats.org/officeDocument/2006/relationships/slideLayout" Target="../slideLayouts/slideLayout1302.xml"/><Relationship Id="rId3" Type="http://schemas.openxmlformats.org/officeDocument/2006/relationships/slideLayout" Target="../slideLayouts/slideLayout1303.xml"/><Relationship Id="rId4" Type="http://schemas.openxmlformats.org/officeDocument/2006/relationships/slideLayout" Target="../slideLayouts/slideLayout1304.xml"/><Relationship Id="rId5" Type="http://schemas.openxmlformats.org/officeDocument/2006/relationships/slideLayout" Target="../slideLayouts/slideLayout1305.xml"/><Relationship Id="rId6" Type="http://schemas.openxmlformats.org/officeDocument/2006/relationships/slideLayout" Target="../slideLayouts/slideLayout1306.xml"/><Relationship Id="rId7" Type="http://schemas.openxmlformats.org/officeDocument/2006/relationships/slideLayout" Target="../slideLayouts/slideLayout1307.xml"/><Relationship Id="rId8" Type="http://schemas.openxmlformats.org/officeDocument/2006/relationships/slideLayout" Target="../slideLayouts/slideLayout1308.xml"/><Relationship Id="rId9" Type="http://schemas.openxmlformats.org/officeDocument/2006/relationships/slideLayout" Target="../slideLayouts/slideLayout1309.xml"/><Relationship Id="rId10" Type="http://schemas.openxmlformats.org/officeDocument/2006/relationships/slideLayout" Target="../slideLayouts/slideLayout1310.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2.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2.xml"/><Relationship Id="rId2" Type="http://schemas.openxmlformats.org/officeDocument/2006/relationships/slideLayout" Target="../slideLayouts/slideLayout1313.xml"/><Relationship Id="rId3" Type="http://schemas.openxmlformats.org/officeDocument/2006/relationships/slideLayout" Target="../slideLayouts/slideLayout1314.xml"/><Relationship Id="rId4" Type="http://schemas.openxmlformats.org/officeDocument/2006/relationships/slideLayout" Target="../slideLayouts/slideLayout1315.xml"/><Relationship Id="rId5" Type="http://schemas.openxmlformats.org/officeDocument/2006/relationships/slideLayout" Target="../slideLayouts/slideLayout1316.xml"/><Relationship Id="rId6" Type="http://schemas.openxmlformats.org/officeDocument/2006/relationships/slideLayout" Target="../slideLayouts/slideLayout1317.xml"/><Relationship Id="rId7" Type="http://schemas.openxmlformats.org/officeDocument/2006/relationships/slideLayout" Target="../slideLayouts/slideLayout1318.xml"/><Relationship Id="rId8" Type="http://schemas.openxmlformats.org/officeDocument/2006/relationships/slideLayout" Target="../slideLayouts/slideLayout1319.xml"/><Relationship Id="rId9" Type="http://schemas.openxmlformats.org/officeDocument/2006/relationships/slideLayout" Target="../slideLayouts/slideLayout1320.xml"/><Relationship Id="rId10" Type="http://schemas.openxmlformats.org/officeDocument/2006/relationships/slideLayout" Target="../slideLayouts/slideLayout1321.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3.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3.xml"/><Relationship Id="rId2" Type="http://schemas.openxmlformats.org/officeDocument/2006/relationships/slideLayout" Target="../slideLayouts/slideLayout1324.xml"/><Relationship Id="rId3" Type="http://schemas.openxmlformats.org/officeDocument/2006/relationships/slideLayout" Target="../slideLayouts/slideLayout1325.xml"/><Relationship Id="rId4" Type="http://schemas.openxmlformats.org/officeDocument/2006/relationships/slideLayout" Target="../slideLayouts/slideLayout1326.xml"/><Relationship Id="rId5" Type="http://schemas.openxmlformats.org/officeDocument/2006/relationships/slideLayout" Target="../slideLayouts/slideLayout1327.xml"/><Relationship Id="rId6" Type="http://schemas.openxmlformats.org/officeDocument/2006/relationships/slideLayout" Target="../slideLayouts/slideLayout1328.xml"/><Relationship Id="rId7" Type="http://schemas.openxmlformats.org/officeDocument/2006/relationships/slideLayout" Target="../slideLayouts/slideLayout1329.xml"/><Relationship Id="rId8" Type="http://schemas.openxmlformats.org/officeDocument/2006/relationships/slideLayout" Target="../slideLayouts/slideLayout1330.xml"/><Relationship Id="rId9" Type="http://schemas.openxmlformats.org/officeDocument/2006/relationships/slideLayout" Target="../slideLayouts/slideLayout1331.xml"/><Relationship Id="rId10" Type="http://schemas.openxmlformats.org/officeDocument/2006/relationships/slideLayout" Target="../slideLayouts/slideLayout1332.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4.xml"/><Relationship Id="rId12" Type="http://schemas.openxmlformats.org/officeDocument/2006/relationships/theme" Target="../theme/theme122.xml"/><Relationship Id="rId1" Type="http://schemas.openxmlformats.org/officeDocument/2006/relationships/slideLayout" Target="../slideLayouts/slideLayout1334.xml"/><Relationship Id="rId2" Type="http://schemas.openxmlformats.org/officeDocument/2006/relationships/slideLayout" Target="../slideLayouts/slideLayout1335.xml"/><Relationship Id="rId3" Type="http://schemas.openxmlformats.org/officeDocument/2006/relationships/slideLayout" Target="../slideLayouts/slideLayout1336.xml"/><Relationship Id="rId4" Type="http://schemas.openxmlformats.org/officeDocument/2006/relationships/slideLayout" Target="../slideLayouts/slideLayout1337.xml"/><Relationship Id="rId5" Type="http://schemas.openxmlformats.org/officeDocument/2006/relationships/slideLayout" Target="../slideLayouts/slideLayout1338.xml"/><Relationship Id="rId6" Type="http://schemas.openxmlformats.org/officeDocument/2006/relationships/slideLayout" Target="../slideLayouts/slideLayout1339.xml"/><Relationship Id="rId7" Type="http://schemas.openxmlformats.org/officeDocument/2006/relationships/slideLayout" Target="../slideLayouts/slideLayout1340.xml"/><Relationship Id="rId8" Type="http://schemas.openxmlformats.org/officeDocument/2006/relationships/slideLayout" Target="../slideLayouts/slideLayout1341.xml"/><Relationship Id="rId9" Type="http://schemas.openxmlformats.org/officeDocument/2006/relationships/slideLayout" Target="../slideLayouts/slideLayout1342.xml"/><Relationship Id="rId10" Type="http://schemas.openxmlformats.org/officeDocument/2006/relationships/slideLayout" Target="../slideLayouts/slideLayout1343.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5.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5.xml"/><Relationship Id="rId2" Type="http://schemas.openxmlformats.org/officeDocument/2006/relationships/slideLayout" Target="../slideLayouts/slideLayout1346.xml"/><Relationship Id="rId3" Type="http://schemas.openxmlformats.org/officeDocument/2006/relationships/slideLayout" Target="../slideLayouts/slideLayout1347.xml"/><Relationship Id="rId4" Type="http://schemas.openxmlformats.org/officeDocument/2006/relationships/slideLayout" Target="../slideLayouts/slideLayout1348.xml"/><Relationship Id="rId5" Type="http://schemas.openxmlformats.org/officeDocument/2006/relationships/slideLayout" Target="../slideLayouts/slideLayout1349.xml"/><Relationship Id="rId6" Type="http://schemas.openxmlformats.org/officeDocument/2006/relationships/slideLayout" Target="../slideLayouts/slideLayout1350.xml"/><Relationship Id="rId7" Type="http://schemas.openxmlformats.org/officeDocument/2006/relationships/slideLayout" Target="../slideLayouts/slideLayout1351.xml"/><Relationship Id="rId8" Type="http://schemas.openxmlformats.org/officeDocument/2006/relationships/slideLayout" Target="../slideLayouts/slideLayout1352.xml"/><Relationship Id="rId9" Type="http://schemas.openxmlformats.org/officeDocument/2006/relationships/slideLayout" Target="../slideLayouts/slideLayout1353.xml"/><Relationship Id="rId10" Type="http://schemas.openxmlformats.org/officeDocument/2006/relationships/slideLayout" Target="../slideLayouts/slideLayout1354.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6.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6.xml"/><Relationship Id="rId2" Type="http://schemas.openxmlformats.org/officeDocument/2006/relationships/slideLayout" Target="../slideLayouts/slideLayout1357.xml"/><Relationship Id="rId3" Type="http://schemas.openxmlformats.org/officeDocument/2006/relationships/slideLayout" Target="../slideLayouts/slideLayout1358.xml"/><Relationship Id="rId4" Type="http://schemas.openxmlformats.org/officeDocument/2006/relationships/slideLayout" Target="../slideLayouts/slideLayout1359.xml"/><Relationship Id="rId5" Type="http://schemas.openxmlformats.org/officeDocument/2006/relationships/slideLayout" Target="../slideLayouts/slideLayout1360.xml"/><Relationship Id="rId6" Type="http://schemas.openxmlformats.org/officeDocument/2006/relationships/slideLayout" Target="../slideLayouts/slideLayout1361.xml"/><Relationship Id="rId7" Type="http://schemas.openxmlformats.org/officeDocument/2006/relationships/slideLayout" Target="../slideLayouts/slideLayout1362.xml"/><Relationship Id="rId8" Type="http://schemas.openxmlformats.org/officeDocument/2006/relationships/slideLayout" Target="../slideLayouts/slideLayout1363.xml"/><Relationship Id="rId9" Type="http://schemas.openxmlformats.org/officeDocument/2006/relationships/slideLayout" Target="../slideLayouts/slideLayout1364.xml"/><Relationship Id="rId10" Type="http://schemas.openxmlformats.org/officeDocument/2006/relationships/slideLayout" Target="../slideLayouts/slideLayout1365.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7.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7.xml"/><Relationship Id="rId2" Type="http://schemas.openxmlformats.org/officeDocument/2006/relationships/slideLayout" Target="../slideLayouts/slideLayout1368.xml"/><Relationship Id="rId3" Type="http://schemas.openxmlformats.org/officeDocument/2006/relationships/slideLayout" Target="../slideLayouts/slideLayout1369.xml"/><Relationship Id="rId4" Type="http://schemas.openxmlformats.org/officeDocument/2006/relationships/slideLayout" Target="../slideLayouts/slideLayout1370.xml"/><Relationship Id="rId5" Type="http://schemas.openxmlformats.org/officeDocument/2006/relationships/slideLayout" Target="../slideLayouts/slideLayout1371.xml"/><Relationship Id="rId6" Type="http://schemas.openxmlformats.org/officeDocument/2006/relationships/slideLayout" Target="../slideLayouts/slideLayout1372.xml"/><Relationship Id="rId7" Type="http://schemas.openxmlformats.org/officeDocument/2006/relationships/slideLayout" Target="../slideLayouts/slideLayout1373.xml"/><Relationship Id="rId8" Type="http://schemas.openxmlformats.org/officeDocument/2006/relationships/slideLayout" Target="../slideLayouts/slideLayout1374.xml"/><Relationship Id="rId9" Type="http://schemas.openxmlformats.org/officeDocument/2006/relationships/slideLayout" Target="../slideLayouts/slideLayout1375.xml"/><Relationship Id="rId10" Type="http://schemas.openxmlformats.org/officeDocument/2006/relationships/slideLayout" Target="../slideLayouts/slideLayout1376.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8.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8.xml"/><Relationship Id="rId2" Type="http://schemas.openxmlformats.org/officeDocument/2006/relationships/slideLayout" Target="../slideLayouts/slideLayout1379.xml"/><Relationship Id="rId3" Type="http://schemas.openxmlformats.org/officeDocument/2006/relationships/slideLayout" Target="../slideLayouts/slideLayout1380.xml"/><Relationship Id="rId4" Type="http://schemas.openxmlformats.org/officeDocument/2006/relationships/slideLayout" Target="../slideLayouts/slideLayout1381.xml"/><Relationship Id="rId5" Type="http://schemas.openxmlformats.org/officeDocument/2006/relationships/slideLayout" Target="../slideLayouts/slideLayout1382.xml"/><Relationship Id="rId6" Type="http://schemas.openxmlformats.org/officeDocument/2006/relationships/slideLayout" Target="../slideLayouts/slideLayout1383.xml"/><Relationship Id="rId7" Type="http://schemas.openxmlformats.org/officeDocument/2006/relationships/slideLayout" Target="../slideLayouts/slideLayout1384.xml"/><Relationship Id="rId8" Type="http://schemas.openxmlformats.org/officeDocument/2006/relationships/slideLayout" Target="../slideLayouts/slideLayout1385.xml"/><Relationship Id="rId9" Type="http://schemas.openxmlformats.org/officeDocument/2006/relationships/slideLayout" Target="../slideLayouts/slideLayout1386.xml"/><Relationship Id="rId10" Type="http://schemas.openxmlformats.org/officeDocument/2006/relationships/slideLayout" Target="../slideLayouts/slideLayout1387.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1.xml"/><Relationship Id="rId12" Type="http://schemas.openxmlformats.org/officeDocument/2006/relationships/slideLayout" Target="../slideLayouts/slideLayout1422.xml"/><Relationship Id="rId13" Type="http://schemas.openxmlformats.org/officeDocument/2006/relationships/theme" Target="../theme/theme129.xml"/><Relationship Id="rId1" Type="http://schemas.openxmlformats.org/officeDocument/2006/relationships/slideLayout" Target="../slideLayouts/slideLayout1411.xml"/><Relationship Id="rId2" Type="http://schemas.openxmlformats.org/officeDocument/2006/relationships/slideLayout" Target="../slideLayouts/slideLayout1412.xml"/><Relationship Id="rId3" Type="http://schemas.openxmlformats.org/officeDocument/2006/relationships/slideLayout" Target="../slideLayouts/slideLayout1413.xml"/><Relationship Id="rId4" Type="http://schemas.openxmlformats.org/officeDocument/2006/relationships/slideLayout" Target="../slideLayouts/slideLayout1414.xml"/><Relationship Id="rId5" Type="http://schemas.openxmlformats.org/officeDocument/2006/relationships/slideLayout" Target="../slideLayouts/slideLayout1415.xml"/><Relationship Id="rId6" Type="http://schemas.openxmlformats.org/officeDocument/2006/relationships/slideLayout" Target="../slideLayouts/slideLayout1416.xml"/><Relationship Id="rId7" Type="http://schemas.openxmlformats.org/officeDocument/2006/relationships/slideLayout" Target="../slideLayouts/slideLayout1417.xml"/><Relationship Id="rId8" Type="http://schemas.openxmlformats.org/officeDocument/2006/relationships/slideLayout" Target="../slideLayouts/slideLayout1418.xml"/><Relationship Id="rId9" Type="http://schemas.openxmlformats.org/officeDocument/2006/relationships/slideLayout" Target="../slideLayouts/slideLayout1419.xml"/><Relationship Id="rId10"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3.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3.xml"/><Relationship Id="rId2" Type="http://schemas.openxmlformats.org/officeDocument/2006/relationships/slideLayout" Target="../slideLayouts/slideLayout1424.xml"/><Relationship Id="rId3" Type="http://schemas.openxmlformats.org/officeDocument/2006/relationships/slideLayout" Target="../slideLayouts/slideLayout1425.xml"/><Relationship Id="rId4" Type="http://schemas.openxmlformats.org/officeDocument/2006/relationships/slideLayout" Target="../slideLayouts/slideLayout1426.xml"/><Relationship Id="rId5" Type="http://schemas.openxmlformats.org/officeDocument/2006/relationships/slideLayout" Target="../slideLayouts/slideLayout1427.xml"/><Relationship Id="rId6" Type="http://schemas.openxmlformats.org/officeDocument/2006/relationships/slideLayout" Target="../slideLayouts/slideLayout1428.xml"/><Relationship Id="rId7" Type="http://schemas.openxmlformats.org/officeDocument/2006/relationships/slideLayout" Target="../slideLayouts/slideLayout1429.xml"/><Relationship Id="rId8" Type="http://schemas.openxmlformats.org/officeDocument/2006/relationships/slideLayout" Target="../slideLayouts/slideLayout1430.xml"/><Relationship Id="rId9" Type="http://schemas.openxmlformats.org/officeDocument/2006/relationships/slideLayout" Target="../slideLayouts/slideLayout1431.xml"/><Relationship Id="rId10" Type="http://schemas.openxmlformats.org/officeDocument/2006/relationships/slideLayout" Target="../slideLayouts/slideLayout1432.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4.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4.xml"/><Relationship Id="rId2" Type="http://schemas.openxmlformats.org/officeDocument/2006/relationships/slideLayout" Target="../slideLayouts/slideLayout1435.xml"/><Relationship Id="rId3" Type="http://schemas.openxmlformats.org/officeDocument/2006/relationships/slideLayout" Target="../slideLayouts/slideLayout1436.xml"/><Relationship Id="rId4" Type="http://schemas.openxmlformats.org/officeDocument/2006/relationships/slideLayout" Target="../slideLayouts/slideLayout1437.xml"/><Relationship Id="rId5" Type="http://schemas.openxmlformats.org/officeDocument/2006/relationships/slideLayout" Target="../slideLayouts/slideLayout1438.xml"/><Relationship Id="rId6" Type="http://schemas.openxmlformats.org/officeDocument/2006/relationships/slideLayout" Target="../slideLayouts/slideLayout1439.xml"/><Relationship Id="rId7" Type="http://schemas.openxmlformats.org/officeDocument/2006/relationships/slideLayout" Target="../slideLayouts/slideLayout1440.xml"/><Relationship Id="rId8" Type="http://schemas.openxmlformats.org/officeDocument/2006/relationships/slideLayout" Target="../slideLayouts/slideLayout1441.xml"/><Relationship Id="rId9" Type="http://schemas.openxmlformats.org/officeDocument/2006/relationships/slideLayout" Target="../slideLayouts/slideLayout1442.xml"/><Relationship Id="rId10" Type="http://schemas.openxmlformats.org/officeDocument/2006/relationships/slideLayout" Target="../slideLayouts/slideLayout1443.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5.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5.xml"/><Relationship Id="rId2" Type="http://schemas.openxmlformats.org/officeDocument/2006/relationships/slideLayout" Target="../slideLayouts/slideLayout1446.xml"/><Relationship Id="rId3" Type="http://schemas.openxmlformats.org/officeDocument/2006/relationships/slideLayout" Target="../slideLayouts/slideLayout1447.xml"/><Relationship Id="rId4" Type="http://schemas.openxmlformats.org/officeDocument/2006/relationships/slideLayout" Target="../slideLayouts/slideLayout1448.xml"/><Relationship Id="rId5" Type="http://schemas.openxmlformats.org/officeDocument/2006/relationships/slideLayout" Target="../slideLayouts/slideLayout1449.xml"/><Relationship Id="rId6" Type="http://schemas.openxmlformats.org/officeDocument/2006/relationships/slideLayout" Target="../slideLayouts/slideLayout1450.xml"/><Relationship Id="rId7" Type="http://schemas.openxmlformats.org/officeDocument/2006/relationships/slideLayout" Target="../slideLayouts/slideLayout1451.xml"/><Relationship Id="rId8" Type="http://schemas.openxmlformats.org/officeDocument/2006/relationships/slideLayout" Target="../slideLayouts/slideLayout1452.xml"/><Relationship Id="rId9" Type="http://schemas.openxmlformats.org/officeDocument/2006/relationships/slideLayout" Target="../slideLayouts/slideLayout1453.xml"/><Relationship Id="rId10" Type="http://schemas.openxmlformats.org/officeDocument/2006/relationships/slideLayout" Target="../slideLayouts/slideLayout1454.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6.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6.xml"/><Relationship Id="rId2" Type="http://schemas.openxmlformats.org/officeDocument/2006/relationships/slideLayout" Target="../slideLayouts/slideLayout1457.xml"/><Relationship Id="rId3" Type="http://schemas.openxmlformats.org/officeDocument/2006/relationships/slideLayout" Target="../slideLayouts/slideLayout1458.xml"/><Relationship Id="rId4" Type="http://schemas.openxmlformats.org/officeDocument/2006/relationships/slideLayout" Target="../slideLayouts/slideLayout1459.xml"/><Relationship Id="rId5" Type="http://schemas.openxmlformats.org/officeDocument/2006/relationships/slideLayout" Target="../slideLayouts/slideLayout1460.xml"/><Relationship Id="rId6" Type="http://schemas.openxmlformats.org/officeDocument/2006/relationships/slideLayout" Target="../slideLayouts/slideLayout1461.xml"/><Relationship Id="rId7" Type="http://schemas.openxmlformats.org/officeDocument/2006/relationships/slideLayout" Target="../slideLayouts/slideLayout1462.xml"/><Relationship Id="rId8" Type="http://schemas.openxmlformats.org/officeDocument/2006/relationships/slideLayout" Target="../slideLayouts/slideLayout1463.xml"/><Relationship Id="rId9" Type="http://schemas.openxmlformats.org/officeDocument/2006/relationships/slideLayout" Target="../slideLayouts/slideLayout1464.xml"/><Relationship Id="rId10" Type="http://schemas.openxmlformats.org/officeDocument/2006/relationships/slideLayout" Target="../slideLayouts/slideLayout1465.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7.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7.xml"/><Relationship Id="rId2" Type="http://schemas.openxmlformats.org/officeDocument/2006/relationships/slideLayout" Target="../slideLayouts/slideLayout1468.xml"/><Relationship Id="rId3" Type="http://schemas.openxmlformats.org/officeDocument/2006/relationships/slideLayout" Target="../slideLayouts/slideLayout1469.xml"/><Relationship Id="rId4" Type="http://schemas.openxmlformats.org/officeDocument/2006/relationships/slideLayout" Target="../slideLayouts/slideLayout1470.xml"/><Relationship Id="rId5" Type="http://schemas.openxmlformats.org/officeDocument/2006/relationships/slideLayout" Target="../slideLayouts/slideLayout1471.xml"/><Relationship Id="rId6" Type="http://schemas.openxmlformats.org/officeDocument/2006/relationships/slideLayout" Target="../slideLayouts/slideLayout1472.xml"/><Relationship Id="rId7" Type="http://schemas.openxmlformats.org/officeDocument/2006/relationships/slideLayout" Target="../slideLayouts/slideLayout1473.xml"/><Relationship Id="rId8" Type="http://schemas.openxmlformats.org/officeDocument/2006/relationships/slideLayout" Target="../slideLayouts/slideLayout1474.xml"/><Relationship Id="rId9" Type="http://schemas.openxmlformats.org/officeDocument/2006/relationships/slideLayout" Target="../slideLayouts/slideLayout1475.xml"/><Relationship Id="rId10" Type="http://schemas.openxmlformats.org/officeDocument/2006/relationships/slideLayout" Target="../slideLayouts/slideLayout1476.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8.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8.xml"/><Relationship Id="rId2" Type="http://schemas.openxmlformats.org/officeDocument/2006/relationships/slideLayout" Target="../slideLayouts/slideLayout1479.xml"/><Relationship Id="rId3" Type="http://schemas.openxmlformats.org/officeDocument/2006/relationships/slideLayout" Target="../slideLayouts/slideLayout1480.xml"/><Relationship Id="rId4" Type="http://schemas.openxmlformats.org/officeDocument/2006/relationships/slideLayout" Target="../slideLayouts/slideLayout1481.xml"/><Relationship Id="rId5" Type="http://schemas.openxmlformats.org/officeDocument/2006/relationships/slideLayout" Target="../slideLayouts/slideLayout1482.xml"/><Relationship Id="rId6" Type="http://schemas.openxmlformats.org/officeDocument/2006/relationships/slideLayout" Target="../slideLayouts/slideLayout1483.xml"/><Relationship Id="rId7" Type="http://schemas.openxmlformats.org/officeDocument/2006/relationships/slideLayout" Target="../slideLayouts/slideLayout1484.xml"/><Relationship Id="rId8" Type="http://schemas.openxmlformats.org/officeDocument/2006/relationships/slideLayout" Target="../slideLayouts/slideLayout1485.xml"/><Relationship Id="rId9" Type="http://schemas.openxmlformats.org/officeDocument/2006/relationships/slideLayout" Target="../slideLayouts/slideLayout1486.xml"/><Relationship Id="rId10" Type="http://schemas.openxmlformats.org/officeDocument/2006/relationships/slideLayout" Target="../slideLayouts/slideLayout1487.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99.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89.xml"/><Relationship Id="rId2" Type="http://schemas.openxmlformats.org/officeDocument/2006/relationships/slideLayout" Target="../slideLayouts/slideLayout1490.xml"/><Relationship Id="rId3" Type="http://schemas.openxmlformats.org/officeDocument/2006/relationships/slideLayout" Target="../slideLayouts/slideLayout1491.xml"/><Relationship Id="rId4" Type="http://schemas.openxmlformats.org/officeDocument/2006/relationships/slideLayout" Target="../slideLayouts/slideLayout1492.xml"/><Relationship Id="rId5" Type="http://schemas.openxmlformats.org/officeDocument/2006/relationships/slideLayout" Target="../slideLayouts/slideLayout1493.xml"/><Relationship Id="rId6" Type="http://schemas.openxmlformats.org/officeDocument/2006/relationships/slideLayout" Target="../slideLayouts/slideLayout1494.xml"/><Relationship Id="rId7" Type="http://schemas.openxmlformats.org/officeDocument/2006/relationships/slideLayout" Target="../slideLayouts/slideLayout1495.xml"/><Relationship Id="rId8" Type="http://schemas.openxmlformats.org/officeDocument/2006/relationships/slideLayout" Target="../slideLayouts/slideLayout1496.xml"/><Relationship Id="rId9" Type="http://schemas.openxmlformats.org/officeDocument/2006/relationships/slideLayout" Target="../slideLayouts/slideLayout1497.xml"/><Relationship Id="rId10" Type="http://schemas.openxmlformats.org/officeDocument/2006/relationships/slideLayout" Target="../slideLayouts/slideLayout1498.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510.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500.xml"/><Relationship Id="rId2" Type="http://schemas.openxmlformats.org/officeDocument/2006/relationships/slideLayout" Target="../slideLayouts/slideLayout1501.xml"/><Relationship Id="rId3" Type="http://schemas.openxmlformats.org/officeDocument/2006/relationships/slideLayout" Target="../slideLayouts/slideLayout1502.xml"/><Relationship Id="rId4" Type="http://schemas.openxmlformats.org/officeDocument/2006/relationships/slideLayout" Target="../slideLayouts/slideLayout1503.xml"/><Relationship Id="rId5" Type="http://schemas.openxmlformats.org/officeDocument/2006/relationships/slideLayout" Target="../slideLayouts/slideLayout1504.xml"/><Relationship Id="rId6" Type="http://schemas.openxmlformats.org/officeDocument/2006/relationships/slideLayout" Target="../slideLayouts/slideLayout1505.xml"/><Relationship Id="rId7" Type="http://schemas.openxmlformats.org/officeDocument/2006/relationships/slideLayout" Target="../slideLayouts/slideLayout1506.xml"/><Relationship Id="rId8" Type="http://schemas.openxmlformats.org/officeDocument/2006/relationships/slideLayout" Target="../slideLayouts/slideLayout1507.xml"/><Relationship Id="rId9" Type="http://schemas.openxmlformats.org/officeDocument/2006/relationships/slideLayout" Target="../slideLayouts/slideLayout1508.xml"/><Relationship Id="rId10" Type="http://schemas.openxmlformats.org/officeDocument/2006/relationships/slideLayout" Target="../slideLayouts/slideLayout1509.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21.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511.xml"/><Relationship Id="rId2" Type="http://schemas.openxmlformats.org/officeDocument/2006/relationships/slideLayout" Target="../slideLayouts/slideLayout1512.xml"/><Relationship Id="rId3" Type="http://schemas.openxmlformats.org/officeDocument/2006/relationships/slideLayout" Target="../slideLayouts/slideLayout1513.xml"/><Relationship Id="rId4" Type="http://schemas.openxmlformats.org/officeDocument/2006/relationships/slideLayout" Target="../slideLayouts/slideLayout1514.xml"/><Relationship Id="rId5" Type="http://schemas.openxmlformats.org/officeDocument/2006/relationships/slideLayout" Target="../slideLayouts/slideLayout1515.xml"/><Relationship Id="rId6" Type="http://schemas.openxmlformats.org/officeDocument/2006/relationships/slideLayout" Target="../slideLayouts/slideLayout1516.xml"/><Relationship Id="rId7" Type="http://schemas.openxmlformats.org/officeDocument/2006/relationships/slideLayout" Target="../slideLayouts/slideLayout1517.xml"/><Relationship Id="rId8" Type="http://schemas.openxmlformats.org/officeDocument/2006/relationships/slideLayout" Target="../slideLayouts/slideLayout1518.xml"/><Relationship Id="rId9" Type="http://schemas.openxmlformats.org/officeDocument/2006/relationships/slideLayout" Target="../slideLayouts/slideLayout1519.xml"/><Relationship Id="rId10" Type="http://schemas.openxmlformats.org/officeDocument/2006/relationships/slideLayout" Target="../slideLayouts/slideLayout1520.xml"/></Relationships>
</file>

<file path=ppt/slideMasters/_rels/slideMaster139.xml.rels><?xml version="1.0" encoding="UTF-8" standalone="yes"?>
<Relationships xmlns="http://schemas.openxmlformats.org/package/2006/relationships"><Relationship Id="rId3" Type="http://schemas.openxmlformats.org/officeDocument/2006/relationships/slideLayout" Target="../slideLayouts/slideLayout1524.xml"/><Relationship Id="rId4" Type="http://schemas.openxmlformats.org/officeDocument/2006/relationships/slideLayout" Target="../slideLayouts/slideLayout1525.xml"/><Relationship Id="rId5" Type="http://schemas.openxmlformats.org/officeDocument/2006/relationships/slideLayout" Target="../slideLayouts/slideLayout1526.xml"/><Relationship Id="rId6" Type="http://schemas.openxmlformats.org/officeDocument/2006/relationships/slideLayout" Target="../slideLayouts/slideLayout1527.xml"/><Relationship Id="rId7" Type="http://schemas.openxmlformats.org/officeDocument/2006/relationships/slideLayout" Target="../slideLayouts/slideLayout1528.xml"/><Relationship Id="rId8" Type="http://schemas.openxmlformats.org/officeDocument/2006/relationships/theme" Target="../theme/theme139.xml"/><Relationship Id="rId1" Type="http://schemas.openxmlformats.org/officeDocument/2006/relationships/slideLayout" Target="../slideLayouts/slideLayout1522.xml"/><Relationship Id="rId2" Type="http://schemas.openxmlformats.org/officeDocument/2006/relationships/slideLayout" Target="../slideLayouts/slideLayout1523.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3" Type="http://schemas.openxmlformats.org/officeDocument/2006/relationships/slideLayout" Target="../slideLayouts/slideLayout1531.xml"/><Relationship Id="rId4" Type="http://schemas.openxmlformats.org/officeDocument/2006/relationships/slideLayout" Target="../slideLayouts/slideLayout1532.xml"/><Relationship Id="rId5" Type="http://schemas.openxmlformats.org/officeDocument/2006/relationships/slideLayout" Target="../slideLayouts/slideLayout1533.xml"/><Relationship Id="rId6" Type="http://schemas.openxmlformats.org/officeDocument/2006/relationships/slideLayout" Target="../slideLayouts/slideLayout1534.xml"/><Relationship Id="rId7" Type="http://schemas.openxmlformats.org/officeDocument/2006/relationships/slideLayout" Target="../slideLayouts/slideLayout1535.xml"/><Relationship Id="rId8" Type="http://schemas.openxmlformats.org/officeDocument/2006/relationships/theme" Target="../theme/theme140.xml"/><Relationship Id="rId1" Type="http://schemas.openxmlformats.org/officeDocument/2006/relationships/slideLayout" Target="../slideLayouts/slideLayout1529.xml"/><Relationship Id="rId2" Type="http://schemas.openxmlformats.org/officeDocument/2006/relationships/slideLayout" Target="../slideLayouts/slideLayout1530.xml"/></Relationships>
</file>

<file path=ppt/slideMasters/_rels/slideMaster141.xml.rels><?xml version="1.0" encoding="UTF-8" standalone="yes"?>
<Relationships xmlns="http://schemas.openxmlformats.org/package/2006/relationships"><Relationship Id="rId3" Type="http://schemas.openxmlformats.org/officeDocument/2006/relationships/slideLayout" Target="../slideLayouts/slideLayout1538.xml"/><Relationship Id="rId4" Type="http://schemas.openxmlformats.org/officeDocument/2006/relationships/slideLayout" Target="../slideLayouts/slideLayout1539.xml"/><Relationship Id="rId5" Type="http://schemas.openxmlformats.org/officeDocument/2006/relationships/slideLayout" Target="../slideLayouts/slideLayout1540.xml"/><Relationship Id="rId6" Type="http://schemas.openxmlformats.org/officeDocument/2006/relationships/slideLayout" Target="../slideLayouts/slideLayout1541.xml"/><Relationship Id="rId7" Type="http://schemas.openxmlformats.org/officeDocument/2006/relationships/slideLayout" Target="../slideLayouts/slideLayout1542.xml"/><Relationship Id="rId8" Type="http://schemas.openxmlformats.org/officeDocument/2006/relationships/theme" Target="../theme/theme141.xml"/><Relationship Id="rId1" Type="http://schemas.openxmlformats.org/officeDocument/2006/relationships/slideLayout" Target="../slideLayouts/slideLayout1536.xml"/><Relationship Id="rId2" Type="http://schemas.openxmlformats.org/officeDocument/2006/relationships/slideLayout" Target="../slideLayouts/slideLayout1537.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3.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3.xml"/><Relationship Id="rId2" Type="http://schemas.openxmlformats.org/officeDocument/2006/relationships/slideLayout" Target="../slideLayouts/slideLayout1544.xml"/><Relationship Id="rId3" Type="http://schemas.openxmlformats.org/officeDocument/2006/relationships/slideLayout" Target="../slideLayouts/slideLayout1545.xml"/><Relationship Id="rId4" Type="http://schemas.openxmlformats.org/officeDocument/2006/relationships/slideLayout" Target="../slideLayouts/slideLayout1546.xml"/><Relationship Id="rId5" Type="http://schemas.openxmlformats.org/officeDocument/2006/relationships/slideLayout" Target="../slideLayouts/slideLayout1547.xml"/><Relationship Id="rId6" Type="http://schemas.openxmlformats.org/officeDocument/2006/relationships/slideLayout" Target="../slideLayouts/slideLayout1548.xml"/><Relationship Id="rId7" Type="http://schemas.openxmlformats.org/officeDocument/2006/relationships/slideLayout" Target="../slideLayouts/slideLayout1549.xml"/><Relationship Id="rId8" Type="http://schemas.openxmlformats.org/officeDocument/2006/relationships/slideLayout" Target="../slideLayouts/slideLayout1550.xml"/><Relationship Id="rId9" Type="http://schemas.openxmlformats.org/officeDocument/2006/relationships/slideLayout" Target="../slideLayouts/slideLayout1551.xml"/><Relationship Id="rId10" Type="http://schemas.openxmlformats.org/officeDocument/2006/relationships/slideLayout" Target="../slideLayouts/slideLayout1552.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4.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4.xml"/><Relationship Id="rId2" Type="http://schemas.openxmlformats.org/officeDocument/2006/relationships/slideLayout" Target="../slideLayouts/slideLayout1555.xml"/><Relationship Id="rId3" Type="http://schemas.openxmlformats.org/officeDocument/2006/relationships/slideLayout" Target="../slideLayouts/slideLayout1556.xml"/><Relationship Id="rId4" Type="http://schemas.openxmlformats.org/officeDocument/2006/relationships/slideLayout" Target="../slideLayouts/slideLayout1557.xml"/><Relationship Id="rId5" Type="http://schemas.openxmlformats.org/officeDocument/2006/relationships/slideLayout" Target="../slideLayouts/slideLayout1558.xml"/><Relationship Id="rId6" Type="http://schemas.openxmlformats.org/officeDocument/2006/relationships/slideLayout" Target="../slideLayouts/slideLayout1559.xml"/><Relationship Id="rId7" Type="http://schemas.openxmlformats.org/officeDocument/2006/relationships/slideLayout" Target="../slideLayouts/slideLayout1560.xml"/><Relationship Id="rId8" Type="http://schemas.openxmlformats.org/officeDocument/2006/relationships/slideLayout" Target="../slideLayouts/slideLayout1561.xml"/><Relationship Id="rId9" Type="http://schemas.openxmlformats.org/officeDocument/2006/relationships/slideLayout" Target="../slideLayouts/slideLayout1562.xml"/><Relationship Id="rId10" Type="http://schemas.openxmlformats.org/officeDocument/2006/relationships/slideLayout" Target="../slideLayouts/slideLayout1563.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5.xml"/><Relationship Id="rId12" Type="http://schemas.openxmlformats.org/officeDocument/2006/relationships/slideLayout" Target="../slideLayouts/slideLayout1576.xml"/><Relationship Id="rId13" Type="http://schemas.openxmlformats.org/officeDocument/2006/relationships/slideLayout" Target="../slideLayouts/slideLayout1577.xml"/><Relationship Id="rId14" Type="http://schemas.openxmlformats.org/officeDocument/2006/relationships/theme" Target="../theme/theme144.xml"/><Relationship Id="rId1" Type="http://schemas.openxmlformats.org/officeDocument/2006/relationships/slideLayout" Target="../slideLayouts/slideLayout1565.xml"/><Relationship Id="rId2" Type="http://schemas.openxmlformats.org/officeDocument/2006/relationships/slideLayout" Target="../slideLayouts/slideLayout1566.xml"/><Relationship Id="rId3" Type="http://schemas.openxmlformats.org/officeDocument/2006/relationships/slideLayout" Target="../slideLayouts/slideLayout1567.xml"/><Relationship Id="rId4" Type="http://schemas.openxmlformats.org/officeDocument/2006/relationships/slideLayout" Target="../slideLayouts/slideLayout1568.xml"/><Relationship Id="rId5" Type="http://schemas.openxmlformats.org/officeDocument/2006/relationships/slideLayout" Target="../slideLayouts/slideLayout1569.xml"/><Relationship Id="rId6" Type="http://schemas.openxmlformats.org/officeDocument/2006/relationships/slideLayout" Target="../slideLayouts/slideLayout1570.xml"/><Relationship Id="rId7" Type="http://schemas.openxmlformats.org/officeDocument/2006/relationships/slideLayout" Target="../slideLayouts/slideLayout1571.xml"/><Relationship Id="rId8" Type="http://schemas.openxmlformats.org/officeDocument/2006/relationships/slideLayout" Target="../slideLayouts/slideLayout1572.xml"/><Relationship Id="rId9" Type="http://schemas.openxmlformats.org/officeDocument/2006/relationships/slideLayout" Target="../slideLayouts/slideLayout1573.xml"/><Relationship Id="rId10" Type="http://schemas.openxmlformats.org/officeDocument/2006/relationships/slideLayout" Target="../slideLayouts/slideLayout1574.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8.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8.xml"/><Relationship Id="rId2" Type="http://schemas.openxmlformats.org/officeDocument/2006/relationships/slideLayout" Target="../slideLayouts/slideLayout1579.xml"/><Relationship Id="rId3" Type="http://schemas.openxmlformats.org/officeDocument/2006/relationships/slideLayout" Target="../slideLayouts/slideLayout1580.xml"/><Relationship Id="rId4" Type="http://schemas.openxmlformats.org/officeDocument/2006/relationships/slideLayout" Target="../slideLayouts/slideLayout1581.xml"/><Relationship Id="rId5" Type="http://schemas.openxmlformats.org/officeDocument/2006/relationships/slideLayout" Target="../slideLayouts/slideLayout1582.xml"/><Relationship Id="rId6" Type="http://schemas.openxmlformats.org/officeDocument/2006/relationships/slideLayout" Target="../slideLayouts/slideLayout1583.xml"/><Relationship Id="rId7" Type="http://schemas.openxmlformats.org/officeDocument/2006/relationships/slideLayout" Target="../slideLayouts/slideLayout1584.xml"/><Relationship Id="rId8" Type="http://schemas.openxmlformats.org/officeDocument/2006/relationships/slideLayout" Target="../slideLayouts/slideLayout1585.xml"/><Relationship Id="rId9" Type="http://schemas.openxmlformats.org/officeDocument/2006/relationships/slideLayout" Target="../slideLayouts/slideLayout1586.xml"/><Relationship Id="rId10" Type="http://schemas.openxmlformats.org/officeDocument/2006/relationships/slideLayout" Target="../slideLayouts/slideLayout1587.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9.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9.xml"/><Relationship Id="rId2" Type="http://schemas.openxmlformats.org/officeDocument/2006/relationships/slideLayout" Target="../slideLayouts/slideLayout1590.xml"/><Relationship Id="rId3" Type="http://schemas.openxmlformats.org/officeDocument/2006/relationships/slideLayout" Target="../slideLayouts/slideLayout1591.xml"/><Relationship Id="rId4" Type="http://schemas.openxmlformats.org/officeDocument/2006/relationships/slideLayout" Target="../slideLayouts/slideLayout1592.xml"/><Relationship Id="rId5" Type="http://schemas.openxmlformats.org/officeDocument/2006/relationships/slideLayout" Target="../slideLayouts/slideLayout1593.xml"/><Relationship Id="rId6" Type="http://schemas.openxmlformats.org/officeDocument/2006/relationships/slideLayout" Target="../slideLayouts/slideLayout1594.xml"/><Relationship Id="rId7" Type="http://schemas.openxmlformats.org/officeDocument/2006/relationships/slideLayout" Target="../slideLayouts/slideLayout1595.xml"/><Relationship Id="rId8" Type="http://schemas.openxmlformats.org/officeDocument/2006/relationships/slideLayout" Target="../slideLayouts/slideLayout1596.xml"/><Relationship Id="rId9" Type="http://schemas.openxmlformats.org/officeDocument/2006/relationships/slideLayout" Target="../slideLayouts/slideLayout1597.xml"/><Relationship Id="rId10" Type="http://schemas.openxmlformats.org/officeDocument/2006/relationships/slideLayout" Target="../slideLayouts/slideLayout1598.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10.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600.xml"/><Relationship Id="rId2" Type="http://schemas.openxmlformats.org/officeDocument/2006/relationships/slideLayout" Target="../slideLayouts/slideLayout1601.xml"/><Relationship Id="rId3" Type="http://schemas.openxmlformats.org/officeDocument/2006/relationships/slideLayout" Target="../slideLayouts/slideLayout1602.xml"/><Relationship Id="rId4" Type="http://schemas.openxmlformats.org/officeDocument/2006/relationships/slideLayout" Target="../slideLayouts/slideLayout1603.xml"/><Relationship Id="rId5" Type="http://schemas.openxmlformats.org/officeDocument/2006/relationships/slideLayout" Target="../slideLayouts/slideLayout1604.xml"/><Relationship Id="rId6" Type="http://schemas.openxmlformats.org/officeDocument/2006/relationships/slideLayout" Target="../slideLayouts/slideLayout1605.xml"/><Relationship Id="rId7" Type="http://schemas.openxmlformats.org/officeDocument/2006/relationships/slideLayout" Target="../slideLayouts/slideLayout1606.xml"/><Relationship Id="rId8" Type="http://schemas.openxmlformats.org/officeDocument/2006/relationships/slideLayout" Target="../slideLayouts/slideLayout1607.xml"/><Relationship Id="rId9" Type="http://schemas.openxmlformats.org/officeDocument/2006/relationships/slideLayout" Target="../slideLayouts/slideLayout1608.xml"/><Relationship Id="rId10" Type="http://schemas.openxmlformats.org/officeDocument/2006/relationships/slideLayout" Target="../slideLayouts/slideLayout1609.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21.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11.xml"/><Relationship Id="rId2" Type="http://schemas.openxmlformats.org/officeDocument/2006/relationships/slideLayout" Target="../slideLayouts/slideLayout1612.xml"/><Relationship Id="rId3" Type="http://schemas.openxmlformats.org/officeDocument/2006/relationships/slideLayout" Target="../slideLayouts/slideLayout1613.xml"/><Relationship Id="rId4" Type="http://schemas.openxmlformats.org/officeDocument/2006/relationships/slideLayout" Target="../slideLayouts/slideLayout1614.xml"/><Relationship Id="rId5" Type="http://schemas.openxmlformats.org/officeDocument/2006/relationships/slideLayout" Target="../slideLayouts/slideLayout1615.xml"/><Relationship Id="rId6" Type="http://schemas.openxmlformats.org/officeDocument/2006/relationships/slideLayout" Target="../slideLayouts/slideLayout1616.xml"/><Relationship Id="rId7" Type="http://schemas.openxmlformats.org/officeDocument/2006/relationships/slideLayout" Target="../slideLayouts/slideLayout1617.xml"/><Relationship Id="rId8" Type="http://schemas.openxmlformats.org/officeDocument/2006/relationships/slideLayout" Target="../slideLayouts/slideLayout1618.xml"/><Relationship Id="rId9" Type="http://schemas.openxmlformats.org/officeDocument/2006/relationships/slideLayout" Target="../slideLayouts/slideLayout1619.xml"/><Relationship Id="rId10" Type="http://schemas.openxmlformats.org/officeDocument/2006/relationships/slideLayout" Target="../slideLayouts/slideLayout1620.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32.xml"/><Relationship Id="rId12" Type="http://schemas.openxmlformats.org/officeDocument/2006/relationships/theme" Target="../theme/theme149.xml"/><Relationship Id="rId1" Type="http://schemas.openxmlformats.org/officeDocument/2006/relationships/slideLayout" Target="../slideLayouts/slideLayout1622.xml"/><Relationship Id="rId2" Type="http://schemas.openxmlformats.org/officeDocument/2006/relationships/slideLayout" Target="../slideLayouts/slideLayout1623.xml"/><Relationship Id="rId3" Type="http://schemas.openxmlformats.org/officeDocument/2006/relationships/slideLayout" Target="../slideLayouts/slideLayout1624.xml"/><Relationship Id="rId4" Type="http://schemas.openxmlformats.org/officeDocument/2006/relationships/slideLayout" Target="../slideLayouts/slideLayout1625.xml"/><Relationship Id="rId5" Type="http://schemas.openxmlformats.org/officeDocument/2006/relationships/slideLayout" Target="../slideLayouts/slideLayout1626.xml"/><Relationship Id="rId6" Type="http://schemas.openxmlformats.org/officeDocument/2006/relationships/slideLayout" Target="../slideLayouts/slideLayout1627.xml"/><Relationship Id="rId7" Type="http://schemas.openxmlformats.org/officeDocument/2006/relationships/slideLayout" Target="../slideLayouts/slideLayout1628.xml"/><Relationship Id="rId8" Type="http://schemas.openxmlformats.org/officeDocument/2006/relationships/slideLayout" Target="../slideLayouts/slideLayout1629.xml"/><Relationship Id="rId9" Type="http://schemas.openxmlformats.org/officeDocument/2006/relationships/slideLayout" Target="../slideLayouts/slideLayout1630.xml"/><Relationship Id="rId10" Type="http://schemas.openxmlformats.org/officeDocument/2006/relationships/slideLayout" Target="../slideLayouts/slideLayout1631.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3.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33.xml"/><Relationship Id="rId2" Type="http://schemas.openxmlformats.org/officeDocument/2006/relationships/slideLayout" Target="../slideLayouts/slideLayout1634.xml"/><Relationship Id="rId3" Type="http://schemas.openxmlformats.org/officeDocument/2006/relationships/slideLayout" Target="../slideLayouts/slideLayout1635.xml"/><Relationship Id="rId4" Type="http://schemas.openxmlformats.org/officeDocument/2006/relationships/slideLayout" Target="../slideLayouts/slideLayout1636.xml"/><Relationship Id="rId5" Type="http://schemas.openxmlformats.org/officeDocument/2006/relationships/slideLayout" Target="../slideLayouts/slideLayout1637.xml"/><Relationship Id="rId6" Type="http://schemas.openxmlformats.org/officeDocument/2006/relationships/slideLayout" Target="../slideLayouts/slideLayout1638.xml"/><Relationship Id="rId7" Type="http://schemas.openxmlformats.org/officeDocument/2006/relationships/slideLayout" Target="../slideLayouts/slideLayout1639.xml"/><Relationship Id="rId8" Type="http://schemas.openxmlformats.org/officeDocument/2006/relationships/slideLayout" Target="../slideLayouts/slideLayout1640.xml"/><Relationship Id="rId9" Type="http://schemas.openxmlformats.org/officeDocument/2006/relationships/slideLayout" Target="../slideLayouts/slideLayout1641.xml"/><Relationship Id="rId10" Type="http://schemas.openxmlformats.org/officeDocument/2006/relationships/slideLayout" Target="../slideLayouts/slideLayout1642.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4.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4.xml"/><Relationship Id="rId2" Type="http://schemas.openxmlformats.org/officeDocument/2006/relationships/slideLayout" Target="../slideLayouts/slideLayout1645.xml"/><Relationship Id="rId3" Type="http://schemas.openxmlformats.org/officeDocument/2006/relationships/slideLayout" Target="../slideLayouts/slideLayout1646.xml"/><Relationship Id="rId4" Type="http://schemas.openxmlformats.org/officeDocument/2006/relationships/slideLayout" Target="../slideLayouts/slideLayout1647.xml"/><Relationship Id="rId5" Type="http://schemas.openxmlformats.org/officeDocument/2006/relationships/slideLayout" Target="../slideLayouts/slideLayout1648.xml"/><Relationship Id="rId6" Type="http://schemas.openxmlformats.org/officeDocument/2006/relationships/slideLayout" Target="../slideLayouts/slideLayout1649.xml"/><Relationship Id="rId7" Type="http://schemas.openxmlformats.org/officeDocument/2006/relationships/slideLayout" Target="../slideLayouts/slideLayout1650.xml"/><Relationship Id="rId8" Type="http://schemas.openxmlformats.org/officeDocument/2006/relationships/slideLayout" Target="../slideLayouts/slideLayout1651.xml"/><Relationship Id="rId9" Type="http://schemas.openxmlformats.org/officeDocument/2006/relationships/slideLayout" Target="../slideLayouts/slideLayout1652.xml"/><Relationship Id="rId10" Type="http://schemas.openxmlformats.org/officeDocument/2006/relationships/slideLayout" Target="../slideLayouts/slideLayout1653.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5.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5.xml"/><Relationship Id="rId2" Type="http://schemas.openxmlformats.org/officeDocument/2006/relationships/slideLayout" Target="../slideLayouts/slideLayout1656.xml"/><Relationship Id="rId3" Type="http://schemas.openxmlformats.org/officeDocument/2006/relationships/slideLayout" Target="../slideLayouts/slideLayout1657.xml"/><Relationship Id="rId4" Type="http://schemas.openxmlformats.org/officeDocument/2006/relationships/slideLayout" Target="../slideLayouts/slideLayout1658.xml"/><Relationship Id="rId5" Type="http://schemas.openxmlformats.org/officeDocument/2006/relationships/slideLayout" Target="../slideLayouts/slideLayout1659.xml"/><Relationship Id="rId6" Type="http://schemas.openxmlformats.org/officeDocument/2006/relationships/slideLayout" Target="../slideLayouts/slideLayout1660.xml"/><Relationship Id="rId7" Type="http://schemas.openxmlformats.org/officeDocument/2006/relationships/slideLayout" Target="../slideLayouts/slideLayout1661.xml"/><Relationship Id="rId8" Type="http://schemas.openxmlformats.org/officeDocument/2006/relationships/slideLayout" Target="../slideLayouts/slideLayout1662.xml"/><Relationship Id="rId9" Type="http://schemas.openxmlformats.org/officeDocument/2006/relationships/slideLayout" Target="../slideLayouts/slideLayout1663.xml"/><Relationship Id="rId10" Type="http://schemas.openxmlformats.org/officeDocument/2006/relationships/slideLayout" Target="../slideLayouts/slideLayout1664.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6.xml"/><Relationship Id="rId12" Type="http://schemas.openxmlformats.org/officeDocument/2006/relationships/theme" Target="../theme/theme153.xml"/><Relationship Id="rId1" Type="http://schemas.openxmlformats.org/officeDocument/2006/relationships/slideLayout" Target="../slideLayouts/slideLayout1666.xml"/><Relationship Id="rId2" Type="http://schemas.openxmlformats.org/officeDocument/2006/relationships/slideLayout" Target="../slideLayouts/slideLayout1667.xml"/><Relationship Id="rId3" Type="http://schemas.openxmlformats.org/officeDocument/2006/relationships/slideLayout" Target="../slideLayouts/slideLayout1668.xml"/><Relationship Id="rId4" Type="http://schemas.openxmlformats.org/officeDocument/2006/relationships/slideLayout" Target="../slideLayouts/slideLayout1669.xml"/><Relationship Id="rId5" Type="http://schemas.openxmlformats.org/officeDocument/2006/relationships/slideLayout" Target="../slideLayouts/slideLayout1670.xml"/><Relationship Id="rId6" Type="http://schemas.openxmlformats.org/officeDocument/2006/relationships/slideLayout" Target="../slideLayouts/slideLayout1671.xml"/><Relationship Id="rId7" Type="http://schemas.openxmlformats.org/officeDocument/2006/relationships/slideLayout" Target="../slideLayouts/slideLayout1672.xml"/><Relationship Id="rId8" Type="http://schemas.openxmlformats.org/officeDocument/2006/relationships/slideLayout" Target="../slideLayouts/slideLayout1673.xml"/><Relationship Id="rId9" Type="http://schemas.openxmlformats.org/officeDocument/2006/relationships/slideLayout" Target="../slideLayouts/slideLayout1674.xml"/><Relationship Id="rId10" Type="http://schemas.openxmlformats.org/officeDocument/2006/relationships/slideLayout" Target="../slideLayouts/slideLayout1675.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7.xml"/><Relationship Id="rId12" Type="http://schemas.openxmlformats.org/officeDocument/2006/relationships/theme" Target="../theme/theme154.xml"/><Relationship Id="rId1" Type="http://schemas.openxmlformats.org/officeDocument/2006/relationships/slideLayout" Target="../slideLayouts/slideLayout1677.xml"/><Relationship Id="rId2" Type="http://schemas.openxmlformats.org/officeDocument/2006/relationships/slideLayout" Target="../slideLayouts/slideLayout1678.xml"/><Relationship Id="rId3" Type="http://schemas.openxmlformats.org/officeDocument/2006/relationships/slideLayout" Target="../slideLayouts/slideLayout1679.xml"/><Relationship Id="rId4" Type="http://schemas.openxmlformats.org/officeDocument/2006/relationships/slideLayout" Target="../slideLayouts/slideLayout1680.xml"/><Relationship Id="rId5" Type="http://schemas.openxmlformats.org/officeDocument/2006/relationships/slideLayout" Target="../slideLayouts/slideLayout1681.xml"/><Relationship Id="rId6" Type="http://schemas.openxmlformats.org/officeDocument/2006/relationships/slideLayout" Target="../slideLayouts/slideLayout1682.xml"/><Relationship Id="rId7" Type="http://schemas.openxmlformats.org/officeDocument/2006/relationships/slideLayout" Target="../slideLayouts/slideLayout1683.xml"/><Relationship Id="rId8" Type="http://schemas.openxmlformats.org/officeDocument/2006/relationships/slideLayout" Target="../slideLayouts/slideLayout1684.xml"/><Relationship Id="rId9" Type="http://schemas.openxmlformats.org/officeDocument/2006/relationships/slideLayout" Target="../slideLayouts/slideLayout1685.xml"/><Relationship Id="rId10" Type="http://schemas.openxmlformats.org/officeDocument/2006/relationships/slideLayout" Target="../slideLayouts/slideLayout1686.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8.xml"/><Relationship Id="rId12" Type="http://schemas.openxmlformats.org/officeDocument/2006/relationships/theme" Target="../theme/theme155.xml"/><Relationship Id="rId1" Type="http://schemas.openxmlformats.org/officeDocument/2006/relationships/slideLayout" Target="../slideLayouts/slideLayout1688.xml"/><Relationship Id="rId2" Type="http://schemas.openxmlformats.org/officeDocument/2006/relationships/slideLayout" Target="../slideLayouts/slideLayout1689.xml"/><Relationship Id="rId3" Type="http://schemas.openxmlformats.org/officeDocument/2006/relationships/slideLayout" Target="../slideLayouts/slideLayout1690.xml"/><Relationship Id="rId4" Type="http://schemas.openxmlformats.org/officeDocument/2006/relationships/slideLayout" Target="../slideLayouts/slideLayout1691.xml"/><Relationship Id="rId5" Type="http://schemas.openxmlformats.org/officeDocument/2006/relationships/slideLayout" Target="../slideLayouts/slideLayout1692.xml"/><Relationship Id="rId6" Type="http://schemas.openxmlformats.org/officeDocument/2006/relationships/slideLayout" Target="../slideLayouts/slideLayout1693.xml"/><Relationship Id="rId7" Type="http://schemas.openxmlformats.org/officeDocument/2006/relationships/slideLayout" Target="../slideLayouts/slideLayout1694.xml"/><Relationship Id="rId8" Type="http://schemas.openxmlformats.org/officeDocument/2006/relationships/slideLayout" Target="../slideLayouts/slideLayout1695.xml"/><Relationship Id="rId9" Type="http://schemas.openxmlformats.org/officeDocument/2006/relationships/slideLayout" Target="../slideLayouts/slideLayout1696.xml"/><Relationship Id="rId10" Type="http://schemas.openxmlformats.org/officeDocument/2006/relationships/slideLayout" Target="../slideLayouts/slideLayout1697.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9.xml"/><Relationship Id="rId12" Type="http://schemas.openxmlformats.org/officeDocument/2006/relationships/theme" Target="../theme/theme156.xml"/><Relationship Id="rId1" Type="http://schemas.openxmlformats.org/officeDocument/2006/relationships/slideLayout" Target="../slideLayouts/slideLayout1699.xml"/><Relationship Id="rId2" Type="http://schemas.openxmlformats.org/officeDocument/2006/relationships/slideLayout" Target="../slideLayouts/slideLayout1700.xml"/><Relationship Id="rId3" Type="http://schemas.openxmlformats.org/officeDocument/2006/relationships/slideLayout" Target="../slideLayouts/slideLayout1701.xml"/><Relationship Id="rId4" Type="http://schemas.openxmlformats.org/officeDocument/2006/relationships/slideLayout" Target="../slideLayouts/slideLayout1702.xml"/><Relationship Id="rId5" Type="http://schemas.openxmlformats.org/officeDocument/2006/relationships/slideLayout" Target="../slideLayouts/slideLayout1703.xml"/><Relationship Id="rId6" Type="http://schemas.openxmlformats.org/officeDocument/2006/relationships/slideLayout" Target="../slideLayouts/slideLayout1704.xml"/><Relationship Id="rId7" Type="http://schemas.openxmlformats.org/officeDocument/2006/relationships/slideLayout" Target="../slideLayouts/slideLayout1705.xml"/><Relationship Id="rId8" Type="http://schemas.openxmlformats.org/officeDocument/2006/relationships/slideLayout" Target="../slideLayouts/slideLayout1706.xml"/><Relationship Id="rId9" Type="http://schemas.openxmlformats.org/officeDocument/2006/relationships/slideLayout" Target="../slideLayouts/slideLayout1707.xml"/><Relationship Id="rId10" Type="http://schemas.openxmlformats.org/officeDocument/2006/relationships/slideLayout" Target="../slideLayouts/slideLayout1708.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20.xml"/><Relationship Id="rId12" Type="http://schemas.openxmlformats.org/officeDocument/2006/relationships/theme" Target="../theme/theme157.xml"/><Relationship Id="rId1" Type="http://schemas.openxmlformats.org/officeDocument/2006/relationships/slideLayout" Target="../slideLayouts/slideLayout1710.xml"/><Relationship Id="rId2" Type="http://schemas.openxmlformats.org/officeDocument/2006/relationships/slideLayout" Target="../slideLayouts/slideLayout1711.xml"/><Relationship Id="rId3" Type="http://schemas.openxmlformats.org/officeDocument/2006/relationships/slideLayout" Target="../slideLayouts/slideLayout1712.xml"/><Relationship Id="rId4" Type="http://schemas.openxmlformats.org/officeDocument/2006/relationships/slideLayout" Target="../slideLayouts/slideLayout1713.xml"/><Relationship Id="rId5" Type="http://schemas.openxmlformats.org/officeDocument/2006/relationships/slideLayout" Target="../slideLayouts/slideLayout1714.xml"/><Relationship Id="rId6" Type="http://schemas.openxmlformats.org/officeDocument/2006/relationships/slideLayout" Target="../slideLayouts/slideLayout1715.xml"/><Relationship Id="rId7" Type="http://schemas.openxmlformats.org/officeDocument/2006/relationships/slideLayout" Target="../slideLayouts/slideLayout1716.xml"/><Relationship Id="rId8" Type="http://schemas.openxmlformats.org/officeDocument/2006/relationships/slideLayout" Target="../slideLayouts/slideLayout1717.xml"/><Relationship Id="rId9" Type="http://schemas.openxmlformats.org/officeDocument/2006/relationships/slideLayout" Target="../slideLayouts/slideLayout1718.xml"/><Relationship Id="rId10" Type="http://schemas.openxmlformats.org/officeDocument/2006/relationships/slideLayout" Target="../slideLayouts/slideLayout1719.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31.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21.xml"/><Relationship Id="rId2" Type="http://schemas.openxmlformats.org/officeDocument/2006/relationships/slideLayout" Target="../slideLayouts/slideLayout1722.xml"/><Relationship Id="rId3" Type="http://schemas.openxmlformats.org/officeDocument/2006/relationships/slideLayout" Target="../slideLayouts/slideLayout1723.xml"/><Relationship Id="rId4" Type="http://schemas.openxmlformats.org/officeDocument/2006/relationships/slideLayout" Target="../slideLayouts/slideLayout1724.xml"/><Relationship Id="rId5" Type="http://schemas.openxmlformats.org/officeDocument/2006/relationships/slideLayout" Target="../slideLayouts/slideLayout1725.xml"/><Relationship Id="rId6" Type="http://schemas.openxmlformats.org/officeDocument/2006/relationships/slideLayout" Target="../slideLayouts/slideLayout1726.xml"/><Relationship Id="rId7" Type="http://schemas.openxmlformats.org/officeDocument/2006/relationships/slideLayout" Target="../slideLayouts/slideLayout1727.xml"/><Relationship Id="rId8" Type="http://schemas.openxmlformats.org/officeDocument/2006/relationships/slideLayout" Target="../slideLayouts/slideLayout1728.xml"/><Relationship Id="rId9" Type="http://schemas.openxmlformats.org/officeDocument/2006/relationships/slideLayout" Target="../slideLayouts/slideLayout1729.xml"/><Relationship Id="rId10" Type="http://schemas.openxmlformats.org/officeDocument/2006/relationships/slideLayout" Target="../slideLayouts/slideLayout1730.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42.xml"/><Relationship Id="rId12" Type="http://schemas.openxmlformats.org/officeDocument/2006/relationships/theme" Target="../theme/theme159.xml"/><Relationship Id="rId1" Type="http://schemas.openxmlformats.org/officeDocument/2006/relationships/slideLayout" Target="../slideLayouts/slideLayout1732.xml"/><Relationship Id="rId2" Type="http://schemas.openxmlformats.org/officeDocument/2006/relationships/slideLayout" Target="../slideLayouts/slideLayout1733.xml"/><Relationship Id="rId3" Type="http://schemas.openxmlformats.org/officeDocument/2006/relationships/slideLayout" Target="../slideLayouts/slideLayout1734.xml"/><Relationship Id="rId4" Type="http://schemas.openxmlformats.org/officeDocument/2006/relationships/slideLayout" Target="../slideLayouts/slideLayout1735.xml"/><Relationship Id="rId5" Type="http://schemas.openxmlformats.org/officeDocument/2006/relationships/slideLayout" Target="../slideLayouts/slideLayout1736.xml"/><Relationship Id="rId6" Type="http://schemas.openxmlformats.org/officeDocument/2006/relationships/slideLayout" Target="../slideLayouts/slideLayout1737.xml"/><Relationship Id="rId7" Type="http://schemas.openxmlformats.org/officeDocument/2006/relationships/slideLayout" Target="../slideLayouts/slideLayout1738.xml"/><Relationship Id="rId8" Type="http://schemas.openxmlformats.org/officeDocument/2006/relationships/slideLayout" Target="../slideLayouts/slideLayout1739.xml"/><Relationship Id="rId9" Type="http://schemas.openxmlformats.org/officeDocument/2006/relationships/slideLayout" Target="../slideLayouts/slideLayout1740.xml"/><Relationship Id="rId10" Type="http://schemas.openxmlformats.org/officeDocument/2006/relationships/slideLayout" Target="../slideLayouts/slideLayout1741.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3" Type="http://schemas.openxmlformats.org/officeDocument/2006/relationships/slideLayout" Target="../slideLayouts/slideLayout1745.xml"/><Relationship Id="rId4" Type="http://schemas.openxmlformats.org/officeDocument/2006/relationships/slideLayout" Target="../slideLayouts/slideLayout1746.xml"/><Relationship Id="rId5" Type="http://schemas.openxmlformats.org/officeDocument/2006/relationships/slideLayout" Target="../slideLayouts/slideLayout1747.xml"/><Relationship Id="rId6" Type="http://schemas.openxmlformats.org/officeDocument/2006/relationships/slideLayout" Target="../slideLayouts/slideLayout1748.xml"/><Relationship Id="rId7" Type="http://schemas.openxmlformats.org/officeDocument/2006/relationships/theme" Target="../theme/theme160.xml"/><Relationship Id="rId1" Type="http://schemas.openxmlformats.org/officeDocument/2006/relationships/slideLayout" Target="../slideLayouts/slideLayout1743.xml"/><Relationship Id="rId2" Type="http://schemas.openxmlformats.org/officeDocument/2006/relationships/slideLayout" Target="../slideLayouts/slideLayout1744.xml"/></Relationships>
</file>

<file path=ppt/slideMasters/_rels/slideMaster161.xml.rels><?xml version="1.0" encoding="UTF-8" standalone="yes"?>
<Relationships xmlns="http://schemas.openxmlformats.org/package/2006/relationships"><Relationship Id="rId3" Type="http://schemas.openxmlformats.org/officeDocument/2006/relationships/slideLayout" Target="../slideLayouts/slideLayout1751.xml"/><Relationship Id="rId4" Type="http://schemas.openxmlformats.org/officeDocument/2006/relationships/slideLayout" Target="../slideLayouts/slideLayout1752.xml"/><Relationship Id="rId5" Type="http://schemas.openxmlformats.org/officeDocument/2006/relationships/slideLayout" Target="../slideLayouts/slideLayout1753.xml"/><Relationship Id="rId6" Type="http://schemas.openxmlformats.org/officeDocument/2006/relationships/slideLayout" Target="../slideLayouts/slideLayout1754.xml"/><Relationship Id="rId7" Type="http://schemas.openxmlformats.org/officeDocument/2006/relationships/theme" Target="../theme/theme161.xml"/><Relationship Id="rId1" Type="http://schemas.openxmlformats.org/officeDocument/2006/relationships/slideLayout" Target="../slideLayouts/slideLayout1749.xml"/><Relationship Id="rId2" Type="http://schemas.openxmlformats.org/officeDocument/2006/relationships/slideLayout" Target="../slideLayouts/slideLayout1750.xml"/></Relationships>
</file>

<file path=ppt/slideMasters/_rels/slideMaster162.xml.rels><?xml version="1.0" encoding="UTF-8" standalone="yes"?>
<Relationships xmlns="http://schemas.openxmlformats.org/package/2006/relationships"><Relationship Id="rId3" Type="http://schemas.openxmlformats.org/officeDocument/2006/relationships/slideLayout" Target="../slideLayouts/slideLayout1757.xml"/><Relationship Id="rId4" Type="http://schemas.openxmlformats.org/officeDocument/2006/relationships/slideLayout" Target="../slideLayouts/slideLayout1758.xml"/><Relationship Id="rId5" Type="http://schemas.openxmlformats.org/officeDocument/2006/relationships/slideLayout" Target="../slideLayouts/slideLayout1759.xml"/><Relationship Id="rId6" Type="http://schemas.openxmlformats.org/officeDocument/2006/relationships/slideLayout" Target="../slideLayouts/slideLayout1760.xml"/><Relationship Id="rId7" Type="http://schemas.openxmlformats.org/officeDocument/2006/relationships/theme" Target="../theme/theme162.xml"/><Relationship Id="rId1" Type="http://schemas.openxmlformats.org/officeDocument/2006/relationships/slideLayout" Target="../slideLayouts/slideLayout1755.xml"/><Relationship Id="rId2" Type="http://schemas.openxmlformats.org/officeDocument/2006/relationships/slideLayout" Target="../slideLayouts/slideLayout1756.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71.xml"/><Relationship Id="rId12" Type="http://schemas.openxmlformats.org/officeDocument/2006/relationships/theme" Target="../theme/theme163.xml"/><Relationship Id="rId13" Type="http://schemas.openxmlformats.org/officeDocument/2006/relationships/image" Target="../media/image1.png"/><Relationship Id="rId1" Type="http://schemas.openxmlformats.org/officeDocument/2006/relationships/slideLayout" Target="../slideLayouts/slideLayout1761.xml"/><Relationship Id="rId2" Type="http://schemas.openxmlformats.org/officeDocument/2006/relationships/slideLayout" Target="../slideLayouts/slideLayout1762.xml"/><Relationship Id="rId3" Type="http://schemas.openxmlformats.org/officeDocument/2006/relationships/slideLayout" Target="../slideLayouts/slideLayout1763.xml"/><Relationship Id="rId4" Type="http://schemas.openxmlformats.org/officeDocument/2006/relationships/slideLayout" Target="../slideLayouts/slideLayout1764.xml"/><Relationship Id="rId5" Type="http://schemas.openxmlformats.org/officeDocument/2006/relationships/slideLayout" Target="../slideLayouts/slideLayout1765.xml"/><Relationship Id="rId6" Type="http://schemas.openxmlformats.org/officeDocument/2006/relationships/slideLayout" Target="../slideLayouts/slideLayout1766.xml"/><Relationship Id="rId7" Type="http://schemas.openxmlformats.org/officeDocument/2006/relationships/slideLayout" Target="../slideLayouts/slideLayout1767.xml"/><Relationship Id="rId8" Type="http://schemas.openxmlformats.org/officeDocument/2006/relationships/slideLayout" Target="../slideLayouts/slideLayout1768.xml"/><Relationship Id="rId9" Type="http://schemas.openxmlformats.org/officeDocument/2006/relationships/slideLayout" Target="../slideLayouts/slideLayout1769.xml"/><Relationship Id="rId10" Type="http://schemas.openxmlformats.org/officeDocument/2006/relationships/slideLayout" Target="../slideLayouts/slideLayout1770.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82.xml"/><Relationship Id="rId12" Type="http://schemas.openxmlformats.org/officeDocument/2006/relationships/theme" Target="../theme/theme164.xml"/><Relationship Id="rId1" Type="http://schemas.openxmlformats.org/officeDocument/2006/relationships/slideLayout" Target="../slideLayouts/slideLayout1772.xml"/><Relationship Id="rId2" Type="http://schemas.openxmlformats.org/officeDocument/2006/relationships/slideLayout" Target="../slideLayouts/slideLayout1773.xml"/><Relationship Id="rId3" Type="http://schemas.openxmlformats.org/officeDocument/2006/relationships/slideLayout" Target="../slideLayouts/slideLayout1774.xml"/><Relationship Id="rId4" Type="http://schemas.openxmlformats.org/officeDocument/2006/relationships/slideLayout" Target="../slideLayouts/slideLayout1775.xml"/><Relationship Id="rId5" Type="http://schemas.openxmlformats.org/officeDocument/2006/relationships/slideLayout" Target="../slideLayouts/slideLayout1776.xml"/><Relationship Id="rId6" Type="http://schemas.openxmlformats.org/officeDocument/2006/relationships/slideLayout" Target="../slideLayouts/slideLayout1777.xml"/><Relationship Id="rId7" Type="http://schemas.openxmlformats.org/officeDocument/2006/relationships/slideLayout" Target="../slideLayouts/slideLayout1778.xml"/><Relationship Id="rId8" Type="http://schemas.openxmlformats.org/officeDocument/2006/relationships/slideLayout" Target="../slideLayouts/slideLayout1779.xml"/><Relationship Id="rId9" Type="http://schemas.openxmlformats.org/officeDocument/2006/relationships/slideLayout" Target="../slideLayouts/slideLayout1780.xml"/><Relationship Id="rId10" Type="http://schemas.openxmlformats.org/officeDocument/2006/relationships/slideLayout" Target="../slideLayouts/slideLayout1781.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85.xml"/><Relationship Id="rId4" Type="http://schemas.openxmlformats.org/officeDocument/2006/relationships/slideLayout" Target="../slideLayouts/slideLayout1786.xml"/><Relationship Id="rId5" Type="http://schemas.openxmlformats.org/officeDocument/2006/relationships/slideLayout" Target="../slideLayouts/slideLayout1787.xml"/><Relationship Id="rId6" Type="http://schemas.openxmlformats.org/officeDocument/2006/relationships/slideLayout" Target="../slideLayouts/slideLayout1788.xml"/><Relationship Id="rId7" Type="http://schemas.openxmlformats.org/officeDocument/2006/relationships/theme" Target="../theme/theme165.xml"/><Relationship Id="rId1" Type="http://schemas.openxmlformats.org/officeDocument/2006/relationships/slideLayout" Target="../slideLayouts/slideLayout1783.xml"/><Relationship Id="rId2" Type="http://schemas.openxmlformats.org/officeDocument/2006/relationships/slideLayout" Target="../slideLayouts/slideLayout1784.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791.xml"/><Relationship Id="rId4" Type="http://schemas.openxmlformats.org/officeDocument/2006/relationships/slideLayout" Target="../slideLayouts/slideLayout1792.xml"/><Relationship Id="rId5" Type="http://schemas.openxmlformats.org/officeDocument/2006/relationships/slideLayout" Target="../slideLayouts/slideLayout1793.xml"/><Relationship Id="rId6" Type="http://schemas.openxmlformats.org/officeDocument/2006/relationships/slideLayout" Target="../slideLayouts/slideLayout1794.xml"/><Relationship Id="rId7" Type="http://schemas.openxmlformats.org/officeDocument/2006/relationships/theme" Target="../theme/theme166.xml"/><Relationship Id="rId1" Type="http://schemas.openxmlformats.org/officeDocument/2006/relationships/slideLayout" Target="../slideLayouts/slideLayout1789.xml"/><Relationship Id="rId2" Type="http://schemas.openxmlformats.org/officeDocument/2006/relationships/slideLayout" Target="../slideLayouts/slideLayout1790.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3" Type="http://schemas.openxmlformats.org/officeDocument/2006/relationships/image" Target="../media/image1.png"/><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slideLayout" Target="../slideLayouts/slideLayout711.xml"/><Relationship Id="rId13" Type="http://schemas.openxmlformats.org/officeDocument/2006/relationships/theme" Target="../theme/theme65.xml"/><Relationship Id="rId14"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93.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1.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1.xml"/><Relationship Id="rId2" Type="http://schemas.openxmlformats.org/officeDocument/2006/relationships/slideLayout" Target="../slideLayouts/slideLayout1032.xml"/><Relationship Id="rId3" Type="http://schemas.openxmlformats.org/officeDocument/2006/relationships/slideLayout" Target="../slideLayouts/slideLayout1033.xml"/><Relationship Id="rId4" Type="http://schemas.openxmlformats.org/officeDocument/2006/relationships/slideLayout" Target="../slideLayouts/slideLayout1034.xml"/><Relationship Id="rId5" Type="http://schemas.openxmlformats.org/officeDocument/2006/relationships/slideLayout" Target="../slideLayouts/slideLayout1035.xml"/><Relationship Id="rId6" Type="http://schemas.openxmlformats.org/officeDocument/2006/relationships/slideLayout" Target="../slideLayouts/slideLayout1036.xml"/><Relationship Id="rId7" Type="http://schemas.openxmlformats.org/officeDocument/2006/relationships/slideLayout" Target="../slideLayouts/slideLayout1037.xml"/><Relationship Id="rId8" Type="http://schemas.openxmlformats.org/officeDocument/2006/relationships/slideLayout" Target="../slideLayouts/slideLayout1038.xml"/><Relationship Id="rId9" Type="http://schemas.openxmlformats.org/officeDocument/2006/relationships/slideLayout" Target="../slideLayouts/slideLayout1039.xml"/><Relationship Id="rId10" Type="http://schemas.openxmlformats.org/officeDocument/2006/relationships/slideLayout" Target="../slideLayouts/slideLayout1040.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2.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2.xml"/><Relationship Id="rId2" Type="http://schemas.openxmlformats.org/officeDocument/2006/relationships/slideLayout" Target="../slideLayouts/slideLayout1043.xml"/><Relationship Id="rId3" Type="http://schemas.openxmlformats.org/officeDocument/2006/relationships/slideLayout" Target="../slideLayouts/slideLayout1044.xml"/><Relationship Id="rId4" Type="http://schemas.openxmlformats.org/officeDocument/2006/relationships/slideLayout" Target="../slideLayouts/slideLayout1045.xml"/><Relationship Id="rId5" Type="http://schemas.openxmlformats.org/officeDocument/2006/relationships/slideLayout" Target="../slideLayouts/slideLayout1046.xml"/><Relationship Id="rId6" Type="http://schemas.openxmlformats.org/officeDocument/2006/relationships/slideLayout" Target="../slideLayouts/slideLayout1047.xml"/><Relationship Id="rId7" Type="http://schemas.openxmlformats.org/officeDocument/2006/relationships/slideLayout" Target="../slideLayouts/slideLayout1048.xml"/><Relationship Id="rId8" Type="http://schemas.openxmlformats.org/officeDocument/2006/relationships/slideLayout" Target="../slideLayouts/slideLayout1049.xml"/><Relationship Id="rId9" Type="http://schemas.openxmlformats.org/officeDocument/2006/relationships/slideLayout" Target="../slideLayouts/slideLayout1050.xml"/><Relationship Id="rId10" Type="http://schemas.openxmlformats.org/officeDocument/2006/relationships/slideLayout" Target="../slideLayouts/slideLayout1051.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3.xml"/><Relationship Id="rId12" Type="http://schemas.openxmlformats.org/officeDocument/2006/relationships/slideLayout" Target="../slideLayouts/slideLayout1064.xml"/><Relationship Id="rId13" Type="http://schemas.openxmlformats.org/officeDocument/2006/relationships/theme" Target="../theme/theme97.xml"/><Relationship Id="rId1" Type="http://schemas.openxmlformats.org/officeDocument/2006/relationships/slideLayout" Target="../slideLayouts/slideLayout1053.xml"/><Relationship Id="rId2" Type="http://schemas.openxmlformats.org/officeDocument/2006/relationships/slideLayout" Target="../slideLayouts/slideLayout1054.xml"/><Relationship Id="rId3" Type="http://schemas.openxmlformats.org/officeDocument/2006/relationships/slideLayout" Target="../slideLayouts/slideLayout1055.xml"/><Relationship Id="rId4" Type="http://schemas.openxmlformats.org/officeDocument/2006/relationships/slideLayout" Target="../slideLayouts/slideLayout1056.xml"/><Relationship Id="rId5" Type="http://schemas.openxmlformats.org/officeDocument/2006/relationships/slideLayout" Target="../slideLayouts/slideLayout1057.xml"/><Relationship Id="rId6" Type="http://schemas.openxmlformats.org/officeDocument/2006/relationships/slideLayout" Target="../slideLayouts/slideLayout1058.xml"/><Relationship Id="rId7" Type="http://schemas.openxmlformats.org/officeDocument/2006/relationships/slideLayout" Target="../slideLayouts/slideLayout1059.xml"/><Relationship Id="rId8" Type="http://schemas.openxmlformats.org/officeDocument/2006/relationships/slideLayout" Target="../slideLayouts/slideLayout1060.xml"/><Relationship Id="rId9" Type="http://schemas.openxmlformats.org/officeDocument/2006/relationships/slideLayout" Target="../slideLayouts/slideLayout1061.xml"/><Relationship Id="rId10" Type="http://schemas.openxmlformats.org/officeDocument/2006/relationships/slideLayout" Target="../slideLayouts/slideLayout1062.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5.xml"/><Relationship Id="rId12" Type="http://schemas.openxmlformats.org/officeDocument/2006/relationships/slideLayout" Target="../slideLayouts/slideLayout1076.xml"/><Relationship Id="rId13" Type="http://schemas.openxmlformats.org/officeDocument/2006/relationships/theme" Target="../theme/theme98.xml"/><Relationship Id="rId1" Type="http://schemas.openxmlformats.org/officeDocument/2006/relationships/slideLayout" Target="../slideLayouts/slideLayout1065.xml"/><Relationship Id="rId2" Type="http://schemas.openxmlformats.org/officeDocument/2006/relationships/slideLayout" Target="../slideLayouts/slideLayout1066.xml"/><Relationship Id="rId3" Type="http://schemas.openxmlformats.org/officeDocument/2006/relationships/slideLayout" Target="../slideLayouts/slideLayout1067.xml"/><Relationship Id="rId4" Type="http://schemas.openxmlformats.org/officeDocument/2006/relationships/slideLayout" Target="../slideLayouts/slideLayout1068.xml"/><Relationship Id="rId5" Type="http://schemas.openxmlformats.org/officeDocument/2006/relationships/slideLayout" Target="../slideLayouts/slideLayout1069.xml"/><Relationship Id="rId6" Type="http://schemas.openxmlformats.org/officeDocument/2006/relationships/slideLayout" Target="../slideLayouts/slideLayout1070.xml"/><Relationship Id="rId7" Type="http://schemas.openxmlformats.org/officeDocument/2006/relationships/slideLayout" Target="../slideLayouts/slideLayout1071.xml"/><Relationship Id="rId8" Type="http://schemas.openxmlformats.org/officeDocument/2006/relationships/slideLayout" Target="../slideLayouts/slideLayout1072.xml"/><Relationship Id="rId9" Type="http://schemas.openxmlformats.org/officeDocument/2006/relationships/slideLayout" Target="../slideLayouts/slideLayout1073.xml"/><Relationship Id="rId10" Type="http://schemas.openxmlformats.org/officeDocument/2006/relationships/slideLayout" Target="../slideLayouts/slideLayout1074.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cstate="email">
            <a:extLst>
              <a:ext uri="{28A0092B-C50C-407E-A947-70E740481C1C}">
                <a14:useLocalDpi xmlns:a14="http://schemas.microsoft.com/office/drawing/2010/main"/>
              </a:ext>
            </a:extLst>
          </a:blip>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cstate="email">
            <a:extLst>
              <a:ext uri="{28A0092B-C50C-407E-A947-70E740481C1C}">
                <a14:useLocalDpi xmlns:a14="http://schemas.microsoft.com/office/drawing/2010/main"/>
              </a:ext>
            </a:extLst>
          </a:blip>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cstate="email">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cstate="email">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5" cstate="email">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67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76422070"/>
      </p:ext>
    </p:extLst>
  </p:cSld>
  <p:clrMap bg1="lt1" tx1="dk1" bg2="lt2" tx2="dk2" accent1="accent1" accent2="accent2" accent3="accent3" accent4="accent4" accent5="accent5" accent6="accent6" hlink="hlink" folHlink="folHlink"/>
  <p:sldLayoutIdLst>
    <p:sldLayoutId id="2147486056" r:id="rId1"/>
    <p:sldLayoutId id="2147486057" r:id="rId2"/>
    <p:sldLayoutId id="2147486058" r:id="rId3"/>
    <p:sldLayoutId id="2147486059" r:id="rId4"/>
    <p:sldLayoutId id="2147486060" r:id="rId5"/>
    <p:sldLayoutId id="2147486061" r:id="rId6"/>
    <p:sldLayoutId id="2147486062" r:id="rId7"/>
    <p:sldLayoutId id="2147486063" r:id="rId8"/>
    <p:sldLayoutId id="2147486064" r:id="rId9"/>
    <p:sldLayoutId id="2147486065" r:id="rId10"/>
    <p:sldLayoutId id="2147486066" r:id="rId11"/>
    <p:sldLayoutId id="2147486067"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10/10/16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6555601"/>
      </p:ext>
    </p:extLst>
  </p:cSld>
  <p:clrMap bg1="lt1" tx1="dk1" bg2="lt2" tx2="dk2" accent1="accent1" accent2="accent2" accent3="accent3" accent4="accent4" accent5="accent5" accent6="accent6" hlink="hlink" folHlink="folHlink"/>
  <p:sldLayoutIdLst>
    <p:sldLayoutId id="2147486081" r:id="rId1"/>
    <p:sldLayoutId id="2147486082" r:id="rId2"/>
    <p:sldLayoutId id="2147486083" r:id="rId3"/>
    <p:sldLayoutId id="2147486084" r:id="rId4"/>
    <p:sldLayoutId id="2147486085" r:id="rId5"/>
    <p:sldLayoutId id="2147486086" r:id="rId6"/>
    <p:sldLayoutId id="2147486087" r:id="rId7"/>
    <p:sldLayoutId id="2147486088" r:id="rId8"/>
    <p:sldLayoutId id="2147486089" r:id="rId9"/>
    <p:sldLayoutId id="2147486090" r:id="rId10"/>
    <p:sldLayoutId id="2147486091"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10/10/16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0899056"/>
      </p:ext>
    </p:extLst>
  </p:cSld>
  <p:clrMap bg1="lt1" tx1="dk1" bg2="lt2" tx2="dk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 id="2147486568" r:id="rId12"/>
    <p:sldLayoutId id="214748656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latin typeface="Calibri"/>
              </a:rPr>
              <a:pPr defTabSz="457200"/>
              <a:t>10/10/16</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1109937"/>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4130303638"/>
      </p:ext>
    </p:extLst>
  </p:cSld>
  <p:clrMap bg1="lt1" tx1="dk1" bg2="lt2" tx2="dk2" accent1="accent1" accent2="accent2" accent3="accent3" accent4="accent4" accent5="accent5" accent6="accent6" hlink="hlink" folHlink="folHlink"/>
  <p:sldLayoutIdLst>
    <p:sldLayoutId id="2147486691" r:id="rId1"/>
    <p:sldLayoutId id="2147486692" r:id="rId2"/>
    <p:sldLayoutId id="2147486693" r:id="rId3"/>
    <p:sldLayoutId id="2147486694" r:id="rId4"/>
    <p:sldLayoutId id="2147486695" r:id="rId5"/>
    <p:sldLayoutId id="2147486696" r:id="rId6"/>
    <p:sldLayoutId id="2147486697" r:id="rId7"/>
    <p:sldLayoutId id="2147486698" r:id="rId8"/>
    <p:sldLayoutId id="2147486699" r:id="rId9"/>
    <p:sldLayoutId id="2147486700" r:id="rId10"/>
    <p:sldLayoutId id="2147486701"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5182037"/>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800130263"/>
      </p:ext>
    </p:extLst>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 id="214748675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3920077"/>
      </p:ext>
    </p:extLst>
  </p:cSld>
  <p:clrMap bg1="lt1" tx1="dk1" bg2="lt2" tx2="dk2" accent1="accent1" accent2="accent2" accent3="accent3" accent4="accent4" accent5="accent5" accent6="accent6" hlink="hlink" folHlink="folHlink"/>
  <p:sldLayoutIdLst>
    <p:sldLayoutId id="2147486752" r:id="rId1"/>
    <p:sldLayoutId id="2147486753" r:id="rId2"/>
    <p:sldLayoutId id="2147486754" r:id="rId3"/>
    <p:sldLayoutId id="2147486755" r:id="rId4"/>
    <p:sldLayoutId id="2147486756" r:id="rId5"/>
    <p:sldLayoutId id="2147486757"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61378575"/>
      </p:ext>
    </p:extLst>
  </p:cSld>
  <p:clrMap bg1="lt1" tx1="dk1" bg2="lt2" tx2="dk2" accent1="accent1" accent2="accent2" accent3="accent3" accent4="accent4" accent5="accent5" accent6="accent6" hlink="hlink" folHlink="folHlink"/>
  <p:sldLayoutIdLst>
    <p:sldLayoutId id="2147486759" r:id="rId1"/>
    <p:sldLayoutId id="2147486760" r:id="rId2"/>
    <p:sldLayoutId id="2147486761" r:id="rId3"/>
    <p:sldLayoutId id="2147486762" r:id="rId4"/>
    <p:sldLayoutId id="2147486763" r:id="rId5"/>
    <p:sldLayoutId id="2147486764"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283563"/>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CHS" dirty="0" smtClean="0"/>
              <a:t>Hello</a:t>
            </a:r>
            <a:endParaRPr lang="zh-CHS" altLang="en-US" dirty="0"/>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ltLang="zh-CHS" dirty="0" smtClean="0"/>
              <a:t>1st</a:t>
            </a:r>
            <a:endParaRPr lang="zh-CHS" altLang="en-US" dirty="0" smtClean="0"/>
          </a:p>
          <a:p>
            <a:pPr lvl="1"/>
            <a:r>
              <a:rPr lang="en-US" altLang="zh-CHS" dirty="0" smtClean="0"/>
              <a:t>2cd</a:t>
            </a:r>
            <a:endParaRPr lang="zh-CHS" altLang="en-US" dirty="0" smtClean="0"/>
          </a:p>
          <a:p>
            <a:pPr lvl="2"/>
            <a:r>
              <a:rPr lang="en-US" altLang="zh-CHS" dirty="0" smtClean="0"/>
              <a:t>3rd</a:t>
            </a:r>
            <a:endParaRPr lang="zh-CHS" altLang="en-US" dirty="0" smtClean="0"/>
          </a:p>
          <a:p>
            <a:pPr lvl="3"/>
            <a:r>
              <a:rPr lang="en-US" altLang="zh-CHS" dirty="0" smtClean="0"/>
              <a:t>4th</a:t>
            </a:r>
            <a:endParaRPr lang="zh-CHS" altLang="en-US" dirty="0" smtClean="0"/>
          </a:p>
          <a:p>
            <a:pPr lvl="4"/>
            <a:r>
              <a:rPr lang="en-US" altLang="zh-CHS" dirty="0" smtClean="0"/>
              <a:t>5th</a:t>
            </a:r>
            <a:endParaRPr lang="zh-CHS" altLang="en-US" dirty="0"/>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Calibri Light" panose="020F0302020204030204" pitchFamily="34" charset="0"/>
              </a:defRPr>
            </a:lvl1pPr>
          </a:lstStyle>
          <a:p>
            <a:fld id="{0CE9249F-DAB0-446C-8845-3AED4B5D733F}" type="datetime1">
              <a:rPr lang="zh-CHS" altLang="en-US" smtClean="0">
                <a:solidFill>
                  <a:prstClr val="black">
                    <a:tint val="75000"/>
                  </a:prstClr>
                </a:solidFill>
                <a:ea typeface="Calibri"/>
                <a:cs typeface="ＭＳ Ｐゴシック" charset="0"/>
              </a:rPr>
              <a:pPr/>
              <a:t>10/10/16</a:t>
            </a:fld>
            <a:endParaRPr lang="zh-CHS" altLang="en-US" dirty="0">
              <a:solidFill>
                <a:prstClr val="black">
                  <a:tint val="75000"/>
                </a:prstClr>
              </a:solidFill>
              <a:ea typeface="Calibri"/>
              <a:cs typeface="ＭＳ Ｐゴシック" charset="0"/>
            </a:endParaRPr>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Calibri Light" panose="020F0302020204030204" pitchFamily="34" charset="0"/>
              </a:defRPr>
            </a:lvl1pPr>
          </a:lstStyle>
          <a:p>
            <a:endParaRPr lang="zh-CHS" altLang="en-US" dirty="0">
              <a:solidFill>
                <a:prstClr val="black">
                  <a:tint val="75000"/>
                </a:prstClr>
              </a:solidFill>
              <a:ea typeface="Calibri"/>
              <a:cs typeface="ＭＳ Ｐゴシック" charset="0"/>
            </a:endParaRPr>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tint val="75000"/>
                  </a:schemeClr>
                </a:solidFill>
                <a:latin typeface="+mn-lt"/>
              </a:defRPr>
            </a:lvl1pPr>
          </a:lstStyle>
          <a:p>
            <a:fld id="{0C913308-F349-4B6D-A68A-DD1791B4A57B}" type="slidenum">
              <a:rPr lang="zh-CHS" altLang="en-US" smtClean="0">
                <a:solidFill>
                  <a:prstClr val="black">
                    <a:tint val="75000"/>
                  </a:prstClr>
                </a:solidFill>
                <a:latin typeface="Calibri"/>
                <a:ea typeface="Calibri"/>
                <a:cs typeface="ＭＳ Ｐゴシック" charset="0"/>
              </a:rPr>
              <a:pPr/>
              <a:t>‹#›</a:t>
            </a:fld>
            <a:endParaRPr lang="zh-CHS" altLang="en-US" dirty="0">
              <a:solidFill>
                <a:prstClr val="black">
                  <a:tint val="75000"/>
                </a:prstClr>
              </a:solidFill>
              <a:latin typeface="Calibri"/>
              <a:ea typeface="Calibri"/>
              <a:cs typeface="ＭＳ Ｐゴシック" charset="0"/>
            </a:endParaRPr>
          </a:p>
        </p:txBody>
      </p:sp>
    </p:spTree>
    <p:extLst>
      <p:ext uri="{BB962C8B-B14F-4D97-AF65-F5344CB8AC3E}">
        <p14:creationId xmlns:p14="http://schemas.microsoft.com/office/powerpoint/2010/main" val="2053302303"/>
      </p:ext>
    </p:extLst>
  </p:cSld>
  <p:clrMap bg1="lt1" tx1="dk1" bg2="lt2" tx2="dk2" accent1="accent1" accent2="accent2" accent3="accent3" accent4="accent4" accent5="accent5" accent6="accent6" hlink="hlink" folHlink="folHlink"/>
  <p:sldLayoutIdLst>
    <p:sldLayoutId id="2147486785" r:id="rId1"/>
    <p:sldLayoutId id="2147486786" r:id="rId2"/>
    <p:sldLayoutId id="2147486787" r:id="rId3"/>
    <p:sldLayoutId id="2147486788" r:id="rId4"/>
    <p:sldLayoutId id="2147486789" r:id="rId5"/>
    <p:sldLayoutId id="2147486790" r:id="rId6"/>
    <p:sldLayoutId id="2147486791" r:id="rId7"/>
    <p:sldLayoutId id="2147486792" r:id="rId8"/>
    <p:sldLayoutId id="2147486793" r:id="rId9"/>
    <p:sldLayoutId id="2147486794" r:id="rId10"/>
    <p:sldLayoutId id="2147486795" r:id="rId1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H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88735312"/>
      </p:ext>
    </p:extLst>
  </p:cSld>
  <p:clrMap bg1="lt1" tx1="dk1" bg2="lt2" tx2="dk2" accent1="accent1" accent2="accent2" accent3="accent3" accent4="accent4" accent5="accent5" accent6="accent6" hlink="hlink" folHlink="folHlink"/>
  <p:sldLayoutIdLst>
    <p:sldLayoutId id="2147486797" r:id="rId1"/>
    <p:sldLayoutId id="2147486798" r:id="rId2"/>
    <p:sldLayoutId id="2147486799" r:id="rId3"/>
    <p:sldLayoutId id="2147486800" r:id="rId4"/>
    <p:sldLayoutId id="2147486801" r:id="rId5"/>
    <p:sldLayoutId id="2147486802"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1497058"/>
      </p:ext>
    </p:extLst>
  </p:cSld>
  <p:clrMap bg1="lt1" tx1="dk1" bg2="lt2" tx2="dk2" accent1="accent1" accent2="accent2" accent3="accent3" accent4="accent4" accent5="accent5" accent6="accent6" hlink="hlink" folHlink="folHlink"/>
  <p:sldLayoutIdLst>
    <p:sldLayoutId id="2147486804" r:id="rId1"/>
    <p:sldLayoutId id="2147486805" r:id="rId2"/>
    <p:sldLayoutId id="2147486806" r:id="rId3"/>
    <p:sldLayoutId id="2147486807" r:id="rId4"/>
    <p:sldLayoutId id="2147486808" r:id="rId5"/>
    <p:sldLayoutId id="2147486809"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10/10/16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61285354"/>
      </p:ext>
    </p:extLst>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10/10/16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10/10/16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9.jpeg"/><Relationship Id="rId7" Type="http://schemas.openxmlformats.org/officeDocument/2006/relationships/image" Target="../media/image10.png"/><Relationship Id="rId8" Type="http://schemas.openxmlformats.org/officeDocument/2006/relationships/image" Target="../media/image11.wmf"/><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 Id="rId3" Type="http://schemas.openxmlformats.org/officeDocument/2006/relationships/image" Target="../media/image59.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 Id="rId3" Type="http://schemas.openxmlformats.org/officeDocument/2006/relationships/image" Target="../media/image59.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0.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1.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2.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10.xml.rels><?xml version="1.0" encoding="UTF-8" standalone="yes"?>
<Relationships xmlns="http://schemas.openxmlformats.org/package/2006/relationships"><Relationship Id="rId3" Type="http://schemas.openxmlformats.org/officeDocument/2006/relationships/chart" Target="../charts/chart9.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slideLayout" Target="../slideLayouts/slideLayout481.xml"/><Relationship Id="rId2" Type="http://schemas.openxmlformats.org/officeDocument/2006/relationships/notesSlide" Target="../notesSlides/notesSlide1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2.xml"/><Relationship Id="rId3" Type="http://schemas.openxmlformats.org/officeDocument/2006/relationships/chart" Target="../charts/char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64.jpeg"/><Relationship Id="rId4" Type="http://schemas.openxmlformats.org/officeDocument/2006/relationships/image" Target="../media/image65.png"/><Relationship Id="rId5" Type="http://schemas.openxmlformats.org/officeDocument/2006/relationships/image" Target="../media/image66.png"/><Relationship Id="rId1" Type="http://schemas.openxmlformats.org/officeDocument/2006/relationships/slideLayout" Target="../slideLayouts/slideLayout2.xml"/><Relationship Id="rId2" Type="http://schemas.openxmlformats.org/officeDocument/2006/relationships/image" Target="../media/image63.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7.jpeg"/><Relationship Id="rId3" Type="http://schemas.openxmlformats.org/officeDocument/2006/relationships/image" Target="../media/image66.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1.xml"/><Relationship Id="rId3" Type="http://schemas.openxmlformats.org/officeDocument/2006/relationships/image" Target="../media/image68.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69.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17.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70.em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71.png"/><Relationship Id="rId4" Type="http://schemas.microsoft.com/office/2007/relationships/hdphoto" Target="../media/hdphoto10.wdp"/><Relationship Id="rId5" Type="http://schemas.openxmlformats.org/officeDocument/2006/relationships/image" Target="../media/image72.png"/><Relationship Id="rId6" Type="http://schemas.openxmlformats.org/officeDocument/2006/relationships/image" Target="../media/image73.png"/><Relationship Id="rId7" Type="http://schemas.microsoft.com/office/2007/relationships/hdphoto" Target="../media/hdphoto11.wdp"/><Relationship Id="rId1" Type="http://schemas.openxmlformats.org/officeDocument/2006/relationships/slideLayout" Target="../slideLayouts/slideLayout1623.xml"/><Relationship Id="rId2" Type="http://schemas.openxmlformats.org/officeDocument/2006/relationships/notesSlide" Target="../notesSlides/notesSlide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4.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67.xml"/><Relationship Id="rId2" Type="http://schemas.openxmlformats.org/officeDocument/2006/relationships/notesSlide" Target="../notesSlides/notesSlide2.xml"/><Relationship Id="rId3" Type="http://schemas.openxmlformats.org/officeDocument/2006/relationships/hyperlink" Target="http://users.ece.cmu.edu/~omutlu/pub/dram-row-hammer_isca14.pdf" TargetMode="Externa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3.xml"/><Relationship Id="rId2" Type="http://schemas.openxmlformats.org/officeDocument/2006/relationships/hyperlink" Target="https://github.com/CMU-SAFARI/rowhammer" TargetMode="External"/></Relationships>
</file>

<file path=ppt/slides/_rels/slide137.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s>
</file>

<file path=ppt/slides/_rels/slide138.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hyperlink" Target="mailto:onur.mutlu@inf.ethz.ch" TargetMode="External"/><Relationship Id="rId3" Type="http://schemas.openxmlformats.org/officeDocument/2006/relationships/hyperlink" Target="http://users.ece.cmu.edu/~omutlu/"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microsoft.com/office/2007/relationships/hdphoto" Target="../media/hdphoto2.wdp"/><Relationship Id="rId6" Type="http://schemas.microsoft.com/office/2007/relationships/hdphoto" Target="../media/hdphoto3.wdp"/><Relationship Id="rId7" Type="http://schemas.microsoft.com/office/2007/relationships/hdphoto" Target="../media/hdphoto4.wdp"/><Relationship Id="rId8" Type="http://schemas.microsoft.com/office/2007/relationships/hdphoto" Target="../media/hdphoto5.wdp"/><Relationship Id="rId9" Type="http://schemas.microsoft.com/office/2007/relationships/hdphoto" Target="../media/hdphoto6.wdp"/><Relationship Id="rId10" Type="http://schemas.microsoft.com/office/2007/relationships/hdphoto" Target="../media/hdphoto7.wdp"/><Relationship Id="rId11" Type="http://schemas.openxmlformats.org/officeDocument/2006/relationships/hyperlink" Target="http://users.ece.cmu.edu/~omutlu/pub/dram-row-hammer_isca14.pdf" TargetMode="External"/><Relationship Id="rId1" Type="http://schemas.openxmlformats.org/officeDocument/2006/relationships/slideLayout" Target="../slideLayouts/slideLayout1678.xml"/><Relationship Id="rId2" Type="http://schemas.openxmlformats.org/officeDocument/2006/relationships/notesSlide" Target="../notesSlides/notesSlide3.xml"/></Relationships>
</file>

<file path=ppt/slides/_rels/slide140.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9.jpeg"/><Relationship Id="rId7" Type="http://schemas.openxmlformats.org/officeDocument/2006/relationships/image" Target="../media/image10.png"/><Relationship Id="rId8" Type="http://schemas.openxmlformats.org/officeDocument/2006/relationships/image" Target="../media/image11.wmf"/><Relationship Id="rId1" Type="http://schemas.openxmlformats.org/officeDocument/2006/relationships/slideLayout" Target="../slideLayouts/slideLayout12.xml"/><Relationship Id="rId2" Type="http://schemas.openxmlformats.org/officeDocument/2006/relationships/notesSlide" Target="../notesSlides/notesSlide2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5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143.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5.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6.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7.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8.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9.png"/><Relationship Id="rId3" Type="http://schemas.openxmlformats.org/officeDocument/2006/relationships/image" Target="../media/image80.png"/></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8.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4.xml"/></Relationships>
</file>

<file path=ppt/slides/_rels/slide15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users.ece.cmu.edu/~omutlu/pub/ramulator_dram_simulator-ieee-cal15.pdf" TargetMode="Externa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52.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jpe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71.png"/><Relationship Id="rId4" Type="http://schemas.microsoft.com/office/2007/relationships/hdphoto" Target="../media/hdphoto10.wdp"/><Relationship Id="rId5" Type="http://schemas.openxmlformats.org/officeDocument/2006/relationships/image" Target="../media/image72.png"/><Relationship Id="rId6" Type="http://schemas.openxmlformats.org/officeDocument/2006/relationships/image" Target="../media/image73.png"/><Relationship Id="rId7" Type="http://schemas.microsoft.com/office/2007/relationships/hdphoto" Target="../media/hdphoto11.wdp"/><Relationship Id="rId1" Type="http://schemas.openxmlformats.org/officeDocument/2006/relationships/slideLayout" Target="../slideLayouts/slideLayout1623.xml"/><Relationship Id="rId2" Type="http://schemas.openxmlformats.org/officeDocument/2006/relationships/notesSlide" Target="../notesSlides/notesSlide2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3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4" Type="http://schemas.openxmlformats.org/officeDocument/2006/relationships/image" Target="../media/image19.png"/><Relationship Id="rId5" Type="http://schemas.microsoft.com/office/2007/relationships/hdphoto" Target="../media/hdphoto9.wdp"/><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81.emf"/></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82.emf"/></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64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64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31.xml"/><Relationship Id="rId3" Type="http://schemas.openxmlformats.org/officeDocument/2006/relationships/chart" Target="../charts/chart1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9.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744.xml"/></Relationships>
</file>

<file path=ppt/slides/_rels/slide172.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5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756.xml"/><Relationship Id="rId2" Type="http://schemas.openxmlformats.org/officeDocument/2006/relationships/image" Target="../media/image83.png"/><Relationship Id="rId3" Type="http://schemas.openxmlformats.org/officeDocument/2006/relationships/image" Target="../media/image84.png"/></Relationships>
</file>

<file path=ppt/slides/_rels/slide176.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756.xml"/><Relationship Id="rId2" Type="http://schemas.openxmlformats.org/officeDocument/2006/relationships/chart" Target="../charts/chart15.xml"/></Relationships>
</file>

<file path=ppt/slides/_rels/slide177.xml.rels><?xml version="1.0" encoding="UTF-8" standalone="yes"?>
<Relationships xmlns="http://schemas.openxmlformats.org/package/2006/relationships"><Relationship Id="rId3" Type="http://schemas.openxmlformats.org/officeDocument/2006/relationships/chart" Target="../charts/chart18.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1" Type="http://schemas.openxmlformats.org/officeDocument/2006/relationships/slideLayout" Target="../slideLayouts/slideLayout1756.xml"/><Relationship Id="rId2" Type="http://schemas.openxmlformats.org/officeDocument/2006/relationships/notesSlide" Target="../notesSlides/notesSlide3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33.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9.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8.xml"/></Relationships>
</file>

<file path=ppt/slides/_rels/slide185.xml.rels><?xml version="1.0" encoding="UTF-8" standalone="yes"?>
<Relationships xmlns="http://schemas.openxmlformats.org/package/2006/relationships"><Relationship Id="rId3" Type="http://schemas.openxmlformats.org/officeDocument/2006/relationships/chart" Target="../charts/chart22.xml"/><Relationship Id="rId4" Type="http://schemas.openxmlformats.org/officeDocument/2006/relationships/chart" Target="../charts/chart23.xml"/><Relationship Id="rId1" Type="http://schemas.openxmlformats.org/officeDocument/2006/relationships/slideLayout" Target="../slideLayouts/slideLayout1790.xml"/><Relationship Id="rId2" Type="http://schemas.openxmlformats.org/officeDocument/2006/relationships/notesSlide" Target="../notesSlides/notesSlide3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0.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1.xml"/><Relationship Id="rId3" Type="http://schemas.openxmlformats.org/officeDocument/2006/relationships/image" Target="../media/image85.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00.xml"/><Relationship Id="rId2" Type="http://schemas.openxmlformats.org/officeDocument/2006/relationships/notesSlide" Target="../notesSlides/notesSlide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4.xml"/><Relationship Id="rId3" Type="http://schemas.openxmlformats.org/officeDocument/2006/relationships/chart" Target="../charts/chart2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5.xml"/><Relationship Id="rId3" Type="http://schemas.openxmlformats.org/officeDocument/2006/relationships/chart" Target="../charts/chart25.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6.xml"/><Relationship Id="rId3" Type="http://schemas.openxmlformats.org/officeDocument/2006/relationships/chart" Target="../charts/chart26.xml"/></Relationships>
</file>

<file path=ppt/slides/_rels/slide193.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chargecache_low-latency-dram_hhassan_hpca16-talk.pptx" TargetMode="External"/><Relationship Id="rId5" Type="http://schemas.openxmlformats.org/officeDocument/2006/relationships/hyperlink" Target="https://users.ece.cmu.edu/~omutlu/pub/chargecache_low-latency-dram_hhassan_hpca16-talk.pdf" TargetMode="External"/><Relationship Id="rId6"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s://users.ece.cmu.edu/~omutlu/pub/chargecache_low-latency-dram_hpca16.pdf" TargetMode="Externa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8.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0.xml"/><Relationship Id="rId3" Type="http://schemas.openxmlformats.org/officeDocument/2006/relationships/chart" Target="../charts/chart2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1.xml"/></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14.png"/><Relationship Id="rId1" Type="http://schemas.openxmlformats.org/officeDocument/2006/relationships/slideLayout" Target="../slideLayouts/slideLayout171.xml"/><Relationship Id="rId2" Type="http://schemas.openxmlformats.org/officeDocument/2006/relationships/image" Target="../media/image12.jpeg"/></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4" Type="http://schemas.openxmlformats.org/officeDocument/2006/relationships/image" Target="../media/image22.jpeg"/><Relationship Id="rId1" Type="http://schemas.openxmlformats.org/officeDocument/2006/relationships/slideLayout" Target="../slideLayouts/slideLayout1711.xml"/><Relationship Id="rId2" Type="http://schemas.openxmlformats.org/officeDocument/2006/relationships/notesSlide" Target="../notesSlides/notesSlide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2.xml"/></Relationships>
</file>

<file path=ppt/slides/_rels/slide201.xml.rels><?xml version="1.0" encoding="UTF-8" standalone="yes"?>
<Relationships xmlns="http://schemas.openxmlformats.org/package/2006/relationships"><Relationship Id="rId3" Type="http://schemas.openxmlformats.org/officeDocument/2006/relationships/chart" Target="../charts/chart28.xml"/><Relationship Id="rId4" Type="http://schemas.openxmlformats.org/officeDocument/2006/relationships/chart" Target="../charts/chart29.xml"/><Relationship Id="rId1" Type="http://schemas.openxmlformats.org/officeDocument/2006/relationships/slideLayout" Target="../slideLayouts/slideLayout1733.xml"/><Relationship Id="rId2" Type="http://schemas.openxmlformats.org/officeDocument/2006/relationships/notesSlide" Target="../notesSlides/notesSlide5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4.xml"/><Relationship Id="rId3" Type="http://schemas.openxmlformats.org/officeDocument/2006/relationships/chart" Target="../charts/chart3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5.xml"/></Relationships>
</file>

<file path=ppt/slides/_rels/slide204.xml.rels><?xml version="1.0" encoding="UTF-8" standalone="yes"?>
<Relationships xmlns="http://schemas.openxmlformats.org/package/2006/relationships"><Relationship Id="rId3" Type="http://schemas.openxmlformats.org/officeDocument/2006/relationships/chart" Target="../charts/chart31.xml"/><Relationship Id="rId4" Type="http://schemas.openxmlformats.org/officeDocument/2006/relationships/chart" Target="../charts/chart32.xml"/><Relationship Id="rId1" Type="http://schemas.openxmlformats.org/officeDocument/2006/relationships/slideLayout" Target="../slideLayouts/slideLayout1733.xml"/><Relationship Id="rId2" Type="http://schemas.openxmlformats.org/officeDocument/2006/relationships/notesSlide" Target="../notesSlides/notesSlide5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7.xml"/><Relationship Id="rId3" Type="http://schemas.openxmlformats.org/officeDocument/2006/relationships/image" Target="../media/image1.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8.xml"/><Relationship Id="rId3" Type="http://schemas.openxmlformats.org/officeDocument/2006/relationships/image" Target="../media/image1.pn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9.xml"/><Relationship Id="rId3" Type="http://schemas.openxmlformats.org/officeDocument/2006/relationships/image" Target="../media/image1.png"/></Relationships>
</file>

<file path=ppt/slides/_rels/slide209.xml.rels><?xml version="1.0" encoding="UTF-8" standalone="yes"?>
<Relationships xmlns="http://schemas.openxmlformats.org/package/2006/relationships"><Relationship Id="rId3" Type="http://schemas.openxmlformats.org/officeDocument/2006/relationships/image" Target="../media/image86.png"/><Relationship Id="rId4"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0.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656.xml"/><Relationship Id="rId2" Type="http://schemas.openxmlformats.org/officeDocument/2006/relationships/image" Target="../media/image23.png"/></Relationships>
</file>

<file path=ppt/slides/_rels/slide210.xml.rels><?xml version="1.0" encoding="UTF-8" standalone="yes"?>
<Relationships xmlns="http://schemas.openxmlformats.org/package/2006/relationships"><Relationship Id="rId3" Type="http://schemas.openxmlformats.org/officeDocument/2006/relationships/chart" Target="../charts/chart33.xml"/><Relationship Id="rId4" Type="http://schemas.openxmlformats.org/officeDocument/2006/relationships/image" Target="../media/image86.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1.xml"/></Relationships>
</file>

<file path=ppt/slides/_rels/slide211.xml.rels><?xml version="1.0" encoding="UTF-8" standalone="yes"?>
<Relationships xmlns="http://schemas.openxmlformats.org/package/2006/relationships"><Relationship Id="rId3" Type="http://schemas.openxmlformats.org/officeDocument/2006/relationships/chart" Target="../charts/chart34.xml"/><Relationship Id="rId4" Type="http://schemas.openxmlformats.org/officeDocument/2006/relationships/image" Target="../media/image86.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3.xml"/><Relationship Id="rId3" Type="http://schemas.openxmlformats.org/officeDocument/2006/relationships/image" Target="../media/image1.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4.xml"/><Relationship Id="rId3" Type="http://schemas.openxmlformats.org/officeDocument/2006/relationships/image" Target="../media/image1.png"/></Relationships>
</file>

<file path=ppt/slides/_rels/slide214.xml.rels><?xml version="1.0" encoding="UTF-8" standalone="yes"?>
<Relationships xmlns="http://schemas.openxmlformats.org/package/2006/relationships"><Relationship Id="rId3" Type="http://schemas.openxmlformats.org/officeDocument/2006/relationships/hyperlink" Target="http://www.cercs.gatech.edu/vee15/" TargetMode="External"/><Relationship Id="rId4" Type="http://schemas.openxmlformats.org/officeDocument/2006/relationships/hyperlink" Target="http://users.ece.cmu.edu/~omutlu/pub/architecture-aware-distributed-resource-management_vee15-talk.pptx" TargetMode="External"/><Relationship Id="rId5" Type="http://schemas.openxmlformats.org/officeDocument/2006/relationships/hyperlink" Target="http://users.ece.cmu.edu/~omutlu/pub/architecture-aware-distributed-resource-management_vee15-talk.pdf" TargetMode="External"/><Relationship Id="rId6" Type="http://schemas.openxmlformats.org/officeDocument/2006/relationships/image" Target="../media/image87.png"/><Relationship Id="rId1" Type="http://schemas.openxmlformats.org/officeDocument/2006/relationships/slideLayout" Target="../slideLayouts/slideLayout1566.xml"/><Relationship Id="rId2" Type="http://schemas.openxmlformats.org/officeDocument/2006/relationships/hyperlink" Target="http://users.ece.cmu.edu/~omutlu/pub/architecture-aware-distributed-resource-management_vee15.pdf" TargetMode="Externa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216.xml.rels><?xml version="1.0" encoding="UTF-8" standalone="yes"?>
<Relationships xmlns="http://schemas.openxmlformats.org/package/2006/relationships"><Relationship Id="rId3" Type="http://schemas.openxmlformats.org/officeDocument/2006/relationships/image" Target="../media/image88.jpeg"/><Relationship Id="rId4" Type="http://schemas.microsoft.com/office/2007/relationships/hdphoto" Target="../media/hdphoto12.wdp"/><Relationship Id="rId5" Type="http://schemas.openxmlformats.org/officeDocument/2006/relationships/image" Target="../media/image89.jpeg"/><Relationship Id="rId6" Type="http://schemas.openxmlformats.org/officeDocument/2006/relationships/image" Target="../media/image90.png"/><Relationship Id="rId7" Type="http://schemas.openxmlformats.org/officeDocument/2006/relationships/image" Target="../media/image91.png"/><Relationship Id="rId8" Type="http://schemas.openxmlformats.org/officeDocument/2006/relationships/image" Target="../media/image13.jpeg"/><Relationship Id="rId9" Type="http://schemas.openxmlformats.org/officeDocument/2006/relationships/image" Target="../media/image14.png"/><Relationship Id="rId10" Type="http://schemas.openxmlformats.org/officeDocument/2006/relationships/image" Target="../media/image66.png"/><Relationship Id="rId1" Type="http://schemas.openxmlformats.org/officeDocument/2006/relationships/slideLayout" Target="../slideLayouts/slideLayout1570.xml"/><Relationship Id="rId2" Type="http://schemas.openxmlformats.org/officeDocument/2006/relationships/notesSlide" Target="../notesSlides/notesSlide6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25.jpeg"/></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54.xml"/><Relationship Id="rId2" Type="http://schemas.openxmlformats.org/officeDocument/2006/relationships/image" Target="../media/image2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1054.xml"/><Relationship Id="rId2"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s://support.apple.com/en-gb/HT204934" TargetMode="External"/><Relationship Id="rId3" Type="http://schemas.openxmlformats.org/officeDocument/2006/relationships/image" Target="../media/image3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29.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3.png"/><Relationship Id="rId1" Type="http://schemas.openxmlformats.org/officeDocument/2006/relationships/slideLayout" Target="../slideLayouts/slideLayout1100.xml"/><Relationship Id="rId2" Type="http://schemas.openxmlformats.org/officeDocument/2006/relationships/hyperlink" Target="http://users.ece.cmu.edu/~omutlu/pub/memory-errors-at-facebook_dsn15.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15.png"/><Relationship Id="rId3" Type="http://schemas.openxmlformats.org/officeDocument/2006/relationships/image" Target="../media/image1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11.xml"/><Relationship Id="rId2" Type="http://schemas.openxmlformats.org/officeDocument/2006/relationships/image" Target="../media/image34.png"/></Relationships>
</file>

<file path=ppt/slides/_rels/slide31.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35.png"/><Relationship Id="rId1" Type="http://schemas.openxmlformats.org/officeDocument/2006/relationships/slideLayout" Target="../slideLayouts/slideLayout1100.xml"/><Relationship Id="rId2" Type="http://schemas.openxmlformats.org/officeDocument/2006/relationships/hyperlink" Target="http://users.ece.cmu.edu/~omutlu/pub/flash-memory-failures-in-the-field-at-facebook_sigmetrics15.pdf"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 Id="rId3" Type="http://schemas.openxmlformats.org/officeDocument/2006/relationships/image" Target="../media/image3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8.jpeg"/><Relationship Id="rId1" Type="http://schemas.openxmlformats.org/officeDocument/2006/relationships/slideLayout" Target="../slideLayouts/slideLayout1071.xml"/><Relationship Id="rId2" Type="http://schemas.openxmlformats.org/officeDocument/2006/relationships/notesSlide" Target="../notesSlides/notesSlide1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0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51.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2.xml"/><Relationship Id="rId2" Type="http://schemas.openxmlformats.org/officeDocument/2006/relationships/hyperlink" Target="http://users.ece.cmu.edu/~omutlu/pub/rowclone_micro13.pdf"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78.xml"/><Relationship Id="rId2" Type="http://schemas.openxmlformats.org/officeDocument/2006/relationships/image" Target="../media/image44.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1.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1601.xml"/><Relationship Id="rId2" Type="http://schemas.openxmlformats.org/officeDocument/2006/relationships/hyperlink" Target="http://users.ece.cmu.edu/~omutlu/pub/rowclone_micro13.pdf"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16.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 Id="rId3" Type="http://schemas.openxmlformats.org/officeDocument/2006/relationships/chart" Target="../charts/char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6.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7.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8.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9.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0.png"/><Relationship Id="rId3" Type="http://schemas.openxmlformats.org/officeDocument/2006/relationships/image" Target="../media/image5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90.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55.xml"/><Relationship Id="rId2" Type="http://schemas.openxmlformats.org/officeDocument/2006/relationships/image" Target="../media/image23.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25.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52.png"/><Relationship Id="rId3" Type="http://schemas.openxmlformats.org/officeDocument/2006/relationships/image" Target="../media/image53.png"/></Relationships>
</file>

<file path=ppt/slides/_rels/slide93.xml.rels><?xml version="1.0" encoding="UTF-8" standalone="yes"?>
<Relationships xmlns="http://schemas.openxmlformats.org/package/2006/relationships"><Relationship Id="rId3" Type="http://schemas.openxmlformats.org/officeDocument/2006/relationships/image" Target="../media/image54.png"/><Relationship Id="rId4" Type="http://schemas.openxmlformats.org/officeDocument/2006/relationships/image" Target="../media/image55.png"/><Relationship Id="rId1" Type="http://schemas.openxmlformats.org/officeDocument/2006/relationships/slideLayout" Target="../slideLayouts/slideLayout1269.xml"/><Relationship Id="rId2" Type="http://schemas.openxmlformats.org/officeDocument/2006/relationships/notesSlide" Target="../notesSlides/notesSlide1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17.xml"/><Relationship Id="rId3" Type="http://schemas.openxmlformats.org/officeDocument/2006/relationships/image" Target="../media/image56.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5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September 23, 2016</a:t>
            </a:r>
          </a:p>
          <a:p>
            <a:r>
              <a:rPr lang="en-US" sz="2200" dirty="0" smtClean="0"/>
              <a:t>MST Workshop Keynote (Milan)</a:t>
            </a:r>
          </a:p>
          <a:p>
            <a:endParaRPr lang="en-US" sz="2200" dirty="0" smtClean="0"/>
          </a:p>
          <a:p>
            <a:pPr algn="l"/>
            <a:endParaRPr lang="en-US" sz="2200" dirty="0"/>
          </a:p>
        </p:txBody>
      </p:sp>
      <p:pic>
        <p:nvPicPr>
          <p:cNvPr id="7" name="Picture 6"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20008" y="5727018"/>
            <a:ext cx="3008376" cy="1086358"/>
          </a:xfrm>
          <a:prstGeom prst="rect">
            <a:avLst/>
          </a:prstGeom>
        </p:spPr>
      </p:pic>
      <p:pic>
        <p:nvPicPr>
          <p:cNvPr id="9" name="Picture 8"/>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4239604026"/>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10</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100</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678884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101</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102</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103</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104</a:t>
            </a:fld>
            <a:endParaRPr lang="en-US" sz="1600">
              <a:solidFill>
                <a:srgbClr val="000000"/>
              </a:solidFill>
              <a:latin typeface="Garamond" charset="0"/>
            </a:endParaRP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105</a:t>
            </a:fld>
            <a:endParaRPr lang="en-US" sz="1600">
              <a:solidFill>
                <a:srgbClr val="000000"/>
              </a:solidFill>
              <a:latin typeface="Garamond" charset="0"/>
            </a:endParaRPr>
          </a:p>
        </p:txBody>
      </p:sp>
      <p:pic>
        <p:nvPicPr>
          <p:cNvPr id="55301"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106</a:t>
            </a:fld>
            <a:endParaRPr lang="en-US" sz="1600">
              <a:solidFill>
                <a:srgbClr val="000000"/>
              </a:solidFill>
              <a:latin typeface="Garamond" charset="0"/>
            </a:endParaRPr>
          </a:p>
        </p:txBody>
      </p:sp>
      <p:pic>
        <p:nvPicPr>
          <p:cNvPr id="57349"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467544" y="2132856"/>
            <a:ext cx="8064896" cy="2088232"/>
          </a:xfrm>
        </p:spPr>
        <p:txBody>
          <a:bodyPr/>
          <a:lstStyle/>
          <a:p>
            <a:pPr marL="0" indent="0" algn="ctr">
              <a:buNone/>
            </a:pPr>
            <a:r>
              <a:rPr lang="en-US" sz="4000" dirty="0" smtClean="0">
                <a:solidFill>
                  <a:srgbClr val="FF0000"/>
                </a:solidFill>
              </a:rPr>
              <a:t>Enabling an Emerging Technology</a:t>
            </a:r>
          </a:p>
          <a:p>
            <a:pPr marL="0" indent="0" algn="ctr">
              <a:buNone/>
            </a:pPr>
            <a:r>
              <a:rPr lang="en-US" sz="4000" dirty="0" smtClean="0">
                <a:solidFill>
                  <a:srgbClr val="FF0000"/>
                </a:solidFill>
              </a:rPr>
              <a:t>to Replace DRAM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107</a:t>
            </a:fld>
            <a:endParaRPr lang="en-US"/>
          </a:p>
        </p:txBody>
      </p:sp>
    </p:spTree>
    <p:extLst>
      <p:ext uri="{BB962C8B-B14F-4D97-AF65-F5344CB8AC3E}">
        <p14:creationId xmlns:p14="http://schemas.microsoft.com/office/powerpoint/2010/main" val="1165332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13514163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109</a:t>
            </a:fld>
            <a:endParaRPr lang="en-US"/>
          </a:p>
        </p:txBody>
      </p:sp>
    </p:spTree>
    <p:extLst>
      <p:ext uri="{BB962C8B-B14F-4D97-AF65-F5344CB8AC3E}">
        <p14:creationId xmlns:p14="http://schemas.microsoft.com/office/powerpoint/2010/main" val="38573528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3397909376"/>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64538508"/>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4105744515"/>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t>Yoon+, </a:t>
            </a:r>
            <a:r>
              <a:rPr lang="en-US" sz="1600" dirty="0"/>
              <a:t>“</a:t>
            </a:r>
            <a:r>
              <a:rPr lang="en-US" sz="1600" dirty="0">
                <a:solidFill>
                  <a:srgbClr val="0000FF"/>
                </a:solidFill>
              </a:rPr>
              <a:t>Row Buffer Locality-Aware Data Placement in Hybrid Memories</a:t>
            </a:r>
            <a:r>
              <a:rPr lang="en-US" sz="1600" dirty="0"/>
              <a:t>,” ICCD 2012 Best Paper Award.</a:t>
            </a:r>
          </a:p>
        </p:txBody>
      </p:sp>
    </p:spTree>
    <p:extLst>
      <p:ext uri="{BB962C8B-B14F-4D97-AF65-F5344CB8AC3E}">
        <p14:creationId xmlns:p14="http://schemas.microsoft.com/office/powerpoint/2010/main" val="26625961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16235781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112</a:t>
            </a:fld>
            <a:endParaRPr lang="en-US" sz="1600">
              <a:solidFill>
                <a:srgbClr val="000000"/>
              </a:solidFill>
              <a:latin typeface="Garamond" charset="0"/>
            </a:endParaRPr>
          </a:p>
        </p:txBody>
      </p:sp>
    </p:spTree>
    <p:extLst>
      <p:ext uri="{BB962C8B-B14F-4D97-AF65-F5344CB8AC3E}">
        <p14:creationId xmlns:p14="http://schemas.microsoft.com/office/powerpoint/2010/main" val="18963115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113</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2452036719"/>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295648786"/>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1412432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114</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116</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Tree>
    <p:extLst>
      <p:ext uri="{BB962C8B-B14F-4D97-AF65-F5344CB8AC3E}">
        <p14:creationId xmlns:p14="http://schemas.microsoft.com/office/powerpoint/2010/main" val="4973803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119</a:t>
            </a:fld>
            <a:endParaRPr lang="en-US" altLang="en-US"/>
          </a:p>
        </p:txBody>
      </p:sp>
      <p:pic>
        <p:nvPicPr>
          <p:cNvPr id="8" name="Content Placeholder 7"/>
          <p:cNvPicPr>
            <a:picLocks noGrp="1" noChangeAspect="1"/>
          </p:cNvPicPr>
          <p:nvPr>
            <p:ph idx="1"/>
          </p:nvPr>
        </p:nvPicPr>
        <p:blipFill>
          <a:blip r:embed="rId3" cstate="email">
            <a:extLst>
              <a:ext uri="{28A0092B-C50C-407E-A947-70E740481C1C}">
                <a14:useLocalDpi xmlns:a14="http://schemas.microsoft.com/office/drawing/2010/main"/>
              </a:ext>
            </a:extLst>
          </a:blip>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12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120</a:t>
            </a:fld>
            <a:endParaRPr lang="en-US" altLang="en-US"/>
          </a:p>
        </p:txBody>
      </p:sp>
      <p:pic>
        <p:nvPicPr>
          <p:cNvPr id="6" name="Content Placeholder 5"/>
          <p:cNvPicPr>
            <a:picLocks noGrp="1" noChangeAspect="1"/>
          </p:cNvPicPr>
          <p:nvPr>
            <p:ph idx="1"/>
          </p:nvPr>
        </p:nvPicPr>
        <p:blipFill>
          <a:blip r:embed="rId3" cstate="email">
            <a:extLst>
              <a:ext uri="{28A0092B-C50C-407E-A947-70E740481C1C}">
                <a14:useLocalDpi xmlns:a14="http://schemas.microsoft.com/office/drawing/2010/main"/>
              </a:ext>
            </a:extLst>
          </a:blip>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4000" dirty="0" smtClean="0">
                <a:solidFill>
                  <a:srgbClr val="FF0000"/>
                </a:solidFill>
              </a:rPr>
              <a:t>Combined </a:t>
            </a:r>
          </a:p>
          <a:p>
            <a:pPr marL="0" indent="0" algn="ctr">
              <a:buNone/>
            </a:pPr>
            <a:r>
              <a:rPr lang="en-US" sz="40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121</a:t>
            </a:fld>
            <a:endParaRPr lang="en-US"/>
          </a:p>
        </p:txBody>
      </p:sp>
    </p:spTree>
    <p:extLst>
      <p:ext uri="{BB962C8B-B14F-4D97-AF65-F5344CB8AC3E}">
        <p14:creationId xmlns:p14="http://schemas.microsoft.com/office/powerpoint/2010/main" val="19380423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122</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A Unified Interface to All Data</a:t>
            </a:r>
          </a:p>
        </p:txBody>
      </p:sp>
    </p:spTree>
    <p:extLst>
      <p:ext uri="{BB962C8B-B14F-4D97-AF65-F5344CB8AC3E}">
        <p14:creationId xmlns:p14="http://schemas.microsoft.com/office/powerpoint/2010/main" val="2552105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Challenge</a:t>
            </a:r>
            <a:endParaRPr lang="en-US" dirty="0"/>
          </a:p>
        </p:txBody>
      </p:sp>
      <p:sp>
        <p:nvSpPr>
          <p:cNvPr id="3" name="Content Placeholder 2"/>
          <p:cNvSpPr>
            <a:spLocks noGrp="1"/>
          </p:cNvSpPr>
          <p:nvPr>
            <p:ph idx="1"/>
          </p:nvPr>
        </p:nvSpPr>
        <p:spPr/>
        <p:txBody>
          <a:bodyPr/>
          <a:lstStyle/>
          <a:p>
            <a:r>
              <a:rPr lang="en-US" dirty="0" smtClean="0">
                <a:solidFill>
                  <a:srgbClr val="0000FF"/>
                </a:solidFill>
              </a:rPr>
              <a:t>How to ensure consistency of system/data if all memory is persistent? </a:t>
            </a:r>
          </a:p>
          <a:p>
            <a:endParaRPr lang="en-US" dirty="0"/>
          </a:p>
          <a:p>
            <a:r>
              <a:rPr lang="en-US" dirty="0" smtClean="0"/>
              <a:t>Two extremes</a:t>
            </a:r>
          </a:p>
          <a:p>
            <a:pPr lvl="1"/>
            <a:r>
              <a:rPr lang="en-US" dirty="0" smtClean="0"/>
              <a:t>Programmer transparent: Let the system handle everything</a:t>
            </a:r>
          </a:p>
          <a:p>
            <a:pPr lvl="1"/>
            <a:r>
              <a:rPr lang="en-US" dirty="0" smtClean="0"/>
              <a:t>Programmer only: Let the programmer handle everything</a:t>
            </a:r>
          </a:p>
          <a:p>
            <a:pPr lvl="1"/>
            <a:r>
              <a:rPr lang="en-US" dirty="0" smtClean="0"/>
              <a:t>Many alternatives in-between…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4557027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124</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cstate="email">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cstate="email">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18453888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125</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096894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126</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24412847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127</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6613766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About </a:t>
            </a:r>
            <a:r>
              <a:rPr lang="en-US" dirty="0" err="1" smtClean="0"/>
              <a:t>ThyNVM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3429000"/>
            <a:ext cx="9144000" cy="2112993"/>
          </a:xfrm>
          <a:prstGeom prst="rect">
            <a:avLst/>
          </a:prstGeom>
        </p:spPr>
      </p:pic>
      <p:sp>
        <p:nvSpPr>
          <p:cNvPr id="7" name="Content Placeholder 2"/>
          <p:cNvSpPr>
            <a:spLocks noGrp="1"/>
          </p:cNvSpPr>
          <p:nvPr>
            <p:ph idx="1"/>
          </p:nvPr>
        </p:nvSpPr>
        <p:spPr>
          <a:xfrm>
            <a:off x="251520" y="1196752"/>
            <a:ext cx="8610600" cy="1913384"/>
          </a:xfrm>
        </p:spPr>
        <p:txBody>
          <a:bodyPr/>
          <a:lstStyle/>
          <a:p>
            <a:pPr>
              <a:buClr>
                <a:srgbClr val="CC9900"/>
              </a:buClr>
            </a:pPr>
            <a:r>
              <a:rPr lang="en-US" dirty="0" err="1">
                <a:solidFill>
                  <a:srgbClr val="000000"/>
                </a:solidFill>
              </a:rPr>
              <a:t>Ren</a:t>
            </a:r>
            <a:r>
              <a:rPr lang="en-US" dirty="0">
                <a:solidFill>
                  <a:srgbClr val="000000"/>
                </a:solidFill>
              </a:rPr>
              <a:t>+, “</a:t>
            </a:r>
            <a:r>
              <a:rPr lang="en-US" dirty="0" err="1">
                <a:solidFill>
                  <a:srgbClr val="0000FF"/>
                </a:solidFill>
              </a:rPr>
              <a:t>ThyNVM</a:t>
            </a:r>
            <a:r>
              <a:rPr lang="en-US" dirty="0">
                <a:solidFill>
                  <a:srgbClr val="0000FF"/>
                </a:solidFill>
              </a:rPr>
              <a:t>: Enabling Software-Transparent Crash Consistency in Persistent Memory Systems</a:t>
            </a:r>
            <a:r>
              <a:rPr lang="en-US" dirty="0">
                <a:solidFill>
                  <a:srgbClr val="000000"/>
                </a:solidFill>
              </a:rPr>
              <a:t>,” MICRO 2015</a:t>
            </a:r>
            <a:r>
              <a:rPr lang="en-US" dirty="0" smtClean="0">
                <a:solidFill>
                  <a:srgbClr val="000000"/>
                </a:solidFill>
              </a:rPr>
              <a:t>.</a:t>
            </a:r>
          </a:p>
          <a:p>
            <a:pPr>
              <a:buClr>
                <a:srgbClr val="CC9900"/>
              </a:buClr>
            </a:pPr>
            <a:endParaRPr lang="en-US" dirty="0">
              <a:solidFill>
                <a:srgbClr val="000000"/>
              </a:solidFill>
            </a:endParaRPr>
          </a:p>
          <a:p>
            <a:pPr>
              <a:buClr>
                <a:srgbClr val="CC9900"/>
              </a:buClr>
            </a:pPr>
            <a:endParaRPr lang="en-US" dirty="0">
              <a:solidFill>
                <a:srgbClr val="000000"/>
              </a:solidFill>
            </a:endParaRPr>
          </a:p>
        </p:txBody>
      </p:sp>
    </p:spTree>
    <p:extLst>
      <p:ext uri="{BB962C8B-B14F-4D97-AF65-F5344CB8AC3E}">
        <p14:creationId xmlns:p14="http://schemas.microsoft.com/office/powerpoint/2010/main" val="2486290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solidFill>
                  <a:srgbClr val="0000FF"/>
                </a:solidFill>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129</a:t>
            </a:fld>
            <a:endParaRPr lang="en-US" sz="1600">
              <a:solidFill>
                <a:srgbClr val="000000"/>
              </a:solidFill>
              <a:latin typeface="Garamond" charset="0"/>
            </a:endParaRPr>
          </a:p>
        </p:txBody>
      </p:sp>
    </p:spTree>
    <p:extLst>
      <p:ext uri="{BB962C8B-B14F-4D97-AF65-F5344CB8AC3E}">
        <p14:creationId xmlns:p14="http://schemas.microsoft.com/office/powerpoint/2010/main" val="1692137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dirty="0">
                <a:solidFill>
                  <a:prstClr val="black"/>
                </a:solidFill>
                <a:latin typeface="Calibri Light"/>
                <a:ea typeface="ＭＳ Ｐゴシック" charset="0"/>
                <a:cs typeface="ＭＳ Ｐゴシック" charset="0"/>
              </a:rPr>
              <a:t>Repeatedly opening and closing a row enough times within a refresh interval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adjacent rows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13</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900" b="0" dirty="0" smtClean="0">
                <a:solidFill>
                  <a:schemeClr val="accent6">
                    <a:lumMod val="50000"/>
                  </a:schemeClr>
                </a:solidFill>
                <a:latin typeface="Garamond" charset="0"/>
              </a:rPr>
              <a:t>An Example of the DRAM Scaling Problem</a:t>
            </a:r>
            <a:endParaRPr lang="en-US" sz="39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70984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130</a:t>
            </a:fld>
            <a:endParaRPr lang="en-US" altLang="en-US"/>
          </a:p>
        </p:txBody>
      </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131</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525325588"/>
              </p:ext>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 and management of</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pPr/>
              <a:t>132</a:t>
            </a:fld>
            <a:endParaRPr lang="en-US" altLang="en-US"/>
          </a:p>
        </p:txBody>
      </p:sp>
    </p:spTree>
    <p:extLst>
      <p:ext uri="{BB962C8B-B14F-4D97-AF65-F5344CB8AC3E}">
        <p14:creationId xmlns:p14="http://schemas.microsoft.com/office/powerpoint/2010/main" val="1944846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 problems are a critical bottleneck for system performance, efficiency, and usability</a:t>
            </a:r>
          </a:p>
          <a:p>
            <a:pPr marL="344487" lvl="1" indent="0">
              <a:buNone/>
            </a:pPr>
            <a:endParaRPr lang="en-US" sz="1000" b="1" dirty="0" smtClean="0">
              <a:solidFill>
                <a:srgbClr val="2C6123"/>
              </a:solidFill>
            </a:endParaRPr>
          </a:p>
          <a:p>
            <a:pPr lvl="1"/>
            <a:endParaRPr lang="en-US" sz="1000" b="1" dirty="0">
              <a:solidFill>
                <a:srgbClr val="2C6123"/>
              </a:solidFill>
            </a:endParaRPr>
          </a:p>
          <a:p>
            <a:r>
              <a:rPr lang="en-US" dirty="0" smtClean="0">
                <a:solidFill>
                  <a:srgbClr val="0000FF"/>
                </a:solidFill>
              </a:rPr>
              <a:t>New memory architectures</a:t>
            </a:r>
          </a:p>
          <a:p>
            <a:pPr lvl="1"/>
            <a:r>
              <a:rPr lang="en-US" dirty="0" smtClean="0">
                <a:solidFill>
                  <a:srgbClr val="000000"/>
                </a:solidFill>
              </a:rPr>
              <a:t>Compute capable and autonomous memory</a:t>
            </a:r>
          </a:p>
          <a:p>
            <a:pPr marL="344487" lvl="1" indent="0">
              <a:buNone/>
            </a:pPr>
            <a:endParaRPr lang="en-US" sz="1000" dirty="0">
              <a:solidFill>
                <a:srgbClr val="2C6123"/>
              </a:solidFill>
            </a:endParaRPr>
          </a:p>
          <a:p>
            <a:pPr marL="344487" lvl="1" indent="0">
              <a:buNone/>
            </a:pPr>
            <a:endParaRPr lang="en-US" sz="1000" dirty="0" smtClean="0">
              <a:solidFill>
                <a:srgbClr val="2C6123"/>
              </a:solidFill>
            </a:endParaRPr>
          </a:p>
          <a:p>
            <a:r>
              <a:rPr lang="en-US" dirty="0">
                <a:solidFill>
                  <a:srgbClr val="0000FF"/>
                </a:solidFill>
              </a:rPr>
              <a:t>Enabling emerging NVM technologies </a:t>
            </a:r>
          </a:p>
          <a:p>
            <a:pPr lvl="1"/>
            <a:r>
              <a:rPr lang="en-US" dirty="0">
                <a:solidFill>
                  <a:srgbClr val="000000"/>
                </a:solidFill>
              </a:rPr>
              <a:t>Persistent and hybrid memory</a:t>
            </a:r>
          </a:p>
          <a:p>
            <a:pPr marL="344487" lvl="1" indent="0">
              <a:buNone/>
            </a:pPr>
            <a:endParaRPr lang="en-US" sz="1000" dirty="0" smtClean="0">
              <a:solidFill>
                <a:srgbClr val="2C6123"/>
              </a:solidFill>
            </a:endParaRPr>
          </a:p>
          <a:p>
            <a:pPr marL="344487" lvl="1" indent="0">
              <a:buNone/>
            </a:pPr>
            <a:endParaRPr lang="en-US" sz="1000" dirty="0">
              <a:solidFill>
                <a:srgbClr val="2C6123"/>
              </a:solidFill>
            </a:endParaRPr>
          </a:p>
          <a:p>
            <a:r>
              <a:rPr lang="en-US" dirty="0" smtClean="0">
                <a:solidFill>
                  <a:srgbClr val="0000FF"/>
                </a:solidFill>
              </a:rPr>
              <a:t>System-level memory/storage QoS</a:t>
            </a:r>
          </a:p>
          <a:p>
            <a:pPr lvl="1"/>
            <a:r>
              <a:rPr lang="en-US" dirty="0" smtClean="0">
                <a:solidFill>
                  <a:srgbClr val="000000"/>
                </a:solidFill>
              </a:rPr>
              <a:t>Predictable systems with configurable QoS</a:t>
            </a:r>
          </a:p>
          <a:p>
            <a:endParaRPr lang="en-US" sz="1000" dirty="0" smtClean="0">
              <a:solidFill>
                <a:srgbClr val="2C6123"/>
              </a:solidFill>
            </a:endParaRPr>
          </a:p>
          <a:p>
            <a:endParaRPr lang="en-US" sz="1000" dirty="0" smtClean="0">
              <a:solidFill>
                <a:srgbClr val="2C6123"/>
              </a:solidFill>
            </a:endParaRPr>
          </a:p>
          <a:p>
            <a:r>
              <a:rPr lang="en-US" b="1" dirty="0" smtClean="0">
                <a:solidFill>
                  <a:srgbClr val="008000"/>
                </a:solidFill>
              </a:rPr>
              <a:t>Many opportunities and challenges that will change the systems and software we design</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133</a:t>
            </a:fld>
            <a:endParaRPr lang="en-US"/>
          </a:p>
        </p:txBody>
      </p:sp>
    </p:spTree>
    <p:extLst>
      <p:ext uri="{BB962C8B-B14F-4D97-AF65-F5344CB8AC3E}">
        <p14:creationId xmlns:p14="http://schemas.microsoft.com/office/powerpoint/2010/main" val="3787459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134</a:t>
            </a:fld>
            <a:endParaRPr lang="en-US"/>
          </a:p>
        </p:txBody>
      </p:sp>
    </p:spTree>
    <p:extLst>
      <p:ext uri="{BB962C8B-B14F-4D97-AF65-F5344CB8AC3E}">
        <p14:creationId xmlns:p14="http://schemas.microsoft.com/office/powerpoint/2010/main" val="26246557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135</a:t>
            </a:fld>
            <a:endParaRPr lang="en-US"/>
          </a:p>
        </p:txBody>
      </p:sp>
    </p:spTree>
    <p:extLst>
      <p:ext uri="{BB962C8B-B14F-4D97-AF65-F5344CB8AC3E}">
        <p14:creationId xmlns:p14="http://schemas.microsoft.com/office/powerpoint/2010/main" val="4202886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136</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137</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138</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a:hlinkClick r:id="rId2"/>
              </a:rPr>
              <a:t>onur.mutlu@inf.ethz.ch</a:t>
            </a:r>
            <a:r>
              <a:rPr lang="en-US" dirty="0"/>
              <a:t> </a:t>
            </a:r>
          </a:p>
          <a:p>
            <a:r>
              <a:rPr lang="en-US" dirty="0" smtClean="0">
                <a:hlinkClick r:id="rId3"/>
              </a:rPr>
              <a:t>http</a:t>
            </a:r>
            <a:r>
              <a:rPr lang="en-US" dirty="0">
                <a:hlinkClick r:id="rId3"/>
              </a:rPr>
              <a:t>://users.ece.cmu.edu/~omutlu</a:t>
            </a:r>
            <a:r>
              <a:rPr lang="en-US" dirty="0" smtClean="0">
                <a:hlinkClick r:id="rId3"/>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139</a:t>
            </a:fld>
            <a:endParaRPr lang="en-US" altLang="en-US"/>
          </a:p>
        </p:txBody>
      </p:sp>
    </p:spTree>
    <p:extLst>
      <p:ext uri="{BB962C8B-B14F-4D97-AF65-F5344CB8AC3E}">
        <p14:creationId xmlns:p14="http://schemas.microsoft.com/office/powerpoint/2010/main" val="26369940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4">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9">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10">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14</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11"/>
              </a:rPr>
              <a:t>Flipping </a:t>
            </a:r>
            <a:r>
              <a:rPr lang="en-US" dirty="0">
                <a:solidFill>
                  <a:srgbClr val="0000FF"/>
                </a:solidFill>
                <a:latin typeface="Calibri"/>
                <a:ea typeface="ＭＳ Ｐゴシック" charset="0"/>
                <a:cs typeface="ＭＳ Ｐゴシック" charset="0"/>
                <a:hlinkClick r:id="rId11"/>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11"/>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September 23, 2016</a:t>
            </a:r>
          </a:p>
          <a:p>
            <a:r>
              <a:rPr lang="en-US" sz="2200" dirty="0" smtClean="0"/>
              <a:t>MST Workshop Keynote (Milan)</a:t>
            </a:r>
          </a:p>
          <a:p>
            <a:endParaRPr lang="en-US" sz="2200" dirty="0" smtClean="0"/>
          </a:p>
          <a:p>
            <a:pPr algn="l"/>
            <a:endParaRPr lang="en-US" sz="2200" dirty="0"/>
          </a:p>
        </p:txBody>
      </p:sp>
      <p:pic>
        <p:nvPicPr>
          <p:cNvPr id="7" name="Picture 6"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20008" y="5727018"/>
            <a:ext cx="3008376" cy="1086358"/>
          </a:xfrm>
          <a:prstGeom prst="rect">
            <a:avLst/>
          </a:prstGeom>
        </p:spPr>
      </p:pic>
      <p:pic>
        <p:nvPicPr>
          <p:cNvPr id="9" name="Picture 8"/>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83792" y="5890344"/>
            <a:ext cx="2616200" cy="635000"/>
          </a:xfrm>
          <a:prstGeom prst="rect">
            <a:avLst/>
          </a:prstGeom>
        </p:spPr>
      </p:pic>
      <p:pic>
        <p:nvPicPr>
          <p:cNvPr id="11" name="Picture 18" descr="logo"/>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spTree>
    <p:extLst>
      <p:ext uri="{BB962C8B-B14F-4D97-AF65-F5344CB8AC3E}">
        <p14:creationId xmlns:p14="http://schemas.microsoft.com/office/powerpoint/2010/main" val="1976513248"/>
      </p:ext>
    </p:extLst>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141</a:t>
            </a:fld>
            <a:endParaRPr lang="en-US"/>
          </a:p>
        </p:txBody>
      </p:sp>
    </p:spTree>
    <p:extLst>
      <p:ext uri="{BB962C8B-B14F-4D97-AF65-F5344CB8AC3E}">
        <p14:creationId xmlns:p14="http://schemas.microsoft.com/office/powerpoint/2010/main" val="4169808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NAND Flash Memory Scaling</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142</a:t>
            </a:fld>
            <a:endParaRPr lang="en-US"/>
          </a:p>
        </p:txBody>
      </p:sp>
    </p:spTree>
    <p:extLst>
      <p:ext uri="{BB962C8B-B14F-4D97-AF65-F5344CB8AC3E}">
        <p14:creationId xmlns:p14="http://schemas.microsoft.com/office/powerpoint/2010/main" val="13947117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908720"/>
            <a:ext cx="8807896"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00" dirty="0" smtClean="0"/>
          </a:p>
          <a:p>
            <a:endParaRPr lang="en-US" sz="300" dirty="0"/>
          </a:p>
          <a:p>
            <a:pPr marL="0" indent="0">
              <a:buNone/>
            </a:pPr>
            <a:r>
              <a:rPr lang="en-US" sz="1500" dirty="0" err="1" smtClean="0"/>
              <a:t>Cai</a:t>
            </a:r>
            <a:r>
              <a:rPr lang="en-US" sz="1500" dirty="0"/>
              <a:t>+, “</a:t>
            </a:r>
            <a:r>
              <a:rPr lang="en-US" sz="1500" dirty="0">
                <a:solidFill>
                  <a:srgbClr val="0000FF"/>
                </a:solidFill>
              </a:rPr>
              <a:t>Error Patterns in MLC NAND Flash Memory: Measurement, Characterization, and </a:t>
            </a:r>
            <a:r>
              <a:rPr lang="en-US" sz="1500" dirty="0" smtClean="0">
                <a:solidFill>
                  <a:srgbClr val="0000FF"/>
                </a:solidFill>
              </a:rPr>
              <a:t>Analysis</a:t>
            </a:r>
            <a:r>
              <a:rPr lang="en-US" sz="1500" dirty="0" smtClean="0"/>
              <a:t>,</a:t>
            </a:r>
            <a:r>
              <a:rPr lang="en-US" sz="1500" dirty="0"/>
              <a:t>” DATE 2012</a:t>
            </a:r>
            <a:r>
              <a:rPr lang="en-US" sz="1500" dirty="0" smtClean="0"/>
              <a:t>.</a:t>
            </a:r>
          </a:p>
          <a:p>
            <a:pPr marL="0" indent="0">
              <a:buNone/>
            </a:pPr>
            <a:r>
              <a:rPr lang="en-US" sz="1500" dirty="0" err="1" smtClean="0"/>
              <a:t>Cai</a:t>
            </a:r>
            <a:r>
              <a:rPr lang="en-US" sz="1500" dirty="0"/>
              <a:t>+, “</a:t>
            </a:r>
            <a:r>
              <a:rPr lang="en-US" sz="1500" dirty="0">
                <a:solidFill>
                  <a:srgbClr val="0000FF"/>
                </a:solidFill>
              </a:rPr>
              <a:t>Flash Correct-and-Refresh: Retention-Aware Error Management for Increased Flash Memory </a:t>
            </a:r>
            <a:r>
              <a:rPr lang="en-US" sz="1500" dirty="0" smtClean="0">
                <a:solidFill>
                  <a:srgbClr val="0000FF"/>
                </a:solidFill>
              </a:rPr>
              <a:t>Lifetime</a:t>
            </a:r>
            <a:r>
              <a:rPr lang="en-US" sz="1500" dirty="0" smtClean="0"/>
              <a:t>,” ICCD 2012.</a:t>
            </a:r>
          </a:p>
          <a:p>
            <a:pPr marL="0" indent="0">
              <a:buNone/>
            </a:pPr>
            <a:r>
              <a:rPr lang="en-US" sz="1500" dirty="0" err="1" smtClean="0"/>
              <a:t>Cai</a:t>
            </a:r>
            <a:r>
              <a:rPr lang="en-US" sz="1500" dirty="0"/>
              <a:t>+, “</a:t>
            </a:r>
            <a:r>
              <a:rPr lang="en-US" sz="1500" dirty="0">
                <a:solidFill>
                  <a:srgbClr val="0000FF"/>
                </a:solidFill>
              </a:rPr>
              <a:t>Threshold Voltage Distribution in MLC NAND Flash Memory: Characterization, Analysis and </a:t>
            </a:r>
            <a:r>
              <a:rPr lang="en-US" sz="1500" dirty="0" smtClean="0">
                <a:solidFill>
                  <a:srgbClr val="0000FF"/>
                </a:solidFill>
              </a:rPr>
              <a:t>Modeling</a:t>
            </a:r>
            <a:r>
              <a:rPr lang="en-US" sz="1500" dirty="0" smtClean="0"/>
              <a:t>,” DATE 2013.</a:t>
            </a:r>
          </a:p>
          <a:p>
            <a:pPr marL="0" indent="0">
              <a:buNone/>
            </a:pPr>
            <a:r>
              <a:rPr lang="en-US" sz="1500" dirty="0" err="1" smtClean="0"/>
              <a:t>Cai</a:t>
            </a:r>
            <a:r>
              <a:rPr lang="en-US" sz="1500" dirty="0"/>
              <a:t>+, “</a:t>
            </a:r>
            <a:r>
              <a:rPr lang="en-US" sz="1500" dirty="0">
                <a:solidFill>
                  <a:srgbClr val="0000FF"/>
                </a:solidFill>
              </a:rPr>
              <a:t>Error Analysis and Retention-Aware Error Management for NAND Flash </a:t>
            </a:r>
            <a:r>
              <a:rPr lang="en-US" sz="1500" dirty="0" smtClean="0">
                <a:solidFill>
                  <a:srgbClr val="0000FF"/>
                </a:solidFill>
              </a:rPr>
              <a:t>Memory</a:t>
            </a:r>
            <a:r>
              <a:rPr lang="en-US" sz="1500" dirty="0" smtClean="0"/>
              <a:t>,” Intel Technology Journal 2013.</a:t>
            </a:r>
          </a:p>
          <a:p>
            <a:pPr marL="0" indent="0">
              <a:buNone/>
            </a:pPr>
            <a:r>
              <a:rPr lang="en-US" sz="1500" dirty="0" err="1" smtClean="0"/>
              <a:t>Cai</a:t>
            </a:r>
            <a:r>
              <a:rPr lang="en-US" sz="1500" dirty="0"/>
              <a:t>+, “</a:t>
            </a:r>
            <a:r>
              <a:rPr lang="en-US" sz="1500" dirty="0">
                <a:solidFill>
                  <a:srgbClr val="0000FF"/>
                </a:solidFill>
              </a:rPr>
              <a:t>Program Interference in MLC NAND Flash Memory: Characterization, Modeling, and </a:t>
            </a:r>
            <a:r>
              <a:rPr lang="en-US" sz="1500" dirty="0" smtClean="0">
                <a:solidFill>
                  <a:srgbClr val="0000FF"/>
                </a:solidFill>
              </a:rPr>
              <a:t>Mitigation</a:t>
            </a:r>
            <a:r>
              <a:rPr lang="en-US" sz="1500" dirty="0" smtClean="0"/>
              <a:t>,” ICCD 2013.</a:t>
            </a:r>
          </a:p>
          <a:p>
            <a:pPr marL="0" indent="0">
              <a:buNone/>
            </a:pPr>
            <a:r>
              <a:rPr lang="en-US" sz="1500" dirty="0" err="1" smtClean="0"/>
              <a:t>Cai</a:t>
            </a:r>
            <a:r>
              <a:rPr lang="en-US" sz="1500" dirty="0"/>
              <a:t>+, “</a:t>
            </a:r>
            <a:r>
              <a:rPr lang="en-US" sz="1500" dirty="0">
                <a:solidFill>
                  <a:srgbClr val="0000FF"/>
                </a:solidFill>
              </a:rPr>
              <a:t>Neighbor-Cell Assisted Error Correction for MLC NAND Flash </a:t>
            </a:r>
            <a:r>
              <a:rPr lang="en-US" sz="1500" dirty="0" smtClean="0">
                <a:solidFill>
                  <a:srgbClr val="0000FF"/>
                </a:solidFill>
              </a:rPr>
              <a:t>Memories</a:t>
            </a:r>
            <a:r>
              <a:rPr lang="en-US" sz="1500" dirty="0" smtClean="0"/>
              <a:t>,” SIGMETRICS 2014.</a:t>
            </a:r>
          </a:p>
          <a:p>
            <a:pPr marL="0" indent="0">
              <a:buNone/>
            </a:pPr>
            <a:r>
              <a:rPr lang="en-US" sz="1500" dirty="0" err="1" smtClean="0"/>
              <a:t>Cai</a:t>
            </a:r>
            <a:r>
              <a:rPr lang="en-US" sz="1500" dirty="0"/>
              <a:t>+,</a:t>
            </a:r>
            <a:r>
              <a:rPr lang="en-US" sz="1500" dirty="0" smtClean="0"/>
              <a:t>”</a:t>
            </a:r>
            <a:r>
              <a:rPr lang="en-US" sz="1500" dirty="0" smtClean="0">
                <a:solidFill>
                  <a:srgbClr val="0000FF"/>
                </a:solidFill>
              </a:rPr>
              <a:t>Data </a:t>
            </a:r>
            <a:r>
              <a:rPr lang="en-US" sz="1500" dirty="0">
                <a:solidFill>
                  <a:srgbClr val="0000FF"/>
                </a:solidFill>
              </a:rPr>
              <a:t>Retention in MLC NAND Flash Memory: Characterization, Optimization and Recovery</a:t>
            </a:r>
            <a:r>
              <a:rPr lang="en-US" sz="1500" dirty="0"/>
              <a:t>,” HPCA 2015</a:t>
            </a:r>
            <a:r>
              <a:rPr lang="en-US" sz="1500" dirty="0" smtClean="0"/>
              <a:t>.</a:t>
            </a:r>
          </a:p>
          <a:p>
            <a:pPr marL="0" indent="0">
              <a:buNone/>
            </a:pPr>
            <a:r>
              <a:rPr lang="en-US" sz="1500" dirty="0" err="1" smtClean="0"/>
              <a:t>Cai</a:t>
            </a:r>
            <a:r>
              <a:rPr lang="en-US" sz="1500" dirty="0" smtClean="0"/>
              <a:t>+, “</a:t>
            </a:r>
            <a:r>
              <a:rPr lang="en-US" sz="1500" dirty="0">
                <a:solidFill>
                  <a:srgbClr val="0000FF"/>
                </a:solidFill>
              </a:rPr>
              <a:t>Read Disturb Errors in MLC NAND Flash Memory: Characterization and </a:t>
            </a:r>
            <a:r>
              <a:rPr lang="en-US" sz="1500" dirty="0" smtClean="0">
                <a:solidFill>
                  <a:srgbClr val="0000FF"/>
                </a:solidFill>
              </a:rPr>
              <a:t>Mitigation</a:t>
            </a:r>
            <a:r>
              <a:rPr lang="en-US" sz="1500" dirty="0" smtClean="0"/>
              <a:t>,” DSN 2015. </a:t>
            </a:r>
          </a:p>
          <a:p>
            <a:pPr marL="0" indent="0">
              <a:buNone/>
            </a:pPr>
            <a:r>
              <a:rPr lang="en-US" sz="1500" dirty="0" err="1" smtClean="0"/>
              <a:t>Luo</a:t>
            </a:r>
            <a:r>
              <a:rPr lang="en-US" sz="1500" dirty="0" smtClean="0"/>
              <a:t>+, “</a:t>
            </a:r>
            <a:r>
              <a:rPr lang="en-US" sz="1500" dirty="0" smtClean="0">
                <a:solidFill>
                  <a:srgbClr val="0000FF"/>
                </a:solidFill>
              </a:rPr>
              <a:t>WARM: Improving </a:t>
            </a:r>
            <a:r>
              <a:rPr lang="en-US" sz="1500" dirty="0">
                <a:solidFill>
                  <a:srgbClr val="0000FF"/>
                </a:solidFill>
              </a:rPr>
              <a:t>NAND Flash Memory Lifetime with Write-hotness Aware Retention </a:t>
            </a:r>
            <a:r>
              <a:rPr lang="en-US" sz="1500" dirty="0" smtClean="0">
                <a:solidFill>
                  <a:srgbClr val="0000FF"/>
                </a:solidFill>
              </a:rPr>
              <a:t>Management</a:t>
            </a:r>
            <a:r>
              <a:rPr lang="en-US" sz="1500" dirty="0" smtClean="0"/>
              <a:t>,” MSST 2015.</a:t>
            </a:r>
          </a:p>
          <a:p>
            <a:pPr marL="0" indent="0">
              <a:buNone/>
            </a:pPr>
            <a:r>
              <a:rPr lang="en-US" sz="1500" dirty="0" smtClean="0"/>
              <a:t>Meza+, “</a:t>
            </a:r>
            <a:r>
              <a:rPr lang="en-US" sz="1500" dirty="0" smtClean="0">
                <a:solidFill>
                  <a:srgbClr val="0000FF"/>
                </a:solidFill>
              </a:rPr>
              <a:t>A Large-Scale Study of Flash Memory Errors in the Field</a:t>
            </a:r>
            <a:r>
              <a:rPr lang="en-US" sz="1500" dirty="0" smtClean="0"/>
              <a:t>,” SIGMETRICS 2015.</a:t>
            </a: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143</a:t>
            </a:fld>
            <a:endParaRPr lang="en-US" altLang="en-US"/>
          </a:p>
        </p:txBody>
      </p:sp>
    </p:spTree>
    <p:extLst>
      <p:ext uri="{BB962C8B-B14F-4D97-AF65-F5344CB8AC3E}">
        <p14:creationId xmlns:p14="http://schemas.microsoft.com/office/powerpoint/2010/main" val="2366838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144</a:t>
            </a:fld>
            <a:endParaRPr lang="en-US" altLang="en-US"/>
          </a:p>
        </p:txBody>
      </p:sp>
      <p:pic>
        <p:nvPicPr>
          <p:cNvPr id="33" name="Picture 20"/>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5904656" cy="584776"/>
          </a:xfrm>
          <a:prstGeom prst="rect">
            <a:avLst/>
          </a:prstGeom>
        </p:spPr>
        <p:txBody>
          <a:bodyPr wrap="square">
            <a:spAutoFit/>
          </a:bodyPr>
          <a:lstStyle/>
          <a:p>
            <a:r>
              <a:rPr lang="en-US" sz="1600" dirty="0">
                <a:solidFill>
                  <a:srgbClr val="006633"/>
                </a:solidFill>
                <a:latin typeface="Tahoma"/>
              </a:rPr>
              <a:t>[</a:t>
            </a:r>
            <a:r>
              <a:rPr lang="en-US" sz="1600" dirty="0" err="1">
                <a:solidFill>
                  <a:srgbClr val="006633"/>
                </a:solidFill>
                <a:latin typeface="Tahoma"/>
              </a:rPr>
              <a:t>Cai</a:t>
            </a:r>
            <a:r>
              <a:rPr lang="en-US" sz="1600" dirty="0">
                <a:solidFill>
                  <a:srgbClr val="006633"/>
                </a:solidFill>
                <a:latin typeface="Tahoma"/>
              </a:rPr>
              <a:t>+, DATE 2012, ICCD 2012, DATE 2013, ITJ 2013, ICCD 2013, SIGMETRICS </a:t>
            </a:r>
            <a:r>
              <a:rPr lang="en-US" sz="1600" dirty="0" smtClean="0">
                <a:solidFill>
                  <a:srgbClr val="006633"/>
                </a:solidFill>
                <a:latin typeface="Tahoma"/>
              </a:rPr>
              <a:t>2014, HPCA 2015, DSN 2015, MSST 2015]</a:t>
            </a:r>
            <a:endParaRPr lang="en-US" sz="1600" dirty="0">
              <a:solidFill>
                <a:srgbClr val="000000"/>
              </a:solidFill>
              <a:latin typeface="Tahoma"/>
            </a:endParaRPr>
          </a:p>
        </p:txBody>
      </p:sp>
    </p:spTree>
    <p:extLst>
      <p:ext uri="{BB962C8B-B14F-4D97-AF65-F5344CB8AC3E}">
        <p14:creationId xmlns:p14="http://schemas.microsoft.com/office/powerpoint/2010/main" val="1593997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145</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1485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146</a:t>
            </a:fld>
            <a:endParaRPr lang="en-US"/>
          </a:p>
        </p:txBody>
      </p:sp>
    </p:spTree>
    <p:extLst>
      <p:ext uri="{BB962C8B-B14F-4D97-AF65-F5344CB8AC3E}">
        <p14:creationId xmlns:p14="http://schemas.microsoft.com/office/powerpoint/2010/main" val="26934858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147</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0044856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148</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4584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149</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24213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2" name="Rectangle 1"/>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92462175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150</a:t>
            </a:fld>
            <a:endParaRPr lang="en-US"/>
          </a:p>
        </p:txBody>
      </p:sp>
    </p:spTree>
    <p:extLst>
      <p:ext uri="{BB962C8B-B14F-4D97-AF65-F5344CB8AC3E}">
        <p14:creationId xmlns:p14="http://schemas.microsoft.com/office/powerpoint/2010/main" val="20028699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Infrastructure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151</a:t>
            </a:fld>
            <a:endParaRPr lang="en-US"/>
          </a:p>
        </p:txBody>
      </p:sp>
    </p:spTree>
    <p:extLst>
      <p:ext uri="{BB962C8B-B14F-4D97-AF65-F5344CB8AC3E}">
        <p14:creationId xmlns:p14="http://schemas.microsoft.com/office/powerpoint/2010/main" val="29835702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74466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153</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034766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err="1" smtClean="0"/>
              <a:t>ThyNVM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154</a:t>
            </a:fld>
            <a:endParaRPr lang="en-US"/>
          </a:p>
        </p:txBody>
      </p:sp>
    </p:spTree>
    <p:extLst>
      <p:ext uri="{BB962C8B-B14F-4D97-AF65-F5344CB8AC3E}">
        <p14:creationId xmlns:p14="http://schemas.microsoft.com/office/powerpoint/2010/main" val="1407443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155</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cstate="email">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cstate="email">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844105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156</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09950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157</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43268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158</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0069864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err="1" smtClean="0"/>
              <a:t>ThyNVM</a:t>
            </a:r>
            <a:r>
              <a:rPr kumimoji="1" lang="en-US" altLang="zh-CN" dirty="0" smtClean="0"/>
              <a:t>: Transparent </a:t>
            </a:r>
            <a:r>
              <a:rPr kumimoji="1" lang="en-US" altLang="zh-CN" dirty="0"/>
              <a:t>Hybrid </a:t>
            </a:r>
            <a:r>
              <a:rPr kumimoji="1" lang="en-US" altLang="zh-CN" dirty="0" smtClean="0"/>
              <a:t>NVM</a:t>
            </a: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endParaRPr kumimoji="1" lang="en-US" altLang="zh-CN" sz="1800" b="1" dirty="0" smtClean="0"/>
          </a:p>
          <a:p>
            <a:pPr>
              <a:spcBef>
                <a:spcPts val="1200"/>
              </a:spcBef>
            </a:pPr>
            <a:r>
              <a:rPr kumimoji="1" lang="en-US" altLang="zh-CN" b="1" dirty="0" smtClean="0"/>
              <a:t>Goal</a:t>
            </a:r>
            <a:r>
              <a:rPr kumimoji="1" lang="en-US" altLang="zh-CN" dirty="0"/>
              <a:t>: Provide </a:t>
            </a:r>
            <a:r>
              <a:rPr kumimoji="1" lang="en-US" altLang="zh-CN" dirty="0">
                <a:solidFill>
                  <a:srgbClr val="0000FF"/>
                </a:solidFill>
              </a:rPr>
              <a:t>efficient programmer-transparent </a:t>
            </a:r>
            <a:r>
              <a:rPr kumimoji="1" lang="en-US" altLang="zh-CN" dirty="0" smtClean="0">
                <a:solidFill>
                  <a:srgbClr val="0000FF"/>
                </a:solidFill>
              </a:rPr>
              <a:t>crash consistency </a:t>
            </a:r>
            <a:r>
              <a:rPr kumimoji="1" lang="en-US" altLang="zh-CN" dirty="0"/>
              <a:t>in hybrid </a:t>
            </a:r>
            <a:r>
              <a:rPr kumimoji="1" lang="en-US" altLang="zh-CN" dirty="0" smtClean="0"/>
              <a:t>NVM</a:t>
            </a:r>
            <a:endParaRPr kumimoji="1" lang="en-US" altLang="zh-CN" sz="500" dirty="0"/>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smtClean="0">
                <a:cs typeface="Comic Sans MS"/>
              </a:rPr>
              <a:t>Easier </a:t>
            </a:r>
            <a:r>
              <a:rPr kumimoji="1" lang="en-US" altLang="zh-CN" dirty="0">
                <a:cs typeface="Comic Sans MS"/>
              </a:rPr>
              <a:t>to support legacy code and hypervisors </a:t>
            </a:r>
            <a:endParaRPr kumimoji="1" lang="en-US" altLang="zh-CN" dirty="0" smtClean="0">
              <a:cs typeface="Comic Sans MS"/>
            </a:endParaRPr>
          </a:p>
          <a:p>
            <a:pPr lvl="2">
              <a:lnSpc>
                <a:spcPct val="120000"/>
              </a:lnSpc>
              <a:spcBef>
                <a:spcPts val="300"/>
              </a:spcBef>
            </a:pPr>
            <a:r>
              <a:rPr kumimoji="1" lang="en-US" altLang="zh-CN" dirty="0" smtClean="0">
                <a:cs typeface="Comic Sans MS"/>
              </a:rPr>
              <a:t>No programmer effort to adopt persistent memory</a:t>
            </a:r>
            <a:endParaRPr kumimoji="1" lang="en-US" altLang="zh-CN" dirty="0">
              <a:cs typeface="Comic Sans MS"/>
            </a:endParaRPr>
          </a:p>
          <a:p>
            <a:pPr lvl="1">
              <a:lnSpc>
                <a:spcPct val="120000"/>
              </a:lnSpc>
              <a:spcBef>
                <a:spcPts val="0"/>
              </a:spcBef>
            </a:pPr>
            <a:r>
              <a:rPr kumimoji="1" lang="en-US" altLang="zh-CN" b="1" dirty="0" smtClean="0">
                <a:solidFill>
                  <a:srgbClr val="7030A0"/>
                </a:solidFill>
              </a:rPr>
              <a:t>Efficiency</a:t>
            </a:r>
            <a:r>
              <a:rPr kumimoji="1" lang="en-US" altLang="zh-CN" dirty="0">
                <a:solidFill>
                  <a:srgbClr val="7030A0"/>
                </a:solidFill>
              </a:rPr>
              <a:t>: use hybrid DRAM/NVM for high performance</a:t>
            </a:r>
          </a:p>
          <a:p>
            <a:pPr>
              <a:spcBef>
                <a:spcPts val="1000"/>
              </a:spcBef>
            </a:pPr>
            <a:endParaRPr kumimoji="1" lang="en-US" altLang="zh-CN" sz="1800" b="1"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159</a:t>
            </a:fld>
            <a:endParaRPr lang="en-US" altLang="en-US">
              <a:solidFill>
                <a:srgbClr val="000000"/>
              </a:solidFill>
            </a:endParaRPr>
          </a:p>
        </p:txBody>
      </p:sp>
      <p:sp>
        <p:nvSpPr>
          <p:cNvPr id="6" name="Rectangle 5"/>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52934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cstate="email">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4" name="Rectangle 23"/>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720112956"/>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periodic </a:t>
            </a:r>
            <a:r>
              <a:rPr lang="en-US" dirty="0" err="1" smtClean="0">
                <a:solidFill>
                  <a:srgbClr val="0000FF"/>
                </a:solidFill>
              </a:rPr>
              <a:t>checkpointing</a:t>
            </a:r>
            <a:r>
              <a:rPr lang="en-US" dirty="0" smtClean="0">
                <a:solidFill>
                  <a:srgbClr val="0000FF"/>
                </a:solidFill>
              </a:rPr>
              <a:t> of data</a:t>
            </a: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a:t>
            </a:r>
            <a:r>
              <a:rPr lang="en-US" dirty="0" err="1" smtClean="0">
                <a:solidFill>
                  <a:srgbClr val="0000FF"/>
                </a:solidFill>
              </a:rPr>
              <a:t>checkpointing</a:t>
            </a:r>
            <a:r>
              <a:rPr lang="en-US" dirty="0" smtClean="0">
                <a:solidFill>
                  <a:srgbClr val="0000FF"/>
                </a:solidFill>
              </a:rPr>
              <a:t> schemes </a:t>
            </a:r>
            <a:r>
              <a:rPr lang="en-US" dirty="0" smtClean="0"/>
              <a:t>for different types of updates</a:t>
            </a:r>
          </a:p>
          <a:p>
            <a:pPr lvl="1"/>
            <a:r>
              <a:rPr lang="en-US" dirty="0" smtClean="0"/>
              <a:t>Page </a:t>
            </a:r>
            <a:r>
              <a:rPr lang="en-US" dirty="0" err="1"/>
              <a:t>W</a:t>
            </a:r>
            <a:r>
              <a:rPr lang="en-US" dirty="0" err="1" smtClean="0"/>
              <a:t>riteback</a:t>
            </a:r>
            <a:r>
              <a:rPr lang="en-US" dirty="0" smtClean="0"/>
              <a:t>: for sequential accesses (use DRAM)</a:t>
            </a:r>
          </a:p>
          <a:p>
            <a:pPr lvl="1"/>
            <a:r>
              <a:rPr lang="en-US" dirty="0" smtClean="0"/>
              <a:t>Address Remapping: for random accesses (use NVM/DRAM)</a:t>
            </a:r>
          </a:p>
          <a:p>
            <a:endParaRPr lang="en-US" dirty="0"/>
          </a:p>
          <a:p>
            <a:r>
              <a:rPr lang="en-US" dirty="0" smtClean="0"/>
              <a:t>Idea 3: </a:t>
            </a:r>
            <a:r>
              <a:rPr lang="en-US" dirty="0" smtClean="0">
                <a:solidFill>
                  <a:srgbClr val="0000FF"/>
                </a:solidFill>
              </a:rPr>
              <a:t>Coordination/switching between </a:t>
            </a:r>
            <a:r>
              <a:rPr lang="en-US" dirty="0" err="1" smtClean="0">
                <a:solidFill>
                  <a:srgbClr val="0000FF"/>
                </a:solidFill>
              </a:rPr>
              <a:t>checkpointing</a:t>
            </a:r>
            <a:r>
              <a:rPr lang="en-US" dirty="0" smtClean="0">
                <a:solidFill>
                  <a:srgbClr val="0000FF"/>
                </a:solidFill>
              </a:rPr>
              <a:t> schemes </a:t>
            </a:r>
            <a:r>
              <a:rPr lang="en-US" dirty="0" smtClean="0"/>
              <a:t>for high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160</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
        <p:nvSpPr>
          <p:cNvPr id="53" name="Rectangle 52"/>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0999359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900" dirty="0" err="1" smtClean="0"/>
              <a:t>Checkpointing</a:t>
            </a:r>
            <a:r>
              <a:rPr lang="en-US" sz="3900" dirty="0" smtClean="0"/>
              <a:t> Tradeoffs in Hybrid Memory</a:t>
            </a:r>
            <a:endParaRPr lang="en-US" sz="39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161</a:t>
            </a:fld>
            <a:endParaRPr lang="en-US" altLang="en-US">
              <a:solidFill>
                <a:srgbClr val="000000"/>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47322593"/>
              </p:ext>
            </p:extLst>
          </p:nvPr>
        </p:nvGraphicFramePr>
        <p:xfrm>
          <a:off x="135114" y="1772816"/>
          <a:ext cx="8856984" cy="3960440"/>
        </p:xfrm>
        <a:graphic>
          <a:graphicData uri="http://schemas.openxmlformats.org/drawingml/2006/table">
            <a:tbl>
              <a:tblPr firstRow="1" bandRow="1"/>
              <a:tblGrid>
                <a:gridCol w="764586"/>
                <a:gridCol w="1398545"/>
                <a:gridCol w="3407413"/>
                <a:gridCol w="3286440"/>
              </a:tblGrid>
              <a:tr h="366894">
                <a:tc rowSpan="2"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dirty="0"/>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lang="en-US" dirty="0"/>
                    </a:p>
                  </a:txBody>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FF0000"/>
                          </a:solidFill>
                        </a:rPr>
                        <a:t>Checkpointing</a:t>
                      </a:r>
                      <a:r>
                        <a:rPr lang="zh-CN" altLang="en-US" dirty="0" smtClean="0">
                          <a:solidFill>
                            <a:srgbClr val="FF0000"/>
                          </a:solidFill>
                        </a:rPr>
                        <a:t> </a:t>
                      </a:r>
                      <a:r>
                        <a:rPr lang="en-US" altLang="zh-CN" dirty="0" smtClean="0">
                          <a:solidFill>
                            <a:srgbClr val="FF0000"/>
                          </a:solidFill>
                        </a:rPr>
                        <a:t>granularity</a:t>
                      </a:r>
                      <a:endParaRPr lang="en-US" dirty="0">
                        <a:solidFill>
                          <a:srgbClr val="FF0000"/>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hMerge="1">
                  <a:txBody>
                    <a:bodyPr/>
                    <a:lstStyle/>
                    <a:p>
                      <a:endParaRPr lang="en-US" dirty="0"/>
                    </a:p>
                  </a:txBody>
                  <a:tcPr/>
                </a:tc>
              </a:tr>
              <a:tr h="366894">
                <a:tc gridSpan="2" vMerge="1">
                  <a:txBody>
                    <a:bodyPr/>
                    <a:lstStyle/>
                    <a:p>
                      <a:endParaRPr lang="en-US" dirty="0"/>
                    </a:p>
                  </a:txBody>
                  <a:tcPr/>
                </a:tc>
                <a:tc hMerge="1"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Small</a:t>
                      </a:r>
                      <a:r>
                        <a:rPr lang="zh-CN" altLang="en-US" dirty="0" smtClean="0">
                          <a:solidFill>
                            <a:srgbClr val="0000FF"/>
                          </a:solidFill>
                        </a:rPr>
                        <a:t> </a:t>
                      </a:r>
                      <a:r>
                        <a:rPr lang="en-US" altLang="zh-CN" dirty="0" smtClean="0">
                          <a:solidFill>
                            <a:srgbClr val="0000FF"/>
                          </a:solidFill>
                        </a:rPr>
                        <a:t>(cache</a:t>
                      </a:r>
                      <a:r>
                        <a:rPr lang="zh-CN" altLang="en-US" dirty="0" smtClean="0">
                          <a:solidFill>
                            <a:srgbClr val="0000FF"/>
                          </a:solidFill>
                        </a:rPr>
                        <a:t> </a:t>
                      </a:r>
                      <a:r>
                        <a:rPr lang="en-US" altLang="zh-CN" dirty="0" smtClean="0">
                          <a:solidFill>
                            <a:srgbClr val="0000FF"/>
                          </a:solidFill>
                        </a:rPr>
                        <a:t>block)</a:t>
                      </a:r>
                      <a:endParaRPr lang="en-US" dirty="0">
                        <a:solidFill>
                          <a:srgbClr val="0000FF"/>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Large</a:t>
                      </a:r>
                      <a:r>
                        <a:rPr lang="zh-CN" altLang="en-US" dirty="0" smtClean="0">
                          <a:solidFill>
                            <a:srgbClr val="0000FF"/>
                          </a:solidFill>
                        </a:rPr>
                        <a:t> </a:t>
                      </a:r>
                      <a:r>
                        <a:rPr lang="en-US" altLang="zh-CN" dirty="0" smtClean="0">
                          <a:solidFill>
                            <a:srgbClr val="0000FF"/>
                          </a:solidFill>
                        </a:rPr>
                        <a:t>(page)</a:t>
                      </a:r>
                      <a:endParaRPr lang="en-US" dirty="0">
                        <a:solidFill>
                          <a:srgbClr val="0000FF"/>
                        </a:solidFill>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477626">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lnSpc>
                          <a:spcPts val="1960"/>
                        </a:lnSpc>
                      </a:pPr>
                      <a:r>
                        <a:rPr lang="en-US" altLang="zh-CN" dirty="0" smtClean="0">
                          <a:solidFill>
                            <a:srgbClr val="FF0000"/>
                          </a:solidFill>
                        </a:rPr>
                        <a:t>Location</a:t>
                      </a:r>
                      <a:r>
                        <a:rPr lang="zh-CN" altLang="en-US" dirty="0" smtClean="0">
                          <a:solidFill>
                            <a:srgbClr val="FF0000"/>
                          </a:solidFill>
                        </a:rPr>
                        <a:t> </a:t>
                      </a:r>
                      <a:r>
                        <a:rPr lang="en-US" altLang="zh-CN" dirty="0" smtClean="0">
                          <a:solidFill>
                            <a:srgbClr val="FF0000"/>
                          </a:solidFill>
                        </a:rPr>
                        <a:t>of</a:t>
                      </a:r>
                      <a:r>
                        <a:rPr lang="zh-CN" altLang="en-US" dirty="0" smtClean="0">
                          <a:solidFill>
                            <a:srgbClr val="FF0000"/>
                          </a:solidFill>
                        </a:rPr>
                        <a:t> </a:t>
                      </a:r>
                      <a:br>
                        <a:rPr lang="zh-CN" altLang="en-US" dirty="0" smtClean="0">
                          <a:solidFill>
                            <a:srgbClr val="FF0000"/>
                          </a:solidFill>
                        </a:rPr>
                      </a:br>
                      <a:r>
                        <a:rPr lang="en-US" altLang="zh-CN" dirty="0" smtClean="0">
                          <a:solidFill>
                            <a:srgbClr val="FF0000"/>
                          </a:solidFill>
                        </a:rPr>
                        <a:t>working</a:t>
                      </a:r>
                      <a:r>
                        <a:rPr lang="zh-CN" altLang="en-US" dirty="0" smtClean="0">
                          <a:solidFill>
                            <a:srgbClr val="FF0000"/>
                          </a:solidFill>
                        </a:rPr>
                        <a:t> </a:t>
                      </a:r>
                      <a:r>
                        <a:rPr lang="en-US" altLang="zh-CN" dirty="0" smtClean="0">
                          <a:solidFill>
                            <a:srgbClr val="FF0000"/>
                          </a:solidFill>
                        </a:rPr>
                        <a:t>copy</a:t>
                      </a:r>
                      <a:endParaRPr lang="en-US" dirty="0">
                        <a:solidFill>
                          <a:srgbClr val="FF0000"/>
                        </a:solidFill>
                      </a:endParaRPr>
                    </a:p>
                  </a:txBody>
                  <a:tcPr marT="36000" vert="vert270"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dirty="0" smtClean="0">
                          <a:solidFill>
                            <a:srgbClr val="0000FF"/>
                          </a:solidFill>
                        </a:rPr>
                        <a:t>DRAM</a:t>
                      </a:r>
                    </a:p>
                    <a:p>
                      <a:pPr algn="ctr"/>
                      <a:r>
                        <a:rPr lang="en-US" dirty="0" smtClean="0"/>
                        <a:t>(based on</a:t>
                      </a:r>
                    </a:p>
                    <a:p>
                      <a:pPr algn="ctr"/>
                      <a:r>
                        <a:rPr lang="en-US" dirty="0" smtClean="0"/>
                        <a:t>writeback)</a:t>
                      </a:r>
                    </a:p>
                  </a:txBody>
                  <a:tcPr anchor="ctr">
                    <a:lnL w="12700" cmpd="sng">
                      <a:solidFill>
                        <a:sysClr val="windowText" lastClr="000000"/>
                      </a:solidFill>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altLang="zh-CN" sz="2000" i="0" dirty="0" smtClean="0"/>
                        <a:t>❶</a:t>
                      </a:r>
                      <a:r>
                        <a:rPr lang="en-US" altLang="zh-CN" i="0" dirty="0" smtClean="0"/>
                        <a:t> </a:t>
                      </a:r>
                      <a:r>
                        <a:rPr lang="en-US" altLang="zh-CN" sz="2000" i="1" dirty="0" smtClean="0"/>
                        <a:t>In</a:t>
                      </a:r>
                      <a:r>
                        <a:rPr lang="en-US" altLang="zh-CN" sz="2000" i="1" baseline="0" dirty="0" smtClean="0"/>
                        <a:t>efficient</a:t>
                      </a:r>
                      <a:endParaRPr lang="zh-CN" altLang="en-US" sz="20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Large</a:t>
                      </a:r>
                      <a:r>
                        <a:rPr lang="zh-CN" altLang="en-US" b="1" baseline="0" dirty="0" smtClean="0"/>
                        <a:t> </a:t>
                      </a:r>
                      <a:r>
                        <a:rPr lang="en-US" altLang="zh-CN" b="1" baseline="0" dirty="0" smtClean="0"/>
                        <a:t>metadata</a:t>
                      </a:r>
                      <a:r>
                        <a:rPr lang="zh-CN" altLang="en-US" b="1" baseline="0" dirty="0" smtClean="0"/>
                        <a:t> </a:t>
                      </a:r>
                      <a:r>
                        <a:rPr lang="en-US" altLang="zh-CN" b="1" baseline="0" dirty="0" smtClean="0"/>
                        <a:t>overhead</a:t>
                      </a:r>
                      <a:endParaRPr lang="zh-CN" altLang="en-US" b="1"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Long</a:t>
                      </a:r>
                      <a:r>
                        <a:rPr lang="zh-CN" altLang="en-US" b="1" baseline="0" dirty="0" smtClean="0"/>
                        <a:t> </a:t>
                      </a:r>
                      <a:r>
                        <a:rPr lang="en-US" altLang="zh-CN" b="1" baseline="0" dirty="0" smtClean="0"/>
                        <a:t>checkpointing</a:t>
                      </a:r>
                      <a:r>
                        <a:rPr lang="zh-CN" altLang="en-US" b="1" baseline="0" dirty="0" smtClean="0"/>
                        <a:t> </a:t>
                      </a:r>
                      <a:r>
                        <a:rPr lang="en-US" altLang="zh-CN" b="1" baseline="0" dirty="0" smtClean="0"/>
                        <a:t>latency</a:t>
                      </a:r>
                      <a:endParaRPr lang="en-US" b="1" dirty="0"/>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❷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0" dirty="0" smtClean="0"/>
                        <a:t> </a:t>
                      </a:r>
                      <a:r>
                        <a:rPr lang="en-US" altLang="zh-CN" b="1" dirty="0" smtClean="0"/>
                        <a:t>Small</a:t>
                      </a:r>
                      <a:r>
                        <a:rPr lang="zh-CN" altLang="en-US" b="1" dirty="0" smtClean="0"/>
                        <a:t> </a:t>
                      </a:r>
                      <a:r>
                        <a:rPr lang="en-US" b="1" dirty="0" smtClean="0"/>
                        <a:t>metadata overhead</a:t>
                      </a:r>
                    </a:p>
                    <a:p>
                      <a:r>
                        <a:rPr lang="zh-CN" altLang="en-US" sz="1400" dirty="0" smtClean="0"/>
                        <a:t>✘</a:t>
                      </a:r>
                      <a:r>
                        <a:rPr lang="zh-CN" altLang="en-US" dirty="0" smtClean="0"/>
                        <a:t> </a:t>
                      </a:r>
                      <a:r>
                        <a:rPr lang="en-US" altLang="zh-CN" dirty="0" smtClean="0"/>
                        <a:t>Long</a:t>
                      </a:r>
                      <a:r>
                        <a:rPr lang="zh-CN" altLang="en-US" dirty="0" smtClean="0"/>
                        <a:t> </a:t>
                      </a:r>
                      <a:r>
                        <a:rPr lang="en-US" dirty="0" smtClean="0"/>
                        <a:t>checkpointing latency</a:t>
                      </a:r>
                    </a:p>
                  </a:txBody>
                  <a:tcPr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r>
              <a:tr h="1749026">
                <a:tc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CN" altLang="en-US" sz="1400" dirty="0" smtClean="0"/>
                    </a:p>
                    <a:p>
                      <a:pPr algn="ctr"/>
                      <a:r>
                        <a:rPr lang="en-US" altLang="zh-CN" dirty="0" smtClean="0">
                          <a:solidFill>
                            <a:srgbClr val="0000FF"/>
                          </a:solidFill>
                        </a:rPr>
                        <a:t>NVM</a:t>
                      </a:r>
                    </a:p>
                    <a:p>
                      <a:pPr algn="ctr"/>
                      <a:r>
                        <a:rPr lang="en-US" altLang="zh-CN" dirty="0" smtClean="0"/>
                        <a:t>(based on</a:t>
                      </a:r>
                    </a:p>
                    <a:p>
                      <a:pPr algn="ctr"/>
                      <a:r>
                        <a:rPr lang="en-US" altLang="zh-CN" dirty="0" smtClean="0"/>
                        <a:t>remapping)</a:t>
                      </a:r>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❸</a:t>
                      </a:r>
                      <a:r>
                        <a:rPr lang="en-US" altLang="zh-CN" i="0" dirty="0" smtClean="0"/>
                        <a:t>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Large</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Short</a:t>
                      </a:r>
                      <a:r>
                        <a:rPr lang="zh-CN" altLang="en-US" b="1" dirty="0" smtClean="0"/>
                        <a:t> </a:t>
                      </a:r>
                      <a:r>
                        <a:rPr lang="en-US" b="1"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Fast</a:t>
                      </a:r>
                      <a:r>
                        <a:rPr lang="zh-CN" altLang="en-US" baseline="0" dirty="0" smtClean="0"/>
                        <a:t> </a:t>
                      </a:r>
                      <a:r>
                        <a:rPr lang="en-US" altLang="zh-CN" baseline="0" dirty="0" smtClean="0"/>
                        <a:t>remapping</a:t>
                      </a:r>
                      <a:endParaRPr lang="en-US" dirty="0"/>
                    </a:p>
                  </a:txBody>
                  <a:tcP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kumimoji="0" lang="en-US" altLang="zh-CN" sz="2000" b="0" i="0" u="none" strike="noStrike" kern="1200" cap="none" spc="0" normalizeH="0" baseline="0" noProof="0" dirty="0" smtClean="0">
                          <a:ln>
                            <a:noFill/>
                          </a:ln>
                          <a:solidFill>
                            <a:prstClr val="black"/>
                          </a:solidFill>
                          <a:effectLst/>
                          <a:uLnTx/>
                          <a:uFillTx/>
                          <a:latin typeface="+mn-lt"/>
                          <a:ea typeface="+mn-ea"/>
                          <a:cs typeface="+mn-cs"/>
                        </a:rPr>
                        <a:t>❹</a:t>
                      </a:r>
                      <a:r>
                        <a:rPr lang="en-US" altLang="zh-CN" i="0" dirty="0" smtClean="0"/>
                        <a:t> </a:t>
                      </a:r>
                      <a:r>
                        <a:rPr lang="en-US" altLang="zh-CN" sz="2000" i="1" dirty="0" smtClean="0"/>
                        <a:t>In</a:t>
                      </a:r>
                      <a:r>
                        <a:rPr lang="en-US" sz="2000" i="1" dirty="0" smtClean="0"/>
                        <a:t>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Small</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Short</a:t>
                      </a:r>
                      <a:r>
                        <a:rPr lang="zh-CN" altLang="en-US" dirty="0" smtClean="0"/>
                        <a:t> </a:t>
                      </a:r>
                      <a:r>
                        <a:rPr lang="en-US"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a:t>
                      </a:r>
                      <a:r>
                        <a:rPr lang="en-US" b="1" dirty="0" smtClean="0"/>
                        <a:t>low remapping</a:t>
                      </a:r>
                      <a:r>
                        <a:rPr lang="en-US" dirty="0" smtClean="0"/>
                        <a:t> </a:t>
                      </a:r>
                      <a:br>
                        <a:rPr lang="en-US" dirty="0" smtClean="0"/>
                      </a:br>
                      <a:r>
                        <a:rPr lang="zh-CN" altLang="en-US" dirty="0" smtClean="0"/>
                        <a:t>    </a:t>
                      </a:r>
                      <a:r>
                        <a:rPr lang="en-US" dirty="0" smtClean="0"/>
                        <a:t>(on the critical path)</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r>
            </a:tbl>
          </a:graphicData>
        </a:graphic>
      </p:graphicFrame>
      <p:sp>
        <p:nvSpPr>
          <p:cNvPr id="7" name="Rounded Rectangle 6"/>
          <p:cNvSpPr>
            <a:spLocks noChangeArrowheads="1"/>
          </p:cNvSpPr>
          <p:nvPr/>
        </p:nvSpPr>
        <p:spPr bwMode="auto">
          <a:xfrm>
            <a:off x="5724128" y="2564904"/>
            <a:ext cx="3240360"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Rounded Rectangle 7"/>
          <p:cNvSpPr>
            <a:spLocks noChangeArrowheads="1"/>
          </p:cNvSpPr>
          <p:nvPr/>
        </p:nvSpPr>
        <p:spPr bwMode="auto">
          <a:xfrm>
            <a:off x="2267744" y="4005064"/>
            <a:ext cx="3384376" cy="1656184"/>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Rectangle 8"/>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3009483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r>
              <a:rPr lang="en-US" dirty="0" smtClean="0"/>
              <a:t>: Dual-Scheme </a:t>
            </a:r>
            <a:r>
              <a:rPr lang="en-US" dirty="0" err="1" smtClean="0"/>
              <a:t>Checkpointing</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Idea: </a:t>
            </a:r>
            <a:r>
              <a:rPr lang="en-US" dirty="0" smtClean="0">
                <a:solidFill>
                  <a:srgbClr val="0000FF"/>
                </a:solidFill>
              </a:rPr>
              <a:t>Combine two types of </a:t>
            </a:r>
            <a:r>
              <a:rPr lang="en-US" dirty="0" err="1" smtClean="0">
                <a:solidFill>
                  <a:srgbClr val="0000FF"/>
                </a:solidFill>
              </a:rPr>
              <a:t>checkpointing</a:t>
            </a:r>
            <a:r>
              <a:rPr lang="en-US" dirty="0" smtClean="0">
                <a:solidFill>
                  <a:srgbClr val="0000FF"/>
                </a:solidFill>
              </a:rPr>
              <a:t> schemes to adapt to different types of access patterns</a:t>
            </a:r>
          </a:p>
          <a:p>
            <a:endParaRPr lang="en-US" sz="1600" dirty="0"/>
          </a:p>
          <a:p>
            <a:r>
              <a:rPr lang="en-US" dirty="0" smtClean="0">
                <a:solidFill>
                  <a:srgbClr val="FF0000"/>
                </a:solidFill>
              </a:rPr>
              <a:t>Sparse updates with low spatial locality </a:t>
            </a:r>
            <a:r>
              <a:rPr lang="en-US" dirty="0" smtClean="0">
                <a:solidFill>
                  <a:srgbClr val="FF0000"/>
                </a:solidFill>
                <a:sym typeface="Wingdings"/>
              </a:rPr>
              <a:t> address remapping</a:t>
            </a:r>
            <a:endParaRPr lang="en-US" dirty="0" smtClean="0">
              <a:solidFill>
                <a:srgbClr val="FF0000"/>
              </a:solidFill>
            </a:endParaRPr>
          </a:p>
          <a:p>
            <a:pPr marL="0" indent="0">
              <a:buNone/>
            </a:pPr>
            <a:r>
              <a:rPr lang="en-US" dirty="0">
                <a:sym typeface="Wingdings"/>
              </a:rPr>
              <a:t> </a:t>
            </a:r>
            <a:r>
              <a:rPr lang="en-US" dirty="0" smtClean="0">
                <a:sym typeface="Wingdings"/>
              </a:rPr>
              <a:t>    block granularity </a:t>
            </a:r>
            <a:r>
              <a:rPr lang="en-US" dirty="0" err="1" smtClean="0">
                <a:sym typeface="Wingdings"/>
              </a:rPr>
              <a:t>checkpointing</a:t>
            </a:r>
            <a:r>
              <a:rPr lang="en-US" dirty="0" smtClean="0">
                <a:sym typeface="Wingdings"/>
              </a:rPr>
              <a:t> </a:t>
            </a:r>
          </a:p>
          <a:p>
            <a:pPr marL="0" indent="0">
              <a:buNone/>
            </a:pPr>
            <a:r>
              <a:rPr lang="en-US" dirty="0">
                <a:sym typeface="Wingdings"/>
              </a:rPr>
              <a:t> </a:t>
            </a:r>
            <a:r>
              <a:rPr lang="en-US" dirty="0" smtClean="0">
                <a:sym typeface="Wingdings"/>
              </a:rPr>
              <a:t>    working copy stored in NVM (for short </a:t>
            </a:r>
            <a:r>
              <a:rPr lang="en-US" dirty="0" err="1" smtClean="0">
                <a:sym typeface="Wingdings"/>
              </a:rPr>
              <a:t>ckpt</a:t>
            </a:r>
            <a:r>
              <a:rPr lang="en-US" dirty="0" smtClean="0">
                <a:sym typeface="Wingdings"/>
              </a:rPr>
              <a:t> latency)</a:t>
            </a:r>
          </a:p>
          <a:p>
            <a:endParaRPr lang="en-US" sz="1600" dirty="0" smtClean="0">
              <a:sym typeface="Wingdings"/>
            </a:endParaRPr>
          </a:p>
          <a:p>
            <a:r>
              <a:rPr lang="en-US" dirty="0" smtClean="0">
                <a:solidFill>
                  <a:srgbClr val="FF0000"/>
                </a:solidFill>
                <a:sym typeface="Wingdings"/>
              </a:rPr>
              <a:t>Dense updates with high spatial locality  page </a:t>
            </a:r>
            <a:r>
              <a:rPr lang="en-US" dirty="0" err="1" smtClean="0">
                <a:solidFill>
                  <a:srgbClr val="FF0000"/>
                </a:solidFill>
                <a:sym typeface="Wingdings"/>
              </a:rPr>
              <a:t>writeback</a:t>
            </a:r>
            <a:endParaRPr lang="en-US" dirty="0" smtClean="0">
              <a:solidFill>
                <a:srgbClr val="FF0000"/>
              </a:solidFill>
              <a:sym typeface="Wingdings"/>
            </a:endParaRPr>
          </a:p>
          <a:p>
            <a:pPr marL="0" indent="0">
              <a:buNone/>
            </a:pPr>
            <a:r>
              <a:rPr lang="en-US" dirty="0">
                <a:sym typeface="Wingdings"/>
              </a:rPr>
              <a:t> </a:t>
            </a:r>
            <a:r>
              <a:rPr lang="en-US" dirty="0" smtClean="0">
                <a:sym typeface="Wingdings"/>
              </a:rPr>
              <a:t>    page granularity </a:t>
            </a:r>
            <a:r>
              <a:rPr lang="en-US" dirty="0" err="1" smtClean="0">
                <a:sym typeface="Wingdings"/>
              </a:rPr>
              <a:t>checkpointing</a:t>
            </a:r>
            <a:r>
              <a:rPr lang="en-US" dirty="0" smtClean="0">
                <a:sym typeface="Wingdings"/>
              </a:rPr>
              <a:t> (small metadata)</a:t>
            </a:r>
          </a:p>
          <a:p>
            <a:pPr marL="0" indent="0">
              <a:buNone/>
            </a:pPr>
            <a:r>
              <a:rPr lang="en-US" dirty="0">
                <a:sym typeface="Wingdings"/>
              </a:rPr>
              <a:t> </a:t>
            </a:r>
            <a:r>
              <a:rPr lang="en-US" dirty="0" smtClean="0">
                <a:sym typeface="Wingdings"/>
              </a:rPr>
              <a:t>    working copy stored in DRAM for fast buffering; written back to NVM during </a:t>
            </a:r>
            <a:r>
              <a:rPr lang="en-US" dirty="0" err="1" smtClean="0">
                <a:sym typeface="Wingdings"/>
              </a:rPr>
              <a:t>ckpt</a:t>
            </a:r>
            <a:r>
              <a:rPr lang="en-US" dirty="0" smtClean="0">
                <a:sym typeface="Wingdings"/>
              </a:rPr>
              <a:t>.</a:t>
            </a:r>
          </a:p>
          <a:p>
            <a:pPr marL="0" indent="0">
              <a:buNone/>
            </a:pPr>
            <a:endParaRPr lang="en-US" sz="1600" dirty="0">
              <a:sym typeface="Wingdings"/>
            </a:endParaRPr>
          </a:p>
          <a:p>
            <a:r>
              <a:rPr lang="en-US" dirty="0" smtClean="0">
                <a:solidFill>
                  <a:srgbClr val="0000FF"/>
                </a:solidFill>
                <a:sym typeface="Wingdings"/>
              </a:rPr>
              <a:t>Can switch between schemes when one is on critical path</a:t>
            </a:r>
          </a:p>
          <a:p>
            <a:pPr marL="0" indent="0">
              <a:buNone/>
            </a:pPr>
            <a:endParaRPr lang="en-US" dirty="0">
              <a:sym typeface="Wingdings"/>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162</a:t>
            </a:fld>
            <a:endParaRPr lang="en-US" altLang="en-US">
              <a:solidFill>
                <a:srgbClr val="000000"/>
              </a:solidFill>
            </a:endParaRPr>
          </a:p>
        </p:txBody>
      </p:sp>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9780433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a:t>
            </a:r>
            <a:endParaRPr kumimoji="1" lang="zh-CN" altLang="en-US" dirty="0"/>
          </a:p>
        </p:txBody>
      </p:sp>
      <p:sp>
        <p:nvSpPr>
          <p:cNvPr id="3" name="内容占位符 2"/>
          <p:cNvSpPr>
            <a:spLocks noGrp="1"/>
          </p:cNvSpPr>
          <p:nvPr>
            <p:ph idx="1"/>
          </p:nvPr>
        </p:nvSpPr>
        <p:spPr>
          <a:xfrm>
            <a:off x="457200" y="1124744"/>
            <a:ext cx="8229600" cy="5336435"/>
          </a:xfrm>
        </p:spPr>
        <p:txBody>
          <a:bodyPr>
            <a:normAutofit/>
          </a:bodyPr>
          <a:lstStyle/>
          <a:p>
            <a:r>
              <a:rPr kumimoji="1" lang="en-US" altLang="zh-CN" dirty="0" smtClean="0"/>
              <a:t>In-memory</a:t>
            </a:r>
            <a:r>
              <a:rPr kumimoji="1" lang="zh-CN" altLang="en-US" dirty="0" smtClean="0"/>
              <a:t> </a:t>
            </a:r>
            <a:r>
              <a:rPr kumimoji="1" lang="en-US" altLang="zh-CN" dirty="0" smtClean="0"/>
              <a:t>storage</a:t>
            </a:r>
            <a:r>
              <a:rPr kumimoji="1" lang="zh-CN" altLang="en-US" dirty="0" smtClean="0"/>
              <a:t> </a:t>
            </a:r>
            <a:r>
              <a:rPr kumimoji="1" lang="en-US" altLang="zh-CN" dirty="0" smtClean="0"/>
              <a:t>workloads</a:t>
            </a:r>
            <a:endParaRPr kumimoji="1" lang="en-US" altLang="zh-CN" dirty="0"/>
          </a:p>
          <a:p>
            <a:endParaRPr kumimoji="1" lang="en-US" altLang="zh-CN" dirty="0"/>
          </a:p>
          <a:p>
            <a:endParaRPr kumimoji="1" lang="en-US" altLang="zh-CN" dirty="0"/>
          </a:p>
          <a:p>
            <a:endParaRPr kumimoji="1" lang="en-US" altLang="zh-CN" dirty="0"/>
          </a:p>
          <a:p>
            <a:endParaRPr kumimoji="1" lang="en-US" altLang="zh-CN" dirty="0"/>
          </a:p>
          <a:p>
            <a:endParaRPr kumimoji="1" lang="en-US" altLang="zh-CN" dirty="0" smtClean="0"/>
          </a:p>
          <a:p>
            <a:endParaRPr kumimoji="1" lang="en-US" altLang="zh-CN" dirty="0" smtClean="0"/>
          </a:p>
          <a:p>
            <a:endParaRPr kumimoji="1" lang="en-US" altLang="zh-CN" dirty="0"/>
          </a:p>
          <a:p>
            <a:pPr lvl="1"/>
            <a:endParaRPr kumimoji="1" lang="en-US" altLang="zh-CN" dirty="0" smtClean="0"/>
          </a:p>
          <a:p>
            <a:pPr marL="344487" lvl="1" indent="0">
              <a:buNone/>
            </a:pPr>
            <a:endParaRPr kumimoji="1" lang="en-US" altLang="zh-CN" dirty="0" smtClean="0"/>
          </a:p>
          <a:p>
            <a:pPr marL="344487" lvl="1" indent="0">
              <a:buNone/>
            </a:pPr>
            <a:r>
              <a:rPr kumimoji="1" lang="en-US" altLang="zh-CN" dirty="0" smtClean="0"/>
              <a:t>8.8</a:t>
            </a:r>
            <a:r>
              <a:rPr kumimoji="1" lang="en-US" altLang="zh-CN" dirty="0"/>
              <a:t>%</a:t>
            </a:r>
            <a:r>
              <a:rPr kumimoji="1" lang="en-US" altLang="zh-CN" dirty="0" smtClean="0"/>
              <a:t>/</a:t>
            </a:r>
            <a:r>
              <a:rPr kumimoji="1" lang="en-US" altLang="zh-CN" dirty="0"/>
              <a:t>29.9</a:t>
            </a:r>
            <a:r>
              <a:rPr kumimoji="1" lang="en-US" altLang="zh-CN" dirty="0" smtClean="0"/>
              <a:t>% </a:t>
            </a:r>
            <a:r>
              <a:rPr kumimoji="1" lang="en-US" altLang="zh-CN" dirty="0"/>
              <a:t>higher throughput than </a:t>
            </a:r>
            <a:r>
              <a:rPr kumimoji="1" lang="en-US" altLang="zh-CN" dirty="0" smtClean="0"/>
              <a:t>journaling/shadow </a:t>
            </a:r>
            <a:r>
              <a:rPr kumimoji="1" lang="en-US" altLang="zh-CN" dirty="0"/>
              <a:t>paging with </a:t>
            </a:r>
            <a:r>
              <a:rPr kumimoji="1" lang="en-US" altLang="zh-CN" dirty="0" smtClean="0"/>
              <a:t>a hash table</a:t>
            </a:r>
            <a:r>
              <a:rPr kumimoji="1" lang="zh-CN" altLang="en-US" dirty="0" smtClean="0"/>
              <a:t> </a:t>
            </a:r>
            <a:r>
              <a:rPr kumimoji="1" lang="en-US" altLang="zh-CN" dirty="0" smtClean="0"/>
              <a:t>based</a:t>
            </a:r>
            <a:r>
              <a:rPr kumimoji="1" lang="zh-CN" altLang="en-US" dirty="0" smtClean="0"/>
              <a:t> </a:t>
            </a:r>
            <a:r>
              <a:rPr kumimoji="1" lang="en-US" altLang="zh-CN" dirty="0" smtClean="0"/>
              <a:t>key-value</a:t>
            </a:r>
            <a:r>
              <a:rPr kumimoji="1" lang="zh-CN" altLang="en-US" dirty="0" smtClean="0"/>
              <a:t> </a:t>
            </a:r>
            <a:r>
              <a:rPr kumimoji="1" lang="en-US" altLang="zh-CN" dirty="0" smtClean="0"/>
              <a:t>store</a:t>
            </a:r>
            <a:endParaRPr kumimoji="1" lang="en-US" altLang="zh-CN" dirty="0"/>
          </a:p>
        </p:txBody>
      </p:sp>
      <p:pic>
        <p:nvPicPr>
          <p:cNvPr id="4" name="图片 3" descr="ht-thr.eps"/>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84718" y="1772816"/>
            <a:ext cx="8291737" cy="3531666"/>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425708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(II)</a:t>
            </a:r>
            <a:endParaRPr kumimoji="1" lang="zh-CN" altLang="en-US" dirty="0"/>
          </a:p>
        </p:txBody>
      </p:sp>
      <p:sp>
        <p:nvSpPr>
          <p:cNvPr id="3" name="内容占位符 2"/>
          <p:cNvSpPr>
            <a:spLocks noGrp="1"/>
          </p:cNvSpPr>
          <p:nvPr>
            <p:ph idx="1"/>
          </p:nvPr>
        </p:nvSpPr>
        <p:spPr>
          <a:xfrm>
            <a:off x="457200" y="1124744"/>
            <a:ext cx="8229600" cy="5420641"/>
          </a:xfrm>
        </p:spPr>
        <p:txBody>
          <a:bodyPr>
            <a:normAutofit/>
          </a:bodyPr>
          <a:lstStyle/>
          <a:p>
            <a:r>
              <a:rPr kumimoji="1" lang="en-US" altLang="zh-CN" dirty="0" smtClean="0"/>
              <a:t>Legacy compute-intensive</a:t>
            </a:r>
            <a:r>
              <a:rPr kumimoji="1" lang="zh-CN" altLang="en-US" dirty="0" smtClean="0"/>
              <a:t> </a:t>
            </a:r>
            <a:r>
              <a:rPr kumimoji="1" lang="en-US" altLang="zh-CN" dirty="0" smtClean="0"/>
              <a:t>workloads</a:t>
            </a:r>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smtClean="0"/>
          </a:p>
          <a:p>
            <a:endParaRPr kumimoji="1" lang="en-US" altLang="zh-CN" dirty="0" smtClean="0"/>
          </a:p>
          <a:p>
            <a:pPr lvl="1"/>
            <a:endParaRPr kumimoji="1" lang="en-US" altLang="zh-CN" dirty="0" smtClean="0"/>
          </a:p>
          <a:p>
            <a:pPr lvl="1"/>
            <a:r>
              <a:rPr kumimoji="1" lang="en-US" altLang="zh-CN" dirty="0" smtClean="0"/>
              <a:t>Within</a:t>
            </a:r>
            <a:r>
              <a:rPr lang="en-US" altLang="zh-CN" dirty="0" smtClean="0"/>
              <a:t> </a:t>
            </a:r>
            <a:r>
              <a:rPr lang="en-US" altLang="zh-CN" dirty="0"/>
              <a:t>3.4% </a:t>
            </a:r>
            <a:r>
              <a:rPr lang="en-US" altLang="zh-CN" dirty="0" smtClean="0"/>
              <a:t>of Ideal DRAM,</a:t>
            </a:r>
            <a:r>
              <a:rPr lang="zh-CN" altLang="en-US" dirty="0" smtClean="0"/>
              <a:t> </a:t>
            </a:r>
            <a:endParaRPr lang="en-US" altLang="zh-CN" dirty="0" smtClean="0"/>
          </a:p>
          <a:p>
            <a:pPr lvl="1"/>
            <a:r>
              <a:rPr lang="en-US" altLang="zh-CN" dirty="0" smtClean="0"/>
              <a:t>2.7</a:t>
            </a:r>
            <a:r>
              <a:rPr lang="en-US" altLang="zh-CN" dirty="0"/>
              <a:t>% </a:t>
            </a:r>
            <a:r>
              <a:rPr lang="en-US" altLang="zh-CN" dirty="0" smtClean="0"/>
              <a:t>higher performance than Ideal NVM.</a:t>
            </a:r>
            <a:endParaRPr lang="en-US" altLang="zh-CN" dirty="0"/>
          </a:p>
        </p:txBody>
      </p:sp>
      <p:pic>
        <p:nvPicPr>
          <p:cNvPr id="4" name="图片 3" descr="cpu-ipc.eps"/>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95536" y="1556792"/>
            <a:ext cx="8248022" cy="3734521"/>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90705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165</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152626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Latency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166</a:t>
            </a:fld>
            <a:endParaRPr lang="en-US"/>
          </a:p>
        </p:txBody>
      </p:sp>
    </p:spTree>
    <p:extLst>
      <p:ext uri="{BB962C8B-B14F-4D97-AF65-F5344CB8AC3E}">
        <p14:creationId xmlns:p14="http://schemas.microsoft.com/office/powerpoint/2010/main" val="25815819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167</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158489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2275993517"/>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3350742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What Causes the Long Memory Latency?</a:t>
            </a:r>
            <a:endParaRPr lang="en-US" sz="3800" dirty="0"/>
          </a:p>
        </p:txBody>
      </p:sp>
      <p:sp>
        <p:nvSpPr>
          <p:cNvPr id="3" name="Content Placeholder 2"/>
          <p:cNvSpPr>
            <a:spLocks noGrp="1"/>
          </p:cNvSpPr>
          <p:nvPr>
            <p:ph idx="1"/>
          </p:nvPr>
        </p:nvSpPr>
        <p:spPr>
          <a:xfrm>
            <a:off x="228600" y="1052736"/>
            <a:ext cx="8610600" cy="5051648"/>
          </a:xfrm>
        </p:spPr>
        <p:txBody>
          <a:bodyPr/>
          <a:lstStyle/>
          <a:p>
            <a:r>
              <a:rPr lang="en-US" b="1" dirty="0" smtClean="0">
                <a:solidFill>
                  <a:srgbClr val="FF0000"/>
                </a:solidFill>
              </a:rPr>
              <a:t>Conservative timing margins! </a:t>
            </a:r>
          </a:p>
          <a:p>
            <a:endParaRPr lang="en-US" dirty="0">
              <a:solidFill>
                <a:srgbClr val="FF0000"/>
              </a:solidFill>
            </a:endParaRPr>
          </a:p>
          <a:p>
            <a:r>
              <a:rPr lang="en-US" dirty="0" smtClean="0">
                <a:solidFill>
                  <a:srgbClr val="0000FF"/>
                </a:solidFill>
              </a:rPr>
              <a:t>DRAM timing parameters are set to cover the worst case</a:t>
            </a:r>
          </a:p>
          <a:p>
            <a:pPr lvl="1"/>
            <a:endParaRPr lang="en-US" dirty="0" smtClean="0"/>
          </a:p>
          <a:p>
            <a:r>
              <a:rPr lang="en-US" dirty="0" smtClean="0">
                <a:solidFill>
                  <a:srgbClr val="FF0000"/>
                </a:solidFill>
              </a:rPr>
              <a:t>Worst-case temperatures </a:t>
            </a:r>
          </a:p>
          <a:p>
            <a:pPr lvl="1"/>
            <a:r>
              <a:rPr lang="en-US" dirty="0" smtClean="0"/>
              <a:t>85 degrees vs. common-case</a:t>
            </a:r>
          </a:p>
          <a:p>
            <a:pPr lvl="1"/>
            <a:r>
              <a:rPr lang="en-US" dirty="0"/>
              <a:t>t</a:t>
            </a:r>
            <a:r>
              <a:rPr lang="en-US" dirty="0" smtClean="0"/>
              <a:t>o enable a wide range of operating conditions</a:t>
            </a:r>
          </a:p>
          <a:p>
            <a:r>
              <a:rPr lang="en-US" dirty="0" smtClean="0">
                <a:solidFill>
                  <a:srgbClr val="FF0000"/>
                </a:solidFill>
              </a:rPr>
              <a:t>Worst-case devices </a:t>
            </a:r>
          </a:p>
          <a:p>
            <a:pPr lvl="1"/>
            <a:r>
              <a:rPr lang="en-US" dirty="0" smtClean="0"/>
              <a:t>DRAM cell with smallest charge across any acceptable device</a:t>
            </a:r>
          </a:p>
          <a:p>
            <a:pPr lvl="1"/>
            <a:r>
              <a:rPr lang="en-US" dirty="0" smtClean="0"/>
              <a:t>to tolerate process variation at acceptable yield</a:t>
            </a:r>
          </a:p>
          <a:p>
            <a:pPr lvl="1"/>
            <a:endParaRPr lang="en-US" dirty="0"/>
          </a:p>
          <a:p>
            <a:r>
              <a:rPr lang="en-US" dirty="0" smtClean="0">
                <a:solidFill>
                  <a:srgbClr val="0000FF"/>
                </a:solidFill>
              </a:rPr>
              <a:t>This leads to large timing margins for the common case</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169</a:t>
            </a:fld>
            <a:endParaRPr lang="en-US" altLang="en-US">
              <a:solidFill>
                <a:srgbClr val="000000"/>
              </a:solidFill>
            </a:endParaRPr>
          </a:p>
        </p:txBody>
      </p:sp>
    </p:spTree>
    <p:extLst>
      <p:ext uri="{BB962C8B-B14F-4D97-AF65-F5344CB8AC3E}">
        <p14:creationId xmlns:p14="http://schemas.microsoft.com/office/powerpoint/2010/main" val="141295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0" name="Rectangle 19"/>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41760528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Adaptive-Latency DRAM </a:t>
            </a:r>
            <a:r>
              <a:rPr lang="en-US" sz="3200" b="1" dirty="0" smtClean="0"/>
              <a:t>[HPCA 2015] </a:t>
            </a:r>
            <a:endParaRPr lang="en-US" sz="3200" b="1" dirty="0"/>
          </a:p>
        </p:txBody>
      </p:sp>
      <p:sp>
        <p:nvSpPr>
          <p:cNvPr id="3" name="Content Placeholder 2"/>
          <p:cNvSpPr>
            <a:spLocks noGrp="1"/>
          </p:cNvSpPr>
          <p:nvPr>
            <p:ph idx="1"/>
          </p:nvPr>
        </p:nvSpPr>
        <p:spPr>
          <a:xfrm>
            <a:off x="228600" y="1196752"/>
            <a:ext cx="8610600" cy="5051648"/>
          </a:xfrm>
        </p:spPr>
        <p:txBody>
          <a:bodyPr/>
          <a:lstStyle/>
          <a:p>
            <a:r>
              <a:rPr lang="en-US" dirty="0" smtClean="0"/>
              <a:t>Idea: </a:t>
            </a:r>
            <a:r>
              <a:rPr lang="en-US" dirty="0" smtClean="0">
                <a:solidFill>
                  <a:srgbClr val="0000FF"/>
                </a:solidFill>
              </a:rPr>
              <a:t>Optimize DRAM timing for the common case</a:t>
            </a:r>
          </a:p>
          <a:p>
            <a:pPr lvl="1"/>
            <a:r>
              <a:rPr lang="en-US" dirty="0" smtClean="0">
                <a:solidFill>
                  <a:srgbClr val="0000FF"/>
                </a:solidFill>
              </a:rPr>
              <a:t>Current temperature</a:t>
            </a:r>
          </a:p>
          <a:p>
            <a:pPr lvl="1"/>
            <a:r>
              <a:rPr lang="en-US" dirty="0" smtClean="0">
                <a:solidFill>
                  <a:srgbClr val="0000FF"/>
                </a:solidFill>
              </a:rPr>
              <a:t>Current DRAM module</a:t>
            </a:r>
          </a:p>
          <a:p>
            <a:pPr lvl="1"/>
            <a:endParaRPr lang="en-US" dirty="0">
              <a:solidFill>
                <a:srgbClr val="0000FF"/>
              </a:solidFill>
            </a:endParaRPr>
          </a:p>
          <a:p>
            <a:r>
              <a:rPr lang="en-US" dirty="0" smtClean="0"/>
              <a:t>Why would this reduce latency?</a:t>
            </a:r>
          </a:p>
          <a:p>
            <a:pPr lvl="1"/>
            <a:endParaRPr lang="en-US" dirty="0" smtClean="0"/>
          </a:p>
          <a:p>
            <a:pPr lvl="1"/>
            <a:r>
              <a:rPr lang="en-US" dirty="0" smtClean="0"/>
              <a:t>A DRAM cell can store much more charge in the common case (low temperature, strong cell) than in the worst case</a:t>
            </a:r>
          </a:p>
          <a:p>
            <a:pPr lvl="1"/>
            <a:endParaRPr lang="en-US" dirty="0" smtClean="0">
              <a:sym typeface="Wingdings"/>
            </a:endParaRPr>
          </a:p>
          <a:p>
            <a:pPr lvl="1"/>
            <a:r>
              <a:rPr lang="en-US" dirty="0" smtClean="0">
                <a:sym typeface="Wingdings"/>
              </a:rPr>
              <a:t>More charge in a DRAM cell</a:t>
            </a:r>
          </a:p>
          <a:p>
            <a:pPr marL="344487" lvl="1" indent="0">
              <a:buNone/>
            </a:pPr>
            <a:r>
              <a:rPr lang="en-US" dirty="0">
                <a:sym typeface="Wingdings"/>
              </a:rPr>
              <a:t> </a:t>
            </a:r>
            <a:r>
              <a:rPr lang="en-US" dirty="0" smtClean="0">
                <a:sym typeface="Wingdings"/>
              </a:rPr>
              <a:t>    Faster </a:t>
            </a:r>
            <a:r>
              <a:rPr lang="en-US" dirty="0">
                <a:sym typeface="Wingdings"/>
              </a:rPr>
              <a:t>sensing, charge restoration, </a:t>
            </a:r>
            <a:r>
              <a:rPr lang="en-US" dirty="0" err="1" smtClean="0">
                <a:sym typeface="Wingdings"/>
              </a:rPr>
              <a:t>precharging</a:t>
            </a:r>
            <a:endParaRPr lang="en-US" dirty="0"/>
          </a:p>
          <a:p>
            <a:pPr marL="344487" lvl="1" indent="0">
              <a:buNone/>
            </a:pPr>
            <a:r>
              <a:rPr lang="en-US" dirty="0" smtClean="0">
                <a:sym typeface="Wingdings"/>
              </a:rPr>
              <a:t>     Faster access (read, write, refresh, …)</a:t>
            </a:r>
          </a:p>
          <a:p>
            <a:pPr marL="344487" lvl="1" indent="0">
              <a:buNone/>
            </a:pPr>
            <a:endParaRPr lang="en-US" dirty="0" smtClean="0">
              <a:sym typeface="Wingdings"/>
            </a:endParaRPr>
          </a:p>
          <a:p>
            <a:pPr marL="344487" lvl="1"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170</a:t>
            </a:fld>
            <a:endParaRPr lang="en-US" altLang="en-US">
              <a:solidFill>
                <a:srgbClr val="000000"/>
              </a:solidFill>
            </a:endParaRPr>
          </a:p>
        </p:txBody>
      </p:sp>
      <p:sp>
        <p:nvSpPr>
          <p:cNvPr id="5" name="Rectangle 4"/>
          <p:cNvSpPr/>
          <p:nvPr/>
        </p:nvSpPr>
        <p:spPr>
          <a:xfrm>
            <a:off x="1403648" y="6344604"/>
            <a:ext cx="7056784" cy="553998"/>
          </a:xfrm>
          <a:prstGeom prst="rect">
            <a:avLst/>
          </a:prstGeom>
        </p:spPr>
        <p:txBody>
          <a:bodyPr wrap="square">
            <a:spAutoFit/>
          </a:bodyPr>
          <a:lstStyle/>
          <a:p>
            <a:r>
              <a:rPr lang="en-US" sz="1500" dirty="0" smtClean="0">
                <a:solidFill>
                  <a:srgbClr val="000000"/>
                </a:solidFill>
                <a:latin typeface="Tahoma"/>
              </a:rPr>
              <a:t>Lee+</a:t>
            </a:r>
            <a:r>
              <a:rPr lang="en-US" sz="1500" dirty="0">
                <a:solidFill>
                  <a:srgbClr val="000000"/>
                </a:solidFill>
                <a:latin typeface="Tahoma"/>
              </a:rPr>
              <a:t>, </a:t>
            </a:r>
            <a:r>
              <a:rPr lang="en-US" sz="1500" dirty="0" smtClean="0">
                <a:solidFill>
                  <a:srgbClr val="000000"/>
                </a:solidFill>
                <a:latin typeface="Tahoma"/>
              </a:rPr>
              <a:t>“</a:t>
            </a:r>
            <a:r>
              <a:rPr lang="en-US" sz="1500" dirty="0" smtClean="0">
                <a:solidFill>
                  <a:srgbClr val="0000FF"/>
                </a:solidFill>
                <a:latin typeface="Tahoma"/>
              </a:rPr>
              <a:t>Adaptive-Latency DRAM: Optimizing DRAM Timing for the Common-Case</a:t>
            </a:r>
            <a:r>
              <a:rPr lang="en-US" sz="1500" dirty="0" smtClean="0">
                <a:solidFill>
                  <a:srgbClr val="000000"/>
                </a:solidFill>
                <a:latin typeface="Tahoma"/>
              </a:rPr>
              <a:t>,</a:t>
            </a:r>
            <a:r>
              <a:rPr lang="en-US" sz="1500" dirty="0">
                <a:solidFill>
                  <a:srgbClr val="000000"/>
                </a:solidFill>
                <a:latin typeface="Tahoma"/>
              </a:rPr>
              <a:t>” </a:t>
            </a:r>
            <a:r>
              <a:rPr lang="en-US" sz="1500" dirty="0" smtClean="0">
                <a:solidFill>
                  <a:srgbClr val="000000"/>
                </a:solidFill>
                <a:latin typeface="Tahoma"/>
              </a:rPr>
              <a:t>HPCA 2015.</a:t>
            </a:r>
            <a:endParaRPr lang="en-US" sz="1500" dirty="0">
              <a:solidFill>
                <a:srgbClr val="000000"/>
              </a:solidFill>
              <a:latin typeface="Tahoma"/>
            </a:endParaRPr>
          </a:p>
        </p:txBody>
      </p:sp>
    </p:spTree>
    <p:extLst>
      <p:ext uri="{BB962C8B-B14F-4D97-AF65-F5344CB8AC3E}">
        <p14:creationId xmlns:p14="http://schemas.microsoft.com/office/powerpoint/2010/main" val="29601680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AL-DRAM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0151939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38730139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173</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2299570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227568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161469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3551397283"/>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349884186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400444274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33400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performance </a:t>
            </a: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8008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2828744772"/>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648471202"/>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321133548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1103787787"/>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1816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for</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525366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76400"/>
            <a:ext cx="7924800" cy="1752600"/>
          </a:xfrm>
        </p:spPr>
        <p:txBody>
          <a:bodyPr/>
          <a:lstStyle/>
          <a:p>
            <a:r>
              <a:rPr lang="en-US" sz="4400" dirty="0" err="1" smtClean="0"/>
              <a:t>ChargeCache</a:t>
            </a:r>
            <a:r>
              <a:rPr lang="en-US" sz="4000" dirty="0"/>
              <a:t>	</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178</a:t>
            </a:fld>
            <a:endParaRPr lang="en-US"/>
          </a:p>
        </p:txBody>
      </p:sp>
    </p:spTree>
    <p:extLst>
      <p:ext uri="{BB962C8B-B14F-4D97-AF65-F5344CB8AC3E}">
        <p14:creationId xmlns:p14="http://schemas.microsoft.com/office/powerpoint/2010/main" val="42279442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04800" y="25400"/>
            <a:ext cx="8229600" cy="889000"/>
          </a:xfrm>
        </p:spPr>
        <p:txBody>
          <a:bodyPr/>
          <a:lstStyle/>
          <a:p>
            <a:pPr algn="l"/>
            <a:r>
              <a:rPr lang="en-US" dirty="0" err="1" smtClean="0">
                <a:latin typeface="Cambria" panose="02040503050406030204" pitchFamily="18" charset="0"/>
              </a:rPr>
              <a:t>ChargeCache</a:t>
            </a:r>
            <a:r>
              <a:rPr lang="en-US" dirty="0" smtClean="0">
                <a:latin typeface="Cambria" panose="02040503050406030204" pitchFamily="18" charset="0"/>
              </a:rPr>
              <a:t>: Executive Summary</a:t>
            </a:r>
            <a:endParaRPr lang="en-US" dirty="0">
              <a:latin typeface="Cambria" panose="02040503050406030204" pitchFamily="18" charset="0"/>
            </a:endParaRPr>
          </a:p>
        </p:txBody>
      </p:sp>
      <p:sp>
        <p:nvSpPr>
          <p:cNvPr id="5" name="Content Placeholder 2"/>
          <p:cNvSpPr txBox="1">
            <a:spLocks/>
          </p:cNvSpPr>
          <p:nvPr/>
        </p:nvSpPr>
        <p:spPr>
          <a:xfrm>
            <a:off x="152400" y="943128"/>
            <a:ext cx="8686800" cy="53844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tr-TR" sz="2400" b="1" u="sng" dirty="0" smtClean="0">
                <a:solidFill>
                  <a:srgbClr val="FF0066"/>
                </a:solidFill>
                <a:latin typeface="Cambria" panose="02040503050406030204" pitchFamily="18" charset="0"/>
              </a:rPr>
              <a:t>Goal</a:t>
            </a:r>
            <a:r>
              <a:rPr lang="en-US" sz="2400" dirty="0" smtClean="0">
                <a:solidFill>
                  <a:srgbClr val="FF0066"/>
                </a:solidFill>
                <a:latin typeface="Cambria" panose="02040503050406030204" pitchFamily="18" charset="0"/>
              </a:rPr>
              <a:t>: </a:t>
            </a:r>
            <a:r>
              <a:rPr lang="tr-TR" sz="2400" dirty="0" smtClean="0">
                <a:solidFill>
                  <a:srgbClr val="FF0066"/>
                </a:solidFill>
                <a:latin typeface="Cambria" panose="02040503050406030204" pitchFamily="18" charset="0"/>
              </a:rPr>
              <a:t>Reduce average DRAM access latency with no modification to the existing DRAM chips</a:t>
            </a:r>
            <a:endParaRPr lang="en-US" sz="2400" dirty="0" smtClean="0">
              <a:solidFill>
                <a:srgbClr val="FF0066"/>
              </a:solidFill>
              <a:latin typeface="Cambria" panose="02040503050406030204" pitchFamily="18" charset="0"/>
            </a:endParaRPr>
          </a:p>
          <a:p>
            <a:r>
              <a:rPr lang="en-US" sz="2400" b="1" u="sng" dirty="0" smtClean="0">
                <a:solidFill>
                  <a:srgbClr val="000000"/>
                </a:solidFill>
                <a:latin typeface="Cambria" panose="02040503050406030204" pitchFamily="18" charset="0"/>
              </a:rPr>
              <a:t>Observations</a:t>
            </a:r>
            <a:r>
              <a:rPr lang="en-US" sz="2400" dirty="0" smtClean="0">
                <a:solidFill>
                  <a:srgbClr val="000000"/>
                </a:solidFill>
                <a:latin typeface="Cambria" panose="02040503050406030204" pitchFamily="18" charset="0"/>
              </a:rPr>
              <a:t>: </a:t>
            </a:r>
            <a:endParaRPr lang="en-US" sz="2000" dirty="0" smtClean="0">
              <a:solidFill>
                <a:srgbClr val="000000"/>
              </a:solidFill>
              <a:latin typeface="Cambria" panose="02040503050406030204" pitchFamily="18" charset="0"/>
            </a:endParaRPr>
          </a:p>
          <a:p>
            <a:pPr marL="971550" lvl="1" indent="-514350">
              <a:buFont typeface="+mj-lt"/>
              <a:buAutoNum type="arabicParenR"/>
            </a:pPr>
            <a:r>
              <a:rPr lang="tr-TR" sz="2200" dirty="0" smtClean="0">
                <a:solidFill>
                  <a:srgbClr val="000000"/>
                </a:solidFill>
                <a:latin typeface="Cambria" panose="02040503050406030204" pitchFamily="18" charset="0"/>
              </a:rPr>
              <a:t>A highly-charged</a:t>
            </a:r>
            <a:r>
              <a:rPr lang="en-US" sz="2200" dirty="0" smtClean="0">
                <a:solidFill>
                  <a:srgbClr val="000000"/>
                </a:solidFill>
                <a:latin typeface="Cambria" panose="02040503050406030204" pitchFamily="18" charset="0"/>
              </a:rPr>
              <a:t> </a:t>
            </a:r>
            <a:r>
              <a:rPr lang="tr-TR" sz="2200" dirty="0" smtClean="0">
                <a:solidFill>
                  <a:srgbClr val="000000"/>
                </a:solidFill>
                <a:latin typeface="Cambria" panose="02040503050406030204" pitchFamily="18" charset="0"/>
              </a:rPr>
              <a:t>DRAM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can be accessed with low latency</a:t>
            </a:r>
          </a:p>
          <a:p>
            <a:pPr marL="971550" lvl="1" indent="-514350">
              <a:buFont typeface="+mj-lt"/>
              <a:buAutoNum type="arabicParenR"/>
            </a:pPr>
            <a:r>
              <a:rPr lang="tr-TR" sz="2200" dirty="0" smtClean="0">
                <a:solidFill>
                  <a:srgbClr val="000000"/>
                </a:solidFill>
                <a:latin typeface="Cambria" panose="02040503050406030204" pitchFamily="18" charset="0"/>
              </a:rPr>
              <a:t>A </a:t>
            </a:r>
            <a:r>
              <a:rPr lang="en-US" sz="2200" dirty="0" smtClean="0">
                <a:solidFill>
                  <a:srgbClr val="000000"/>
                </a:solidFill>
                <a:latin typeface="Cambria" panose="02040503050406030204" pitchFamily="18" charset="0"/>
              </a:rPr>
              <a:t>row’s </a:t>
            </a:r>
            <a:r>
              <a:rPr lang="tr-TR" sz="2200" dirty="0" smtClean="0">
                <a:solidFill>
                  <a:srgbClr val="000000"/>
                </a:solidFill>
                <a:latin typeface="Cambria" panose="02040503050406030204" pitchFamily="18" charset="0"/>
              </a:rPr>
              <a:t>charge is restored when the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is accessed</a:t>
            </a:r>
          </a:p>
          <a:p>
            <a:pPr marL="971550" lvl="1" indent="-514350">
              <a:buFont typeface="+mj-lt"/>
              <a:buAutoNum type="arabicParenR"/>
            </a:pPr>
            <a:r>
              <a:rPr lang="en-US" sz="2200" dirty="0" smtClean="0">
                <a:solidFill>
                  <a:srgbClr val="000000"/>
                </a:solidFill>
                <a:latin typeface="Cambria" panose="02040503050406030204" pitchFamily="18" charset="0"/>
              </a:rPr>
              <a:t>A </a:t>
            </a:r>
            <a:r>
              <a:rPr lang="tr-TR" sz="2200" dirty="0" smtClean="0">
                <a:solidFill>
                  <a:srgbClr val="000000"/>
                </a:solidFill>
                <a:latin typeface="Cambria" panose="02040503050406030204" pitchFamily="18" charset="0"/>
              </a:rPr>
              <a:t>recently-accessed </a:t>
            </a:r>
            <a:r>
              <a:rPr lang="en-US" sz="2200" dirty="0" smtClean="0">
                <a:solidFill>
                  <a:srgbClr val="000000"/>
                </a:solidFill>
                <a:latin typeface="Cambria" panose="02040503050406030204" pitchFamily="18" charset="0"/>
              </a:rPr>
              <a:t>row</a:t>
            </a:r>
            <a:r>
              <a:rPr lang="tr-TR" sz="2200" dirty="0" smtClean="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is</a:t>
            </a:r>
            <a:r>
              <a:rPr lang="tr-TR" sz="2200" dirty="0" smtClean="0">
                <a:solidFill>
                  <a:srgbClr val="000000"/>
                </a:solidFill>
                <a:latin typeface="Cambria" panose="02040503050406030204" pitchFamily="18" charset="0"/>
              </a:rPr>
              <a:t> likely to be accessed</a:t>
            </a:r>
            <a:r>
              <a:rPr lang="en-US" sz="2200" dirty="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again</a:t>
            </a:r>
            <a:r>
              <a:rPr lang="en-US" sz="2200" b="1" dirty="0" smtClean="0">
                <a:solidFill>
                  <a:srgbClr val="000000"/>
                </a:solidFill>
                <a:latin typeface="Cambria" panose="02040503050406030204" pitchFamily="18" charset="0"/>
              </a:rPr>
              <a:t>: </a:t>
            </a:r>
            <a:endParaRPr lang="tr-TR" sz="2200" b="1" dirty="0" smtClean="0">
              <a:solidFill>
                <a:srgbClr val="000000"/>
              </a:solidFill>
              <a:latin typeface="Cambria" panose="02040503050406030204" pitchFamily="18" charset="0"/>
            </a:endParaRPr>
          </a:p>
          <a:p>
            <a:pPr marL="457200" lvl="1" indent="0">
              <a:buFont typeface="Arial" pitchFamily="34" charset="0"/>
              <a:buNone/>
            </a:pPr>
            <a:r>
              <a:rPr lang="tr-TR" sz="2200" b="1" dirty="0">
                <a:solidFill>
                  <a:srgbClr val="000000"/>
                </a:solidFill>
                <a:latin typeface="Cambria" panose="02040503050406030204" pitchFamily="18" charset="0"/>
              </a:rPr>
              <a:t>	</a:t>
            </a:r>
            <a:r>
              <a:rPr lang="tr-TR" sz="2200" b="1" dirty="0" smtClean="0">
                <a:solidFill>
                  <a:srgbClr val="000000"/>
                </a:solidFill>
                <a:latin typeface="Cambria" panose="02040503050406030204" pitchFamily="18" charset="0"/>
              </a:rPr>
              <a:t>Row </a:t>
            </a:r>
            <a:r>
              <a:rPr lang="tr-TR" sz="2200" b="1" dirty="0">
                <a:solidFill>
                  <a:srgbClr val="000000"/>
                </a:solidFill>
                <a:latin typeface="Cambria" panose="02040503050406030204" pitchFamily="18" charset="0"/>
              </a:rPr>
              <a:t>Level Temporal Locality (RLTL</a:t>
            </a:r>
            <a:r>
              <a:rPr lang="tr-TR" sz="2200" b="1" dirty="0" smtClean="0">
                <a:solidFill>
                  <a:srgbClr val="000000"/>
                </a:solidFill>
                <a:latin typeface="Cambria" panose="02040503050406030204" pitchFamily="18" charset="0"/>
              </a:rPr>
              <a:t>)</a:t>
            </a:r>
            <a:endParaRPr lang="en-US" sz="2200" b="1" dirty="0" smtClean="0">
              <a:solidFill>
                <a:srgbClr val="000000"/>
              </a:solidFill>
              <a:latin typeface="Cambria" panose="02040503050406030204" pitchFamily="18" charset="0"/>
            </a:endParaRPr>
          </a:p>
          <a:p>
            <a:r>
              <a:rPr lang="en-US" sz="2400" b="1" u="sng" dirty="0" smtClean="0">
                <a:solidFill>
                  <a:srgbClr val="0066FF"/>
                </a:solidFill>
                <a:latin typeface="Cambria" panose="02040503050406030204" pitchFamily="18" charset="0"/>
              </a:rPr>
              <a:t>Key Idea</a:t>
            </a:r>
            <a:r>
              <a:rPr lang="en-US" sz="2400" dirty="0" smtClean="0">
                <a:solidFill>
                  <a:srgbClr val="0066FF"/>
                </a:solidFill>
                <a:latin typeface="Cambria" panose="02040503050406030204" pitchFamily="18" charset="0"/>
              </a:rPr>
              <a:t>: </a:t>
            </a:r>
            <a:r>
              <a:rPr lang="tr-TR" sz="2400" dirty="0" smtClean="0">
                <a:solidFill>
                  <a:srgbClr val="0066FF"/>
                </a:solidFill>
                <a:latin typeface="Cambria" panose="02040503050406030204" pitchFamily="18" charset="0"/>
              </a:rPr>
              <a:t>Track recently-accessed DRAM rows and use lower timing parameters if such rows are accessed again</a:t>
            </a:r>
            <a:endParaRPr lang="en-US" sz="2400" dirty="0" smtClean="0">
              <a:solidFill>
                <a:srgbClr val="0066FF"/>
              </a:solidFill>
              <a:latin typeface="Cambria" panose="02040503050406030204" pitchFamily="18" charset="0"/>
            </a:endParaRPr>
          </a:p>
          <a:p>
            <a:r>
              <a:rPr lang="tr-TR" sz="2400" b="1" u="sng" dirty="0" smtClean="0">
                <a:solidFill>
                  <a:srgbClr val="000000"/>
                </a:solidFill>
                <a:latin typeface="Cambria" panose="02040503050406030204" pitchFamily="18" charset="0"/>
              </a:rPr>
              <a:t>ChargeCache</a:t>
            </a:r>
            <a:r>
              <a:rPr lang="en-US" sz="2400" b="1" u="sng" dirty="0" smtClean="0">
                <a:solidFill>
                  <a:srgbClr val="000000"/>
                </a:solidFill>
                <a:latin typeface="Cambria" panose="02040503050406030204" pitchFamily="18" charset="0"/>
              </a:rPr>
              <a:t>:</a:t>
            </a:r>
            <a:endParaRPr lang="tr-TR" sz="2400" b="1" u="sng" dirty="0" smtClean="0">
              <a:solidFill>
                <a:srgbClr val="000000"/>
              </a:solidFill>
              <a:latin typeface="Cambria" panose="02040503050406030204" pitchFamily="18" charset="0"/>
            </a:endParaRPr>
          </a:p>
          <a:p>
            <a:pPr lvl="1"/>
            <a:r>
              <a:rPr lang="tr-TR" sz="2200" dirty="0" smtClean="0">
                <a:solidFill>
                  <a:srgbClr val="000000"/>
                </a:solidFill>
                <a:latin typeface="Cambria" panose="02040503050406030204" pitchFamily="18" charset="0"/>
              </a:rPr>
              <a:t>Low cost &amp; no modifications to the DRAM</a:t>
            </a:r>
            <a:endParaRPr lang="en-US" sz="2200" dirty="0">
              <a:solidFill>
                <a:srgbClr val="000000"/>
              </a:solidFill>
              <a:latin typeface="Cambria" panose="02040503050406030204" pitchFamily="18" charset="0"/>
            </a:endParaRPr>
          </a:p>
          <a:p>
            <a:pPr lvl="1"/>
            <a:r>
              <a:rPr lang="en-US" sz="2200" dirty="0">
                <a:solidFill>
                  <a:srgbClr val="000000"/>
                </a:solidFill>
                <a:latin typeface="Cambria" panose="02040503050406030204" pitchFamily="18" charset="0"/>
              </a:rPr>
              <a:t>Higher performance </a:t>
            </a:r>
            <a:r>
              <a:rPr lang="en-US" sz="2200" dirty="0" smtClean="0">
                <a:solidFill>
                  <a:srgbClr val="000000"/>
                </a:solidFill>
                <a:latin typeface="Cambria" panose="02040503050406030204" pitchFamily="18" charset="0"/>
              </a:rPr>
              <a:t>(</a:t>
            </a:r>
            <a:r>
              <a:rPr lang="en-US" sz="2200" b="1" dirty="0" smtClean="0">
                <a:solidFill>
                  <a:srgbClr val="000000"/>
                </a:solidFill>
                <a:latin typeface="Cambria" panose="02040503050406030204" pitchFamily="18" charset="0"/>
              </a:rPr>
              <a:t>8.6-</a:t>
            </a:r>
            <a:r>
              <a:rPr lang="tr-TR" sz="2200" b="1" dirty="0" smtClean="0">
                <a:solidFill>
                  <a:srgbClr val="000000"/>
                </a:solidFill>
                <a:latin typeface="Cambria" panose="02040503050406030204" pitchFamily="18" charset="0"/>
              </a:rPr>
              <a:t>10.6</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 for </a:t>
            </a:r>
            <a:r>
              <a:rPr lang="tr-TR" sz="2200" dirty="0">
                <a:solidFill>
                  <a:srgbClr val="000000"/>
                </a:solidFill>
                <a:latin typeface="Cambria" panose="02040503050406030204" pitchFamily="18" charset="0"/>
              </a:rPr>
              <a:t>8</a:t>
            </a:r>
            <a:r>
              <a:rPr lang="en-US" sz="2200" dirty="0" smtClean="0">
                <a:solidFill>
                  <a:srgbClr val="000000"/>
                </a:solidFill>
                <a:latin typeface="Cambria" panose="02040503050406030204" pitchFamily="18" charset="0"/>
              </a:rPr>
              <a:t>-core)</a:t>
            </a:r>
          </a:p>
          <a:p>
            <a:pPr lvl="1"/>
            <a:r>
              <a:rPr lang="en-US" sz="2200" dirty="0" smtClean="0">
                <a:solidFill>
                  <a:srgbClr val="000000"/>
                </a:solidFill>
                <a:latin typeface="Cambria" panose="02040503050406030204" pitchFamily="18" charset="0"/>
              </a:rPr>
              <a:t>Lower DRAM energy (</a:t>
            </a:r>
            <a:r>
              <a:rPr lang="tr-TR" sz="2200" b="1" dirty="0" smtClean="0">
                <a:solidFill>
                  <a:srgbClr val="000000"/>
                </a:solidFill>
                <a:latin typeface="Cambria" panose="02040503050406030204" pitchFamily="18" charset="0"/>
              </a:rPr>
              <a:t>7.9</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a:t>
            </a:r>
            <a:r>
              <a:rPr lang="en-US" sz="2200" dirty="0" smtClean="0">
                <a:solidFill>
                  <a:srgbClr val="000000"/>
                </a:solidFill>
                <a:latin typeface="Cambria" panose="02040503050406030204" pitchFamily="18" charset="0"/>
              </a:rPr>
              <a:t>)</a:t>
            </a:r>
            <a:endParaRPr lang="en-US" sz="2200" dirty="0">
              <a:solidFill>
                <a:srgbClr val="000000"/>
              </a:solidFill>
              <a:latin typeface="Cambria" panose="02040503050406030204" pitchFamily="18" charset="0"/>
            </a:endParaRPr>
          </a:p>
        </p:txBody>
      </p:sp>
    </p:spTree>
    <p:extLst>
      <p:ext uri="{BB962C8B-B14F-4D97-AF65-F5344CB8AC3E}">
        <p14:creationId xmlns:p14="http://schemas.microsoft.com/office/powerpoint/2010/main" val="2559093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420738484"/>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DRAM"/>
          <p:cNvSpPr/>
          <p:nvPr/>
        </p:nvSpPr>
        <p:spPr>
          <a:xfrm>
            <a:off x="625066" y="3552455"/>
            <a:ext cx="438912" cy="138230"/>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DRAM"/>
          <p:cNvSpPr/>
          <p:nvPr/>
        </p:nvSpPr>
        <p:spPr>
          <a:xfrm>
            <a:off x="625066" y="3429000"/>
            <a:ext cx="438912" cy="138230"/>
          </a:xfrm>
          <a:prstGeom prst="roundRect">
            <a:avLst>
              <a:gd name="adj" fmla="val 20672"/>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DRAM"/>
          <p:cNvSpPr/>
          <p:nvPr/>
        </p:nvSpPr>
        <p:spPr>
          <a:xfrm>
            <a:off x="625066" y="3686737"/>
            <a:ext cx="438912" cy="265503"/>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2" name="Group 11"/>
          <p:cNvGrpSpPr/>
          <p:nvPr/>
        </p:nvGrpSpPr>
        <p:grpSpPr>
          <a:xfrm>
            <a:off x="2020824" y="3955534"/>
            <a:ext cx="6966129" cy="921266"/>
            <a:chOff x="2743849" y="3427979"/>
            <a:chExt cx="6243104" cy="921266"/>
          </a:xfrm>
        </p:grpSpPr>
        <p:sp>
          <p:nvSpPr>
            <p:cNvPr id="35" name="Rectangle 3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4"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11" name="Group 10"/>
          <p:cNvGrpSpPr/>
          <p:nvPr/>
        </p:nvGrpSpPr>
        <p:grpSpPr>
          <a:xfrm>
            <a:off x="2020824" y="2060448"/>
            <a:ext cx="6905919" cy="981707"/>
            <a:chOff x="2751424" y="1532893"/>
            <a:chExt cx="6181648" cy="981707"/>
          </a:xfrm>
        </p:grpSpPr>
        <p:sp>
          <p:nvSpPr>
            <p:cNvPr id="4" name="Rectangle 3"/>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2" name="67Text"/>
            <p:cNvSpPr txBox="1"/>
            <p:nvPr/>
          </p:nvSpPr>
          <p:spPr>
            <a:xfrm>
              <a:off x="7558751" y="1532893"/>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121" name="TextBox 44"/>
          <p:cNvSpPr txBox="1"/>
          <p:nvPr/>
        </p:nvSpPr>
        <p:spPr>
          <a:xfrm>
            <a:off x="20574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117" name="Straight Arrow Connector 116"/>
          <p:cNvCxnSpPr/>
          <p:nvPr/>
        </p:nvCxnSpPr>
        <p:spPr>
          <a:xfrm>
            <a:off x="2020823" y="4866789"/>
            <a:ext cx="6912250" cy="3148"/>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118"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94" name="67Text"/>
          <p:cNvSpPr txBox="1"/>
          <p:nvPr/>
        </p:nvSpPr>
        <p:spPr>
          <a:xfrm rot="16200000">
            <a:off x="378611"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123" name="Straight Arrow Connector 122"/>
          <p:cNvCxnSpPr/>
          <p:nvPr/>
        </p:nvCxnSpPr>
        <p:spPr>
          <a:xfrm flipH="1" flipV="1">
            <a:off x="2020823"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43" name="TextBox 44"/>
          <p:cNvSpPr txBox="1"/>
          <p:nvPr/>
        </p:nvSpPr>
        <p:spPr>
          <a:xfrm>
            <a:off x="2027857"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dirty="0" smtClean="0">
                <a:solidFill>
                  <a:prstClr val="black"/>
                </a:solidFill>
                <a:latin typeface="Cambria" panose="02040503050406030204" pitchFamily="18" charset="0"/>
              </a:rPr>
              <a:t>DRAM Charge over Time</a:t>
            </a:r>
            <a:endParaRPr lang="en-US" dirty="0">
              <a:solidFill>
                <a:prstClr val="black"/>
              </a:solidFill>
              <a:latin typeface="Cambria" panose="02040503050406030204" pitchFamily="18" charset="0"/>
            </a:endParaRPr>
          </a:p>
        </p:txBody>
      </p:sp>
      <p:grpSp>
        <p:nvGrpSpPr>
          <p:cNvPr id="64" name="Group 63"/>
          <p:cNvGrpSpPr/>
          <p:nvPr/>
        </p:nvGrpSpPr>
        <p:grpSpPr>
          <a:xfrm>
            <a:off x="2971800" y="2590800"/>
            <a:ext cx="1646718" cy="907533"/>
            <a:chOff x="3644559" y="2115894"/>
            <a:chExt cx="1646718" cy="907533"/>
          </a:xfrm>
        </p:grpSpPr>
        <p:cxnSp>
          <p:nvCxnSpPr>
            <p:cNvPr id="130" name="Straight Arrow Connector 129"/>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027879" y="2590800"/>
            <a:ext cx="925633" cy="903652"/>
            <a:chOff x="2733751" y="1688418"/>
            <a:chExt cx="925633" cy="903652"/>
          </a:xfrm>
        </p:grpSpPr>
        <p:cxnSp>
          <p:nvCxnSpPr>
            <p:cNvPr id="125" name="Straight Arrow Connector 124"/>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4618518" y="2145963"/>
            <a:ext cx="1867094" cy="1116969"/>
            <a:chOff x="4565094" y="1579885"/>
            <a:chExt cx="1867094" cy="1116969"/>
          </a:xfrm>
        </p:grpSpPr>
        <p:cxnSp>
          <p:nvCxnSpPr>
            <p:cNvPr id="139" name="Straight Arrow Connector 138"/>
            <p:cNvCxnSpPr/>
            <p:nvPr/>
          </p:nvCxnSpPr>
          <p:spPr>
            <a:xfrm flipV="1">
              <a:off x="4565094" y="1579885"/>
              <a:ext cx="1867094" cy="1116969"/>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flipV="1">
              <a:off x="4565095" y="1582172"/>
              <a:ext cx="1856932" cy="97142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1" name="67Text"/>
          <p:cNvSpPr txBox="1"/>
          <p:nvPr/>
        </p:nvSpPr>
        <p:spPr>
          <a:xfrm>
            <a:off x="2949395"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2" name="Straight Arrow Connector 71"/>
          <p:cNvCxnSpPr/>
          <p:nvPr/>
        </p:nvCxnSpPr>
        <p:spPr>
          <a:xfrm flipH="1">
            <a:off x="4572000"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4854395"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85" name="Straight Arrow Connector 84"/>
          <p:cNvCxnSpPr/>
          <p:nvPr/>
        </p:nvCxnSpPr>
        <p:spPr>
          <a:xfrm>
            <a:off x="6629400"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9600" y="1899459"/>
            <a:ext cx="457200" cy="4572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01" name="Straight Connector 100"/>
          <p:cNvCxnSpPr>
            <a:stCxn id="169" idx="0"/>
            <a:endCxn id="86" idx="4"/>
          </p:cNvCxnSpPr>
          <p:nvPr/>
        </p:nvCxnSpPr>
        <p:spPr>
          <a:xfrm flipH="1" flipV="1">
            <a:off x="838200" y="2356659"/>
            <a:ext cx="6322" cy="1072341"/>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102" name="DRAM"/>
          <p:cNvSpPr/>
          <p:nvPr/>
        </p:nvSpPr>
        <p:spPr>
          <a:xfrm>
            <a:off x="614615" y="3429000"/>
            <a:ext cx="457200" cy="533400"/>
          </a:xfrm>
          <a:prstGeom prst="roundRect">
            <a:avLst>
              <a:gd name="adj" fmla="val 11319"/>
            </a:avLst>
          </a:prstGeom>
          <a:no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621030" y="1910889"/>
            <a:ext cx="438912" cy="438912"/>
          </a:xfrm>
          <a:prstGeom prst="ellipse">
            <a:avLst/>
          </a:prstGeom>
          <a:solidFill>
            <a:srgbClr val="FF00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Down Arrow 156"/>
          <p:cNvSpPr/>
          <p:nvPr/>
        </p:nvSpPr>
        <p:spPr>
          <a:xfrm>
            <a:off x="689609" y="2375200"/>
            <a:ext cx="301752" cy="1046941"/>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Down Arrow 158"/>
          <p:cNvSpPr/>
          <p:nvPr/>
        </p:nvSpPr>
        <p:spPr>
          <a:xfrm rot="10800000">
            <a:off x="691514" y="2375199"/>
            <a:ext cx="301752" cy="1053736"/>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67" name="Straight Connector 166"/>
          <p:cNvCxnSpPr>
            <a:endCxn id="86" idx="0"/>
          </p:cNvCxnSpPr>
          <p:nvPr/>
        </p:nvCxnSpPr>
        <p:spPr>
          <a:xfrm>
            <a:off x="838200" y="1821576"/>
            <a:ext cx="0" cy="77883"/>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56" name="67Text"/>
          <p:cNvSpPr txBox="1"/>
          <p:nvPr/>
        </p:nvSpPr>
        <p:spPr>
          <a:xfrm>
            <a:off x="359664" y="1224149"/>
            <a:ext cx="974969"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Cell</a:t>
            </a:r>
          </a:p>
        </p:txBody>
      </p:sp>
      <p:sp>
        <p:nvSpPr>
          <p:cNvPr id="58" name="67Text"/>
          <p:cNvSpPr txBox="1"/>
          <p:nvPr/>
        </p:nvSpPr>
        <p:spPr>
          <a:xfrm>
            <a:off x="-718946" y="4166379"/>
            <a:ext cx="3004946"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Sense</a:t>
            </a:r>
            <a:endParaRPr lang="tr-TR" sz="2800" i="1" dirty="0" smtClean="0">
              <a:solidFill>
                <a:srgbClr val="000000"/>
              </a:solidFill>
              <a:latin typeface="Cambria" panose="02040503050406030204" pitchFamily="18" charset="0"/>
            </a:endParaRPr>
          </a:p>
          <a:p>
            <a:pPr algn="ctr"/>
            <a:r>
              <a:rPr lang="en-US" sz="2800" i="1" dirty="0" smtClean="0">
                <a:solidFill>
                  <a:srgbClr val="000000"/>
                </a:solidFill>
                <a:latin typeface="Cambria" panose="02040503050406030204" pitchFamily="18" charset="0"/>
              </a:rPr>
              <a:t>Amplifier</a:t>
            </a:r>
          </a:p>
        </p:txBody>
      </p:sp>
      <p:sp>
        <p:nvSpPr>
          <p:cNvPr id="62" name="67Text"/>
          <p:cNvSpPr txBox="1"/>
          <p:nvPr/>
        </p:nvSpPr>
        <p:spPr>
          <a:xfrm>
            <a:off x="65242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5" name="Group 4"/>
          <p:cNvGrpSpPr/>
          <p:nvPr/>
        </p:nvGrpSpPr>
        <p:grpSpPr>
          <a:xfrm>
            <a:off x="6485612" y="2145963"/>
            <a:ext cx="971304" cy="1239630"/>
            <a:chOff x="6485612" y="1383963"/>
            <a:chExt cx="971304" cy="1239630"/>
          </a:xfrm>
        </p:grpSpPr>
        <p:cxnSp>
          <p:nvCxnSpPr>
            <p:cNvPr id="74" name="Straight Arrow Connector 73"/>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8768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48" name="Rectangle 47"/>
          <p:cNvSpPr/>
          <p:nvPr/>
        </p:nvSpPr>
        <p:spPr>
          <a:xfrm>
            <a:off x="2551176"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49" name="Rectangle 48"/>
          <p:cNvSpPr/>
          <p:nvPr/>
        </p:nvSpPr>
        <p:spPr>
          <a:xfrm>
            <a:off x="6230112"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54" name="Straight Arrow Connector 53"/>
          <p:cNvCxnSpPr/>
          <p:nvPr/>
        </p:nvCxnSpPr>
        <p:spPr>
          <a:xfrm>
            <a:off x="2057400" y="2766719"/>
            <a:ext cx="6438900" cy="0"/>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7569944" y="1600200"/>
            <a:ext cx="344642" cy="1166519"/>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6807767" y="867771"/>
            <a:ext cx="2183833" cy="730165"/>
          </a:xfrm>
          <a:prstGeom prst="rect">
            <a:avLst/>
          </a:prstGeom>
          <a:noFill/>
          <a:ln w="19050">
            <a:solidFill>
              <a:srgbClr val="FF0066"/>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a:p>
            <a:pPr algn="ctr"/>
            <a:r>
              <a:rPr lang="tr-TR" sz="2400" i="1" dirty="0" smtClean="0">
                <a:solidFill>
                  <a:srgbClr val="000000"/>
                </a:solidFill>
                <a:latin typeface="Cambria" panose="02040503050406030204" pitchFamily="18" charset="0"/>
              </a:rPr>
              <a:t>Charge Level</a:t>
            </a:r>
            <a:endParaRPr lang="en-US" sz="2400" i="1" dirty="0" smtClean="0">
              <a:solidFill>
                <a:srgbClr val="000000"/>
              </a:solidFill>
              <a:latin typeface="Cambria" panose="02040503050406030204" pitchFamily="18" charset="0"/>
            </a:endParaRPr>
          </a:p>
        </p:txBody>
      </p:sp>
      <p:cxnSp>
        <p:nvCxnSpPr>
          <p:cNvPr id="60" name="Straight Arrow Connector 59"/>
          <p:cNvCxnSpPr>
            <a:stCxn id="48" idx="3"/>
          </p:cNvCxnSpPr>
          <p:nvPr/>
        </p:nvCxnSpPr>
        <p:spPr>
          <a:xfrm>
            <a:off x="3397257" y="5719230"/>
            <a:ext cx="1479543"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6" name="67Text"/>
          <p:cNvSpPr txBox="1"/>
          <p:nvPr/>
        </p:nvSpPr>
        <p:spPr>
          <a:xfrm>
            <a:off x="3547872" y="53382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67" name="Straight Arrow Connector 66"/>
          <p:cNvCxnSpPr/>
          <p:nvPr/>
        </p:nvCxnSpPr>
        <p:spPr>
          <a:xfrm>
            <a:off x="3048000" y="6400800"/>
            <a:ext cx="384669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4343400"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cxnSp>
        <p:nvCxnSpPr>
          <p:cNvPr id="55" name="Straight Arrow Connector 54"/>
          <p:cNvCxnSpPr/>
          <p:nvPr/>
        </p:nvCxnSpPr>
        <p:spPr>
          <a:xfrm flipH="1">
            <a:off x="2971800" y="4793929"/>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272034" y="2645664"/>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6466211"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3" name="Straight Arrow Connector 72"/>
          <p:cNvCxnSpPr>
            <a:stCxn id="69" idx="1"/>
          </p:cNvCxnSpPr>
          <p:nvPr/>
        </p:nvCxnSpPr>
        <p:spPr>
          <a:xfrm flipH="1" flipV="1">
            <a:off x="4093375" y="1644566"/>
            <a:ext cx="1207374" cy="10326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70" idx="1"/>
            <a:endCxn id="79" idx="2"/>
          </p:cNvCxnSpPr>
          <p:nvPr/>
        </p:nvCxnSpPr>
        <p:spPr>
          <a:xfrm flipH="1" flipV="1">
            <a:off x="5446746" y="1644565"/>
            <a:ext cx="1048180"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2235767"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79" name="67Text"/>
          <p:cNvSpPr txBox="1"/>
          <p:nvPr/>
        </p:nvSpPr>
        <p:spPr>
          <a:xfrm>
            <a:off x="4663379" y="914400"/>
            <a:ext cx="1566734"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t>
            </a:r>
          </a:p>
          <a:p>
            <a:pPr algn="ctr"/>
            <a:r>
              <a:rPr lang="tr-TR" sz="2400" i="1" dirty="0" smtClean="0">
                <a:solidFill>
                  <a:srgbClr val="000000"/>
                </a:solidFill>
                <a:latin typeface="Cambria" panose="02040503050406030204" pitchFamily="18" charset="0"/>
              </a:rPr>
              <a:t>Precharge</a:t>
            </a:r>
          </a:p>
        </p:txBody>
      </p:sp>
    </p:spTree>
    <p:extLst>
      <p:ext uri="{BB962C8B-B14F-4D97-AF65-F5344CB8AC3E}">
        <p14:creationId xmlns:p14="http://schemas.microsoft.com/office/powerpoint/2010/main" val="8677088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wipe(left)">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wipe(left)">
                                      <p:cBhvr>
                                        <p:cTn id="26" dur="1000"/>
                                        <p:tgtEl>
                                          <p:spTgt spid="6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500"/>
                                        <p:tgtEl>
                                          <p:spTgt spid="48"/>
                                        </p:tgtEl>
                                      </p:cBhvr>
                                    </p:animEffect>
                                  </p:childTnLst>
                                </p:cTn>
                              </p:par>
                              <p:par>
                                <p:cTn id="30" presetID="22" presetClass="exit" presetSubtype="1" fill="hold" grpId="0" nodeType="withEffect">
                                  <p:stCondLst>
                                    <p:cond delay="0"/>
                                  </p:stCondLst>
                                  <p:childTnLst>
                                    <p:animEffect transition="out" filter="wipe(up)">
                                      <p:cBhvr>
                                        <p:cTn id="31" dur="500"/>
                                        <p:tgtEl>
                                          <p:spTgt spid="148"/>
                                        </p:tgtEl>
                                      </p:cBhvr>
                                    </p:animEffect>
                                    <p:set>
                                      <p:cBhvr>
                                        <p:cTn id="32" dur="1" fill="hold">
                                          <p:stCondLst>
                                            <p:cond delay="499"/>
                                          </p:stCondLst>
                                        </p:cTn>
                                        <p:tgtEl>
                                          <p:spTgt spid="148"/>
                                        </p:tgtEl>
                                        <p:attrNameLst>
                                          <p:attrName>style.visibility</p:attrName>
                                        </p:attrNameLst>
                                      </p:cBhvr>
                                      <p:to>
                                        <p:strVal val="hidden"/>
                                      </p:to>
                                    </p:set>
                                  </p:childTnLst>
                                </p:cTn>
                              </p:par>
                              <p:par>
                                <p:cTn id="33" presetID="22" presetClass="entr" presetSubtype="1" fill="hold" grpId="0"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up)">
                                      <p:cBhvr>
                                        <p:cTn id="35" dur="500"/>
                                        <p:tgtEl>
                                          <p:spTgt spid="157"/>
                                        </p:tgtEl>
                                      </p:cBhvr>
                                    </p:animEffect>
                                  </p:childTnLst>
                                </p:cTn>
                              </p:par>
                              <p:par>
                                <p:cTn id="36" presetID="22" presetClass="exit" presetSubtype="1" fill="hold" grpId="1" nodeType="withEffect">
                                  <p:stCondLst>
                                    <p:cond delay="500"/>
                                  </p:stCondLst>
                                  <p:childTnLst>
                                    <p:animEffect transition="out" filter="wipe(up)">
                                      <p:cBhvr>
                                        <p:cTn id="37" dur="500"/>
                                        <p:tgtEl>
                                          <p:spTgt spid="157"/>
                                        </p:tgtEl>
                                      </p:cBhvr>
                                    </p:animEffect>
                                    <p:set>
                                      <p:cBhvr>
                                        <p:cTn id="38" dur="1" fill="hold">
                                          <p:stCondLst>
                                            <p:cond delay="499"/>
                                          </p:stCondLst>
                                        </p:cTn>
                                        <p:tgtEl>
                                          <p:spTgt spid="157"/>
                                        </p:tgtEl>
                                        <p:attrNameLst>
                                          <p:attrName>style.visibility</p:attrName>
                                        </p:attrNameLst>
                                      </p:cBhvr>
                                      <p:to>
                                        <p:strVal val="hidden"/>
                                      </p:to>
                                    </p:set>
                                  </p:childTnLst>
                                </p:cTn>
                              </p:par>
                              <p:par>
                                <p:cTn id="39" presetID="22" presetClass="entr" presetSubtype="4" fill="hold" grpId="0" nodeType="withEffect">
                                  <p:stCondLst>
                                    <p:cond delay="500"/>
                                  </p:stCondLst>
                                  <p:childTnLst>
                                    <p:set>
                                      <p:cBhvr>
                                        <p:cTn id="40" dur="1" fill="hold">
                                          <p:stCondLst>
                                            <p:cond delay="0"/>
                                          </p:stCondLst>
                                        </p:cTn>
                                        <p:tgtEl>
                                          <p:spTgt spid="168"/>
                                        </p:tgtEl>
                                        <p:attrNameLst>
                                          <p:attrName>style.visibility</p:attrName>
                                        </p:attrNameLst>
                                      </p:cBhvr>
                                      <p:to>
                                        <p:strVal val="visible"/>
                                      </p:to>
                                    </p:set>
                                    <p:animEffect transition="in" filter="wipe(down)">
                                      <p:cBhvr>
                                        <p:cTn id="41" dur="500"/>
                                        <p:tgtEl>
                                          <p:spTgt spid="168"/>
                                        </p:tgtEl>
                                      </p:cBhvr>
                                    </p:animEffect>
                                  </p:child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par>
                          <p:cTn id="45" fill="hold">
                            <p:stCondLst>
                              <p:cond delay="1000"/>
                            </p:stCondLst>
                            <p:childTnLst>
                              <p:par>
                                <p:cTn id="46" presetID="1" presetClass="entr" presetSubtype="0" fill="hold" nodeType="afterEffect">
                                  <p:stCondLst>
                                    <p:cond delay="0"/>
                                  </p:stCondLst>
                                  <p:childTnLst>
                                    <p:set>
                                      <p:cBhvr>
                                        <p:cTn id="47" dur="1" fill="hold">
                                          <p:stCondLst>
                                            <p:cond delay="0"/>
                                          </p:stCondLst>
                                        </p:cTn>
                                        <p:tgtEl>
                                          <p:spTgt spid="72"/>
                                        </p:tgtEl>
                                        <p:attrNameLst>
                                          <p:attrName>style.visibility</p:attrName>
                                        </p:attrNameLst>
                                      </p:cBhvr>
                                      <p:to>
                                        <p:strVal val="visible"/>
                                      </p:to>
                                    </p:se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1500"/>
                                        <p:tgtEl>
                                          <p:spTgt spid="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Effect transition="in" filter="wipe(down)">
                                      <p:cBhvr>
                                        <p:cTn id="58" dur="500"/>
                                        <p:tgtEl>
                                          <p:spTgt spid="169"/>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159"/>
                                        </p:tgtEl>
                                        <p:attrNameLst>
                                          <p:attrName>style.visibility</p:attrName>
                                        </p:attrNameLst>
                                      </p:cBhvr>
                                      <p:to>
                                        <p:strVal val="visible"/>
                                      </p:to>
                                    </p:set>
                                    <p:animEffect transition="in" filter="wipe(down)">
                                      <p:cBhvr>
                                        <p:cTn id="61" dur="500"/>
                                        <p:tgtEl>
                                          <p:spTgt spid="159"/>
                                        </p:tgtEl>
                                      </p:cBhvr>
                                    </p:animEffect>
                                  </p:childTnLst>
                                </p:cTn>
                              </p:par>
                              <p:par>
                                <p:cTn id="62" presetID="22" presetClass="exit" presetSubtype="4" fill="hold" grpId="1" nodeType="withEffect">
                                  <p:stCondLst>
                                    <p:cond delay="1000"/>
                                  </p:stCondLst>
                                  <p:childTnLst>
                                    <p:animEffect transition="out" filter="wipe(down)">
                                      <p:cBhvr>
                                        <p:cTn id="63" dur="500"/>
                                        <p:tgtEl>
                                          <p:spTgt spid="159"/>
                                        </p:tgtEl>
                                      </p:cBhvr>
                                    </p:animEffect>
                                    <p:set>
                                      <p:cBhvr>
                                        <p:cTn id="64" dur="1" fill="hold">
                                          <p:stCondLst>
                                            <p:cond delay="499"/>
                                          </p:stCondLst>
                                        </p:cTn>
                                        <p:tgtEl>
                                          <p:spTgt spid="159"/>
                                        </p:tgtEl>
                                        <p:attrNameLst>
                                          <p:attrName>style.visibility</p:attrName>
                                        </p:attrNameLst>
                                      </p:cBhvr>
                                      <p:to>
                                        <p:strVal val="hidden"/>
                                      </p:to>
                                    </p:set>
                                  </p:childTnLst>
                                </p:cTn>
                              </p:par>
                              <p:par>
                                <p:cTn id="65" presetID="22" presetClass="entr" presetSubtype="4" fill="hold" grpId="1" nodeType="withEffect">
                                  <p:stCondLst>
                                    <p:cond delay="1000"/>
                                  </p:stCondLst>
                                  <p:childTnLst>
                                    <p:set>
                                      <p:cBhvr>
                                        <p:cTn id="66" dur="1" fill="hold">
                                          <p:stCondLst>
                                            <p:cond delay="0"/>
                                          </p:stCondLst>
                                        </p:cTn>
                                        <p:tgtEl>
                                          <p:spTgt spid="148"/>
                                        </p:tgtEl>
                                        <p:attrNameLst>
                                          <p:attrName>style.visibility</p:attrName>
                                        </p:attrNameLst>
                                      </p:cBhvr>
                                      <p:to>
                                        <p:strVal val="visible"/>
                                      </p:to>
                                    </p:set>
                                    <p:animEffect transition="in" filter="wipe(down)">
                                      <p:cBhvr>
                                        <p:cTn id="67" dur="500"/>
                                        <p:tgtEl>
                                          <p:spTgt spid="148"/>
                                        </p:tgtEl>
                                      </p:cBhvr>
                                    </p:animEffect>
                                  </p:childTnLst>
                                </p:cTn>
                              </p:par>
                            </p:childTnLst>
                          </p:cTn>
                        </p:par>
                        <p:par>
                          <p:cTn id="68" fill="hold">
                            <p:stCondLst>
                              <p:cond delay="1500"/>
                            </p:stCondLst>
                            <p:childTnLst>
                              <p:par>
                                <p:cTn id="69" presetID="1" presetClass="entr" presetSubtype="0" fill="hold" grpId="0" nodeType="after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childTnLst>
                          </p:cTn>
                        </p:par>
                        <p:par>
                          <p:cTn id="71" fill="hold">
                            <p:stCondLst>
                              <p:cond delay="1500"/>
                            </p:stCondLst>
                            <p:childTnLst>
                              <p:par>
                                <p:cTn id="72" presetID="1" presetClass="entr" presetSubtype="0" fill="hold" nodeType="afterEffect">
                                  <p:stCondLst>
                                    <p:cond delay="0"/>
                                  </p:stCondLst>
                                  <p:childTnLst>
                                    <p:set>
                                      <p:cBhvr>
                                        <p:cTn id="73" dur="1" fill="hold">
                                          <p:stCondLst>
                                            <p:cond delay="0"/>
                                          </p:stCondLst>
                                        </p:cTn>
                                        <p:tgtEl>
                                          <p:spTgt spid="85"/>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fade">
                                      <p:cBhvr>
                                        <p:cTn id="78" dur="500"/>
                                        <p:tgtEl>
                                          <p:spTgt spid="69"/>
                                        </p:tgtEl>
                                      </p:cBhvr>
                                    </p:animEffect>
                                  </p:childTnLst>
                                </p:cTn>
                              </p:par>
                              <p:par>
                                <p:cTn id="79" presetID="10" presetClass="entr" presetSubtype="0" fill="hold" nodeType="with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fade">
                                      <p:cBhvr>
                                        <p:cTn id="81" dur="500"/>
                                        <p:tgtEl>
                                          <p:spTgt spid="7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8"/>
                                        </p:tgtEl>
                                        <p:attrNameLst>
                                          <p:attrName>style.visibility</p:attrName>
                                        </p:attrNameLst>
                                      </p:cBhvr>
                                      <p:to>
                                        <p:strVal val="visible"/>
                                      </p:to>
                                    </p:set>
                                    <p:animEffect transition="in" filter="fade">
                                      <p:cBhvr>
                                        <p:cTn id="84" dur="500"/>
                                        <p:tgtEl>
                                          <p:spTgt spid="78"/>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wipe(left)">
                                      <p:cBhvr>
                                        <p:cTn id="88" dur="500"/>
                                        <p:tgtEl>
                                          <p:spTgt spid="47"/>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wipe(left)">
                                      <p:cBhvr>
                                        <p:cTn id="93" dur="500"/>
                                        <p:tgtEl>
                                          <p:spTgt spid="66"/>
                                        </p:tgtEl>
                                      </p:cBhvr>
                                    </p:animEffect>
                                  </p:childTnLst>
                                </p:cTn>
                              </p:par>
                              <p:par>
                                <p:cTn id="94" presetID="22" presetClass="entr" presetSubtype="8" fill="hold" nodeType="withEffect">
                                  <p:stCondLst>
                                    <p:cond delay="0"/>
                                  </p:stCondLst>
                                  <p:childTnLst>
                                    <p:set>
                                      <p:cBhvr>
                                        <p:cTn id="95" dur="1" fill="hold">
                                          <p:stCondLst>
                                            <p:cond delay="0"/>
                                          </p:stCondLst>
                                        </p:cTn>
                                        <p:tgtEl>
                                          <p:spTgt spid="60"/>
                                        </p:tgtEl>
                                        <p:attrNameLst>
                                          <p:attrName>style.visibility</p:attrName>
                                        </p:attrNameLst>
                                      </p:cBhvr>
                                      <p:to>
                                        <p:strVal val="visible"/>
                                      </p:to>
                                    </p:set>
                                    <p:animEffect transition="in" filter="wipe(left)">
                                      <p:cBhvr>
                                        <p:cTn id="96" dur="500"/>
                                        <p:tgtEl>
                                          <p:spTgt spid="60"/>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par>
                                <p:cTn id="102" presetID="10" presetClass="entr" presetSubtype="0" fill="hold" nodeType="withEffect">
                                  <p:stCondLst>
                                    <p:cond delay="0"/>
                                  </p:stCondLst>
                                  <p:childTnLst>
                                    <p:set>
                                      <p:cBhvr>
                                        <p:cTn id="103" dur="1" fill="hold">
                                          <p:stCondLst>
                                            <p:cond delay="0"/>
                                          </p:stCondLst>
                                        </p:cTn>
                                        <p:tgtEl>
                                          <p:spTgt spid="77"/>
                                        </p:tgtEl>
                                        <p:attrNameLst>
                                          <p:attrName>style.visibility</p:attrName>
                                        </p:attrNameLst>
                                      </p:cBhvr>
                                      <p:to>
                                        <p:strVal val="visible"/>
                                      </p:to>
                                    </p:set>
                                    <p:animEffect transition="in" filter="fade">
                                      <p:cBhvr>
                                        <p:cTn id="104" dur="500"/>
                                        <p:tgtEl>
                                          <p:spTgt spid="7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62"/>
                                        </p:tgtEl>
                                        <p:attrNameLst>
                                          <p:attrName>style.visibility</p:attrName>
                                        </p:attrNameLst>
                                      </p:cBhvr>
                                      <p:to>
                                        <p:strVal val="visible"/>
                                      </p:to>
                                    </p:set>
                                  </p:childTnLst>
                                </p:cTn>
                              </p:par>
                              <p:par>
                                <p:cTn id="112" presetID="22" presetClass="entr" presetSubtype="8" fill="hold" nodeType="with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1000"/>
                                        <p:tgtEl>
                                          <p:spTgt spid="5"/>
                                        </p:tgtEl>
                                      </p:cBhvr>
                                    </p:animEffect>
                                  </p:childTnLst>
                                </p:cTn>
                              </p:par>
                              <p:par>
                                <p:cTn id="115" presetID="22" presetClass="exit" presetSubtype="1" fill="hold" grpId="1" nodeType="withEffect">
                                  <p:stCondLst>
                                    <p:cond delay="0"/>
                                  </p:stCondLst>
                                  <p:childTnLst>
                                    <p:animEffect transition="out" filter="wipe(up)">
                                      <p:cBhvr>
                                        <p:cTn id="116" dur="500"/>
                                        <p:tgtEl>
                                          <p:spTgt spid="169"/>
                                        </p:tgtEl>
                                      </p:cBhvr>
                                    </p:animEffect>
                                    <p:set>
                                      <p:cBhvr>
                                        <p:cTn id="117" dur="1" fill="hold">
                                          <p:stCondLst>
                                            <p:cond delay="499"/>
                                          </p:stCondLst>
                                        </p:cTn>
                                        <p:tgtEl>
                                          <p:spTgt spid="169"/>
                                        </p:tgtEl>
                                        <p:attrNameLst>
                                          <p:attrName>style.visibility</p:attrName>
                                        </p:attrNameLst>
                                      </p:cBhvr>
                                      <p:to>
                                        <p:strVal val="hidden"/>
                                      </p:to>
                                    </p:set>
                                  </p:childTnLst>
                                </p:cTn>
                              </p:par>
                              <p:par>
                                <p:cTn id="118" presetID="22" presetClass="exit" presetSubtype="1" fill="hold" grpId="1" nodeType="withEffect">
                                  <p:stCondLst>
                                    <p:cond delay="400"/>
                                  </p:stCondLst>
                                  <p:childTnLst>
                                    <p:animEffect transition="out" filter="wipe(up)">
                                      <p:cBhvr>
                                        <p:cTn id="119" dur="500"/>
                                        <p:tgtEl>
                                          <p:spTgt spid="168"/>
                                        </p:tgtEl>
                                      </p:cBhvr>
                                    </p:animEffect>
                                    <p:set>
                                      <p:cBhvr>
                                        <p:cTn id="120" dur="1" fill="hold">
                                          <p:stCondLst>
                                            <p:cond delay="499"/>
                                          </p:stCondLst>
                                        </p:cTn>
                                        <p:tgtEl>
                                          <p:spTgt spid="168"/>
                                        </p:tgtEl>
                                        <p:attrNameLst>
                                          <p:attrName>style.visibility</p:attrName>
                                        </p:attrNameLst>
                                      </p:cBhvr>
                                      <p:to>
                                        <p:strVal val="hidden"/>
                                      </p:to>
                                    </p:set>
                                  </p:childTnLst>
                                </p:cTn>
                              </p:par>
                              <p:par>
                                <p:cTn id="121" presetID="22" presetClass="entr" presetSubtype="8"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wipe(left)">
                                      <p:cBhvr>
                                        <p:cTn id="123" dur="500"/>
                                        <p:tgtEl>
                                          <p:spTgt spid="49"/>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wipe(left)">
                                      <p:cBhvr>
                                        <p:cTn id="128" dur="500"/>
                                        <p:tgtEl>
                                          <p:spTgt spid="68"/>
                                        </p:tgtEl>
                                      </p:cBhvr>
                                    </p:animEffect>
                                  </p:childTnLst>
                                </p:cTn>
                              </p:par>
                              <p:par>
                                <p:cTn id="129" presetID="22" presetClass="entr" presetSubtype="8" fill="hold" nodeType="withEffect">
                                  <p:stCondLst>
                                    <p:cond delay="0"/>
                                  </p:stCondLst>
                                  <p:childTnLst>
                                    <p:set>
                                      <p:cBhvr>
                                        <p:cTn id="130" dur="1" fill="hold">
                                          <p:stCondLst>
                                            <p:cond delay="0"/>
                                          </p:stCondLst>
                                        </p:cTn>
                                        <p:tgtEl>
                                          <p:spTgt spid="67"/>
                                        </p:tgtEl>
                                        <p:attrNameLst>
                                          <p:attrName>style.visibility</p:attrName>
                                        </p:attrNameLst>
                                      </p:cBhvr>
                                      <p:to>
                                        <p:strVal val="visible"/>
                                      </p:to>
                                    </p:set>
                                    <p:animEffect transition="in" filter="wipe(left)">
                                      <p:cBhvr>
                                        <p:cTn id="13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69" grpId="0" animBg="1"/>
      <p:bldP spid="169" grpId="1" animBg="1"/>
      <p:bldP spid="121" grpId="0"/>
      <p:bldP spid="43" grpId="0"/>
      <p:bldP spid="71" grpId="0"/>
      <p:bldP spid="76" grpId="0"/>
      <p:bldP spid="148" grpId="0" animBg="1"/>
      <p:bldP spid="148" grpId="1" animBg="1"/>
      <p:bldP spid="157" grpId="0" animBg="1"/>
      <p:bldP spid="157" grpId="1" animBg="1"/>
      <p:bldP spid="159" grpId="0" animBg="1"/>
      <p:bldP spid="159" grpId="1" animBg="1"/>
      <p:bldP spid="62" grpId="0"/>
      <p:bldP spid="47" grpId="0" animBg="1"/>
      <p:bldP spid="48" grpId="0" animBg="1"/>
      <p:bldP spid="49" grpId="0" animBg="1"/>
      <p:bldP spid="59" grpId="0" animBg="1"/>
      <p:bldP spid="66" grpId="0"/>
      <p:bldP spid="68" grpId="0"/>
      <p:bldP spid="69" grpId="0" animBg="1"/>
      <p:bldP spid="70" grpId="0" animBg="1"/>
      <p:bldP spid="78" grpId="0" animBg="1"/>
      <p:bldP spid="79"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77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dirty="0" smtClean="0">
                <a:solidFill>
                  <a:prstClr val="black"/>
                </a:solidFill>
                <a:latin typeface="Cambria" panose="02040503050406030204" pitchFamily="18" charset="0"/>
              </a:rPr>
              <a:t>Accessing Highly-charged Rows</a:t>
            </a:r>
            <a:endParaRPr lang="en-US" dirty="0">
              <a:solidFill>
                <a:prstClr val="black"/>
              </a:solidFill>
              <a:latin typeface="Cambria" panose="02040503050406030204" pitchFamily="18" charset="0"/>
            </a:endParaRPr>
          </a:p>
        </p:txBody>
      </p:sp>
      <p:grpSp>
        <p:nvGrpSpPr>
          <p:cNvPr id="41" name="Group 40"/>
          <p:cNvGrpSpPr/>
          <p:nvPr/>
        </p:nvGrpSpPr>
        <p:grpSpPr>
          <a:xfrm>
            <a:off x="685801" y="3955534"/>
            <a:ext cx="8301152" cy="921266"/>
            <a:chOff x="2743849" y="3427979"/>
            <a:chExt cx="6243104" cy="921266"/>
          </a:xfrm>
        </p:grpSpPr>
        <p:sp>
          <p:nvSpPr>
            <p:cNvPr id="45" name="Rectangle 4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6"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47" name="Group 46"/>
          <p:cNvGrpSpPr/>
          <p:nvPr/>
        </p:nvGrpSpPr>
        <p:grpSpPr>
          <a:xfrm>
            <a:off x="685801" y="2127753"/>
            <a:ext cx="8229599" cy="920247"/>
            <a:chOff x="2751424" y="1600198"/>
            <a:chExt cx="6235662" cy="920247"/>
          </a:xfrm>
        </p:grpSpPr>
        <p:sp>
          <p:nvSpPr>
            <p:cNvPr id="48" name="Rectangle 47"/>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9" name="67Text"/>
            <p:cNvSpPr txBox="1"/>
            <p:nvPr/>
          </p:nvSpPr>
          <p:spPr>
            <a:xfrm>
              <a:off x="7620000" y="1606045"/>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50" name="TextBox 44"/>
          <p:cNvSpPr txBox="1"/>
          <p:nvPr/>
        </p:nvSpPr>
        <p:spPr>
          <a:xfrm>
            <a:off x="8382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51" name="Straight Arrow Connector 50"/>
          <p:cNvCxnSpPr/>
          <p:nvPr/>
        </p:nvCxnSpPr>
        <p:spPr>
          <a:xfrm flipV="1">
            <a:off x="680004" y="4869937"/>
            <a:ext cx="8253069" cy="1372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2"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53" name="67Text"/>
          <p:cNvSpPr txBox="1"/>
          <p:nvPr/>
        </p:nvSpPr>
        <p:spPr>
          <a:xfrm rot="16200000">
            <a:off x="-916789"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54" name="Straight Arrow Connector 53"/>
          <p:cNvCxnSpPr/>
          <p:nvPr/>
        </p:nvCxnSpPr>
        <p:spPr>
          <a:xfrm flipH="1" flipV="1">
            <a:off x="685800"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5" name="TextBox 44"/>
          <p:cNvSpPr txBox="1"/>
          <p:nvPr/>
        </p:nvSpPr>
        <p:spPr>
          <a:xfrm>
            <a:off x="685800"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69" name="67Text"/>
          <p:cNvSpPr txBox="1"/>
          <p:nvPr/>
        </p:nvSpPr>
        <p:spPr>
          <a:xfrm>
            <a:off x="2438400"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0" name="Straight Arrow Connector 69"/>
          <p:cNvCxnSpPr/>
          <p:nvPr/>
        </p:nvCxnSpPr>
        <p:spPr>
          <a:xfrm flipH="1">
            <a:off x="4638165"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3" name="67Text"/>
          <p:cNvSpPr txBox="1"/>
          <p:nvPr/>
        </p:nvSpPr>
        <p:spPr>
          <a:xfrm>
            <a:off x="4884572"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77" name="Straight Arrow Connector 76"/>
          <p:cNvCxnSpPr/>
          <p:nvPr/>
        </p:nvCxnSpPr>
        <p:spPr>
          <a:xfrm>
            <a:off x="6470373"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64480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19" name="Group 18"/>
          <p:cNvGrpSpPr/>
          <p:nvPr/>
        </p:nvGrpSpPr>
        <p:grpSpPr>
          <a:xfrm>
            <a:off x="685800" y="2115312"/>
            <a:ext cx="4695460" cy="720352"/>
            <a:chOff x="2782710" y="2115312"/>
            <a:chExt cx="4695460" cy="720352"/>
          </a:xfrm>
        </p:grpSpPr>
        <p:cxnSp>
          <p:nvCxnSpPr>
            <p:cNvPr id="89" name="Straight Arrow Connector 88"/>
            <p:cNvCxnSpPr/>
            <p:nvPr/>
          </p:nvCxnSpPr>
          <p:spPr>
            <a:xfrm>
              <a:off x="2782710" y="2145963"/>
              <a:ext cx="91440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a:off x="3717431" y="2148707"/>
              <a:ext cx="681099" cy="676948"/>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4417970" y="2119251"/>
              <a:ext cx="2247893" cy="716413"/>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668910" y="2115312"/>
              <a:ext cx="80926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741560" y="2119251"/>
            <a:ext cx="3827393" cy="1351313"/>
            <a:chOff x="2774373" y="2119251"/>
            <a:chExt cx="3827393" cy="1351313"/>
          </a:xfrm>
        </p:grpSpPr>
        <p:cxnSp>
          <p:nvCxnSpPr>
            <p:cNvPr id="91" name="Straight Arrow Connector 90"/>
            <p:cNvCxnSpPr/>
            <p:nvPr/>
          </p:nvCxnSpPr>
          <p:spPr>
            <a:xfrm flipV="1">
              <a:off x="3737080" y="3134591"/>
              <a:ext cx="758324" cy="328264"/>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a:off x="2774373" y="3470564"/>
              <a:ext cx="911353" cy="0"/>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V="1">
              <a:off x="4551633" y="2119251"/>
              <a:ext cx="2050133" cy="992643"/>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grpSp>
      <p:cxnSp>
        <p:nvCxnSpPr>
          <p:cNvPr id="62" name="Straight Arrow Connector 61"/>
          <p:cNvCxnSpPr/>
          <p:nvPr/>
        </p:nvCxnSpPr>
        <p:spPr>
          <a:xfrm flipV="1">
            <a:off x="741560" y="2766719"/>
            <a:ext cx="7259440" cy="2847"/>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72" name="Rectangle 71"/>
          <p:cNvSpPr/>
          <p:nvPr/>
        </p:nvSpPr>
        <p:spPr>
          <a:xfrm>
            <a:off x="1287519"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74" name="Rectangle 73"/>
          <p:cNvSpPr/>
          <p:nvPr/>
        </p:nvSpPr>
        <p:spPr>
          <a:xfrm>
            <a:off x="5394438"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75" name="Straight Arrow Connector 74"/>
          <p:cNvCxnSpPr>
            <a:stCxn id="72" idx="3"/>
            <a:endCxn id="71" idx="1"/>
          </p:cNvCxnSpPr>
          <p:nvPr/>
        </p:nvCxnSpPr>
        <p:spPr>
          <a:xfrm>
            <a:off x="2133600" y="5719230"/>
            <a:ext cx="167640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2414196" y="53178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82" name="Straight Arrow Connector 81"/>
          <p:cNvCxnSpPr/>
          <p:nvPr/>
        </p:nvCxnSpPr>
        <p:spPr>
          <a:xfrm>
            <a:off x="1676400" y="6400800"/>
            <a:ext cx="4148959"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83" name="67Text"/>
          <p:cNvSpPr txBox="1"/>
          <p:nvPr/>
        </p:nvSpPr>
        <p:spPr>
          <a:xfrm>
            <a:off x="3328596"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sp>
        <p:nvSpPr>
          <p:cNvPr id="84" name="Rectangle 83"/>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85" name="Rectangle 84"/>
          <p:cNvSpPr/>
          <p:nvPr/>
        </p:nvSpPr>
        <p:spPr>
          <a:xfrm>
            <a:off x="5402319" y="5529397"/>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sp>
        <p:nvSpPr>
          <p:cNvPr id="8" name="Oval 7"/>
          <p:cNvSpPr/>
          <p:nvPr/>
        </p:nvSpPr>
        <p:spPr>
          <a:xfrm>
            <a:off x="4152900" y="26618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6" name="Oval 85"/>
          <p:cNvSpPr/>
          <p:nvPr/>
        </p:nvSpPr>
        <p:spPr>
          <a:xfrm>
            <a:off x="5486400"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87" name="Straight Arrow Connector 86"/>
          <p:cNvCxnSpPr>
            <a:stCxn id="8" idx="0"/>
          </p:cNvCxnSpPr>
          <p:nvPr/>
        </p:nvCxnSpPr>
        <p:spPr>
          <a:xfrm flipH="1" flipV="1">
            <a:off x="3848100" y="1651477"/>
            <a:ext cx="402839" cy="101034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a:stCxn id="86" idx="7"/>
            <a:endCxn id="98" idx="2"/>
          </p:cNvCxnSpPr>
          <p:nvPr/>
        </p:nvCxnSpPr>
        <p:spPr>
          <a:xfrm flipV="1">
            <a:off x="5653763" y="1644565"/>
            <a:ext cx="1108315"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1671322" y="4800600"/>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97" name="67Text"/>
          <p:cNvSpPr txBox="1"/>
          <p:nvPr/>
        </p:nvSpPr>
        <p:spPr>
          <a:xfrm>
            <a:off x="2514600"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98" name="67Text"/>
          <p:cNvSpPr txBox="1"/>
          <p:nvPr/>
        </p:nvSpPr>
        <p:spPr>
          <a:xfrm>
            <a:off x="5436167" y="914400"/>
            <a:ext cx="2651822"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Precharge</a:t>
            </a:r>
          </a:p>
        </p:txBody>
      </p:sp>
      <p:cxnSp>
        <p:nvCxnSpPr>
          <p:cNvPr id="101" name="Straight Arrow Connector 100"/>
          <p:cNvCxnSpPr/>
          <p:nvPr/>
        </p:nvCxnSpPr>
        <p:spPr>
          <a:xfrm flipV="1">
            <a:off x="3254761" y="1638640"/>
            <a:ext cx="216499" cy="123867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433834" y="2036064"/>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9" name="Oval 98"/>
          <p:cNvSpPr/>
          <p:nvPr/>
        </p:nvSpPr>
        <p:spPr>
          <a:xfrm>
            <a:off x="3156722" y="2661820"/>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02" name="Straight Arrow Connector 101"/>
          <p:cNvCxnSpPr>
            <a:stCxn id="100" idx="7"/>
          </p:cNvCxnSpPr>
          <p:nvPr/>
        </p:nvCxnSpPr>
        <p:spPr>
          <a:xfrm flipV="1">
            <a:off x="4601197" y="1651477"/>
            <a:ext cx="834970" cy="4161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685800" y="2590800"/>
            <a:ext cx="925633" cy="903652"/>
            <a:chOff x="2733751" y="1688418"/>
            <a:chExt cx="925633" cy="903652"/>
          </a:xfrm>
        </p:grpSpPr>
        <p:cxnSp>
          <p:nvCxnSpPr>
            <p:cNvPr id="104" name="Straight Arrow Connector 103"/>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1629882" y="2590800"/>
            <a:ext cx="1646718" cy="907533"/>
            <a:chOff x="3644559" y="2115894"/>
            <a:chExt cx="1646718" cy="907533"/>
          </a:xfrm>
        </p:grpSpPr>
        <p:cxnSp>
          <p:nvCxnSpPr>
            <p:cNvPr id="107" name="Straight Arrow Connector 106"/>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3314506" y="2159966"/>
            <a:ext cx="2324294" cy="1102967"/>
            <a:chOff x="4565094" y="1593888"/>
            <a:chExt cx="2324294" cy="1102967"/>
          </a:xfrm>
        </p:grpSpPr>
        <p:cxnSp>
          <p:nvCxnSpPr>
            <p:cNvPr id="110" name="Straight Arrow Connector 109"/>
            <p:cNvCxnSpPr/>
            <p:nvPr/>
          </p:nvCxnSpPr>
          <p:spPr>
            <a:xfrm flipV="1">
              <a:off x="4565094" y="1593888"/>
              <a:ext cx="2324294" cy="110296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p:cNvCxnSpPr/>
            <p:nvPr/>
          </p:nvCxnSpPr>
          <p:spPr>
            <a:xfrm flipV="1">
              <a:off x="4565095" y="1593888"/>
              <a:ext cx="2228967" cy="959708"/>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5639046" y="2145963"/>
            <a:ext cx="971304" cy="1239630"/>
            <a:chOff x="6485612" y="1383963"/>
            <a:chExt cx="971304" cy="1239630"/>
          </a:xfrm>
        </p:grpSpPr>
        <p:cxnSp>
          <p:nvCxnSpPr>
            <p:cNvPr id="113" name="Straight Arrow Connector 112"/>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370879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nodeType="clickEffect">
                                  <p:stCondLst>
                                    <p:cond delay="0"/>
                                  </p:stCondLst>
                                  <p:childTnLst>
                                    <p:animEffect transition="out" filter="wipe(right)">
                                      <p:cBhvr>
                                        <p:cTn id="6" dur="500"/>
                                        <p:tgtEl>
                                          <p:spTgt spid="112"/>
                                        </p:tgtEl>
                                      </p:cBhvr>
                                    </p:animEffect>
                                    <p:set>
                                      <p:cBhvr>
                                        <p:cTn id="7" dur="1" fill="hold">
                                          <p:stCondLst>
                                            <p:cond delay="499"/>
                                          </p:stCondLst>
                                        </p:cTn>
                                        <p:tgtEl>
                                          <p:spTgt spid="112"/>
                                        </p:tgtEl>
                                        <p:attrNameLst>
                                          <p:attrName>style.visibility</p:attrName>
                                        </p:attrNameLst>
                                      </p:cBhvr>
                                      <p:to>
                                        <p:strVal val="hidden"/>
                                      </p:to>
                                    </p:set>
                                  </p:childTnLst>
                                </p:cTn>
                              </p:par>
                            </p:childTnLst>
                          </p:cTn>
                        </p:par>
                        <p:par>
                          <p:cTn id="8" fill="hold">
                            <p:stCondLst>
                              <p:cond delay="500"/>
                            </p:stCondLst>
                            <p:childTnLst>
                              <p:par>
                                <p:cTn id="9" presetID="22" presetClass="exit" presetSubtype="2" fill="hold" nodeType="afterEffect">
                                  <p:stCondLst>
                                    <p:cond delay="0"/>
                                  </p:stCondLst>
                                  <p:childTnLst>
                                    <p:animEffect transition="out" filter="wipe(right)">
                                      <p:cBhvr>
                                        <p:cTn id="10" dur="500"/>
                                        <p:tgtEl>
                                          <p:spTgt spid="109"/>
                                        </p:tgtEl>
                                      </p:cBhvr>
                                    </p:animEffect>
                                    <p:set>
                                      <p:cBhvr>
                                        <p:cTn id="11" dur="1" fill="hold">
                                          <p:stCondLst>
                                            <p:cond delay="499"/>
                                          </p:stCondLst>
                                        </p:cTn>
                                        <p:tgtEl>
                                          <p:spTgt spid="109"/>
                                        </p:tgtEl>
                                        <p:attrNameLst>
                                          <p:attrName>style.visibility</p:attrName>
                                        </p:attrNameLst>
                                      </p:cBhvr>
                                      <p:to>
                                        <p:strVal val="hidden"/>
                                      </p:to>
                                    </p:set>
                                  </p:childTnLst>
                                </p:cTn>
                              </p:par>
                            </p:childTnLst>
                          </p:cTn>
                        </p:par>
                        <p:par>
                          <p:cTn id="12" fill="hold">
                            <p:stCondLst>
                              <p:cond delay="1000"/>
                            </p:stCondLst>
                            <p:childTnLst>
                              <p:par>
                                <p:cTn id="13" presetID="22" presetClass="exit" presetSubtype="2" fill="hold" nodeType="afterEffect">
                                  <p:stCondLst>
                                    <p:cond delay="0"/>
                                  </p:stCondLst>
                                  <p:childTnLst>
                                    <p:animEffect transition="out" filter="wipe(right)">
                                      <p:cBhvr>
                                        <p:cTn id="14" dur="500"/>
                                        <p:tgtEl>
                                          <p:spTgt spid="106"/>
                                        </p:tgtEl>
                                      </p:cBhvr>
                                    </p:animEffect>
                                    <p:set>
                                      <p:cBhvr>
                                        <p:cTn id="15" dur="1" fill="hold">
                                          <p:stCondLst>
                                            <p:cond delay="499"/>
                                          </p:stCondLst>
                                        </p:cTn>
                                        <p:tgtEl>
                                          <p:spTgt spid="106"/>
                                        </p:tgtEl>
                                        <p:attrNameLst>
                                          <p:attrName>style.visibility</p:attrName>
                                        </p:attrNameLst>
                                      </p:cBhvr>
                                      <p:to>
                                        <p:strVal val="hidden"/>
                                      </p:to>
                                    </p:set>
                                  </p:childTnLst>
                                </p:cTn>
                              </p:par>
                            </p:childTnLst>
                          </p:cTn>
                        </p:par>
                        <p:par>
                          <p:cTn id="16" fill="hold">
                            <p:stCondLst>
                              <p:cond delay="1500"/>
                            </p:stCondLst>
                            <p:childTnLst>
                              <p:par>
                                <p:cTn id="17" presetID="22" presetClass="exit" presetSubtype="2" fill="hold" nodeType="afterEffect">
                                  <p:stCondLst>
                                    <p:cond delay="0"/>
                                  </p:stCondLst>
                                  <p:childTnLst>
                                    <p:animEffect transition="out" filter="wipe(right)">
                                      <p:cBhvr>
                                        <p:cTn id="18" dur="500"/>
                                        <p:tgtEl>
                                          <p:spTgt spid="103"/>
                                        </p:tgtEl>
                                      </p:cBhvr>
                                    </p:animEffect>
                                    <p:set>
                                      <p:cBhvr>
                                        <p:cTn id="19" dur="1" fill="hold">
                                          <p:stCondLst>
                                            <p:cond delay="499"/>
                                          </p:stCondLst>
                                        </p:cTn>
                                        <p:tgtEl>
                                          <p:spTgt spid="10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2000"/>
                                        <p:tgtEl>
                                          <p:spTgt spid="19"/>
                                        </p:tgtEl>
                                      </p:cBhvr>
                                    </p:animEffect>
                                  </p:childTnLst>
                                </p:cTn>
                              </p:par>
                              <p:par>
                                <p:cTn id="25" presetID="2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2000"/>
                                        <p:tgtEl>
                                          <p:spTgt spid="22"/>
                                        </p:tgtEl>
                                      </p:cBhvr>
                                    </p:animEffect>
                                  </p:childTnLst>
                                </p:cTn>
                              </p:par>
                              <p:par>
                                <p:cTn id="28" presetID="3" presetClass="emph" presetSubtype="2" fill="hold" grpId="0" nodeType="withEffect">
                                  <p:stCondLst>
                                    <p:cond delay="0"/>
                                  </p:stCondLst>
                                  <p:childTnLst>
                                    <p:animClr clrSpc="rgb" dir="cw">
                                      <p:cBhvr override="childStyle">
                                        <p:cTn id="29" dur="1300" fill="hold"/>
                                        <p:tgtEl>
                                          <p:spTgt spid="50"/>
                                        </p:tgtEl>
                                        <p:attrNameLst>
                                          <p:attrName>style.color</p:attrName>
                                        </p:attrNameLst>
                                      </p:cBhvr>
                                      <p:to>
                                        <a:srgbClr val="00B050"/>
                                      </p:to>
                                    </p:animClr>
                                  </p:childTnLst>
                                </p:cTn>
                              </p:par>
                              <p:par>
                                <p:cTn id="30" presetID="3" presetClass="emph" presetSubtype="2" fill="hold" grpId="0" nodeType="withEffect">
                                  <p:stCondLst>
                                    <p:cond delay="0"/>
                                  </p:stCondLst>
                                  <p:childTnLst>
                                    <p:animClr clrSpc="rgb" dir="cw">
                                      <p:cBhvr override="childStyle">
                                        <p:cTn id="31" dur="1300" fill="hold"/>
                                        <p:tgtEl>
                                          <p:spTgt spid="55"/>
                                        </p:tgtEl>
                                        <p:attrNameLst>
                                          <p:attrName>style.color</p:attrName>
                                        </p:attrNameLst>
                                      </p:cBhvr>
                                      <p:to>
                                        <a:srgbClr val="00B050"/>
                                      </p:to>
                                    </p:animClr>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fade">
                                      <p:cBhvr>
                                        <p:cTn id="36" dur="500"/>
                                        <p:tgtEl>
                                          <p:spTgt spid="99"/>
                                        </p:tgtEl>
                                      </p:cBhvr>
                                    </p:animEffect>
                                  </p:childTnLst>
                                </p:cTn>
                              </p:par>
                              <p:par>
                                <p:cTn id="37" presetID="10"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fade">
                                      <p:cBhvr>
                                        <p:cTn id="39" dur="500"/>
                                        <p:tgtEl>
                                          <p:spTgt spid="10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par>
                                <p:cTn id="43" presetID="10" presetClass="entr" presetSubtype="0" fill="hold"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fade">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mph" presetSubtype="0" grpId="0" nodeType="clickEffect">
                                  <p:stCondLst>
                                    <p:cond delay="0"/>
                                  </p:stCondLst>
                                  <p:childTnLst>
                                    <p:set>
                                      <p:cBhvr rctx="PPT">
                                        <p:cTn id="49" dur="indefinite"/>
                                        <p:tgtEl>
                                          <p:spTgt spid="71"/>
                                        </p:tgtEl>
                                        <p:attrNameLst>
                                          <p:attrName>style.opacity</p:attrName>
                                        </p:attrNameLst>
                                      </p:cBhvr>
                                      <p:to>
                                        <p:strVal val="0.5"/>
                                      </p:to>
                                    </p:set>
                                    <p:animEffect filter="image" prLst="opacity: 0.5">
                                      <p:cBhvr rctx="IE">
                                        <p:cTn id="50" dur="indefinite"/>
                                        <p:tgtEl>
                                          <p:spTgt spid="71"/>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35" presetClass="path" presetSubtype="0" accel="50000" decel="50000" fill="hold" grpId="1" nodeType="withEffect">
                                  <p:stCondLst>
                                    <p:cond delay="0"/>
                                  </p:stCondLst>
                                  <p:childTnLst>
                                    <p:animMotion origin="layout" path="M 2.77778E-6 2.22222E-6 L -0.10452 -0.0007 " pathEditMode="relative" rAng="0" ptsTypes="AA">
                                      <p:cBhvr>
                                        <p:cTn id="54" dur="2000" fill="hold"/>
                                        <p:tgtEl>
                                          <p:spTgt spid="84"/>
                                        </p:tgtEl>
                                        <p:attrNameLst>
                                          <p:attrName>ppt_x</p:attrName>
                                          <p:attrName>ppt_y</p:attrName>
                                        </p:attrNameLst>
                                      </p:cBhvr>
                                      <p:rCtr x="-5226" y="-46"/>
                                    </p:animMotion>
                                  </p:childTnLst>
                                </p:cTn>
                              </p:par>
                              <p:par>
                                <p:cTn id="55" presetID="9" presetClass="emph" presetSubtype="0" grpId="0" nodeType="withEffect">
                                  <p:stCondLst>
                                    <p:cond delay="0"/>
                                  </p:stCondLst>
                                  <p:childTnLst>
                                    <p:set>
                                      <p:cBhvr rctx="PPT">
                                        <p:cTn id="56" dur="indefinite"/>
                                        <p:tgtEl>
                                          <p:spTgt spid="74"/>
                                        </p:tgtEl>
                                        <p:attrNameLst>
                                          <p:attrName>style.opacity</p:attrName>
                                        </p:attrNameLst>
                                      </p:cBhvr>
                                      <p:to>
                                        <p:strVal val="0.5"/>
                                      </p:to>
                                    </p:set>
                                    <p:animEffect filter="image" prLst="opacity: 0.5">
                                      <p:cBhvr rctx="IE">
                                        <p:cTn id="57" dur="indefinite"/>
                                        <p:tgtEl>
                                          <p:spTgt spid="7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childTnLst>
                                </p:cTn>
                              </p:par>
                              <p:par>
                                <p:cTn id="60" presetID="35" presetClass="path" presetSubtype="0" accel="50000" decel="50000" fill="hold" grpId="1" nodeType="withEffect">
                                  <p:stCondLst>
                                    <p:cond delay="0"/>
                                  </p:stCondLst>
                                  <p:childTnLst>
                                    <p:animMotion origin="layout" path="M 8.33333E-7 2.22222E-6 L -0.12031 -0.0007 " pathEditMode="relative" rAng="0" ptsTypes="AA">
                                      <p:cBhvr>
                                        <p:cTn id="61" dur="2000" fill="hold"/>
                                        <p:tgtEl>
                                          <p:spTgt spid="85"/>
                                        </p:tgtEl>
                                        <p:attrNameLst>
                                          <p:attrName>ppt_x</p:attrName>
                                          <p:attrName>ppt_y</p:attrName>
                                        </p:attrNameLst>
                                      </p:cBhvr>
                                      <p:rCtr x="-6024" y="-46"/>
                                    </p:animMotion>
                                  </p:childTnLst>
                                </p:cTn>
                              </p:par>
                              <p:par>
                                <p:cTn id="62" presetID="1" presetClass="emph" presetSubtype="2" fill="hold" nodeType="withEffect">
                                  <p:stCondLst>
                                    <p:cond delay="0"/>
                                  </p:stCondLst>
                                  <p:childTnLst>
                                    <p:animClr clrSpc="rgb" dir="cw">
                                      <p:cBhvr>
                                        <p:cTn id="63" dur="1000" fill="hold"/>
                                        <p:tgtEl>
                                          <p:spTgt spid="85"/>
                                        </p:tgtEl>
                                        <p:attrNameLst>
                                          <p:attrName>fillcolor</p:attrName>
                                        </p:attrNameLst>
                                      </p:cBhvr>
                                      <p:to>
                                        <a:srgbClr val="00B050"/>
                                      </p:to>
                                    </p:animClr>
                                    <p:set>
                                      <p:cBhvr>
                                        <p:cTn id="64" dur="1000" fill="hold"/>
                                        <p:tgtEl>
                                          <p:spTgt spid="85"/>
                                        </p:tgtEl>
                                        <p:attrNameLst>
                                          <p:attrName>fill.type</p:attrName>
                                        </p:attrNameLst>
                                      </p:cBhvr>
                                      <p:to>
                                        <p:strVal val="solid"/>
                                      </p:to>
                                    </p:set>
                                    <p:set>
                                      <p:cBhvr>
                                        <p:cTn id="65" dur="1000" fill="hold"/>
                                        <p:tgtEl>
                                          <p:spTgt spid="85"/>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84"/>
                                        </p:tgtEl>
                                        <p:attrNameLst>
                                          <p:attrName>fillcolor</p:attrName>
                                        </p:attrNameLst>
                                      </p:cBhvr>
                                      <p:to>
                                        <a:srgbClr val="00B050"/>
                                      </p:to>
                                    </p:animClr>
                                    <p:set>
                                      <p:cBhvr>
                                        <p:cTn id="68" dur="1000" fill="hold"/>
                                        <p:tgtEl>
                                          <p:spTgt spid="84"/>
                                        </p:tgtEl>
                                        <p:attrNameLst>
                                          <p:attrName>fill.type</p:attrName>
                                        </p:attrNameLst>
                                      </p:cBhvr>
                                      <p:to>
                                        <p:strVal val="solid"/>
                                      </p:to>
                                    </p:set>
                                    <p:set>
                                      <p:cBhvr>
                                        <p:cTn id="69" dur="1000" fill="hold"/>
                                        <p:tgtEl>
                                          <p:spTgt spid="8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P spid="71" grpId="0" animBg="1"/>
      <p:bldP spid="74" grpId="0" animBg="1"/>
      <p:bldP spid="84" grpId="0" animBg="1"/>
      <p:bldP spid="84" grpId="1" animBg="1"/>
      <p:bldP spid="85" grpId="0" animBg="1"/>
      <p:bldP spid="85" grpId="1" animBg="1"/>
      <p:bldP spid="100" grpId="0" animBg="1"/>
      <p:bldP spid="9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1</a:t>
            </a:r>
            <a:endParaRPr lang="en-US" dirty="0">
              <a:latin typeface="Cambria" pitchFamily="18" charset="0"/>
            </a:endParaRPr>
          </a:p>
        </p:txBody>
      </p:sp>
      <p:sp>
        <p:nvSpPr>
          <p:cNvPr id="3" name="Content Placeholder 2"/>
          <p:cNvSpPr>
            <a:spLocks noGrp="1"/>
          </p:cNvSpPr>
          <p:nvPr>
            <p:ph idx="1"/>
          </p:nvPr>
        </p:nvSpPr>
        <p:spPr/>
        <p:txBody>
          <a:bodyPr/>
          <a:lstStyle/>
          <a:p>
            <a:pPr marL="0" indent="0">
              <a:buNone/>
            </a:pPr>
            <a:r>
              <a:rPr lang="tr-TR" dirty="0" smtClean="0">
                <a:latin typeface="Cambria" pitchFamily="18" charset="0"/>
              </a:rPr>
              <a:t>A </a:t>
            </a:r>
            <a:r>
              <a:rPr lang="tr-TR" dirty="0">
                <a:solidFill>
                  <a:srgbClr val="FF0066"/>
                </a:solidFill>
                <a:latin typeface="Cambria" pitchFamily="18" charset="0"/>
              </a:rPr>
              <a:t>highly-charged</a:t>
            </a:r>
            <a:r>
              <a:rPr lang="en-US" dirty="0">
                <a:latin typeface="Cambria" pitchFamily="18" charset="0"/>
              </a:rPr>
              <a:t> </a:t>
            </a:r>
            <a:r>
              <a:rPr lang="tr-TR" dirty="0">
                <a:latin typeface="Cambria" pitchFamily="18" charset="0"/>
              </a:rPr>
              <a:t>DRAM </a:t>
            </a:r>
            <a:r>
              <a:rPr lang="en-US" dirty="0">
                <a:latin typeface="Cambria" pitchFamily="18" charset="0"/>
              </a:rPr>
              <a:t>row </a:t>
            </a:r>
            <a:r>
              <a:rPr lang="tr-TR" dirty="0">
                <a:latin typeface="Cambria" pitchFamily="18" charset="0"/>
              </a:rPr>
              <a:t>can be accessed with </a:t>
            </a:r>
            <a:r>
              <a:rPr lang="tr-TR" dirty="0">
                <a:solidFill>
                  <a:srgbClr val="0066FF"/>
                </a:solidFill>
                <a:latin typeface="Cambria" pitchFamily="18" charset="0"/>
              </a:rPr>
              <a:t>low </a:t>
            </a:r>
            <a:r>
              <a:rPr lang="tr-TR" dirty="0" smtClean="0">
                <a:solidFill>
                  <a:srgbClr val="0066FF"/>
                </a:solidFill>
                <a:latin typeface="Cambria" pitchFamily="18" charset="0"/>
              </a:rPr>
              <a:t>latency</a:t>
            </a:r>
          </a:p>
          <a:p>
            <a:pPr marL="457200" indent="-457200"/>
            <a:r>
              <a:rPr lang="tr-TR" sz="3200" dirty="0"/>
              <a:t>tRCD:</a:t>
            </a:r>
            <a:r>
              <a:rPr lang="tr-TR" sz="3200" b="1" dirty="0"/>
              <a:t> 44%</a:t>
            </a:r>
          </a:p>
          <a:p>
            <a:pPr marL="457200" indent="-457200"/>
            <a:r>
              <a:rPr lang="tr-TR" sz="3200" dirty="0"/>
              <a:t>tRAS:</a:t>
            </a:r>
            <a:r>
              <a:rPr lang="tr-TR" sz="3200" b="1" dirty="0"/>
              <a:t> 37</a:t>
            </a:r>
            <a:r>
              <a:rPr lang="tr-TR" sz="3200" b="1" dirty="0" smtClean="0"/>
              <a:t>%</a:t>
            </a:r>
            <a:endParaRPr lang="tr-TR" sz="3200" dirty="0">
              <a:solidFill>
                <a:srgbClr val="0066FF"/>
              </a:solidFill>
              <a:latin typeface="Cambria" pitchFamily="18" charset="0"/>
            </a:endParaRPr>
          </a:p>
          <a:p>
            <a:endParaRPr lang="en-US" i="1" dirty="0" smtClean="0">
              <a:latin typeface="Cambria" pitchFamily="18" charset="0"/>
            </a:endParaRPr>
          </a:p>
        </p:txBody>
      </p:sp>
      <p:sp>
        <p:nvSpPr>
          <p:cNvPr id="4" name="Down Arrow 3"/>
          <p:cNvSpPr/>
          <p:nvPr/>
        </p:nvSpPr>
        <p:spPr>
          <a:xfrm>
            <a:off x="3117572" y="2362200"/>
            <a:ext cx="463828" cy="762000"/>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TextBox 6"/>
          <p:cNvSpPr txBox="1"/>
          <p:nvPr/>
        </p:nvSpPr>
        <p:spPr>
          <a:xfrm>
            <a:off x="457200" y="4267200"/>
            <a:ext cx="8494721" cy="1754326"/>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5400" b="1" dirty="0" smtClean="0">
                <a:solidFill>
                  <a:prstClr val="black"/>
                </a:solidFill>
                <a:latin typeface="Calibri"/>
              </a:rPr>
              <a:t>How does a row become </a:t>
            </a:r>
            <a:r>
              <a:rPr lang="tr-TR" sz="5400" b="1" dirty="0" smtClean="0">
                <a:solidFill>
                  <a:srgbClr val="FF0066"/>
                </a:solidFill>
                <a:latin typeface="Calibri"/>
              </a:rPr>
              <a:t>highly-charged</a:t>
            </a:r>
            <a:r>
              <a:rPr lang="tr-TR" sz="5400" b="1" dirty="0" smtClean="0">
                <a:solidFill>
                  <a:prstClr val="black"/>
                </a:solidFill>
                <a:latin typeface="Calibri"/>
              </a:rPr>
              <a:t>?</a:t>
            </a:r>
            <a:endParaRPr lang="en-US" sz="5400" b="1" dirty="0">
              <a:solidFill>
                <a:prstClr val="black"/>
              </a:solidFill>
              <a:latin typeface="Calibri"/>
            </a:endParaRPr>
          </a:p>
        </p:txBody>
      </p:sp>
    </p:spTree>
    <p:extLst>
      <p:ext uri="{BB962C8B-B14F-4D97-AF65-F5344CB8AC3E}">
        <p14:creationId xmlns:p14="http://schemas.microsoft.com/office/powerpoint/2010/main" val="9123004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55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b="1" dirty="0" smtClean="0">
                <a:solidFill>
                  <a:prstClr val="black"/>
                </a:solidFill>
                <a:latin typeface="Cambria" panose="02040503050406030204" pitchFamily="18" charset="0"/>
              </a:rPr>
              <a:t>How Does</a:t>
            </a:r>
            <a:r>
              <a:rPr lang="en-US" b="1" dirty="0" smtClean="0">
                <a:solidFill>
                  <a:prstClr val="black"/>
                </a:solidFill>
                <a:latin typeface="Cambria" panose="02040503050406030204" pitchFamily="18" charset="0"/>
              </a:rPr>
              <a:t> </a:t>
            </a:r>
            <a:r>
              <a:rPr lang="tr-TR" b="1" dirty="0" smtClean="0">
                <a:solidFill>
                  <a:prstClr val="black"/>
                </a:solidFill>
                <a:latin typeface="Cambria" panose="02040503050406030204" pitchFamily="18" charset="0"/>
              </a:rPr>
              <a:t>a</a:t>
            </a:r>
            <a:r>
              <a:rPr lang="en-US" b="1" dirty="0" smtClean="0">
                <a:solidFill>
                  <a:prstClr val="black"/>
                </a:solidFill>
                <a:latin typeface="Cambria" panose="02040503050406030204" pitchFamily="18" charset="0"/>
              </a:rPr>
              <a:t> Row </a:t>
            </a:r>
            <a:r>
              <a:rPr lang="tr-TR" b="1" dirty="0" smtClean="0">
                <a:solidFill>
                  <a:prstClr val="black"/>
                </a:solidFill>
                <a:latin typeface="Cambria" panose="02040503050406030204" pitchFamily="18" charset="0"/>
              </a:rPr>
              <a:t>Become </a:t>
            </a:r>
            <a:r>
              <a:rPr lang="en-US" b="1" dirty="0" smtClean="0">
                <a:solidFill>
                  <a:prstClr val="black"/>
                </a:solidFill>
                <a:latin typeface="Cambria" panose="02040503050406030204" pitchFamily="18" charset="0"/>
              </a:rPr>
              <a:t>H</a:t>
            </a:r>
            <a:r>
              <a:rPr lang="tr-TR" b="1" dirty="0" smtClean="0">
                <a:solidFill>
                  <a:prstClr val="black"/>
                </a:solidFill>
                <a:latin typeface="Cambria" panose="02040503050406030204" pitchFamily="18" charset="0"/>
              </a:rPr>
              <a:t>ighly-Charged?</a:t>
            </a:r>
            <a:endParaRPr lang="en-US" b="1" dirty="0">
              <a:solidFill>
                <a:prstClr val="black"/>
              </a:solidFill>
              <a:latin typeface="Cambria" panose="02040503050406030204" pitchFamily="18" charset="0"/>
            </a:endParaRPr>
          </a:p>
        </p:txBody>
      </p:sp>
      <p:sp>
        <p:nvSpPr>
          <p:cNvPr id="47" name="Content Placeholder 2"/>
          <p:cNvSpPr txBox="1">
            <a:spLocks/>
          </p:cNvSpPr>
          <p:nvPr/>
        </p:nvSpPr>
        <p:spPr>
          <a:xfrm>
            <a:off x="377952" y="982409"/>
            <a:ext cx="7184897" cy="2409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tr-TR" dirty="0" smtClean="0">
                <a:solidFill>
                  <a:prstClr val="black"/>
                </a:solidFill>
                <a:latin typeface="Cambria" panose="02040503050406030204" pitchFamily="18" charset="0"/>
              </a:rPr>
              <a:t>DRAM cells </a:t>
            </a:r>
            <a:r>
              <a:rPr lang="tr-TR" b="1" dirty="0" smtClean="0">
                <a:solidFill>
                  <a:prstClr val="black"/>
                </a:solidFill>
                <a:latin typeface="Cambria" panose="02040503050406030204" pitchFamily="18" charset="0"/>
              </a:rPr>
              <a:t>lose charge </a:t>
            </a:r>
            <a:r>
              <a:rPr lang="tr-TR" dirty="0" smtClean="0">
                <a:solidFill>
                  <a:prstClr val="black"/>
                </a:solidFill>
                <a:latin typeface="Cambria" panose="02040503050406030204" pitchFamily="18" charset="0"/>
              </a:rPr>
              <a:t>over time</a:t>
            </a:r>
          </a:p>
          <a:p>
            <a:pPr marL="0" indent="0">
              <a:buFont typeface="Arial" pitchFamily="34" charset="0"/>
              <a:buNone/>
            </a:pPr>
            <a:r>
              <a:rPr lang="tr-TR" dirty="0" smtClean="0">
                <a:solidFill>
                  <a:prstClr val="black"/>
                </a:solidFill>
                <a:latin typeface="Cambria" panose="02040503050406030204" pitchFamily="18" charset="0"/>
              </a:rPr>
              <a:t>Two ways of </a:t>
            </a:r>
            <a:r>
              <a:rPr lang="en-US" dirty="0" smtClean="0">
                <a:solidFill>
                  <a:prstClr val="black"/>
                </a:solidFill>
                <a:latin typeface="Cambria" panose="02040503050406030204" pitchFamily="18" charset="0"/>
              </a:rPr>
              <a:t>restoring a row’s charge</a:t>
            </a:r>
            <a:r>
              <a:rPr lang="tr-TR" dirty="0" smtClean="0">
                <a:solidFill>
                  <a:prstClr val="black"/>
                </a:solidFill>
                <a:latin typeface="Cambria" panose="02040503050406030204" pitchFamily="18" charset="0"/>
              </a:rPr>
              <a:t>:</a:t>
            </a:r>
          </a:p>
          <a:p>
            <a:r>
              <a:rPr lang="tr-TR" dirty="0" smtClean="0">
                <a:solidFill>
                  <a:srgbClr val="FF0066"/>
                </a:solidFill>
                <a:latin typeface="Cambria" panose="02040503050406030204" pitchFamily="18" charset="0"/>
              </a:rPr>
              <a:t>Refresh Operation</a:t>
            </a:r>
          </a:p>
          <a:p>
            <a:r>
              <a:rPr lang="tr-TR" dirty="0" smtClean="0">
                <a:solidFill>
                  <a:srgbClr val="0066FF"/>
                </a:solidFill>
                <a:latin typeface="Cambria" panose="02040503050406030204" pitchFamily="18" charset="0"/>
              </a:rPr>
              <a:t>Access</a:t>
            </a:r>
            <a:endParaRPr lang="en-US" dirty="0">
              <a:solidFill>
                <a:srgbClr val="0066FF"/>
              </a:solidFill>
              <a:latin typeface="Cambria" panose="02040503050406030204" pitchFamily="18" charset="0"/>
            </a:endParaRPr>
          </a:p>
        </p:txBody>
      </p:sp>
      <p:cxnSp>
        <p:nvCxnSpPr>
          <p:cNvPr id="57" name="Straight Arrow Connector 56"/>
          <p:cNvCxnSpPr/>
          <p:nvPr/>
        </p:nvCxnSpPr>
        <p:spPr>
          <a:xfrm flipV="1">
            <a:off x="936967" y="5585494"/>
            <a:ext cx="7977352" cy="5516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7611776" y="5603288"/>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cxnSp>
        <p:nvCxnSpPr>
          <p:cNvPr id="61" name="Straight Arrow Connector 60"/>
          <p:cNvCxnSpPr/>
          <p:nvPr/>
        </p:nvCxnSpPr>
        <p:spPr>
          <a:xfrm flipH="1">
            <a:off x="931491" y="5554188"/>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2815288"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69" name="Straight Arrow Connector 68"/>
          <p:cNvCxnSpPr/>
          <p:nvPr/>
        </p:nvCxnSpPr>
        <p:spPr>
          <a:xfrm flipH="1">
            <a:off x="3824938"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0" name="67Text"/>
          <p:cNvSpPr txBox="1"/>
          <p:nvPr/>
        </p:nvSpPr>
        <p:spPr>
          <a:xfrm rot="16200000">
            <a:off x="-122164" y="4383887"/>
            <a:ext cx="1599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73" name="Straight Arrow Connector 72"/>
          <p:cNvCxnSpPr/>
          <p:nvPr/>
        </p:nvCxnSpPr>
        <p:spPr>
          <a:xfrm flipH="1" flipV="1">
            <a:off x="929824" y="3473587"/>
            <a:ext cx="5847" cy="2129701"/>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952500"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1" name="67Text"/>
          <p:cNvSpPr txBox="1"/>
          <p:nvPr/>
        </p:nvSpPr>
        <p:spPr>
          <a:xfrm>
            <a:off x="5581650"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82" name="Straight Arrow Connector 81"/>
          <p:cNvCxnSpPr/>
          <p:nvPr/>
        </p:nvCxnSpPr>
        <p:spPr>
          <a:xfrm flipH="1">
            <a:off x="6591300"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a:off x="3750629" y="3961888"/>
            <a:ext cx="1"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9" name="67Text"/>
          <p:cNvSpPr txBox="1"/>
          <p:nvPr/>
        </p:nvSpPr>
        <p:spPr>
          <a:xfrm>
            <a:off x="4156364" y="5622319"/>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Access</a:t>
            </a:r>
            <a:endParaRPr lang="en-US" sz="2800" b="1" i="1" dirty="0" smtClean="0">
              <a:solidFill>
                <a:srgbClr val="0066FF"/>
              </a:solidFill>
              <a:latin typeface="Cambria" panose="02040503050406030204" pitchFamily="18" charset="0"/>
            </a:endParaRPr>
          </a:p>
        </p:txBody>
      </p:sp>
      <p:cxnSp>
        <p:nvCxnSpPr>
          <p:cNvPr id="90" name="Straight Arrow Connector 89"/>
          <p:cNvCxnSpPr/>
          <p:nvPr/>
        </p:nvCxnSpPr>
        <p:spPr>
          <a:xfrm flipH="1">
            <a:off x="5169110" y="5539963"/>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520428" y="3961888"/>
            <a:ext cx="2471172"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720078" y="3961888"/>
            <a:ext cx="2800350" cy="319871"/>
            <a:chOff x="5581650" y="2735218"/>
            <a:chExt cx="2800350" cy="319871"/>
          </a:xfrm>
        </p:grpSpPr>
        <p:cxnSp>
          <p:nvCxnSpPr>
            <p:cNvPr id="23" name="Straight Arrow Connector 22"/>
            <p:cNvCxnSpPr/>
            <p:nvPr/>
          </p:nvCxnSpPr>
          <p:spPr>
            <a:xfrm>
              <a:off x="8382000" y="2742688"/>
              <a:ext cx="0" cy="305056"/>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581650" y="2743200"/>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954359" y="2742688"/>
              <a:ext cx="1" cy="31240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977984" y="2735218"/>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7" name="Straight Arrow Connector 26"/>
          <p:cNvCxnSpPr/>
          <p:nvPr/>
        </p:nvCxnSpPr>
        <p:spPr>
          <a:xfrm>
            <a:off x="3739128"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6520428" y="3961888"/>
            <a:ext cx="0" cy="61646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648200" y="3763828"/>
            <a:ext cx="785162" cy="80817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19649770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79"/>
                                        </p:tgtEl>
                                        <p:attrNameLst>
                                          <p:attrName>style.visibility</p:attrName>
                                        </p:attrNameLst>
                                      </p:cBhvr>
                                      <p:to>
                                        <p:strVal val="visible"/>
                                      </p:to>
                                    </p:set>
                                    <p:animEffect transition="in" filter="wipe(left)">
                                      <p:cBhvr>
                                        <p:cTn id="9" dur="500"/>
                                        <p:tgtEl>
                                          <p:spTgt spid="7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7">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7">
                                            <p:txEl>
                                              <p:pRg st="2" end="2"/>
                                            </p:txEl>
                                          </p:spTgt>
                                        </p:tgtEl>
                                        <p:attrNameLst>
                                          <p:attrName>style.visibility</p:attrName>
                                        </p:attrNameLst>
                                      </p:cBhvr>
                                      <p:to>
                                        <p:strVal val="visible"/>
                                      </p:to>
                                    </p:set>
                                  </p:childTnLst>
                                </p:cTn>
                              </p:par>
                              <p:par>
                                <p:cTn id="18" presetID="22" presetClass="entr" presetSubtype="4" fill="hold" nodeType="with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down)">
                                      <p:cBhvr>
                                        <p:cTn id="20" dur="500"/>
                                        <p:tgtEl>
                                          <p:spTgt spid="84"/>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left)">
                                      <p:cBhvr>
                                        <p:cTn id="30" dur="500"/>
                                        <p:tgtEl>
                                          <p:spTgt spid="81"/>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wipe(left)">
                                      <p:cBhvr>
                                        <p:cTn id="38" dur="500"/>
                                        <p:tgtEl>
                                          <p:spTgt spid="9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7">
                                            <p:txEl>
                                              <p:pRg st="3" end="3"/>
                                            </p:txEl>
                                          </p:spTgt>
                                        </p:tgtEl>
                                        <p:attrNameLst>
                                          <p:attrName>style.visibility</p:attrName>
                                        </p:attrNameLst>
                                      </p:cBhvr>
                                      <p:to>
                                        <p:strVal val="visible"/>
                                      </p:to>
                                    </p:set>
                                  </p:childTnLst>
                                </p:cTn>
                              </p:par>
                              <p:par>
                                <p:cTn id="43" presetID="22" presetClass="entr" presetSubtype="8"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left)">
                                      <p:cBhvr>
                                        <p:cTn id="45" dur="500"/>
                                        <p:tgtEl>
                                          <p:spTgt spid="89"/>
                                        </p:tgtEl>
                                      </p:cBhvr>
                                    </p:animEffect>
                                  </p:childTnLst>
                                </p:cTn>
                              </p:par>
                              <p:par>
                                <p:cTn id="46" presetID="22" presetClass="entr" presetSubtype="4"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down)">
                                      <p:cBhvr>
                                        <p:cTn id="48" dur="500"/>
                                        <p:tgtEl>
                                          <p:spTgt spid="90"/>
                                        </p:tgtEl>
                                      </p:cBhvr>
                                    </p:animEffect>
                                  </p:childTnLst>
                                </p:cTn>
                              </p:par>
                              <p:par>
                                <p:cTn id="49" presetID="10" presetClass="exit" presetSubtype="0" fill="hold" nodeType="withEffect">
                                  <p:stCondLst>
                                    <p:cond delay="0"/>
                                  </p:stCondLst>
                                  <p:childTnLst>
                                    <p:animEffect transition="out" filter="fade">
                                      <p:cBhvr>
                                        <p:cTn id="50" dur="500"/>
                                        <p:tgtEl>
                                          <p:spTgt spid="27"/>
                                        </p:tgtEl>
                                      </p:cBhvr>
                                    </p:animEffect>
                                    <p:set>
                                      <p:cBhvr>
                                        <p:cTn id="51" dur="1" fill="hold">
                                          <p:stCondLst>
                                            <p:cond delay="499"/>
                                          </p:stCondLst>
                                        </p:cTn>
                                        <p:tgtEl>
                                          <p:spTgt spid="27"/>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8"/>
                                        </p:tgtEl>
                                      </p:cBhvr>
                                    </p:animEffect>
                                    <p:set>
                                      <p:cBhvr>
                                        <p:cTn id="54" dur="1" fill="hold">
                                          <p:stCondLst>
                                            <p:cond delay="499"/>
                                          </p:stCondLst>
                                        </p:cTn>
                                        <p:tgtEl>
                                          <p:spTgt spid="28"/>
                                        </p:tgtEl>
                                        <p:attrNameLst>
                                          <p:attrName>style.visibility</p:attrName>
                                        </p:attrNameLst>
                                      </p:cBhvr>
                                      <p:to>
                                        <p:strVal val="hidden"/>
                                      </p:to>
                                    </p:se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left)">
                                      <p:cBhvr>
                                        <p:cTn id="58" dur="1000"/>
                                        <p:tgtEl>
                                          <p:spTgt spid="4"/>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81" grpId="0"/>
      <p:bldP spid="89" grpId="0"/>
      <p:bldP spid="2"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2</a:t>
            </a:r>
            <a:endParaRPr lang="en-US" dirty="0">
              <a:latin typeface="Cambria" pitchFamily="18" charset="0"/>
            </a:endParaRPr>
          </a:p>
        </p:txBody>
      </p:sp>
      <p:sp>
        <p:nvSpPr>
          <p:cNvPr id="3" name="Content Placeholder 2"/>
          <p:cNvSpPr>
            <a:spLocks noGrp="1"/>
          </p:cNvSpPr>
          <p:nvPr>
            <p:ph idx="1"/>
          </p:nvPr>
        </p:nvSpPr>
        <p:spPr/>
        <p:txBody>
          <a:bodyPr/>
          <a:lstStyle/>
          <a:p>
            <a:pPr marL="0" lvl="1" indent="0">
              <a:spcBef>
                <a:spcPts val="1000"/>
              </a:spcBef>
              <a:buNone/>
            </a:pPr>
            <a:r>
              <a:rPr lang="tr-TR" sz="3600" dirty="0">
                <a:latin typeface="Cambria" panose="02040503050406030204" pitchFamily="18" charset="0"/>
              </a:rPr>
              <a:t>A </a:t>
            </a:r>
            <a:r>
              <a:rPr lang="en-US" sz="3600" dirty="0">
                <a:latin typeface="Cambria" panose="02040503050406030204" pitchFamily="18" charset="0"/>
              </a:rPr>
              <a:t>row’s </a:t>
            </a:r>
            <a:r>
              <a:rPr lang="tr-TR" sz="3600" dirty="0">
                <a:latin typeface="Cambria" panose="02040503050406030204" pitchFamily="18" charset="0"/>
              </a:rPr>
              <a:t>charge is </a:t>
            </a:r>
            <a:r>
              <a:rPr lang="tr-TR" sz="3600" dirty="0">
                <a:solidFill>
                  <a:srgbClr val="FF0066"/>
                </a:solidFill>
                <a:latin typeface="Cambria" panose="02040503050406030204" pitchFamily="18" charset="0"/>
              </a:rPr>
              <a:t>restored</a:t>
            </a:r>
            <a:r>
              <a:rPr lang="tr-TR" sz="3600" dirty="0">
                <a:latin typeface="Cambria" panose="02040503050406030204" pitchFamily="18" charset="0"/>
              </a:rPr>
              <a:t> when the </a:t>
            </a:r>
            <a:r>
              <a:rPr lang="en-US" sz="3600" dirty="0">
                <a:latin typeface="Cambria" panose="02040503050406030204" pitchFamily="18" charset="0"/>
              </a:rPr>
              <a:t>row </a:t>
            </a:r>
            <a:r>
              <a:rPr lang="tr-TR" sz="3600" dirty="0">
                <a:latin typeface="Cambria" panose="02040503050406030204" pitchFamily="18" charset="0"/>
              </a:rPr>
              <a:t>is </a:t>
            </a:r>
            <a:r>
              <a:rPr lang="tr-TR" sz="3600" dirty="0" smtClean="0">
                <a:solidFill>
                  <a:srgbClr val="0066FF"/>
                </a:solidFill>
                <a:latin typeface="Cambria" panose="02040503050406030204" pitchFamily="18" charset="0"/>
              </a:rPr>
              <a:t>accessed</a:t>
            </a:r>
            <a:endParaRPr lang="en-US" sz="3600" dirty="0" smtClean="0">
              <a:solidFill>
                <a:srgbClr val="0066FF"/>
              </a:solidFill>
              <a:latin typeface="Cambria" panose="02040503050406030204" pitchFamily="18" charset="0"/>
            </a:endParaRPr>
          </a:p>
          <a:p>
            <a:pPr marL="0" lvl="1" indent="0">
              <a:spcBef>
                <a:spcPts val="1000"/>
              </a:spcBef>
              <a:buNone/>
            </a:pPr>
            <a:endParaRPr lang="en-US" sz="2000" dirty="0">
              <a:latin typeface="Cambria" panose="02040503050406030204" pitchFamily="18" charset="0"/>
            </a:endParaRPr>
          </a:p>
          <a:p>
            <a:pPr marL="285750" lvl="1">
              <a:spcBef>
                <a:spcPts val="1000"/>
              </a:spcBef>
              <a:buFont typeface="Arial" panose="020B0604020202020204" pitchFamily="34" charset="0"/>
              <a:buChar char="•"/>
            </a:pPr>
            <a:endParaRPr lang="en-US" sz="2000" dirty="0" smtClean="0">
              <a:latin typeface="Cambria" panose="02040503050406030204" pitchFamily="18" charset="0"/>
            </a:endParaRPr>
          </a:p>
          <a:p>
            <a:pPr marL="285750" lvl="1">
              <a:spcBef>
                <a:spcPts val="1000"/>
              </a:spcBef>
              <a:buFont typeface="Arial" panose="020B0604020202020204" pitchFamily="34" charset="0"/>
              <a:buChar char="•"/>
            </a:pPr>
            <a:endParaRPr lang="tr-TR" sz="2000" dirty="0">
              <a:latin typeface="Cambria" panose="02040503050406030204" pitchFamily="18" charset="0"/>
            </a:endParaRPr>
          </a:p>
          <a:p>
            <a:endParaRPr lang="en-US" dirty="0"/>
          </a:p>
        </p:txBody>
      </p:sp>
      <p:sp>
        <p:nvSpPr>
          <p:cNvPr id="4" name="TextBox 3"/>
          <p:cNvSpPr txBox="1"/>
          <p:nvPr/>
        </p:nvSpPr>
        <p:spPr>
          <a:xfrm>
            <a:off x="304800" y="3992940"/>
            <a:ext cx="8494721" cy="156966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800" b="1" dirty="0" smtClean="0">
                <a:solidFill>
                  <a:prstClr val="black"/>
                </a:solidFill>
                <a:latin typeface="Calibri"/>
              </a:rPr>
              <a:t>How likely is a </a:t>
            </a:r>
            <a:r>
              <a:rPr lang="tr-TR" sz="4800" b="1" dirty="0" smtClean="0">
                <a:solidFill>
                  <a:srgbClr val="FF0066"/>
                </a:solidFill>
                <a:latin typeface="Calibri"/>
              </a:rPr>
              <a:t>recently-accessed</a:t>
            </a:r>
            <a:r>
              <a:rPr lang="tr-TR" sz="4800" b="1" dirty="0" smtClean="0">
                <a:solidFill>
                  <a:prstClr val="black"/>
                </a:solidFill>
                <a:latin typeface="Calibri"/>
              </a:rPr>
              <a:t> row to be accessed again?</a:t>
            </a:r>
            <a:endParaRPr lang="en-US" sz="4800" b="1" dirty="0">
              <a:solidFill>
                <a:prstClr val="black"/>
              </a:solidFill>
              <a:latin typeface="Calibri"/>
            </a:endParaRPr>
          </a:p>
        </p:txBody>
      </p:sp>
    </p:spTree>
    <p:extLst>
      <p:ext uri="{BB962C8B-B14F-4D97-AF65-F5344CB8AC3E}">
        <p14:creationId xmlns:p14="http://schemas.microsoft.com/office/powerpoint/2010/main" val="10432493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a:graphicFrameLocks/>
          </p:cNvGraphicFramePr>
          <p:nvPr>
            <p:extLst>
              <p:ext uri="{D42A27DB-BD31-4B8C-83A1-F6EECF244321}">
                <p14:modId xmlns:p14="http://schemas.microsoft.com/office/powerpoint/2010/main" val="2054469198"/>
              </p:ext>
            </p:extLst>
          </p:nvPr>
        </p:nvGraphicFramePr>
        <p:xfrm>
          <a:off x="0" y="2976264"/>
          <a:ext cx="9144000" cy="34177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p:cNvSpPr txBox="1">
            <a:spLocks/>
          </p:cNvSpPr>
          <p:nvPr/>
        </p:nvSpPr>
        <p:spPr>
          <a:xfrm>
            <a:off x="0" y="66419"/>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sz="4000" b="1" dirty="0" smtClean="0">
                <a:solidFill>
                  <a:prstClr val="black"/>
                </a:solidFill>
                <a:latin typeface="Cambria" panose="02040503050406030204" pitchFamily="18" charset="0"/>
              </a:rPr>
              <a:t>Row Level Temporal Locality (RLTL)</a:t>
            </a:r>
            <a:endParaRPr lang="en-US" sz="4000" b="1" dirty="0">
              <a:solidFill>
                <a:prstClr val="black"/>
              </a:solidFill>
              <a:latin typeface="Cambria" panose="02040503050406030204" pitchFamily="18" charset="0"/>
            </a:endParaRPr>
          </a:p>
        </p:txBody>
      </p:sp>
      <p:sp>
        <p:nvSpPr>
          <p:cNvPr id="8" name="TextBox 7"/>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86%</a:t>
            </a:r>
            <a:endParaRPr lang="en-US" sz="2400" b="1" dirty="0">
              <a:solidFill>
                <a:srgbClr val="0066FF"/>
              </a:solidFill>
              <a:latin typeface="Cambria" pitchFamily="18" charset="0"/>
            </a:endParaRPr>
          </a:p>
        </p:txBody>
      </p:sp>
      <p:sp>
        <p:nvSpPr>
          <p:cNvPr id="3" name="Oval 2"/>
          <p:cNvSpPr/>
          <p:nvPr/>
        </p:nvSpPr>
        <p:spPr>
          <a:xfrm>
            <a:off x="3429000" y="3505200"/>
            <a:ext cx="609600" cy="16002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aphicFrame>
        <p:nvGraphicFramePr>
          <p:cNvPr id="15" name="Chart 14"/>
          <p:cNvGraphicFramePr>
            <a:graphicFrameLocks/>
          </p:cNvGraphicFramePr>
          <p:nvPr>
            <p:extLst>
              <p:ext uri="{D42A27DB-BD31-4B8C-83A1-F6EECF244321}">
                <p14:modId xmlns:p14="http://schemas.microsoft.com/office/powerpoint/2010/main" val="1981713638"/>
              </p:ext>
            </p:extLst>
          </p:nvPr>
        </p:nvGraphicFramePr>
        <p:xfrm>
          <a:off x="27122" y="3043535"/>
          <a:ext cx="9116878" cy="34177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97%</a:t>
            </a:r>
            <a:endParaRPr lang="en-US" sz="2400" b="1" dirty="0">
              <a:solidFill>
                <a:srgbClr val="0066FF"/>
              </a:solidFill>
              <a:latin typeface="Cambria" pitchFamily="18" charset="0"/>
            </a:endParaRPr>
          </a:p>
        </p:txBody>
      </p:sp>
      <p:sp>
        <p:nvSpPr>
          <p:cNvPr id="57" name="Content Placeholder 2"/>
          <p:cNvSpPr txBox="1">
            <a:spLocks/>
          </p:cNvSpPr>
          <p:nvPr/>
        </p:nvSpPr>
        <p:spPr>
          <a:xfrm>
            <a:off x="377952" y="982408"/>
            <a:ext cx="8382001" cy="51135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a:solidFill>
                  <a:prstClr val="black"/>
                </a:solidFill>
                <a:latin typeface="Cambria" panose="02040503050406030204" pitchFamily="18" charset="0"/>
              </a:rPr>
              <a:t>A </a:t>
            </a:r>
            <a:r>
              <a:rPr lang="tr-TR" b="1" dirty="0">
                <a:solidFill>
                  <a:srgbClr val="FF0066"/>
                </a:solidFill>
                <a:latin typeface="Cambria" panose="02040503050406030204" pitchFamily="18" charset="0"/>
              </a:rPr>
              <a:t>recently-accessed</a:t>
            </a:r>
            <a:r>
              <a:rPr lang="tr-TR" dirty="0">
                <a:solidFill>
                  <a:prstClr val="black"/>
                </a:solidFill>
                <a:latin typeface="Cambria" panose="02040503050406030204" pitchFamily="18" charset="0"/>
              </a:rPr>
              <a:t> </a:t>
            </a:r>
            <a:r>
              <a:rPr lang="en-US" dirty="0" smtClean="0">
                <a:solidFill>
                  <a:prstClr val="black"/>
                </a:solidFill>
                <a:latin typeface="Cambria" panose="02040503050406030204" pitchFamily="18" charset="0"/>
              </a:rPr>
              <a:t>DRAM row</a:t>
            </a:r>
            <a:r>
              <a:rPr lang="tr-TR" dirty="0" smtClean="0">
                <a:solidFill>
                  <a:prstClr val="black"/>
                </a:solidFill>
                <a:latin typeface="Cambria" panose="02040503050406030204" pitchFamily="18" charset="0"/>
              </a:rPr>
              <a:t> </a:t>
            </a:r>
            <a:r>
              <a:rPr lang="en-US" dirty="0">
                <a:solidFill>
                  <a:prstClr val="black"/>
                </a:solidFill>
                <a:latin typeface="Cambria" panose="02040503050406030204" pitchFamily="18" charset="0"/>
              </a:rPr>
              <a:t>is</a:t>
            </a:r>
            <a:r>
              <a:rPr lang="tr-TR" dirty="0">
                <a:solidFill>
                  <a:prstClr val="black"/>
                </a:solidFill>
                <a:latin typeface="Cambria" panose="02040503050406030204" pitchFamily="18" charset="0"/>
              </a:rPr>
              <a:t> likely to be accessed</a:t>
            </a:r>
            <a:r>
              <a:rPr lang="en-US" dirty="0">
                <a:solidFill>
                  <a:prstClr val="black"/>
                </a:solidFill>
                <a:latin typeface="Cambria" panose="02040503050406030204" pitchFamily="18" charset="0"/>
              </a:rPr>
              <a:t> again</a:t>
            </a:r>
            <a:r>
              <a:rPr lang="tr-TR" dirty="0" smtClean="0">
                <a:solidFill>
                  <a:prstClr val="black"/>
                </a:solidFill>
                <a:latin typeface="Cambria" panose="02040503050406030204" pitchFamily="18" charset="0"/>
              </a:rPr>
              <a:t>.</a:t>
            </a:r>
          </a:p>
          <a:p>
            <a:r>
              <a:rPr lang="en-US" b="1" i="1" dirty="0" smtClean="0">
                <a:solidFill>
                  <a:prstClr val="black"/>
                </a:solidFill>
                <a:latin typeface="Cambria" panose="02040503050406030204" pitchFamily="18" charset="0"/>
              </a:rPr>
              <a:t>t</a:t>
            </a:r>
            <a:r>
              <a:rPr lang="tr-TR" dirty="0" smtClean="0">
                <a:solidFill>
                  <a:prstClr val="black"/>
                </a:solidFill>
                <a:latin typeface="Cambria" panose="02040503050406030204" pitchFamily="18" charset="0"/>
              </a:rPr>
              <a:t>-RLTL</a:t>
            </a:r>
            <a:r>
              <a:rPr lang="en-US" dirty="0" smtClean="0">
                <a:solidFill>
                  <a:prstClr val="black"/>
                </a:solidFill>
                <a:latin typeface="Cambria" panose="02040503050406030204" pitchFamily="18" charset="0"/>
              </a:rPr>
              <a:t>: Fraction of rows that are accessed within time </a:t>
            </a:r>
            <a:r>
              <a:rPr lang="en-US" b="1" i="1" dirty="0" smtClean="0">
                <a:solidFill>
                  <a:prstClr val="black"/>
                </a:solidFill>
                <a:latin typeface="Cambria" panose="02040503050406030204" pitchFamily="18" charset="0"/>
              </a:rPr>
              <a:t>t</a:t>
            </a:r>
            <a:r>
              <a:rPr lang="en-US" dirty="0" smtClean="0">
                <a:solidFill>
                  <a:prstClr val="black"/>
                </a:solidFill>
                <a:latin typeface="Cambria" panose="02040503050406030204" pitchFamily="18" charset="0"/>
              </a:rPr>
              <a:t> after their previous access</a:t>
            </a:r>
            <a:endParaRPr lang="en-US" dirty="0">
              <a:solidFill>
                <a:prstClr val="black"/>
              </a:solidFill>
              <a:latin typeface="Cambria" panose="02040503050406030204" pitchFamily="18" charset="0"/>
            </a:endParaRPr>
          </a:p>
        </p:txBody>
      </p:sp>
      <p:sp>
        <p:nvSpPr>
          <p:cNvPr id="5" name="TextBox 4"/>
          <p:cNvSpPr txBox="1"/>
          <p:nvPr/>
        </p:nvSpPr>
        <p:spPr>
          <a:xfrm>
            <a:off x="11430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single-core workloads</a:t>
            </a:r>
            <a:endParaRPr lang="en-US" sz="3600" b="1" dirty="0">
              <a:solidFill>
                <a:prstClr val="black"/>
              </a:solidFill>
              <a:latin typeface="Calibri"/>
            </a:endParaRPr>
          </a:p>
        </p:txBody>
      </p:sp>
      <p:sp>
        <p:nvSpPr>
          <p:cNvPr id="18" name="TextBox 17"/>
          <p:cNvSpPr txBox="1"/>
          <p:nvPr/>
        </p:nvSpPr>
        <p:spPr>
          <a:xfrm>
            <a:off x="12954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eight-core workloads</a:t>
            </a:r>
            <a:endParaRPr lang="en-US" sz="3600" b="1" dirty="0">
              <a:solidFill>
                <a:prstClr val="black"/>
              </a:solidFill>
              <a:latin typeface="Calibri"/>
            </a:endParaRPr>
          </a:p>
        </p:txBody>
      </p:sp>
    </p:spTree>
    <p:extLst>
      <p:ext uri="{BB962C8B-B14F-4D97-AF65-F5344CB8AC3E}">
        <p14:creationId xmlns:p14="http://schemas.microsoft.com/office/powerpoint/2010/main" val="263641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5" dur="500"/>
                                        <p:tgtEl>
                                          <p:spTgt spid="14">
                                            <p:graphicEl>
                                              <a:chart seriesIdx="-3" categoryIdx="-3" bldStep="gridLegen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fade">
                                      <p:cBhvr>
                                        <p:cTn id="20" dur="500"/>
                                        <p:tgtEl>
                                          <p:spTgt spid="14">
                                            <p:graphicEl>
                                              <a:chart seriesIdx="0"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14">
                                            <p:graphicEl>
                                              <a:chart seriesIdx="0" categoryIdx="-4" bldStep="series"/>
                                            </p:graphicEl>
                                          </p:spTgt>
                                        </p:tgtEl>
                                      </p:cBhvr>
                                    </p:animEffect>
                                    <p:set>
                                      <p:cBhvr>
                                        <p:cTn id="36" dur="1" fill="hold">
                                          <p:stCondLst>
                                            <p:cond delay="499"/>
                                          </p:stCondLst>
                                        </p:cTn>
                                        <p:tgtEl>
                                          <p:spTgt spid="14">
                                            <p:graphicEl>
                                              <a:chart seriesIdx="0" categoryIdx="-4" bldStep="series"/>
                                            </p:graphic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4">
                                            <p:graphicEl>
                                              <a:chart seriesIdx="-3" categoryIdx="-3" bldStep="gridLegend"/>
                                            </p:graphicEl>
                                          </p:spTgt>
                                        </p:tgtEl>
                                      </p:cBhvr>
                                    </p:animEffect>
                                    <p:set>
                                      <p:cBhvr>
                                        <p:cTn id="42" dur="1" fill="hold">
                                          <p:stCondLst>
                                            <p:cond delay="499"/>
                                          </p:stCondLst>
                                        </p:cTn>
                                        <p:tgtEl>
                                          <p:spTgt spid="14">
                                            <p:graphicEl>
                                              <a:chart seriesIdx="-3" categoryIdx="-3" bldStep="gridLegend"/>
                                            </p:graphic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8"/>
                                        </p:tgtEl>
                                      </p:cBhvr>
                                    </p:animEffect>
                                    <p:set>
                                      <p:cBhvr>
                                        <p:cTn id="45" dur="1" fill="hold">
                                          <p:stCondLst>
                                            <p:cond delay="499"/>
                                          </p:stCondLst>
                                        </p:cTn>
                                        <p:tgtEl>
                                          <p:spTgt spid="8"/>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Graphic spid="14" grpId="1">
        <p:bldSub>
          <a:bldChart bld="series"/>
        </p:bldSub>
      </p:bldGraphic>
      <p:bldP spid="8" grpId="0"/>
      <p:bldP spid="8" grpId="1"/>
      <p:bldP spid="3" grpId="0" animBg="1"/>
      <p:bldP spid="3" grpId="1" animBg="1"/>
      <p:bldGraphic spid="15" grpId="0">
        <p:bldAsOne/>
      </p:bldGraphic>
      <p:bldP spid="16" grpId="0"/>
      <p:bldP spid="5" grpId="0"/>
      <p:bldP spid="5" grpId="1"/>
      <p:bldP spid="1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sz="5400" dirty="0" smtClean="0">
                <a:latin typeface="Cambria" pitchFamily="18" charset="0"/>
              </a:rPr>
              <a:t>Key Idea</a:t>
            </a:r>
            <a:endParaRPr lang="en-US" sz="5400" dirty="0">
              <a:latin typeface="Cambria" pitchFamily="18" charset="0"/>
            </a:endParaRPr>
          </a:p>
        </p:txBody>
      </p:sp>
      <p:sp>
        <p:nvSpPr>
          <p:cNvPr id="4" name="TextBox 3"/>
          <p:cNvSpPr txBox="1"/>
          <p:nvPr/>
        </p:nvSpPr>
        <p:spPr>
          <a:xfrm>
            <a:off x="271272" y="2057400"/>
            <a:ext cx="8494721" cy="1938992"/>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000" dirty="0">
                <a:solidFill>
                  <a:prstClr val="black"/>
                </a:solidFill>
                <a:latin typeface="Cambria" panose="02040503050406030204" pitchFamily="18" charset="0"/>
              </a:rPr>
              <a:t>Track </a:t>
            </a:r>
            <a:r>
              <a:rPr lang="tr-TR" sz="4000" b="1" dirty="0">
                <a:solidFill>
                  <a:srgbClr val="FF0066"/>
                </a:solidFill>
                <a:latin typeface="Cambria" panose="02040503050406030204" pitchFamily="18" charset="0"/>
              </a:rPr>
              <a:t>recently-accessed</a:t>
            </a:r>
            <a:r>
              <a:rPr lang="tr-TR" sz="4000" dirty="0">
                <a:solidFill>
                  <a:prstClr val="black"/>
                </a:solidFill>
                <a:latin typeface="Cambria" panose="02040503050406030204" pitchFamily="18" charset="0"/>
              </a:rPr>
              <a:t> DRAM rows and use </a:t>
            </a:r>
            <a:r>
              <a:rPr lang="tr-TR" sz="4000" b="1" dirty="0">
                <a:solidFill>
                  <a:srgbClr val="0066FF"/>
                </a:solidFill>
                <a:latin typeface="Cambria" panose="02040503050406030204" pitchFamily="18" charset="0"/>
              </a:rPr>
              <a:t>lower timing parameters</a:t>
            </a:r>
            <a:r>
              <a:rPr lang="tr-TR" sz="4000" dirty="0">
                <a:solidFill>
                  <a:prstClr val="black"/>
                </a:solidFill>
                <a:latin typeface="Cambria" panose="02040503050406030204" pitchFamily="18" charset="0"/>
              </a:rPr>
              <a:t> if such rows are accessed again</a:t>
            </a:r>
            <a:endParaRPr lang="en-US" sz="4000" dirty="0">
              <a:solidFill>
                <a:prstClr val="black"/>
              </a:solidFill>
              <a:latin typeface="Calibri"/>
            </a:endParaRPr>
          </a:p>
        </p:txBody>
      </p:sp>
    </p:spTree>
    <p:extLst>
      <p:ext uri="{BB962C8B-B14F-4D97-AF65-F5344CB8AC3E}">
        <p14:creationId xmlns:p14="http://schemas.microsoft.com/office/powerpoint/2010/main" val="3126561289"/>
      </p:ext>
    </p:extLst>
  </p:cSld>
  <p:clrMapOvr>
    <a:masterClrMapping/>
  </p:clrMapOvr>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ChargeCache Overview</a:t>
            </a:r>
            <a:endParaRPr lang="en-US" dirty="0">
              <a:latin typeface="Cambria" panose="02040503050406030204" pitchFamily="18" charset="0"/>
            </a:endParaRPr>
          </a:p>
        </p:txBody>
      </p:sp>
      <p:sp>
        <p:nvSpPr>
          <p:cNvPr id="4" name="Rectangle 3"/>
          <p:cNvSpPr/>
          <p:nvPr/>
        </p:nvSpPr>
        <p:spPr>
          <a:xfrm>
            <a:off x="876300" y="1905000"/>
            <a:ext cx="2781300" cy="29833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dirty="0" smtClean="0">
                <a:solidFill>
                  <a:prstClr val="black"/>
                </a:solidFill>
                <a:latin typeface="Cambria" panose="02040503050406030204" pitchFamily="18" charset="0"/>
              </a:rPr>
              <a:t>Memory Controller</a:t>
            </a:r>
            <a:endParaRPr lang="en-US" sz="2400" dirty="0">
              <a:solidFill>
                <a:prstClr val="black"/>
              </a:solidFill>
              <a:latin typeface="Cambria" panose="02040503050406030204" pitchFamily="18" charset="0"/>
            </a:endParaRPr>
          </a:p>
        </p:txBody>
      </p:sp>
      <p:sp>
        <p:nvSpPr>
          <p:cNvPr id="5" name="Rectangle 4"/>
          <p:cNvSpPr/>
          <p:nvPr/>
        </p:nvSpPr>
        <p:spPr>
          <a:xfrm>
            <a:off x="990600" y="2438400"/>
            <a:ext cx="2514600" cy="22860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b="1" dirty="0" smtClean="0">
                <a:solidFill>
                  <a:prstClr val="white"/>
                </a:solidFill>
                <a:latin typeface="Cambria" panose="02040503050406030204" pitchFamily="18" charset="0"/>
              </a:rPr>
              <a:t>ChargeCache</a:t>
            </a:r>
            <a:endParaRPr lang="en-US" sz="2400" b="1" dirty="0">
              <a:solidFill>
                <a:prstClr val="white"/>
              </a:solidFill>
              <a:latin typeface="Cambria" panose="02040503050406030204" pitchFamily="18" charset="0"/>
            </a:endParaRPr>
          </a:p>
        </p:txBody>
      </p:sp>
      <p:sp>
        <p:nvSpPr>
          <p:cNvPr id="6" name="Rectangle 5"/>
          <p:cNvSpPr/>
          <p:nvPr/>
        </p:nvSpPr>
        <p:spPr>
          <a:xfrm>
            <a:off x="1219200" y="28956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Rectangle 6"/>
          <p:cNvSpPr/>
          <p:nvPr/>
        </p:nvSpPr>
        <p:spPr>
          <a:xfrm>
            <a:off x="1219200" y="33528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1219200" y="3825498"/>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Rectangle 8"/>
          <p:cNvSpPr/>
          <p:nvPr/>
        </p:nvSpPr>
        <p:spPr>
          <a:xfrm>
            <a:off x="1219200" y="4256932"/>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0" name="Group 9"/>
          <p:cNvGrpSpPr/>
          <p:nvPr/>
        </p:nvGrpSpPr>
        <p:grpSpPr>
          <a:xfrm>
            <a:off x="4873753" y="2589085"/>
            <a:ext cx="2743200" cy="459105"/>
            <a:chOff x="4724400" y="2590800"/>
            <a:chExt cx="2743200" cy="459105"/>
          </a:xfrm>
          <a:solidFill>
            <a:srgbClr val="00B050"/>
          </a:solidFill>
        </p:grpSpPr>
        <p:sp>
          <p:nvSpPr>
            <p:cNvPr id="11" name="Oval 10"/>
            <p:cNvSpPr/>
            <p:nvPr/>
          </p:nvSpPr>
          <p:spPr>
            <a:xfrm>
              <a:off x="56388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2" name="Oval 11"/>
            <p:cNvSpPr/>
            <p:nvPr/>
          </p:nvSpPr>
          <p:spPr>
            <a:xfrm>
              <a:off x="60960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3" name="Oval 12"/>
            <p:cNvSpPr/>
            <p:nvPr/>
          </p:nvSpPr>
          <p:spPr>
            <a:xfrm>
              <a:off x="65532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4" name="Oval 13"/>
            <p:cNvSpPr/>
            <p:nvPr/>
          </p:nvSpPr>
          <p:spPr>
            <a:xfrm>
              <a:off x="7010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5" name="Oval 14"/>
            <p:cNvSpPr/>
            <p:nvPr/>
          </p:nvSpPr>
          <p:spPr>
            <a:xfrm>
              <a:off x="4724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6" name="Oval 15"/>
            <p:cNvSpPr/>
            <p:nvPr/>
          </p:nvSpPr>
          <p:spPr>
            <a:xfrm>
              <a:off x="51816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22" name="Group 21"/>
          <p:cNvGrpSpPr/>
          <p:nvPr/>
        </p:nvGrpSpPr>
        <p:grpSpPr>
          <a:xfrm>
            <a:off x="4876800" y="2141220"/>
            <a:ext cx="2743200" cy="459105"/>
            <a:chOff x="5794247" y="2066735"/>
            <a:chExt cx="2743200" cy="459105"/>
          </a:xfrm>
          <a:solidFill>
            <a:srgbClr val="00B050"/>
          </a:solidFill>
        </p:grpSpPr>
        <p:sp>
          <p:nvSpPr>
            <p:cNvPr id="23" name="Oval 22"/>
            <p:cNvSpPr/>
            <p:nvPr/>
          </p:nvSpPr>
          <p:spPr>
            <a:xfrm>
              <a:off x="67086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4" name="Oval 23"/>
            <p:cNvSpPr/>
            <p:nvPr/>
          </p:nvSpPr>
          <p:spPr>
            <a:xfrm>
              <a:off x="71658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5" name="Oval 24"/>
            <p:cNvSpPr/>
            <p:nvPr/>
          </p:nvSpPr>
          <p:spPr>
            <a:xfrm>
              <a:off x="76230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6" name="Oval 25"/>
            <p:cNvSpPr/>
            <p:nvPr/>
          </p:nvSpPr>
          <p:spPr>
            <a:xfrm>
              <a:off x="8080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7" name="Oval 26"/>
            <p:cNvSpPr/>
            <p:nvPr/>
          </p:nvSpPr>
          <p:spPr>
            <a:xfrm>
              <a:off x="5794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8" name="Oval 27"/>
            <p:cNvSpPr/>
            <p:nvPr/>
          </p:nvSpPr>
          <p:spPr>
            <a:xfrm>
              <a:off x="62514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72" name="Group 71"/>
          <p:cNvGrpSpPr/>
          <p:nvPr/>
        </p:nvGrpSpPr>
        <p:grpSpPr>
          <a:xfrm>
            <a:off x="4876800" y="1684020"/>
            <a:ext cx="2743200" cy="459105"/>
            <a:chOff x="4876800" y="1684020"/>
            <a:chExt cx="2743200" cy="459105"/>
          </a:xfrm>
          <a:solidFill>
            <a:srgbClr val="00B050"/>
          </a:solidFill>
        </p:grpSpPr>
        <p:sp>
          <p:nvSpPr>
            <p:cNvPr id="17" name="Oval 16"/>
            <p:cNvSpPr/>
            <p:nvPr/>
          </p:nvSpPr>
          <p:spPr>
            <a:xfrm>
              <a:off x="57912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8" name="Oval 17"/>
            <p:cNvSpPr/>
            <p:nvPr/>
          </p:nvSpPr>
          <p:spPr>
            <a:xfrm>
              <a:off x="67056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9" name="Oval 18"/>
            <p:cNvSpPr/>
            <p:nvPr/>
          </p:nvSpPr>
          <p:spPr>
            <a:xfrm>
              <a:off x="62484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0" name="Oval 19"/>
            <p:cNvSpPr/>
            <p:nvPr/>
          </p:nvSpPr>
          <p:spPr>
            <a:xfrm>
              <a:off x="7162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1" name="Oval 20"/>
            <p:cNvSpPr/>
            <p:nvPr/>
          </p:nvSpPr>
          <p:spPr>
            <a:xfrm>
              <a:off x="4876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9" name="Oval 28"/>
            <p:cNvSpPr/>
            <p:nvPr/>
          </p:nvSpPr>
          <p:spPr>
            <a:xfrm>
              <a:off x="53340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3" name="Group 2"/>
          <p:cNvGrpSpPr/>
          <p:nvPr/>
        </p:nvGrpSpPr>
        <p:grpSpPr>
          <a:xfrm>
            <a:off x="4876800" y="3051810"/>
            <a:ext cx="2743200" cy="459105"/>
            <a:chOff x="4876800" y="3051810"/>
            <a:chExt cx="2743200" cy="459105"/>
          </a:xfrm>
          <a:solidFill>
            <a:srgbClr val="00B050"/>
          </a:solidFill>
        </p:grpSpPr>
        <p:sp>
          <p:nvSpPr>
            <p:cNvPr id="30" name="Oval 29"/>
            <p:cNvSpPr/>
            <p:nvPr/>
          </p:nvSpPr>
          <p:spPr>
            <a:xfrm>
              <a:off x="57912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1" name="Oval 30"/>
            <p:cNvSpPr/>
            <p:nvPr/>
          </p:nvSpPr>
          <p:spPr>
            <a:xfrm>
              <a:off x="62484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2" name="Oval 31"/>
            <p:cNvSpPr/>
            <p:nvPr/>
          </p:nvSpPr>
          <p:spPr>
            <a:xfrm>
              <a:off x="67056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3" name="Oval 32"/>
            <p:cNvSpPr/>
            <p:nvPr/>
          </p:nvSpPr>
          <p:spPr>
            <a:xfrm>
              <a:off x="7162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4" name="Oval 33"/>
            <p:cNvSpPr/>
            <p:nvPr/>
          </p:nvSpPr>
          <p:spPr>
            <a:xfrm>
              <a:off x="4876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5" name="Oval 34"/>
            <p:cNvSpPr/>
            <p:nvPr/>
          </p:nvSpPr>
          <p:spPr>
            <a:xfrm>
              <a:off x="53340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36" name="Oval 35"/>
          <p:cNvSpPr/>
          <p:nvPr/>
        </p:nvSpPr>
        <p:spPr>
          <a:xfrm>
            <a:off x="57912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7" name="Oval 36"/>
          <p:cNvSpPr/>
          <p:nvPr/>
        </p:nvSpPr>
        <p:spPr>
          <a:xfrm>
            <a:off x="62484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8" name="Oval 37"/>
          <p:cNvSpPr/>
          <p:nvPr/>
        </p:nvSpPr>
        <p:spPr>
          <a:xfrm>
            <a:off x="67056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9" name="Oval 38"/>
          <p:cNvSpPr/>
          <p:nvPr/>
        </p:nvSpPr>
        <p:spPr>
          <a:xfrm>
            <a:off x="7162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0" name="Group 39"/>
          <p:cNvGrpSpPr/>
          <p:nvPr/>
        </p:nvGrpSpPr>
        <p:grpSpPr>
          <a:xfrm>
            <a:off x="4876800" y="3507105"/>
            <a:ext cx="2743200" cy="459105"/>
            <a:chOff x="5794247" y="3432620"/>
            <a:chExt cx="2743200" cy="459105"/>
          </a:xfrm>
          <a:solidFill>
            <a:srgbClr val="00B050"/>
          </a:solidFill>
        </p:grpSpPr>
        <p:sp>
          <p:nvSpPr>
            <p:cNvPr id="41" name="Oval 40"/>
            <p:cNvSpPr/>
            <p:nvPr/>
          </p:nvSpPr>
          <p:spPr>
            <a:xfrm>
              <a:off x="67086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2" name="Oval 41"/>
            <p:cNvSpPr/>
            <p:nvPr/>
          </p:nvSpPr>
          <p:spPr>
            <a:xfrm>
              <a:off x="71658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3" name="Oval 42"/>
            <p:cNvSpPr/>
            <p:nvPr/>
          </p:nvSpPr>
          <p:spPr>
            <a:xfrm>
              <a:off x="76230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4" name="Oval 43"/>
            <p:cNvSpPr/>
            <p:nvPr/>
          </p:nvSpPr>
          <p:spPr>
            <a:xfrm>
              <a:off x="8080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5" name="Oval 44"/>
            <p:cNvSpPr/>
            <p:nvPr/>
          </p:nvSpPr>
          <p:spPr>
            <a:xfrm>
              <a:off x="5794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6" name="Oval 45"/>
            <p:cNvSpPr/>
            <p:nvPr/>
          </p:nvSpPr>
          <p:spPr>
            <a:xfrm>
              <a:off x="62514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47" name="Oval 46"/>
          <p:cNvSpPr/>
          <p:nvPr/>
        </p:nvSpPr>
        <p:spPr>
          <a:xfrm>
            <a:off x="4876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8" name="Oval 47"/>
          <p:cNvSpPr/>
          <p:nvPr/>
        </p:nvSpPr>
        <p:spPr>
          <a:xfrm>
            <a:off x="53340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9" name="Group 48"/>
          <p:cNvGrpSpPr/>
          <p:nvPr/>
        </p:nvGrpSpPr>
        <p:grpSpPr>
          <a:xfrm>
            <a:off x="4885183" y="2600515"/>
            <a:ext cx="2724912" cy="440817"/>
            <a:chOff x="4583430" y="2539526"/>
            <a:chExt cx="2724912" cy="440817"/>
          </a:xfrm>
          <a:solidFill>
            <a:srgbClr val="00B050"/>
          </a:solidFill>
        </p:grpSpPr>
        <p:sp>
          <p:nvSpPr>
            <p:cNvPr id="50" name="Oval 49"/>
            <p:cNvSpPr/>
            <p:nvPr/>
          </p:nvSpPr>
          <p:spPr>
            <a:xfrm>
              <a:off x="54978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1" name="Oval 50"/>
            <p:cNvSpPr/>
            <p:nvPr/>
          </p:nvSpPr>
          <p:spPr>
            <a:xfrm>
              <a:off x="59550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2" name="Oval 51"/>
            <p:cNvSpPr/>
            <p:nvPr/>
          </p:nvSpPr>
          <p:spPr>
            <a:xfrm>
              <a:off x="64122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3" name="Oval 52"/>
            <p:cNvSpPr/>
            <p:nvPr/>
          </p:nvSpPr>
          <p:spPr>
            <a:xfrm>
              <a:off x="6869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4" name="Oval 53"/>
            <p:cNvSpPr/>
            <p:nvPr/>
          </p:nvSpPr>
          <p:spPr>
            <a:xfrm>
              <a:off x="4583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5" name="Oval 54"/>
            <p:cNvSpPr/>
            <p:nvPr/>
          </p:nvSpPr>
          <p:spPr>
            <a:xfrm>
              <a:off x="50406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56" name="TextBox 55"/>
          <p:cNvSpPr txBox="1"/>
          <p:nvPr/>
        </p:nvSpPr>
        <p:spPr>
          <a:xfrm>
            <a:off x="4102173" y="5103573"/>
            <a:ext cx="533400" cy="646331"/>
          </a:xfrm>
          <a:prstGeom prst="rect">
            <a:avLst/>
          </a:prstGeom>
          <a:noFill/>
        </p:spPr>
        <p:txBody>
          <a:bodyPr wrap="square" rtlCol="0">
            <a:spAutoFit/>
          </a:bodyPr>
          <a:lstStyle/>
          <a:p>
            <a:r>
              <a:rPr lang="tr-TR" sz="3600" b="1" dirty="0" smtClean="0">
                <a:solidFill>
                  <a:prstClr val="black"/>
                </a:solidFill>
                <a:effectLst>
                  <a:outerShdw blurRad="38100" dist="38100" dir="2700000" algn="tl">
                    <a:srgbClr val="000000">
                      <a:alpha val="43137"/>
                    </a:srgbClr>
                  </a:outerShdw>
                </a:effectLst>
                <a:latin typeface="Cambria" panose="02040503050406030204" pitchFamily="18" charset="0"/>
              </a:rPr>
              <a:t>A</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sp>
        <p:nvSpPr>
          <p:cNvPr id="57" name="TextBox 56"/>
          <p:cNvSpPr txBox="1"/>
          <p:nvPr/>
        </p:nvSpPr>
        <p:spPr>
          <a:xfrm>
            <a:off x="7584443" y="2084174"/>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:B</a:t>
            </a:r>
            <a:endParaRPr lang="en-US" sz="2800" b="1" dirty="0">
              <a:solidFill>
                <a:prstClr val="black"/>
              </a:solidFill>
              <a:latin typeface="Cambria" panose="02040503050406030204" pitchFamily="18" charset="0"/>
            </a:endParaRPr>
          </a:p>
        </p:txBody>
      </p:sp>
      <p:sp>
        <p:nvSpPr>
          <p:cNvPr id="58" name="TextBox 57"/>
          <p:cNvSpPr txBox="1"/>
          <p:nvPr/>
        </p:nvSpPr>
        <p:spPr>
          <a:xfrm>
            <a:off x="7597142" y="3037732"/>
            <a:ext cx="556257"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:D</a:t>
            </a:r>
            <a:endParaRPr lang="en-US" sz="2800" b="1" dirty="0">
              <a:solidFill>
                <a:prstClr val="black"/>
              </a:solidFill>
              <a:latin typeface="Cambria" panose="02040503050406030204" pitchFamily="18" charset="0"/>
            </a:endParaRPr>
          </a:p>
        </p:txBody>
      </p:sp>
      <p:sp>
        <p:nvSpPr>
          <p:cNvPr id="59" name="TextBox 58"/>
          <p:cNvSpPr txBox="1"/>
          <p:nvPr/>
        </p:nvSpPr>
        <p:spPr>
          <a:xfrm>
            <a:off x="7581395" y="2514916"/>
            <a:ext cx="549147" cy="553998"/>
          </a:xfrm>
          <a:prstGeom prst="rect">
            <a:avLst/>
          </a:prstGeom>
          <a:noFill/>
        </p:spPr>
        <p:txBody>
          <a:bodyPr wrap="square" rtlCol="0">
            <a:spAutoFit/>
          </a:bodyPr>
          <a:lstStyle/>
          <a:p>
            <a:r>
              <a:rPr lang="tr-TR" sz="3000" b="1" dirty="0" smtClean="0">
                <a:solidFill>
                  <a:prstClr val="black"/>
                </a:solidFill>
                <a:latin typeface="Cambria" panose="02040503050406030204" pitchFamily="18" charset="0"/>
              </a:rPr>
              <a:t>:C</a:t>
            </a:r>
            <a:endParaRPr lang="en-US" sz="3000" b="1" dirty="0">
              <a:solidFill>
                <a:prstClr val="black"/>
              </a:solidFill>
              <a:latin typeface="Cambria" panose="02040503050406030204" pitchFamily="18" charset="0"/>
            </a:endParaRPr>
          </a:p>
        </p:txBody>
      </p:sp>
      <p:sp>
        <p:nvSpPr>
          <p:cNvPr id="60" name="TextBox 59"/>
          <p:cNvSpPr txBox="1"/>
          <p:nvPr/>
        </p:nvSpPr>
        <p:spPr>
          <a:xfrm>
            <a:off x="7610095" y="3442990"/>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:E</a:t>
            </a:r>
            <a:endParaRPr lang="en-US" sz="2800" b="1" dirty="0">
              <a:solidFill>
                <a:prstClr val="black"/>
              </a:solidFill>
              <a:latin typeface="Cambria" panose="02040503050406030204" pitchFamily="18" charset="0"/>
            </a:endParaRPr>
          </a:p>
        </p:txBody>
      </p:sp>
      <p:sp>
        <p:nvSpPr>
          <p:cNvPr id="61" name="TextBox 60"/>
          <p:cNvSpPr txBox="1"/>
          <p:nvPr/>
        </p:nvSpPr>
        <p:spPr>
          <a:xfrm>
            <a:off x="7610095" y="3894475"/>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:F</a:t>
            </a:r>
            <a:endParaRPr lang="en-US" sz="2800" b="1" dirty="0">
              <a:solidFill>
                <a:prstClr val="black"/>
              </a:solidFill>
              <a:latin typeface="Cambria" panose="02040503050406030204" pitchFamily="18" charset="0"/>
            </a:endParaRPr>
          </a:p>
        </p:txBody>
      </p:sp>
      <p:sp>
        <p:nvSpPr>
          <p:cNvPr id="62" name="TextBox 61"/>
          <p:cNvSpPr txBox="1"/>
          <p:nvPr/>
        </p:nvSpPr>
        <p:spPr>
          <a:xfrm>
            <a:off x="2385131" y="5148590"/>
            <a:ext cx="1905000" cy="523220"/>
          </a:xfrm>
          <a:prstGeom prst="rect">
            <a:avLst/>
          </a:prstGeom>
          <a:noFill/>
        </p:spPr>
        <p:txBody>
          <a:bodyPr wrap="square" rtlCol="0">
            <a:spAutoFit/>
          </a:bodyPr>
          <a:lstStyle/>
          <a:p>
            <a:r>
              <a:rPr lang="tr-TR" sz="2800" b="1" u="sng" dirty="0" smtClean="0">
                <a:solidFill>
                  <a:prstClr val="black"/>
                </a:solidFill>
                <a:latin typeface="Cambria" panose="02040503050406030204" pitchFamily="18" charset="0"/>
              </a:rPr>
              <a:t>Requests: </a:t>
            </a:r>
            <a:endParaRPr lang="en-US" sz="2800" b="1" u="sng" dirty="0">
              <a:solidFill>
                <a:prstClr val="black"/>
              </a:solidFill>
              <a:latin typeface="Cambria" panose="02040503050406030204" pitchFamily="18" charset="0"/>
            </a:endParaRPr>
          </a:p>
        </p:txBody>
      </p:sp>
      <p:sp>
        <p:nvSpPr>
          <p:cNvPr id="63" name="TextBox 62"/>
          <p:cNvSpPr txBox="1"/>
          <p:nvPr/>
        </p:nvSpPr>
        <p:spPr>
          <a:xfrm>
            <a:off x="7597142" y="1600516"/>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:A</a:t>
            </a:r>
            <a:endParaRPr lang="en-US" sz="2800" b="1" dirty="0">
              <a:solidFill>
                <a:prstClr val="black"/>
              </a:solidFill>
              <a:latin typeface="Cambria" panose="02040503050406030204" pitchFamily="18" charset="0"/>
            </a:endParaRPr>
          </a:p>
        </p:txBody>
      </p:sp>
      <p:cxnSp>
        <p:nvCxnSpPr>
          <p:cNvPr id="65" name="Straight Arrow Connector 64"/>
          <p:cNvCxnSpPr>
            <a:stCxn id="6" idx="3"/>
            <a:endCxn id="21" idx="2"/>
          </p:cNvCxnSpPr>
          <p:nvPr/>
        </p:nvCxnSpPr>
        <p:spPr>
          <a:xfrm flipV="1">
            <a:off x="3276600" y="1912620"/>
            <a:ext cx="1600200" cy="117861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633031" y="5103573"/>
            <a:ext cx="533400" cy="646331"/>
          </a:xfrm>
          <a:prstGeom prst="rect">
            <a:avLst/>
          </a:prstGeom>
          <a:noFill/>
        </p:spPr>
        <p:txBody>
          <a:bodyPr wrap="square" rtlCol="0">
            <a:spAutoFit/>
          </a:bodyPr>
          <a:lstStyle/>
          <a:p>
            <a:r>
              <a:rPr lang="tr-TR" sz="3600" b="1" dirty="0">
                <a:solidFill>
                  <a:prstClr val="black"/>
                </a:solidFill>
                <a:effectLst>
                  <a:outerShdw blurRad="38100" dist="38100" dir="2700000" algn="tl">
                    <a:srgbClr val="000000">
                      <a:alpha val="43137"/>
                    </a:srgbClr>
                  </a:outerShdw>
                </a:effectLst>
                <a:latin typeface="Cambria" panose="02040503050406030204" pitchFamily="18" charset="0"/>
              </a:rPr>
              <a:t>D</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cxnSp>
        <p:nvCxnSpPr>
          <p:cNvPr id="68" name="Straight Arrow Connector 67"/>
          <p:cNvCxnSpPr>
            <a:endCxn id="34" idx="2"/>
          </p:cNvCxnSpPr>
          <p:nvPr/>
        </p:nvCxnSpPr>
        <p:spPr>
          <a:xfrm flipV="1">
            <a:off x="3276600" y="3280410"/>
            <a:ext cx="1600200" cy="26802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166431" y="5116273"/>
            <a:ext cx="533400" cy="646331"/>
          </a:xfrm>
          <a:prstGeom prst="rect">
            <a:avLst/>
          </a:prstGeom>
          <a:noFill/>
        </p:spPr>
        <p:txBody>
          <a:bodyPr wrap="square" rtlCol="0">
            <a:spAutoFit/>
          </a:bodyPr>
          <a:lstStyle/>
          <a:p>
            <a:r>
              <a:rPr lang="tr-TR" sz="3600" b="1" dirty="0" smtClean="0">
                <a:solidFill>
                  <a:srgbClr val="0066FF"/>
                </a:solidFill>
                <a:effectLst>
                  <a:outerShdw blurRad="38100" dist="38100" dir="2700000" algn="tl">
                    <a:srgbClr val="000000">
                      <a:alpha val="43137"/>
                    </a:srgbClr>
                  </a:outerShdw>
                </a:effectLst>
                <a:latin typeface="Cambria" panose="02040503050406030204" pitchFamily="18" charset="0"/>
              </a:rPr>
              <a:t>A</a:t>
            </a:r>
            <a:endParaRPr lang="en-US" sz="3600" b="1" dirty="0">
              <a:solidFill>
                <a:srgbClr val="0066FF"/>
              </a:solidFill>
              <a:effectLst>
                <a:outerShdw blurRad="38100" dist="38100" dir="2700000" algn="tl">
                  <a:srgbClr val="000000">
                    <a:alpha val="43137"/>
                  </a:srgbClr>
                </a:outerShdw>
              </a:effectLst>
              <a:latin typeface="Cambria" panose="02040503050406030204" pitchFamily="18" charset="0"/>
            </a:endParaRPr>
          </a:p>
        </p:txBody>
      </p:sp>
      <p:pic>
        <p:nvPicPr>
          <p:cNvPr id="71" name="Picture 7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14131" y="5116273"/>
            <a:ext cx="739069" cy="739069"/>
          </a:xfrm>
          <a:prstGeom prst="rect">
            <a:avLst/>
          </a:prstGeom>
        </p:spPr>
      </p:pic>
      <p:sp>
        <p:nvSpPr>
          <p:cNvPr id="73" name="TextBox 72"/>
          <p:cNvSpPr txBox="1"/>
          <p:nvPr/>
        </p:nvSpPr>
        <p:spPr>
          <a:xfrm>
            <a:off x="5420495" y="977596"/>
            <a:ext cx="1905000" cy="646331"/>
          </a:xfrm>
          <a:prstGeom prst="rect">
            <a:avLst/>
          </a:prstGeom>
          <a:noFill/>
        </p:spPr>
        <p:txBody>
          <a:bodyPr wrap="square" rtlCol="0">
            <a:spAutoFit/>
          </a:bodyPr>
          <a:lstStyle/>
          <a:p>
            <a:r>
              <a:rPr lang="tr-TR" sz="3600" b="1" u="sng" dirty="0" smtClean="0">
                <a:solidFill>
                  <a:prstClr val="black"/>
                </a:solidFill>
                <a:latin typeface="Cambria" panose="02040503050406030204" pitchFamily="18" charset="0"/>
              </a:rPr>
              <a:t>DRAM</a:t>
            </a:r>
            <a:endParaRPr lang="en-US" sz="3600" b="1" u="sng" dirty="0">
              <a:solidFill>
                <a:prstClr val="black"/>
              </a:solidFill>
              <a:latin typeface="Cambria" panose="02040503050406030204" pitchFamily="18" charset="0"/>
            </a:endParaRPr>
          </a:p>
        </p:txBody>
      </p:sp>
      <p:sp>
        <p:nvSpPr>
          <p:cNvPr id="74" name="TextBox 73"/>
          <p:cNvSpPr txBox="1"/>
          <p:nvPr/>
        </p:nvSpPr>
        <p:spPr>
          <a:xfrm>
            <a:off x="2000250" y="2796407"/>
            <a:ext cx="533400" cy="584775"/>
          </a:xfrm>
          <a:prstGeom prst="rect">
            <a:avLst/>
          </a:prstGeom>
          <a:noFill/>
        </p:spPr>
        <p:txBody>
          <a:bodyPr wrap="square" rtlCol="0">
            <a:spAutoFit/>
          </a:bodyPr>
          <a:lstStyle/>
          <a:p>
            <a:r>
              <a:rPr lang="tr-TR" sz="3200" b="1" dirty="0" smtClean="0">
                <a:solidFill>
                  <a:prstClr val="black"/>
                </a:solidFill>
                <a:latin typeface="Cambria" panose="02040503050406030204" pitchFamily="18" charset="0"/>
              </a:rPr>
              <a:t>A</a:t>
            </a:r>
            <a:endParaRPr lang="en-US" sz="3200" b="1" dirty="0">
              <a:solidFill>
                <a:prstClr val="black"/>
              </a:solidFill>
              <a:latin typeface="Cambria" panose="02040503050406030204" pitchFamily="18" charset="0"/>
            </a:endParaRPr>
          </a:p>
        </p:txBody>
      </p:sp>
      <p:sp>
        <p:nvSpPr>
          <p:cNvPr id="77" name="TextBox 76"/>
          <p:cNvSpPr txBox="1"/>
          <p:nvPr/>
        </p:nvSpPr>
        <p:spPr>
          <a:xfrm>
            <a:off x="2007676" y="3240723"/>
            <a:ext cx="533400" cy="584775"/>
          </a:xfrm>
          <a:prstGeom prst="rect">
            <a:avLst/>
          </a:prstGeom>
          <a:noFill/>
        </p:spPr>
        <p:txBody>
          <a:bodyPr wrap="square" rtlCol="0">
            <a:spAutoFit/>
          </a:bodyPr>
          <a:lstStyle/>
          <a:p>
            <a:r>
              <a:rPr lang="tr-TR" sz="3200" b="1" dirty="0">
                <a:solidFill>
                  <a:prstClr val="black"/>
                </a:solidFill>
                <a:latin typeface="Cambria" panose="02040503050406030204" pitchFamily="18" charset="0"/>
              </a:rPr>
              <a:t>D</a:t>
            </a:r>
            <a:endParaRPr lang="en-US" sz="3200" b="1" dirty="0">
              <a:solidFill>
                <a:prstClr val="black"/>
              </a:solidFill>
              <a:latin typeface="Cambria" panose="02040503050406030204" pitchFamily="18" charset="0"/>
            </a:endParaRPr>
          </a:p>
        </p:txBody>
      </p:sp>
      <p:sp>
        <p:nvSpPr>
          <p:cNvPr id="78" name="TextBox 77"/>
          <p:cNvSpPr txBox="1"/>
          <p:nvPr/>
        </p:nvSpPr>
        <p:spPr>
          <a:xfrm>
            <a:off x="1485899" y="5892225"/>
            <a:ext cx="3502153" cy="584775"/>
          </a:xfrm>
          <a:prstGeom prst="rect">
            <a:avLst/>
          </a:prstGeom>
          <a:noFill/>
        </p:spPr>
        <p:txBody>
          <a:bodyPr wrap="square" rtlCol="0">
            <a:spAutoFit/>
          </a:bodyPr>
          <a:lstStyle/>
          <a:p>
            <a:r>
              <a:rPr lang="tr-TR" sz="3200" b="1" dirty="0" smtClean="0">
                <a:solidFill>
                  <a:srgbClr val="FF0066"/>
                </a:solidFill>
                <a:latin typeface="Calibri"/>
              </a:rPr>
              <a:t>ChargeCache Miss:</a:t>
            </a:r>
            <a:endParaRPr lang="en-US" sz="3200" b="1" dirty="0">
              <a:solidFill>
                <a:srgbClr val="FF0066"/>
              </a:solidFill>
              <a:latin typeface="Calibri"/>
            </a:endParaRPr>
          </a:p>
        </p:txBody>
      </p:sp>
      <p:sp>
        <p:nvSpPr>
          <p:cNvPr id="79" name="TextBox 78"/>
          <p:cNvSpPr txBox="1"/>
          <p:nvPr/>
        </p:nvSpPr>
        <p:spPr>
          <a:xfrm>
            <a:off x="4778574" y="5885587"/>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FF0066"/>
                </a:solidFill>
                <a:latin typeface="Calibri"/>
              </a:rPr>
              <a:t>Default</a:t>
            </a:r>
            <a:r>
              <a:rPr lang="tr-TR" sz="3200" b="1" dirty="0" smtClean="0">
                <a:solidFill>
                  <a:prstClr val="black"/>
                </a:solidFill>
                <a:latin typeface="Calibri"/>
              </a:rPr>
              <a:t> Timings</a:t>
            </a:r>
            <a:endParaRPr lang="en-US" sz="3200" b="1" dirty="0">
              <a:solidFill>
                <a:prstClr val="black"/>
              </a:solidFill>
              <a:latin typeface="Calibri"/>
            </a:endParaRPr>
          </a:p>
        </p:txBody>
      </p:sp>
      <p:sp>
        <p:nvSpPr>
          <p:cNvPr id="80" name="TextBox 79"/>
          <p:cNvSpPr txBox="1"/>
          <p:nvPr/>
        </p:nvSpPr>
        <p:spPr>
          <a:xfrm>
            <a:off x="1692473" y="5892225"/>
            <a:ext cx="3502153" cy="584775"/>
          </a:xfrm>
          <a:prstGeom prst="rect">
            <a:avLst/>
          </a:prstGeom>
          <a:noFill/>
        </p:spPr>
        <p:txBody>
          <a:bodyPr wrap="square" rtlCol="0">
            <a:spAutoFit/>
          </a:bodyPr>
          <a:lstStyle/>
          <a:p>
            <a:r>
              <a:rPr lang="tr-TR" sz="3200" b="1" dirty="0" smtClean="0">
                <a:solidFill>
                  <a:srgbClr val="0066FF"/>
                </a:solidFill>
                <a:latin typeface="Calibri"/>
              </a:rPr>
              <a:t>ChargeCache Hit:</a:t>
            </a:r>
            <a:endParaRPr lang="en-US" sz="3200" b="1" dirty="0">
              <a:solidFill>
                <a:srgbClr val="0066FF"/>
              </a:solidFill>
              <a:latin typeface="Calibri"/>
            </a:endParaRPr>
          </a:p>
        </p:txBody>
      </p:sp>
      <p:sp>
        <p:nvSpPr>
          <p:cNvPr id="81" name="TextBox 80"/>
          <p:cNvSpPr txBox="1"/>
          <p:nvPr/>
        </p:nvSpPr>
        <p:spPr>
          <a:xfrm>
            <a:off x="4861631" y="5867400"/>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0066FF"/>
                </a:solidFill>
                <a:latin typeface="Calibri"/>
              </a:rPr>
              <a:t>Lower</a:t>
            </a:r>
            <a:r>
              <a:rPr lang="tr-TR" sz="3200" b="1" dirty="0" smtClean="0">
                <a:solidFill>
                  <a:prstClr val="black"/>
                </a:solidFill>
                <a:latin typeface="Calibri"/>
              </a:rPr>
              <a:t> Timings</a:t>
            </a:r>
            <a:endParaRPr lang="en-US" sz="3200" b="1" dirty="0">
              <a:solidFill>
                <a:prstClr val="black"/>
              </a:solidFill>
              <a:latin typeface="Calibri"/>
            </a:endParaRPr>
          </a:p>
        </p:txBody>
      </p:sp>
    </p:spTree>
    <p:extLst>
      <p:ext uri="{BB962C8B-B14F-4D97-AF65-F5344CB8AC3E}">
        <p14:creationId xmlns:p14="http://schemas.microsoft.com/office/powerpoint/2010/main" val="42221421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1+#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800" tmFilter="0, 0; .2, .5; .8, .5; 1, 0"/>
                                        <p:tgtEl>
                                          <p:spTgt spid="72"/>
                                        </p:tgtEl>
                                      </p:cBhvr>
                                    </p:animEffect>
                                    <p:animScale>
                                      <p:cBhvr>
                                        <p:cTn id="19" dur="400" autoRev="1" fill="hold"/>
                                        <p:tgtEl>
                                          <p:spTgt spid="72"/>
                                        </p:tgtEl>
                                      </p:cBhvr>
                                      <p:by x="105000" y="105000"/>
                                    </p:animScale>
                                  </p:childTnLst>
                                </p:cTn>
                              </p:par>
                              <p:par>
                                <p:cTn id="20" presetID="10" presetClass="entr" presetSubtype="0" fill="hold" grpId="0" nodeType="withEffect">
                                  <p:stCondLst>
                                    <p:cond delay="50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500"/>
                                        <p:tgtEl>
                                          <p:spTgt spid="74"/>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1000"/>
                                        <p:tgtEl>
                                          <p:spTgt spid="65"/>
                                        </p:tgtEl>
                                      </p:cBhvr>
                                    </p:animEffect>
                                  </p:childTnLst>
                                </p:cTn>
                              </p:par>
                              <p:par>
                                <p:cTn id="27" presetID="10" presetClass="exit" presetSubtype="0" fill="hold" grpId="2" nodeType="withEffect">
                                  <p:stCondLst>
                                    <p:cond delay="0"/>
                                  </p:stCondLst>
                                  <p:childTnLst>
                                    <p:animEffect transition="out" filter="fade">
                                      <p:cBhvr>
                                        <p:cTn id="28" dur="500"/>
                                        <p:tgtEl>
                                          <p:spTgt spid="78"/>
                                        </p:tgtEl>
                                      </p:cBhvr>
                                    </p:animEffect>
                                    <p:set>
                                      <p:cBhvr>
                                        <p:cTn id="29" dur="1" fill="hold">
                                          <p:stCondLst>
                                            <p:cond delay="499"/>
                                          </p:stCondLst>
                                        </p:cTn>
                                        <p:tgtEl>
                                          <p:spTgt spid="78"/>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79"/>
                                        </p:tgtEl>
                                      </p:cBhvr>
                                    </p:animEffect>
                                    <p:set>
                                      <p:cBhvr>
                                        <p:cTn id="32" dur="1" fill="hold">
                                          <p:stCondLst>
                                            <p:cond delay="499"/>
                                          </p:stCondLst>
                                        </p:cTn>
                                        <p:tgtEl>
                                          <p:spTgt spid="7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1000" fill="hold"/>
                                        <p:tgtEl>
                                          <p:spTgt spid="67"/>
                                        </p:tgtEl>
                                        <p:attrNameLst>
                                          <p:attrName>ppt_x</p:attrName>
                                        </p:attrNameLst>
                                      </p:cBhvr>
                                      <p:tavLst>
                                        <p:tav tm="0">
                                          <p:val>
                                            <p:strVal val="1+#ppt_w/2"/>
                                          </p:val>
                                        </p:tav>
                                        <p:tav tm="100000">
                                          <p:val>
                                            <p:strVal val="#ppt_x"/>
                                          </p:val>
                                        </p:tav>
                                      </p:tavLst>
                                    </p:anim>
                                    <p:anim calcmode="lin" valueType="num">
                                      <p:cBhvr additive="base">
                                        <p:cTn id="38" dur="10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3" nodeType="click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3"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26" presetClass="emph" presetSubtype="0" fill="hold" nodeType="clickEffect">
                                  <p:stCondLst>
                                    <p:cond delay="0"/>
                                  </p:stCondLst>
                                  <p:childTnLst>
                                    <p:animEffect transition="out" filter="fade">
                                      <p:cBhvr>
                                        <p:cTn id="50" dur="800" tmFilter="0, 0; .2, .5; .8, .5; 1, 0"/>
                                        <p:tgtEl>
                                          <p:spTgt spid="3"/>
                                        </p:tgtEl>
                                      </p:cBhvr>
                                    </p:animEffect>
                                    <p:animScale>
                                      <p:cBhvr>
                                        <p:cTn id="51" dur="400" autoRev="1" fill="hold"/>
                                        <p:tgtEl>
                                          <p:spTgt spid="3"/>
                                        </p:tgtEl>
                                      </p:cBhvr>
                                      <p:by x="105000" y="105000"/>
                                    </p:animScale>
                                  </p:childTnLst>
                                </p:cTn>
                              </p:par>
                              <p:par>
                                <p:cTn id="52" presetID="10" presetClass="entr" presetSubtype="0" fill="hold" grpId="0" nodeType="withEffect">
                                  <p:stCondLst>
                                    <p:cond delay="60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500"/>
                                        <p:tgtEl>
                                          <p:spTgt spid="77"/>
                                        </p:tgtEl>
                                      </p:cBhvr>
                                    </p:animEffect>
                                  </p:childTnLst>
                                </p:cTn>
                              </p:par>
                            </p:childTnLst>
                          </p:cTn>
                        </p:par>
                        <p:par>
                          <p:cTn id="55" fill="hold">
                            <p:stCondLst>
                              <p:cond delay="1100"/>
                            </p:stCondLst>
                            <p:childTnLst>
                              <p:par>
                                <p:cTn id="56" presetID="22" presetClass="entr" presetSubtype="8" fill="hold"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wipe(left)">
                                      <p:cBhvr>
                                        <p:cTn id="58" dur="1000"/>
                                        <p:tgtEl>
                                          <p:spTgt spid="68"/>
                                        </p:tgtEl>
                                      </p:cBhvr>
                                    </p:animEffect>
                                  </p:childTnLst>
                                </p:cTn>
                              </p:par>
                              <p:par>
                                <p:cTn id="59" presetID="10" presetClass="exit" presetSubtype="0" fill="hold" grpId="4" nodeType="withEffect">
                                  <p:stCondLst>
                                    <p:cond delay="0"/>
                                  </p:stCondLst>
                                  <p:childTnLst>
                                    <p:animEffect transition="out" filter="fade">
                                      <p:cBhvr>
                                        <p:cTn id="60" dur="500"/>
                                        <p:tgtEl>
                                          <p:spTgt spid="78"/>
                                        </p:tgtEl>
                                      </p:cBhvr>
                                    </p:animEffect>
                                    <p:set>
                                      <p:cBhvr>
                                        <p:cTn id="61" dur="1" fill="hold">
                                          <p:stCondLst>
                                            <p:cond delay="499"/>
                                          </p:stCondLst>
                                        </p:cTn>
                                        <p:tgtEl>
                                          <p:spTgt spid="78"/>
                                        </p:tgtEl>
                                        <p:attrNameLst>
                                          <p:attrName>style.visibility</p:attrName>
                                        </p:attrNameLst>
                                      </p:cBhvr>
                                      <p:to>
                                        <p:strVal val="hidden"/>
                                      </p:to>
                                    </p:set>
                                  </p:childTnLst>
                                </p:cTn>
                              </p:par>
                              <p:par>
                                <p:cTn id="62" presetID="10" presetClass="exit" presetSubtype="0" fill="hold" grpId="4" nodeType="withEffect">
                                  <p:stCondLst>
                                    <p:cond delay="0"/>
                                  </p:stCondLst>
                                  <p:childTnLst>
                                    <p:animEffect transition="out" filter="fade">
                                      <p:cBhvr>
                                        <p:cTn id="63" dur="500"/>
                                        <p:tgtEl>
                                          <p:spTgt spid="79"/>
                                        </p:tgtEl>
                                      </p:cBhvr>
                                    </p:animEffect>
                                    <p:set>
                                      <p:cBhvr>
                                        <p:cTn id="64" dur="1" fill="hold">
                                          <p:stCondLst>
                                            <p:cond delay="499"/>
                                          </p:stCondLst>
                                        </p:cTn>
                                        <p:tgtEl>
                                          <p:spTgt spid="7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500"/>
                                        <p:tgtEl>
                                          <p:spTgt spid="78"/>
                                        </p:tgtEl>
                                      </p:cBhvr>
                                    </p:animEffect>
                                    <p:set>
                                      <p:cBhvr>
                                        <p:cTn id="75" dur="1" fill="hold">
                                          <p:stCondLst>
                                            <p:cond delay="499"/>
                                          </p:stCondLst>
                                        </p:cTn>
                                        <p:tgtEl>
                                          <p:spTgt spid="7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79"/>
                                        </p:tgtEl>
                                      </p:cBhvr>
                                    </p:animEffect>
                                    <p:set>
                                      <p:cBhvr>
                                        <p:cTn id="78" dur="1" fill="hold">
                                          <p:stCondLst>
                                            <p:cond delay="499"/>
                                          </p:stCondLst>
                                        </p:cTn>
                                        <p:tgtEl>
                                          <p:spTgt spid="79"/>
                                        </p:tgtEl>
                                        <p:attrNameLst>
                                          <p:attrName>style.visibility</p:attrName>
                                        </p:attrNameLst>
                                      </p:cBhvr>
                                      <p:to>
                                        <p:strVal val="hidden"/>
                                      </p:to>
                                    </p:se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80"/>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7" presetClass="emph" presetSubtype="2" fill="hold" nodeType="clickEffect">
                                  <p:stCondLst>
                                    <p:cond delay="0"/>
                                  </p:stCondLst>
                                  <p:childTnLst>
                                    <p:animClr clrSpc="rgb" dir="cw">
                                      <p:cBhvr>
                                        <p:cTn id="87" dur="1000" fill="hold"/>
                                        <p:tgtEl>
                                          <p:spTgt spid="65"/>
                                        </p:tgtEl>
                                        <p:attrNameLst>
                                          <p:attrName>stroke.color</p:attrName>
                                        </p:attrNameLst>
                                      </p:cBhvr>
                                      <p:to>
                                        <a:srgbClr val="0066FF"/>
                                      </p:to>
                                    </p:animClr>
                                    <p:set>
                                      <p:cBhvr>
                                        <p:cTn id="88" dur="1000" fill="hold"/>
                                        <p:tgtEl>
                                          <p:spTgt spid="65"/>
                                        </p:tgtEl>
                                        <p:attrNameLst>
                                          <p:attrName>stroke.on</p:attrName>
                                        </p:attrNameLst>
                                      </p:cBhvr>
                                      <p:to>
                                        <p:strVal val="true"/>
                                      </p:to>
                                    </p:set>
                                  </p:childTnLst>
                                </p:cTn>
                              </p:par>
                              <p:par>
                                <p:cTn id="89" presetID="3" presetClass="emph" presetSubtype="2" fill="hold" grpId="1" nodeType="withEffect">
                                  <p:stCondLst>
                                    <p:cond delay="0"/>
                                  </p:stCondLst>
                                  <p:childTnLst>
                                    <p:animClr clrSpc="rgb" dir="cw">
                                      <p:cBhvr override="childStyle">
                                        <p:cTn id="90" dur="2000" fill="hold"/>
                                        <p:tgtEl>
                                          <p:spTgt spid="74"/>
                                        </p:tgtEl>
                                        <p:attrNameLst>
                                          <p:attrName>style.color</p:attrName>
                                        </p:attrNameLst>
                                      </p:cBhvr>
                                      <p:to>
                                        <a:srgbClr val="0066FF"/>
                                      </p:to>
                                    </p:animClr>
                                  </p:childTnLst>
                                </p:cTn>
                              </p:par>
                              <p:par>
                                <p:cTn id="91" presetID="26" presetClass="emph" presetSubtype="0" fill="hold" nodeType="withEffect">
                                  <p:stCondLst>
                                    <p:cond delay="300"/>
                                  </p:stCondLst>
                                  <p:childTnLst>
                                    <p:animEffect transition="out" filter="fade">
                                      <p:cBhvr>
                                        <p:cTn id="92" dur="800" tmFilter="0, 0; .2, .5; .8, .5; 1, 0"/>
                                        <p:tgtEl>
                                          <p:spTgt spid="65"/>
                                        </p:tgtEl>
                                      </p:cBhvr>
                                    </p:animEffect>
                                    <p:animScale>
                                      <p:cBhvr>
                                        <p:cTn id="93" dur="400" autoRev="1" fill="hold"/>
                                        <p:tgtEl>
                                          <p:spTgt spid="65"/>
                                        </p:tgtEl>
                                      </p:cBhvr>
                                      <p:by x="105000" y="105000"/>
                                    </p:animScale>
                                  </p:childTnLst>
                                </p:cTn>
                              </p:par>
                              <p:par>
                                <p:cTn id="94" presetID="26" presetClass="emph" presetSubtype="0" fill="hold" nodeType="withEffect">
                                  <p:stCondLst>
                                    <p:cond delay="800"/>
                                  </p:stCondLst>
                                  <p:childTnLst>
                                    <p:animEffect transition="out" filter="fade">
                                      <p:cBhvr>
                                        <p:cTn id="95" dur="800" tmFilter="0, 0; .2, .5; .8, .5; 1, 0"/>
                                        <p:tgtEl>
                                          <p:spTgt spid="72"/>
                                        </p:tgtEl>
                                      </p:cBhvr>
                                    </p:animEffect>
                                    <p:animScale>
                                      <p:cBhvr>
                                        <p:cTn id="96" dur="400" autoRev="1" fill="hold"/>
                                        <p:tgtEl>
                                          <p:spTgt spid="72"/>
                                        </p:tgtEl>
                                      </p:cBhvr>
                                      <p:by x="105000" y="105000"/>
                                    </p:animScale>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71"/>
                                        </p:tgtEl>
                                        <p:attrNameLst>
                                          <p:attrName>style.visibility</p:attrName>
                                        </p:attrNameLst>
                                      </p:cBhvr>
                                      <p:to>
                                        <p:strVal val="visible"/>
                                      </p:to>
                                    </p:set>
                                    <p:anim calcmode="lin" valueType="num">
                                      <p:cBhvr additive="base">
                                        <p:cTn id="101" dur="1000" fill="hold"/>
                                        <p:tgtEl>
                                          <p:spTgt spid="71"/>
                                        </p:tgtEl>
                                        <p:attrNameLst>
                                          <p:attrName>ppt_x</p:attrName>
                                        </p:attrNameLst>
                                      </p:cBhvr>
                                      <p:tavLst>
                                        <p:tav tm="0">
                                          <p:val>
                                            <p:strVal val="1+#ppt_w/2"/>
                                          </p:val>
                                        </p:tav>
                                        <p:tav tm="100000">
                                          <p:val>
                                            <p:strVal val="#ppt_x"/>
                                          </p:val>
                                        </p:tav>
                                      </p:tavLst>
                                    </p:anim>
                                    <p:anim calcmode="lin" valueType="num">
                                      <p:cBhvr additive="base">
                                        <p:cTn id="102" dur="1000" fill="hold"/>
                                        <p:tgtEl>
                                          <p:spTgt spid="71"/>
                                        </p:tgtEl>
                                        <p:attrNameLst>
                                          <p:attrName>ppt_y</p:attrName>
                                        </p:attrNameLst>
                                      </p:cBhvr>
                                      <p:tavLst>
                                        <p:tav tm="0">
                                          <p:val>
                                            <p:strVal val="#ppt_y"/>
                                          </p:val>
                                        </p:tav>
                                        <p:tav tm="100000">
                                          <p:val>
                                            <p:strVal val="#ppt_y"/>
                                          </p:val>
                                        </p:tav>
                                      </p:tavLst>
                                    </p:anim>
                                  </p:childTnLst>
                                </p:cTn>
                              </p:par>
                            </p:childTnLst>
                          </p:cTn>
                        </p:par>
                        <p:par>
                          <p:cTn id="103" fill="hold">
                            <p:stCondLst>
                              <p:cond delay="1000"/>
                            </p:stCondLst>
                            <p:childTnLst>
                              <p:par>
                                <p:cTn id="104" presetID="22" presetClass="exit" presetSubtype="2" fill="hold" nodeType="afterEffect">
                                  <p:stCondLst>
                                    <p:cond delay="0"/>
                                  </p:stCondLst>
                                  <p:childTnLst>
                                    <p:animEffect transition="out" filter="wipe(right)">
                                      <p:cBhvr>
                                        <p:cTn id="105" dur="1500"/>
                                        <p:tgtEl>
                                          <p:spTgt spid="65"/>
                                        </p:tgtEl>
                                      </p:cBhvr>
                                    </p:animEffect>
                                    <p:set>
                                      <p:cBhvr>
                                        <p:cTn id="106" dur="1" fill="hold">
                                          <p:stCondLst>
                                            <p:cond delay="1499"/>
                                          </p:stCondLst>
                                        </p:cTn>
                                        <p:tgtEl>
                                          <p:spTgt spid="65"/>
                                        </p:tgtEl>
                                        <p:attrNameLst>
                                          <p:attrName>style.visibility</p:attrName>
                                        </p:attrNameLst>
                                      </p:cBhvr>
                                      <p:to>
                                        <p:strVal val="hidden"/>
                                      </p:to>
                                    </p:set>
                                  </p:childTnLst>
                                </p:cTn>
                              </p:par>
                              <p:par>
                                <p:cTn id="107" presetID="22" presetClass="exit" presetSubtype="2" fill="hold" nodeType="withEffect">
                                  <p:stCondLst>
                                    <p:cond delay="0"/>
                                  </p:stCondLst>
                                  <p:childTnLst>
                                    <p:animEffect transition="out" filter="wipe(right)">
                                      <p:cBhvr>
                                        <p:cTn id="108" dur="1500"/>
                                        <p:tgtEl>
                                          <p:spTgt spid="68"/>
                                        </p:tgtEl>
                                      </p:cBhvr>
                                    </p:animEffect>
                                    <p:set>
                                      <p:cBhvr>
                                        <p:cTn id="109" dur="1" fill="hold">
                                          <p:stCondLst>
                                            <p:cond delay="1499"/>
                                          </p:stCondLst>
                                        </p:cTn>
                                        <p:tgtEl>
                                          <p:spTgt spid="68"/>
                                        </p:tgtEl>
                                        <p:attrNameLst>
                                          <p:attrName>style.visibility</p:attrName>
                                        </p:attrNameLst>
                                      </p:cBhvr>
                                      <p:to>
                                        <p:strVal val="hidden"/>
                                      </p:to>
                                    </p:set>
                                  </p:childTnLst>
                                </p:cTn>
                              </p:par>
                              <p:par>
                                <p:cTn id="110" presetID="10" presetClass="exit" presetSubtype="0" fill="hold" grpId="2" nodeType="withEffect">
                                  <p:stCondLst>
                                    <p:cond delay="0"/>
                                  </p:stCondLst>
                                  <p:childTnLst>
                                    <p:animEffect transition="out" filter="fade">
                                      <p:cBhvr>
                                        <p:cTn id="111" dur="500"/>
                                        <p:tgtEl>
                                          <p:spTgt spid="74"/>
                                        </p:tgtEl>
                                      </p:cBhvr>
                                    </p:animEffect>
                                    <p:set>
                                      <p:cBhvr>
                                        <p:cTn id="112" dur="1" fill="hold">
                                          <p:stCondLst>
                                            <p:cond delay="499"/>
                                          </p:stCondLst>
                                        </p:cTn>
                                        <p:tgtEl>
                                          <p:spTgt spid="7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77"/>
                                        </p:tgtEl>
                                      </p:cBhvr>
                                    </p:animEffect>
                                    <p:set>
                                      <p:cBhvr>
                                        <p:cTn id="115" dur="1" fill="hold">
                                          <p:stCondLst>
                                            <p:cond delay="499"/>
                                          </p:stCondLst>
                                        </p:cTn>
                                        <p:tgtEl>
                                          <p:spTgt spid="77"/>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80"/>
                                        </p:tgtEl>
                                      </p:cBhvr>
                                    </p:animEffect>
                                    <p:set>
                                      <p:cBhvr>
                                        <p:cTn id="118" dur="1" fill="hold">
                                          <p:stCondLst>
                                            <p:cond delay="499"/>
                                          </p:stCondLst>
                                        </p:cTn>
                                        <p:tgtEl>
                                          <p:spTgt spid="8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1"/>
                                        </p:tgtEl>
                                      </p:cBhvr>
                                    </p:animEffect>
                                    <p:set>
                                      <p:cBhvr>
                                        <p:cTn id="121"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7" grpId="0"/>
      <p:bldP spid="70" grpId="0"/>
      <p:bldP spid="74" grpId="0"/>
      <p:bldP spid="74" grpId="1"/>
      <p:bldP spid="74" grpId="2"/>
      <p:bldP spid="77" grpId="0"/>
      <p:bldP spid="77" grpId="1"/>
      <p:bldP spid="78" grpId="0"/>
      <p:bldP spid="78" grpId="1"/>
      <p:bldP spid="78" grpId="2"/>
      <p:bldP spid="78" grpId="3"/>
      <p:bldP spid="78" grpId="4"/>
      <p:bldP spid="79" grpId="0"/>
      <p:bldP spid="79" grpId="1"/>
      <p:bldP spid="79" grpId="2"/>
      <p:bldP spid="79" grpId="3"/>
      <p:bldP spid="79" grpId="4"/>
      <p:bldP spid="80" grpId="0"/>
      <p:bldP spid="80" grpId="1"/>
      <p:bldP spid="81" grpId="0"/>
      <p:bldP spid="81" grpId="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Area and Power </a:t>
            </a:r>
            <a:r>
              <a:rPr lang="tr-TR" dirty="0" smtClean="0">
                <a:latin typeface="Cambria" panose="02040503050406030204" pitchFamily="18" charset="0"/>
              </a:rPr>
              <a:t>Overhead</a:t>
            </a:r>
            <a:endParaRPr lang="en-US" dirty="0">
              <a:latin typeface="Cambria" panose="02040503050406030204" pitchFamily="18" charset="0"/>
            </a:endParaRPr>
          </a:p>
        </p:txBody>
      </p:sp>
      <p:sp>
        <p:nvSpPr>
          <p:cNvPr id="3" name="Content Placeholder 2"/>
          <p:cNvSpPr>
            <a:spLocks noGrp="1"/>
          </p:cNvSpPr>
          <p:nvPr>
            <p:ph idx="1"/>
          </p:nvPr>
        </p:nvSpPr>
        <p:spPr/>
        <p:txBody>
          <a:bodyPr/>
          <a:lstStyle/>
          <a:p>
            <a:r>
              <a:rPr lang="en-US" b="1" dirty="0" smtClean="0">
                <a:latin typeface="Cambria" panose="02040503050406030204" pitchFamily="18" charset="0"/>
              </a:rPr>
              <a:t>Modeled with CACTI</a:t>
            </a:r>
            <a:endParaRPr lang="tr-TR" b="1" dirty="0" smtClean="0">
              <a:latin typeface="Cambria" panose="02040503050406030204" pitchFamily="18" charset="0"/>
            </a:endParaRPr>
          </a:p>
          <a:p>
            <a:endParaRPr lang="en-US" b="1" dirty="0" smtClean="0">
              <a:latin typeface="Cambria" panose="02040503050406030204" pitchFamily="18" charset="0"/>
            </a:endParaRPr>
          </a:p>
          <a:p>
            <a:r>
              <a:rPr lang="tr-TR" b="1" dirty="0" smtClean="0">
                <a:latin typeface="Cambria" panose="02040503050406030204" pitchFamily="18" charset="0"/>
              </a:rPr>
              <a:t>Area</a:t>
            </a:r>
          </a:p>
          <a:p>
            <a:pPr lvl="1"/>
            <a:r>
              <a:rPr lang="tr-TR" dirty="0" smtClean="0">
                <a:latin typeface="Cambria" panose="02040503050406030204" pitchFamily="18" charset="0"/>
              </a:rPr>
              <a:t>~5KB for 128-entry ChargeCache</a:t>
            </a:r>
          </a:p>
          <a:p>
            <a:pPr lvl="1">
              <a:buClr>
                <a:schemeClr val="tx1"/>
              </a:buClr>
            </a:pPr>
            <a:r>
              <a:rPr lang="tr-TR" dirty="0" smtClean="0">
                <a:solidFill>
                  <a:srgbClr val="FF0066"/>
                </a:solidFill>
                <a:latin typeface="Cambria" panose="02040503050406030204" pitchFamily="18" charset="0"/>
              </a:rPr>
              <a:t>0.24%</a:t>
            </a:r>
            <a:r>
              <a:rPr lang="tr-TR" dirty="0" smtClean="0">
                <a:latin typeface="Cambria" panose="02040503050406030204" pitchFamily="18" charset="0"/>
              </a:rPr>
              <a:t> of a 4MB Last Level Cache (LLC) area</a:t>
            </a:r>
          </a:p>
          <a:p>
            <a:pPr marL="457200" lvl="1" indent="0">
              <a:buNone/>
            </a:pPr>
            <a:endParaRPr lang="tr-TR" dirty="0" smtClean="0">
              <a:latin typeface="Cambria" panose="02040503050406030204" pitchFamily="18" charset="0"/>
            </a:endParaRPr>
          </a:p>
          <a:p>
            <a:r>
              <a:rPr lang="tr-TR" b="1" dirty="0" smtClean="0">
                <a:latin typeface="Cambria" panose="02040503050406030204" pitchFamily="18" charset="0"/>
              </a:rPr>
              <a:t>Power Consumption</a:t>
            </a:r>
          </a:p>
          <a:p>
            <a:pPr lvl="1"/>
            <a:r>
              <a:rPr lang="tr-TR" dirty="0" smtClean="0">
                <a:latin typeface="Cambria" panose="02040503050406030204" pitchFamily="18" charset="0"/>
              </a:rPr>
              <a:t>0.15 mW on average (static + dynamic)</a:t>
            </a:r>
          </a:p>
          <a:p>
            <a:pPr lvl="1">
              <a:buClr>
                <a:schemeClr val="tx1"/>
              </a:buClr>
            </a:pPr>
            <a:r>
              <a:rPr lang="tr-TR" dirty="0" smtClean="0">
                <a:solidFill>
                  <a:srgbClr val="FF0066"/>
                </a:solidFill>
                <a:latin typeface="Cambria" panose="02040503050406030204" pitchFamily="18" charset="0"/>
              </a:rPr>
              <a:t>0.23%</a:t>
            </a:r>
            <a:r>
              <a:rPr lang="tr-TR" dirty="0" smtClean="0">
                <a:latin typeface="Cambria" panose="02040503050406030204" pitchFamily="18" charset="0"/>
              </a:rPr>
              <a:t> of the 4MB LLC power consumption</a:t>
            </a:r>
            <a:endParaRPr lang="en-US" dirty="0">
              <a:latin typeface="Cambria" panose="02040503050406030204" pitchFamily="18" charset="0"/>
            </a:endParaRPr>
          </a:p>
        </p:txBody>
      </p:sp>
    </p:spTree>
    <p:extLst>
      <p:ext uri="{BB962C8B-B14F-4D97-AF65-F5344CB8AC3E}">
        <p14:creationId xmlns:p14="http://schemas.microsoft.com/office/powerpoint/2010/main" val="314123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Methodology</a:t>
            </a:r>
            <a:endParaRPr lang="en-US" dirty="0">
              <a:latin typeface="Cambria" panose="02040503050406030204" pitchFamily="18" charset="0"/>
            </a:endParaRPr>
          </a:p>
        </p:txBody>
      </p:sp>
      <p:sp>
        <p:nvSpPr>
          <p:cNvPr id="3" name="Content Placeholder 2"/>
          <p:cNvSpPr>
            <a:spLocks noGrp="1"/>
          </p:cNvSpPr>
          <p:nvPr>
            <p:ph idx="1"/>
          </p:nvPr>
        </p:nvSpPr>
        <p:spPr>
          <a:xfrm>
            <a:off x="381000" y="838200"/>
            <a:ext cx="8382000" cy="5638800"/>
          </a:xfrm>
        </p:spPr>
        <p:txBody>
          <a:bodyPr/>
          <a:lstStyle/>
          <a:p>
            <a:r>
              <a:rPr lang="tr-TR" sz="2800" b="1" dirty="0" smtClean="0">
                <a:latin typeface="Cambria" panose="02040503050406030204" pitchFamily="18" charset="0"/>
              </a:rPr>
              <a:t>Simulator</a:t>
            </a:r>
          </a:p>
          <a:p>
            <a:pPr lvl="1"/>
            <a:r>
              <a:rPr lang="tr-TR" sz="2400" dirty="0" smtClean="0">
                <a:latin typeface="Cambria" panose="02040503050406030204" pitchFamily="18" charset="0"/>
              </a:rPr>
              <a:t>DRAM Simulator (Ramulator </a:t>
            </a:r>
            <a:r>
              <a:rPr lang="en-US" sz="2400" i="1" kern="0" dirty="0" smtClean="0">
                <a:solidFill>
                  <a:srgbClr val="0000CC"/>
                </a:solidFill>
                <a:latin typeface="Cambria" panose="02040503050406030204" pitchFamily="18" charset="0"/>
              </a:rPr>
              <a:t>[</a:t>
            </a:r>
            <a:r>
              <a:rPr lang="tr-TR" sz="2400" i="1" kern="0" dirty="0" smtClean="0">
                <a:solidFill>
                  <a:srgbClr val="0000CC"/>
                </a:solidFill>
                <a:latin typeface="Cambria" panose="02040503050406030204" pitchFamily="18" charset="0"/>
              </a:rPr>
              <a:t>Kim</a:t>
            </a:r>
            <a:r>
              <a:rPr lang="en-US" sz="2400" i="1" kern="0" dirty="0" smtClean="0">
                <a:solidFill>
                  <a:srgbClr val="0000CC"/>
                </a:solidFill>
                <a:latin typeface="Cambria" panose="02040503050406030204" pitchFamily="18" charset="0"/>
              </a:rPr>
              <a:t>+, </a:t>
            </a:r>
            <a:r>
              <a:rPr lang="tr-TR" sz="2400" i="1" kern="0" dirty="0" smtClean="0">
                <a:solidFill>
                  <a:srgbClr val="0000CC"/>
                </a:solidFill>
                <a:latin typeface="Cambria" panose="02040503050406030204" pitchFamily="18" charset="0"/>
              </a:rPr>
              <a:t>CAL</a:t>
            </a:r>
            <a:r>
              <a:rPr lang="en-US" sz="2400" i="1" kern="0" dirty="0" smtClean="0">
                <a:solidFill>
                  <a:srgbClr val="0000CC"/>
                </a:solidFill>
                <a:latin typeface="Cambria" panose="02040503050406030204" pitchFamily="18" charset="0"/>
              </a:rPr>
              <a:t>’1</a:t>
            </a:r>
            <a:r>
              <a:rPr lang="tr-TR" sz="2400" i="1" kern="0" dirty="0" smtClean="0">
                <a:solidFill>
                  <a:srgbClr val="0000CC"/>
                </a:solidFill>
                <a:latin typeface="Cambria" panose="02040503050406030204" pitchFamily="18" charset="0"/>
              </a:rPr>
              <a:t>5</a:t>
            </a:r>
            <a:r>
              <a:rPr lang="en-US" sz="2400" i="1" kern="0" dirty="0" smtClean="0">
                <a:solidFill>
                  <a:srgbClr val="0000CC"/>
                </a:solidFill>
                <a:latin typeface="Cambria" panose="02040503050406030204" pitchFamily="18" charset="0"/>
              </a:rPr>
              <a:t>]</a:t>
            </a:r>
            <a:r>
              <a:rPr lang="tr-TR" sz="2400" kern="0" dirty="0" smtClean="0">
                <a:latin typeface="Cambria" panose="02040503050406030204" pitchFamily="18" charset="0"/>
              </a:rPr>
              <a:t>)</a:t>
            </a:r>
          </a:p>
          <a:p>
            <a:pPr marL="914400" lvl="2" indent="0">
              <a:buNone/>
            </a:pPr>
            <a:r>
              <a:rPr lang="tr-TR" sz="2000" i="1" kern="0" dirty="0">
                <a:solidFill>
                  <a:srgbClr val="0066FF"/>
                </a:solidFill>
                <a:latin typeface="Cambria" panose="02040503050406030204" pitchFamily="18" charset="0"/>
              </a:rPr>
              <a:t>https://github.com/CMU-SAFARI/ramulator</a:t>
            </a:r>
          </a:p>
          <a:p>
            <a:r>
              <a:rPr lang="tr-TR" sz="2800" b="1" kern="0" dirty="0" smtClean="0">
                <a:latin typeface="Cambria" panose="02040503050406030204" pitchFamily="18" charset="0"/>
              </a:rPr>
              <a:t>Workloads</a:t>
            </a:r>
          </a:p>
          <a:p>
            <a:pPr lvl="1"/>
            <a:r>
              <a:rPr lang="tr-TR" sz="2400" kern="0" dirty="0" smtClean="0">
                <a:solidFill>
                  <a:srgbClr val="FF0066"/>
                </a:solidFill>
                <a:latin typeface="Cambria" panose="02040503050406030204" pitchFamily="18" charset="0"/>
              </a:rPr>
              <a:t>22 single-core workloads</a:t>
            </a:r>
          </a:p>
          <a:p>
            <a:pPr lvl="2"/>
            <a:r>
              <a:rPr lang="tr-TR" sz="2000" kern="0" dirty="0" smtClean="0">
                <a:latin typeface="Cambria" panose="02040503050406030204" pitchFamily="18" charset="0"/>
              </a:rPr>
              <a:t>SPEC CPU2006, TPC, STREAM</a:t>
            </a:r>
          </a:p>
          <a:p>
            <a:pPr lvl="1"/>
            <a:r>
              <a:rPr lang="tr-TR" sz="2400" kern="0" dirty="0" smtClean="0">
                <a:solidFill>
                  <a:srgbClr val="FF0066"/>
                </a:solidFill>
                <a:latin typeface="Cambria" panose="02040503050406030204" pitchFamily="18" charset="0"/>
              </a:rPr>
              <a:t>20 multi-programmed </a:t>
            </a:r>
            <a:r>
              <a:rPr lang="en-US" sz="2400" kern="0" dirty="0" smtClean="0">
                <a:solidFill>
                  <a:srgbClr val="FF0066"/>
                </a:solidFill>
                <a:latin typeface="Cambria" panose="02040503050406030204" pitchFamily="18" charset="0"/>
              </a:rPr>
              <a:t>8-core </a:t>
            </a:r>
            <a:r>
              <a:rPr lang="tr-TR" sz="2400" kern="0" dirty="0" smtClean="0">
                <a:solidFill>
                  <a:srgbClr val="FF0066"/>
                </a:solidFill>
                <a:latin typeface="Cambria" panose="02040503050406030204" pitchFamily="18" charset="0"/>
              </a:rPr>
              <a:t>workloads</a:t>
            </a:r>
          </a:p>
          <a:p>
            <a:pPr lvl="2"/>
            <a:r>
              <a:rPr lang="tr-TR" sz="2000" kern="0" dirty="0" smtClean="0">
                <a:latin typeface="Cambria" panose="02040503050406030204" pitchFamily="18" charset="0"/>
              </a:rPr>
              <a:t>By randomly choosing from single-core workloads</a:t>
            </a:r>
          </a:p>
          <a:p>
            <a:pPr lvl="1"/>
            <a:r>
              <a:rPr lang="tr-TR" sz="2400" kern="0" dirty="0" smtClean="0">
                <a:latin typeface="Cambria" panose="02040503050406030204" pitchFamily="18" charset="0"/>
              </a:rPr>
              <a:t>Execute at least </a:t>
            </a:r>
            <a:r>
              <a:rPr lang="tr-TR" sz="2400" kern="0" dirty="0" smtClean="0">
                <a:solidFill>
                  <a:srgbClr val="FF0066"/>
                </a:solidFill>
                <a:latin typeface="Cambria" panose="02040503050406030204" pitchFamily="18" charset="0"/>
              </a:rPr>
              <a:t>1 billion</a:t>
            </a:r>
            <a:r>
              <a:rPr lang="tr-TR" sz="2400" kern="0" dirty="0" smtClean="0">
                <a:latin typeface="Cambria" panose="02040503050406030204" pitchFamily="18" charset="0"/>
              </a:rPr>
              <a:t> representative </a:t>
            </a:r>
            <a:r>
              <a:rPr lang="tr-TR" sz="2400" kern="0" dirty="0" smtClean="0">
                <a:solidFill>
                  <a:srgbClr val="FF0066"/>
                </a:solidFill>
                <a:latin typeface="Cambria" panose="02040503050406030204" pitchFamily="18" charset="0"/>
              </a:rPr>
              <a:t>instructions</a:t>
            </a:r>
            <a:r>
              <a:rPr lang="tr-TR" sz="2400" kern="0" dirty="0" smtClean="0">
                <a:latin typeface="Cambria" panose="02040503050406030204" pitchFamily="18" charset="0"/>
              </a:rPr>
              <a:t> per core (Pinpoints)</a:t>
            </a:r>
            <a:endParaRPr lang="tr-TR" sz="2400" kern="0" dirty="0">
              <a:latin typeface="Cambria" panose="02040503050406030204" pitchFamily="18" charset="0"/>
            </a:endParaRPr>
          </a:p>
          <a:p>
            <a:r>
              <a:rPr lang="tr-TR" sz="2800" b="1" kern="0" dirty="0" smtClean="0">
                <a:latin typeface="Cambria" panose="02040503050406030204" pitchFamily="18" charset="0"/>
              </a:rPr>
              <a:t>System Parameters</a:t>
            </a:r>
          </a:p>
          <a:p>
            <a:pPr lvl="1"/>
            <a:r>
              <a:rPr lang="tr-TR" sz="2400" kern="0" dirty="0" smtClean="0">
                <a:latin typeface="Cambria" panose="02040503050406030204" pitchFamily="18" charset="0"/>
              </a:rPr>
              <a:t>1/8 core system with 4MB LLC</a:t>
            </a:r>
          </a:p>
          <a:p>
            <a:pPr lvl="1"/>
            <a:r>
              <a:rPr lang="tr-TR" sz="2400" kern="0" dirty="0" smtClean="0">
                <a:latin typeface="Cambria" panose="02040503050406030204" pitchFamily="18" charset="0"/>
              </a:rPr>
              <a:t>Default </a:t>
            </a:r>
            <a:r>
              <a:rPr lang="tr-TR" sz="2400" kern="0" dirty="0" smtClean="0">
                <a:solidFill>
                  <a:srgbClr val="FF0066"/>
                </a:solidFill>
                <a:latin typeface="Cambria" panose="02040503050406030204" pitchFamily="18" charset="0"/>
              </a:rPr>
              <a:t>tRCD</a:t>
            </a:r>
            <a:r>
              <a:rPr lang="tr-TR" sz="2400" kern="0" dirty="0" smtClean="0">
                <a:latin typeface="Cambria" panose="02040503050406030204" pitchFamily="18" charset="0"/>
              </a:rPr>
              <a:t>/</a:t>
            </a:r>
            <a:r>
              <a:rPr lang="tr-TR" sz="2400" kern="0" dirty="0" smtClean="0">
                <a:solidFill>
                  <a:srgbClr val="FF0066"/>
                </a:solidFill>
                <a:latin typeface="Cambria" panose="02040503050406030204" pitchFamily="18" charset="0"/>
              </a:rPr>
              <a:t>tRAS</a:t>
            </a:r>
            <a:r>
              <a:rPr lang="tr-TR" sz="2400" kern="0" dirty="0" smtClean="0">
                <a:latin typeface="Cambria" panose="02040503050406030204" pitchFamily="18" charset="0"/>
              </a:rPr>
              <a:t> of </a:t>
            </a:r>
            <a:r>
              <a:rPr lang="tr-TR" sz="2400" kern="0" dirty="0" smtClean="0">
                <a:solidFill>
                  <a:srgbClr val="0066FF"/>
                </a:solidFill>
                <a:latin typeface="Cambria" panose="02040503050406030204" pitchFamily="18" charset="0"/>
              </a:rPr>
              <a:t>11</a:t>
            </a:r>
            <a:r>
              <a:rPr lang="tr-TR" sz="2400" kern="0" dirty="0" smtClean="0">
                <a:latin typeface="Cambria" panose="02040503050406030204" pitchFamily="18" charset="0"/>
              </a:rPr>
              <a:t>/</a:t>
            </a:r>
            <a:r>
              <a:rPr lang="tr-TR" sz="2400" kern="0" dirty="0" smtClean="0">
                <a:solidFill>
                  <a:srgbClr val="0066FF"/>
                </a:solidFill>
                <a:latin typeface="Cambria" panose="02040503050406030204" pitchFamily="18" charset="0"/>
              </a:rPr>
              <a:t>28</a:t>
            </a:r>
            <a:r>
              <a:rPr lang="tr-TR" sz="2400" kern="0" dirty="0" smtClean="0">
                <a:latin typeface="Cambria" panose="02040503050406030204" pitchFamily="18" charset="0"/>
              </a:rPr>
              <a:t> cycles</a:t>
            </a:r>
          </a:p>
          <a:p>
            <a:pPr lvl="1"/>
            <a:endParaRPr lang="en-US" sz="2800" b="1" dirty="0"/>
          </a:p>
        </p:txBody>
      </p:sp>
    </p:spTree>
    <p:extLst>
      <p:ext uri="{BB962C8B-B14F-4D97-AF65-F5344CB8AC3E}">
        <p14:creationId xmlns:p14="http://schemas.microsoft.com/office/powerpoint/2010/main" val="29967058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
                                            <p:txEl>
                                              <p:pRg st="10" end="10"/>
                                            </p:txEl>
                                          </p:spTgt>
                                        </p:tgtEl>
                                        <p:attrNameLst>
                                          <p:attrName>style.visibility</p:attrName>
                                        </p:attrNameLst>
                                      </p:cBhvr>
                                      <p:to>
                                        <p:strVal val="visible"/>
                                      </p:to>
                                    </p:set>
                                    <p:animEffect transition="in" filter="fade">
                                      <p:cBhvr>
                                        <p:cTn id="45" dur="500"/>
                                        <p:tgtEl>
                                          <p:spTgt spid="3">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
                                            <p:txEl>
                                              <p:pRg st="11" end="11"/>
                                            </p:txEl>
                                          </p:spTgt>
                                        </p:tgtEl>
                                        <p:attrNameLst>
                                          <p:attrName>style.visibility</p:attrName>
                                        </p:attrNameLst>
                                      </p:cBhvr>
                                      <p:to>
                                        <p:strVal val="visible"/>
                                      </p:to>
                                    </p:set>
                                    <p:animEffect transition="in" filter="fade">
                                      <p:cBhvr>
                                        <p:cTn id="4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a:solidFill>
                  <a:srgbClr val="FF0000"/>
                </a:solidFill>
              </a:rPr>
              <a:t>A real reliability &amp; security issue </a:t>
            </a: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p:txBody>
      </p:sp>
      <p:graphicFrame>
        <p:nvGraphicFramePr>
          <p:cNvPr id="4" name="Content Placeholder 4"/>
          <p:cNvGraphicFramePr>
            <a:graphicFrameLocks/>
          </p:cNvGraphicFramePr>
          <p:nvPr>
            <p:extLst>
              <p:ext uri="{D42A27DB-BD31-4B8C-83A1-F6EECF244321}">
                <p14:modId xmlns:p14="http://schemas.microsoft.com/office/powerpoint/2010/main" val="11050622"/>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19</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204234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Chart 29"/>
          <p:cNvGraphicFramePr>
            <a:graphicFrameLocks/>
          </p:cNvGraphicFramePr>
          <p:nvPr>
            <p:extLst>
              <p:ext uri="{D42A27DB-BD31-4B8C-83A1-F6EECF244321}">
                <p14:modId xmlns:p14="http://schemas.microsoft.com/office/powerpoint/2010/main" val="3796596400"/>
              </p:ext>
            </p:extLst>
          </p:nvPr>
        </p:nvGraphicFramePr>
        <p:xfrm>
          <a:off x="-144180" y="2438400"/>
          <a:ext cx="9191297" cy="318611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tr-TR" dirty="0" smtClean="0">
                <a:latin typeface="Cambria" panose="02040503050406030204" pitchFamily="18" charset="0"/>
              </a:rPr>
              <a:t>Single-core Performance</a:t>
            </a:r>
            <a:endParaRPr lang="en-US" dirty="0">
              <a:latin typeface="Cambria" panose="02040503050406030204" pitchFamily="18" charset="0"/>
            </a:endParaRPr>
          </a:p>
        </p:txBody>
      </p:sp>
      <p:grpSp>
        <p:nvGrpSpPr>
          <p:cNvPr id="12" name="Group 11"/>
          <p:cNvGrpSpPr/>
          <p:nvPr/>
        </p:nvGrpSpPr>
        <p:grpSpPr>
          <a:xfrm>
            <a:off x="685800" y="1034534"/>
            <a:ext cx="1365920" cy="369332"/>
            <a:chOff x="685800" y="1034534"/>
            <a:chExt cx="1084217"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7" y="1034534"/>
              <a:ext cx="7620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124200" cy="369332"/>
            <a:chOff x="685800" y="1034534"/>
            <a:chExt cx="3124200" cy="36933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01984"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 bound)</a:t>
              </a:r>
              <a:endParaRPr lang="en-US" b="1" dirty="0">
                <a:solidFill>
                  <a:prstClr val="black"/>
                </a:solidFill>
                <a:latin typeface="Cambria" panose="02040503050406030204" pitchFamily="18" charset="0"/>
              </a:endParaRPr>
            </a:p>
          </p:txBody>
        </p:sp>
      </p:grpSp>
      <p:sp>
        <p:nvSpPr>
          <p:cNvPr id="28" name="Oval 27"/>
          <p:cNvSpPr/>
          <p:nvPr/>
        </p:nvSpPr>
        <p:spPr>
          <a:xfrm>
            <a:off x="6096000" y="3330241"/>
            <a:ext cx="990600" cy="10131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9" name="Oval 28"/>
          <p:cNvSpPr/>
          <p:nvPr/>
        </p:nvSpPr>
        <p:spPr>
          <a:xfrm>
            <a:off x="7467600" y="2514600"/>
            <a:ext cx="990600" cy="18039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Oval 24"/>
          <p:cNvSpPr/>
          <p:nvPr/>
        </p:nvSpPr>
        <p:spPr>
          <a:xfrm>
            <a:off x="3200400" y="3139740"/>
            <a:ext cx="876300" cy="127986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TextBox 30"/>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improves </a:t>
            </a:r>
          </a:p>
          <a:p>
            <a:pPr algn="ctr"/>
            <a:r>
              <a:rPr lang="tr-TR" sz="4400" b="1" dirty="0" smtClean="0">
                <a:solidFill>
                  <a:prstClr val="black"/>
                </a:solidFill>
                <a:latin typeface="Calibri"/>
              </a:rPr>
              <a:t>single-core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31593859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down)">
                                      <p:cBhvr>
                                        <p:cTn id="7" dur="500"/>
                                        <p:tgtEl>
                                          <p:spTgt spid="3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down)">
                                      <p:cBhvr>
                                        <p:cTn id="12" dur="500"/>
                                        <p:tgtEl>
                                          <p:spTgt spid="30">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down)">
                                      <p:cBhvr>
                                        <p:cTn id="20" dur="500"/>
                                        <p:tgtEl>
                                          <p:spTgt spid="30">
                                            <p:graphicEl>
                                              <a:chart seriesIdx="1" categoryIdx="-4" bldStep="series"/>
                                            </p:graphic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down)">
                                      <p:cBhvr>
                                        <p:cTn id="28" dur="500"/>
                                        <p:tgtEl>
                                          <p:spTgt spid="30">
                                            <p:graphicEl>
                                              <a:chart seriesIdx="2" categoryIdx="-4" bldStep="series"/>
                                            </p:graphic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
                                            <p:graphicEl>
                                              <a:chart seriesIdx="3" categoryIdx="-4" bldStep="series"/>
                                            </p:graphicEl>
                                          </p:spTgt>
                                        </p:tgtEl>
                                        <p:attrNameLst>
                                          <p:attrName>style.visibility</p:attrName>
                                        </p:attrNameLst>
                                      </p:cBhvr>
                                      <p:to>
                                        <p:strVal val="visible"/>
                                      </p:to>
                                    </p:set>
                                    <p:animEffect transition="in" filter="wipe(down)">
                                      <p:cBhvr>
                                        <p:cTn id="39" dur="500"/>
                                        <p:tgtEl>
                                          <p:spTgt spid="30">
                                            <p:graphicEl>
                                              <a:chart seriesIdx="3" categoryIdx="-4" bldStep="series"/>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ppt_x"/>
                                          </p:val>
                                        </p:tav>
                                        <p:tav tm="100000">
                                          <p:val>
                                            <p:strVal val="#ppt_x"/>
                                          </p:val>
                                        </p:tav>
                                      </p:tavLst>
                                    </p:anim>
                                    <p:anim calcmode="lin" valueType="num">
                                      <p:cBhvr additive="base">
                                        <p:cTn id="5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0" grpId="0">
        <p:bldSub>
          <a:bldChart bld="series"/>
        </p:bldSub>
      </p:bldGraphic>
      <p:bldP spid="28" grpId="0" animBg="1"/>
      <p:bldP spid="29" grpId="0" animBg="1"/>
      <p:bldP spid="25" grpId="0" animBg="1"/>
      <p:bldP spid="3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Eight-core </a:t>
            </a:r>
            <a:r>
              <a:rPr lang="tr-TR" dirty="0" smtClean="0">
                <a:latin typeface="Cambria" panose="02040503050406030204" pitchFamily="18" charset="0"/>
              </a:rPr>
              <a:t>Performance</a:t>
            </a:r>
            <a:endParaRPr lang="en-US" dirty="0">
              <a:latin typeface="Cambria" panose="02040503050406030204" pitchFamily="18" charset="0"/>
            </a:endParaRPr>
          </a:p>
        </p:txBody>
      </p:sp>
      <p:grpSp>
        <p:nvGrpSpPr>
          <p:cNvPr id="12" name="Group 11"/>
          <p:cNvGrpSpPr/>
          <p:nvPr/>
        </p:nvGrpSpPr>
        <p:grpSpPr>
          <a:xfrm>
            <a:off x="685800" y="1034534"/>
            <a:ext cx="1293911" cy="369332"/>
            <a:chOff x="685800" y="1034534"/>
            <a:chExt cx="1293911"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6" y="1034534"/>
              <a:ext cx="971695"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200399" cy="371702"/>
            <a:chOff x="685800" y="1034534"/>
            <a:chExt cx="3200399" cy="37170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78183" cy="37170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(Upperbound)</a:t>
              </a:r>
              <a:endParaRPr lang="en-US" b="1" dirty="0">
                <a:solidFill>
                  <a:prstClr val="black"/>
                </a:solidFill>
                <a:latin typeface="Cambria" panose="02040503050406030204" pitchFamily="18" charset="0"/>
              </a:endParaRPr>
            </a:p>
          </p:txBody>
        </p:sp>
      </p:grpSp>
      <p:sp>
        <p:nvSpPr>
          <p:cNvPr id="25" name="TextBox 24"/>
          <p:cNvSpPr txBox="1"/>
          <p:nvPr/>
        </p:nvSpPr>
        <p:spPr>
          <a:xfrm>
            <a:off x="1742700" y="988671"/>
            <a:ext cx="1076700" cy="523220"/>
          </a:xfrm>
          <a:prstGeom prst="rect">
            <a:avLst/>
          </a:prstGeom>
          <a:noFill/>
        </p:spPr>
        <p:txBody>
          <a:bodyPr wrap="square" rtlCol="0">
            <a:spAutoFit/>
          </a:bodyPr>
          <a:lstStyle/>
          <a:p>
            <a:r>
              <a:rPr lang="tr-TR" sz="2800" b="1" dirty="0" smtClean="0">
                <a:solidFill>
                  <a:prstClr val="black">
                    <a:lumMod val="75000"/>
                    <a:lumOff val="25000"/>
                  </a:prstClr>
                </a:solidFill>
                <a:latin typeface="Calibri"/>
              </a:rPr>
              <a:t>2.5%</a:t>
            </a:r>
            <a:endParaRPr lang="en-US" sz="2800" b="1" dirty="0">
              <a:solidFill>
                <a:prstClr val="black">
                  <a:lumMod val="75000"/>
                  <a:lumOff val="25000"/>
                </a:prstClr>
              </a:solidFill>
              <a:latin typeface="Calibri"/>
            </a:endParaRPr>
          </a:p>
        </p:txBody>
      </p:sp>
      <p:sp>
        <p:nvSpPr>
          <p:cNvPr id="26" name="TextBox 25"/>
          <p:cNvSpPr txBox="1"/>
          <p:nvPr/>
        </p:nvSpPr>
        <p:spPr>
          <a:xfrm>
            <a:off x="5465717" y="988671"/>
            <a:ext cx="1028700" cy="523220"/>
          </a:xfrm>
          <a:prstGeom prst="rect">
            <a:avLst/>
          </a:prstGeom>
          <a:noFill/>
        </p:spPr>
        <p:txBody>
          <a:bodyPr wrap="square" rtlCol="0">
            <a:spAutoFit/>
          </a:bodyPr>
          <a:lstStyle/>
          <a:p>
            <a:r>
              <a:rPr lang="tr-TR" sz="2800" b="1" dirty="0">
                <a:solidFill>
                  <a:srgbClr val="FF0066"/>
                </a:solidFill>
                <a:latin typeface="Calibri"/>
              </a:rPr>
              <a:t>9</a:t>
            </a:r>
            <a:r>
              <a:rPr lang="tr-TR" sz="2800" b="1" dirty="0" smtClean="0">
                <a:solidFill>
                  <a:srgbClr val="FF0066"/>
                </a:solidFill>
                <a:latin typeface="Calibri"/>
              </a:rPr>
              <a:t>%</a:t>
            </a:r>
            <a:endParaRPr lang="en-US" sz="2800" b="1" dirty="0">
              <a:solidFill>
                <a:srgbClr val="FF0066"/>
              </a:solidFill>
              <a:latin typeface="Calibri"/>
            </a:endParaRPr>
          </a:p>
        </p:txBody>
      </p:sp>
      <p:graphicFrame>
        <p:nvGraphicFramePr>
          <p:cNvPr id="27" name="Chart 26"/>
          <p:cNvGraphicFramePr>
            <a:graphicFrameLocks/>
          </p:cNvGraphicFramePr>
          <p:nvPr>
            <p:extLst>
              <p:ext uri="{D42A27DB-BD31-4B8C-83A1-F6EECF244321}">
                <p14:modId xmlns:p14="http://schemas.microsoft.com/office/powerpoint/2010/main" val="1424288449"/>
              </p:ext>
            </p:extLst>
          </p:nvPr>
        </p:nvGraphicFramePr>
        <p:xfrm>
          <a:off x="0" y="2667000"/>
          <a:ext cx="9144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6646817" y="1524000"/>
            <a:ext cx="1028700" cy="523220"/>
          </a:xfrm>
          <a:prstGeom prst="rect">
            <a:avLst/>
          </a:prstGeom>
          <a:noFill/>
        </p:spPr>
        <p:txBody>
          <a:bodyPr wrap="square" rtlCol="0">
            <a:spAutoFit/>
          </a:bodyPr>
          <a:lstStyle/>
          <a:p>
            <a:r>
              <a:rPr lang="tr-TR" sz="2800" b="1" dirty="0" smtClean="0">
                <a:solidFill>
                  <a:prstClr val="black"/>
                </a:solidFill>
                <a:latin typeface="Calibri"/>
              </a:rPr>
              <a:t>13%</a:t>
            </a:r>
            <a:endParaRPr lang="en-US" sz="2800" b="1" dirty="0">
              <a:solidFill>
                <a:prstClr val="black"/>
              </a:solidFill>
              <a:latin typeface="Calibri"/>
            </a:endParaRPr>
          </a:p>
        </p:txBody>
      </p:sp>
      <p:sp>
        <p:nvSpPr>
          <p:cNvPr id="30" name="TextBox 29"/>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significantly improves multi-core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27859577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7" dur="500"/>
                                        <p:tgtEl>
                                          <p:spTgt spid="2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graphicEl>
                                              <a:chart seriesIdx="0" categoryIdx="-4" bldStep="series"/>
                                            </p:graphicEl>
                                          </p:spTgt>
                                        </p:tgtEl>
                                        <p:attrNameLst>
                                          <p:attrName>style.visibility</p:attrName>
                                        </p:attrNameLst>
                                      </p:cBhvr>
                                      <p:to>
                                        <p:strVal val="visible"/>
                                      </p:to>
                                    </p:set>
                                    <p:animEffect transition="in" filter="wipe(down)">
                                      <p:cBhvr>
                                        <p:cTn id="12" dur="500"/>
                                        <p:tgtEl>
                                          <p:spTgt spid="27">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7">
                                            <p:graphicEl>
                                              <a:chart seriesIdx="1" categoryIdx="-4" bldStep="series"/>
                                            </p:graphicEl>
                                          </p:spTgt>
                                        </p:tgtEl>
                                        <p:attrNameLst>
                                          <p:attrName>style.visibility</p:attrName>
                                        </p:attrNameLst>
                                      </p:cBhvr>
                                      <p:to>
                                        <p:strVal val="visible"/>
                                      </p:to>
                                    </p:set>
                                    <p:animEffect transition="in" filter="wipe(down)">
                                      <p:cBhvr>
                                        <p:cTn id="23" dur="500"/>
                                        <p:tgtEl>
                                          <p:spTgt spid="27">
                                            <p:graphicEl>
                                              <a:chart seriesIdx="1"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
                                            <p:graphicEl>
                                              <a:chart seriesIdx="2" categoryIdx="-4" bldStep="series"/>
                                            </p:graphicEl>
                                          </p:spTgt>
                                        </p:tgtEl>
                                        <p:attrNameLst>
                                          <p:attrName>style.visibility</p:attrName>
                                        </p:attrNameLst>
                                      </p:cBhvr>
                                      <p:to>
                                        <p:strVal val="visible"/>
                                      </p:to>
                                    </p:set>
                                    <p:animEffect transition="in" filter="wipe(down)">
                                      <p:cBhvr>
                                        <p:cTn id="34" dur="500"/>
                                        <p:tgtEl>
                                          <p:spTgt spid="27">
                                            <p:graphicEl>
                                              <a:chart seriesIdx="2" categoryIdx="-4" bldStep="series"/>
                                            </p:graphic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
                                            <p:graphicEl>
                                              <a:chart seriesIdx="3" categoryIdx="-4" bldStep="series"/>
                                            </p:graphicEl>
                                          </p:spTgt>
                                        </p:tgtEl>
                                        <p:attrNameLst>
                                          <p:attrName>style.visibility</p:attrName>
                                        </p:attrNameLst>
                                      </p:cBhvr>
                                      <p:to>
                                        <p:strVal val="visible"/>
                                      </p:to>
                                    </p:set>
                                    <p:animEffect transition="in" filter="wipe(down)">
                                      <p:cBhvr>
                                        <p:cTn id="42" dur="500"/>
                                        <p:tgtEl>
                                          <p:spTgt spid="27">
                                            <p:graphicEl>
                                              <a:chart seriesIdx="3" categoryIdx="-4" bldStep="series"/>
                                            </p:graphic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500" fill="hold"/>
                                        <p:tgtEl>
                                          <p:spTgt spid="30"/>
                                        </p:tgtEl>
                                        <p:attrNameLst>
                                          <p:attrName>ppt_x</p:attrName>
                                        </p:attrNameLst>
                                      </p:cBhvr>
                                      <p:tavLst>
                                        <p:tav tm="0">
                                          <p:val>
                                            <p:strVal val="#ppt_x"/>
                                          </p:val>
                                        </p:tav>
                                        <p:tav tm="100000">
                                          <p:val>
                                            <p:strVal val="#ppt_x"/>
                                          </p:val>
                                        </p:tav>
                                      </p:tavLst>
                                    </p:anim>
                                    <p:anim calcmode="lin" valueType="num">
                                      <p:cBhvr additive="base">
                                        <p:cTn id="5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Graphic spid="27" grpId="0">
        <p:bldSub>
          <a:bldChart bld="series"/>
        </p:bldSub>
      </p:bldGraphic>
      <p:bldP spid="29" grpId="0"/>
      <p:bldP spid="30"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DRAM </a:t>
            </a:r>
            <a:r>
              <a:rPr lang="tr-TR" dirty="0" smtClean="0">
                <a:latin typeface="Cambria" panose="02040503050406030204" pitchFamily="18" charset="0"/>
              </a:rPr>
              <a:t>Energy Savings</a:t>
            </a:r>
            <a:endParaRPr lang="en-US" dirty="0">
              <a:latin typeface="Cambria" panose="02040503050406030204" pitchFamily="18" charset="0"/>
            </a:endParaRPr>
          </a:p>
        </p:txBody>
      </p:sp>
      <p:graphicFrame>
        <p:nvGraphicFramePr>
          <p:cNvPr id="4" name="Chart 3"/>
          <p:cNvGraphicFramePr>
            <a:graphicFrameLocks/>
          </p:cNvGraphicFramePr>
          <p:nvPr>
            <p:extLst>
              <p:ext uri="{D42A27DB-BD31-4B8C-83A1-F6EECF244321}">
                <p14:modId xmlns:p14="http://schemas.microsoft.com/office/powerpoint/2010/main" val="2729224854"/>
              </p:ext>
            </p:extLst>
          </p:nvPr>
        </p:nvGraphicFramePr>
        <p:xfrm>
          <a:off x="1016933" y="1515875"/>
          <a:ext cx="7110133" cy="382624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04800" y="5334000"/>
            <a:ext cx="8494721" cy="769441"/>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reduces DRAM energy</a:t>
            </a:r>
            <a:endParaRPr lang="en-US" sz="4400" b="1" dirty="0">
              <a:solidFill>
                <a:prstClr val="black"/>
              </a:solidFill>
              <a:latin typeface="Calibri"/>
            </a:endParaRPr>
          </a:p>
        </p:txBody>
      </p:sp>
    </p:spTree>
    <p:extLst>
      <p:ext uri="{BB962C8B-B14F-4D97-AF65-F5344CB8AC3E}">
        <p14:creationId xmlns:p14="http://schemas.microsoft.com/office/powerpoint/2010/main" val="32415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ChargeCache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err="1"/>
              <a:t>Hasan</a:t>
            </a:r>
            <a:r>
              <a:rPr lang="en-US" dirty="0"/>
              <a:t> Hassan, Gennady Pekhimenko, </a:t>
            </a:r>
            <a:r>
              <a:rPr lang="en-US" dirty="0" err="1"/>
              <a:t>Nandita</a:t>
            </a:r>
            <a:r>
              <a:rPr lang="en-US" dirty="0"/>
              <a:t> </a:t>
            </a:r>
            <a:r>
              <a:rPr lang="en-US" dirty="0" err="1"/>
              <a:t>Vijaykumar</a:t>
            </a:r>
            <a:r>
              <a:rPr lang="en-US" dirty="0"/>
              <a:t>, </a:t>
            </a:r>
            <a:r>
              <a:rPr lang="en-US" dirty="0" err="1"/>
              <a:t>Vivek</a:t>
            </a:r>
            <a:r>
              <a:rPr lang="en-US" dirty="0"/>
              <a:t> </a:t>
            </a:r>
            <a:r>
              <a:rPr lang="en-US" dirty="0" err="1"/>
              <a:t>Seshadri</a:t>
            </a:r>
            <a:r>
              <a:rPr lang="en-US" dirty="0"/>
              <a:t>, </a:t>
            </a:r>
            <a:r>
              <a:rPr lang="en-US" dirty="0" err="1"/>
              <a:t>Donghyuk</a:t>
            </a:r>
            <a:r>
              <a:rPr lang="en-US" dirty="0"/>
              <a:t> Lee, </a:t>
            </a:r>
            <a:r>
              <a:rPr lang="en-US" dirty="0" err="1"/>
              <a:t>Oguz</a:t>
            </a:r>
            <a:r>
              <a:rPr lang="en-US" dirty="0"/>
              <a:t> </a:t>
            </a:r>
            <a:r>
              <a:rPr lang="en-US" dirty="0" err="1"/>
              <a:t>Ergin</a:t>
            </a:r>
            <a:r>
              <a:rPr lang="en-US" dirty="0"/>
              <a:t>, and </a:t>
            </a:r>
            <a:r>
              <a:rPr lang="en-US" dirty="0" err="1"/>
              <a:t>Onur</a:t>
            </a:r>
            <a:r>
              <a:rPr lang="en-US" dirty="0"/>
              <a:t> </a:t>
            </a:r>
            <a:r>
              <a:rPr lang="en-US" dirty="0" err="1"/>
              <a:t>Mutlu</a:t>
            </a:r>
            <a:r>
              <a:rPr lang="en-US" dirty="0"/>
              <a:t>,</a:t>
            </a:r>
            <a:br>
              <a:rPr lang="en-US" dirty="0"/>
            </a:br>
            <a:r>
              <a:rPr lang="en-US" b="1" dirty="0">
                <a:hlinkClick r:id="rId2"/>
              </a:rPr>
              <a:t>"ChargeCache: Reducing DRAM Latency by Exploiting Row Access Locality"</a:t>
            </a:r>
            <a:r>
              <a:rPr lang="en-US" dirty="0"/>
              <a:t> </a:t>
            </a:r>
            <a:br>
              <a:rPr lang="en-US" dirty="0"/>
            </a:br>
            <a:r>
              <a:rPr lang="en-US" i="1" dirty="0"/>
              <a:t>Proceedings of the </a:t>
            </a:r>
            <a:r>
              <a:rPr lang="en-US" i="1" dirty="0">
                <a:hlinkClick r:id="rId3"/>
              </a:rPr>
              <a:t>22nd International Symposium on High-Performance Computer Architecture</a:t>
            </a:r>
            <a:r>
              <a:rPr lang="en-US" i="1" dirty="0"/>
              <a:t> (</a:t>
            </a:r>
            <a:r>
              <a:rPr lang="en-US" b="1" i="1" dirty="0"/>
              <a:t>HPCA</a:t>
            </a:r>
            <a:r>
              <a:rPr lang="en-US" i="1" dirty="0"/>
              <a:t>)</a:t>
            </a:r>
            <a:r>
              <a:rPr lang="en-US" dirty="0"/>
              <a:t>, Barcelona, Spain, March 2016. </a:t>
            </a:r>
            <a:br>
              <a:rPr lang="en-US" dirty="0"/>
            </a:br>
            <a:r>
              <a:rPr lang="en-US" dirty="0"/>
              <a:t>[</a:t>
            </a:r>
            <a:r>
              <a:rPr lang="en-US" dirty="0">
                <a:hlinkClick r:id="rId4"/>
              </a:rPr>
              <a:t>Slides (pptx)</a:t>
            </a:r>
            <a:r>
              <a:rPr lang="en-US" dirty="0"/>
              <a:t> </a:t>
            </a:r>
            <a:r>
              <a:rPr lang="en-US" dirty="0">
                <a:hlinkClick r:id="rId5"/>
              </a:rPr>
              <a:t>(pdf)</a:t>
            </a:r>
            <a:r>
              <a:rPr lang="en-US" dirty="0"/>
              <a:t>] </a:t>
            </a:r>
            <a:endParaRPr lang="en-US" dirty="0" smtClean="0"/>
          </a:p>
          <a:p>
            <a:endParaRPr lang="en-US" dirty="0"/>
          </a:p>
          <a:p>
            <a:endParaRPr lang="en-US" dirty="0" smtClean="0"/>
          </a:p>
          <a:p>
            <a:r>
              <a:rPr lang="en-US" dirty="0" smtClean="0"/>
              <a:t>Source code will be released as part of </a:t>
            </a:r>
            <a:r>
              <a:rPr lang="en-US" dirty="0" err="1" smtClean="0"/>
              <a:t>Ramulator</a:t>
            </a:r>
            <a:r>
              <a:rPr lang="en-US" dirty="0" smtClean="0"/>
              <a:t> (May 2016)</a:t>
            </a:r>
          </a:p>
          <a:p>
            <a:pPr lvl="1"/>
            <a:r>
              <a:rPr lang="en-US" dirty="0">
                <a:hlinkClick r:id="rId6"/>
              </a:rPr>
              <a:t>https://github.com/CMU-SAFARI/</a:t>
            </a:r>
            <a:r>
              <a:rPr lang="en-US" dirty="0" smtClean="0">
                <a:hlinkClick r:id="rId6"/>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193</a:t>
            </a:fld>
            <a:endParaRPr lang="en-US"/>
          </a:p>
        </p:txBody>
      </p:sp>
    </p:spTree>
    <p:extLst>
      <p:ext uri="{BB962C8B-B14F-4D97-AF65-F5344CB8AC3E}">
        <p14:creationId xmlns:p14="http://schemas.microsoft.com/office/powerpoint/2010/main" val="40976289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194</a:t>
            </a:fld>
            <a:endParaRPr lang="en-US">
              <a:solidFill>
                <a:srgbClr val="000000"/>
              </a:solidFill>
            </a:endParaRPr>
          </a:p>
        </p:txBody>
      </p:sp>
    </p:spTree>
    <p:extLst>
      <p:ext uri="{BB962C8B-B14F-4D97-AF65-F5344CB8AC3E}">
        <p14:creationId xmlns:p14="http://schemas.microsoft.com/office/powerpoint/2010/main" val="31999129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40500224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7355932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22163753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864303137"/>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2377793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275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2725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cstate="email">
            <a:extLst>
              <a:ext uri="{28A0092B-C50C-407E-A947-70E740481C1C}">
                <a14:useLocalDpi xmlns:a14="http://schemas.microsoft.com/office/drawing/2010/main"/>
              </a:ext>
            </a:extLst>
          </a:blip>
          <a:stretch>
            <a:fillRect/>
          </a:stretch>
        </p:blipFill>
        <p:spPr>
          <a:xfrm>
            <a:off x="1213682" y="990600"/>
            <a:ext cx="6731875" cy="4651892"/>
          </a:xfrm>
        </p:spPr>
      </p:pic>
      <p:pic>
        <p:nvPicPr>
          <p:cNvPr id="8" name="AllErrors"/>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20</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813111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665050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045362725"/>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672851558"/>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15124019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520642500"/>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547751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38056119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99876052"/>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641061157"/>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28296278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Architecture-Aware DRM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205</a:t>
            </a:fld>
            <a:endParaRPr lang="en-US">
              <a:solidFill>
                <a:srgbClr val="000000"/>
              </a:solidFill>
            </a:endParaRPr>
          </a:p>
        </p:txBody>
      </p:sp>
    </p:spTree>
    <p:extLst>
      <p:ext uri="{BB962C8B-B14F-4D97-AF65-F5344CB8AC3E}">
        <p14:creationId xmlns:p14="http://schemas.microsoft.com/office/powerpoint/2010/main" val="15517150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Virtualized Cluster</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206</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 name="圆角矩形 19"/>
          <p:cNvSpPr/>
          <p:nvPr/>
        </p:nvSpPr>
        <p:spPr>
          <a:xfrm>
            <a:off x="2818643"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42" name="下箭头 41"/>
          <p:cNvSpPr/>
          <p:nvPr/>
        </p:nvSpPr>
        <p:spPr>
          <a:xfrm>
            <a:off x="2051720" y="2636912"/>
            <a:ext cx="5400600" cy="1089412"/>
          </a:xfrm>
          <a:prstGeom prst="down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altLang="zh-CHS" sz="2200" b="1" dirty="0" smtClean="0">
                <a:solidFill>
                  <a:prstClr val="black"/>
                </a:solidFill>
                <a:latin typeface="Calibri"/>
                <a:ea typeface="Calibri"/>
              </a:rPr>
              <a:t>How to dynamically schedule VMs onto hosts?</a:t>
            </a:r>
            <a:endParaRPr lang="zh-CHS" altLang="en-US" sz="2200" b="1" dirty="0">
              <a:solidFill>
                <a:prstClr val="black"/>
              </a:solidFill>
              <a:latin typeface="Calibri"/>
              <a:ea typeface="Calibri"/>
            </a:endParaRPr>
          </a:p>
        </p:txBody>
      </p:sp>
      <p:sp>
        <p:nvSpPr>
          <p:cNvPr id="43" name="矩形 42"/>
          <p:cNvSpPr/>
          <p:nvPr/>
        </p:nvSpPr>
        <p:spPr>
          <a:xfrm>
            <a:off x="2087724" y="2636912"/>
            <a:ext cx="5328592" cy="1080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dirty="0" smtClean="0">
                <a:solidFill>
                  <a:srgbClr val="0000FF"/>
                </a:solidFill>
                <a:latin typeface="Calibri"/>
                <a:ea typeface="Calibri"/>
              </a:rPr>
              <a:t>Distributed Resource Management (DRM) policies</a:t>
            </a:r>
            <a:endParaRPr lang="zh-CHS" altLang="en-US" sz="2800" dirty="0">
              <a:solidFill>
                <a:srgbClr val="0000FF"/>
              </a:solidFill>
              <a:latin typeface="Calibri"/>
              <a:ea typeface="Calibri"/>
            </a:endParaRPr>
          </a:p>
        </p:txBody>
      </p:sp>
      <p:pic>
        <p:nvPicPr>
          <p:cNvPr id="33"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868078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34" grpId="0" animBg="1"/>
      <p:bldP spid="35" grpId="0" animBg="1"/>
      <p:bldP spid="38" grpId="0" animBg="1"/>
      <p:bldP spid="39" grpId="0" animBg="1"/>
      <p:bldP spid="42" grpId="0" animBg="1"/>
      <p:bldP spid="43"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Conventional DRM Policies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207</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8" name="组合 17"/>
          <p:cNvGrpSpPr/>
          <p:nvPr/>
        </p:nvGrpSpPr>
        <p:grpSpPr>
          <a:xfrm>
            <a:off x="2818643" y="2101043"/>
            <a:ext cx="745245" cy="500637"/>
            <a:chOff x="2818643" y="2101043"/>
            <a:chExt cx="745245" cy="500637"/>
          </a:xfrm>
        </p:grpSpPr>
        <p:sp>
          <p:nvSpPr>
            <p:cNvPr id="20" name="圆角矩形 19"/>
            <p:cNvSpPr/>
            <p:nvPr/>
          </p:nvSpPr>
          <p:spPr>
            <a:xfrm>
              <a:off x="2818643" y="2101043"/>
              <a:ext cx="745245" cy="500637"/>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19" name="组合 18"/>
          <p:cNvGrpSpPr/>
          <p:nvPr/>
        </p:nvGrpSpPr>
        <p:grpSpPr>
          <a:xfrm>
            <a:off x="5940152" y="2101043"/>
            <a:ext cx="745245" cy="500638"/>
            <a:chOff x="5940152" y="2101043"/>
            <a:chExt cx="745245" cy="500638"/>
          </a:xfrm>
        </p:grpSpPr>
        <p:sp>
          <p:nvSpPr>
            <p:cNvPr id="22" name="圆角矩形 21"/>
            <p:cNvSpPr/>
            <p:nvPr/>
          </p:nvSpPr>
          <p:spPr>
            <a:xfrm>
              <a:off x="5940152" y="2101043"/>
              <a:ext cx="745245" cy="500638"/>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3" name="组合 12"/>
          <p:cNvGrpSpPr/>
          <p:nvPr/>
        </p:nvGrpSpPr>
        <p:grpSpPr>
          <a:xfrm>
            <a:off x="1982802" y="1648461"/>
            <a:ext cx="745245" cy="960354"/>
            <a:chOff x="1982802" y="1648461"/>
            <a:chExt cx="745245" cy="960354"/>
          </a:xfrm>
        </p:grpSpPr>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44" name="组合 43"/>
          <p:cNvGrpSpPr/>
          <p:nvPr/>
        </p:nvGrpSpPr>
        <p:grpSpPr>
          <a:xfrm>
            <a:off x="6800013" y="1648461"/>
            <a:ext cx="1588411" cy="960354"/>
            <a:chOff x="6800013" y="1648461"/>
            <a:chExt cx="1588411" cy="960354"/>
          </a:xfrm>
        </p:grpSpPr>
        <p:sp>
          <p:nvSpPr>
            <p:cNvPr id="38" name="圆角矩形 37"/>
            <p:cNvSpPr/>
            <p:nvPr/>
          </p:nvSpPr>
          <p:spPr>
            <a:xfrm>
              <a:off x="6800013" y="1648461"/>
              <a:ext cx="1588411"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920607" y="2152517"/>
              <a:ext cx="1395809"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36" name="圆角矩形 35"/>
          <p:cNvSpPr/>
          <p:nvPr/>
        </p:nvSpPr>
        <p:spPr>
          <a:xfrm>
            <a:off x="774763" y="3873575"/>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7" name="圆角矩形 36"/>
          <p:cNvSpPr/>
          <p:nvPr/>
        </p:nvSpPr>
        <p:spPr>
          <a:xfrm>
            <a:off x="823349" y="4377631"/>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6" name="直接箭头连接符 5"/>
          <p:cNvCxnSpPr/>
          <p:nvPr/>
        </p:nvCxnSpPr>
        <p:spPr>
          <a:xfrm>
            <a:off x="774763" y="3717032"/>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V="1">
            <a:off x="630747" y="3861048"/>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97677" y="3356992"/>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43" name="TextBox 42"/>
          <p:cNvSpPr txBox="1"/>
          <p:nvPr/>
        </p:nvSpPr>
        <p:spPr>
          <a:xfrm>
            <a:off x="107504" y="4149080"/>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sp>
        <p:nvSpPr>
          <p:cNvPr id="45" name="TextBox 44"/>
          <p:cNvSpPr txBox="1"/>
          <p:nvPr/>
        </p:nvSpPr>
        <p:spPr>
          <a:xfrm>
            <a:off x="1187624" y="1571308"/>
            <a:ext cx="7344816" cy="1569660"/>
          </a:xfrm>
          <a:prstGeom prst="rect">
            <a:avLst/>
          </a:prstGeom>
          <a:noFill/>
        </p:spPr>
        <p:txBody>
          <a:bodyPr wrap="square" rtlCol="0">
            <a:spAutoFit/>
          </a:bodyPr>
          <a:lstStyle/>
          <a:p>
            <a:r>
              <a:rPr lang="en-US" altLang="zh-CHS" sz="3200" dirty="0" smtClean="0">
                <a:solidFill>
                  <a:prstClr val="black"/>
                </a:solidFill>
                <a:latin typeface="Calibri"/>
                <a:ea typeface="Calibri"/>
                <a:cs typeface="ＭＳ Ｐゴシック" charset="0"/>
              </a:rPr>
              <a:t>Based on </a:t>
            </a:r>
            <a:r>
              <a:rPr lang="en-US" altLang="zh-CHS" sz="3200" dirty="0" smtClean="0">
                <a:solidFill>
                  <a:srgbClr val="0000FF"/>
                </a:solidFill>
                <a:latin typeface="Calibri"/>
                <a:ea typeface="Calibri"/>
                <a:cs typeface="ＭＳ Ｐゴシック" charset="0"/>
              </a:rPr>
              <a:t>operating-system-level metrics</a:t>
            </a:r>
          </a:p>
          <a:p>
            <a:r>
              <a:rPr lang="en-US" altLang="zh-CHS" sz="3200" dirty="0" smtClean="0">
                <a:solidFill>
                  <a:prstClr val="black"/>
                </a:solidFill>
                <a:latin typeface="Calibri"/>
                <a:ea typeface="Calibri"/>
                <a:cs typeface="ＭＳ Ｐゴシック" charset="0"/>
              </a:rPr>
              <a:t>e.g., CPU utilization, memory capacity demand</a:t>
            </a:r>
            <a:endParaRPr lang="zh-CHS" altLang="en-US" sz="3200" dirty="0">
              <a:solidFill>
                <a:prstClr val="black"/>
              </a:solidFill>
              <a:latin typeface="Calibri"/>
              <a:ea typeface="Calibri"/>
              <a:cs typeface="ＭＳ Ｐゴシック" charset="0"/>
            </a:endParaRPr>
          </a:p>
        </p:txBody>
      </p:sp>
      <p:pic>
        <p:nvPicPr>
          <p:cNvPr id="41"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250841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4.72222E-6 3.4104E-6 L -0.00157 0.34682 " pathEditMode="relative" rAng="0" ptsTypes="AA">
                                      <p:cBhvr>
                                        <p:cTn id="34" dur="500" fill="hold"/>
                                        <p:tgtEl>
                                          <p:spTgt spid="13"/>
                                        </p:tgtEl>
                                        <p:attrNameLst>
                                          <p:attrName>ppt_x</p:attrName>
                                          <p:attrName>ppt_y</p:attrName>
                                        </p:attrNameLst>
                                      </p:cBhvr>
                                      <p:rCtr x="-87" y="17341"/>
                                    </p:animMotion>
                                  </p:childTnLst>
                                </p:cTn>
                              </p:par>
                            </p:childTnLst>
                          </p:cTn>
                        </p:par>
                        <p:par>
                          <p:cTn id="35" fill="hold">
                            <p:stCondLst>
                              <p:cond delay="500"/>
                            </p:stCondLst>
                            <p:childTnLst>
                              <p:par>
                                <p:cTn id="36" presetID="42" presetClass="path" presetSubtype="0" accel="50000" decel="50000" fill="hold" nodeType="afterEffect">
                                  <p:stCondLst>
                                    <p:cond delay="0"/>
                                  </p:stCondLst>
                                  <p:childTnLst>
                                    <p:animMotion origin="layout" path="M 1.66667E-6 2.25434E-6 L 0.00937 0.3667 " pathEditMode="relative" rAng="0" ptsTypes="AA">
                                      <p:cBhvr>
                                        <p:cTn id="37" dur="500" fill="hold"/>
                                        <p:tgtEl>
                                          <p:spTgt spid="18"/>
                                        </p:tgtEl>
                                        <p:attrNameLst>
                                          <p:attrName>ppt_x</p:attrName>
                                          <p:attrName>ppt_y</p:attrName>
                                        </p:attrNameLst>
                                      </p:cBhvr>
                                      <p:rCtr x="469" y="18335"/>
                                    </p:animMotion>
                                  </p:childTnLst>
                                </p:cTn>
                              </p:par>
                            </p:childTnLst>
                          </p:cTn>
                        </p:par>
                        <p:par>
                          <p:cTn id="38" fill="hold">
                            <p:stCondLst>
                              <p:cond delay="1000"/>
                            </p:stCondLst>
                            <p:childTnLst>
                              <p:par>
                                <p:cTn id="39" presetID="42" presetClass="path" presetSubtype="0" accel="50000" decel="50000" fill="hold" nodeType="afterEffect">
                                  <p:stCondLst>
                                    <p:cond delay="0"/>
                                  </p:stCondLst>
                                  <p:childTnLst>
                                    <p:animMotion origin="layout" path="M 2.22222E-6 2.25434E-6 L -0.33195 0.28277 " pathEditMode="relative" rAng="0" ptsTypes="AA">
                                      <p:cBhvr>
                                        <p:cTn id="40" dur="500" fill="hold"/>
                                        <p:tgtEl>
                                          <p:spTgt spid="19"/>
                                        </p:tgtEl>
                                        <p:attrNameLst>
                                          <p:attrName>ppt_x</p:attrName>
                                          <p:attrName>ppt_y</p:attrName>
                                        </p:attrNameLst>
                                      </p:cBhvr>
                                      <p:rCtr x="-16597" y="14127"/>
                                    </p:animMotion>
                                  </p:childTnLst>
                                </p:cTn>
                              </p:par>
                            </p:childTnLst>
                          </p:cTn>
                        </p:par>
                        <p:par>
                          <p:cTn id="41" fill="hold">
                            <p:stCondLst>
                              <p:cond delay="1500"/>
                            </p:stCondLst>
                            <p:childTnLst>
                              <p:par>
                                <p:cTn id="42" presetID="42" presetClass="path" presetSubtype="0" accel="50000" decel="50000" fill="hold" nodeType="afterEffect">
                                  <p:stCondLst>
                                    <p:cond delay="0"/>
                                  </p:stCondLst>
                                  <p:childTnLst>
                                    <p:animMotion origin="layout" path="M -1.94444E-6 3.4104E-6 L -0.10208 0.34682 " pathEditMode="relative" rAng="0" ptsTypes="AA">
                                      <p:cBhvr>
                                        <p:cTn id="43" dur="500" fill="hold"/>
                                        <p:tgtEl>
                                          <p:spTgt spid="44"/>
                                        </p:tgtEl>
                                        <p:attrNameLst>
                                          <p:attrName>ppt_x</p:attrName>
                                          <p:attrName>ppt_y</p:attrName>
                                        </p:attrNameLst>
                                      </p:cBhvr>
                                      <p:rCtr x="-5104" y="173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10" grpId="0"/>
      <p:bldP spid="43" grpId="0"/>
      <p:bldP spid="4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HS" b="1" dirty="0" smtClean="0"/>
              <a:t>Microarchitecture-level Interference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208</a:t>
            </a:fld>
            <a:endParaRPr lang="zh-CHS" altLang="en-US">
              <a:solidFill>
                <a:prstClr val="black"/>
              </a:solidFill>
              <a:latin typeface="Calibri"/>
              <a:ea typeface="Calibri"/>
            </a:endParaRPr>
          </a:p>
        </p:txBody>
      </p:sp>
      <p:grpSp>
        <p:nvGrpSpPr>
          <p:cNvPr id="8" name="组合 7"/>
          <p:cNvGrpSpPr/>
          <p:nvPr/>
        </p:nvGrpSpPr>
        <p:grpSpPr>
          <a:xfrm>
            <a:off x="6440276" y="2276872"/>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26" name="圆角矩形 25"/>
          <p:cNvSpPr/>
          <p:nvPr/>
        </p:nvSpPr>
        <p:spPr>
          <a:xfrm>
            <a:off x="6228184" y="200408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6343952"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7352064"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7018721" y="170080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6344932" y="391871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6343952" y="453505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6920016" y="422108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9" name="组合 8"/>
          <p:cNvGrpSpPr/>
          <p:nvPr/>
        </p:nvGrpSpPr>
        <p:grpSpPr>
          <a:xfrm>
            <a:off x="7447493" y="2253148"/>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46" name="内容占位符 2"/>
          <p:cNvSpPr>
            <a:spLocks noGrp="1"/>
          </p:cNvSpPr>
          <p:nvPr>
            <p:ph idx="1"/>
          </p:nvPr>
        </p:nvSpPr>
        <p:spPr>
          <a:xfrm>
            <a:off x="457200" y="2276872"/>
            <a:ext cx="5698976" cy="2318514"/>
          </a:xfrm>
        </p:spPr>
        <p:txBody>
          <a:bodyPr>
            <a:normAutofit/>
          </a:bodyPr>
          <a:lstStyle/>
          <a:p>
            <a:r>
              <a:rPr lang="en-US" altLang="zh-CHS" dirty="0" smtClean="0"/>
              <a:t>VMs within a host compete for:</a:t>
            </a:r>
          </a:p>
          <a:p>
            <a:pPr lvl="1"/>
            <a:r>
              <a:rPr lang="en-US" altLang="zh-CHS" dirty="0"/>
              <a:t>S</a:t>
            </a:r>
            <a:r>
              <a:rPr lang="en-US" altLang="zh-CHS" dirty="0" smtClean="0"/>
              <a:t>hared cache capacity</a:t>
            </a:r>
          </a:p>
          <a:p>
            <a:pPr lvl="1"/>
            <a:r>
              <a:rPr lang="en-US" altLang="zh-CHS" dirty="0" smtClean="0"/>
              <a:t>Shared memory bandwidth</a:t>
            </a:r>
          </a:p>
        </p:txBody>
      </p:sp>
      <p:sp>
        <p:nvSpPr>
          <p:cNvPr id="47" name="矩形 46"/>
          <p:cNvSpPr/>
          <p:nvPr/>
        </p:nvSpPr>
        <p:spPr>
          <a:xfrm>
            <a:off x="467544" y="5301208"/>
            <a:ext cx="8027320" cy="1077218"/>
          </a:xfrm>
          <a:prstGeom prst="rect">
            <a:avLst/>
          </a:prstGeom>
        </p:spPr>
        <p:txBody>
          <a:bodyPr wrap="square">
            <a:spAutoFit/>
          </a:bodyPr>
          <a:lstStyle/>
          <a:p>
            <a:r>
              <a:rPr lang="en-US" altLang="zh-CHS" sz="3200" dirty="0">
                <a:solidFill>
                  <a:srgbClr val="0000FF"/>
                </a:solidFill>
                <a:latin typeface="Calibri"/>
                <a:ea typeface="Calibri"/>
                <a:cs typeface="ＭＳ Ｐゴシック" charset="0"/>
              </a:rPr>
              <a:t>Can operating-system-level metrics capture the microarchitecture-level resource interference?</a:t>
            </a:r>
            <a:endParaRPr lang="zh-CHS" altLang="en-US" sz="3200" dirty="0">
              <a:solidFill>
                <a:srgbClr val="0000FF"/>
              </a:solidFill>
              <a:latin typeface="Calibri"/>
              <a:ea typeface="Calibri"/>
              <a:cs typeface="ＭＳ Ｐゴシック" charset="0"/>
            </a:endParaRPr>
          </a:p>
        </p:txBody>
      </p:sp>
      <p:pic>
        <p:nvPicPr>
          <p:cNvPr id="19"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1263787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6">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mph" presetSubtype="10" fill="hold" nodeType="afterEffect">
                                  <p:stCondLst>
                                    <p:cond delay="0"/>
                                  </p:stCondLst>
                                  <p:childTnLst>
                                    <p:animClr clrSpc="hsl" dir="ccw">
                                      <p:cBhvr>
                                        <p:cTn id="13" dur="1000" fill="hold"/>
                                        <p:tgtEl>
                                          <p:spTgt spid="30"/>
                                        </p:tgtEl>
                                        <p:attrNameLst>
                                          <p:attrName>fillcolor</p:attrName>
                                        </p:attrNameLst>
                                      </p:cBhvr>
                                      <p:to>
                                        <a:srgbClr val="FF0F0F"/>
                                      </p:to>
                                    </p:animClr>
                                    <p:set>
                                      <p:cBhvr>
                                        <p:cTn id="14" dur="1000" fill="hold"/>
                                        <p:tgtEl>
                                          <p:spTgt spid="30"/>
                                        </p:tgtEl>
                                        <p:attrNameLst>
                                          <p:attrName>fill.type</p:attrName>
                                        </p:attrNameLst>
                                      </p:cBhvr>
                                      <p:to>
                                        <p:strVal val="solid"/>
                                      </p:to>
                                    </p:set>
                                    <p:set>
                                      <p:cBhvr>
                                        <p:cTn id="15" dur="1000" fill="hold"/>
                                        <p:tgtEl>
                                          <p:spTgt spid="30"/>
                                        </p:tgtEl>
                                        <p:attrNameLst>
                                          <p:attrName>fill.on</p:attrName>
                                        </p:attrNameLst>
                                      </p:cBhvr>
                                      <p:to>
                                        <p:strVal val="tru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6">
                                            <p:txEl>
                                              <p:pRg st="2" end="2"/>
                                            </p:txEl>
                                          </p:spTgt>
                                        </p:tgtEl>
                                        <p:attrNameLst>
                                          <p:attrName>style.visibility</p:attrName>
                                        </p:attrNameLst>
                                      </p:cBhvr>
                                      <p:to>
                                        <p:strVal val="visible"/>
                                      </p:to>
                                    </p:set>
                                  </p:childTnLst>
                                </p:cTn>
                              </p:par>
                            </p:childTnLst>
                          </p:cTn>
                        </p:par>
                        <p:par>
                          <p:cTn id="20" fill="hold">
                            <p:stCondLst>
                              <p:cond delay="0"/>
                            </p:stCondLst>
                            <p:childTnLst>
                              <p:par>
                                <p:cTn id="21" presetID="1" presetClass="emph" presetSubtype="2" fill="hold" nodeType="afterEffect">
                                  <p:stCondLst>
                                    <p:cond delay="0"/>
                                  </p:stCondLst>
                                  <p:childTnLst>
                                    <p:animClr clrSpc="rgb" dir="cw">
                                      <p:cBhvr>
                                        <p:cTn id="22" dur="2000" fill="hold"/>
                                        <p:tgtEl>
                                          <p:spTgt spid="32"/>
                                        </p:tgtEl>
                                        <p:attrNameLst>
                                          <p:attrName>fillcolor</p:attrName>
                                        </p:attrNameLst>
                                      </p:cBhvr>
                                      <p:to>
                                        <a:srgbClr val="FF0F0F"/>
                                      </p:to>
                                    </p:animClr>
                                    <p:set>
                                      <p:cBhvr>
                                        <p:cTn id="23" dur="2000" fill="hold"/>
                                        <p:tgtEl>
                                          <p:spTgt spid="32"/>
                                        </p:tgtEl>
                                        <p:attrNameLst>
                                          <p:attrName>fill.type</p:attrName>
                                        </p:attrNameLst>
                                      </p:cBhvr>
                                      <p:to>
                                        <p:strVal val="solid"/>
                                      </p:to>
                                    </p:set>
                                    <p:set>
                                      <p:cBhvr>
                                        <p:cTn id="24" dur="2000" fill="hold"/>
                                        <p:tgtEl>
                                          <p:spTgt spid="32"/>
                                        </p:tgtEl>
                                        <p:attrNameLst>
                                          <p:attrName>fill.on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ppt_x"/>
                                          </p:val>
                                        </p:tav>
                                        <p:tav tm="100000">
                                          <p:val>
                                            <p:strVal val="#ppt_x"/>
                                          </p:val>
                                        </p:tav>
                                      </p:tavLst>
                                    </p:anim>
                                    <p:anim calcmode="lin" valueType="num">
                                      <p:cBhvr additive="base">
                                        <p:cTn id="3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Microarchitecture Unawareness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209</a:t>
            </a:fld>
            <a:endParaRPr lang="zh-CHS" altLang="en-US">
              <a:solidFill>
                <a:prstClr val="black"/>
              </a:solidFill>
              <a:latin typeface="Calibri"/>
              <a:ea typeface="Calibri"/>
            </a:endParaRPr>
          </a:p>
        </p:txBody>
      </p:sp>
      <p:sp>
        <p:nvSpPr>
          <p:cNvPr id="5" name="圆角矩形 4"/>
          <p:cNvSpPr/>
          <p:nvPr/>
        </p:nvSpPr>
        <p:spPr>
          <a:xfrm>
            <a:off x="2295992"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11760"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3419872"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3086529"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412740"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11760"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2987824"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3" name="组合 2"/>
          <p:cNvGrpSpPr/>
          <p:nvPr/>
        </p:nvGrpSpPr>
        <p:grpSpPr>
          <a:xfrm>
            <a:off x="3507982" y="3980814"/>
            <a:ext cx="745245" cy="960354"/>
            <a:chOff x="2818643" y="2821552"/>
            <a:chExt cx="745245" cy="960354"/>
          </a:xfrm>
        </p:grpSpPr>
        <p:sp>
          <p:nvSpPr>
            <p:cNvPr id="20" name="圆角矩形 19"/>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8" name="组合 7"/>
          <p:cNvGrpSpPr/>
          <p:nvPr/>
        </p:nvGrpSpPr>
        <p:grpSpPr>
          <a:xfrm>
            <a:off x="6100248" y="3933056"/>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888156"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6" name="组合 5"/>
          <p:cNvGrpSpPr/>
          <p:nvPr/>
        </p:nvGrpSpPr>
        <p:grpSpPr>
          <a:xfrm>
            <a:off x="2524396" y="3980814"/>
            <a:ext cx="745245" cy="960354"/>
            <a:chOff x="1982802" y="2828686"/>
            <a:chExt cx="745245" cy="960354"/>
          </a:xfrm>
        </p:grpSpPr>
        <p:sp>
          <p:nvSpPr>
            <p:cNvPr id="34" name="圆角矩形 33"/>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9" name="组合 8"/>
          <p:cNvGrpSpPr/>
          <p:nvPr/>
        </p:nvGrpSpPr>
        <p:grpSpPr>
          <a:xfrm>
            <a:off x="7107465" y="3909332"/>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aphicFrame>
        <p:nvGraphicFramePr>
          <p:cNvPr id="10" name="表格 9"/>
          <p:cNvGraphicFramePr>
            <a:graphicFrameLocks noGrp="1"/>
          </p:cNvGraphicFramePr>
          <p:nvPr>
            <p:extLst>
              <p:ext uri="{D42A27DB-BD31-4B8C-83A1-F6EECF244321}">
                <p14:modId xmlns:p14="http://schemas.microsoft.com/office/powerpoint/2010/main" val="3892622529"/>
              </p:ext>
            </p:extLst>
          </p:nvPr>
        </p:nvGraphicFramePr>
        <p:xfrm>
          <a:off x="107506" y="1312506"/>
          <a:ext cx="4595269" cy="2084479"/>
        </p:xfrm>
        <a:graphic>
          <a:graphicData uri="http://schemas.openxmlformats.org/drawingml/2006/table">
            <a:tbl>
              <a:tblPr firstRow="1" bandRow="1">
                <a:tableStyleId>{BC89EF96-8CEA-46FF-86C4-4CE0E7609802}</a:tableStyleId>
              </a:tblPr>
              <a:tblGrid>
                <a:gridCol w="648070"/>
                <a:gridCol w="1800200"/>
                <a:gridCol w="2146999"/>
              </a:tblGrid>
              <a:tr h="502981">
                <a:tc rowSpan="2">
                  <a:txBody>
                    <a:bodyPr/>
                    <a:lstStyle/>
                    <a:p>
                      <a:r>
                        <a:rPr lang="en-US" altLang="zh-CHS" sz="2400" dirty="0" smtClean="0"/>
                        <a:t>VM</a:t>
                      </a:r>
                      <a:endParaRPr lang="zh-CHS" altLang="en-US" sz="2400" dirty="0"/>
                    </a:p>
                  </a:txBody>
                  <a:tcPr anchor="ctr" anchorCtr="1"/>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HS" sz="2000" dirty="0" smtClean="0"/>
                        <a:t>Operating</a:t>
                      </a:r>
                      <a:r>
                        <a:rPr lang="en-US" altLang="zh-CHS" sz="2000" baseline="0" dirty="0" smtClean="0"/>
                        <a:t>-system-level metrics</a:t>
                      </a:r>
                      <a:endParaRPr lang="zh-CHS" altLang="en-US" sz="2000" dirty="0" smtClean="0"/>
                    </a:p>
                  </a:txBody>
                  <a:tcPr anchor="ctr" anchorCtr="1"/>
                </a:tc>
                <a:tc hMerge="1">
                  <a:txBody>
                    <a:bodyPr/>
                    <a:lstStyle/>
                    <a:p>
                      <a:endParaRPr lang="zh-CHS" altLang="en-US" dirty="0"/>
                    </a:p>
                  </a:txBody>
                  <a:tcPr anchor="ctr" anchorCtr="1"/>
                </a:tc>
              </a:tr>
              <a:tr h="389377">
                <a:tc vMerge="1">
                  <a:txBody>
                    <a:bodyPr/>
                    <a:lstStyle/>
                    <a:p>
                      <a:endParaRPr lang="zh-CHS" altLang="en-US" dirty="0"/>
                    </a:p>
                  </a:txBody>
                  <a:tcPr/>
                </a:tc>
                <a:tc>
                  <a:txBody>
                    <a:bodyPr/>
                    <a:lstStyle/>
                    <a:p>
                      <a:r>
                        <a:rPr lang="en-US" altLang="zh-CHS" sz="2000" dirty="0" smtClean="0"/>
                        <a:t>CPU Utilization</a:t>
                      </a:r>
                      <a:endParaRPr lang="zh-CHS" altLang="en-US" sz="2000" dirty="0"/>
                    </a:p>
                  </a:txBody>
                  <a:tcPr anchor="ctr" anchorCtr="1"/>
                </a:tc>
                <a:tc>
                  <a:txBody>
                    <a:bodyPr/>
                    <a:lstStyle/>
                    <a:p>
                      <a:r>
                        <a:rPr lang="en-US" altLang="zh-CHS" sz="2000" dirty="0" smtClean="0"/>
                        <a:t>Memory Capacity</a:t>
                      </a:r>
                      <a:endParaRPr lang="zh-CHS" altLang="en-US" dirty="0"/>
                    </a:p>
                  </a:txBody>
                  <a:tcPr anchor="ctr" anchorCtr="1"/>
                </a:tc>
              </a:tr>
              <a:tr h="5692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HS" altLang="en-US" sz="2400" b="1" kern="1200" dirty="0" smtClean="0">
                        <a:solidFill>
                          <a:schemeClr val="tx1"/>
                        </a:solidFill>
                        <a:latin typeface="+mn-lt"/>
                        <a:ea typeface="+mn-ea"/>
                        <a:cs typeface="+mn-cs"/>
                      </a:endParaRPr>
                    </a:p>
                  </a:txBody>
                  <a:tcPr/>
                </a:tc>
                <a:tc>
                  <a:txBody>
                    <a:bodyPr/>
                    <a:lstStyle/>
                    <a:p>
                      <a:r>
                        <a:rPr lang="en-US" altLang="zh-CHS" dirty="0" smtClean="0"/>
                        <a:t>92%</a:t>
                      </a:r>
                      <a:endParaRPr lang="zh-CHS" altLang="en-US" dirty="0"/>
                    </a:p>
                  </a:txBody>
                  <a:tcPr anchor="ctr" anchorCtr="1"/>
                </a:tc>
                <a:tc>
                  <a:txBody>
                    <a:bodyPr/>
                    <a:lstStyle/>
                    <a:p>
                      <a:r>
                        <a:rPr lang="en-US" altLang="zh-CHS" dirty="0" smtClean="0"/>
                        <a:t>369</a:t>
                      </a:r>
                      <a:r>
                        <a:rPr lang="en-US" altLang="zh-CHS" baseline="0" dirty="0" smtClean="0"/>
                        <a:t> MB</a:t>
                      </a:r>
                      <a:endParaRPr lang="zh-CHS" altLang="en-US" dirty="0"/>
                    </a:p>
                  </a:txBody>
                  <a:tcPr anchor="ctr" anchorCtr="1"/>
                </a:tc>
              </a:tr>
              <a:tr h="616057">
                <a:tc>
                  <a:txBody>
                    <a:bodyPr/>
                    <a:lstStyle/>
                    <a:p>
                      <a:endParaRPr lang="zh-CHS" altLang="en-US" dirty="0"/>
                    </a:p>
                  </a:txBody>
                  <a:tcPr/>
                </a:tc>
                <a:tc>
                  <a:txBody>
                    <a:bodyPr/>
                    <a:lstStyle/>
                    <a:p>
                      <a:r>
                        <a:rPr lang="en-US" altLang="zh-CHS" dirty="0" smtClean="0"/>
                        <a:t>93%</a:t>
                      </a:r>
                      <a:endParaRPr lang="zh-CHS" altLang="en-US" dirty="0"/>
                    </a:p>
                  </a:txBody>
                  <a:tcPr anchor="ctr" anchorCtr="1"/>
                </a:tc>
                <a:tc>
                  <a:txBody>
                    <a:bodyPr/>
                    <a:lstStyle/>
                    <a:p>
                      <a:r>
                        <a:rPr lang="en-US" altLang="zh-CHS" dirty="0" smtClean="0"/>
                        <a:t>348</a:t>
                      </a:r>
                      <a:r>
                        <a:rPr lang="en-US" altLang="zh-CHS" baseline="0" dirty="0" smtClean="0"/>
                        <a:t> MB</a:t>
                      </a:r>
                      <a:endParaRPr lang="zh-CHS" altLang="en-US" dirty="0"/>
                    </a:p>
                  </a:txBody>
                  <a:tcPr anchor="ctr" anchorCtr="1"/>
                </a:tc>
              </a:tr>
            </a:tbl>
          </a:graphicData>
        </a:graphic>
      </p:graphicFrame>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651" y="2298263"/>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圆角矩形 44"/>
          <p:cNvSpPr/>
          <p:nvPr/>
        </p:nvSpPr>
        <p:spPr>
          <a:xfrm>
            <a:off x="107504" y="2887242"/>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13" name="组合 12"/>
          <p:cNvGrpSpPr/>
          <p:nvPr/>
        </p:nvGrpSpPr>
        <p:grpSpPr>
          <a:xfrm>
            <a:off x="318994" y="5373216"/>
            <a:ext cx="1655804" cy="919827"/>
            <a:chOff x="32830" y="5574898"/>
            <a:chExt cx="1655804" cy="919827"/>
          </a:xfrm>
        </p:grpSpPr>
        <p:pic>
          <p:nvPicPr>
            <p:cNvPr id="42"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圆角矩形 43"/>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12" name="TextBox 11"/>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46" name="TextBox 45"/>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graphicFrame>
        <p:nvGraphicFramePr>
          <p:cNvPr id="47" name="表格 46"/>
          <p:cNvGraphicFramePr>
            <a:graphicFrameLocks noGrp="1"/>
          </p:cNvGraphicFramePr>
          <p:nvPr>
            <p:extLst>
              <p:ext uri="{D42A27DB-BD31-4B8C-83A1-F6EECF244321}">
                <p14:modId xmlns:p14="http://schemas.microsoft.com/office/powerpoint/2010/main" val="1683652970"/>
              </p:ext>
            </p:extLst>
          </p:nvPr>
        </p:nvGraphicFramePr>
        <p:xfrm>
          <a:off x="4774782" y="1310613"/>
          <a:ext cx="4333722" cy="2084479"/>
        </p:xfrm>
        <a:graphic>
          <a:graphicData uri="http://schemas.openxmlformats.org/drawingml/2006/table">
            <a:tbl>
              <a:tblPr firstRow="1" bandRow="1">
                <a:tableStyleId>{BC89EF96-8CEA-46FF-86C4-4CE0E7609802}</a:tableStyleId>
              </a:tblPr>
              <a:tblGrid>
                <a:gridCol w="1867107"/>
                <a:gridCol w="2466615"/>
              </a:tblGrid>
              <a:tr h="502981">
                <a:tc gridSpan="2">
                  <a:txBody>
                    <a:bodyPr/>
                    <a:lstStyle/>
                    <a:p>
                      <a:r>
                        <a:rPr lang="en-US" altLang="zh-CHS" sz="2000" b="1" kern="1200" dirty="0" smtClean="0">
                          <a:solidFill>
                            <a:schemeClr val="tx1"/>
                          </a:solidFill>
                          <a:latin typeface="+mn-lt"/>
                          <a:ea typeface="+mn-ea"/>
                          <a:cs typeface="+mn-cs"/>
                        </a:rPr>
                        <a:t>Microarchitecture-level metrics</a:t>
                      </a:r>
                      <a:endParaRPr lang="zh-CHS" altLang="en-US" sz="2000" dirty="0"/>
                    </a:p>
                  </a:txBody>
                  <a:tcPr anchor="ctr" anchorCtr="1"/>
                </a:tc>
                <a:tc hMerge="1">
                  <a:txBody>
                    <a:bodyPr/>
                    <a:lstStyle/>
                    <a:p>
                      <a:endParaRPr lang="zh-CHS" altLang="en-US" dirty="0"/>
                    </a:p>
                  </a:txBody>
                  <a:tcPr anchor="ctr" anchorCtr="1"/>
                </a:tc>
              </a:tr>
              <a:tr h="389377">
                <a:tc>
                  <a:txBody>
                    <a:bodyPr/>
                    <a:lstStyle/>
                    <a:p>
                      <a:r>
                        <a:rPr lang="en-US" altLang="zh-CHS" sz="2000" dirty="0" smtClean="0"/>
                        <a:t>LLC Hit Ratio</a:t>
                      </a:r>
                      <a:endParaRPr lang="zh-CHS" altLang="en-US" sz="2000" dirty="0"/>
                    </a:p>
                  </a:txBody>
                  <a:tcPr anchor="ctr" anchorCtr="1"/>
                </a:tc>
                <a:tc>
                  <a:txBody>
                    <a:bodyPr/>
                    <a:lstStyle/>
                    <a:p>
                      <a:r>
                        <a:rPr lang="en-US" altLang="zh-CHS" sz="2000" dirty="0" smtClean="0"/>
                        <a:t>Memory Bandwidth</a:t>
                      </a:r>
                      <a:endParaRPr lang="zh-CHS" altLang="en-US" sz="2000" dirty="0"/>
                    </a:p>
                  </a:txBody>
                  <a:tcPr anchor="ctr" anchorCtr="1"/>
                </a:tc>
              </a:tr>
              <a:tr h="569201">
                <a:tc>
                  <a:txBody>
                    <a:bodyPr/>
                    <a:lstStyle/>
                    <a:p>
                      <a:r>
                        <a:rPr lang="en-US" altLang="zh-CHS" b="1" dirty="0" smtClean="0">
                          <a:solidFill>
                            <a:srgbClr val="FF0000"/>
                          </a:solidFill>
                        </a:rPr>
                        <a:t>2%</a:t>
                      </a:r>
                      <a:endParaRPr lang="zh-CHS" altLang="en-US" b="1" dirty="0">
                        <a:solidFill>
                          <a:srgbClr val="FF0000"/>
                        </a:solidFill>
                      </a:endParaRPr>
                    </a:p>
                  </a:txBody>
                  <a:tcPr anchor="ctr" anchorCtr="1"/>
                </a:tc>
                <a:tc>
                  <a:txBody>
                    <a:bodyPr/>
                    <a:lstStyle/>
                    <a:p>
                      <a:r>
                        <a:rPr lang="en-US" altLang="zh-CHS" b="1" dirty="0" smtClean="0">
                          <a:solidFill>
                            <a:srgbClr val="FF0000"/>
                          </a:solidFill>
                        </a:rPr>
                        <a:t>2267 MB/s</a:t>
                      </a:r>
                      <a:endParaRPr lang="zh-CHS" altLang="en-US" b="1" dirty="0">
                        <a:solidFill>
                          <a:srgbClr val="FF0000"/>
                        </a:solidFill>
                      </a:endParaRPr>
                    </a:p>
                  </a:txBody>
                  <a:tcPr anchor="ctr" anchorCtr="1"/>
                </a:tc>
              </a:tr>
              <a:tr h="616057">
                <a:tc>
                  <a:txBody>
                    <a:bodyPr/>
                    <a:lstStyle/>
                    <a:p>
                      <a:r>
                        <a:rPr lang="en-US" altLang="zh-CHS" b="1" dirty="0" smtClean="0">
                          <a:solidFill>
                            <a:srgbClr val="FF0000"/>
                          </a:solidFill>
                        </a:rPr>
                        <a:t>98%</a:t>
                      </a:r>
                      <a:endParaRPr lang="zh-CHS" altLang="en-US" b="1" dirty="0">
                        <a:solidFill>
                          <a:srgbClr val="FF0000"/>
                        </a:solidFill>
                      </a:endParaRPr>
                    </a:p>
                  </a:txBody>
                  <a:tcPr anchor="ctr" anchorCtr="1"/>
                </a:tc>
                <a:tc>
                  <a:txBody>
                    <a:bodyPr/>
                    <a:lstStyle/>
                    <a:p>
                      <a:r>
                        <a:rPr lang="en-US" altLang="zh-CHS" b="1" dirty="0" smtClean="0">
                          <a:solidFill>
                            <a:srgbClr val="FF0000"/>
                          </a:solidFill>
                        </a:rPr>
                        <a:t>1</a:t>
                      </a:r>
                      <a:r>
                        <a:rPr lang="en-US" altLang="zh-CHS" b="1" baseline="0" dirty="0" smtClean="0">
                          <a:solidFill>
                            <a:srgbClr val="FF0000"/>
                          </a:solidFill>
                        </a:rPr>
                        <a:t> </a:t>
                      </a:r>
                      <a:r>
                        <a:rPr lang="en-US" altLang="zh-CHS" b="1" dirty="0" smtClean="0">
                          <a:solidFill>
                            <a:srgbClr val="FF0000"/>
                          </a:solidFill>
                        </a:rPr>
                        <a:t>MB/s</a:t>
                      </a:r>
                      <a:endParaRPr lang="zh-CHS" altLang="en-US" b="1" dirty="0">
                        <a:solidFill>
                          <a:srgbClr val="FF0000"/>
                        </a:solidFill>
                      </a:endParaRPr>
                    </a:p>
                  </a:txBody>
                  <a:tcPr anchor="ctr" anchorCtr="1"/>
                </a:tc>
              </a:tr>
            </a:tbl>
          </a:graphicData>
        </a:graphic>
      </p:graphicFrame>
      <p:sp>
        <p:nvSpPr>
          <p:cNvPr id="48" name="圆角矩形 47"/>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49" name="圆角矩形 48"/>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50" name="直接箭头连接符 49"/>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直接箭头连接符 50"/>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53" name="TextBox 52"/>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19" name="直接箭头连接符 18"/>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5" name="Picture 7" descr="safari.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4355853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5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63"/>
                                        </p:tgtEl>
                                        <p:attrNameLst>
                                          <p:attrName>style.visibility</p:attrName>
                                        </p:attrNameLst>
                                      </p:cBhvr>
                                      <p:to>
                                        <p:strVal val="visible"/>
                                      </p:to>
                                    </p:set>
                                  </p:childTnLst>
                                </p:cTn>
                              </p:par>
                              <p:par>
                                <p:cTn id="69" presetID="1" presetClass="emph" presetSubtype="2" fill="hold" nodeType="withEffect">
                                  <p:stCondLst>
                                    <p:cond delay="0"/>
                                  </p:stCondLst>
                                  <p:childTnLst>
                                    <p:animClr clrSpc="rgb" dir="cw">
                                      <p:cBhvr>
                                        <p:cTn id="70" dur="1000" fill="hold"/>
                                        <p:tgtEl>
                                          <p:spTgt spid="17"/>
                                        </p:tgtEl>
                                        <p:attrNameLst>
                                          <p:attrName>fillcolor</p:attrName>
                                        </p:attrNameLst>
                                      </p:cBhvr>
                                      <p:to>
                                        <a:srgbClr val="FD1711"/>
                                      </p:to>
                                    </p:animClr>
                                    <p:set>
                                      <p:cBhvr>
                                        <p:cTn id="71" dur="1000" fill="hold"/>
                                        <p:tgtEl>
                                          <p:spTgt spid="17"/>
                                        </p:tgtEl>
                                        <p:attrNameLst>
                                          <p:attrName>fill.type</p:attrName>
                                        </p:attrNameLst>
                                      </p:cBhvr>
                                      <p:to>
                                        <p:strVal val="solid"/>
                                      </p:to>
                                    </p:set>
                                    <p:set>
                                      <p:cBhvr>
                                        <p:cTn id="72" dur="1000" fill="hold"/>
                                        <p:tgtEl>
                                          <p:spTgt spid="1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1" grpId="0" animBg="1"/>
      <p:bldP spid="14" grpId="0"/>
      <p:bldP spid="15" grpId="0" animBg="1"/>
      <p:bldP spid="16" grpId="0" animBg="1"/>
      <p:bldP spid="17" grpId="0" animBg="1"/>
      <p:bldP spid="48" grpId="0" animBg="1"/>
      <p:bldP spid="49" grpId="0" animBg="1"/>
      <p:bldP spid="52" grpId="0"/>
      <p:bldP spid="5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774676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210</a:t>
            </a:fld>
            <a:endParaRPr lang="zh-CHS" altLang="en-US">
              <a:solidFill>
                <a:prstClr val="black"/>
              </a:solidFill>
              <a:latin typeface="Calibri"/>
              <a:ea typeface="Calibri"/>
            </a:endParaRPr>
          </a:p>
        </p:txBody>
      </p:sp>
      <p:graphicFrame>
        <p:nvGraphicFramePr>
          <p:cNvPr id="51" name="图表 50"/>
          <p:cNvGraphicFramePr>
            <a:graphicFrameLocks/>
          </p:cNvGraphicFramePr>
          <p:nvPr>
            <p:extLst>
              <p:ext uri="{D42A27DB-BD31-4B8C-83A1-F6EECF244321}">
                <p14:modId xmlns:p14="http://schemas.microsoft.com/office/powerpoint/2010/main" val="654547914"/>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组合 44"/>
          <p:cNvGrpSpPr>
            <a:grpSpLocks noChangeAspect="1"/>
          </p:cNvGrpSpPr>
          <p:nvPr/>
        </p:nvGrpSpPr>
        <p:grpSpPr>
          <a:xfrm>
            <a:off x="2295992" y="3356992"/>
            <a:ext cx="2204000" cy="3384376"/>
            <a:chOff x="134211" y="3465818"/>
            <a:chExt cx="2204000" cy="3384376"/>
          </a:xfrm>
        </p:grpSpPr>
        <p:sp>
          <p:nvSpPr>
            <p:cNvPr id="47" name="圆角矩形 46"/>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48" name="圆角矩形 47"/>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49" name="圆角矩形 48"/>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rgbClr val="FF000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59" name="组合 58"/>
          <p:cNvGrpSpPr/>
          <p:nvPr/>
        </p:nvGrpSpPr>
        <p:grpSpPr>
          <a:xfrm>
            <a:off x="6100248" y="3933056"/>
            <a:ext cx="745245" cy="960354"/>
            <a:chOff x="5940152" y="1641327"/>
            <a:chExt cx="745245" cy="960354"/>
          </a:xfrm>
        </p:grpSpPr>
        <p:sp>
          <p:nvSpPr>
            <p:cNvPr id="60" name="圆角矩形 59"/>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62" name="组合 61"/>
          <p:cNvGrpSpPr>
            <a:grpSpLocks noChangeAspect="1"/>
          </p:cNvGrpSpPr>
          <p:nvPr/>
        </p:nvGrpSpPr>
        <p:grpSpPr>
          <a:xfrm>
            <a:off x="5888156" y="3356992"/>
            <a:ext cx="2204000" cy="3384376"/>
            <a:chOff x="134211" y="3465818"/>
            <a:chExt cx="2204000" cy="3384376"/>
          </a:xfrm>
        </p:grpSpPr>
        <p:sp>
          <p:nvSpPr>
            <p:cNvPr id="63" name="圆角矩形 62"/>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直接箭头连接符 92"/>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直接箭头连接符 93"/>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左右箭头 96"/>
          <p:cNvSpPr/>
          <p:nvPr/>
        </p:nvSpPr>
        <p:spPr>
          <a:xfrm>
            <a:off x="4358256" y="4460991"/>
            <a:ext cx="1741991" cy="444946"/>
          </a:xfrm>
          <a:prstGeom prst="lef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000" b="1" dirty="0" smtClean="0">
                <a:solidFill>
                  <a:prstClr val="black"/>
                </a:solidFill>
                <a:latin typeface="Calibri"/>
                <a:ea typeface="Calibri"/>
              </a:rPr>
              <a:t>SWAP</a:t>
            </a:r>
            <a:endParaRPr lang="zh-CHS" altLang="en-US" sz="2000" b="1" dirty="0">
              <a:solidFill>
                <a:prstClr val="black"/>
              </a:solidFill>
              <a:latin typeface="Calibri"/>
              <a:ea typeface="Calibri"/>
            </a:endParaRPr>
          </a:p>
        </p:txBody>
      </p:sp>
      <p:pic>
        <p:nvPicPr>
          <p:cNvPr id="98" name="Picture 7"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041469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211</a:t>
            </a:fld>
            <a:endParaRPr lang="zh-CHS" altLang="en-US">
              <a:solidFill>
                <a:prstClr val="black"/>
              </a:solidFill>
              <a:latin typeface="Calibri"/>
              <a:ea typeface="Calibri"/>
            </a:endParaRPr>
          </a:p>
        </p:txBody>
      </p:sp>
      <p:graphicFrame>
        <p:nvGraphicFramePr>
          <p:cNvPr id="47" name="图表 46"/>
          <p:cNvGraphicFramePr>
            <a:graphicFrameLocks/>
          </p:cNvGraphicFramePr>
          <p:nvPr>
            <p:extLst>
              <p:ext uri="{D42A27DB-BD31-4B8C-83A1-F6EECF244321}">
                <p14:modId xmlns:p14="http://schemas.microsoft.com/office/powerpoint/2010/main" val="356748471"/>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sp>
        <p:nvSpPr>
          <p:cNvPr id="10" name="上箭头 9"/>
          <p:cNvSpPr/>
          <p:nvPr/>
        </p:nvSpPr>
        <p:spPr>
          <a:xfrm>
            <a:off x="4139952" y="1772816"/>
            <a:ext cx="504056" cy="25433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HS" altLang="en-US">
              <a:solidFill>
                <a:prstClr val="white"/>
              </a:solidFill>
              <a:latin typeface="Calibri"/>
              <a:ea typeface="Calibri"/>
            </a:endParaRPr>
          </a:p>
        </p:txBody>
      </p:sp>
      <p:sp>
        <p:nvSpPr>
          <p:cNvPr id="18" name="TextBox 17"/>
          <p:cNvSpPr txBox="1"/>
          <p:nvPr/>
        </p:nvSpPr>
        <p:spPr>
          <a:xfrm>
            <a:off x="4128996" y="1475492"/>
            <a:ext cx="587020" cy="369332"/>
          </a:xfrm>
          <a:prstGeom prst="rect">
            <a:avLst/>
          </a:prstGeom>
          <a:noFill/>
        </p:spPr>
        <p:txBody>
          <a:bodyPr wrap="none" rtlCol="0">
            <a:spAutoFit/>
          </a:bodyPr>
          <a:lstStyle/>
          <a:p>
            <a:r>
              <a:rPr lang="en-US" altLang="zh-CHS" b="1" dirty="0" smtClean="0">
                <a:solidFill>
                  <a:srgbClr val="FF0000"/>
                </a:solidFill>
                <a:latin typeface="Calibri"/>
                <a:ea typeface="Calibri"/>
                <a:cs typeface="ＭＳ Ｐゴシック" charset="0"/>
              </a:rPr>
              <a:t>49%</a:t>
            </a:r>
            <a:endParaRPr lang="zh-CHS" altLang="en-US" b="1" dirty="0">
              <a:solidFill>
                <a:srgbClr val="FF0000"/>
              </a:solidFill>
              <a:latin typeface="Calibri"/>
              <a:ea typeface="Calibri"/>
              <a:cs typeface="ＭＳ Ｐゴシック" charset="0"/>
            </a:endParaRPr>
          </a:p>
        </p:txBody>
      </p:sp>
      <p:grpSp>
        <p:nvGrpSpPr>
          <p:cNvPr id="48" name="组合 47"/>
          <p:cNvGrpSpPr>
            <a:grpSpLocks noChangeAspect="1"/>
          </p:cNvGrpSpPr>
          <p:nvPr/>
        </p:nvGrpSpPr>
        <p:grpSpPr>
          <a:xfrm>
            <a:off x="2295992" y="3356992"/>
            <a:ext cx="2204000" cy="3384376"/>
            <a:chOff x="134211" y="3465818"/>
            <a:chExt cx="2204000" cy="3384376"/>
          </a:xfrm>
        </p:grpSpPr>
        <p:sp>
          <p:nvSpPr>
            <p:cNvPr id="49" name="圆角矩形 48"/>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50" name="圆角矩形 49"/>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51" name="圆角矩形 5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60" name="圆角矩形 59"/>
          <p:cNvSpPr/>
          <p:nvPr/>
        </p:nvSpPr>
        <p:spPr>
          <a:xfrm>
            <a:off x="6100248" y="393305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6148834" y="443711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63" name="圆角矩形 62"/>
          <p:cNvSpPr/>
          <p:nvPr/>
        </p:nvSpPr>
        <p:spPr>
          <a:xfrm>
            <a:off x="5888156"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6003924"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7012036"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6678693"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6004904"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6003924"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6579988"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3900068" y="547159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8" name="直接箭头连接符 97"/>
          <p:cNvCxnSpPr/>
          <p:nvPr/>
        </p:nvCxnSpPr>
        <p:spPr>
          <a:xfrm>
            <a:off x="6165146" y="5462108"/>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9" name="直接箭头连接符 98"/>
          <p:cNvCxnSpPr/>
          <p:nvPr/>
        </p:nvCxnSpPr>
        <p:spPr>
          <a:xfrm>
            <a:off x="6334234" y="5471570"/>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0" name="直接箭头连接符 99"/>
          <p:cNvCxnSpPr/>
          <p:nvPr/>
        </p:nvCxnSpPr>
        <p:spPr>
          <a:xfrm>
            <a:off x="6507980" y="5462107"/>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直接箭头连接符 100"/>
          <p:cNvCxnSpPr/>
          <p:nvPr/>
        </p:nvCxnSpPr>
        <p:spPr>
          <a:xfrm>
            <a:off x="6678693" y="5481159"/>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爆炸形 1 18"/>
          <p:cNvSpPr/>
          <p:nvPr/>
        </p:nvSpPr>
        <p:spPr>
          <a:xfrm>
            <a:off x="251520" y="1196752"/>
            <a:ext cx="8772290" cy="5051223"/>
          </a:xfrm>
          <a:prstGeom prst="irregularSeal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b="1" dirty="0" smtClean="0">
                <a:solidFill>
                  <a:srgbClr val="FF0000"/>
                </a:solidFill>
                <a:latin typeface="Calibri"/>
                <a:ea typeface="Calibri"/>
              </a:rPr>
              <a:t>We need microarchitecture-level interference awareness in DRM!</a:t>
            </a:r>
            <a:endParaRPr lang="zh-CHS" altLang="en-US" sz="2800" b="1" dirty="0">
              <a:solidFill>
                <a:srgbClr val="FF0000"/>
              </a:solidFill>
              <a:latin typeface="Calibri"/>
              <a:ea typeface="Calibri"/>
            </a:endParaRPr>
          </a:p>
        </p:txBody>
      </p:sp>
      <p:pic>
        <p:nvPicPr>
          <p:cNvPr id="59" name="Picture 7"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561079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8" grpId="0"/>
      <p:bldP spid="19"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3" name="内容占位符 2"/>
          <p:cNvSpPr>
            <a:spLocks noGrp="1"/>
          </p:cNvSpPr>
          <p:nvPr>
            <p:ph idx="1"/>
          </p:nvPr>
        </p:nvSpPr>
        <p:spPr/>
        <p:txBody>
          <a:bodyPr>
            <a:noAutofit/>
          </a:bodyPr>
          <a:lstStyle/>
          <a:p>
            <a:r>
              <a:rPr lang="en-US" altLang="zh-CHS" sz="3000" b="1" u="sng" dirty="0" smtClean="0"/>
              <a:t>Goal</a:t>
            </a:r>
            <a:r>
              <a:rPr lang="en-US" altLang="zh-CHS" sz="3000" dirty="0" smtClean="0"/>
              <a:t>: Take into account microarchitecture-level </a:t>
            </a:r>
            <a:r>
              <a:rPr lang="en-US" altLang="zh-CHS" sz="3000" dirty="0"/>
              <a:t>shared resource </a:t>
            </a:r>
            <a:r>
              <a:rPr lang="en-US" altLang="zh-CHS" sz="3000" dirty="0" smtClean="0"/>
              <a:t>interference</a:t>
            </a:r>
          </a:p>
          <a:p>
            <a:pPr lvl="1"/>
            <a:r>
              <a:rPr lang="en-US" altLang="zh-CHS" sz="2400" dirty="0" smtClean="0"/>
              <a:t>Shared cache capacity</a:t>
            </a:r>
          </a:p>
          <a:p>
            <a:pPr lvl="1"/>
            <a:r>
              <a:rPr lang="en-US" altLang="zh-CHS" sz="2400" dirty="0" smtClean="0"/>
              <a:t>Shared memory bandwidth</a:t>
            </a:r>
          </a:p>
          <a:p>
            <a:pPr lvl="8"/>
            <a:endParaRPr lang="en-US" altLang="zh-CHS" dirty="0"/>
          </a:p>
          <a:p>
            <a:r>
              <a:rPr lang="en-US" altLang="zh-CHS" sz="3000" b="1" u="sng" dirty="0">
                <a:solidFill>
                  <a:srgbClr val="0000FF"/>
                </a:solidFill>
              </a:rPr>
              <a:t>Key </a:t>
            </a:r>
            <a:r>
              <a:rPr lang="en-US" altLang="zh-CHS" sz="3000" b="1" u="sng" dirty="0" smtClean="0">
                <a:solidFill>
                  <a:srgbClr val="0000FF"/>
                </a:solidFill>
              </a:rPr>
              <a:t>Idea</a:t>
            </a:r>
            <a:r>
              <a:rPr lang="en-US" altLang="zh-CHS" sz="3000" dirty="0" smtClean="0">
                <a:solidFill>
                  <a:srgbClr val="0000FF"/>
                </a:solidFill>
              </a:rPr>
              <a:t>: </a:t>
            </a:r>
          </a:p>
          <a:p>
            <a:pPr lvl="1"/>
            <a:r>
              <a:rPr lang="en-US" altLang="zh-CHS" sz="2600" dirty="0" smtClean="0">
                <a:solidFill>
                  <a:srgbClr val="0000FF"/>
                </a:solidFill>
              </a:rPr>
              <a:t>Monitor and detect microarchitecture</a:t>
            </a:r>
            <a:r>
              <a:rPr lang="en-US" altLang="zh-CHS" sz="2600" dirty="0">
                <a:solidFill>
                  <a:srgbClr val="0000FF"/>
                </a:solidFill>
              </a:rPr>
              <a:t>-level shared resource </a:t>
            </a:r>
            <a:r>
              <a:rPr lang="en-US" altLang="zh-CHS" sz="2600" dirty="0" smtClean="0">
                <a:solidFill>
                  <a:srgbClr val="0000FF"/>
                </a:solidFill>
              </a:rPr>
              <a:t>interference</a:t>
            </a:r>
            <a:endParaRPr lang="en-US" altLang="zh-CHS" sz="2600" dirty="0">
              <a:solidFill>
                <a:srgbClr val="0000FF"/>
              </a:solidFill>
            </a:endParaRPr>
          </a:p>
          <a:p>
            <a:pPr lvl="1"/>
            <a:r>
              <a:rPr lang="en-US" altLang="zh-CHS" sz="2600" dirty="0" smtClean="0">
                <a:solidFill>
                  <a:srgbClr val="0000FF"/>
                </a:solidFill>
              </a:rPr>
              <a:t>Balance microarchitecture</a:t>
            </a:r>
            <a:r>
              <a:rPr lang="en-US" altLang="zh-CHS" sz="2600" dirty="0">
                <a:solidFill>
                  <a:srgbClr val="0000FF"/>
                </a:solidFill>
              </a:rPr>
              <a:t>-level </a:t>
            </a:r>
            <a:r>
              <a:rPr lang="en-US" altLang="zh-CHS" sz="2600" dirty="0" smtClean="0">
                <a:solidFill>
                  <a:srgbClr val="0000FF"/>
                </a:solidFill>
              </a:rPr>
              <a:t>resource usage </a:t>
            </a:r>
            <a:r>
              <a:rPr lang="en-US" altLang="zh-CHS" sz="2600" dirty="0">
                <a:solidFill>
                  <a:srgbClr val="0000FF"/>
                </a:solidFill>
              </a:rPr>
              <a:t>across </a:t>
            </a:r>
            <a:r>
              <a:rPr lang="en-US" altLang="zh-CHS" sz="2600" dirty="0" smtClean="0">
                <a:solidFill>
                  <a:srgbClr val="0000FF"/>
                </a:solidFill>
              </a:rPr>
              <a:t>cluster to minimize memory interference while maximizing system performance</a:t>
            </a:r>
            <a:endParaRPr lang="en-US" altLang="zh-CHS" sz="2600" dirty="0">
              <a:solidFill>
                <a:srgbClr val="0000FF"/>
              </a:solidFill>
            </a:endParaRPr>
          </a:p>
          <a:p>
            <a:endParaRPr lang="en-US" altLang="zh-CHS" dirty="0" smtClean="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212</a:t>
            </a:fld>
            <a:endParaRPr lang="zh-CHS" altLang="en-US">
              <a:solidFill>
                <a:prstClr val="black"/>
              </a:solidFill>
              <a:latin typeface="Calibri"/>
              <a:ea typeface="Calibri"/>
            </a:endParaRPr>
          </a:p>
        </p:txBody>
      </p:sp>
      <p:pic>
        <p:nvPicPr>
          <p:cNvPr id="5"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679012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213</a:t>
            </a:fld>
            <a:endParaRPr lang="zh-CHS" altLang="en-US" dirty="0">
              <a:solidFill>
                <a:prstClr val="black"/>
              </a:solidFill>
              <a:latin typeface="Calibri"/>
              <a:ea typeface="Calibri"/>
            </a:endParaRPr>
          </a:p>
        </p:txBody>
      </p:sp>
      <p:sp>
        <p:nvSpPr>
          <p:cNvPr id="5" name="矩形 4"/>
          <p:cNvSpPr/>
          <p:nvPr/>
        </p:nvSpPr>
        <p:spPr>
          <a:xfrm>
            <a:off x="431540" y="220974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sp>
        <p:nvSpPr>
          <p:cNvPr id="6" name="矩形 5"/>
          <p:cNvSpPr/>
          <p:nvPr/>
        </p:nvSpPr>
        <p:spPr>
          <a:xfrm>
            <a:off x="575556" y="2343295"/>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grpSp>
        <p:nvGrpSpPr>
          <p:cNvPr id="7" name="组合 6"/>
          <p:cNvGrpSpPr/>
          <p:nvPr/>
        </p:nvGrpSpPr>
        <p:grpSpPr>
          <a:xfrm>
            <a:off x="719572" y="2492211"/>
            <a:ext cx="3528392" cy="3162785"/>
            <a:chOff x="899592" y="692696"/>
            <a:chExt cx="3528392" cy="3162785"/>
          </a:xfrm>
        </p:grpSpPr>
        <p:sp>
          <p:nvSpPr>
            <p:cNvPr id="8" name="矩形 7"/>
            <p:cNvSpPr/>
            <p:nvPr/>
          </p:nvSpPr>
          <p:spPr>
            <a:xfrm>
              <a:off x="899592" y="69269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err="1" smtClean="0">
                  <a:solidFill>
                    <a:prstClr val="black"/>
                  </a:solidFill>
                  <a:latin typeface="Calibri"/>
                </a:rPr>
                <a:t>OS+Hypervisor</a:t>
              </a:r>
              <a:endParaRPr lang="en-US" b="1" dirty="0">
                <a:solidFill>
                  <a:prstClr val="black"/>
                </a:solidFill>
                <a:latin typeface="Calibri"/>
              </a:endParaRPr>
            </a:p>
          </p:txBody>
        </p:sp>
        <p:grpSp>
          <p:nvGrpSpPr>
            <p:cNvPr id="9" name="组合 8"/>
            <p:cNvGrpSpPr/>
            <p:nvPr/>
          </p:nvGrpSpPr>
          <p:grpSpPr>
            <a:xfrm>
              <a:off x="1223628" y="1137783"/>
              <a:ext cx="936104" cy="1517701"/>
              <a:chOff x="6071584" y="3273230"/>
              <a:chExt cx="936104" cy="1517701"/>
            </a:xfrm>
          </p:grpSpPr>
          <p:sp>
            <p:nvSpPr>
              <p:cNvPr id="17" name="圆角矩形 16"/>
              <p:cNvSpPr/>
              <p:nvPr/>
            </p:nvSpPr>
            <p:spPr>
              <a:xfrm>
                <a:off x="6071584"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8" name="圆角矩形 17"/>
              <p:cNvSpPr/>
              <p:nvPr/>
            </p:nvSpPr>
            <p:spPr>
              <a:xfrm>
                <a:off x="6167014"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9" name="圆角矩形 18"/>
              <p:cNvSpPr/>
              <p:nvPr/>
            </p:nvSpPr>
            <p:spPr>
              <a:xfrm>
                <a:off x="6215600"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grpSp>
          <p:nvGrpSpPr>
            <p:cNvPr id="10" name="组合 9"/>
            <p:cNvGrpSpPr/>
            <p:nvPr/>
          </p:nvGrpSpPr>
          <p:grpSpPr>
            <a:xfrm>
              <a:off x="3239852" y="1137783"/>
              <a:ext cx="936104" cy="1517701"/>
              <a:chOff x="7079696" y="3273230"/>
              <a:chExt cx="936104" cy="1517701"/>
            </a:xfrm>
          </p:grpSpPr>
          <p:sp>
            <p:nvSpPr>
              <p:cNvPr id="14" name="圆角矩形 13"/>
              <p:cNvSpPr/>
              <p:nvPr/>
            </p:nvSpPr>
            <p:spPr>
              <a:xfrm>
                <a:off x="7079696"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5" name="圆角矩形 14"/>
              <p:cNvSpPr/>
              <p:nvPr/>
            </p:nvSpPr>
            <p:spPr>
              <a:xfrm>
                <a:off x="7175126"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6" name="圆角矩形 15"/>
              <p:cNvSpPr/>
              <p:nvPr/>
            </p:nvSpPr>
            <p:spPr>
              <a:xfrm>
                <a:off x="7223712"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sp>
          <p:nvSpPr>
            <p:cNvPr id="11" name="圆角矩形 10"/>
            <p:cNvSpPr/>
            <p:nvPr/>
          </p:nvSpPr>
          <p:spPr>
            <a:xfrm>
              <a:off x="1115616" y="2943517"/>
              <a:ext cx="3168352" cy="741040"/>
            </a:xfrm>
            <a:prstGeom prst="round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a:solidFill>
                  <a:prstClr val="black"/>
                </a:solidFill>
                <a:latin typeface="Calibri"/>
              </a:endParaRPr>
            </a:p>
          </p:txBody>
        </p:sp>
        <p:cxnSp>
          <p:nvCxnSpPr>
            <p:cNvPr id="12" name="肘形连接符 11"/>
            <p:cNvCxnSpPr>
              <a:stCxn id="11" idx="0"/>
              <a:endCxn id="17" idx="2"/>
            </p:cNvCxnSpPr>
            <p:nvPr/>
          </p:nvCxnSpPr>
          <p:spPr>
            <a:xfrm rot="16200000" flipV="1">
              <a:off x="2051720"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肘形连接符 12"/>
            <p:cNvCxnSpPr>
              <a:stCxn id="11" idx="0"/>
              <a:endCxn id="14" idx="2"/>
            </p:cNvCxnSpPr>
            <p:nvPr/>
          </p:nvCxnSpPr>
          <p:spPr>
            <a:xfrm rot="5400000" flipH="1" flipV="1">
              <a:off x="3059832"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0" name="矩形 19"/>
          <p:cNvSpPr/>
          <p:nvPr/>
        </p:nvSpPr>
        <p:spPr>
          <a:xfrm>
            <a:off x="5184068" y="2189874"/>
            <a:ext cx="3528392" cy="3465122"/>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smtClean="0">
                <a:solidFill>
                  <a:prstClr val="black"/>
                </a:solidFill>
                <a:latin typeface="Calibri"/>
              </a:rPr>
              <a:t>A-DRM: Global Architecture –aware Resource Manager</a:t>
            </a:r>
            <a:endParaRPr lang="en-US" b="1" dirty="0">
              <a:solidFill>
                <a:prstClr val="black"/>
              </a:solidFill>
              <a:latin typeface="Calibri"/>
            </a:endParaRPr>
          </a:p>
        </p:txBody>
      </p:sp>
      <p:sp>
        <p:nvSpPr>
          <p:cNvPr id="21" name="圆角矩形 20"/>
          <p:cNvSpPr/>
          <p:nvPr/>
        </p:nvSpPr>
        <p:spPr>
          <a:xfrm>
            <a:off x="5364088" y="2870823"/>
            <a:ext cx="3168352"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Profiling Engine</a:t>
            </a:r>
            <a:endParaRPr lang="en-US" b="1" dirty="0">
              <a:solidFill>
                <a:prstClr val="black"/>
              </a:solidFill>
              <a:latin typeface="Calibri"/>
            </a:endParaRPr>
          </a:p>
        </p:txBody>
      </p:sp>
      <p:sp>
        <p:nvSpPr>
          <p:cNvPr id="22" name="圆角矩形 21"/>
          <p:cNvSpPr/>
          <p:nvPr/>
        </p:nvSpPr>
        <p:spPr>
          <a:xfrm>
            <a:off x="5364956" y="3475829"/>
            <a:ext cx="3167063" cy="548486"/>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a:t>
            </a:r>
          </a:p>
          <a:p>
            <a:pPr algn="ctr" fontAlgn="base">
              <a:spcBef>
                <a:spcPct val="0"/>
              </a:spcBef>
              <a:spcAft>
                <a:spcPct val="0"/>
              </a:spcAft>
            </a:pPr>
            <a:r>
              <a:rPr lang="en-US" b="1" dirty="0" smtClean="0">
                <a:solidFill>
                  <a:prstClr val="black"/>
                </a:solidFill>
                <a:latin typeface="Calibri"/>
              </a:rPr>
              <a:t>Interference Detector</a:t>
            </a:r>
            <a:endParaRPr lang="en-US" b="1" dirty="0">
              <a:solidFill>
                <a:prstClr val="black"/>
              </a:solidFill>
              <a:latin typeface="Calibri"/>
            </a:endParaRPr>
          </a:p>
        </p:txBody>
      </p:sp>
      <p:sp>
        <p:nvSpPr>
          <p:cNvPr id="23" name="圆角矩形 22"/>
          <p:cNvSpPr/>
          <p:nvPr/>
        </p:nvSpPr>
        <p:spPr>
          <a:xfrm>
            <a:off x="5365749" y="4232005"/>
            <a:ext cx="3165475" cy="800100"/>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 </a:t>
            </a:r>
          </a:p>
          <a:p>
            <a:pPr algn="ctr" fontAlgn="base">
              <a:spcBef>
                <a:spcPct val="0"/>
              </a:spcBef>
              <a:spcAft>
                <a:spcPct val="0"/>
              </a:spcAft>
            </a:pPr>
            <a:r>
              <a:rPr lang="en-US" b="1" dirty="0" smtClean="0">
                <a:solidFill>
                  <a:prstClr val="black"/>
                </a:solidFill>
                <a:latin typeface="Calibri"/>
              </a:rPr>
              <a:t>Distributed Resource Management (Policy)</a:t>
            </a:r>
            <a:endParaRPr lang="en-US" b="1" dirty="0">
              <a:solidFill>
                <a:prstClr val="black"/>
              </a:solidFill>
              <a:latin typeface="Calibri"/>
            </a:endParaRPr>
          </a:p>
        </p:txBody>
      </p:sp>
      <p:sp>
        <p:nvSpPr>
          <p:cNvPr id="24" name="圆角矩形 23"/>
          <p:cNvSpPr/>
          <p:nvPr/>
        </p:nvSpPr>
        <p:spPr>
          <a:xfrm>
            <a:off x="5365750" y="5206166"/>
            <a:ext cx="3165475"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Migration Engine</a:t>
            </a:r>
            <a:endParaRPr lang="en-US" b="1" dirty="0">
              <a:solidFill>
                <a:prstClr val="black"/>
              </a:solidFill>
              <a:latin typeface="Calibri"/>
            </a:endParaRPr>
          </a:p>
        </p:txBody>
      </p:sp>
      <p:cxnSp>
        <p:nvCxnSpPr>
          <p:cNvPr id="25" name="肘形连接符 24"/>
          <p:cNvCxnSpPr>
            <a:stCxn id="11" idx="3"/>
            <a:endCxn id="21" idx="1"/>
          </p:cNvCxnSpPr>
          <p:nvPr/>
        </p:nvCxnSpPr>
        <p:spPr>
          <a:xfrm flipV="1">
            <a:off x="4103948" y="3070609"/>
            <a:ext cx="1260140" cy="204294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肘形连接符 25"/>
          <p:cNvCxnSpPr>
            <a:stCxn id="21" idx="2"/>
            <a:endCxn id="22" idx="0"/>
          </p:cNvCxnSpPr>
          <p:nvPr/>
        </p:nvCxnSpPr>
        <p:spPr>
          <a:xfrm rot="16200000" flipH="1">
            <a:off x="6845659" y="3373000"/>
            <a:ext cx="205434" cy="224"/>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肘形连接符 26"/>
          <p:cNvCxnSpPr>
            <a:stCxn id="22" idx="2"/>
            <a:endCxn id="23" idx="0"/>
          </p:cNvCxnSpPr>
          <p:nvPr/>
        </p:nvCxnSpPr>
        <p:spPr>
          <a:xfrm rot="5400000">
            <a:off x="6844643" y="4128160"/>
            <a:ext cx="207690"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肘形连接符 27"/>
          <p:cNvCxnSpPr>
            <a:stCxn id="23" idx="2"/>
            <a:endCxn id="24" idx="0"/>
          </p:cNvCxnSpPr>
          <p:nvPr/>
        </p:nvCxnSpPr>
        <p:spPr>
          <a:xfrm rot="16200000" flipH="1">
            <a:off x="6861457" y="5119134"/>
            <a:ext cx="174061"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3281638" y="1820542"/>
            <a:ext cx="714298"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Hosts</a:t>
            </a:r>
            <a:endParaRPr lang="en-US" b="1" dirty="0">
              <a:solidFill>
                <a:prstClr val="black"/>
              </a:solidFill>
              <a:latin typeface="Arial" charset="0"/>
              <a:ea typeface="ＭＳ Ｐゴシック" charset="0"/>
              <a:cs typeface="ＭＳ Ｐゴシック" charset="0"/>
            </a:endParaRPr>
          </a:p>
        </p:txBody>
      </p:sp>
      <p:sp>
        <p:nvSpPr>
          <p:cNvPr id="30" name="矩形 29"/>
          <p:cNvSpPr/>
          <p:nvPr/>
        </p:nvSpPr>
        <p:spPr>
          <a:xfrm>
            <a:off x="5184068" y="1772816"/>
            <a:ext cx="1143133"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Controller</a:t>
            </a:r>
            <a:endParaRPr lang="en-US" b="1" dirty="0">
              <a:solidFill>
                <a:prstClr val="black"/>
              </a:solidFill>
              <a:latin typeface="Arial" charset="0"/>
              <a:ea typeface="ＭＳ Ｐゴシック" charset="0"/>
              <a:cs typeface="ＭＳ Ｐゴシック" charset="0"/>
            </a:endParaRPr>
          </a:p>
        </p:txBody>
      </p:sp>
      <p:sp>
        <p:nvSpPr>
          <p:cNvPr id="31" name="圆角矩形 30"/>
          <p:cNvSpPr/>
          <p:nvPr/>
        </p:nvSpPr>
        <p:spPr>
          <a:xfrm>
            <a:off x="984183" y="4776793"/>
            <a:ext cx="1535590" cy="435483"/>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CPU/Memory Capacity</a:t>
            </a:r>
            <a:endParaRPr lang="en-US" sz="1400" b="1" dirty="0">
              <a:solidFill>
                <a:prstClr val="black"/>
              </a:solidFill>
              <a:latin typeface="Calibri"/>
            </a:endParaRPr>
          </a:p>
        </p:txBody>
      </p:sp>
      <p:sp>
        <p:nvSpPr>
          <p:cNvPr id="32" name="矩形 31"/>
          <p:cNvSpPr/>
          <p:nvPr/>
        </p:nvSpPr>
        <p:spPr>
          <a:xfrm>
            <a:off x="2072983" y="5175079"/>
            <a:ext cx="893578" cy="369332"/>
          </a:xfrm>
          <a:prstGeom prst="rect">
            <a:avLst/>
          </a:prstGeom>
        </p:spPr>
        <p:txBody>
          <a:bodyPr wrap="none">
            <a:spAutoFit/>
          </a:bodyPr>
          <a:lstStyle/>
          <a:p>
            <a:pPr fontAlgn="base">
              <a:spcBef>
                <a:spcPct val="0"/>
              </a:spcBef>
              <a:spcAft>
                <a:spcPct val="0"/>
              </a:spcAft>
            </a:pPr>
            <a:r>
              <a:rPr lang="en-US" b="1" dirty="0">
                <a:solidFill>
                  <a:prstClr val="black"/>
                </a:solidFill>
                <a:latin typeface="Arial" charset="0"/>
                <a:ea typeface="ＭＳ Ｐゴシック" charset="0"/>
                <a:cs typeface="ＭＳ Ｐゴシック" charset="0"/>
              </a:rPr>
              <a:t>Profiler</a:t>
            </a:r>
            <a:endParaRPr lang="en-US" dirty="0">
              <a:solidFill>
                <a:prstClr val="black"/>
              </a:solidFill>
              <a:latin typeface="Arial" charset="0"/>
              <a:ea typeface="ＭＳ Ｐゴシック" charset="0"/>
              <a:cs typeface="ＭＳ Ｐゴシック" charset="0"/>
            </a:endParaRPr>
          </a:p>
        </p:txBody>
      </p:sp>
      <p:sp>
        <p:nvSpPr>
          <p:cNvPr id="33" name="圆角矩形 32"/>
          <p:cNvSpPr/>
          <p:nvPr/>
        </p:nvSpPr>
        <p:spPr>
          <a:xfrm>
            <a:off x="2555776" y="4776793"/>
            <a:ext cx="1476164" cy="435484"/>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a:t>
            </a:r>
            <a:endParaRPr lang="en-US" sz="1400" b="1" dirty="0">
              <a:solidFill>
                <a:prstClr val="black"/>
              </a:solidFill>
              <a:latin typeface="Calibri"/>
            </a:endParaRPr>
          </a:p>
        </p:txBody>
      </p:sp>
      <p:sp>
        <p:nvSpPr>
          <p:cNvPr id="34" name="矩形 33"/>
          <p:cNvSpPr/>
          <p:nvPr/>
        </p:nvSpPr>
        <p:spPr>
          <a:xfrm>
            <a:off x="2254314" y="3553103"/>
            <a:ext cx="530915"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a:t>
            </a:r>
            <a:endParaRPr lang="en-US" dirty="0">
              <a:solidFill>
                <a:prstClr val="black"/>
              </a:solidFill>
              <a:latin typeface="Arial" charset="0"/>
              <a:ea typeface="ＭＳ Ｐゴシック" charset="0"/>
              <a:cs typeface="ＭＳ Ｐゴシック" charset="0"/>
            </a:endParaRPr>
          </a:p>
        </p:txBody>
      </p:sp>
      <p:cxnSp>
        <p:nvCxnSpPr>
          <p:cNvPr id="35" name="肘形连接符 34"/>
          <p:cNvCxnSpPr>
            <a:stCxn id="24" idx="1"/>
          </p:cNvCxnSpPr>
          <p:nvPr/>
        </p:nvCxnSpPr>
        <p:spPr>
          <a:xfrm rot="10800000" flipV="1">
            <a:off x="4238626" y="5405951"/>
            <a:ext cx="1127125" cy="80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5" name="圆角矩形 44"/>
          <p:cNvSpPr/>
          <p:nvPr/>
        </p:nvSpPr>
        <p:spPr>
          <a:xfrm>
            <a:off x="2555776" y="4776793"/>
            <a:ext cx="1476164" cy="435484"/>
          </a:xfrm>
          <a:prstGeom prst="roundRe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Resources</a:t>
            </a:r>
            <a:endParaRPr lang="en-US" sz="1400" b="1" dirty="0">
              <a:solidFill>
                <a:prstClr val="black"/>
              </a:solidFill>
              <a:latin typeface="Calibri"/>
            </a:endParaRPr>
          </a:p>
        </p:txBody>
      </p:sp>
      <p:sp>
        <p:nvSpPr>
          <p:cNvPr id="50" name="圆角矩形 49"/>
          <p:cNvSpPr/>
          <p:nvPr/>
        </p:nvSpPr>
        <p:spPr>
          <a:xfrm>
            <a:off x="5196862" y="3446267"/>
            <a:ext cx="3515598" cy="62733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1" name="圆角矩形 50"/>
          <p:cNvSpPr/>
          <p:nvPr/>
        </p:nvSpPr>
        <p:spPr>
          <a:xfrm>
            <a:off x="5184068" y="4213600"/>
            <a:ext cx="3515598" cy="81850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3" name="圆角矩形 52"/>
          <p:cNvSpPr/>
          <p:nvPr/>
        </p:nvSpPr>
        <p:spPr>
          <a:xfrm>
            <a:off x="2545262" y="4725144"/>
            <a:ext cx="1520552" cy="557269"/>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pic>
        <p:nvPicPr>
          <p:cNvPr id="39"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27987401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3"/>
                                        </p:tgtEl>
                                        <p:attrNameLst>
                                          <p:attrName>style.visibility</p:attrName>
                                        </p:attrNameLst>
                                      </p:cBhvr>
                                      <p:to>
                                        <p:strVal val="hidden"/>
                                      </p:to>
                                    </p:set>
                                  </p:childTnLst>
                                </p:cTn>
                              </p:par>
                            </p:childTnLst>
                          </p:cTn>
                        </p:par>
                        <p:par>
                          <p:cTn id="12" fill="hold">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50"/>
                                        </p:tgtEl>
                                        <p:attrNameLst>
                                          <p:attrName>style.visibility</p:attrName>
                                        </p:attrNameLst>
                                      </p:cBhvr>
                                      <p:to>
                                        <p:strVal val="hidden"/>
                                      </p:to>
                                    </p:set>
                                  </p:childTnLst>
                                </p:cTn>
                              </p:par>
                            </p:childTnLst>
                          </p:cTn>
                        </p:par>
                        <p:par>
                          <p:cTn id="20" fill="hold">
                            <p:stCondLst>
                              <p:cond delay="0"/>
                            </p:stCondLst>
                            <p:childTnLst>
                              <p:par>
                                <p:cTn id="21" presetID="10" presetClass="entr" presetSubtype="0"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grpId="1" nodeType="clickEffect">
                                  <p:stCondLst>
                                    <p:cond delay="0"/>
                                  </p:stCondLst>
                                  <p:childTnLst>
                                    <p:set>
                                      <p:cBhvr>
                                        <p:cTn id="27" dur="1" fill="hold">
                                          <p:stCondLst>
                                            <p:cond delay="0"/>
                                          </p:stCondLst>
                                        </p:cTn>
                                        <p:tgtEl>
                                          <p:spTgt spid="51"/>
                                        </p:tgtEl>
                                        <p:attrNameLst>
                                          <p:attrName>style.visibility</p:attrName>
                                        </p:attrNameLst>
                                      </p:cBhvr>
                                      <p:to>
                                        <p:strVal val="hidden"/>
                                      </p:to>
                                    </p:set>
                                  </p:childTnLst>
                                </p:cTn>
                              </p:par>
                            </p:childTnLst>
                          </p:cTn>
                        </p:par>
                        <p:par>
                          <p:cTn id="28" fill="hold">
                            <p:stCondLst>
                              <p:cond delay="0"/>
                            </p:stCondLst>
                            <p:childTnLst>
                              <p:par>
                                <p:cTn id="29" presetID="1" presetClass="emph" presetSubtype="2" fill="hold" nodeType="afterEffect">
                                  <p:stCondLst>
                                    <p:cond delay="0"/>
                                  </p:stCondLst>
                                  <p:childTnLst>
                                    <p:animClr clrSpc="rgb" dir="cw">
                                      <p:cBhvr>
                                        <p:cTn id="30" dur="500" fill="hold"/>
                                        <p:tgtEl>
                                          <p:spTgt spid="45"/>
                                        </p:tgtEl>
                                        <p:attrNameLst>
                                          <p:attrName>fillcolor</p:attrName>
                                        </p:attrNameLst>
                                      </p:cBhvr>
                                      <p:to>
                                        <a:srgbClr val="FF0F0F"/>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51" grpId="0" animBg="1"/>
      <p:bldP spid="51" grpId="1" animBg="1"/>
      <p:bldP spid="53" grpId="0" animBg="1"/>
      <p:bldP spid="53" grpId="1"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400" dirty="0" smtClean="0"/>
              <a:t>More on Architecture-Aware DRM</a:t>
            </a:r>
            <a:endParaRPr lang="en-US" sz="4400" dirty="0"/>
          </a:p>
        </p:txBody>
      </p:sp>
      <p:sp>
        <p:nvSpPr>
          <p:cNvPr id="3" name="Content Placeholder 2"/>
          <p:cNvSpPr>
            <a:spLocks noGrp="1"/>
          </p:cNvSpPr>
          <p:nvPr>
            <p:ph idx="1"/>
          </p:nvPr>
        </p:nvSpPr>
        <p:spPr/>
        <p:txBody>
          <a:bodyPr/>
          <a:lstStyle/>
          <a:p>
            <a:r>
              <a:rPr lang="en-US" sz="2200" dirty="0" err="1"/>
              <a:t>Hui</a:t>
            </a:r>
            <a:r>
              <a:rPr lang="en-US" sz="2200" dirty="0"/>
              <a:t> Wang, Canturk Isci, Lavanya Subramanian, </a:t>
            </a:r>
            <a:r>
              <a:rPr lang="en-US" sz="2200" dirty="0" err="1"/>
              <a:t>Jongmoo</a:t>
            </a:r>
            <a:r>
              <a:rPr lang="en-US" sz="2200" dirty="0"/>
              <a:t> Choi, </a:t>
            </a:r>
            <a:r>
              <a:rPr lang="en-US" sz="2200" dirty="0" err="1"/>
              <a:t>Depei</a:t>
            </a:r>
            <a:r>
              <a:rPr lang="en-US" sz="2200" dirty="0"/>
              <a:t> </a:t>
            </a:r>
            <a:r>
              <a:rPr lang="en-US" sz="2200" dirty="0" err="1"/>
              <a:t>Qian</a:t>
            </a:r>
            <a:r>
              <a:rPr lang="en-US" sz="2200" dirty="0"/>
              <a:t>, and Onur Mutlu,</a:t>
            </a:r>
            <a:br>
              <a:rPr lang="en-US" sz="2200" dirty="0"/>
            </a:br>
            <a:r>
              <a:rPr lang="en-US" sz="2200" b="1" dirty="0">
                <a:hlinkClick r:id="rId2"/>
              </a:rPr>
              <a:t>"A-DRM: Architecture-aware Distributed Resource Management of Virtualized Clusters"</a:t>
            </a:r>
            <a:r>
              <a:rPr lang="en-US" sz="2200" dirty="0"/>
              <a:t> </a:t>
            </a:r>
            <a:br>
              <a:rPr lang="en-US" sz="2200" dirty="0"/>
            </a:br>
            <a:r>
              <a:rPr lang="en-US" sz="2200" i="1" dirty="0"/>
              <a:t>Proceedings of the </a:t>
            </a:r>
            <a:r>
              <a:rPr lang="en-US" sz="2200" i="1" dirty="0">
                <a:hlinkClick r:id="rId3"/>
              </a:rPr>
              <a:t>11th ACM SIGPLAN/SIGOPS International Conference on Virtual Execution Environments</a:t>
            </a:r>
            <a:r>
              <a:rPr lang="en-US" sz="2200" i="1" dirty="0"/>
              <a:t> (</a:t>
            </a:r>
            <a:r>
              <a:rPr lang="en-US" sz="2200" b="1" i="1" dirty="0"/>
              <a:t>VEE</a:t>
            </a:r>
            <a:r>
              <a:rPr lang="en-US" sz="2200" i="1" dirty="0"/>
              <a:t>)</a:t>
            </a:r>
            <a:r>
              <a:rPr lang="en-US" sz="2200" dirty="0"/>
              <a:t>, Istanbul, Turkey, March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a:p>
            <a:pPr lvl="1"/>
            <a:endParaRPr lang="en-US" dirty="0"/>
          </a:p>
        </p:txBody>
      </p:sp>
      <p:sp>
        <p:nvSpPr>
          <p:cNvPr id="4" name="Slide Number Placeholder 3"/>
          <p:cNvSpPr>
            <a:spLocks noGrp="1"/>
          </p:cNvSpPr>
          <p:nvPr>
            <p:ph type="sldNum" sz="quarter" idx="11"/>
          </p:nvPr>
        </p:nvSpPr>
        <p:spPr/>
        <p:txBody>
          <a:bodyPr/>
          <a:lstStyle/>
          <a:p>
            <a:pPr>
              <a:defRPr/>
            </a:pPr>
            <a:fld id="{26083AAA-380F-D646-B0E9-4FA618B907D0}" type="slidenum">
              <a:rPr lang="en-US" smtClean="0"/>
              <a:pPr>
                <a:defRPr/>
              </a:pPr>
              <a:t>214</a:t>
            </a:fld>
            <a:endParaRPr lang="en-US"/>
          </a:p>
        </p:txBody>
      </p:sp>
      <p:pic>
        <p:nvPicPr>
          <p:cNvPr id="5" name="Picture 4"/>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0588" y="4220131"/>
            <a:ext cx="9144000" cy="2017181"/>
          </a:xfrm>
          <a:prstGeom prst="rect">
            <a:avLst/>
          </a:prstGeom>
        </p:spPr>
      </p:pic>
    </p:spTree>
    <p:extLst>
      <p:ext uri="{BB962C8B-B14F-4D97-AF65-F5344CB8AC3E}">
        <p14:creationId xmlns:p14="http://schemas.microsoft.com/office/powerpoint/2010/main" val="15267835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Research</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215</a:t>
            </a:fld>
            <a:endParaRPr lang="en-US">
              <a:solidFill>
                <a:srgbClr val="000000"/>
              </a:solidFill>
            </a:endParaRPr>
          </a:p>
        </p:txBody>
      </p:sp>
    </p:spTree>
    <p:extLst>
      <p:ext uri="{BB962C8B-B14F-4D97-AF65-F5344CB8AC3E}">
        <p14:creationId xmlns:p14="http://schemas.microsoft.com/office/powerpoint/2010/main" val="1801645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990600"/>
            <a:ext cx="88924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P</a:t>
            </a:r>
            <a:r>
              <a:rPr lang="en-US" sz="2400" b="1" i="1" dirty="0" smtClean="0">
                <a:solidFill>
                  <a:srgbClr val="3333CC"/>
                </a:solidFill>
                <a:latin typeface="Arial Narrow" charset="0"/>
                <a:ea typeface="ＭＳ Ｐゴシック" charset="0"/>
                <a:cs typeface="Arial" charset="0"/>
              </a:rPr>
              <a:t>arallel architectures, heterogeneous architectures, GP-GPUs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&amp; assembly algorithms and architectures</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algn="ctr"/>
            <a:r>
              <a:rPr lang="en-US" sz="2200" b="1" dirty="0" smtClean="0">
                <a:solidFill>
                  <a:srgbClr val="FF0000"/>
                </a:solidFill>
                <a:latin typeface="Tahoma"/>
              </a:rPr>
              <a:t>Broad research </a:t>
            </a:r>
          </a:p>
          <a:p>
            <a:pPr algn="ctr"/>
            <a:r>
              <a:rPr lang="en-US" sz="2200" b="1" dirty="0" smtClean="0">
                <a:solidFill>
                  <a:srgbClr val="FF0000"/>
                </a:solidFill>
                <a:latin typeface="Tahoma"/>
              </a:rPr>
              <a:t>spanning apps, systems, logic</a:t>
            </a:r>
          </a:p>
          <a:p>
            <a:pPr algn="ctr"/>
            <a:r>
              <a:rPr lang="en-US" sz="2200" b="1" dirty="0">
                <a:solidFill>
                  <a:srgbClr val="FF0000"/>
                </a:solidFill>
                <a:latin typeface="Tahoma"/>
              </a:rPr>
              <a:t>w</a:t>
            </a:r>
            <a:r>
              <a:rPr lang="en-US" sz="2200" b="1" dirty="0" smtClean="0">
                <a:solidFill>
                  <a:srgbClr val="FF0000"/>
                </a:solidFill>
                <a:latin typeface="Tahoma"/>
              </a:rPr>
              <a:t>ith architecture at the center</a:t>
            </a:r>
            <a:endParaRPr lang="en-US" sz="2200" b="1" dirty="0">
              <a:solidFill>
                <a:srgbClr val="FF0000"/>
              </a:solidFill>
              <a:latin typeface="Tahoma"/>
            </a:endParaRPr>
          </a:p>
        </p:txBody>
      </p:sp>
      <p:sp>
        <p:nvSpPr>
          <p:cNvPr id="26" name="Title 1"/>
          <p:cNvSpPr>
            <a:spLocks noGrp="1"/>
          </p:cNvSpPr>
          <p:nvPr>
            <p:ph type="title"/>
          </p:nvPr>
        </p:nvSpPr>
        <p:spPr>
          <a:xfrm>
            <a:off x="228600" y="152400"/>
            <a:ext cx="8610600" cy="1066800"/>
          </a:xfrm>
        </p:spPr>
        <p:txBody>
          <a:bodyPr/>
          <a:lstStyle/>
          <a:p>
            <a:r>
              <a:rPr lang="en-US" dirty="0" smtClean="0"/>
              <a:t>Current Research Focus Areas</a:t>
            </a:r>
            <a:endParaRPr lang="en-US" dirty="0"/>
          </a:p>
        </p:txBody>
      </p:sp>
      <p:sp>
        <p:nvSpPr>
          <p:cNvPr id="22" name="Rectangle 21"/>
          <p:cNvSpPr/>
          <p:nvPr/>
        </p:nvSpPr>
        <p:spPr>
          <a:xfrm>
            <a:off x="179512" y="1425105"/>
            <a:ext cx="4320480"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005435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583900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800" dirty="0" err="1">
                <a:solidFill>
                  <a:srgbClr val="0000FF"/>
                </a:solidFill>
              </a:rPr>
              <a:t>Seaborn</a:t>
            </a:r>
            <a:r>
              <a:rPr lang="en-US" sz="1800" dirty="0">
                <a:solidFill>
                  <a:srgbClr val="0000FF"/>
                </a:solidFill>
              </a:rPr>
              <a:t>, 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a:solidFill>
                  <a:srgbClr val="0000FF"/>
                </a:solidFill>
                <a:latin typeface="Tahoma"/>
              </a:rPr>
              <a:t>Seaborn</a:t>
            </a:r>
            <a:r>
              <a:rPr lang="en-US" sz="1600" dirty="0">
                <a:solidFill>
                  <a:srgbClr val="0000FF"/>
                </a:solidFill>
                <a:latin typeface="Tahoma"/>
              </a:rPr>
              <a:t>, 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25</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28456728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636912"/>
            <a:ext cx="3744416" cy="2088232"/>
          </a:xfrm>
        </p:spPr>
        <p:txBody>
          <a:bodyPr/>
          <a:lstStyle/>
          <a:p>
            <a:pPr marL="0" indent="0" algn="ctr">
              <a:buNone/>
            </a:pPr>
            <a:r>
              <a:rPr lang="en-US" sz="4000" dirty="0" smtClean="0">
                <a:solidFill>
                  <a:srgbClr val="FF0000"/>
                </a:solidFill>
              </a:rPr>
              <a:t>Reliability</a:t>
            </a:r>
          </a:p>
          <a:p>
            <a:pPr marL="0" indent="0" algn="ctr">
              <a:buNone/>
            </a:pPr>
            <a:r>
              <a:rPr lang="en-US" sz="4000" dirty="0" smtClean="0">
                <a:solidFill>
                  <a:srgbClr val="FF0000"/>
                </a:solidFill>
              </a:rPr>
              <a:t>(and Security)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27</a:t>
            </a:fld>
            <a:endParaRPr lang="en-US"/>
          </a:p>
        </p:txBody>
      </p:sp>
    </p:spTree>
    <p:extLst>
      <p:ext uri="{BB962C8B-B14F-4D97-AF65-F5344CB8AC3E}">
        <p14:creationId xmlns:p14="http://schemas.microsoft.com/office/powerpoint/2010/main" val="23911641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28</a:t>
            </a:fld>
            <a:endParaRPr lang="en-US"/>
          </a:p>
        </p:txBody>
      </p:sp>
      <p:sp>
        <p:nvSpPr>
          <p:cNvPr id="5" name="Content Placeholder 2"/>
          <p:cNvSpPr>
            <a:spLocks noGrp="1"/>
          </p:cNvSpPr>
          <p:nvPr>
            <p:ph idx="1"/>
          </p:nvPr>
        </p:nvSpPr>
        <p:spPr>
          <a:xfrm>
            <a:off x="1979712" y="1412776"/>
            <a:ext cx="5112568" cy="2088232"/>
          </a:xfrm>
        </p:spPr>
        <p:txBody>
          <a:bodyPr/>
          <a:lstStyle/>
          <a:p>
            <a:pPr marL="0" indent="0" algn="ctr">
              <a:buNone/>
            </a:pPr>
            <a:r>
              <a:rPr lang="en-US" sz="4000" dirty="0" smtClean="0">
                <a:solidFill>
                  <a:srgbClr val="0000FF"/>
                </a:solidFill>
              </a:rPr>
              <a:t>More Intelligent</a:t>
            </a:r>
          </a:p>
          <a:p>
            <a:pPr marL="0" indent="0" algn="ctr">
              <a:buNone/>
            </a:pPr>
            <a:r>
              <a:rPr lang="en-US" sz="4000" dirty="0" smtClean="0">
                <a:solidFill>
                  <a:srgbClr val="0000FF"/>
                </a:solidFill>
              </a:rPr>
              <a:t>Memory Controllers</a:t>
            </a:r>
          </a:p>
        </p:txBody>
      </p:sp>
      <p:sp>
        <p:nvSpPr>
          <p:cNvPr id="6" name="Content Placeholder 2"/>
          <p:cNvSpPr txBox="1">
            <a:spLocks/>
          </p:cNvSpPr>
          <p:nvPr/>
        </p:nvSpPr>
        <p:spPr bwMode="auto">
          <a:xfrm>
            <a:off x="899592"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Online Detection and Fixing </a:t>
            </a:r>
          </a:p>
          <a:p>
            <a:pPr marL="0" indent="0" algn="ctr">
              <a:buFont typeface="Wingdings" charset="0"/>
              <a:buNone/>
            </a:pPr>
            <a:r>
              <a:rPr lang="en-US" sz="4000" dirty="0" smtClean="0">
                <a:solidFill>
                  <a:srgbClr val="0000FF"/>
                </a:solidFill>
              </a:rPr>
              <a:t>of DRAM Errors</a:t>
            </a:r>
          </a:p>
        </p:txBody>
      </p:sp>
    </p:spTree>
    <p:extLst>
      <p:ext uri="{BB962C8B-B14F-4D97-AF65-F5344CB8AC3E}">
        <p14:creationId xmlns:p14="http://schemas.microsoft.com/office/powerpoint/2010/main" val="36068098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29</a:t>
            </a:fld>
            <a:endParaRPr lang="en-US">
              <a:solidFill>
                <a:srgbClr val="000000"/>
              </a:solidFill>
            </a:endParaRPr>
          </a:p>
        </p:txBody>
      </p:sp>
      <p:pic>
        <p:nvPicPr>
          <p:cNvPr id="5" name="Picture 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0" y="4941168"/>
            <a:ext cx="9144000" cy="1475117"/>
          </a:xfrm>
          <a:prstGeom prst="rect">
            <a:avLst/>
          </a:prstGeom>
        </p:spPr>
      </p:pic>
    </p:spTree>
    <p:extLst>
      <p:ext uri="{BB962C8B-B14F-4D97-AF65-F5344CB8AC3E}">
        <p14:creationId xmlns:p14="http://schemas.microsoft.com/office/powerpoint/2010/main" val="3925752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61826993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Flash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31</a:t>
            </a:fld>
            <a:endParaRPr lang="en-US">
              <a:solidFill>
                <a:srgbClr val="000000"/>
              </a:solidFill>
            </a:endParaRPr>
          </a:p>
        </p:txBody>
      </p:sp>
      <p:pic>
        <p:nvPicPr>
          <p:cNvPr id="5" name="Picture 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0" y="4708054"/>
            <a:ext cx="9144000" cy="1313234"/>
          </a:xfrm>
          <a:prstGeom prst="rect">
            <a:avLst/>
          </a:prstGeom>
        </p:spPr>
      </p:pic>
    </p:spTree>
    <p:extLst>
      <p:ext uri="{BB962C8B-B14F-4D97-AF65-F5344CB8AC3E}">
        <p14:creationId xmlns:p14="http://schemas.microsoft.com/office/powerpoint/2010/main" val="15260188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Recap: 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a:t>
            </a:fld>
            <a:endParaRPr lang="en-US" altLang="en-US">
              <a:solidFill>
                <a:srgbClr val="000000"/>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982542"/>
            <a:ext cx="7850402" cy="5875458"/>
          </a:xfrm>
          <a:prstGeom prst="rect">
            <a:avLst/>
          </a:prstGeom>
        </p:spPr>
      </p:pic>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2204864"/>
            <a:ext cx="9144000" cy="3045377"/>
          </a:xfrm>
          <a:prstGeom prst="rect">
            <a:avLst/>
          </a:prstGeom>
        </p:spPr>
      </p:pic>
    </p:spTree>
    <p:extLst>
      <p:ext uri="{BB962C8B-B14F-4D97-AF65-F5344CB8AC3E}">
        <p14:creationId xmlns:p14="http://schemas.microsoft.com/office/powerpoint/2010/main" val="24142061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33</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8418743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memory shortcomings with</a:t>
            </a:r>
          </a:p>
          <a:p>
            <a:pPr lvl="1" eaLnBrk="1" hangingPunct="1"/>
            <a:r>
              <a:rPr lang="en-US" dirty="0" smtClean="0">
                <a:solidFill>
                  <a:srgbClr val="0000FF"/>
                </a:solidFill>
                <a:latin typeface="Tahoma" charset="0"/>
                <a:ea typeface="ＭＳ Ｐゴシック" charset="0"/>
                <a:cs typeface="ＭＳ Ｐゴシック" charset="0"/>
              </a:rPr>
              <a:t>Memory-centric system design</a:t>
            </a:r>
          </a:p>
          <a:p>
            <a:pPr lvl="1" eaLnBrk="1" hangingPunct="1"/>
            <a:r>
              <a:rPr lang="en-US" dirty="0" smtClean="0">
                <a:solidFill>
                  <a:srgbClr val="000000"/>
                </a:solidFill>
                <a:latin typeface="Tahoma" charset="0"/>
                <a:ea typeface="ＭＳ Ｐゴシック" charset="0"/>
                <a:cs typeface="ＭＳ Ｐゴシック" charset="0"/>
              </a:rPr>
              <a:t>Novel memory architectures, interfaces,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smtClean="0">
                <a:solidFill>
                  <a:srgbClr val="FF0000"/>
                </a:solidFill>
                <a:latin typeface="Tahoma" charset="0"/>
                <a:ea typeface="ＭＳ Ｐゴシック" charset="0"/>
                <a:cs typeface="ＭＳ Ｐゴシック" charset="0"/>
              </a:rPr>
              <a:t>Improve latency and bandwidth</a:t>
            </a:r>
          </a:p>
          <a:p>
            <a:pPr lvl="1" eaLnBrk="1" hangingPunct="1"/>
            <a:r>
              <a:rPr lang="en-US" dirty="0" smtClean="0">
                <a:solidFill>
                  <a:srgbClr val="FF0000"/>
                </a:solidFill>
                <a:latin typeface="Tahoma" charset="0"/>
                <a:ea typeface="ＭＳ Ｐゴシック" charset="0"/>
                <a:cs typeface="ＭＳ Ｐゴシック" charset="0"/>
              </a:rPr>
              <a:t>Reduce waste (capacity, bandwidth, latency)</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34</a:t>
            </a:fld>
            <a:endParaRPr lang="en-US" sz="1600" dirty="0">
              <a:solidFill>
                <a:srgbClr val="000000"/>
              </a:solidFill>
              <a:latin typeface="Garamond" charset="0"/>
            </a:endParaRPr>
          </a:p>
        </p:txBody>
      </p:sp>
    </p:spTree>
    <p:extLst>
      <p:ext uri="{BB962C8B-B14F-4D97-AF65-F5344CB8AC3E}">
        <p14:creationId xmlns:p14="http://schemas.microsoft.com/office/powerpoint/2010/main" val="35964710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80528" y="692696"/>
            <a:ext cx="9144000" cy="5339680"/>
          </a:xfrm>
        </p:spPr>
        <p:txBody>
          <a:bodyPr/>
          <a:lstStyle/>
          <a:p>
            <a:pPr lvl="1" eaLnBrk="1" hangingPunct="1">
              <a:buClr>
                <a:srgbClr val="3B812F"/>
              </a:buClr>
            </a:pPr>
            <a:endParaRPr lang="en-US" sz="1100" dirty="0">
              <a:solidFill>
                <a:srgbClr val="000000"/>
              </a:solidFill>
              <a:latin typeface="Tahoma" charset="0"/>
              <a:ea typeface="ＭＳ Ｐゴシック" charset="0"/>
              <a:cs typeface="ＭＳ Ｐゴシック" charset="0"/>
            </a:endParaRP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RAIDR: Retention-Aware Intelligent DRAM Refresh</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A Case for Exploiting </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-Level Parallelism in DRAM</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Tiered-Latency DRAM: A Low Latency and Low Cost DRAM Architecture</a:t>
            </a:r>
            <a:r>
              <a:rPr lang="en-US" sz="810" dirty="0" smtClean="0">
                <a:solidFill>
                  <a:srgbClr val="000000"/>
                </a:solidFill>
                <a:latin typeface="Tahoma" charset="0"/>
                <a:ea typeface="ＭＳ Ｐゴシック" charset="0"/>
                <a:cs typeface="ＭＳ Ｐゴシック" charset="0"/>
              </a:rPr>
              <a:t>,” HPCA 2013.</a:t>
            </a: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An Experimental Study of Data Retention Behavior in Modern DRAM Devices</a:t>
            </a:r>
            <a:r>
              <a:rPr lang="en-US" sz="810" dirty="0" smtClean="0">
                <a:solidFill>
                  <a:srgbClr val="000000"/>
                </a:solidFill>
                <a:latin typeface="Tahoma" charset="0"/>
                <a:ea typeface="ＭＳ Ｐゴシック" charset="0"/>
                <a:cs typeface="ＭＳ Ｐゴシック" charset="0"/>
              </a:rPr>
              <a:t>,” ISCA 2013.</a:t>
            </a:r>
          </a:p>
          <a:p>
            <a:pPr eaLnBrk="1" hangingPunct="1"/>
            <a:r>
              <a:rPr lang="en-US" sz="810" dirty="0" smtClean="0"/>
              <a:t>Seshadri+, “</a:t>
            </a:r>
            <a:r>
              <a:rPr lang="en-US" sz="810" dirty="0" smtClean="0">
                <a:solidFill>
                  <a:srgbClr val="0000FF"/>
                </a:solidFill>
              </a:rPr>
              <a:t>RowClone: Fast and Efficient In-DRAM Copy and Initialization of Bulk Data</a:t>
            </a:r>
            <a:r>
              <a:rPr lang="en-US" sz="810" dirty="0" smtClean="0"/>
              <a:t>,” MICRO 2013.</a:t>
            </a:r>
          </a:p>
          <a:p>
            <a:pPr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Linearly Compressed Pages: A Main Memory Compression Framework</a:t>
            </a:r>
            <a:r>
              <a:rPr lang="en-US" sz="810" dirty="0" smtClean="0">
                <a:latin typeface="Tahoma" charset="0"/>
                <a:ea typeface="ＭＳ Ｐゴシック" charset="0"/>
                <a:cs typeface="ＭＳ Ｐゴシック" charset="0"/>
              </a:rPr>
              <a:t>,” MICRO 2013.</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Improving DRAM Performance by Parallelizing Refreshes with Accesses</a:t>
            </a:r>
            <a:r>
              <a:rPr lang="en-US" sz="810" dirty="0" smtClean="0">
                <a:latin typeface="Tahoma" charset="0"/>
                <a:ea typeface="ＭＳ Ｐゴシック" charset="0"/>
                <a:cs typeface="ＭＳ Ｐゴシック" charset="0"/>
              </a:rPr>
              <a:t>,” HPCA 2014.</a:t>
            </a:r>
          </a:p>
          <a:p>
            <a:pPr eaLnBrk="1" hangingPunct="1"/>
            <a:r>
              <a:rPr lang="en-US" sz="810" dirty="0" smtClean="0">
                <a:latin typeface="Tahoma" charset="0"/>
                <a:ea typeface="ＭＳ Ｐゴシック" charset="0"/>
                <a:cs typeface="ＭＳ Ｐゴシック" charset="0"/>
              </a:rPr>
              <a:t>Khan+, “</a:t>
            </a:r>
            <a:r>
              <a:rPr lang="en-US" sz="810" dirty="0" smtClean="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810" dirty="0" smtClean="0">
                <a:latin typeface="Tahoma" charset="0"/>
                <a:ea typeface="ＭＳ Ｐゴシック" charset="0"/>
                <a:cs typeface="ＭＳ Ｐゴシック" charset="0"/>
              </a:rPr>
              <a:t>,” SIGMETRICS 2014.</a:t>
            </a:r>
          </a:p>
          <a:p>
            <a:pPr eaLnBrk="1" hangingPunct="1"/>
            <a:r>
              <a:rPr lang="en-US" sz="810" dirty="0" smtClean="0">
                <a:latin typeface="Tahoma" charset="0"/>
                <a:ea typeface="ＭＳ Ｐゴシック" charset="0"/>
                <a:cs typeface="ＭＳ Ｐゴシック" charset="0"/>
              </a:rPr>
              <a:t>Luo+, “</a:t>
            </a:r>
            <a:r>
              <a:rPr lang="en-US" sz="810" dirty="0" smtClean="0">
                <a:solidFill>
                  <a:srgbClr val="0000FF"/>
                </a:solidFill>
                <a:latin typeface="Tahoma" charset="0"/>
                <a:ea typeface="ＭＳ Ｐゴシック" charset="0"/>
                <a:cs typeface="ＭＳ Ｐゴシック" charset="0"/>
              </a:rPr>
              <a:t>Characterizing Application Memory Error Vulnerability to Optimize Data Center Cost</a:t>
            </a:r>
            <a:r>
              <a:rPr lang="en-US" sz="810" dirty="0" smtClean="0">
                <a:latin typeface="Tahoma" charset="0"/>
                <a:ea typeface="ＭＳ Ｐゴシック" charset="0"/>
                <a:cs typeface="ＭＳ Ｐゴシック" charset="0"/>
              </a:rPr>
              <a:t>,” DSN 2014.</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rPr>
              <a:t>Flipping Bits in Memory Without Accessing Them: An Experimental Study of DRAM Disturbance Errors</a:t>
            </a:r>
            <a:r>
              <a:rPr lang="en-US" sz="810" dirty="0" smtClean="0">
                <a:latin typeface="Tahoma" charset="0"/>
                <a:ea typeface="ＭＳ Ｐゴシック" charset="0"/>
                <a:cs typeface="ＭＳ Ｐゴシック" charset="0"/>
              </a:rPr>
              <a:t>,” ISCA 2014.</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Adaptive-Latency DRAM: Optimizing DRAM Timing for the Common-Case</a:t>
            </a:r>
            <a:r>
              <a:rPr lang="en-US" sz="810" dirty="0" smtClean="0">
                <a:latin typeface="Tahoma" charset="0"/>
                <a:ea typeface="ＭＳ Ｐゴシック" charset="0"/>
                <a:cs typeface="ＭＳ Ｐゴシック" charset="0"/>
              </a:rPr>
              <a:t>,” HPCA 2015.</a:t>
            </a:r>
          </a:p>
          <a:p>
            <a:pPr eaLnBrk="1" hangingPunct="1"/>
            <a:r>
              <a:rPr lang="en-US" sz="810" dirty="0" err="1" smtClean="0">
                <a:latin typeface="Tahoma" charset="0"/>
                <a:ea typeface="ＭＳ Ｐゴシック" charset="0"/>
                <a:cs typeface="ＭＳ Ｐゴシック" charset="0"/>
              </a:rPr>
              <a:t>Qureshi</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AVATAR: A Variable-Retention-Time (VRT) Aware Refresh for DRAM Systems</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Meza+, “</a:t>
            </a:r>
            <a:r>
              <a:rPr lang="en-US" sz="810" dirty="0" smtClean="0">
                <a:solidFill>
                  <a:srgbClr val="0000FF"/>
                </a:solidFill>
                <a:latin typeface="Tahoma" charset="0"/>
                <a:ea typeface="ＭＳ Ｐゴシック" charset="0"/>
                <a:cs typeface="ＭＳ Ｐゴシック" charset="0"/>
              </a:rPr>
              <a:t>Revisiting Memory Errors in Large-Scale Production Data Centers: Analysis and Modeling of New Trends from the Field</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Ramulator: A Fast and Extensible DRAM Simulator</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Fast Bulk Bitwise AND and OR in DRAM</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A Scalable Processing-in-Memory Accelerator for Parallel Graph Processing</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PIM-Enabled Instructions: A Low-Overhead, Locality-Aware Processing-in-Memory Architecture</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Decoupled Direct Memory Access: Isolating CPU and IO Traffic by Leveraging a Dual-Data-Port DRAM</a:t>
            </a:r>
            <a:r>
              <a:rPr lang="en-US" sz="810" dirty="0" smtClean="0">
                <a:latin typeface="Tahoma" charset="0"/>
                <a:ea typeface="ＭＳ Ｐゴシック" charset="0"/>
                <a:cs typeface="ＭＳ Ｐゴシック" charset="0"/>
              </a:rPr>
              <a:t>,” PACT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Gather-Scatter DRAM: </a:t>
            </a:r>
            <a:r>
              <a:rPr lang="en-US" sz="810" dirty="0" smtClean="0">
                <a:solidFill>
                  <a:srgbClr val="0000FF"/>
                </a:solidFill>
              </a:rPr>
              <a:t>In-DRAM Address Translation to Improve the Spatial Locality of Non-unit Strided Accesses</a:t>
            </a:r>
            <a:r>
              <a:rPr lang="en-US" sz="810" dirty="0" smtClean="0">
                <a:latin typeface="Tahoma" charset="0"/>
                <a:ea typeface="ＭＳ Ｐゴシック" charset="0"/>
                <a:cs typeface="ＭＳ Ｐゴシック" charset="0"/>
              </a:rPr>
              <a:t>,” MICRO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Simultaneous Multi-Layer Access: Improving 3D-Stacked Memory Bandwidth at Low Cost</a:t>
            </a:r>
            <a:r>
              <a:rPr lang="en-US" sz="810" dirty="0" smtClean="0">
                <a:latin typeface="Tahoma" charset="0"/>
                <a:ea typeface="ＭＳ Ｐゴシック" charset="0"/>
                <a:cs typeface="ＭＳ Ｐゴシック" charset="0"/>
              </a:rPr>
              <a:t>,” TACO 2016.</a:t>
            </a:r>
          </a:p>
          <a:p>
            <a:pPr eaLnBrk="1" hangingPunct="1"/>
            <a:r>
              <a:rPr lang="en-US" sz="810" dirty="0" err="1" smtClean="0">
                <a:latin typeface="Tahoma" charset="0"/>
                <a:ea typeface="ＭＳ Ｐゴシック" charset="0"/>
                <a:cs typeface="ＭＳ Ｐゴシック" charset="0"/>
              </a:rPr>
              <a:t>Hasan</a:t>
            </a:r>
            <a:r>
              <a:rPr lang="en-US" sz="810" dirty="0" smtClean="0">
                <a:latin typeface="Tahoma" charset="0"/>
                <a:ea typeface="ＭＳ Ｐゴシック" charset="0"/>
                <a:cs typeface="ＭＳ Ｐゴシック" charset="0"/>
              </a:rPr>
              <a:t>+, “</a:t>
            </a:r>
            <a:r>
              <a:rPr lang="en-US" sz="810" dirty="0" err="1" smtClean="0">
                <a:solidFill>
                  <a:srgbClr val="0000FF"/>
                </a:solidFill>
                <a:latin typeface="Tahoma" charset="0"/>
                <a:ea typeface="ＭＳ Ｐゴシック" charset="0"/>
                <a:cs typeface="ＭＳ Ｐゴシック" charset="0"/>
              </a:rPr>
              <a:t>ChargeCache</a:t>
            </a:r>
            <a:r>
              <a:rPr lang="en-US" sz="810" dirty="0" smtClean="0">
                <a:solidFill>
                  <a:srgbClr val="0000FF"/>
                </a:solidFill>
                <a:latin typeface="Tahoma" charset="0"/>
                <a:ea typeface="ＭＳ Ｐゴシック" charset="0"/>
                <a:cs typeface="ＭＳ Ｐゴシック" charset="0"/>
              </a:rPr>
              <a:t>: Reducing DRAM Latency by Exploiting Row Access Locality,</a:t>
            </a:r>
            <a:r>
              <a:rPr lang="en-US" sz="810" dirty="0" smtClean="0">
                <a:latin typeface="Tahoma" charset="0"/>
                <a:ea typeface="ＭＳ Ｐゴシック" charset="0"/>
                <a:cs typeface="ＭＳ Ｐゴシック" charset="0"/>
              </a:rPr>
              <a:t>” HPCA 2016.</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Low-Cost Inter-Linked </a:t>
            </a:r>
            <a:r>
              <a:rPr lang="en-US" sz="810" dirty="0" err="1" smtClean="0">
                <a:solidFill>
                  <a:srgbClr val="0000FF"/>
                </a:solidFill>
                <a:latin typeface="Tahoma" charset="0"/>
                <a:ea typeface="ＭＳ Ｐゴシック" charset="0"/>
                <a:cs typeface="ＭＳ Ｐゴシック" charset="0"/>
              </a:rPr>
              <a:t>Subarrays</a:t>
            </a:r>
            <a:r>
              <a:rPr lang="en-US" sz="810" dirty="0" smtClean="0">
                <a:solidFill>
                  <a:srgbClr val="0000FF"/>
                </a:solidFill>
                <a:latin typeface="Tahoma" charset="0"/>
                <a:ea typeface="ＭＳ Ｐゴシック" charset="0"/>
                <a:cs typeface="ＭＳ Ｐゴシック" charset="0"/>
              </a:rPr>
              <a:t> (LISA): Enabling Fast Inter-</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 Data Migration in DRAM,</a:t>
            </a:r>
            <a:r>
              <a:rPr lang="en-US" sz="810" dirty="0" smtClean="0">
                <a:latin typeface="Tahoma" charset="0"/>
                <a:ea typeface="ＭＳ Ｐゴシック" charset="0"/>
                <a:cs typeface="ＭＳ Ｐゴシック" charset="0"/>
              </a:rPr>
              <a:t>” HPCA 2016.</a:t>
            </a:r>
          </a:p>
          <a:p>
            <a:r>
              <a:rPr lang="en-US" sz="810" dirty="0" smtClean="0">
                <a:latin typeface="Tahoma" charset="0"/>
                <a:ea typeface="ＭＳ Ｐゴシック" charset="0"/>
                <a:cs typeface="ＭＳ Ｐゴシック" charset="0"/>
              </a:rPr>
              <a:t>Chang+, “</a:t>
            </a:r>
            <a:r>
              <a:rPr lang="en-US" sz="810" dirty="0" smtClean="0">
                <a:solidFill>
                  <a:srgbClr val="0000FF"/>
                </a:solidFill>
              </a:rPr>
              <a:t>Understanding Latency Variation in Modern DRAM Chips Experimental Characterization, Analysis, and Optimization</a:t>
            </a:r>
            <a:r>
              <a:rPr lang="en-US" sz="810" dirty="0" smtClean="0">
                <a:latin typeface="Tahoma" charset="0"/>
                <a:ea typeface="ＭＳ Ｐゴシック" charset="0"/>
                <a:cs typeface="ＭＳ Ｐゴシック" charset="0"/>
              </a:rPr>
              <a:t>,” SIGMETRICS 2016.</a:t>
            </a:r>
          </a:p>
          <a:p>
            <a:r>
              <a:rPr lang="en-US" sz="810" dirty="0" smtClean="0">
                <a:latin typeface="Tahoma" charset="0"/>
                <a:ea typeface="ＭＳ Ｐゴシック" charset="0"/>
                <a:cs typeface="ＭＳ Ｐゴシック" charset="0"/>
              </a:rPr>
              <a:t>Khan+, “</a:t>
            </a:r>
            <a:r>
              <a:rPr lang="en-US" sz="810" dirty="0" smtClean="0">
                <a:solidFill>
                  <a:srgbClr val="0000FF"/>
                </a:solidFill>
              </a:rPr>
              <a:t>PARBOR: An Efficient System-Level Technique to Detect Data Dependent Failures in DRAM</a:t>
            </a:r>
            <a:r>
              <a:rPr lang="en-US" sz="810" dirty="0" smtClean="0">
                <a:latin typeface="Tahoma" charset="0"/>
                <a:ea typeface="ＭＳ Ｐゴシック" charset="0"/>
                <a:cs typeface="ＭＳ Ｐゴシック" charset="0"/>
              </a:rPr>
              <a:t>,” DSN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Transparent Offloading and Mapping (TOM): Enabling Programmer-Transparent Near-Data Processing in GPU Systems</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Accelerating Dependent Cache Misses with an Enhanced Memory Controller</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Boroumand+, </a:t>
            </a:r>
            <a:r>
              <a:rPr lang="en-US" sz="810" dirty="0" smtClean="0">
                <a:solidFill>
                  <a:srgbClr val="0000FF"/>
                </a:solidFill>
                <a:latin typeface="Tahoma" charset="0"/>
                <a:ea typeface="ＭＳ Ｐゴシック" charset="0"/>
                <a:cs typeface="ＭＳ Ｐゴシック" charset="0"/>
              </a:rPr>
              <a:t>“LazyPIM: An Efficient Cache Coherence Mechanism for Processing-in-Memory</a:t>
            </a:r>
            <a:r>
              <a:rPr lang="en-US" sz="810" dirty="0" smtClean="0">
                <a:latin typeface="Tahoma" charset="0"/>
                <a:ea typeface="ＭＳ Ｐゴシック" charset="0"/>
                <a:cs typeface="ＭＳ Ｐゴシック" charset="0"/>
              </a:rPr>
              <a:t>,” IEEE CAL 2016.</a:t>
            </a:r>
          </a:p>
          <a:p>
            <a:r>
              <a:rPr lang="en-US" sz="810" dirty="0" smtClean="0">
                <a:latin typeface="Tahoma" charset="0"/>
                <a:ea typeface="ＭＳ Ｐゴシック" charset="0"/>
                <a:cs typeface="ＭＳ Ｐゴシック" charset="0"/>
              </a:rPr>
              <a:t>Pattnaik+, “</a:t>
            </a:r>
            <a:r>
              <a:rPr lang="en-US" sz="810" dirty="0" smtClean="0">
                <a:solidFill>
                  <a:srgbClr val="0000FF"/>
                </a:solidFill>
                <a:latin typeface="Tahoma" charset="0"/>
                <a:ea typeface="ＭＳ Ｐゴシック" charset="0"/>
                <a:cs typeface="ＭＳ Ｐゴシック" charset="0"/>
              </a:rPr>
              <a:t>Scheduling Techniques for GPU Architectures with Processing-In-Memory Capabilities</a:t>
            </a:r>
            <a:r>
              <a:rPr lang="en-US" sz="810" dirty="0" smtClean="0">
                <a:latin typeface="Tahoma" charset="0"/>
                <a:ea typeface="ＭＳ Ｐゴシック" charset="0"/>
                <a:cs typeface="ＭＳ Ｐゴシック" charset="0"/>
              </a:rPr>
              <a:t>,” PACT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Accelerating Pointer Chasing in 3D-Stacked Memory: Challenges, Mechanisms, Evaluation</a:t>
            </a:r>
            <a:r>
              <a:rPr lang="en-US" sz="810" dirty="0" smtClean="0">
                <a:latin typeface="Tahoma" charset="0"/>
                <a:ea typeface="ＭＳ Ｐゴシック" charset="0"/>
                <a:cs typeface="ＭＳ Ｐゴシック" charset="0"/>
              </a:rPr>
              <a:t>,” ICCD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Continuous Runahead: Transparent Hardware Acceleration for Memory Intensive Workloads</a:t>
            </a:r>
            <a:r>
              <a:rPr lang="en-US" sz="810" dirty="0" smtClean="0">
                <a:latin typeface="Tahoma" charset="0"/>
                <a:ea typeface="ＭＳ Ｐゴシック" charset="0"/>
                <a:cs typeface="ＭＳ Ｐゴシック" charset="0"/>
              </a:rPr>
              <a:t>,” MICRO 2016.</a:t>
            </a:r>
          </a:p>
          <a:p>
            <a:pPr eaLnBrk="1" hangingPunct="1"/>
            <a:r>
              <a:rPr lang="en-US" sz="810" dirty="0" smtClean="0">
                <a:latin typeface="Tahoma" charset="0"/>
                <a:ea typeface="ＭＳ Ｐゴシック" charset="0"/>
                <a:cs typeface="ＭＳ Ｐゴシック" charset="0"/>
              </a:rPr>
              <a:t>Avoid DRAM:</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Evicted-Address Filter: A Unified Mechanism to Address Both Cache Pollution and Thrashing</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Base-Delta-Immediate Compression: Practical Data Compression for On-Chip Caches</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Dirty-Block Index</a:t>
            </a:r>
            <a:r>
              <a:rPr lang="en-US" sz="810" dirty="0" smtClean="0">
                <a:latin typeface="Tahoma" charset="0"/>
                <a:ea typeface="ＭＳ Ｐゴシック" charset="0"/>
                <a:cs typeface="ＭＳ Ｐゴシック" charset="0"/>
              </a:rPr>
              <a:t>,” ISCA 2014.</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Exploiting Compressed Block Size as an Indicator of Future Reuse</a:t>
            </a:r>
            <a:r>
              <a:rPr lang="en-US" sz="810" dirty="0" smtClean="0">
                <a:latin typeface="Tahoma" charset="0"/>
                <a:ea typeface="ＭＳ Ｐゴシック" charset="0"/>
                <a:cs typeface="ＭＳ Ｐゴシック" charset="0"/>
              </a:rPr>
              <a:t>,” HPCA 2015.</a:t>
            </a:r>
          </a:p>
          <a:p>
            <a:pPr lvl="1" eaLnBrk="1" hangingPunct="1"/>
            <a:r>
              <a:rPr lang="en-US" sz="810" dirty="0" err="1" smtClean="0">
                <a:latin typeface="Tahoma" charset="0"/>
                <a:ea typeface="ＭＳ Ｐゴシック" charset="0"/>
                <a:cs typeface="ＭＳ Ｐゴシック" charset="0"/>
              </a:rPr>
              <a:t>Vijaykumar</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 Case for Core-Assisted Bottleneck Acceleration in GPUs: Enabling Flexible Data Compression with Assist Warps</a:t>
            </a:r>
            <a:r>
              <a:rPr lang="en-US" sz="810" dirty="0" smtClean="0">
                <a:latin typeface="Tahoma" charset="0"/>
                <a:ea typeface="ＭＳ Ｐゴシック" charset="0"/>
                <a:cs typeface="ＭＳ Ｐゴシック" charset="0"/>
              </a:rPr>
              <a:t>,” ISCA 2015.</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Toggle-Aware Bandwidth Compression for GPUs,</a:t>
            </a:r>
            <a:r>
              <a:rPr lang="en-US" sz="810" dirty="0" smtClean="0">
                <a:latin typeface="Tahoma" charset="0"/>
                <a:ea typeface="ＭＳ Ｐゴシック" charset="0"/>
                <a:cs typeface="ＭＳ Ｐゴシック" charset="0"/>
              </a:rPr>
              <a:t>” HPCA 2016.</a:t>
            </a:r>
          </a:p>
          <a:p>
            <a:pPr eaLnBrk="1" hangingPunct="1"/>
            <a:endParaRPr lang="en-US" sz="81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35</a:t>
            </a:fld>
            <a:endParaRPr lang="en-US" sz="1600" dirty="0">
              <a:solidFill>
                <a:srgbClr val="000000"/>
              </a:solidFill>
              <a:latin typeface="Garamond" charset="0"/>
            </a:endParaRPr>
          </a:p>
        </p:txBody>
      </p:sp>
    </p:spTree>
    <p:extLst>
      <p:ext uri="{BB962C8B-B14F-4D97-AF65-F5344CB8AC3E}">
        <p14:creationId xmlns:p14="http://schemas.microsoft.com/office/powerpoint/2010/main" val="1389828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68785"/>
            <a:ext cx="8928992"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endParaRPr lang="en-US" sz="15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6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300" dirty="0" smtClean="0">
                <a:solidFill>
                  <a:srgbClr val="000000"/>
                </a:solidFill>
                <a:latin typeface="Tahoma" charset="0"/>
                <a:ea typeface="ＭＳ Ｐゴシック" charset="0"/>
                <a:cs typeface="ＭＳ Ｐゴシック" charset="0"/>
              </a:rPr>
              <a:t>Lee+, </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FF"/>
                </a:solidFill>
                <a:latin typeface="Tahoma" charset="0"/>
                <a:ea typeface="ＭＳ Ｐゴシック" charset="0"/>
                <a:cs typeface="ＭＳ Ｐゴシック" charset="0"/>
              </a:rPr>
              <a:t>Architecting Phase Change Memory as a Scalable DRAM Alternative</a:t>
            </a:r>
            <a:r>
              <a:rPr lang="en-US" sz="1300" dirty="0">
                <a:solidFill>
                  <a:srgbClr val="000000"/>
                </a:solidFill>
                <a:latin typeface="Tahoma" charset="0"/>
                <a:ea typeface="ＭＳ Ｐゴシック" charset="0"/>
                <a:cs typeface="ＭＳ Ｐゴシック" charset="0"/>
              </a:rPr>
              <a:t>,</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ISCA’09</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CACM’10</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Micro’10</a:t>
            </a:r>
            <a:r>
              <a:rPr lang="en-US" sz="13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300" dirty="0" smtClean="0"/>
              <a:t>Meza+, </a:t>
            </a:r>
            <a:r>
              <a:rPr lang="en-US" sz="1300" dirty="0"/>
              <a:t>“</a:t>
            </a:r>
            <a:r>
              <a:rPr lang="en-US" sz="1300" dirty="0">
                <a:solidFill>
                  <a:srgbClr val="0000FF"/>
                </a:solidFill>
              </a:rPr>
              <a:t>Enabling Efficient and Scalable Hybrid Memories</a:t>
            </a:r>
            <a:r>
              <a:rPr lang="en-US" sz="1300" dirty="0"/>
              <a:t>,” IEEE Comp. Arch. Letters 2012.</a:t>
            </a:r>
          </a:p>
          <a:p>
            <a:pPr>
              <a:buClr>
                <a:srgbClr val="CC9900"/>
              </a:buClr>
              <a:buFont typeface="Wingdings" charset="0"/>
              <a:buChar char="n"/>
            </a:pPr>
            <a:r>
              <a:rPr lang="en-US" sz="1300" dirty="0" smtClean="0"/>
              <a:t>Yoon, Meza+, </a:t>
            </a:r>
            <a:r>
              <a:rPr lang="en-US" sz="1300" dirty="0"/>
              <a:t>“</a:t>
            </a:r>
            <a:r>
              <a:rPr lang="en-US" sz="1300" dirty="0">
                <a:solidFill>
                  <a:srgbClr val="0000FF"/>
                </a:solidFill>
              </a:rPr>
              <a:t>Row Buffer </a:t>
            </a:r>
            <a:r>
              <a:rPr lang="en-US" sz="1300" dirty="0" smtClean="0">
                <a:solidFill>
                  <a:srgbClr val="0000FF"/>
                </a:solidFill>
              </a:rPr>
              <a:t>Locality</a:t>
            </a:r>
            <a:r>
              <a:rPr lang="en-US" sz="1300" dirty="0">
                <a:solidFill>
                  <a:srgbClr val="0000FF"/>
                </a:solidFill>
              </a:rPr>
              <a:t> </a:t>
            </a:r>
            <a:r>
              <a:rPr lang="en-US" sz="1300" dirty="0" smtClean="0">
                <a:solidFill>
                  <a:srgbClr val="0000FF"/>
                </a:solidFill>
              </a:rPr>
              <a:t>Aware Caching Policies for </a:t>
            </a:r>
            <a:r>
              <a:rPr lang="en-US" sz="1300" dirty="0">
                <a:solidFill>
                  <a:srgbClr val="0000FF"/>
                </a:solidFill>
              </a:rPr>
              <a:t>Hybrid Memories</a:t>
            </a:r>
            <a:r>
              <a:rPr lang="en-US" sz="1300" dirty="0"/>
              <a:t>,” </a:t>
            </a:r>
            <a:r>
              <a:rPr lang="en-US" sz="1300" dirty="0" smtClean="0"/>
              <a:t>ICCD 2012.</a:t>
            </a:r>
          </a:p>
          <a:p>
            <a:pPr>
              <a:buClr>
                <a:srgbClr val="CC9900"/>
              </a:buClr>
              <a:buFont typeface="Wingdings" charset="0"/>
              <a:buChar char="n"/>
            </a:pPr>
            <a:r>
              <a:rPr lang="en-US" sz="1300" dirty="0" err="1" smtClean="0"/>
              <a:t>Kultursay</a:t>
            </a:r>
            <a:r>
              <a:rPr lang="en-US" sz="1300" dirty="0"/>
              <a:t>+, “</a:t>
            </a:r>
            <a:r>
              <a:rPr lang="en-US" sz="1300" dirty="0">
                <a:solidFill>
                  <a:srgbClr val="0000FF"/>
                </a:solidFill>
              </a:rPr>
              <a:t>Evaluating STT-RAM as an Energy-Efficient Main Memory </a:t>
            </a:r>
            <a:r>
              <a:rPr lang="en-US" sz="1300" dirty="0" smtClean="0">
                <a:solidFill>
                  <a:srgbClr val="0000FF"/>
                </a:solidFill>
              </a:rPr>
              <a:t>Alternative</a:t>
            </a:r>
            <a:r>
              <a:rPr lang="en-US" sz="1300" dirty="0" smtClean="0"/>
              <a:t>,</a:t>
            </a:r>
            <a:r>
              <a:rPr lang="en-US" sz="1300" dirty="0"/>
              <a:t>” ISPASS 2013. </a:t>
            </a:r>
            <a:endParaRPr lang="en-US" sz="1300" dirty="0" smtClean="0"/>
          </a:p>
          <a:p>
            <a:pPr>
              <a:buClr>
                <a:srgbClr val="CC9900"/>
              </a:buClr>
              <a:buFont typeface="Wingdings" charset="0"/>
              <a:buChar char="n"/>
            </a:pPr>
            <a:r>
              <a:rPr lang="en-US" sz="1300" dirty="0" smtClean="0"/>
              <a:t>Meza+, “</a:t>
            </a:r>
            <a:r>
              <a:rPr lang="en-US" sz="1300" dirty="0" smtClean="0">
                <a:solidFill>
                  <a:srgbClr val="0000FF"/>
                </a:solidFill>
              </a:rPr>
              <a:t>A Case for Efficient Hardware-Software Cooperative Management of Storage and Memory</a:t>
            </a:r>
            <a:r>
              <a:rPr lang="en-US" sz="1300" dirty="0" smtClean="0"/>
              <a:t>,” WEED 2013.</a:t>
            </a:r>
          </a:p>
          <a:p>
            <a:pPr>
              <a:buClr>
                <a:srgbClr val="CC9900"/>
              </a:buClr>
              <a:buFont typeface="Wingdings" charset="0"/>
              <a:buChar char="n"/>
            </a:pPr>
            <a:r>
              <a:rPr lang="en-US" sz="1300" dirty="0" smtClean="0"/>
              <a:t>Lu+, “</a:t>
            </a:r>
            <a:r>
              <a:rPr lang="en-US" sz="1300" dirty="0" smtClean="0">
                <a:solidFill>
                  <a:srgbClr val="0000FF"/>
                </a:solidFill>
              </a:rPr>
              <a:t>Loose Ordering Consistency for Persistent Memory</a:t>
            </a:r>
            <a:r>
              <a:rPr lang="en-US" sz="1300" dirty="0" smtClean="0"/>
              <a:t>,” ICCD 2014.</a:t>
            </a:r>
          </a:p>
          <a:p>
            <a:pPr>
              <a:buClr>
                <a:srgbClr val="CC9900"/>
              </a:buClr>
              <a:buFont typeface="Wingdings" charset="0"/>
              <a:buChar char="n"/>
            </a:pPr>
            <a:r>
              <a:rPr lang="en-US" sz="1300" dirty="0"/>
              <a:t>Zhao+, “</a:t>
            </a:r>
            <a:r>
              <a:rPr lang="en-US" sz="1300" dirty="0">
                <a:solidFill>
                  <a:srgbClr val="0000FF"/>
                </a:solidFill>
              </a:rPr>
              <a:t>FIRM: Fair and High-Performance Memory Control for Persistent Memory </a:t>
            </a:r>
            <a:r>
              <a:rPr lang="en-US" sz="1300" dirty="0" smtClean="0">
                <a:solidFill>
                  <a:srgbClr val="0000FF"/>
                </a:solidFill>
              </a:rPr>
              <a:t>Systems</a:t>
            </a:r>
            <a:r>
              <a:rPr lang="en-US" sz="1300" dirty="0" smtClean="0"/>
              <a:t>,</a:t>
            </a:r>
            <a:r>
              <a:rPr lang="en-US" sz="1300" dirty="0"/>
              <a:t>” MICRO 2014</a:t>
            </a:r>
            <a:r>
              <a:rPr lang="en-US" sz="1300" dirty="0" smtClean="0"/>
              <a:t>.</a:t>
            </a:r>
          </a:p>
          <a:p>
            <a:pPr>
              <a:buClr>
                <a:srgbClr val="CC9900"/>
              </a:buClr>
              <a:buFont typeface="Wingdings" charset="0"/>
              <a:buChar char="n"/>
            </a:pPr>
            <a:r>
              <a:rPr lang="en-US" sz="1300" dirty="0" smtClean="0"/>
              <a:t>Yoon, Meza+</a:t>
            </a:r>
            <a:r>
              <a:rPr lang="en-US" sz="1300" dirty="0"/>
              <a:t>, “</a:t>
            </a:r>
            <a:r>
              <a:rPr lang="en-US" sz="1300" dirty="0">
                <a:solidFill>
                  <a:srgbClr val="0000FF"/>
                </a:solidFill>
              </a:rPr>
              <a:t>Efficient Data Mapping and Buffering Techniques for Multi-Level Cell Phase-Change </a:t>
            </a:r>
            <a:r>
              <a:rPr lang="en-US" sz="1300" dirty="0" smtClean="0">
                <a:solidFill>
                  <a:srgbClr val="0000FF"/>
                </a:solidFill>
              </a:rPr>
              <a:t>Memories</a:t>
            </a:r>
            <a:r>
              <a:rPr lang="en-US" sz="1300" dirty="0" smtClean="0"/>
              <a:t>,” ACM TACO 2014.</a:t>
            </a:r>
          </a:p>
          <a:p>
            <a:pPr>
              <a:buClr>
                <a:srgbClr val="CC9900"/>
              </a:buClr>
              <a:buFont typeface="Wingdings" charset="0"/>
              <a:buChar char="n"/>
            </a:pPr>
            <a:r>
              <a:rPr lang="en-US" sz="1300" dirty="0" err="1" smtClean="0"/>
              <a:t>Ren</a:t>
            </a:r>
            <a:r>
              <a:rPr lang="en-US" sz="1300" dirty="0" smtClean="0"/>
              <a:t>+, “</a:t>
            </a:r>
            <a:r>
              <a:rPr lang="en-US" sz="1300" dirty="0" err="1" smtClean="0">
                <a:solidFill>
                  <a:srgbClr val="0000FF"/>
                </a:solidFill>
              </a:rPr>
              <a:t>ThyNVM</a:t>
            </a:r>
            <a:r>
              <a:rPr lang="en-US" sz="1300" dirty="0" smtClean="0">
                <a:solidFill>
                  <a:srgbClr val="0000FF"/>
                </a:solidFill>
              </a:rPr>
              <a:t>: Enabling </a:t>
            </a:r>
            <a:r>
              <a:rPr lang="en-US" sz="1300" dirty="0">
                <a:solidFill>
                  <a:srgbClr val="0000FF"/>
                </a:solidFill>
              </a:rPr>
              <a:t>Software-Transparent </a:t>
            </a:r>
            <a:r>
              <a:rPr lang="en-US" sz="1300" dirty="0" smtClean="0">
                <a:solidFill>
                  <a:srgbClr val="0000FF"/>
                </a:solidFill>
              </a:rPr>
              <a:t>Crash </a:t>
            </a:r>
            <a:r>
              <a:rPr lang="en-US" sz="1300" dirty="0">
                <a:solidFill>
                  <a:srgbClr val="0000FF"/>
                </a:solidFill>
              </a:rPr>
              <a:t>Consistency in Persistent Memory </a:t>
            </a:r>
            <a:r>
              <a:rPr lang="en-US" sz="1300" dirty="0" smtClean="0">
                <a:solidFill>
                  <a:srgbClr val="0000FF"/>
                </a:solidFill>
              </a:rPr>
              <a:t>Systems</a:t>
            </a:r>
            <a:r>
              <a:rPr lang="en-US" sz="1300" dirty="0" smtClean="0"/>
              <a:t>,” MICRO 2015.</a:t>
            </a:r>
            <a:endParaRPr lang="en-US" sz="13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36</a:t>
            </a:fld>
            <a:endParaRPr lang="en-US" sz="1600" dirty="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0" end="1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1" end="1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8675">
                                            <p:txEl>
                                              <p:pRg st="12" end="12"/>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8675">
                                            <p:txEl>
                                              <p:pRg st="13" end="13"/>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675">
                                            <p:txEl>
                                              <p:pRg st="14" end="14"/>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8675">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3: 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5070391" y="2364939"/>
            <a:ext cx="2741969" cy="369332"/>
          </a:xfrm>
          <a:prstGeom prst="rect">
            <a:avLst/>
          </a:prstGeom>
          <a:noFill/>
        </p:spPr>
        <p:txBody>
          <a:bodyPr wrap="none" rtlCol="0">
            <a:spAutoFit/>
          </a:bodyPr>
          <a:lstStyle/>
          <a:p>
            <a:r>
              <a:rPr lang="en-US" dirty="0" smtClean="0">
                <a:solidFill>
                  <a:srgbClr val="303030"/>
                </a:solidFill>
                <a:latin typeface="Tahoma"/>
              </a:rPr>
              <a:t>Technology X (e.g., PCM)</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038884187"/>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38</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4042588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636912"/>
            <a:ext cx="4968552" cy="2088232"/>
          </a:xfrm>
        </p:spPr>
        <p:txBody>
          <a:bodyPr/>
          <a:lstStyle/>
          <a:p>
            <a:pPr marL="0" indent="0" algn="ctr">
              <a:buNone/>
            </a:pPr>
            <a:r>
              <a:rPr lang="en-US" sz="4000" dirty="0" smtClean="0">
                <a:solidFill>
                  <a:srgbClr val="FF0000"/>
                </a:solidFill>
              </a:rPr>
              <a:t>Providing the Best of</a:t>
            </a:r>
          </a:p>
          <a:p>
            <a:pPr marL="0" indent="0" algn="ctr">
              <a:buNone/>
            </a:pPr>
            <a:r>
              <a:rPr lang="en-US" sz="4000" dirty="0" smtClean="0">
                <a:solidFill>
                  <a:srgbClr val="FF0000"/>
                </a:solidFill>
              </a:rPr>
              <a:t>Multiple Metrics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39</a:t>
            </a:fld>
            <a:endParaRPr lang="en-US"/>
          </a:p>
        </p:txBody>
      </p:sp>
    </p:spTree>
    <p:extLst>
      <p:ext uri="{BB962C8B-B14F-4D97-AF65-F5344CB8AC3E}">
        <p14:creationId xmlns:p14="http://schemas.microsoft.com/office/powerpoint/2010/main" val="18806647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40</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Heterogeneous Memory Systems</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Configurable Memory Systems</a:t>
            </a:r>
          </a:p>
        </p:txBody>
      </p:sp>
    </p:spTree>
    <p:extLst>
      <p:ext uri="{BB962C8B-B14F-4D97-AF65-F5344CB8AC3E}">
        <p14:creationId xmlns:p14="http://schemas.microsoft.com/office/powerpoint/2010/main" val="23284157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41</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29431132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systems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15659758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43</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performance/SLA requirements </a:t>
            </a:r>
            <a:r>
              <a:rPr lang="en-US" dirty="0" smtClean="0"/>
              <a:t>in the presence of shared main memory, heterogeneous agents, and hybrid memory/storage</a:t>
            </a:r>
          </a:p>
          <a:p>
            <a:endParaRPr lang="en-US" sz="1400"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 loss</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endParaRPr lang="en-US" sz="1400" dirty="0">
              <a:solidFill>
                <a:srgbClr val="FF0000"/>
              </a:solidFill>
            </a:endParaRPr>
          </a:p>
          <a:p>
            <a:r>
              <a:rPr lang="en-US" sz="1600" dirty="0" smtClean="0"/>
              <a:t>Subramanian </a:t>
            </a:r>
            <a:r>
              <a:rPr lang="en-US" sz="1600" dirty="0"/>
              <a:t>et al., “</a:t>
            </a:r>
            <a:r>
              <a:rPr lang="en-US" sz="1600" dirty="0">
                <a:solidFill>
                  <a:srgbClr val="0000FF"/>
                </a:solidFill>
              </a:rPr>
              <a:t>MISE: Providing Performance Predictability and Improving Fairness in Shared Main Memory Systems</a:t>
            </a:r>
            <a:r>
              <a:rPr lang="en-US" sz="1600" dirty="0"/>
              <a:t>,” HPCA 2013</a:t>
            </a:r>
            <a:r>
              <a:rPr lang="en-US" sz="1600" dirty="0" smtClean="0"/>
              <a:t>.</a:t>
            </a:r>
          </a:p>
          <a:p>
            <a:r>
              <a:rPr lang="en-US" sz="1600" dirty="0" smtClean="0"/>
              <a:t>Subramanian et al., “</a:t>
            </a:r>
            <a:r>
              <a:rPr lang="en-US" sz="1600" dirty="0" smtClean="0">
                <a:solidFill>
                  <a:srgbClr val="0000FF"/>
                </a:solidFill>
              </a:rPr>
              <a:t>The Application Slowdown Model</a:t>
            </a:r>
            <a:r>
              <a:rPr lang="en-US" sz="1600" dirty="0" smtClean="0"/>
              <a:t>,” MICRO 2015.</a:t>
            </a:r>
            <a:endParaRPr lang="en-US" sz="1600" dirty="0"/>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44</a:t>
            </a:fld>
            <a:endParaRPr lang="en-US"/>
          </a:p>
        </p:txBody>
      </p:sp>
    </p:spTree>
    <p:extLst>
      <p:ext uri="{BB962C8B-B14F-4D97-AF65-F5344CB8AC3E}">
        <p14:creationId xmlns:p14="http://schemas.microsoft.com/office/powerpoint/2010/main" val="4114678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132856"/>
            <a:ext cx="4968552" cy="2088232"/>
          </a:xfrm>
        </p:spPr>
        <p:txBody>
          <a:bodyPr/>
          <a:lstStyle/>
          <a:p>
            <a:pPr marL="0" indent="0" algn="ctr">
              <a:buNone/>
            </a:pPr>
            <a:r>
              <a:rPr lang="en-US" sz="4000" dirty="0" smtClean="0">
                <a:solidFill>
                  <a:srgbClr val="FF0000"/>
                </a:solidFill>
              </a:rPr>
              <a:t>Strong </a:t>
            </a:r>
          </a:p>
          <a:p>
            <a:pPr marL="0" indent="0" algn="ctr">
              <a:buNone/>
            </a:pPr>
            <a:r>
              <a:rPr lang="en-US" sz="4000" dirty="0" smtClean="0">
                <a:solidFill>
                  <a:srgbClr val="FF0000"/>
                </a:solidFill>
              </a:rPr>
              <a:t>Memory Service</a:t>
            </a:r>
          </a:p>
          <a:p>
            <a:pPr marL="0" indent="0" algn="ctr">
              <a:buNone/>
            </a:pPr>
            <a:r>
              <a:rPr lang="en-US" sz="4000" dirty="0" smtClean="0">
                <a:solidFill>
                  <a:srgbClr val="FF0000"/>
                </a:solidFill>
              </a:rPr>
              <a:t> Guarantees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45</a:t>
            </a:fld>
            <a:endParaRPr lang="en-US"/>
          </a:p>
        </p:txBody>
      </p:sp>
    </p:spTree>
    <p:extLst>
      <p:ext uri="{BB962C8B-B14F-4D97-AF65-F5344CB8AC3E}">
        <p14:creationId xmlns:p14="http://schemas.microsoft.com/office/powerpoint/2010/main" val="31981172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46</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Predictable Memory Management</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Programmable Memory Systems</a:t>
            </a:r>
          </a:p>
        </p:txBody>
      </p:sp>
    </p:spTree>
    <p:extLst>
      <p:ext uri="{BB962C8B-B14F-4D97-AF65-F5344CB8AC3E}">
        <p14:creationId xmlns:p14="http://schemas.microsoft.com/office/powerpoint/2010/main" val="1914363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Promising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a:solidFill>
                  <a:srgbClr val="0000FF"/>
                </a:solidFill>
              </a:rPr>
              <a:t>New memory architectures</a:t>
            </a:r>
          </a:p>
          <a:p>
            <a:pPr lvl="1"/>
            <a:r>
              <a:rPr lang="en-US" sz="1900" dirty="0">
                <a:solidFill>
                  <a:schemeClr val="accent2">
                    <a:lumMod val="75000"/>
                  </a:schemeClr>
                </a:solidFill>
              </a:rPr>
              <a:t>Rethinking memory’s role and functions</a:t>
            </a:r>
          </a:p>
          <a:p>
            <a:pPr lvl="1"/>
            <a:r>
              <a:rPr lang="en-US" sz="1900" dirty="0">
                <a:solidFill>
                  <a:schemeClr val="accent2">
                    <a:lumMod val="75000"/>
                  </a:schemeClr>
                </a:solidFill>
              </a:rPr>
              <a:t>Memory-centric system design</a:t>
            </a:r>
          </a:p>
          <a:p>
            <a:pPr marL="0" indent="0">
              <a:buNone/>
            </a:pPr>
            <a:endParaRPr lang="en-US" dirty="0">
              <a:solidFill>
                <a:srgbClr val="0000FF"/>
              </a:solidFill>
            </a:endParaRPr>
          </a:p>
          <a:p>
            <a:pPr marL="0" indent="0">
              <a:buNone/>
            </a:pPr>
            <a:endParaRPr lang="en-US" dirty="0" smtClean="0">
              <a:solidFill>
                <a:srgbClr val="0000FF"/>
              </a:solidFill>
            </a:endParaRPr>
          </a:p>
          <a:p>
            <a:r>
              <a:rPr lang="en-US" dirty="0" smtClean="0">
                <a:solidFill>
                  <a:srgbClr val="0000FF"/>
                </a:solidFill>
              </a:rPr>
              <a:t>Enabling and exploiting emerging </a:t>
            </a:r>
            <a:r>
              <a:rPr lang="en-US" dirty="0">
                <a:solidFill>
                  <a:srgbClr val="0000FF"/>
                </a:solidFill>
              </a:rPr>
              <a:t>NVM technologies </a:t>
            </a:r>
          </a:p>
          <a:p>
            <a:pPr lvl="1"/>
            <a:r>
              <a:rPr lang="en-US" sz="1900" dirty="0">
                <a:solidFill>
                  <a:srgbClr val="2C6123"/>
                </a:solidFill>
              </a:rPr>
              <a:t>Hybrid memory systems </a:t>
            </a:r>
          </a:p>
          <a:p>
            <a:pPr lvl="1"/>
            <a:r>
              <a:rPr lang="en-US" sz="1900" dirty="0">
                <a:solidFill>
                  <a:srgbClr val="2C6123"/>
                </a:solidFill>
              </a:rPr>
              <a:t>Single-level memory and </a:t>
            </a:r>
            <a:r>
              <a:rPr lang="en-US" sz="1900" dirty="0" smtClean="0">
                <a:solidFill>
                  <a:srgbClr val="2C6123"/>
                </a:solidFill>
              </a:rPr>
              <a:t>storage</a:t>
            </a:r>
          </a:p>
          <a:p>
            <a:endParaRPr lang="en-US" dirty="0" smtClean="0">
              <a:solidFill>
                <a:srgbClr val="2C6123"/>
              </a:solidFill>
            </a:endParaRPr>
          </a:p>
          <a:p>
            <a:endParaRPr lang="en-US" dirty="0">
              <a:solidFill>
                <a:srgbClr val="2C6123"/>
              </a:solidFill>
            </a:endParaRPr>
          </a:p>
          <a:p>
            <a:r>
              <a:rPr lang="en-US" dirty="0" smtClean="0">
                <a:solidFill>
                  <a:srgbClr val="0000FF"/>
                </a:solidFill>
              </a:rPr>
              <a:t>System-level memory/storage QoS</a:t>
            </a:r>
          </a:p>
          <a:p>
            <a:pPr lvl="1"/>
            <a:r>
              <a:rPr lang="en-US" sz="1900" dirty="0">
                <a:solidFill>
                  <a:srgbClr val="008000"/>
                </a:solidFill>
              </a:rPr>
              <a:t>Predictable systems with configurable QoS</a:t>
            </a:r>
          </a:p>
          <a:p>
            <a:pPr lvl="1"/>
            <a:endParaRPr lang="en-US" dirty="0">
              <a:solidFill>
                <a:srgbClr val="0000FF"/>
              </a:solidFill>
            </a:endParaRPr>
          </a:p>
          <a:p>
            <a:endParaRPr lang="en-US" sz="1600" dirty="0" smtClean="0">
              <a:solidFill>
                <a:srgbClr val="2C6123"/>
              </a:solidFill>
            </a:endParaRPr>
          </a:p>
          <a:p>
            <a:endParaRPr lang="en-US" sz="16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47</a:t>
            </a:fld>
            <a:endParaRPr lang="en-US"/>
          </a:p>
        </p:txBody>
      </p:sp>
    </p:spTree>
    <p:extLst>
      <p:ext uri="{BB962C8B-B14F-4D97-AF65-F5344CB8AC3E}">
        <p14:creationId xmlns:p14="http://schemas.microsoft.com/office/powerpoint/2010/main" val="2546589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48</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Compute-capable memory</a:t>
            </a:r>
          </a:p>
          <a:p>
            <a:endParaRPr lang="en-US" sz="2000" dirty="0" smtClean="0"/>
          </a:p>
          <a:p>
            <a:r>
              <a:rPr lang="en-US" dirty="0" smtClean="0"/>
              <a:t>Refresh</a:t>
            </a:r>
          </a:p>
          <a:p>
            <a:endParaRPr lang="en-US" sz="2000" dirty="0" smtClean="0"/>
          </a:p>
          <a:p>
            <a:r>
              <a:rPr lang="en-US" dirty="0" smtClean="0"/>
              <a:t>Reliability</a:t>
            </a:r>
          </a:p>
          <a:p>
            <a:endParaRPr lang="en-US" sz="2000" dirty="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49</a:t>
            </a:fld>
            <a:endParaRPr lang="en-US" altLang="en-US"/>
          </a:p>
        </p:txBody>
      </p:sp>
      <p:sp>
        <p:nvSpPr>
          <p:cNvPr id="5" name="Rectangle 4"/>
          <p:cNvSpPr/>
          <p:nvPr/>
        </p:nvSpPr>
        <p:spPr>
          <a:xfrm>
            <a:off x="551882" y="1052735"/>
            <a:ext cx="373208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5999128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50</a:t>
            </a:fld>
            <a:endParaRPr lang="en-US" altLang="en-US"/>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pic>
        <p:nvPicPr>
          <p:cNvPr id="8" name="Picture 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3928" y="980728"/>
            <a:ext cx="5076056" cy="3320928"/>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chemeClr val="bg1"/>
                </a:solidFill>
              </a:rPr>
              <a:t>Dally, </a:t>
            </a:r>
            <a:r>
              <a:rPr lang="en-US" sz="1400" dirty="0" err="1" smtClean="0">
                <a:solidFill>
                  <a:schemeClr val="bg1"/>
                </a:solidFill>
              </a:rPr>
              <a:t>HiPEAC</a:t>
            </a:r>
            <a:r>
              <a:rPr lang="en-US" sz="1400" dirty="0" smtClean="0">
                <a:solidFill>
                  <a:schemeClr val="bg1"/>
                </a:solidFill>
              </a:rPr>
              <a:t> 2015</a:t>
            </a:r>
            <a:endParaRPr lang="en-US" sz="1400" dirty="0">
              <a:solidFill>
                <a:schemeClr val="bg1"/>
              </a:solidFill>
            </a:endParaRPr>
          </a:p>
        </p:txBody>
      </p:sp>
    </p:spTree>
    <p:extLst>
      <p:ext uri="{BB962C8B-B14F-4D97-AF65-F5344CB8AC3E}">
        <p14:creationId xmlns:p14="http://schemas.microsoft.com/office/powerpoint/2010/main" val="5891188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51</a:t>
            </a:fld>
            <a:endParaRPr lang="en-US" altLang="en-US">
              <a:solidFill>
                <a:srgbClr val="000000"/>
              </a:solidFill>
            </a:endParaRPr>
          </a:p>
        </p:txBody>
      </p:sp>
      <p:sp>
        <p:nvSpPr>
          <p:cNvPr id="5" name="Rectangle 4"/>
          <p:cNvSpPr/>
          <p:nvPr/>
        </p:nvSpPr>
        <p:spPr>
          <a:xfrm>
            <a:off x="551882" y="1052735"/>
            <a:ext cx="8052566"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6300206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52</a:t>
            </a:fld>
            <a:endParaRPr lang="en-US" altLang="en-US"/>
          </a:p>
        </p:txBody>
      </p:sp>
      <p:grpSp>
        <p:nvGrpSpPr>
          <p:cNvPr id="32" name="Group 31"/>
          <p:cNvGrpSpPr/>
          <p:nvPr/>
        </p:nvGrpSpPr>
        <p:grpSpPr>
          <a:xfrm>
            <a:off x="914400" y="1828800"/>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Forking</a:t>
              </a:r>
            </a:p>
          </p:txBody>
        </p:sp>
      </p:grpSp>
      <p:grpSp>
        <p:nvGrpSpPr>
          <p:cNvPr id="36" name="Group 35"/>
          <p:cNvGrpSpPr/>
          <p:nvPr/>
        </p:nvGrpSpPr>
        <p:grpSpPr>
          <a:xfrm>
            <a:off x="2752707" y="1575137"/>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 lastClr="FFFFFF"/>
                  </a:solidFill>
                  <a:effectLst/>
                  <a:uLnTx/>
                  <a:uFillTx/>
                  <a:latin typeface="Arial" pitchFamily="34" charset="0"/>
                  <a:ea typeface="+mn-ea"/>
                  <a:cs typeface="Arial" pitchFamily="34" charset="0"/>
                </a:rPr>
                <a:t>000000000000000</a:t>
              </a:r>
              <a:endPar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Zero initialization</a:t>
              </a:r>
              <a:endParaRPr kumimoji="0" lang="en-US" sz="2800" b="0" i="0" u="none" strike="noStrike" kern="0" cap="none" spc="0" normalizeH="0" baseline="0" noProof="0" dirty="0" smtClean="0">
                <a:ln>
                  <a:noFill/>
                </a:ln>
                <a:solidFill>
                  <a:srgbClr val="262626">
                    <a:lumMod val="95000"/>
                    <a:lumOff val="5000"/>
                  </a:srgb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262626">
                      <a:lumMod val="95000"/>
                      <a:lumOff val="5000"/>
                    </a:srgbClr>
                  </a:solidFill>
                  <a:effectLst/>
                  <a:uLnTx/>
                  <a:uFillTx/>
                </a:rPr>
                <a:t>(e.g., security)</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VM Cloning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Deduplication</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pic>
          <p:nvPicPr>
            <p:cNvPr id="42" name="Picture 41" descr="comput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81200" y="4038600"/>
              <a:ext cx="1219200" cy="1219200"/>
            </a:xfrm>
            <a:prstGeom prst="rect">
              <a:avLst/>
            </a:prstGeom>
          </p:spPr>
        </p:pic>
      </p:grpSp>
      <p:grpSp>
        <p:nvGrpSpPr>
          <p:cNvPr id="43" name="Group 42"/>
          <p:cNvGrpSpPr/>
          <p:nvPr/>
        </p:nvGrpSpPr>
        <p:grpSpPr>
          <a:xfrm>
            <a:off x="6043903" y="1803748"/>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Checkpointing</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860061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53</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54</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99492" y="3100228"/>
            <a:ext cx="8001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Tree>
    <p:extLst>
      <p:ext uri="{BB962C8B-B14F-4D97-AF65-F5344CB8AC3E}">
        <p14:creationId xmlns:p14="http://schemas.microsoft.com/office/powerpoint/2010/main" val="2078101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mn-ea"/>
                <a:cs typeface="+mn-cs"/>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Chip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Subarray</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63016" y="5399782"/>
            <a:ext cx="2159566" cy="830997"/>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Intra </a:t>
            </a:r>
            <a:r>
              <a:rPr lang="en-US" sz="2400" kern="0" dirty="0" err="1">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495587" y="5325016"/>
            <a:ext cx="2450461" cy="120032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Bank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(Pipelined</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noProof="0" dirty="0" smtClean="0">
                <a:solidFill>
                  <a:srgbClr val="262626">
                    <a:lumMod val="95000"/>
                    <a:lumOff val="5000"/>
                  </a:srgbClr>
                </a:solidFill>
                <a:latin typeface="Tahoma"/>
                <a:cs typeface="Tahoma"/>
              </a:rPr>
              <a:t>I</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nternal RD/WR)</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a:t>
            </a:r>
            <a:r>
              <a:rPr lang="en-US" sz="2400" kern="0" dirty="0" smtClean="0">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(Use Inter-Bank Copy Twice)</a:t>
            </a:r>
          </a:p>
        </p:txBody>
      </p:sp>
      <p:sp>
        <p:nvSpPr>
          <p:cNvPr id="134" name="Rectangle 4"/>
          <p:cNvSpPr>
            <a:spLocks noGrp="1" noChangeArrowheads="1"/>
          </p:cNvSpPr>
          <p:nvPr>
            <p:ph type="title"/>
          </p:nvPr>
        </p:nvSpPr>
        <p:spPr>
          <a:xfrm>
            <a:off x="419100" y="196850"/>
            <a:ext cx="8545388" cy="558800"/>
          </a:xfrm>
          <a:ln/>
        </p:spPr>
        <p:txBody>
          <a:bodyPr/>
          <a:lstStyle/>
          <a:p>
            <a:r>
              <a:rPr lang="en-US" sz="4000" dirty="0" smtClean="0">
                <a:solidFill>
                  <a:srgbClr val="1A5712"/>
                </a:solidFill>
                <a:latin typeface="Garamond"/>
                <a:cs typeface="Garamond"/>
              </a:rPr>
              <a:t>Generalized RowClone</a:t>
            </a:r>
            <a:endParaRPr lang="en-US" sz="4000" dirty="0">
              <a:solidFill>
                <a:srgbClr val="1A5712"/>
              </a:solidFill>
              <a:latin typeface="Garamond"/>
              <a:cs typeface="Garamond"/>
            </a:endParaRPr>
          </a:p>
        </p:txBody>
      </p:sp>
      <p:sp>
        <p:nvSpPr>
          <p:cNvPr id="68" name="TextBox 67"/>
          <p:cNvSpPr txBox="1"/>
          <p:nvPr/>
        </p:nvSpPr>
        <p:spPr>
          <a:xfrm>
            <a:off x="5940152" y="395952"/>
            <a:ext cx="3276358" cy="523220"/>
          </a:xfrm>
          <a:prstGeom prst="rect">
            <a:avLst/>
          </a:prstGeom>
          <a:noFill/>
        </p:spPr>
        <p:txBody>
          <a:bodyPr wrap="none" rtlCol="0">
            <a:spAutoFit/>
          </a:bodyPr>
          <a:lstStyle/>
          <a:p>
            <a:r>
              <a:rPr lang="en-US" sz="2800" b="1" dirty="0" smtClean="0">
                <a:solidFill>
                  <a:srgbClr val="008000"/>
                </a:solidFill>
                <a:latin typeface="Tahoma"/>
                <a:ea typeface="ヒラギノ角ゴ ProN W6"/>
                <a:cs typeface="Tahoma"/>
              </a:rPr>
              <a:t>0.01% area cost</a:t>
            </a:r>
            <a:endParaRPr lang="en-US" sz="2800" b="1" dirty="0">
              <a:solidFill>
                <a:srgbClr val="008000"/>
              </a:solidFill>
              <a:latin typeface="Tahoma"/>
              <a:ea typeface="ヒラギノ角ゴ ProN W6"/>
              <a:cs typeface="Tahoma"/>
            </a:endParaRPr>
          </a:p>
        </p:txBody>
      </p:sp>
    </p:spTree>
    <p:extLst>
      <p:ext uri="{BB962C8B-B14F-4D97-AF65-F5344CB8AC3E}">
        <p14:creationId xmlns:p14="http://schemas.microsoft.com/office/powerpoint/2010/main" val="1196835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58</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smtClean="0">
                <a:solidFill>
                  <a:srgbClr val="1A5712"/>
                </a:solidFill>
                <a:latin typeface="Garamond"/>
                <a:cs typeface="Garamond"/>
              </a:rPr>
              <a:t>RowClone: Application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59</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134229727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121751"/>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60</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1012349255"/>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524331"/>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61</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12776"/>
            <a:ext cx="41910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communicate occurrences of bulk copy/initialization across layers?</a:t>
            </a:r>
          </a:p>
        </p:txBody>
      </p:sp>
      <p:sp>
        <p:nvSpPr>
          <p:cNvPr id="29" name="TextBox 28"/>
          <p:cNvSpPr txBox="1"/>
          <p:nvPr/>
        </p:nvSpPr>
        <p:spPr>
          <a:xfrm>
            <a:off x="4648200" y="4491117"/>
            <a:ext cx="4191000" cy="830997"/>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maximize latency and energy savings?</a:t>
            </a:r>
          </a:p>
        </p:txBody>
      </p:sp>
      <p:sp>
        <p:nvSpPr>
          <p:cNvPr id="30" name="TextBox 29"/>
          <p:cNvSpPr txBox="1"/>
          <p:nvPr/>
        </p:nvSpPr>
        <p:spPr>
          <a:xfrm>
            <a:off x="4648200" y="3197294"/>
            <a:ext cx="4191000" cy="1569660"/>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ensure cache coherence?</a:t>
            </a:r>
          </a:p>
          <a:p>
            <a:endParaRPr lang="en-US" sz="2400" dirty="0">
              <a:solidFill>
                <a:schemeClr val="tx1">
                  <a:lumMod val="95000"/>
                  <a:lumOff val="5000"/>
                </a:schemeClr>
              </a:solidFill>
              <a:latin typeface="Tahoma"/>
              <a:cs typeface="Tahoma"/>
            </a:endParaRPr>
          </a:p>
          <a:p>
            <a:endParaRPr lang="en-US" sz="2400" dirty="0" smtClean="0">
              <a:solidFill>
                <a:schemeClr val="tx1">
                  <a:lumMod val="95000"/>
                  <a:lumOff val="5000"/>
                </a:schemeClr>
              </a:solidFill>
              <a:latin typeface="Tahoma"/>
              <a:cs typeface="Tahoma"/>
            </a:endParaRPr>
          </a:p>
        </p:txBody>
      </p:sp>
      <p:sp>
        <p:nvSpPr>
          <p:cNvPr id="31" name="TextBox 30"/>
          <p:cNvSpPr txBox="1"/>
          <p:nvPr/>
        </p:nvSpPr>
        <p:spPr>
          <a:xfrm>
            <a:off x="4648200" y="5714092"/>
            <a:ext cx="4191000" cy="461665"/>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ea typeface="ヒラギノ角ゴ ProN W6"/>
                <a:cs typeface="Tahoma"/>
              </a:rPr>
              <a:t>Memory similar to a “conventional” accelerator</a:t>
            </a:r>
            <a:endParaRPr lang="en-US" sz="2400" b="1" kern="0" dirty="0">
              <a:solidFill>
                <a:srgbClr val="FF0000"/>
              </a:solidFill>
              <a:latin typeface="Tahoma"/>
              <a:ea typeface="ヒラギノ角ゴ ProN W6"/>
              <a:cs typeface="Tahoma"/>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In-Memory X</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sz="2400" dirty="0" smtClean="0">
                <a:latin typeface="Tahoma"/>
                <a:cs typeface="Tahoma"/>
              </a:rPr>
              <a:t>What is a flexible and scalable memory interface?</a:t>
            </a:r>
          </a:p>
          <a:p>
            <a:r>
              <a:rPr lang="en-US" sz="2400" dirty="0" smtClean="0">
                <a:latin typeface="Tahoma"/>
                <a:cs typeface="Tahoma"/>
              </a:rPr>
              <a:t>What is the right partitioning of computation capability?</a:t>
            </a:r>
          </a:p>
          <a:p>
            <a:r>
              <a:rPr lang="en-US" sz="2400" dirty="0" smtClean="0">
                <a:latin typeface="Tahoma"/>
                <a:cs typeface="Tahoma"/>
              </a:rPr>
              <a:t>What is the right low-cost memory substrate?</a:t>
            </a:r>
          </a:p>
          <a:p>
            <a:r>
              <a:rPr lang="en-US" sz="2400" dirty="0" smtClean="0">
                <a:latin typeface="Tahoma"/>
                <a:cs typeface="Tahoma"/>
              </a:rPr>
              <a:t>What memory technologies are the best enablers?</a:t>
            </a:r>
          </a:p>
          <a:p>
            <a:r>
              <a:rPr lang="en-US" sz="2400" dirty="0" smtClean="0">
                <a:latin typeface="Tahoma"/>
                <a:cs typeface="Tahoma"/>
              </a:rPr>
              <a:t>How do we rethink/ease X algorithms/applications?</a:t>
            </a:r>
            <a:endParaRPr lang="en-US" sz="2400" dirty="0">
              <a:latin typeface="Tahoma"/>
              <a:cs typeface="Tahoma"/>
            </a:endParaRP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Overlays </a:t>
            </a:r>
          </a:p>
          <a:p>
            <a:pPr algn="ctr">
              <a:defRPr/>
            </a:pPr>
            <a:r>
              <a:rPr lang="en-US" b="1" kern="0" dirty="0" smtClean="0">
                <a:solidFill>
                  <a:sysClr val="window" lastClr="FFFFFF"/>
                </a:solidFill>
                <a:latin typeface="Calibri"/>
              </a:rPr>
              <a:t>(ISCA 2015)</a:t>
            </a:r>
          </a:p>
        </p:txBody>
      </p:sp>
      <p:sp>
        <p:nvSpPr>
          <p:cNvPr id="39" name="Rounded Rectangle 38"/>
          <p:cNvSpPr/>
          <p:nvPr/>
        </p:nvSpPr>
        <p:spPr>
          <a:xfrm>
            <a:off x="533400" y="37917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a:p>
            <a:pPr algn="ctr">
              <a:defRPr/>
            </a:pPr>
            <a:r>
              <a:rPr lang="en-US" b="1" kern="0" dirty="0" smtClean="0">
                <a:solidFill>
                  <a:sysClr val="window" lastClr="FFFFFF"/>
                </a:solidFill>
                <a:latin typeface="Calibri"/>
              </a:rPr>
              <a:t>(MICRO 2015)</a:t>
            </a:r>
          </a:p>
        </p:txBody>
      </p:sp>
      <p:sp>
        <p:nvSpPr>
          <p:cNvPr id="40" name="Rounded Rectangle 39"/>
          <p:cNvSpPr/>
          <p:nvPr/>
        </p:nvSpPr>
        <p:spPr>
          <a:xfrm>
            <a:off x="533400" y="5239544"/>
            <a:ext cx="2286000" cy="914400"/>
          </a:xfrm>
          <a:prstGeom prst="roundRect">
            <a:avLst/>
          </a:prstGeom>
          <a:solidFill>
            <a:srgbClr val="2A55D6"/>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In-DRAM Bitwise Operations </a:t>
            </a:r>
          </a:p>
          <a:p>
            <a:pPr algn="ctr">
              <a:defRPr/>
            </a:pPr>
            <a:r>
              <a:rPr lang="en-US" b="1" kern="0" dirty="0" smtClean="0">
                <a:solidFill>
                  <a:sysClr val="window" lastClr="FFFFFF"/>
                </a:solidFill>
                <a:latin typeface="Calibri"/>
              </a:rPr>
              <a:t>(IEEE CAL 2015)</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65</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smtClean="0">
                <a:ln>
                  <a:noFill/>
                </a:ln>
                <a:solidFill>
                  <a:prstClr val="white"/>
                </a:solidFill>
                <a:effectLst/>
                <a:uLnTx/>
                <a:uFillTx/>
                <a:latin typeface="Calibri"/>
                <a:ea typeface="+mn-ea"/>
                <a:cs typeface="+mn-cs"/>
              </a:rPr>
              <a:t>Final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smtClean="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smtClean="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spTree>
    <p:extLst>
      <p:ext uri="{BB962C8B-B14F-4D97-AF65-F5344CB8AC3E}">
        <p14:creationId xmlns:p14="http://schemas.microsoft.com/office/powerpoint/2010/main" val="3630781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66</a:t>
            </a:fld>
            <a:endParaRPr lang="en-US" altLang="en-US">
              <a:solidFill>
                <a:srgbClr val="000000"/>
              </a:solidFill>
            </a:endParaRPr>
          </a:p>
        </p:txBody>
      </p:sp>
    </p:spTree>
    <p:extLst>
      <p:ext uri="{BB962C8B-B14F-4D97-AF65-F5344CB8AC3E}">
        <p14:creationId xmlns:p14="http://schemas.microsoft.com/office/powerpoint/2010/main" val="2543234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t>Size of Vectors to be </a:t>
              </a:r>
              <a:r>
                <a:rPr lang="en-US" sz="1600" dirty="0" err="1" smtClean="0"/>
                <a:t>ANDed</a:t>
              </a:r>
              <a:endParaRPr lang="en-US" sz="1600" dirty="0"/>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t>Throughput of AND operations (GB/s) </a:t>
              </a:r>
              <a:endParaRPr lang="en-US" sz="1600" dirty="0"/>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9146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a:t>
            </a:r>
            <a:endParaRPr lang="en-US" dirty="0"/>
          </a:p>
        </p:txBody>
      </p:sp>
      <p:sp>
        <p:nvSpPr>
          <p:cNvPr id="3" name="Content Placeholder 2"/>
          <p:cNvSpPr>
            <a:spLocks noGrp="1"/>
          </p:cNvSpPr>
          <p:nvPr>
            <p:ph idx="1"/>
          </p:nvPr>
        </p:nvSpPr>
        <p:spPr>
          <a:xfrm>
            <a:off x="228600" y="1124744"/>
            <a:ext cx="5711552" cy="5123656"/>
          </a:xfrm>
        </p:spPr>
        <p:txBody>
          <a:bodyPr/>
          <a:lstStyle/>
          <a:p>
            <a:r>
              <a:rPr lang="en-US" dirty="0" smtClean="0">
                <a:solidFill>
                  <a:srgbClr val="0000FF"/>
                </a:solidFill>
              </a:rPr>
              <a:t>A bulk computation model in memory</a:t>
            </a:r>
          </a:p>
          <a:p>
            <a:endParaRPr lang="en-US" dirty="0" smtClean="0"/>
          </a:p>
          <a:p>
            <a:r>
              <a:rPr lang="en-US" dirty="0" smtClean="0"/>
              <a:t>New memory &amp; software interfaces to enable bulk in-memory computation</a:t>
            </a:r>
          </a:p>
          <a:p>
            <a:endParaRPr lang="en-US" dirty="0" smtClean="0"/>
          </a:p>
          <a:p>
            <a:r>
              <a:rPr lang="en-US" dirty="0" smtClean="0"/>
              <a:t>New programming models, algorithms, compilers, and system designs that can take advantage of the model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68</a:t>
            </a:fld>
            <a:endParaRPr lang="en-US" altLang="en-US">
              <a:solidFill>
                <a:srgbClr val="000000"/>
              </a:solidFill>
            </a:endParaRPr>
          </a:p>
        </p:txBody>
      </p:sp>
      <p:grpSp>
        <p:nvGrpSpPr>
          <p:cNvPr id="5" name="Group 16"/>
          <p:cNvGrpSpPr>
            <a:grpSpLocks/>
          </p:cNvGrpSpPr>
          <p:nvPr/>
        </p:nvGrpSpPr>
        <p:grpSpPr bwMode="auto">
          <a:xfrm>
            <a:off x="5940152" y="134076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Runtime System</a:t>
              </a:r>
            </a:p>
            <a:p>
              <a:pPr>
                <a:defRPr/>
              </a:pPr>
              <a:r>
                <a:rPr lang="en-US" dirty="0">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554698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1259632" y="2204864"/>
            <a:ext cx="6696744" cy="2088232"/>
          </a:xfrm>
        </p:spPr>
        <p:txBody>
          <a:bodyPr/>
          <a:lstStyle/>
          <a:p>
            <a:pPr marL="0" indent="0" algn="ctr">
              <a:buNone/>
            </a:pPr>
            <a:r>
              <a:rPr lang="en-US" sz="4000" dirty="0" smtClean="0">
                <a:solidFill>
                  <a:srgbClr val="FF0000"/>
                </a:solidFill>
              </a:rPr>
              <a:t>Primitives and Interfaces </a:t>
            </a:r>
          </a:p>
          <a:p>
            <a:pPr marL="0" indent="0" algn="ctr">
              <a:buNone/>
            </a:pPr>
            <a:r>
              <a:rPr lang="en-US" sz="4000" dirty="0" smtClean="0">
                <a:solidFill>
                  <a:srgbClr val="FF0000"/>
                </a:solidFill>
              </a:rPr>
              <a:t>for</a:t>
            </a:r>
          </a:p>
          <a:p>
            <a:pPr marL="0" indent="0" algn="ctr">
              <a:buNone/>
            </a:pPr>
            <a:r>
              <a:rPr lang="en-US" sz="4000" dirty="0" smtClean="0">
                <a:solidFill>
                  <a:srgbClr val="FF0000"/>
                </a:solidFill>
              </a:rPr>
              <a:t>Computation </a:t>
            </a:r>
            <a:r>
              <a:rPr lang="en-US" sz="4000" dirty="0">
                <a:solidFill>
                  <a:srgbClr val="FF0000"/>
                </a:solidFill>
              </a:rPr>
              <a:t>i</a:t>
            </a:r>
            <a:r>
              <a:rPr lang="en-US" sz="4000" dirty="0" smtClean="0">
                <a:solidFill>
                  <a:srgbClr val="FF0000"/>
                </a:solidFill>
              </a:rPr>
              <a:t>n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69</a:t>
            </a:fld>
            <a:endParaRPr lang="en-US"/>
          </a:p>
        </p:txBody>
      </p:sp>
    </p:spTree>
    <p:extLst>
      <p:ext uri="{BB962C8B-B14F-4D97-AF65-F5344CB8AC3E}">
        <p14:creationId xmlns:p14="http://schemas.microsoft.com/office/powerpoint/2010/main" val="36775513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70</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Memory No Longer a Dumb Device</a:t>
            </a:r>
          </a:p>
        </p:txBody>
      </p:sp>
    </p:spTree>
    <p:extLst>
      <p:ext uri="{BB962C8B-B14F-4D97-AF65-F5344CB8AC3E}">
        <p14:creationId xmlns:p14="http://schemas.microsoft.com/office/powerpoint/2010/main" val="982307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71</a:t>
            </a:fld>
            <a:endParaRPr lang="en-US" altLang="en-US">
              <a:solidFill>
                <a:srgbClr val="000000"/>
              </a:solidFill>
            </a:endParaRPr>
          </a:p>
        </p:txBody>
      </p:sp>
      <p:sp>
        <p:nvSpPr>
          <p:cNvPr id="5" name="Rectangle 4"/>
          <p:cNvSpPr/>
          <p:nvPr/>
        </p:nvSpPr>
        <p:spPr>
          <a:xfrm>
            <a:off x="551882" y="3669682"/>
            <a:ext cx="8268590"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546559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weight * </a:t>
              </a:r>
              <a:r>
                <a:rPr lang="en-US" altLang="ko-KR" sz="2400" kern="0" dirty="0" err="1" smtClean="0">
                  <a:solidFill>
                    <a:sysClr val="windowText" lastClr="000000"/>
                  </a:solidFill>
                  <a:latin typeface="Tahoma"/>
                </a:rPr>
                <a:t>v.rank</a:t>
              </a:r>
              <a:endParaRPr lang="ko-KR" altLang="en-US" sz="2400" kern="0" dirty="0">
                <a:solidFill>
                  <a:sysClr val="windowText" lastClr="000000"/>
                </a:solidFill>
                <a:latin typeface="Tahoma"/>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1. Frequent random memory accesses</a:t>
              </a:r>
              <a:endParaRPr lang="ko-KR" altLang="en-US" sz="2400" b="1" kern="0" dirty="0">
                <a:solidFill>
                  <a:srgbClr val="0000FF"/>
                </a:solidFill>
                <a:latin typeface="Tahoma"/>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2. Little amount of computation</a:t>
              </a:r>
              <a:endParaRPr lang="ko-KR" altLang="en-US" sz="2400" b="1" kern="0" dirty="0">
                <a:solidFill>
                  <a:srgbClr val="0000FF"/>
                </a:solidFill>
                <a:latin typeface="Tahoma"/>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32204921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normAutofit/>
          </a:bodyPr>
          <a:lstStyle/>
          <a:p>
            <a:r>
              <a:rPr lang="en-US" altLang="ko-KR" dirty="0" smtClean="0"/>
              <a:t>Challenges in Scalable Graph Processing</a:t>
            </a:r>
            <a:endParaRPr lang="ko-KR" altLang="en-US" dirty="0"/>
          </a:p>
        </p:txBody>
      </p:sp>
      <p:sp>
        <p:nvSpPr>
          <p:cNvPr id="3" name="내용 개체 틀 2"/>
          <p:cNvSpPr>
            <a:spLocks noGrp="1"/>
          </p:cNvSpPr>
          <p:nvPr>
            <p:ph idx="1"/>
          </p:nvPr>
        </p:nvSpPr>
        <p:spPr>
          <a:xfrm>
            <a:off x="251520" y="1196752"/>
            <a:ext cx="8640960" cy="5112568"/>
          </a:xfrm>
        </p:spPr>
        <p:txBody>
          <a:bodyPr/>
          <a:lstStyle/>
          <a:p>
            <a:r>
              <a:rPr lang="en-US" altLang="ko-KR" b="1" dirty="0" smtClean="0"/>
              <a:t>Challenge 1</a:t>
            </a:r>
            <a:r>
              <a:rPr lang="en-US" altLang="ko-KR" dirty="0" smtClean="0"/>
              <a:t>: How to provide </a:t>
            </a:r>
            <a:r>
              <a:rPr lang="en-US" altLang="ko-KR" i="1" dirty="0" smtClean="0"/>
              <a:t>high memory bandwidth</a:t>
            </a:r>
            <a:r>
              <a:rPr lang="en-US" altLang="ko-KR" dirty="0" smtClean="0"/>
              <a:t> to computation units in a practical way?</a:t>
            </a:r>
          </a:p>
          <a:p>
            <a:pPr lvl="1"/>
            <a:r>
              <a:rPr lang="en-US" altLang="ko-KR" dirty="0" smtClean="0">
                <a:solidFill>
                  <a:srgbClr val="0000FF"/>
                </a:solidFill>
              </a:rPr>
              <a:t>Processing-in-memory based on 3D-stacked DRAM</a:t>
            </a:r>
            <a:endParaRPr lang="en-US" altLang="ko-KR" dirty="0">
              <a:solidFill>
                <a:srgbClr val="0000FF"/>
              </a:solidFill>
            </a:endParaRPr>
          </a:p>
          <a:p>
            <a:endParaRPr lang="en-US" altLang="ko-KR" dirty="0" smtClean="0"/>
          </a:p>
          <a:p>
            <a:endParaRPr lang="en-US" altLang="ko-KR" b="1" dirty="0" smtClean="0"/>
          </a:p>
          <a:p>
            <a:r>
              <a:rPr lang="en-US" altLang="ko-KR" b="1" dirty="0" smtClean="0"/>
              <a:t>Challenge 2</a:t>
            </a:r>
            <a:r>
              <a:rPr lang="en-US" altLang="ko-KR" dirty="0" smtClean="0"/>
              <a:t>: How to design computation units that      </a:t>
            </a:r>
            <a:r>
              <a:rPr lang="en-US" altLang="ko-KR" i="1" dirty="0" smtClean="0"/>
              <a:t>efficiently exploit large memory bandwidth</a:t>
            </a:r>
            <a:r>
              <a:rPr lang="en-US" altLang="ko-KR" dirty="0" smtClean="0"/>
              <a:t>?</a:t>
            </a:r>
          </a:p>
          <a:p>
            <a:pPr lvl="1"/>
            <a:r>
              <a:rPr lang="en-US" altLang="ko-KR" dirty="0" smtClean="0"/>
              <a:t>Specialized in-order cores called </a:t>
            </a:r>
            <a:r>
              <a:rPr lang="en-US" altLang="ko-KR" i="1" dirty="0" smtClean="0">
                <a:solidFill>
                  <a:srgbClr val="FF0000"/>
                </a:solidFill>
              </a:rPr>
              <a:t>Tesseract</a:t>
            </a:r>
            <a:r>
              <a:rPr lang="en-US" altLang="ko-KR" dirty="0" smtClean="0">
                <a:solidFill>
                  <a:srgbClr val="FF0000"/>
                </a:solidFill>
              </a:rPr>
              <a:t> </a:t>
            </a:r>
            <a:r>
              <a:rPr lang="en-US" altLang="ko-KR" dirty="0" smtClean="0"/>
              <a:t>cores</a:t>
            </a:r>
          </a:p>
          <a:p>
            <a:pPr lvl="2"/>
            <a:r>
              <a:rPr lang="en-US" altLang="ko-KR" dirty="0" smtClean="0">
                <a:solidFill>
                  <a:srgbClr val="0000FF"/>
                </a:solidFill>
              </a:rPr>
              <a:t>Latency-tolerant programming model</a:t>
            </a:r>
          </a:p>
          <a:p>
            <a:pPr lvl="2"/>
            <a:r>
              <a:rPr lang="en-US" altLang="ko-KR" dirty="0" smtClean="0">
                <a:solidFill>
                  <a:srgbClr val="0000FF"/>
                </a:solidFill>
              </a:rPr>
              <a:t>Graph-processing-specific prefetching schemes</a:t>
            </a:r>
            <a:endParaRPr lang="ko-KR" altLang="en-US" dirty="0">
              <a:solidFill>
                <a:srgbClr val="0000FF"/>
              </a:solidFill>
            </a:endParaRPr>
          </a:p>
        </p:txBody>
      </p:sp>
    </p:spTree>
    <p:extLst>
      <p:ext uri="{BB962C8B-B14F-4D97-AF65-F5344CB8AC3E}">
        <p14:creationId xmlns:p14="http://schemas.microsoft.com/office/powerpoint/2010/main" val="38189576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Effect transition="in" filter="fade">
                                      <p:cBhvr>
                                        <p:cTn id="28"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74</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Tree>
    <p:extLst>
      <p:ext uri="{BB962C8B-B14F-4D97-AF65-F5344CB8AC3E}">
        <p14:creationId xmlns:p14="http://schemas.microsoft.com/office/powerpoint/2010/main" val="17103702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28190441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76</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7837354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415237" y="5924599"/>
            <a:ext cx="774506"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8TB/s</a:t>
            </a:r>
            <a:endParaRPr lang="ko-KR" altLang="en-US" sz="2000" kern="0" dirty="0">
              <a:solidFill>
                <a:sysClr val="windowText" lastClr="00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sp>
          <p:nvSpPr>
            <p:cNvPr id="303" name="TextBox 302"/>
            <p:cNvSpPr txBox="1"/>
            <p:nvPr/>
          </p:nvSpPr>
          <p:spPr>
            <a:xfrm>
              <a:off x="2958287"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sp>
          <p:nvSpPr>
            <p:cNvPr id="352" name="TextBox 351"/>
            <p:cNvSpPr txBox="1"/>
            <p:nvPr/>
          </p:nvSpPr>
          <p:spPr>
            <a:xfrm>
              <a:off x="804982"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432" name="그룹 10"/>
          <p:cNvGrpSpPr/>
          <p:nvPr/>
        </p:nvGrpSpPr>
        <p:grpSpPr>
          <a:xfrm>
            <a:off x="6646243" y="1140133"/>
            <a:ext cx="2312493" cy="3923809"/>
            <a:chOff x="6646243" y="1340768"/>
            <a:chExt cx="2312493" cy="3923809"/>
          </a:xfrm>
        </p:grpSpPr>
        <p:sp>
          <p:nvSpPr>
            <p:cNvPr id="433" name="TextBox 432"/>
            <p:cNvSpPr txBox="1"/>
            <p:nvPr/>
          </p:nvSpPr>
          <p:spPr>
            <a:xfrm>
              <a:off x="7133877" y="1340768"/>
              <a:ext cx="133722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Tesseract</a:t>
              </a:r>
              <a:endParaRPr lang="ko-KR" altLang="en-US" sz="2400" kern="0" dirty="0">
                <a:solidFill>
                  <a:sysClr val="windowText" lastClr="00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sp>
          <p:nvSpPr>
            <p:cNvPr id="438" name="TextBox 437"/>
            <p:cNvSpPr txBox="1"/>
            <p:nvPr/>
          </p:nvSpPr>
          <p:spPr>
            <a:xfrm>
              <a:off x="6646243" y="1689644"/>
              <a:ext cx="2312493"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(32-entry MQ, 4KB PF Buffer)</a:t>
              </a:r>
              <a:endParaRPr lang="ko-KR" altLang="en-US" sz="1400" kern="0" dirty="0">
                <a:solidFill>
                  <a:sysClr val="windowText" lastClr="000000"/>
                </a:solidFill>
                <a:latin typeface="Tahoma"/>
              </a:endParaRPr>
            </a:p>
          </p:txBody>
        </p:sp>
      </p:grpSp>
    </p:spTree>
    <p:extLst>
      <p:ext uri="{BB962C8B-B14F-4D97-AF65-F5344CB8AC3E}">
        <p14:creationId xmlns:p14="http://schemas.microsoft.com/office/powerpoint/2010/main" val="1444101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9"/>
                                        </p:tgtEl>
                                        <p:attrNameLst>
                                          <p:attrName>style.visibility</p:attrName>
                                        </p:attrNameLst>
                                      </p:cBhvr>
                                      <p:to>
                                        <p:strVal val="visible"/>
                                      </p:to>
                                    </p:set>
                                    <p:animEffect transition="in" filter="fade">
                                      <p:cBhvr>
                                        <p:cTn id="7" dur="200"/>
                                        <p:tgtEl>
                                          <p:spTgt spid="3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fade">
                                      <p:cBhvr>
                                        <p:cTn id="12" dur="200"/>
                                        <p:tgtEl>
                                          <p:spTgt spid="293"/>
                                        </p:tgtEl>
                                      </p:cBhvr>
                                    </p:animEffect>
                                  </p:childTnLst>
                                </p:cTn>
                              </p:par>
                              <p:par>
                                <p:cTn id="13" presetID="10" presetClass="entr" presetSubtype="0" fill="hold" nodeType="withEffect">
                                  <p:stCondLst>
                                    <p:cond delay="0"/>
                                  </p:stCondLst>
                                  <p:childTnLst>
                                    <p:set>
                                      <p:cBhvr>
                                        <p:cTn id="14" dur="1" fill="hold">
                                          <p:stCondLst>
                                            <p:cond delay="0"/>
                                          </p:stCondLst>
                                        </p:cTn>
                                        <p:tgtEl>
                                          <p:spTgt spid="300"/>
                                        </p:tgtEl>
                                        <p:attrNameLst>
                                          <p:attrName>style.visibility</p:attrName>
                                        </p:attrNameLst>
                                      </p:cBhvr>
                                      <p:to>
                                        <p:strVal val="visible"/>
                                      </p:to>
                                    </p:set>
                                    <p:animEffect transition="in" filter="fade">
                                      <p:cBhvr>
                                        <p:cTn id="15" dur="200"/>
                                        <p:tgtEl>
                                          <p:spTgt spid="30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94"/>
                                        </p:tgtEl>
                                        <p:attrNameLst>
                                          <p:attrName>style.visibility</p:attrName>
                                        </p:attrNameLst>
                                      </p:cBhvr>
                                      <p:to>
                                        <p:strVal val="visible"/>
                                      </p:to>
                                    </p:set>
                                    <p:animEffect transition="in" filter="fade">
                                      <p:cBhvr>
                                        <p:cTn id="20" dur="200"/>
                                        <p:tgtEl>
                                          <p:spTgt spid="294"/>
                                        </p:tgtEl>
                                      </p:cBhvr>
                                    </p:animEffect>
                                  </p:childTnLst>
                                </p:cTn>
                              </p:par>
                              <p:par>
                                <p:cTn id="21" presetID="10" presetClass="entr" presetSubtype="0" fill="hold" nodeType="with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fade">
                                      <p:cBhvr>
                                        <p:cTn id="23" dur="200"/>
                                        <p:tgtEl>
                                          <p:spTgt spid="24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95"/>
                                        </p:tgtEl>
                                        <p:attrNameLst>
                                          <p:attrName>style.visibility</p:attrName>
                                        </p:attrNameLst>
                                      </p:cBhvr>
                                      <p:to>
                                        <p:strVal val="visible"/>
                                      </p:to>
                                    </p:set>
                                    <p:animEffect transition="in" filter="fade">
                                      <p:cBhvr>
                                        <p:cTn id="28" dur="200"/>
                                        <p:tgtEl>
                                          <p:spTgt spid="295"/>
                                        </p:tgtEl>
                                      </p:cBhvr>
                                    </p:animEffect>
                                  </p:childTnLst>
                                </p:cTn>
                              </p:par>
                              <p:par>
                                <p:cTn id="29" presetID="10" presetClass="entr" presetSubtype="0" fill="hold" nodeType="withEffect">
                                  <p:stCondLst>
                                    <p:cond delay="0"/>
                                  </p:stCondLst>
                                  <p:childTnLst>
                                    <p:set>
                                      <p:cBhvr>
                                        <p:cTn id="30" dur="1" fill="hold">
                                          <p:stCondLst>
                                            <p:cond delay="0"/>
                                          </p:stCondLst>
                                        </p:cTn>
                                        <p:tgtEl>
                                          <p:spTgt spid="432"/>
                                        </p:tgtEl>
                                        <p:attrNameLst>
                                          <p:attrName>style.visibility</p:attrName>
                                        </p:attrNameLst>
                                      </p:cBhvr>
                                      <p:to>
                                        <p:strVal val="visible"/>
                                      </p:to>
                                    </p:set>
                                    <p:animEffect transition="in" filter="fade">
                                      <p:cBhvr>
                                        <p:cTn id="31" dur="200"/>
                                        <p:tgtEl>
                                          <p:spTgt spid="4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6"/>
                                        </p:tgtEl>
                                        <p:attrNameLst>
                                          <p:attrName>style.visibility</p:attrName>
                                        </p:attrNameLst>
                                      </p:cBhvr>
                                      <p:to>
                                        <p:strVal val="visible"/>
                                      </p:to>
                                    </p:set>
                                    <p:animEffect transition="in" filter="fade">
                                      <p:cBhvr>
                                        <p:cTn id="36" dur="200"/>
                                        <p:tgtEl>
                                          <p:spTgt spid="29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97"/>
                                        </p:tgtEl>
                                        <p:attrNameLst>
                                          <p:attrName>style.visibility</p:attrName>
                                        </p:attrNameLst>
                                      </p:cBhvr>
                                      <p:to>
                                        <p:strVal val="visible"/>
                                      </p:to>
                                    </p:set>
                                    <p:animEffect transition="in" filter="fade">
                                      <p:cBhvr>
                                        <p:cTn id="41" dur="200"/>
                                        <p:tgtEl>
                                          <p:spTgt spid="2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98"/>
                                        </p:tgtEl>
                                        <p:attrNameLst>
                                          <p:attrName>style.visibility</p:attrName>
                                        </p:attrNameLst>
                                      </p:cBhvr>
                                      <p:to>
                                        <p:strVal val="visible"/>
                                      </p:to>
                                    </p:set>
                                    <p:animEffect transition="in" filter="fade">
                                      <p:cBhvr>
                                        <p:cTn id="44" dur="200"/>
                                        <p:tgtEl>
                                          <p:spTgt spid="29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99"/>
                                        </p:tgtEl>
                                        <p:attrNameLst>
                                          <p:attrName>style.visibility</p:attrName>
                                        </p:attrNameLst>
                                      </p:cBhvr>
                                      <p:to>
                                        <p:strVal val="visible"/>
                                      </p:to>
                                    </p:set>
                                    <p:animEffect transition="in" filter="fade">
                                      <p:cBhvr>
                                        <p:cTn id="49"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7" grpId="0"/>
      <p:bldP spid="298" grpId="0"/>
      <p:bldP spid="29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Workloads</a:t>
            </a:r>
            <a:endParaRPr lang="ko-KR" altLang="en-US" dirty="0"/>
          </a:p>
        </p:txBody>
      </p:sp>
      <p:sp>
        <p:nvSpPr>
          <p:cNvPr id="3" name="내용 개체 틀 2"/>
          <p:cNvSpPr>
            <a:spLocks noGrp="1"/>
          </p:cNvSpPr>
          <p:nvPr>
            <p:ph idx="1"/>
          </p:nvPr>
        </p:nvSpPr>
        <p:spPr>
          <a:xfrm>
            <a:off x="228600" y="1196752"/>
            <a:ext cx="8610600" cy="5051648"/>
          </a:xfrm>
        </p:spPr>
        <p:txBody>
          <a:bodyPr>
            <a:normAutofit/>
          </a:bodyPr>
          <a:lstStyle/>
          <a:p>
            <a:r>
              <a:rPr lang="en-US" altLang="ko-KR" dirty="0" smtClean="0">
                <a:solidFill>
                  <a:srgbClr val="0000FF"/>
                </a:solidFill>
              </a:rPr>
              <a:t>Five graph processing algorithms</a:t>
            </a:r>
          </a:p>
          <a:p>
            <a:pPr lvl="1"/>
            <a:r>
              <a:rPr lang="en-US" altLang="ko-KR" dirty="0" smtClean="0"/>
              <a:t>Average teenage follower</a:t>
            </a:r>
          </a:p>
          <a:p>
            <a:pPr lvl="1"/>
            <a:r>
              <a:rPr lang="en-US" altLang="ko-KR" dirty="0" smtClean="0"/>
              <a:t>Conductance</a:t>
            </a:r>
          </a:p>
          <a:p>
            <a:pPr lvl="1"/>
            <a:r>
              <a:rPr lang="en-US" altLang="ko-KR" dirty="0" smtClean="0"/>
              <a:t>PageRank</a:t>
            </a:r>
          </a:p>
          <a:p>
            <a:pPr lvl="1"/>
            <a:r>
              <a:rPr lang="en-US" altLang="ko-KR" dirty="0" smtClean="0"/>
              <a:t>Single-source shortest path</a:t>
            </a:r>
          </a:p>
          <a:p>
            <a:pPr lvl="1"/>
            <a:r>
              <a:rPr lang="en-US" altLang="ko-KR" dirty="0" smtClean="0"/>
              <a:t>Vertex cover</a:t>
            </a:r>
          </a:p>
          <a:p>
            <a:pPr lvl="1"/>
            <a:endParaRPr lang="en-US" altLang="ko-KR" dirty="0"/>
          </a:p>
          <a:p>
            <a:r>
              <a:rPr lang="en-US" altLang="ko-KR" dirty="0" smtClean="0">
                <a:solidFill>
                  <a:srgbClr val="0000FF"/>
                </a:solidFill>
              </a:rPr>
              <a:t>Three real-world large graphs</a:t>
            </a:r>
          </a:p>
          <a:p>
            <a:pPr lvl="1"/>
            <a:r>
              <a:rPr lang="en-US" altLang="ko-KR" dirty="0" smtClean="0"/>
              <a:t>ljournal-2008 (social network)</a:t>
            </a:r>
          </a:p>
          <a:p>
            <a:pPr lvl="1"/>
            <a:r>
              <a:rPr lang="en-US" altLang="ko-KR" dirty="0" smtClean="0"/>
              <a:t>enwiki-2003 (Wikipedia)</a:t>
            </a:r>
          </a:p>
          <a:p>
            <a:pPr lvl="1"/>
            <a:r>
              <a:rPr lang="en-US" altLang="ko-KR" dirty="0" smtClean="0"/>
              <a:t>indochina-0024 (web graph)</a:t>
            </a:r>
            <a:endParaRPr lang="en-US" altLang="ko-KR" dirty="0"/>
          </a:p>
          <a:p>
            <a:pPr lvl="1"/>
            <a:r>
              <a:rPr lang="en-US" altLang="ko-KR" dirty="0" smtClean="0"/>
              <a:t>4~7M vertices, 79~194M edges</a:t>
            </a:r>
          </a:p>
        </p:txBody>
      </p:sp>
    </p:spTree>
    <p:extLst>
      <p:ext uri="{BB962C8B-B14F-4D97-AF65-F5344CB8AC3E}">
        <p14:creationId xmlns:p14="http://schemas.microsoft.com/office/powerpoint/2010/main" val="3221003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36712299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483724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80</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3507586574"/>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2512651857"/>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3284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Memory Energy Consumption (Normalized)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81</a:t>
            </a:fld>
            <a:endParaRPr lang="en-US" altLang="en-US">
              <a:solidFill>
                <a:srgbClr val="000000"/>
              </a:solidFill>
            </a:endParaRPr>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902954138"/>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6222447" y="4848835"/>
            <a:ext cx="809837" cy="461665"/>
          </a:xfrm>
          <a:prstGeom prst="rect">
            <a:avLst/>
          </a:prstGeom>
          <a:noFill/>
        </p:spPr>
        <p:txBody>
          <a:bodyPr wrap="none" rtlCol="0" anchor="b">
            <a:spAutoFit/>
          </a:bodyPr>
          <a:lstStyle/>
          <a:p>
            <a:pPr algn="ctr">
              <a:defRPr/>
            </a:pPr>
            <a:r>
              <a:rPr lang="en-US" altLang="ko-KR" sz="2400" kern="0" dirty="0" smtClean="0">
                <a:solidFill>
                  <a:sysClr val="windowText" lastClr="000000"/>
                </a:solidFill>
                <a:latin typeface="Tahoma"/>
              </a:rPr>
              <a:t>-87%</a:t>
            </a:r>
            <a:endParaRPr lang="ko-KR" altLang="en-US" sz="2400" kern="0" dirty="0">
              <a:solidFill>
                <a:sysClr val="windowText" lastClr="000000"/>
              </a:solidFill>
              <a:latin typeface="Tahoma"/>
            </a:endParaRPr>
          </a:p>
        </p:txBody>
      </p:sp>
    </p:spTree>
    <p:extLst>
      <p:ext uri="{BB962C8B-B14F-4D97-AF65-F5344CB8AC3E}">
        <p14:creationId xmlns:p14="http://schemas.microsoft.com/office/powerpoint/2010/main" val="35774095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060848"/>
            <a:ext cx="3744416" cy="2664296"/>
          </a:xfrm>
        </p:spPr>
        <p:txBody>
          <a:bodyPr/>
          <a:lstStyle/>
          <a:p>
            <a:pPr marL="0" indent="0" algn="ctr">
              <a:buNone/>
            </a:pPr>
            <a:r>
              <a:rPr lang="en-US" sz="4000" dirty="0" smtClean="0">
                <a:solidFill>
                  <a:srgbClr val="FF0000"/>
                </a:solidFill>
              </a:rPr>
              <a:t>Memory</a:t>
            </a:r>
          </a:p>
          <a:p>
            <a:pPr marL="0" indent="0" algn="ctr">
              <a:buNone/>
            </a:pPr>
            <a:r>
              <a:rPr lang="en-US" sz="4000" dirty="0" smtClean="0">
                <a:solidFill>
                  <a:srgbClr val="FF0000"/>
                </a:solidFill>
              </a:rPr>
              <a:t>Bandwidth</a:t>
            </a:r>
          </a:p>
          <a:p>
            <a:pPr marL="0" indent="0" algn="ctr">
              <a:buNone/>
            </a:pPr>
            <a:r>
              <a:rPr lang="en-US" sz="4000" dirty="0">
                <a:solidFill>
                  <a:srgbClr val="FF0000"/>
                </a:solidFill>
              </a:rPr>
              <a:t>a</a:t>
            </a:r>
            <a:r>
              <a:rPr lang="en-US" sz="4000" dirty="0" smtClean="0">
                <a:solidFill>
                  <a:srgbClr val="FF0000"/>
                </a:solidFill>
              </a:rPr>
              <a:t>nd</a:t>
            </a:r>
          </a:p>
          <a:p>
            <a:pPr marL="0" indent="0" algn="ctr">
              <a:buNone/>
            </a:pPr>
            <a:r>
              <a:rPr lang="en-US" sz="4000" dirty="0" smtClean="0">
                <a:solidFill>
                  <a:srgbClr val="FF0000"/>
                </a:solidFill>
              </a:rPr>
              <a:t>Energy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82</a:t>
            </a:fld>
            <a:endParaRPr lang="en-US"/>
          </a:p>
        </p:txBody>
      </p:sp>
    </p:spTree>
    <p:extLst>
      <p:ext uri="{BB962C8B-B14F-4D97-AF65-F5344CB8AC3E}">
        <p14:creationId xmlns:p14="http://schemas.microsoft.com/office/powerpoint/2010/main" val="1549793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83</a:t>
            </a:fld>
            <a:endParaRPr lang="en-US"/>
          </a:p>
        </p:txBody>
      </p:sp>
      <p:sp>
        <p:nvSpPr>
          <p:cNvPr id="5" name="Content Placeholder 2"/>
          <p:cNvSpPr>
            <a:spLocks noGrp="1"/>
          </p:cNvSpPr>
          <p:nvPr>
            <p:ph idx="1"/>
          </p:nvPr>
        </p:nvSpPr>
        <p:spPr>
          <a:xfrm>
            <a:off x="395536" y="1556792"/>
            <a:ext cx="8352928" cy="2088232"/>
          </a:xfrm>
        </p:spPr>
        <p:txBody>
          <a:bodyPr/>
          <a:lstStyle/>
          <a:p>
            <a:pPr marL="0" indent="0" algn="ctr">
              <a:buNone/>
            </a:pPr>
            <a:r>
              <a:rPr lang="en-US" sz="4000" dirty="0" smtClean="0">
                <a:solidFill>
                  <a:srgbClr val="0000FF"/>
                </a:solidFill>
              </a:rPr>
              <a:t>Memory No Longer a Dumb Device</a:t>
            </a:r>
          </a:p>
          <a:p>
            <a:pPr marL="0" indent="0" algn="ctr">
              <a:buNone/>
            </a:pPr>
            <a:endParaRPr lang="en-US" sz="4000" dirty="0">
              <a:solidFill>
                <a:srgbClr val="0000FF"/>
              </a:solidFill>
            </a:endParaRPr>
          </a:p>
          <a:p>
            <a:pPr marL="0" indent="0" algn="ctr">
              <a:buNone/>
            </a:pPr>
            <a:endParaRPr lang="en-US" sz="4000" dirty="0" smtClean="0">
              <a:solidFill>
                <a:srgbClr val="0000FF"/>
              </a:solidFill>
            </a:endParaRPr>
          </a:p>
          <a:p>
            <a:pPr marL="0" indent="0" algn="ctr">
              <a:buNone/>
            </a:pPr>
            <a:r>
              <a:rPr lang="en-US" sz="4000" dirty="0" smtClean="0">
                <a:solidFill>
                  <a:srgbClr val="0000FF"/>
                </a:solidFill>
              </a:rPr>
              <a:t>Dynamic Management </a:t>
            </a:r>
          </a:p>
          <a:p>
            <a:pPr marL="0" indent="0" algn="ctr">
              <a:buNone/>
            </a:pPr>
            <a:r>
              <a:rPr lang="en-US" sz="4000" dirty="0">
                <a:solidFill>
                  <a:srgbClr val="0000FF"/>
                </a:solidFill>
              </a:rPr>
              <a:t>o</a:t>
            </a:r>
            <a:r>
              <a:rPr lang="en-US" sz="4000" dirty="0" smtClean="0">
                <a:solidFill>
                  <a:srgbClr val="0000FF"/>
                </a:solidFill>
              </a:rPr>
              <a:t>f Margins in Memory</a:t>
            </a:r>
          </a:p>
        </p:txBody>
      </p:sp>
    </p:spTree>
    <p:extLst>
      <p:ext uri="{BB962C8B-B14F-4D97-AF65-F5344CB8AC3E}">
        <p14:creationId xmlns:p14="http://schemas.microsoft.com/office/powerpoint/2010/main" val="27024274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84</a:t>
            </a:fld>
            <a:endParaRPr lang="en-US" altLang="en-US">
              <a:solidFill>
                <a:srgbClr val="000000"/>
              </a:solidFill>
            </a:endParaRPr>
          </a:p>
        </p:txBody>
      </p:sp>
      <p:sp>
        <p:nvSpPr>
          <p:cNvPr id="5" name="Rectangle 4"/>
          <p:cNvSpPr/>
          <p:nvPr/>
        </p:nvSpPr>
        <p:spPr>
          <a:xfrm>
            <a:off x="539552" y="184482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4882485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spTree>
    <p:extLst>
      <p:ext uri="{BB962C8B-B14F-4D97-AF65-F5344CB8AC3E}">
        <p14:creationId xmlns:p14="http://schemas.microsoft.com/office/powerpoint/2010/main" val="2566879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86</a:t>
            </a:fld>
            <a:endParaRPr lang="en-US" sz="1600">
              <a:solidFill>
                <a:srgbClr val="000000"/>
              </a:solidFill>
              <a:latin typeface="Garamond" charset="0"/>
            </a:endParaRPr>
          </a:p>
        </p:txBody>
      </p:sp>
      <p:pic>
        <p:nvPicPr>
          <p:cNvPr id="97283" name="Picture 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434398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87</a:t>
            </a:fld>
            <a:endParaRPr lang="en-US" sz="1600">
              <a:solidFill>
                <a:srgbClr val="000000"/>
              </a:solidFill>
              <a:latin typeface="Garamond" charset="0"/>
            </a:endParaRPr>
          </a:p>
        </p:txBody>
      </p:sp>
      <p:pic>
        <p:nvPicPr>
          <p:cNvPr id="98307" name="Picture 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20670948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88</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30597999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89</a:t>
            </a:fld>
            <a:endParaRPr lang="en-US" altLang="en-US">
              <a:solidFill>
                <a:srgbClr val="000000"/>
              </a:solidFill>
            </a:endParaRP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302177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35612343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90</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20271557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91</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780167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[ISCA’13, SIGMETRICS’14]</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628800"/>
            <a:ext cx="9144000" cy="3744416"/>
          </a:xfrm>
          <a:prstGeom prst="rect">
            <a:avLst/>
          </a:prstGeom>
        </p:spPr>
      </p:pic>
    </p:spTree>
    <p:extLst>
      <p:ext uri="{BB962C8B-B14F-4D97-AF65-F5344CB8AC3E}">
        <p14:creationId xmlns:p14="http://schemas.microsoft.com/office/powerpoint/2010/main" val="41217351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Optimize DRAM and mitigate errors online </a:t>
            </a:r>
          </a:p>
          <a:p>
            <a:pPr algn="ctr" defTabSz="457200"/>
            <a:r>
              <a:rPr lang="en-US" sz="3600" b="1" dirty="0" smtClean="0">
                <a:solidFill>
                  <a:srgbClr val="FF0000"/>
                </a:solidFill>
                <a:latin typeface="Calibri"/>
              </a:rPr>
              <a:t>without disturbing the system and applications</a:t>
            </a:r>
            <a:endParaRPr lang="en-US" sz="3600" b="1" dirty="0">
              <a:solidFill>
                <a:srgbClr val="FF0000"/>
              </a:solidFill>
              <a:latin typeface="Calibri"/>
            </a:endParaRP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4517" y="883373"/>
            <a:ext cx="351082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59487" y="863581"/>
            <a:ext cx="2574393"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4780784" y="4702165"/>
            <a:ext cx="362969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Adjust refresh rate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31" name="Title 1"/>
          <p:cNvSpPr>
            <a:spLocks noGrp="1"/>
          </p:cNvSpPr>
          <p:nvPr>
            <p:ph type="title"/>
          </p:nvPr>
        </p:nvSpPr>
        <p:spPr>
          <a:xfrm>
            <a:off x="228600" y="44624"/>
            <a:ext cx="8610600" cy="684312"/>
          </a:xfrm>
        </p:spPr>
        <p:txBody>
          <a:bodyPr>
            <a:normAutofit fontScale="90000"/>
          </a:bodyPr>
          <a:lstStyle/>
          <a:p>
            <a:pPr eaLnBrk="1" hangingPunct="1"/>
            <a:r>
              <a:rPr lang="en-US" dirty="0" smtClean="0">
                <a:solidFill>
                  <a:srgbClr val="1A5712"/>
                </a:solidFill>
                <a:latin typeface="Garamond" charset="0"/>
                <a:ea typeface="ＭＳ Ｐゴシック" charset="0"/>
                <a:cs typeface="ＭＳ Ｐゴシック" charset="0"/>
              </a:rPr>
              <a:t>Online Profiling of DRAM In the Field</a:t>
            </a:r>
            <a:endParaRPr lang="en-US"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8217979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827584" y="2420888"/>
            <a:ext cx="7200800" cy="2088232"/>
          </a:xfrm>
        </p:spPr>
        <p:txBody>
          <a:bodyPr/>
          <a:lstStyle/>
          <a:p>
            <a:pPr marL="0" indent="0" algn="ctr">
              <a:buNone/>
            </a:pPr>
            <a:r>
              <a:rPr lang="en-US" sz="4000" dirty="0" smtClean="0">
                <a:solidFill>
                  <a:srgbClr val="FF0000"/>
                </a:solidFill>
              </a:rPr>
              <a:t>Minimizing Refresh</a:t>
            </a:r>
          </a:p>
          <a:p>
            <a:pPr marL="0" indent="0" algn="ctr">
              <a:buNone/>
            </a:pPr>
            <a:r>
              <a:rPr lang="en-US" sz="4000" dirty="0" smtClean="0">
                <a:solidFill>
                  <a:srgbClr val="FF0000"/>
                </a:solidFill>
              </a:rPr>
              <a:t>(and Other Technology Taxes)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94</a:t>
            </a:fld>
            <a:endParaRPr lang="en-US"/>
          </a:p>
        </p:txBody>
      </p:sp>
    </p:spTree>
    <p:extLst>
      <p:ext uri="{BB962C8B-B14F-4D97-AF65-F5344CB8AC3E}">
        <p14:creationId xmlns:p14="http://schemas.microsoft.com/office/powerpoint/2010/main" val="17273716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95</a:t>
            </a:fld>
            <a:endParaRPr lang="en-US"/>
          </a:p>
        </p:txBody>
      </p:sp>
      <p:sp>
        <p:nvSpPr>
          <p:cNvPr id="5" name="Content Placeholder 2"/>
          <p:cNvSpPr>
            <a:spLocks noGrp="1"/>
          </p:cNvSpPr>
          <p:nvPr>
            <p:ph idx="1"/>
          </p:nvPr>
        </p:nvSpPr>
        <p:spPr>
          <a:xfrm>
            <a:off x="0" y="2204864"/>
            <a:ext cx="9144000" cy="2088232"/>
          </a:xfrm>
        </p:spPr>
        <p:txBody>
          <a:bodyPr/>
          <a:lstStyle/>
          <a:p>
            <a:pPr marL="0" indent="0" algn="ctr">
              <a:buNone/>
            </a:pPr>
            <a:r>
              <a:rPr lang="en-US" sz="4000" dirty="0" smtClean="0">
                <a:solidFill>
                  <a:srgbClr val="0000FF"/>
                </a:solidFill>
              </a:rPr>
              <a:t>Online Detection and </a:t>
            </a:r>
          </a:p>
          <a:p>
            <a:pPr marL="0" indent="0" algn="ctr">
              <a:buNone/>
            </a:pPr>
            <a:r>
              <a:rPr lang="en-US" sz="4000" dirty="0" smtClean="0">
                <a:solidFill>
                  <a:srgbClr val="0000FF"/>
                </a:solidFill>
              </a:rPr>
              <a:t>Management of Memory Errors</a:t>
            </a:r>
          </a:p>
          <a:p>
            <a:pPr marL="0" indent="0" algn="ctr">
              <a:buNone/>
            </a:pPr>
            <a:endParaRPr lang="en-US" sz="4000" dirty="0">
              <a:solidFill>
                <a:srgbClr val="0000FF"/>
              </a:solidFill>
            </a:endParaRPr>
          </a:p>
          <a:p>
            <a:pPr marL="0" indent="0" algn="ctr">
              <a:buNone/>
            </a:pPr>
            <a:r>
              <a:rPr lang="en-US" sz="3400" dirty="0" smtClean="0">
                <a:solidFill>
                  <a:srgbClr val="0000FF"/>
                </a:solidFill>
              </a:rPr>
              <a:t>(Online Avoidance of Technology Taxes)</a:t>
            </a:r>
          </a:p>
        </p:txBody>
      </p:sp>
    </p:spTree>
    <p:extLst>
      <p:ext uri="{BB962C8B-B14F-4D97-AF65-F5344CB8AC3E}">
        <p14:creationId xmlns:p14="http://schemas.microsoft.com/office/powerpoint/2010/main" val="2707989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In-Memory Computation</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96</a:t>
            </a:fld>
            <a:endParaRPr lang="en-US" altLang="en-US">
              <a:solidFill>
                <a:srgbClr val="000000"/>
              </a:solidFill>
            </a:endParaRPr>
          </a:p>
        </p:txBody>
      </p:sp>
      <p:sp>
        <p:nvSpPr>
          <p:cNvPr id="5" name="Rectangle 4"/>
          <p:cNvSpPr/>
          <p:nvPr/>
        </p:nvSpPr>
        <p:spPr>
          <a:xfrm>
            <a:off x="539552" y="4293096"/>
            <a:ext cx="165618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539552" y="5109842"/>
            <a:ext cx="115212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539552" y="5877272"/>
            <a:ext cx="30963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539552" y="2636912"/>
            <a:ext cx="151216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0" name="Rectangle 9"/>
          <p:cNvSpPr/>
          <p:nvPr/>
        </p:nvSpPr>
        <p:spPr>
          <a:xfrm>
            <a:off x="539552" y="3501008"/>
            <a:ext cx="12961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1" name="TextBox 10"/>
          <p:cNvSpPr txBox="1"/>
          <p:nvPr/>
        </p:nvSpPr>
        <p:spPr>
          <a:xfrm>
            <a:off x="2915816" y="2996952"/>
            <a:ext cx="6273873" cy="1077218"/>
          </a:xfrm>
          <a:prstGeom prst="rect">
            <a:avLst/>
          </a:prstGeom>
          <a:noFill/>
        </p:spPr>
        <p:txBody>
          <a:bodyPr wrap="none" rtlCol="0">
            <a:spAutoFit/>
          </a:bodyPr>
          <a:lstStyle/>
          <a:p>
            <a:pPr algn="ctr"/>
            <a:r>
              <a:rPr lang="en-US" sz="3200" b="1" dirty="0" smtClean="0">
                <a:solidFill>
                  <a:srgbClr val="0000FF"/>
                </a:solidFill>
              </a:rPr>
              <a:t>Many More </a:t>
            </a:r>
          </a:p>
          <a:p>
            <a:pPr algn="ctr"/>
            <a:r>
              <a:rPr lang="en-US" sz="3200" b="1" dirty="0" smtClean="0">
                <a:solidFill>
                  <a:srgbClr val="0000FF"/>
                </a:solidFill>
              </a:rPr>
              <a:t>Challenges and Opportunities</a:t>
            </a:r>
            <a:endParaRPr lang="en-US" sz="3200" b="1" dirty="0">
              <a:solidFill>
                <a:srgbClr val="0000FF"/>
              </a:solidFill>
            </a:endParaRPr>
          </a:p>
        </p:txBody>
      </p:sp>
    </p:spTree>
    <p:extLst>
      <p:ext uri="{BB962C8B-B14F-4D97-AF65-F5344CB8AC3E}">
        <p14:creationId xmlns:p14="http://schemas.microsoft.com/office/powerpoint/2010/main" val="40644571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97</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98</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cstate="email">
            <a:extLst>
              <a:ext uri="{28A0092B-C50C-407E-A947-70E740481C1C}">
                <a14:useLocalDpi xmlns:a14="http://schemas.microsoft.com/office/drawing/2010/main"/>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1867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99</a:t>
            </a:fld>
            <a:endParaRPr lang="en-US" sz="1600">
              <a:solidFill>
                <a:srgbClr val="000000"/>
              </a:solidFill>
              <a:latin typeface="Garamond" charset="0"/>
            </a:endParaRPr>
          </a:p>
        </p:txBody>
      </p:sp>
      <p:pic>
        <p:nvPicPr>
          <p:cNvPr id="39941" name="Picture 5"/>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55844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heme/_rels/theme68.xml.rels><?xml version="1.0" encoding="UTF-8" standalone="yes"?>
<Relationships xmlns="http://schemas.openxmlformats.org/package/2006/relationships"><Relationship Id="rId1" Type="http://schemas.openxmlformats.org/officeDocument/2006/relationships/image" Target="../media/image8.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07.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7.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1.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2.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5.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8.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5.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99.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155791</TotalTime>
  <Words>16570</Words>
  <Application>Microsoft Macintosh PowerPoint</Application>
  <PresentationFormat>On-screen Show (4:3)</PresentationFormat>
  <Paragraphs>3133</Paragraphs>
  <Slides>216</Slides>
  <Notes>65</Notes>
  <HiddenSlides>0</HiddenSlides>
  <MMClips>0</MMClips>
  <ScaleCrop>false</ScaleCrop>
  <HeadingPairs>
    <vt:vector size="4" baseType="variant">
      <vt:variant>
        <vt:lpstr>Theme</vt:lpstr>
      </vt:variant>
      <vt:variant>
        <vt:i4>166</vt:i4>
      </vt:variant>
      <vt:variant>
        <vt:lpstr>Slide Titles</vt:lpstr>
      </vt:variant>
      <vt:variant>
        <vt:i4>216</vt:i4>
      </vt:variant>
    </vt:vector>
  </HeadingPairs>
  <TitlesOfParts>
    <vt:vector size="382"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6_Office Theme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65_Edge</vt:lpstr>
      <vt:lpstr>109_Edge</vt:lpstr>
      <vt:lpstr>15_Office Theme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133_Edge</vt:lpstr>
      <vt:lpstr>134_Edge</vt:lpstr>
      <vt:lpstr>135_Edge</vt:lpstr>
      <vt:lpstr>136_Edge</vt:lpstr>
      <vt:lpstr>102_Edge</vt:lpstr>
      <vt:lpstr>Office Theme</vt:lpstr>
      <vt:lpstr>137_Edge</vt:lpstr>
      <vt:lpstr>138_Edge</vt:lpstr>
      <vt:lpstr>139_Edge</vt:lpstr>
      <vt:lpstr>12_Office Theme</vt:lpstr>
      <vt:lpstr>14_Office Theme</vt:lpstr>
      <vt:lpstr>17_Office Theme</vt:lpstr>
      <vt:lpstr>18_Office Theme</vt:lpstr>
      <vt:lpstr>19_Office Theme</vt:lpstr>
      <vt:lpstr>140_Edge</vt:lpstr>
      <vt:lpstr>8_Office Theme</vt:lpstr>
      <vt:lpstr>1_Office Theme</vt:lpstr>
      <vt:lpstr>3_Office Theme</vt:lpstr>
      <vt:lpstr>7_Office Theme</vt:lpstr>
      <vt:lpstr>141_Edge</vt:lpstr>
      <vt:lpstr>Office 主题</vt:lpstr>
      <vt:lpstr>9_Office Theme</vt:lpstr>
      <vt:lpstr>5_Office Theme</vt:lpstr>
      <vt:lpstr>Rethinking Memory System Design Business as Usual in the Next Decade?</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DRAM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DRAM Testing Infrastructure</vt:lpstr>
      <vt:lpstr>Experimental Infrastructure (DRAM)</vt:lpstr>
      <vt:lpstr>One Can Take Over an Otherwise-Secure System</vt:lpstr>
      <vt:lpstr>RowHammer Security Attack Example</vt:lpstr>
      <vt:lpstr>Security Implications</vt:lpstr>
      <vt:lpstr>Apple’s Patch for RowHammer</vt:lpstr>
      <vt:lpstr>Challenge and Opportunity</vt:lpstr>
      <vt:lpstr>Departing From “Business as Usual”</vt:lpstr>
      <vt:lpstr>Large-Scale Failure Analysis of DRAM Chips</vt:lpstr>
      <vt:lpstr>PowerPoint Presentation</vt:lpstr>
      <vt:lpstr>Aside: Flash Error Analysis in the Field</vt:lpstr>
      <vt:lpstr>Recap: The DRAM Scaling Problem</vt:lpstr>
      <vt:lpstr>How Do We Solve The Problem?</vt:lpstr>
      <vt:lpstr>Solution 1: New Memory Architectures</vt:lpstr>
      <vt:lpstr>Solution 1: New Memory Architectures</vt:lpstr>
      <vt:lpstr>Solution 2: Emerging Memory Technologies</vt:lpstr>
      <vt:lpstr>Solution 3: Hybrid Memory Systems</vt:lpstr>
      <vt:lpstr>Exploiting Memory Error Tolerance  with Hybrid Memory Systems</vt:lpstr>
      <vt:lpstr>Challenge and Opportunity</vt:lpstr>
      <vt:lpstr>Departing From “Business as Usual”</vt:lpstr>
      <vt:lpstr>An Orthogonal Issue: Memory Interference</vt:lpstr>
      <vt:lpstr>An Orthogonal Issue: Memory Interference</vt:lpstr>
      <vt:lpstr>Goal: Predictable Performance in Complex Systems</vt:lpstr>
      <vt:lpstr>Strong Memory Service Guarantees</vt:lpstr>
      <vt:lpstr>Challenge and Opportunity</vt:lpstr>
      <vt:lpstr>Departing From “Business as Usual”</vt:lpstr>
      <vt:lpstr>Some Promising Directions</vt:lpstr>
      <vt:lpstr>Agenda</vt:lpstr>
      <vt:lpstr>Rethinking Memory Architecture</vt:lpstr>
      <vt:lpstr>Why In-Memory Computation Today?</vt:lpstr>
      <vt:lpstr>Two Approaches to In-Memory Processing </vt:lpstr>
      <vt:lpstr>Bulk Copy and Initialization</vt:lpstr>
      <vt:lpstr>Today’s Memory: Bulk Data Copy</vt:lpstr>
      <vt:lpstr>Future: RowClone (In-Memory Copy)</vt:lpstr>
      <vt:lpstr>DRAM Subarray Operation (load one byte)</vt:lpstr>
      <vt:lpstr>RowClone: In-DRAM Row Copy</vt:lpstr>
      <vt:lpstr>Generalized RowClone</vt:lpstr>
      <vt:lpstr>RowClone: Latency and Energy Savings</vt:lpstr>
      <vt:lpstr>RowClone: Application Performance</vt:lpstr>
      <vt:lpstr>RowClone: Multi-Core Performance</vt:lpstr>
      <vt:lpstr>End-to-End System Design</vt:lpstr>
      <vt:lpstr>Goal: Ultra-Efficient Processing Near Data</vt:lpstr>
      <vt:lpstr>Enabling In-Memory X</vt:lpstr>
      <vt:lpstr>Enabling In-Memory Computation </vt:lpstr>
      <vt:lpstr>In-DRAM AND/OR: Triple Row Activation</vt:lpstr>
      <vt:lpstr>In-DRAM Bulk Bitwise AND/OR Operation</vt:lpstr>
      <vt:lpstr>In-DRAM AND/OR Results</vt:lpstr>
      <vt:lpstr>Going Forward</vt:lpstr>
      <vt:lpstr>Challenge and Opportunity</vt:lpstr>
      <vt:lpstr>Departing From “Business as Usual”</vt:lpstr>
      <vt:lpstr>Two Approaches to In-Memory Processing </vt:lpstr>
      <vt:lpstr>Key Bottlenecks in Graph Processing</vt:lpstr>
      <vt:lpstr>Challenges in Scalable Graph Processing</vt:lpstr>
      <vt:lpstr>Tesseract System for Graph Processing</vt:lpstr>
      <vt:lpstr>Tesseract System for Graph Processing</vt:lpstr>
      <vt:lpstr>Tesseract System for Graph Processing</vt:lpstr>
      <vt:lpstr>Evaluated Systems</vt:lpstr>
      <vt:lpstr>Workloads</vt:lpstr>
      <vt:lpstr>Tesseract Graph Processing Performance</vt:lpstr>
      <vt:lpstr>Tesseract Graph Processing Performance</vt:lpstr>
      <vt:lpstr>Memory Energy Consumption (Normalized)</vt:lpstr>
      <vt:lpstr>Challenge and Opportunity</vt:lpstr>
      <vt:lpstr>Departing From “Business as Usual”</vt:lpstr>
      <vt:lpstr>Rethinking Memory Architecture</vt:lpstr>
      <vt:lpstr>DRAM Refresh</vt:lpstr>
      <vt:lpstr>Refresh Overhead: Performance</vt:lpstr>
      <vt:lpstr>Refresh Overhead: Energy</vt:lpstr>
      <vt:lpstr>Retention Time Profile of DRAM</vt:lpstr>
      <vt:lpstr>RAIDR: Eliminating Unnecessary Refreshes</vt:lpstr>
      <vt:lpstr>Experimental DRAM Testing Infrastructure</vt:lpstr>
      <vt:lpstr>Experimental Infrastructure (DRAM)</vt:lpstr>
      <vt:lpstr>More Information [ISCA’13, SIGMETRICS’14]</vt:lpstr>
      <vt:lpstr>Online Profiling of DRAM In the Field</vt:lpstr>
      <vt:lpstr>Challenge and Opportunity</vt:lpstr>
      <vt:lpstr>Departing From “Business as Usual”</vt:lpstr>
      <vt:lpstr>Rethinking Memory Architecture</vt:lpstr>
      <vt:lpstr>Agenda</vt:lpstr>
      <vt:lpstr>Emerging Memory Technologies</vt:lpstr>
      <vt:lpstr>Limits of Charge Memory</vt:lpstr>
      <vt:lpstr>Promising Resistive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Challenge and Opportunity</vt:lpstr>
      <vt:lpstr>A More Viable Approach: Hybrid Memory Systems</vt:lpstr>
      <vt:lpstr>Data Placement Between DRAM and PCM</vt:lpstr>
      <vt:lpstr>Hybrid vs. All-PCM/DRAM [ICCD’12]</vt:lpstr>
      <vt:lpstr>STT-MRAM as Main Memory</vt:lpstr>
      <vt:lpstr>STT-MRAM: Pros and Cons</vt:lpstr>
      <vt:lpstr>Architected STT-MRAM as Main Memory</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Challenge and Opportunity</vt:lpstr>
      <vt:lpstr>Departing From “Business as Usual”</vt:lpstr>
      <vt:lpstr>One Challenge</vt:lpstr>
      <vt:lpstr>CHALLENGE: CRASH CONSISTENCY</vt:lpstr>
      <vt:lpstr>CURRENT SOLUTIONS</vt:lpstr>
      <vt:lpstr>OUR APPROACH: ThyNVM</vt:lpstr>
      <vt:lpstr>ThyNVM: Summary</vt:lpstr>
      <vt:lpstr>More About ThyNVM</vt:lpstr>
      <vt:lpstr>Agenda</vt:lpstr>
      <vt:lpstr>Principles (So Far)</vt:lpstr>
      <vt:lpstr>Agenda</vt:lpstr>
      <vt:lpstr>Summary</vt:lpstr>
      <vt:lpstr>Summary</vt:lpstr>
      <vt:lpstr>Acknowledgments</vt:lpstr>
      <vt:lpstr>Funding Acknowledgments</vt:lpstr>
      <vt:lpstr>Open Source Tools</vt:lpstr>
      <vt:lpstr>Referenced Papers</vt:lpstr>
      <vt:lpstr>Related Videos and Course Materials</vt:lpstr>
      <vt:lpstr>Thank you.</vt:lpstr>
      <vt:lpstr>Rethinking Memory System Design Business as Usual in the Next Decade?</vt:lpstr>
      <vt:lpstr>Backup Slides</vt:lpstr>
      <vt:lpstr>NAND Flash Memory Scaling</vt:lpstr>
      <vt:lpstr>Another Talk: NAND Flash Scaling Challenges</vt:lpstr>
      <vt:lpstr>Experimental Infrastructure (Flash)</vt:lpstr>
      <vt:lpstr>Error Management in MLC NAND Flash</vt:lpstr>
      <vt:lpstr>Ramulator: A Fast and Extensible DRAM Simulator   [IEEE Comp Arch Letters’15]</vt:lpstr>
      <vt:lpstr>Ramulator Motivation</vt:lpstr>
      <vt:lpstr>Ramulator </vt:lpstr>
      <vt:lpstr>Case Study: Comparison of DRAM Standards</vt:lpstr>
      <vt:lpstr>Ramulator Paper and Source Code</vt:lpstr>
      <vt:lpstr>DRAM Infrastructure</vt:lpstr>
      <vt:lpstr>Experimental DRAM Testing Infrastructure</vt:lpstr>
      <vt:lpstr>Experimental Infrastructure (DRAM)</vt:lpstr>
      <vt:lpstr>ThyNVM</vt:lpstr>
      <vt:lpstr>CHALLENGE: CRASH CONSISTENCY</vt:lpstr>
      <vt:lpstr>CURRENT SOLUTIONS</vt:lpstr>
      <vt:lpstr>OUR APPROACH: ThyNVM</vt:lpstr>
      <vt:lpstr>ThyNVM: Summary</vt:lpstr>
      <vt:lpstr>ThyNVM: Transparent Hybrid NVM</vt:lpstr>
      <vt:lpstr>ThyNVM</vt:lpstr>
      <vt:lpstr>Checkpointing Tradeoffs in Hybrid Memory</vt:lpstr>
      <vt:lpstr>ThyNVM: Dual-Scheme Checkpointing</vt:lpstr>
      <vt:lpstr>ThyNVM Performance (I)</vt:lpstr>
      <vt:lpstr>ThyNVM Performance (II)</vt:lpstr>
      <vt:lpstr>New Memory Architectures</vt:lpstr>
      <vt:lpstr>DRAM Latency</vt:lpstr>
      <vt:lpstr>New Memory Architectures</vt:lpstr>
      <vt:lpstr>PowerPoint Presentation</vt:lpstr>
      <vt:lpstr>What Causes the Long Memory Latency?</vt:lpstr>
      <vt:lpstr>Adaptive-Latency DRAM [HPCA 2015] </vt:lpstr>
      <vt:lpstr>AL-DRAM</vt:lpstr>
      <vt:lpstr>Experimental DRAM Testing Infrastructure</vt:lpstr>
      <vt:lpstr>Experimental Infrastructure (DRAM)</vt:lpstr>
      <vt:lpstr>PowerPoint Presentation</vt:lpstr>
      <vt:lpstr>PowerPoint Presentation</vt:lpstr>
      <vt:lpstr>PowerPoint Presentation</vt:lpstr>
      <vt:lpstr>PowerPoint Presentation</vt:lpstr>
      <vt:lpstr>ChargeCache </vt:lpstr>
      <vt:lpstr>ChargeCache: Executive Summary</vt:lpstr>
      <vt:lpstr>PowerPoint Presentation</vt:lpstr>
      <vt:lpstr>PowerPoint Presentation</vt:lpstr>
      <vt:lpstr>Observation 1</vt:lpstr>
      <vt:lpstr>PowerPoint Presentation</vt:lpstr>
      <vt:lpstr>Observation 2</vt:lpstr>
      <vt:lpstr>PowerPoint Presentation</vt:lpstr>
      <vt:lpstr>Key Idea</vt:lpstr>
      <vt:lpstr>ChargeCache Overview</vt:lpstr>
      <vt:lpstr>Area and Power Overhead</vt:lpstr>
      <vt:lpstr>Methodology</vt:lpstr>
      <vt:lpstr>Single-core Performance</vt:lpstr>
      <vt:lpstr>Eight-core Performance</vt:lpstr>
      <vt:lpstr>DRAM Energy Savings</vt:lpstr>
      <vt:lpstr>More on ChargeCache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Architecture-Aware DRM</vt:lpstr>
      <vt:lpstr>Virtualized Cluster</vt:lpstr>
      <vt:lpstr>Conventional DRM Policies</vt:lpstr>
      <vt:lpstr>Microarchitecture-level Interference</vt:lpstr>
      <vt:lpstr>Microarchitecture Unawareness</vt:lpstr>
      <vt:lpstr>Impact on Performance</vt:lpstr>
      <vt:lpstr>Impact on Performance</vt:lpstr>
      <vt:lpstr>A-DRM: Architecture-aware DRM</vt:lpstr>
      <vt:lpstr>A-DRM: Architecture-aware DRM</vt:lpstr>
      <vt:lpstr>More on Architecture-Aware DRM</vt:lpstr>
      <vt:lpstr>Other Research</vt:lpstr>
      <vt:lpstr>Current Research Focus Areas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2384</cp:revision>
  <cp:lastPrinted>2010-05-26T16:43:32Z</cp:lastPrinted>
  <dcterms:created xsi:type="dcterms:W3CDTF">2010-10-08T20:41:54Z</dcterms:created>
  <dcterms:modified xsi:type="dcterms:W3CDTF">2016-10-10T15:56:57Z</dcterms:modified>
</cp:coreProperties>
</file>