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6.xml" ContentType="application/vnd.openxmlformats-officedocument.presentationml.tags+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tags/tag17.xml" ContentType="application/vnd.openxmlformats-officedocument.presentationml.tags+xml"/>
  <Override PartName="/ppt/notesSlides/notesSlide3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3.xml" ContentType="application/vnd.openxmlformats-officedocument.presentationml.notesSlide+xml"/>
  <Override PartName="/ppt/tags/tag1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9.xml" ContentType="application/vnd.openxmlformats-officedocument.presentationml.tags+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66" r:id="rId2"/>
    <p:sldId id="258" r:id="rId3"/>
    <p:sldId id="298" r:id="rId4"/>
    <p:sldId id="299" r:id="rId5"/>
    <p:sldId id="270" r:id="rId6"/>
    <p:sldId id="300" r:id="rId7"/>
    <p:sldId id="301" r:id="rId8"/>
    <p:sldId id="303" r:id="rId9"/>
    <p:sldId id="295" r:id="rId10"/>
    <p:sldId id="260" r:id="rId11"/>
    <p:sldId id="261" r:id="rId12"/>
    <p:sldId id="307" r:id="rId13"/>
    <p:sldId id="262" r:id="rId14"/>
    <p:sldId id="274" r:id="rId15"/>
    <p:sldId id="276" r:id="rId16"/>
    <p:sldId id="265" r:id="rId17"/>
    <p:sldId id="304" r:id="rId18"/>
    <p:sldId id="278" r:id="rId19"/>
    <p:sldId id="279" r:id="rId20"/>
    <p:sldId id="280" r:id="rId21"/>
    <p:sldId id="281" r:id="rId22"/>
    <p:sldId id="308" r:id="rId23"/>
    <p:sldId id="282" r:id="rId24"/>
    <p:sldId id="296" r:id="rId25"/>
    <p:sldId id="284" r:id="rId26"/>
    <p:sldId id="285" r:id="rId27"/>
    <p:sldId id="302" r:id="rId28"/>
    <p:sldId id="287" r:id="rId29"/>
    <p:sldId id="288" r:id="rId30"/>
    <p:sldId id="289" r:id="rId31"/>
    <p:sldId id="290" r:id="rId32"/>
    <p:sldId id="291" r:id="rId33"/>
    <p:sldId id="297" r:id="rId34"/>
    <p:sldId id="263" r:id="rId35"/>
    <p:sldId id="306" r:id="rId36"/>
    <p:sldId id="294" r:id="rId37"/>
    <p:sldId id="309" r:id="rId38"/>
    <p:sldId id="314" r:id="rId39"/>
    <p:sldId id="310" r:id="rId40"/>
    <p:sldId id="311" r:id="rId41"/>
    <p:sldId id="312" r:id="rId42"/>
    <p:sldId id="313" r:id="rId4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F00"/>
    <a:srgbClr val="009051"/>
    <a:srgbClr val="79B192"/>
    <a:srgbClr val="FF5050"/>
    <a:srgbClr val="CC0000"/>
    <a:srgbClr val="4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49" autoAdjust="0"/>
    <p:restoredTop sz="85044" autoAdjust="0"/>
  </p:normalViewPr>
  <p:slideViewPr>
    <p:cSldViewPr snapToGrid="0">
      <p:cViewPr>
        <p:scale>
          <a:sx n="87" d="100"/>
          <a:sy n="87" d="100"/>
        </p:scale>
        <p:origin x="816" y="-2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_Worksheet1.xlsx"/><Relationship Id="rId5"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Users/kevinhsieh/Dropbox%20(Personal)/NDP_GPU/Results/ISCA_Presentation.xlsx" TargetMode="External"/><Relationship Id="rId4" Type="http://schemas.openxmlformats.org/officeDocument/2006/relationships/chartUserShapes" Target="../drawings/drawing2.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oleObject" Target="file://localhost/Users/kevinhsieh/Dropbox%20(Personal)/NDP_GPU/Results/Mem_Mapping_Update_ISCA_Submission.xlsx" TargetMode="External"/><Relationship Id="rId4" Type="http://schemas.openxmlformats.org/officeDocument/2006/relationships/chartUserShapes" Target="../drawings/drawing3.xml"/><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openxmlformats.org/officeDocument/2006/relationships/oleObject" Target="file://localhost/Users/kevinhsieh/Dropbox%20(Personal)/NDP_GPU/Results/Mem_Mapping_Update_ISCA_Submission.xlsx" TargetMode="External"/><Relationship Id="rId4" Type="http://schemas.openxmlformats.org/officeDocument/2006/relationships/chartUserShapes" Target="../drawings/drawing4.xml"/><Relationship Id="rId1" Type="http://schemas.microsoft.com/office/2011/relationships/chartStyle" Target="style4.xml"/><Relationship Id="rId2" Type="http://schemas.microsoft.com/office/2011/relationships/chartColorStyle" Target="colors4.xml"/></Relationships>
</file>

<file path=ppt/charts/_rels/chart5.xml.rels><?xml version="1.0" encoding="UTF-8" standalone="yes"?>
<Relationships xmlns="http://schemas.openxmlformats.org/package/2006/relationships"><Relationship Id="rId3" Type="http://schemas.openxmlformats.org/officeDocument/2006/relationships/oleObject" Target="file://localhost/Users/kevinhsieh/Dropbox%20(Personal)/NDP_GPU/Results/Real_Model_ISCA_Camera_Ready.xlsx" TargetMode="External"/><Relationship Id="rId4" Type="http://schemas.openxmlformats.org/officeDocument/2006/relationships/chartUserShapes" Target="../drawings/drawing5.xml"/><Relationship Id="rId1" Type="http://schemas.microsoft.com/office/2011/relationships/chartStyle" Target="style5.xml"/><Relationship Id="rId2" Type="http://schemas.microsoft.com/office/2011/relationships/chartColorStyle" Target="colors5.xml"/></Relationships>
</file>

<file path=ppt/charts/_rels/chart6.xml.rels><?xml version="1.0" encoding="UTF-8" standalone="yes"?>
<Relationships xmlns="http://schemas.openxmlformats.org/package/2006/relationships"><Relationship Id="rId3" Type="http://schemas.openxmlformats.org/officeDocument/2006/relationships/oleObject" Target="file://localhost/Users/kevinhsieh/Dropbox%20(Personal)/NDP_GPU/Results/Real_Model_ISCA_Camera_Ready.xlsx" TargetMode="External"/><Relationship Id="rId4" Type="http://schemas.openxmlformats.org/officeDocument/2006/relationships/chartUserShapes" Target="../drawings/drawing6.xml"/><Relationship Id="rId1" Type="http://schemas.microsoft.com/office/2011/relationships/chartStyle" Target="style6.xml"/><Relationship Id="rId2" Type="http://schemas.microsoft.com/office/2011/relationships/chartColorStyle" Target="colors6.xml"/></Relationships>
</file>

<file path=ppt/charts/_rels/chart7.xml.rels><?xml version="1.0" encoding="UTF-8" standalone="yes"?>
<Relationships xmlns="http://schemas.openxmlformats.org/package/2006/relationships"><Relationship Id="rId3" Type="http://schemas.openxmlformats.org/officeDocument/2006/relationships/oleObject" Target="file://localhost/Users/kevinhsieh/Dropbox%20(Personal)/NDP_GPU/Results/Real_Model_ISCA_Camera_Ready.xlsx" TargetMode="External"/><Relationship Id="rId4" Type="http://schemas.openxmlformats.org/officeDocument/2006/relationships/chartUserShapes" Target="../drawings/drawing7.xml"/><Relationship Id="rId1" Type="http://schemas.microsoft.com/office/2011/relationships/chartStyle" Target="style7.xml"/><Relationship Id="rId2" Type="http://schemas.microsoft.com/office/2011/relationships/chartColorStyle" Target="colors7.xml"/></Relationships>
</file>

<file path=ppt/charts/_rels/chart8.xml.rels><?xml version="1.0" encoding="UTF-8" standalone="yes"?>
<Relationships xmlns="http://schemas.openxmlformats.org/package/2006/relationships"><Relationship Id="rId3" Type="http://schemas.openxmlformats.org/officeDocument/2006/relationships/oleObject" Target="file://localhost/Users/kevinhsieh/Dropbox%20(Personal)/NDP_GPU/Results/Real_Model_ISCA_Camera_Ready.xlsx" TargetMode="External"/><Relationship Id="rId4" Type="http://schemas.openxmlformats.org/officeDocument/2006/relationships/chartUserShapes" Target="../drawings/drawing8.xml"/><Relationship Id="rId1" Type="http://schemas.microsoft.com/office/2011/relationships/chartStyle" Target="style8.xml"/><Relationship Id="rId2" Type="http://schemas.microsoft.com/office/2011/relationships/chartColorStyle" Target="colors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822270588101234"/>
          <c:y val="0.0825066107876719"/>
          <c:w val="0.900355201300083"/>
          <c:h val="0.589152661762832"/>
        </c:manualLayout>
      </c:layout>
      <c:barChart>
        <c:barDir val="col"/>
        <c:grouping val="clustered"/>
        <c:varyColors val="0"/>
        <c:ser>
          <c:idx val="1"/>
          <c:order val="0"/>
          <c:tx>
            <c:v>NDP</c:v>
          </c:tx>
          <c:spPr>
            <a:solidFill>
              <a:schemeClr val="tx2">
                <a:lumMod val="60000"/>
                <a:lumOff val="40000"/>
              </a:schemeClr>
            </a:solidFill>
            <a:ln>
              <a:solidFill>
                <a:schemeClr val="tx1"/>
              </a:solidFill>
            </a:ln>
            <a:effectLst/>
          </c:spPr>
          <c:invertIfNegative val="0"/>
          <c:dPt>
            <c:idx val="1"/>
            <c:invertIfNegative val="0"/>
            <c:bubble3D val="0"/>
            <c:spPr>
              <a:solidFill>
                <a:srgbClr val="ED7D31"/>
              </a:solidFill>
              <a:ln>
                <a:solidFill>
                  <a:schemeClr val="tx1"/>
                </a:solidFill>
              </a:ln>
              <a:effectLst/>
            </c:spPr>
            <c:extLst xmlns:c16r2="http://schemas.microsoft.com/office/drawing/2015/06/chart">
              <c:ext xmlns:c16="http://schemas.microsoft.com/office/drawing/2014/chart" uri="{C3380CC4-5D6E-409C-BE32-E72D297353CC}">
                <c16:uniqueId val="{00000002-8A90-44DE-AEB5-3C2073A8C53B}"/>
              </c:ext>
            </c:extLst>
          </c:dPt>
          <c:dPt>
            <c:idx val="3"/>
            <c:invertIfNegative val="0"/>
            <c:bubble3D val="0"/>
            <c:spPr>
              <a:solidFill>
                <a:srgbClr val="ED7D31"/>
              </a:solidFill>
              <a:ln>
                <a:solidFill>
                  <a:schemeClr val="tx1"/>
                </a:solidFill>
              </a:ln>
              <a:effectLst/>
            </c:spPr>
            <c:extLst xmlns:c16r2="http://schemas.microsoft.com/office/drawing/2015/06/chart">
              <c:ext xmlns:c16="http://schemas.microsoft.com/office/drawing/2014/chart" uri="{C3380CC4-5D6E-409C-BE32-E72D297353CC}">
                <c16:uniqueId val="{00000003-8A90-44DE-AEB5-3C2073A8C53B}"/>
              </c:ext>
            </c:extLst>
          </c:dPt>
          <c:dPt>
            <c:idx val="5"/>
            <c:invertIfNegative val="0"/>
            <c:bubble3D val="0"/>
            <c:spPr>
              <a:solidFill>
                <a:srgbClr val="ED7D31"/>
              </a:solidFill>
              <a:ln>
                <a:solidFill>
                  <a:schemeClr val="tx1"/>
                </a:solidFill>
              </a:ln>
              <a:effectLst/>
            </c:spPr>
            <c:extLst xmlns:c16r2="http://schemas.microsoft.com/office/drawing/2015/06/chart">
              <c:ext xmlns:c16="http://schemas.microsoft.com/office/drawing/2014/chart" uri="{C3380CC4-5D6E-409C-BE32-E72D297353CC}">
                <c16:uniqueId val="{00000005-8A90-44DE-AEB5-3C2073A8C53B}"/>
              </c:ext>
            </c:extLst>
          </c:dPt>
          <c:dPt>
            <c:idx val="7"/>
            <c:invertIfNegative val="0"/>
            <c:bubble3D val="0"/>
            <c:spPr>
              <a:solidFill>
                <a:srgbClr val="ED7D31"/>
              </a:solidFill>
              <a:ln>
                <a:solidFill>
                  <a:schemeClr val="tx1"/>
                </a:solidFill>
              </a:ln>
              <a:effectLst/>
            </c:spPr>
            <c:extLst xmlns:c16r2="http://schemas.microsoft.com/office/drawing/2015/06/chart">
              <c:ext xmlns:c16="http://schemas.microsoft.com/office/drawing/2014/chart" uri="{C3380CC4-5D6E-409C-BE32-E72D297353CC}">
                <c16:uniqueId val="{00000006-8A90-44DE-AEB5-3C2073A8C53B}"/>
              </c:ext>
            </c:extLst>
          </c:dPt>
          <c:dPt>
            <c:idx val="9"/>
            <c:invertIfNegative val="0"/>
            <c:bubble3D val="0"/>
            <c:spPr>
              <a:solidFill>
                <a:srgbClr val="ED7D31"/>
              </a:solidFill>
              <a:ln>
                <a:solidFill>
                  <a:schemeClr val="tx1"/>
                </a:solidFill>
              </a:ln>
              <a:effectLst/>
            </c:spPr>
            <c:extLst xmlns:c16r2="http://schemas.microsoft.com/office/drawing/2015/06/chart">
              <c:ext xmlns:c16="http://schemas.microsoft.com/office/drawing/2014/chart" uri="{C3380CC4-5D6E-409C-BE32-E72D297353CC}">
                <c16:uniqueId val="{00000007-8A90-44DE-AEB5-3C2073A8C53B}"/>
              </c:ext>
            </c:extLst>
          </c:dPt>
          <c:dPt>
            <c:idx val="11"/>
            <c:invertIfNegative val="0"/>
            <c:bubble3D val="0"/>
            <c:spPr>
              <a:solidFill>
                <a:srgbClr val="ED7D31"/>
              </a:solidFill>
              <a:ln>
                <a:solidFill>
                  <a:schemeClr val="tx1"/>
                </a:solidFill>
              </a:ln>
              <a:effectLst/>
            </c:spPr>
            <c:extLst xmlns:c16r2="http://schemas.microsoft.com/office/drawing/2015/06/chart">
              <c:ext xmlns:c16="http://schemas.microsoft.com/office/drawing/2014/chart" uri="{C3380CC4-5D6E-409C-BE32-E72D297353CC}">
                <c16:uniqueId val="{00000008-8A90-44DE-AEB5-3C2073A8C53B}"/>
              </c:ext>
            </c:extLst>
          </c:dPt>
          <c:dPt>
            <c:idx val="13"/>
            <c:invertIfNegative val="0"/>
            <c:bubble3D val="0"/>
            <c:spPr>
              <a:solidFill>
                <a:srgbClr val="ED7D31"/>
              </a:solidFill>
              <a:ln>
                <a:solidFill>
                  <a:schemeClr val="tx1"/>
                </a:solidFill>
              </a:ln>
              <a:effectLst/>
            </c:spPr>
            <c:extLst xmlns:c16r2="http://schemas.microsoft.com/office/drawing/2015/06/chart">
              <c:ext xmlns:c16="http://schemas.microsoft.com/office/drawing/2014/chart" uri="{C3380CC4-5D6E-409C-BE32-E72D297353CC}">
                <c16:uniqueId val="{00000009-8A90-44DE-AEB5-3C2073A8C53B}"/>
              </c:ext>
            </c:extLst>
          </c:dPt>
          <c:dPt>
            <c:idx val="15"/>
            <c:invertIfNegative val="0"/>
            <c:bubble3D val="0"/>
            <c:spPr>
              <a:solidFill>
                <a:srgbClr val="ED7D31"/>
              </a:solidFill>
              <a:ln>
                <a:solidFill>
                  <a:schemeClr val="tx1"/>
                </a:solidFill>
              </a:ln>
              <a:effectLst/>
            </c:spPr>
            <c:extLst xmlns:c16r2="http://schemas.microsoft.com/office/drawing/2015/06/chart">
              <c:ext xmlns:c16="http://schemas.microsoft.com/office/drawing/2014/chart" uri="{C3380CC4-5D6E-409C-BE32-E72D297353CC}">
                <c16:uniqueId val="{0000000A-8A90-44DE-AEB5-3C2073A8C53B}"/>
              </c:ext>
            </c:extLst>
          </c:dPt>
          <c:dPt>
            <c:idx val="17"/>
            <c:invertIfNegative val="0"/>
            <c:bubble3D val="0"/>
            <c:spPr>
              <a:solidFill>
                <a:srgbClr val="ED7D31"/>
              </a:solidFill>
              <a:ln>
                <a:solidFill>
                  <a:schemeClr val="tx1"/>
                </a:solidFill>
              </a:ln>
              <a:effectLst/>
            </c:spPr>
            <c:extLst xmlns:c16r2="http://schemas.microsoft.com/office/drawing/2015/06/chart">
              <c:ext xmlns:c16="http://schemas.microsoft.com/office/drawing/2014/chart" uri="{C3380CC4-5D6E-409C-BE32-E72D297353CC}">
                <c16:uniqueId val="{0000000B-8A90-44DE-AEB5-3C2073A8C53B}"/>
              </c:ext>
            </c:extLst>
          </c:dPt>
          <c:dPt>
            <c:idx val="19"/>
            <c:invertIfNegative val="0"/>
            <c:bubble3D val="0"/>
            <c:spPr>
              <a:solidFill>
                <a:srgbClr val="ED7D31"/>
              </a:solidFill>
              <a:ln>
                <a:solidFill>
                  <a:schemeClr val="tx1"/>
                </a:solidFill>
              </a:ln>
              <a:effectLst/>
            </c:spPr>
            <c:extLst xmlns:c16r2="http://schemas.microsoft.com/office/drawing/2015/06/chart">
              <c:ext xmlns:c16="http://schemas.microsoft.com/office/drawing/2014/chart" uri="{C3380CC4-5D6E-409C-BE32-E72D297353CC}">
                <c16:uniqueId val="{0000000C-8A90-44DE-AEB5-3C2073A8C53B}"/>
              </c:ext>
            </c:extLst>
          </c:dPt>
          <c:dPt>
            <c:idx val="21"/>
            <c:invertIfNegative val="0"/>
            <c:bubble3D val="0"/>
            <c:spPr>
              <a:solidFill>
                <a:srgbClr val="ED7D31"/>
              </a:solidFill>
              <a:ln>
                <a:solidFill>
                  <a:schemeClr val="tx1"/>
                </a:solidFill>
              </a:ln>
              <a:effectLst/>
            </c:spPr>
            <c:extLst xmlns:c16r2="http://schemas.microsoft.com/office/drawing/2015/06/chart">
              <c:ext xmlns:c16="http://schemas.microsoft.com/office/drawing/2014/chart" uri="{C3380CC4-5D6E-409C-BE32-E72D297353CC}">
                <c16:uniqueId val="{0000000D-8A90-44DE-AEB5-3C2073A8C53B}"/>
              </c:ext>
            </c:extLst>
          </c:dPt>
          <c:cat>
            <c:multiLvlStrRef>
              <c:f>'4HMC_Update_1116_ISCA'!$AV$140:$AW$161</c:f>
              <c:multiLvlStrCache>
                <c:ptCount val="22"/>
                <c:lvl>
                  <c:pt idx="0">
                    <c:v>TOFF</c:v>
                  </c:pt>
                  <c:pt idx="1">
                    <c:v>TOM</c:v>
                  </c:pt>
                  <c:pt idx="2">
                    <c:v>TOFF</c:v>
                  </c:pt>
                  <c:pt idx="3">
                    <c:v>TOM</c:v>
                  </c:pt>
                  <c:pt idx="4">
                    <c:v>TOFF</c:v>
                  </c:pt>
                  <c:pt idx="5">
                    <c:v>TOM</c:v>
                  </c:pt>
                  <c:pt idx="6">
                    <c:v>TOFF</c:v>
                  </c:pt>
                  <c:pt idx="7">
                    <c:v>TOM</c:v>
                  </c:pt>
                  <c:pt idx="8">
                    <c:v>TOFF</c:v>
                  </c:pt>
                  <c:pt idx="9">
                    <c:v>TOM</c:v>
                  </c:pt>
                  <c:pt idx="10">
                    <c:v>TOFF</c:v>
                  </c:pt>
                  <c:pt idx="11">
                    <c:v>TOM</c:v>
                  </c:pt>
                  <c:pt idx="12">
                    <c:v>TOFF</c:v>
                  </c:pt>
                  <c:pt idx="13">
                    <c:v>TOM</c:v>
                  </c:pt>
                  <c:pt idx="14">
                    <c:v>TOFF</c:v>
                  </c:pt>
                  <c:pt idx="15">
                    <c:v>TOM</c:v>
                  </c:pt>
                  <c:pt idx="16">
                    <c:v>TOFF</c:v>
                  </c:pt>
                  <c:pt idx="17">
                    <c:v>TOM</c:v>
                  </c:pt>
                  <c:pt idx="18">
                    <c:v>TOFF</c:v>
                  </c:pt>
                  <c:pt idx="19">
                    <c:v>TOM</c:v>
                  </c:pt>
                  <c:pt idx="20">
                    <c:v>TOFF</c:v>
                  </c:pt>
                  <c:pt idx="21">
                    <c:v>TOM</c:v>
                  </c:pt>
                </c:lvl>
                <c:lvl>
                  <c:pt idx="0">
                    <c:v>BP</c:v>
                  </c:pt>
                  <c:pt idx="2">
                    <c:v>BFS</c:v>
                  </c:pt>
                  <c:pt idx="4">
                    <c:v>KM</c:v>
                  </c:pt>
                  <c:pt idx="6">
                    <c:v>CFD</c:v>
                  </c:pt>
                  <c:pt idx="8">
                    <c:v>HW</c:v>
                  </c:pt>
                  <c:pt idx="10">
                    <c:v>LIB</c:v>
                  </c:pt>
                  <c:pt idx="12">
                    <c:v>RAY</c:v>
                  </c:pt>
                  <c:pt idx="14">
                    <c:v>FWT</c:v>
                  </c:pt>
                  <c:pt idx="16">
                    <c:v>SP</c:v>
                  </c:pt>
                  <c:pt idx="18">
                    <c:v>RD</c:v>
                  </c:pt>
                  <c:pt idx="20">
                    <c:v>AVG</c:v>
                  </c:pt>
                </c:lvl>
              </c:multiLvlStrCache>
            </c:multiLvlStrRef>
          </c:cat>
          <c:val>
            <c:numRef>
              <c:f>'4HMC_Update_1116_ISCA'!$AZ$140:$AZ$161</c:f>
              <c:numCache>
                <c:formatCode>0.00</c:formatCode>
                <c:ptCount val="22"/>
                <c:pt idx="0">
                  <c:v>0.999938169619427</c:v>
                </c:pt>
                <c:pt idx="1">
                  <c:v>1.023792523191122</c:v>
                </c:pt>
                <c:pt idx="2">
                  <c:v>1.28748471259682</c:v>
                </c:pt>
                <c:pt idx="3">
                  <c:v>1.208052674686207</c:v>
                </c:pt>
                <c:pt idx="4">
                  <c:v>1.033393398087804</c:v>
                </c:pt>
                <c:pt idx="5">
                  <c:v>1.393977146356607</c:v>
                </c:pt>
                <c:pt idx="6">
                  <c:v>1.254025824492146</c:v>
                </c:pt>
                <c:pt idx="7">
                  <c:v>1.240063761091095</c:v>
                </c:pt>
                <c:pt idx="8">
                  <c:v>1.052417888071103</c:v>
                </c:pt>
                <c:pt idx="9">
                  <c:v>1.052126283436513</c:v>
                </c:pt>
                <c:pt idx="10">
                  <c:v>1.30243791351436</c:v>
                </c:pt>
                <c:pt idx="11">
                  <c:v>1.521228302300171</c:v>
                </c:pt>
                <c:pt idx="12">
                  <c:v>1.031431951411332</c:v>
                </c:pt>
                <c:pt idx="13">
                  <c:v>1.019799133542869</c:v>
                </c:pt>
                <c:pt idx="14">
                  <c:v>1.130863208006237</c:v>
                </c:pt>
                <c:pt idx="15">
                  <c:v>1.277764263628834</c:v>
                </c:pt>
                <c:pt idx="16">
                  <c:v>1.419653156199037</c:v>
                </c:pt>
                <c:pt idx="17">
                  <c:v>1.511999322191862</c:v>
                </c:pt>
                <c:pt idx="18">
                  <c:v>1.514673386974424</c:v>
                </c:pt>
                <c:pt idx="19">
                  <c:v>1.755651670137948</c:v>
                </c:pt>
                <c:pt idx="20">
                  <c:v>1.20263196089727</c:v>
                </c:pt>
                <c:pt idx="21">
                  <c:v>1.300445508056323</c:v>
                </c:pt>
              </c:numCache>
            </c:numRef>
          </c:val>
          <c:extLst xmlns:c16r2="http://schemas.microsoft.com/office/drawing/2015/06/chart">
            <c:ext xmlns:c16="http://schemas.microsoft.com/office/drawing/2014/chart" uri="{C3380CC4-5D6E-409C-BE32-E72D297353CC}">
              <c16:uniqueId val="{00000000-8A90-44DE-AEB5-3C2073A8C53B}"/>
            </c:ext>
          </c:extLst>
        </c:ser>
        <c:dLbls>
          <c:showLegendKey val="0"/>
          <c:showVal val="0"/>
          <c:showCatName val="0"/>
          <c:showSerName val="0"/>
          <c:showPercent val="0"/>
          <c:showBubbleSize val="0"/>
        </c:dLbls>
        <c:gapWidth val="86"/>
        <c:overlap val="-29"/>
        <c:axId val="2136529552"/>
        <c:axId val="2131801024"/>
      </c:barChart>
      <c:catAx>
        <c:axId val="213652955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libri" charset="0"/>
                <a:ea typeface="Calibri" charset="0"/>
                <a:cs typeface="Calibri" charset="0"/>
              </a:defRPr>
            </a:pPr>
            <a:endParaRPr lang="en-US"/>
          </a:p>
        </c:txPr>
        <c:crossAx val="2131801024"/>
        <c:crosses val="autoZero"/>
        <c:auto val="1"/>
        <c:lblAlgn val="ctr"/>
        <c:lblOffset val="100"/>
        <c:noMultiLvlLbl val="0"/>
      </c:catAx>
      <c:valAx>
        <c:axId val="2131801024"/>
        <c:scaling>
          <c:orientation val="minMax"/>
          <c:max val="1.8"/>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Calibri" charset="0"/>
                    <a:ea typeface="Calibri" charset="0"/>
                    <a:cs typeface="Calibri" charset="0"/>
                  </a:defRPr>
                </a:pPr>
                <a:r>
                  <a:rPr lang="en-US" sz="2000" b="1">
                    <a:solidFill>
                      <a:schemeClr val="tx1"/>
                    </a:solidFill>
                  </a:rPr>
                  <a:t>Speedup</a:t>
                </a:r>
              </a:p>
            </c:rich>
          </c:tx>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Calibri" charset="0"/>
                  <a:ea typeface="Calibri" charset="0"/>
                  <a:cs typeface="Calibri" charset="0"/>
                </a:defRPr>
              </a:pPr>
              <a:endParaRPr lang="en-US"/>
            </a:p>
          </c:txPr>
        </c:title>
        <c:numFmt formatCode="0.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libri" charset="0"/>
                <a:ea typeface="Calibri" charset="0"/>
                <a:cs typeface="Calibri" charset="0"/>
              </a:defRPr>
            </a:pPr>
            <a:endParaRPr lang="en-US"/>
          </a:p>
        </c:txPr>
        <c:crossAx val="2136529552"/>
        <c:crosses val="autoZero"/>
        <c:crossBetween val="between"/>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Calibri" charset="0"/>
          <a:ea typeface="Calibri" charset="0"/>
          <a:cs typeface="Calibri"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096860893719678"/>
          <c:y val="0.124481142321886"/>
          <c:w val="0.887129821880557"/>
          <c:h val="0.649106682085802"/>
        </c:manualLayout>
      </c:layout>
      <c:barChart>
        <c:barDir val="col"/>
        <c:grouping val="stacked"/>
        <c:varyColors val="0"/>
        <c:ser>
          <c:idx val="0"/>
          <c:order val="0"/>
          <c:tx>
            <c:strRef>
              <c:f>Sheet1!$C$1</c:f>
              <c:strCache>
                <c:ptCount val="1"/>
                <c:pt idx="0">
                  <c:v>GPU-Memory RX </c:v>
                </c:pt>
              </c:strCache>
            </c:strRef>
          </c:tx>
          <c:spPr>
            <a:solidFill>
              <a:schemeClr val="accent2"/>
            </a:solidFill>
            <a:ln>
              <a:solidFill>
                <a:schemeClr val="tx1"/>
              </a:solidFill>
            </a:ln>
            <a:effectLst/>
          </c:spPr>
          <c:invertIfNegative val="0"/>
          <c:cat>
            <c:multiLvlStrRef>
              <c:f>Sheet1!$A$2:$B$23</c:f>
              <c:multiLvlStrCache>
                <c:ptCount val="22"/>
                <c:lvl>
                  <c:pt idx="0">
                    <c:v>TOFF</c:v>
                  </c:pt>
                  <c:pt idx="1">
                    <c:v>TOM</c:v>
                  </c:pt>
                  <c:pt idx="2">
                    <c:v>TOFF</c:v>
                  </c:pt>
                  <c:pt idx="3">
                    <c:v>TOM</c:v>
                  </c:pt>
                  <c:pt idx="4">
                    <c:v>TOFF</c:v>
                  </c:pt>
                  <c:pt idx="5">
                    <c:v>TOM</c:v>
                  </c:pt>
                  <c:pt idx="6">
                    <c:v>TOFF</c:v>
                  </c:pt>
                  <c:pt idx="7">
                    <c:v>TOM</c:v>
                  </c:pt>
                  <c:pt idx="8">
                    <c:v>TOFF</c:v>
                  </c:pt>
                  <c:pt idx="9">
                    <c:v>TOM</c:v>
                  </c:pt>
                  <c:pt idx="10">
                    <c:v>TOFF</c:v>
                  </c:pt>
                  <c:pt idx="11">
                    <c:v>TOM</c:v>
                  </c:pt>
                  <c:pt idx="12">
                    <c:v>TOFF</c:v>
                  </c:pt>
                  <c:pt idx="13">
                    <c:v>TOM</c:v>
                  </c:pt>
                  <c:pt idx="14">
                    <c:v>TOFF</c:v>
                  </c:pt>
                  <c:pt idx="15">
                    <c:v>TOM</c:v>
                  </c:pt>
                  <c:pt idx="16">
                    <c:v>TOFF</c:v>
                  </c:pt>
                  <c:pt idx="17">
                    <c:v>TOM</c:v>
                  </c:pt>
                  <c:pt idx="18">
                    <c:v>TOFF</c:v>
                  </c:pt>
                  <c:pt idx="19">
                    <c:v>TOM</c:v>
                  </c:pt>
                  <c:pt idx="20">
                    <c:v>TOFF</c:v>
                  </c:pt>
                  <c:pt idx="21">
                    <c:v>TOM</c:v>
                  </c:pt>
                </c:lvl>
                <c:lvl>
                  <c:pt idx="0">
                    <c:v>BP</c:v>
                  </c:pt>
                  <c:pt idx="2">
                    <c:v>BFS</c:v>
                  </c:pt>
                  <c:pt idx="4">
                    <c:v>KM</c:v>
                  </c:pt>
                  <c:pt idx="6">
                    <c:v>CFD</c:v>
                  </c:pt>
                  <c:pt idx="8">
                    <c:v>HW</c:v>
                  </c:pt>
                  <c:pt idx="10">
                    <c:v>LIB</c:v>
                  </c:pt>
                  <c:pt idx="12">
                    <c:v>RAY</c:v>
                  </c:pt>
                  <c:pt idx="14">
                    <c:v>FWT</c:v>
                  </c:pt>
                  <c:pt idx="16">
                    <c:v>SP</c:v>
                  </c:pt>
                  <c:pt idx="18">
                    <c:v>RD</c:v>
                  </c:pt>
                  <c:pt idx="20">
                    <c:v>AVG</c:v>
                  </c:pt>
                </c:lvl>
              </c:multiLvlStrCache>
            </c:multiLvlStrRef>
          </c:cat>
          <c:val>
            <c:numRef>
              <c:f>Sheet1!$C$2:$C$23</c:f>
              <c:numCache>
                <c:formatCode>0.000</c:formatCode>
                <c:ptCount val="22"/>
                <c:pt idx="0">
                  <c:v>0.378468125021384</c:v>
                </c:pt>
                <c:pt idx="1">
                  <c:v>0.372552828374099</c:v>
                </c:pt>
                <c:pt idx="2">
                  <c:v>0.576839581761906</c:v>
                </c:pt>
                <c:pt idx="3">
                  <c:v>0.605464287033014</c:v>
                </c:pt>
                <c:pt idx="4">
                  <c:v>0.778409376110422</c:v>
                </c:pt>
                <c:pt idx="5">
                  <c:v>0.558168924905699</c:v>
                </c:pt>
                <c:pt idx="6">
                  <c:v>0.409119916877261</c:v>
                </c:pt>
                <c:pt idx="7">
                  <c:v>0.407329696723474</c:v>
                </c:pt>
                <c:pt idx="8">
                  <c:v>0.61558455648463</c:v>
                </c:pt>
                <c:pt idx="9">
                  <c:v>0.611268149367285</c:v>
                </c:pt>
                <c:pt idx="10">
                  <c:v>0.342602018699547</c:v>
                </c:pt>
                <c:pt idx="11">
                  <c:v>0.360042674703497</c:v>
                </c:pt>
                <c:pt idx="12">
                  <c:v>0.223140514616875</c:v>
                </c:pt>
                <c:pt idx="13">
                  <c:v>0.221687582823239</c:v>
                </c:pt>
                <c:pt idx="14">
                  <c:v>0.336904168316884</c:v>
                </c:pt>
                <c:pt idx="15">
                  <c:v>0.344118079208254</c:v>
                </c:pt>
                <c:pt idx="16">
                  <c:v>0.581822086025582</c:v>
                </c:pt>
                <c:pt idx="17">
                  <c:v>0.581475717430639</c:v>
                </c:pt>
                <c:pt idx="18">
                  <c:v>0.562944195349371</c:v>
                </c:pt>
                <c:pt idx="19">
                  <c:v>0.562818809600276</c:v>
                </c:pt>
                <c:pt idx="20">
                  <c:v>0.480583453926386</c:v>
                </c:pt>
                <c:pt idx="21">
                  <c:v>0.462492675016948</c:v>
                </c:pt>
              </c:numCache>
            </c:numRef>
          </c:val>
          <c:extLst xmlns:c16r2="http://schemas.microsoft.com/office/drawing/2015/06/chart">
            <c:ext xmlns:c16="http://schemas.microsoft.com/office/drawing/2014/chart" uri="{C3380CC4-5D6E-409C-BE32-E72D297353CC}">
              <c16:uniqueId val="{00000000-EFEA-489E-8417-0D3F820C5F3E}"/>
            </c:ext>
          </c:extLst>
        </c:ser>
        <c:ser>
          <c:idx val="1"/>
          <c:order val="1"/>
          <c:tx>
            <c:strRef>
              <c:f>Sheet1!$D$1</c:f>
              <c:strCache>
                <c:ptCount val="1"/>
                <c:pt idx="0">
                  <c:v>GPU-Memory TX </c:v>
                </c:pt>
              </c:strCache>
            </c:strRef>
          </c:tx>
          <c:spPr>
            <a:solidFill>
              <a:schemeClr val="accent5"/>
            </a:solidFill>
            <a:ln>
              <a:solidFill>
                <a:schemeClr val="tx1"/>
              </a:solidFill>
            </a:ln>
            <a:effectLst/>
          </c:spPr>
          <c:invertIfNegative val="0"/>
          <c:cat>
            <c:multiLvlStrRef>
              <c:f>Sheet1!$A$2:$B$23</c:f>
              <c:multiLvlStrCache>
                <c:ptCount val="22"/>
                <c:lvl>
                  <c:pt idx="0">
                    <c:v>TOFF</c:v>
                  </c:pt>
                  <c:pt idx="1">
                    <c:v>TOM</c:v>
                  </c:pt>
                  <c:pt idx="2">
                    <c:v>TOFF</c:v>
                  </c:pt>
                  <c:pt idx="3">
                    <c:v>TOM</c:v>
                  </c:pt>
                  <c:pt idx="4">
                    <c:v>TOFF</c:v>
                  </c:pt>
                  <c:pt idx="5">
                    <c:v>TOM</c:v>
                  </c:pt>
                  <c:pt idx="6">
                    <c:v>TOFF</c:v>
                  </c:pt>
                  <c:pt idx="7">
                    <c:v>TOM</c:v>
                  </c:pt>
                  <c:pt idx="8">
                    <c:v>TOFF</c:v>
                  </c:pt>
                  <c:pt idx="9">
                    <c:v>TOM</c:v>
                  </c:pt>
                  <c:pt idx="10">
                    <c:v>TOFF</c:v>
                  </c:pt>
                  <c:pt idx="11">
                    <c:v>TOM</c:v>
                  </c:pt>
                  <c:pt idx="12">
                    <c:v>TOFF</c:v>
                  </c:pt>
                  <c:pt idx="13">
                    <c:v>TOM</c:v>
                  </c:pt>
                  <c:pt idx="14">
                    <c:v>TOFF</c:v>
                  </c:pt>
                  <c:pt idx="15">
                    <c:v>TOM</c:v>
                  </c:pt>
                  <c:pt idx="16">
                    <c:v>TOFF</c:v>
                  </c:pt>
                  <c:pt idx="17">
                    <c:v>TOM</c:v>
                  </c:pt>
                  <c:pt idx="18">
                    <c:v>TOFF</c:v>
                  </c:pt>
                  <c:pt idx="19">
                    <c:v>TOM</c:v>
                  </c:pt>
                  <c:pt idx="20">
                    <c:v>TOFF</c:v>
                  </c:pt>
                  <c:pt idx="21">
                    <c:v>TOM</c:v>
                  </c:pt>
                </c:lvl>
                <c:lvl>
                  <c:pt idx="0">
                    <c:v>BP</c:v>
                  </c:pt>
                  <c:pt idx="2">
                    <c:v>BFS</c:v>
                  </c:pt>
                  <c:pt idx="4">
                    <c:v>KM</c:v>
                  </c:pt>
                  <c:pt idx="6">
                    <c:v>CFD</c:v>
                  </c:pt>
                  <c:pt idx="8">
                    <c:v>HW</c:v>
                  </c:pt>
                  <c:pt idx="10">
                    <c:v>LIB</c:v>
                  </c:pt>
                  <c:pt idx="12">
                    <c:v>RAY</c:v>
                  </c:pt>
                  <c:pt idx="14">
                    <c:v>FWT</c:v>
                  </c:pt>
                  <c:pt idx="16">
                    <c:v>SP</c:v>
                  </c:pt>
                  <c:pt idx="18">
                    <c:v>RD</c:v>
                  </c:pt>
                  <c:pt idx="20">
                    <c:v>AVG</c:v>
                  </c:pt>
                </c:lvl>
              </c:multiLvlStrCache>
            </c:multiLvlStrRef>
          </c:cat>
          <c:val>
            <c:numRef>
              <c:f>Sheet1!$D$2:$D$23</c:f>
              <c:numCache>
                <c:formatCode>0.000</c:formatCode>
                <c:ptCount val="22"/>
                <c:pt idx="0">
                  <c:v>0.589445921518253</c:v>
                </c:pt>
                <c:pt idx="1">
                  <c:v>0.589206289959647</c:v>
                </c:pt>
                <c:pt idx="2">
                  <c:v>0.215280505479731</c:v>
                </c:pt>
                <c:pt idx="3">
                  <c:v>0.222796453932248</c:v>
                </c:pt>
                <c:pt idx="4">
                  <c:v>0.0868005415642694</c:v>
                </c:pt>
                <c:pt idx="5">
                  <c:v>0.0625183996223154</c:v>
                </c:pt>
                <c:pt idx="6">
                  <c:v>0.554666623144485</c:v>
                </c:pt>
                <c:pt idx="7">
                  <c:v>0.55700459326823</c:v>
                </c:pt>
                <c:pt idx="8">
                  <c:v>0.0212143164250186</c:v>
                </c:pt>
                <c:pt idx="9">
                  <c:v>0.0213047387448648</c:v>
                </c:pt>
                <c:pt idx="10">
                  <c:v>0.415769232309457</c:v>
                </c:pt>
                <c:pt idx="11">
                  <c:v>0.433498381900211</c:v>
                </c:pt>
                <c:pt idx="12">
                  <c:v>0.666652920321222</c:v>
                </c:pt>
                <c:pt idx="13">
                  <c:v>0.698342541152496</c:v>
                </c:pt>
                <c:pt idx="14">
                  <c:v>0.496034208771081</c:v>
                </c:pt>
                <c:pt idx="15">
                  <c:v>0.500045708369554</c:v>
                </c:pt>
                <c:pt idx="16">
                  <c:v>0.29003359986743</c:v>
                </c:pt>
                <c:pt idx="17">
                  <c:v>0.291410168863441</c:v>
                </c:pt>
                <c:pt idx="18">
                  <c:v>0.0638563056592121</c:v>
                </c:pt>
                <c:pt idx="19">
                  <c:v>0.0638429668062197</c:v>
                </c:pt>
                <c:pt idx="20">
                  <c:v>0.339975417506016</c:v>
                </c:pt>
                <c:pt idx="21">
                  <c:v>0.343997024261923</c:v>
                </c:pt>
              </c:numCache>
            </c:numRef>
          </c:val>
          <c:extLst xmlns:c16r2="http://schemas.microsoft.com/office/drawing/2015/06/chart">
            <c:ext xmlns:c16="http://schemas.microsoft.com/office/drawing/2014/chart" uri="{C3380CC4-5D6E-409C-BE32-E72D297353CC}">
              <c16:uniqueId val="{00000001-EFEA-489E-8417-0D3F820C5F3E}"/>
            </c:ext>
          </c:extLst>
        </c:ser>
        <c:ser>
          <c:idx val="2"/>
          <c:order val="2"/>
          <c:tx>
            <c:strRef>
              <c:f>Sheet1!$E$1</c:f>
              <c:strCache>
                <c:ptCount val="1"/>
                <c:pt idx="0">
                  <c:v>Memory-Memory </c:v>
                </c:pt>
              </c:strCache>
            </c:strRef>
          </c:tx>
          <c:spPr>
            <a:solidFill>
              <a:srgbClr val="008F00"/>
            </a:solidFill>
            <a:ln>
              <a:solidFill>
                <a:schemeClr val="tx1"/>
              </a:solidFill>
            </a:ln>
            <a:effectLst/>
          </c:spPr>
          <c:invertIfNegative val="0"/>
          <c:cat>
            <c:multiLvlStrRef>
              <c:f>Sheet1!$A$2:$B$23</c:f>
              <c:multiLvlStrCache>
                <c:ptCount val="22"/>
                <c:lvl>
                  <c:pt idx="0">
                    <c:v>TOFF</c:v>
                  </c:pt>
                  <c:pt idx="1">
                    <c:v>TOM</c:v>
                  </c:pt>
                  <c:pt idx="2">
                    <c:v>TOFF</c:v>
                  </c:pt>
                  <c:pt idx="3">
                    <c:v>TOM</c:v>
                  </c:pt>
                  <c:pt idx="4">
                    <c:v>TOFF</c:v>
                  </c:pt>
                  <c:pt idx="5">
                    <c:v>TOM</c:v>
                  </c:pt>
                  <c:pt idx="6">
                    <c:v>TOFF</c:v>
                  </c:pt>
                  <c:pt idx="7">
                    <c:v>TOM</c:v>
                  </c:pt>
                  <c:pt idx="8">
                    <c:v>TOFF</c:v>
                  </c:pt>
                  <c:pt idx="9">
                    <c:v>TOM</c:v>
                  </c:pt>
                  <c:pt idx="10">
                    <c:v>TOFF</c:v>
                  </c:pt>
                  <c:pt idx="11">
                    <c:v>TOM</c:v>
                  </c:pt>
                  <c:pt idx="12">
                    <c:v>TOFF</c:v>
                  </c:pt>
                  <c:pt idx="13">
                    <c:v>TOM</c:v>
                  </c:pt>
                  <c:pt idx="14">
                    <c:v>TOFF</c:v>
                  </c:pt>
                  <c:pt idx="15">
                    <c:v>TOM</c:v>
                  </c:pt>
                  <c:pt idx="16">
                    <c:v>TOFF</c:v>
                  </c:pt>
                  <c:pt idx="17">
                    <c:v>TOM</c:v>
                  </c:pt>
                  <c:pt idx="18">
                    <c:v>TOFF</c:v>
                  </c:pt>
                  <c:pt idx="19">
                    <c:v>TOM</c:v>
                  </c:pt>
                  <c:pt idx="20">
                    <c:v>TOFF</c:v>
                  </c:pt>
                  <c:pt idx="21">
                    <c:v>TOM</c:v>
                  </c:pt>
                </c:lvl>
                <c:lvl>
                  <c:pt idx="0">
                    <c:v>BP</c:v>
                  </c:pt>
                  <c:pt idx="2">
                    <c:v>BFS</c:v>
                  </c:pt>
                  <c:pt idx="4">
                    <c:v>KM</c:v>
                  </c:pt>
                  <c:pt idx="6">
                    <c:v>CFD</c:v>
                  </c:pt>
                  <c:pt idx="8">
                    <c:v>HW</c:v>
                  </c:pt>
                  <c:pt idx="10">
                    <c:v>LIB</c:v>
                  </c:pt>
                  <c:pt idx="12">
                    <c:v>RAY</c:v>
                  </c:pt>
                  <c:pt idx="14">
                    <c:v>FWT</c:v>
                  </c:pt>
                  <c:pt idx="16">
                    <c:v>SP</c:v>
                  </c:pt>
                  <c:pt idx="18">
                    <c:v>RD</c:v>
                  </c:pt>
                  <c:pt idx="20">
                    <c:v>AVG</c:v>
                  </c:pt>
                </c:lvl>
              </c:multiLvlStrCache>
            </c:multiLvlStrRef>
          </c:cat>
          <c:val>
            <c:numRef>
              <c:f>Sheet1!$E$2:$E$23</c:f>
              <c:numCache>
                <c:formatCode>0.000</c:formatCode>
                <c:ptCount val="22"/>
                <c:pt idx="0">
                  <c:v>0.182271512535436</c:v>
                </c:pt>
                <c:pt idx="1">
                  <c:v>0.0199789868685686</c:v>
                </c:pt>
                <c:pt idx="2">
                  <c:v>0.212624506063152</c:v>
                </c:pt>
                <c:pt idx="3">
                  <c:v>0.172403612720734</c:v>
                </c:pt>
                <c:pt idx="4">
                  <c:v>0.296415088786497</c:v>
                </c:pt>
                <c:pt idx="5">
                  <c:v>0.0557184056050731</c:v>
                </c:pt>
                <c:pt idx="6">
                  <c:v>0.150196058394697</c:v>
                </c:pt>
                <c:pt idx="7">
                  <c:v>9.8809804804724E-5</c:v>
                </c:pt>
                <c:pt idx="8">
                  <c:v>0.006601887758649</c:v>
                </c:pt>
                <c:pt idx="9">
                  <c:v>0.00655048698622238</c:v>
                </c:pt>
                <c:pt idx="10">
                  <c:v>0.193284656993093</c:v>
                </c:pt>
                <c:pt idx="11">
                  <c:v>0.17036249623732</c:v>
                </c:pt>
                <c:pt idx="12">
                  <c:v>0.397142122844633</c:v>
                </c:pt>
                <c:pt idx="13">
                  <c:v>0.185259663726996</c:v>
                </c:pt>
                <c:pt idx="14">
                  <c:v>0.0585732953361483</c:v>
                </c:pt>
                <c:pt idx="15">
                  <c:v>0.010135705672364</c:v>
                </c:pt>
                <c:pt idx="16">
                  <c:v>9.02747429366093E-5</c:v>
                </c:pt>
                <c:pt idx="17">
                  <c:v>9.24667252430169E-5</c:v>
                </c:pt>
                <c:pt idx="18">
                  <c:v>0.283478497693399</c:v>
                </c:pt>
                <c:pt idx="19">
                  <c:v>0.0</c:v>
                </c:pt>
                <c:pt idx="20">
                  <c:v>0.178067790114864</c:v>
                </c:pt>
                <c:pt idx="21">
                  <c:v>0.0620600634347326</c:v>
                </c:pt>
              </c:numCache>
            </c:numRef>
          </c:val>
          <c:extLst xmlns:c16r2="http://schemas.microsoft.com/office/drawing/2015/06/chart">
            <c:ext xmlns:c16="http://schemas.microsoft.com/office/drawing/2014/chart" uri="{C3380CC4-5D6E-409C-BE32-E72D297353CC}">
              <c16:uniqueId val="{00000002-EFEA-489E-8417-0D3F820C5F3E}"/>
            </c:ext>
          </c:extLst>
        </c:ser>
        <c:dLbls>
          <c:showLegendKey val="0"/>
          <c:showVal val="0"/>
          <c:showCatName val="0"/>
          <c:showSerName val="0"/>
          <c:showPercent val="0"/>
          <c:showBubbleSize val="0"/>
        </c:dLbls>
        <c:gapWidth val="80"/>
        <c:overlap val="100"/>
        <c:axId val="2136592144"/>
        <c:axId val="2136631136"/>
      </c:barChart>
      <c:catAx>
        <c:axId val="21365921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Times New Roman" charset="0"/>
                <a:cs typeface="Times New Roman" charset="0"/>
              </a:defRPr>
            </a:pPr>
            <a:endParaRPr lang="en-US"/>
          </a:p>
        </c:txPr>
        <c:crossAx val="2136631136"/>
        <c:crosses val="autoZero"/>
        <c:auto val="1"/>
        <c:lblAlgn val="ctr"/>
        <c:lblOffset val="0"/>
        <c:tickMarkSkip val="1"/>
        <c:noMultiLvlLbl val="0"/>
      </c:catAx>
      <c:valAx>
        <c:axId val="2136631136"/>
        <c:scaling>
          <c:orientation val="minMax"/>
          <c:max val="1.5"/>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Times New Roman" charset="0"/>
                    <a:cs typeface="Times New Roman" charset="0"/>
                  </a:defRPr>
                </a:pPr>
                <a:r>
                  <a:rPr lang="en-US" sz="2000" b="1">
                    <a:solidFill>
                      <a:schemeClr val="tx1"/>
                    </a:solidFill>
                    <a:latin typeface="+mn-lt"/>
                  </a:rPr>
                  <a:t>Memory Traffic</a:t>
                </a:r>
              </a:p>
            </c:rich>
          </c:tx>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Times New Roman" charset="0"/>
                  <a:cs typeface="Times New Roman" charset="0"/>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Times New Roman" charset="0"/>
                <a:cs typeface="Times New Roman" charset="0"/>
              </a:defRPr>
            </a:pPr>
            <a:endParaRPr lang="en-US"/>
          </a:p>
        </c:txPr>
        <c:crossAx val="2136592144"/>
        <c:crosses val="autoZero"/>
        <c:crossBetween val="between"/>
        <c:majorUnit val="0.5"/>
      </c:valAx>
      <c:spPr>
        <a:noFill/>
        <a:ln>
          <a:noFill/>
        </a:ln>
        <a:effectLst/>
      </c:spPr>
    </c:plotArea>
    <c:legend>
      <c:legendPos val="t"/>
      <c:layout>
        <c:manualLayout>
          <c:xMode val="edge"/>
          <c:yMode val="edge"/>
          <c:x val="0.0634411575781838"/>
          <c:y val="0.0117647058823529"/>
          <c:w val="0.85828112036826"/>
          <c:h val="0.118067588592549"/>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Times New Roman" charset="0"/>
              <a:cs typeface="Times New Roman" charset="0"/>
            </a:defRPr>
          </a:pPr>
          <a:endParaRPr lang="en-US"/>
        </a:p>
      </c:txPr>
    </c:legend>
    <c:plotVisOnly val="1"/>
    <c:dispBlanksAs val="gap"/>
    <c:showDLblsOverMax val="0"/>
  </c:chart>
  <c:spPr>
    <a:noFill/>
    <a:ln>
      <a:noFill/>
    </a:ln>
    <a:effectLst/>
  </c:spPr>
  <c:txPr>
    <a:bodyPr/>
    <a:lstStyle/>
    <a:p>
      <a:pPr>
        <a:defRPr>
          <a:latin typeface="Times New Roman" charset="0"/>
          <a:ea typeface="Times New Roman" charset="0"/>
          <a:cs typeface="Times New Roman"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615353722207"/>
          <c:y val="0.261245789158245"/>
          <c:w val="0.799383100682739"/>
          <c:h val="0.586804306941947"/>
        </c:manualLayout>
      </c:layout>
      <c:barChart>
        <c:barDir val="col"/>
        <c:grouping val="stacked"/>
        <c:varyColors val="0"/>
        <c:ser>
          <c:idx val="0"/>
          <c:order val="0"/>
          <c:tx>
            <c:strRef>
              <c:f>Pattern!$J$1</c:f>
              <c:strCache>
                <c:ptCount val="1"/>
                <c:pt idx="0">
                  <c:v>All accesses fixed offset</c:v>
                </c:pt>
              </c:strCache>
            </c:strRef>
          </c:tx>
          <c:spPr>
            <a:solidFill>
              <a:srgbClr val="00B0F0"/>
            </a:solidFill>
            <a:ln>
              <a:solidFill>
                <a:schemeClr val="tx1"/>
              </a:solidFill>
            </a:ln>
            <a:effectLst/>
          </c:spPr>
          <c:invertIfNegative val="0"/>
          <c:cat>
            <c:strRef>
              <c:f>Pattern!$B$2:$B$12</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Pattern!$J$2:$J$12</c:f>
              <c:numCache>
                <c:formatCode>0%</c:formatCode>
                <c:ptCount val="11"/>
                <c:pt idx="0">
                  <c:v>0.5</c:v>
                </c:pt>
                <c:pt idx="1">
                  <c:v>0.0</c:v>
                </c:pt>
                <c:pt idx="2">
                  <c:v>0.0</c:v>
                </c:pt>
                <c:pt idx="3">
                  <c:v>0.5</c:v>
                </c:pt>
                <c:pt idx="4">
                  <c:v>0.0</c:v>
                </c:pt>
                <c:pt idx="5">
                  <c:v>0.444444444444444</c:v>
                </c:pt>
                <c:pt idx="6">
                  <c:v>0.25</c:v>
                </c:pt>
                <c:pt idx="7">
                  <c:v>0.5</c:v>
                </c:pt>
                <c:pt idx="8">
                  <c:v>0.0</c:v>
                </c:pt>
                <c:pt idx="9">
                  <c:v>1.0</c:v>
                </c:pt>
                <c:pt idx="10">
                  <c:v>0.319444444444444</c:v>
                </c:pt>
              </c:numCache>
            </c:numRef>
          </c:val>
          <c:extLst xmlns:c16r2="http://schemas.microsoft.com/office/drawing/2015/06/chart">
            <c:ext xmlns:c16="http://schemas.microsoft.com/office/drawing/2014/chart" uri="{C3380CC4-5D6E-409C-BE32-E72D297353CC}">
              <c16:uniqueId val="{00000000-BAF9-480A-8FDD-5C453A82F5B5}"/>
            </c:ext>
          </c:extLst>
        </c:ser>
        <c:ser>
          <c:idx val="1"/>
          <c:order val="1"/>
          <c:tx>
            <c:strRef>
              <c:f>Pattern!$K$1</c:f>
              <c:strCache>
                <c:ptCount val="1"/>
                <c:pt idx="0">
                  <c:v>75%-99% fixed offset</c:v>
                </c:pt>
              </c:strCache>
            </c:strRef>
          </c:tx>
          <c:spPr>
            <a:solidFill>
              <a:schemeClr val="accent2"/>
            </a:solidFill>
            <a:ln>
              <a:solidFill>
                <a:schemeClr val="tx1"/>
              </a:solidFill>
            </a:ln>
            <a:effectLst/>
          </c:spPr>
          <c:invertIfNegative val="0"/>
          <c:cat>
            <c:strRef>
              <c:f>Pattern!$B$2:$B$12</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Pattern!$K$2:$K$12</c:f>
              <c:numCache>
                <c:formatCode>0%</c:formatCode>
                <c:ptCount val="11"/>
                <c:pt idx="0">
                  <c:v>0.0</c:v>
                </c:pt>
                <c:pt idx="1">
                  <c:v>0.0</c:v>
                </c:pt>
                <c:pt idx="2">
                  <c:v>0.0</c:v>
                </c:pt>
                <c:pt idx="3">
                  <c:v>0.0</c:v>
                </c:pt>
                <c:pt idx="4">
                  <c:v>0.0</c:v>
                </c:pt>
                <c:pt idx="5">
                  <c:v>0.0</c:v>
                </c:pt>
                <c:pt idx="6">
                  <c:v>0.0</c:v>
                </c:pt>
                <c:pt idx="7">
                  <c:v>0.0</c:v>
                </c:pt>
                <c:pt idx="8">
                  <c:v>0.0</c:v>
                </c:pt>
                <c:pt idx="9">
                  <c:v>0.0</c:v>
                </c:pt>
                <c:pt idx="10">
                  <c:v>0.0</c:v>
                </c:pt>
              </c:numCache>
            </c:numRef>
          </c:val>
          <c:extLst xmlns:c16r2="http://schemas.microsoft.com/office/drawing/2015/06/chart">
            <c:ext xmlns:c16="http://schemas.microsoft.com/office/drawing/2014/chart" uri="{C3380CC4-5D6E-409C-BE32-E72D297353CC}">
              <c16:uniqueId val="{00000001-BAF9-480A-8FDD-5C453A82F5B5}"/>
            </c:ext>
          </c:extLst>
        </c:ser>
        <c:ser>
          <c:idx val="2"/>
          <c:order val="2"/>
          <c:tx>
            <c:strRef>
              <c:f>Pattern!$L$1</c:f>
              <c:strCache>
                <c:ptCount val="1"/>
                <c:pt idx="0">
                  <c:v>50%-75% fixed offset</c:v>
                </c:pt>
              </c:strCache>
            </c:strRef>
          </c:tx>
          <c:spPr>
            <a:solidFill>
              <a:srgbClr val="002060"/>
            </a:solidFill>
            <a:ln>
              <a:solidFill>
                <a:schemeClr val="tx1"/>
              </a:solidFill>
            </a:ln>
            <a:effectLst/>
          </c:spPr>
          <c:invertIfNegative val="0"/>
          <c:cat>
            <c:strRef>
              <c:f>Pattern!$B$2:$B$12</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Pattern!$L$2:$L$12</c:f>
              <c:numCache>
                <c:formatCode>0%</c:formatCode>
                <c:ptCount val="11"/>
                <c:pt idx="0">
                  <c:v>0.0</c:v>
                </c:pt>
                <c:pt idx="1">
                  <c:v>0.0</c:v>
                </c:pt>
                <c:pt idx="2">
                  <c:v>0.0</c:v>
                </c:pt>
                <c:pt idx="3">
                  <c:v>0.0</c:v>
                </c:pt>
                <c:pt idx="4">
                  <c:v>0.0</c:v>
                </c:pt>
                <c:pt idx="5">
                  <c:v>0.0</c:v>
                </c:pt>
                <c:pt idx="6">
                  <c:v>0.0</c:v>
                </c:pt>
                <c:pt idx="7">
                  <c:v>0.0</c:v>
                </c:pt>
                <c:pt idx="8">
                  <c:v>0.0</c:v>
                </c:pt>
                <c:pt idx="9">
                  <c:v>0.0</c:v>
                </c:pt>
                <c:pt idx="10">
                  <c:v>0.0</c:v>
                </c:pt>
              </c:numCache>
            </c:numRef>
          </c:val>
          <c:extLst xmlns:c16r2="http://schemas.microsoft.com/office/drawing/2015/06/chart">
            <c:ext xmlns:c16="http://schemas.microsoft.com/office/drawing/2014/chart" uri="{C3380CC4-5D6E-409C-BE32-E72D297353CC}">
              <c16:uniqueId val="{00000002-BAF9-480A-8FDD-5C453A82F5B5}"/>
            </c:ext>
          </c:extLst>
        </c:ser>
        <c:ser>
          <c:idx val="3"/>
          <c:order val="3"/>
          <c:tx>
            <c:strRef>
              <c:f>Pattern!$M$1</c:f>
              <c:strCache>
                <c:ptCount val="1"/>
                <c:pt idx="0">
                  <c:v>25%-50% fixed offset</c:v>
                </c:pt>
              </c:strCache>
            </c:strRef>
          </c:tx>
          <c:spPr>
            <a:solidFill>
              <a:schemeClr val="accent4"/>
            </a:solidFill>
            <a:ln>
              <a:solidFill>
                <a:schemeClr val="tx1"/>
              </a:solidFill>
            </a:ln>
            <a:effectLst/>
          </c:spPr>
          <c:invertIfNegative val="0"/>
          <c:cat>
            <c:strRef>
              <c:f>Pattern!$B$2:$B$12</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Pattern!$M$2:$M$12</c:f>
              <c:numCache>
                <c:formatCode>0%</c:formatCode>
                <c:ptCount val="11"/>
                <c:pt idx="0">
                  <c:v>0.0</c:v>
                </c:pt>
                <c:pt idx="1">
                  <c:v>0.5</c:v>
                </c:pt>
                <c:pt idx="2">
                  <c:v>0.0</c:v>
                </c:pt>
                <c:pt idx="3">
                  <c:v>0.25</c:v>
                </c:pt>
                <c:pt idx="4">
                  <c:v>0.333333333333333</c:v>
                </c:pt>
                <c:pt idx="5">
                  <c:v>0.0</c:v>
                </c:pt>
                <c:pt idx="6">
                  <c:v>0.5</c:v>
                </c:pt>
                <c:pt idx="7">
                  <c:v>0.0</c:v>
                </c:pt>
                <c:pt idx="8">
                  <c:v>0.0</c:v>
                </c:pt>
                <c:pt idx="9">
                  <c:v>0.0</c:v>
                </c:pt>
                <c:pt idx="10">
                  <c:v>0.158333333333333</c:v>
                </c:pt>
              </c:numCache>
            </c:numRef>
          </c:val>
          <c:extLst xmlns:c16r2="http://schemas.microsoft.com/office/drawing/2015/06/chart">
            <c:ext xmlns:c16="http://schemas.microsoft.com/office/drawing/2014/chart" uri="{C3380CC4-5D6E-409C-BE32-E72D297353CC}">
              <c16:uniqueId val="{00000003-BAF9-480A-8FDD-5C453A82F5B5}"/>
            </c:ext>
          </c:extLst>
        </c:ser>
        <c:ser>
          <c:idx val="4"/>
          <c:order val="4"/>
          <c:tx>
            <c:strRef>
              <c:f>Pattern!$N$1</c:f>
              <c:strCache>
                <c:ptCount val="1"/>
                <c:pt idx="0">
                  <c:v>0%-25% fixed offset</c:v>
                </c:pt>
              </c:strCache>
            </c:strRef>
          </c:tx>
          <c:spPr>
            <a:solidFill>
              <a:srgbClr val="C00000"/>
            </a:solidFill>
            <a:ln>
              <a:solidFill>
                <a:schemeClr val="tx1"/>
              </a:solidFill>
            </a:ln>
            <a:effectLst/>
          </c:spPr>
          <c:invertIfNegative val="0"/>
          <c:cat>
            <c:strRef>
              <c:f>Pattern!$B$2:$B$12</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Pattern!$N$2:$N$12</c:f>
              <c:numCache>
                <c:formatCode>0%</c:formatCode>
                <c:ptCount val="11"/>
                <c:pt idx="0">
                  <c:v>0.5</c:v>
                </c:pt>
                <c:pt idx="1">
                  <c:v>0.5</c:v>
                </c:pt>
                <c:pt idx="2">
                  <c:v>1.0</c:v>
                </c:pt>
                <c:pt idx="3">
                  <c:v>0.25</c:v>
                </c:pt>
                <c:pt idx="4">
                  <c:v>0.0952380952380952</c:v>
                </c:pt>
                <c:pt idx="5">
                  <c:v>0.333333333333333</c:v>
                </c:pt>
                <c:pt idx="6">
                  <c:v>0.0</c:v>
                </c:pt>
                <c:pt idx="7">
                  <c:v>0.0</c:v>
                </c:pt>
                <c:pt idx="8">
                  <c:v>1.0</c:v>
                </c:pt>
                <c:pt idx="9">
                  <c:v>0.0</c:v>
                </c:pt>
                <c:pt idx="10">
                  <c:v>0.367857142857143</c:v>
                </c:pt>
              </c:numCache>
            </c:numRef>
          </c:val>
          <c:extLst xmlns:c16r2="http://schemas.microsoft.com/office/drawing/2015/06/chart">
            <c:ext xmlns:c16="http://schemas.microsoft.com/office/drawing/2014/chart" uri="{C3380CC4-5D6E-409C-BE32-E72D297353CC}">
              <c16:uniqueId val="{00000004-BAF9-480A-8FDD-5C453A82F5B5}"/>
            </c:ext>
          </c:extLst>
        </c:ser>
        <c:ser>
          <c:idx val="5"/>
          <c:order val="5"/>
          <c:tx>
            <c:strRef>
              <c:f>Pattern!$O$1</c:f>
              <c:strCache>
                <c:ptCount val="1"/>
                <c:pt idx="0">
                  <c:v>No access fixed offset</c:v>
                </c:pt>
              </c:strCache>
            </c:strRef>
          </c:tx>
          <c:spPr>
            <a:solidFill>
              <a:schemeClr val="accent6"/>
            </a:solidFill>
            <a:ln>
              <a:solidFill>
                <a:schemeClr val="tx1"/>
              </a:solidFill>
            </a:ln>
            <a:effectLst/>
          </c:spPr>
          <c:invertIfNegative val="0"/>
          <c:cat>
            <c:strRef>
              <c:f>Pattern!$B$2:$B$12</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Pattern!$O$2:$O$12</c:f>
              <c:numCache>
                <c:formatCode>0%</c:formatCode>
                <c:ptCount val="11"/>
                <c:pt idx="0">
                  <c:v>0.0</c:v>
                </c:pt>
                <c:pt idx="1">
                  <c:v>0.0</c:v>
                </c:pt>
                <c:pt idx="2">
                  <c:v>0.0</c:v>
                </c:pt>
                <c:pt idx="3">
                  <c:v>0.0</c:v>
                </c:pt>
                <c:pt idx="4">
                  <c:v>0.571428571428571</c:v>
                </c:pt>
                <c:pt idx="5">
                  <c:v>0.222222222222222</c:v>
                </c:pt>
                <c:pt idx="6">
                  <c:v>0.25</c:v>
                </c:pt>
                <c:pt idx="7">
                  <c:v>0.5</c:v>
                </c:pt>
                <c:pt idx="8">
                  <c:v>0.0</c:v>
                </c:pt>
                <c:pt idx="9">
                  <c:v>0.0</c:v>
                </c:pt>
                <c:pt idx="10">
                  <c:v>0.154365079365079</c:v>
                </c:pt>
              </c:numCache>
            </c:numRef>
          </c:val>
          <c:extLst xmlns:c16r2="http://schemas.microsoft.com/office/drawing/2015/06/chart">
            <c:ext xmlns:c16="http://schemas.microsoft.com/office/drawing/2014/chart" uri="{C3380CC4-5D6E-409C-BE32-E72D297353CC}">
              <c16:uniqueId val="{00000005-BAF9-480A-8FDD-5C453A82F5B5}"/>
            </c:ext>
          </c:extLst>
        </c:ser>
        <c:dLbls>
          <c:showLegendKey val="0"/>
          <c:showVal val="0"/>
          <c:showCatName val="0"/>
          <c:showSerName val="0"/>
          <c:showPercent val="0"/>
          <c:showBubbleSize val="0"/>
        </c:dLbls>
        <c:gapWidth val="150"/>
        <c:overlap val="100"/>
        <c:axId val="-2130116160"/>
        <c:axId val="-2130527312"/>
      </c:barChart>
      <c:catAx>
        <c:axId val="-2130116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Times New Roman" charset="0"/>
                <a:cs typeface="Times New Roman" charset="0"/>
              </a:defRPr>
            </a:pPr>
            <a:endParaRPr lang="en-US"/>
          </a:p>
        </c:txPr>
        <c:crossAx val="-2130527312"/>
        <c:crosses val="autoZero"/>
        <c:auto val="1"/>
        <c:lblAlgn val="ctr"/>
        <c:lblOffset val="100"/>
        <c:noMultiLvlLbl val="0"/>
      </c:catAx>
      <c:valAx>
        <c:axId val="-2130527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Times New Roman" charset="0"/>
                    <a:cs typeface="Times New Roman" charset="0"/>
                  </a:defRPr>
                </a:pPr>
                <a:r>
                  <a:rPr lang="en-US" sz="2000" b="1">
                    <a:solidFill>
                      <a:schemeClr val="tx1"/>
                    </a:solidFill>
                    <a:latin typeface="+mn-lt"/>
                  </a:rPr>
                  <a:t>Percent of offloading candidate blocks</a:t>
                </a:r>
              </a:p>
            </c:rich>
          </c:tx>
          <c:layout>
            <c:manualLayout>
              <c:xMode val="edge"/>
              <c:yMode val="edge"/>
              <c:x val="0.0196850393700787"/>
              <c:y val="0.261996937882765"/>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Times New Roman" charset="0"/>
                  <a:cs typeface="Times New Roman"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Times New Roman" charset="0"/>
                <a:cs typeface="Times New Roman" charset="0"/>
              </a:defRPr>
            </a:pPr>
            <a:endParaRPr lang="en-US"/>
          </a:p>
        </c:txPr>
        <c:crossAx val="-2130116160"/>
        <c:crosses val="autoZero"/>
        <c:crossBetween val="between"/>
      </c:valAx>
      <c:spPr>
        <a:noFill/>
        <a:ln>
          <a:noFill/>
        </a:ln>
        <a:effectLst/>
      </c:spPr>
    </c:plotArea>
    <c:legend>
      <c:legendPos val="t"/>
      <c:layout>
        <c:manualLayout>
          <c:xMode val="edge"/>
          <c:yMode val="edge"/>
          <c:x val="0.0447823727916363"/>
          <c:y val="0.0305927342256214"/>
          <c:w val="0.937326010719248"/>
          <c:h val="0.19617677520039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Times New Roman" charset="0"/>
              <a:cs typeface="Times New Roman"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Times New Roman" charset="0"/>
          <a:ea typeface="Times New Roman" charset="0"/>
          <a:cs typeface="Times New Roman"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61203320383441"/>
          <c:y val="0.339913990530595"/>
          <c:w val="0.838247813776448"/>
          <c:h val="0.536883433688436"/>
        </c:manualLayout>
      </c:layout>
      <c:barChart>
        <c:barDir val="col"/>
        <c:grouping val="clustered"/>
        <c:varyColors val="0"/>
        <c:ser>
          <c:idx val="0"/>
          <c:order val="0"/>
          <c:tx>
            <c:v>Baseline mapping</c:v>
          </c:tx>
          <c:spPr>
            <a:solidFill>
              <a:schemeClr val="bg1"/>
            </a:solidFill>
            <a:ln>
              <a:solidFill>
                <a:schemeClr val="tx1"/>
              </a:solidFill>
            </a:ln>
            <a:effectLst/>
          </c:spPr>
          <c:invertIfNegative val="0"/>
          <c:cat>
            <c:strRef>
              <c:f>Locality!$B$4:$B$14</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Locality!$Y$4:$Y$14</c:f>
              <c:numCache>
                <c:formatCode>0.00%</c:formatCode>
                <c:ptCount val="11"/>
                <c:pt idx="0">
                  <c:v>3.0E-5</c:v>
                </c:pt>
                <c:pt idx="1">
                  <c:v>0.38869</c:v>
                </c:pt>
                <c:pt idx="2">
                  <c:v>0.0</c:v>
                </c:pt>
                <c:pt idx="3">
                  <c:v>0.0</c:v>
                </c:pt>
                <c:pt idx="4">
                  <c:v>0.06341</c:v>
                </c:pt>
                <c:pt idx="5">
                  <c:v>0.01896</c:v>
                </c:pt>
                <c:pt idx="6">
                  <c:v>0.85938</c:v>
                </c:pt>
                <c:pt idx="7">
                  <c:v>0.83261</c:v>
                </c:pt>
                <c:pt idx="8">
                  <c:v>1.0</c:v>
                </c:pt>
                <c:pt idx="9">
                  <c:v>1.0</c:v>
                </c:pt>
                <c:pt idx="10">
                  <c:v>0.416308</c:v>
                </c:pt>
              </c:numCache>
            </c:numRef>
          </c:val>
          <c:extLst xmlns:c16r2="http://schemas.microsoft.com/office/drawing/2015/06/chart">
            <c:ext xmlns:c16="http://schemas.microsoft.com/office/drawing/2014/chart" uri="{C3380CC4-5D6E-409C-BE32-E72D297353CC}">
              <c16:uniqueId val="{00000000-8ED8-412B-8770-E9D831502AC7}"/>
            </c:ext>
          </c:extLst>
        </c:ser>
        <c:ser>
          <c:idx val="1"/>
          <c:order val="1"/>
          <c:tx>
            <c:v>Best mapping in first 0.1% NDP blocks</c:v>
          </c:tx>
          <c:spPr>
            <a:solidFill>
              <a:schemeClr val="accent6">
                <a:lumMod val="60000"/>
                <a:lumOff val="40000"/>
              </a:schemeClr>
            </a:solidFill>
            <a:ln>
              <a:solidFill>
                <a:schemeClr val="tx1"/>
              </a:solidFill>
            </a:ln>
            <a:effectLst/>
          </c:spPr>
          <c:invertIfNegative val="0"/>
          <c:cat>
            <c:strRef>
              <c:f>Locality!$B$4:$B$14</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Locality!$AC$4:$AC$14</c:f>
              <c:numCache>
                <c:formatCode>0.00%</c:formatCode>
                <c:ptCount val="11"/>
                <c:pt idx="0">
                  <c:v>0.66108</c:v>
                </c:pt>
                <c:pt idx="1">
                  <c:v>0.44427</c:v>
                </c:pt>
                <c:pt idx="2">
                  <c:v>0.18962</c:v>
                </c:pt>
                <c:pt idx="3">
                  <c:v>1.0</c:v>
                </c:pt>
                <c:pt idx="4">
                  <c:v>0.32997</c:v>
                </c:pt>
                <c:pt idx="5">
                  <c:v>1.0</c:v>
                </c:pt>
                <c:pt idx="6">
                  <c:v>0.85829</c:v>
                </c:pt>
                <c:pt idx="7">
                  <c:v>1.0</c:v>
                </c:pt>
                <c:pt idx="8">
                  <c:v>1.0</c:v>
                </c:pt>
                <c:pt idx="9">
                  <c:v>1.0</c:v>
                </c:pt>
                <c:pt idx="10">
                  <c:v>0.748323</c:v>
                </c:pt>
              </c:numCache>
            </c:numRef>
          </c:val>
          <c:extLst xmlns:c16r2="http://schemas.microsoft.com/office/drawing/2015/06/chart">
            <c:ext xmlns:c16="http://schemas.microsoft.com/office/drawing/2014/chart" uri="{C3380CC4-5D6E-409C-BE32-E72D297353CC}">
              <c16:uniqueId val="{00000001-8ED8-412B-8770-E9D831502AC7}"/>
            </c:ext>
          </c:extLst>
        </c:ser>
        <c:ser>
          <c:idx val="2"/>
          <c:order val="2"/>
          <c:tx>
            <c:v>Best mapping in first 0.5% NDP blocks</c:v>
          </c:tx>
          <c:spPr>
            <a:pattFill prst="ltUpDiag">
              <a:fgClr>
                <a:srgbClr val="00B050"/>
              </a:fgClr>
              <a:bgClr>
                <a:schemeClr val="bg1"/>
              </a:bgClr>
            </a:pattFill>
            <a:ln>
              <a:solidFill>
                <a:schemeClr val="tx1"/>
              </a:solidFill>
            </a:ln>
            <a:effectLst/>
          </c:spPr>
          <c:invertIfNegative val="0"/>
          <c:cat>
            <c:strRef>
              <c:f>Locality!$B$4:$B$14</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Locality!$AD$4:$AD$14</c:f>
              <c:numCache>
                <c:formatCode>0.00%</c:formatCode>
                <c:ptCount val="11"/>
                <c:pt idx="0">
                  <c:v>0.66108</c:v>
                </c:pt>
                <c:pt idx="1">
                  <c:v>0.44427</c:v>
                </c:pt>
                <c:pt idx="2">
                  <c:v>0.18962</c:v>
                </c:pt>
                <c:pt idx="3">
                  <c:v>1.0</c:v>
                </c:pt>
                <c:pt idx="4">
                  <c:v>0.44058</c:v>
                </c:pt>
                <c:pt idx="5">
                  <c:v>1.0</c:v>
                </c:pt>
                <c:pt idx="6">
                  <c:v>0.85829</c:v>
                </c:pt>
                <c:pt idx="7">
                  <c:v>1.0</c:v>
                </c:pt>
                <c:pt idx="8">
                  <c:v>1.0</c:v>
                </c:pt>
                <c:pt idx="9">
                  <c:v>1.0</c:v>
                </c:pt>
                <c:pt idx="10">
                  <c:v>0.759384</c:v>
                </c:pt>
              </c:numCache>
            </c:numRef>
          </c:val>
          <c:extLst xmlns:c16r2="http://schemas.microsoft.com/office/drawing/2015/06/chart">
            <c:ext xmlns:c16="http://schemas.microsoft.com/office/drawing/2014/chart" uri="{C3380CC4-5D6E-409C-BE32-E72D297353CC}">
              <c16:uniqueId val="{00000002-8ED8-412B-8770-E9D831502AC7}"/>
            </c:ext>
          </c:extLst>
        </c:ser>
        <c:ser>
          <c:idx val="3"/>
          <c:order val="3"/>
          <c:tx>
            <c:v>Best mapping in first 1% NDP blocks</c:v>
          </c:tx>
          <c:spPr>
            <a:solidFill>
              <a:schemeClr val="tx2">
                <a:lumMod val="75000"/>
              </a:schemeClr>
            </a:solidFill>
            <a:ln>
              <a:solidFill>
                <a:schemeClr val="tx1"/>
              </a:solidFill>
            </a:ln>
            <a:effectLst/>
          </c:spPr>
          <c:invertIfNegative val="0"/>
          <c:cat>
            <c:strRef>
              <c:f>Locality!$B$4:$B$14</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Locality!$AE$4:$AE$14</c:f>
              <c:numCache>
                <c:formatCode>0.00%</c:formatCode>
                <c:ptCount val="11"/>
                <c:pt idx="0">
                  <c:v>0.66108</c:v>
                </c:pt>
                <c:pt idx="1">
                  <c:v>0.44427</c:v>
                </c:pt>
                <c:pt idx="2">
                  <c:v>0.18962</c:v>
                </c:pt>
                <c:pt idx="3">
                  <c:v>1.0</c:v>
                </c:pt>
                <c:pt idx="4">
                  <c:v>0.44058</c:v>
                </c:pt>
                <c:pt idx="5">
                  <c:v>1.0</c:v>
                </c:pt>
                <c:pt idx="6">
                  <c:v>0.85829</c:v>
                </c:pt>
                <c:pt idx="7">
                  <c:v>1.0</c:v>
                </c:pt>
                <c:pt idx="8">
                  <c:v>1.0</c:v>
                </c:pt>
                <c:pt idx="9">
                  <c:v>1.0</c:v>
                </c:pt>
                <c:pt idx="10">
                  <c:v>0.759384</c:v>
                </c:pt>
              </c:numCache>
            </c:numRef>
          </c:val>
          <c:extLst xmlns:c16r2="http://schemas.microsoft.com/office/drawing/2015/06/chart">
            <c:ext xmlns:c16="http://schemas.microsoft.com/office/drawing/2014/chart" uri="{C3380CC4-5D6E-409C-BE32-E72D297353CC}">
              <c16:uniqueId val="{00000003-8ED8-412B-8770-E9D831502AC7}"/>
            </c:ext>
          </c:extLst>
        </c:ser>
        <c:ser>
          <c:idx val="4"/>
          <c:order val="4"/>
          <c:tx>
            <c:v>Best mapping in all NDP blocks</c:v>
          </c:tx>
          <c:spPr>
            <a:pattFill prst="ltHorz">
              <a:fgClr>
                <a:srgbClr val="FF0000"/>
              </a:fgClr>
              <a:bgClr>
                <a:schemeClr val="bg1"/>
              </a:bgClr>
            </a:pattFill>
            <a:ln>
              <a:solidFill>
                <a:schemeClr val="tx1"/>
              </a:solidFill>
            </a:ln>
            <a:effectLst/>
          </c:spPr>
          <c:invertIfNegative val="0"/>
          <c:cat>
            <c:strRef>
              <c:f>Locality!$B$4:$B$14</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Locality!$Z$4:$Z$14</c:f>
              <c:numCache>
                <c:formatCode>0.00%</c:formatCode>
                <c:ptCount val="11"/>
                <c:pt idx="0">
                  <c:v>0.71006</c:v>
                </c:pt>
                <c:pt idx="1">
                  <c:v>0.44429</c:v>
                </c:pt>
                <c:pt idx="2">
                  <c:v>0.18962</c:v>
                </c:pt>
                <c:pt idx="3">
                  <c:v>1.0</c:v>
                </c:pt>
                <c:pt idx="4">
                  <c:v>0.5187</c:v>
                </c:pt>
                <c:pt idx="5">
                  <c:v>1.0</c:v>
                </c:pt>
                <c:pt idx="6">
                  <c:v>0.8615</c:v>
                </c:pt>
                <c:pt idx="7">
                  <c:v>1.0</c:v>
                </c:pt>
                <c:pt idx="8">
                  <c:v>1.0</c:v>
                </c:pt>
                <c:pt idx="9">
                  <c:v>1.0</c:v>
                </c:pt>
                <c:pt idx="10">
                  <c:v>0.772417</c:v>
                </c:pt>
              </c:numCache>
            </c:numRef>
          </c:val>
          <c:extLst xmlns:c16r2="http://schemas.microsoft.com/office/drawing/2015/06/chart">
            <c:ext xmlns:c16="http://schemas.microsoft.com/office/drawing/2014/chart" uri="{C3380CC4-5D6E-409C-BE32-E72D297353CC}">
              <c16:uniqueId val="{00000004-8ED8-412B-8770-E9D831502AC7}"/>
            </c:ext>
          </c:extLst>
        </c:ser>
        <c:dLbls>
          <c:showLegendKey val="0"/>
          <c:showVal val="0"/>
          <c:showCatName val="0"/>
          <c:showSerName val="0"/>
          <c:showPercent val="0"/>
          <c:showBubbleSize val="0"/>
        </c:dLbls>
        <c:gapWidth val="215"/>
        <c:overlap val="-38"/>
        <c:axId val="2129582304"/>
        <c:axId val="2129594768"/>
      </c:barChart>
      <c:catAx>
        <c:axId val="21295823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Times New Roman" charset="0"/>
                <a:cs typeface="Times New Roman" charset="0"/>
              </a:defRPr>
            </a:pPr>
            <a:endParaRPr lang="en-US"/>
          </a:p>
        </c:txPr>
        <c:crossAx val="2129594768"/>
        <c:crosses val="autoZero"/>
        <c:auto val="1"/>
        <c:lblAlgn val="ctr"/>
        <c:lblOffset val="100"/>
        <c:noMultiLvlLbl val="0"/>
      </c:catAx>
      <c:valAx>
        <c:axId val="21295947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Times New Roman" charset="0"/>
                    <a:cs typeface="Times New Roman" charset="0"/>
                  </a:defRPr>
                </a:pPr>
                <a:r>
                  <a:rPr lang="en-US" sz="1800" b="1" baseline="0">
                    <a:solidFill>
                      <a:schemeClr val="tx1"/>
                    </a:solidFill>
                    <a:latin typeface="+mn-lt"/>
                  </a:rPr>
                  <a:t> </a:t>
                </a:r>
                <a:r>
                  <a:rPr lang="en-US" sz="1800" b="1">
                    <a:solidFill>
                      <a:schemeClr val="tx1"/>
                    </a:solidFill>
                    <a:latin typeface="+mn-lt"/>
                  </a:rPr>
                  <a:t>Probability of accessing</a:t>
                </a:r>
                <a:r>
                  <a:rPr lang="en-US" sz="1800" b="1" baseline="0">
                    <a:solidFill>
                      <a:schemeClr val="tx1"/>
                    </a:solidFill>
                    <a:latin typeface="+mn-lt"/>
                  </a:rPr>
                  <a:t> one memory stack </a:t>
                </a:r>
                <a:r>
                  <a:rPr lang="en-US" sz="1800" b="1">
                    <a:solidFill>
                      <a:schemeClr val="tx1"/>
                    </a:solidFill>
                    <a:latin typeface="+mn-lt"/>
                  </a:rPr>
                  <a:t>in an offloading</a:t>
                </a:r>
                <a:r>
                  <a:rPr lang="en-US" sz="1800" b="1" baseline="0">
                    <a:solidFill>
                      <a:schemeClr val="tx1"/>
                    </a:solidFill>
                    <a:latin typeface="+mn-lt"/>
                  </a:rPr>
                  <a:t> candidate instance</a:t>
                </a:r>
                <a:endParaRPr lang="en-US" sz="1800" b="1">
                  <a:solidFill>
                    <a:schemeClr val="tx1"/>
                  </a:solidFill>
                  <a:latin typeface="+mn-lt"/>
                </a:endParaRPr>
              </a:p>
            </c:rich>
          </c:tx>
          <c:layout>
            <c:manualLayout>
              <c:xMode val="edge"/>
              <c:yMode val="edge"/>
              <c:x val="0.0180921052631579"/>
              <c:y val="0.190628964901655"/>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Times New Roman" charset="0"/>
                  <a:cs typeface="Times New Roman" charset="0"/>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Times New Roman" charset="0"/>
                <a:cs typeface="Times New Roman" charset="0"/>
              </a:defRPr>
            </a:pPr>
            <a:endParaRPr lang="en-US"/>
          </a:p>
        </c:txPr>
        <c:crossAx val="2129582304"/>
        <c:crosses val="autoZero"/>
        <c:crossBetween val="between"/>
      </c:valAx>
      <c:spPr>
        <a:noFill/>
        <a:ln>
          <a:noFill/>
        </a:ln>
        <a:effectLst/>
      </c:spPr>
    </c:plotArea>
    <c:legend>
      <c:legendPos val="t"/>
      <c:layout>
        <c:manualLayout>
          <c:xMode val="edge"/>
          <c:yMode val="edge"/>
          <c:x val="0.0"/>
          <c:y val="0.0280701754385965"/>
          <c:w val="1.0"/>
          <c:h val="0.16903828511837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Times New Roman" charset="0"/>
              <a:cs typeface="Times New Roman"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Times New Roman" charset="0"/>
          <a:ea typeface="Times New Roman" charset="0"/>
          <a:cs typeface="Times New Roman"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0757719773664655"/>
          <c:y val="0.130013521037143"/>
          <c:w val="0.91015875856427"/>
          <c:h val="0.579862906269428"/>
        </c:manualLayout>
      </c:layout>
      <c:barChart>
        <c:barDir val="col"/>
        <c:grouping val="stacked"/>
        <c:varyColors val="0"/>
        <c:ser>
          <c:idx val="0"/>
          <c:order val="0"/>
          <c:tx>
            <c:strRef>
              <c:f>'4HMC_Update_1116_ISCA'!$AY$173</c:f>
              <c:strCache>
                <c:ptCount val="1"/>
                <c:pt idx="0">
                  <c:v>SMs</c:v>
                </c:pt>
              </c:strCache>
            </c:strRef>
          </c:tx>
          <c:spPr>
            <a:solidFill>
              <a:schemeClr val="bg1">
                <a:lumMod val="65000"/>
              </a:schemeClr>
            </a:solidFill>
            <a:ln>
              <a:solidFill>
                <a:schemeClr val="tx1"/>
              </a:solidFill>
            </a:ln>
            <a:effectLst/>
          </c:spPr>
          <c:invertIfNegative val="0"/>
          <c:cat>
            <c:multiLvlStrRef>
              <c:f>'4HMC_Update_1116_ISCA'!$AV$174:$AX$217</c:f>
              <c:multiLvlStrCache>
                <c:ptCount val="44"/>
                <c:lvl>
                  <c:pt idx="0">
                    <c:v>no-ctrl</c:v>
                  </c:pt>
                  <c:pt idx="1">
                    <c:v>ctrl</c:v>
                  </c:pt>
                  <c:pt idx="2">
                    <c:v>no-ctrl</c:v>
                  </c:pt>
                  <c:pt idx="3">
                    <c:v>ctrl</c:v>
                  </c:pt>
                  <c:pt idx="4">
                    <c:v>no-ctrl</c:v>
                  </c:pt>
                  <c:pt idx="5">
                    <c:v>ctrl</c:v>
                  </c:pt>
                  <c:pt idx="6">
                    <c:v>no-ctrl</c:v>
                  </c:pt>
                  <c:pt idx="7">
                    <c:v>ctrl</c:v>
                  </c:pt>
                  <c:pt idx="8">
                    <c:v>no-ctrl</c:v>
                  </c:pt>
                  <c:pt idx="9">
                    <c:v>ctrl</c:v>
                  </c:pt>
                  <c:pt idx="10">
                    <c:v>no-ctrl</c:v>
                  </c:pt>
                  <c:pt idx="11">
                    <c:v>ctrl</c:v>
                  </c:pt>
                  <c:pt idx="12">
                    <c:v>no-ctrl</c:v>
                  </c:pt>
                  <c:pt idx="13">
                    <c:v>ctrl</c:v>
                  </c:pt>
                  <c:pt idx="14">
                    <c:v>no-ctrl</c:v>
                  </c:pt>
                  <c:pt idx="15">
                    <c:v>ctrl</c:v>
                  </c:pt>
                  <c:pt idx="16">
                    <c:v>no-ctrl</c:v>
                  </c:pt>
                  <c:pt idx="17">
                    <c:v>ctrl</c:v>
                  </c:pt>
                  <c:pt idx="18">
                    <c:v>no-ctrl</c:v>
                  </c:pt>
                  <c:pt idx="19">
                    <c:v>ctrl</c:v>
                  </c:pt>
                  <c:pt idx="20">
                    <c:v>no-ctrl</c:v>
                  </c:pt>
                  <c:pt idx="21">
                    <c:v>ctrl</c:v>
                  </c:pt>
                  <c:pt idx="22">
                    <c:v>no-ctrl</c:v>
                  </c:pt>
                  <c:pt idx="23">
                    <c:v>ctrl</c:v>
                  </c:pt>
                  <c:pt idx="24">
                    <c:v>no-ctrl</c:v>
                  </c:pt>
                  <c:pt idx="25">
                    <c:v>ctrl</c:v>
                  </c:pt>
                  <c:pt idx="26">
                    <c:v>no-ctrl</c:v>
                  </c:pt>
                  <c:pt idx="27">
                    <c:v>ctrl</c:v>
                  </c:pt>
                  <c:pt idx="28">
                    <c:v>no-ctrl</c:v>
                  </c:pt>
                  <c:pt idx="29">
                    <c:v>ctrl</c:v>
                  </c:pt>
                  <c:pt idx="30">
                    <c:v>no-ctrl</c:v>
                  </c:pt>
                  <c:pt idx="31">
                    <c:v>ctrl</c:v>
                  </c:pt>
                  <c:pt idx="32">
                    <c:v>no-ctrl</c:v>
                  </c:pt>
                  <c:pt idx="33">
                    <c:v>ctrl</c:v>
                  </c:pt>
                  <c:pt idx="34">
                    <c:v>no-ctrl</c:v>
                  </c:pt>
                  <c:pt idx="35">
                    <c:v>ctrl</c:v>
                  </c:pt>
                  <c:pt idx="36">
                    <c:v>no-ctrl</c:v>
                  </c:pt>
                  <c:pt idx="37">
                    <c:v>ctrl</c:v>
                  </c:pt>
                  <c:pt idx="38">
                    <c:v>no-ctrl</c:v>
                  </c:pt>
                  <c:pt idx="39">
                    <c:v>ctrl</c:v>
                  </c:pt>
                  <c:pt idx="40">
                    <c:v>no-ctrl</c:v>
                  </c:pt>
                  <c:pt idx="41">
                    <c:v>ctrl</c:v>
                  </c:pt>
                  <c:pt idx="42">
                    <c:v>no-ctrl</c:v>
                  </c:pt>
                  <c:pt idx="43">
                    <c:v>ctrl</c:v>
                  </c:pt>
                </c:lvl>
                <c:lvl>
                  <c:pt idx="0">
                    <c:v>bmap</c:v>
                  </c:pt>
                  <c:pt idx="2">
                    <c:v>tmap</c:v>
                  </c:pt>
                  <c:pt idx="4">
                    <c:v>bmap</c:v>
                  </c:pt>
                  <c:pt idx="6">
                    <c:v>tmap</c:v>
                  </c:pt>
                  <c:pt idx="8">
                    <c:v>bmap</c:v>
                  </c:pt>
                  <c:pt idx="10">
                    <c:v>tmap</c:v>
                  </c:pt>
                  <c:pt idx="12">
                    <c:v>bmap</c:v>
                  </c:pt>
                  <c:pt idx="14">
                    <c:v>tmap</c:v>
                  </c:pt>
                  <c:pt idx="16">
                    <c:v>bmap</c:v>
                  </c:pt>
                  <c:pt idx="18">
                    <c:v>tmap</c:v>
                  </c:pt>
                  <c:pt idx="20">
                    <c:v>bmap</c:v>
                  </c:pt>
                  <c:pt idx="22">
                    <c:v>tmap</c:v>
                  </c:pt>
                  <c:pt idx="24">
                    <c:v>bmap</c:v>
                  </c:pt>
                  <c:pt idx="26">
                    <c:v>tmap</c:v>
                  </c:pt>
                  <c:pt idx="28">
                    <c:v>bmap</c:v>
                  </c:pt>
                  <c:pt idx="30">
                    <c:v>tmap</c:v>
                  </c:pt>
                  <c:pt idx="32">
                    <c:v>bmap</c:v>
                  </c:pt>
                  <c:pt idx="34">
                    <c:v>tmap</c:v>
                  </c:pt>
                  <c:pt idx="36">
                    <c:v>bmap</c:v>
                  </c:pt>
                  <c:pt idx="38">
                    <c:v>tmap</c:v>
                  </c:pt>
                  <c:pt idx="40">
                    <c:v>bmap</c:v>
                  </c:pt>
                  <c:pt idx="42">
                    <c:v>tmap</c:v>
                  </c:pt>
                </c:lvl>
                <c:lvl>
                  <c:pt idx="0">
                    <c:v>BP</c:v>
                  </c:pt>
                  <c:pt idx="4">
                    <c:v>BFS</c:v>
                  </c:pt>
                  <c:pt idx="8">
                    <c:v>KM</c:v>
                  </c:pt>
                  <c:pt idx="12">
                    <c:v>CFD</c:v>
                  </c:pt>
                  <c:pt idx="16">
                    <c:v>HW</c:v>
                  </c:pt>
                  <c:pt idx="20">
                    <c:v>LIB</c:v>
                  </c:pt>
                  <c:pt idx="24">
                    <c:v>RAY</c:v>
                  </c:pt>
                  <c:pt idx="28">
                    <c:v>FWT</c:v>
                  </c:pt>
                  <c:pt idx="32">
                    <c:v>SP</c:v>
                  </c:pt>
                  <c:pt idx="36">
                    <c:v>RD</c:v>
                  </c:pt>
                  <c:pt idx="40">
                    <c:v>AVG</c:v>
                  </c:pt>
                </c:lvl>
              </c:multiLvlStrCache>
            </c:multiLvlStrRef>
          </c:cat>
          <c:val>
            <c:numRef>
              <c:f>'4HMC_Update_1116_ISCA'!$AY$174:$AY$217</c:f>
              <c:numCache>
                <c:formatCode>0.00</c:formatCode>
                <c:ptCount val="44"/>
                <c:pt idx="0">
                  <c:v>1.025221288481603</c:v>
                </c:pt>
                <c:pt idx="1">
                  <c:v>1.013819769131901</c:v>
                </c:pt>
                <c:pt idx="2">
                  <c:v>0.923812560463575</c:v>
                </c:pt>
                <c:pt idx="3">
                  <c:v>0.918365181916484</c:v>
                </c:pt>
                <c:pt idx="4">
                  <c:v>0.455574076311182</c:v>
                </c:pt>
                <c:pt idx="5">
                  <c:v>0.455695677292662</c:v>
                </c:pt>
                <c:pt idx="6">
                  <c:v>0.364168406328937</c:v>
                </c:pt>
                <c:pt idx="7">
                  <c:v>0.37938897539408</c:v>
                </c:pt>
                <c:pt idx="8">
                  <c:v>0.621739854123251</c:v>
                </c:pt>
                <c:pt idx="9">
                  <c:v>0.541966816127408</c:v>
                </c:pt>
                <c:pt idx="10">
                  <c:v>0.539486230057365</c:v>
                </c:pt>
                <c:pt idx="11">
                  <c:v>0.40264902755446</c:v>
                </c:pt>
                <c:pt idx="12">
                  <c:v>0.854893910056874</c:v>
                </c:pt>
                <c:pt idx="13">
                  <c:v>0.818709332953198</c:v>
                </c:pt>
                <c:pt idx="14">
                  <c:v>0.736551669784299</c:v>
                </c:pt>
                <c:pt idx="15">
                  <c:v>0.741785294788102</c:v>
                </c:pt>
                <c:pt idx="16">
                  <c:v>0.899739285677587</c:v>
                </c:pt>
                <c:pt idx="17">
                  <c:v>0.899120034349515</c:v>
                </c:pt>
                <c:pt idx="18">
                  <c:v>0.899781390241131</c:v>
                </c:pt>
                <c:pt idx="19">
                  <c:v>0.899802443800508</c:v>
                </c:pt>
                <c:pt idx="20">
                  <c:v>1.221158096948826</c:v>
                </c:pt>
                <c:pt idx="21">
                  <c:v>1.22214454966525</c:v>
                </c:pt>
                <c:pt idx="22">
                  <c:v>0.834299438879281</c:v>
                </c:pt>
                <c:pt idx="23">
                  <c:v>0.81272041568693</c:v>
                </c:pt>
                <c:pt idx="24">
                  <c:v>0.932270833941312</c:v>
                </c:pt>
                <c:pt idx="25">
                  <c:v>0.927626015712167</c:v>
                </c:pt>
                <c:pt idx="26">
                  <c:v>0.928948790348203</c:v>
                </c:pt>
                <c:pt idx="27">
                  <c:v>0.934441381805145</c:v>
                </c:pt>
                <c:pt idx="28">
                  <c:v>0.587149084582956</c:v>
                </c:pt>
                <c:pt idx="29">
                  <c:v>0.593399589454333</c:v>
                </c:pt>
                <c:pt idx="30">
                  <c:v>0.603536895313467</c:v>
                </c:pt>
                <c:pt idx="31">
                  <c:v>0.570155183671738</c:v>
                </c:pt>
                <c:pt idx="32">
                  <c:v>0.72345470904934</c:v>
                </c:pt>
                <c:pt idx="33">
                  <c:v>0.697031810163983</c:v>
                </c:pt>
                <c:pt idx="34">
                  <c:v>0.653514993929196</c:v>
                </c:pt>
                <c:pt idx="35">
                  <c:v>0.631064944452997</c:v>
                </c:pt>
                <c:pt idx="36">
                  <c:v>0.701403529652681</c:v>
                </c:pt>
                <c:pt idx="37">
                  <c:v>0.668360740564439</c:v>
                </c:pt>
                <c:pt idx="38">
                  <c:v>0.54613951278206</c:v>
                </c:pt>
                <c:pt idx="39">
                  <c:v>0.505057611190817</c:v>
                </c:pt>
                <c:pt idx="40">
                  <c:v>0.802260466882561</c:v>
                </c:pt>
                <c:pt idx="41">
                  <c:v>0.783787433541486</c:v>
                </c:pt>
                <c:pt idx="42">
                  <c:v>0.703023988812751</c:v>
                </c:pt>
                <c:pt idx="43">
                  <c:v>0.679543046026126</c:v>
                </c:pt>
              </c:numCache>
            </c:numRef>
          </c:val>
          <c:extLst xmlns:c16r2="http://schemas.microsoft.com/office/drawing/2015/06/chart">
            <c:ext xmlns:c16="http://schemas.microsoft.com/office/drawing/2014/chart" uri="{C3380CC4-5D6E-409C-BE32-E72D297353CC}">
              <c16:uniqueId val="{00000000-5A7E-4E68-93C5-601CBD5156E7}"/>
            </c:ext>
          </c:extLst>
        </c:ser>
        <c:ser>
          <c:idx val="1"/>
          <c:order val="1"/>
          <c:tx>
            <c:strRef>
              <c:f>'4HMC_Update_1116_ISCA'!$AZ$173</c:f>
              <c:strCache>
                <c:ptCount val="1"/>
                <c:pt idx="0">
                  <c:v>Off-chip Links</c:v>
                </c:pt>
              </c:strCache>
            </c:strRef>
          </c:tx>
          <c:spPr>
            <a:solidFill>
              <a:schemeClr val="bg1"/>
            </a:solidFill>
            <a:ln>
              <a:solidFill>
                <a:schemeClr val="tx1"/>
              </a:solidFill>
            </a:ln>
            <a:effectLst/>
          </c:spPr>
          <c:invertIfNegative val="0"/>
          <c:cat>
            <c:multiLvlStrRef>
              <c:f>'4HMC_Update_1116_ISCA'!$AV$174:$AX$217</c:f>
              <c:multiLvlStrCache>
                <c:ptCount val="44"/>
                <c:lvl>
                  <c:pt idx="0">
                    <c:v>no-ctrl</c:v>
                  </c:pt>
                  <c:pt idx="1">
                    <c:v>ctrl</c:v>
                  </c:pt>
                  <c:pt idx="2">
                    <c:v>no-ctrl</c:v>
                  </c:pt>
                  <c:pt idx="3">
                    <c:v>ctrl</c:v>
                  </c:pt>
                  <c:pt idx="4">
                    <c:v>no-ctrl</c:v>
                  </c:pt>
                  <c:pt idx="5">
                    <c:v>ctrl</c:v>
                  </c:pt>
                  <c:pt idx="6">
                    <c:v>no-ctrl</c:v>
                  </c:pt>
                  <c:pt idx="7">
                    <c:v>ctrl</c:v>
                  </c:pt>
                  <c:pt idx="8">
                    <c:v>no-ctrl</c:v>
                  </c:pt>
                  <c:pt idx="9">
                    <c:v>ctrl</c:v>
                  </c:pt>
                  <c:pt idx="10">
                    <c:v>no-ctrl</c:v>
                  </c:pt>
                  <c:pt idx="11">
                    <c:v>ctrl</c:v>
                  </c:pt>
                  <c:pt idx="12">
                    <c:v>no-ctrl</c:v>
                  </c:pt>
                  <c:pt idx="13">
                    <c:v>ctrl</c:v>
                  </c:pt>
                  <c:pt idx="14">
                    <c:v>no-ctrl</c:v>
                  </c:pt>
                  <c:pt idx="15">
                    <c:v>ctrl</c:v>
                  </c:pt>
                  <c:pt idx="16">
                    <c:v>no-ctrl</c:v>
                  </c:pt>
                  <c:pt idx="17">
                    <c:v>ctrl</c:v>
                  </c:pt>
                  <c:pt idx="18">
                    <c:v>no-ctrl</c:v>
                  </c:pt>
                  <c:pt idx="19">
                    <c:v>ctrl</c:v>
                  </c:pt>
                  <c:pt idx="20">
                    <c:v>no-ctrl</c:v>
                  </c:pt>
                  <c:pt idx="21">
                    <c:v>ctrl</c:v>
                  </c:pt>
                  <c:pt idx="22">
                    <c:v>no-ctrl</c:v>
                  </c:pt>
                  <c:pt idx="23">
                    <c:v>ctrl</c:v>
                  </c:pt>
                  <c:pt idx="24">
                    <c:v>no-ctrl</c:v>
                  </c:pt>
                  <c:pt idx="25">
                    <c:v>ctrl</c:v>
                  </c:pt>
                  <c:pt idx="26">
                    <c:v>no-ctrl</c:v>
                  </c:pt>
                  <c:pt idx="27">
                    <c:v>ctrl</c:v>
                  </c:pt>
                  <c:pt idx="28">
                    <c:v>no-ctrl</c:v>
                  </c:pt>
                  <c:pt idx="29">
                    <c:v>ctrl</c:v>
                  </c:pt>
                  <c:pt idx="30">
                    <c:v>no-ctrl</c:v>
                  </c:pt>
                  <c:pt idx="31">
                    <c:v>ctrl</c:v>
                  </c:pt>
                  <c:pt idx="32">
                    <c:v>no-ctrl</c:v>
                  </c:pt>
                  <c:pt idx="33">
                    <c:v>ctrl</c:v>
                  </c:pt>
                  <c:pt idx="34">
                    <c:v>no-ctrl</c:v>
                  </c:pt>
                  <c:pt idx="35">
                    <c:v>ctrl</c:v>
                  </c:pt>
                  <c:pt idx="36">
                    <c:v>no-ctrl</c:v>
                  </c:pt>
                  <c:pt idx="37">
                    <c:v>ctrl</c:v>
                  </c:pt>
                  <c:pt idx="38">
                    <c:v>no-ctrl</c:v>
                  </c:pt>
                  <c:pt idx="39">
                    <c:v>ctrl</c:v>
                  </c:pt>
                  <c:pt idx="40">
                    <c:v>no-ctrl</c:v>
                  </c:pt>
                  <c:pt idx="41">
                    <c:v>ctrl</c:v>
                  </c:pt>
                  <c:pt idx="42">
                    <c:v>no-ctrl</c:v>
                  </c:pt>
                  <c:pt idx="43">
                    <c:v>ctrl</c:v>
                  </c:pt>
                </c:lvl>
                <c:lvl>
                  <c:pt idx="0">
                    <c:v>bmap</c:v>
                  </c:pt>
                  <c:pt idx="2">
                    <c:v>tmap</c:v>
                  </c:pt>
                  <c:pt idx="4">
                    <c:v>bmap</c:v>
                  </c:pt>
                  <c:pt idx="6">
                    <c:v>tmap</c:v>
                  </c:pt>
                  <c:pt idx="8">
                    <c:v>bmap</c:v>
                  </c:pt>
                  <c:pt idx="10">
                    <c:v>tmap</c:v>
                  </c:pt>
                  <c:pt idx="12">
                    <c:v>bmap</c:v>
                  </c:pt>
                  <c:pt idx="14">
                    <c:v>tmap</c:v>
                  </c:pt>
                  <c:pt idx="16">
                    <c:v>bmap</c:v>
                  </c:pt>
                  <c:pt idx="18">
                    <c:v>tmap</c:v>
                  </c:pt>
                  <c:pt idx="20">
                    <c:v>bmap</c:v>
                  </c:pt>
                  <c:pt idx="22">
                    <c:v>tmap</c:v>
                  </c:pt>
                  <c:pt idx="24">
                    <c:v>bmap</c:v>
                  </c:pt>
                  <c:pt idx="26">
                    <c:v>tmap</c:v>
                  </c:pt>
                  <c:pt idx="28">
                    <c:v>bmap</c:v>
                  </c:pt>
                  <c:pt idx="30">
                    <c:v>tmap</c:v>
                  </c:pt>
                  <c:pt idx="32">
                    <c:v>bmap</c:v>
                  </c:pt>
                  <c:pt idx="34">
                    <c:v>tmap</c:v>
                  </c:pt>
                  <c:pt idx="36">
                    <c:v>bmap</c:v>
                  </c:pt>
                  <c:pt idx="38">
                    <c:v>tmap</c:v>
                  </c:pt>
                  <c:pt idx="40">
                    <c:v>bmap</c:v>
                  </c:pt>
                  <c:pt idx="42">
                    <c:v>tmap</c:v>
                  </c:pt>
                </c:lvl>
                <c:lvl>
                  <c:pt idx="0">
                    <c:v>BP</c:v>
                  </c:pt>
                  <c:pt idx="4">
                    <c:v>BFS</c:v>
                  </c:pt>
                  <c:pt idx="8">
                    <c:v>KM</c:v>
                  </c:pt>
                  <c:pt idx="12">
                    <c:v>CFD</c:v>
                  </c:pt>
                  <c:pt idx="16">
                    <c:v>HW</c:v>
                  </c:pt>
                  <c:pt idx="20">
                    <c:v>LIB</c:v>
                  </c:pt>
                  <c:pt idx="24">
                    <c:v>RAY</c:v>
                  </c:pt>
                  <c:pt idx="28">
                    <c:v>FWT</c:v>
                  </c:pt>
                  <c:pt idx="32">
                    <c:v>SP</c:v>
                  </c:pt>
                  <c:pt idx="36">
                    <c:v>RD</c:v>
                  </c:pt>
                  <c:pt idx="40">
                    <c:v>AVG</c:v>
                  </c:pt>
                </c:lvl>
              </c:multiLvlStrCache>
            </c:multiLvlStrRef>
          </c:cat>
          <c:val>
            <c:numRef>
              <c:f>'4HMC_Update_1116_ISCA'!$AZ$174:$AZ$217</c:f>
              <c:numCache>
                <c:formatCode>0.00</c:formatCode>
                <c:ptCount val="44"/>
                <c:pt idx="0">
                  <c:v>0.0606009528226514</c:v>
                </c:pt>
                <c:pt idx="1">
                  <c:v>0.0535446662525514</c:v>
                </c:pt>
                <c:pt idx="2">
                  <c:v>0.0438170939830835</c:v>
                </c:pt>
                <c:pt idx="3">
                  <c:v>0.0407639605051383</c:v>
                </c:pt>
                <c:pt idx="4">
                  <c:v>0.0714182350901014</c:v>
                </c:pt>
                <c:pt idx="5">
                  <c:v>0.0710700359434643</c:v>
                </c:pt>
                <c:pt idx="6">
                  <c:v>0.057119004456837</c:v>
                </c:pt>
                <c:pt idx="7">
                  <c:v>0.0596015225230049</c:v>
                </c:pt>
                <c:pt idx="8">
                  <c:v>0.106388624186353</c:v>
                </c:pt>
                <c:pt idx="9">
                  <c:v>0.0687816373315427</c:v>
                </c:pt>
                <c:pt idx="10">
                  <c:v>0.0929498619472575</c:v>
                </c:pt>
                <c:pt idx="11">
                  <c:v>0.0619031887580864</c:v>
                </c:pt>
                <c:pt idx="12">
                  <c:v>0.10896144020719</c:v>
                </c:pt>
                <c:pt idx="13">
                  <c:v>0.0886118946924867</c:v>
                </c:pt>
                <c:pt idx="14">
                  <c:v>0.0821503600201191</c:v>
                </c:pt>
                <c:pt idx="15">
                  <c:v>0.0791555232454163</c:v>
                </c:pt>
                <c:pt idx="16">
                  <c:v>0.0348384460807355</c:v>
                </c:pt>
                <c:pt idx="17">
                  <c:v>0.0348141973916833</c:v>
                </c:pt>
                <c:pt idx="18">
                  <c:v>0.0383388570733773</c:v>
                </c:pt>
                <c:pt idx="19">
                  <c:v>0.0383168805876088</c:v>
                </c:pt>
                <c:pt idx="20">
                  <c:v>0.0957021909276422</c:v>
                </c:pt>
                <c:pt idx="21">
                  <c:v>0.0959610048524227</c:v>
                </c:pt>
                <c:pt idx="22">
                  <c:v>0.0390545164037654</c:v>
                </c:pt>
                <c:pt idx="23">
                  <c:v>0.0359330419195669</c:v>
                </c:pt>
                <c:pt idx="24">
                  <c:v>0.0447079669819144</c:v>
                </c:pt>
                <c:pt idx="25">
                  <c:v>0.0416755049738017</c:v>
                </c:pt>
                <c:pt idx="26">
                  <c:v>0.0440347883782172</c:v>
                </c:pt>
                <c:pt idx="27">
                  <c:v>0.0430953183805463</c:v>
                </c:pt>
                <c:pt idx="28">
                  <c:v>0.0568927031696181</c:v>
                </c:pt>
                <c:pt idx="29">
                  <c:v>0.0553191603943647</c:v>
                </c:pt>
                <c:pt idx="30">
                  <c:v>0.0654632725145976</c:v>
                </c:pt>
                <c:pt idx="31">
                  <c:v>0.0592740579054962</c:v>
                </c:pt>
                <c:pt idx="32">
                  <c:v>0.0798479926202828</c:v>
                </c:pt>
                <c:pt idx="33">
                  <c:v>0.0756530557822296</c:v>
                </c:pt>
                <c:pt idx="34">
                  <c:v>0.0740110554955659</c:v>
                </c:pt>
                <c:pt idx="35">
                  <c:v>0.0706182364514799</c:v>
                </c:pt>
                <c:pt idx="36">
                  <c:v>0.0878483326847927</c:v>
                </c:pt>
                <c:pt idx="37">
                  <c:v>0.064644821831797</c:v>
                </c:pt>
                <c:pt idx="38">
                  <c:v>0.0679333143116357</c:v>
                </c:pt>
                <c:pt idx="39">
                  <c:v>0.0547828708886926</c:v>
                </c:pt>
                <c:pt idx="40">
                  <c:v>0.0747206884771281</c:v>
                </c:pt>
                <c:pt idx="41">
                  <c:v>0.0650075979446344</c:v>
                </c:pt>
                <c:pt idx="42">
                  <c:v>0.0604872124584456</c:v>
                </c:pt>
                <c:pt idx="43">
                  <c:v>0.0543444601165036</c:v>
                </c:pt>
              </c:numCache>
            </c:numRef>
          </c:val>
          <c:extLst xmlns:c16r2="http://schemas.microsoft.com/office/drawing/2015/06/chart">
            <c:ext xmlns:c16="http://schemas.microsoft.com/office/drawing/2014/chart" uri="{C3380CC4-5D6E-409C-BE32-E72D297353CC}">
              <c16:uniqueId val="{00000001-5A7E-4E68-93C5-601CBD5156E7}"/>
            </c:ext>
          </c:extLst>
        </c:ser>
        <c:ser>
          <c:idx val="2"/>
          <c:order val="2"/>
          <c:tx>
            <c:strRef>
              <c:f>'4HMC_Update_1116_ISCA'!$BA$173</c:f>
              <c:strCache>
                <c:ptCount val="1"/>
                <c:pt idx="0">
                  <c:v>DRAM Devices</c:v>
                </c:pt>
              </c:strCache>
            </c:strRef>
          </c:tx>
          <c:spPr>
            <a:solidFill>
              <a:schemeClr val="tx1">
                <a:lumMod val="65000"/>
                <a:lumOff val="35000"/>
              </a:schemeClr>
            </a:solidFill>
            <a:ln>
              <a:solidFill>
                <a:schemeClr val="tx1"/>
              </a:solidFill>
            </a:ln>
            <a:effectLst/>
          </c:spPr>
          <c:invertIfNegative val="0"/>
          <c:cat>
            <c:multiLvlStrRef>
              <c:f>'4HMC_Update_1116_ISCA'!$AV$174:$AX$217</c:f>
              <c:multiLvlStrCache>
                <c:ptCount val="44"/>
                <c:lvl>
                  <c:pt idx="0">
                    <c:v>no-ctrl</c:v>
                  </c:pt>
                  <c:pt idx="1">
                    <c:v>ctrl</c:v>
                  </c:pt>
                  <c:pt idx="2">
                    <c:v>no-ctrl</c:v>
                  </c:pt>
                  <c:pt idx="3">
                    <c:v>ctrl</c:v>
                  </c:pt>
                  <c:pt idx="4">
                    <c:v>no-ctrl</c:v>
                  </c:pt>
                  <c:pt idx="5">
                    <c:v>ctrl</c:v>
                  </c:pt>
                  <c:pt idx="6">
                    <c:v>no-ctrl</c:v>
                  </c:pt>
                  <c:pt idx="7">
                    <c:v>ctrl</c:v>
                  </c:pt>
                  <c:pt idx="8">
                    <c:v>no-ctrl</c:v>
                  </c:pt>
                  <c:pt idx="9">
                    <c:v>ctrl</c:v>
                  </c:pt>
                  <c:pt idx="10">
                    <c:v>no-ctrl</c:v>
                  </c:pt>
                  <c:pt idx="11">
                    <c:v>ctrl</c:v>
                  </c:pt>
                  <c:pt idx="12">
                    <c:v>no-ctrl</c:v>
                  </c:pt>
                  <c:pt idx="13">
                    <c:v>ctrl</c:v>
                  </c:pt>
                  <c:pt idx="14">
                    <c:v>no-ctrl</c:v>
                  </c:pt>
                  <c:pt idx="15">
                    <c:v>ctrl</c:v>
                  </c:pt>
                  <c:pt idx="16">
                    <c:v>no-ctrl</c:v>
                  </c:pt>
                  <c:pt idx="17">
                    <c:v>ctrl</c:v>
                  </c:pt>
                  <c:pt idx="18">
                    <c:v>no-ctrl</c:v>
                  </c:pt>
                  <c:pt idx="19">
                    <c:v>ctrl</c:v>
                  </c:pt>
                  <c:pt idx="20">
                    <c:v>no-ctrl</c:v>
                  </c:pt>
                  <c:pt idx="21">
                    <c:v>ctrl</c:v>
                  </c:pt>
                  <c:pt idx="22">
                    <c:v>no-ctrl</c:v>
                  </c:pt>
                  <c:pt idx="23">
                    <c:v>ctrl</c:v>
                  </c:pt>
                  <c:pt idx="24">
                    <c:v>no-ctrl</c:v>
                  </c:pt>
                  <c:pt idx="25">
                    <c:v>ctrl</c:v>
                  </c:pt>
                  <c:pt idx="26">
                    <c:v>no-ctrl</c:v>
                  </c:pt>
                  <c:pt idx="27">
                    <c:v>ctrl</c:v>
                  </c:pt>
                  <c:pt idx="28">
                    <c:v>no-ctrl</c:v>
                  </c:pt>
                  <c:pt idx="29">
                    <c:v>ctrl</c:v>
                  </c:pt>
                  <c:pt idx="30">
                    <c:v>no-ctrl</c:v>
                  </c:pt>
                  <c:pt idx="31">
                    <c:v>ctrl</c:v>
                  </c:pt>
                  <c:pt idx="32">
                    <c:v>no-ctrl</c:v>
                  </c:pt>
                  <c:pt idx="33">
                    <c:v>ctrl</c:v>
                  </c:pt>
                  <c:pt idx="34">
                    <c:v>no-ctrl</c:v>
                  </c:pt>
                  <c:pt idx="35">
                    <c:v>ctrl</c:v>
                  </c:pt>
                  <c:pt idx="36">
                    <c:v>no-ctrl</c:v>
                  </c:pt>
                  <c:pt idx="37">
                    <c:v>ctrl</c:v>
                  </c:pt>
                  <c:pt idx="38">
                    <c:v>no-ctrl</c:v>
                  </c:pt>
                  <c:pt idx="39">
                    <c:v>ctrl</c:v>
                  </c:pt>
                  <c:pt idx="40">
                    <c:v>no-ctrl</c:v>
                  </c:pt>
                  <c:pt idx="41">
                    <c:v>ctrl</c:v>
                  </c:pt>
                  <c:pt idx="42">
                    <c:v>no-ctrl</c:v>
                  </c:pt>
                  <c:pt idx="43">
                    <c:v>ctrl</c:v>
                  </c:pt>
                </c:lvl>
                <c:lvl>
                  <c:pt idx="0">
                    <c:v>bmap</c:v>
                  </c:pt>
                  <c:pt idx="2">
                    <c:v>tmap</c:v>
                  </c:pt>
                  <c:pt idx="4">
                    <c:v>bmap</c:v>
                  </c:pt>
                  <c:pt idx="6">
                    <c:v>tmap</c:v>
                  </c:pt>
                  <c:pt idx="8">
                    <c:v>bmap</c:v>
                  </c:pt>
                  <c:pt idx="10">
                    <c:v>tmap</c:v>
                  </c:pt>
                  <c:pt idx="12">
                    <c:v>bmap</c:v>
                  </c:pt>
                  <c:pt idx="14">
                    <c:v>tmap</c:v>
                  </c:pt>
                  <c:pt idx="16">
                    <c:v>bmap</c:v>
                  </c:pt>
                  <c:pt idx="18">
                    <c:v>tmap</c:v>
                  </c:pt>
                  <c:pt idx="20">
                    <c:v>bmap</c:v>
                  </c:pt>
                  <c:pt idx="22">
                    <c:v>tmap</c:v>
                  </c:pt>
                  <c:pt idx="24">
                    <c:v>bmap</c:v>
                  </c:pt>
                  <c:pt idx="26">
                    <c:v>tmap</c:v>
                  </c:pt>
                  <c:pt idx="28">
                    <c:v>bmap</c:v>
                  </c:pt>
                  <c:pt idx="30">
                    <c:v>tmap</c:v>
                  </c:pt>
                  <c:pt idx="32">
                    <c:v>bmap</c:v>
                  </c:pt>
                  <c:pt idx="34">
                    <c:v>tmap</c:v>
                  </c:pt>
                  <c:pt idx="36">
                    <c:v>bmap</c:v>
                  </c:pt>
                  <c:pt idx="38">
                    <c:v>tmap</c:v>
                  </c:pt>
                  <c:pt idx="40">
                    <c:v>bmap</c:v>
                  </c:pt>
                  <c:pt idx="42">
                    <c:v>tmap</c:v>
                  </c:pt>
                </c:lvl>
                <c:lvl>
                  <c:pt idx="0">
                    <c:v>BP</c:v>
                  </c:pt>
                  <c:pt idx="4">
                    <c:v>BFS</c:v>
                  </c:pt>
                  <c:pt idx="8">
                    <c:v>KM</c:v>
                  </c:pt>
                  <c:pt idx="12">
                    <c:v>CFD</c:v>
                  </c:pt>
                  <c:pt idx="16">
                    <c:v>HW</c:v>
                  </c:pt>
                  <c:pt idx="20">
                    <c:v>LIB</c:v>
                  </c:pt>
                  <c:pt idx="24">
                    <c:v>RAY</c:v>
                  </c:pt>
                  <c:pt idx="28">
                    <c:v>FWT</c:v>
                  </c:pt>
                  <c:pt idx="32">
                    <c:v>SP</c:v>
                  </c:pt>
                  <c:pt idx="36">
                    <c:v>RD</c:v>
                  </c:pt>
                  <c:pt idx="40">
                    <c:v>AVG</c:v>
                  </c:pt>
                </c:lvl>
              </c:multiLvlStrCache>
            </c:multiLvlStrRef>
          </c:cat>
          <c:val>
            <c:numRef>
              <c:f>'4HMC_Update_1116_ISCA'!$BA$174:$BA$217</c:f>
              <c:numCache>
                <c:formatCode>0.00</c:formatCode>
                <c:ptCount val="44"/>
                <c:pt idx="0">
                  <c:v>0.0544182464343699</c:v>
                </c:pt>
                <c:pt idx="1">
                  <c:v>0.0469250487531586</c:v>
                </c:pt>
                <c:pt idx="2">
                  <c:v>0.0431689435282522</c:v>
                </c:pt>
                <c:pt idx="3">
                  <c:v>0.0424969503876806</c:v>
                </c:pt>
                <c:pt idx="4">
                  <c:v>0.555624696258019</c:v>
                </c:pt>
                <c:pt idx="5">
                  <c:v>0.558611496425357</c:v>
                </c:pt>
                <c:pt idx="6">
                  <c:v>0.518426613791847</c:v>
                </c:pt>
                <c:pt idx="7">
                  <c:v>0.502366546101235</c:v>
                </c:pt>
                <c:pt idx="8">
                  <c:v>0.491320141592286</c:v>
                </c:pt>
                <c:pt idx="9">
                  <c:v>0.450269898694318</c:v>
                </c:pt>
                <c:pt idx="10">
                  <c:v>0.407301099156486</c:v>
                </c:pt>
                <c:pt idx="11">
                  <c:v>0.422757542539686</c:v>
                </c:pt>
                <c:pt idx="12">
                  <c:v>0.0870490634683333</c:v>
                </c:pt>
                <c:pt idx="13">
                  <c:v>0.0872518717457871</c:v>
                </c:pt>
                <c:pt idx="14">
                  <c:v>0.076936101544802</c:v>
                </c:pt>
                <c:pt idx="15">
                  <c:v>0.0743533773484982</c:v>
                </c:pt>
                <c:pt idx="16">
                  <c:v>0.000537857787741751</c:v>
                </c:pt>
                <c:pt idx="17">
                  <c:v>0.000485626303616564</c:v>
                </c:pt>
                <c:pt idx="18">
                  <c:v>0.000504783287432624</c:v>
                </c:pt>
                <c:pt idx="19">
                  <c:v>0.000503531484326318</c:v>
                </c:pt>
                <c:pt idx="20">
                  <c:v>0.098267236334386</c:v>
                </c:pt>
                <c:pt idx="21">
                  <c:v>0.0665413448709013</c:v>
                </c:pt>
                <c:pt idx="22">
                  <c:v>0.111100203757463</c:v>
                </c:pt>
                <c:pt idx="23">
                  <c:v>0.0733549195478139</c:v>
                </c:pt>
                <c:pt idx="24">
                  <c:v>0.0159553148637743</c:v>
                </c:pt>
                <c:pt idx="25">
                  <c:v>0.016864118317642</c:v>
                </c:pt>
                <c:pt idx="26">
                  <c:v>0.0160688248295829</c:v>
                </c:pt>
                <c:pt idx="27">
                  <c:v>0.0171171994431913</c:v>
                </c:pt>
                <c:pt idx="28">
                  <c:v>0.250956952511969</c:v>
                </c:pt>
                <c:pt idx="29">
                  <c:v>0.248560631554152</c:v>
                </c:pt>
                <c:pt idx="30">
                  <c:v>0.271054762291056</c:v>
                </c:pt>
                <c:pt idx="31">
                  <c:v>0.265043679134403</c:v>
                </c:pt>
                <c:pt idx="32">
                  <c:v>0.0936817308246233</c:v>
                </c:pt>
                <c:pt idx="33">
                  <c:v>0.0941223109974312</c:v>
                </c:pt>
                <c:pt idx="34">
                  <c:v>0.0844014008250048</c:v>
                </c:pt>
                <c:pt idx="35">
                  <c:v>0.0842065541634084</c:v>
                </c:pt>
                <c:pt idx="36">
                  <c:v>0.341109855550019</c:v>
                </c:pt>
                <c:pt idx="37">
                  <c:v>0.0669764864956481</c:v>
                </c:pt>
                <c:pt idx="38">
                  <c:v>0.543842978510652</c:v>
                </c:pt>
                <c:pt idx="39">
                  <c:v>0.0671061764387387</c:v>
                </c:pt>
                <c:pt idx="40">
                  <c:v>0.198892109562552</c:v>
                </c:pt>
                <c:pt idx="41">
                  <c:v>0.163660883415801</c:v>
                </c:pt>
                <c:pt idx="42">
                  <c:v>0.207280571152258</c:v>
                </c:pt>
                <c:pt idx="43">
                  <c:v>0.154930647658898</c:v>
                </c:pt>
              </c:numCache>
            </c:numRef>
          </c:val>
          <c:extLst xmlns:c16r2="http://schemas.microsoft.com/office/drawing/2015/06/chart">
            <c:ext xmlns:c16="http://schemas.microsoft.com/office/drawing/2014/chart" uri="{C3380CC4-5D6E-409C-BE32-E72D297353CC}">
              <c16:uniqueId val="{00000002-5A7E-4E68-93C5-601CBD5156E7}"/>
            </c:ext>
          </c:extLst>
        </c:ser>
        <c:dLbls>
          <c:showLegendKey val="0"/>
          <c:showVal val="0"/>
          <c:showCatName val="0"/>
          <c:showSerName val="0"/>
          <c:showPercent val="0"/>
          <c:showBubbleSize val="0"/>
        </c:dLbls>
        <c:gapWidth val="150"/>
        <c:overlap val="100"/>
        <c:axId val="2136069904"/>
        <c:axId val="2136066528"/>
      </c:barChart>
      <c:catAx>
        <c:axId val="21360699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charset="0"/>
                <a:ea typeface="Times New Roman" charset="0"/>
                <a:cs typeface="Times New Roman" charset="0"/>
              </a:defRPr>
            </a:pPr>
            <a:endParaRPr lang="en-US"/>
          </a:p>
        </c:txPr>
        <c:crossAx val="2136066528"/>
        <c:crosses val="autoZero"/>
        <c:auto val="1"/>
        <c:lblAlgn val="ctr"/>
        <c:lblOffset val="100"/>
        <c:tickMarkSkip val="1"/>
        <c:noMultiLvlLbl val="0"/>
      </c:catAx>
      <c:valAx>
        <c:axId val="2136066528"/>
        <c:scaling>
          <c:orientation val="minMax"/>
          <c:max val="1.5"/>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Times New Roman" charset="0"/>
                    <a:ea typeface="Times New Roman" charset="0"/>
                    <a:cs typeface="Times New Roman" charset="0"/>
                  </a:defRPr>
                </a:pPr>
                <a:r>
                  <a:rPr lang="en-US" sz="1600" b="1">
                    <a:solidFill>
                      <a:schemeClr val="tx1"/>
                    </a:solidFill>
                  </a:rPr>
                  <a:t>Normalized Energy </a:t>
                </a:r>
              </a:p>
            </c:rich>
          </c:tx>
          <c:layout>
            <c:manualLayout>
              <c:xMode val="edge"/>
              <c:yMode val="edge"/>
              <c:x val="0.00131220508842844"/>
              <c:y val="0.12198206474190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Times New Roman" charset="0"/>
                  <a:ea typeface="Times New Roman" charset="0"/>
                  <a:cs typeface="Times New Roman" charset="0"/>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charset="0"/>
                <a:ea typeface="Times New Roman" charset="0"/>
                <a:cs typeface="Times New Roman" charset="0"/>
              </a:defRPr>
            </a:pPr>
            <a:endParaRPr lang="en-US"/>
          </a:p>
        </c:txPr>
        <c:crossAx val="2136069904"/>
        <c:crosses val="autoZero"/>
        <c:crossBetween val="between"/>
        <c:majorUnit val="0.5"/>
      </c:valAx>
      <c:spPr>
        <a:noFill/>
        <a:ln>
          <a:noFill/>
        </a:ln>
        <a:effectLst/>
      </c:spPr>
    </c:plotArea>
    <c:legend>
      <c:legendPos val="t"/>
      <c:layout>
        <c:manualLayout>
          <c:xMode val="edge"/>
          <c:yMode val="edge"/>
          <c:x val="0.225533491719824"/>
          <c:y val="0.0"/>
          <c:w val="0.556965424801994"/>
          <c:h val="0.12900342002704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charset="0"/>
              <a:ea typeface="Times New Roman" charset="0"/>
              <a:cs typeface="Times New Roman"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Times New Roman" charset="0"/>
          <a:ea typeface="Times New Roman" charset="0"/>
          <a:cs typeface="Times New Roman"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8398052807502"/>
          <c:y val="0.204422748869978"/>
          <c:w val="0.852015052605604"/>
          <c:h val="0.610009734095356"/>
        </c:manualLayout>
      </c:layout>
      <c:barChart>
        <c:barDir val="col"/>
        <c:grouping val="clustered"/>
        <c:varyColors val="0"/>
        <c:ser>
          <c:idx val="0"/>
          <c:order val="0"/>
          <c:tx>
            <c:strRef>
              <c:f>'4HMC_Update_1116_ISCA'!$W$31</c:f>
              <c:strCache>
                <c:ptCount val="1"/>
                <c:pt idx="0">
                  <c:v>no-ctrl-1X-warp</c:v>
                </c:pt>
              </c:strCache>
            </c:strRef>
          </c:tx>
          <c:spPr>
            <a:solidFill>
              <a:schemeClr val="bg1"/>
            </a:solidFill>
            <a:ln>
              <a:solidFill>
                <a:schemeClr val="tx1"/>
              </a:solidFill>
            </a:ln>
            <a:effectLst/>
          </c:spPr>
          <c:invertIfNegative val="0"/>
          <c:cat>
            <c:strRef>
              <c:f>'4HMC_Update_1116_ISCA'!$B$32:$B$42</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'4HMC_Update_1116_ISCA'!$W$32:$W$42</c:f>
              <c:numCache>
                <c:formatCode>0.00</c:formatCode>
                <c:ptCount val="11"/>
                <c:pt idx="0">
                  <c:v>0.662445380320626</c:v>
                </c:pt>
                <c:pt idx="1">
                  <c:v>0.979352561640159</c:v>
                </c:pt>
                <c:pt idx="2">
                  <c:v>1.069266247035874</c:v>
                </c:pt>
                <c:pt idx="3">
                  <c:v>1.014376380425237</c:v>
                </c:pt>
                <c:pt idx="4">
                  <c:v>1.051267509194351</c:v>
                </c:pt>
                <c:pt idx="5">
                  <c:v>0.364211779907429</c:v>
                </c:pt>
                <c:pt idx="6">
                  <c:v>1.044981888060851</c:v>
                </c:pt>
                <c:pt idx="7">
                  <c:v>1.168285053673531</c:v>
                </c:pt>
                <c:pt idx="8">
                  <c:v>1.267296323255277</c:v>
                </c:pt>
                <c:pt idx="9">
                  <c:v>1.07920982609522</c:v>
                </c:pt>
                <c:pt idx="10">
                  <c:v>0.970069294960856</c:v>
                </c:pt>
              </c:numCache>
            </c:numRef>
          </c:val>
          <c:extLst xmlns:c16r2="http://schemas.microsoft.com/office/drawing/2015/06/chart">
            <c:ext xmlns:c16="http://schemas.microsoft.com/office/drawing/2014/chart" uri="{C3380CC4-5D6E-409C-BE32-E72D297353CC}">
              <c16:uniqueId val="{00000000-56CA-4F7D-B9A4-1ADE8380F024}"/>
            </c:ext>
          </c:extLst>
        </c:ser>
        <c:ser>
          <c:idx val="1"/>
          <c:order val="1"/>
          <c:tx>
            <c:strRef>
              <c:f>'4HMC_Update_1116_ISCA'!$Y$31</c:f>
              <c:strCache>
                <c:ptCount val="1"/>
                <c:pt idx="0">
                  <c:v>ctrl-1X-warp</c:v>
                </c:pt>
              </c:strCache>
            </c:strRef>
          </c:tx>
          <c:spPr>
            <a:solidFill>
              <a:schemeClr val="bg1">
                <a:lumMod val="75000"/>
              </a:schemeClr>
            </a:solidFill>
            <a:ln>
              <a:solidFill>
                <a:schemeClr val="tx1"/>
              </a:solidFill>
            </a:ln>
            <a:effectLst/>
          </c:spPr>
          <c:invertIfNegative val="0"/>
          <c:cat>
            <c:strRef>
              <c:f>'4HMC_Update_1116_ISCA'!$B$32:$B$42</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'4HMC_Update_1116_ISCA'!$Y$32:$Y$42</c:f>
              <c:numCache>
                <c:formatCode>0.00</c:formatCode>
                <c:ptCount val="11"/>
                <c:pt idx="0">
                  <c:v>1.023792523191122</c:v>
                </c:pt>
                <c:pt idx="1">
                  <c:v>1.208052674686207</c:v>
                </c:pt>
                <c:pt idx="2">
                  <c:v>1.393977146356607</c:v>
                </c:pt>
                <c:pt idx="3">
                  <c:v>1.240063761091095</c:v>
                </c:pt>
                <c:pt idx="4">
                  <c:v>1.052126283436513</c:v>
                </c:pt>
                <c:pt idx="5">
                  <c:v>1.521228302300171</c:v>
                </c:pt>
                <c:pt idx="6">
                  <c:v>1.019799133542869</c:v>
                </c:pt>
                <c:pt idx="7">
                  <c:v>1.277764263628834</c:v>
                </c:pt>
                <c:pt idx="8">
                  <c:v>1.511999322191862</c:v>
                </c:pt>
                <c:pt idx="9">
                  <c:v>1.755651670137948</c:v>
                </c:pt>
                <c:pt idx="10">
                  <c:v>1.300445508056323</c:v>
                </c:pt>
              </c:numCache>
            </c:numRef>
          </c:val>
          <c:extLst xmlns:c16r2="http://schemas.microsoft.com/office/drawing/2015/06/chart">
            <c:ext xmlns:c16="http://schemas.microsoft.com/office/drawing/2014/chart" uri="{C3380CC4-5D6E-409C-BE32-E72D297353CC}">
              <c16:uniqueId val="{00000001-56CA-4F7D-B9A4-1ADE8380F024}"/>
            </c:ext>
          </c:extLst>
        </c:ser>
        <c:ser>
          <c:idx val="2"/>
          <c:order val="2"/>
          <c:tx>
            <c:strRef>
              <c:f>'4HMC_Update_1116_ISCA'!$Z$31</c:f>
              <c:strCache>
                <c:ptCount val="1"/>
                <c:pt idx="0">
                  <c:v>ctrl-2X-warp</c:v>
                </c:pt>
              </c:strCache>
            </c:strRef>
          </c:tx>
          <c:spPr>
            <a:pattFill prst="wdUpDiag">
              <a:fgClr>
                <a:schemeClr val="tx1"/>
              </a:fgClr>
              <a:bgClr>
                <a:schemeClr val="bg1"/>
              </a:bgClr>
            </a:pattFill>
            <a:ln>
              <a:solidFill>
                <a:schemeClr val="tx1"/>
              </a:solidFill>
            </a:ln>
            <a:effectLst/>
          </c:spPr>
          <c:invertIfNegative val="0"/>
          <c:cat>
            <c:strRef>
              <c:f>'4HMC_Update_1116_ISCA'!$B$32:$B$42</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'4HMC_Update_1116_ISCA'!$Z$32:$Z$42</c:f>
              <c:numCache>
                <c:formatCode>0.00</c:formatCode>
                <c:ptCount val="11"/>
                <c:pt idx="0">
                  <c:v>1.017955271378425</c:v>
                </c:pt>
                <c:pt idx="1">
                  <c:v>1.377250851390001</c:v>
                </c:pt>
                <c:pt idx="2">
                  <c:v>1.349242930004743</c:v>
                </c:pt>
                <c:pt idx="3">
                  <c:v>1.320901987282776</c:v>
                </c:pt>
                <c:pt idx="4">
                  <c:v>1.041954187637333</c:v>
                </c:pt>
                <c:pt idx="5">
                  <c:v>1.5373944397176</c:v>
                </c:pt>
                <c:pt idx="6">
                  <c:v>1.030417271886967</c:v>
                </c:pt>
                <c:pt idx="7">
                  <c:v>1.323325854725845</c:v>
                </c:pt>
                <c:pt idx="8">
                  <c:v>1.538990578444689</c:v>
                </c:pt>
                <c:pt idx="9">
                  <c:v>1.457278162241097</c:v>
                </c:pt>
                <c:pt idx="10">
                  <c:v>1.299471153470947</c:v>
                </c:pt>
              </c:numCache>
            </c:numRef>
          </c:val>
          <c:extLst xmlns:c16r2="http://schemas.microsoft.com/office/drawing/2015/06/chart">
            <c:ext xmlns:c16="http://schemas.microsoft.com/office/drawing/2014/chart" uri="{C3380CC4-5D6E-409C-BE32-E72D297353CC}">
              <c16:uniqueId val="{00000002-56CA-4F7D-B9A4-1ADE8380F024}"/>
            </c:ext>
          </c:extLst>
        </c:ser>
        <c:ser>
          <c:idx val="3"/>
          <c:order val="3"/>
          <c:tx>
            <c:strRef>
              <c:f>'4HMC_Update_1116_ISCA'!$AA$31</c:f>
              <c:strCache>
                <c:ptCount val="1"/>
                <c:pt idx="0">
                  <c:v>ctrl-4X-warp</c:v>
                </c:pt>
              </c:strCache>
            </c:strRef>
          </c:tx>
          <c:spPr>
            <a:solidFill>
              <a:schemeClr val="tx1">
                <a:lumMod val="65000"/>
                <a:lumOff val="35000"/>
              </a:schemeClr>
            </a:solidFill>
            <a:ln>
              <a:solidFill>
                <a:schemeClr val="tx1"/>
              </a:solidFill>
            </a:ln>
            <a:effectLst/>
          </c:spPr>
          <c:invertIfNegative val="0"/>
          <c:cat>
            <c:strRef>
              <c:f>'4HMC_Update_1116_ISCA'!$B$32:$B$42</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'4HMC_Update_1116_ISCA'!$AA$32:$AA$42</c:f>
              <c:numCache>
                <c:formatCode>0.00</c:formatCode>
                <c:ptCount val="11"/>
                <c:pt idx="0">
                  <c:v>1.014285005848772</c:v>
                </c:pt>
                <c:pt idx="1">
                  <c:v>1.430793331885755</c:v>
                </c:pt>
                <c:pt idx="2">
                  <c:v>1.33725708483083</c:v>
                </c:pt>
                <c:pt idx="3">
                  <c:v>1.490721911540417</c:v>
                </c:pt>
                <c:pt idx="4">
                  <c:v>1.039495091737363</c:v>
                </c:pt>
                <c:pt idx="5">
                  <c:v>1.529832910390925</c:v>
                </c:pt>
                <c:pt idx="6">
                  <c:v>1.036452868280891</c:v>
                </c:pt>
                <c:pt idx="7">
                  <c:v>1.344575011425314</c:v>
                </c:pt>
                <c:pt idx="8">
                  <c:v>1.614196553751526</c:v>
                </c:pt>
                <c:pt idx="9">
                  <c:v>1.095253394027909</c:v>
                </c:pt>
                <c:pt idx="10">
                  <c:v>1.29328631637197</c:v>
                </c:pt>
              </c:numCache>
            </c:numRef>
          </c:val>
          <c:extLst xmlns:c16r2="http://schemas.microsoft.com/office/drawing/2015/06/chart">
            <c:ext xmlns:c16="http://schemas.microsoft.com/office/drawing/2014/chart" uri="{C3380CC4-5D6E-409C-BE32-E72D297353CC}">
              <c16:uniqueId val="{00000003-56CA-4F7D-B9A4-1ADE8380F024}"/>
            </c:ext>
          </c:extLst>
        </c:ser>
        <c:dLbls>
          <c:showLegendKey val="0"/>
          <c:showVal val="0"/>
          <c:showCatName val="0"/>
          <c:showSerName val="0"/>
          <c:showPercent val="0"/>
          <c:showBubbleSize val="0"/>
        </c:dLbls>
        <c:gapWidth val="219"/>
        <c:overlap val="-27"/>
        <c:axId val="2136001584"/>
        <c:axId val="2135998144"/>
      </c:barChart>
      <c:catAx>
        <c:axId val="21360015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crossAx val="2135998144"/>
        <c:crosses val="autoZero"/>
        <c:auto val="1"/>
        <c:lblAlgn val="ctr"/>
        <c:lblOffset val="100"/>
        <c:noMultiLvlLbl val="0"/>
      </c:catAx>
      <c:valAx>
        <c:axId val="2135998144"/>
        <c:scaling>
          <c:orientation val="minMax"/>
          <c:max val="1.8"/>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r>
                  <a:rPr lang="en-US" sz="1800" b="1">
                    <a:solidFill>
                      <a:schemeClr val="tx1"/>
                    </a:solidFill>
                  </a:rPr>
                  <a:t>Speedup</a:t>
                </a:r>
              </a:p>
            </c:rich>
          </c:tx>
          <c:layout>
            <c:manualLayout>
              <c:xMode val="edge"/>
              <c:yMode val="edge"/>
              <c:x val="0.0195868945868946"/>
              <c:y val="0.27266164862807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charset="0"/>
                <a:ea typeface="Times New Roman" charset="0"/>
                <a:cs typeface="Times New Roman" charset="0"/>
              </a:defRPr>
            </a:pPr>
            <a:endParaRPr lang="en-US"/>
          </a:p>
        </c:txPr>
        <c:crossAx val="2136001584"/>
        <c:crosses val="autoZero"/>
        <c:crossBetween val="between"/>
        <c:majorUnit val="0.5"/>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charset="0"/>
              <a:ea typeface="Times New Roman" charset="0"/>
              <a:cs typeface="Times New Roman"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Times New Roman" charset="0"/>
          <a:ea typeface="Times New Roman" charset="0"/>
          <a:cs typeface="Times New Roman"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41719524642753"/>
          <c:y val="0.102511071028016"/>
          <c:w val="0.836058253135025"/>
          <c:h val="0.731263080000462"/>
        </c:manualLayout>
      </c:layout>
      <c:barChart>
        <c:barDir val="col"/>
        <c:grouping val="clustered"/>
        <c:varyColors val="0"/>
        <c:ser>
          <c:idx val="0"/>
          <c:order val="0"/>
          <c:tx>
            <c:strRef>
              <c:f>'4HMC_Update_1116_ISCA'!$W$88</c:f>
              <c:strCache>
                <c:ptCount val="1"/>
                <c:pt idx="0">
                  <c:v>no-ctrl-1X-warp</c:v>
                </c:pt>
              </c:strCache>
            </c:strRef>
          </c:tx>
          <c:spPr>
            <a:solidFill>
              <a:schemeClr val="bg1"/>
            </a:solidFill>
            <a:ln>
              <a:solidFill>
                <a:schemeClr val="tx1"/>
              </a:solidFill>
            </a:ln>
            <a:effectLst/>
          </c:spPr>
          <c:invertIfNegative val="0"/>
          <c:cat>
            <c:strRef>
              <c:f>'4HMC_Update_1116_ISCA'!$B$89:$B$99</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'4HMC_Update_1116_ISCA'!$W$89:$W$99</c:f>
              <c:numCache>
                <c:formatCode>0.000</c:formatCode>
                <c:ptCount val="11"/>
                <c:pt idx="0">
                  <c:v>0.836683723027725</c:v>
                </c:pt>
                <c:pt idx="1">
                  <c:v>1.098381612991396</c:v>
                </c:pt>
                <c:pt idx="2">
                  <c:v>0.244339239073417</c:v>
                </c:pt>
                <c:pt idx="3">
                  <c:v>0.8393345934245</c:v>
                </c:pt>
                <c:pt idx="4">
                  <c:v>0.0919039494328943</c:v>
                </c:pt>
                <c:pt idx="5">
                  <c:v>0.803553422707929</c:v>
                </c:pt>
                <c:pt idx="6">
                  <c:v>1.030507916017871</c:v>
                </c:pt>
                <c:pt idx="7">
                  <c:v>0.561689917859731</c:v>
                </c:pt>
                <c:pt idx="8">
                  <c:v>0.655465630253081</c:v>
                </c:pt>
                <c:pt idx="9">
                  <c:v>0.00438927516647469</c:v>
                </c:pt>
                <c:pt idx="10">
                  <c:v>0.616624927995502</c:v>
                </c:pt>
              </c:numCache>
            </c:numRef>
          </c:val>
          <c:extLst xmlns:c16r2="http://schemas.microsoft.com/office/drawing/2015/06/chart">
            <c:ext xmlns:c16="http://schemas.microsoft.com/office/drawing/2014/chart" uri="{C3380CC4-5D6E-409C-BE32-E72D297353CC}">
              <c16:uniqueId val="{00000000-D1FE-47BF-9483-0FA8B33F151B}"/>
            </c:ext>
          </c:extLst>
        </c:ser>
        <c:ser>
          <c:idx val="1"/>
          <c:order val="1"/>
          <c:tx>
            <c:strRef>
              <c:f>'4HMC_Update_1116_ISCA'!$Y$88</c:f>
              <c:strCache>
                <c:ptCount val="1"/>
                <c:pt idx="0">
                  <c:v>ctrl-1X-warp</c:v>
                </c:pt>
              </c:strCache>
            </c:strRef>
          </c:tx>
          <c:spPr>
            <a:solidFill>
              <a:schemeClr val="bg1">
                <a:lumMod val="65000"/>
              </a:schemeClr>
            </a:solidFill>
            <a:ln>
              <a:solidFill>
                <a:schemeClr val="tx1"/>
              </a:solidFill>
            </a:ln>
            <a:effectLst/>
          </c:spPr>
          <c:invertIfNegative val="0"/>
          <c:cat>
            <c:strRef>
              <c:f>'4HMC_Update_1116_ISCA'!$B$89:$B$99</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'4HMC_Update_1116_ISCA'!$Y$89:$Y$99</c:f>
              <c:numCache>
                <c:formatCode>0.000</c:formatCode>
                <c:ptCount val="11"/>
                <c:pt idx="0">
                  <c:v>0.981738105202315</c:v>
                </c:pt>
                <c:pt idx="1">
                  <c:v>1.000664353685996</c:v>
                </c:pt>
                <c:pt idx="2">
                  <c:v>0.676405730133088</c:v>
                </c:pt>
                <c:pt idx="3">
                  <c:v>0.964433099796508</c:v>
                </c:pt>
                <c:pt idx="4">
                  <c:v>0.639123375098372</c:v>
                </c:pt>
                <c:pt idx="5">
                  <c:v>0.963903552841028</c:v>
                </c:pt>
                <c:pt idx="6">
                  <c:v>1.105289787702731</c:v>
                </c:pt>
                <c:pt idx="7">
                  <c:v>0.854299493250172</c:v>
                </c:pt>
                <c:pt idx="8">
                  <c:v>0.872978353019323</c:v>
                </c:pt>
                <c:pt idx="9">
                  <c:v>0.626661776406496</c:v>
                </c:pt>
                <c:pt idx="10">
                  <c:v>0.868549762713603</c:v>
                </c:pt>
              </c:numCache>
            </c:numRef>
          </c:val>
          <c:extLst xmlns:c16r2="http://schemas.microsoft.com/office/drawing/2015/06/chart">
            <c:ext xmlns:c16="http://schemas.microsoft.com/office/drawing/2014/chart" uri="{C3380CC4-5D6E-409C-BE32-E72D297353CC}">
              <c16:uniqueId val="{00000001-D1FE-47BF-9483-0FA8B33F151B}"/>
            </c:ext>
          </c:extLst>
        </c:ser>
        <c:ser>
          <c:idx val="2"/>
          <c:order val="2"/>
          <c:tx>
            <c:strRef>
              <c:f>'4HMC_Update_1116_ISCA'!$Z$88</c:f>
              <c:strCache>
                <c:ptCount val="1"/>
                <c:pt idx="0">
                  <c:v>ctrl-2X-warp</c:v>
                </c:pt>
              </c:strCache>
            </c:strRef>
          </c:tx>
          <c:spPr>
            <a:pattFill prst="wdUpDiag">
              <a:fgClr>
                <a:schemeClr val="tx1">
                  <a:lumMod val="75000"/>
                  <a:lumOff val="25000"/>
                </a:schemeClr>
              </a:fgClr>
              <a:bgClr>
                <a:schemeClr val="bg1"/>
              </a:bgClr>
            </a:pattFill>
            <a:ln>
              <a:solidFill>
                <a:schemeClr val="tx1"/>
              </a:solidFill>
            </a:ln>
            <a:effectLst/>
          </c:spPr>
          <c:invertIfNegative val="0"/>
          <c:cat>
            <c:strRef>
              <c:f>'4HMC_Update_1116_ISCA'!$B$89:$B$99</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'4HMC_Update_1116_ISCA'!$Z$89:$Z$99</c:f>
              <c:numCache>
                <c:formatCode>0.000</c:formatCode>
                <c:ptCount val="11"/>
                <c:pt idx="0">
                  <c:v>0.965386525085646</c:v>
                </c:pt>
                <c:pt idx="1">
                  <c:v>0.938055502239314</c:v>
                </c:pt>
                <c:pt idx="2">
                  <c:v>0.57676088887934</c:v>
                </c:pt>
                <c:pt idx="3">
                  <c:v>0.956914428552345</c:v>
                </c:pt>
                <c:pt idx="4">
                  <c:v>0.151856958716815</c:v>
                </c:pt>
                <c:pt idx="5">
                  <c:v>0.959320409648471</c:v>
                </c:pt>
                <c:pt idx="6">
                  <c:v>1.08400322603156</c:v>
                </c:pt>
                <c:pt idx="7">
                  <c:v>0.762546717559069</c:v>
                </c:pt>
                <c:pt idx="8">
                  <c:v>0.841106258000081</c:v>
                </c:pt>
                <c:pt idx="9">
                  <c:v>0.253251116322569</c:v>
                </c:pt>
                <c:pt idx="10">
                  <c:v>0.748920203103521</c:v>
                </c:pt>
              </c:numCache>
            </c:numRef>
          </c:val>
          <c:extLst xmlns:c16r2="http://schemas.microsoft.com/office/drawing/2015/06/chart">
            <c:ext xmlns:c16="http://schemas.microsoft.com/office/drawing/2014/chart" uri="{C3380CC4-5D6E-409C-BE32-E72D297353CC}">
              <c16:uniqueId val="{00000002-D1FE-47BF-9483-0FA8B33F151B}"/>
            </c:ext>
          </c:extLst>
        </c:ser>
        <c:ser>
          <c:idx val="3"/>
          <c:order val="3"/>
          <c:tx>
            <c:strRef>
              <c:f>'4HMC_Update_1116_ISCA'!$AA$88</c:f>
              <c:strCache>
                <c:ptCount val="1"/>
                <c:pt idx="0">
                  <c:v>ctrl-4X-warp</c:v>
                </c:pt>
              </c:strCache>
            </c:strRef>
          </c:tx>
          <c:spPr>
            <a:solidFill>
              <a:schemeClr val="tx1">
                <a:lumMod val="75000"/>
                <a:lumOff val="25000"/>
              </a:schemeClr>
            </a:solidFill>
            <a:ln>
              <a:solidFill>
                <a:schemeClr val="tx1"/>
              </a:solidFill>
            </a:ln>
            <a:effectLst/>
          </c:spPr>
          <c:invertIfNegative val="0"/>
          <c:cat>
            <c:strRef>
              <c:f>'4HMC_Update_1116_ISCA'!$B$89:$B$99</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'4HMC_Update_1116_ISCA'!$AA$89:$AA$99</c:f>
              <c:numCache>
                <c:formatCode>0.000</c:formatCode>
                <c:ptCount val="11"/>
                <c:pt idx="0">
                  <c:v>0.960751511634927</c:v>
                </c:pt>
                <c:pt idx="1">
                  <c:v>0.976046996130921</c:v>
                </c:pt>
                <c:pt idx="2">
                  <c:v>0.123732049699082</c:v>
                </c:pt>
                <c:pt idx="3">
                  <c:v>0.938581085062833</c:v>
                </c:pt>
                <c:pt idx="4">
                  <c:v>0.0996604273197092</c:v>
                </c:pt>
                <c:pt idx="5">
                  <c:v>0.961016105526535</c:v>
                </c:pt>
                <c:pt idx="6">
                  <c:v>1.066482153223516</c:v>
                </c:pt>
                <c:pt idx="7">
                  <c:v>0.686588671389849</c:v>
                </c:pt>
                <c:pt idx="8">
                  <c:v>0.741099998739928</c:v>
                </c:pt>
                <c:pt idx="9">
                  <c:v>0.00425904551926645</c:v>
                </c:pt>
                <c:pt idx="10">
                  <c:v>0.655821804424657</c:v>
                </c:pt>
              </c:numCache>
            </c:numRef>
          </c:val>
          <c:extLst xmlns:c16r2="http://schemas.microsoft.com/office/drawing/2015/06/chart">
            <c:ext xmlns:c16="http://schemas.microsoft.com/office/drawing/2014/chart" uri="{C3380CC4-5D6E-409C-BE32-E72D297353CC}">
              <c16:uniqueId val="{00000003-D1FE-47BF-9483-0FA8B33F151B}"/>
            </c:ext>
          </c:extLst>
        </c:ser>
        <c:dLbls>
          <c:showLegendKey val="0"/>
          <c:showVal val="0"/>
          <c:showCatName val="0"/>
          <c:showSerName val="0"/>
          <c:showPercent val="0"/>
          <c:showBubbleSize val="0"/>
        </c:dLbls>
        <c:gapWidth val="219"/>
        <c:overlap val="-27"/>
        <c:axId val="2134309184"/>
        <c:axId val="2134324208"/>
      </c:barChart>
      <c:catAx>
        <c:axId val="21343091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crossAx val="2134324208"/>
        <c:crosses val="autoZero"/>
        <c:auto val="1"/>
        <c:lblAlgn val="ctr"/>
        <c:lblOffset val="100"/>
        <c:noMultiLvlLbl val="0"/>
      </c:catAx>
      <c:valAx>
        <c:axId val="2134324208"/>
        <c:scaling>
          <c:orientation val="minMax"/>
          <c:max val="1.3"/>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Times New Roman" charset="0"/>
                    <a:ea typeface="Times New Roman" charset="0"/>
                    <a:cs typeface="Times New Roman" charset="0"/>
                  </a:defRPr>
                </a:pPr>
                <a:r>
                  <a:rPr lang="en-US" sz="1600" b="1">
                    <a:solidFill>
                      <a:schemeClr val="tx1"/>
                    </a:solidFill>
                  </a:rPr>
                  <a:t>Normalized Memory</a:t>
                </a:r>
                <a:r>
                  <a:rPr lang="en-US" sz="1600" b="1" baseline="0">
                    <a:solidFill>
                      <a:schemeClr val="tx1"/>
                    </a:solidFill>
                  </a:rPr>
                  <a:t> Traffic</a:t>
                </a:r>
                <a:endParaRPr lang="en-US" sz="1600" b="1">
                  <a:solidFill>
                    <a:schemeClr val="tx1"/>
                  </a:solidFill>
                </a:endParaRPr>
              </a:p>
            </c:rich>
          </c:tx>
          <c:layout>
            <c:manualLayout>
              <c:xMode val="edge"/>
              <c:yMode val="edge"/>
              <c:x val="0.00655270655270655"/>
              <c:y val="0.15674995471381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Times New Roman" charset="0"/>
                  <a:ea typeface="Times New Roman" charset="0"/>
                  <a:cs typeface="Times New Roman" charset="0"/>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charset="0"/>
                <a:ea typeface="Times New Roman" charset="0"/>
                <a:cs typeface="Times New Roman" charset="0"/>
              </a:defRPr>
            </a:pPr>
            <a:endParaRPr lang="en-US"/>
          </a:p>
        </c:txPr>
        <c:crossAx val="2134309184"/>
        <c:crosses val="autoZero"/>
        <c:crossBetween val="between"/>
        <c:majorUnit val="0.5"/>
      </c:valAx>
      <c:spPr>
        <a:noFill/>
        <a:ln>
          <a:noFill/>
        </a:ln>
        <a:effectLst/>
      </c:spPr>
    </c:plotArea>
    <c:legend>
      <c:legendPos val="t"/>
      <c:layout>
        <c:manualLayout>
          <c:xMode val="edge"/>
          <c:yMode val="edge"/>
          <c:x val="0.0985743769208337"/>
          <c:y val="0.0033969459764666"/>
          <c:w val="0.9"/>
          <c:h val="0.13123008453374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charset="0"/>
              <a:ea typeface="Times New Roman" charset="0"/>
              <a:cs typeface="Times New Roman"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Times New Roman" charset="0"/>
          <a:ea typeface="Times New Roman" charset="0"/>
          <a:cs typeface="Times New Roman"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0351975233865"/>
          <c:y val="0.14773709536308"/>
          <c:w val="0.857425802543913"/>
          <c:h val="0.677725721784777"/>
        </c:manualLayout>
      </c:layout>
      <c:barChart>
        <c:barDir val="col"/>
        <c:grouping val="clustered"/>
        <c:varyColors val="0"/>
        <c:ser>
          <c:idx val="0"/>
          <c:order val="0"/>
          <c:tx>
            <c:v>2X-internal-BW</c:v>
          </c:tx>
          <c:spPr>
            <a:noFill/>
            <a:ln>
              <a:solidFill>
                <a:schemeClr val="tx1"/>
              </a:solidFill>
            </a:ln>
            <a:effectLst/>
          </c:spPr>
          <c:invertIfNegative val="0"/>
          <c:cat>
            <c:strRef>
              <c:f>'4HMC_Update_1116_ISCA'!$B$32:$B$42</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'4HMC_Update_1116_ISCA'!$Y$32:$Y$42</c:f>
              <c:numCache>
                <c:formatCode>0.00</c:formatCode>
                <c:ptCount val="11"/>
                <c:pt idx="0">
                  <c:v>1.023792523191122</c:v>
                </c:pt>
                <c:pt idx="1">
                  <c:v>1.208052674686207</c:v>
                </c:pt>
                <c:pt idx="2">
                  <c:v>1.393977146356607</c:v>
                </c:pt>
                <c:pt idx="3">
                  <c:v>1.240063761091095</c:v>
                </c:pt>
                <c:pt idx="4">
                  <c:v>1.052126283436513</c:v>
                </c:pt>
                <c:pt idx="5">
                  <c:v>1.521228302300171</c:v>
                </c:pt>
                <c:pt idx="6">
                  <c:v>1.019799133542869</c:v>
                </c:pt>
                <c:pt idx="7">
                  <c:v>1.277764263628834</c:v>
                </c:pt>
                <c:pt idx="8">
                  <c:v>1.511999322191862</c:v>
                </c:pt>
                <c:pt idx="9">
                  <c:v>1.755651670137948</c:v>
                </c:pt>
                <c:pt idx="10">
                  <c:v>1.300445508056323</c:v>
                </c:pt>
              </c:numCache>
            </c:numRef>
          </c:val>
          <c:extLst xmlns:c16r2="http://schemas.microsoft.com/office/drawing/2015/06/chart">
            <c:ext xmlns:c16="http://schemas.microsoft.com/office/drawing/2014/chart" uri="{C3380CC4-5D6E-409C-BE32-E72D297353CC}">
              <c16:uniqueId val="{00000000-F83C-4B26-ACD3-639EFC8C2892}"/>
            </c:ext>
          </c:extLst>
        </c:ser>
        <c:ser>
          <c:idx val="1"/>
          <c:order val="1"/>
          <c:tx>
            <c:v>1X-internal-BW</c:v>
          </c:tx>
          <c:spPr>
            <a:solidFill>
              <a:schemeClr val="tx1">
                <a:lumMod val="65000"/>
                <a:lumOff val="35000"/>
              </a:schemeClr>
            </a:solidFill>
            <a:ln>
              <a:solidFill>
                <a:schemeClr val="tx1"/>
              </a:solidFill>
            </a:ln>
            <a:effectLst/>
          </c:spPr>
          <c:invertIfNegative val="0"/>
          <c:cat>
            <c:strRef>
              <c:f>'4HMC_Update_1116_ISCA'!$B$32:$B$42</c:f>
              <c:strCache>
                <c:ptCount val="11"/>
                <c:pt idx="0">
                  <c:v>BP</c:v>
                </c:pt>
                <c:pt idx="1">
                  <c:v>BFS</c:v>
                </c:pt>
                <c:pt idx="2">
                  <c:v>KM</c:v>
                </c:pt>
                <c:pt idx="3">
                  <c:v>CFD</c:v>
                </c:pt>
                <c:pt idx="4">
                  <c:v>HW</c:v>
                </c:pt>
                <c:pt idx="5">
                  <c:v>LIB</c:v>
                </c:pt>
                <c:pt idx="6">
                  <c:v>RAY</c:v>
                </c:pt>
                <c:pt idx="7">
                  <c:v>FWT</c:v>
                </c:pt>
                <c:pt idx="8">
                  <c:v>SP</c:v>
                </c:pt>
                <c:pt idx="9">
                  <c:v>RD</c:v>
                </c:pt>
                <c:pt idx="10">
                  <c:v>AVG</c:v>
                </c:pt>
              </c:strCache>
            </c:strRef>
          </c:cat>
          <c:val>
            <c:numRef>
              <c:f>'4HMC_Update_1116_ISCA'!$AG$32:$AG$42</c:f>
              <c:numCache>
                <c:formatCode>0.00</c:formatCode>
                <c:ptCount val="11"/>
                <c:pt idx="0">
                  <c:v>1.00999536899741</c:v>
                </c:pt>
                <c:pt idx="1">
                  <c:v>1.218836101652307</c:v>
                </c:pt>
                <c:pt idx="2">
                  <c:v>1.333279150690875</c:v>
                </c:pt>
                <c:pt idx="3">
                  <c:v>1.262873236628284</c:v>
                </c:pt>
                <c:pt idx="4">
                  <c:v>0.998839433284294</c:v>
                </c:pt>
                <c:pt idx="5">
                  <c:v>1.530169197622313</c:v>
                </c:pt>
                <c:pt idx="6">
                  <c:v>1.023411024499608</c:v>
                </c:pt>
                <c:pt idx="7">
                  <c:v>1.325737636383977</c:v>
                </c:pt>
                <c:pt idx="8">
                  <c:v>1.459393385275878</c:v>
                </c:pt>
                <c:pt idx="9">
                  <c:v>1.618996782381895</c:v>
                </c:pt>
                <c:pt idx="10">
                  <c:v>1.278153131741684</c:v>
                </c:pt>
              </c:numCache>
            </c:numRef>
          </c:val>
          <c:extLst xmlns:c16r2="http://schemas.microsoft.com/office/drawing/2015/06/chart">
            <c:ext xmlns:c16="http://schemas.microsoft.com/office/drawing/2014/chart" uri="{C3380CC4-5D6E-409C-BE32-E72D297353CC}">
              <c16:uniqueId val="{00000001-F83C-4B26-ACD3-639EFC8C2892}"/>
            </c:ext>
          </c:extLst>
        </c:ser>
        <c:dLbls>
          <c:showLegendKey val="0"/>
          <c:showVal val="0"/>
          <c:showCatName val="0"/>
          <c:showSerName val="0"/>
          <c:showPercent val="0"/>
          <c:showBubbleSize val="0"/>
        </c:dLbls>
        <c:gapWidth val="219"/>
        <c:overlap val="-27"/>
        <c:axId val="2137773216"/>
        <c:axId val="2137776512"/>
      </c:barChart>
      <c:catAx>
        <c:axId val="21377732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crossAx val="2137776512"/>
        <c:crosses val="autoZero"/>
        <c:auto val="1"/>
        <c:lblAlgn val="ctr"/>
        <c:lblOffset val="100"/>
        <c:noMultiLvlLbl val="0"/>
      </c:catAx>
      <c:valAx>
        <c:axId val="2137776512"/>
        <c:scaling>
          <c:orientation val="minMax"/>
          <c:max val="1.8"/>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r>
                  <a:rPr lang="en-US" sz="1800" b="1">
                    <a:solidFill>
                      <a:schemeClr val="tx1"/>
                    </a:solidFill>
                  </a:rPr>
                  <a:t>Speedup</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charset="0"/>
                  <a:ea typeface="Times New Roman" charset="0"/>
                  <a:cs typeface="Times New Roman" charset="0"/>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charset="0"/>
                <a:ea typeface="Times New Roman" charset="0"/>
                <a:cs typeface="Times New Roman" charset="0"/>
              </a:defRPr>
            </a:pPr>
            <a:endParaRPr lang="en-US"/>
          </a:p>
        </c:txPr>
        <c:crossAx val="2137773216"/>
        <c:crosses val="autoZero"/>
        <c:crossBetween val="between"/>
        <c:majorUnit val="0.5"/>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charset="0"/>
              <a:ea typeface="Times New Roman" charset="0"/>
              <a:cs typeface="Times New Roman"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Times New Roman" charset="0"/>
          <a:ea typeface="Times New Roman" charset="0"/>
          <a:cs typeface="Times New Roman"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EE09C-F1DB-4AC3-A58E-426B076EE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6AADE3-846B-482C-8C34-C0ADEB98B3F1}">
      <dgm:prSet phldrT="[Text]"/>
      <dgm:spPr/>
      <dgm:t>
        <a:bodyPr/>
        <a:lstStyle/>
        <a:p>
          <a:r>
            <a:rPr lang="en-US" b="1" dirty="0" smtClean="0"/>
            <a:t>Static compiler analysis</a:t>
          </a:r>
          <a:endParaRPr lang="en-US" dirty="0"/>
        </a:p>
      </dgm:t>
    </dgm:pt>
    <dgm:pt modelId="{6A8AF211-92A6-4DCD-9C71-32FD0D740D44}" type="parTrans" cxnId="{0C4DCBF0-5256-4381-8FC5-5D8C1B5327C9}">
      <dgm:prSet/>
      <dgm:spPr/>
      <dgm:t>
        <a:bodyPr/>
        <a:lstStyle/>
        <a:p>
          <a:endParaRPr lang="en-US"/>
        </a:p>
      </dgm:t>
    </dgm:pt>
    <dgm:pt modelId="{DF3E4B12-4AD2-4031-B3D3-7A101626D5F2}" type="sibTrans" cxnId="{0C4DCBF0-5256-4381-8FC5-5D8C1B5327C9}">
      <dgm:prSet/>
      <dgm:spPr/>
      <dgm:t>
        <a:bodyPr/>
        <a:lstStyle/>
        <a:p>
          <a:endParaRPr lang="en-US"/>
        </a:p>
      </dgm:t>
    </dgm:pt>
    <dgm:pt modelId="{77FF8BA9-9CC1-485E-A383-7DF3E6725F3A}">
      <dgm:prSet/>
      <dgm:spPr/>
      <dgm:t>
        <a:bodyPr/>
        <a:lstStyle/>
        <a:p>
          <a:r>
            <a:rPr lang="en-US" dirty="0" smtClean="0"/>
            <a:t>Identifies code blocks as </a:t>
          </a:r>
          <a:r>
            <a:rPr lang="en-US" baseline="0" dirty="0" smtClean="0"/>
            <a:t>         </a:t>
          </a:r>
          <a:r>
            <a:rPr lang="en-US" b="1" dirty="0" smtClean="0">
              <a:solidFill>
                <a:schemeClr val="accent5"/>
              </a:solidFill>
            </a:rPr>
            <a:t>offloading candidate</a:t>
          </a:r>
          <a:r>
            <a:rPr lang="en-US" b="1" baseline="0" dirty="0" smtClean="0">
              <a:solidFill>
                <a:schemeClr val="accent5"/>
              </a:solidFill>
            </a:rPr>
            <a:t> blocks</a:t>
          </a:r>
          <a:endParaRPr lang="en-US" b="1" dirty="0" smtClean="0">
            <a:solidFill>
              <a:schemeClr val="accent5"/>
            </a:solidFill>
          </a:endParaRPr>
        </a:p>
      </dgm:t>
    </dgm:pt>
    <dgm:pt modelId="{F646F208-5955-49AA-8E3F-0CA26233AEB6}" type="parTrans" cxnId="{ED2F2EF1-F586-471F-80A9-3B4CC592F173}">
      <dgm:prSet/>
      <dgm:spPr/>
      <dgm:t>
        <a:bodyPr/>
        <a:lstStyle/>
        <a:p>
          <a:endParaRPr lang="en-US"/>
        </a:p>
      </dgm:t>
    </dgm:pt>
    <dgm:pt modelId="{448263CA-7BD6-4810-A35F-0E7332F866FF}" type="sibTrans" cxnId="{ED2F2EF1-F586-471F-80A9-3B4CC592F173}">
      <dgm:prSet/>
      <dgm:spPr/>
      <dgm:t>
        <a:bodyPr/>
        <a:lstStyle/>
        <a:p>
          <a:endParaRPr lang="en-US"/>
        </a:p>
      </dgm:t>
    </dgm:pt>
    <dgm:pt modelId="{F91D7C21-C20A-4DF9-9989-9035263A11F2}" type="pres">
      <dgm:prSet presAssocID="{4DAEE09C-F1DB-4AC3-A58E-426B076EE63D}" presName="linear" presStyleCnt="0">
        <dgm:presLayoutVars>
          <dgm:animLvl val="lvl"/>
          <dgm:resizeHandles val="exact"/>
        </dgm:presLayoutVars>
      </dgm:prSet>
      <dgm:spPr/>
      <dgm:t>
        <a:bodyPr/>
        <a:lstStyle/>
        <a:p>
          <a:endParaRPr lang="en-US"/>
        </a:p>
      </dgm:t>
    </dgm:pt>
    <dgm:pt modelId="{2AB4932E-C26F-4CA2-AF9C-E4FF80845E5D}" type="pres">
      <dgm:prSet presAssocID="{CA6AADE3-846B-482C-8C34-C0ADEB98B3F1}" presName="parentText" presStyleLbl="node1" presStyleIdx="0" presStyleCnt="1" custLinFactY="-2482" custLinFactNeighborX="2140" custLinFactNeighborY="-100000">
        <dgm:presLayoutVars>
          <dgm:chMax val="0"/>
          <dgm:bulletEnabled val="1"/>
        </dgm:presLayoutVars>
      </dgm:prSet>
      <dgm:spPr/>
      <dgm:t>
        <a:bodyPr/>
        <a:lstStyle/>
        <a:p>
          <a:endParaRPr lang="en-US"/>
        </a:p>
      </dgm:t>
    </dgm:pt>
    <dgm:pt modelId="{9C1D27CA-376E-4B3C-A330-C3606D8F2CFE}" type="pres">
      <dgm:prSet presAssocID="{CA6AADE3-846B-482C-8C34-C0ADEB98B3F1}" presName="childText" presStyleLbl="revTx" presStyleIdx="0" presStyleCnt="1">
        <dgm:presLayoutVars>
          <dgm:bulletEnabled val="1"/>
        </dgm:presLayoutVars>
      </dgm:prSet>
      <dgm:spPr/>
      <dgm:t>
        <a:bodyPr/>
        <a:lstStyle/>
        <a:p>
          <a:endParaRPr lang="en-US"/>
        </a:p>
      </dgm:t>
    </dgm:pt>
  </dgm:ptLst>
  <dgm:cxnLst>
    <dgm:cxn modelId="{ED2F2EF1-F586-471F-80A9-3B4CC592F173}" srcId="{CA6AADE3-846B-482C-8C34-C0ADEB98B3F1}" destId="{77FF8BA9-9CC1-485E-A383-7DF3E6725F3A}" srcOrd="0" destOrd="0" parTransId="{F646F208-5955-49AA-8E3F-0CA26233AEB6}" sibTransId="{448263CA-7BD6-4810-A35F-0E7332F866FF}"/>
    <dgm:cxn modelId="{0C4DCBF0-5256-4381-8FC5-5D8C1B5327C9}" srcId="{4DAEE09C-F1DB-4AC3-A58E-426B076EE63D}" destId="{CA6AADE3-846B-482C-8C34-C0ADEB98B3F1}" srcOrd="0" destOrd="0" parTransId="{6A8AF211-92A6-4DCD-9C71-32FD0D740D44}" sibTransId="{DF3E4B12-4AD2-4031-B3D3-7A101626D5F2}"/>
    <dgm:cxn modelId="{165BF7A8-A0C2-47F2-BA49-7C8A47AB0E56}" type="presOf" srcId="{CA6AADE3-846B-482C-8C34-C0ADEB98B3F1}" destId="{2AB4932E-C26F-4CA2-AF9C-E4FF80845E5D}" srcOrd="0" destOrd="0" presId="urn:microsoft.com/office/officeart/2005/8/layout/vList2"/>
    <dgm:cxn modelId="{C8BAE12D-DA1B-471E-B097-B6FA448BA136}" type="presOf" srcId="{77FF8BA9-9CC1-485E-A383-7DF3E6725F3A}" destId="{9C1D27CA-376E-4B3C-A330-C3606D8F2CFE}" srcOrd="0" destOrd="0" presId="urn:microsoft.com/office/officeart/2005/8/layout/vList2"/>
    <dgm:cxn modelId="{AF50F331-EDCB-4B8D-9624-8210DC3BBEEF}" type="presOf" srcId="{4DAEE09C-F1DB-4AC3-A58E-426B076EE63D}" destId="{F91D7C21-C20A-4DF9-9989-9035263A11F2}" srcOrd="0" destOrd="0" presId="urn:microsoft.com/office/officeart/2005/8/layout/vList2"/>
    <dgm:cxn modelId="{CB88332E-F836-4356-8051-3B0146CAF4BB}" type="presParOf" srcId="{F91D7C21-C20A-4DF9-9989-9035263A11F2}" destId="{2AB4932E-C26F-4CA2-AF9C-E4FF80845E5D}" srcOrd="0" destOrd="0" presId="urn:microsoft.com/office/officeart/2005/8/layout/vList2"/>
    <dgm:cxn modelId="{E3DD33C3-9840-4B3D-B94D-AC122E39B446}" type="presParOf" srcId="{F91D7C21-C20A-4DF9-9989-9035263A11F2}" destId="{9C1D27CA-376E-4B3C-A330-C3606D8F2CF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AEE09C-F1DB-4AC3-A58E-426B076EE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690526-9D0F-4803-9FF7-9FB337CE051B}">
      <dgm:prSet custT="1"/>
      <dgm:spPr/>
      <dgm:t>
        <a:bodyPr/>
        <a:lstStyle/>
        <a:p>
          <a:r>
            <a:rPr lang="en-US" sz="3100" dirty="0" smtClean="0"/>
            <a:t>Uses </a:t>
          </a:r>
          <a:r>
            <a:rPr lang="en-US" sz="3100" b="1" dirty="0" smtClean="0">
              <a:solidFill>
                <a:schemeClr val="accent5"/>
              </a:solidFill>
            </a:rPr>
            <a:t>run-time information </a:t>
          </a:r>
          <a:r>
            <a:rPr lang="en-US" sz="3100" dirty="0" smtClean="0"/>
            <a:t>to make the final offloading decision for               each</a:t>
          </a:r>
          <a:r>
            <a:rPr lang="en-US" sz="3100" baseline="0" dirty="0" smtClean="0"/>
            <a:t> code block</a:t>
          </a:r>
          <a:endParaRPr lang="en-US" sz="3100" dirty="0" smtClean="0"/>
        </a:p>
      </dgm:t>
    </dgm:pt>
    <dgm:pt modelId="{54B21DD0-D697-4994-A295-FFFE9C3B6B68}" type="parTrans" cxnId="{157C2CE3-A4BB-46D8-AAA9-5B4ED9D315BB}">
      <dgm:prSet/>
      <dgm:spPr/>
      <dgm:t>
        <a:bodyPr/>
        <a:lstStyle/>
        <a:p>
          <a:endParaRPr lang="en-US"/>
        </a:p>
      </dgm:t>
    </dgm:pt>
    <dgm:pt modelId="{655CC47F-4A0F-479D-AFBB-1A6004EF0F2E}" type="sibTrans" cxnId="{157C2CE3-A4BB-46D8-AAA9-5B4ED9D315BB}">
      <dgm:prSet/>
      <dgm:spPr/>
      <dgm:t>
        <a:bodyPr/>
        <a:lstStyle/>
        <a:p>
          <a:endParaRPr lang="en-US"/>
        </a:p>
      </dgm:t>
    </dgm:pt>
    <dgm:pt modelId="{77FF8BA9-9CC1-485E-A383-7DF3E6725F3A}">
      <dgm:prSet custT="1"/>
      <dgm:spPr/>
      <dgm:t>
        <a:bodyPr/>
        <a:lstStyle/>
        <a:p>
          <a:r>
            <a:rPr lang="en-US" sz="4000" b="1" dirty="0" smtClean="0"/>
            <a:t>Dynamic offloading control</a:t>
          </a:r>
          <a:endParaRPr lang="en-US" sz="4000" dirty="0" smtClean="0"/>
        </a:p>
      </dgm:t>
    </dgm:pt>
    <dgm:pt modelId="{F646F208-5955-49AA-8E3F-0CA26233AEB6}" type="parTrans" cxnId="{ED2F2EF1-F586-471F-80A9-3B4CC592F173}">
      <dgm:prSet/>
      <dgm:spPr/>
      <dgm:t>
        <a:bodyPr/>
        <a:lstStyle/>
        <a:p>
          <a:endParaRPr lang="en-US"/>
        </a:p>
      </dgm:t>
    </dgm:pt>
    <dgm:pt modelId="{448263CA-7BD6-4810-A35F-0E7332F866FF}" type="sibTrans" cxnId="{ED2F2EF1-F586-471F-80A9-3B4CC592F173}">
      <dgm:prSet/>
      <dgm:spPr/>
      <dgm:t>
        <a:bodyPr/>
        <a:lstStyle/>
        <a:p>
          <a:endParaRPr lang="en-US"/>
        </a:p>
      </dgm:t>
    </dgm:pt>
    <dgm:pt modelId="{F91D7C21-C20A-4DF9-9989-9035263A11F2}" type="pres">
      <dgm:prSet presAssocID="{4DAEE09C-F1DB-4AC3-A58E-426B076EE63D}" presName="linear" presStyleCnt="0">
        <dgm:presLayoutVars>
          <dgm:animLvl val="lvl"/>
          <dgm:resizeHandles val="exact"/>
        </dgm:presLayoutVars>
      </dgm:prSet>
      <dgm:spPr/>
      <dgm:t>
        <a:bodyPr/>
        <a:lstStyle/>
        <a:p>
          <a:endParaRPr lang="en-US"/>
        </a:p>
      </dgm:t>
    </dgm:pt>
    <dgm:pt modelId="{05CF707B-4FAC-421A-AF0B-AFD8F5A70717}" type="pres">
      <dgm:prSet presAssocID="{77FF8BA9-9CC1-485E-A383-7DF3E6725F3A}" presName="parentText" presStyleLbl="node1" presStyleIdx="0" presStyleCnt="1">
        <dgm:presLayoutVars>
          <dgm:chMax val="0"/>
          <dgm:bulletEnabled val="1"/>
        </dgm:presLayoutVars>
      </dgm:prSet>
      <dgm:spPr/>
      <dgm:t>
        <a:bodyPr/>
        <a:lstStyle/>
        <a:p>
          <a:endParaRPr lang="en-US"/>
        </a:p>
      </dgm:t>
    </dgm:pt>
    <dgm:pt modelId="{6E03F3B6-DFB4-455D-A8A4-7747AE75D86F}" type="pres">
      <dgm:prSet presAssocID="{77FF8BA9-9CC1-485E-A383-7DF3E6725F3A}" presName="childText" presStyleLbl="revTx" presStyleIdx="0" presStyleCnt="1">
        <dgm:presLayoutVars>
          <dgm:bulletEnabled val="1"/>
        </dgm:presLayoutVars>
      </dgm:prSet>
      <dgm:spPr/>
      <dgm:t>
        <a:bodyPr/>
        <a:lstStyle/>
        <a:p>
          <a:endParaRPr lang="en-US"/>
        </a:p>
      </dgm:t>
    </dgm:pt>
  </dgm:ptLst>
  <dgm:cxnLst>
    <dgm:cxn modelId="{157C2CE3-A4BB-46D8-AAA9-5B4ED9D315BB}" srcId="{77FF8BA9-9CC1-485E-A383-7DF3E6725F3A}" destId="{B4690526-9D0F-4803-9FF7-9FB337CE051B}" srcOrd="0" destOrd="0" parTransId="{54B21DD0-D697-4994-A295-FFFE9C3B6B68}" sibTransId="{655CC47F-4A0F-479D-AFBB-1A6004EF0F2E}"/>
    <dgm:cxn modelId="{ED2F2EF1-F586-471F-80A9-3B4CC592F173}" srcId="{4DAEE09C-F1DB-4AC3-A58E-426B076EE63D}" destId="{77FF8BA9-9CC1-485E-A383-7DF3E6725F3A}" srcOrd="0" destOrd="0" parTransId="{F646F208-5955-49AA-8E3F-0CA26233AEB6}" sibTransId="{448263CA-7BD6-4810-A35F-0E7332F866FF}"/>
    <dgm:cxn modelId="{0FF1F16E-5DDE-4A10-B13A-CDE911FFF1F5}" type="presOf" srcId="{B4690526-9D0F-4803-9FF7-9FB337CE051B}" destId="{6E03F3B6-DFB4-455D-A8A4-7747AE75D86F}" srcOrd="0" destOrd="0" presId="urn:microsoft.com/office/officeart/2005/8/layout/vList2"/>
    <dgm:cxn modelId="{AF50F331-EDCB-4B8D-9624-8210DC3BBEEF}" type="presOf" srcId="{4DAEE09C-F1DB-4AC3-A58E-426B076EE63D}" destId="{F91D7C21-C20A-4DF9-9989-9035263A11F2}" srcOrd="0" destOrd="0" presId="urn:microsoft.com/office/officeart/2005/8/layout/vList2"/>
    <dgm:cxn modelId="{A2AC47E0-31A7-422D-861C-D0E5B164F002}" type="presOf" srcId="{77FF8BA9-9CC1-485E-A383-7DF3E6725F3A}" destId="{05CF707B-4FAC-421A-AF0B-AFD8F5A70717}" srcOrd="0" destOrd="0" presId="urn:microsoft.com/office/officeart/2005/8/layout/vList2"/>
    <dgm:cxn modelId="{A276B21D-2186-4023-910C-DB2D247E2226}" type="presParOf" srcId="{F91D7C21-C20A-4DF9-9989-9035263A11F2}" destId="{05CF707B-4FAC-421A-AF0B-AFD8F5A70717}" srcOrd="0" destOrd="0" presId="urn:microsoft.com/office/officeart/2005/8/layout/vList2"/>
    <dgm:cxn modelId="{9BD4F9A1-D565-4208-9AF4-79EABBD446F5}" type="presParOf" srcId="{F91D7C21-C20A-4DF9-9989-9035263A11F2}" destId="{6E03F3B6-DFB4-455D-A8A4-7747AE75D86F}"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AEE09C-F1DB-4AC3-A58E-426B076EE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6AADE3-846B-482C-8C34-C0ADEB98B3F1}">
      <dgm:prSet phldrT="[Text]"/>
      <dgm:spPr/>
      <dgm:t>
        <a:bodyPr/>
        <a:lstStyle/>
        <a:p>
          <a:r>
            <a:rPr lang="en-US" b="1" dirty="0" smtClean="0"/>
            <a:t>Static compiler analysis</a:t>
          </a:r>
          <a:endParaRPr lang="en-US" dirty="0"/>
        </a:p>
      </dgm:t>
    </dgm:pt>
    <dgm:pt modelId="{6A8AF211-92A6-4DCD-9C71-32FD0D740D44}" type="parTrans" cxnId="{0C4DCBF0-5256-4381-8FC5-5D8C1B5327C9}">
      <dgm:prSet/>
      <dgm:spPr/>
      <dgm:t>
        <a:bodyPr/>
        <a:lstStyle/>
        <a:p>
          <a:endParaRPr lang="en-US"/>
        </a:p>
      </dgm:t>
    </dgm:pt>
    <dgm:pt modelId="{DF3E4B12-4AD2-4031-B3D3-7A101626D5F2}" type="sibTrans" cxnId="{0C4DCBF0-5256-4381-8FC5-5D8C1B5327C9}">
      <dgm:prSet/>
      <dgm:spPr/>
      <dgm:t>
        <a:bodyPr/>
        <a:lstStyle/>
        <a:p>
          <a:endParaRPr lang="en-US"/>
        </a:p>
      </dgm:t>
    </dgm:pt>
    <dgm:pt modelId="{77FF8BA9-9CC1-485E-A383-7DF3E6725F3A}">
      <dgm:prSet/>
      <dgm:spPr/>
      <dgm:t>
        <a:bodyPr/>
        <a:lstStyle/>
        <a:p>
          <a:r>
            <a:rPr lang="en-US" dirty="0" smtClean="0"/>
            <a:t>Identifies code blocks as </a:t>
          </a:r>
          <a:r>
            <a:rPr lang="en-US" baseline="0" dirty="0" smtClean="0"/>
            <a:t>         </a:t>
          </a:r>
          <a:r>
            <a:rPr lang="en-US" b="1" dirty="0" smtClean="0">
              <a:solidFill>
                <a:schemeClr val="accent5"/>
              </a:solidFill>
            </a:rPr>
            <a:t>offloading candidate</a:t>
          </a:r>
          <a:r>
            <a:rPr lang="en-US" b="1" baseline="0" dirty="0" smtClean="0">
              <a:solidFill>
                <a:schemeClr val="accent5"/>
              </a:solidFill>
            </a:rPr>
            <a:t> blocks</a:t>
          </a:r>
          <a:endParaRPr lang="en-US" b="1" dirty="0" smtClean="0">
            <a:solidFill>
              <a:schemeClr val="accent5"/>
            </a:solidFill>
          </a:endParaRPr>
        </a:p>
      </dgm:t>
    </dgm:pt>
    <dgm:pt modelId="{F646F208-5955-49AA-8E3F-0CA26233AEB6}" type="parTrans" cxnId="{ED2F2EF1-F586-471F-80A9-3B4CC592F173}">
      <dgm:prSet/>
      <dgm:spPr/>
      <dgm:t>
        <a:bodyPr/>
        <a:lstStyle/>
        <a:p>
          <a:endParaRPr lang="en-US"/>
        </a:p>
      </dgm:t>
    </dgm:pt>
    <dgm:pt modelId="{448263CA-7BD6-4810-A35F-0E7332F866FF}" type="sibTrans" cxnId="{ED2F2EF1-F586-471F-80A9-3B4CC592F173}">
      <dgm:prSet/>
      <dgm:spPr/>
      <dgm:t>
        <a:bodyPr/>
        <a:lstStyle/>
        <a:p>
          <a:endParaRPr lang="en-US"/>
        </a:p>
      </dgm:t>
    </dgm:pt>
    <dgm:pt modelId="{F91D7C21-C20A-4DF9-9989-9035263A11F2}" type="pres">
      <dgm:prSet presAssocID="{4DAEE09C-F1DB-4AC3-A58E-426B076EE63D}" presName="linear" presStyleCnt="0">
        <dgm:presLayoutVars>
          <dgm:animLvl val="lvl"/>
          <dgm:resizeHandles val="exact"/>
        </dgm:presLayoutVars>
      </dgm:prSet>
      <dgm:spPr/>
      <dgm:t>
        <a:bodyPr/>
        <a:lstStyle/>
        <a:p>
          <a:endParaRPr lang="en-US"/>
        </a:p>
      </dgm:t>
    </dgm:pt>
    <dgm:pt modelId="{2AB4932E-C26F-4CA2-AF9C-E4FF80845E5D}" type="pres">
      <dgm:prSet presAssocID="{CA6AADE3-846B-482C-8C34-C0ADEB98B3F1}" presName="parentText" presStyleLbl="node1" presStyleIdx="0" presStyleCnt="1" custLinFactY="-2482" custLinFactNeighborX="2140" custLinFactNeighborY="-100000">
        <dgm:presLayoutVars>
          <dgm:chMax val="0"/>
          <dgm:bulletEnabled val="1"/>
        </dgm:presLayoutVars>
      </dgm:prSet>
      <dgm:spPr/>
      <dgm:t>
        <a:bodyPr/>
        <a:lstStyle/>
        <a:p>
          <a:endParaRPr lang="en-US"/>
        </a:p>
      </dgm:t>
    </dgm:pt>
    <dgm:pt modelId="{9C1D27CA-376E-4B3C-A330-C3606D8F2CFE}" type="pres">
      <dgm:prSet presAssocID="{CA6AADE3-846B-482C-8C34-C0ADEB98B3F1}" presName="childText" presStyleLbl="revTx" presStyleIdx="0" presStyleCnt="1">
        <dgm:presLayoutVars>
          <dgm:bulletEnabled val="1"/>
        </dgm:presLayoutVars>
      </dgm:prSet>
      <dgm:spPr/>
      <dgm:t>
        <a:bodyPr/>
        <a:lstStyle/>
        <a:p>
          <a:endParaRPr lang="en-US"/>
        </a:p>
      </dgm:t>
    </dgm:pt>
  </dgm:ptLst>
  <dgm:cxnLst>
    <dgm:cxn modelId="{ED2F2EF1-F586-471F-80A9-3B4CC592F173}" srcId="{CA6AADE3-846B-482C-8C34-C0ADEB98B3F1}" destId="{77FF8BA9-9CC1-485E-A383-7DF3E6725F3A}" srcOrd="0" destOrd="0" parTransId="{F646F208-5955-49AA-8E3F-0CA26233AEB6}" sibTransId="{448263CA-7BD6-4810-A35F-0E7332F866FF}"/>
    <dgm:cxn modelId="{0C4DCBF0-5256-4381-8FC5-5D8C1B5327C9}" srcId="{4DAEE09C-F1DB-4AC3-A58E-426B076EE63D}" destId="{CA6AADE3-846B-482C-8C34-C0ADEB98B3F1}" srcOrd="0" destOrd="0" parTransId="{6A8AF211-92A6-4DCD-9C71-32FD0D740D44}" sibTransId="{DF3E4B12-4AD2-4031-B3D3-7A101626D5F2}"/>
    <dgm:cxn modelId="{76D13C64-8DD3-464C-B48E-FC700702F2CA}" type="presOf" srcId="{77FF8BA9-9CC1-485E-A383-7DF3E6725F3A}" destId="{9C1D27CA-376E-4B3C-A330-C3606D8F2CFE}" srcOrd="0" destOrd="0" presId="urn:microsoft.com/office/officeart/2005/8/layout/vList2"/>
    <dgm:cxn modelId="{6022D498-BC11-E246-82D3-FA0E29472AAD}" type="presOf" srcId="{CA6AADE3-846B-482C-8C34-C0ADEB98B3F1}" destId="{2AB4932E-C26F-4CA2-AF9C-E4FF80845E5D}" srcOrd="0" destOrd="0" presId="urn:microsoft.com/office/officeart/2005/8/layout/vList2"/>
    <dgm:cxn modelId="{E035FAC0-C686-BC40-A413-0DD55A5EFB40}" type="presOf" srcId="{4DAEE09C-F1DB-4AC3-A58E-426B076EE63D}" destId="{F91D7C21-C20A-4DF9-9989-9035263A11F2}" srcOrd="0" destOrd="0" presId="urn:microsoft.com/office/officeart/2005/8/layout/vList2"/>
    <dgm:cxn modelId="{BC0150F5-DCA2-BE44-B753-9B96E3F26732}" type="presParOf" srcId="{F91D7C21-C20A-4DF9-9989-9035263A11F2}" destId="{2AB4932E-C26F-4CA2-AF9C-E4FF80845E5D}" srcOrd="0" destOrd="0" presId="urn:microsoft.com/office/officeart/2005/8/layout/vList2"/>
    <dgm:cxn modelId="{5CDA254D-31CB-284C-9049-C848FBE283DC}" type="presParOf" srcId="{F91D7C21-C20A-4DF9-9989-9035263A11F2}" destId="{9C1D27CA-376E-4B3C-A330-C3606D8F2CF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AEE09C-F1DB-4AC3-A58E-426B076EE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690526-9D0F-4803-9FF7-9FB337CE051B}">
      <dgm:prSet custT="1"/>
      <dgm:spPr/>
      <dgm:t>
        <a:bodyPr/>
        <a:lstStyle/>
        <a:p>
          <a:r>
            <a:rPr lang="en-US" sz="3100" dirty="0" smtClean="0">
              <a:solidFill>
                <a:schemeClr val="bg1">
                  <a:lumMod val="50000"/>
                </a:schemeClr>
              </a:solidFill>
            </a:rPr>
            <a:t>Uses </a:t>
          </a:r>
          <a:r>
            <a:rPr lang="en-US" sz="3100" b="1" dirty="0" smtClean="0">
              <a:solidFill>
                <a:schemeClr val="bg1">
                  <a:lumMod val="50000"/>
                </a:schemeClr>
              </a:solidFill>
            </a:rPr>
            <a:t>run-time information </a:t>
          </a:r>
          <a:r>
            <a:rPr lang="en-US" sz="3100" dirty="0" smtClean="0">
              <a:solidFill>
                <a:schemeClr val="bg1">
                  <a:lumMod val="50000"/>
                </a:schemeClr>
              </a:solidFill>
            </a:rPr>
            <a:t>to make the final offloading decision for               each</a:t>
          </a:r>
          <a:r>
            <a:rPr lang="en-US" sz="3100" baseline="0" dirty="0" smtClean="0">
              <a:solidFill>
                <a:schemeClr val="bg1">
                  <a:lumMod val="50000"/>
                </a:schemeClr>
              </a:solidFill>
            </a:rPr>
            <a:t> code block</a:t>
          </a:r>
          <a:endParaRPr lang="en-US" sz="3100" dirty="0" smtClean="0">
            <a:solidFill>
              <a:schemeClr val="bg1">
                <a:lumMod val="50000"/>
              </a:schemeClr>
            </a:solidFill>
          </a:endParaRPr>
        </a:p>
      </dgm:t>
    </dgm:pt>
    <dgm:pt modelId="{54B21DD0-D697-4994-A295-FFFE9C3B6B68}" type="parTrans" cxnId="{157C2CE3-A4BB-46D8-AAA9-5B4ED9D315BB}">
      <dgm:prSet/>
      <dgm:spPr/>
      <dgm:t>
        <a:bodyPr/>
        <a:lstStyle/>
        <a:p>
          <a:endParaRPr lang="en-US"/>
        </a:p>
      </dgm:t>
    </dgm:pt>
    <dgm:pt modelId="{655CC47F-4A0F-479D-AFBB-1A6004EF0F2E}" type="sibTrans" cxnId="{157C2CE3-A4BB-46D8-AAA9-5B4ED9D315BB}">
      <dgm:prSet/>
      <dgm:spPr/>
      <dgm:t>
        <a:bodyPr/>
        <a:lstStyle/>
        <a:p>
          <a:endParaRPr lang="en-US"/>
        </a:p>
      </dgm:t>
    </dgm:pt>
    <dgm:pt modelId="{77FF8BA9-9CC1-485E-A383-7DF3E6725F3A}">
      <dgm:prSet custT="1"/>
      <dgm:spPr>
        <a:solidFill>
          <a:schemeClr val="bg1">
            <a:lumMod val="65000"/>
          </a:schemeClr>
        </a:solidFill>
      </dgm:spPr>
      <dgm:t>
        <a:bodyPr/>
        <a:lstStyle/>
        <a:p>
          <a:r>
            <a:rPr lang="en-US" sz="4000" b="1" dirty="0" smtClean="0"/>
            <a:t>Dynamic offloading control</a:t>
          </a:r>
          <a:endParaRPr lang="en-US" sz="4000" dirty="0" smtClean="0"/>
        </a:p>
      </dgm:t>
    </dgm:pt>
    <dgm:pt modelId="{F646F208-5955-49AA-8E3F-0CA26233AEB6}" type="parTrans" cxnId="{ED2F2EF1-F586-471F-80A9-3B4CC592F173}">
      <dgm:prSet/>
      <dgm:spPr/>
      <dgm:t>
        <a:bodyPr/>
        <a:lstStyle/>
        <a:p>
          <a:endParaRPr lang="en-US"/>
        </a:p>
      </dgm:t>
    </dgm:pt>
    <dgm:pt modelId="{448263CA-7BD6-4810-A35F-0E7332F866FF}" type="sibTrans" cxnId="{ED2F2EF1-F586-471F-80A9-3B4CC592F173}">
      <dgm:prSet/>
      <dgm:spPr/>
      <dgm:t>
        <a:bodyPr/>
        <a:lstStyle/>
        <a:p>
          <a:endParaRPr lang="en-US"/>
        </a:p>
      </dgm:t>
    </dgm:pt>
    <dgm:pt modelId="{F91D7C21-C20A-4DF9-9989-9035263A11F2}" type="pres">
      <dgm:prSet presAssocID="{4DAEE09C-F1DB-4AC3-A58E-426B076EE63D}" presName="linear" presStyleCnt="0">
        <dgm:presLayoutVars>
          <dgm:animLvl val="lvl"/>
          <dgm:resizeHandles val="exact"/>
        </dgm:presLayoutVars>
      </dgm:prSet>
      <dgm:spPr/>
      <dgm:t>
        <a:bodyPr/>
        <a:lstStyle/>
        <a:p>
          <a:endParaRPr lang="en-US"/>
        </a:p>
      </dgm:t>
    </dgm:pt>
    <dgm:pt modelId="{05CF707B-4FAC-421A-AF0B-AFD8F5A70717}" type="pres">
      <dgm:prSet presAssocID="{77FF8BA9-9CC1-485E-A383-7DF3E6725F3A}" presName="parentText" presStyleLbl="node1" presStyleIdx="0" presStyleCnt="1">
        <dgm:presLayoutVars>
          <dgm:chMax val="0"/>
          <dgm:bulletEnabled val="1"/>
        </dgm:presLayoutVars>
      </dgm:prSet>
      <dgm:spPr/>
      <dgm:t>
        <a:bodyPr/>
        <a:lstStyle/>
        <a:p>
          <a:endParaRPr lang="en-US"/>
        </a:p>
      </dgm:t>
    </dgm:pt>
    <dgm:pt modelId="{6E03F3B6-DFB4-455D-A8A4-7747AE75D86F}" type="pres">
      <dgm:prSet presAssocID="{77FF8BA9-9CC1-485E-A383-7DF3E6725F3A}" presName="childText" presStyleLbl="revTx" presStyleIdx="0" presStyleCnt="1">
        <dgm:presLayoutVars>
          <dgm:bulletEnabled val="1"/>
        </dgm:presLayoutVars>
      </dgm:prSet>
      <dgm:spPr/>
      <dgm:t>
        <a:bodyPr/>
        <a:lstStyle/>
        <a:p>
          <a:endParaRPr lang="en-US"/>
        </a:p>
      </dgm:t>
    </dgm:pt>
  </dgm:ptLst>
  <dgm:cxnLst>
    <dgm:cxn modelId="{157C2CE3-A4BB-46D8-AAA9-5B4ED9D315BB}" srcId="{77FF8BA9-9CC1-485E-A383-7DF3E6725F3A}" destId="{B4690526-9D0F-4803-9FF7-9FB337CE051B}" srcOrd="0" destOrd="0" parTransId="{54B21DD0-D697-4994-A295-FFFE9C3B6B68}" sibTransId="{655CC47F-4A0F-479D-AFBB-1A6004EF0F2E}"/>
    <dgm:cxn modelId="{48C67BDF-E620-AB42-9A42-224FDFF3CF14}" type="presOf" srcId="{B4690526-9D0F-4803-9FF7-9FB337CE051B}" destId="{6E03F3B6-DFB4-455D-A8A4-7747AE75D86F}" srcOrd="0" destOrd="0" presId="urn:microsoft.com/office/officeart/2005/8/layout/vList2"/>
    <dgm:cxn modelId="{ED2F2EF1-F586-471F-80A9-3B4CC592F173}" srcId="{4DAEE09C-F1DB-4AC3-A58E-426B076EE63D}" destId="{77FF8BA9-9CC1-485E-A383-7DF3E6725F3A}" srcOrd="0" destOrd="0" parTransId="{F646F208-5955-49AA-8E3F-0CA26233AEB6}" sibTransId="{448263CA-7BD6-4810-A35F-0E7332F866FF}"/>
    <dgm:cxn modelId="{F8014452-B6A9-E943-9897-0F7DE46E4C4C}" type="presOf" srcId="{77FF8BA9-9CC1-485E-A383-7DF3E6725F3A}" destId="{05CF707B-4FAC-421A-AF0B-AFD8F5A70717}" srcOrd="0" destOrd="0" presId="urn:microsoft.com/office/officeart/2005/8/layout/vList2"/>
    <dgm:cxn modelId="{B55B1CCE-2259-5545-A3F0-6942BE7AD872}" type="presOf" srcId="{4DAEE09C-F1DB-4AC3-A58E-426B076EE63D}" destId="{F91D7C21-C20A-4DF9-9989-9035263A11F2}" srcOrd="0" destOrd="0" presId="urn:microsoft.com/office/officeart/2005/8/layout/vList2"/>
    <dgm:cxn modelId="{63F04698-AF49-0546-9621-A75F6082AAE6}" type="presParOf" srcId="{F91D7C21-C20A-4DF9-9989-9035263A11F2}" destId="{05CF707B-4FAC-421A-AF0B-AFD8F5A70717}" srcOrd="0" destOrd="0" presId="urn:microsoft.com/office/officeart/2005/8/layout/vList2"/>
    <dgm:cxn modelId="{3A391160-413B-2C4B-AB41-E5D190CF8971}" type="presParOf" srcId="{F91D7C21-C20A-4DF9-9989-9035263A11F2}" destId="{6E03F3B6-DFB4-455D-A8A4-7747AE75D86F}"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AEE09C-F1DB-4AC3-A58E-426B076EE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6AADE3-846B-482C-8C34-C0ADEB98B3F1}">
      <dgm:prSet phldrT="[Text]"/>
      <dgm:spPr>
        <a:solidFill>
          <a:schemeClr val="bg1">
            <a:lumMod val="65000"/>
          </a:schemeClr>
        </a:solidFill>
      </dgm:spPr>
      <dgm:t>
        <a:bodyPr/>
        <a:lstStyle/>
        <a:p>
          <a:r>
            <a:rPr lang="en-US" b="1" dirty="0" smtClean="0"/>
            <a:t>Static compiler analysis</a:t>
          </a:r>
          <a:endParaRPr lang="en-US" dirty="0"/>
        </a:p>
      </dgm:t>
    </dgm:pt>
    <dgm:pt modelId="{6A8AF211-92A6-4DCD-9C71-32FD0D740D44}" type="parTrans" cxnId="{0C4DCBF0-5256-4381-8FC5-5D8C1B5327C9}">
      <dgm:prSet/>
      <dgm:spPr/>
      <dgm:t>
        <a:bodyPr/>
        <a:lstStyle/>
        <a:p>
          <a:endParaRPr lang="en-US"/>
        </a:p>
      </dgm:t>
    </dgm:pt>
    <dgm:pt modelId="{DF3E4B12-4AD2-4031-B3D3-7A101626D5F2}" type="sibTrans" cxnId="{0C4DCBF0-5256-4381-8FC5-5D8C1B5327C9}">
      <dgm:prSet/>
      <dgm:spPr/>
      <dgm:t>
        <a:bodyPr/>
        <a:lstStyle/>
        <a:p>
          <a:endParaRPr lang="en-US"/>
        </a:p>
      </dgm:t>
    </dgm:pt>
    <dgm:pt modelId="{77FF8BA9-9CC1-485E-A383-7DF3E6725F3A}">
      <dgm:prSet/>
      <dgm:spPr/>
      <dgm:t>
        <a:bodyPr/>
        <a:lstStyle/>
        <a:p>
          <a:r>
            <a:rPr lang="en-US" dirty="0" smtClean="0">
              <a:solidFill>
                <a:schemeClr val="bg1">
                  <a:lumMod val="50000"/>
                </a:schemeClr>
              </a:solidFill>
            </a:rPr>
            <a:t>Identifies code blocks as </a:t>
          </a:r>
          <a:r>
            <a:rPr lang="en-US" baseline="0" dirty="0" smtClean="0">
              <a:solidFill>
                <a:schemeClr val="bg1">
                  <a:lumMod val="50000"/>
                </a:schemeClr>
              </a:solidFill>
            </a:rPr>
            <a:t>         </a:t>
          </a:r>
          <a:r>
            <a:rPr lang="en-US" b="1" dirty="0" smtClean="0">
              <a:solidFill>
                <a:schemeClr val="bg1">
                  <a:lumMod val="50000"/>
                </a:schemeClr>
              </a:solidFill>
            </a:rPr>
            <a:t>offloading candidate</a:t>
          </a:r>
          <a:r>
            <a:rPr lang="en-US" b="1" baseline="0" dirty="0" smtClean="0">
              <a:solidFill>
                <a:schemeClr val="bg1">
                  <a:lumMod val="50000"/>
                </a:schemeClr>
              </a:solidFill>
            </a:rPr>
            <a:t> blocks</a:t>
          </a:r>
          <a:endParaRPr lang="en-US" b="1" dirty="0" smtClean="0">
            <a:solidFill>
              <a:schemeClr val="bg1">
                <a:lumMod val="50000"/>
              </a:schemeClr>
            </a:solidFill>
          </a:endParaRPr>
        </a:p>
      </dgm:t>
    </dgm:pt>
    <dgm:pt modelId="{F646F208-5955-49AA-8E3F-0CA26233AEB6}" type="parTrans" cxnId="{ED2F2EF1-F586-471F-80A9-3B4CC592F173}">
      <dgm:prSet/>
      <dgm:spPr/>
      <dgm:t>
        <a:bodyPr/>
        <a:lstStyle/>
        <a:p>
          <a:endParaRPr lang="en-US"/>
        </a:p>
      </dgm:t>
    </dgm:pt>
    <dgm:pt modelId="{448263CA-7BD6-4810-A35F-0E7332F866FF}" type="sibTrans" cxnId="{ED2F2EF1-F586-471F-80A9-3B4CC592F173}">
      <dgm:prSet/>
      <dgm:spPr/>
      <dgm:t>
        <a:bodyPr/>
        <a:lstStyle/>
        <a:p>
          <a:endParaRPr lang="en-US"/>
        </a:p>
      </dgm:t>
    </dgm:pt>
    <dgm:pt modelId="{F91D7C21-C20A-4DF9-9989-9035263A11F2}" type="pres">
      <dgm:prSet presAssocID="{4DAEE09C-F1DB-4AC3-A58E-426B076EE63D}" presName="linear" presStyleCnt="0">
        <dgm:presLayoutVars>
          <dgm:animLvl val="lvl"/>
          <dgm:resizeHandles val="exact"/>
        </dgm:presLayoutVars>
      </dgm:prSet>
      <dgm:spPr/>
      <dgm:t>
        <a:bodyPr/>
        <a:lstStyle/>
        <a:p>
          <a:endParaRPr lang="en-US"/>
        </a:p>
      </dgm:t>
    </dgm:pt>
    <dgm:pt modelId="{2AB4932E-C26F-4CA2-AF9C-E4FF80845E5D}" type="pres">
      <dgm:prSet presAssocID="{CA6AADE3-846B-482C-8C34-C0ADEB98B3F1}" presName="parentText" presStyleLbl="node1" presStyleIdx="0" presStyleCnt="1" custLinFactY="-2482" custLinFactNeighborX="2140" custLinFactNeighborY="-100000">
        <dgm:presLayoutVars>
          <dgm:chMax val="0"/>
          <dgm:bulletEnabled val="1"/>
        </dgm:presLayoutVars>
      </dgm:prSet>
      <dgm:spPr/>
      <dgm:t>
        <a:bodyPr/>
        <a:lstStyle/>
        <a:p>
          <a:endParaRPr lang="en-US"/>
        </a:p>
      </dgm:t>
    </dgm:pt>
    <dgm:pt modelId="{9C1D27CA-376E-4B3C-A330-C3606D8F2CFE}" type="pres">
      <dgm:prSet presAssocID="{CA6AADE3-846B-482C-8C34-C0ADEB98B3F1}" presName="childText" presStyleLbl="revTx" presStyleIdx="0" presStyleCnt="1">
        <dgm:presLayoutVars>
          <dgm:bulletEnabled val="1"/>
        </dgm:presLayoutVars>
      </dgm:prSet>
      <dgm:spPr/>
      <dgm:t>
        <a:bodyPr/>
        <a:lstStyle/>
        <a:p>
          <a:endParaRPr lang="en-US"/>
        </a:p>
      </dgm:t>
    </dgm:pt>
  </dgm:ptLst>
  <dgm:cxnLst>
    <dgm:cxn modelId="{ED2F2EF1-F586-471F-80A9-3B4CC592F173}" srcId="{CA6AADE3-846B-482C-8C34-C0ADEB98B3F1}" destId="{77FF8BA9-9CC1-485E-A383-7DF3E6725F3A}" srcOrd="0" destOrd="0" parTransId="{F646F208-5955-49AA-8E3F-0CA26233AEB6}" sibTransId="{448263CA-7BD6-4810-A35F-0E7332F866FF}"/>
    <dgm:cxn modelId="{F88515F2-553D-B940-B47F-21C743F0EE3F}" type="presOf" srcId="{77FF8BA9-9CC1-485E-A383-7DF3E6725F3A}" destId="{9C1D27CA-376E-4B3C-A330-C3606D8F2CFE}" srcOrd="0" destOrd="0" presId="urn:microsoft.com/office/officeart/2005/8/layout/vList2"/>
    <dgm:cxn modelId="{0C4DCBF0-5256-4381-8FC5-5D8C1B5327C9}" srcId="{4DAEE09C-F1DB-4AC3-A58E-426B076EE63D}" destId="{CA6AADE3-846B-482C-8C34-C0ADEB98B3F1}" srcOrd="0" destOrd="0" parTransId="{6A8AF211-92A6-4DCD-9C71-32FD0D740D44}" sibTransId="{DF3E4B12-4AD2-4031-B3D3-7A101626D5F2}"/>
    <dgm:cxn modelId="{C4715CB4-5877-6147-9544-C97BC01FAEDF}" type="presOf" srcId="{CA6AADE3-846B-482C-8C34-C0ADEB98B3F1}" destId="{2AB4932E-C26F-4CA2-AF9C-E4FF80845E5D}" srcOrd="0" destOrd="0" presId="urn:microsoft.com/office/officeart/2005/8/layout/vList2"/>
    <dgm:cxn modelId="{B24EB294-917A-864C-94D9-8C1D181F17A6}" type="presOf" srcId="{4DAEE09C-F1DB-4AC3-A58E-426B076EE63D}" destId="{F91D7C21-C20A-4DF9-9989-9035263A11F2}" srcOrd="0" destOrd="0" presId="urn:microsoft.com/office/officeart/2005/8/layout/vList2"/>
    <dgm:cxn modelId="{E8BE0AD8-5023-5641-A98A-FC2D192FDB4F}" type="presParOf" srcId="{F91D7C21-C20A-4DF9-9989-9035263A11F2}" destId="{2AB4932E-C26F-4CA2-AF9C-E4FF80845E5D}" srcOrd="0" destOrd="0" presId="urn:microsoft.com/office/officeart/2005/8/layout/vList2"/>
    <dgm:cxn modelId="{D9DC3359-58B9-B146-A980-8BEC5867A051}" type="presParOf" srcId="{F91D7C21-C20A-4DF9-9989-9035263A11F2}" destId="{9C1D27CA-376E-4B3C-A330-C3606D8F2CF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AEE09C-F1DB-4AC3-A58E-426B076EE6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690526-9D0F-4803-9FF7-9FB337CE051B}">
      <dgm:prSet custT="1"/>
      <dgm:spPr/>
      <dgm:t>
        <a:bodyPr/>
        <a:lstStyle/>
        <a:p>
          <a:r>
            <a:rPr lang="en-US" sz="3100" dirty="0" smtClean="0"/>
            <a:t>Uses </a:t>
          </a:r>
          <a:r>
            <a:rPr lang="en-US" sz="3100" b="1" dirty="0" smtClean="0">
              <a:solidFill>
                <a:schemeClr val="accent5"/>
              </a:solidFill>
            </a:rPr>
            <a:t>run-time information </a:t>
          </a:r>
          <a:r>
            <a:rPr lang="en-US" sz="3100" dirty="0" smtClean="0"/>
            <a:t>to make the final offloading decision for               each</a:t>
          </a:r>
          <a:r>
            <a:rPr lang="en-US" sz="3100" baseline="0" dirty="0" smtClean="0"/>
            <a:t> code block</a:t>
          </a:r>
          <a:endParaRPr lang="en-US" sz="3100" dirty="0" smtClean="0"/>
        </a:p>
      </dgm:t>
    </dgm:pt>
    <dgm:pt modelId="{54B21DD0-D697-4994-A295-FFFE9C3B6B68}" type="parTrans" cxnId="{157C2CE3-A4BB-46D8-AAA9-5B4ED9D315BB}">
      <dgm:prSet/>
      <dgm:spPr/>
      <dgm:t>
        <a:bodyPr/>
        <a:lstStyle/>
        <a:p>
          <a:endParaRPr lang="en-US"/>
        </a:p>
      </dgm:t>
    </dgm:pt>
    <dgm:pt modelId="{655CC47F-4A0F-479D-AFBB-1A6004EF0F2E}" type="sibTrans" cxnId="{157C2CE3-A4BB-46D8-AAA9-5B4ED9D315BB}">
      <dgm:prSet/>
      <dgm:spPr/>
      <dgm:t>
        <a:bodyPr/>
        <a:lstStyle/>
        <a:p>
          <a:endParaRPr lang="en-US"/>
        </a:p>
      </dgm:t>
    </dgm:pt>
    <dgm:pt modelId="{77FF8BA9-9CC1-485E-A383-7DF3E6725F3A}">
      <dgm:prSet custT="1"/>
      <dgm:spPr/>
      <dgm:t>
        <a:bodyPr/>
        <a:lstStyle/>
        <a:p>
          <a:r>
            <a:rPr lang="en-US" sz="4000" b="1" dirty="0" smtClean="0"/>
            <a:t>Dynamic offloading control</a:t>
          </a:r>
          <a:endParaRPr lang="en-US" sz="4000" dirty="0" smtClean="0"/>
        </a:p>
      </dgm:t>
    </dgm:pt>
    <dgm:pt modelId="{F646F208-5955-49AA-8E3F-0CA26233AEB6}" type="parTrans" cxnId="{ED2F2EF1-F586-471F-80A9-3B4CC592F173}">
      <dgm:prSet/>
      <dgm:spPr/>
      <dgm:t>
        <a:bodyPr/>
        <a:lstStyle/>
        <a:p>
          <a:endParaRPr lang="en-US"/>
        </a:p>
      </dgm:t>
    </dgm:pt>
    <dgm:pt modelId="{448263CA-7BD6-4810-A35F-0E7332F866FF}" type="sibTrans" cxnId="{ED2F2EF1-F586-471F-80A9-3B4CC592F173}">
      <dgm:prSet/>
      <dgm:spPr/>
      <dgm:t>
        <a:bodyPr/>
        <a:lstStyle/>
        <a:p>
          <a:endParaRPr lang="en-US"/>
        </a:p>
      </dgm:t>
    </dgm:pt>
    <dgm:pt modelId="{F91D7C21-C20A-4DF9-9989-9035263A11F2}" type="pres">
      <dgm:prSet presAssocID="{4DAEE09C-F1DB-4AC3-A58E-426B076EE63D}" presName="linear" presStyleCnt="0">
        <dgm:presLayoutVars>
          <dgm:animLvl val="lvl"/>
          <dgm:resizeHandles val="exact"/>
        </dgm:presLayoutVars>
      </dgm:prSet>
      <dgm:spPr/>
      <dgm:t>
        <a:bodyPr/>
        <a:lstStyle/>
        <a:p>
          <a:endParaRPr lang="en-US"/>
        </a:p>
      </dgm:t>
    </dgm:pt>
    <dgm:pt modelId="{05CF707B-4FAC-421A-AF0B-AFD8F5A70717}" type="pres">
      <dgm:prSet presAssocID="{77FF8BA9-9CC1-485E-A383-7DF3E6725F3A}" presName="parentText" presStyleLbl="node1" presStyleIdx="0" presStyleCnt="1">
        <dgm:presLayoutVars>
          <dgm:chMax val="0"/>
          <dgm:bulletEnabled val="1"/>
        </dgm:presLayoutVars>
      </dgm:prSet>
      <dgm:spPr/>
      <dgm:t>
        <a:bodyPr/>
        <a:lstStyle/>
        <a:p>
          <a:endParaRPr lang="en-US"/>
        </a:p>
      </dgm:t>
    </dgm:pt>
    <dgm:pt modelId="{6E03F3B6-DFB4-455D-A8A4-7747AE75D86F}" type="pres">
      <dgm:prSet presAssocID="{77FF8BA9-9CC1-485E-A383-7DF3E6725F3A}" presName="childText" presStyleLbl="revTx" presStyleIdx="0" presStyleCnt="1">
        <dgm:presLayoutVars>
          <dgm:bulletEnabled val="1"/>
        </dgm:presLayoutVars>
      </dgm:prSet>
      <dgm:spPr/>
      <dgm:t>
        <a:bodyPr/>
        <a:lstStyle/>
        <a:p>
          <a:endParaRPr lang="en-US"/>
        </a:p>
      </dgm:t>
    </dgm:pt>
  </dgm:ptLst>
  <dgm:cxnLst>
    <dgm:cxn modelId="{157C2CE3-A4BB-46D8-AAA9-5B4ED9D315BB}" srcId="{77FF8BA9-9CC1-485E-A383-7DF3E6725F3A}" destId="{B4690526-9D0F-4803-9FF7-9FB337CE051B}" srcOrd="0" destOrd="0" parTransId="{54B21DD0-D697-4994-A295-FFFE9C3B6B68}" sibTransId="{655CC47F-4A0F-479D-AFBB-1A6004EF0F2E}"/>
    <dgm:cxn modelId="{DCAFCA39-4B6A-8A47-845F-78C5BF08D558}" type="presOf" srcId="{77FF8BA9-9CC1-485E-A383-7DF3E6725F3A}" destId="{05CF707B-4FAC-421A-AF0B-AFD8F5A70717}" srcOrd="0" destOrd="0" presId="urn:microsoft.com/office/officeart/2005/8/layout/vList2"/>
    <dgm:cxn modelId="{ED2F2EF1-F586-471F-80A9-3B4CC592F173}" srcId="{4DAEE09C-F1DB-4AC3-A58E-426B076EE63D}" destId="{77FF8BA9-9CC1-485E-A383-7DF3E6725F3A}" srcOrd="0" destOrd="0" parTransId="{F646F208-5955-49AA-8E3F-0CA26233AEB6}" sibTransId="{448263CA-7BD6-4810-A35F-0E7332F866FF}"/>
    <dgm:cxn modelId="{352D1C88-6D56-8245-9017-A5648AF7348D}" type="presOf" srcId="{B4690526-9D0F-4803-9FF7-9FB337CE051B}" destId="{6E03F3B6-DFB4-455D-A8A4-7747AE75D86F}" srcOrd="0" destOrd="0" presId="urn:microsoft.com/office/officeart/2005/8/layout/vList2"/>
    <dgm:cxn modelId="{E4F41391-CE17-FA42-94C0-EEFF0D2EB357}" type="presOf" srcId="{4DAEE09C-F1DB-4AC3-A58E-426B076EE63D}" destId="{F91D7C21-C20A-4DF9-9989-9035263A11F2}" srcOrd="0" destOrd="0" presId="urn:microsoft.com/office/officeart/2005/8/layout/vList2"/>
    <dgm:cxn modelId="{4B943D61-8BC5-284E-93F9-44FB7524F91C}" type="presParOf" srcId="{F91D7C21-C20A-4DF9-9989-9035263A11F2}" destId="{05CF707B-4FAC-421A-AF0B-AFD8F5A70717}" srcOrd="0" destOrd="0" presId="urn:microsoft.com/office/officeart/2005/8/layout/vList2"/>
    <dgm:cxn modelId="{4486FB23-9C9E-3E42-8448-F2CDEE3057DA}" type="presParOf" srcId="{F91D7C21-C20A-4DF9-9989-9035263A11F2}" destId="{6E03F3B6-DFB4-455D-A8A4-7747AE75D86F}"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4932E-C26F-4CA2-AF9C-E4FF80845E5D}">
      <dsp:nvSpPr>
        <dsp:cNvPr id="0" name=""/>
        <dsp:cNvSpPr/>
      </dsp:nvSpPr>
      <dsp:spPr>
        <a:xfrm>
          <a:off x="0" y="0"/>
          <a:ext cx="7122160"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t>Static compiler analysis</a:t>
          </a:r>
          <a:endParaRPr lang="en-US" sz="4000" kern="1200" dirty="0"/>
        </a:p>
      </dsp:txBody>
      <dsp:txXfrm>
        <a:off x="46834" y="46834"/>
        <a:ext cx="7028492" cy="865732"/>
      </dsp:txXfrm>
    </dsp:sp>
    <dsp:sp modelId="{9C1D27CA-376E-4B3C-A330-C3606D8F2CFE}">
      <dsp:nvSpPr>
        <dsp:cNvPr id="0" name=""/>
        <dsp:cNvSpPr/>
      </dsp:nvSpPr>
      <dsp:spPr>
        <a:xfrm>
          <a:off x="0" y="962577"/>
          <a:ext cx="7122160" cy="97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129"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smtClean="0"/>
            <a:t>Identifies code blocks as </a:t>
          </a:r>
          <a:r>
            <a:rPr lang="en-US" sz="3100" kern="1200" baseline="0" dirty="0" smtClean="0"/>
            <a:t>         </a:t>
          </a:r>
          <a:r>
            <a:rPr lang="en-US" sz="3100" b="1" kern="1200" dirty="0" smtClean="0">
              <a:solidFill>
                <a:schemeClr val="accent5"/>
              </a:solidFill>
            </a:rPr>
            <a:t>offloading candidate</a:t>
          </a:r>
          <a:r>
            <a:rPr lang="en-US" sz="3100" b="1" kern="1200" baseline="0" dirty="0" smtClean="0">
              <a:solidFill>
                <a:schemeClr val="accent5"/>
              </a:solidFill>
            </a:rPr>
            <a:t> blocks</a:t>
          </a:r>
          <a:endParaRPr lang="en-US" sz="3100" b="1" kern="1200" dirty="0" smtClean="0">
            <a:solidFill>
              <a:schemeClr val="accent5"/>
            </a:solidFill>
          </a:endParaRPr>
        </a:p>
      </dsp:txBody>
      <dsp:txXfrm>
        <a:off x="0" y="962577"/>
        <a:ext cx="7122160" cy="972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F707B-4FAC-421A-AF0B-AFD8F5A70717}">
      <dsp:nvSpPr>
        <dsp:cNvPr id="0" name=""/>
        <dsp:cNvSpPr/>
      </dsp:nvSpPr>
      <dsp:spPr>
        <a:xfrm>
          <a:off x="0" y="262"/>
          <a:ext cx="7122160" cy="909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t>Dynamic offloading control</a:t>
          </a:r>
          <a:endParaRPr lang="en-US" sz="4000" kern="1200" dirty="0" smtClean="0"/>
        </a:p>
      </dsp:txBody>
      <dsp:txXfrm>
        <a:off x="44410" y="44672"/>
        <a:ext cx="7033340" cy="820923"/>
      </dsp:txXfrm>
    </dsp:sp>
    <dsp:sp modelId="{6E03F3B6-DFB4-455D-A8A4-7747AE75D86F}">
      <dsp:nvSpPr>
        <dsp:cNvPr id="0" name=""/>
        <dsp:cNvSpPr/>
      </dsp:nvSpPr>
      <dsp:spPr>
        <a:xfrm>
          <a:off x="0" y="910006"/>
          <a:ext cx="7122160" cy="133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129" tIns="39370" rIns="220472" bIns="39370" numCol="1" spcCol="1270" anchor="t" anchorCtr="0">
          <a:noAutofit/>
        </a:bodyPr>
        <a:lstStyle/>
        <a:p>
          <a:pPr marL="285750" lvl="1" indent="-285750" algn="l" defTabSz="1377950">
            <a:lnSpc>
              <a:spcPct val="90000"/>
            </a:lnSpc>
            <a:spcBef>
              <a:spcPct val="0"/>
            </a:spcBef>
            <a:spcAft>
              <a:spcPct val="20000"/>
            </a:spcAft>
            <a:buChar char="••"/>
          </a:pPr>
          <a:r>
            <a:rPr lang="en-US" sz="3100" kern="1200" dirty="0" smtClean="0"/>
            <a:t>Uses </a:t>
          </a:r>
          <a:r>
            <a:rPr lang="en-US" sz="3100" b="1" kern="1200" dirty="0" smtClean="0">
              <a:solidFill>
                <a:schemeClr val="accent5"/>
              </a:solidFill>
            </a:rPr>
            <a:t>run-time information </a:t>
          </a:r>
          <a:r>
            <a:rPr lang="en-US" sz="3100" kern="1200" dirty="0" smtClean="0"/>
            <a:t>to make the final offloading decision for               each</a:t>
          </a:r>
          <a:r>
            <a:rPr lang="en-US" sz="3100" kern="1200" baseline="0" dirty="0" smtClean="0"/>
            <a:t> code block</a:t>
          </a:r>
          <a:endParaRPr lang="en-US" sz="3100" kern="1200" dirty="0" smtClean="0"/>
        </a:p>
      </dsp:txBody>
      <dsp:txXfrm>
        <a:off x="0" y="910006"/>
        <a:ext cx="7122160" cy="1334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4932E-C26F-4CA2-AF9C-E4FF80845E5D}">
      <dsp:nvSpPr>
        <dsp:cNvPr id="0" name=""/>
        <dsp:cNvSpPr/>
      </dsp:nvSpPr>
      <dsp:spPr>
        <a:xfrm>
          <a:off x="0" y="0"/>
          <a:ext cx="7122160"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t>Static compiler analysis</a:t>
          </a:r>
          <a:endParaRPr lang="en-US" sz="4000" kern="1200" dirty="0"/>
        </a:p>
      </dsp:txBody>
      <dsp:txXfrm>
        <a:off x="46834" y="46834"/>
        <a:ext cx="7028492" cy="865732"/>
      </dsp:txXfrm>
    </dsp:sp>
    <dsp:sp modelId="{9C1D27CA-376E-4B3C-A330-C3606D8F2CFE}">
      <dsp:nvSpPr>
        <dsp:cNvPr id="0" name=""/>
        <dsp:cNvSpPr/>
      </dsp:nvSpPr>
      <dsp:spPr>
        <a:xfrm>
          <a:off x="0" y="962577"/>
          <a:ext cx="7122160" cy="97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129"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smtClean="0"/>
            <a:t>Identifies code blocks as </a:t>
          </a:r>
          <a:r>
            <a:rPr lang="en-US" sz="3100" kern="1200" baseline="0" dirty="0" smtClean="0"/>
            <a:t>         </a:t>
          </a:r>
          <a:r>
            <a:rPr lang="en-US" sz="3100" b="1" kern="1200" dirty="0" smtClean="0">
              <a:solidFill>
                <a:schemeClr val="accent5"/>
              </a:solidFill>
            </a:rPr>
            <a:t>offloading candidate</a:t>
          </a:r>
          <a:r>
            <a:rPr lang="en-US" sz="3100" b="1" kern="1200" baseline="0" dirty="0" smtClean="0">
              <a:solidFill>
                <a:schemeClr val="accent5"/>
              </a:solidFill>
            </a:rPr>
            <a:t> blocks</a:t>
          </a:r>
          <a:endParaRPr lang="en-US" sz="3100" b="1" kern="1200" dirty="0" smtClean="0">
            <a:solidFill>
              <a:schemeClr val="accent5"/>
            </a:solidFill>
          </a:endParaRPr>
        </a:p>
      </dsp:txBody>
      <dsp:txXfrm>
        <a:off x="0" y="962577"/>
        <a:ext cx="7122160" cy="972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F707B-4FAC-421A-AF0B-AFD8F5A70717}">
      <dsp:nvSpPr>
        <dsp:cNvPr id="0" name=""/>
        <dsp:cNvSpPr/>
      </dsp:nvSpPr>
      <dsp:spPr>
        <a:xfrm>
          <a:off x="0" y="262"/>
          <a:ext cx="7122160" cy="909743"/>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t>Dynamic offloading control</a:t>
          </a:r>
          <a:endParaRPr lang="en-US" sz="4000" kern="1200" dirty="0" smtClean="0"/>
        </a:p>
      </dsp:txBody>
      <dsp:txXfrm>
        <a:off x="44410" y="44672"/>
        <a:ext cx="7033340" cy="820923"/>
      </dsp:txXfrm>
    </dsp:sp>
    <dsp:sp modelId="{6E03F3B6-DFB4-455D-A8A4-7747AE75D86F}">
      <dsp:nvSpPr>
        <dsp:cNvPr id="0" name=""/>
        <dsp:cNvSpPr/>
      </dsp:nvSpPr>
      <dsp:spPr>
        <a:xfrm>
          <a:off x="0" y="910006"/>
          <a:ext cx="7122160" cy="133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129" tIns="39370" rIns="220472" bIns="39370" numCol="1" spcCol="1270" anchor="t" anchorCtr="0">
          <a:noAutofit/>
        </a:bodyPr>
        <a:lstStyle/>
        <a:p>
          <a:pPr marL="285750" lvl="1" indent="-285750" algn="l" defTabSz="1377950">
            <a:lnSpc>
              <a:spcPct val="90000"/>
            </a:lnSpc>
            <a:spcBef>
              <a:spcPct val="0"/>
            </a:spcBef>
            <a:spcAft>
              <a:spcPct val="20000"/>
            </a:spcAft>
            <a:buChar char="••"/>
          </a:pPr>
          <a:r>
            <a:rPr lang="en-US" sz="3100" kern="1200" dirty="0" smtClean="0">
              <a:solidFill>
                <a:schemeClr val="bg1">
                  <a:lumMod val="50000"/>
                </a:schemeClr>
              </a:solidFill>
            </a:rPr>
            <a:t>Uses </a:t>
          </a:r>
          <a:r>
            <a:rPr lang="en-US" sz="3100" b="1" kern="1200" dirty="0" smtClean="0">
              <a:solidFill>
                <a:schemeClr val="bg1">
                  <a:lumMod val="50000"/>
                </a:schemeClr>
              </a:solidFill>
            </a:rPr>
            <a:t>run-time information </a:t>
          </a:r>
          <a:r>
            <a:rPr lang="en-US" sz="3100" kern="1200" dirty="0" smtClean="0">
              <a:solidFill>
                <a:schemeClr val="bg1">
                  <a:lumMod val="50000"/>
                </a:schemeClr>
              </a:solidFill>
            </a:rPr>
            <a:t>to make the final offloading decision for               each</a:t>
          </a:r>
          <a:r>
            <a:rPr lang="en-US" sz="3100" kern="1200" baseline="0" dirty="0" smtClean="0">
              <a:solidFill>
                <a:schemeClr val="bg1">
                  <a:lumMod val="50000"/>
                </a:schemeClr>
              </a:solidFill>
            </a:rPr>
            <a:t> code block</a:t>
          </a:r>
          <a:endParaRPr lang="en-US" sz="3100" kern="1200" dirty="0" smtClean="0">
            <a:solidFill>
              <a:schemeClr val="bg1">
                <a:lumMod val="50000"/>
              </a:schemeClr>
            </a:solidFill>
          </a:endParaRPr>
        </a:p>
      </dsp:txBody>
      <dsp:txXfrm>
        <a:off x="0" y="910006"/>
        <a:ext cx="7122160" cy="1334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4932E-C26F-4CA2-AF9C-E4FF80845E5D}">
      <dsp:nvSpPr>
        <dsp:cNvPr id="0" name=""/>
        <dsp:cNvSpPr/>
      </dsp:nvSpPr>
      <dsp:spPr>
        <a:xfrm>
          <a:off x="0" y="0"/>
          <a:ext cx="7122160" cy="959400"/>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t>Static compiler analysis</a:t>
          </a:r>
          <a:endParaRPr lang="en-US" sz="4000" kern="1200" dirty="0"/>
        </a:p>
      </dsp:txBody>
      <dsp:txXfrm>
        <a:off x="46834" y="46834"/>
        <a:ext cx="7028492" cy="865732"/>
      </dsp:txXfrm>
    </dsp:sp>
    <dsp:sp modelId="{9C1D27CA-376E-4B3C-A330-C3606D8F2CFE}">
      <dsp:nvSpPr>
        <dsp:cNvPr id="0" name=""/>
        <dsp:cNvSpPr/>
      </dsp:nvSpPr>
      <dsp:spPr>
        <a:xfrm>
          <a:off x="0" y="962577"/>
          <a:ext cx="7122160" cy="97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129"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smtClean="0">
              <a:solidFill>
                <a:schemeClr val="bg1">
                  <a:lumMod val="50000"/>
                </a:schemeClr>
              </a:solidFill>
            </a:rPr>
            <a:t>Identifies code blocks as </a:t>
          </a:r>
          <a:r>
            <a:rPr lang="en-US" sz="3100" kern="1200" baseline="0" dirty="0" smtClean="0">
              <a:solidFill>
                <a:schemeClr val="bg1">
                  <a:lumMod val="50000"/>
                </a:schemeClr>
              </a:solidFill>
            </a:rPr>
            <a:t>         </a:t>
          </a:r>
          <a:r>
            <a:rPr lang="en-US" sz="3100" b="1" kern="1200" dirty="0" smtClean="0">
              <a:solidFill>
                <a:schemeClr val="bg1">
                  <a:lumMod val="50000"/>
                </a:schemeClr>
              </a:solidFill>
            </a:rPr>
            <a:t>offloading candidate</a:t>
          </a:r>
          <a:r>
            <a:rPr lang="en-US" sz="3100" b="1" kern="1200" baseline="0" dirty="0" smtClean="0">
              <a:solidFill>
                <a:schemeClr val="bg1">
                  <a:lumMod val="50000"/>
                </a:schemeClr>
              </a:solidFill>
            </a:rPr>
            <a:t> blocks</a:t>
          </a:r>
          <a:endParaRPr lang="en-US" sz="3100" b="1" kern="1200" dirty="0" smtClean="0">
            <a:solidFill>
              <a:schemeClr val="bg1">
                <a:lumMod val="50000"/>
              </a:schemeClr>
            </a:solidFill>
          </a:endParaRPr>
        </a:p>
      </dsp:txBody>
      <dsp:txXfrm>
        <a:off x="0" y="962577"/>
        <a:ext cx="7122160" cy="9729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F707B-4FAC-421A-AF0B-AFD8F5A70717}">
      <dsp:nvSpPr>
        <dsp:cNvPr id="0" name=""/>
        <dsp:cNvSpPr/>
      </dsp:nvSpPr>
      <dsp:spPr>
        <a:xfrm>
          <a:off x="0" y="262"/>
          <a:ext cx="7122160" cy="909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t>Dynamic offloading control</a:t>
          </a:r>
          <a:endParaRPr lang="en-US" sz="4000" kern="1200" dirty="0" smtClean="0"/>
        </a:p>
      </dsp:txBody>
      <dsp:txXfrm>
        <a:off x="44410" y="44672"/>
        <a:ext cx="7033340" cy="820923"/>
      </dsp:txXfrm>
    </dsp:sp>
    <dsp:sp modelId="{6E03F3B6-DFB4-455D-A8A4-7747AE75D86F}">
      <dsp:nvSpPr>
        <dsp:cNvPr id="0" name=""/>
        <dsp:cNvSpPr/>
      </dsp:nvSpPr>
      <dsp:spPr>
        <a:xfrm>
          <a:off x="0" y="910006"/>
          <a:ext cx="7122160" cy="133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129" tIns="39370" rIns="220472" bIns="39370" numCol="1" spcCol="1270" anchor="t" anchorCtr="0">
          <a:noAutofit/>
        </a:bodyPr>
        <a:lstStyle/>
        <a:p>
          <a:pPr marL="285750" lvl="1" indent="-285750" algn="l" defTabSz="1377950">
            <a:lnSpc>
              <a:spcPct val="90000"/>
            </a:lnSpc>
            <a:spcBef>
              <a:spcPct val="0"/>
            </a:spcBef>
            <a:spcAft>
              <a:spcPct val="20000"/>
            </a:spcAft>
            <a:buChar char="••"/>
          </a:pPr>
          <a:r>
            <a:rPr lang="en-US" sz="3100" kern="1200" dirty="0" smtClean="0"/>
            <a:t>Uses </a:t>
          </a:r>
          <a:r>
            <a:rPr lang="en-US" sz="3100" b="1" kern="1200" dirty="0" smtClean="0">
              <a:solidFill>
                <a:schemeClr val="accent5"/>
              </a:solidFill>
            </a:rPr>
            <a:t>run-time information </a:t>
          </a:r>
          <a:r>
            <a:rPr lang="en-US" sz="3100" kern="1200" dirty="0" smtClean="0"/>
            <a:t>to make the final offloading decision for               each</a:t>
          </a:r>
          <a:r>
            <a:rPr lang="en-US" sz="3100" kern="1200" baseline="0" dirty="0" smtClean="0"/>
            <a:t> code block</a:t>
          </a:r>
          <a:endParaRPr lang="en-US" sz="3100" kern="1200" dirty="0" smtClean="0"/>
        </a:p>
      </dsp:txBody>
      <dsp:txXfrm>
        <a:off x="0" y="910006"/>
        <a:ext cx="7122160" cy="13347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0.89908</cdr:x>
      <cdr:y>0.03678</cdr:y>
    </cdr:from>
    <cdr:to>
      <cdr:x>0.89908</cdr:x>
      <cdr:y>0.67019</cdr:y>
    </cdr:to>
    <cdr:cxnSp macro="">
      <cdr:nvCxnSpPr>
        <cdr:cNvPr id="3" name="Straight Connector 2"/>
        <cdr:cNvCxnSpPr/>
      </cdr:nvCxnSpPr>
      <cdr:spPr>
        <a:xfrm xmlns:a="http://schemas.openxmlformats.org/drawingml/2006/main" flipV="1">
          <a:off x="7890075" y="170018"/>
          <a:ext cx="0" cy="2927844"/>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0.08454</cdr:x>
      <cdr:y>0.3406</cdr:y>
    </cdr:from>
    <cdr:to>
      <cdr:x>0.98754</cdr:x>
      <cdr:y>0.34504</cdr:y>
    </cdr:to>
    <cdr:cxnSp macro="">
      <cdr:nvCxnSpPr>
        <cdr:cNvPr id="4" name="Straight Connector 3"/>
        <cdr:cNvCxnSpPr/>
      </cdr:nvCxnSpPr>
      <cdr:spPr>
        <a:xfrm xmlns:a="http://schemas.openxmlformats.org/drawingml/2006/main" flipV="1">
          <a:off x="741928" y="1574369"/>
          <a:ext cx="7924457" cy="20524"/>
        </a:xfrm>
        <a:prstGeom xmlns:a="http://schemas.openxmlformats.org/drawingml/2006/main" prst="line">
          <a:avLst/>
        </a:prstGeom>
        <a:ln xmlns:a="http://schemas.openxmlformats.org/drawingml/2006/main" w="38100">
          <a:solidFill>
            <a:srgbClr val="FF000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0.90352</cdr:x>
      <cdr:y>0.08235</cdr:y>
    </cdr:from>
    <cdr:to>
      <cdr:x>0.90352</cdr:x>
      <cdr:y>0.76757</cdr:y>
    </cdr:to>
    <cdr:cxnSp macro="">
      <cdr:nvCxnSpPr>
        <cdr:cNvPr id="2" name="Straight Connector 1"/>
        <cdr:cNvCxnSpPr/>
      </cdr:nvCxnSpPr>
      <cdr:spPr>
        <a:xfrm xmlns:a="http://schemas.openxmlformats.org/drawingml/2006/main" flipV="1">
          <a:off x="7795395" y="327924"/>
          <a:ext cx="0" cy="2728588"/>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0.90922</cdr:x>
      <cdr:y>0.26847</cdr:y>
    </cdr:from>
    <cdr:to>
      <cdr:x>0.90922</cdr:x>
      <cdr:y>0.84541</cdr:y>
    </cdr:to>
    <cdr:cxnSp macro="">
      <cdr:nvCxnSpPr>
        <cdr:cNvPr id="3" name="Straight Connector 2"/>
        <cdr:cNvCxnSpPr/>
      </cdr:nvCxnSpPr>
      <cdr:spPr>
        <a:xfrm xmlns:a="http://schemas.openxmlformats.org/drawingml/2006/main">
          <a:off x="7771190" y="946150"/>
          <a:ext cx="0" cy="2033288"/>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0.92559</cdr:x>
      <cdr:y>0.30882</cdr:y>
    </cdr:from>
    <cdr:to>
      <cdr:x>0.92559</cdr:x>
      <cdr:y>0.87941</cdr:y>
    </cdr:to>
    <cdr:cxnSp macro="">
      <cdr:nvCxnSpPr>
        <cdr:cNvPr id="3" name="Straight Connector 2"/>
        <cdr:cNvCxnSpPr/>
      </cdr:nvCxnSpPr>
      <cdr:spPr>
        <a:xfrm xmlns:a="http://schemas.openxmlformats.org/drawingml/2006/main">
          <a:off x="8715191" y="960120"/>
          <a:ext cx="0" cy="1773937"/>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0.90306</cdr:x>
      <cdr:y>0.06199</cdr:y>
    </cdr:from>
    <cdr:to>
      <cdr:x>0.90323</cdr:x>
      <cdr:y>0.49129</cdr:y>
    </cdr:to>
    <cdr:cxnSp macro="">
      <cdr:nvCxnSpPr>
        <cdr:cNvPr id="2" name="Straight Connector 1"/>
        <cdr:cNvCxnSpPr/>
      </cdr:nvCxnSpPr>
      <cdr:spPr>
        <a:xfrm xmlns:a="http://schemas.openxmlformats.org/drawingml/2006/main" flipH="1" flipV="1">
          <a:off x="10966036" y="157015"/>
          <a:ext cx="2065" cy="1087369"/>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0.07614</cdr:x>
      <cdr:y>0.31989</cdr:y>
    </cdr:from>
    <cdr:to>
      <cdr:x>0.98561</cdr:x>
      <cdr:y>0.31989</cdr:y>
    </cdr:to>
    <cdr:cxnSp macro="">
      <cdr:nvCxnSpPr>
        <cdr:cNvPr id="3" name="Straight Connector 2"/>
        <cdr:cNvCxnSpPr/>
      </cdr:nvCxnSpPr>
      <cdr:spPr>
        <a:xfrm xmlns:a="http://schemas.openxmlformats.org/drawingml/2006/main">
          <a:off x="674186" y="1283244"/>
          <a:ext cx="8052958" cy="0"/>
        </a:xfrm>
        <a:prstGeom xmlns:a="http://schemas.openxmlformats.org/drawingml/2006/main" prst="line">
          <a:avLst/>
        </a:prstGeom>
        <a:ln xmlns:a="http://schemas.openxmlformats.org/drawingml/2006/main" w="12700" cmpd="sng">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0.90149</cdr:x>
      <cdr:y>0.21053</cdr:y>
    </cdr:from>
    <cdr:to>
      <cdr:x>0.90149</cdr:x>
      <cdr:y>0.80357</cdr:y>
    </cdr:to>
    <cdr:cxnSp macro="">
      <cdr:nvCxnSpPr>
        <cdr:cNvPr id="3" name="Straight Connector 2"/>
        <cdr:cNvCxnSpPr/>
      </cdr:nvCxnSpPr>
      <cdr:spPr>
        <a:xfrm xmlns:a="http://schemas.openxmlformats.org/drawingml/2006/main" flipV="1">
          <a:off x="6429715" y="436880"/>
          <a:ext cx="0" cy="1230674"/>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0.12785</cdr:x>
      <cdr:y>0.47515</cdr:y>
    </cdr:from>
    <cdr:to>
      <cdr:x>0.98041</cdr:x>
      <cdr:y>0.47515</cdr:y>
    </cdr:to>
    <cdr:cxnSp macro="">
      <cdr:nvCxnSpPr>
        <cdr:cNvPr id="4" name="Straight Connector 3"/>
        <cdr:cNvCxnSpPr/>
      </cdr:nvCxnSpPr>
      <cdr:spPr>
        <a:xfrm xmlns:a="http://schemas.openxmlformats.org/drawingml/2006/main">
          <a:off x="1011237" y="1039134"/>
          <a:ext cx="6743375" cy="0"/>
        </a:xfrm>
        <a:prstGeom xmlns:a="http://schemas.openxmlformats.org/drawingml/2006/main" prst="line">
          <a:avLst/>
        </a:prstGeom>
        <a:ln xmlns:a="http://schemas.openxmlformats.org/drawingml/2006/main" w="12700" cmpd="sng">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0.89915</cdr:x>
      <cdr:y>0.19717</cdr:y>
    </cdr:from>
    <cdr:to>
      <cdr:x>0.89978</cdr:x>
      <cdr:y>0.83014</cdr:y>
    </cdr:to>
    <cdr:cxnSp macro="">
      <cdr:nvCxnSpPr>
        <cdr:cNvPr id="3" name="Straight Connector 2"/>
        <cdr:cNvCxnSpPr/>
      </cdr:nvCxnSpPr>
      <cdr:spPr>
        <a:xfrm xmlns:a="http://schemas.openxmlformats.org/drawingml/2006/main" flipH="1" flipV="1">
          <a:off x="6588881" y="449226"/>
          <a:ext cx="4617" cy="1442146"/>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0.14245</cdr:x>
      <cdr:y>0.27288</cdr:y>
    </cdr:from>
    <cdr:to>
      <cdr:x>0.97436</cdr:x>
      <cdr:y>0.27288</cdr:y>
    </cdr:to>
    <cdr:cxnSp macro="">
      <cdr:nvCxnSpPr>
        <cdr:cNvPr id="4" name="Straight Connector 3"/>
        <cdr:cNvCxnSpPr/>
      </cdr:nvCxnSpPr>
      <cdr:spPr>
        <a:xfrm xmlns:a="http://schemas.openxmlformats.org/drawingml/2006/main">
          <a:off x="1016000" y="566420"/>
          <a:ext cx="5933440" cy="0"/>
        </a:xfrm>
        <a:prstGeom xmlns:a="http://schemas.openxmlformats.org/drawingml/2006/main" prst="line">
          <a:avLst/>
        </a:prstGeom>
        <a:ln xmlns:a="http://schemas.openxmlformats.org/drawingml/2006/main" w="12700" cmpd="sng">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0.90256</cdr:x>
      <cdr:y>0.13372</cdr:y>
    </cdr:from>
    <cdr:to>
      <cdr:x>0.9032</cdr:x>
      <cdr:y>0.82222</cdr:y>
    </cdr:to>
    <cdr:cxnSp macro="">
      <cdr:nvCxnSpPr>
        <cdr:cNvPr id="3" name="Straight Connector 2"/>
        <cdr:cNvCxnSpPr/>
      </cdr:nvCxnSpPr>
      <cdr:spPr>
        <a:xfrm xmlns:a="http://schemas.openxmlformats.org/drawingml/2006/main" flipV="1">
          <a:off x="6705600" y="305680"/>
          <a:ext cx="4724" cy="1573920"/>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0.12073</cdr:x>
      <cdr:y>0.45139</cdr:y>
    </cdr:from>
    <cdr:to>
      <cdr:x>0.97329</cdr:x>
      <cdr:y>0.45139</cdr:y>
    </cdr:to>
    <cdr:cxnSp macro="">
      <cdr:nvCxnSpPr>
        <cdr:cNvPr id="4" name="Straight Connector 3"/>
        <cdr:cNvCxnSpPr/>
      </cdr:nvCxnSpPr>
      <cdr:spPr>
        <a:xfrm xmlns:a="http://schemas.openxmlformats.org/drawingml/2006/main">
          <a:off x="861060" y="990600"/>
          <a:ext cx="6080760" cy="0"/>
        </a:xfrm>
        <a:prstGeom xmlns:a="http://schemas.openxmlformats.org/drawingml/2006/main" prst="line">
          <a:avLst/>
        </a:prstGeom>
        <a:ln xmlns:a="http://schemas.openxmlformats.org/drawingml/2006/main" w="12700" cmpd="sng">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887FBD1-A786-4944-85C1-F00657A73DBE}" type="datetimeFigureOut">
              <a:rPr lang="en-US" smtClean="0"/>
              <a:t>6/24/16</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4E3271F-7425-1F4D-9CEB-AA003F7588D9}" type="slidenum">
              <a:rPr lang="en-US" smtClean="0"/>
              <a:t>‹#›</a:t>
            </a:fld>
            <a:endParaRPr lang="en-US"/>
          </a:p>
        </p:txBody>
      </p:sp>
    </p:spTree>
    <p:extLst>
      <p:ext uri="{BB962C8B-B14F-4D97-AF65-F5344CB8AC3E}">
        <p14:creationId xmlns:p14="http://schemas.microsoft.com/office/powerpoint/2010/main" val="1626142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ADE85CC-C942-4BEA-8A51-D004A285CE75}" type="datetimeFigureOut">
              <a:rPr lang="en-US" smtClean="0"/>
              <a:t>6/24/16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2070261-DDF3-4A25-A57F-F361917ECCF6}" type="slidenum">
              <a:rPr lang="en-US" smtClean="0"/>
              <a:t>‹#›</a:t>
            </a:fld>
            <a:endParaRPr lang="en-US"/>
          </a:p>
        </p:txBody>
      </p:sp>
    </p:spTree>
    <p:extLst>
      <p:ext uri="{BB962C8B-B14F-4D97-AF65-F5344CB8AC3E}">
        <p14:creationId xmlns:p14="http://schemas.microsoft.com/office/powerpoint/2010/main" val="21076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am going to talk about “Transparent Offloading</a:t>
            </a:r>
            <a:r>
              <a:rPr lang="en-US" baseline="0" dirty="0" smtClean="0"/>
              <a:t> and Mapping (TOM): Enabling Programmer-Transparent Near-Data Processing in GPU Systems”. This is a joint work with my collaborators in CMU, NVIDIA, KAIST, and ETH Zurich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1</a:t>
            </a:fld>
            <a:endParaRPr lang="en-US"/>
          </a:p>
        </p:txBody>
      </p:sp>
    </p:spTree>
    <p:extLst>
      <p:ext uri="{BB962C8B-B14F-4D97-AF65-F5344CB8AC3E}">
        <p14:creationId xmlns:p14="http://schemas.microsoft.com/office/powerpoint/2010/main" val="170559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talk about the first component, transparent offloading, to automatically determine what code portions to offload.</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10</a:t>
            </a:fld>
            <a:endParaRPr lang="en-US"/>
          </a:p>
        </p:txBody>
      </p:sp>
    </p:spTree>
    <p:extLst>
      <p:ext uri="{BB962C8B-B14F-4D97-AF65-F5344CB8AC3E}">
        <p14:creationId xmlns:p14="http://schemas.microsoft.com/office/powerpoint/2010/main" val="147673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just mentioned, our transparent offloading mechanism consists of two components.</a:t>
            </a:r>
            <a:r>
              <a:rPr lang="en-US" baseline="0" dirty="0" smtClean="0"/>
              <a:t> The first component is static compiler analysis, which identifies the code blocks that are potentially beneficial for offloading as the offloading candidates blocks. The second component is dynamic offloading control, which uses run-time information to decide whether these offloading candidates blocks should be really offloaded.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11</a:t>
            </a:fld>
            <a:endParaRPr lang="en-US"/>
          </a:p>
        </p:txBody>
      </p:sp>
    </p:spTree>
    <p:extLst>
      <p:ext uri="{BB962C8B-B14F-4D97-AF65-F5344CB8AC3E}">
        <p14:creationId xmlns:p14="http://schemas.microsoft.com/office/powerpoint/2010/main" val="101716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talk about static compiler analysis first.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12</a:t>
            </a:fld>
            <a:endParaRPr lang="en-US"/>
          </a:p>
        </p:txBody>
      </p:sp>
    </p:spTree>
    <p:extLst>
      <p:ext uri="{BB962C8B-B14F-4D97-AF65-F5344CB8AC3E}">
        <p14:creationId xmlns:p14="http://schemas.microsoft.com/office/powerpoint/2010/main" val="1950903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static</a:t>
            </a:r>
            <a:r>
              <a:rPr lang="en-US" baseline="0" dirty="0" smtClean="0"/>
              <a:t> compiler analysis identifies what code portion to offload. As our goal is to save off-chip memory bandwidth, let’s take a look at the what we can save by offloading each operations. If we don’t offload a code block, each load instruction would need to send address to the memory, and get data back from the memory. Similarly, each store instruction would need to send address and data to the memory, and get the </a:t>
            </a:r>
            <a:r>
              <a:rPr lang="en-US" baseline="0" dirty="0" err="1" smtClean="0"/>
              <a:t>ack</a:t>
            </a:r>
            <a:r>
              <a:rPr lang="en-US" baseline="0" dirty="0" smtClean="0"/>
              <a:t> packet from the memory. These traffic can be saved if we offload this code block. However, there are costs to offload. We need to send live-in registers of this code block to memory. The live-in registers are the register values that are generated outside of the block. Similarly, we need to send the live-out registers back to GPU after the execution of a offloaded code block. Therefore, the offloading benefit comes from load/store instructions, and the offloading cost comes from live-in / live-out registers. We derive a equation to determine whether a code block could be beneficial to offload, and the details on in the paper.</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13</a:t>
            </a:fld>
            <a:endParaRPr lang="en-US"/>
          </a:p>
        </p:txBody>
      </p:sp>
    </p:spTree>
    <p:extLst>
      <p:ext uri="{BB962C8B-B14F-4D97-AF65-F5344CB8AC3E}">
        <p14:creationId xmlns:p14="http://schemas.microsoft.com/office/powerpoint/2010/main" val="1105564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use a  real code block as an example</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14</a:t>
            </a:fld>
            <a:endParaRPr lang="en-US"/>
          </a:p>
        </p:txBody>
      </p:sp>
    </p:spTree>
    <p:extLst>
      <p:ext uri="{BB962C8B-B14F-4D97-AF65-F5344CB8AC3E}">
        <p14:creationId xmlns:p14="http://schemas.microsoft.com/office/powerpoint/2010/main" val="102611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the variables that are marked as red are the live-in registers, which are the cost of offloading. The</a:t>
            </a:r>
            <a:r>
              <a:rPr lang="en-US" baseline="0" dirty="0" smtClean="0"/>
              <a:t> code portions that are circles as green are load/store instructions, which are the benefit of offloading. By applying the equation of cost/benefit analysis, we determine the amount of data moved by load/store instructions is higher than the amount of live-in/live-outs, so the compiler marks it as an offloading candidate block</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15</a:t>
            </a:fld>
            <a:endParaRPr lang="en-US"/>
          </a:p>
        </p:txBody>
      </p:sp>
    </p:spTree>
    <p:extLst>
      <p:ext uri="{BB962C8B-B14F-4D97-AF65-F5344CB8AC3E}">
        <p14:creationId xmlns:p14="http://schemas.microsoft.com/office/powerpoint/2010/main" val="1634044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the decision can not be made statically. For example this code block is a loop. If the compiler just apply the simple cost / benefit analysis, it would have determined it is not an offloading candidate block. However, the cost of offloading a loop is fixed, but the benefit is determined by its loop trip count. The more iterations it executes, the more benefits we can get. Therefore in this case, the compiler marks it as a conditional offloading candidate block, and provides the offloading condition to hardware. The condition can be loop trip count needs to larger than certain number.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16</a:t>
            </a:fld>
            <a:endParaRPr lang="en-US"/>
          </a:p>
        </p:txBody>
      </p:sp>
    </p:spTree>
    <p:extLst>
      <p:ext uri="{BB962C8B-B14F-4D97-AF65-F5344CB8AC3E}">
        <p14:creationId xmlns:p14="http://schemas.microsoft.com/office/powerpoint/2010/main" val="135953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just mentioned, our transparent offloading mechanism consists of two components.</a:t>
            </a:r>
            <a:r>
              <a:rPr lang="en-US" baseline="0" dirty="0" smtClean="0"/>
              <a:t> The first component is static compiler analysis, which identifies the code blocks that are potentially beneficial for offloading as the offloading candidates blocks. The second component is dynamic offloading control, which uses run-time information to decide whether these offloading candidates blocks should be really offloaded.</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17</a:t>
            </a:fld>
            <a:endParaRPr lang="en-US"/>
          </a:p>
        </p:txBody>
      </p:sp>
    </p:spTree>
    <p:extLst>
      <p:ext uri="{BB962C8B-B14F-4D97-AF65-F5344CB8AC3E}">
        <p14:creationId xmlns:p14="http://schemas.microsoft.com/office/powerpoint/2010/main" val="645993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make offloading decision dynamically because </a:t>
            </a:r>
            <a:r>
              <a:rPr lang="en-US" baseline="0" dirty="0" smtClean="0"/>
              <a:t>offloading hurt performance in</a:t>
            </a:r>
            <a:r>
              <a:rPr lang="en-US" dirty="0" smtClean="0"/>
              <a:t> two situations.</a:t>
            </a:r>
            <a:r>
              <a:rPr lang="en-US" baseline="0" dirty="0" smtClean="0"/>
              <a:t> In the first case, we can have a code block that need to get two data packets from the memory, and send two data packets to the memory. Offloading this block needs to send three register packets to the memory. For illustration purpose, the size of register and data is the same. Assuming now there is too much traffic on the TX channel and it becomes the bottleneck. Offloading this block will make the TX channel worse, and slowdowns the system.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18</a:t>
            </a:fld>
            <a:endParaRPr lang="en-US"/>
          </a:p>
        </p:txBody>
      </p:sp>
    </p:spTree>
    <p:extLst>
      <p:ext uri="{BB962C8B-B14F-4D97-AF65-F5344CB8AC3E}">
        <p14:creationId xmlns:p14="http://schemas.microsoft.com/office/powerpoint/2010/main" val="52538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situation</a:t>
            </a:r>
            <a:r>
              <a:rPr lang="en-US" baseline="0" dirty="0" smtClean="0"/>
              <a:t> is the offloaded blocks reach the capacity limit of the logic layer SM. When that happens, more offloading simply waste the compute bandwidth of main GPU and leads to slowdown with offloading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19</a:t>
            </a:fld>
            <a:endParaRPr lang="en-US"/>
          </a:p>
        </p:txBody>
      </p:sp>
    </p:spTree>
    <p:extLst>
      <p:ext uri="{BB962C8B-B14F-4D97-AF65-F5344CB8AC3E}">
        <p14:creationId xmlns:p14="http://schemas.microsoft.com/office/powerpoint/2010/main" val="176218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GPUs</a:t>
            </a:r>
            <a:r>
              <a:rPr lang="en-US" baseline="0" dirty="0" smtClean="0"/>
              <a:t> are widely used today and have many applications. However, many GPU applications require much more off-chip memory bandwidth than currently supplied by pins. This limitation makes many GPU applications not able to fully utilize the computation power of GPUs.</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2</a:t>
            </a:fld>
            <a:endParaRPr lang="en-US"/>
          </a:p>
        </p:txBody>
      </p:sp>
    </p:spTree>
    <p:extLst>
      <p:ext uri="{BB962C8B-B14F-4D97-AF65-F5344CB8AC3E}">
        <p14:creationId xmlns:p14="http://schemas.microsoft.com/office/powerpoint/2010/main" val="1303982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the key</a:t>
            </a:r>
            <a:r>
              <a:rPr lang="en-US" baseline="0" dirty="0" smtClean="0"/>
              <a:t> idea of </a:t>
            </a:r>
            <a:r>
              <a:rPr lang="en-US" dirty="0" smtClean="0"/>
              <a:t>our dynamic offloading control is to ensure the offloading</a:t>
            </a:r>
            <a:r>
              <a:rPr lang="en-US" baseline="0" dirty="0" smtClean="0"/>
              <a:t> is beneficial. First, we do not introduce more traffic on the bottleneck channel. The hardware monitor each channel and does not offload the candidate blocks that do not save memory bandwidth on the bottleneck channels. Second, the hardware monitors how many offloaded blocks are executed in each logic layer SM, and does not offload more when it reaches the limit of the SM.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20</a:t>
            </a:fld>
            <a:endParaRPr lang="en-US"/>
          </a:p>
        </p:txBody>
      </p:sp>
    </p:spTree>
    <p:extLst>
      <p:ext uri="{BB962C8B-B14F-4D97-AF65-F5344CB8AC3E}">
        <p14:creationId xmlns:p14="http://schemas.microsoft.com/office/powerpoint/2010/main" val="1106369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introduced</a:t>
            </a:r>
            <a:r>
              <a:rPr lang="en-US" baseline="0" dirty="0" smtClean="0"/>
              <a:t> transparent offloading</a:t>
            </a:r>
            <a:r>
              <a:rPr lang="en-US" dirty="0" smtClean="0"/>
              <a:t>, let’s talk about the second component of TOM: transparent data mapping.</a:t>
            </a:r>
            <a:r>
              <a:rPr lang="en-US" baseline="0" dirty="0" smtClean="0"/>
              <a:t> This mechanism is designed to tackle the challenge of mapping data into multiple memory stacks.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21</a:t>
            </a:fld>
            <a:endParaRPr lang="en-US"/>
          </a:p>
        </p:txBody>
      </p:sp>
    </p:spTree>
    <p:extLst>
      <p:ext uri="{BB962C8B-B14F-4D97-AF65-F5344CB8AC3E}">
        <p14:creationId xmlns:p14="http://schemas.microsoft.com/office/powerpoint/2010/main" val="1843964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a:t>
            </a:r>
            <a:r>
              <a:rPr lang="en-US" baseline="0" dirty="0" smtClean="0"/>
              <a:t> transparent data mapping is to maximize data co-location in each memory stack for offloaded operations. </a:t>
            </a:r>
            <a:r>
              <a:rPr lang="en-US" dirty="0" smtClean="0"/>
              <a:t>We make a key observation that may</a:t>
            </a:r>
            <a:r>
              <a:rPr lang="en-US" baseline="0" dirty="0" smtClean="0"/>
              <a:t> offloading candidate blocks exhibit a predictable pattern: fixed offset. This is a very useful access pattern for our goal. Let’s use an example to explain.</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22</a:t>
            </a:fld>
            <a:endParaRPr lang="en-US"/>
          </a:p>
        </p:txBody>
      </p:sp>
    </p:spTree>
    <p:extLst>
      <p:ext uri="{BB962C8B-B14F-4D97-AF65-F5344CB8AC3E}">
        <p14:creationId xmlns:p14="http://schemas.microsoft.com/office/powerpoint/2010/main" val="709784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code block, there are two accesses go to two arrays. Interestingly, they are always accessed with the same index. If we decompose their addresses, we will find that part of them is the base address of the array, and part of them is the index. As the index is always the same, their offset is always the same. Therefore, there will be always some address bits that are always the same. If we use these address bits to determine which memory stack we should map to, we can maximize the co-location of these two operands.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23</a:t>
            </a:fld>
            <a:endParaRPr lang="en-US"/>
          </a:p>
        </p:txBody>
      </p:sp>
    </p:spTree>
    <p:extLst>
      <p:ext uri="{BB962C8B-B14F-4D97-AF65-F5344CB8AC3E}">
        <p14:creationId xmlns:p14="http://schemas.microsoft.com/office/powerpoint/2010/main" val="1168740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our transparent data mapping mechanism is based on the key observation that may</a:t>
            </a:r>
            <a:r>
              <a:rPr lang="en-US" baseline="0" dirty="0" smtClean="0"/>
              <a:t> offloading candidate blocks exhibit a predictable pattern: fixed offset. So we execute a tiny fraction of the offloading candidate blocks to find out the best mapping, and use it to map data into multiple memory stacks. However, we could introduce excessive data remapping overhead. So the problem is how to avoid the overhead of data remapping.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24</a:t>
            </a:fld>
            <a:endParaRPr lang="en-US"/>
          </a:p>
        </p:txBody>
      </p:sp>
    </p:spTree>
    <p:extLst>
      <p:ext uri="{BB962C8B-B14F-4D97-AF65-F5344CB8AC3E}">
        <p14:creationId xmlns:p14="http://schemas.microsoft.com/office/powerpoint/2010/main" val="610429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take advantage</a:t>
            </a:r>
            <a:r>
              <a:rPr lang="en-US" baseline="0" dirty="0" smtClean="0"/>
              <a:t> of GPU execution model to solve this problem. In conventional GPU execution model, the CPU needs to copy the GPU data from CPU memory to GPU memory. The CPU then launch kernel in GPU, and the GPU accesses GPU memory directly to finish the task.</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25</a:t>
            </a:fld>
            <a:endParaRPr lang="en-US"/>
          </a:p>
        </p:txBody>
      </p:sp>
    </p:spTree>
    <p:extLst>
      <p:ext uri="{BB962C8B-B14F-4D97-AF65-F5344CB8AC3E}">
        <p14:creationId xmlns:p14="http://schemas.microsoft.com/office/powerpoint/2010/main" val="1833889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transparent data mapping, the</a:t>
            </a:r>
            <a:r>
              <a:rPr lang="en-US" baseline="0" dirty="0" smtClean="0"/>
              <a:t> GPU data also starts at CPU memory. The difference is when CPU wants to copy memory from CPU to GPU, we delay the memory copy. Instead, we just launch the kernel in GPU, and the GPU executes on CPU memory for a tiny fraction of the code. This can be achieved by the GPU virtual memory system. Once the GPU learns the best mapping, it copies the memory to GPU memory with this mapping, and executes as usual. With this mechanism, we don</a:t>
            </a:r>
            <a:r>
              <a:rPr lang="uk-UA" baseline="0" dirty="0" smtClean="0"/>
              <a:t>’</a:t>
            </a:r>
            <a:r>
              <a:rPr lang="en-US" baseline="0" dirty="0" smtClean="0"/>
              <a:t>t’ pay remapping overhead, and only pay minimal initial learning overhead.</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26</a:t>
            </a:fld>
            <a:endParaRPr lang="en-US"/>
          </a:p>
        </p:txBody>
      </p:sp>
    </p:spTree>
    <p:extLst>
      <p:ext uri="{BB962C8B-B14F-4D97-AF65-F5344CB8AC3E}">
        <p14:creationId xmlns:p14="http://schemas.microsoft.com/office/powerpoint/2010/main" val="1497138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introduction of both mechanisms of TOM. Let’s talk about how TOM can be realized in a GPU pipeline.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27</a:t>
            </a:fld>
            <a:endParaRPr lang="en-US"/>
          </a:p>
        </p:txBody>
      </p:sp>
    </p:spTree>
    <p:extLst>
      <p:ext uri="{BB962C8B-B14F-4D97-AF65-F5344CB8AC3E}">
        <p14:creationId xmlns:p14="http://schemas.microsoft.com/office/powerpoint/2010/main" val="438100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typical GPU pipeline. Let’s focus on what we need to add into</a:t>
            </a:r>
            <a:r>
              <a:rPr lang="en-US" baseline="0" dirty="0" smtClean="0"/>
              <a:t> it for TOM. First, we need a offload controller, which makes offloading decision and sends offloading request to memory stacks. Second, we need a channel busy monitor, to monitor the TX/RX memory bandwidth and report bottlenecked channel. When a warp is issued to pipeline, it will first go to instruction buffer. When the instruction buffer detects it is a beginning of an offloading candidate block, it will send this warp to the offload controller. The offload controller makes a dynamic offloading decision based on runtime information, and send this warp to memory stack if it decides to offload.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28</a:t>
            </a:fld>
            <a:endParaRPr lang="en-US"/>
          </a:p>
        </p:txBody>
      </p:sp>
    </p:spTree>
    <p:extLst>
      <p:ext uri="{BB962C8B-B14F-4D97-AF65-F5344CB8AC3E}">
        <p14:creationId xmlns:p14="http://schemas.microsoft.com/office/powerpoint/2010/main" val="119613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talk about our</a:t>
            </a:r>
            <a:r>
              <a:rPr lang="en-US" baseline="0" dirty="0" smtClean="0"/>
              <a:t> evaluation results of TOM.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29</a:t>
            </a:fld>
            <a:endParaRPr lang="en-US"/>
          </a:p>
        </p:txBody>
      </p:sp>
    </p:spTree>
    <p:extLst>
      <p:ext uri="{BB962C8B-B14F-4D97-AF65-F5344CB8AC3E}">
        <p14:creationId xmlns:p14="http://schemas.microsoft.com/office/powerpoint/2010/main" val="29730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promising solution to this problem is using the “near data processing” architecture.</a:t>
            </a:r>
            <a:r>
              <a:rPr lang="en-US" baseline="0" dirty="0" smtClean="0"/>
              <a:t> This architecture replaces GPU memory with 3D-stacked memories, and add a logic layer in each memory stack. In each logic layer, we can add streaming multiprocessors (or logic layer SM), which has similar functionality as the SMs in GPU. With this architecture, the GPU can offload memory intensive operations to these logic layer SMs, which can utilize the abundant internal memory bandwidth in 3D-stacked memories to improve GPU performance.</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3</a:t>
            </a:fld>
            <a:endParaRPr lang="en-US"/>
          </a:p>
        </p:txBody>
      </p:sp>
    </p:spTree>
    <p:extLst>
      <p:ext uri="{BB962C8B-B14F-4D97-AF65-F5344CB8AC3E}">
        <p14:creationId xmlns:p14="http://schemas.microsoft.com/office/powerpoint/2010/main" val="1736055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evaluation</a:t>
            </a:r>
            <a:r>
              <a:rPr lang="en-US" baseline="0" dirty="0" smtClean="0"/>
              <a:t> methodology, We use GPGPU-</a:t>
            </a:r>
            <a:r>
              <a:rPr lang="en-US" baseline="0" dirty="0" err="1" smtClean="0"/>
              <a:t>sim</a:t>
            </a:r>
            <a:r>
              <a:rPr lang="en-US" baseline="0" dirty="0" smtClean="0"/>
              <a:t> and make sure the number of SMs are the same between baseline and our proposed system.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30</a:t>
            </a:fld>
            <a:endParaRPr lang="en-US"/>
          </a:p>
        </p:txBody>
      </p:sp>
    </p:spTree>
    <p:extLst>
      <p:ext uri="{BB962C8B-B14F-4D97-AF65-F5344CB8AC3E}">
        <p14:creationId xmlns:p14="http://schemas.microsoft.com/office/powerpoint/2010/main" val="1674691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first look at performance.</a:t>
            </a:r>
            <a:r>
              <a:rPr lang="en-US" baseline="0" dirty="0" smtClean="0"/>
              <a:t> In this chart, Y-axis is the speedup, normalized to baseline. We illustrate two results for each workloads. One is “TOFF”, which stands for transparent offloading, the first component of TOM. Another is “TOM”, which have both components of TOM. As we can see, only using transparent offloading can give us 20% average speedup, and using both components of TOM can give us 30% average speedup, up to 76%.</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31</a:t>
            </a:fld>
            <a:endParaRPr lang="en-US"/>
          </a:p>
        </p:txBody>
      </p:sp>
    </p:spTree>
    <p:extLst>
      <p:ext uri="{BB962C8B-B14F-4D97-AF65-F5344CB8AC3E}">
        <p14:creationId xmlns:p14="http://schemas.microsoft.com/office/powerpoint/2010/main" val="1622875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look at off-chip memory traffic. The Y-axis in this chart is the memory traffic, normalized to the baseline. We segment the traffic into three categories, which are GPU-memory RX channel, GPU-memory TX channel, and memory-memory channel. As we can see, using </a:t>
            </a:r>
            <a:r>
              <a:rPr lang="en-US" baseline="0" dirty="0" err="1" smtClean="0"/>
              <a:t>bmap</a:t>
            </a:r>
            <a:r>
              <a:rPr lang="en-US" baseline="0" dirty="0" smtClean="0"/>
              <a:t> can reduce memory traffic between GPU and memory, but overall does not save much due to extra memory-to-memory traffic. With </a:t>
            </a:r>
            <a:r>
              <a:rPr lang="en-US" baseline="0" dirty="0" err="1" smtClean="0"/>
              <a:t>tmap</a:t>
            </a:r>
            <a:r>
              <a:rPr lang="en-US" baseline="0" dirty="0" smtClean="0"/>
              <a:t>, we significantly reduce memory-to-memory traffic. Overall, we reduce 13% memory traffic (up to 37%), and more importantly, we reduce 2.5X memory-memory traffic with </a:t>
            </a:r>
            <a:r>
              <a:rPr lang="en-US" baseline="0" dirty="0" err="1" smtClean="0"/>
              <a:t>tmap</a:t>
            </a:r>
            <a:r>
              <a:rPr lang="en-US" baseline="0" dirty="0" smtClean="0"/>
              <a:t>. For some workloads, transparent data mapping can even reduce the memory-to-memory traffic to almost 0.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32</a:t>
            </a:fld>
            <a:endParaRPr lang="en-US"/>
          </a:p>
        </p:txBody>
      </p:sp>
    </p:spTree>
    <p:extLst>
      <p:ext uri="{BB962C8B-B14F-4D97-AF65-F5344CB8AC3E}">
        <p14:creationId xmlns:p14="http://schemas.microsoft.com/office/powerpoint/2010/main" val="480089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more details in the paper. We discuss how we handle cache coherence and virtual memory translation in logic layer SM. We also provide our evaluation on energy consumption. Also, we do sensitivity study on the computational capacity of logic layer SMs, and different internal and cross-stack memory bandwidth. We also provide our area estimation in the paper.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33</a:t>
            </a:fld>
            <a:endParaRPr lang="en-US"/>
          </a:p>
        </p:txBody>
      </p:sp>
    </p:spTree>
    <p:extLst>
      <p:ext uri="{BB962C8B-B14F-4D97-AF65-F5344CB8AC3E}">
        <p14:creationId xmlns:p14="http://schemas.microsoft.com/office/powerpoint/2010/main" val="1390227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a:t>
            </a:r>
            <a:r>
              <a:rPr lang="en-US" baseline="0" dirty="0" smtClean="0"/>
              <a:t> near data processing is a promising direction to tackle the off-chip memory bandwidth bottleneck in GPU. The major problem of enabling near data processing is it requires a lot of programmer effort. The programmer needs to decide which operations to be offloaded, and how to map data to multiple memory stacks. We propose transparent offloading and mapping, TOM, that using compiler to identify code portions to potentially offload, and using the run-time system to make the offloading decision. We also introduce a programmer transparent data mapping mechanism to maximize offloaded data co-location. Our evaluation shows TOM can achieve 30% average performance improvement, up to 76%, in existing workloads without any program change.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34</a:t>
            </a:fld>
            <a:endParaRPr lang="en-US"/>
          </a:p>
        </p:txBody>
      </p:sp>
    </p:spTree>
    <p:extLst>
      <p:ext uri="{BB962C8B-B14F-4D97-AF65-F5344CB8AC3E}">
        <p14:creationId xmlns:p14="http://schemas.microsoft.com/office/powerpoint/2010/main" val="765139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am going to talk about “Transparent Offloading</a:t>
            </a:r>
            <a:r>
              <a:rPr lang="en-US" baseline="0" dirty="0" smtClean="0"/>
              <a:t> and Mapping (TOM): Enabling Programmer-Transparent Near-Data Processing in GPU Systems”. This is a joint work with my collaborators in CMU, NVIDIA, KAIST, and ETH Zurich </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35</a:t>
            </a:fld>
            <a:endParaRPr lang="en-US"/>
          </a:p>
        </p:txBody>
      </p:sp>
    </p:spTree>
    <p:extLst>
      <p:ext uri="{BB962C8B-B14F-4D97-AF65-F5344CB8AC3E}">
        <p14:creationId xmlns:p14="http://schemas.microsoft.com/office/powerpoint/2010/main" val="443141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070261-DDF3-4A25-A57F-F361917ECCF6}" type="slidenum">
              <a:rPr lang="en-US" smtClean="0"/>
              <a:t>36</a:t>
            </a:fld>
            <a:endParaRPr lang="en-US"/>
          </a:p>
        </p:txBody>
      </p:sp>
    </p:spTree>
    <p:extLst>
      <p:ext uri="{BB962C8B-B14F-4D97-AF65-F5344CB8AC3E}">
        <p14:creationId xmlns:p14="http://schemas.microsoft.com/office/powerpoint/2010/main" val="258874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key challenges</a:t>
            </a:r>
            <a:r>
              <a:rPr lang="en-US" baseline="0" dirty="0" smtClean="0"/>
              <a:t> to enable the near data processing architecture. We need to determine which operations should we offload to memory stack. Also, we need to determine how to map data across multiple memory stacks.</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4</a:t>
            </a:fld>
            <a:endParaRPr lang="en-US"/>
          </a:p>
        </p:txBody>
      </p:sp>
    </p:spTree>
    <p:extLst>
      <p:ext uri="{BB962C8B-B14F-4D97-AF65-F5344CB8AC3E}">
        <p14:creationId xmlns:p14="http://schemas.microsoft.com/office/powerpoint/2010/main" val="75486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challenge, we</a:t>
            </a:r>
            <a:r>
              <a:rPr lang="en-US" baseline="0" dirty="0" smtClean="0"/>
              <a:t> need to determine which operations should be executed on the main GPUs, and which operations should be executed on the logic layer SMs. This is important because we want to execute compute intensive code in the GPU, and the memory intensive code in the logic layer SM.</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5</a:t>
            </a:fld>
            <a:endParaRPr lang="en-US"/>
          </a:p>
        </p:txBody>
      </p:sp>
    </p:spTree>
    <p:extLst>
      <p:ext uri="{BB962C8B-B14F-4D97-AF65-F5344CB8AC3E}">
        <p14:creationId xmlns:p14="http://schemas.microsoft.com/office/powerpoint/2010/main" val="75064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second challenge,</a:t>
            </a:r>
            <a:r>
              <a:rPr lang="en-US" baseline="0" dirty="0" smtClean="0"/>
              <a:t> we need to determine how to map data when a system consists of multiple memory stacks. For example, if we execute “C = A + B” in a logic layer SM, we want A, B, and C are all mapped to the same memory stack so we can fully utilize the internal memory bandwidth in memory stacks. If it’s not the case, we still need to go through off-chip memory channels to get the data, and loses the benefit of near data processing.</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6</a:t>
            </a:fld>
            <a:endParaRPr lang="en-US"/>
          </a:p>
        </p:txBody>
      </p:sp>
    </p:spTree>
    <p:extLst>
      <p:ext uri="{BB962C8B-B14F-4D97-AF65-F5344CB8AC3E}">
        <p14:creationId xmlns:p14="http://schemas.microsoft.com/office/powerpoint/2010/main" val="1302383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state-of-art</a:t>
            </a:r>
            <a:r>
              <a:rPr lang="en-US" baseline="0" dirty="0" smtClean="0"/>
              <a:t> proposals, the major problem is that solving these two challenges requires significant programmer effort. For the first challenge, the programmer need to explicitly identify offloaded operations. Even programmers are willing to do that, they may not be able to make good decisions because the offloading efficiency also depends on run time variations. For the second challenge, programmers need to find all the operands in each offloaded operations and map them. Both are very difficult tasks for programmers. Also, only rewritten code can get the benefit of near-data processing architecture.</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7</a:t>
            </a:fld>
            <a:endParaRPr lang="en-US"/>
          </a:p>
        </p:txBody>
      </p:sp>
    </p:spTree>
    <p:extLst>
      <p:ext uri="{BB962C8B-B14F-4D97-AF65-F5344CB8AC3E}">
        <p14:creationId xmlns:p14="http://schemas.microsoft.com/office/powerpoint/2010/main" val="141171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a:t>
            </a:r>
            <a:r>
              <a:rPr lang="en-US" baseline="0" dirty="0" smtClean="0"/>
              <a:t> our goal of this work is to enable near-data processing in GPUs transparently, without any programmer intervention.</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8</a:t>
            </a:fld>
            <a:endParaRPr lang="en-US"/>
          </a:p>
        </p:txBody>
      </p:sp>
    </p:spTree>
    <p:extLst>
      <p:ext uri="{BB962C8B-B14F-4D97-AF65-F5344CB8AC3E}">
        <p14:creationId xmlns:p14="http://schemas.microsoft.com/office/powerpoint/2010/main" val="191608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the slide</a:t>
            </a:r>
            <a:endParaRPr lang="en-US" dirty="0"/>
          </a:p>
        </p:txBody>
      </p:sp>
      <p:sp>
        <p:nvSpPr>
          <p:cNvPr id="4" name="Slide Number Placeholder 3"/>
          <p:cNvSpPr>
            <a:spLocks noGrp="1"/>
          </p:cNvSpPr>
          <p:nvPr>
            <p:ph type="sldNum" sz="quarter" idx="10"/>
          </p:nvPr>
        </p:nvSpPr>
        <p:spPr/>
        <p:txBody>
          <a:bodyPr/>
          <a:lstStyle/>
          <a:p>
            <a:fld id="{D2070261-DDF3-4A25-A57F-F361917ECCF6}" type="slidenum">
              <a:rPr lang="en-US" smtClean="0"/>
              <a:t>9</a:t>
            </a:fld>
            <a:endParaRPr lang="en-US"/>
          </a:p>
        </p:txBody>
      </p:sp>
    </p:spTree>
    <p:extLst>
      <p:ext uri="{BB962C8B-B14F-4D97-AF65-F5344CB8AC3E}">
        <p14:creationId xmlns:p14="http://schemas.microsoft.com/office/powerpoint/2010/main" val="74769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86678B-5A7A-4B90-B104-08D81DE501A8}" type="datetime1">
              <a:rPr lang="en-US" smtClean="0"/>
              <a:t>6/24/16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265279842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070DDE-3A47-4319-8657-B02B4FE328D8}" type="datetime1">
              <a:rPr lang="en-US" smtClean="0"/>
              <a:t>6/24/16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93873329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501CC4-A03E-4285-8700-BD0558A54FBC}" type="datetime1">
              <a:rPr lang="en-US" smtClean="0"/>
              <a:t>6/24/16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404949084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23445"/>
          </a:xfrm>
        </p:spPr>
        <p:txBody>
          <a:bodyPr>
            <a:normAutofit/>
          </a:bodyPr>
          <a:lstStyle>
            <a:lvl1pPr>
              <a:defRPr sz="3600" b="1">
                <a:solidFill>
                  <a:schemeClr val="accent5">
                    <a:lumMod val="50000"/>
                  </a:schemeClr>
                </a:solidFill>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210491"/>
            <a:ext cx="7886700" cy="4966472"/>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8C58419-6133-49E9-B2AC-5BC3AB74657C}" type="datetime1">
              <a:rPr lang="en-US" smtClean="0"/>
              <a:t>6/24/16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pPr/>
              <a:t>‹#›</a:t>
            </a:fld>
            <a:endParaRPr lang="en-US"/>
          </a:p>
        </p:txBody>
      </p:sp>
    </p:spTree>
    <p:extLst>
      <p:ext uri="{BB962C8B-B14F-4D97-AF65-F5344CB8AC3E}">
        <p14:creationId xmlns:p14="http://schemas.microsoft.com/office/powerpoint/2010/main" val="111491528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Gill Sans MT" panose="020B05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0A1266-C3DB-42D6-86AE-14035E33A8BD}" type="datetime1">
              <a:rPr lang="en-US" smtClean="0"/>
              <a:t>6/24/16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3080856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00D769-23A8-4C3A-A7DA-3008081AC88D}" type="datetime1">
              <a:rPr lang="en-US" smtClean="0"/>
              <a:t>6/24/16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174144562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8A3600-220B-4590-B408-BA8ECB6E25BB}" type="datetime1">
              <a:rPr lang="en-US" smtClean="0"/>
              <a:t>6/24/16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99656385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CEDA88-5A0B-4296-ADE5-A67D092B0EAE}" type="datetime1">
              <a:rPr lang="en-US" smtClean="0"/>
              <a:t>6/24/16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217287793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4AAEB-00FA-49C4-903C-825242744E6F}" type="datetime1">
              <a:rPr lang="en-US" smtClean="0"/>
              <a:t>6/24/16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383535451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3D5CC0-D307-42C4-8DD8-A1304BC2F6A7}" type="datetime1">
              <a:rPr lang="en-US" smtClean="0"/>
              <a:t>6/24/16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132153692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97031-1807-44C6-9E33-9D4219CB35E4}" type="datetime1">
              <a:rPr lang="en-US" smtClean="0"/>
              <a:t>6/24/16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416931166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30472-63BD-4F26-8322-E7B4933B0A11}" type="datetime1">
              <a:rPr lang="en-US" smtClean="0"/>
              <a:t>6/24/16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29896" y="6489083"/>
            <a:ext cx="2057400" cy="365125"/>
          </a:xfrm>
          <a:prstGeom prst="rect">
            <a:avLst/>
          </a:prstGeom>
        </p:spPr>
        <p:txBody>
          <a:bodyPr vert="horz" lIns="91440" tIns="45720" rIns="91440" bIns="45720" rtlCol="0" anchor="ctr"/>
          <a:lstStyle>
            <a:lvl1pPr algn="r">
              <a:defRPr sz="2000">
                <a:solidFill>
                  <a:schemeClr val="tx1">
                    <a:lumMod val="65000"/>
                    <a:lumOff val="35000"/>
                  </a:schemeClr>
                </a:solidFill>
              </a:defRPr>
            </a:lvl1pPr>
          </a:lstStyle>
          <a:p>
            <a:fld id="{41761933-5E43-49A2-AD73-7C7EDD79F2C4}" type="slidenum">
              <a:rPr lang="en-US" smtClean="0"/>
              <a:pPr/>
              <a:t>‹#›</a:t>
            </a:fld>
            <a:endParaRPr lang="en-US" dirty="0"/>
          </a:p>
        </p:txBody>
      </p:sp>
    </p:spTree>
    <p:extLst>
      <p:ext uri="{BB962C8B-B14F-4D97-AF65-F5344CB8AC3E}">
        <p14:creationId xmlns:p14="http://schemas.microsoft.com/office/powerpoint/2010/main" val="517596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diagramData" Target="../diagrams/data2.xml"/><Relationship Id="rId10"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1" Type="http://schemas.openxmlformats.org/officeDocument/2006/relationships/diagramQuickStyle" Target="../diagrams/quickStyle4.xml"/><Relationship Id="rId12" Type="http://schemas.openxmlformats.org/officeDocument/2006/relationships/diagramColors" Target="../diagrams/colors4.xml"/><Relationship Id="rId13" Type="http://schemas.microsoft.com/office/2007/relationships/diagramDrawing" Target="../diagrams/drawing4.xml"/><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diagramData" Target="../diagrams/data4.xml"/><Relationship Id="rId10"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diagramQuickStyle" Target="../diagrams/quickStyle6.xml"/><Relationship Id="rId12" Type="http://schemas.openxmlformats.org/officeDocument/2006/relationships/diagramColors" Target="../diagrams/colors6.xml"/><Relationship Id="rId13" Type="http://schemas.microsoft.com/office/2007/relationships/diagramDrawing" Target="../diagrams/drawing6.xml"/><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diagramData" Target="../diagrams/data6.xml"/><Relationship Id="rId10"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6.tif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6.tif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chart" Target="../charts/chart1.xml"/><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chart" Target="../charts/chart2.xml"/><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chart" Target="../charts/chart3.xml"/><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 Id="rId3" Type="http://schemas.openxmlformats.org/officeDocument/2006/relationships/chart" Target="../charts/char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9253"/>
            <a:ext cx="9144000" cy="1987126"/>
          </a:xfrm>
        </p:spPr>
        <p:txBody>
          <a:bodyPr anchor="t">
            <a:noAutofit/>
          </a:bodyPr>
          <a:lstStyle/>
          <a:p>
            <a:r>
              <a:rPr lang="en-US" sz="3300" b="1" dirty="0">
                <a:solidFill>
                  <a:srgbClr val="0070C0"/>
                </a:solidFill>
              </a:rPr>
              <a:t>Transparent Offloading and </a:t>
            </a:r>
            <a:r>
              <a:rPr lang="en-US" sz="3300" b="1" dirty="0" smtClean="0">
                <a:solidFill>
                  <a:srgbClr val="0070C0"/>
                </a:solidFill>
              </a:rPr>
              <a:t>Mapping (TOM)</a:t>
            </a:r>
            <a:br>
              <a:rPr lang="en-US" sz="3300" b="1" dirty="0" smtClean="0">
                <a:solidFill>
                  <a:srgbClr val="0070C0"/>
                </a:solidFill>
              </a:rPr>
            </a:br>
            <a:r>
              <a:rPr lang="en-US" sz="1000" b="1" dirty="0" smtClean="0">
                <a:solidFill>
                  <a:srgbClr val="0070C0"/>
                </a:solidFill>
              </a:rPr>
              <a:t/>
            </a:r>
            <a:br>
              <a:rPr lang="en-US" sz="1000" b="1" dirty="0" smtClean="0">
                <a:solidFill>
                  <a:srgbClr val="0070C0"/>
                </a:solidFill>
              </a:rPr>
            </a:br>
            <a:r>
              <a:rPr lang="en-US" sz="3300" b="1" i="1" dirty="0" smtClean="0">
                <a:solidFill>
                  <a:srgbClr val="008F00"/>
                </a:solidFill>
                <a:latin typeface="Gill Sans MT" charset="0"/>
                <a:ea typeface="Gill Sans MT" charset="0"/>
                <a:cs typeface="Gill Sans MT" charset="0"/>
              </a:rPr>
              <a:t>Enabling </a:t>
            </a:r>
            <a:r>
              <a:rPr lang="en-US" sz="3300" b="1" i="1" dirty="0">
                <a:solidFill>
                  <a:srgbClr val="008F00"/>
                </a:solidFill>
                <a:latin typeface="Gill Sans MT" charset="0"/>
                <a:ea typeface="Gill Sans MT" charset="0"/>
                <a:cs typeface="Gill Sans MT" charset="0"/>
              </a:rPr>
              <a:t>Programmer-Transparent </a:t>
            </a:r>
            <a:br>
              <a:rPr lang="en-US" sz="3300" b="1" i="1" dirty="0">
                <a:solidFill>
                  <a:srgbClr val="008F00"/>
                </a:solidFill>
                <a:latin typeface="Gill Sans MT" charset="0"/>
                <a:ea typeface="Gill Sans MT" charset="0"/>
                <a:cs typeface="Gill Sans MT" charset="0"/>
              </a:rPr>
            </a:br>
            <a:r>
              <a:rPr lang="en-US" sz="3300" b="1" i="1" dirty="0">
                <a:solidFill>
                  <a:srgbClr val="008F00"/>
                </a:solidFill>
                <a:latin typeface="Gill Sans MT" charset="0"/>
                <a:ea typeface="Gill Sans MT" charset="0"/>
                <a:cs typeface="Gill Sans MT" charset="0"/>
              </a:rPr>
              <a:t>Near-Data Processing in GPU Systems</a:t>
            </a:r>
          </a:p>
        </p:txBody>
      </p:sp>
      <p:sp>
        <p:nvSpPr>
          <p:cNvPr id="3" name="Subtitle 2"/>
          <p:cNvSpPr>
            <a:spLocks noGrp="1"/>
          </p:cNvSpPr>
          <p:nvPr>
            <p:ph type="subTitle" idx="1"/>
          </p:nvPr>
        </p:nvSpPr>
        <p:spPr>
          <a:xfrm>
            <a:off x="0" y="2930642"/>
            <a:ext cx="9079345" cy="2076858"/>
          </a:xfrm>
        </p:spPr>
        <p:txBody>
          <a:bodyPr>
            <a:normAutofit/>
          </a:bodyPr>
          <a:lstStyle/>
          <a:p>
            <a:r>
              <a:rPr lang="en-US" sz="3200" b="1" dirty="0">
                <a:latin typeface="Gill Sans MT" panose="020B0502020104020203" pitchFamily="34" charset="0"/>
              </a:rPr>
              <a:t>Kevin Hsieh</a:t>
            </a:r>
          </a:p>
          <a:p>
            <a:r>
              <a:rPr lang="en-US" sz="2800" dirty="0" err="1">
                <a:solidFill>
                  <a:schemeClr val="tx1">
                    <a:lumMod val="65000"/>
                    <a:lumOff val="35000"/>
                  </a:schemeClr>
                </a:solidFill>
                <a:latin typeface="Gill Sans MT" panose="020B0502020104020203" pitchFamily="34" charset="0"/>
              </a:rPr>
              <a:t>Eiman</a:t>
            </a:r>
            <a:r>
              <a:rPr lang="en-US" sz="2800" dirty="0">
                <a:solidFill>
                  <a:schemeClr val="tx1">
                    <a:lumMod val="65000"/>
                    <a:lumOff val="35000"/>
                  </a:schemeClr>
                </a:solidFill>
                <a:latin typeface="Gill Sans MT" panose="020B0502020104020203" pitchFamily="34" charset="0"/>
              </a:rPr>
              <a:t> </a:t>
            </a:r>
            <a:r>
              <a:rPr lang="en-US" sz="2800" dirty="0" err="1">
                <a:solidFill>
                  <a:schemeClr val="tx1">
                    <a:lumMod val="65000"/>
                    <a:lumOff val="35000"/>
                  </a:schemeClr>
                </a:solidFill>
                <a:latin typeface="Gill Sans MT" panose="020B0502020104020203" pitchFamily="34" charset="0"/>
              </a:rPr>
              <a:t>Ebrahimi</a:t>
            </a:r>
            <a:r>
              <a:rPr lang="en-US" sz="2800" dirty="0">
                <a:solidFill>
                  <a:schemeClr val="tx1">
                    <a:lumMod val="65000"/>
                    <a:lumOff val="35000"/>
                  </a:schemeClr>
                </a:solidFill>
                <a:latin typeface="Gill Sans MT" panose="020B0502020104020203" pitchFamily="34" charset="0"/>
              </a:rPr>
              <a:t>, </a:t>
            </a:r>
            <a:r>
              <a:rPr lang="en-US" sz="2800" dirty="0" err="1">
                <a:solidFill>
                  <a:schemeClr val="tx1">
                    <a:lumMod val="65000"/>
                    <a:lumOff val="35000"/>
                  </a:schemeClr>
                </a:solidFill>
                <a:latin typeface="Gill Sans MT" panose="020B0502020104020203" pitchFamily="34" charset="0"/>
              </a:rPr>
              <a:t>Gwangsun</a:t>
            </a:r>
            <a:r>
              <a:rPr lang="en-US" sz="2800" dirty="0">
                <a:solidFill>
                  <a:schemeClr val="tx1">
                    <a:lumMod val="65000"/>
                    <a:lumOff val="35000"/>
                  </a:schemeClr>
                </a:solidFill>
                <a:latin typeface="Gill Sans MT" panose="020B0502020104020203" pitchFamily="34" charset="0"/>
              </a:rPr>
              <a:t> Kim, </a:t>
            </a:r>
            <a:r>
              <a:rPr lang="en-US" sz="2800" dirty="0" err="1">
                <a:solidFill>
                  <a:schemeClr val="tx1">
                    <a:lumMod val="65000"/>
                    <a:lumOff val="35000"/>
                  </a:schemeClr>
                </a:solidFill>
                <a:latin typeface="Gill Sans MT" panose="020B0502020104020203" pitchFamily="34" charset="0"/>
              </a:rPr>
              <a:t>Niladrish</a:t>
            </a:r>
            <a:r>
              <a:rPr lang="en-US" sz="2800" dirty="0">
                <a:solidFill>
                  <a:schemeClr val="tx1">
                    <a:lumMod val="65000"/>
                    <a:lumOff val="35000"/>
                  </a:schemeClr>
                </a:solidFill>
                <a:latin typeface="Gill Sans MT" panose="020B0502020104020203" pitchFamily="34" charset="0"/>
              </a:rPr>
              <a:t> Chatterjee, </a:t>
            </a:r>
            <a:endParaRPr lang="en-US" sz="2800" dirty="0" smtClean="0">
              <a:solidFill>
                <a:schemeClr val="tx1">
                  <a:lumMod val="65000"/>
                  <a:lumOff val="35000"/>
                </a:schemeClr>
              </a:solidFill>
              <a:latin typeface="Gill Sans MT" panose="020B0502020104020203" pitchFamily="34" charset="0"/>
            </a:endParaRPr>
          </a:p>
          <a:p>
            <a:r>
              <a:rPr lang="en-US" sz="2800" dirty="0" smtClean="0">
                <a:solidFill>
                  <a:schemeClr val="tx1">
                    <a:lumMod val="65000"/>
                    <a:lumOff val="35000"/>
                  </a:schemeClr>
                </a:solidFill>
                <a:latin typeface="Gill Sans MT" panose="020B0502020104020203" pitchFamily="34" charset="0"/>
              </a:rPr>
              <a:t>Mike O’Connor, </a:t>
            </a:r>
            <a:r>
              <a:rPr lang="en-US" sz="2800" dirty="0" err="1" smtClean="0">
                <a:solidFill>
                  <a:schemeClr val="tx1">
                    <a:lumMod val="65000"/>
                    <a:lumOff val="35000"/>
                  </a:schemeClr>
                </a:solidFill>
                <a:latin typeface="Gill Sans MT" panose="020B0502020104020203" pitchFamily="34" charset="0"/>
              </a:rPr>
              <a:t>Nandita</a:t>
            </a:r>
            <a:r>
              <a:rPr lang="en-US" sz="2800" dirty="0" smtClean="0">
                <a:solidFill>
                  <a:schemeClr val="tx1">
                    <a:lumMod val="65000"/>
                    <a:lumOff val="35000"/>
                  </a:schemeClr>
                </a:solidFill>
                <a:latin typeface="Gill Sans MT" panose="020B0502020104020203" pitchFamily="34" charset="0"/>
              </a:rPr>
              <a:t> </a:t>
            </a:r>
            <a:r>
              <a:rPr lang="en-US" sz="2800" dirty="0" err="1" smtClean="0">
                <a:solidFill>
                  <a:schemeClr val="tx1">
                    <a:lumMod val="65000"/>
                    <a:lumOff val="35000"/>
                  </a:schemeClr>
                </a:solidFill>
                <a:latin typeface="Gill Sans MT" panose="020B0502020104020203" pitchFamily="34" charset="0"/>
              </a:rPr>
              <a:t>Vijaykumar</a:t>
            </a:r>
            <a:r>
              <a:rPr lang="en-US" sz="2800" dirty="0" smtClean="0">
                <a:solidFill>
                  <a:schemeClr val="tx1">
                    <a:lumMod val="65000"/>
                    <a:lumOff val="35000"/>
                  </a:schemeClr>
                </a:solidFill>
                <a:latin typeface="Gill Sans MT" panose="020B0502020104020203" pitchFamily="34" charset="0"/>
              </a:rPr>
              <a:t>, </a:t>
            </a:r>
          </a:p>
          <a:p>
            <a:r>
              <a:rPr lang="en-US" sz="2800" dirty="0" err="1" smtClean="0">
                <a:solidFill>
                  <a:schemeClr val="tx1">
                    <a:lumMod val="65000"/>
                    <a:lumOff val="35000"/>
                  </a:schemeClr>
                </a:solidFill>
                <a:latin typeface="Gill Sans MT" panose="020B0502020104020203" pitchFamily="34" charset="0"/>
              </a:rPr>
              <a:t>Onur</a:t>
            </a:r>
            <a:r>
              <a:rPr lang="en-US" sz="2800" dirty="0" smtClean="0">
                <a:solidFill>
                  <a:schemeClr val="tx1">
                    <a:lumMod val="65000"/>
                    <a:lumOff val="35000"/>
                  </a:schemeClr>
                </a:solidFill>
                <a:latin typeface="Gill Sans MT" panose="020B0502020104020203" pitchFamily="34" charset="0"/>
              </a:rPr>
              <a:t> </a:t>
            </a:r>
            <a:r>
              <a:rPr lang="en-US" sz="2800" dirty="0" err="1" smtClean="0">
                <a:solidFill>
                  <a:schemeClr val="tx1">
                    <a:lumMod val="65000"/>
                    <a:lumOff val="35000"/>
                  </a:schemeClr>
                </a:solidFill>
                <a:latin typeface="Gill Sans MT" panose="020B0502020104020203" pitchFamily="34" charset="0"/>
              </a:rPr>
              <a:t>Mutlu</a:t>
            </a:r>
            <a:r>
              <a:rPr lang="en-US" sz="2800" dirty="0" smtClean="0">
                <a:solidFill>
                  <a:schemeClr val="tx1">
                    <a:lumMod val="65000"/>
                    <a:lumOff val="35000"/>
                  </a:schemeClr>
                </a:solidFill>
                <a:latin typeface="Gill Sans MT" panose="020B0502020104020203" pitchFamily="34" charset="0"/>
              </a:rPr>
              <a:t>, Stephen W. </a:t>
            </a:r>
            <a:r>
              <a:rPr lang="en-US" sz="2800" dirty="0" err="1" smtClean="0">
                <a:solidFill>
                  <a:schemeClr val="tx1">
                    <a:lumMod val="65000"/>
                    <a:lumOff val="35000"/>
                  </a:schemeClr>
                </a:solidFill>
                <a:latin typeface="Gill Sans MT" panose="020B0502020104020203" pitchFamily="34" charset="0"/>
              </a:rPr>
              <a:t>Keckler</a:t>
            </a:r>
            <a:r>
              <a:rPr lang="en-US" sz="2800" dirty="0" smtClean="0">
                <a:solidFill>
                  <a:schemeClr val="tx1">
                    <a:lumMod val="65000"/>
                    <a:lumOff val="35000"/>
                  </a:schemeClr>
                </a:solidFill>
                <a:latin typeface="Gill Sans MT" panose="020B0502020104020203" pitchFamily="34" charset="0"/>
              </a:rPr>
              <a:t> </a:t>
            </a:r>
          </a:p>
          <a:p>
            <a:endParaRPr lang="en-US" dirty="0"/>
          </a:p>
        </p:txBody>
      </p:sp>
      <p:pic>
        <p:nvPicPr>
          <p:cNvPr id="5" name="Picture 4" descr="safari.png"/>
          <p:cNvPicPr>
            <a:picLocks noChangeAspect="1"/>
          </p:cNvPicPr>
          <p:nvPr/>
        </p:nvPicPr>
        <p:blipFill>
          <a:blip r:embed="rId3" cstate="print"/>
          <a:srcRect/>
          <a:stretch>
            <a:fillRect/>
          </a:stretch>
        </p:blipFill>
        <p:spPr bwMode="auto">
          <a:xfrm>
            <a:off x="371415" y="5621263"/>
            <a:ext cx="1300940" cy="376415"/>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324" y="5566179"/>
            <a:ext cx="1751708" cy="486585"/>
          </a:xfrm>
          <a:prstGeom prst="rect">
            <a:avLst/>
          </a:prstGeom>
        </p:spPr>
      </p:pic>
      <p:pic>
        <p:nvPicPr>
          <p:cNvPr id="8" name="Picture 2" descr="http://www.v3.co.uk/IMG/367/176367/nividia-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0416" y="5253631"/>
            <a:ext cx="1328652" cy="10333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urgundy_CMU_JPG_Logo.jpg"/>
          <p:cNvPicPr>
            <a:picLocks noChangeAspect="1"/>
          </p:cNvPicPr>
          <p:nvPr/>
        </p:nvPicPr>
        <p:blipFill>
          <a:blip r:embed="rId6" cstate="print"/>
          <a:stretch>
            <a:fillRect/>
          </a:stretch>
        </p:blipFill>
        <p:spPr>
          <a:xfrm>
            <a:off x="1835642" y="5411964"/>
            <a:ext cx="2201586" cy="795017"/>
          </a:xfrm>
          <a:prstGeom prst="rect">
            <a:avLst/>
          </a:prstGeom>
        </p:spPr>
      </p:pic>
      <p:pic>
        <p:nvPicPr>
          <p:cNvPr id="1026" name="Picture 2" descr="ETH Zurich short logo, black"/>
          <p:cNvPicPr>
            <a:picLocks noChangeAspect="1" noChangeArrowheads="1"/>
          </p:cNvPicPr>
          <p:nvPr/>
        </p:nvPicPr>
        <p:blipFill rotWithShape="1">
          <a:blip r:embed="rId7">
            <a:extLst>
              <a:ext uri="{28A0092B-C50C-407E-A947-70E740481C1C}">
                <a14:useLocalDpi xmlns:a14="http://schemas.microsoft.com/office/drawing/2010/main" val="0"/>
              </a:ext>
            </a:extLst>
          </a:blip>
          <a:srcRect l="6982" t="19970" r="7940" b="18111"/>
          <a:stretch/>
        </p:blipFill>
        <p:spPr bwMode="auto">
          <a:xfrm>
            <a:off x="7056582" y="5525566"/>
            <a:ext cx="1717964" cy="48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02467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4400" dirty="0" smtClean="0">
                <a:solidFill>
                  <a:schemeClr val="bg1">
                    <a:lumMod val="65000"/>
                  </a:schemeClr>
                </a:solidFill>
              </a:rPr>
              <a:t>Motivation and Our Approach</a:t>
            </a:r>
          </a:p>
          <a:p>
            <a:r>
              <a:rPr lang="en-US" sz="4400" dirty="0" smtClean="0">
                <a:solidFill>
                  <a:srgbClr val="0070C0"/>
                </a:solidFill>
              </a:rPr>
              <a:t>Transparent Offloading</a:t>
            </a:r>
          </a:p>
          <a:p>
            <a:r>
              <a:rPr lang="en-US" sz="4400" dirty="0" smtClean="0"/>
              <a:t>Transparent Data Mapping</a:t>
            </a:r>
          </a:p>
          <a:p>
            <a:r>
              <a:rPr lang="en-US" sz="4400" dirty="0"/>
              <a:t>Implementation</a:t>
            </a:r>
          </a:p>
          <a:p>
            <a:r>
              <a:rPr lang="en-US" sz="4400" dirty="0" smtClean="0"/>
              <a:t>Evaluation</a:t>
            </a:r>
          </a:p>
          <a:p>
            <a:r>
              <a:rPr lang="en-US" sz="4400" dirty="0" smtClean="0"/>
              <a:t>Conclusion</a:t>
            </a:r>
          </a:p>
        </p:txBody>
      </p:sp>
      <p:sp>
        <p:nvSpPr>
          <p:cNvPr id="4" name="Slide Number Placeholder 3"/>
          <p:cNvSpPr>
            <a:spLocks noGrp="1"/>
          </p:cNvSpPr>
          <p:nvPr>
            <p:ph type="sldNum" sz="quarter" idx="12"/>
          </p:nvPr>
        </p:nvSpPr>
        <p:spPr/>
        <p:txBody>
          <a:bodyPr/>
          <a:lstStyle/>
          <a:p>
            <a:fld id="{41761933-5E43-49A2-AD73-7C7EDD79F2C4}" type="slidenum">
              <a:rPr lang="en-US" smtClean="0"/>
              <a:pPr/>
              <a:t>10</a:t>
            </a:fld>
            <a:endParaRPr lang="en-US"/>
          </a:p>
        </p:txBody>
      </p:sp>
    </p:spTree>
    <p:extLst>
      <p:ext uri="{BB962C8B-B14F-4D97-AF65-F5344CB8AC3E}">
        <p14:creationId xmlns:p14="http://schemas.microsoft.com/office/powerpoint/2010/main" val="7244030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TOM: Transparent Offloading</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11</a:t>
            </a:fld>
            <a:endParaRPr lang="en-US"/>
          </a:p>
        </p:txBody>
      </p:sp>
      <p:graphicFrame>
        <p:nvGraphicFramePr>
          <p:cNvPr id="6" name="Diagram 5"/>
          <p:cNvGraphicFramePr/>
          <p:nvPr>
            <p:extLst>
              <p:ext uri="{D42A27DB-BD31-4B8C-83A1-F6EECF244321}">
                <p14:modId xmlns:p14="http://schemas.microsoft.com/office/powerpoint/2010/main" val="696451359"/>
              </p:ext>
            </p:extLst>
          </p:nvPr>
        </p:nvGraphicFramePr>
        <p:xfrm>
          <a:off x="762000" y="1322705"/>
          <a:ext cx="7122160" cy="1938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1880083489"/>
              </p:ext>
            </p:extLst>
          </p:nvPr>
        </p:nvGraphicFramePr>
        <p:xfrm>
          <a:off x="762000" y="3830321"/>
          <a:ext cx="7122160" cy="22450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20984529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TOM: Transparent Offloading</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12</a:t>
            </a:fld>
            <a:endParaRPr lang="en-US"/>
          </a:p>
        </p:txBody>
      </p:sp>
      <p:graphicFrame>
        <p:nvGraphicFramePr>
          <p:cNvPr id="6" name="Diagram 5"/>
          <p:cNvGraphicFramePr/>
          <p:nvPr>
            <p:extLst/>
          </p:nvPr>
        </p:nvGraphicFramePr>
        <p:xfrm>
          <a:off x="762000" y="1322705"/>
          <a:ext cx="7122160" cy="1938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1522772271"/>
              </p:ext>
            </p:extLst>
          </p:nvPr>
        </p:nvGraphicFramePr>
        <p:xfrm>
          <a:off x="762000" y="3830321"/>
          <a:ext cx="7122160" cy="22450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6370653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Static Analysis:  What to Offload?</a:t>
            </a:r>
            <a:endParaRPr lang="en-US" dirty="0"/>
          </a:p>
        </p:txBody>
      </p:sp>
      <p:sp>
        <p:nvSpPr>
          <p:cNvPr id="3" name="Content Placeholder 2"/>
          <p:cNvSpPr>
            <a:spLocks noGrp="1"/>
          </p:cNvSpPr>
          <p:nvPr>
            <p:ph idx="1"/>
          </p:nvPr>
        </p:nvSpPr>
        <p:spPr>
          <a:xfrm>
            <a:off x="628650" y="1210491"/>
            <a:ext cx="7886700" cy="547189"/>
          </a:xfrm>
        </p:spPr>
        <p:txBody>
          <a:bodyPr/>
          <a:lstStyle/>
          <a:p>
            <a:r>
              <a:rPr lang="en-US" dirty="0" smtClean="0">
                <a:solidFill>
                  <a:schemeClr val="accent5"/>
                </a:solidFill>
              </a:rPr>
              <a:t>Goal: Save off-chip memory bandwidth</a:t>
            </a:r>
            <a:endParaRPr lang="en-US" dirty="0">
              <a:solidFill>
                <a:schemeClr val="accent5"/>
              </a:solidFill>
            </a:endParaRPr>
          </a:p>
        </p:txBody>
      </p:sp>
      <p:sp>
        <p:nvSpPr>
          <p:cNvPr id="4" name="Slide Number Placeholder 3"/>
          <p:cNvSpPr>
            <a:spLocks noGrp="1"/>
          </p:cNvSpPr>
          <p:nvPr>
            <p:ph type="sldNum" sz="quarter" idx="12"/>
          </p:nvPr>
        </p:nvSpPr>
        <p:spPr/>
        <p:txBody>
          <a:bodyPr/>
          <a:lstStyle/>
          <a:p>
            <a:fld id="{41761933-5E43-49A2-AD73-7C7EDD79F2C4}" type="slidenum">
              <a:rPr lang="en-US" smtClean="0"/>
              <a:pPr/>
              <a:t>13</a:t>
            </a:fld>
            <a:endParaRPr lang="en-US"/>
          </a:p>
        </p:txBody>
      </p:sp>
      <p:sp>
        <p:nvSpPr>
          <p:cNvPr id="5" name="Rounded Rectangle 4"/>
          <p:cNvSpPr/>
          <p:nvPr/>
        </p:nvSpPr>
        <p:spPr>
          <a:xfrm>
            <a:off x="802673" y="2519187"/>
            <a:ext cx="1828800" cy="8382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GPU</a:t>
            </a:r>
            <a:endParaRPr lang="en-US" sz="2800" dirty="0">
              <a:solidFill>
                <a:schemeClr val="tx1"/>
              </a:solidFill>
              <a:latin typeface="Gill Sans MT" panose="020B0502020104020203" pitchFamily="34" charset="0"/>
            </a:endParaRPr>
          </a:p>
        </p:txBody>
      </p:sp>
      <p:sp>
        <p:nvSpPr>
          <p:cNvPr id="6" name="Rounded Rectangle 5"/>
          <p:cNvSpPr/>
          <p:nvPr/>
        </p:nvSpPr>
        <p:spPr>
          <a:xfrm>
            <a:off x="802673" y="3897924"/>
            <a:ext cx="1828800" cy="8382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Memory</a:t>
            </a:r>
            <a:endParaRPr lang="en-US" sz="2800" dirty="0">
              <a:solidFill>
                <a:schemeClr val="tx1"/>
              </a:solidFill>
              <a:latin typeface="Gill Sans MT" panose="020B0502020104020203" pitchFamily="34" charset="0"/>
            </a:endParaRPr>
          </a:p>
        </p:txBody>
      </p:sp>
      <p:sp>
        <p:nvSpPr>
          <p:cNvPr id="7" name="TextBox 6"/>
          <p:cNvSpPr txBox="1"/>
          <p:nvPr/>
        </p:nvSpPr>
        <p:spPr>
          <a:xfrm>
            <a:off x="1238185" y="2022306"/>
            <a:ext cx="1158960" cy="461665"/>
          </a:xfrm>
          <a:prstGeom prst="rect">
            <a:avLst/>
          </a:prstGeom>
          <a:noFill/>
        </p:spPr>
        <p:txBody>
          <a:bodyPr wrap="square" rtlCol="0">
            <a:spAutoFit/>
          </a:bodyPr>
          <a:lstStyle/>
          <a:p>
            <a:r>
              <a:rPr lang="en-US" sz="2400" b="1" dirty="0" smtClean="0">
                <a:solidFill>
                  <a:srgbClr val="002060"/>
                </a:solidFill>
                <a:latin typeface="Gill Sans MT" panose="020B0502020104020203" pitchFamily="34" charset="0"/>
              </a:rPr>
              <a:t>Load</a:t>
            </a:r>
            <a:endParaRPr lang="en-US" sz="2400" b="1" dirty="0">
              <a:solidFill>
                <a:srgbClr val="002060"/>
              </a:solidFill>
              <a:latin typeface="Gill Sans MT" panose="020B0502020104020203" pitchFamily="34" charset="0"/>
            </a:endParaRPr>
          </a:p>
        </p:txBody>
      </p:sp>
      <p:cxnSp>
        <p:nvCxnSpPr>
          <p:cNvPr id="8" name="Straight Arrow Connector 7"/>
          <p:cNvCxnSpPr/>
          <p:nvPr/>
        </p:nvCxnSpPr>
        <p:spPr>
          <a:xfrm>
            <a:off x="1374173" y="3357387"/>
            <a:ext cx="0" cy="540537"/>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73359" y="3357387"/>
            <a:ext cx="0" cy="540537"/>
          </a:xfrm>
          <a:prstGeom prst="straightConnector1">
            <a:avLst/>
          </a:prstGeom>
          <a:ln w="571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8650" y="3419512"/>
            <a:ext cx="741405" cy="369332"/>
          </a:xfrm>
          <a:prstGeom prst="rect">
            <a:avLst/>
          </a:prstGeom>
          <a:noFill/>
        </p:spPr>
        <p:txBody>
          <a:bodyPr wrap="square" rtlCol="0">
            <a:spAutoFit/>
          </a:bodyPr>
          <a:lstStyle/>
          <a:p>
            <a:r>
              <a:rPr lang="en-US" smtClean="0">
                <a:latin typeface="Gill Sans MT" panose="020B0502020104020203" pitchFamily="34" charset="0"/>
              </a:rPr>
              <a:t>Addr</a:t>
            </a:r>
            <a:endParaRPr lang="en-US" dirty="0">
              <a:latin typeface="Gill Sans MT" panose="020B0502020104020203" pitchFamily="34" charset="0"/>
            </a:endParaRPr>
          </a:p>
        </p:txBody>
      </p:sp>
      <p:sp>
        <p:nvSpPr>
          <p:cNvPr id="11" name="TextBox 10"/>
          <p:cNvSpPr txBox="1"/>
          <p:nvPr/>
        </p:nvSpPr>
        <p:spPr>
          <a:xfrm>
            <a:off x="2079537" y="3407155"/>
            <a:ext cx="741405" cy="369332"/>
          </a:xfrm>
          <a:prstGeom prst="rect">
            <a:avLst/>
          </a:prstGeom>
          <a:noFill/>
        </p:spPr>
        <p:txBody>
          <a:bodyPr wrap="square" rtlCol="0">
            <a:spAutoFit/>
          </a:bodyPr>
          <a:lstStyle/>
          <a:p>
            <a:r>
              <a:rPr lang="en-US" dirty="0" smtClean="0">
                <a:latin typeface="Gill Sans MT" panose="020B0502020104020203" pitchFamily="34" charset="0"/>
              </a:rPr>
              <a:t>Data</a:t>
            </a:r>
            <a:endParaRPr lang="en-US" dirty="0">
              <a:latin typeface="Gill Sans MT" panose="020B0502020104020203" pitchFamily="34" charset="0"/>
            </a:endParaRPr>
          </a:p>
        </p:txBody>
      </p:sp>
      <p:sp>
        <p:nvSpPr>
          <p:cNvPr id="12" name="Rounded Rectangle 11"/>
          <p:cNvSpPr/>
          <p:nvPr/>
        </p:nvSpPr>
        <p:spPr>
          <a:xfrm>
            <a:off x="2989906" y="2519187"/>
            <a:ext cx="1828800" cy="8382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GPU</a:t>
            </a:r>
            <a:endParaRPr lang="en-US" sz="2800" dirty="0">
              <a:solidFill>
                <a:schemeClr val="tx1"/>
              </a:solidFill>
              <a:latin typeface="Gill Sans MT" panose="020B0502020104020203" pitchFamily="34" charset="0"/>
            </a:endParaRPr>
          </a:p>
        </p:txBody>
      </p:sp>
      <p:sp>
        <p:nvSpPr>
          <p:cNvPr id="13" name="Rounded Rectangle 12"/>
          <p:cNvSpPr/>
          <p:nvPr/>
        </p:nvSpPr>
        <p:spPr>
          <a:xfrm>
            <a:off x="2989906" y="3897924"/>
            <a:ext cx="1828800" cy="8382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Memory</a:t>
            </a:r>
            <a:endParaRPr lang="en-US" sz="2800" dirty="0">
              <a:solidFill>
                <a:schemeClr val="tx1"/>
              </a:solidFill>
              <a:latin typeface="Gill Sans MT" panose="020B0502020104020203" pitchFamily="34" charset="0"/>
            </a:endParaRPr>
          </a:p>
        </p:txBody>
      </p:sp>
      <p:sp>
        <p:nvSpPr>
          <p:cNvPr id="14" name="TextBox 13"/>
          <p:cNvSpPr txBox="1"/>
          <p:nvPr/>
        </p:nvSpPr>
        <p:spPr>
          <a:xfrm>
            <a:off x="3369302" y="2022306"/>
            <a:ext cx="1220646" cy="461665"/>
          </a:xfrm>
          <a:prstGeom prst="rect">
            <a:avLst/>
          </a:prstGeom>
          <a:noFill/>
        </p:spPr>
        <p:txBody>
          <a:bodyPr wrap="square" rtlCol="0">
            <a:spAutoFit/>
          </a:bodyPr>
          <a:lstStyle/>
          <a:p>
            <a:r>
              <a:rPr lang="en-US" sz="2400" b="1" dirty="0" smtClean="0">
                <a:solidFill>
                  <a:srgbClr val="002060"/>
                </a:solidFill>
                <a:latin typeface="Gill Sans MT" panose="020B0502020104020203" pitchFamily="34" charset="0"/>
              </a:rPr>
              <a:t>Store</a:t>
            </a:r>
            <a:endParaRPr lang="en-US" sz="2400" b="1" dirty="0">
              <a:solidFill>
                <a:srgbClr val="002060"/>
              </a:solidFill>
              <a:latin typeface="Gill Sans MT" panose="020B0502020104020203" pitchFamily="34" charset="0"/>
            </a:endParaRPr>
          </a:p>
        </p:txBody>
      </p:sp>
      <p:cxnSp>
        <p:nvCxnSpPr>
          <p:cNvPr id="15" name="Straight Arrow Connector 14"/>
          <p:cNvCxnSpPr/>
          <p:nvPr/>
        </p:nvCxnSpPr>
        <p:spPr>
          <a:xfrm>
            <a:off x="3561406" y="3357387"/>
            <a:ext cx="0" cy="540537"/>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60592" y="3357387"/>
            <a:ext cx="0" cy="540537"/>
          </a:xfrm>
          <a:prstGeom prst="straightConnector1">
            <a:avLst/>
          </a:prstGeom>
          <a:ln w="571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41499" y="3291055"/>
            <a:ext cx="899351" cy="646331"/>
          </a:xfrm>
          <a:prstGeom prst="rect">
            <a:avLst/>
          </a:prstGeom>
          <a:noFill/>
        </p:spPr>
        <p:txBody>
          <a:bodyPr wrap="square" rtlCol="0">
            <a:spAutoFit/>
          </a:bodyPr>
          <a:lstStyle/>
          <a:p>
            <a:r>
              <a:rPr lang="en-US" dirty="0" err="1" smtClean="0">
                <a:latin typeface="Gill Sans MT" panose="020B0502020104020203" pitchFamily="34" charset="0"/>
              </a:rPr>
              <a:t>Addr</a:t>
            </a:r>
            <a:r>
              <a:rPr lang="en-US" dirty="0">
                <a:latin typeface="Gill Sans MT" panose="020B0502020104020203" pitchFamily="34" charset="0"/>
              </a:rPr>
              <a:t> </a:t>
            </a:r>
            <a:r>
              <a:rPr lang="en-US" dirty="0" smtClean="0">
                <a:latin typeface="Gill Sans MT" panose="020B0502020104020203" pitchFamily="34" charset="0"/>
              </a:rPr>
              <a:t>+Data</a:t>
            </a:r>
            <a:endParaRPr lang="en-US" dirty="0">
              <a:latin typeface="Gill Sans MT" panose="020B0502020104020203" pitchFamily="34" charset="0"/>
            </a:endParaRPr>
          </a:p>
        </p:txBody>
      </p:sp>
      <p:sp>
        <p:nvSpPr>
          <p:cNvPr id="18" name="TextBox 17"/>
          <p:cNvSpPr txBox="1"/>
          <p:nvPr/>
        </p:nvSpPr>
        <p:spPr>
          <a:xfrm>
            <a:off x="4266770" y="3407155"/>
            <a:ext cx="741405" cy="369332"/>
          </a:xfrm>
          <a:prstGeom prst="rect">
            <a:avLst/>
          </a:prstGeom>
          <a:noFill/>
        </p:spPr>
        <p:txBody>
          <a:bodyPr wrap="square" rtlCol="0">
            <a:spAutoFit/>
          </a:bodyPr>
          <a:lstStyle/>
          <a:p>
            <a:r>
              <a:rPr lang="en-US" dirty="0" err="1" smtClean="0">
                <a:latin typeface="Gill Sans MT" panose="020B0502020104020203" pitchFamily="34" charset="0"/>
              </a:rPr>
              <a:t>Ack</a:t>
            </a:r>
            <a:endParaRPr lang="en-US" dirty="0">
              <a:latin typeface="Gill Sans MT" panose="020B0502020104020203" pitchFamily="34" charset="0"/>
            </a:endParaRPr>
          </a:p>
        </p:txBody>
      </p:sp>
      <p:cxnSp>
        <p:nvCxnSpPr>
          <p:cNvPr id="20" name="Straight Connector 19"/>
          <p:cNvCxnSpPr/>
          <p:nvPr/>
        </p:nvCxnSpPr>
        <p:spPr>
          <a:xfrm>
            <a:off x="5327776" y="1779284"/>
            <a:ext cx="0" cy="32004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135432" y="2502119"/>
            <a:ext cx="1828800" cy="8382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GPU</a:t>
            </a:r>
            <a:endParaRPr lang="en-US" sz="2800" dirty="0">
              <a:solidFill>
                <a:schemeClr val="tx1"/>
              </a:solidFill>
              <a:latin typeface="Gill Sans MT" panose="020B0502020104020203" pitchFamily="34" charset="0"/>
            </a:endParaRPr>
          </a:p>
        </p:txBody>
      </p:sp>
      <p:sp>
        <p:nvSpPr>
          <p:cNvPr id="22" name="Rounded Rectangle 21"/>
          <p:cNvSpPr/>
          <p:nvPr/>
        </p:nvSpPr>
        <p:spPr>
          <a:xfrm>
            <a:off x="6135432" y="3880856"/>
            <a:ext cx="1828800" cy="8382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MT" panose="020B0502020104020203" pitchFamily="34" charset="0"/>
              </a:rPr>
              <a:t>Memory</a:t>
            </a:r>
            <a:endParaRPr lang="en-US" sz="2800" dirty="0">
              <a:solidFill>
                <a:schemeClr val="tx1"/>
              </a:solidFill>
              <a:latin typeface="Gill Sans MT" panose="020B0502020104020203" pitchFamily="34" charset="0"/>
            </a:endParaRPr>
          </a:p>
        </p:txBody>
      </p:sp>
      <p:sp>
        <p:nvSpPr>
          <p:cNvPr id="23" name="TextBox 22"/>
          <p:cNvSpPr txBox="1"/>
          <p:nvPr/>
        </p:nvSpPr>
        <p:spPr>
          <a:xfrm>
            <a:off x="5517245" y="1628383"/>
            <a:ext cx="3317706" cy="461665"/>
          </a:xfrm>
          <a:prstGeom prst="rect">
            <a:avLst/>
          </a:prstGeom>
          <a:noFill/>
        </p:spPr>
        <p:txBody>
          <a:bodyPr wrap="square" rtlCol="0">
            <a:spAutoFit/>
          </a:bodyPr>
          <a:lstStyle/>
          <a:p>
            <a:r>
              <a:rPr lang="en-US" sz="2400" b="1" dirty="0" smtClean="0">
                <a:solidFill>
                  <a:srgbClr val="FF5050"/>
                </a:solidFill>
                <a:latin typeface="Gill Sans MT" panose="020B0502020104020203" pitchFamily="34" charset="0"/>
              </a:rPr>
              <a:t>Near-Data Processing</a:t>
            </a:r>
            <a:endParaRPr lang="en-US" sz="2400" b="1" dirty="0">
              <a:solidFill>
                <a:srgbClr val="FF5050"/>
              </a:solidFill>
              <a:latin typeface="Gill Sans MT" panose="020B0502020104020203" pitchFamily="34" charset="0"/>
            </a:endParaRPr>
          </a:p>
        </p:txBody>
      </p:sp>
      <p:cxnSp>
        <p:nvCxnSpPr>
          <p:cNvPr id="24" name="Straight Arrow Connector 23"/>
          <p:cNvCxnSpPr/>
          <p:nvPr/>
        </p:nvCxnSpPr>
        <p:spPr>
          <a:xfrm>
            <a:off x="6706932" y="3340319"/>
            <a:ext cx="0" cy="540537"/>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406118" y="3340319"/>
            <a:ext cx="0" cy="540537"/>
          </a:xfrm>
          <a:prstGeom prst="straightConnector1">
            <a:avLst/>
          </a:prstGeom>
          <a:ln w="571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11586" y="3287422"/>
            <a:ext cx="802072" cy="646331"/>
          </a:xfrm>
          <a:prstGeom prst="rect">
            <a:avLst/>
          </a:prstGeom>
          <a:noFill/>
        </p:spPr>
        <p:txBody>
          <a:bodyPr wrap="square" rtlCol="0">
            <a:spAutoFit/>
          </a:bodyPr>
          <a:lstStyle/>
          <a:p>
            <a:r>
              <a:rPr lang="en-US" dirty="0" smtClean="0">
                <a:latin typeface="Gill Sans MT" panose="020B0502020104020203" pitchFamily="34" charset="0"/>
              </a:rPr>
              <a:t>Live-in </a:t>
            </a:r>
            <a:r>
              <a:rPr lang="en-US" dirty="0" err="1" smtClean="0">
                <a:latin typeface="Gill Sans MT" panose="020B0502020104020203" pitchFamily="34" charset="0"/>
              </a:rPr>
              <a:t>Reg</a:t>
            </a:r>
            <a:endParaRPr lang="en-US" dirty="0">
              <a:latin typeface="Gill Sans MT" panose="020B0502020104020203" pitchFamily="34" charset="0"/>
            </a:endParaRPr>
          </a:p>
        </p:txBody>
      </p:sp>
      <p:sp>
        <p:nvSpPr>
          <p:cNvPr id="27" name="TextBox 26"/>
          <p:cNvSpPr txBox="1"/>
          <p:nvPr/>
        </p:nvSpPr>
        <p:spPr>
          <a:xfrm>
            <a:off x="7541777" y="3251587"/>
            <a:ext cx="973573" cy="646331"/>
          </a:xfrm>
          <a:prstGeom prst="rect">
            <a:avLst/>
          </a:prstGeom>
          <a:noFill/>
        </p:spPr>
        <p:txBody>
          <a:bodyPr wrap="square" rtlCol="0">
            <a:spAutoFit/>
          </a:bodyPr>
          <a:lstStyle/>
          <a:p>
            <a:r>
              <a:rPr lang="en-US" dirty="0" smtClean="0">
                <a:latin typeface="Gill Sans MT" panose="020B0502020104020203" pitchFamily="34" charset="0"/>
              </a:rPr>
              <a:t>Live-out </a:t>
            </a:r>
            <a:r>
              <a:rPr lang="en-US" dirty="0" err="1" smtClean="0">
                <a:latin typeface="Gill Sans MT" panose="020B0502020104020203" pitchFamily="34" charset="0"/>
              </a:rPr>
              <a:t>Reg</a:t>
            </a:r>
            <a:endParaRPr lang="en-US" dirty="0">
              <a:latin typeface="Gill Sans MT" panose="020B0502020104020203" pitchFamily="34" charset="0"/>
            </a:endParaRPr>
          </a:p>
        </p:txBody>
      </p:sp>
      <p:sp>
        <p:nvSpPr>
          <p:cNvPr id="29" name="goal"/>
          <p:cNvSpPr/>
          <p:nvPr/>
        </p:nvSpPr>
        <p:spPr>
          <a:xfrm>
            <a:off x="0" y="5029452"/>
            <a:ext cx="9144000" cy="654309"/>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Arial Rounded MT Bold" charset="0"/>
                <a:ea typeface="Arial Rounded MT Bold" charset="0"/>
                <a:cs typeface="Arial Rounded MT Bold" charset="0"/>
              </a:rPr>
              <a:t>Offloading benefit</a:t>
            </a:r>
            <a:r>
              <a:rPr lang="en-US" sz="3200" b="1" dirty="0">
                <a:solidFill>
                  <a:schemeClr val="bg1"/>
                </a:solidFill>
                <a:latin typeface="Arial Rounded MT Bold" charset="0"/>
                <a:ea typeface="Arial Rounded MT Bold" charset="0"/>
                <a:cs typeface="Arial Rounded MT Bold" charset="0"/>
              </a:rPr>
              <a:t>: </a:t>
            </a:r>
            <a:r>
              <a:rPr lang="en-US" sz="3200" b="1" dirty="0" smtClean="0">
                <a:solidFill>
                  <a:schemeClr val="bg1"/>
                </a:solidFill>
                <a:latin typeface="Arial Rounded MT Bold" charset="0"/>
                <a:ea typeface="Arial Rounded MT Bold" charset="0"/>
                <a:cs typeface="Arial Rounded MT Bold" charset="0"/>
              </a:rPr>
              <a:t>load &amp; store instructions</a:t>
            </a:r>
            <a:endParaRPr lang="en-US" sz="3200" b="1" dirty="0">
              <a:solidFill>
                <a:schemeClr val="bg1"/>
              </a:solidFill>
              <a:latin typeface="Arial Rounded MT Bold" charset="0"/>
              <a:ea typeface="Arial Rounded MT Bold" charset="0"/>
              <a:cs typeface="Arial Rounded MT Bold" charset="0"/>
            </a:endParaRPr>
          </a:p>
        </p:txBody>
      </p:sp>
      <p:sp>
        <p:nvSpPr>
          <p:cNvPr id="30" name="goal"/>
          <p:cNvSpPr/>
          <p:nvPr/>
        </p:nvSpPr>
        <p:spPr>
          <a:xfrm>
            <a:off x="0" y="5773839"/>
            <a:ext cx="9144000" cy="6543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Arial Rounded MT Bold" charset="0"/>
                <a:ea typeface="Arial Rounded MT Bold" charset="0"/>
                <a:cs typeface="Arial Rounded MT Bold" charset="0"/>
              </a:rPr>
              <a:t>Offloading cost: live-in &amp; live-out registers</a:t>
            </a:r>
            <a:endParaRPr lang="en-US" sz="3200" b="1" dirty="0">
              <a:solidFill>
                <a:schemeClr val="bg1"/>
              </a:solidFill>
              <a:latin typeface="Arial Rounded MT Bold" charset="0"/>
              <a:ea typeface="Arial Rounded MT Bold" charset="0"/>
              <a:cs typeface="Arial Rounded MT Bold" charset="0"/>
            </a:endParaRPr>
          </a:p>
        </p:txBody>
      </p:sp>
      <p:sp>
        <p:nvSpPr>
          <p:cNvPr id="31" name="TextBox 30"/>
          <p:cNvSpPr txBox="1"/>
          <p:nvPr/>
        </p:nvSpPr>
        <p:spPr>
          <a:xfrm>
            <a:off x="1210353" y="1611215"/>
            <a:ext cx="3345741" cy="461665"/>
          </a:xfrm>
          <a:prstGeom prst="rect">
            <a:avLst/>
          </a:prstGeom>
          <a:noFill/>
        </p:spPr>
        <p:txBody>
          <a:bodyPr wrap="square" rtlCol="0">
            <a:spAutoFit/>
          </a:bodyPr>
          <a:lstStyle/>
          <a:p>
            <a:r>
              <a:rPr lang="en-US" sz="2400" b="1" dirty="0" smtClean="0">
                <a:solidFill>
                  <a:srgbClr val="FF5050"/>
                </a:solidFill>
                <a:latin typeface="Gill Sans MT" panose="020B0502020104020203" pitchFamily="34" charset="0"/>
              </a:rPr>
              <a:t>Conventional System</a:t>
            </a:r>
            <a:endParaRPr lang="en-US" sz="2400" b="1" dirty="0">
              <a:solidFill>
                <a:srgbClr val="FF5050"/>
              </a:solidFill>
              <a:latin typeface="Gill Sans MT" panose="020B0502020104020203" pitchFamily="34" charset="0"/>
            </a:endParaRPr>
          </a:p>
        </p:txBody>
      </p:sp>
      <p:sp>
        <p:nvSpPr>
          <p:cNvPr id="32" name="TextBox 31"/>
          <p:cNvSpPr txBox="1"/>
          <p:nvPr/>
        </p:nvSpPr>
        <p:spPr>
          <a:xfrm>
            <a:off x="6454211" y="2003055"/>
            <a:ext cx="1358110" cy="461665"/>
          </a:xfrm>
          <a:prstGeom prst="rect">
            <a:avLst/>
          </a:prstGeom>
          <a:noFill/>
        </p:spPr>
        <p:txBody>
          <a:bodyPr wrap="square" rtlCol="0">
            <a:spAutoFit/>
          </a:bodyPr>
          <a:lstStyle/>
          <a:p>
            <a:r>
              <a:rPr lang="en-US" sz="2400" b="1" smtClean="0">
                <a:solidFill>
                  <a:srgbClr val="002060"/>
                </a:solidFill>
                <a:latin typeface="Gill Sans MT" panose="020B0502020104020203" pitchFamily="34" charset="0"/>
              </a:rPr>
              <a:t>Offload</a:t>
            </a:r>
            <a:endParaRPr lang="en-US" sz="2400" b="1" dirty="0">
              <a:solidFill>
                <a:srgbClr val="002060"/>
              </a:solidFill>
              <a:latin typeface="Gill Sans MT" panose="020B0502020104020203" pitchFamily="34" charset="0"/>
            </a:endParaRPr>
          </a:p>
        </p:txBody>
      </p:sp>
      <p:sp>
        <p:nvSpPr>
          <p:cNvPr id="33" name="goal"/>
          <p:cNvSpPr/>
          <p:nvPr/>
        </p:nvSpPr>
        <p:spPr>
          <a:xfrm>
            <a:off x="-15906" y="2777120"/>
            <a:ext cx="9144000" cy="1341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Arial Rounded MT Bold" charset="0"/>
                <a:ea typeface="Arial Rounded MT Bold" charset="0"/>
                <a:cs typeface="Arial Rounded MT Bold" charset="0"/>
              </a:rPr>
              <a:t>Compiler uses equations (in paper)               for cost/benefit analysis</a:t>
            </a:r>
            <a:endParaRPr lang="en-US" sz="3200" b="1" dirty="0">
              <a:solidFill>
                <a:schemeClr val="bg1"/>
              </a:solidFill>
              <a:latin typeface="Arial Rounded MT Bold" charset="0"/>
              <a:ea typeface="Arial Rounded MT Bold" charset="0"/>
              <a:cs typeface="Arial Rounded MT Bold" charset="0"/>
            </a:endParaRPr>
          </a:p>
        </p:txBody>
      </p:sp>
    </p:spTree>
    <p:custDataLst>
      <p:tags r:id="rId1"/>
    </p:custDataLst>
    <p:extLst>
      <p:ext uri="{BB962C8B-B14F-4D97-AF65-F5344CB8AC3E}">
        <p14:creationId xmlns:p14="http://schemas.microsoft.com/office/powerpoint/2010/main" val="167489476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mph" presetSubtype="0" grpId="1" nodeType="clickEffect">
                                  <p:stCondLst>
                                    <p:cond delay="0"/>
                                  </p:stCondLst>
                                  <p:childTnLst>
                                    <p:set>
                                      <p:cBhvr rctx="PPT">
                                        <p:cTn id="54" dur="indefinite"/>
                                        <p:tgtEl>
                                          <p:spTgt spid="5"/>
                                        </p:tgtEl>
                                        <p:attrNameLst>
                                          <p:attrName>style.opacity</p:attrName>
                                        </p:attrNameLst>
                                      </p:cBhvr>
                                      <p:to>
                                        <p:strVal val="0.25"/>
                                      </p:to>
                                    </p:set>
                                    <p:animEffect filter="image" prLst="opacity: 0.25">
                                      <p:cBhvr rctx="IE">
                                        <p:cTn id="55" dur="indefinite"/>
                                        <p:tgtEl>
                                          <p:spTgt spid="5"/>
                                        </p:tgtEl>
                                      </p:cBhvr>
                                    </p:animEffect>
                                  </p:childTnLst>
                                </p:cTn>
                              </p:par>
                              <p:par>
                                <p:cTn id="56" presetID="9" presetClass="emph" presetSubtype="0" grpId="1" nodeType="withEffect">
                                  <p:stCondLst>
                                    <p:cond delay="0"/>
                                  </p:stCondLst>
                                  <p:childTnLst>
                                    <p:set>
                                      <p:cBhvr rctx="PPT">
                                        <p:cTn id="57" dur="indefinite"/>
                                        <p:tgtEl>
                                          <p:spTgt spid="6"/>
                                        </p:tgtEl>
                                        <p:attrNameLst>
                                          <p:attrName>style.opacity</p:attrName>
                                        </p:attrNameLst>
                                      </p:cBhvr>
                                      <p:to>
                                        <p:strVal val="0.25"/>
                                      </p:to>
                                    </p:set>
                                    <p:animEffect filter="image" prLst="opacity: 0.25">
                                      <p:cBhvr rctx="IE">
                                        <p:cTn id="58" dur="indefinite"/>
                                        <p:tgtEl>
                                          <p:spTgt spid="6"/>
                                        </p:tgtEl>
                                      </p:cBhvr>
                                    </p:animEffect>
                                  </p:childTnLst>
                                </p:cTn>
                              </p:par>
                              <p:par>
                                <p:cTn id="59" presetID="9" presetClass="emph" presetSubtype="0" grpId="1" nodeType="withEffect">
                                  <p:stCondLst>
                                    <p:cond delay="0"/>
                                  </p:stCondLst>
                                  <p:childTnLst>
                                    <p:set>
                                      <p:cBhvr rctx="PPT">
                                        <p:cTn id="60" dur="indefinite"/>
                                        <p:tgtEl>
                                          <p:spTgt spid="7"/>
                                        </p:tgtEl>
                                        <p:attrNameLst>
                                          <p:attrName>style.opacity</p:attrName>
                                        </p:attrNameLst>
                                      </p:cBhvr>
                                      <p:to>
                                        <p:strVal val="0.25"/>
                                      </p:to>
                                    </p:set>
                                    <p:animEffect filter="image" prLst="opacity: 0.25">
                                      <p:cBhvr rctx="IE">
                                        <p:cTn id="61" dur="indefinite"/>
                                        <p:tgtEl>
                                          <p:spTgt spid="7"/>
                                        </p:tgtEl>
                                      </p:cBhvr>
                                    </p:animEffect>
                                  </p:childTnLst>
                                </p:cTn>
                              </p:par>
                              <p:par>
                                <p:cTn id="62" presetID="9" presetClass="emph" presetSubtype="0" nodeType="withEffect">
                                  <p:stCondLst>
                                    <p:cond delay="0"/>
                                  </p:stCondLst>
                                  <p:childTnLst>
                                    <p:set>
                                      <p:cBhvr rctx="PPT">
                                        <p:cTn id="63" dur="indefinite"/>
                                        <p:tgtEl>
                                          <p:spTgt spid="8"/>
                                        </p:tgtEl>
                                        <p:attrNameLst>
                                          <p:attrName>style.opacity</p:attrName>
                                        </p:attrNameLst>
                                      </p:cBhvr>
                                      <p:to>
                                        <p:strVal val="0.25"/>
                                      </p:to>
                                    </p:set>
                                    <p:animEffect filter="image" prLst="opacity: 0.25">
                                      <p:cBhvr rctx="IE">
                                        <p:cTn id="64" dur="indefinite"/>
                                        <p:tgtEl>
                                          <p:spTgt spid="8"/>
                                        </p:tgtEl>
                                      </p:cBhvr>
                                    </p:animEffect>
                                  </p:childTnLst>
                                </p:cTn>
                              </p:par>
                              <p:par>
                                <p:cTn id="65" presetID="9" presetClass="emph" presetSubtype="0" nodeType="withEffect">
                                  <p:stCondLst>
                                    <p:cond delay="0"/>
                                  </p:stCondLst>
                                  <p:childTnLst>
                                    <p:set>
                                      <p:cBhvr rctx="PPT">
                                        <p:cTn id="66" dur="indefinite"/>
                                        <p:tgtEl>
                                          <p:spTgt spid="9"/>
                                        </p:tgtEl>
                                        <p:attrNameLst>
                                          <p:attrName>style.opacity</p:attrName>
                                        </p:attrNameLst>
                                      </p:cBhvr>
                                      <p:to>
                                        <p:strVal val="0.25"/>
                                      </p:to>
                                    </p:set>
                                    <p:animEffect filter="image" prLst="opacity: 0.25">
                                      <p:cBhvr rctx="IE">
                                        <p:cTn id="67" dur="indefinite"/>
                                        <p:tgtEl>
                                          <p:spTgt spid="9"/>
                                        </p:tgtEl>
                                      </p:cBhvr>
                                    </p:animEffect>
                                  </p:childTnLst>
                                </p:cTn>
                              </p:par>
                              <p:par>
                                <p:cTn id="68" presetID="9" presetClass="emph" presetSubtype="0" grpId="1" nodeType="withEffect">
                                  <p:stCondLst>
                                    <p:cond delay="0"/>
                                  </p:stCondLst>
                                  <p:childTnLst>
                                    <p:set>
                                      <p:cBhvr rctx="PPT">
                                        <p:cTn id="69" dur="indefinite"/>
                                        <p:tgtEl>
                                          <p:spTgt spid="10"/>
                                        </p:tgtEl>
                                        <p:attrNameLst>
                                          <p:attrName>style.opacity</p:attrName>
                                        </p:attrNameLst>
                                      </p:cBhvr>
                                      <p:to>
                                        <p:strVal val="0.25"/>
                                      </p:to>
                                    </p:set>
                                    <p:animEffect filter="image" prLst="opacity: 0.25">
                                      <p:cBhvr rctx="IE">
                                        <p:cTn id="70" dur="indefinite"/>
                                        <p:tgtEl>
                                          <p:spTgt spid="10"/>
                                        </p:tgtEl>
                                      </p:cBhvr>
                                    </p:animEffect>
                                  </p:childTnLst>
                                </p:cTn>
                              </p:par>
                              <p:par>
                                <p:cTn id="71" presetID="9" presetClass="emph" presetSubtype="0" grpId="1" nodeType="withEffect">
                                  <p:stCondLst>
                                    <p:cond delay="0"/>
                                  </p:stCondLst>
                                  <p:childTnLst>
                                    <p:set>
                                      <p:cBhvr rctx="PPT">
                                        <p:cTn id="72" dur="indefinite"/>
                                        <p:tgtEl>
                                          <p:spTgt spid="11"/>
                                        </p:tgtEl>
                                        <p:attrNameLst>
                                          <p:attrName>style.opacity</p:attrName>
                                        </p:attrNameLst>
                                      </p:cBhvr>
                                      <p:to>
                                        <p:strVal val="0.25"/>
                                      </p:to>
                                    </p:set>
                                    <p:animEffect filter="image" prLst="opacity: 0.25">
                                      <p:cBhvr rctx="IE">
                                        <p:cTn id="73" dur="indefinite"/>
                                        <p:tgtEl>
                                          <p:spTgt spid="11"/>
                                        </p:tgtEl>
                                      </p:cBhvr>
                                    </p:animEffect>
                                  </p:childTnLst>
                                </p:cTn>
                              </p:par>
                              <p:par>
                                <p:cTn id="74" presetID="9" presetClass="emph" presetSubtype="0" grpId="1" nodeType="withEffect">
                                  <p:stCondLst>
                                    <p:cond delay="0"/>
                                  </p:stCondLst>
                                  <p:childTnLst>
                                    <p:set>
                                      <p:cBhvr rctx="PPT">
                                        <p:cTn id="75" dur="indefinite"/>
                                        <p:tgtEl>
                                          <p:spTgt spid="12"/>
                                        </p:tgtEl>
                                        <p:attrNameLst>
                                          <p:attrName>style.opacity</p:attrName>
                                        </p:attrNameLst>
                                      </p:cBhvr>
                                      <p:to>
                                        <p:strVal val="0.25"/>
                                      </p:to>
                                    </p:set>
                                    <p:animEffect filter="image" prLst="opacity: 0.25">
                                      <p:cBhvr rctx="IE">
                                        <p:cTn id="76" dur="indefinite"/>
                                        <p:tgtEl>
                                          <p:spTgt spid="12"/>
                                        </p:tgtEl>
                                      </p:cBhvr>
                                    </p:animEffect>
                                  </p:childTnLst>
                                </p:cTn>
                              </p:par>
                              <p:par>
                                <p:cTn id="77" presetID="9" presetClass="emph" presetSubtype="0" grpId="1" nodeType="withEffect">
                                  <p:stCondLst>
                                    <p:cond delay="0"/>
                                  </p:stCondLst>
                                  <p:childTnLst>
                                    <p:set>
                                      <p:cBhvr rctx="PPT">
                                        <p:cTn id="78" dur="indefinite"/>
                                        <p:tgtEl>
                                          <p:spTgt spid="13"/>
                                        </p:tgtEl>
                                        <p:attrNameLst>
                                          <p:attrName>style.opacity</p:attrName>
                                        </p:attrNameLst>
                                      </p:cBhvr>
                                      <p:to>
                                        <p:strVal val="0.25"/>
                                      </p:to>
                                    </p:set>
                                    <p:animEffect filter="image" prLst="opacity: 0.25">
                                      <p:cBhvr rctx="IE">
                                        <p:cTn id="79" dur="indefinite"/>
                                        <p:tgtEl>
                                          <p:spTgt spid="13"/>
                                        </p:tgtEl>
                                      </p:cBhvr>
                                    </p:animEffect>
                                  </p:childTnLst>
                                </p:cTn>
                              </p:par>
                              <p:par>
                                <p:cTn id="80" presetID="9" presetClass="emph" presetSubtype="0" grpId="1" nodeType="withEffect">
                                  <p:stCondLst>
                                    <p:cond delay="0"/>
                                  </p:stCondLst>
                                  <p:childTnLst>
                                    <p:set>
                                      <p:cBhvr rctx="PPT">
                                        <p:cTn id="81" dur="indefinite"/>
                                        <p:tgtEl>
                                          <p:spTgt spid="14"/>
                                        </p:tgtEl>
                                        <p:attrNameLst>
                                          <p:attrName>style.opacity</p:attrName>
                                        </p:attrNameLst>
                                      </p:cBhvr>
                                      <p:to>
                                        <p:strVal val="0.25"/>
                                      </p:to>
                                    </p:set>
                                    <p:animEffect filter="image" prLst="opacity: 0.25">
                                      <p:cBhvr rctx="IE">
                                        <p:cTn id="82" dur="indefinite"/>
                                        <p:tgtEl>
                                          <p:spTgt spid="14"/>
                                        </p:tgtEl>
                                      </p:cBhvr>
                                    </p:animEffect>
                                  </p:childTnLst>
                                </p:cTn>
                              </p:par>
                              <p:par>
                                <p:cTn id="83" presetID="9" presetClass="emph" presetSubtype="0" nodeType="withEffect">
                                  <p:stCondLst>
                                    <p:cond delay="0"/>
                                  </p:stCondLst>
                                  <p:childTnLst>
                                    <p:set>
                                      <p:cBhvr rctx="PPT">
                                        <p:cTn id="84" dur="indefinite"/>
                                        <p:tgtEl>
                                          <p:spTgt spid="15"/>
                                        </p:tgtEl>
                                        <p:attrNameLst>
                                          <p:attrName>style.opacity</p:attrName>
                                        </p:attrNameLst>
                                      </p:cBhvr>
                                      <p:to>
                                        <p:strVal val="0.25"/>
                                      </p:to>
                                    </p:set>
                                    <p:animEffect filter="image" prLst="opacity: 0.25">
                                      <p:cBhvr rctx="IE">
                                        <p:cTn id="85" dur="indefinite"/>
                                        <p:tgtEl>
                                          <p:spTgt spid="15"/>
                                        </p:tgtEl>
                                      </p:cBhvr>
                                    </p:animEffect>
                                  </p:childTnLst>
                                </p:cTn>
                              </p:par>
                              <p:par>
                                <p:cTn id="86" presetID="9" presetClass="emph" presetSubtype="0" nodeType="withEffect">
                                  <p:stCondLst>
                                    <p:cond delay="0"/>
                                  </p:stCondLst>
                                  <p:childTnLst>
                                    <p:set>
                                      <p:cBhvr rctx="PPT">
                                        <p:cTn id="87" dur="indefinite"/>
                                        <p:tgtEl>
                                          <p:spTgt spid="16"/>
                                        </p:tgtEl>
                                        <p:attrNameLst>
                                          <p:attrName>style.opacity</p:attrName>
                                        </p:attrNameLst>
                                      </p:cBhvr>
                                      <p:to>
                                        <p:strVal val="0.25"/>
                                      </p:to>
                                    </p:set>
                                    <p:animEffect filter="image" prLst="opacity: 0.25">
                                      <p:cBhvr rctx="IE">
                                        <p:cTn id="88" dur="indefinite"/>
                                        <p:tgtEl>
                                          <p:spTgt spid="16"/>
                                        </p:tgtEl>
                                      </p:cBhvr>
                                    </p:animEffect>
                                  </p:childTnLst>
                                </p:cTn>
                              </p:par>
                              <p:par>
                                <p:cTn id="89" presetID="9" presetClass="emph" presetSubtype="0" grpId="1" nodeType="withEffect">
                                  <p:stCondLst>
                                    <p:cond delay="0"/>
                                  </p:stCondLst>
                                  <p:childTnLst>
                                    <p:set>
                                      <p:cBhvr rctx="PPT">
                                        <p:cTn id="90" dur="indefinite"/>
                                        <p:tgtEl>
                                          <p:spTgt spid="17"/>
                                        </p:tgtEl>
                                        <p:attrNameLst>
                                          <p:attrName>style.opacity</p:attrName>
                                        </p:attrNameLst>
                                      </p:cBhvr>
                                      <p:to>
                                        <p:strVal val="0.25"/>
                                      </p:to>
                                    </p:set>
                                    <p:animEffect filter="image" prLst="opacity: 0.25">
                                      <p:cBhvr rctx="IE">
                                        <p:cTn id="91" dur="indefinite"/>
                                        <p:tgtEl>
                                          <p:spTgt spid="17"/>
                                        </p:tgtEl>
                                      </p:cBhvr>
                                    </p:animEffect>
                                  </p:childTnLst>
                                </p:cTn>
                              </p:par>
                              <p:par>
                                <p:cTn id="92" presetID="9" presetClass="emph" presetSubtype="0" grpId="1" nodeType="withEffect">
                                  <p:stCondLst>
                                    <p:cond delay="0"/>
                                  </p:stCondLst>
                                  <p:childTnLst>
                                    <p:set>
                                      <p:cBhvr rctx="PPT">
                                        <p:cTn id="93" dur="indefinite"/>
                                        <p:tgtEl>
                                          <p:spTgt spid="18"/>
                                        </p:tgtEl>
                                        <p:attrNameLst>
                                          <p:attrName>style.opacity</p:attrName>
                                        </p:attrNameLst>
                                      </p:cBhvr>
                                      <p:to>
                                        <p:strVal val="0.25"/>
                                      </p:to>
                                    </p:set>
                                    <p:animEffect filter="image" prLst="opacity: 0.25">
                                      <p:cBhvr rctx="IE">
                                        <p:cTn id="94" dur="indefinite"/>
                                        <p:tgtEl>
                                          <p:spTgt spid="18"/>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6" grpId="0" animBg="1"/>
      <p:bldP spid="6" grpId="1" animBg="1"/>
      <p:bldP spid="7" grpId="0"/>
      <p:bldP spid="7" grpId="1"/>
      <p:bldP spid="10" grpId="0"/>
      <p:bldP spid="10" grpId="1"/>
      <p:bldP spid="11" grpId="0"/>
      <p:bldP spid="11" grpId="1"/>
      <p:bldP spid="12" grpId="0" animBg="1"/>
      <p:bldP spid="12" grpId="1" animBg="1"/>
      <p:bldP spid="13" grpId="0" animBg="1"/>
      <p:bldP spid="13" grpId="1" animBg="1"/>
      <p:bldP spid="14" grpId="0"/>
      <p:bldP spid="14" grpId="1"/>
      <p:bldP spid="17" grpId="0"/>
      <p:bldP spid="17" grpId="1"/>
      <p:bldP spid="18" grpId="0"/>
      <p:bldP spid="18" grpId="1"/>
      <p:bldP spid="21" grpId="0" animBg="1"/>
      <p:bldP spid="22" grpId="0" animBg="1"/>
      <p:bldP spid="23" grpId="0"/>
      <p:bldP spid="26" grpId="0"/>
      <p:bldP spid="27" grpId="0"/>
      <p:bldP spid="29" grpId="0" animBg="1"/>
      <p:bldP spid="30" grpId="0" animBg="1"/>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Offloading Candidate Block Example</a:t>
            </a:r>
          </a:p>
        </p:txBody>
      </p:sp>
      <p:sp>
        <p:nvSpPr>
          <p:cNvPr id="4" name="Slide Number Placeholder 3"/>
          <p:cNvSpPr>
            <a:spLocks noGrp="1"/>
          </p:cNvSpPr>
          <p:nvPr>
            <p:ph type="sldNum" sz="quarter" idx="12"/>
          </p:nvPr>
        </p:nvSpPr>
        <p:spPr/>
        <p:txBody>
          <a:bodyPr/>
          <a:lstStyle/>
          <a:p>
            <a:fld id="{41761933-5E43-49A2-AD73-7C7EDD79F2C4}" type="slidenum">
              <a:rPr lang="en-US" smtClean="0"/>
              <a:pPr/>
              <a:t>14</a:t>
            </a:fld>
            <a:endParaRPr lang="en-US"/>
          </a:p>
        </p:txBody>
      </p:sp>
      <p:sp>
        <p:nvSpPr>
          <p:cNvPr id="5" name="TextBox 4"/>
          <p:cNvSpPr txBox="1"/>
          <p:nvPr/>
        </p:nvSpPr>
        <p:spPr>
          <a:xfrm>
            <a:off x="1051560" y="1984215"/>
            <a:ext cx="7040880" cy="4247317"/>
          </a:xfrm>
          <a:prstGeom prst="rect">
            <a:avLst/>
          </a:prstGeom>
          <a:noFill/>
          <a:ln>
            <a:solidFill>
              <a:schemeClr val="tx1"/>
            </a:solidFill>
          </a:ln>
        </p:spPr>
        <p:txBody>
          <a:bodyPr wrap="square" rtlCol="0">
            <a:spAutoFit/>
          </a:bodyPr>
          <a:lstStyle/>
          <a:p>
            <a:r>
              <a:rPr lang="ro-RO" b="1" dirty="0" smtClean="0">
                <a:latin typeface="Courier New" charset="0"/>
                <a:ea typeface="Courier New" charset="0"/>
                <a:cs typeface="Courier New" charset="0"/>
              </a:rPr>
              <a:t>...</a:t>
            </a:r>
          </a:p>
          <a:p>
            <a:r>
              <a:rPr lang="ro-RO" b="1" dirty="0" smtClean="0">
                <a:latin typeface="Courier New" charset="0"/>
                <a:ea typeface="Courier New" charset="0"/>
                <a:cs typeface="Courier New" charset="0"/>
              </a:rPr>
              <a:t>    </a:t>
            </a:r>
          </a:p>
          <a:p>
            <a:r>
              <a:rPr lang="ro-RO" b="1" dirty="0" smtClean="0">
                <a:latin typeface="Courier New" charset="0"/>
                <a:ea typeface="Courier New" charset="0"/>
                <a:cs typeface="Courier New" charset="0"/>
              </a:rPr>
              <a:t>    </a:t>
            </a:r>
            <a:r>
              <a:rPr lang="ro-RO" b="1" dirty="0" err="1" smtClean="0">
                <a:latin typeface="Courier New" charset="0"/>
                <a:ea typeface="Courier New" charset="0"/>
                <a:cs typeface="Courier New" charset="0"/>
              </a:rPr>
              <a:t>float</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D0 = </a:t>
            </a:r>
            <a:r>
              <a:rPr lang="ro-RO" b="1" dirty="0" err="1">
                <a:latin typeface="Courier New" charset="0"/>
                <a:ea typeface="Courier New" charset="0"/>
                <a:cs typeface="Courier New" charset="0"/>
              </a:rPr>
              <a:t>d_Src</a:t>
            </a:r>
            <a:r>
              <a:rPr lang="ro-RO" b="1" dirty="0">
                <a:latin typeface="Courier New" charset="0"/>
                <a:ea typeface="Courier New" charset="0"/>
                <a:cs typeface="Courier New" charset="0"/>
              </a:rPr>
              <a:t>[i0</a:t>
            </a:r>
            <a:r>
              <a:rPr lang="ro-RO" b="1" dirty="0" smtClean="0">
                <a:latin typeface="Courier New" charset="0"/>
                <a:ea typeface="Courier New" charset="0"/>
                <a:cs typeface="Courier New" charset="0"/>
              </a:rPr>
              <a:t>]; </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r>
              <a:rPr lang="ro-RO" b="1" dirty="0" err="1" smtClean="0">
                <a:latin typeface="Courier New" charset="0"/>
                <a:ea typeface="Courier New" charset="0"/>
                <a:cs typeface="Courier New" charset="0"/>
              </a:rPr>
              <a:t>float</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D1 = </a:t>
            </a:r>
            <a:r>
              <a:rPr lang="ro-RO" b="1" dirty="0" err="1">
                <a:latin typeface="Courier New" charset="0"/>
                <a:ea typeface="Courier New" charset="0"/>
                <a:cs typeface="Courier New" charset="0"/>
              </a:rPr>
              <a:t>d_Src</a:t>
            </a:r>
            <a:r>
              <a:rPr lang="ro-RO" b="1" dirty="0">
                <a:latin typeface="Courier New" charset="0"/>
                <a:ea typeface="Courier New" charset="0"/>
                <a:cs typeface="Courier New" charset="0"/>
              </a:rPr>
              <a:t>[i1</a:t>
            </a:r>
            <a:r>
              <a:rPr lang="ro-RO" b="1" dirty="0" smtClean="0">
                <a:latin typeface="Courier New" charset="0"/>
                <a:ea typeface="Courier New" charset="0"/>
                <a:cs typeface="Courier New" charset="0"/>
              </a:rPr>
              <a:t>];</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r>
              <a:rPr lang="ro-RO" b="1" dirty="0" err="1">
                <a:latin typeface="Courier New" charset="0"/>
                <a:ea typeface="Courier New" charset="0"/>
                <a:cs typeface="Courier New" charset="0"/>
              </a:rPr>
              <a:t>float</a:t>
            </a:r>
            <a:r>
              <a:rPr lang="ro-RO" b="1" dirty="0">
                <a:latin typeface="Courier New" charset="0"/>
                <a:ea typeface="Courier New" charset="0"/>
                <a:cs typeface="Courier New" charset="0"/>
              </a:rPr>
              <a:t> D2 = </a:t>
            </a:r>
            <a:r>
              <a:rPr lang="ro-RO" b="1" dirty="0" err="1">
                <a:latin typeface="Courier New" charset="0"/>
                <a:ea typeface="Courier New" charset="0"/>
                <a:cs typeface="Courier New" charset="0"/>
              </a:rPr>
              <a:t>d_Src</a:t>
            </a:r>
            <a:r>
              <a:rPr lang="ro-RO" b="1" dirty="0">
                <a:latin typeface="Courier New" charset="0"/>
                <a:ea typeface="Courier New" charset="0"/>
                <a:cs typeface="Courier New" charset="0"/>
              </a:rPr>
              <a:t>[i2</a:t>
            </a:r>
            <a:r>
              <a:rPr lang="ro-RO" b="1" dirty="0" smtClean="0">
                <a:latin typeface="Courier New" charset="0"/>
                <a:ea typeface="Courier New" charset="0"/>
                <a:cs typeface="Courier New" charset="0"/>
              </a:rPr>
              <a:t>];</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r>
              <a:rPr lang="ro-RO" b="1" dirty="0" err="1">
                <a:latin typeface="Courier New" charset="0"/>
                <a:ea typeface="Courier New" charset="0"/>
                <a:cs typeface="Courier New" charset="0"/>
              </a:rPr>
              <a:t>float</a:t>
            </a:r>
            <a:r>
              <a:rPr lang="ro-RO" b="1" dirty="0">
                <a:latin typeface="Courier New" charset="0"/>
                <a:ea typeface="Courier New" charset="0"/>
                <a:cs typeface="Courier New" charset="0"/>
              </a:rPr>
              <a:t> D3 = </a:t>
            </a:r>
            <a:r>
              <a:rPr lang="ro-RO" b="1" dirty="0" err="1">
                <a:latin typeface="Courier New" charset="0"/>
                <a:ea typeface="Courier New" charset="0"/>
                <a:cs typeface="Courier New" charset="0"/>
              </a:rPr>
              <a:t>d_Src</a:t>
            </a:r>
            <a:r>
              <a:rPr lang="ro-RO" b="1" dirty="0">
                <a:latin typeface="Courier New" charset="0"/>
                <a:ea typeface="Courier New" charset="0"/>
                <a:cs typeface="Courier New" charset="0"/>
              </a:rPr>
              <a:t>[i3</a:t>
            </a:r>
            <a:r>
              <a:rPr lang="ro-RO" b="1" dirty="0" smtClean="0">
                <a:latin typeface="Courier New" charset="0"/>
                <a:ea typeface="Courier New" charset="0"/>
                <a:cs typeface="Courier New" charset="0"/>
              </a:rPr>
              <a:t>]; </a:t>
            </a:r>
            <a:endParaRPr lang="ro-RO" b="1" dirty="0">
              <a:latin typeface="Courier New" charset="0"/>
              <a:ea typeface="Courier New" charset="0"/>
              <a:cs typeface="Courier New" charset="0"/>
            </a:endParaRPr>
          </a:p>
          <a:p>
            <a:r>
              <a:rPr lang="ro-RO" b="1" dirty="0">
                <a:latin typeface="Courier New" charset="0"/>
                <a:ea typeface="Courier New" charset="0"/>
                <a:cs typeface="Courier New" charset="0"/>
              </a:rPr>
              <a:t>    </a:t>
            </a:r>
            <a:r>
              <a:rPr lang="ro-RO" b="1" dirty="0" err="1">
                <a:latin typeface="Courier New" charset="0"/>
                <a:ea typeface="Courier New" charset="0"/>
                <a:cs typeface="Courier New" charset="0"/>
              </a:rPr>
              <a:t>float</a:t>
            </a:r>
            <a:r>
              <a:rPr lang="ro-RO" b="1" dirty="0">
                <a:latin typeface="Courier New" charset="0"/>
                <a:ea typeface="Courier New" charset="0"/>
                <a:cs typeface="Courier New" charset="0"/>
              </a:rPr>
              <a:t> T</a:t>
            </a:r>
            <a:r>
              <a:rPr lang="ro-RO" b="1" dirty="0" smtClean="0">
                <a:latin typeface="Courier New" charset="0"/>
                <a:ea typeface="Courier New" charset="0"/>
                <a:cs typeface="Courier New" charset="0"/>
              </a:rPr>
              <a:t>;</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p>
          <a:p>
            <a:r>
              <a:rPr lang="ro-RO" b="1" dirty="0" smtClean="0">
                <a:latin typeface="Courier New" charset="0"/>
                <a:ea typeface="Courier New" charset="0"/>
                <a:cs typeface="Courier New" charset="0"/>
              </a:rPr>
              <a:t>    T </a:t>
            </a:r>
            <a:r>
              <a:rPr lang="ro-RO" b="1" dirty="0">
                <a:latin typeface="Courier New" charset="0"/>
                <a:ea typeface="Courier New" charset="0"/>
                <a:cs typeface="Courier New" charset="0"/>
              </a:rPr>
              <a:t>= D0; D0 </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D0 + D2; D2 </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T - D2</a:t>
            </a:r>
            <a:r>
              <a:rPr lang="ro-RO" b="1" dirty="0" smtClean="0">
                <a:latin typeface="Courier New" charset="0"/>
                <a:ea typeface="Courier New" charset="0"/>
                <a:cs typeface="Courier New" charset="0"/>
              </a:rPr>
              <a:t>;</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T = D1; D1 </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D1 + D3; D3 </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T - D3</a:t>
            </a:r>
            <a:r>
              <a:rPr lang="ro-RO" b="1" dirty="0" smtClean="0">
                <a:latin typeface="Courier New" charset="0"/>
                <a:ea typeface="Courier New" charset="0"/>
                <a:cs typeface="Courier New" charset="0"/>
              </a:rPr>
              <a:t>;</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T = D0; </a:t>
            </a:r>
            <a:r>
              <a:rPr lang="ro-RO" b="1" dirty="0" err="1" smtClean="0">
                <a:latin typeface="Courier New" charset="0"/>
                <a:ea typeface="Courier New" charset="0"/>
                <a:cs typeface="Courier New" charset="0"/>
              </a:rPr>
              <a:t>d_Dst</a:t>
            </a:r>
            <a:r>
              <a:rPr lang="ro-RO" b="1" dirty="0" smtClean="0">
                <a:latin typeface="Courier New" charset="0"/>
                <a:ea typeface="Courier New" charset="0"/>
                <a:cs typeface="Courier New" charset="0"/>
              </a:rPr>
              <a:t>[i0] = D0 + D1; </a:t>
            </a:r>
          </a:p>
          <a:p>
            <a:r>
              <a:rPr lang="ro-RO" b="1" dirty="0" smtClean="0">
                <a:latin typeface="Courier New" charset="0"/>
                <a:ea typeface="Courier New" charset="0"/>
                <a:cs typeface="Courier New" charset="0"/>
              </a:rPr>
              <a:t>    </a:t>
            </a:r>
            <a:r>
              <a:rPr lang="ro-RO" b="1" dirty="0" err="1" smtClean="0">
                <a:latin typeface="Courier New" charset="0"/>
                <a:ea typeface="Courier New" charset="0"/>
                <a:cs typeface="Courier New" charset="0"/>
              </a:rPr>
              <a:t>d_Dst</a:t>
            </a:r>
            <a:r>
              <a:rPr lang="ro-RO" b="1" dirty="0" smtClean="0">
                <a:latin typeface="Courier New" charset="0"/>
                <a:ea typeface="Courier New" charset="0"/>
                <a:cs typeface="Courier New" charset="0"/>
              </a:rPr>
              <a:t>[i1] = T - D1;</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T = D2; </a:t>
            </a:r>
            <a:r>
              <a:rPr lang="ro-RO" b="1" dirty="0" err="1">
                <a:latin typeface="Courier New" charset="0"/>
                <a:ea typeface="Courier New" charset="0"/>
                <a:cs typeface="Courier New" charset="0"/>
              </a:rPr>
              <a:t>d_Dst</a:t>
            </a:r>
            <a:r>
              <a:rPr lang="ro-RO" b="1" dirty="0">
                <a:latin typeface="Courier New" charset="0"/>
                <a:ea typeface="Courier New" charset="0"/>
                <a:cs typeface="Courier New" charset="0"/>
              </a:rPr>
              <a:t>[i2] = D2 + D3; </a:t>
            </a:r>
            <a:endParaRPr lang="ro-RO" b="1" dirty="0" smtClean="0">
              <a:latin typeface="Courier New" charset="0"/>
              <a:ea typeface="Courier New" charset="0"/>
              <a:cs typeface="Courier New" charset="0"/>
            </a:endParaRP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r>
              <a:rPr lang="ro-RO" b="1" dirty="0" err="1" smtClean="0">
                <a:latin typeface="Courier New" charset="0"/>
                <a:ea typeface="Courier New" charset="0"/>
                <a:cs typeface="Courier New" charset="0"/>
              </a:rPr>
              <a:t>d_Dst</a:t>
            </a:r>
            <a:r>
              <a:rPr lang="ro-RO" b="1" dirty="0" smtClean="0">
                <a:latin typeface="Courier New" charset="0"/>
                <a:ea typeface="Courier New" charset="0"/>
                <a:cs typeface="Courier New" charset="0"/>
              </a:rPr>
              <a:t>[i3</a:t>
            </a:r>
            <a:r>
              <a:rPr lang="ro-RO" b="1" dirty="0">
                <a:latin typeface="Courier New" charset="0"/>
                <a:ea typeface="Courier New" charset="0"/>
                <a:cs typeface="Courier New" charset="0"/>
              </a:rPr>
              <a:t>] = T </a:t>
            </a:r>
            <a:r>
              <a:rPr lang="ro-RO" b="1" dirty="0" smtClean="0">
                <a:latin typeface="Courier New" charset="0"/>
                <a:ea typeface="Courier New" charset="0"/>
                <a:cs typeface="Courier New" charset="0"/>
              </a:rPr>
              <a:t>- D3;</a:t>
            </a:r>
            <a:endParaRPr lang="ro-RO" b="1" dirty="0">
              <a:latin typeface="Courier New" charset="0"/>
              <a:ea typeface="Courier New" charset="0"/>
              <a:cs typeface="Courier New" charset="0"/>
            </a:endParaRPr>
          </a:p>
          <a:p>
            <a:endParaRPr lang="ro-RO" b="1" dirty="0">
              <a:latin typeface="Courier New" charset="0"/>
              <a:ea typeface="Courier New" charset="0"/>
              <a:cs typeface="Courier New" charset="0"/>
            </a:endParaRPr>
          </a:p>
        </p:txBody>
      </p:sp>
      <p:sp>
        <p:nvSpPr>
          <p:cNvPr id="6" name="TextBox 5"/>
          <p:cNvSpPr txBox="1"/>
          <p:nvPr/>
        </p:nvSpPr>
        <p:spPr>
          <a:xfrm>
            <a:off x="1051559" y="6258250"/>
            <a:ext cx="5083769" cy="400110"/>
          </a:xfrm>
          <a:prstGeom prst="rect">
            <a:avLst/>
          </a:prstGeom>
          <a:noFill/>
        </p:spPr>
        <p:txBody>
          <a:bodyPr wrap="square" rtlCol="0">
            <a:spAutoFit/>
          </a:bodyPr>
          <a:lstStyle/>
          <a:p>
            <a:r>
              <a:rPr lang="en-US" sz="2000" dirty="0" smtClean="0">
                <a:solidFill>
                  <a:schemeClr val="tx1">
                    <a:lumMod val="75000"/>
                    <a:lumOff val="25000"/>
                  </a:schemeClr>
                </a:solidFill>
                <a:latin typeface="Gill Sans MT" panose="020B0502020104020203" pitchFamily="34" charset="0"/>
              </a:rPr>
              <a:t>Code block in Fast </a:t>
            </a:r>
            <a:r>
              <a:rPr lang="en-US" sz="2000" dirty="0">
                <a:solidFill>
                  <a:schemeClr val="tx1">
                    <a:lumMod val="75000"/>
                    <a:lumOff val="25000"/>
                  </a:schemeClr>
                </a:solidFill>
                <a:latin typeface="Gill Sans MT" panose="020B0502020104020203" pitchFamily="34" charset="0"/>
              </a:rPr>
              <a:t>Walsh </a:t>
            </a:r>
            <a:r>
              <a:rPr lang="en-US" sz="2000" dirty="0" smtClean="0">
                <a:solidFill>
                  <a:schemeClr val="tx1">
                    <a:lumMod val="75000"/>
                    <a:lumOff val="25000"/>
                  </a:schemeClr>
                </a:solidFill>
                <a:latin typeface="Gill Sans MT" panose="020B0502020104020203" pitchFamily="34" charset="0"/>
              </a:rPr>
              <a:t>Transform (FWT)</a:t>
            </a:r>
            <a:endParaRPr lang="en-US" sz="2000" dirty="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315429570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Offloading Candidate </a:t>
            </a:r>
            <a:r>
              <a:rPr lang="en-US" dirty="0" smtClean="0"/>
              <a:t>Block Example</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15</a:t>
            </a:fld>
            <a:endParaRPr lang="en-US"/>
          </a:p>
        </p:txBody>
      </p:sp>
      <p:sp>
        <p:nvSpPr>
          <p:cNvPr id="9" name="TextBox 8"/>
          <p:cNvSpPr txBox="1"/>
          <p:nvPr/>
        </p:nvSpPr>
        <p:spPr>
          <a:xfrm>
            <a:off x="1051560" y="1984215"/>
            <a:ext cx="7040880" cy="4247317"/>
          </a:xfrm>
          <a:prstGeom prst="rect">
            <a:avLst/>
          </a:prstGeom>
          <a:noFill/>
          <a:ln>
            <a:solidFill>
              <a:schemeClr val="tx1"/>
            </a:solidFill>
          </a:ln>
        </p:spPr>
        <p:txBody>
          <a:bodyPr wrap="square" rtlCol="0">
            <a:spAutoFit/>
          </a:bodyPr>
          <a:lstStyle/>
          <a:p>
            <a:r>
              <a:rPr lang="ro-RO" b="1" dirty="0" smtClean="0">
                <a:latin typeface="Courier New" charset="0"/>
                <a:ea typeface="Courier New" charset="0"/>
                <a:cs typeface="Courier New" charset="0"/>
              </a:rPr>
              <a:t>...</a:t>
            </a:r>
          </a:p>
          <a:p>
            <a:r>
              <a:rPr lang="ro-RO" b="1" dirty="0" smtClean="0">
                <a:latin typeface="Courier New" charset="0"/>
                <a:ea typeface="Courier New" charset="0"/>
                <a:cs typeface="Courier New" charset="0"/>
              </a:rPr>
              <a:t>    </a:t>
            </a:r>
          </a:p>
          <a:p>
            <a:r>
              <a:rPr lang="ro-RO" b="1" dirty="0" smtClean="0">
                <a:latin typeface="Courier New" charset="0"/>
                <a:ea typeface="Courier New" charset="0"/>
                <a:cs typeface="Courier New" charset="0"/>
              </a:rPr>
              <a:t>    </a:t>
            </a:r>
            <a:r>
              <a:rPr lang="ro-RO" b="1" dirty="0" err="1" smtClean="0">
                <a:latin typeface="Courier New" charset="0"/>
                <a:ea typeface="Courier New" charset="0"/>
                <a:cs typeface="Courier New" charset="0"/>
              </a:rPr>
              <a:t>float</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D0 = </a:t>
            </a:r>
            <a:r>
              <a:rPr lang="ro-RO" b="1" u="sng" dirty="0" err="1">
                <a:solidFill>
                  <a:srgbClr val="FF0000"/>
                </a:solidFill>
                <a:latin typeface="Courier New" charset="0"/>
                <a:ea typeface="Courier New" charset="0"/>
                <a:cs typeface="Courier New" charset="0"/>
              </a:rPr>
              <a:t>d_Src</a:t>
            </a:r>
            <a:r>
              <a:rPr lang="ro-RO" b="1" dirty="0">
                <a:latin typeface="Courier New" charset="0"/>
                <a:ea typeface="Courier New" charset="0"/>
                <a:cs typeface="Courier New" charset="0"/>
              </a:rPr>
              <a:t>[</a:t>
            </a:r>
            <a:r>
              <a:rPr lang="ro-RO" b="1" u="sng" dirty="0">
                <a:solidFill>
                  <a:srgbClr val="FF0000"/>
                </a:solidFill>
                <a:latin typeface="Courier New" charset="0"/>
                <a:ea typeface="Courier New" charset="0"/>
                <a:cs typeface="Courier New" charset="0"/>
              </a:rPr>
              <a:t>i0</a:t>
            </a:r>
            <a:r>
              <a:rPr lang="ro-RO" b="1" dirty="0" smtClean="0">
                <a:latin typeface="Courier New" charset="0"/>
                <a:ea typeface="Courier New" charset="0"/>
                <a:cs typeface="Courier New" charset="0"/>
              </a:rPr>
              <a:t>]; </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r>
              <a:rPr lang="ro-RO" b="1" dirty="0" err="1" smtClean="0">
                <a:latin typeface="Courier New" charset="0"/>
                <a:ea typeface="Courier New" charset="0"/>
                <a:cs typeface="Courier New" charset="0"/>
              </a:rPr>
              <a:t>float</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D1 = </a:t>
            </a:r>
            <a:r>
              <a:rPr lang="ro-RO" b="1" dirty="0" err="1">
                <a:latin typeface="Courier New" charset="0"/>
                <a:ea typeface="Courier New" charset="0"/>
                <a:cs typeface="Courier New" charset="0"/>
              </a:rPr>
              <a:t>d_Src</a:t>
            </a:r>
            <a:r>
              <a:rPr lang="ro-RO" b="1" dirty="0">
                <a:latin typeface="Courier New" charset="0"/>
                <a:ea typeface="Courier New" charset="0"/>
                <a:cs typeface="Courier New" charset="0"/>
              </a:rPr>
              <a:t>[</a:t>
            </a:r>
            <a:r>
              <a:rPr lang="ro-RO" b="1" u="sng" dirty="0">
                <a:solidFill>
                  <a:srgbClr val="FF0000"/>
                </a:solidFill>
                <a:latin typeface="Courier New" charset="0"/>
                <a:ea typeface="Courier New" charset="0"/>
                <a:cs typeface="Courier New" charset="0"/>
              </a:rPr>
              <a:t>i1</a:t>
            </a:r>
            <a:r>
              <a:rPr lang="ro-RO" b="1" dirty="0" smtClean="0">
                <a:latin typeface="Courier New" charset="0"/>
                <a:ea typeface="Courier New" charset="0"/>
                <a:cs typeface="Courier New" charset="0"/>
              </a:rPr>
              <a:t>];</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r>
              <a:rPr lang="ro-RO" b="1" dirty="0" err="1">
                <a:latin typeface="Courier New" charset="0"/>
                <a:ea typeface="Courier New" charset="0"/>
                <a:cs typeface="Courier New" charset="0"/>
              </a:rPr>
              <a:t>float</a:t>
            </a:r>
            <a:r>
              <a:rPr lang="ro-RO" b="1" dirty="0">
                <a:latin typeface="Courier New" charset="0"/>
                <a:ea typeface="Courier New" charset="0"/>
                <a:cs typeface="Courier New" charset="0"/>
              </a:rPr>
              <a:t> D2 = </a:t>
            </a:r>
            <a:r>
              <a:rPr lang="ro-RO" b="1" dirty="0" err="1">
                <a:latin typeface="Courier New" charset="0"/>
                <a:ea typeface="Courier New" charset="0"/>
                <a:cs typeface="Courier New" charset="0"/>
              </a:rPr>
              <a:t>d_Src</a:t>
            </a:r>
            <a:r>
              <a:rPr lang="ro-RO" b="1" dirty="0">
                <a:latin typeface="Courier New" charset="0"/>
                <a:ea typeface="Courier New" charset="0"/>
                <a:cs typeface="Courier New" charset="0"/>
              </a:rPr>
              <a:t>[</a:t>
            </a:r>
            <a:r>
              <a:rPr lang="ro-RO" b="1" u="sng" dirty="0">
                <a:solidFill>
                  <a:srgbClr val="FF0000"/>
                </a:solidFill>
                <a:latin typeface="Courier New" charset="0"/>
                <a:ea typeface="Courier New" charset="0"/>
                <a:cs typeface="Courier New" charset="0"/>
              </a:rPr>
              <a:t>i2</a:t>
            </a:r>
            <a:r>
              <a:rPr lang="ro-RO" b="1" dirty="0" smtClean="0">
                <a:latin typeface="Courier New" charset="0"/>
                <a:ea typeface="Courier New" charset="0"/>
                <a:cs typeface="Courier New" charset="0"/>
              </a:rPr>
              <a:t>];</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r>
              <a:rPr lang="ro-RO" b="1" dirty="0" err="1">
                <a:latin typeface="Courier New" charset="0"/>
                <a:ea typeface="Courier New" charset="0"/>
                <a:cs typeface="Courier New" charset="0"/>
              </a:rPr>
              <a:t>float</a:t>
            </a:r>
            <a:r>
              <a:rPr lang="ro-RO" b="1" dirty="0">
                <a:latin typeface="Courier New" charset="0"/>
                <a:ea typeface="Courier New" charset="0"/>
                <a:cs typeface="Courier New" charset="0"/>
              </a:rPr>
              <a:t> D3 = </a:t>
            </a:r>
            <a:r>
              <a:rPr lang="ro-RO" b="1" dirty="0" err="1">
                <a:latin typeface="Courier New" charset="0"/>
                <a:ea typeface="Courier New" charset="0"/>
                <a:cs typeface="Courier New" charset="0"/>
              </a:rPr>
              <a:t>d_Src</a:t>
            </a:r>
            <a:r>
              <a:rPr lang="ro-RO" b="1" dirty="0">
                <a:latin typeface="Courier New" charset="0"/>
                <a:ea typeface="Courier New" charset="0"/>
                <a:cs typeface="Courier New" charset="0"/>
              </a:rPr>
              <a:t>[</a:t>
            </a:r>
            <a:r>
              <a:rPr lang="ro-RO" b="1" u="sng" dirty="0">
                <a:solidFill>
                  <a:srgbClr val="FF0000"/>
                </a:solidFill>
                <a:latin typeface="Courier New" charset="0"/>
                <a:ea typeface="Courier New" charset="0"/>
                <a:cs typeface="Courier New" charset="0"/>
              </a:rPr>
              <a:t>i3</a:t>
            </a:r>
            <a:r>
              <a:rPr lang="ro-RO" b="1" dirty="0" smtClean="0">
                <a:latin typeface="Courier New" charset="0"/>
                <a:ea typeface="Courier New" charset="0"/>
                <a:cs typeface="Courier New" charset="0"/>
              </a:rPr>
              <a:t>]; </a:t>
            </a:r>
            <a:endParaRPr lang="ro-RO" b="1" dirty="0">
              <a:latin typeface="Courier New" charset="0"/>
              <a:ea typeface="Courier New" charset="0"/>
              <a:cs typeface="Courier New" charset="0"/>
            </a:endParaRPr>
          </a:p>
          <a:p>
            <a:r>
              <a:rPr lang="ro-RO" b="1" dirty="0">
                <a:latin typeface="Courier New" charset="0"/>
                <a:ea typeface="Courier New" charset="0"/>
                <a:cs typeface="Courier New" charset="0"/>
              </a:rPr>
              <a:t>    </a:t>
            </a:r>
            <a:r>
              <a:rPr lang="ro-RO" b="1" dirty="0" err="1">
                <a:latin typeface="Courier New" charset="0"/>
                <a:ea typeface="Courier New" charset="0"/>
                <a:cs typeface="Courier New" charset="0"/>
              </a:rPr>
              <a:t>float</a:t>
            </a:r>
            <a:r>
              <a:rPr lang="ro-RO" b="1" dirty="0">
                <a:latin typeface="Courier New" charset="0"/>
                <a:ea typeface="Courier New" charset="0"/>
                <a:cs typeface="Courier New" charset="0"/>
              </a:rPr>
              <a:t> T</a:t>
            </a:r>
            <a:r>
              <a:rPr lang="ro-RO" b="1" dirty="0" smtClean="0">
                <a:latin typeface="Courier New" charset="0"/>
                <a:ea typeface="Courier New" charset="0"/>
                <a:cs typeface="Courier New" charset="0"/>
              </a:rPr>
              <a:t>;</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p>
          <a:p>
            <a:r>
              <a:rPr lang="ro-RO" b="1" dirty="0" smtClean="0">
                <a:latin typeface="Courier New" charset="0"/>
                <a:ea typeface="Courier New" charset="0"/>
                <a:cs typeface="Courier New" charset="0"/>
              </a:rPr>
              <a:t>    T </a:t>
            </a:r>
            <a:r>
              <a:rPr lang="ro-RO" b="1" dirty="0">
                <a:latin typeface="Courier New" charset="0"/>
                <a:ea typeface="Courier New" charset="0"/>
                <a:cs typeface="Courier New" charset="0"/>
              </a:rPr>
              <a:t>= D0; D0 </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D0 + D2; D2 </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T - D2</a:t>
            </a:r>
            <a:r>
              <a:rPr lang="ro-RO" b="1" dirty="0" smtClean="0">
                <a:latin typeface="Courier New" charset="0"/>
                <a:ea typeface="Courier New" charset="0"/>
                <a:cs typeface="Courier New" charset="0"/>
              </a:rPr>
              <a:t>;</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T = D1; D1 </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D1 + D3; D3 </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T - D3</a:t>
            </a:r>
            <a:r>
              <a:rPr lang="ro-RO" b="1" dirty="0" smtClean="0">
                <a:latin typeface="Courier New" charset="0"/>
                <a:ea typeface="Courier New" charset="0"/>
                <a:cs typeface="Courier New" charset="0"/>
              </a:rPr>
              <a:t>;</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T = D0; </a:t>
            </a:r>
            <a:r>
              <a:rPr lang="ro-RO" b="1" u="sng" dirty="0" err="1" smtClean="0">
                <a:solidFill>
                  <a:srgbClr val="FF0000"/>
                </a:solidFill>
                <a:latin typeface="Courier New" charset="0"/>
                <a:ea typeface="Courier New" charset="0"/>
                <a:cs typeface="Courier New" charset="0"/>
              </a:rPr>
              <a:t>d_Dst</a:t>
            </a:r>
            <a:r>
              <a:rPr lang="ro-RO" b="1" dirty="0" smtClean="0">
                <a:latin typeface="Courier New" charset="0"/>
                <a:ea typeface="Courier New" charset="0"/>
                <a:cs typeface="Courier New" charset="0"/>
              </a:rPr>
              <a:t>[i0] = D0 + D1; </a:t>
            </a:r>
          </a:p>
          <a:p>
            <a:r>
              <a:rPr lang="ro-RO" b="1" dirty="0" smtClean="0">
                <a:latin typeface="Courier New" charset="0"/>
                <a:ea typeface="Courier New" charset="0"/>
                <a:cs typeface="Courier New" charset="0"/>
              </a:rPr>
              <a:t>    </a:t>
            </a:r>
            <a:r>
              <a:rPr lang="ro-RO" b="1" dirty="0" err="1" smtClean="0">
                <a:latin typeface="Courier New" charset="0"/>
                <a:ea typeface="Courier New" charset="0"/>
                <a:cs typeface="Courier New" charset="0"/>
              </a:rPr>
              <a:t>d_Dst</a:t>
            </a:r>
            <a:r>
              <a:rPr lang="ro-RO" b="1" dirty="0" smtClean="0">
                <a:latin typeface="Courier New" charset="0"/>
                <a:ea typeface="Courier New" charset="0"/>
                <a:cs typeface="Courier New" charset="0"/>
              </a:rPr>
              <a:t>[i1] = T - D1;</a:t>
            </a: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r>
              <a:rPr lang="ro-RO" b="1" dirty="0">
                <a:latin typeface="Courier New" charset="0"/>
                <a:ea typeface="Courier New" charset="0"/>
                <a:cs typeface="Courier New" charset="0"/>
              </a:rPr>
              <a:t>T = D2; </a:t>
            </a:r>
            <a:r>
              <a:rPr lang="ro-RO" b="1" dirty="0" err="1">
                <a:latin typeface="Courier New" charset="0"/>
                <a:ea typeface="Courier New" charset="0"/>
                <a:cs typeface="Courier New" charset="0"/>
              </a:rPr>
              <a:t>d_Dst</a:t>
            </a:r>
            <a:r>
              <a:rPr lang="ro-RO" b="1" dirty="0">
                <a:latin typeface="Courier New" charset="0"/>
                <a:ea typeface="Courier New" charset="0"/>
                <a:cs typeface="Courier New" charset="0"/>
              </a:rPr>
              <a:t>[i2] = D2 + D3; </a:t>
            </a:r>
            <a:endParaRPr lang="ro-RO" b="1" dirty="0" smtClean="0">
              <a:latin typeface="Courier New" charset="0"/>
              <a:ea typeface="Courier New" charset="0"/>
              <a:cs typeface="Courier New" charset="0"/>
            </a:endParaRPr>
          </a:p>
          <a:p>
            <a:r>
              <a:rPr lang="ro-RO" b="1" dirty="0">
                <a:latin typeface="Courier New" charset="0"/>
                <a:ea typeface="Courier New" charset="0"/>
                <a:cs typeface="Courier New" charset="0"/>
              </a:rPr>
              <a:t> </a:t>
            </a:r>
            <a:r>
              <a:rPr lang="ro-RO" b="1" dirty="0" smtClean="0">
                <a:latin typeface="Courier New" charset="0"/>
                <a:ea typeface="Courier New" charset="0"/>
                <a:cs typeface="Courier New" charset="0"/>
              </a:rPr>
              <a:t>   </a:t>
            </a:r>
            <a:r>
              <a:rPr lang="ro-RO" b="1" dirty="0" err="1" smtClean="0">
                <a:latin typeface="Courier New" charset="0"/>
                <a:ea typeface="Courier New" charset="0"/>
                <a:cs typeface="Courier New" charset="0"/>
              </a:rPr>
              <a:t>d_Dst</a:t>
            </a:r>
            <a:r>
              <a:rPr lang="ro-RO" b="1" dirty="0" smtClean="0">
                <a:latin typeface="Courier New" charset="0"/>
                <a:ea typeface="Courier New" charset="0"/>
                <a:cs typeface="Courier New" charset="0"/>
              </a:rPr>
              <a:t>[i3</a:t>
            </a:r>
            <a:r>
              <a:rPr lang="ro-RO" b="1" dirty="0">
                <a:latin typeface="Courier New" charset="0"/>
                <a:ea typeface="Courier New" charset="0"/>
                <a:cs typeface="Courier New" charset="0"/>
              </a:rPr>
              <a:t>] = T </a:t>
            </a:r>
            <a:r>
              <a:rPr lang="ro-RO" b="1" dirty="0" smtClean="0">
                <a:latin typeface="Courier New" charset="0"/>
                <a:ea typeface="Courier New" charset="0"/>
                <a:cs typeface="Courier New" charset="0"/>
              </a:rPr>
              <a:t>- D3;</a:t>
            </a:r>
            <a:endParaRPr lang="ro-RO" b="1" dirty="0">
              <a:latin typeface="Courier New" charset="0"/>
              <a:ea typeface="Courier New" charset="0"/>
              <a:cs typeface="Courier New" charset="0"/>
            </a:endParaRPr>
          </a:p>
          <a:p>
            <a:endParaRPr lang="ro-RO" b="1" dirty="0">
              <a:latin typeface="Courier New" charset="0"/>
              <a:ea typeface="Courier New" charset="0"/>
              <a:cs typeface="Courier New" charset="0"/>
            </a:endParaRPr>
          </a:p>
        </p:txBody>
      </p:sp>
      <p:sp>
        <p:nvSpPr>
          <p:cNvPr id="5" name="Oval 4"/>
          <p:cNvSpPr/>
          <p:nvPr/>
        </p:nvSpPr>
        <p:spPr>
          <a:xfrm>
            <a:off x="2933390" y="2372014"/>
            <a:ext cx="1953938" cy="1549746"/>
          </a:xfrm>
          <a:prstGeom prst="ellipse">
            <a:avLst/>
          </a:prstGeom>
          <a:noFill/>
          <a:ln w="38100">
            <a:solidFill>
              <a:srgbClr val="008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31440" y="4663440"/>
            <a:ext cx="1463040" cy="457190"/>
          </a:xfrm>
          <a:prstGeom prst="ellipse">
            <a:avLst/>
          </a:prstGeom>
          <a:noFill/>
          <a:ln w="38100">
            <a:solidFill>
              <a:srgbClr val="008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54480" y="4944369"/>
            <a:ext cx="1463040" cy="457190"/>
          </a:xfrm>
          <a:prstGeom prst="ellipse">
            <a:avLst/>
          </a:prstGeom>
          <a:noFill/>
          <a:ln w="38100">
            <a:solidFill>
              <a:srgbClr val="008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31440" y="5228854"/>
            <a:ext cx="1463040" cy="457190"/>
          </a:xfrm>
          <a:prstGeom prst="ellipse">
            <a:avLst/>
          </a:prstGeom>
          <a:noFill/>
          <a:ln w="38100">
            <a:solidFill>
              <a:srgbClr val="008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54480" y="5509783"/>
            <a:ext cx="1463040" cy="457190"/>
          </a:xfrm>
          <a:prstGeom prst="ellipse">
            <a:avLst/>
          </a:prstGeom>
          <a:noFill/>
          <a:ln w="38100">
            <a:solidFill>
              <a:srgbClr val="008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1486" y="2197338"/>
            <a:ext cx="6129713" cy="3878342"/>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al"/>
          <p:cNvSpPr/>
          <p:nvPr/>
        </p:nvSpPr>
        <p:spPr>
          <a:xfrm>
            <a:off x="0" y="1234094"/>
            <a:ext cx="9144000" cy="654309"/>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Arial Rounded MT Bold" charset="0"/>
                <a:ea typeface="Arial Rounded MT Bold" charset="0"/>
                <a:cs typeface="Arial Rounded MT Bold" charset="0"/>
              </a:rPr>
              <a:t>Offloading benefit outweighs cost </a:t>
            </a:r>
            <a:endParaRPr lang="en-US" sz="3200" b="1" dirty="0">
              <a:solidFill>
                <a:schemeClr val="bg1"/>
              </a:solidFill>
              <a:latin typeface="Arial Rounded MT Bold" charset="0"/>
              <a:ea typeface="Arial Rounded MT Bold" charset="0"/>
              <a:cs typeface="Arial Rounded MT Bold" charset="0"/>
            </a:endParaRPr>
          </a:p>
        </p:txBody>
      </p:sp>
      <p:sp>
        <p:nvSpPr>
          <p:cNvPr id="3" name="Rounded Rectangle 2"/>
          <p:cNvSpPr/>
          <p:nvPr/>
        </p:nvSpPr>
        <p:spPr>
          <a:xfrm>
            <a:off x="5310555" y="2013222"/>
            <a:ext cx="3778651" cy="6710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Cost: Live-in registers</a:t>
            </a:r>
            <a:endParaRPr lang="en-US" sz="2800" b="1" dirty="0">
              <a:solidFill>
                <a:schemeClr val="bg1"/>
              </a:solidFill>
            </a:endParaRPr>
          </a:p>
        </p:txBody>
      </p:sp>
      <p:sp>
        <p:nvSpPr>
          <p:cNvPr id="13" name="Rounded Rectangle 12"/>
          <p:cNvSpPr/>
          <p:nvPr/>
        </p:nvSpPr>
        <p:spPr>
          <a:xfrm>
            <a:off x="5310555" y="2776809"/>
            <a:ext cx="3778652" cy="671062"/>
          </a:xfrm>
          <a:prstGeom prst="roundRect">
            <a:avLst/>
          </a:prstGeom>
          <a:solidFill>
            <a:srgbClr val="00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Benefit: Load/store </a:t>
            </a:r>
            <a:r>
              <a:rPr lang="en-US" sz="2800" b="1" dirty="0" err="1" smtClean="0">
                <a:solidFill>
                  <a:schemeClr val="bg1"/>
                </a:solidFill>
              </a:rPr>
              <a:t>inst</a:t>
            </a:r>
            <a:endParaRPr lang="en-US" sz="2800" b="1" dirty="0">
              <a:solidFill>
                <a:schemeClr val="bg1"/>
              </a:solidFill>
            </a:endParaRPr>
          </a:p>
        </p:txBody>
      </p:sp>
      <p:sp>
        <p:nvSpPr>
          <p:cNvPr id="14" name="TextBox 13"/>
          <p:cNvSpPr txBox="1"/>
          <p:nvPr/>
        </p:nvSpPr>
        <p:spPr>
          <a:xfrm>
            <a:off x="1051559" y="6258250"/>
            <a:ext cx="5083769" cy="400110"/>
          </a:xfrm>
          <a:prstGeom prst="rect">
            <a:avLst/>
          </a:prstGeom>
          <a:noFill/>
        </p:spPr>
        <p:txBody>
          <a:bodyPr wrap="square" rtlCol="0">
            <a:spAutoFit/>
          </a:bodyPr>
          <a:lstStyle/>
          <a:p>
            <a:r>
              <a:rPr lang="en-US" sz="2000" dirty="0" smtClean="0">
                <a:solidFill>
                  <a:schemeClr val="tx1">
                    <a:lumMod val="75000"/>
                    <a:lumOff val="25000"/>
                  </a:schemeClr>
                </a:solidFill>
                <a:latin typeface="Gill Sans MT" panose="020B0502020104020203" pitchFamily="34" charset="0"/>
              </a:rPr>
              <a:t>Code block in Fast </a:t>
            </a:r>
            <a:r>
              <a:rPr lang="en-US" sz="2000" dirty="0">
                <a:solidFill>
                  <a:schemeClr val="tx1">
                    <a:lumMod val="75000"/>
                    <a:lumOff val="25000"/>
                  </a:schemeClr>
                </a:solidFill>
                <a:latin typeface="Gill Sans MT" panose="020B0502020104020203" pitchFamily="34" charset="0"/>
              </a:rPr>
              <a:t>Walsh </a:t>
            </a:r>
            <a:r>
              <a:rPr lang="en-US" sz="2000" dirty="0" smtClean="0">
                <a:solidFill>
                  <a:schemeClr val="tx1">
                    <a:lumMod val="75000"/>
                    <a:lumOff val="25000"/>
                  </a:schemeClr>
                </a:solidFill>
                <a:latin typeface="Gill Sans MT" panose="020B0502020104020203" pitchFamily="34" charset="0"/>
              </a:rPr>
              <a:t>Transform (FWT)</a:t>
            </a:r>
            <a:endParaRPr lang="en-US" sz="2000" dirty="0">
              <a:solidFill>
                <a:schemeClr val="tx1">
                  <a:lumMod val="75000"/>
                  <a:lumOff val="25000"/>
                </a:schemeClr>
              </a:solidFill>
              <a:latin typeface="Gill Sans MT" panose="020B0502020104020203" pitchFamily="34" charset="0"/>
            </a:endParaRPr>
          </a:p>
        </p:txBody>
      </p:sp>
    </p:spTree>
    <p:custDataLst>
      <p:tags r:id="rId1"/>
    </p:custDataLst>
    <p:extLst>
      <p:ext uri="{BB962C8B-B14F-4D97-AF65-F5344CB8AC3E}">
        <p14:creationId xmlns:p14="http://schemas.microsoft.com/office/powerpoint/2010/main" val="198319227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Conditional Offloading Candidate Block</a:t>
            </a:r>
            <a:endParaRPr lang="en-US" dirty="0"/>
          </a:p>
        </p:txBody>
      </p:sp>
      <p:sp>
        <p:nvSpPr>
          <p:cNvPr id="3" name="Content Placeholder 2"/>
          <p:cNvSpPr>
            <a:spLocks noGrp="1"/>
          </p:cNvSpPr>
          <p:nvPr>
            <p:ph idx="1"/>
          </p:nvPr>
        </p:nvSpPr>
        <p:spPr>
          <a:xfrm>
            <a:off x="567690" y="3562674"/>
            <a:ext cx="7886700" cy="2926409"/>
          </a:xfrm>
        </p:spPr>
        <p:txBody>
          <a:bodyPr>
            <a:normAutofit/>
          </a:bodyPr>
          <a:lstStyle/>
          <a:p>
            <a:r>
              <a:rPr lang="en-US" sz="3200" dirty="0" smtClean="0"/>
              <a:t>The cost of a loop is fixed, but the benefit of a loop is determined by the </a:t>
            </a:r>
            <a:r>
              <a:rPr lang="en-US" sz="3200" dirty="0" smtClean="0">
                <a:solidFill>
                  <a:schemeClr val="accent5"/>
                </a:solidFill>
              </a:rPr>
              <a:t>loop trip count</a:t>
            </a:r>
            <a:r>
              <a:rPr lang="en-US" sz="3200" dirty="0" smtClean="0"/>
              <a:t>.</a:t>
            </a:r>
            <a:endParaRPr lang="en-US" sz="3200" dirty="0"/>
          </a:p>
          <a:p>
            <a:r>
              <a:rPr lang="en-US" sz="3200" dirty="0" smtClean="0"/>
              <a:t>The compiler marks the loop as a </a:t>
            </a:r>
            <a:r>
              <a:rPr lang="en-US" sz="3200" dirty="0" smtClean="0">
                <a:solidFill>
                  <a:schemeClr val="accent5"/>
                </a:solidFill>
              </a:rPr>
              <a:t>conditional offloading candidate block,</a:t>
            </a:r>
            <a:r>
              <a:rPr lang="en-US" sz="3200" dirty="0" smtClean="0">
                <a:solidFill>
                  <a:schemeClr val="accent6">
                    <a:lumMod val="50000"/>
                  </a:schemeClr>
                </a:solidFill>
              </a:rPr>
              <a:t> </a:t>
            </a:r>
            <a:r>
              <a:rPr lang="en-US" sz="3200" dirty="0" smtClean="0"/>
              <a:t>and provides the offloading </a:t>
            </a:r>
            <a:r>
              <a:rPr lang="en-US" sz="3200" dirty="0"/>
              <a:t>condition </a:t>
            </a:r>
            <a:r>
              <a:rPr lang="en-US" sz="3200" dirty="0" smtClean="0"/>
              <a:t>to hardware              (e.g., loop trip count &gt; </a:t>
            </a:r>
            <a:r>
              <a:rPr lang="en-US" sz="3200" i="1" dirty="0" smtClean="0"/>
              <a:t>N</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16</a:t>
            </a:fld>
            <a:endParaRPr lang="en-US"/>
          </a:p>
        </p:txBody>
      </p:sp>
      <p:sp>
        <p:nvSpPr>
          <p:cNvPr id="5" name="TextBox 4"/>
          <p:cNvSpPr txBox="1"/>
          <p:nvPr/>
        </p:nvSpPr>
        <p:spPr>
          <a:xfrm>
            <a:off x="624840" y="1468427"/>
            <a:ext cx="7772400" cy="1477328"/>
          </a:xfrm>
          <a:prstGeom prst="rect">
            <a:avLst/>
          </a:prstGeom>
          <a:noFill/>
          <a:ln w="3175">
            <a:solidFill>
              <a:schemeClr val="tx1"/>
            </a:solidFill>
            <a:prstDash val="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rPr>
              <a:t>    ... </a:t>
            </a:r>
          </a:p>
          <a:p>
            <a:pPr lvl="0">
              <a:defRPr/>
            </a:pPr>
            <a:r>
              <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rPr>
              <a:t>    for (n = 0; n &lt; </a:t>
            </a:r>
            <a:r>
              <a:rPr kumimoji="0" lang="en-US" b="1" i="0" u="sng" strike="noStrike" kern="0" cap="none" spc="0" normalizeH="0" baseline="0" noProof="0" dirty="0" err="1" smtClean="0">
                <a:ln>
                  <a:noFill/>
                </a:ln>
                <a:solidFill>
                  <a:srgbClr val="FF0000"/>
                </a:solidFill>
                <a:effectLst/>
                <a:uLnTx/>
                <a:uFillTx/>
                <a:latin typeface="Courier New" charset="0"/>
                <a:ea typeface="Courier New" charset="0"/>
                <a:cs typeface="Courier New" charset="0"/>
              </a:rPr>
              <a:t>Nmat</a:t>
            </a:r>
            <a:r>
              <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rPr>
              <a:t>; n++){</a:t>
            </a:r>
            <a:br>
              <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rPr>
            </a:br>
            <a:r>
              <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rPr>
              <a:t>        </a:t>
            </a:r>
            <a:r>
              <a:rPr kumimoji="0" lang="en-US" b="1" i="0" u="sng" strike="noStrike" kern="0" cap="none" spc="0" normalizeH="0" baseline="0" noProof="0" dirty="0" err="1" smtClean="0">
                <a:ln>
                  <a:noFill/>
                </a:ln>
                <a:solidFill>
                  <a:srgbClr val="FF0000"/>
                </a:solidFill>
                <a:effectLst/>
                <a:uLnTx/>
                <a:uFillTx/>
                <a:latin typeface="Courier New" charset="0"/>
                <a:ea typeface="Courier New" charset="0"/>
                <a:cs typeface="Courier New" charset="0"/>
              </a:rPr>
              <a:t>L_b</a:t>
            </a:r>
            <a:r>
              <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rPr>
              <a:t>[n] = −</a:t>
            </a:r>
            <a:r>
              <a:rPr kumimoji="0" lang="en-US" b="1" i="0" u="sng" strike="noStrike" kern="0" cap="none" spc="0" normalizeH="0" baseline="0" noProof="0" dirty="0" smtClean="0">
                <a:ln>
                  <a:noFill/>
                </a:ln>
                <a:solidFill>
                  <a:srgbClr val="FF0000"/>
                </a:solidFill>
                <a:effectLst/>
                <a:uLnTx/>
                <a:uFillTx/>
                <a:latin typeface="Courier New" charset="0"/>
                <a:ea typeface="Courier New" charset="0"/>
                <a:cs typeface="Courier New" charset="0"/>
              </a:rPr>
              <a:t>v</a:t>
            </a:r>
            <a:r>
              <a:rPr lang="en-US" b="1" kern="0" dirty="0" smtClean="0">
                <a:solidFill>
                  <a:prstClr val="black"/>
                </a:solidFill>
                <a:latin typeface="Courier New" charset="0"/>
                <a:ea typeface="Courier New" charset="0"/>
                <a:cs typeface="Courier New" charset="0"/>
              </a:rPr>
              <a:t> </a:t>
            </a:r>
            <a:r>
              <a:rPr lang="en-US" b="1" kern="0" dirty="0">
                <a:solidFill>
                  <a:prstClr val="black"/>
                </a:solidFill>
                <a:latin typeface="Courier New" charset="0"/>
                <a:ea typeface="Courier New" charset="0"/>
                <a:cs typeface="Courier New" charset="0"/>
              </a:rPr>
              <a:t>∗ </a:t>
            </a:r>
            <a:r>
              <a:rPr kumimoji="0" lang="en-US" b="1" i="0" u="sng" strike="noStrike" kern="0" cap="none" spc="0" normalizeH="0" baseline="0" noProof="0" dirty="0" smtClean="0">
                <a:ln>
                  <a:noFill/>
                </a:ln>
                <a:solidFill>
                  <a:srgbClr val="FF0000"/>
                </a:solidFill>
                <a:effectLst/>
                <a:uLnTx/>
                <a:uFillTx/>
                <a:latin typeface="Courier New" charset="0"/>
                <a:ea typeface="Courier New" charset="0"/>
                <a:cs typeface="Courier New" charset="0"/>
              </a:rPr>
              <a:t>delta</a:t>
            </a:r>
            <a:r>
              <a:rPr kumimoji="0" lang="en-US" b="1" i="0" u="none" strike="noStrike" kern="0" cap="none" spc="0" normalizeH="0" baseline="0" noProof="0" dirty="0" smtClean="0">
                <a:ln>
                  <a:noFill/>
                </a:ln>
                <a:solidFill>
                  <a:srgbClr val="0070C0"/>
                </a:solidFill>
                <a:effectLst/>
                <a:uLnTx/>
                <a:uFillTx/>
                <a:latin typeface="Courier New" charset="0"/>
                <a:ea typeface="Courier New" charset="0"/>
                <a:cs typeface="Courier New" charset="0"/>
              </a:rPr>
              <a:t> </a:t>
            </a:r>
            <a:r>
              <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rPr>
              <a:t>/( 1.0 + delta ∗ </a:t>
            </a:r>
            <a:r>
              <a:rPr kumimoji="0" lang="en-US" b="1" i="0" u="sng" strike="noStrike" kern="0" cap="none" spc="0" normalizeH="0" baseline="0" noProof="0" dirty="0" smtClean="0">
                <a:ln>
                  <a:noFill/>
                </a:ln>
                <a:solidFill>
                  <a:srgbClr val="FF0000"/>
                </a:solidFill>
                <a:effectLst/>
                <a:uLnTx/>
                <a:uFillTx/>
                <a:latin typeface="Courier New" charset="0"/>
                <a:ea typeface="Courier New" charset="0"/>
                <a:cs typeface="Courier New" charset="0"/>
              </a:rPr>
              <a:t>L</a:t>
            </a:r>
            <a:r>
              <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rPr>
              <a:t>[n]);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rPr>
              <a:t>    } </a:t>
            </a:r>
          </a:p>
          <a:p>
            <a:pPr lvl="0">
              <a:defRPr/>
            </a:pPr>
            <a:r>
              <a:rPr lang="en-US" b="1" kern="0" dirty="0">
                <a:solidFill>
                  <a:prstClr val="black"/>
                </a:solidFill>
                <a:latin typeface="Courier New" charset="0"/>
                <a:ea typeface="Courier New" charset="0"/>
                <a:cs typeface="Courier New" charset="0"/>
              </a:rPr>
              <a:t> </a:t>
            </a:r>
            <a:r>
              <a:rPr lang="en-US" b="1" kern="0" dirty="0" smtClean="0">
                <a:solidFill>
                  <a:prstClr val="black"/>
                </a:solidFill>
                <a:latin typeface="Courier New" charset="0"/>
                <a:ea typeface="Courier New" charset="0"/>
                <a:cs typeface="Courier New" charset="0"/>
              </a:rPr>
              <a:t>   ... </a:t>
            </a:r>
            <a:endPar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endParaRPr>
          </a:p>
        </p:txBody>
      </p:sp>
      <p:sp>
        <p:nvSpPr>
          <p:cNvPr id="6" name="Oval 5"/>
          <p:cNvSpPr/>
          <p:nvPr/>
        </p:nvSpPr>
        <p:spPr>
          <a:xfrm>
            <a:off x="1574800" y="1993731"/>
            <a:ext cx="1056640" cy="426720"/>
          </a:xfrm>
          <a:prstGeom prst="ellipse">
            <a:avLst/>
          </a:prstGeom>
          <a:noFill/>
          <a:ln w="38100">
            <a:solidFill>
              <a:srgbClr val="008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30010" y="1993731"/>
            <a:ext cx="1056640" cy="426720"/>
          </a:xfrm>
          <a:prstGeom prst="ellipse">
            <a:avLst/>
          </a:prstGeom>
          <a:noFill/>
          <a:ln w="38100">
            <a:solidFill>
              <a:srgbClr val="008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68894" y="1037345"/>
            <a:ext cx="3778651" cy="67106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Cost: Live-in registers</a:t>
            </a:r>
            <a:endParaRPr lang="en-US" sz="2800" b="1" dirty="0">
              <a:solidFill>
                <a:schemeClr val="bg1"/>
              </a:solidFill>
            </a:endParaRPr>
          </a:p>
        </p:txBody>
      </p:sp>
      <p:sp>
        <p:nvSpPr>
          <p:cNvPr id="9" name="Rounded Rectangle 8"/>
          <p:cNvSpPr/>
          <p:nvPr/>
        </p:nvSpPr>
        <p:spPr>
          <a:xfrm>
            <a:off x="4607752" y="1037345"/>
            <a:ext cx="3778652" cy="671062"/>
          </a:xfrm>
          <a:prstGeom prst="roundRect">
            <a:avLst/>
          </a:prstGeom>
          <a:solidFill>
            <a:srgbClr val="008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Benefit: Load/store </a:t>
            </a:r>
            <a:r>
              <a:rPr lang="en-US" sz="2800" b="1" dirty="0" err="1" smtClean="0">
                <a:solidFill>
                  <a:schemeClr val="bg1"/>
                </a:solidFill>
              </a:rPr>
              <a:t>inst</a:t>
            </a:r>
            <a:endParaRPr lang="en-US" sz="2800" b="1" dirty="0">
              <a:solidFill>
                <a:schemeClr val="bg1"/>
              </a:solidFill>
            </a:endParaRPr>
          </a:p>
        </p:txBody>
      </p:sp>
      <p:sp>
        <p:nvSpPr>
          <p:cNvPr id="10" name="TextBox 9"/>
          <p:cNvSpPr txBox="1"/>
          <p:nvPr/>
        </p:nvSpPr>
        <p:spPr>
          <a:xfrm>
            <a:off x="624840" y="2945755"/>
            <a:ext cx="5083769" cy="400110"/>
          </a:xfrm>
          <a:prstGeom prst="rect">
            <a:avLst/>
          </a:prstGeom>
          <a:noFill/>
        </p:spPr>
        <p:txBody>
          <a:bodyPr wrap="square" rtlCol="0">
            <a:spAutoFit/>
          </a:bodyPr>
          <a:lstStyle/>
          <a:p>
            <a:r>
              <a:rPr lang="en-US" sz="2000" dirty="0" smtClean="0">
                <a:solidFill>
                  <a:schemeClr val="tx1">
                    <a:lumMod val="75000"/>
                    <a:lumOff val="25000"/>
                  </a:schemeClr>
                </a:solidFill>
                <a:latin typeface="Gill Sans MT" panose="020B0502020104020203" pitchFamily="34" charset="0"/>
              </a:rPr>
              <a:t>Code block in LIBOR Monte Carlo (LIB)</a:t>
            </a:r>
            <a:endParaRPr lang="en-US" sz="2000" dirty="0">
              <a:solidFill>
                <a:schemeClr val="tx1">
                  <a:lumMod val="75000"/>
                  <a:lumOff val="25000"/>
                </a:schemeClr>
              </a:solidFill>
              <a:latin typeface="Gill Sans MT" panose="020B0502020104020203" pitchFamily="34" charset="0"/>
            </a:endParaRPr>
          </a:p>
        </p:txBody>
      </p:sp>
    </p:spTree>
    <p:custDataLst>
      <p:tags r:id="rId1"/>
    </p:custDataLst>
    <p:extLst>
      <p:ext uri="{BB962C8B-B14F-4D97-AF65-F5344CB8AC3E}">
        <p14:creationId xmlns:p14="http://schemas.microsoft.com/office/powerpoint/2010/main" val="74846670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TOM: Transparent Offloading</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17</a:t>
            </a:fld>
            <a:endParaRPr lang="en-US"/>
          </a:p>
        </p:txBody>
      </p:sp>
      <p:graphicFrame>
        <p:nvGraphicFramePr>
          <p:cNvPr id="6" name="Diagram 5"/>
          <p:cNvGraphicFramePr/>
          <p:nvPr>
            <p:extLst>
              <p:ext uri="{D42A27DB-BD31-4B8C-83A1-F6EECF244321}">
                <p14:modId xmlns:p14="http://schemas.microsoft.com/office/powerpoint/2010/main" val="2112094124"/>
              </p:ext>
            </p:extLst>
          </p:nvPr>
        </p:nvGraphicFramePr>
        <p:xfrm>
          <a:off x="762000" y="1322705"/>
          <a:ext cx="7122160" cy="1938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nvPr>
        </p:nvGraphicFramePr>
        <p:xfrm>
          <a:off x="762000" y="3830321"/>
          <a:ext cx="7122160" cy="22450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37819983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p:cNvSpPr/>
          <p:nvPr/>
        </p:nvSpPr>
        <p:spPr>
          <a:xfrm>
            <a:off x="2851975" y="3115712"/>
            <a:ext cx="2130114" cy="676656"/>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RX</a:t>
            </a:r>
            <a:endParaRPr lang="en-US" sz="2800" dirty="0"/>
          </a:p>
        </p:txBody>
      </p:sp>
      <p:sp>
        <p:nvSpPr>
          <p:cNvPr id="5" name="Right Arrow 4"/>
          <p:cNvSpPr/>
          <p:nvPr/>
        </p:nvSpPr>
        <p:spPr>
          <a:xfrm>
            <a:off x="3514097" y="2332430"/>
            <a:ext cx="2129548" cy="6808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TX</a:t>
            </a:r>
            <a:endParaRPr lang="en-US" sz="2800"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18</a:t>
            </a:fld>
            <a:endParaRPr lang="en-US"/>
          </a:p>
        </p:txBody>
      </p:sp>
      <p:grpSp>
        <p:nvGrpSpPr>
          <p:cNvPr id="8" name="Group 7"/>
          <p:cNvGrpSpPr/>
          <p:nvPr/>
        </p:nvGrpSpPr>
        <p:grpSpPr>
          <a:xfrm>
            <a:off x="5494900" y="2089616"/>
            <a:ext cx="2549967" cy="1433743"/>
            <a:chOff x="1783056" y="1140582"/>
            <a:chExt cx="1844298" cy="1027220"/>
          </a:xfrm>
        </p:grpSpPr>
        <p:sp>
          <p:nvSpPr>
            <p:cNvPr id="9" name="Cube 8"/>
            <p:cNvSpPr/>
            <p:nvPr/>
          </p:nvSpPr>
          <p:spPr>
            <a:xfrm>
              <a:off x="1783056" y="1508502"/>
              <a:ext cx="1844298" cy="659300"/>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0" name="Cube 9"/>
            <p:cNvSpPr/>
            <p:nvPr/>
          </p:nvSpPr>
          <p:spPr>
            <a:xfrm>
              <a:off x="1890637" y="1417303"/>
              <a:ext cx="1642820" cy="604434"/>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1" name="Cube 10"/>
            <p:cNvSpPr/>
            <p:nvPr/>
          </p:nvSpPr>
          <p:spPr>
            <a:xfrm>
              <a:off x="1890637" y="1278942"/>
              <a:ext cx="1642820" cy="604434"/>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2" name="Cube 11"/>
            <p:cNvSpPr/>
            <p:nvPr/>
          </p:nvSpPr>
          <p:spPr>
            <a:xfrm>
              <a:off x="1890637" y="1140582"/>
              <a:ext cx="1642820" cy="604434"/>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41" name="Group 40"/>
          <p:cNvGrpSpPr/>
          <p:nvPr/>
        </p:nvGrpSpPr>
        <p:grpSpPr>
          <a:xfrm>
            <a:off x="335665" y="2282733"/>
            <a:ext cx="3276359" cy="1322038"/>
            <a:chOff x="1160654" y="2762280"/>
            <a:chExt cx="1906529" cy="723107"/>
          </a:xfrm>
        </p:grpSpPr>
        <p:sp>
          <p:nvSpPr>
            <p:cNvPr id="13" name="Cube 12"/>
            <p:cNvSpPr/>
            <p:nvPr/>
          </p:nvSpPr>
          <p:spPr>
            <a:xfrm>
              <a:off x="1160654" y="2762280"/>
              <a:ext cx="1906529" cy="723107"/>
            </a:xfrm>
            <a:prstGeom prst="cube">
              <a:avLst>
                <a:gd name="adj" fmla="val 93596"/>
              </a:avLst>
            </a:prstGeom>
            <a:solidFill>
              <a:srgbClr val="009C48"/>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4" name="Cube 13"/>
            <p:cNvSpPr/>
            <p:nvPr/>
          </p:nvSpPr>
          <p:spPr>
            <a:xfrm>
              <a:off x="1268340" y="2797340"/>
              <a:ext cx="1674497" cy="614583"/>
            </a:xfrm>
            <a:prstGeom prst="cube">
              <a:avLst>
                <a:gd name="adj" fmla="val 93596"/>
              </a:avLst>
            </a:prstGeom>
            <a:solidFill>
              <a:srgbClr val="E7E6E6"/>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15" name="Group 14"/>
            <p:cNvGrpSpPr/>
            <p:nvPr/>
          </p:nvGrpSpPr>
          <p:grpSpPr>
            <a:xfrm>
              <a:off x="1724157" y="2816547"/>
              <a:ext cx="1131475" cy="165803"/>
              <a:chOff x="3727519" y="1965605"/>
              <a:chExt cx="985052" cy="130722"/>
            </a:xfrm>
          </p:grpSpPr>
          <p:sp>
            <p:nvSpPr>
              <p:cNvPr id="16" name="Parallelogram 15"/>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7" name="Parallelogram 16"/>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8" name="Parallelogram 17"/>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19" name="Group 18"/>
            <p:cNvGrpSpPr/>
            <p:nvPr/>
          </p:nvGrpSpPr>
          <p:grpSpPr>
            <a:xfrm>
              <a:off x="1552021" y="3001792"/>
              <a:ext cx="1131475" cy="165803"/>
              <a:chOff x="3727519" y="1965605"/>
              <a:chExt cx="985052" cy="130722"/>
            </a:xfrm>
          </p:grpSpPr>
          <p:sp>
            <p:nvSpPr>
              <p:cNvPr id="20" name="Parallelogram 19"/>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1" name="Parallelogram 20"/>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2" name="Parallelogram 21"/>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23" name="Group 22"/>
            <p:cNvGrpSpPr/>
            <p:nvPr/>
          </p:nvGrpSpPr>
          <p:grpSpPr>
            <a:xfrm>
              <a:off x="1379885" y="3187036"/>
              <a:ext cx="1131475" cy="165803"/>
              <a:chOff x="3727519" y="1965605"/>
              <a:chExt cx="985052" cy="130722"/>
            </a:xfrm>
          </p:grpSpPr>
          <p:sp>
            <p:nvSpPr>
              <p:cNvPr id="24" name="Parallelogram 23"/>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5" name="Parallelogram 24"/>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6" name="Parallelogram 25"/>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sp>
        <p:nvSpPr>
          <p:cNvPr id="27" name="Rectangle 26"/>
          <p:cNvSpPr/>
          <p:nvPr/>
        </p:nvSpPr>
        <p:spPr>
          <a:xfrm>
            <a:off x="123093" y="3714123"/>
            <a:ext cx="2349480" cy="584775"/>
          </a:xfrm>
          <a:prstGeom prst="rect">
            <a:avLst/>
          </a:prstGeom>
        </p:spPr>
        <p:txBody>
          <a:bodyPr wrap="square">
            <a:spAutoFit/>
          </a:bodyPr>
          <a:lstStyle/>
          <a:p>
            <a:r>
              <a:rPr lang="en-US" sz="3200" b="1" dirty="0" smtClean="0">
                <a:solidFill>
                  <a:prstClr val="black"/>
                </a:solidFill>
                <a:latin typeface="Gill Sans MT" panose="020B0502020104020203" pitchFamily="34" charset="0"/>
                <a:ea typeface="Times New Roman" charset="0"/>
                <a:cs typeface="Times New Roman" charset="0"/>
              </a:rPr>
              <a:t>Main GPU</a:t>
            </a:r>
            <a:endParaRPr lang="en-US" sz="3200" b="1" dirty="0">
              <a:solidFill>
                <a:prstClr val="black"/>
              </a:solidFill>
              <a:latin typeface="Gill Sans MT" panose="020B0502020104020203" pitchFamily="34" charset="0"/>
              <a:ea typeface="Times New Roman" charset="0"/>
              <a:cs typeface="Times New Roman" charset="0"/>
            </a:endParaRPr>
          </a:p>
        </p:txBody>
      </p:sp>
      <p:sp>
        <p:nvSpPr>
          <p:cNvPr id="28" name="Rectangle 27"/>
          <p:cNvSpPr/>
          <p:nvPr/>
        </p:nvSpPr>
        <p:spPr>
          <a:xfrm>
            <a:off x="5425850" y="3641912"/>
            <a:ext cx="3136922" cy="584775"/>
          </a:xfrm>
          <a:prstGeom prst="rect">
            <a:avLst/>
          </a:prstGeom>
        </p:spPr>
        <p:txBody>
          <a:bodyPr wrap="square">
            <a:spAutoFit/>
          </a:bodyPr>
          <a:lstStyle/>
          <a:p>
            <a:r>
              <a:rPr lang="en-US" sz="3200" b="1" dirty="0">
                <a:solidFill>
                  <a:prstClr val="black"/>
                </a:solidFill>
                <a:latin typeface="Gill Sans MT" panose="020B0502020104020203" pitchFamily="34" charset="0"/>
                <a:ea typeface="Times New Roman" charset="0"/>
                <a:cs typeface="Times New Roman" charset="0"/>
              </a:rPr>
              <a:t>Memory stack</a:t>
            </a:r>
          </a:p>
        </p:txBody>
      </p:sp>
      <p:sp>
        <p:nvSpPr>
          <p:cNvPr id="38" name="Rectangle 37"/>
          <p:cNvSpPr/>
          <p:nvPr/>
        </p:nvSpPr>
        <p:spPr>
          <a:xfrm>
            <a:off x="2731950" y="2432367"/>
            <a:ext cx="638129" cy="50088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Data</a:t>
            </a:r>
            <a:endParaRPr lang="en-US" b="1" dirty="0">
              <a:solidFill>
                <a:schemeClr val="tx1"/>
              </a:solidFill>
            </a:endParaRPr>
          </a:p>
        </p:txBody>
      </p:sp>
      <p:sp>
        <p:nvSpPr>
          <p:cNvPr id="48" name="goal"/>
          <p:cNvSpPr/>
          <p:nvPr/>
        </p:nvSpPr>
        <p:spPr>
          <a:xfrm>
            <a:off x="0" y="5030118"/>
            <a:ext cx="9144000" cy="1216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Arial Rounded MT Bold" charset="0"/>
                <a:ea typeface="Arial Rounded MT Bold" charset="0"/>
                <a:cs typeface="Arial Rounded MT Bold" charset="0"/>
              </a:rPr>
              <a:t>Transmit </a:t>
            </a:r>
            <a:r>
              <a:rPr lang="en-US" sz="3600" b="1" dirty="0">
                <a:solidFill>
                  <a:schemeClr val="bg1"/>
                </a:solidFill>
                <a:latin typeface="Arial Rounded MT Bold" charset="0"/>
                <a:ea typeface="Arial Rounded MT Bold" charset="0"/>
                <a:cs typeface="Arial Rounded MT Bold" charset="0"/>
              </a:rPr>
              <a:t>channel becomes full</a:t>
            </a:r>
            <a:r>
              <a:rPr lang="en-US" sz="3600" b="1" dirty="0" smtClean="0">
                <a:solidFill>
                  <a:schemeClr val="bg1"/>
                </a:solidFill>
                <a:latin typeface="Arial Rounded MT Bold" charset="0"/>
                <a:ea typeface="Arial Rounded MT Bold" charset="0"/>
                <a:cs typeface="Arial Rounded MT Bold" charset="0"/>
              </a:rPr>
              <a:t>,</a:t>
            </a:r>
          </a:p>
          <a:p>
            <a:pPr algn="ctr"/>
            <a:r>
              <a:rPr lang="en-US" sz="3600" b="1" dirty="0">
                <a:solidFill>
                  <a:schemeClr val="bg1"/>
                </a:solidFill>
                <a:latin typeface="Arial Rounded MT Bold" charset="0"/>
                <a:ea typeface="Arial Rounded MT Bold" charset="0"/>
                <a:cs typeface="Arial Rounded MT Bold" charset="0"/>
              </a:rPr>
              <a:t>leading to slowdown with offloading.</a:t>
            </a:r>
          </a:p>
        </p:txBody>
      </p:sp>
      <p:sp>
        <p:nvSpPr>
          <p:cNvPr id="42" name="Rectangle 41"/>
          <p:cNvSpPr/>
          <p:nvPr/>
        </p:nvSpPr>
        <p:spPr>
          <a:xfrm>
            <a:off x="2070397" y="2432367"/>
            <a:ext cx="638129" cy="50088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Data</a:t>
            </a:r>
            <a:endParaRPr lang="en-US" b="1" dirty="0">
              <a:solidFill>
                <a:schemeClr val="tx1"/>
              </a:solidFill>
            </a:endParaRPr>
          </a:p>
        </p:txBody>
      </p:sp>
      <p:sp>
        <p:nvSpPr>
          <p:cNvPr id="44" name="Rectangle 43"/>
          <p:cNvSpPr/>
          <p:nvPr/>
        </p:nvSpPr>
        <p:spPr>
          <a:xfrm>
            <a:off x="5643643" y="3204955"/>
            <a:ext cx="638129" cy="50088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Data</a:t>
            </a:r>
            <a:endParaRPr lang="en-US" b="1" dirty="0">
              <a:solidFill>
                <a:schemeClr val="tx1"/>
              </a:solidFill>
            </a:endParaRPr>
          </a:p>
        </p:txBody>
      </p:sp>
      <p:sp>
        <p:nvSpPr>
          <p:cNvPr id="45" name="Rectangle 44"/>
          <p:cNvSpPr/>
          <p:nvPr/>
        </p:nvSpPr>
        <p:spPr>
          <a:xfrm>
            <a:off x="4982090" y="3204955"/>
            <a:ext cx="638129" cy="500888"/>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Data</a:t>
            </a:r>
            <a:endParaRPr lang="en-US" b="1" dirty="0">
              <a:solidFill>
                <a:schemeClr val="tx1"/>
              </a:solidFill>
            </a:endParaRPr>
          </a:p>
        </p:txBody>
      </p:sp>
      <p:sp>
        <p:nvSpPr>
          <p:cNvPr id="47" name="Right Arrow 46"/>
          <p:cNvSpPr/>
          <p:nvPr/>
        </p:nvSpPr>
        <p:spPr>
          <a:xfrm>
            <a:off x="3507093" y="2338063"/>
            <a:ext cx="2129548" cy="6808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TX</a:t>
            </a:r>
            <a:endParaRPr lang="en-US" sz="2800" dirty="0"/>
          </a:p>
        </p:txBody>
      </p:sp>
      <p:sp>
        <p:nvSpPr>
          <p:cNvPr id="53" name="Rectangle 52"/>
          <p:cNvSpPr/>
          <p:nvPr/>
        </p:nvSpPr>
        <p:spPr>
          <a:xfrm>
            <a:off x="3059373" y="1650806"/>
            <a:ext cx="3136922" cy="584775"/>
          </a:xfrm>
          <a:prstGeom prst="rect">
            <a:avLst/>
          </a:prstGeom>
        </p:spPr>
        <p:txBody>
          <a:bodyPr wrap="square">
            <a:spAutoFit/>
          </a:bodyPr>
          <a:lstStyle/>
          <a:p>
            <a:r>
              <a:rPr lang="en-US" sz="3200" b="1" dirty="0" smtClean="0">
                <a:solidFill>
                  <a:srgbClr val="FF0000"/>
                </a:solidFill>
                <a:latin typeface="Gill Sans MT" panose="020B0502020104020203" pitchFamily="34" charset="0"/>
                <a:ea typeface="Times New Roman" charset="0"/>
                <a:cs typeface="Times New Roman" charset="0"/>
              </a:rPr>
              <a:t>Bottlenecked!</a:t>
            </a:r>
            <a:endParaRPr lang="en-US" sz="3200" b="1" dirty="0">
              <a:solidFill>
                <a:srgbClr val="FF0000"/>
              </a:solidFill>
              <a:latin typeface="Gill Sans MT" panose="020B0502020104020203" pitchFamily="34" charset="0"/>
              <a:ea typeface="Times New Roman" charset="0"/>
              <a:cs typeface="Times New Roman" charset="0"/>
            </a:endParaRPr>
          </a:p>
        </p:txBody>
      </p:sp>
      <p:sp>
        <p:nvSpPr>
          <p:cNvPr id="54" name="Rectangle 53"/>
          <p:cNvSpPr/>
          <p:nvPr/>
        </p:nvSpPr>
        <p:spPr>
          <a:xfrm>
            <a:off x="2785035" y="2424103"/>
            <a:ext cx="638129" cy="500888"/>
          </a:xfrm>
          <a:prstGeom prst="rect">
            <a:avLst/>
          </a:prstGeom>
          <a:solidFill>
            <a:srgbClr val="00206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Reg</a:t>
            </a:r>
            <a:endParaRPr lang="en-US" b="1" dirty="0">
              <a:solidFill>
                <a:schemeClr val="bg1"/>
              </a:solidFill>
            </a:endParaRPr>
          </a:p>
        </p:txBody>
      </p:sp>
      <p:sp>
        <p:nvSpPr>
          <p:cNvPr id="55" name="Rectangle 54"/>
          <p:cNvSpPr/>
          <p:nvPr/>
        </p:nvSpPr>
        <p:spPr>
          <a:xfrm>
            <a:off x="2075733" y="2424103"/>
            <a:ext cx="638129" cy="500888"/>
          </a:xfrm>
          <a:prstGeom prst="rect">
            <a:avLst/>
          </a:prstGeom>
          <a:solidFill>
            <a:srgbClr val="00206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Reg</a:t>
            </a:r>
            <a:endParaRPr lang="en-US" b="1" dirty="0">
              <a:solidFill>
                <a:schemeClr val="bg1"/>
              </a:solidFill>
            </a:endParaRPr>
          </a:p>
        </p:txBody>
      </p:sp>
      <p:sp>
        <p:nvSpPr>
          <p:cNvPr id="56" name="Rectangle 55"/>
          <p:cNvSpPr/>
          <p:nvPr/>
        </p:nvSpPr>
        <p:spPr>
          <a:xfrm>
            <a:off x="1366431" y="2424103"/>
            <a:ext cx="638129" cy="500888"/>
          </a:xfrm>
          <a:prstGeom prst="rect">
            <a:avLst/>
          </a:prstGeom>
          <a:solidFill>
            <a:srgbClr val="00206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Reg</a:t>
            </a:r>
            <a:endParaRPr lang="en-US" b="1" dirty="0">
              <a:solidFill>
                <a:schemeClr val="bg1"/>
              </a:solidFill>
            </a:endParaRPr>
          </a:p>
        </p:txBody>
      </p:sp>
      <p:sp>
        <p:nvSpPr>
          <p:cNvPr id="29" name="Title 28"/>
          <p:cNvSpPr>
            <a:spLocks noGrp="1"/>
          </p:cNvSpPr>
          <p:nvPr>
            <p:ph type="title"/>
          </p:nvPr>
        </p:nvSpPr>
        <p:spPr>
          <a:xfrm>
            <a:off x="628650" y="365126"/>
            <a:ext cx="7886700" cy="1092562"/>
          </a:xfrm>
        </p:spPr>
        <p:txBody>
          <a:bodyPr>
            <a:normAutofit/>
          </a:bodyPr>
          <a:lstStyle/>
          <a:p>
            <a:r>
              <a:rPr lang="en-US" dirty="0"/>
              <a:t>When Offloading Hurts: </a:t>
            </a:r>
            <a:r>
              <a:rPr lang="en-US" dirty="0" smtClean="0"/>
              <a:t/>
            </a:r>
            <a:br>
              <a:rPr lang="en-US" dirty="0" smtClean="0"/>
            </a:br>
            <a:r>
              <a:rPr lang="en-US" dirty="0" smtClean="0"/>
              <a:t>Bottleneck </a:t>
            </a:r>
            <a:r>
              <a:rPr lang="en-US" dirty="0"/>
              <a:t>Channel</a:t>
            </a:r>
          </a:p>
        </p:txBody>
      </p:sp>
    </p:spTree>
    <p:custDataLst>
      <p:tags r:id="rId1"/>
    </p:custDataLst>
    <p:extLst>
      <p:ext uri="{BB962C8B-B14F-4D97-AF65-F5344CB8AC3E}">
        <p14:creationId xmlns:p14="http://schemas.microsoft.com/office/powerpoint/2010/main" val="137810295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42" presetClass="path" presetSubtype="0" accel="50000" decel="50000" fill="hold" grpId="1" nodeType="withEffect">
                                  <p:stCondLst>
                                    <p:cond delay="0"/>
                                  </p:stCondLst>
                                  <p:childTnLst>
                                    <p:animMotion origin="layout" path="M -3.33333E-6 -3.7037E-6 L -0.41128 0.00162 " pathEditMode="relative" rAng="0" ptsTypes="AA">
                                      <p:cBhvr>
                                        <p:cTn id="8" dur="2000" fill="hold"/>
                                        <p:tgtEl>
                                          <p:spTgt spid="44"/>
                                        </p:tgtEl>
                                        <p:attrNameLst>
                                          <p:attrName>ppt_x</p:attrName>
                                          <p:attrName>ppt_y</p:attrName>
                                        </p:attrNameLst>
                                      </p:cBhvr>
                                      <p:rCtr x="-20573" y="69"/>
                                    </p:animMotion>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42" presetClass="path" presetSubtype="0" accel="50000" decel="50000" fill="hold" grpId="1" nodeType="withEffect">
                                  <p:stCondLst>
                                    <p:cond delay="0"/>
                                  </p:stCondLst>
                                  <p:childTnLst>
                                    <p:animMotion origin="layout" path="M 2.5E-6 -3.7037E-6 L -0.42066 0.00116 " pathEditMode="relative" rAng="0" ptsTypes="AA">
                                      <p:cBhvr>
                                        <p:cTn id="12" dur="2000" fill="hold"/>
                                        <p:tgtEl>
                                          <p:spTgt spid="45"/>
                                        </p:tgtEl>
                                        <p:attrNameLst>
                                          <p:attrName>ppt_x</p:attrName>
                                          <p:attrName>ppt_y</p:attrName>
                                        </p:attrNameLst>
                                      </p:cBhvr>
                                      <p:rCtr x="-21042" y="46"/>
                                    </p:animMotion>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par>
                                <p:cTn id="16" presetID="42" presetClass="path" presetSubtype="0" accel="50000" decel="50000" fill="hold" grpId="1" nodeType="withEffect">
                                  <p:stCondLst>
                                    <p:cond delay="0"/>
                                  </p:stCondLst>
                                  <p:childTnLst>
                                    <p:animMotion origin="layout" path="M -5.55556E-7 -3.7037E-6 L 0.40469 -0.00439 " pathEditMode="relative" rAng="0" ptsTypes="AA">
                                      <p:cBhvr>
                                        <p:cTn id="17" dur="2000" fill="hold"/>
                                        <p:tgtEl>
                                          <p:spTgt spid="38"/>
                                        </p:tgtEl>
                                        <p:attrNameLst>
                                          <p:attrName>ppt_x</p:attrName>
                                          <p:attrName>ppt_y</p:attrName>
                                        </p:attrNameLst>
                                      </p:cBhvr>
                                      <p:rCtr x="20226" y="-231"/>
                                    </p:animMotion>
                                  </p:childTnLst>
                                </p:cTn>
                              </p:par>
                              <p:par>
                                <p:cTn id="18" presetID="1"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par>
                                <p:cTn id="20" presetID="42" presetClass="path" presetSubtype="0" accel="50000" decel="50000" fill="hold" grpId="1" nodeType="withEffect">
                                  <p:stCondLst>
                                    <p:cond delay="0"/>
                                  </p:stCondLst>
                                  <p:childTnLst>
                                    <p:animMotion origin="layout" path="M -4.72222E-6 -3.7037E-6 L 0.39879 -0.00439 " pathEditMode="relative" rAng="0" ptsTypes="AA">
                                      <p:cBhvr>
                                        <p:cTn id="21" dur="2000" fill="hold"/>
                                        <p:tgtEl>
                                          <p:spTgt spid="42"/>
                                        </p:tgtEl>
                                        <p:attrNameLst>
                                          <p:attrName>ppt_x</p:attrName>
                                          <p:attrName>ppt_y</p:attrName>
                                        </p:attrNameLst>
                                      </p:cBhvr>
                                      <p:rCtr x="19931" y="-231"/>
                                    </p:animMotion>
                                  </p:childTnLst>
                                </p:cTn>
                              </p:par>
                            </p:childTnLst>
                          </p:cTn>
                        </p:par>
                      </p:childTnLst>
                    </p:cTn>
                  </p:par>
                  <p:par>
                    <p:cTn id="22" fill="hold">
                      <p:stCondLst>
                        <p:cond delay="indefinite"/>
                      </p:stCondLst>
                      <p:childTnLst>
                        <p:par>
                          <p:cTn id="23" fill="hold">
                            <p:stCondLst>
                              <p:cond delay="0"/>
                            </p:stCondLst>
                            <p:childTnLst>
                              <p:par>
                                <p:cTn id="24" presetID="9" presetClass="emph" presetSubtype="0" grpId="2" nodeType="clickEffect">
                                  <p:stCondLst>
                                    <p:cond delay="0"/>
                                  </p:stCondLst>
                                  <p:childTnLst>
                                    <p:set>
                                      <p:cBhvr rctx="PPT">
                                        <p:cTn id="25" dur="indefinite"/>
                                        <p:tgtEl>
                                          <p:spTgt spid="38"/>
                                        </p:tgtEl>
                                        <p:attrNameLst>
                                          <p:attrName>style.opacity</p:attrName>
                                        </p:attrNameLst>
                                      </p:cBhvr>
                                      <p:to>
                                        <p:strVal val="0.5"/>
                                      </p:to>
                                    </p:set>
                                    <p:animEffect filter="image" prLst="opacity: 0.5">
                                      <p:cBhvr rctx="IE">
                                        <p:cTn id="26" dur="indefinite"/>
                                        <p:tgtEl>
                                          <p:spTgt spid="38"/>
                                        </p:tgtEl>
                                      </p:cBhvr>
                                    </p:animEffect>
                                  </p:childTnLst>
                                </p:cTn>
                              </p:par>
                              <p:par>
                                <p:cTn id="27" presetID="9" presetClass="emph" presetSubtype="0" grpId="2" nodeType="withEffect">
                                  <p:stCondLst>
                                    <p:cond delay="0"/>
                                  </p:stCondLst>
                                  <p:childTnLst>
                                    <p:set>
                                      <p:cBhvr rctx="PPT">
                                        <p:cTn id="28" dur="indefinite"/>
                                        <p:tgtEl>
                                          <p:spTgt spid="42"/>
                                        </p:tgtEl>
                                        <p:attrNameLst>
                                          <p:attrName>style.opacity</p:attrName>
                                        </p:attrNameLst>
                                      </p:cBhvr>
                                      <p:to>
                                        <p:strVal val="0.5"/>
                                      </p:to>
                                    </p:set>
                                    <p:animEffect filter="image" prLst="opacity: 0.5">
                                      <p:cBhvr rctx="IE">
                                        <p:cTn id="29" dur="indefinite"/>
                                        <p:tgtEl>
                                          <p:spTgt spid="42"/>
                                        </p:tgtEl>
                                      </p:cBhvr>
                                    </p:animEffect>
                                  </p:childTnLst>
                                </p:cTn>
                              </p:par>
                              <p:par>
                                <p:cTn id="30" presetID="9" presetClass="emph" presetSubtype="0" grpId="2" nodeType="withEffect">
                                  <p:stCondLst>
                                    <p:cond delay="0"/>
                                  </p:stCondLst>
                                  <p:childTnLst>
                                    <p:set>
                                      <p:cBhvr rctx="PPT">
                                        <p:cTn id="31" dur="indefinite"/>
                                        <p:tgtEl>
                                          <p:spTgt spid="45"/>
                                        </p:tgtEl>
                                        <p:attrNameLst>
                                          <p:attrName>style.opacity</p:attrName>
                                        </p:attrNameLst>
                                      </p:cBhvr>
                                      <p:to>
                                        <p:strVal val="0.5"/>
                                      </p:to>
                                    </p:set>
                                    <p:animEffect filter="image" prLst="opacity: 0.5">
                                      <p:cBhvr rctx="IE">
                                        <p:cTn id="32" dur="indefinite"/>
                                        <p:tgtEl>
                                          <p:spTgt spid="45"/>
                                        </p:tgtEl>
                                      </p:cBhvr>
                                    </p:animEffect>
                                  </p:childTnLst>
                                </p:cTn>
                              </p:par>
                              <p:par>
                                <p:cTn id="33" presetID="9" presetClass="emph" presetSubtype="0" grpId="2" nodeType="withEffect">
                                  <p:stCondLst>
                                    <p:cond delay="0"/>
                                  </p:stCondLst>
                                  <p:childTnLst>
                                    <p:set>
                                      <p:cBhvr rctx="PPT">
                                        <p:cTn id="34" dur="indefinite"/>
                                        <p:tgtEl>
                                          <p:spTgt spid="44"/>
                                        </p:tgtEl>
                                        <p:attrNameLst>
                                          <p:attrName>style.opacity</p:attrName>
                                        </p:attrNameLst>
                                      </p:cBhvr>
                                      <p:to>
                                        <p:strVal val="0.5"/>
                                      </p:to>
                                    </p:set>
                                    <p:animEffect filter="image" prLst="opacity: 0.5">
                                      <p:cBhvr rctx="IE">
                                        <p:cTn id="35" dur="indefinite"/>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1" nodeType="clickEffect">
                                  <p:stCondLst>
                                    <p:cond delay="0"/>
                                  </p:stCondLst>
                                  <p:childTnLst>
                                    <p:animMotion origin="layout" path="M 8.33333E-7 3.7037E-6 L 0.21823 -0.00093 " pathEditMode="relative" rAng="0" ptsTypes="AA">
                                      <p:cBhvr>
                                        <p:cTn id="55" dur="2000" fill="hold"/>
                                        <p:tgtEl>
                                          <p:spTgt spid="55"/>
                                        </p:tgtEl>
                                        <p:attrNameLst>
                                          <p:attrName>ppt_x</p:attrName>
                                          <p:attrName>ppt_y</p:attrName>
                                        </p:attrNameLst>
                                      </p:cBhvr>
                                      <p:rCtr x="10903" y="-46"/>
                                    </p:animMotion>
                                  </p:childTnLst>
                                </p:cTn>
                              </p:par>
                              <p:par>
                                <p:cTn id="56" presetID="42" presetClass="path" presetSubtype="0" accel="50000" decel="50000" fill="hold" grpId="1" nodeType="withEffect">
                                  <p:stCondLst>
                                    <p:cond delay="0"/>
                                  </p:stCondLst>
                                  <p:childTnLst>
                                    <p:animMotion origin="layout" path="M 2.77778E-7 3.7037E-6 L 0.21823 -0.00093 " pathEditMode="relative" rAng="0" ptsTypes="AA">
                                      <p:cBhvr>
                                        <p:cTn id="57" dur="2000" fill="hold"/>
                                        <p:tgtEl>
                                          <p:spTgt spid="54"/>
                                        </p:tgtEl>
                                        <p:attrNameLst>
                                          <p:attrName>ppt_x</p:attrName>
                                          <p:attrName>ppt_y</p:attrName>
                                        </p:attrNameLst>
                                      </p:cBhvr>
                                      <p:rCtr x="10903" y="-46"/>
                                    </p:animMotion>
                                  </p:childTnLst>
                                </p:cTn>
                              </p:par>
                              <p:par>
                                <p:cTn id="58" presetID="42" presetClass="path" presetSubtype="0" accel="50000" decel="50000" fill="hold" grpId="1" nodeType="withEffect">
                                  <p:stCondLst>
                                    <p:cond delay="0"/>
                                  </p:stCondLst>
                                  <p:childTnLst>
                                    <p:animMotion origin="layout" path="M 5E-6 3.7037E-6 L 0.21823 -0.00093 " pathEditMode="relative" rAng="0" ptsTypes="AA">
                                      <p:cBhvr>
                                        <p:cTn id="59" dur="2000" fill="hold"/>
                                        <p:tgtEl>
                                          <p:spTgt spid="56"/>
                                        </p:tgtEl>
                                        <p:attrNameLst>
                                          <p:attrName>ppt_x</p:attrName>
                                          <p:attrName>ppt_y</p:attrName>
                                        </p:attrNameLst>
                                      </p:cBhvr>
                                      <p:rCtr x="10903" y="-46"/>
                                    </p:animMotion>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animBg="1"/>
      <p:bldP spid="38" grpId="1" animBg="1"/>
      <p:bldP spid="38" grpId="2" animBg="1"/>
      <p:bldP spid="48" grpId="0" animBg="1"/>
      <p:bldP spid="42" grpId="0" animBg="1"/>
      <p:bldP spid="42" grpId="1" animBg="1"/>
      <p:bldP spid="42" grpId="2" animBg="1"/>
      <p:bldP spid="44" grpId="0" animBg="1"/>
      <p:bldP spid="44" grpId="1" animBg="1"/>
      <p:bldP spid="44" grpId="2" animBg="1"/>
      <p:bldP spid="45" grpId="0" animBg="1"/>
      <p:bldP spid="45" grpId="1" animBg="1"/>
      <p:bldP spid="45" grpId="2" animBg="1"/>
      <p:bldP spid="47" grpId="0" animBg="1"/>
      <p:bldP spid="53" grpId="0"/>
      <p:bldP spid="54" grpId="0" animBg="1"/>
      <p:bldP spid="54" grpId="1" animBg="1"/>
      <p:bldP spid="55" grpId="0" animBg="1"/>
      <p:bldP spid="55" grpId="1" animBg="1"/>
      <p:bldP spid="56" grpId="0" animBg="1"/>
      <p:bldP spid="5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Arrow 96"/>
          <p:cNvSpPr/>
          <p:nvPr/>
        </p:nvSpPr>
        <p:spPr>
          <a:xfrm>
            <a:off x="3289596" y="2603464"/>
            <a:ext cx="1611634" cy="6808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TX</a:t>
            </a:r>
            <a:endParaRPr lang="en-US" sz="2800"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19</a:t>
            </a:fld>
            <a:endParaRPr lang="en-US"/>
          </a:p>
        </p:txBody>
      </p:sp>
      <p:grpSp>
        <p:nvGrpSpPr>
          <p:cNvPr id="5" name="Group 4"/>
          <p:cNvGrpSpPr/>
          <p:nvPr/>
        </p:nvGrpSpPr>
        <p:grpSpPr>
          <a:xfrm>
            <a:off x="4811359" y="2171028"/>
            <a:ext cx="2549967" cy="1433743"/>
            <a:chOff x="1783056" y="1140582"/>
            <a:chExt cx="1844298" cy="1027220"/>
          </a:xfrm>
        </p:grpSpPr>
        <p:sp>
          <p:nvSpPr>
            <p:cNvPr id="6" name="Cube 5"/>
            <p:cNvSpPr/>
            <p:nvPr/>
          </p:nvSpPr>
          <p:spPr>
            <a:xfrm>
              <a:off x="1783056" y="1508502"/>
              <a:ext cx="1844298" cy="659300"/>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 name="Cube 6"/>
            <p:cNvSpPr/>
            <p:nvPr/>
          </p:nvSpPr>
          <p:spPr>
            <a:xfrm>
              <a:off x="1890637" y="1417303"/>
              <a:ext cx="1642820" cy="604434"/>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 name="Cube 7"/>
            <p:cNvSpPr/>
            <p:nvPr/>
          </p:nvSpPr>
          <p:spPr>
            <a:xfrm>
              <a:off x="1890637" y="1278942"/>
              <a:ext cx="1642820" cy="604434"/>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 name="Cube 8"/>
            <p:cNvSpPr/>
            <p:nvPr/>
          </p:nvSpPr>
          <p:spPr>
            <a:xfrm>
              <a:off x="1890637" y="1140582"/>
              <a:ext cx="1642820" cy="604434"/>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10" name="Group 9"/>
          <p:cNvGrpSpPr/>
          <p:nvPr/>
        </p:nvGrpSpPr>
        <p:grpSpPr>
          <a:xfrm>
            <a:off x="335665" y="2282733"/>
            <a:ext cx="3276359" cy="1322038"/>
            <a:chOff x="1160654" y="2762280"/>
            <a:chExt cx="1906529" cy="723107"/>
          </a:xfrm>
        </p:grpSpPr>
        <p:sp>
          <p:nvSpPr>
            <p:cNvPr id="11" name="Cube 10"/>
            <p:cNvSpPr/>
            <p:nvPr/>
          </p:nvSpPr>
          <p:spPr>
            <a:xfrm>
              <a:off x="1160654" y="2762280"/>
              <a:ext cx="1906529" cy="723107"/>
            </a:xfrm>
            <a:prstGeom prst="cube">
              <a:avLst>
                <a:gd name="adj" fmla="val 93596"/>
              </a:avLst>
            </a:prstGeom>
            <a:solidFill>
              <a:srgbClr val="009C48"/>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2" name="Cube 11"/>
            <p:cNvSpPr/>
            <p:nvPr/>
          </p:nvSpPr>
          <p:spPr>
            <a:xfrm>
              <a:off x="1268340" y="2797340"/>
              <a:ext cx="1674497" cy="614583"/>
            </a:xfrm>
            <a:prstGeom prst="cube">
              <a:avLst>
                <a:gd name="adj" fmla="val 93596"/>
              </a:avLst>
            </a:prstGeom>
            <a:solidFill>
              <a:srgbClr val="E7E6E6"/>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13" name="Group 12"/>
            <p:cNvGrpSpPr/>
            <p:nvPr/>
          </p:nvGrpSpPr>
          <p:grpSpPr>
            <a:xfrm>
              <a:off x="1724157" y="2816547"/>
              <a:ext cx="1131475" cy="165803"/>
              <a:chOff x="3727519" y="1965605"/>
              <a:chExt cx="985052" cy="130722"/>
            </a:xfrm>
          </p:grpSpPr>
          <p:sp>
            <p:nvSpPr>
              <p:cNvPr id="22" name="Parallelogram 21"/>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3" name="Parallelogram 22"/>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4" name="Parallelogram 23"/>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14" name="Group 13"/>
            <p:cNvGrpSpPr/>
            <p:nvPr/>
          </p:nvGrpSpPr>
          <p:grpSpPr>
            <a:xfrm>
              <a:off x="1552021" y="3001792"/>
              <a:ext cx="1131475" cy="165803"/>
              <a:chOff x="3727519" y="1965605"/>
              <a:chExt cx="985052" cy="130722"/>
            </a:xfrm>
          </p:grpSpPr>
          <p:sp>
            <p:nvSpPr>
              <p:cNvPr id="19" name="Parallelogram 18"/>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0" name="Parallelogram 19"/>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1" name="Parallelogram 20"/>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15" name="Group 14"/>
            <p:cNvGrpSpPr/>
            <p:nvPr/>
          </p:nvGrpSpPr>
          <p:grpSpPr>
            <a:xfrm>
              <a:off x="1379885" y="3187036"/>
              <a:ext cx="1131475" cy="165803"/>
              <a:chOff x="3727519" y="1965605"/>
              <a:chExt cx="985052" cy="130722"/>
            </a:xfrm>
          </p:grpSpPr>
          <p:sp>
            <p:nvSpPr>
              <p:cNvPr id="16" name="Parallelogram 15"/>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7" name="Parallelogram 16"/>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8" name="Parallelogram 17"/>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cxnSp>
        <p:nvCxnSpPr>
          <p:cNvPr id="32" name="Straight Connector 31"/>
          <p:cNvCxnSpPr>
            <a:stCxn id="6" idx="5"/>
          </p:cNvCxnSpPr>
          <p:nvPr/>
        </p:nvCxnSpPr>
        <p:spPr>
          <a:xfrm flipV="1">
            <a:off x="7361326" y="2171028"/>
            <a:ext cx="338331" cy="58051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634062" y="3604771"/>
            <a:ext cx="862451" cy="1971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7699657" y="2171028"/>
            <a:ext cx="935057" cy="14826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59391" y="3628614"/>
            <a:ext cx="1884609" cy="1077218"/>
          </a:xfrm>
          <a:prstGeom prst="rect">
            <a:avLst/>
          </a:prstGeom>
        </p:spPr>
        <p:txBody>
          <a:bodyPr wrap="square">
            <a:spAutoFit/>
          </a:bodyPr>
          <a:lstStyle/>
          <a:p>
            <a:r>
              <a:rPr lang="en-US" sz="3200" b="1" dirty="0" smtClean="0">
                <a:solidFill>
                  <a:prstClr val="black"/>
                </a:solidFill>
                <a:latin typeface="Gill Sans MT" panose="020B0502020104020203" pitchFamily="34" charset="0"/>
                <a:ea typeface="Times New Roman" charset="0"/>
                <a:cs typeface="Times New Roman" charset="0"/>
              </a:rPr>
              <a:t>SM capacity</a:t>
            </a:r>
            <a:endParaRPr lang="en-US" sz="3200" b="1" dirty="0">
              <a:solidFill>
                <a:prstClr val="black"/>
              </a:solidFill>
              <a:latin typeface="Gill Sans MT" panose="020B0502020104020203" pitchFamily="34" charset="0"/>
              <a:ea typeface="Times New Roman" charset="0"/>
              <a:cs typeface="Times New Roman" charset="0"/>
            </a:endParaRPr>
          </a:p>
        </p:txBody>
      </p:sp>
      <p:sp>
        <p:nvSpPr>
          <p:cNvPr id="39" name="Rounded Rectangle 38"/>
          <p:cNvSpPr/>
          <p:nvPr/>
        </p:nvSpPr>
        <p:spPr>
          <a:xfrm>
            <a:off x="7699657" y="2178213"/>
            <a:ext cx="935057" cy="148264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Full</a:t>
            </a:r>
            <a:endParaRPr lang="en-US" sz="2800" dirty="0"/>
          </a:p>
        </p:txBody>
      </p:sp>
      <p:grpSp>
        <p:nvGrpSpPr>
          <p:cNvPr id="49" name="Group 48"/>
          <p:cNvGrpSpPr/>
          <p:nvPr/>
        </p:nvGrpSpPr>
        <p:grpSpPr>
          <a:xfrm>
            <a:off x="2454799" y="2711531"/>
            <a:ext cx="353476" cy="426715"/>
            <a:chOff x="859428" y="2819400"/>
            <a:chExt cx="979338" cy="685800"/>
          </a:xfrm>
        </p:grpSpPr>
        <p:grpSp>
          <p:nvGrpSpPr>
            <p:cNvPr id="50" name="Group 49"/>
            <p:cNvGrpSpPr/>
            <p:nvPr/>
          </p:nvGrpSpPr>
          <p:grpSpPr>
            <a:xfrm>
              <a:off x="919004" y="2910774"/>
              <a:ext cx="861645" cy="518226"/>
              <a:chOff x="134020" y="3100831"/>
              <a:chExt cx="861645" cy="518226"/>
            </a:xfrm>
          </p:grpSpPr>
          <p:grpSp>
            <p:nvGrpSpPr>
              <p:cNvPr id="52" name="Group 51"/>
              <p:cNvGrpSpPr/>
              <p:nvPr/>
            </p:nvGrpSpPr>
            <p:grpSpPr>
              <a:xfrm>
                <a:off x="134020" y="3100831"/>
                <a:ext cx="449863" cy="518226"/>
                <a:chOff x="134020" y="3100831"/>
                <a:chExt cx="449863" cy="518226"/>
              </a:xfrm>
            </p:grpSpPr>
            <p:sp>
              <p:nvSpPr>
                <p:cNvPr id="56" name="Freeform 55"/>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sp>
              <p:nvSpPr>
                <p:cNvPr id="57" name="Freeform 56"/>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grpSp>
          <p:grpSp>
            <p:nvGrpSpPr>
              <p:cNvPr id="53" name="Group 52"/>
              <p:cNvGrpSpPr/>
              <p:nvPr/>
            </p:nvGrpSpPr>
            <p:grpSpPr>
              <a:xfrm>
                <a:off x="543567" y="3100832"/>
                <a:ext cx="452098" cy="518225"/>
                <a:chOff x="82972" y="3100831"/>
                <a:chExt cx="452098" cy="518225"/>
              </a:xfrm>
            </p:grpSpPr>
            <p:sp>
              <p:nvSpPr>
                <p:cNvPr id="54" name="Freeform 53"/>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sp>
              <p:nvSpPr>
                <p:cNvPr id="55" name="Freeform 54"/>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grpSp>
        </p:grpSp>
        <p:sp>
          <p:nvSpPr>
            <p:cNvPr id="51" name="Rounded Rectangle 50"/>
            <p:cNvSpPr/>
            <p:nvPr/>
          </p:nvSpPr>
          <p:spPr>
            <a:xfrm>
              <a:off x="859428" y="2819400"/>
              <a:ext cx="979338" cy="685800"/>
            </a:xfrm>
            <a:prstGeom prst="roundRect">
              <a:avLst/>
            </a:prstGeom>
            <a:no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grpSp>
      <p:grpSp>
        <p:nvGrpSpPr>
          <p:cNvPr id="58" name="Group 57"/>
          <p:cNvGrpSpPr/>
          <p:nvPr/>
        </p:nvGrpSpPr>
        <p:grpSpPr>
          <a:xfrm>
            <a:off x="2021420" y="2711531"/>
            <a:ext cx="353476" cy="426715"/>
            <a:chOff x="859428" y="2819400"/>
            <a:chExt cx="979338" cy="685800"/>
          </a:xfrm>
        </p:grpSpPr>
        <p:grpSp>
          <p:nvGrpSpPr>
            <p:cNvPr id="59" name="Group 58"/>
            <p:cNvGrpSpPr/>
            <p:nvPr/>
          </p:nvGrpSpPr>
          <p:grpSpPr>
            <a:xfrm>
              <a:off x="919004" y="2910774"/>
              <a:ext cx="861645" cy="518226"/>
              <a:chOff x="134020" y="3100831"/>
              <a:chExt cx="861645" cy="518226"/>
            </a:xfrm>
          </p:grpSpPr>
          <p:grpSp>
            <p:nvGrpSpPr>
              <p:cNvPr id="61" name="Group 60"/>
              <p:cNvGrpSpPr/>
              <p:nvPr/>
            </p:nvGrpSpPr>
            <p:grpSpPr>
              <a:xfrm>
                <a:off x="134020" y="3100831"/>
                <a:ext cx="449863" cy="518226"/>
                <a:chOff x="134020" y="3100831"/>
                <a:chExt cx="449863" cy="518226"/>
              </a:xfrm>
            </p:grpSpPr>
            <p:sp>
              <p:nvSpPr>
                <p:cNvPr id="65" name="Freeform 64"/>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sp>
              <p:nvSpPr>
                <p:cNvPr id="66" name="Freeform 65"/>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grpSp>
          <p:grpSp>
            <p:nvGrpSpPr>
              <p:cNvPr id="62" name="Group 61"/>
              <p:cNvGrpSpPr/>
              <p:nvPr/>
            </p:nvGrpSpPr>
            <p:grpSpPr>
              <a:xfrm>
                <a:off x="543567" y="3100832"/>
                <a:ext cx="452098" cy="518225"/>
                <a:chOff x="82972" y="3100831"/>
                <a:chExt cx="452098" cy="518225"/>
              </a:xfrm>
            </p:grpSpPr>
            <p:sp>
              <p:nvSpPr>
                <p:cNvPr id="63" name="Freeform 62"/>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sp>
              <p:nvSpPr>
                <p:cNvPr id="64" name="Freeform 63"/>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grpSp>
        </p:grpSp>
        <p:sp>
          <p:nvSpPr>
            <p:cNvPr id="60" name="Rounded Rectangle 59"/>
            <p:cNvSpPr/>
            <p:nvPr/>
          </p:nvSpPr>
          <p:spPr>
            <a:xfrm>
              <a:off x="859428" y="2819400"/>
              <a:ext cx="979338" cy="685800"/>
            </a:xfrm>
            <a:prstGeom prst="roundRect">
              <a:avLst/>
            </a:prstGeom>
            <a:no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grpSp>
      <p:grpSp>
        <p:nvGrpSpPr>
          <p:cNvPr id="67" name="Group 66"/>
          <p:cNvGrpSpPr/>
          <p:nvPr/>
        </p:nvGrpSpPr>
        <p:grpSpPr>
          <a:xfrm>
            <a:off x="1588041" y="2711531"/>
            <a:ext cx="353476" cy="426715"/>
            <a:chOff x="859428" y="2819400"/>
            <a:chExt cx="979338" cy="685800"/>
          </a:xfrm>
        </p:grpSpPr>
        <p:grpSp>
          <p:nvGrpSpPr>
            <p:cNvPr id="68" name="Group 67"/>
            <p:cNvGrpSpPr/>
            <p:nvPr/>
          </p:nvGrpSpPr>
          <p:grpSpPr>
            <a:xfrm>
              <a:off x="919004" y="2910774"/>
              <a:ext cx="861645" cy="518226"/>
              <a:chOff x="134020" y="3100831"/>
              <a:chExt cx="861645" cy="518226"/>
            </a:xfrm>
          </p:grpSpPr>
          <p:grpSp>
            <p:nvGrpSpPr>
              <p:cNvPr id="70" name="Group 69"/>
              <p:cNvGrpSpPr/>
              <p:nvPr/>
            </p:nvGrpSpPr>
            <p:grpSpPr>
              <a:xfrm>
                <a:off x="134020" y="3100831"/>
                <a:ext cx="449863" cy="518226"/>
                <a:chOff x="134020" y="3100831"/>
                <a:chExt cx="449863" cy="518226"/>
              </a:xfrm>
            </p:grpSpPr>
            <p:sp>
              <p:nvSpPr>
                <p:cNvPr id="74" name="Freeform 73"/>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sp>
              <p:nvSpPr>
                <p:cNvPr id="75" name="Freeform 74"/>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grpSp>
          <p:grpSp>
            <p:nvGrpSpPr>
              <p:cNvPr id="71" name="Group 70"/>
              <p:cNvGrpSpPr/>
              <p:nvPr/>
            </p:nvGrpSpPr>
            <p:grpSpPr>
              <a:xfrm>
                <a:off x="543567" y="3100832"/>
                <a:ext cx="452098" cy="518225"/>
                <a:chOff x="82972" y="3100831"/>
                <a:chExt cx="452098" cy="518225"/>
              </a:xfrm>
            </p:grpSpPr>
            <p:sp>
              <p:nvSpPr>
                <p:cNvPr id="72" name="Freeform 71"/>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sp>
              <p:nvSpPr>
                <p:cNvPr id="73" name="Freeform 72"/>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grpSp>
        </p:grpSp>
        <p:sp>
          <p:nvSpPr>
            <p:cNvPr id="69" name="Rounded Rectangle 68"/>
            <p:cNvSpPr/>
            <p:nvPr/>
          </p:nvSpPr>
          <p:spPr>
            <a:xfrm>
              <a:off x="859428" y="2819400"/>
              <a:ext cx="979338" cy="685800"/>
            </a:xfrm>
            <a:prstGeom prst="roundRect">
              <a:avLst/>
            </a:prstGeom>
            <a:no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grpSp>
      <p:grpSp>
        <p:nvGrpSpPr>
          <p:cNvPr id="76" name="Group 75"/>
          <p:cNvGrpSpPr/>
          <p:nvPr/>
        </p:nvGrpSpPr>
        <p:grpSpPr>
          <a:xfrm>
            <a:off x="1154662" y="2711531"/>
            <a:ext cx="353476" cy="426715"/>
            <a:chOff x="859428" y="2819400"/>
            <a:chExt cx="979338" cy="685800"/>
          </a:xfrm>
        </p:grpSpPr>
        <p:grpSp>
          <p:nvGrpSpPr>
            <p:cNvPr id="77" name="Group 76"/>
            <p:cNvGrpSpPr/>
            <p:nvPr/>
          </p:nvGrpSpPr>
          <p:grpSpPr>
            <a:xfrm>
              <a:off x="919004" y="2910774"/>
              <a:ext cx="861645" cy="518226"/>
              <a:chOff x="134020" y="3100831"/>
              <a:chExt cx="861645" cy="518226"/>
            </a:xfrm>
          </p:grpSpPr>
          <p:grpSp>
            <p:nvGrpSpPr>
              <p:cNvPr id="79" name="Group 78"/>
              <p:cNvGrpSpPr/>
              <p:nvPr/>
            </p:nvGrpSpPr>
            <p:grpSpPr>
              <a:xfrm>
                <a:off x="134020" y="3100831"/>
                <a:ext cx="449863" cy="518226"/>
                <a:chOff x="134020" y="3100831"/>
                <a:chExt cx="449863" cy="518226"/>
              </a:xfrm>
            </p:grpSpPr>
            <p:sp>
              <p:nvSpPr>
                <p:cNvPr id="83" name="Freeform 82"/>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sp>
              <p:nvSpPr>
                <p:cNvPr id="84" name="Freeform 83"/>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grpSp>
          <p:grpSp>
            <p:nvGrpSpPr>
              <p:cNvPr id="80" name="Group 79"/>
              <p:cNvGrpSpPr/>
              <p:nvPr/>
            </p:nvGrpSpPr>
            <p:grpSpPr>
              <a:xfrm>
                <a:off x="543567" y="3100832"/>
                <a:ext cx="452098" cy="518225"/>
                <a:chOff x="82972" y="3100831"/>
                <a:chExt cx="452098" cy="518225"/>
              </a:xfrm>
            </p:grpSpPr>
            <p:sp>
              <p:nvSpPr>
                <p:cNvPr id="81" name="Freeform 80"/>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sp>
              <p:nvSpPr>
                <p:cNvPr id="82" name="Freeform 81"/>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grpSp>
        </p:grpSp>
        <p:sp>
          <p:nvSpPr>
            <p:cNvPr id="78" name="Rounded Rectangle 77"/>
            <p:cNvSpPr/>
            <p:nvPr/>
          </p:nvSpPr>
          <p:spPr>
            <a:xfrm>
              <a:off x="859428" y="2819400"/>
              <a:ext cx="979338" cy="685800"/>
            </a:xfrm>
            <a:prstGeom prst="roundRect">
              <a:avLst/>
            </a:prstGeom>
            <a:no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grpSp>
      <p:sp>
        <p:nvSpPr>
          <p:cNvPr id="94" name="goal"/>
          <p:cNvSpPr/>
          <p:nvPr/>
        </p:nvSpPr>
        <p:spPr>
          <a:xfrm>
            <a:off x="0" y="5030118"/>
            <a:ext cx="9144000" cy="1216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 Rounded MT Bold" charset="0"/>
                <a:ea typeface="Arial Rounded MT Bold" charset="0"/>
                <a:cs typeface="Arial Rounded MT Bold" charset="0"/>
              </a:rPr>
              <a:t>Memory stack SM becomes full, </a:t>
            </a:r>
          </a:p>
          <a:p>
            <a:pPr algn="ctr"/>
            <a:r>
              <a:rPr lang="en-US" sz="3600" b="1" dirty="0">
                <a:solidFill>
                  <a:schemeClr val="bg1"/>
                </a:solidFill>
                <a:latin typeface="Arial Rounded MT Bold" charset="0"/>
                <a:ea typeface="Arial Rounded MT Bold" charset="0"/>
                <a:cs typeface="Arial Rounded MT Bold" charset="0"/>
              </a:rPr>
              <a:t>leading to slowdown with offloading.</a:t>
            </a:r>
          </a:p>
        </p:txBody>
      </p:sp>
      <p:sp>
        <p:nvSpPr>
          <p:cNvPr id="95" name="Rectangle 94"/>
          <p:cNvSpPr/>
          <p:nvPr/>
        </p:nvSpPr>
        <p:spPr>
          <a:xfrm>
            <a:off x="123093" y="3714123"/>
            <a:ext cx="2349480" cy="584775"/>
          </a:xfrm>
          <a:prstGeom prst="rect">
            <a:avLst/>
          </a:prstGeom>
        </p:spPr>
        <p:txBody>
          <a:bodyPr wrap="square">
            <a:spAutoFit/>
          </a:bodyPr>
          <a:lstStyle/>
          <a:p>
            <a:r>
              <a:rPr lang="en-US" sz="3200" b="1" dirty="0" smtClean="0">
                <a:solidFill>
                  <a:prstClr val="black"/>
                </a:solidFill>
                <a:latin typeface="Gill Sans MT" panose="020B0502020104020203" pitchFamily="34" charset="0"/>
                <a:ea typeface="Times New Roman" charset="0"/>
                <a:cs typeface="Times New Roman" charset="0"/>
              </a:rPr>
              <a:t>Main GPU</a:t>
            </a:r>
            <a:endParaRPr lang="en-US" sz="3200" b="1" dirty="0">
              <a:solidFill>
                <a:prstClr val="black"/>
              </a:solidFill>
              <a:latin typeface="Gill Sans MT" panose="020B0502020104020203" pitchFamily="34" charset="0"/>
              <a:ea typeface="Times New Roman" charset="0"/>
              <a:cs typeface="Times New Roman" charset="0"/>
            </a:endParaRPr>
          </a:p>
        </p:txBody>
      </p:sp>
      <p:sp>
        <p:nvSpPr>
          <p:cNvPr id="96" name="Rectangle 95"/>
          <p:cNvSpPr/>
          <p:nvPr/>
        </p:nvSpPr>
        <p:spPr>
          <a:xfrm>
            <a:off x="4461163" y="3592501"/>
            <a:ext cx="2288941" cy="1077218"/>
          </a:xfrm>
          <a:prstGeom prst="rect">
            <a:avLst/>
          </a:prstGeom>
        </p:spPr>
        <p:txBody>
          <a:bodyPr wrap="square">
            <a:spAutoFit/>
          </a:bodyPr>
          <a:lstStyle/>
          <a:p>
            <a:r>
              <a:rPr lang="en-US" sz="3200" b="1" dirty="0">
                <a:solidFill>
                  <a:prstClr val="black"/>
                </a:solidFill>
                <a:latin typeface="Gill Sans MT" panose="020B0502020104020203" pitchFamily="34" charset="0"/>
                <a:ea typeface="Times New Roman" charset="0"/>
                <a:cs typeface="Times New Roman" charset="0"/>
              </a:rPr>
              <a:t>Memory stack</a:t>
            </a:r>
          </a:p>
        </p:txBody>
      </p:sp>
      <p:sp>
        <p:nvSpPr>
          <p:cNvPr id="98" name="Left Arrow 97"/>
          <p:cNvSpPr/>
          <p:nvPr/>
        </p:nvSpPr>
        <p:spPr>
          <a:xfrm>
            <a:off x="2862990" y="3125690"/>
            <a:ext cx="1544847" cy="676656"/>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RX</a:t>
            </a:r>
            <a:endParaRPr lang="en-US" sz="2800" dirty="0"/>
          </a:p>
        </p:txBody>
      </p:sp>
      <p:sp>
        <p:nvSpPr>
          <p:cNvPr id="99" name="Title 28"/>
          <p:cNvSpPr txBox="1">
            <a:spLocks/>
          </p:cNvSpPr>
          <p:nvPr/>
        </p:nvSpPr>
        <p:spPr>
          <a:xfrm>
            <a:off x="335665" y="365126"/>
            <a:ext cx="8808335" cy="1092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5">
                    <a:lumMod val="50000"/>
                  </a:schemeClr>
                </a:solidFill>
                <a:latin typeface="Gill Sans MT" panose="020B0502020104020203" pitchFamily="34" charset="0"/>
                <a:ea typeface="+mj-ea"/>
                <a:cs typeface="+mj-cs"/>
              </a:defRPr>
            </a:lvl1pPr>
          </a:lstStyle>
          <a:p>
            <a:r>
              <a:rPr lang="en-US" dirty="0" smtClean="0"/>
              <a:t>When Offloading Hurts: </a:t>
            </a:r>
            <a:r>
              <a:rPr lang="en-US" smtClean="0"/>
              <a:t/>
            </a:r>
            <a:br>
              <a:rPr lang="en-US" smtClean="0"/>
            </a:br>
            <a:r>
              <a:rPr lang="en-US" smtClean="0"/>
              <a:t>Memory Stack </a:t>
            </a:r>
            <a:r>
              <a:rPr lang="en-US" dirty="0"/>
              <a:t>Computational Capacity</a:t>
            </a:r>
          </a:p>
        </p:txBody>
      </p:sp>
      <p:sp>
        <p:nvSpPr>
          <p:cNvPr id="85" name="Rectangle 84"/>
          <p:cNvSpPr/>
          <p:nvPr/>
        </p:nvSpPr>
        <p:spPr>
          <a:xfrm>
            <a:off x="2735538" y="1651053"/>
            <a:ext cx="3690731" cy="584775"/>
          </a:xfrm>
          <a:prstGeom prst="rect">
            <a:avLst/>
          </a:prstGeom>
        </p:spPr>
        <p:txBody>
          <a:bodyPr wrap="square">
            <a:spAutoFit/>
          </a:bodyPr>
          <a:lstStyle/>
          <a:p>
            <a:r>
              <a:rPr lang="en-US" sz="3200" b="1" smtClean="0">
                <a:solidFill>
                  <a:srgbClr val="FF0000"/>
                </a:solidFill>
                <a:latin typeface="Gill Sans MT" panose="020B0502020104020203" pitchFamily="34" charset="0"/>
                <a:ea typeface="Times New Roman" charset="0"/>
                <a:cs typeface="Times New Roman" charset="0"/>
              </a:rPr>
              <a:t>Too many warps!</a:t>
            </a:r>
            <a:endParaRPr lang="en-US" sz="3200" b="1" dirty="0">
              <a:solidFill>
                <a:srgbClr val="FF0000"/>
              </a:solidFill>
              <a:latin typeface="Gill Sans MT" panose="020B0502020104020203" pitchFamily="34" charset="0"/>
              <a:ea typeface="Times New Roman" charset="0"/>
              <a:cs typeface="Times New Roman" charset="0"/>
            </a:endParaRPr>
          </a:p>
        </p:txBody>
      </p:sp>
    </p:spTree>
    <p:custDataLst>
      <p:tags r:id="rId1"/>
    </p:custDataLst>
    <p:extLst>
      <p:ext uri="{BB962C8B-B14F-4D97-AF65-F5344CB8AC3E}">
        <p14:creationId xmlns:p14="http://schemas.microsoft.com/office/powerpoint/2010/main" val="31461945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63" presetClass="path" presetSubtype="0" accel="50000" decel="50000" fill="hold" nodeType="withEffect">
                                  <p:stCondLst>
                                    <p:cond delay="0"/>
                                  </p:stCondLst>
                                  <p:childTnLst>
                                    <p:animMotion origin="layout" path="M -3.61111E-6 1.11111E-6 L 0.39705 -0.00023 " pathEditMode="relative" rAng="0" ptsTypes="AA">
                                      <p:cBhvr>
                                        <p:cTn id="12" dur="2000" fill="hold"/>
                                        <p:tgtEl>
                                          <p:spTgt spid="49"/>
                                        </p:tgtEl>
                                        <p:attrNameLst>
                                          <p:attrName>ppt_x</p:attrName>
                                          <p:attrName>ppt_y</p:attrName>
                                        </p:attrNameLst>
                                      </p:cBhvr>
                                      <p:rCtr x="19844" y="-23"/>
                                    </p:animMotion>
                                  </p:childTnLst>
                                </p:cTn>
                              </p:par>
                              <p:par>
                                <p:cTn id="13" presetID="63" presetClass="path" presetSubtype="0" accel="50000" decel="50000" fill="hold" nodeType="withEffect">
                                  <p:stCondLst>
                                    <p:cond delay="0"/>
                                  </p:stCondLst>
                                  <p:childTnLst>
                                    <p:animMotion origin="layout" path="M 2.22222E-6 1.11111E-6 L 0.40191 0.00023 " pathEditMode="relative" rAng="0" ptsTypes="AA">
                                      <p:cBhvr>
                                        <p:cTn id="14" dur="2000" fill="hold"/>
                                        <p:tgtEl>
                                          <p:spTgt spid="58"/>
                                        </p:tgtEl>
                                        <p:attrNameLst>
                                          <p:attrName>ppt_x</p:attrName>
                                          <p:attrName>ppt_y</p:attrName>
                                        </p:attrNameLst>
                                      </p:cBhvr>
                                      <p:rCtr x="20087" y="0"/>
                                    </p:animMotion>
                                  </p:childTnLst>
                                </p:cTn>
                              </p:par>
                              <p:par>
                                <p:cTn id="15" presetID="63" presetClass="path" presetSubtype="0" accel="50000" decel="50000" fill="hold" nodeType="withEffect">
                                  <p:stCondLst>
                                    <p:cond delay="0"/>
                                  </p:stCondLst>
                                  <p:childTnLst>
                                    <p:animMotion origin="layout" path="M -1.94444E-6 1.11111E-6 L 0.40712 0.00023 " pathEditMode="relative" rAng="0" ptsTypes="AA">
                                      <p:cBhvr>
                                        <p:cTn id="16" dur="2000" fill="hold"/>
                                        <p:tgtEl>
                                          <p:spTgt spid="67"/>
                                        </p:tgtEl>
                                        <p:attrNameLst>
                                          <p:attrName>ppt_x</p:attrName>
                                          <p:attrName>ppt_y</p:attrName>
                                        </p:attrNameLst>
                                      </p:cBhvr>
                                      <p:rCtr x="20347" y="0"/>
                                    </p:animMotion>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6"/>
                                        </p:tgtEl>
                                        <p:attrNameLst>
                                          <p:attrName>style.visibility</p:attrName>
                                        </p:attrNameLst>
                                      </p:cBhvr>
                                      <p:to>
                                        <p:strVal val="visible"/>
                                      </p:to>
                                    </p:set>
                                  </p:childTnLst>
                                </p:cTn>
                              </p:par>
                              <p:par>
                                <p:cTn id="24" presetID="63" presetClass="path" presetSubtype="0" accel="50000" decel="50000" fill="hold" nodeType="withEffect">
                                  <p:stCondLst>
                                    <p:cond delay="0"/>
                                  </p:stCondLst>
                                  <p:childTnLst>
                                    <p:animMotion origin="layout" path="M 3.88889E-6 1.11111E-6 L 0.41458 0.00116 " pathEditMode="relative" rAng="0" ptsTypes="AA">
                                      <p:cBhvr>
                                        <p:cTn id="25" dur="2000" fill="hold"/>
                                        <p:tgtEl>
                                          <p:spTgt spid="76"/>
                                        </p:tgtEl>
                                        <p:attrNameLst>
                                          <p:attrName>ppt_x</p:attrName>
                                          <p:attrName>ppt_y</p:attrName>
                                        </p:attrNameLst>
                                      </p:cBhvr>
                                      <p:rCtr x="20729" y="46"/>
                                    </p:animMotion>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GPUs and Memory Bandwidth</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2</a:t>
            </a:fld>
            <a:endParaRPr lang="en-US"/>
          </a:p>
        </p:txBody>
      </p:sp>
      <p:sp>
        <p:nvSpPr>
          <p:cNvPr id="109" name="goal"/>
          <p:cNvSpPr/>
          <p:nvPr/>
        </p:nvSpPr>
        <p:spPr>
          <a:xfrm>
            <a:off x="0" y="5222882"/>
            <a:ext cx="9144000" cy="10297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Arial Rounded MT Bold" charset="0"/>
                <a:ea typeface="Arial Rounded MT Bold" charset="0"/>
                <a:cs typeface="Arial Rounded MT Bold" charset="0"/>
              </a:rPr>
              <a:t>Many GPU applications are bottlenecked by </a:t>
            </a:r>
          </a:p>
          <a:p>
            <a:pPr algn="ctr"/>
            <a:r>
              <a:rPr lang="en-US" sz="3200" b="1" dirty="0" smtClean="0">
                <a:solidFill>
                  <a:schemeClr val="bg1"/>
                </a:solidFill>
                <a:latin typeface="Arial Rounded MT Bold" charset="0"/>
                <a:ea typeface="Arial Rounded MT Bold" charset="0"/>
                <a:cs typeface="Arial Rounded MT Bold" charset="0"/>
              </a:rPr>
              <a:t>off-chip memory bandwidth</a:t>
            </a:r>
            <a:endParaRPr lang="en-US" sz="3200" b="1" dirty="0">
              <a:solidFill>
                <a:schemeClr val="bg1"/>
              </a:solidFill>
              <a:latin typeface="Arial Rounded MT Bold" charset="0"/>
              <a:ea typeface="Arial Rounded MT Bold" charset="0"/>
              <a:cs typeface="Arial Rounded MT Bold" charset="0"/>
            </a:endParaRPr>
          </a:p>
        </p:txBody>
      </p:sp>
      <p:grpSp>
        <p:nvGrpSpPr>
          <p:cNvPr id="14" name="Group 13"/>
          <p:cNvGrpSpPr/>
          <p:nvPr/>
        </p:nvGrpSpPr>
        <p:grpSpPr>
          <a:xfrm>
            <a:off x="2604936" y="2146321"/>
            <a:ext cx="3965179" cy="1966073"/>
            <a:chOff x="2604936" y="2146321"/>
            <a:chExt cx="3965179" cy="1966073"/>
          </a:xfrm>
        </p:grpSpPr>
        <p:sp>
          <p:nvSpPr>
            <p:cNvPr id="10" name="Left-Right Arrow 9"/>
            <p:cNvSpPr/>
            <p:nvPr/>
          </p:nvSpPr>
          <p:spPr>
            <a:xfrm>
              <a:off x="5684245" y="2146321"/>
              <a:ext cx="885870" cy="546079"/>
            </a:xfrm>
            <a:prstGeom prst="leftRight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a:off x="5684245" y="3566315"/>
              <a:ext cx="885870" cy="546079"/>
            </a:xfrm>
            <a:prstGeom prst="leftRight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a:off x="2604936" y="2146321"/>
              <a:ext cx="885870" cy="546079"/>
            </a:xfrm>
            <a:prstGeom prst="leftRight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Right Arrow 60"/>
            <p:cNvSpPr/>
            <p:nvPr/>
          </p:nvSpPr>
          <p:spPr>
            <a:xfrm>
              <a:off x="2604936" y="3566315"/>
              <a:ext cx="885870" cy="546079"/>
            </a:xfrm>
            <a:prstGeom prst="leftRight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601734" y="2155757"/>
            <a:ext cx="3965179" cy="1966073"/>
            <a:chOff x="2611340" y="2959121"/>
            <a:chExt cx="3965179" cy="1966073"/>
          </a:xfrm>
        </p:grpSpPr>
        <p:sp>
          <p:nvSpPr>
            <p:cNvPr id="62" name="Left-Right Arrow 61"/>
            <p:cNvSpPr/>
            <p:nvPr/>
          </p:nvSpPr>
          <p:spPr>
            <a:xfrm>
              <a:off x="5690649" y="2959121"/>
              <a:ext cx="885870" cy="546079"/>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a:off x="5690649" y="4379115"/>
              <a:ext cx="885870" cy="546079"/>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a:off x="2611340" y="2959121"/>
              <a:ext cx="885870" cy="546079"/>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 Arrow 64"/>
            <p:cNvSpPr/>
            <p:nvPr/>
          </p:nvSpPr>
          <p:spPr>
            <a:xfrm>
              <a:off x="2611340" y="4379115"/>
              <a:ext cx="885870" cy="546079"/>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3570192" y="2701836"/>
            <a:ext cx="1906529" cy="1369438"/>
            <a:chOff x="2953471" y="3044067"/>
            <a:chExt cx="1906529" cy="1369438"/>
          </a:xfrm>
        </p:grpSpPr>
        <p:sp>
          <p:nvSpPr>
            <p:cNvPr id="68" name="Cube 67"/>
            <p:cNvSpPr/>
            <p:nvPr/>
          </p:nvSpPr>
          <p:spPr>
            <a:xfrm>
              <a:off x="2953471" y="3044067"/>
              <a:ext cx="1906529" cy="723107"/>
            </a:xfrm>
            <a:prstGeom prst="cube">
              <a:avLst>
                <a:gd name="adj" fmla="val 93596"/>
              </a:avLst>
            </a:prstGeom>
            <a:solidFill>
              <a:srgbClr val="009C48"/>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69" name="Cube 68"/>
            <p:cNvSpPr/>
            <p:nvPr/>
          </p:nvSpPr>
          <p:spPr>
            <a:xfrm>
              <a:off x="3061157" y="3079127"/>
              <a:ext cx="1674497" cy="614583"/>
            </a:xfrm>
            <a:prstGeom prst="cube">
              <a:avLst>
                <a:gd name="adj" fmla="val 93596"/>
              </a:avLst>
            </a:prstGeom>
            <a:solidFill>
              <a:srgbClr val="E7E6E6"/>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70" name="Group 69"/>
            <p:cNvGrpSpPr/>
            <p:nvPr/>
          </p:nvGrpSpPr>
          <p:grpSpPr>
            <a:xfrm>
              <a:off x="3516974" y="3098334"/>
              <a:ext cx="1131475" cy="165803"/>
              <a:chOff x="3727519" y="1965605"/>
              <a:chExt cx="985052" cy="130722"/>
            </a:xfrm>
          </p:grpSpPr>
          <p:sp>
            <p:nvSpPr>
              <p:cNvPr id="80" name="Parallelogram 79"/>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1" name="Parallelogram 80"/>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2" name="Parallelogram 81"/>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71" name="Group 70"/>
            <p:cNvGrpSpPr/>
            <p:nvPr/>
          </p:nvGrpSpPr>
          <p:grpSpPr>
            <a:xfrm>
              <a:off x="3344838" y="3283579"/>
              <a:ext cx="1131475" cy="165803"/>
              <a:chOff x="3727519" y="1965605"/>
              <a:chExt cx="985052" cy="130722"/>
            </a:xfrm>
          </p:grpSpPr>
          <p:sp>
            <p:nvSpPr>
              <p:cNvPr id="77" name="Parallelogram 76"/>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8" name="Parallelogram 77"/>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9" name="Parallelogram 78"/>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72" name="Group 71"/>
            <p:cNvGrpSpPr/>
            <p:nvPr/>
          </p:nvGrpSpPr>
          <p:grpSpPr>
            <a:xfrm>
              <a:off x="3172702" y="3468823"/>
              <a:ext cx="1131475" cy="165803"/>
              <a:chOff x="3727519" y="1965605"/>
              <a:chExt cx="985052" cy="130722"/>
            </a:xfrm>
          </p:grpSpPr>
          <p:sp>
            <p:nvSpPr>
              <p:cNvPr id="74" name="Parallelogram 73"/>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5" name="Parallelogram 74"/>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6" name="Parallelogram 75"/>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sp>
          <p:nvSpPr>
            <p:cNvPr id="73" name="Rectangle 72"/>
            <p:cNvSpPr/>
            <p:nvPr/>
          </p:nvSpPr>
          <p:spPr>
            <a:xfrm>
              <a:off x="3136750" y="3767174"/>
              <a:ext cx="1480363" cy="646331"/>
            </a:xfrm>
            <a:prstGeom prst="rect">
              <a:avLst/>
            </a:prstGeom>
          </p:spPr>
          <p:txBody>
            <a:bodyPr wrap="square">
              <a:spAutoFit/>
            </a:bodyPr>
            <a:lstStyle/>
            <a:p>
              <a:r>
                <a:rPr lang="en-US" sz="3600" b="1" smtClean="0">
                  <a:solidFill>
                    <a:prstClr val="black"/>
                  </a:solidFill>
                  <a:latin typeface="Gill Sans MT" panose="020B0502020104020203" pitchFamily="34" charset="0"/>
                  <a:ea typeface="Times New Roman" charset="0"/>
                  <a:cs typeface="Times New Roman" charset="0"/>
                </a:rPr>
                <a:t>GPU</a:t>
              </a:r>
              <a:endParaRPr lang="en-US" sz="3600" b="1" dirty="0">
                <a:solidFill>
                  <a:prstClr val="black"/>
                </a:solidFill>
                <a:latin typeface="Gill Sans MT" panose="020B0502020104020203" pitchFamily="34" charset="0"/>
                <a:ea typeface="Times New Roman" charset="0"/>
                <a:cs typeface="Times New Roman" charset="0"/>
              </a:endParaRPr>
            </a:p>
          </p:txBody>
        </p:sp>
      </p:grpSp>
      <p:grpSp>
        <p:nvGrpSpPr>
          <p:cNvPr id="11" name="Group 10"/>
          <p:cNvGrpSpPr/>
          <p:nvPr/>
        </p:nvGrpSpPr>
        <p:grpSpPr>
          <a:xfrm>
            <a:off x="829716" y="1406658"/>
            <a:ext cx="1585796" cy="1574240"/>
            <a:chOff x="139765" y="1041960"/>
            <a:chExt cx="1585796" cy="1574240"/>
          </a:xfrm>
        </p:grpSpPr>
        <p:pic>
          <p:nvPicPr>
            <p:cNvPr id="6" name="Picture 5"/>
            <p:cNvPicPr>
              <a:picLocks noChangeAspect="1"/>
            </p:cNvPicPr>
            <p:nvPr/>
          </p:nvPicPr>
          <p:blipFill>
            <a:blip r:embed="rId4"/>
            <a:stretch>
              <a:fillRect/>
            </a:stretch>
          </p:blipFill>
          <p:spPr>
            <a:xfrm>
              <a:off x="139765" y="1041960"/>
              <a:ext cx="1585796" cy="1574240"/>
            </a:xfrm>
            <a:prstGeom prst="rect">
              <a:avLst/>
            </a:prstGeom>
          </p:spPr>
        </p:pic>
        <p:sp>
          <p:nvSpPr>
            <p:cNvPr id="8" name="TextBox 7"/>
            <p:cNvSpPr txBox="1"/>
            <p:nvPr/>
          </p:nvSpPr>
          <p:spPr>
            <a:xfrm>
              <a:off x="481077" y="1594092"/>
              <a:ext cx="873957" cy="461665"/>
            </a:xfrm>
            <a:prstGeom prst="rect">
              <a:avLst/>
            </a:prstGeom>
            <a:noFill/>
          </p:spPr>
          <p:txBody>
            <a:bodyPr wrap="none" rtlCol="0">
              <a:spAutoFit/>
            </a:bodyPr>
            <a:lstStyle/>
            <a:p>
              <a:r>
                <a:rPr lang="en-US" sz="2400" b="1" smtClean="0"/>
                <a:t>MEM</a:t>
              </a:r>
              <a:endParaRPr lang="en-US" sz="2400" b="1" dirty="0"/>
            </a:p>
          </p:txBody>
        </p:sp>
      </p:grpSp>
      <p:grpSp>
        <p:nvGrpSpPr>
          <p:cNvPr id="42" name="Group 41"/>
          <p:cNvGrpSpPr/>
          <p:nvPr/>
        </p:nvGrpSpPr>
        <p:grpSpPr>
          <a:xfrm>
            <a:off x="849996" y="3119406"/>
            <a:ext cx="1585796" cy="1574240"/>
            <a:chOff x="139765" y="1041960"/>
            <a:chExt cx="1585796" cy="1574240"/>
          </a:xfrm>
        </p:grpSpPr>
        <p:pic>
          <p:nvPicPr>
            <p:cNvPr id="43" name="Picture 42"/>
            <p:cNvPicPr>
              <a:picLocks noChangeAspect="1"/>
            </p:cNvPicPr>
            <p:nvPr/>
          </p:nvPicPr>
          <p:blipFill>
            <a:blip r:embed="rId4"/>
            <a:stretch>
              <a:fillRect/>
            </a:stretch>
          </p:blipFill>
          <p:spPr>
            <a:xfrm>
              <a:off x="139765" y="1041960"/>
              <a:ext cx="1585796" cy="1574240"/>
            </a:xfrm>
            <a:prstGeom prst="rect">
              <a:avLst/>
            </a:prstGeom>
          </p:spPr>
        </p:pic>
        <p:sp>
          <p:nvSpPr>
            <p:cNvPr id="44" name="TextBox 43"/>
            <p:cNvSpPr txBox="1"/>
            <p:nvPr/>
          </p:nvSpPr>
          <p:spPr>
            <a:xfrm>
              <a:off x="460796" y="1625299"/>
              <a:ext cx="873957" cy="461665"/>
            </a:xfrm>
            <a:prstGeom prst="rect">
              <a:avLst/>
            </a:prstGeom>
            <a:noFill/>
          </p:spPr>
          <p:txBody>
            <a:bodyPr wrap="none" rtlCol="0">
              <a:spAutoFit/>
            </a:bodyPr>
            <a:lstStyle/>
            <a:p>
              <a:r>
                <a:rPr lang="en-US" sz="2400" b="1" smtClean="0"/>
                <a:t>MEM</a:t>
              </a:r>
              <a:endParaRPr lang="en-US" sz="2400" b="1" dirty="0"/>
            </a:p>
          </p:txBody>
        </p:sp>
      </p:grpSp>
      <p:grpSp>
        <p:nvGrpSpPr>
          <p:cNvPr id="45" name="Group 44"/>
          <p:cNvGrpSpPr/>
          <p:nvPr/>
        </p:nvGrpSpPr>
        <p:grpSpPr>
          <a:xfrm>
            <a:off x="6568711" y="1406658"/>
            <a:ext cx="1585796" cy="1574240"/>
            <a:chOff x="139765" y="1041960"/>
            <a:chExt cx="1585796" cy="1574240"/>
          </a:xfrm>
        </p:grpSpPr>
        <p:pic>
          <p:nvPicPr>
            <p:cNvPr id="46" name="Picture 45"/>
            <p:cNvPicPr>
              <a:picLocks noChangeAspect="1"/>
            </p:cNvPicPr>
            <p:nvPr/>
          </p:nvPicPr>
          <p:blipFill>
            <a:blip r:embed="rId4"/>
            <a:stretch>
              <a:fillRect/>
            </a:stretch>
          </p:blipFill>
          <p:spPr>
            <a:xfrm>
              <a:off x="139765" y="1041960"/>
              <a:ext cx="1585796" cy="1574240"/>
            </a:xfrm>
            <a:prstGeom prst="rect">
              <a:avLst/>
            </a:prstGeom>
          </p:spPr>
        </p:pic>
        <p:sp>
          <p:nvSpPr>
            <p:cNvPr id="47" name="TextBox 46"/>
            <p:cNvSpPr txBox="1"/>
            <p:nvPr/>
          </p:nvSpPr>
          <p:spPr>
            <a:xfrm>
              <a:off x="519142" y="1644648"/>
              <a:ext cx="873957" cy="461665"/>
            </a:xfrm>
            <a:prstGeom prst="rect">
              <a:avLst/>
            </a:prstGeom>
            <a:noFill/>
          </p:spPr>
          <p:txBody>
            <a:bodyPr wrap="none" rtlCol="0">
              <a:spAutoFit/>
            </a:bodyPr>
            <a:lstStyle/>
            <a:p>
              <a:r>
                <a:rPr lang="en-US" sz="2400" b="1" smtClean="0"/>
                <a:t>MEM</a:t>
              </a:r>
              <a:endParaRPr lang="en-US" sz="2400" b="1" dirty="0"/>
            </a:p>
          </p:txBody>
        </p:sp>
      </p:grpSp>
      <p:grpSp>
        <p:nvGrpSpPr>
          <p:cNvPr id="48" name="Group 47"/>
          <p:cNvGrpSpPr/>
          <p:nvPr/>
        </p:nvGrpSpPr>
        <p:grpSpPr>
          <a:xfrm>
            <a:off x="6568711" y="3119406"/>
            <a:ext cx="1585796" cy="1574240"/>
            <a:chOff x="139765" y="1041960"/>
            <a:chExt cx="1585796" cy="1574240"/>
          </a:xfrm>
        </p:grpSpPr>
        <p:pic>
          <p:nvPicPr>
            <p:cNvPr id="49" name="Picture 48"/>
            <p:cNvPicPr>
              <a:picLocks noChangeAspect="1"/>
            </p:cNvPicPr>
            <p:nvPr/>
          </p:nvPicPr>
          <p:blipFill>
            <a:blip r:embed="rId4"/>
            <a:stretch>
              <a:fillRect/>
            </a:stretch>
          </p:blipFill>
          <p:spPr>
            <a:xfrm>
              <a:off x="139765" y="1041960"/>
              <a:ext cx="1585796" cy="1574240"/>
            </a:xfrm>
            <a:prstGeom prst="rect">
              <a:avLst/>
            </a:prstGeom>
          </p:spPr>
        </p:pic>
        <p:sp>
          <p:nvSpPr>
            <p:cNvPr id="50" name="TextBox 49"/>
            <p:cNvSpPr txBox="1"/>
            <p:nvPr/>
          </p:nvSpPr>
          <p:spPr>
            <a:xfrm>
              <a:off x="519142" y="1616633"/>
              <a:ext cx="873957" cy="461665"/>
            </a:xfrm>
            <a:prstGeom prst="rect">
              <a:avLst/>
            </a:prstGeom>
            <a:noFill/>
          </p:spPr>
          <p:txBody>
            <a:bodyPr wrap="none" rtlCol="0">
              <a:spAutoFit/>
            </a:bodyPr>
            <a:lstStyle/>
            <a:p>
              <a:r>
                <a:rPr lang="en-US" sz="2400" b="1" smtClean="0"/>
                <a:t>MEM</a:t>
              </a:r>
              <a:endParaRPr lang="en-US" sz="2400" b="1" dirty="0"/>
            </a:p>
          </p:txBody>
        </p:sp>
      </p:grpSp>
    </p:spTree>
    <p:custDataLst>
      <p:tags r:id="rId1"/>
    </p:custDataLst>
    <p:extLst>
      <p:ext uri="{BB962C8B-B14F-4D97-AF65-F5344CB8AC3E}">
        <p14:creationId xmlns:p14="http://schemas.microsoft.com/office/powerpoint/2010/main" val="415035166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26" presetClass="emph" presetSubtype="0" fill="hold" nodeType="withEffect">
                                  <p:stCondLst>
                                    <p:cond delay="0"/>
                                  </p:stCondLst>
                                  <p:childTnLst>
                                    <p:animEffect transition="out" filter="fade">
                                      <p:cBhvr>
                                        <p:cTn id="10" dur="500" tmFilter="0, 0; .2, .5; .8, .5; 1, 0"/>
                                        <p:tgtEl>
                                          <p:spTgt spid="13"/>
                                        </p:tgtEl>
                                      </p:cBhvr>
                                    </p:animEffect>
                                    <p:animScale>
                                      <p:cBhvr>
                                        <p:cTn id="11" dur="250" autoRev="1" fill="hold"/>
                                        <p:tgtEl>
                                          <p:spTgt spid="13"/>
                                        </p:tgtEl>
                                      </p:cBhvr>
                                      <p:by x="105000" y="105000"/>
                                    </p:animScale>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638"/>
            <a:ext cx="7886700" cy="1286693"/>
          </a:xfrm>
        </p:spPr>
        <p:txBody>
          <a:bodyPr>
            <a:normAutofit/>
          </a:bodyPr>
          <a:lstStyle/>
          <a:p>
            <a:r>
              <a:rPr lang="en-US" dirty="0" smtClean="0"/>
              <a:t>Dynamic Offloading </a:t>
            </a:r>
            <a:r>
              <a:rPr lang="en-US" dirty="0"/>
              <a:t>Control: </a:t>
            </a:r>
            <a:r>
              <a:rPr lang="en-US" dirty="0" smtClean="0"/>
              <a:t/>
            </a:r>
            <a:br>
              <a:rPr lang="en-US" dirty="0" smtClean="0"/>
            </a:br>
            <a:r>
              <a:rPr lang="en-US" dirty="0" smtClean="0"/>
              <a:t>When </a:t>
            </a:r>
            <a:r>
              <a:rPr lang="en-US" dirty="0"/>
              <a:t>to </a:t>
            </a:r>
            <a:r>
              <a:rPr lang="en-US" dirty="0" smtClean="0"/>
              <a:t>Offload</a:t>
            </a:r>
            <a:r>
              <a:rPr lang="en-US" dirty="0"/>
              <a:t>?</a:t>
            </a:r>
          </a:p>
        </p:txBody>
      </p:sp>
      <p:sp>
        <p:nvSpPr>
          <p:cNvPr id="3" name="Content Placeholder 2"/>
          <p:cNvSpPr>
            <a:spLocks noGrp="1"/>
          </p:cNvSpPr>
          <p:nvPr>
            <p:ph idx="1"/>
          </p:nvPr>
        </p:nvSpPr>
        <p:spPr>
          <a:xfrm>
            <a:off x="628650" y="1563331"/>
            <a:ext cx="7886700" cy="4613632"/>
          </a:xfrm>
        </p:spPr>
        <p:txBody>
          <a:bodyPr>
            <a:normAutofit lnSpcReduction="10000"/>
          </a:bodyPr>
          <a:lstStyle/>
          <a:p>
            <a:r>
              <a:rPr lang="en-US" sz="3600" b="1" dirty="0" smtClean="0"/>
              <a:t>Key idea: </a:t>
            </a:r>
            <a:r>
              <a:rPr lang="en-US" sz="3600" dirty="0" smtClean="0"/>
              <a:t>offload only when doing so is estimated to be beneficial </a:t>
            </a:r>
          </a:p>
          <a:p>
            <a:endParaRPr lang="en-US" sz="3600" dirty="0" smtClean="0"/>
          </a:p>
          <a:p>
            <a:r>
              <a:rPr lang="en-US" sz="3600" b="1" dirty="0" smtClean="0"/>
              <a:t>Mechanism: </a:t>
            </a:r>
          </a:p>
          <a:p>
            <a:pPr lvl="1"/>
            <a:r>
              <a:rPr lang="en-US" sz="3200" dirty="0" smtClean="0"/>
              <a:t>The hardware does </a:t>
            </a:r>
            <a:r>
              <a:rPr lang="en-US" sz="3200" b="1" i="1" dirty="0" smtClean="0">
                <a:solidFill>
                  <a:srgbClr val="FF0000"/>
                </a:solidFill>
              </a:rPr>
              <a:t>not</a:t>
            </a:r>
            <a:r>
              <a:rPr lang="en-US" sz="3200" dirty="0" smtClean="0">
                <a:solidFill>
                  <a:srgbClr val="FF0000"/>
                </a:solidFill>
              </a:rPr>
              <a:t> </a:t>
            </a:r>
            <a:r>
              <a:rPr lang="en-US" sz="3200" dirty="0" smtClean="0"/>
              <a:t>offload code blocks that increase traffic on a </a:t>
            </a:r>
            <a:r>
              <a:rPr lang="en-US" sz="3200" dirty="0" smtClean="0">
                <a:solidFill>
                  <a:srgbClr val="0070C0"/>
                </a:solidFill>
              </a:rPr>
              <a:t>bottlenecked channel</a:t>
            </a:r>
            <a:endParaRPr lang="en-US" sz="3200" dirty="0" smtClean="0"/>
          </a:p>
          <a:p>
            <a:pPr lvl="1"/>
            <a:r>
              <a:rPr lang="en-US" sz="3200" dirty="0" smtClean="0"/>
              <a:t>When </a:t>
            </a:r>
            <a:r>
              <a:rPr lang="en-US" sz="3200" dirty="0"/>
              <a:t>the computational capacity </a:t>
            </a:r>
            <a:r>
              <a:rPr lang="en-US" sz="3200" dirty="0" smtClean="0"/>
              <a:t>of a </a:t>
            </a:r>
            <a:r>
              <a:rPr lang="en-US" sz="3200" dirty="0">
                <a:solidFill>
                  <a:srgbClr val="0070C0"/>
                </a:solidFill>
              </a:rPr>
              <a:t>logic </a:t>
            </a:r>
            <a:r>
              <a:rPr lang="en-US" sz="3200" dirty="0" smtClean="0">
                <a:solidFill>
                  <a:srgbClr val="0070C0"/>
                </a:solidFill>
              </a:rPr>
              <a:t>layer’s SM </a:t>
            </a:r>
            <a:r>
              <a:rPr lang="en-US" sz="3200" dirty="0">
                <a:solidFill>
                  <a:srgbClr val="0070C0"/>
                </a:solidFill>
              </a:rPr>
              <a:t>is </a:t>
            </a:r>
            <a:r>
              <a:rPr lang="en-US" sz="3200" dirty="0" smtClean="0">
                <a:solidFill>
                  <a:srgbClr val="0070C0"/>
                </a:solidFill>
              </a:rPr>
              <a:t>full</a:t>
            </a:r>
            <a:r>
              <a:rPr lang="en-US" sz="3200" dirty="0" smtClean="0">
                <a:solidFill>
                  <a:schemeClr val="accent5"/>
                </a:solidFill>
              </a:rPr>
              <a:t>, </a:t>
            </a:r>
            <a:r>
              <a:rPr lang="en-US" sz="3200" dirty="0" smtClean="0"/>
              <a:t>the hardware does </a:t>
            </a:r>
            <a:r>
              <a:rPr lang="en-US" sz="3200" b="1" i="1" dirty="0" smtClean="0">
                <a:solidFill>
                  <a:srgbClr val="FF0000"/>
                </a:solidFill>
              </a:rPr>
              <a:t>not</a:t>
            </a:r>
            <a:r>
              <a:rPr lang="en-US" sz="3200" dirty="0" smtClean="0">
                <a:solidFill>
                  <a:srgbClr val="FF0000"/>
                </a:solidFill>
              </a:rPr>
              <a:t> </a:t>
            </a:r>
            <a:r>
              <a:rPr lang="en-US" sz="3200" dirty="0" smtClean="0"/>
              <a:t>offload more blocks to that logic layer</a:t>
            </a:r>
            <a:endParaRPr lang="en-US" sz="3200"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20</a:t>
            </a:fld>
            <a:endParaRPr lang="en-US"/>
          </a:p>
        </p:txBody>
      </p:sp>
    </p:spTree>
    <p:custDataLst>
      <p:tags r:id="rId1"/>
    </p:custDataLst>
    <p:extLst>
      <p:ext uri="{BB962C8B-B14F-4D97-AF65-F5344CB8AC3E}">
        <p14:creationId xmlns:p14="http://schemas.microsoft.com/office/powerpoint/2010/main" val="119084596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4400" dirty="0">
                <a:solidFill>
                  <a:schemeClr val="bg1">
                    <a:lumMod val="65000"/>
                  </a:schemeClr>
                </a:solidFill>
              </a:rPr>
              <a:t>Motivation and Our Approach</a:t>
            </a:r>
          </a:p>
          <a:p>
            <a:r>
              <a:rPr lang="en-US" sz="4400" dirty="0">
                <a:solidFill>
                  <a:schemeClr val="bg1">
                    <a:lumMod val="65000"/>
                  </a:schemeClr>
                </a:solidFill>
              </a:rPr>
              <a:t>Transparent Offloading</a:t>
            </a:r>
          </a:p>
          <a:p>
            <a:r>
              <a:rPr lang="en-US" sz="4400" dirty="0">
                <a:solidFill>
                  <a:srgbClr val="0070C0"/>
                </a:solidFill>
              </a:rPr>
              <a:t>Transparent Data Mapping</a:t>
            </a:r>
          </a:p>
          <a:p>
            <a:r>
              <a:rPr lang="en-US" sz="4400" dirty="0" smtClean="0"/>
              <a:t>Implementation</a:t>
            </a:r>
            <a:endParaRPr lang="en-US" sz="4400" dirty="0"/>
          </a:p>
          <a:p>
            <a:r>
              <a:rPr lang="en-US" sz="4400" dirty="0"/>
              <a:t>Evaluation</a:t>
            </a:r>
          </a:p>
          <a:p>
            <a:r>
              <a:rPr lang="en-US" sz="4400" dirty="0"/>
              <a:t>Conclusion</a:t>
            </a:r>
          </a:p>
        </p:txBody>
      </p:sp>
      <p:sp>
        <p:nvSpPr>
          <p:cNvPr id="4" name="Slide Number Placeholder 3"/>
          <p:cNvSpPr>
            <a:spLocks noGrp="1"/>
          </p:cNvSpPr>
          <p:nvPr>
            <p:ph type="sldNum" sz="quarter" idx="12"/>
          </p:nvPr>
        </p:nvSpPr>
        <p:spPr/>
        <p:txBody>
          <a:bodyPr/>
          <a:lstStyle/>
          <a:p>
            <a:fld id="{41761933-5E43-49A2-AD73-7C7EDD79F2C4}" type="slidenum">
              <a:rPr lang="en-US" smtClean="0"/>
              <a:pPr/>
              <a:t>21</a:t>
            </a:fld>
            <a:endParaRPr lang="en-US"/>
          </a:p>
        </p:txBody>
      </p:sp>
    </p:spTree>
    <p:extLst>
      <p:ext uri="{BB962C8B-B14F-4D97-AF65-F5344CB8AC3E}">
        <p14:creationId xmlns:p14="http://schemas.microsoft.com/office/powerpoint/2010/main" val="360907645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TOM: </a:t>
            </a:r>
            <a:r>
              <a:rPr lang="en-US" dirty="0" smtClean="0"/>
              <a:t>Transparent Data Mapping</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accent5"/>
                </a:solidFill>
              </a:rPr>
              <a:t>Goal: </a:t>
            </a:r>
            <a:r>
              <a:rPr lang="en-US" sz="3600" dirty="0" smtClean="0"/>
              <a:t>Maximize </a:t>
            </a:r>
            <a:r>
              <a:rPr lang="en-US" sz="3600" dirty="0" smtClean="0">
                <a:solidFill>
                  <a:srgbClr val="008F00"/>
                </a:solidFill>
              </a:rPr>
              <a:t>data co-location </a:t>
            </a:r>
            <a:r>
              <a:rPr lang="en-US" sz="3600" dirty="0" smtClean="0"/>
              <a:t>for           offloaded operations in each       memory stack</a:t>
            </a:r>
          </a:p>
          <a:p>
            <a:endParaRPr lang="en-US" sz="3600" dirty="0">
              <a:solidFill>
                <a:schemeClr val="accent5"/>
              </a:solidFill>
            </a:endParaRPr>
          </a:p>
          <a:p>
            <a:r>
              <a:rPr lang="en-US" sz="3600" dirty="0" smtClean="0">
                <a:solidFill>
                  <a:schemeClr val="accent5"/>
                </a:solidFill>
              </a:rPr>
              <a:t>Key Observation:</a:t>
            </a:r>
            <a:r>
              <a:rPr lang="en-US" sz="3600" dirty="0" smtClean="0"/>
              <a:t> Many                  offloading candidate blocks exhibit a </a:t>
            </a:r>
            <a:r>
              <a:rPr lang="en-US" sz="3600" i="1" dirty="0" smtClean="0">
                <a:solidFill>
                  <a:srgbClr val="008F00"/>
                </a:solidFill>
              </a:rPr>
              <a:t>predictable</a:t>
            </a:r>
            <a:r>
              <a:rPr lang="en-US" sz="3600" dirty="0" smtClean="0"/>
              <a:t> memory access pattern:   </a:t>
            </a:r>
            <a:r>
              <a:rPr lang="en-US" sz="3600" dirty="0" smtClean="0">
                <a:solidFill>
                  <a:srgbClr val="FF0000"/>
                </a:solidFill>
              </a:rPr>
              <a:t>fixed offset</a:t>
            </a:r>
            <a:endParaRPr lang="en-US" sz="3600" dirty="0" smtClean="0"/>
          </a:p>
          <a:p>
            <a:endParaRPr lang="en-US" sz="3600"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22</a:t>
            </a:fld>
            <a:endParaRPr lang="en-US"/>
          </a:p>
        </p:txBody>
      </p:sp>
    </p:spTree>
    <p:extLst>
      <p:ext uri="{BB962C8B-B14F-4D97-AF65-F5344CB8AC3E}">
        <p14:creationId xmlns:p14="http://schemas.microsoft.com/office/powerpoint/2010/main" val="41389952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511857" cy="723445"/>
          </a:xfrm>
        </p:spPr>
        <p:txBody>
          <a:bodyPr>
            <a:normAutofit/>
          </a:bodyPr>
          <a:lstStyle/>
          <a:p>
            <a:r>
              <a:rPr lang="en-US" dirty="0" smtClean="0"/>
              <a:t>Fixed Offset Access Patterns: Example</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23</a:t>
            </a:fld>
            <a:endParaRPr lang="en-US"/>
          </a:p>
        </p:txBody>
      </p:sp>
      <p:sp>
        <p:nvSpPr>
          <p:cNvPr id="5" name="TextBox 4"/>
          <p:cNvSpPr txBox="1"/>
          <p:nvPr/>
        </p:nvSpPr>
        <p:spPr>
          <a:xfrm>
            <a:off x="486668" y="1301938"/>
            <a:ext cx="7772400" cy="1477328"/>
          </a:xfrm>
          <a:prstGeom prst="rect">
            <a:avLst/>
          </a:prstGeom>
          <a:noFill/>
          <a:ln w="3175">
            <a:solidFill>
              <a:schemeClr val="tx1"/>
            </a:solidFill>
            <a:prstDash val="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noProof="0" dirty="0" smtClean="0">
                <a:ln>
                  <a:noFill/>
                </a:ln>
                <a:solidFill>
                  <a:prstClr val="black"/>
                </a:solidFill>
                <a:effectLst/>
                <a:uLnTx/>
                <a:uFillTx/>
                <a:latin typeface="Courier New" charset="0"/>
                <a:ea typeface="Courier New" charset="0"/>
                <a:cs typeface="Courier New" charset="0"/>
              </a:rPr>
              <a:t>    </a:t>
            </a:r>
            <a:r>
              <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rPr>
              <a:t>... </a:t>
            </a:r>
          </a:p>
          <a:p>
            <a:pPr lvl="0">
              <a:defRPr/>
            </a:pPr>
            <a:r>
              <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rPr>
              <a:t>    </a:t>
            </a:r>
            <a:r>
              <a:rPr kumimoji="0" lang="en-US" b="1" i="0" strike="noStrike" kern="0" cap="none" spc="0" normalizeH="0" baseline="0" noProof="0" dirty="0" smtClean="0">
                <a:ln>
                  <a:noFill/>
                </a:ln>
                <a:effectLst/>
                <a:uLnTx/>
                <a:uFillTx/>
                <a:latin typeface="Courier New" charset="0"/>
                <a:ea typeface="Courier New" charset="0"/>
                <a:cs typeface="Courier New" charset="0"/>
              </a:rPr>
              <a:t>for (n = 0; n &lt; </a:t>
            </a:r>
            <a:r>
              <a:rPr kumimoji="0" lang="en-US" b="1" i="0" strike="noStrike" kern="0" cap="none" spc="0" normalizeH="0" baseline="0" noProof="0" dirty="0" err="1" smtClean="0">
                <a:ln>
                  <a:noFill/>
                </a:ln>
                <a:effectLst/>
                <a:uLnTx/>
                <a:uFillTx/>
                <a:latin typeface="Courier New" charset="0"/>
                <a:ea typeface="Courier New" charset="0"/>
                <a:cs typeface="Courier New" charset="0"/>
              </a:rPr>
              <a:t>Nmat</a:t>
            </a:r>
            <a:r>
              <a:rPr kumimoji="0" lang="en-US" b="1" i="0" strike="noStrike" kern="0" cap="none" spc="0" normalizeH="0" baseline="0" noProof="0" dirty="0" smtClean="0">
                <a:ln>
                  <a:noFill/>
                </a:ln>
                <a:effectLst/>
                <a:uLnTx/>
                <a:uFillTx/>
                <a:latin typeface="Courier New" charset="0"/>
                <a:ea typeface="Courier New" charset="0"/>
                <a:cs typeface="Courier New" charset="0"/>
              </a:rPr>
              <a:t>; n++){</a:t>
            </a:r>
            <a:br>
              <a:rPr kumimoji="0" lang="en-US" b="1" i="0" strike="noStrike" kern="0" cap="none" spc="0" normalizeH="0" baseline="0" noProof="0" dirty="0" smtClean="0">
                <a:ln>
                  <a:noFill/>
                </a:ln>
                <a:effectLst/>
                <a:uLnTx/>
                <a:uFillTx/>
                <a:latin typeface="Courier New" charset="0"/>
                <a:ea typeface="Courier New" charset="0"/>
                <a:cs typeface="Courier New" charset="0"/>
              </a:rPr>
            </a:br>
            <a:r>
              <a:rPr kumimoji="0" lang="en-US" b="1" i="0" strike="noStrike" kern="0" cap="none" spc="0" normalizeH="0" baseline="0" noProof="0" dirty="0" smtClean="0">
                <a:ln>
                  <a:noFill/>
                </a:ln>
                <a:effectLst/>
                <a:uLnTx/>
                <a:uFillTx/>
                <a:latin typeface="Courier New" charset="0"/>
                <a:ea typeface="Courier New" charset="0"/>
                <a:cs typeface="Courier New" charset="0"/>
              </a:rPr>
              <a:t>        </a:t>
            </a:r>
            <a:r>
              <a:rPr kumimoji="0" lang="en-US" b="1" i="0" strike="noStrike" kern="0" cap="none" spc="0" normalizeH="0" baseline="0" noProof="0" dirty="0" err="1" smtClean="0">
                <a:ln>
                  <a:noFill/>
                </a:ln>
                <a:effectLst/>
                <a:uLnTx/>
                <a:uFillTx/>
                <a:latin typeface="Courier New" charset="0"/>
                <a:ea typeface="Courier New" charset="0"/>
                <a:cs typeface="Courier New" charset="0"/>
              </a:rPr>
              <a:t>L_b</a:t>
            </a:r>
            <a:r>
              <a:rPr kumimoji="0" lang="en-US" b="1" i="0" strike="noStrike" kern="0" cap="none" spc="0" normalizeH="0" baseline="0" noProof="0" dirty="0" smtClean="0">
                <a:ln>
                  <a:noFill/>
                </a:ln>
                <a:effectLst/>
                <a:uLnTx/>
                <a:uFillTx/>
                <a:latin typeface="Courier New" charset="0"/>
                <a:ea typeface="Courier New" charset="0"/>
                <a:cs typeface="Courier New" charset="0"/>
              </a:rPr>
              <a:t>[n] = −v</a:t>
            </a:r>
            <a:r>
              <a:rPr lang="en-US" b="1" kern="0" dirty="0" smtClean="0">
                <a:latin typeface="Courier New" charset="0"/>
                <a:ea typeface="Courier New" charset="0"/>
                <a:cs typeface="Courier New" charset="0"/>
              </a:rPr>
              <a:t> </a:t>
            </a:r>
            <a:r>
              <a:rPr lang="en-US" b="1" kern="0" dirty="0">
                <a:latin typeface="Courier New" charset="0"/>
                <a:ea typeface="Courier New" charset="0"/>
                <a:cs typeface="Courier New" charset="0"/>
              </a:rPr>
              <a:t>∗ </a:t>
            </a:r>
            <a:r>
              <a:rPr kumimoji="0" lang="en-US" b="1" i="0" strike="noStrike" kern="0" cap="none" spc="0" normalizeH="0" baseline="0" noProof="0" dirty="0" smtClean="0">
                <a:ln>
                  <a:noFill/>
                </a:ln>
                <a:effectLst/>
                <a:uLnTx/>
                <a:uFillTx/>
                <a:latin typeface="Courier New" charset="0"/>
                <a:ea typeface="Courier New" charset="0"/>
                <a:cs typeface="Courier New" charset="0"/>
              </a:rPr>
              <a:t>delta /( 1.0 + delta ∗ L[n]);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strike="noStrike" kern="0" cap="none" spc="0" normalizeH="0" baseline="0" noProof="0" dirty="0" smtClean="0">
                <a:ln>
                  <a:noFill/>
                </a:ln>
                <a:effectLst/>
                <a:uLnTx/>
                <a:uFillTx/>
                <a:latin typeface="Courier New" charset="0"/>
                <a:ea typeface="Courier New" charset="0"/>
                <a:cs typeface="Courier New" charset="0"/>
              </a:rPr>
              <a:t>    } </a:t>
            </a:r>
          </a:p>
          <a:p>
            <a:pPr lvl="0">
              <a:defRPr/>
            </a:pPr>
            <a:r>
              <a:rPr lang="en-US" b="1" kern="0" dirty="0">
                <a:solidFill>
                  <a:prstClr val="black"/>
                </a:solidFill>
                <a:latin typeface="Courier New" charset="0"/>
                <a:ea typeface="Courier New" charset="0"/>
                <a:cs typeface="Courier New" charset="0"/>
              </a:rPr>
              <a:t> </a:t>
            </a:r>
            <a:r>
              <a:rPr lang="en-US" b="1" kern="0" dirty="0" smtClean="0">
                <a:solidFill>
                  <a:prstClr val="black"/>
                </a:solidFill>
                <a:latin typeface="Courier New" charset="0"/>
                <a:ea typeface="Courier New" charset="0"/>
                <a:cs typeface="Courier New" charset="0"/>
              </a:rPr>
              <a:t>   ... </a:t>
            </a:r>
            <a:endParaRPr kumimoji="0" lang="en-US" b="1" i="0" u="none" strike="noStrike" kern="0" cap="none" spc="0" normalizeH="0" baseline="0" noProof="0" dirty="0" smtClean="0">
              <a:ln>
                <a:noFill/>
              </a:ln>
              <a:solidFill>
                <a:prstClr val="black"/>
              </a:solidFill>
              <a:effectLst/>
              <a:uLnTx/>
              <a:uFillTx/>
              <a:latin typeface="Courier New" charset="0"/>
              <a:ea typeface="Courier New" charset="0"/>
              <a:cs typeface="Courier New" charset="0"/>
            </a:endParaRPr>
          </a:p>
        </p:txBody>
      </p:sp>
      <p:sp>
        <p:nvSpPr>
          <p:cNvPr id="6" name="Oval 5"/>
          <p:cNvSpPr/>
          <p:nvPr/>
        </p:nvSpPr>
        <p:spPr>
          <a:xfrm>
            <a:off x="1493778" y="1827242"/>
            <a:ext cx="1056640" cy="426720"/>
          </a:xfrm>
          <a:prstGeom prst="ellipse">
            <a:avLst/>
          </a:prstGeom>
          <a:noFill/>
          <a:ln w="38100">
            <a:solidFill>
              <a:srgbClr val="008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76928" y="1827242"/>
            <a:ext cx="1056640" cy="426720"/>
          </a:xfrm>
          <a:prstGeom prst="ellipse">
            <a:avLst/>
          </a:prstGeom>
          <a:noFill/>
          <a:ln w="38100">
            <a:solidFill>
              <a:srgbClr val="008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6668" y="3290122"/>
            <a:ext cx="3263529" cy="393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6668" y="3290121"/>
            <a:ext cx="1862993" cy="39353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L_b</a:t>
            </a:r>
            <a:r>
              <a:rPr lang="en-US" sz="2000" b="1" dirty="0" smtClean="0">
                <a:solidFill>
                  <a:schemeClr val="tx1"/>
                </a:solidFill>
              </a:rPr>
              <a:t> base</a:t>
            </a:r>
            <a:endParaRPr lang="en-US" sz="2000" b="1" dirty="0">
              <a:solidFill>
                <a:schemeClr val="tx1"/>
              </a:solidFill>
            </a:endParaRPr>
          </a:p>
        </p:txBody>
      </p:sp>
      <p:sp>
        <p:nvSpPr>
          <p:cNvPr id="11" name="Rectangle 10"/>
          <p:cNvSpPr/>
          <p:nvPr/>
        </p:nvSpPr>
        <p:spPr>
          <a:xfrm>
            <a:off x="2349660" y="3290120"/>
            <a:ext cx="1400537" cy="39353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a:t>
            </a:r>
            <a:endParaRPr lang="en-US" sz="2000" b="1" dirty="0">
              <a:solidFill>
                <a:schemeClr val="tx1"/>
              </a:solidFill>
            </a:endParaRPr>
          </a:p>
        </p:txBody>
      </p:sp>
      <p:sp>
        <p:nvSpPr>
          <p:cNvPr id="12" name="Rectangle 11"/>
          <p:cNvSpPr/>
          <p:nvPr/>
        </p:nvSpPr>
        <p:spPr>
          <a:xfrm>
            <a:off x="4594958" y="3290122"/>
            <a:ext cx="3263529" cy="393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94958" y="3290121"/>
            <a:ext cx="1862993" cy="39353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 base</a:t>
            </a:r>
            <a:endParaRPr lang="en-US" sz="2000" b="1" dirty="0">
              <a:solidFill>
                <a:schemeClr val="tx1"/>
              </a:solidFill>
            </a:endParaRPr>
          </a:p>
        </p:txBody>
      </p:sp>
      <p:sp>
        <p:nvSpPr>
          <p:cNvPr id="15" name="Rectangle 14"/>
          <p:cNvSpPr/>
          <p:nvPr/>
        </p:nvSpPr>
        <p:spPr>
          <a:xfrm>
            <a:off x="6457950" y="3290120"/>
            <a:ext cx="1400537" cy="39353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a:t>
            </a:r>
            <a:endParaRPr lang="en-US" sz="2000" b="1" dirty="0">
              <a:solidFill>
                <a:schemeClr val="tx1"/>
              </a:solidFill>
            </a:endParaRPr>
          </a:p>
        </p:txBody>
      </p:sp>
      <p:cxnSp>
        <p:nvCxnSpPr>
          <p:cNvPr id="17" name="Straight Arrow Connector 16"/>
          <p:cNvCxnSpPr/>
          <p:nvPr/>
        </p:nvCxnSpPr>
        <p:spPr>
          <a:xfrm flipH="1" flipV="1">
            <a:off x="2138516" y="2253962"/>
            <a:ext cx="100296" cy="867635"/>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376928" y="2298159"/>
            <a:ext cx="514493" cy="852104"/>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goal"/>
          <p:cNvSpPr/>
          <p:nvPr/>
        </p:nvSpPr>
        <p:spPr>
          <a:xfrm>
            <a:off x="0" y="5222882"/>
            <a:ext cx="9144000" cy="10297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Arial Rounded MT Bold" charset="0"/>
                <a:ea typeface="Arial Rounded MT Bold" charset="0"/>
                <a:cs typeface="Arial Rounded MT Bold" charset="0"/>
              </a:rPr>
              <a:t>Some address bits are always the same:</a:t>
            </a:r>
          </a:p>
          <a:p>
            <a:pPr algn="ctr"/>
            <a:r>
              <a:rPr lang="en-US" sz="3200" b="1" dirty="0" smtClean="0">
                <a:solidFill>
                  <a:schemeClr val="bg1"/>
                </a:solidFill>
                <a:latin typeface="Arial Rounded MT Bold" charset="0"/>
                <a:ea typeface="Arial Rounded MT Bold" charset="0"/>
                <a:cs typeface="Arial Rounded MT Bold" charset="0"/>
              </a:rPr>
              <a:t>Use them to decide memory stack mapping</a:t>
            </a:r>
            <a:endParaRPr lang="en-US" sz="3200" b="1" dirty="0">
              <a:solidFill>
                <a:schemeClr val="bg1"/>
              </a:solidFill>
              <a:latin typeface="Arial Rounded MT Bold" charset="0"/>
              <a:ea typeface="Arial Rounded MT Bold" charset="0"/>
              <a:cs typeface="Arial Rounded MT Bold" charset="0"/>
            </a:endParaRPr>
          </a:p>
        </p:txBody>
      </p:sp>
      <p:sp>
        <p:nvSpPr>
          <p:cNvPr id="20" name="goal"/>
          <p:cNvSpPr/>
          <p:nvPr/>
        </p:nvSpPr>
        <p:spPr>
          <a:xfrm>
            <a:off x="-3493" y="5235907"/>
            <a:ext cx="9144000" cy="1029716"/>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Rounded MT Bold" charset="0"/>
                <a:ea typeface="Arial Rounded MT Bold" charset="0"/>
                <a:cs typeface="Arial Rounded MT Bold" charset="0"/>
              </a:rPr>
              <a:t>85% </a:t>
            </a:r>
            <a:r>
              <a:rPr lang="en-US" sz="3200" b="1" dirty="0" smtClean="0">
                <a:solidFill>
                  <a:schemeClr val="bg1"/>
                </a:solidFill>
                <a:latin typeface="Arial Rounded MT Bold" charset="0"/>
                <a:ea typeface="Arial Rounded MT Bold" charset="0"/>
                <a:cs typeface="Arial Rounded MT Bold" charset="0"/>
              </a:rPr>
              <a:t>of offloading candidate blocks        exhibit fixed offset access patterns</a:t>
            </a:r>
            <a:endParaRPr lang="en-US" sz="3200" b="1" dirty="0">
              <a:solidFill>
                <a:schemeClr val="bg1"/>
              </a:solidFill>
              <a:latin typeface="Arial Rounded MT Bold" charset="0"/>
              <a:ea typeface="Arial Rounded MT Bold" charset="0"/>
              <a:cs typeface="Arial Rounded MT Bold" charset="0"/>
            </a:endParaRPr>
          </a:p>
        </p:txBody>
      </p:sp>
      <p:grpSp>
        <p:nvGrpSpPr>
          <p:cNvPr id="38" name="Group 37"/>
          <p:cNvGrpSpPr/>
          <p:nvPr/>
        </p:nvGrpSpPr>
        <p:grpSpPr>
          <a:xfrm>
            <a:off x="867283" y="4267957"/>
            <a:ext cx="1321381" cy="780657"/>
            <a:chOff x="187983" y="3409148"/>
            <a:chExt cx="2244614" cy="1400663"/>
          </a:xfrm>
        </p:grpSpPr>
        <p:sp>
          <p:nvSpPr>
            <p:cNvPr id="33" name="Cube 32"/>
            <p:cNvSpPr/>
            <p:nvPr/>
          </p:nvSpPr>
          <p:spPr>
            <a:xfrm>
              <a:off x="187983" y="3779499"/>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34" name="Group 33"/>
            <p:cNvGrpSpPr/>
            <p:nvPr/>
          </p:nvGrpSpPr>
          <p:grpSpPr>
            <a:xfrm>
              <a:off x="384550" y="3409148"/>
              <a:ext cx="1811241" cy="1166618"/>
              <a:chOff x="1795451" y="2219413"/>
              <a:chExt cx="1234990" cy="776005"/>
            </a:xfrm>
          </p:grpSpPr>
          <p:sp>
            <p:nvSpPr>
              <p:cNvPr id="35" name="Cube 34"/>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36" name="Cube 35"/>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37" name="Cube 36"/>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grpSp>
        <p:nvGrpSpPr>
          <p:cNvPr id="39" name="Group 38"/>
          <p:cNvGrpSpPr/>
          <p:nvPr/>
        </p:nvGrpSpPr>
        <p:grpSpPr>
          <a:xfrm>
            <a:off x="2717895" y="4267957"/>
            <a:ext cx="1321381" cy="780657"/>
            <a:chOff x="187983" y="3409148"/>
            <a:chExt cx="2244614" cy="1400663"/>
          </a:xfrm>
        </p:grpSpPr>
        <p:sp>
          <p:nvSpPr>
            <p:cNvPr id="40" name="Cube 39"/>
            <p:cNvSpPr/>
            <p:nvPr/>
          </p:nvSpPr>
          <p:spPr>
            <a:xfrm>
              <a:off x="187983" y="3779499"/>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41" name="Group 40"/>
            <p:cNvGrpSpPr/>
            <p:nvPr/>
          </p:nvGrpSpPr>
          <p:grpSpPr>
            <a:xfrm>
              <a:off x="384550" y="3409148"/>
              <a:ext cx="1811241" cy="1166618"/>
              <a:chOff x="1795451" y="2219413"/>
              <a:chExt cx="1234990" cy="776005"/>
            </a:xfrm>
          </p:grpSpPr>
          <p:sp>
            <p:nvSpPr>
              <p:cNvPr id="42" name="Cube 41"/>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43" name="Cube 42"/>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44" name="Cube 43"/>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grpSp>
        <p:nvGrpSpPr>
          <p:cNvPr id="45" name="Group 44"/>
          <p:cNvGrpSpPr/>
          <p:nvPr/>
        </p:nvGrpSpPr>
        <p:grpSpPr>
          <a:xfrm>
            <a:off x="4568507" y="4253209"/>
            <a:ext cx="1321381" cy="780657"/>
            <a:chOff x="187983" y="3409148"/>
            <a:chExt cx="2244614" cy="1400663"/>
          </a:xfrm>
        </p:grpSpPr>
        <p:sp>
          <p:nvSpPr>
            <p:cNvPr id="46" name="Cube 45"/>
            <p:cNvSpPr/>
            <p:nvPr/>
          </p:nvSpPr>
          <p:spPr>
            <a:xfrm>
              <a:off x="187983" y="3779499"/>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47" name="Group 46"/>
            <p:cNvGrpSpPr/>
            <p:nvPr/>
          </p:nvGrpSpPr>
          <p:grpSpPr>
            <a:xfrm>
              <a:off x="384550" y="3409148"/>
              <a:ext cx="1811241" cy="1166618"/>
              <a:chOff x="1795451" y="2219413"/>
              <a:chExt cx="1234990" cy="776005"/>
            </a:xfrm>
          </p:grpSpPr>
          <p:sp>
            <p:nvSpPr>
              <p:cNvPr id="48" name="Cube 47"/>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49" name="Cube 48"/>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50" name="Cube 49"/>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grpSp>
        <p:nvGrpSpPr>
          <p:cNvPr id="51" name="Group 50"/>
          <p:cNvGrpSpPr/>
          <p:nvPr/>
        </p:nvGrpSpPr>
        <p:grpSpPr>
          <a:xfrm>
            <a:off x="6419118" y="4238461"/>
            <a:ext cx="1321381" cy="780657"/>
            <a:chOff x="187983" y="3409148"/>
            <a:chExt cx="2244614" cy="1400663"/>
          </a:xfrm>
        </p:grpSpPr>
        <p:sp>
          <p:nvSpPr>
            <p:cNvPr id="52" name="Cube 51"/>
            <p:cNvSpPr/>
            <p:nvPr/>
          </p:nvSpPr>
          <p:spPr>
            <a:xfrm>
              <a:off x="187983" y="3779499"/>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53" name="Group 52"/>
            <p:cNvGrpSpPr/>
            <p:nvPr/>
          </p:nvGrpSpPr>
          <p:grpSpPr>
            <a:xfrm>
              <a:off x="384550" y="3409148"/>
              <a:ext cx="1811241" cy="1166618"/>
              <a:chOff x="1795451" y="2219413"/>
              <a:chExt cx="1234990" cy="776005"/>
            </a:xfrm>
          </p:grpSpPr>
          <p:sp>
            <p:nvSpPr>
              <p:cNvPr id="54" name="Cube 53"/>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55" name="Cube 54"/>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56" name="Cube 55"/>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cxnSp>
        <p:nvCxnSpPr>
          <p:cNvPr id="59" name="Straight Arrow Connector 58"/>
          <p:cNvCxnSpPr/>
          <p:nvPr/>
        </p:nvCxnSpPr>
        <p:spPr>
          <a:xfrm flipH="1">
            <a:off x="1755058" y="3867753"/>
            <a:ext cx="787365" cy="3707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1913125" y="3843061"/>
            <a:ext cx="4777518" cy="4005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358689" y="3128899"/>
            <a:ext cx="383458" cy="692798"/>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481309" y="3128899"/>
            <a:ext cx="383458" cy="692798"/>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281633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P spid="15" grpId="0" animBg="1"/>
      <p:bldP spid="23" grpId="0" animBg="1"/>
      <p:bldP spid="23" grpId="1" animBg="1"/>
      <p:bldP spid="20" grpId="0" animBg="1"/>
      <p:bldP spid="3"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723445"/>
          </a:xfrm>
        </p:spPr>
        <p:txBody>
          <a:bodyPr>
            <a:normAutofit/>
          </a:bodyPr>
          <a:lstStyle/>
          <a:p>
            <a:r>
              <a:rPr lang="en-US" dirty="0" smtClean="0"/>
              <a:t>Transparent Data Mapping: Approach</a:t>
            </a:r>
            <a:endParaRPr lang="en-US" dirty="0"/>
          </a:p>
        </p:txBody>
      </p:sp>
      <p:sp>
        <p:nvSpPr>
          <p:cNvPr id="3" name="Content Placeholder 2"/>
          <p:cNvSpPr>
            <a:spLocks noGrp="1"/>
          </p:cNvSpPr>
          <p:nvPr>
            <p:ph idx="1"/>
          </p:nvPr>
        </p:nvSpPr>
        <p:spPr>
          <a:xfrm>
            <a:off x="628650" y="1210491"/>
            <a:ext cx="8043402" cy="5278592"/>
          </a:xfrm>
        </p:spPr>
        <p:txBody>
          <a:bodyPr>
            <a:normAutofit fontScale="92500" lnSpcReduction="10000"/>
          </a:bodyPr>
          <a:lstStyle/>
          <a:p>
            <a:r>
              <a:rPr lang="en-US" sz="3600" dirty="0" smtClean="0">
                <a:solidFill>
                  <a:schemeClr val="accent5"/>
                </a:solidFill>
              </a:rPr>
              <a:t>Key idea: </a:t>
            </a:r>
            <a:r>
              <a:rPr lang="en-US" sz="3600" dirty="0" smtClean="0"/>
              <a:t>Within the fixed offset bits, find the memory stack address mapping bits so that they </a:t>
            </a:r>
            <a:r>
              <a:rPr lang="en-US" sz="3600" dirty="0" smtClean="0">
                <a:solidFill>
                  <a:srgbClr val="008F00"/>
                </a:solidFill>
              </a:rPr>
              <a:t>maximize data co-location </a:t>
            </a:r>
            <a:r>
              <a:rPr lang="en-US" sz="3600" dirty="0" smtClean="0"/>
              <a:t>in each memory stack </a:t>
            </a:r>
          </a:p>
          <a:p>
            <a:endParaRPr lang="en-US" sz="900" dirty="0">
              <a:solidFill>
                <a:schemeClr val="accent5"/>
              </a:solidFill>
            </a:endParaRPr>
          </a:p>
          <a:p>
            <a:r>
              <a:rPr lang="en-US" sz="3600" dirty="0" smtClean="0">
                <a:solidFill>
                  <a:schemeClr val="accent5"/>
                </a:solidFill>
              </a:rPr>
              <a:t>Approach: </a:t>
            </a:r>
            <a:r>
              <a:rPr lang="en-US" sz="3600" dirty="0" smtClean="0"/>
              <a:t>Execute a </a:t>
            </a:r>
            <a:r>
              <a:rPr lang="en-US" sz="3600" dirty="0" smtClean="0">
                <a:solidFill>
                  <a:srgbClr val="008F00"/>
                </a:solidFill>
              </a:rPr>
              <a:t>tiny fraction (</a:t>
            </a:r>
            <a:r>
              <a:rPr lang="en-US" sz="3600" dirty="0" err="1" smtClean="0">
                <a:solidFill>
                  <a:srgbClr val="008F00"/>
                </a:solidFill>
              </a:rPr>
              <a:t>e.g</a:t>
            </a:r>
            <a:r>
              <a:rPr lang="en-US" sz="3600" dirty="0" smtClean="0">
                <a:solidFill>
                  <a:srgbClr val="008F00"/>
                </a:solidFill>
              </a:rPr>
              <a:t>, </a:t>
            </a:r>
            <a:r>
              <a:rPr lang="en-US" sz="3600" dirty="0" smtClean="0">
                <a:solidFill>
                  <a:srgbClr val="008F00"/>
                </a:solidFill>
                <a:latin typeface="+mn-lt"/>
              </a:rPr>
              <a:t>0.1%</a:t>
            </a:r>
            <a:r>
              <a:rPr lang="en-US" sz="3600" dirty="0" smtClean="0">
                <a:solidFill>
                  <a:srgbClr val="008F00"/>
                </a:solidFill>
              </a:rPr>
              <a:t>) </a:t>
            </a:r>
            <a:r>
              <a:rPr lang="en-US" sz="3600" dirty="0" smtClean="0"/>
              <a:t>of the offloading candidate blocks to find the   </a:t>
            </a:r>
            <a:r>
              <a:rPr lang="en-US" sz="3600" dirty="0" smtClean="0">
                <a:solidFill>
                  <a:srgbClr val="008F00"/>
                </a:solidFill>
              </a:rPr>
              <a:t>best mapping </a:t>
            </a:r>
            <a:r>
              <a:rPr lang="en-US" sz="3600" dirty="0" smtClean="0"/>
              <a:t>among                                     the most common consecutive bits</a:t>
            </a:r>
          </a:p>
          <a:p>
            <a:endParaRPr lang="en-US" sz="900" dirty="0"/>
          </a:p>
          <a:p>
            <a:r>
              <a:rPr lang="en-US" sz="3600" dirty="0" smtClean="0">
                <a:solidFill>
                  <a:schemeClr val="accent5"/>
                </a:solidFill>
              </a:rPr>
              <a:t>Problem: </a:t>
            </a:r>
            <a:r>
              <a:rPr lang="en-US" sz="3600" dirty="0" smtClean="0"/>
              <a:t>How to avoid the overhead of            </a:t>
            </a:r>
            <a:r>
              <a:rPr lang="en-US" sz="3600" dirty="0" smtClean="0">
                <a:solidFill>
                  <a:srgbClr val="FF0000"/>
                </a:solidFill>
              </a:rPr>
              <a:t>data remapping </a:t>
            </a:r>
            <a:r>
              <a:rPr lang="en-US" sz="3600" dirty="0" smtClean="0"/>
              <a:t>after we find the best mapping?</a:t>
            </a:r>
            <a:endParaRPr lang="en-US" sz="3600"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24</a:t>
            </a:fld>
            <a:endParaRPr lang="en-US"/>
          </a:p>
        </p:txBody>
      </p:sp>
    </p:spTree>
    <p:extLst>
      <p:ext uri="{BB962C8B-B14F-4D97-AF65-F5344CB8AC3E}">
        <p14:creationId xmlns:p14="http://schemas.microsoft.com/office/powerpoint/2010/main" val="79439485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27892" cy="723445"/>
          </a:xfrm>
        </p:spPr>
        <p:txBody>
          <a:bodyPr>
            <a:normAutofit/>
          </a:bodyPr>
          <a:lstStyle/>
          <a:p>
            <a:r>
              <a:rPr lang="en-US" smtClean="0"/>
              <a:t>Conventional GPU </a:t>
            </a:r>
            <a:r>
              <a:rPr lang="en-US" dirty="0" smtClean="0"/>
              <a:t>Execution Model</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25</a:t>
            </a:fld>
            <a:endParaRPr lang="en-US"/>
          </a:p>
        </p:txBody>
      </p:sp>
      <p:grpSp>
        <p:nvGrpSpPr>
          <p:cNvPr id="5" name="Group 4"/>
          <p:cNvGrpSpPr/>
          <p:nvPr/>
        </p:nvGrpSpPr>
        <p:grpSpPr>
          <a:xfrm>
            <a:off x="5136267" y="2245489"/>
            <a:ext cx="2350383" cy="803698"/>
            <a:chOff x="1160654" y="2762280"/>
            <a:chExt cx="1906529" cy="723107"/>
          </a:xfrm>
        </p:grpSpPr>
        <p:sp>
          <p:nvSpPr>
            <p:cNvPr id="6" name="Cube 5"/>
            <p:cNvSpPr/>
            <p:nvPr/>
          </p:nvSpPr>
          <p:spPr>
            <a:xfrm>
              <a:off x="1160654" y="2762280"/>
              <a:ext cx="1906529" cy="723107"/>
            </a:xfrm>
            <a:prstGeom prst="cube">
              <a:avLst>
                <a:gd name="adj" fmla="val 93596"/>
              </a:avLst>
            </a:prstGeom>
            <a:solidFill>
              <a:srgbClr val="009C48"/>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 name="Cube 6"/>
            <p:cNvSpPr/>
            <p:nvPr/>
          </p:nvSpPr>
          <p:spPr>
            <a:xfrm>
              <a:off x="1268340" y="2797340"/>
              <a:ext cx="1674497" cy="614583"/>
            </a:xfrm>
            <a:prstGeom prst="cube">
              <a:avLst>
                <a:gd name="adj" fmla="val 93596"/>
              </a:avLst>
            </a:prstGeom>
            <a:solidFill>
              <a:srgbClr val="E7E6E6"/>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8" name="Group 7"/>
            <p:cNvGrpSpPr/>
            <p:nvPr/>
          </p:nvGrpSpPr>
          <p:grpSpPr>
            <a:xfrm>
              <a:off x="1724157" y="2816547"/>
              <a:ext cx="1131475" cy="165803"/>
              <a:chOff x="3727519" y="1965605"/>
              <a:chExt cx="985052" cy="130722"/>
            </a:xfrm>
          </p:grpSpPr>
          <p:sp>
            <p:nvSpPr>
              <p:cNvPr id="17" name="Parallelogram 16"/>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8" name="Parallelogram 17"/>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9" name="Parallelogram 18"/>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9" name="Group 8"/>
            <p:cNvGrpSpPr/>
            <p:nvPr/>
          </p:nvGrpSpPr>
          <p:grpSpPr>
            <a:xfrm>
              <a:off x="1552021" y="3001792"/>
              <a:ext cx="1131475" cy="165803"/>
              <a:chOff x="3727519" y="1965605"/>
              <a:chExt cx="985052" cy="130722"/>
            </a:xfrm>
          </p:grpSpPr>
          <p:sp>
            <p:nvSpPr>
              <p:cNvPr id="14" name="Parallelogram 13"/>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5" name="Parallelogram 14"/>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6" name="Parallelogram 15"/>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10" name="Group 9"/>
            <p:cNvGrpSpPr/>
            <p:nvPr/>
          </p:nvGrpSpPr>
          <p:grpSpPr>
            <a:xfrm>
              <a:off x="1379885" y="3187036"/>
              <a:ext cx="1131475" cy="165803"/>
              <a:chOff x="3727519" y="1965605"/>
              <a:chExt cx="985052" cy="130722"/>
            </a:xfrm>
          </p:grpSpPr>
          <p:sp>
            <p:nvSpPr>
              <p:cNvPr id="11" name="Parallelogram 10"/>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2" name="Parallelogram 11"/>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3" name="Parallelogram 12"/>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grpSp>
        <p:nvGrpSpPr>
          <p:cNvPr id="20" name="Group 19"/>
          <p:cNvGrpSpPr/>
          <p:nvPr/>
        </p:nvGrpSpPr>
        <p:grpSpPr>
          <a:xfrm>
            <a:off x="5192345" y="3827632"/>
            <a:ext cx="1967616" cy="1136205"/>
            <a:chOff x="1783056" y="1140582"/>
            <a:chExt cx="1844298" cy="1027220"/>
          </a:xfrm>
        </p:grpSpPr>
        <p:sp>
          <p:nvSpPr>
            <p:cNvPr id="21" name="Cube 20"/>
            <p:cNvSpPr/>
            <p:nvPr/>
          </p:nvSpPr>
          <p:spPr>
            <a:xfrm>
              <a:off x="1783056" y="1508502"/>
              <a:ext cx="1844298" cy="659300"/>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2" name="Cube 21"/>
            <p:cNvSpPr/>
            <p:nvPr/>
          </p:nvSpPr>
          <p:spPr>
            <a:xfrm>
              <a:off x="1890637" y="1417303"/>
              <a:ext cx="1642820" cy="604434"/>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3" name="Cube 22"/>
            <p:cNvSpPr/>
            <p:nvPr/>
          </p:nvSpPr>
          <p:spPr>
            <a:xfrm>
              <a:off x="1890637" y="1278942"/>
              <a:ext cx="1642820" cy="604434"/>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4" name="Cube 23"/>
            <p:cNvSpPr/>
            <p:nvPr/>
          </p:nvSpPr>
          <p:spPr>
            <a:xfrm>
              <a:off x="1890637" y="1140582"/>
              <a:ext cx="1642820" cy="604434"/>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pic>
        <p:nvPicPr>
          <p:cNvPr id="25" name="Picture 24" descr="フリーイラスト素材] クリップアート, CPU, PC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278" y="1866924"/>
            <a:ext cx="1962462" cy="1489734"/>
          </a:xfrm>
          <a:prstGeom prst="rect">
            <a:avLst/>
          </a:prstGeom>
        </p:spPr>
      </p:pic>
      <p:pic>
        <p:nvPicPr>
          <p:cNvPr id="26" name="Picture 25" descr="Download ddram dimm ddr2 hp de 256 mb y 144 conectores cb423a opciones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062" y="3483472"/>
            <a:ext cx="3106894" cy="2331526"/>
          </a:xfrm>
          <a:prstGeom prst="rect">
            <a:avLst/>
          </a:prstGeom>
        </p:spPr>
      </p:pic>
      <p:sp>
        <p:nvSpPr>
          <p:cNvPr id="27" name="Rectangle 26"/>
          <p:cNvSpPr/>
          <p:nvPr/>
        </p:nvSpPr>
        <p:spPr>
          <a:xfrm>
            <a:off x="5963943" y="1406897"/>
            <a:ext cx="933053" cy="400110"/>
          </a:xfrm>
          <a:prstGeom prst="rect">
            <a:avLst/>
          </a:prstGeom>
        </p:spPr>
        <p:txBody>
          <a:bodyPr wrap="square">
            <a:spAutoFit/>
          </a:bodyPr>
          <a:lstStyle/>
          <a:p>
            <a:r>
              <a:rPr lang="en-US" sz="2000" b="1" dirty="0" smtClean="0">
                <a:solidFill>
                  <a:prstClr val="black"/>
                </a:solidFill>
                <a:latin typeface="Gill Sans MT" panose="020B0502020104020203" pitchFamily="34" charset="0"/>
                <a:ea typeface="Times New Roman" charset="0"/>
                <a:cs typeface="Times New Roman" charset="0"/>
              </a:rPr>
              <a:t>GPU</a:t>
            </a:r>
            <a:endParaRPr lang="en-US" sz="2000" b="1" dirty="0">
              <a:solidFill>
                <a:prstClr val="black"/>
              </a:solidFill>
              <a:latin typeface="Gill Sans MT" panose="020B0502020104020203" pitchFamily="34" charset="0"/>
              <a:ea typeface="Times New Roman" charset="0"/>
              <a:cs typeface="Times New Roman" charset="0"/>
            </a:endParaRPr>
          </a:p>
        </p:txBody>
      </p:sp>
      <p:sp>
        <p:nvSpPr>
          <p:cNvPr id="28" name="Rectangle 27"/>
          <p:cNvSpPr/>
          <p:nvPr/>
        </p:nvSpPr>
        <p:spPr>
          <a:xfrm>
            <a:off x="1981992" y="1466975"/>
            <a:ext cx="957978" cy="400110"/>
          </a:xfrm>
          <a:prstGeom prst="rect">
            <a:avLst/>
          </a:prstGeom>
        </p:spPr>
        <p:txBody>
          <a:bodyPr wrap="square">
            <a:spAutoFit/>
          </a:bodyPr>
          <a:lstStyle/>
          <a:p>
            <a:r>
              <a:rPr lang="en-US" sz="2000" b="1" dirty="0" smtClean="0">
                <a:solidFill>
                  <a:prstClr val="black"/>
                </a:solidFill>
                <a:latin typeface="Gill Sans MT" panose="020B0502020104020203" pitchFamily="34" charset="0"/>
                <a:ea typeface="Times New Roman" charset="0"/>
                <a:cs typeface="Times New Roman" charset="0"/>
              </a:rPr>
              <a:t>CPU</a:t>
            </a:r>
            <a:endParaRPr lang="en-US" sz="2000" b="1" dirty="0">
              <a:solidFill>
                <a:prstClr val="black"/>
              </a:solidFill>
              <a:latin typeface="Gill Sans MT" panose="020B0502020104020203" pitchFamily="34" charset="0"/>
              <a:ea typeface="Times New Roman" charset="0"/>
              <a:cs typeface="Times New Roman" charset="0"/>
            </a:endParaRPr>
          </a:p>
        </p:txBody>
      </p:sp>
      <p:sp>
        <p:nvSpPr>
          <p:cNvPr id="29" name="Rectangle 28"/>
          <p:cNvSpPr/>
          <p:nvPr/>
        </p:nvSpPr>
        <p:spPr>
          <a:xfrm>
            <a:off x="5203783" y="5098422"/>
            <a:ext cx="2080477" cy="400110"/>
          </a:xfrm>
          <a:prstGeom prst="rect">
            <a:avLst/>
          </a:prstGeom>
        </p:spPr>
        <p:txBody>
          <a:bodyPr wrap="square">
            <a:spAutoFit/>
          </a:bodyPr>
          <a:lstStyle/>
          <a:p>
            <a:r>
              <a:rPr lang="en-US" sz="2000" b="1" dirty="0" smtClean="0">
                <a:solidFill>
                  <a:prstClr val="black"/>
                </a:solidFill>
                <a:latin typeface="Gill Sans MT" panose="020B0502020104020203" pitchFamily="34" charset="0"/>
                <a:ea typeface="Times New Roman" charset="0"/>
                <a:cs typeface="Times New Roman" charset="0"/>
              </a:rPr>
              <a:t>GPU Memory</a:t>
            </a:r>
            <a:endParaRPr lang="en-US" sz="2000" b="1" dirty="0">
              <a:solidFill>
                <a:prstClr val="black"/>
              </a:solidFill>
              <a:latin typeface="Gill Sans MT" panose="020B0502020104020203" pitchFamily="34" charset="0"/>
              <a:ea typeface="Times New Roman" charset="0"/>
              <a:cs typeface="Times New Roman" charset="0"/>
            </a:endParaRPr>
          </a:p>
        </p:txBody>
      </p:sp>
      <p:sp>
        <p:nvSpPr>
          <p:cNvPr id="30" name="Rectangle 29"/>
          <p:cNvSpPr/>
          <p:nvPr/>
        </p:nvSpPr>
        <p:spPr>
          <a:xfrm>
            <a:off x="1447537" y="5098422"/>
            <a:ext cx="2080477" cy="400110"/>
          </a:xfrm>
          <a:prstGeom prst="rect">
            <a:avLst/>
          </a:prstGeom>
        </p:spPr>
        <p:txBody>
          <a:bodyPr wrap="square">
            <a:spAutoFit/>
          </a:bodyPr>
          <a:lstStyle/>
          <a:p>
            <a:r>
              <a:rPr lang="en-US" sz="2000" b="1" dirty="0" smtClean="0">
                <a:solidFill>
                  <a:prstClr val="black"/>
                </a:solidFill>
                <a:latin typeface="Gill Sans MT" panose="020B0502020104020203" pitchFamily="34" charset="0"/>
                <a:ea typeface="Times New Roman" charset="0"/>
                <a:cs typeface="Times New Roman" charset="0"/>
              </a:rPr>
              <a:t>CPU Memory</a:t>
            </a:r>
            <a:endParaRPr lang="en-US" sz="2000" b="1" dirty="0">
              <a:solidFill>
                <a:prstClr val="black"/>
              </a:solidFill>
              <a:latin typeface="Gill Sans MT" panose="020B0502020104020203" pitchFamily="34" charset="0"/>
              <a:ea typeface="Times New Roman" charset="0"/>
              <a:cs typeface="Times New Roman" charset="0"/>
            </a:endParaRPr>
          </a:p>
        </p:txBody>
      </p:sp>
      <p:sp>
        <p:nvSpPr>
          <p:cNvPr id="31" name="Rectangle 30"/>
          <p:cNvSpPr/>
          <p:nvPr/>
        </p:nvSpPr>
        <p:spPr>
          <a:xfrm>
            <a:off x="1493836" y="4365391"/>
            <a:ext cx="1793307" cy="46764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GPU Data</a:t>
            </a:r>
            <a:endParaRPr lang="en-US" sz="2800" dirty="0"/>
          </a:p>
        </p:txBody>
      </p:sp>
      <p:cxnSp>
        <p:nvCxnSpPr>
          <p:cNvPr id="32" name="Straight Arrow Connector 31"/>
          <p:cNvCxnSpPr/>
          <p:nvPr/>
        </p:nvCxnSpPr>
        <p:spPr>
          <a:xfrm flipV="1">
            <a:off x="3108486" y="2611791"/>
            <a:ext cx="2230182" cy="4262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257302" y="2105749"/>
            <a:ext cx="2080477" cy="400110"/>
          </a:xfrm>
          <a:prstGeom prst="rect">
            <a:avLst/>
          </a:prstGeom>
        </p:spPr>
        <p:txBody>
          <a:bodyPr wrap="square">
            <a:spAutoFit/>
          </a:bodyPr>
          <a:lstStyle/>
          <a:p>
            <a:r>
              <a:rPr lang="en-US" sz="2000" b="1" dirty="0" smtClean="0">
                <a:solidFill>
                  <a:prstClr val="black"/>
                </a:solidFill>
                <a:latin typeface="Gill Sans MT" panose="020B0502020104020203" pitchFamily="34" charset="0"/>
                <a:ea typeface="Times New Roman" charset="0"/>
                <a:cs typeface="Times New Roman" charset="0"/>
              </a:rPr>
              <a:t>Launch Kernel</a:t>
            </a:r>
            <a:endParaRPr lang="en-US" sz="2000" b="1" dirty="0">
              <a:solidFill>
                <a:prstClr val="black"/>
              </a:solidFill>
              <a:latin typeface="Gill Sans MT" panose="020B0502020104020203" pitchFamily="34" charset="0"/>
              <a:ea typeface="Times New Roman" charset="0"/>
              <a:cs typeface="Times New Roman" charset="0"/>
            </a:endParaRPr>
          </a:p>
        </p:txBody>
      </p:sp>
      <p:cxnSp>
        <p:nvCxnSpPr>
          <p:cNvPr id="34" name="Straight Arrow Connector 33"/>
          <p:cNvCxnSpPr/>
          <p:nvPr/>
        </p:nvCxnSpPr>
        <p:spPr>
          <a:xfrm flipV="1">
            <a:off x="6176153" y="3095167"/>
            <a:ext cx="0" cy="625357"/>
          </a:xfrm>
          <a:prstGeom prst="straightConnector1">
            <a:avLst/>
          </a:prstGeom>
          <a:ln w="76200">
            <a:solidFill>
              <a:srgbClr val="46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175589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66667E-6 -1.85185E-6 L 0.3908 -0.00023 " pathEditMode="relative" rAng="0" ptsTypes="AA">
                                      <p:cBhvr>
                                        <p:cTn id="10" dur="2000" fill="hold"/>
                                        <p:tgtEl>
                                          <p:spTgt spid="31"/>
                                        </p:tgtEl>
                                        <p:attrNameLst>
                                          <p:attrName>ppt_x</p:attrName>
                                          <p:attrName>ppt_y</p:attrName>
                                        </p:attrNameLst>
                                      </p:cBhvr>
                                      <p:rCtr x="19531"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Transparent Data Mapping: Mechanism</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26</a:t>
            </a:fld>
            <a:endParaRPr lang="en-US"/>
          </a:p>
        </p:txBody>
      </p:sp>
      <p:grpSp>
        <p:nvGrpSpPr>
          <p:cNvPr id="5" name="Group 4"/>
          <p:cNvGrpSpPr/>
          <p:nvPr/>
        </p:nvGrpSpPr>
        <p:grpSpPr>
          <a:xfrm>
            <a:off x="5136267" y="2245489"/>
            <a:ext cx="2350383" cy="803698"/>
            <a:chOff x="1160654" y="2762280"/>
            <a:chExt cx="1906529" cy="723107"/>
          </a:xfrm>
        </p:grpSpPr>
        <p:sp>
          <p:nvSpPr>
            <p:cNvPr id="6" name="Cube 5"/>
            <p:cNvSpPr/>
            <p:nvPr/>
          </p:nvSpPr>
          <p:spPr>
            <a:xfrm>
              <a:off x="1160654" y="2762280"/>
              <a:ext cx="1906529" cy="723107"/>
            </a:xfrm>
            <a:prstGeom prst="cube">
              <a:avLst>
                <a:gd name="adj" fmla="val 93596"/>
              </a:avLst>
            </a:prstGeom>
            <a:solidFill>
              <a:srgbClr val="009C48"/>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 name="Cube 6"/>
            <p:cNvSpPr/>
            <p:nvPr/>
          </p:nvSpPr>
          <p:spPr>
            <a:xfrm>
              <a:off x="1268340" y="2797340"/>
              <a:ext cx="1674497" cy="614583"/>
            </a:xfrm>
            <a:prstGeom prst="cube">
              <a:avLst>
                <a:gd name="adj" fmla="val 93596"/>
              </a:avLst>
            </a:prstGeom>
            <a:solidFill>
              <a:srgbClr val="E7E6E6"/>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8" name="Group 7"/>
            <p:cNvGrpSpPr/>
            <p:nvPr/>
          </p:nvGrpSpPr>
          <p:grpSpPr>
            <a:xfrm>
              <a:off x="1724157" y="2816547"/>
              <a:ext cx="1131475" cy="165803"/>
              <a:chOff x="3727519" y="1965605"/>
              <a:chExt cx="985052" cy="130722"/>
            </a:xfrm>
          </p:grpSpPr>
          <p:sp>
            <p:nvSpPr>
              <p:cNvPr id="17" name="Parallelogram 16"/>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8" name="Parallelogram 17"/>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9" name="Parallelogram 18"/>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9" name="Group 8"/>
            <p:cNvGrpSpPr/>
            <p:nvPr/>
          </p:nvGrpSpPr>
          <p:grpSpPr>
            <a:xfrm>
              <a:off x="1552021" y="3001792"/>
              <a:ext cx="1131475" cy="165803"/>
              <a:chOff x="3727519" y="1965605"/>
              <a:chExt cx="985052" cy="130722"/>
            </a:xfrm>
          </p:grpSpPr>
          <p:sp>
            <p:nvSpPr>
              <p:cNvPr id="14" name="Parallelogram 13"/>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5" name="Parallelogram 14"/>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6" name="Parallelogram 15"/>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10" name="Group 9"/>
            <p:cNvGrpSpPr/>
            <p:nvPr/>
          </p:nvGrpSpPr>
          <p:grpSpPr>
            <a:xfrm>
              <a:off x="1379885" y="3187036"/>
              <a:ext cx="1131475" cy="165803"/>
              <a:chOff x="3727519" y="1965605"/>
              <a:chExt cx="985052" cy="130722"/>
            </a:xfrm>
          </p:grpSpPr>
          <p:sp>
            <p:nvSpPr>
              <p:cNvPr id="11" name="Parallelogram 10"/>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2" name="Parallelogram 11"/>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3" name="Parallelogram 12"/>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grpSp>
        <p:nvGrpSpPr>
          <p:cNvPr id="20" name="Group 19"/>
          <p:cNvGrpSpPr/>
          <p:nvPr/>
        </p:nvGrpSpPr>
        <p:grpSpPr>
          <a:xfrm>
            <a:off x="5192345" y="3827632"/>
            <a:ext cx="1967616" cy="1136205"/>
            <a:chOff x="1783056" y="1140582"/>
            <a:chExt cx="1844298" cy="1027220"/>
          </a:xfrm>
        </p:grpSpPr>
        <p:sp>
          <p:nvSpPr>
            <p:cNvPr id="21" name="Cube 20"/>
            <p:cNvSpPr/>
            <p:nvPr/>
          </p:nvSpPr>
          <p:spPr>
            <a:xfrm>
              <a:off x="1783056" y="1508502"/>
              <a:ext cx="1844298" cy="659300"/>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2" name="Cube 21"/>
            <p:cNvSpPr/>
            <p:nvPr/>
          </p:nvSpPr>
          <p:spPr>
            <a:xfrm>
              <a:off x="1890637" y="1417303"/>
              <a:ext cx="1642820" cy="604434"/>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3" name="Cube 22"/>
            <p:cNvSpPr/>
            <p:nvPr/>
          </p:nvSpPr>
          <p:spPr>
            <a:xfrm>
              <a:off x="1890637" y="1278942"/>
              <a:ext cx="1642820" cy="604434"/>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4" name="Cube 23"/>
            <p:cNvSpPr/>
            <p:nvPr/>
          </p:nvSpPr>
          <p:spPr>
            <a:xfrm>
              <a:off x="1890637" y="1140582"/>
              <a:ext cx="1642820" cy="604434"/>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pic>
        <p:nvPicPr>
          <p:cNvPr id="25" name="Picture 24" descr="フリーイラスト素材] クリップアート, CPU, PC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278" y="1866924"/>
            <a:ext cx="1962462" cy="1489734"/>
          </a:xfrm>
          <a:prstGeom prst="rect">
            <a:avLst/>
          </a:prstGeom>
        </p:spPr>
      </p:pic>
      <p:pic>
        <p:nvPicPr>
          <p:cNvPr id="26" name="Picture 25" descr="Download ddram dimm ddr2 hp de 256 mb y 144 conectores cb423a opciones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062" y="3483472"/>
            <a:ext cx="3106894" cy="2331526"/>
          </a:xfrm>
          <a:prstGeom prst="rect">
            <a:avLst/>
          </a:prstGeom>
        </p:spPr>
      </p:pic>
      <p:sp>
        <p:nvSpPr>
          <p:cNvPr id="27" name="Rectangle 26"/>
          <p:cNvSpPr/>
          <p:nvPr/>
        </p:nvSpPr>
        <p:spPr>
          <a:xfrm>
            <a:off x="5963943" y="1406897"/>
            <a:ext cx="933053" cy="400110"/>
          </a:xfrm>
          <a:prstGeom prst="rect">
            <a:avLst/>
          </a:prstGeom>
        </p:spPr>
        <p:txBody>
          <a:bodyPr wrap="square">
            <a:spAutoFit/>
          </a:bodyPr>
          <a:lstStyle/>
          <a:p>
            <a:r>
              <a:rPr lang="en-US" sz="2000" b="1" dirty="0" smtClean="0">
                <a:solidFill>
                  <a:prstClr val="black"/>
                </a:solidFill>
                <a:latin typeface="Gill Sans MT" panose="020B0502020104020203" pitchFamily="34" charset="0"/>
                <a:ea typeface="Times New Roman" charset="0"/>
                <a:cs typeface="Times New Roman" charset="0"/>
              </a:rPr>
              <a:t>GPU</a:t>
            </a:r>
            <a:endParaRPr lang="en-US" sz="2000" b="1" dirty="0">
              <a:solidFill>
                <a:prstClr val="black"/>
              </a:solidFill>
              <a:latin typeface="Gill Sans MT" panose="020B0502020104020203" pitchFamily="34" charset="0"/>
              <a:ea typeface="Times New Roman" charset="0"/>
              <a:cs typeface="Times New Roman" charset="0"/>
            </a:endParaRPr>
          </a:p>
        </p:txBody>
      </p:sp>
      <p:sp>
        <p:nvSpPr>
          <p:cNvPr id="28" name="Rectangle 27"/>
          <p:cNvSpPr/>
          <p:nvPr/>
        </p:nvSpPr>
        <p:spPr>
          <a:xfrm>
            <a:off x="1981992" y="1466975"/>
            <a:ext cx="957978" cy="400110"/>
          </a:xfrm>
          <a:prstGeom prst="rect">
            <a:avLst/>
          </a:prstGeom>
        </p:spPr>
        <p:txBody>
          <a:bodyPr wrap="square">
            <a:spAutoFit/>
          </a:bodyPr>
          <a:lstStyle/>
          <a:p>
            <a:r>
              <a:rPr lang="en-US" sz="2000" b="1" dirty="0" smtClean="0">
                <a:solidFill>
                  <a:prstClr val="black"/>
                </a:solidFill>
                <a:latin typeface="Gill Sans MT" panose="020B0502020104020203" pitchFamily="34" charset="0"/>
                <a:ea typeface="Times New Roman" charset="0"/>
                <a:cs typeface="Times New Roman" charset="0"/>
              </a:rPr>
              <a:t>CPU</a:t>
            </a:r>
            <a:endParaRPr lang="en-US" sz="2000" b="1" dirty="0">
              <a:solidFill>
                <a:prstClr val="black"/>
              </a:solidFill>
              <a:latin typeface="Gill Sans MT" panose="020B0502020104020203" pitchFamily="34" charset="0"/>
              <a:ea typeface="Times New Roman" charset="0"/>
              <a:cs typeface="Times New Roman" charset="0"/>
            </a:endParaRPr>
          </a:p>
        </p:txBody>
      </p:sp>
      <p:sp>
        <p:nvSpPr>
          <p:cNvPr id="29" name="Rectangle 28"/>
          <p:cNvSpPr/>
          <p:nvPr/>
        </p:nvSpPr>
        <p:spPr>
          <a:xfrm>
            <a:off x="5203783" y="5098422"/>
            <a:ext cx="2080477" cy="400110"/>
          </a:xfrm>
          <a:prstGeom prst="rect">
            <a:avLst/>
          </a:prstGeom>
        </p:spPr>
        <p:txBody>
          <a:bodyPr wrap="square">
            <a:spAutoFit/>
          </a:bodyPr>
          <a:lstStyle/>
          <a:p>
            <a:r>
              <a:rPr lang="en-US" sz="2000" b="1" dirty="0" smtClean="0">
                <a:solidFill>
                  <a:prstClr val="black"/>
                </a:solidFill>
                <a:latin typeface="Gill Sans MT" panose="020B0502020104020203" pitchFamily="34" charset="0"/>
                <a:ea typeface="Times New Roman" charset="0"/>
                <a:cs typeface="Times New Roman" charset="0"/>
              </a:rPr>
              <a:t>GPU Memory</a:t>
            </a:r>
            <a:endParaRPr lang="en-US" sz="2000" b="1" dirty="0">
              <a:solidFill>
                <a:prstClr val="black"/>
              </a:solidFill>
              <a:latin typeface="Gill Sans MT" panose="020B0502020104020203" pitchFamily="34" charset="0"/>
              <a:ea typeface="Times New Roman" charset="0"/>
              <a:cs typeface="Times New Roman" charset="0"/>
            </a:endParaRPr>
          </a:p>
        </p:txBody>
      </p:sp>
      <p:sp>
        <p:nvSpPr>
          <p:cNvPr id="30" name="Rectangle 29"/>
          <p:cNvSpPr/>
          <p:nvPr/>
        </p:nvSpPr>
        <p:spPr>
          <a:xfrm>
            <a:off x="1447537" y="5098422"/>
            <a:ext cx="2080477" cy="400110"/>
          </a:xfrm>
          <a:prstGeom prst="rect">
            <a:avLst/>
          </a:prstGeom>
        </p:spPr>
        <p:txBody>
          <a:bodyPr wrap="square">
            <a:spAutoFit/>
          </a:bodyPr>
          <a:lstStyle/>
          <a:p>
            <a:r>
              <a:rPr lang="en-US" sz="2000" b="1" dirty="0" smtClean="0">
                <a:solidFill>
                  <a:prstClr val="black"/>
                </a:solidFill>
                <a:latin typeface="Gill Sans MT" panose="020B0502020104020203" pitchFamily="34" charset="0"/>
                <a:ea typeface="Times New Roman" charset="0"/>
                <a:cs typeface="Times New Roman" charset="0"/>
              </a:rPr>
              <a:t>CPU Memory</a:t>
            </a:r>
            <a:endParaRPr lang="en-US" sz="2000" b="1" dirty="0">
              <a:solidFill>
                <a:prstClr val="black"/>
              </a:solidFill>
              <a:latin typeface="Gill Sans MT" panose="020B0502020104020203" pitchFamily="34" charset="0"/>
              <a:ea typeface="Times New Roman" charset="0"/>
              <a:cs typeface="Times New Roman" charset="0"/>
            </a:endParaRPr>
          </a:p>
        </p:txBody>
      </p:sp>
      <p:sp>
        <p:nvSpPr>
          <p:cNvPr id="32" name="Rectangle 31"/>
          <p:cNvSpPr/>
          <p:nvPr/>
        </p:nvSpPr>
        <p:spPr>
          <a:xfrm>
            <a:off x="1493836" y="4365391"/>
            <a:ext cx="1793307" cy="46764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GPU Data</a:t>
            </a:r>
            <a:endParaRPr lang="en-US" sz="2800" dirty="0"/>
          </a:p>
        </p:txBody>
      </p:sp>
      <p:cxnSp>
        <p:nvCxnSpPr>
          <p:cNvPr id="33" name="Straight Arrow Connector 32"/>
          <p:cNvCxnSpPr/>
          <p:nvPr/>
        </p:nvCxnSpPr>
        <p:spPr>
          <a:xfrm flipV="1">
            <a:off x="3108486" y="2611791"/>
            <a:ext cx="2230182" cy="4262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226642" y="1559831"/>
            <a:ext cx="2080477" cy="1015663"/>
          </a:xfrm>
          <a:prstGeom prst="rect">
            <a:avLst/>
          </a:prstGeom>
        </p:spPr>
        <p:txBody>
          <a:bodyPr wrap="square">
            <a:spAutoFit/>
          </a:bodyPr>
          <a:lstStyle/>
          <a:p>
            <a:r>
              <a:rPr lang="en-US" sz="2000" b="1" dirty="0" smtClean="0">
                <a:solidFill>
                  <a:prstClr val="black"/>
                </a:solidFill>
                <a:latin typeface="Gill Sans MT" panose="020B0502020104020203" pitchFamily="34" charset="0"/>
                <a:ea typeface="Times New Roman" charset="0"/>
                <a:cs typeface="Times New Roman" charset="0"/>
              </a:rPr>
              <a:t>Delay Memory Copy and Launch Kernel</a:t>
            </a:r>
            <a:endParaRPr lang="en-US" sz="2000" b="1" dirty="0">
              <a:solidFill>
                <a:prstClr val="black"/>
              </a:solidFill>
              <a:latin typeface="Gill Sans MT" panose="020B0502020104020203" pitchFamily="34" charset="0"/>
              <a:ea typeface="Times New Roman" charset="0"/>
              <a:cs typeface="Times New Roman" charset="0"/>
            </a:endParaRPr>
          </a:p>
        </p:txBody>
      </p:sp>
      <p:cxnSp>
        <p:nvCxnSpPr>
          <p:cNvPr id="35" name="Straight Arrow Connector 34"/>
          <p:cNvCxnSpPr/>
          <p:nvPr/>
        </p:nvCxnSpPr>
        <p:spPr>
          <a:xfrm flipV="1">
            <a:off x="3108486" y="3049188"/>
            <a:ext cx="2027781" cy="1084524"/>
          </a:xfrm>
          <a:prstGeom prst="straightConnector1">
            <a:avLst/>
          </a:prstGeom>
          <a:ln w="76200">
            <a:solidFill>
              <a:srgbClr val="46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176153" y="3095167"/>
            <a:ext cx="0" cy="625357"/>
          </a:xfrm>
          <a:prstGeom prst="straightConnector1">
            <a:avLst/>
          </a:prstGeom>
          <a:ln w="76200">
            <a:solidFill>
              <a:srgbClr val="46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652834" y="957534"/>
            <a:ext cx="2386355" cy="1631216"/>
          </a:xfrm>
          <a:prstGeom prst="rect">
            <a:avLst/>
          </a:prstGeom>
        </p:spPr>
        <p:txBody>
          <a:bodyPr wrap="square">
            <a:spAutoFit/>
          </a:bodyPr>
          <a:lstStyle/>
          <a:p>
            <a:r>
              <a:rPr lang="en-US" sz="2000" b="1" dirty="0" smtClean="0">
                <a:solidFill>
                  <a:schemeClr val="accent5"/>
                </a:solidFill>
                <a:latin typeface="Gill Sans MT" panose="020B0502020104020203" pitchFamily="34" charset="0"/>
                <a:ea typeface="Times New Roman" charset="0"/>
                <a:cs typeface="Times New Roman" charset="0"/>
              </a:rPr>
              <a:t>Learn the </a:t>
            </a:r>
            <a:r>
              <a:rPr lang="en-US" sz="2000" b="1" smtClean="0">
                <a:solidFill>
                  <a:schemeClr val="accent5"/>
                </a:solidFill>
                <a:latin typeface="Gill Sans MT" panose="020B0502020104020203" pitchFamily="34" charset="0"/>
                <a:ea typeface="Times New Roman" charset="0"/>
                <a:cs typeface="Times New Roman" charset="0"/>
              </a:rPr>
              <a:t>best </a:t>
            </a:r>
            <a:r>
              <a:rPr lang="en-US" sz="2000" b="1">
                <a:solidFill>
                  <a:schemeClr val="accent5"/>
                </a:solidFill>
                <a:latin typeface="Gill Sans MT" panose="020B0502020104020203" pitchFamily="34" charset="0"/>
                <a:ea typeface="Times New Roman" charset="0"/>
                <a:cs typeface="Times New Roman" charset="0"/>
              </a:rPr>
              <a:t>mapping </a:t>
            </a:r>
            <a:r>
              <a:rPr lang="en-US" sz="2000" b="1" smtClean="0">
                <a:solidFill>
                  <a:schemeClr val="accent5"/>
                </a:solidFill>
                <a:latin typeface="Gill Sans MT" panose="020B0502020104020203" pitchFamily="34" charset="0"/>
                <a:ea typeface="Times New Roman" charset="0"/>
                <a:cs typeface="Times New Roman" charset="0"/>
              </a:rPr>
              <a:t>among the most common </a:t>
            </a:r>
            <a:r>
              <a:rPr lang="en-US" sz="2000" b="1">
                <a:solidFill>
                  <a:schemeClr val="accent5"/>
                </a:solidFill>
                <a:latin typeface="Gill Sans MT" panose="020B0502020104020203" pitchFamily="34" charset="0"/>
                <a:ea typeface="Times New Roman" charset="0"/>
                <a:cs typeface="Times New Roman" charset="0"/>
              </a:rPr>
              <a:t>consecutive bits</a:t>
            </a:r>
          </a:p>
          <a:p>
            <a:endParaRPr lang="en-US" sz="2000" b="1" dirty="0">
              <a:solidFill>
                <a:schemeClr val="accent5"/>
              </a:solidFill>
              <a:latin typeface="Gill Sans MT" panose="020B0502020104020203" pitchFamily="34" charset="0"/>
              <a:ea typeface="Times New Roman" charset="0"/>
              <a:cs typeface="Times New Roman" charset="0"/>
            </a:endParaRPr>
          </a:p>
        </p:txBody>
      </p:sp>
      <p:sp>
        <p:nvSpPr>
          <p:cNvPr id="41" name="goal"/>
          <p:cNvSpPr/>
          <p:nvPr/>
        </p:nvSpPr>
        <p:spPr>
          <a:xfrm>
            <a:off x="0" y="5166736"/>
            <a:ext cx="9144000" cy="1554739"/>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Arial Rounded MT Bold" charset="0"/>
                <a:ea typeface="Arial Rounded MT Bold" charset="0"/>
                <a:cs typeface="Arial Rounded MT Bold" charset="0"/>
              </a:rPr>
              <a:t>Memory copy </a:t>
            </a:r>
            <a:r>
              <a:rPr lang="en-US" sz="3200" b="1" dirty="0">
                <a:solidFill>
                  <a:schemeClr val="bg1"/>
                </a:solidFill>
                <a:latin typeface="Arial Rounded MT Bold" charset="0"/>
                <a:ea typeface="Arial Rounded MT Bold" charset="0"/>
                <a:cs typeface="Arial Rounded MT Bold" charset="0"/>
              </a:rPr>
              <a:t>happens only after                    </a:t>
            </a:r>
            <a:r>
              <a:rPr lang="en-US" sz="3200" b="1" dirty="0" smtClean="0">
                <a:solidFill>
                  <a:schemeClr val="bg1"/>
                </a:solidFill>
                <a:latin typeface="Arial Rounded MT Bold" charset="0"/>
                <a:ea typeface="Arial Rounded MT Bold" charset="0"/>
                <a:cs typeface="Arial Rounded MT Bold" charset="0"/>
              </a:rPr>
              <a:t>the best mapping is found</a:t>
            </a:r>
          </a:p>
          <a:p>
            <a:pPr algn="ctr"/>
            <a:r>
              <a:rPr lang="en-US" sz="3200" b="1" dirty="0" smtClean="0">
                <a:solidFill>
                  <a:schemeClr val="bg1"/>
                </a:solidFill>
                <a:latin typeface="Arial Rounded MT Bold" charset="0"/>
                <a:ea typeface="Arial Rounded MT Bold" charset="0"/>
                <a:cs typeface="Arial Rounded MT Bold" charset="0"/>
              </a:rPr>
              <a:t> </a:t>
            </a:r>
            <a:r>
              <a:rPr lang="en-US" sz="3600" b="1" dirty="0" smtClean="0">
                <a:solidFill>
                  <a:schemeClr val="bg1"/>
                </a:solidFill>
                <a:latin typeface="Arial Rounded MT Bold" charset="0"/>
                <a:ea typeface="Arial Rounded MT Bold" charset="0"/>
                <a:cs typeface="Arial Rounded MT Bold" charset="0"/>
              </a:rPr>
              <a:t>There is </a:t>
            </a:r>
            <a:r>
              <a:rPr lang="en-US" sz="3600" b="1" i="1" dirty="0" smtClean="0">
                <a:solidFill>
                  <a:schemeClr val="bg1"/>
                </a:solidFill>
                <a:latin typeface="Arial Rounded MT Bold" charset="0"/>
                <a:ea typeface="Arial Rounded MT Bold" charset="0"/>
                <a:cs typeface="Arial Rounded MT Bold" charset="0"/>
              </a:rPr>
              <a:t>no remapping overhead</a:t>
            </a:r>
            <a:endParaRPr lang="en-US" sz="3600" b="1" i="1" dirty="0">
              <a:solidFill>
                <a:schemeClr val="bg1"/>
              </a:solidFill>
              <a:latin typeface="Arial Rounded MT Bold" charset="0"/>
              <a:ea typeface="Arial Rounded MT Bold" charset="0"/>
              <a:cs typeface="Arial Rounded MT Bold" charset="0"/>
            </a:endParaRPr>
          </a:p>
        </p:txBody>
      </p:sp>
    </p:spTree>
    <p:custDataLst>
      <p:tags r:id="rId1"/>
    </p:custDataLst>
    <p:extLst>
      <p:ext uri="{BB962C8B-B14F-4D97-AF65-F5344CB8AC3E}">
        <p14:creationId xmlns:p14="http://schemas.microsoft.com/office/powerpoint/2010/main" val="303858926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1" nodeType="clickEffect">
                                  <p:stCondLst>
                                    <p:cond delay="0"/>
                                  </p:stCondLst>
                                  <p:childTnLst>
                                    <p:animMotion origin="layout" path="M 1.66667E-6 -1.85185E-6 L 0.3908 -0.00023 " pathEditMode="relative" rAng="0" ptsTypes="AA">
                                      <p:cBhvr>
                                        <p:cTn id="24" dur="2000" fill="hold"/>
                                        <p:tgtEl>
                                          <p:spTgt spid="32"/>
                                        </p:tgtEl>
                                        <p:attrNameLst>
                                          <p:attrName>ppt_x</p:attrName>
                                          <p:attrName>ppt_y</p:attrName>
                                        </p:attrNameLst>
                                      </p:cBhvr>
                                      <p:rCtr x="19531" y="-23"/>
                                    </p:animMotion>
                                  </p:childTnLst>
                                </p:cTn>
                              </p:par>
                              <p:par>
                                <p:cTn id="25" presetID="1" presetClass="exit" presetSubtype="0" fill="hold"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p:bldP spid="39" grpId="0"/>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4400" dirty="0">
                <a:solidFill>
                  <a:schemeClr val="bg1">
                    <a:lumMod val="65000"/>
                  </a:schemeClr>
                </a:solidFill>
              </a:rPr>
              <a:t>Motivation and Our Approach</a:t>
            </a:r>
          </a:p>
          <a:p>
            <a:r>
              <a:rPr lang="en-US" sz="4400" dirty="0">
                <a:solidFill>
                  <a:schemeClr val="bg1">
                    <a:lumMod val="65000"/>
                  </a:schemeClr>
                </a:solidFill>
              </a:rPr>
              <a:t>Transparent Offloading</a:t>
            </a:r>
          </a:p>
          <a:p>
            <a:r>
              <a:rPr lang="en-US" sz="4400" dirty="0">
                <a:solidFill>
                  <a:schemeClr val="bg1">
                    <a:lumMod val="65000"/>
                  </a:schemeClr>
                </a:solidFill>
              </a:rPr>
              <a:t>Transparent Data Mapping</a:t>
            </a:r>
          </a:p>
          <a:p>
            <a:r>
              <a:rPr lang="en-US" sz="4400" dirty="0" smtClean="0">
                <a:solidFill>
                  <a:srgbClr val="0070C0"/>
                </a:solidFill>
              </a:rPr>
              <a:t>Implementation</a:t>
            </a:r>
            <a:endParaRPr lang="en-US" sz="4400" dirty="0">
              <a:solidFill>
                <a:srgbClr val="0070C0"/>
              </a:solidFill>
            </a:endParaRPr>
          </a:p>
          <a:p>
            <a:r>
              <a:rPr lang="en-US" sz="4400" dirty="0"/>
              <a:t>Evaluation</a:t>
            </a:r>
          </a:p>
          <a:p>
            <a:r>
              <a:rPr lang="en-US" sz="4400" dirty="0"/>
              <a:t>Conclusion</a:t>
            </a:r>
          </a:p>
        </p:txBody>
      </p:sp>
      <p:sp>
        <p:nvSpPr>
          <p:cNvPr id="4" name="Slide Number Placeholder 3"/>
          <p:cNvSpPr>
            <a:spLocks noGrp="1"/>
          </p:cNvSpPr>
          <p:nvPr>
            <p:ph type="sldNum" sz="quarter" idx="12"/>
          </p:nvPr>
        </p:nvSpPr>
        <p:spPr/>
        <p:txBody>
          <a:bodyPr/>
          <a:lstStyle/>
          <a:p>
            <a:fld id="{41761933-5E43-49A2-AD73-7C7EDD79F2C4}" type="slidenum">
              <a:rPr lang="en-US" smtClean="0"/>
              <a:pPr/>
              <a:t>27</a:t>
            </a:fld>
            <a:endParaRPr lang="en-US"/>
          </a:p>
        </p:txBody>
      </p:sp>
    </p:spTree>
    <p:extLst>
      <p:ext uri="{BB962C8B-B14F-4D97-AF65-F5344CB8AC3E}">
        <p14:creationId xmlns:p14="http://schemas.microsoft.com/office/powerpoint/2010/main" val="100215102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TOM: Putting It All Together</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28</a:t>
            </a:fld>
            <a:endParaRPr lang="en-US"/>
          </a:p>
        </p:txBody>
      </p:sp>
      <p:sp>
        <p:nvSpPr>
          <p:cNvPr id="5" name="Rectangle 4"/>
          <p:cNvSpPr/>
          <p:nvPr/>
        </p:nvSpPr>
        <p:spPr>
          <a:xfrm>
            <a:off x="45470" y="1955606"/>
            <a:ext cx="1184909"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ill Sans MT" panose="020B0502020104020203" pitchFamily="34" charset="0"/>
                <a:ea typeface="Times New Roman" charset="0"/>
                <a:cs typeface="Times New Roman" charset="0"/>
              </a:rPr>
              <a:t>Fetch/</a:t>
            </a:r>
          </a:p>
          <a:p>
            <a:pPr algn="ctr"/>
            <a:r>
              <a:rPr lang="en-US" sz="2000" b="1" dirty="0" smtClean="0">
                <a:solidFill>
                  <a:schemeClr val="tx1"/>
                </a:solidFill>
                <a:latin typeface="Gill Sans MT" panose="020B0502020104020203" pitchFamily="34" charset="0"/>
                <a:ea typeface="Times New Roman" charset="0"/>
                <a:cs typeface="Times New Roman" charset="0"/>
              </a:rPr>
              <a:t>I-Cache/</a:t>
            </a:r>
          </a:p>
          <a:p>
            <a:pPr algn="ctr"/>
            <a:r>
              <a:rPr lang="en-US" sz="2000" b="1" dirty="0" smtClean="0">
                <a:solidFill>
                  <a:schemeClr val="tx1"/>
                </a:solidFill>
                <a:latin typeface="Gill Sans MT" panose="020B0502020104020203" pitchFamily="34" charset="0"/>
                <a:ea typeface="Times New Roman" charset="0"/>
                <a:cs typeface="Times New Roman" charset="0"/>
              </a:rPr>
              <a:t>Decode</a:t>
            </a:r>
            <a:endParaRPr lang="en-US" sz="2000" b="1" dirty="0">
              <a:solidFill>
                <a:schemeClr val="tx1"/>
              </a:solidFill>
              <a:latin typeface="Gill Sans MT" panose="020B0502020104020203" pitchFamily="34" charset="0"/>
              <a:ea typeface="Times New Roman" charset="0"/>
              <a:cs typeface="Times New Roman" charset="0"/>
            </a:endParaRPr>
          </a:p>
        </p:txBody>
      </p:sp>
      <p:sp>
        <p:nvSpPr>
          <p:cNvPr id="6" name="Rectangle 5"/>
          <p:cNvSpPr/>
          <p:nvPr/>
        </p:nvSpPr>
        <p:spPr>
          <a:xfrm>
            <a:off x="1579183" y="1601437"/>
            <a:ext cx="1856791" cy="427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Gill Sans MT" panose="020B0502020104020203" pitchFamily="34" charset="0"/>
                <a:ea typeface="Times New Roman" charset="0"/>
                <a:cs typeface="Times New Roman" charset="0"/>
              </a:rPr>
              <a:t>Scoreboard</a:t>
            </a:r>
            <a:endParaRPr lang="en-US" sz="2000" b="1" dirty="0">
              <a:solidFill>
                <a:schemeClr val="tx1"/>
              </a:solidFill>
              <a:latin typeface="Gill Sans MT" panose="020B0502020104020203" pitchFamily="34" charset="0"/>
              <a:ea typeface="Times New Roman" charset="0"/>
              <a:cs typeface="Times New Roman" charset="0"/>
            </a:endParaRPr>
          </a:p>
        </p:txBody>
      </p:sp>
      <p:sp>
        <p:nvSpPr>
          <p:cNvPr id="7" name="Rectangle 6"/>
          <p:cNvSpPr/>
          <p:nvPr/>
        </p:nvSpPr>
        <p:spPr>
          <a:xfrm>
            <a:off x="1630784" y="2530862"/>
            <a:ext cx="1753674" cy="678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ill Sans MT" panose="020B0502020104020203" pitchFamily="34" charset="0"/>
                <a:ea typeface="Times New Roman" charset="0"/>
                <a:cs typeface="Times New Roman" charset="0"/>
              </a:rPr>
              <a:t>Instruction Buffer</a:t>
            </a:r>
            <a:endParaRPr lang="en-US" sz="2000" b="1" dirty="0">
              <a:solidFill>
                <a:schemeClr val="tx1"/>
              </a:solidFill>
              <a:latin typeface="Gill Sans MT" panose="020B0502020104020203" pitchFamily="34" charset="0"/>
              <a:ea typeface="Times New Roman" charset="0"/>
              <a:cs typeface="Times New Roman" charset="0"/>
            </a:endParaRPr>
          </a:p>
        </p:txBody>
      </p:sp>
      <p:sp>
        <p:nvSpPr>
          <p:cNvPr id="8" name="Rectangle 7"/>
          <p:cNvSpPr/>
          <p:nvPr/>
        </p:nvSpPr>
        <p:spPr>
          <a:xfrm>
            <a:off x="2761926" y="3580072"/>
            <a:ext cx="1753674" cy="678287"/>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ill Sans MT" panose="020B0502020104020203" pitchFamily="34" charset="0"/>
                <a:ea typeface="Times New Roman" charset="0"/>
                <a:cs typeface="Times New Roman" charset="0"/>
              </a:rPr>
              <a:t>Offload Controller</a:t>
            </a:r>
            <a:endParaRPr lang="en-US" sz="2000" b="1" dirty="0">
              <a:solidFill>
                <a:schemeClr val="tx1"/>
              </a:solidFill>
              <a:latin typeface="Gill Sans MT" panose="020B0502020104020203" pitchFamily="34" charset="0"/>
              <a:ea typeface="Times New Roman" charset="0"/>
              <a:cs typeface="Times New Roman" charset="0"/>
            </a:endParaRPr>
          </a:p>
        </p:txBody>
      </p:sp>
      <p:cxnSp>
        <p:nvCxnSpPr>
          <p:cNvPr id="9" name="Straight Arrow Connector 8"/>
          <p:cNvCxnSpPr>
            <a:stCxn id="31" idx="2"/>
            <a:endCxn id="32" idx="0"/>
          </p:cNvCxnSpPr>
          <p:nvPr/>
        </p:nvCxnSpPr>
        <p:spPr>
          <a:xfrm flipH="1">
            <a:off x="7889884" y="4948065"/>
            <a:ext cx="677069" cy="300064"/>
          </a:xfrm>
          <a:prstGeom prst="straightConnector1">
            <a:avLst/>
          </a:prstGeom>
          <a:ln w="3810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6" idx="1"/>
          </p:cNvCxnSpPr>
          <p:nvPr/>
        </p:nvCxnSpPr>
        <p:spPr>
          <a:xfrm flipV="1">
            <a:off x="1230379" y="1815012"/>
            <a:ext cx="348804" cy="597794"/>
          </a:xfrm>
          <a:prstGeom prst="straightConnector1">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7" idx="1"/>
          </p:cNvCxnSpPr>
          <p:nvPr/>
        </p:nvCxnSpPr>
        <p:spPr>
          <a:xfrm>
            <a:off x="1230379" y="2412806"/>
            <a:ext cx="400405" cy="457200"/>
          </a:xfrm>
          <a:prstGeom prst="straightConnector1">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a:endCxn id="8" idx="0"/>
          </p:cNvCxnSpPr>
          <p:nvPr/>
        </p:nvCxnSpPr>
        <p:spPr>
          <a:xfrm>
            <a:off x="2507621" y="3209149"/>
            <a:ext cx="1131142" cy="370923"/>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66475" y="2225540"/>
            <a:ext cx="1273940" cy="362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ill Sans MT" panose="020B0502020104020203" pitchFamily="34" charset="0"/>
                <a:ea typeface="Times New Roman" charset="0"/>
                <a:cs typeface="Times New Roman" charset="0"/>
              </a:rPr>
              <a:t>Issue</a:t>
            </a:r>
            <a:endParaRPr lang="en-US" sz="2000" b="1" dirty="0">
              <a:solidFill>
                <a:schemeClr val="tx1"/>
              </a:solidFill>
              <a:latin typeface="Gill Sans MT" panose="020B0502020104020203" pitchFamily="34" charset="0"/>
              <a:ea typeface="Times New Roman" charset="0"/>
              <a:cs typeface="Times New Roman" charset="0"/>
            </a:endParaRPr>
          </a:p>
        </p:txBody>
      </p:sp>
      <p:sp>
        <p:nvSpPr>
          <p:cNvPr id="17" name="Rectangle 16"/>
          <p:cNvSpPr/>
          <p:nvPr/>
        </p:nvSpPr>
        <p:spPr>
          <a:xfrm>
            <a:off x="5491996" y="2063241"/>
            <a:ext cx="1308552" cy="680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ill Sans MT" panose="020B0502020104020203" pitchFamily="34" charset="0"/>
                <a:ea typeface="Times New Roman" charset="0"/>
                <a:cs typeface="Times New Roman" charset="0"/>
              </a:rPr>
              <a:t>Operand Collector</a:t>
            </a:r>
            <a:endParaRPr lang="en-US" sz="2000" b="1" dirty="0">
              <a:solidFill>
                <a:schemeClr val="tx1"/>
              </a:solidFill>
              <a:latin typeface="Gill Sans MT" panose="020B0502020104020203" pitchFamily="34" charset="0"/>
              <a:ea typeface="Times New Roman" charset="0"/>
              <a:cs typeface="Times New Roman" charset="0"/>
            </a:endParaRPr>
          </a:p>
        </p:txBody>
      </p:sp>
      <p:cxnSp>
        <p:nvCxnSpPr>
          <p:cNvPr id="18" name="Straight Arrow Connector 17"/>
          <p:cNvCxnSpPr>
            <a:stCxn id="13" idx="3"/>
            <a:endCxn id="17" idx="1"/>
          </p:cNvCxnSpPr>
          <p:nvPr/>
        </p:nvCxnSpPr>
        <p:spPr>
          <a:xfrm flipV="1">
            <a:off x="5140415" y="2403666"/>
            <a:ext cx="351581" cy="3252"/>
          </a:xfrm>
          <a:prstGeom prst="straightConnector1">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377887" y="1577618"/>
            <a:ext cx="1273940" cy="680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Gill Sans MT" panose="020B0502020104020203" pitchFamily="34" charset="0"/>
              <a:ea typeface="Times New Roman" charset="0"/>
              <a:cs typeface="Times New Roman" charset="0"/>
            </a:endParaRPr>
          </a:p>
        </p:txBody>
      </p:sp>
      <p:sp>
        <p:nvSpPr>
          <p:cNvPr id="20" name="Rectangle 19"/>
          <p:cNvSpPr/>
          <p:nvPr/>
        </p:nvSpPr>
        <p:spPr>
          <a:xfrm>
            <a:off x="7293013" y="1701040"/>
            <a:ext cx="1273940" cy="680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Gill Sans MT" panose="020B0502020104020203" pitchFamily="34" charset="0"/>
              <a:ea typeface="Times New Roman" charset="0"/>
              <a:cs typeface="Times New Roman" charset="0"/>
            </a:endParaRPr>
          </a:p>
        </p:txBody>
      </p:sp>
      <p:sp>
        <p:nvSpPr>
          <p:cNvPr id="21" name="Rectangle 20"/>
          <p:cNvSpPr/>
          <p:nvPr/>
        </p:nvSpPr>
        <p:spPr>
          <a:xfrm>
            <a:off x="7181931" y="1838622"/>
            <a:ext cx="1273940" cy="680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ill Sans MT" panose="020B0502020104020203" pitchFamily="34" charset="0"/>
                <a:ea typeface="Times New Roman" charset="0"/>
                <a:cs typeface="Times New Roman" charset="0"/>
              </a:rPr>
              <a:t>ALU</a:t>
            </a:r>
            <a:endParaRPr lang="en-US" sz="2000" b="1" dirty="0">
              <a:solidFill>
                <a:schemeClr val="tx1"/>
              </a:solidFill>
              <a:latin typeface="Gill Sans MT" panose="020B0502020104020203" pitchFamily="34" charset="0"/>
              <a:ea typeface="Times New Roman" charset="0"/>
              <a:cs typeface="Times New Roman" charset="0"/>
            </a:endParaRPr>
          </a:p>
        </p:txBody>
      </p:sp>
      <p:cxnSp>
        <p:nvCxnSpPr>
          <p:cNvPr id="22" name="Straight Arrow Connector 21"/>
          <p:cNvCxnSpPr>
            <a:stCxn id="17" idx="3"/>
            <a:endCxn id="21" idx="1"/>
          </p:cNvCxnSpPr>
          <p:nvPr/>
        </p:nvCxnSpPr>
        <p:spPr>
          <a:xfrm flipV="1">
            <a:off x="6800548" y="2179047"/>
            <a:ext cx="381383" cy="224619"/>
          </a:xfrm>
          <a:prstGeom prst="straightConnector1">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212817" y="2949009"/>
            <a:ext cx="1273940" cy="680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Gill Sans MT" panose="020B0502020104020203" pitchFamily="34" charset="0"/>
                <a:ea typeface="Times New Roman" charset="0"/>
                <a:cs typeface="Times New Roman" charset="0"/>
              </a:rPr>
              <a:t>MEM</a:t>
            </a:r>
            <a:endParaRPr lang="en-US" sz="2000" b="1" dirty="0">
              <a:solidFill>
                <a:schemeClr val="tx1"/>
              </a:solidFill>
              <a:latin typeface="Gill Sans MT" panose="020B0502020104020203" pitchFamily="34" charset="0"/>
              <a:ea typeface="Times New Roman" charset="0"/>
              <a:cs typeface="Times New Roman" charset="0"/>
            </a:endParaRPr>
          </a:p>
        </p:txBody>
      </p:sp>
      <p:cxnSp>
        <p:nvCxnSpPr>
          <p:cNvPr id="24" name="Straight Arrow Connector 23"/>
          <p:cNvCxnSpPr>
            <a:stCxn id="17" idx="3"/>
            <a:endCxn id="23" idx="1"/>
          </p:cNvCxnSpPr>
          <p:nvPr/>
        </p:nvCxnSpPr>
        <p:spPr>
          <a:xfrm>
            <a:off x="6800548" y="2403666"/>
            <a:ext cx="412269" cy="885768"/>
          </a:xfrm>
          <a:prstGeom prst="straightConnector1">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471030" y="3604325"/>
            <a:ext cx="741786" cy="7767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0"/>
          </p:cNvCxnSpPr>
          <p:nvPr/>
        </p:nvCxnSpPr>
        <p:spPr>
          <a:xfrm flipV="1">
            <a:off x="3638763" y="2789695"/>
            <a:ext cx="2328084" cy="790377"/>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3"/>
            <a:endCxn id="13" idx="1"/>
          </p:cNvCxnSpPr>
          <p:nvPr/>
        </p:nvCxnSpPr>
        <p:spPr>
          <a:xfrm>
            <a:off x="3435974" y="1815012"/>
            <a:ext cx="430501" cy="591906"/>
          </a:xfrm>
          <a:prstGeom prst="straightConnector1">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3"/>
            <a:endCxn id="13" idx="1"/>
          </p:cNvCxnSpPr>
          <p:nvPr/>
        </p:nvCxnSpPr>
        <p:spPr>
          <a:xfrm flipV="1">
            <a:off x="3384458" y="2406918"/>
            <a:ext cx="482017" cy="463088"/>
          </a:xfrm>
          <a:prstGeom prst="straightConnector1">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486758" y="3629859"/>
            <a:ext cx="657242" cy="6053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3"/>
            <a:endCxn id="44" idx="1"/>
          </p:cNvCxnSpPr>
          <p:nvPr/>
        </p:nvCxnSpPr>
        <p:spPr>
          <a:xfrm>
            <a:off x="4515600" y="3919216"/>
            <a:ext cx="2182777" cy="707714"/>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047426" y="4267215"/>
            <a:ext cx="1039054" cy="680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ill Sans MT" panose="020B0502020104020203" pitchFamily="34" charset="0"/>
                <a:ea typeface="Times New Roman" charset="0"/>
                <a:cs typeface="Times New Roman" charset="0"/>
              </a:rPr>
              <a:t>Data Cache</a:t>
            </a:r>
            <a:endParaRPr lang="en-US" sz="2000" b="1" dirty="0">
              <a:solidFill>
                <a:schemeClr val="tx1"/>
              </a:solidFill>
              <a:latin typeface="Gill Sans MT" panose="020B0502020104020203" pitchFamily="34" charset="0"/>
              <a:ea typeface="Times New Roman" charset="0"/>
              <a:cs typeface="Times New Roman" charset="0"/>
            </a:endParaRPr>
          </a:p>
        </p:txBody>
      </p:sp>
      <p:sp>
        <p:nvSpPr>
          <p:cNvPr id="32" name="Rectangle 31"/>
          <p:cNvSpPr/>
          <p:nvPr/>
        </p:nvSpPr>
        <p:spPr>
          <a:xfrm>
            <a:off x="6693288" y="5248129"/>
            <a:ext cx="2393191" cy="5564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Gill Sans MT" panose="020B0502020104020203" pitchFamily="34" charset="0"/>
                <a:ea typeface="Times New Roman" charset="0"/>
                <a:cs typeface="Times New Roman" charset="0"/>
              </a:rPr>
              <a:t>Memory Port / MSHR</a:t>
            </a:r>
            <a:endParaRPr lang="en-US" sz="2000" b="1" dirty="0">
              <a:solidFill>
                <a:schemeClr val="tx1"/>
              </a:solidFill>
              <a:latin typeface="Gill Sans MT" panose="020B0502020104020203" pitchFamily="34" charset="0"/>
              <a:ea typeface="Times New Roman" charset="0"/>
              <a:cs typeface="Times New Roman" charset="0"/>
            </a:endParaRPr>
          </a:p>
        </p:txBody>
      </p:sp>
      <p:sp>
        <p:nvSpPr>
          <p:cNvPr id="33" name="Rectangle 32"/>
          <p:cNvSpPr/>
          <p:nvPr/>
        </p:nvSpPr>
        <p:spPr>
          <a:xfrm>
            <a:off x="3882954" y="4659307"/>
            <a:ext cx="2393191" cy="55641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ill Sans MT" panose="020B0502020104020203" pitchFamily="34" charset="0"/>
                <a:ea typeface="Times New Roman" charset="0"/>
                <a:cs typeface="Times New Roman" charset="0"/>
              </a:rPr>
              <a:t>Channel Busy Monitor</a:t>
            </a:r>
            <a:endParaRPr lang="en-US" sz="2000" b="1" dirty="0">
              <a:solidFill>
                <a:schemeClr val="tx1"/>
              </a:solidFill>
              <a:latin typeface="Gill Sans MT" panose="020B0502020104020203" pitchFamily="34" charset="0"/>
              <a:ea typeface="Times New Roman" charset="0"/>
              <a:cs typeface="Times New Roman" charset="0"/>
            </a:endParaRPr>
          </a:p>
        </p:txBody>
      </p:sp>
      <p:cxnSp>
        <p:nvCxnSpPr>
          <p:cNvPr id="34" name="Straight Arrow Connector 33"/>
          <p:cNvCxnSpPr>
            <a:stCxn id="32" idx="1"/>
            <a:endCxn id="33" idx="3"/>
          </p:cNvCxnSpPr>
          <p:nvPr/>
        </p:nvCxnSpPr>
        <p:spPr>
          <a:xfrm flipH="1" flipV="1">
            <a:off x="6276145" y="4937513"/>
            <a:ext cx="417143" cy="5888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8" idx="2"/>
            <a:endCxn id="33" idx="1"/>
          </p:cNvCxnSpPr>
          <p:nvPr/>
        </p:nvCxnSpPr>
        <p:spPr>
          <a:xfrm rot="16200000" flipH="1">
            <a:off x="3421281" y="4475840"/>
            <a:ext cx="679154" cy="244191"/>
          </a:xfrm>
          <a:prstGeom prst="bentConnector2">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0"/>
            <a:endCxn id="13" idx="2"/>
          </p:cNvCxnSpPr>
          <p:nvPr/>
        </p:nvCxnSpPr>
        <p:spPr>
          <a:xfrm flipV="1">
            <a:off x="3638763" y="2588296"/>
            <a:ext cx="864682" cy="991776"/>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698377" y="4286505"/>
            <a:ext cx="1039054" cy="6808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ill Sans MT" panose="020B0502020104020203" pitchFamily="34" charset="0"/>
                <a:ea typeface="Times New Roman" charset="0"/>
                <a:cs typeface="Times New Roman" charset="0"/>
              </a:rPr>
              <a:t>Shared</a:t>
            </a:r>
          </a:p>
          <a:p>
            <a:pPr algn="ctr"/>
            <a:r>
              <a:rPr lang="en-US" sz="2000" b="1" dirty="0" smtClean="0">
                <a:solidFill>
                  <a:schemeClr val="tx1"/>
                </a:solidFill>
                <a:latin typeface="Gill Sans MT" panose="020B0502020104020203" pitchFamily="34" charset="0"/>
                <a:ea typeface="Times New Roman" charset="0"/>
                <a:cs typeface="Times New Roman" charset="0"/>
              </a:rPr>
              <a:t>Mem</a:t>
            </a:r>
            <a:endParaRPr lang="en-US" sz="2000" b="1" dirty="0">
              <a:solidFill>
                <a:schemeClr val="tx1"/>
              </a:solidFill>
              <a:latin typeface="Gill Sans MT" panose="020B0502020104020203" pitchFamily="34" charset="0"/>
              <a:ea typeface="Times New Roman" charset="0"/>
              <a:cs typeface="Times New Roman" charset="0"/>
            </a:endParaRPr>
          </a:p>
        </p:txBody>
      </p:sp>
      <p:grpSp>
        <p:nvGrpSpPr>
          <p:cNvPr id="59" name="Group 58"/>
          <p:cNvGrpSpPr/>
          <p:nvPr/>
        </p:nvGrpSpPr>
        <p:grpSpPr>
          <a:xfrm>
            <a:off x="432051" y="2870005"/>
            <a:ext cx="353476" cy="426715"/>
            <a:chOff x="859428" y="2819400"/>
            <a:chExt cx="979338" cy="685800"/>
          </a:xfrm>
        </p:grpSpPr>
        <p:grpSp>
          <p:nvGrpSpPr>
            <p:cNvPr id="60" name="Group 59"/>
            <p:cNvGrpSpPr/>
            <p:nvPr/>
          </p:nvGrpSpPr>
          <p:grpSpPr>
            <a:xfrm>
              <a:off x="919004" y="2910774"/>
              <a:ext cx="861645" cy="518226"/>
              <a:chOff x="134020" y="3100831"/>
              <a:chExt cx="861645" cy="518226"/>
            </a:xfrm>
          </p:grpSpPr>
          <p:grpSp>
            <p:nvGrpSpPr>
              <p:cNvPr id="62" name="Group 61"/>
              <p:cNvGrpSpPr/>
              <p:nvPr/>
            </p:nvGrpSpPr>
            <p:grpSpPr>
              <a:xfrm>
                <a:off x="134020" y="3100831"/>
                <a:ext cx="449863" cy="518226"/>
                <a:chOff x="134020" y="3100831"/>
                <a:chExt cx="449863" cy="518226"/>
              </a:xfrm>
            </p:grpSpPr>
            <p:sp>
              <p:nvSpPr>
                <p:cNvPr id="66" name="Freeform 65"/>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sp>
              <p:nvSpPr>
                <p:cNvPr id="67" name="Freeform 66"/>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grpSp>
          <p:grpSp>
            <p:nvGrpSpPr>
              <p:cNvPr id="63" name="Group 62"/>
              <p:cNvGrpSpPr/>
              <p:nvPr/>
            </p:nvGrpSpPr>
            <p:grpSpPr>
              <a:xfrm>
                <a:off x="543567" y="3100832"/>
                <a:ext cx="452098" cy="518225"/>
                <a:chOff x="82972" y="3100831"/>
                <a:chExt cx="452098" cy="518225"/>
              </a:xfrm>
            </p:grpSpPr>
            <p:sp>
              <p:nvSpPr>
                <p:cNvPr id="64" name="Freeform 63"/>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sp>
              <p:nvSpPr>
                <p:cNvPr id="65" name="Freeform 64"/>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noFill/>
                <a:ln w="38100" cap="flat" cmpd="sng" algn="ctr">
                  <a:solidFill>
                    <a:srgbClr val="1F497D"/>
                  </a:solidFill>
                  <a:prstDash val="solid"/>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black"/>
                    </a:solidFill>
                    <a:effectLst/>
                    <a:uLnTx/>
                    <a:uFillTx/>
                    <a:latin typeface="Tw Cen MT"/>
                    <a:ea typeface="+mn-ea"/>
                    <a:cs typeface="+mn-cs"/>
                  </a:endParaRPr>
                </a:p>
              </p:txBody>
            </p:sp>
          </p:grpSp>
        </p:grpSp>
        <p:sp>
          <p:nvSpPr>
            <p:cNvPr id="61" name="Rounded Rectangle 60"/>
            <p:cNvSpPr/>
            <p:nvPr/>
          </p:nvSpPr>
          <p:spPr>
            <a:xfrm>
              <a:off x="859428" y="2819400"/>
              <a:ext cx="979338" cy="685800"/>
            </a:xfrm>
            <a:prstGeom prst="roundRect">
              <a:avLst/>
            </a:prstGeom>
            <a:noFill/>
            <a:ln w="1905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grpSp>
      <p:sp>
        <p:nvSpPr>
          <p:cNvPr id="3" name="Rounded Rectangle 2"/>
          <p:cNvSpPr/>
          <p:nvPr/>
        </p:nvSpPr>
        <p:spPr>
          <a:xfrm>
            <a:off x="23981" y="4369731"/>
            <a:ext cx="5727549" cy="117706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prstClr val="white"/>
                </a:solidFill>
                <a:latin typeface="Arial Rounded MT Bold" charset="0"/>
                <a:ea typeface="Arial Rounded MT Bold" charset="0"/>
                <a:cs typeface="Arial Rounded MT Bold" charset="0"/>
              </a:rPr>
              <a:t>Makes offloading decision</a:t>
            </a:r>
          </a:p>
          <a:p>
            <a:pPr lvl="0" algn="ctr"/>
            <a:r>
              <a:rPr lang="en-US" sz="3200" b="1" dirty="0">
                <a:solidFill>
                  <a:prstClr val="white"/>
                </a:solidFill>
                <a:latin typeface="Arial Rounded MT Bold" charset="0"/>
                <a:ea typeface="Arial Rounded MT Bold" charset="0"/>
                <a:cs typeface="Arial Rounded MT Bold" charset="0"/>
              </a:rPr>
              <a:t>Sends offloading request</a:t>
            </a:r>
          </a:p>
        </p:txBody>
      </p:sp>
      <p:sp>
        <p:nvSpPr>
          <p:cNvPr id="52" name="Rounded Rectangle 51"/>
          <p:cNvSpPr/>
          <p:nvPr/>
        </p:nvSpPr>
        <p:spPr>
          <a:xfrm>
            <a:off x="601373" y="5549069"/>
            <a:ext cx="5727549" cy="1177067"/>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Rounded MT Bold" charset="0"/>
                <a:ea typeface="Arial Rounded MT Bold" charset="0"/>
                <a:cs typeface="Arial Rounded MT Bold" charset="0"/>
              </a:rPr>
              <a:t>Monitors TX/RX </a:t>
            </a:r>
            <a:endParaRPr lang="en-US" sz="3200" b="1" dirty="0" smtClean="0">
              <a:solidFill>
                <a:schemeClr val="bg1"/>
              </a:solidFill>
              <a:latin typeface="Arial Rounded MT Bold" charset="0"/>
              <a:ea typeface="Arial Rounded MT Bold" charset="0"/>
              <a:cs typeface="Arial Rounded MT Bold" charset="0"/>
            </a:endParaRPr>
          </a:p>
          <a:p>
            <a:pPr algn="ctr"/>
            <a:r>
              <a:rPr lang="en-US" sz="3200" b="1" dirty="0" smtClean="0">
                <a:solidFill>
                  <a:schemeClr val="bg1"/>
                </a:solidFill>
                <a:latin typeface="Arial Rounded MT Bold" charset="0"/>
                <a:ea typeface="Arial Rounded MT Bold" charset="0"/>
                <a:cs typeface="Arial Rounded MT Bold" charset="0"/>
              </a:rPr>
              <a:t>memory </a:t>
            </a:r>
            <a:r>
              <a:rPr lang="en-US" sz="3200" b="1" dirty="0">
                <a:solidFill>
                  <a:schemeClr val="bg1"/>
                </a:solidFill>
                <a:latin typeface="Arial Rounded MT Bold" charset="0"/>
                <a:ea typeface="Arial Rounded MT Bold" charset="0"/>
                <a:cs typeface="Arial Rounded MT Bold" charset="0"/>
              </a:rPr>
              <a:t>bandwidth</a:t>
            </a:r>
          </a:p>
        </p:txBody>
      </p:sp>
    </p:spTree>
    <p:custDataLst>
      <p:tags r:id="rId1"/>
    </p:custDataLst>
    <p:extLst>
      <p:ext uri="{BB962C8B-B14F-4D97-AF65-F5344CB8AC3E}">
        <p14:creationId xmlns:p14="http://schemas.microsoft.com/office/powerpoint/2010/main" val="374339134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5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3.05556E-6 2.96296E-6 L 0.14011 -0.00069 " pathEditMode="relative" rAng="0" ptsTypes="AA">
                                      <p:cBhvr>
                                        <p:cTn id="38" dur="2000" fill="hold"/>
                                        <p:tgtEl>
                                          <p:spTgt spid="59"/>
                                        </p:tgtEl>
                                        <p:attrNameLst>
                                          <p:attrName>ppt_x</p:attrName>
                                          <p:attrName>ppt_y</p:attrName>
                                        </p:attrNameLst>
                                      </p:cBhvr>
                                      <p:rCtr x="7153" y="208"/>
                                    </p:animMotion>
                                  </p:childTnLst>
                                </p:cTn>
                              </p:par>
                            </p:childTnLst>
                          </p:cTn>
                        </p:par>
                      </p:childTnLst>
                    </p:cTn>
                  </p:par>
                  <p:par>
                    <p:cTn id="39" fill="hold">
                      <p:stCondLst>
                        <p:cond delay="indefinite"/>
                      </p:stCondLst>
                      <p:childTnLst>
                        <p:par>
                          <p:cTn id="40" fill="hold">
                            <p:stCondLst>
                              <p:cond delay="0"/>
                            </p:stCondLst>
                            <p:childTnLst>
                              <p:par>
                                <p:cTn id="41" presetID="49" presetClass="path" presetSubtype="0" accel="50000" decel="50000" fill="hold" nodeType="clickEffect">
                                  <p:stCondLst>
                                    <p:cond delay="0"/>
                                  </p:stCondLst>
                                  <p:childTnLst>
                                    <p:animMotion origin="layout" path="M 0.14011 -0.0007 L 0.25382 0.10902 " pathEditMode="relative" rAng="0" ptsTypes="AA">
                                      <p:cBhvr>
                                        <p:cTn id="42" dur="2000" fill="hold"/>
                                        <p:tgtEl>
                                          <p:spTgt spid="59"/>
                                        </p:tgtEl>
                                        <p:attrNameLst>
                                          <p:attrName>ppt_x</p:attrName>
                                          <p:attrName>ppt_y</p:attrName>
                                        </p:attrNameLst>
                                      </p:cBhvr>
                                      <p:rCtr x="5677" y="5486"/>
                                    </p:animMotion>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17"/>
                                        </p:tgtEl>
                                      </p:cBhvr>
                                    </p:animEffect>
                                    <p:animScale>
                                      <p:cBhvr>
                                        <p:cTn id="47" dur="250" autoRev="1" fill="hold"/>
                                        <p:tgtEl>
                                          <p:spTgt spid="17"/>
                                        </p:tgtEl>
                                      </p:cBhvr>
                                      <p:by x="105000" y="105000"/>
                                    </p:animScale>
                                  </p:childTnLst>
                                </p:cTn>
                              </p:par>
                              <p:par>
                                <p:cTn id="48" presetID="26" presetClass="emph" presetSubtype="0" fill="hold" grpId="1" nodeType="withEffect">
                                  <p:stCondLst>
                                    <p:cond delay="0"/>
                                  </p:stCondLst>
                                  <p:childTnLst>
                                    <p:animEffect transition="out" filter="fade">
                                      <p:cBhvr>
                                        <p:cTn id="49" dur="500" tmFilter="0, 0; .2, .5; .8, .5; 1, 0"/>
                                        <p:tgtEl>
                                          <p:spTgt spid="33"/>
                                        </p:tgtEl>
                                      </p:cBhvr>
                                    </p:animEffect>
                                    <p:animScale>
                                      <p:cBhvr>
                                        <p:cTn id="50" dur="250" autoRev="1" fill="hold"/>
                                        <p:tgtEl>
                                          <p:spTgt spid="33"/>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49" presetClass="path" presetSubtype="0" accel="50000" decel="50000" fill="hold" nodeType="clickEffect">
                                  <p:stCondLst>
                                    <p:cond delay="0"/>
                                  </p:stCondLst>
                                  <p:childTnLst>
                                    <p:animMotion origin="layout" path="M 0.25382 0.10902 L 0.70295 0.39676 " pathEditMode="relative" rAng="0" ptsTypes="AA">
                                      <p:cBhvr>
                                        <p:cTn id="54" dur="2000" fill="hold"/>
                                        <p:tgtEl>
                                          <p:spTgt spid="59"/>
                                        </p:tgtEl>
                                        <p:attrNameLst>
                                          <p:attrName>ppt_x</p:attrName>
                                          <p:attrName>ppt_y</p:attrName>
                                        </p:attrNameLst>
                                      </p:cBhvr>
                                      <p:rCtr x="22448" y="1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33" grpId="0" animBg="1"/>
      <p:bldP spid="33" grpId="1" animBg="1"/>
      <p:bldP spid="3" grpId="0" animBg="1"/>
      <p:bldP spid="3" grpId="1" animBg="1"/>
      <p:bldP spid="52" grpId="0" animBg="1"/>
      <p:bldP spid="5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4400" dirty="0">
                <a:solidFill>
                  <a:schemeClr val="bg1">
                    <a:lumMod val="65000"/>
                  </a:schemeClr>
                </a:solidFill>
              </a:rPr>
              <a:t>Motivation and Our Approach</a:t>
            </a:r>
          </a:p>
          <a:p>
            <a:r>
              <a:rPr lang="en-US" sz="4400" dirty="0">
                <a:solidFill>
                  <a:schemeClr val="bg1">
                    <a:lumMod val="65000"/>
                  </a:schemeClr>
                </a:solidFill>
              </a:rPr>
              <a:t>Transparent Offloading</a:t>
            </a:r>
          </a:p>
          <a:p>
            <a:r>
              <a:rPr lang="en-US" sz="4400" dirty="0">
                <a:solidFill>
                  <a:schemeClr val="bg1">
                    <a:lumMod val="65000"/>
                  </a:schemeClr>
                </a:solidFill>
              </a:rPr>
              <a:t>Transparent Data Mapping</a:t>
            </a:r>
          </a:p>
          <a:p>
            <a:r>
              <a:rPr lang="en-US" sz="4400" dirty="0">
                <a:solidFill>
                  <a:schemeClr val="bg1">
                    <a:lumMod val="65000"/>
                  </a:schemeClr>
                </a:solidFill>
              </a:rPr>
              <a:t>Implementation</a:t>
            </a:r>
          </a:p>
          <a:p>
            <a:r>
              <a:rPr lang="en-US" sz="4400" dirty="0">
                <a:solidFill>
                  <a:srgbClr val="0070C0"/>
                </a:solidFill>
              </a:rPr>
              <a:t>Evaluation</a:t>
            </a:r>
          </a:p>
          <a:p>
            <a:r>
              <a:rPr lang="en-US" sz="4400" dirty="0"/>
              <a:t>Conclusion</a:t>
            </a:r>
          </a:p>
        </p:txBody>
      </p:sp>
      <p:sp>
        <p:nvSpPr>
          <p:cNvPr id="4" name="Slide Number Placeholder 3"/>
          <p:cNvSpPr>
            <a:spLocks noGrp="1"/>
          </p:cNvSpPr>
          <p:nvPr>
            <p:ph type="sldNum" sz="quarter" idx="12"/>
          </p:nvPr>
        </p:nvSpPr>
        <p:spPr/>
        <p:txBody>
          <a:bodyPr/>
          <a:lstStyle/>
          <a:p>
            <a:fld id="{41761933-5E43-49A2-AD73-7C7EDD79F2C4}" type="slidenum">
              <a:rPr lang="en-US" smtClean="0"/>
              <a:pPr/>
              <a:t>29</a:t>
            </a:fld>
            <a:endParaRPr lang="en-US"/>
          </a:p>
        </p:txBody>
      </p:sp>
    </p:spTree>
    <p:extLst>
      <p:ext uri="{BB962C8B-B14F-4D97-AF65-F5344CB8AC3E}">
        <p14:creationId xmlns:p14="http://schemas.microsoft.com/office/powerpoint/2010/main" val="154989053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ube 65"/>
          <p:cNvSpPr/>
          <p:nvPr/>
        </p:nvSpPr>
        <p:spPr>
          <a:xfrm>
            <a:off x="6439337" y="3749621"/>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58" name="Cube 57"/>
          <p:cNvSpPr/>
          <p:nvPr/>
        </p:nvSpPr>
        <p:spPr>
          <a:xfrm>
            <a:off x="6487422" y="1931632"/>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57" name="Cube 56"/>
          <p:cNvSpPr/>
          <p:nvPr/>
        </p:nvSpPr>
        <p:spPr>
          <a:xfrm>
            <a:off x="249918" y="3813591"/>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56" name="Cube 55"/>
          <p:cNvSpPr/>
          <p:nvPr/>
        </p:nvSpPr>
        <p:spPr>
          <a:xfrm>
            <a:off x="396988" y="2083780"/>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2" name="Title 1"/>
          <p:cNvSpPr>
            <a:spLocks noGrp="1"/>
          </p:cNvSpPr>
          <p:nvPr>
            <p:ph type="title"/>
          </p:nvPr>
        </p:nvSpPr>
        <p:spPr/>
        <p:txBody>
          <a:bodyPr>
            <a:normAutofit/>
          </a:bodyPr>
          <a:lstStyle/>
          <a:p>
            <a:r>
              <a:rPr lang="en-US" dirty="0" smtClean="0"/>
              <a:t>Opportunity: Near-Data </a:t>
            </a:r>
            <a:r>
              <a:rPr lang="en-US" dirty="0"/>
              <a:t>Processing</a:t>
            </a:r>
          </a:p>
        </p:txBody>
      </p:sp>
      <p:sp>
        <p:nvSpPr>
          <p:cNvPr id="4" name="Slide Number Placeholder 3"/>
          <p:cNvSpPr>
            <a:spLocks noGrp="1"/>
          </p:cNvSpPr>
          <p:nvPr>
            <p:ph type="sldNum" sz="quarter" idx="12"/>
          </p:nvPr>
        </p:nvSpPr>
        <p:spPr/>
        <p:txBody>
          <a:bodyPr/>
          <a:lstStyle/>
          <a:p>
            <a:fld id="{41761933-5E43-49A2-AD73-7C7EDD79F2C4}" type="slidenum">
              <a:rPr lang="en-US" smtClean="0"/>
              <a:pPr/>
              <a:t>3</a:t>
            </a:fld>
            <a:endParaRPr lang="en-US"/>
          </a:p>
        </p:txBody>
      </p:sp>
      <p:sp>
        <p:nvSpPr>
          <p:cNvPr id="62" name="Left-Right Arrow 61"/>
          <p:cNvSpPr/>
          <p:nvPr/>
        </p:nvSpPr>
        <p:spPr>
          <a:xfrm>
            <a:off x="5679441" y="2153302"/>
            <a:ext cx="885870" cy="546079"/>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a:off x="5679441" y="3573296"/>
            <a:ext cx="885870" cy="546079"/>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a:off x="2600784" y="2153302"/>
            <a:ext cx="885870" cy="546079"/>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 Arrow 64"/>
          <p:cNvSpPr/>
          <p:nvPr/>
        </p:nvSpPr>
        <p:spPr>
          <a:xfrm>
            <a:off x="2600784" y="3573296"/>
            <a:ext cx="885870" cy="546079"/>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3570192" y="2701836"/>
            <a:ext cx="1906529" cy="1369438"/>
            <a:chOff x="2953471" y="3044067"/>
            <a:chExt cx="1906529" cy="1369438"/>
          </a:xfrm>
        </p:grpSpPr>
        <p:sp>
          <p:nvSpPr>
            <p:cNvPr id="68" name="Cube 67"/>
            <p:cNvSpPr/>
            <p:nvPr/>
          </p:nvSpPr>
          <p:spPr>
            <a:xfrm>
              <a:off x="2953471" y="3044067"/>
              <a:ext cx="1906529" cy="723107"/>
            </a:xfrm>
            <a:prstGeom prst="cube">
              <a:avLst>
                <a:gd name="adj" fmla="val 93596"/>
              </a:avLst>
            </a:prstGeom>
            <a:solidFill>
              <a:srgbClr val="009C48"/>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69" name="Cube 68"/>
            <p:cNvSpPr/>
            <p:nvPr/>
          </p:nvSpPr>
          <p:spPr>
            <a:xfrm>
              <a:off x="3061157" y="3079127"/>
              <a:ext cx="1674497" cy="614583"/>
            </a:xfrm>
            <a:prstGeom prst="cube">
              <a:avLst>
                <a:gd name="adj" fmla="val 93596"/>
              </a:avLst>
            </a:prstGeom>
            <a:solidFill>
              <a:srgbClr val="E7E6E6"/>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70" name="Group 69"/>
            <p:cNvGrpSpPr/>
            <p:nvPr/>
          </p:nvGrpSpPr>
          <p:grpSpPr>
            <a:xfrm>
              <a:off x="3516974" y="3098334"/>
              <a:ext cx="1131475" cy="165803"/>
              <a:chOff x="3727519" y="1965605"/>
              <a:chExt cx="985052" cy="130722"/>
            </a:xfrm>
          </p:grpSpPr>
          <p:sp>
            <p:nvSpPr>
              <p:cNvPr id="80" name="Parallelogram 79"/>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1" name="Parallelogram 80"/>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2" name="Parallelogram 81"/>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71" name="Group 70"/>
            <p:cNvGrpSpPr/>
            <p:nvPr/>
          </p:nvGrpSpPr>
          <p:grpSpPr>
            <a:xfrm>
              <a:off x="3344838" y="3283579"/>
              <a:ext cx="1131475" cy="165803"/>
              <a:chOff x="3727519" y="1965605"/>
              <a:chExt cx="985052" cy="130722"/>
            </a:xfrm>
          </p:grpSpPr>
          <p:sp>
            <p:nvSpPr>
              <p:cNvPr id="77" name="Parallelogram 76"/>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8" name="Parallelogram 77"/>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9" name="Parallelogram 78"/>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72" name="Group 71"/>
            <p:cNvGrpSpPr/>
            <p:nvPr/>
          </p:nvGrpSpPr>
          <p:grpSpPr>
            <a:xfrm>
              <a:off x="3172702" y="3468823"/>
              <a:ext cx="1131475" cy="165803"/>
              <a:chOff x="3727519" y="1965605"/>
              <a:chExt cx="985052" cy="130722"/>
            </a:xfrm>
          </p:grpSpPr>
          <p:sp>
            <p:nvSpPr>
              <p:cNvPr id="74" name="Parallelogram 73"/>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5" name="Parallelogram 74"/>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6" name="Parallelogram 75"/>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sp>
          <p:nvSpPr>
            <p:cNvPr id="73" name="Rectangle 72"/>
            <p:cNvSpPr/>
            <p:nvPr/>
          </p:nvSpPr>
          <p:spPr>
            <a:xfrm>
              <a:off x="3136750" y="3767174"/>
              <a:ext cx="1480363" cy="646331"/>
            </a:xfrm>
            <a:prstGeom prst="rect">
              <a:avLst/>
            </a:prstGeom>
          </p:spPr>
          <p:txBody>
            <a:bodyPr wrap="square">
              <a:spAutoFit/>
            </a:bodyPr>
            <a:lstStyle/>
            <a:p>
              <a:r>
                <a:rPr lang="en-US" sz="3600" b="1" dirty="0" smtClean="0">
                  <a:solidFill>
                    <a:prstClr val="black"/>
                  </a:solidFill>
                  <a:latin typeface="Gill Sans MT" panose="020B0502020104020203" pitchFamily="34" charset="0"/>
                  <a:ea typeface="Times New Roman" charset="0"/>
                  <a:cs typeface="Times New Roman" charset="0"/>
                </a:rPr>
                <a:t>GPU</a:t>
              </a:r>
              <a:endParaRPr lang="en-US" sz="3600" b="1" dirty="0">
                <a:solidFill>
                  <a:prstClr val="black"/>
                </a:solidFill>
                <a:latin typeface="Gill Sans MT" panose="020B0502020104020203" pitchFamily="34" charset="0"/>
                <a:ea typeface="Times New Roman" charset="0"/>
                <a:cs typeface="Times New Roman" charset="0"/>
              </a:endParaRPr>
            </a:p>
          </p:txBody>
        </p:sp>
      </p:grpSp>
      <p:sp>
        <p:nvSpPr>
          <p:cNvPr id="35" name="goal"/>
          <p:cNvSpPr/>
          <p:nvPr/>
        </p:nvSpPr>
        <p:spPr>
          <a:xfrm>
            <a:off x="0" y="5222882"/>
            <a:ext cx="9144000" cy="102971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Rounded MT Bold" charset="0"/>
                <a:ea typeface="Arial Rounded MT Bold" charset="0"/>
                <a:cs typeface="Arial Rounded MT Bold" charset="0"/>
              </a:rPr>
              <a:t>Near-data processing (NDP) can                significantly improve performance</a:t>
            </a:r>
            <a:endParaRPr lang="en-US" sz="2800" b="1" dirty="0">
              <a:solidFill>
                <a:schemeClr val="bg1"/>
              </a:solidFill>
              <a:latin typeface="Arial Rounded MT Bold" charset="0"/>
              <a:ea typeface="Arial Rounded MT Bold" charset="0"/>
              <a:cs typeface="Arial Rounded MT Bold" charset="0"/>
            </a:endParaRPr>
          </a:p>
        </p:txBody>
      </p:sp>
      <p:grpSp>
        <p:nvGrpSpPr>
          <p:cNvPr id="36" name="Group 35"/>
          <p:cNvGrpSpPr/>
          <p:nvPr/>
        </p:nvGrpSpPr>
        <p:grpSpPr>
          <a:xfrm>
            <a:off x="593555" y="1713429"/>
            <a:ext cx="1811241" cy="1166618"/>
            <a:chOff x="1795451" y="2219413"/>
            <a:chExt cx="1234990" cy="776005"/>
          </a:xfrm>
        </p:grpSpPr>
        <p:sp>
          <p:nvSpPr>
            <p:cNvPr id="37" name="Cube 36"/>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38" name="Cube 37"/>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42" name="Cube 41"/>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sp>
        <p:nvSpPr>
          <p:cNvPr id="43" name="Rectangle 42"/>
          <p:cNvSpPr/>
          <p:nvPr/>
        </p:nvSpPr>
        <p:spPr>
          <a:xfrm>
            <a:off x="249918" y="1197017"/>
            <a:ext cx="7626396" cy="400110"/>
          </a:xfrm>
          <a:prstGeom prst="rect">
            <a:avLst/>
          </a:prstGeom>
        </p:spPr>
        <p:txBody>
          <a:bodyPr wrap="square">
            <a:spAutoFit/>
          </a:bodyPr>
          <a:lstStyle/>
          <a:p>
            <a:r>
              <a:rPr lang="en-US" sz="2000" b="1" dirty="0" smtClean="0">
                <a:solidFill>
                  <a:prstClr val="black"/>
                </a:solidFill>
                <a:latin typeface="Gill Sans MT" panose="020B0502020104020203" pitchFamily="34" charset="0"/>
                <a:ea typeface="Times New Roman" charset="0"/>
                <a:cs typeface="Times New Roman" charset="0"/>
              </a:rPr>
              <a:t>3D-stacked memory (memory stack)</a:t>
            </a:r>
            <a:endParaRPr lang="en-US" sz="2000" b="1" dirty="0">
              <a:solidFill>
                <a:prstClr val="black"/>
              </a:solidFill>
              <a:latin typeface="Gill Sans MT" panose="020B0502020104020203" pitchFamily="34" charset="0"/>
              <a:ea typeface="Times New Roman" charset="0"/>
              <a:cs typeface="Times New Roman" charset="0"/>
            </a:endParaRPr>
          </a:p>
        </p:txBody>
      </p:sp>
      <p:grpSp>
        <p:nvGrpSpPr>
          <p:cNvPr id="44" name="Group 43"/>
          <p:cNvGrpSpPr/>
          <p:nvPr/>
        </p:nvGrpSpPr>
        <p:grpSpPr>
          <a:xfrm>
            <a:off x="504473" y="3455851"/>
            <a:ext cx="1811241" cy="1166618"/>
            <a:chOff x="1795451" y="2219413"/>
            <a:chExt cx="1234990" cy="776005"/>
          </a:xfrm>
        </p:grpSpPr>
        <p:sp>
          <p:nvSpPr>
            <p:cNvPr id="45" name="Cube 44"/>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46" name="Cube 45"/>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47" name="Cube 46"/>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48" name="Group 47"/>
          <p:cNvGrpSpPr/>
          <p:nvPr/>
        </p:nvGrpSpPr>
        <p:grpSpPr>
          <a:xfrm>
            <a:off x="6704109" y="1563012"/>
            <a:ext cx="1811241" cy="1166618"/>
            <a:chOff x="1795451" y="2219413"/>
            <a:chExt cx="1234990" cy="776005"/>
          </a:xfrm>
        </p:grpSpPr>
        <p:sp>
          <p:nvSpPr>
            <p:cNvPr id="49" name="Cube 48"/>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50" name="Cube 49"/>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51" name="Cube 50"/>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52" name="Group 51"/>
          <p:cNvGrpSpPr/>
          <p:nvPr/>
        </p:nvGrpSpPr>
        <p:grpSpPr>
          <a:xfrm>
            <a:off x="6640183" y="3392947"/>
            <a:ext cx="1811241" cy="1166618"/>
            <a:chOff x="1795451" y="2219413"/>
            <a:chExt cx="1234990" cy="776005"/>
          </a:xfrm>
        </p:grpSpPr>
        <p:sp>
          <p:nvSpPr>
            <p:cNvPr id="53" name="Cube 52"/>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54" name="Cube 53"/>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55" name="Cube 54"/>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sp>
        <p:nvSpPr>
          <p:cNvPr id="3" name="Up-Down Arrow 2"/>
          <p:cNvSpPr/>
          <p:nvPr/>
        </p:nvSpPr>
        <p:spPr>
          <a:xfrm>
            <a:off x="798405" y="1579407"/>
            <a:ext cx="1150078" cy="1388342"/>
          </a:xfrm>
          <a:prstGeom prst="upDownArrow">
            <a:avLst/>
          </a:prstGeom>
          <a:solidFill>
            <a:srgbClr val="00B050">
              <a:alpha val="55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Up-Down Arrow 82"/>
          <p:cNvSpPr/>
          <p:nvPr/>
        </p:nvSpPr>
        <p:spPr>
          <a:xfrm>
            <a:off x="763690" y="3392947"/>
            <a:ext cx="1150078" cy="1388342"/>
          </a:xfrm>
          <a:prstGeom prst="upDownArrow">
            <a:avLst/>
          </a:prstGeom>
          <a:solidFill>
            <a:srgbClr val="00B050">
              <a:alpha val="55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Up-Down Arrow 84"/>
          <p:cNvSpPr/>
          <p:nvPr/>
        </p:nvSpPr>
        <p:spPr>
          <a:xfrm>
            <a:off x="6876142" y="1382146"/>
            <a:ext cx="1150078" cy="1388342"/>
          </a:xfrm>
          <a:prstGeom prst="upDownArrow">
            <a:avLst/>
          </a:prstGeom>
          <a:solidFill>
            <a:srgbClr val="00B050">
              <a:alpha val="55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12970" y="4756475"/>
            <a:ext cx="1851518" cy="400110"/>
          </a:xfrm>
          <a:prstGeom prst="rect">
            <a:avLst/>
          </a:prstGeom>
        </p:spPr>
        <p:txBody>
          <a:bodyPr wrap="square">
            <a:spAutoFit/>
          </a:bodyPr>
          <a:lstStyle/>
          <a:p>
            <a:r>
              <a:rPr lang="en-US" sz="2000" b="1" dirty="0">
                <a:solidFill>
                  <a:prstClr val="black"/>
                </a:solidFill>
                <a:latin typeface="Gill Sans MT" panose="020B0502020104020203" pitchFamily="34" charset="0"/>
                <a:ea typeface="Times New Roman" charset="0"/>
                <a:cs typeface="Times New Roman" charset="0"/>
              </a:rPr>
              <a:t>Logic layer</a:t>
            </a:r>
          </a:p>
        </p:txBody>
      </p:sp>
      <p:sp>
        <p:nvSpPr>
          <p:cNvPr id="87" name="Rectangle 86"/>
          <p:cNvSpPr/>
          <p:nvPr/>
        </p:nvSpPr>
        <p:spPr>
          <a:xfrm>
            <a:off x="5810865" y="3489678"/>
            <a:ext cx="2397647" cy="1635809"/>
          </a:xfrm>
          <a:prstGeom prst="rect">
            <a:avLst/>
          </a:pr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prstClr val="white"/>
              </a:solidFill>
              <a:effectLst/>
              <a:uLnTx/>
              <a:uFillTx/>
              <a:latin typeface="Gill Sans MT" panose="020B0502020104020203" pitchFamily="34" charset="0"/>
              <a:ea typeface=""/>
              <a:cs typeface=""/>
            </a:endParaRPr>
          </a:p>
        </p:txBody>
      </p:sp>
      <p:sp>
        <p:nvSpPr>
          <p:cNvPr id="88" name="Rectangle 87"/>
          <p:cNvSpPr/>
          <p:nvPr/>
        </p:nvSpPr>
        <p:spPr>
          <a:xfrm>
            <a:off x="5931133" y="3528188"/>
            <a:ext cx="2172920" cy="572041"/>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70C0"/>
                </a:solidFill>
                <a:effectLst/>
                <a:uLnTx/>
                <a:uFillTx/>
                <a:latin typeface="Gill Sans MT" panose="020B0502020104020203" pitchFamily="34" charset="0"/>
                <a:ea typeface="Times New Roman" charset="0"/>
                <a:cs typeface="Times New Roman" charset="0"/>
              </a:rPr>
              <a:t>Logic layer SM</a:t>
            </a:r>
          </a:p>
        </p:txBody>
      </p:sp>
      <p:sp>
        <p:nvSpPr>
          <p:cNvPr id="89" name="Rectangle 88"/>
          <p:cNvSpPr/>
          <p:nvPr/>
        </p:nvSpPr>
        <p:spPr>
          <a:xfrm>
            <a:off x="5931134" y="4179963"/>
            <a:ext cx="2172920" cy="266755"/>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Gill Sans MT" panose="020B0502020104020203" pitchFamily="34" charset="0"/>
                <a:ea typeface="Times New Roman" charset="0"/>
                <a:cs typeface="Times New Roman" charset="0"/>
              </a:rPr>
              <a:t>Crossbar switch</a:t>
            </a:r>
          </a:p>
        </p:txBody>
      </p:sp>
      <p:sp>
        <p:nvSpPr>
          <p:cNvPr id="90" name="Rectangle 89"/>
          <p:cNvSpPr/>
          <p:nvPr/>
        </p:nvSpPr>
        <p:spPr>
          <a:xfrm>
            <a:off x="5931133" y="4567616"/>
            <a:ext cx="884635" cy="495619"/>
          </a:xfrm>
          <a:prstGeom prst="rect">
            <a:avLst/>
          </a:prstGeom>
          <a:solidFill>
            <a:sysClr val="window" lastClr="FFFFFF"/>
          </a:solidFill>
          <a:ln w="6350" cap="flat" cmpd="sng" algn="ctr">
            <a:solidFill>
              <a:sysClr val="windowText" lastClr="00000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Gill Sans MT" panose="020B0502020104020203" pitchFamily="34" charset="0"/>
                <a:ea typeface="Times New Roman" charset="0"/>
                <a:cs typeface="Times New Roman" charset="0"/>
              </a:rPr>
              <a:t>Mem Ctrl</a:t>
            </a:r>
          </a:p>
        </p:txBody>
      </p:sp>
      <p:sp>
        <p:nvSpPr>
          <p:cNvPr id="91" name="Rectangle 90"/>
          <p:cNvSpPr/>
          <p:nvPr/>
        </p:nvSpPr>
        <p:spPr>
          <a:xfrm>
            <a:off x="6865123" y="4640957"/>
            <a:ext cx="602969" cy="338554"/>
          </a:xfrm>
          <a:prstGeom prst="rect">
            <a:avLst/>
          </a:prstGeom>
        </p:spPr>
        <p:txBody>
          <a:bodyPr wrap="square">
            <a:spAutoFit/>
          </a:bodyPr>
          <a:lstStyle/>
          <a:p>
            <a:r>
              <a:rPr lang="is-IS" sz="1600" b="1" dirty="0" smtClean="0">
                <a:solidFill>
                  <a:prstClr val="black"/>
                </a:solidFill>
                <a:latin typeface="Gill Sans MT" panose="020B0502020104020203" pitchFamily="34" charset="0"/>
                <a:ea typeface="Times New Roman" charset="0"/>
                <a:cs typeface="Times New Roman" charset="0"/>
              </a:rPr>
              <a:t>….</a:t>
            </a:r>
            <a:endParaRPr lang="en-US" sz="1600" b="1" dirty="0">
              <a:solidFill>
                <a:prstClr val="black"/>
              </a:solidFill>
              <a:latin typeface="Gill Sans MT" panose="020B0502020104020203" pitchFamily="34" charset="0"/>
              <a:ea typeface="Times New Roman" charset="0"/>
              <a:cs typeface="Times New Roman" charset="0"/>
            </a:endParaRPr>
          </a:p>
        </p:txBody>
      </p:sp>
      <p:cxnSp>
        <p:nvCxnSpPr>
          <p:cNvPr id="92" name="Straight Connector 91"/>
          <p:cNvCxnSpPr/>
          <p:nvPr/>
        </p:nvCxnSpPr>
        <p:spPr>
          <a:xfrm flipH="1">
            <a:off x="7255554" y="4100229"/>
            <a:ext cx="2452" cy="79735"/>
          </a:xfrm>
          <a:prstGeom prst="line">
            <a:avLst/>
          </a:prstGeom>
          <a:noFill/>
          <a:ln w="6350" cap="flat" cmpd="sng" algn="ctr">
            <a:solidFill>
              <a:sysClr val="windowText" lastClr="000000"/>
            </a:solidFill>
            <a:prstDash val="solid"/>
            <a:miter lim="800000"/>
          </a:ln>
          <a:effectLst/>
        </p:spPr>
      </p:cxnSp>
      <p:cxnSp>
        <p:nvCxnSpPr>
          <p:cNvPr id="93" name="Straight Connector 92"/>
          <p:cNvCxnSpPr/>
          <p:nvPr/>
        </p:nvCxnSpPr>
        <p:spPr>
          <a:xfrm>
            <a:off x="6272388" y="4446718"/>
            <a:ext cx="0" cy="100947"/>
          </a:xfrm>
          <a:prstGeom prst="line">
            <a:avLst/>
          </a:prstGeom>
          <a:noFill/>
          <a:ln w="6350" cap="flat" cmpd="sng" algn="ctr">
            <a:solidFill>
              <a:sysClr val="windowText" lastClr="000000"/>
            </a:solidFill>
            <a:prstDash val="solid"/>
            <a:miter lim="800000"/>
          </a:ln>
          <a:effectLst/>
        </p:spPr>
      </p:cxnSp>
      <p:cxnSp>
        <p:nvCxnSpPr>
          <p:cNvPr id="94" name="Straight Connector 93"/>
          <p:cNvCxnSpPr/>
          <p:nvPr/>
        </p:nvCxnSpPr>
        <p:spPr>
          <a:xfrm>
            <a:off x="7788272" y="4447871"/>
            <a:ext cx="0" cy="85860"/>
          </a:xfrm>
          <a:prstGeom prst="line">
            <a:avLst/>
          </a:prstGeom>
          <a:noFill/>
          <a:ln w="6350" cap="flat" cmpd="sng" algn="ctr">
            <a:solidFill>
              <a:sysClr val="windowText" lastClr="000000"/>
            </a:solidFill>
            <a:prstDash val="solid"/>
            <a:miter lim="800000"/>
          </a:ln>
          <a:effectLst/>
        </p:spPr>
      </p:cxnSp>
      <p:sp>
        <p:nvSpPr>
          <p:cNvPr id="96" name="Rectangle 95"/>
          <p:cNvSpPr/>
          <p:nvPr/>
        </p:nvSpPr>
        <p:spPr>
          <a:xfrm>
            <a:off x="2792432" y="1698296"/>
            <a:ext cx="4045428" cy="402468"/>
          </a:xfrm>
          <a:prstGeom prst="rect">
            <a:avLst/>
          </a:prstGeom>
        </p:spPr>
        <p:txBody>
          <a:bodyPr wrap="square">
            <a:spAutoFit/>
          </a:bodyPr>
          <a:lstStyle/>
          <a:p>
            <a:r>
              <a:rPr lang="en-US" sz="2000" b="1" dirty="0" smtClean="0">
                <a:solidFill>
                  <a:prstClr val="black"/>
                </a:solidFill>
                <a:latin typeface="Gill Sans MT" panose="020B0502020104020203" pitchFamily="34" charset="0"/>
                <a:ea typeface="Times New Roman" charset="0"/>
                <a:cs typeface="Times New Roman" charset="0"/>
              </a:rPr>
              <a:t>SM (Streaming Multiprocessor)</a:t>
            </a:r>
            <a:endParaRPr lang="en-US" sz="2000" b="1" dirty="0">
              <a:solidFill>
                <a:prstClr val="black"/>
              </a:solidFill>
              <a:latin typeface="Gill Sans MT" panose="020B0502020104020203" pitchFamily="34" charset="0"/>
              <a:ea typeface="Times New Roman" charset="0"/>
              <a:cs typeface="Times New Roman" charset="0"/>
            </a:endParaRPr>
          </a:p>
        </p:txBody>
      </p:sp>
      <p:cxnSp>
        <p:nvCxnSpPr>
          <p:cNvPr id="97" name="Straight Arrow Connector 96"/>
          <p:cNvCxnSpPr>
            <a:stCxn id="96" idx="2"/>
          </p:cNvCxnSpPr>
          <p:nvPr/>
        </p:nvCxnSpPr>
        <p:spPr>
          <a:xfrm>
            <a:off x="4815146" y="2100764"/>
            <a:ext cx="235701" cy="642501"/>
          </a:xfrm>
          <a:prstGeom prst="straightConnector1">
            <a:avLst/>
          </a:prstGeom>
          <a:noFill/>
          <a:ln w="28575" cap="flat" cmpd="sng" algn="ctr">
            <a:solidFill>
              <a:sysClr val="windowText" lastClr="000000">
                <a:lumMod val="65000"/>
                <a:lumOff val="35000"/>
              </a:sysClr>
            </a:solidFill>
            <a:prstDash val="sysDot"/>
            <a:miter lim="800000"/>
            <a:tailEnd type="triangle"/>
          </a:ln>
          <a:effectLst/>
        </p:spPr>
      </p:cxnSp>
      <p:cxnSp>
        <p:nvCxnSpPr>
          <p:cNvPr id="98" name="Straight Connector 97"/>
          <p:cNvCxnSpPr/>
          <p:nvPr/>
        </p:nvCxnSpPr>
        <p:spPr>
          <a:xfrm flipH="1">
            <a:off x="5802738" y="2963632"/>
            <a:ext cx="698164" cy="526046"/>
          </a:xfrm>
          <a:prstGeom prst="line">
            <a:avLst/>
          </a:prstGeom>
          <a:noFill/>
          <a:ln w="6350" cap="flat" cmpd="sng" algn="ctr">
            <a:solidFill>
              <a:sysClr val="windowText" lastClr="000000"/>
            </a:solidFill>
            <a:prstDash val="dash"/>
            <a:miter lim="800000"/>
          </a:ln>
          <a:effectLst/>
        </p:spPr>
      </p:cxnSp>
      <p:cxnSp>
        <p:nvCxnSpPr>
          <p:cNvPr id="99" name="Straight Connector 98"/>
          <p:cNvCxnSpPr/>
          <p:nvPr/>
        </p:nvCxnSpPr>
        <p:spPr>
          <a:xfrm>
            <a:off x="7920157" y="2948938"/>
            <a:ext cx="344771" cy="555165"/>
          </a:xfrm>
          <a:prstGeom prst="line">
            <a:avLst/>
          </a:prstGeom>
          <a:noFill/>
          <a:ln w="6350" cap="flat" cmpd="sng" algn="ctr">
            <a:solidFill>
              <a:sysClr val="windowText" lastClr="000000"/>
            </a:solidFill>
            <a:prstDash val="dash"/>
            <a:miter lim="800000"/>
          </a:ln>
          <a:effectLst/>
        </p:spPr>
      </p:cxnSp>
      <p:grpSp>
        <p:nvGrpSpPr>
          <p:cNvPr id="135" name="Group 134"/>
          <p:cNvGrpSpPr/>
          <p:nvPr/>
        </p:nvGrpSpPr>
        <p:grpSpPr>
          <a:xfrm>
            <a:off x="829716" y="1406658"/>
            <a:ext cx="1585796" cy="1574240"/>
            <a:chOff x="139765" y="1041960"/>
            <a:chExt cx="1585796" cy="1574240"/>
          </a:xfrm>
        </p:grpSpPr>
        <p:pic>
          <p:nvPicPr>
            <p:cNvPr id="136" name="Picture 135"/>
            <p:cNvPicPr>
              <a:picLocks noChangeAspect="1"/>
            </p:cNvPicPr>
            <p:nvPr/>
          </p:nvPicPr>
          <p:blipFill>
            <a:blip r:embed="rId4"/>
            <a:stretch>
              <a:fillRect/>
            </a:stretch>
          </p:blipFill>
          <p:spPr>
            <a:xfrm>
              <a:off x="139765" y="1041960"/>
              <a:ext cx="1585796" cy="1574240"/>
            </a:xfrm>
            <a:prstGeom prst="rect">
              <a:avLst/>
            </a:prstGeom>
          </p:spPr>
        </p:pic>
        <p:sp>
          <p:nvSpPr>
            <p:cNvPr id="137" name="TextBox 136"/>
            <p:cNvSpPr txBox="1"/>
            <p:nvPr/>
          </p:nvSpPr>
          <p:spPr>
            <a:xfrm>
              <a:off x="481077" y="1594092"/>
              <a:ext cx="873957" cy="461665"/>
            </a:xfrm>
            <a:prstGeom prst="rect">
              <a:avLst/>
            </a:prstGeom>
            <a:noFill/>
          </p:spPr>
          <p:txBody>
            <a:bodyPr wrap="none" rtlCol="0">
              <a:spAutoFit/>
            </a:bodyPr>
            <a:lstStyle/>
            <a:p>
              <a:r>
                <a:rPr lang="en-US" sz="2400" b="1" smtClean="0"/>
                <a:t>MEM</a:t>
              </a:r>
              <a:endParaRPr lang="en-US" sz="2400" b="1" dirty="0"/>
            </a:p>
          </p:txBody>
        </p:sp>
      </p:grpSp>
      <p:grpSp>
        <p:nvGrpSpPr>
          <p:cNvPr id="138" name="Group 137"/>
          <p:cNvGrpSpPr/>
          <p:nvPr/>
        </p:nvGrpSpPr>
        <p:grpSpPr>
          <a:xfrm>
            <a:off x="849996" y="3119406"/>
            <a:ext cx="1585796" cy="1574240"/>
            <a:chOff x="139765" y="1041960"/>
            <a:chExt cx="1585796" cy="1574240"/>
          </a:xfrm>
        </p:grpSpPr>
        <p:pic>
          <p:nvPicPr>
            <p:cNvPr id="139" name="Picture 138"/>
            <p:cNvPicPr>
              <a:picLocks noChangeAspect="1"/>
            </p:cNvPicPr>
            <p:nvPr/>
          </p:nvPicPr>
          <p:blipFill>
            <a:blip r:embed="rId4"/>
            <a:stretch>
              <a:fillRect/>
            </a:stretch>
          </p:blipFill>
          <p:spPr>
            <a:xfrm>
              <a:off x="139765" y="1041960"/>
              <a:ext cx="1585796" cy="1574240"/>
            </a:xfrm>
            <a:prstGeom prst="rect">
              <a:avLst/>
            </a:prstGeom>
          </p:spPr>
        </p:pic>
        <p:sp>
          <p:nvSpPr>
            <p:cNvPr id="140" name="TextBox 139"/>
            <p:cNvSpPr txBox="1"/>
            <p:nvPr/>
          </p:nvSpPr>
          <p:spPr>
            <a:xfrm>
              <a:off x="460796" y="1625299"/>
              <a:ext cx="873957" cy="461665"/>
            </a:xfrm>
            <a:prstGeom prst="rect">
              <a:avLst/>
            </a:prstGeom>
            <a:noFill/>
          </p:spPr>
          <p:txBody>
            <a:bodyPr wrap="none" rtlCol="0">
              <a:spAutoFit/>
            </a:bodyPr>
            <a:lstStyle/>
            <a:p>
              <a:r>
                <a:rPr lang="en-US" sz="2400" b="1" smtClean="0"/>
                <a:t>MEM</a:t>
              </a:r>
              <a:endParaRPr lang="en-US" sz="2400" b="1" dirty="0"/>
            </a:p>
          </p:txBody>
        </p:sp>
      </p:grpSp>
      <p:grpSp>
        <p:nvGrpSpPr>
          <p:cNvPr id="141" name="Group 140"/>
          <p:cNvGrpSpPr/>
          <p:nvPr/>
        </p:nvGrpSpPr>
        <p:grpSpPr>
          <a:xfrm>
            <a:off x="6568711" y="1406658"/>
            <a:ext cx="1585796" cy="1574240"/>
            <a:chOff x="139765" y="1041960"/>
            <a:chExt cx="1585796" cy="1574240"/>
          </a:xfrm>
        </p:grpSpPr>
        <p:pic>
          <p:nvPicPr>
            <p:cNvPr id="142" name="Picture 141"/>
            <p:cNvPicPr>
              <a:picLocks noChangeAspect="1"/>
            </p:cNvPicPr>
            <p:nvPr/>
          </p:nvPicPr>
          <p:blipFill>
            <a:blip r:embed="rId4"/>
            <a:stretch>
              <a:fillRect/>
            </a:stretch>
          </p:blipFill>
          <p:spPr>
            <a:xfrm>
              <a:off x="139765" y="1041960"/>
              <a:ext cx="1585796" cy="1574240"/>
            </a:xfrm>
            <a:prstGeom prst="rect">
              <a:avLst/>
            </a:prstGeom>
          </p:spPr>
        </p:pic>
        <p:sp>
          <p:nvSpPr>
            <p:cNvPr id="143" name="TextBox 142"/>
            <p:cNvSpPr txBox="1"/>
            <p:nvPr/>
          </p:nvSpPr>
          <p:spPr>
            <a:xfrm>
              <a:off x="519142" y="1644648"/>
              <a:ext cx="873957" cy="461665"/>
            </a:xfrm>
            <a:prstGeom prst="rect">
              <a:avLst/>
            </a:prstGeom>
            <a:noFill/>
          </p:spPr>
          <p:txBody>
            <a:bodyPr wrap="none" rtlCol="0">
              <a:spAutoFit/>
            </a:bodyPr>
            <a:lstStyle/>
            <a:p>
              <a:r>
                <a:rPr lang="en-US" sz="2400" b="1" smtClean="0"/>
                <a:t>MEM</a:t>
              </a:r>
              <a:endParaRPr lang="en-US" sz="2400" b="1" dirty="0"/>
            </a:p>
          </p:txBody>
        </p:sp>
      </p:grpSp>
      <p:grpSp>
        <p:nvGrpSpPr>
          <p:cNvPr id="144" name="Group 143"/>
          <p:cNvGrpSpPr/>
          <p:nvPr/>
        </p:nvGrpSpPr>
        <p:grpSpPr>
          <a:xfrm>
            <a:off x="6568711" y="3119406"/>
            <a:ext cx="1585796" cy="1574240"/>
            <a:chOff x="139765" y="1041960"/>
            <a:chExt cx="1585796" cy="1574240"/>
          </a:xfrm>
        </p:grpSpPr>
        <p:pic>
          <p:nvPicPr>
            <p:cNvPr id="145" name="Picture 144"/>
            <p:cNvPicPr>
              <a:picLocks noChangeAspect="1"/>
            </p:cNvPicPr>
            <p:nvPr/>
          </p:nvPicPr>
          <p:blipFill>
            <a:blip r:embed="rId4"/>
            <a:stretch>
              <a:fillRect/>
            </a:stretch>
          </p:blipFill>
          <p:spPr>
            <a:xfrm>
              <a:off x="139765" y="1041960"/>
              <a:ext cx="1585796" cy="1574240"/>
            </a:xfrm>
            <a:prstGeom prst="rect">
              <a:avLst/>
            </a:prstGeom>
          </p:spPr>
        </p:pic>
        <p:sp>
          <p:nvSpPr>
            <p:cNvPr id="146" name="TextBox 145"/>
            <p:cNvSpPr txBox="1"/>
            <p:nvPr/>
          </p:nvSpPr>
          <p:spPr>
            <a:xfrm>
              <a:off x="519142" y="1616633"/>
              <a:ext cx="873957" cy="461665"/>
            </a:xfrm>
            <a:prstGeom prst="rect">
              <a:avLst/>
            </a:prstGeom>
            <a:noFill/>
          </p:spPr>
          <p:txBody>
            <a:bodyPr wrap="none" rtlCol="0">
              <a:spAutoFit/>
            </a:bodyPr>
            <a:lstStyle/>
            <a:p>
              <a:r>
                <a:rPr lang="en-US" sz="2400" b="1" smtClean="0"/>
                <a:t>MEM</a:t>
              </a:r>
              <a:endParaRPr lang="en-US" sz="2400" b="1" dirty="0"/>
            </a:p>
          </p:txBody>
        </p:sp>
      </p:grpSp>
      <p:sp>
        <p:nvSpPr>
          <p:cNvPr id="100" name="Rectangle 99"/>
          <p:cNvSpPr/>
          <p:nvPr/>
        </p:nvSpPr>
        <p:spPr>
          <a:xfrm>
            <a:off x="7267414" y="4561627"/>
            <a:ext cx="884635" cy="495619"/>
          </a:xfrm>
          <a:prstGeom prst="rect">
            <a:avLst/>
          </a:prstGeom>
          <a:solidFill>
            <a:sysClr val="window" lastClr="FFFFFF"/>
          </a:solidFill>
          <a:ln w="6350" cap="flat" cmpd="sng" algn="ctr">
            <a:solidFill>
              <a:sysClr val="windowText" lastClr="00000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Gill Sans MT" panose="020B0502020104020203" pitchFamily="34" charset="0"/>
                <a:ea typeface="Times New Roman" charset="0"/>
                <a:cs typeface="Times New Roman" charset="0"/>
              </a:rPr>
              <a:t>Mem Ctrl</a:t>
            </a:r>
          </a:p>
        </p:txBody>
      </p:sp>
    </p:spTree>
    <p:custDataLst>
      <p:tags r:id="rId1"/>
    </p:custDataLst>
    <p:extLst>
      <p:ext uri="{BB962C8B-B14F-4D97-AF65-F5344CB8AC3E}">
        <p14:creationId xmlns:p14="http://schemas.microsoft.com/office/powerpoint/2010/main" val="170114748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35"/>
                                        </p:tgtEl>
                                      </p:cBhvr>
                                    </p:animEffect>
                                    <p:set>
                                      <p:cBhvr>
                                        <p:cTn id="7" dur="1" fill="hold">
                                          <p:stCondLst>
                                            <p:cond delay="499"/>
                                          </p:stCondLst>
                                        </p:cTn>
                                        <p:tgtEl>
                                          <p:spTgt spid="135"/>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38"/>
                                        </p:tgtEl>
                                      </p:cBhvr>
                                    </p:animEffect>
                                    <p:set>
                                      <p:cBhvr>
                                        <p:cTn id="10" dur="1" fill="hold">
                                          <p:stCondLst>
                                            <p:cond delay="499"/>
                                          </p:stCondLst>
                                        </p:cTn>
                                        <p:tgtEl>
                                          <p:spTgt spid="138"/>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41"/>
                                        </p:tgtEl>
                                      </p:cBhvr>
                                    </p:animEffect>
                                    <p:set>
                                      <p:cBhvr>
                                        <p:cTn id="13" dur="1" fill="hold">
                                          <p:stCondLst>
                                            <p:cond delay="499"/>
                                          </p:stCondLst>
                                        </p:cTn>
                                        <p:tgtEl>
                                          <p:spTgt spid="141"/>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44"/>
                                        </p:tgtEl>
                                      </p:cBhvr>
                                    </p:animEffect>
                                    <p:set>
                                      <p:cBhvr>
                                        <p:cTn id="16" dur="1" fill="hold">
                                          <p:stCondLst>
                                            <p:cond delay="499"/>
                                          </p:stCondLst>
                                        </p:cTn>
                                        <p:tgtEl>
                                          <p:spTgt spid="144"/>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dissolve">
                                      <p:cBhvr>
                                        <p:cTn id="20" dur="500"/>
                                        <p:tgtEl>
                                          <p:spTgt spid="36"/>
                                        </p:tgtEl>
                                      </p:cBhvr>
                                    </p:animEffect>
                                  </p:childTnLst>
                                </p:cTn>
                              </p:par>
                              <p:par>
                                <p:cTn id="21" presetID="9"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dissolve">
                                      <p:cBhvr>
                                        <p:cTn id="23" dur="500"/>
                                        <p:tgtEl>
                                          <p:spTgt spid="44"/>
                                        </p:tgtEl>
                                      </p:cBhvr>
                                    </p:animEffect>
                                  </p:childTnLst>
                                </p:cTn>
                              </p:par>
                              <p:par>
                                <p:cTn id="24" presetID="9"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dissolve">
                                      <p:cBhvr>
                                        <p:cTn id="26" dur="500"/>
                                        <p:tgtEl>
                                          <p:spTgt spid="52"/>
                                        </p:tgtEl>
                                      </p:cBhvr>
                                    </p:animEffect>
                                  </p:childTnLst>
                                </p:cTn>
                              </p:par>
                              <p:par>
                                <p:cTn id="27" presetID="9"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dissolve">
                                      <p:cBhvr>
                                        <p:cTn id="29" dur="500"/>
                                        <p:tgtEl>
                                          <p:spTgt spid="4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dissolv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6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2"/>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childTnLst>
                                </p:cTn>
                              </p:par>
                              <p:par>
                                <p:cTn id="56" presetID="1" presetClass="entr" presetSubtype="0" fill="hold" grpId="2" nodeType="withEffect">
                                  <p:stCondLst>
                                    <p:cond delay="0"/>
                                  </p:stCondLst>
                                  <p:childTnLst>
                                    <p:set>
                                      <p:cBhvr>
                                        <p:cTn id="57" dur="1" fill="hold">
                                          <p:stCondLst>
                                            <p:cond delay="0"/>
                                          </p:stCondLst>
                                        </p:cTn>
                                        <p:tgtEl>
                                          <p:spTgt spid="8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9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9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4"/>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98"/>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9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96"/>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97"/>
                                        </p:tgtEl>
                                        <p:attrNameLst>
                                          <p:attrName>style.visibility</p:attrName>
                                        </p:attrNameLst>
                                      </p:cBhvr>
                                      <p:to>
                                        <p:strVal val="visible"/>
                                      </p:to>
                                    </p:set>
                                  </p:childTnLst>
                                </p:cTn>
                              </p:par>
                            </p:childTnLst>
                          </p:cTn>
                        </p:par>
                        <p:par>
                          <p:cTn id="80" fill="hold">
                            <p:stCondLst>
                              <p:cond delay="0"/>
                            </p:stCondLst>
                            <p:childTnLst>
                              <p:par>
                                <p:cTn id="81" presetID="26" presetClass="emph" presetSubtype="0" fill="hold" grpId="1" nodeType="afterEffect">
                                  <p:stCondLst>
                                    <p:cond delay="0"/>
                                  </p:stCondLst>
                                  <p:childTnLst>
                                    <p:animEffect transition="out" filter="fade">
                                      <p:cBhvr>
                                        <p:cTn id="82" dur="500" tmFilter="0, 0; .2, .5; .8, .5; 1, 0"/>
                                        <p:tgtEl>
                                          <p:spTgt spid="88"/>
                                        </p:tgtEl>
                                      </p:cBhvr>
                                    </p:animEffect>
                                    <p:animScale>
                                      <p:cBhvr>
                                        <p:cTn id="83" dur="250" autoRev="1" fill="hold"/>
                                        <p:tgtEl>
                                          <p:spTgt spid="88"/>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 calcmode="lin" valueType="num">
                                      <p:cBhvr>
                                        <p:cTn id="88" dur="500" fill="hold"/>
                                        <p:tgtEl>
                                          <p:spTgt spid="3"/>
                                        </p:tgtEl>
                                        <p:attrNameLst>
                                          <p:attrName>ppt_w</p:attrName>
                                        </p:attrNameLst>
                                      </p:cBhvr>
                                      <p:tavLst>
                                        <p:tav tm="0">
                                          <p:val>
                                            <p:fltVal val="0"/>
                                          </p:val>
                                        </p:tav>
                                        <p:tav tm="100000">
                                          <p:val>
                                            <p:strVal val="#ppt_w"/>
                                          </p:val>
                                        </p:tav>
                                      </p:tavLst>
                                    </p:anim>
                                    <p:anim calcmode="lin" valueType="num">
                                      <p:cBhvr>
                                        <p:cTn id="89" dur="500" fill="hold"/>
                                        <p:tgtEl>
                                          <p:spTgt spid="3"/>
                                        </p:tgtEl>
                                        <p:attrNameLst>
                                          <p:attrName>ppt_h</p:attrName>
                                        </p:attrNameLst>
                                      </p:cBhvr>
                                      <p:tavLst>
                                        <p:tav tm="0">
                                          <p:val>
                                            <p:strVal val="#ppt_h"/>
                                          </p:val>
                                        </p:tav>
                                        <p:tav tm="100000">
                                          <p:val>
                                            <p:strVal val="#ppt_h"/>
                                          </p:val>
                                        </p:tav>
                                      </p:tavLst>
                                    </p:anim>
                                  </p:childTnLst>
                                </p:cTn>
                              </p:par>
                              <p:par>
                                <p:cTn id="90" presetID="17" presetClass="entr" presetSubtype="10" fill="hold" grpId="0" nodeType="with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p:cTn id="92" dur="500" fill="hold"/>
                                        <p:tgtEl>
                                          <p:spTgt spid="83"/>
                                        </p:tgtEl>
                                        <p:attrNameLst>
                                          <p:attrName>ppt_w</p:attrName>
                                        </p:attrNameLst>
                                      </p:cBhvr>
                                      <p:tavLst>
                                        <p:tav tm="0">
                                          <p:val>
                                            <p:fltVal val="0"/>
                                          </p:val>
                                        </p:tav>
                                        <p:tav tm="100000">
                                          <p:val>
                                            <p:strVal val="#ppt_w"/>
                                          </p:val>
                                        </p:tav>
                                      </p:tavLst>
                                    </p:anim>
                                    <p:anim calcmode="lin" valueType="num">
                                      <p:cBhvr>
                                        <p:cTn id="93" dur="500" fill="hold"/>
                                        <p:tgtEl>
                                          <p:spTgt spid="83"/>
                                        </p:tgtEl>
                                        <p:attrNameLst>
                                          <p:attrName>ppt_h</p:attrName>
                                        </p:attrNameLst>
                                      </p:cBhvr>
                                      <p:tavLst>
                                        <p:tav tm="0">
                                          <p:val>
                                            <p:strVal val="#ppt_h"/>
                                          </p:val>
                                        </p:tav>
                                        <p:tav tm="100000">
                                          <p:val>
                                            <p:strVal val="#ppt_h"/>
                                          </p:val>
                                        </p:tav>
                                      </p:tavLst>
                                    </p:anim>
                                  </p:childTnLst>
                                </p:cTn>
                              </p:par>
                              <p:par>
                                <p:cTn id="94" presetID="17" presetClass="entr" presetSubtype="10" fill="hold" grpId="0" nodeType="withEffect">
                                  <p:stCondLst>
                                    <p:cond delay="0"/>
                                  </p:stCondLst>
                                  <p:childTnLst>
                                    <p:set>
                                      <p:cBhvr>
                                        <p:cTn id="95" dur="1" fill="hold">
                                          <p:stCondLst>
                                            <p:cond delay="0"/>
                                          </p:stCondLst>
                                        </p:cTn>
                                        <p:tgtEl>
                                          <p:spTgt spid="85"/>
                                        </p:tgtEl>
                                        <p:attrNameLst>
                                          <p:attrName>style.visibility</p:attrName>
                                        </p:attrNameLst>
                                      </p:cBhvr>
                                      <p:to>
                                        <p:strVal val="visible"/>
                                      </p:to>
                                    </p:set>
                                    <p:anim calcmode="lin" valueType="num">
                                      <p:cBhvr>
                                        <p:cTn id="96" dur="500" fill="hold"/>
                                        <p:tgtEl>
                                          <p:spTgt spid="85"/>
                                        </p:tgtEl>
                                        <p:attrNameLst>
                                          <p:attrName>ppt_w</p:attrName>
                                        </p:attrNameLst>
                                      </p:cBhvr>
                                      <p:tavLst>
                                        <p:tav tm="0">
                                          <p:val>
                                            <p:fltVal val="0"/>
                                          </p:val>
                                        </p:tav>
                                        <p:tav tm="100000">
                                          <p:val>
                                            <p:strVal val="#ppt_w"/>
                                          </p:val>
                                        </p:tav>
                                      </p:tavLst>
                                    </p:anim>
                                    <p:anim calcmode="lin" valueType="num">
                                      <p:cBhvr>
                                        <p:cTn id="97" dur="500" fill="hold"/>
                                        <p:tgtEl>
                                          <p:spTgt spid="85"/>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58" grpId="0" animBg="1"/>
      <p:bldP spid="57" grpId="0" animBg="1"/>
      <p:bldP spid="56" grpId="0" animBg="1"/>
      <p:bldP spid="63" grpId="0" animBg="1"/>
      <p:bldP spid="35" grpId="0" animBg="1"/>
      <p:bldP spid="43" grpId="0"/>
      <p:bldP spid="3" grpId="0" animBg="1"/>
      <p:bldP spid="83" grpId="0" animBg="1"/>
      <p:bldP spid="85" grpId="0" animBg="1"/>
      <p:bldP spid="86" grpId="0"/>
      <p:bldP spid="87" grpId="0" animBg="1"/>
      <p:bldP spid="88" grpId="1" animBg="1"/>
      <p:bldP spid="88" grpId="2" animBg="1"/>
      <p:bldP spid="89" grpId="0" animBg="1"/>
      <p:bldP spid="90" grpId="0" animBg="1"/>
      <p:bldP spid="91" grpId="0"/>
      <p:bldP spid="96"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p:txBody>
          <a:bodyPr>
            <a:normAutofit/>
          </a:bodyPr>
          <a:lstStyle/>
          <a:p>
            <a:r>
              <a:rPr lang="en-US" b="1" dirty="0" smtClean="0"/>
              <a:t>Simulator: </a:t>
            </a:r>
            <a:r>
              <a:rPr lang="en-US" dirty="0" smtClean="0">
                <a:solidFill>
                  <a:schemeClr val="accent5"/>
                </a:solidFill>
              </a:rPr>
              <a:t>GPGPU-Sim</a:t>
            </a:r>
          </a:p>
          <a:p>
            <a:r>
              <a:rPr lang="en-US" b="1" dirty="0" smtClean="0"/>
              <a:t>Workloads: </a:t>
            </a:r>
          </a:p>
          <a:p>
            <a:pPr lvl="1"/>
            <a:r>
              <a:rPr lang="en-US" dirty="0" err="1" smtClean="0"/>
              <a:t>Rodinia</a:t>
            </a:r>
            <a:r>
              <a:rPr lang="en-US" dirty="0" smtClean="0"/>
              <a:t>, GPGPU-Sim workloads, CUDA SDK</a:t>
            </a:r>
          </a:p>
          <a:p>
            <a:r>
              <a:rPr lang="en-US" b="1" dirty="0" smtClean="0"/>
              <a:t>System Configuration:</a:t>
            </a:r>
          </a:p>
          <a:p>
            <a:pPr lvl="1"/>
            <a:r>
              <a:rPr lang="en-US" dirty="0" smtClean="0">
                <a:solidFill>
                  <a:schemeClr val="accent5"/>
                </a:solidFill>
              </a:rPr>
              <a:t>68 SMs </a:t>
            </a:r>
            <a:r>
              <a:rPr lang="en-US" dirty="0" smtClean="0"/>
              <a:t>for baseline, </a:t>
            </a:r>
            <a:r>
              <a:rPr lang="en-US" dirty="0" smtClean="0">
                <a:solidFill>
                  <a:schemeClr val="accent5"/>
                </a:solidFill>
              </a:rPr>
              <a:t>64 + 4 SMs </a:t>
            </a:r>
            <a:r>
              <a:rPr lang="en-US" dirty="0" smtClean="0"/>
              <a:t>for NDP system</a:t>
            </a:r>
          </a:p>
          <a:p>
            <a:pPr lvl="1"/>
            <a:r>
              <a:rPr lang="en-US" dirty="0" smtClean="0"/>
              <a:t>4 memory stacks</a:t>
            </a:r>
          </a:p>
          <a:p>
            <a:pPr lvl="1"/>
            <a:r>
              <a:rPr lang="en-US" dirty="0" smtClean="0"/>
              <a:t>Core: 1.4 GHz, 48 warps/SM</a:t>
            </a:r>
          </a:p>
          <a:p>
            <a:pPr lvl="1"/>
            <a:r>
              <a:rPr lang="en-US" dirty="0" smtClean="0"/>
              <a:t>Cache: 32KB L1, 1MB L2</a:t>
            </a:r>
          </a:p>
          <a:p>
            <a:pPr lvl="1"/>
            <a:r>
              <a:rPr lang="en-US" dirty="0" smtClean="0"/>
              <a:t>Memory Bandwidth:</a:t>
            </a:r>
          </a:p>
          <a:p>
            <a:pPr lvl="2"/>
            <a:r>
              <a:rPr lang="en-US" dirty="0" smtClean="0"/>
              <a:t>GPU-Memory: 80 GB/s per link, 320 GB/s total</a:t>
            </a:r>
          </a:p>
          <a:p>
            <a:pPr lvl="2"/>
            <a:r>
              <a:rPr lang="en-US" dirty="0" smtClean="0"/>
              <a:t>Memory-Memory: 40 GB/s per link</a:t>
            </a:r>
          </a:p>
          <a:p>
            <a:pPr lvl="2"/>
            <a:r>
              <a:rPr lang="en-US" dirty="0" smtClean="0"/>
              <a:t>Memory Stack: 160 GB/s per stack, 640 GB/s total</a:t>
            </a:r>
          </a:p>
          <a:p>
            <a:pPr lvl="1"/>
            <a:endParaRPr lang="en-US" dirty="0" smtClean="0"/>
          </a:p>
        </p:txBody>
      </p:sp>
      <p:sp>
        <p:nvSpPr>
          <p:cNvPr id="4" name="Slide Number Placeholder 3"/>
          <p:cNvSpPr>
            <a:spLocks noGrp="1"/>
          </p:cNvSpPr>
          <p:nvPr>
            <p:ph type="sldNum" sz="quarter" idx="12"/>
          </p:nvPr>
        </p:nvSpPr>
        <p:spPr/>
        <p:txBody>
          <a:bodyPr/>
          <a:lstStyle/>
          <a:p>
            <a:fld id="{41761933-5E43-49A2-AD73-7C7EDD79F2C4}" type="slidenum">
              <a:rPr lang="en-US" smtClean="0"/>
              <a:pPr/>
              <a:t>30</a:t>
            </a:fld>
            <a:endParaRPr lang="en-US"/>
          </a:p>
        </p:txBody>
      </p:sp>
    </p:spTree>
    <p:extLst>
      <p:ext uri="{BB962C8B-B14F-4D97-AF65-F5344CB8AC3E}">
        <p14:creationId xmlns:p14="http://schemas.microsoft.com/office/powerpoint/2010/main" val="33381676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Performance Speedup</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31</a:t>
            </a:fld>
            <a:endParaRPr lang="en-US"/>
          </a:p>
        </p:txBody>
      </p:sp>
      <p:graphicFrame>
        <p:nvGraphicFramePr>
          <p:cNvPr id="6" name="Chart 5"/>
          <p:cNvGraphicFramePr>
            <a:graphicFrameLocks/>
          </p:cNvGraphicFramePr>
          <p:nvPr>
            <p:extLst>
              <p:ext uri="{D42A27DB-BD31-4B8C-83A1-F6EECF244321}">
                <p14:modId xmlns:p14="http://schemas.microsoft.com/office/powerpoint/2010/main" val="8791267"/>
              </p:ext>
            </p:extLst>
          </p:nvPr>
        </p:nvGraphicFramePr>
        <p:xfrm>
          <a:off x="184150" y="918553"/>
          <a:ext cx="8775700" cy="4622369"/>
        </p:xfrm>
        <a:graphic>
          <a:graphicData uri="http://schemas.openxmlformats.org/drawingml/2006/chart">
            <c:chart xmlns:c="http://schemas.openxmlformats.org/drawingml/2006/chart" xmlns:r="http://schemas.openxmlformats.org/officeDocument/2006/relationships" r:id="rId4"/>
          </a:graphicData>
        </a:graphic>
      </p:graphicFrame>
      <p:sp>
        <p:nvSpPr>
          <p:cNvPr id="7" name="goal"/>
          <p:cNvSpPr/>
          <p:nvPr/>
        </p:nvSpPr>
        <p:spPr>
          <a:xfrm>
            <a:off x="0" y="5433779"/>
            <a:ext cx="9144000" cy="1029716"/>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Rounded MT Bold" charset="0"/>
                <a:ea typeface="Arial Rounded MT Bold" charset="0"/>
                <a:cs typeface="Arial Rounded MT Bold" charset="0"/>
              </a:rPr>
              <a:t>30% average (76% max) </a:t>
            </a:r>
            <a:endParaRPr lang="en-US" sz="3200" b="1" dirty="0" smtClean="0">
              <a:solidFill>
                <a:schemeClr val="bg1"/>
              </a:solidFill>
              <a:latin typeface="Arial Rounded MT Bold" charset="0"/>
              <a:ea typeface="Arial Rounded MT Bold" charset="0"/>
              <a:cs typeface="Arial Rounded MT Bold" charset="0"/>
            </a:endParaRPr>
          </a:p>
          <a:p>
            <a:pPr algn="ctr"/>
            <a:r>
              <a:rPr lang="en-US" sz="3200" b="1" dirty="0" smtClean="0">
                <a:solidFill>
                  <a:schemeClr val="bg1"/>
                </a:solidFill>
                <a:latin typeface="Arial Rounded MT Bold" charset="0"/>
                <a:ea typeface="Arial Rounded MT Bold" charset="0"/>
                <a:cs typeface="Arial Rounded MT Bold" charset="0"/>
              </a:rPr>
              <a:t>performance </a:t>
            </a:r>
            <a:r>
              <a:rPr lang="en-US" sz="3200" b="1" dirty="0">
                <a:solidFill>
                  <a:schemeClr val="bg1"/>
                </a:solidFill>
                <a:latin typeface="Arial Rounded MT Bold" charset="0"/>
                <a:ea typeface="Arial Rounded MT Bold" charset="0"/>
                <a:cs typeface="Arial Rounded MT Bold" charset="0"/>
              </a:rPr>
              <a:t>improvement</a:t>
            </a:r>
          </a:p>
        </p:txBody>
      </p:sp>
      <p:sp>
        <p:nvSpPr>
          <p:cNvPr id="8" name="Rectangle 7"/>
          <p:cNvSpPr/>
          <p:nvPr/>
        </p:nvSpPr>
        <p:spPr>
          <a:xfrm>
            <a:off x="7954938" y="1904000"/>
            <a:ext cx="731325" cy="369332"/>
          </a:xfrm>
          <a:prstGeom prst="rect">
            <a:avLst/>
          </a:prstGeom>
        </p:spPr>
        <p:txBody>
          <a:bodyPr wrap="square">
            <a:spAutoFit/>
          </a:bodyPr>
          <a:lstStyle/>
          <a:p>
            <a:r>
              <a:rPr lang="en-US" b="1" smtClean="0">
                <a:solidFill>
                  <a:prstClr val="black"/>
                </a:solidFill>
                <a:latin typeface="Gill Sans MT" panose="020B0502020104020203" pitchFamily="34" charset="0"/>
                <a:ea typeface="Times New Roman" charset="0"/>
                <a:cs typeface="Times New Roman" charset="0"/>
              </a:rPr>
              <a:t>1.20</a:t>
            </a:r>
            <a:endParaRPr lang="en-US" b="1" dirty="0">
              <a:solidFill>
                <a:prstClr val="black"/>
              </a:solidFill>
              <a:latin typeface="Gill Sans MT" panose="020B0502020104020203" pitchFamily="34" charset="0"/>
              <a:ea typeface="Times New Roman" charset="0"/>
              <a:cs typeface="Times New Roman" charset="0"/>
            </a:endParaRPr>
          </a:p>
        </p:txBody>
      </p:sp>
      <p:sp>
        <p:nvSpPr>
          <p:cNvPr id="9" name="Rectangle 8"/>
          <p:cNvSpPr/>
          <p:nvPr/>
        </p:nvSpPr>
        <p:spPr>
          <a:xfrm>
            <a:off x="8320600" y="1641998"/>
            <a:ext cx="731325" cy="369332"/>
          </a:xfrm>
          <a:prstGeom prst="rect">
            <a:avLst/>
          </a:prstGeom>
        </p:spPr>
        <p:txBody>
          <a:bodyPr wrap="square">
            <a:spAutoFit/>
          </a:bodyPr>
          <a:lstStyle/>
          <a:p>
            <a:r>
              <a:rPr lang="en-US" b="1" dirty="0" smtClean="0">
                <a:solidFill>
                  <a:prstClr val="black"/>
                </a:solidFill>
                <a:latin typeface="Gill Sans MT" panose="020B0502020104020203" pitchFamily="34" charset="0"/>
                <a:ea typeface="Times New Roman" charset="0"/>
                <a:cs typeface="Times New Roman" charset="0"/>
              </a:rPr>
              <a:t>1.30</a:t>
            </a:r>
            <a:endParaRPr lang="en-US" b="1" dirty="0">
              <a:solidFill>
                <a:prstClr val="black"/>
              </a:solidFill>
              <a:latin typeface="Gill Sans MT" panose="020B0502020104020203" pitchFamily="34" charset="0"/>
              <a:ea typeface="Times New Roman" charset="0"/>
              <a:cs typeface="Times New Roman" charset="0"/>
            </a:endParaRPr>
          </a:p>
        </p:txBody>
      </p:sp>
      <p:sp>
        <p:nvSpPr>
          <p:cNvPr id="10" name="Oval 9"/>
          <p:cNvSpPr/>
          <p:nvPr/>
        </p:nvSpPr>
        <p:spPr>
          <a:xfrm>
            <a:off x="7942928" y="545690"/>
            <a:ext cx="1016922" cy="4862501"/>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0676429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12" dur="500"/>
                                        <p:tgtEl>
                                          <p:spTgt spid="6">
                                            <p:graphicEl>
                                              <a:chart seriesIdx="0" categoryIdx="-4" bldStep="series"/>
                                            </p:graphic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animBg="1"/>
      <p:bldP spid="8" grpId="0"/>
      <p:bldP spid="9"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075931959"/>
              </p:ext>
            </p:extLst>
          </p:nvPr>
        </p:nvGraphicFramePr>
        <p:xfrm>
          <a:off x="147485" y="999294"/>
          <a:ext cx="8627806" cy="398206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r>
              <a:rPr lang="en-US" dirty="0" smtClean="0"/>
              <a:t>Results: Off-chip Memory Traffic</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32</a:t>
            </a:fld>
            <a:endParaRPr lang="en-US"/>
          </a:p>
        </p:txBody>
      </p:sp>
      <p:cxnSp>
        <p:nvCxnSpPr>
          <p:cNvPr id="8" name="Straight Connector 7"/>
          <p:cNvCxnSpPr/>
          <p:nvPr/>
        </p:nvCxnSpPr>
        <p:spPr>
          <a:xfrm flipV="1">
            <a:off x="933863" y="2326511"/>
            <a:ext cx="8210137" cy="36306"/>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134865" y="2266881"/>
            <a:ext cx="823731" cy="819379"/>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86751" y="1887794"/>
            <a:ext cx="854656" cy="1198466"/>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33863" y="1756623"/>
            <a:ext cx="821631" cy="894093"/>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al"/>
          <p:cNvSpPr/>
          <p:nvPr/>
        </p:nvSpPr>
        <p:spPr>
          <a:xfrm>
            <a:off x="0" y="5433779"/>
            <a:ext cx="9144000" cy="1029716"/>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Rounded MT Bold" charset="0"/>
                <a:ea typeface="Arial Rounded MT Bold" charset="0"/>
                <a:cs typeface="Arial Rounded MT Bold" charset="0"/>
              </a:rPr>
              <a:t>13% </a:t>
            </a:r>
            <a:r>
              <a:rPr lang="en-US" sz="2800" b="1" dirty="0">
                <a:solidFill>
                  <a:schemeClr val="bg1"/>
                </a:solidFill>
                <a:latin typeface="Arial Rounded MT Bold" charset="0"/>
                <a:ea typeface="Arial Rounded MT Bold" charset="0"/>
                <a:cs typeface="Arial Rounded MT Bold" charset="0"/>
              </a:rPr>
              <a:t>average </a:t>
            </a:r>
            <a:r>
              <a:rPr lang="en-US" sz="2800" b="1" dirty="0" smtClean="0">
                <a:solidFill>
                  <a:schemeClr val="bg1"/>
                </a:solidFill>
                <a:latin typeface="Arial Rounded MT Bold" charset="0"/>
                <a:ea typeface="Arial Rounded MT Bold" charset="0"/>
                <a:cs typeface="Arial Rounded MT Bold" charset="0"/>
              </a:rPr>
              <a:t>(37% </a:t>
            </a:r>
            <a:r>
              <a:rPr lang="en-US" sz="2800" b="1" dirty="0">
                <a:solidFill>
                  <a:schemeClr val="bg1"/>
                </a:solidFill>
                <a:latin typeface="Arial Rounded MT Bold" charset="0"/>
                <a:ea typeface="Arial Rounded MT Bold" charset="0"/>
                <a:cs typeface="Arial Rounded MT Bold" charset="0"/>
              </a:rPr>
              <a:t>max) </a:t>
            </a:r>
            <a:r>
              <a:rPr lang="en-US" sz="2800" b="1" dirty="0" smtClean="0">
                <a:solidFill>
                  <a:schemeClr val="bg1"/>
                </a:solidFill>
                <a:latin typeface="Arial Rounded MT Bold" charset="0"/>
                <a:ea typeface="Arial Rounded MT Bold" charset="0"/>
                <a:cs typeface="Arial Rounded MT Bold" charset="0"/>
              </a:rPr>
              <a:t>memory traffic reduction</a:t>
            </a:r>
          </a:p>
          <a:p>
            <a:pPr algn="ctr"/>
            <a:r>
              <a:rPr lang="en-US" sz="2800" b="1" dirty="0" smtClean="0">
                <a:solidFill>
                  <a:schemeClr val="bg1"/>
                </a:solidFill>
                <a:latin typeface="Arial Rounded MT Bold" charset="0"/>
                <a:ea typeface="Arial Rounded MT Bold" charset="0"/>
                <a:cs typeface="Arial Rounded MT Bold" charset="0"/>
              </a:rPr>
              <a:t>2.5X memory-memory traffic reduction </a:t>
            </a:r>
            <a:endParaRPr lang="en-US" sz="2800" b="1" dirty="0">
              <a:solidFill>
                <a:schemeClr val="bg1"/>
              </a:solidFill>
              <a:latin typeface="Arial Rounded MT Bold" charset="0"/>
              <a:ea typeface="Arial Rounded MT Bold" charset="0"/>
              <a:cs typeface="Arial Rounded MT Bold" charset="0"/>
            </a:endParaRPr>
          </a:p>
        </p:txBody>
      </p:sp>
      <p:sp>
        <p:nvSpPr>
          <p:cNvPr id="10" name="Oval 9"/>
          <p:cNvSpPr/>
          <p:nvPr/>
        </p:nvSpPr>
        <p:spPr>
          <a:xfrm>
            <a:off x="7942928" y="2016535"/>
            <a:ext cx="384381" cy="214299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42928" y="2104351"/>
            <a:ext cx="699627" cy="771584"/>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662390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animEffect transition="in" filter="wipe(down)">
                                      <p:cBhvr>
                                        <p:cTn id="7" dur="500"/>
                                        <p:tgtEl>
                                          <p:spTgt spid="1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graphicEl>
                                              <a:chart seriesIdx="0" categoryIdx="-4" bldStep="series"/>
                                            </p:graphicEl>
                                          </p:spTgt>
                                        </p:tgtEl>
                                        <p:attrNameLst>
                                          <p:attrName>style.visibility</p:attrName>
                                        </p:attrNameLst>
                                      </p:cBhvr>
                                      <p:to>
                                        <p:strVal val="visible"/>
                                      </p:to>
                                    </p:set>
                                    <p:animEffect transition="in" filter="wipe(down)">
                                      <p:cBhvr>
                                        <p:cTn id="12" dur="500"/>
                                        <p:tgtEl>
                                          <p:spTgt spid="16">
                                            <p:graphicEl>
                                              <a:chart seriesIdx="0" categoryIdx="-4" bldStep="series"/>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wipe(down)">
                                      <p:cBhvr>
                                        <p:cTn id="15" dur="500"/>
                                        <p:tgtEl>
                                          <p:spTgt spid="16">
                                            <p:graphicEl>
                                              <a:chart seriesIdx="1" categoryIdx="-4" bldStep="series"/>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graphicEl>
                                              <a:chart seriesIdx="2" categoryIdx="-4" bldStep="series"/>
                                            </p:graphicEl>
                                          </p:spTgt>
                                        </p:tgtEl>
                                        <p:attrNameLst>
                                          <p:attrName>style.visibility</p:attrName>
                                        </p:attrNameLst>
                                      </p:cBhvr>
                                      <p:to>
                                        <p:strVal val="visible"/>
                                      </p:to>
                                    </p:set>
                                    <p:animEffect transition="in" filter="wipe(down)">
                                      <p:cBhvr>
                                        <p:cTn id="18" dur="500"/>
                                        <p:tgtEl>
                                          <p:spTgt spid="16">
                                            <p:graphicEl>
                                              <a:chart seriesIdx="2"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series"/>
        </p:bldSub>
      </p:bldGraphic>
      <p:bldP spid="11" grpId="0" animBg="1"/>
      <p:bldP spid="12" grpId="0" animBg="1"/>
      <p:bldP spid="13" grpId="0" animBg="1"/>
      <p:bldP spid="14" grpId="0" animBg="1"/>
      <p:bldP spid="10" grpId="0" animBg="1"/>
      <p:bldP spid="10" grpId="1" animBg="1"/>
      <p:bldP spid="15" grpId="0" animBg="1"/>
      <p:bldP spid="1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 the Paper</a:t>
            </a:r>
            <a:endParaRPr lang="en-US" dirty="0"/>
          </a:p>
        </p:txBody>
      </p:sp>
      <p:sp>
        <p:nvSpPr>
          <p:cNvPr id="3" name="Content Placeholder 2"/>
          <p:cNvSpPr>
            <a:spLocks noGrp="1"/>
          </p:cNvSpPr>
          <p:nvPr>
            <p:ph idx="1"/>
          </p:nvPr>
        </p:nvSpPr>
        <p:spPr/>
        <p:txBody>
          <a:bodyPr>
            <a:normAutofit/>
          </a:bodyPr>
          <a:lstStyle/>
          <a:p>
            <a:r>
              <a:rPr lang="en-US" sz="3600" dirty="0" smtClean="0"/>
              <a:t>Other design considerations</a:t>
            </a:r>
          </a:p>
          <a:p>
            <a:pPr lvl="1"/>
            <a:r>
              <a:rPr lang="en-US" sz="3200" dirty="0" smtClean="0"/>
              <a:t>Cache coherence</a:t>
            </a:r>
          </a:p>
          <a:p>
            <a:pPr lvl="1"/>
            <a:r>
              <a:rPr lang="en-US" sz="3200" dirty="0" smtClean="0"/>
              <a:t>Virtual memory translation</a:t>
            </a:r>
            <a:endParaRPr lang="en-US" sz="3200" dirty="0"/>
          </a:p>
          <a:p>
            <a:r>
              <a:rPr lang="en-US" sz="3600" dirty="0" smtClean="0"/>
              <a:t>Effect on energy consumption</a:t>
            </a:r>
          </a:p>
          <a:p>
            <a:r>
              <a:rPr lang="en-US" sz="3600" dirty="0" smtClean="0"/>
              <a:t>Sensitivity studies</a:t>
            </a:r>
          </a:p>
          <a:p>
            <a:pPr lvl="1"/>
            <a:r>
              <a:rPr lang="en-US" sz="3200" dirty="0" smtClean="0"/>
              <a:t>Computational capacity of logic layer SMs</a:t>
            </a:r>
          </a:p>
          <a:p>
            <a:pPr lvl="1"/>
            <a:r>
              <a:rPr lang="en-US" sz="3200" dirty="0"/>
              <a:t>I</a:t>
            </a:r>
            <a:r>
              <a:rPr lang="en-US" sz="3200" dirty="0" smtClean="0"/>
              <a:t>nternal and cross-stack bandwidth</a:t>
            </a:r>
            <a:endParaRPr lang="en-US" sz="3200" dirty="0"/>
          </a:p>
          <a:p>
            <a:r>
              <a:rPr lang="en-US" sz="3600" dirty="0" smtClean="0"/>
              <a:t>Area estimation (</a:t>
            </a:r>
            <a:r>
              <a:rPr lang="en-US" sz="3600" dirty="0" smtClean="0">
                <a:latin typeface="+mn-lt"/>
              </a:rPr>
              <a:t>0.018%</a:t>
            </a:r>
            <a:r>
              <a:rPr lang="en-US" sz="3600" dirty="0" smtClean="0"/>
              <a:t> of GPU area)</a:t>
            </a:r>
          </a:p>
          <a:p>
            <a:pPr lvl="1"/>
            <a:endParaRPr lang="en-US" sz="3200"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33</a:t>
            </a:fld>
            <a:endParaRPr lang="en-US"/>
          </a:p>
        </p:txBody>
      </p:sp>
    </p:spTree>
    <p:extLst>
      <p:ext uri="{BB962C8B-B14F-4D97-AF65-F5344CB8AC3E}">
        <p14:creationId xmlns:p14="http://schemas.microsoft.com/office/powerpoint/2010/main" val="229816776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3319"/>
            <a:ext cx="7886700" cy="723445"/>
          </a:xfrm>
        </p:spPr>
        <p:txBody>
          <a:bodyPr/>
          <a:lstStyle/>
          <a:p>
            <a:r>
              <a:rPr lang="en-US" dirty="0" smtClean="0"/>
              <a:t>Conclusion</a:t>
            </a:r>
            <a:endParaRPr lang="en-US" dirty="0"/>
          </a:p>
        </p:txBody>
      </p:sp>
      <p:sp>
        <p:nvSpPr>
          <p:cNvPr id="3" name="Content Placeholder 2"/>
          <p:cNvSpPr>
            <a:spLocks noGrp="1"/>
          </p:cNvSpPr>
          <p:nvPr>
            <p:ph idx="1"/>
          </p:nvPr>
        </p:nvSpPr>
        <p:spPr>
          <a:xfrm>
            <a:off x="628649" y="1006765"/>
            <a:ext cx="8174387" cy="5471527"/>
          </a:xfrm>
        </p:spPr>
        <p:txBody>
          <a:bodyPr>
            <a:normAutofit lnSpcReduction="10000"/>
          </a:bodyPr>
          <a:lstStyle/>
          <a:p>
            <a:r>
              <a:rPr lang="en-US" dirty="0" smtClean="0"/>
              <a:t>Near-data processing is a promising </a:t>
            </a:r>
            <a:r>
              <a:rPr lang="en-US" dirty="0"/>
              <a:t>direction </a:t>
            </a:r>
            <a:r>
              <a:rPr lang="en-US" dirty="0" smtClean="0"/>
              <a:t>to alleviate the memory bandwidth bottleneck in GPUs</a:t>
            </a:r>
          </a:p>
          <a:p>
            <a:endParaRPr lang="en-US" sz="900" b="1" dirty="0" smtClean="0"/>
          </a:p>
          <a:p>
            <a:r>
              <a:rPr lang="en-US" b="1" dirty="0" smtClean="0"/>
              <a:t>Problem:</a:t>
            </a:r>
            <a:r>
              <a:rPr lang="en-US" dirty="0" smtClean="0"/>
              <a:t> </a:t>
            </a:r>
            <a:r>
              <a:rPr lang="en-US" dirty="0" smtClean="0">
                <a:solidFill>
                  <a:srgbClr val="FF0000"/>
                </a:solidFill>
              </a:rPr>
              <a:t>It requires significant programmer effort</a:t>
            </a:r>
          </a:p>
          <a:p>
            <a:pPr lvl="1"/>
            <a:r>
              <a:rPr lang="en-US" dirty="0" smtClean="0"/>
              <a:t>Which operations to offload?</a:t>
            </a:r>
          </a:p>
          <a:p>
            <a:pPr lvl="1"/>
            <a:r>
              <a:rPr lang="en-US" dirty="0" smtClean="0"/>
              <a:t>How to map data across multiple memory stacks?</a:t>
            </a:r>
          </a:p>
          <a:p>
            <a:endParaRPr lang="en-US" sz="900" b="1" dirty="0" smtClean="0"/>
          </a:p>
          <a:p>
            <a:r>
              <a:rPr lang="en-US" b="1" dirty="0" smtClean="0"/>
              <a:t>Our Approach: </a:t>
            </a:r>
            <a:r>
              <a:rPr lang="en-US" dirty="0" smtClean="0">
                <a:solidFill>
                  <a:srgbClr val="0070C0"/>
                </a:solidFill>
              </a:rPr>
              <a:t>Transparent </a:t>
            </a:r>
            <a:r>
              <a:rPr lang="en-US" dirty="0">
                <a:solidFill>
                  <a:srgbClr val="0070C0"/>
                </a:solidFill>
              </a:rPr>
              <a:t>Offloading and </a:t>
            </a:r>
            <a:r>
              <a:rPr lang="en-US" dirty="0" smtClean="0">
                <a:solidFill>
                  <a:srgbClr val="0070C0"/>
                </a:solidFill>
              </a:rPr>
              <a:t>Mapping</a:t>
            </a:r>
          </a:p>
          <a:p>
            <a:pPr lvl="1"/>
            <a:r>
              <a:rPr lang="en-US" dirty="0" smtClean="0"/>
              <a:t>A new </a:t>
            </a:r>
            <a:r>
              <a:rPr lang="en-US" dirty="0">
                <a:solidFill>
                  <a:srgbClr val="008F00"/>
                </a:solidFill>
                <a:latin typeface="Gill Sans MT" charset="0"/>
                <a:ea typeface="Gill Sans MT" charset="0"/>
                <a:cs typeface="Gill Sans MT" charset="0"/>
              </a:rPr>
              <a:t>programmer-transparent mechanism</a:t>
            </a:r>
            <a:r>
              <a:rPr lang="en-US" dirty="0" smtClean="0">
                <a:solidFill>
                  <a:srgbClr val="008F00"/>
                </a:solidFill>
                <a:latin typeface="Gill Sans MT" charset="0"/>
                <a:ea typeface="Gill Sans MT" charset="0"/>
                <a:cs typeface="Gill Sans MT" charset="0"/>
              </a:rPr>
              <a:t> </a:t>
            </a:r>
            <a:r>
              <a:rPr lang="en-US" dirty="0" smtClean="0"/>
              <a:t>to identify and decide what code portions to offload</a:t>
            </a:r>
          </a:p>
          <a:p>
            <a:pPr lvl="1"/>
            <a:r>
              <a:rPr lang="en-US" dirty="0" smtClean="0"/>
              <a:t>A </a:t>
            </a:r>
            <a:r>
              <a:rPr lang="en-US" dirty="0"/>
              <a:t>programmer-transparent </a:t>
            </a:r>
            <a:r>
              <a:rPr lang="en-US" dirty="0">
                <a:solidFill>
                  <a:srgbClr val="008F00"/>
                </a:solidFill>
                <a:latin typeface="Gill Sans MT" charset="0"/>
                <a:ea typeface="Gill Sans MT" charset="0"/>
                <a:cs typeface="Gill Sans MT" charset="0"/>
              </a:rPr>
              <a:t>data mapping mechanism </a:t>
            </a:r>
            <a:r>
              <a:rPr lang="en-US" dirty="0"/>
              <a:t>to maximize </a:t>
            </a:r>
            <a:r>
              <a:rPr lang="en-US" dirty="0" smtClean="0"/>
              <a:t>data co-location in each memory stack</a:t>
            </a:r>
          </a:p>
          <a:p>
            <a:endParaRPr lang="en-US" sz="800" dirty="0" smtClean="0"/>
          </a:p>
          <a:p>
            <a:r>
              <a:rPr lang="en-US" b="1" dirty="0" smtClean="0"/>
              <a:t>Key Results</a:t>
            </a:r>
            <a:r>
              <a:rPr lang="en-US" dirty="0" smtClean="0"/>
              <a:t>: 30% average (76% max) performance improvement in GPU workloads</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34</a:t>
            </a:fld>
            <a:endParaRPr lang="en-US"/>
          </a:p>
        </p:txBody>
      </p:sp>
    </p:spTree>
    <p:custDataLst>
      <p:tags r:id="rId1"/>
    </p:custDataLst>
    <p:extLst>
      <p:ext uri="{BB962C8B-B14F-4D97-AF65-F5344CB8AC3E}">
        <p14:creationId xmlns:p14="http://schemas.microsoft.com/office/powerpoint/2010/main" val="116325527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9253"/>
            <a:ext cx="9144000" cy="1987126"/>
          </a:xfrm>
        </p:spPr>
        <p:txBody>
          <a:bodyPr anchor="t">
            <a:noAutofit/>
          </a:bodyPr>
          <a:lstStyle/>
          <a:p>
            <a:r>
              <a:rPr lang="en-US" sz="3300" b="1" dirty="0">
                <a:solidFill>
                  <a:srgbClr val="0070C0"/>
                </a:solidFill>
              </a:rPr>
              <a:t>Transparent Offloading and </a:t>
            </a:r>
            <a:r>
              <a:rPr lang="en-US" sz="3300" b="1" dirty="0" smtClean="0">
                <a:solidFill>
                  <a:srgbClr val="0070C0"/>
                </a:solidFill>
              </a:rPr>
              <a:t>Mapping (TOM)</a:t>
            </a:r>
            <a:br>
              <a:rPr lang="en-US" sz="3300" b="1" dirty="0" smtClean="0">
                <a:solidFill>
                  <a:srgbClr val="0070C0"/>
                </a:solidFill>
              </a:rPr>
            </a:br>
            <a:r>
              <a:rPr lang="en-US" sz="1000" b="1" dirty="0" smtClean="0">
                <a:solidFill>
                  <a:srgbClr val="0070C0"/>
                </a:solidFill>
              </a:rPr>
              <a:t/>
            </a:r>
            <a:br>
              <a:rPr lang="en-US" sz="1000" b="1" dirty="0" smtClean="0">
                <a:solidFill>
                  <a:srgbClr val="0070C0"/>
                </a:solidFill>
              </a:rPr>
            </a:br>
            <a:r>
              <a:rPr lang="en-US" sz="3300" b="1" i="1" dirty="0" smtClean="0">
                <a:solidFill>
                  <a:srgbClr val="008F00"/>
                </a:solidFill>
                <a:latin typeface="Gill Sans MT" charset="0"/>
                <a:ea typeface="Gill Sans MT" charset="0"/>
                <a:cs typeface="Gill Sans MT" charset="0"/>
              </a:rPr>
              <a:t>Enabling </a:t>
            </a:r>
            <a:r>
              <a:rPr lang="en-US" sz="3300" b="1" i="1" dirty="0">
                <a:solidFill>
                  <a:srgbClr val="008F00"/>
                </a:solidFill>
                <a:latin typeface="Gill Sans MT" charset="0"/>
                <a:ea typeface="Gill Sans MT" charset="0"/>
                <a:cs typeface="Gill Sans MT" charset="0"/>
              </a:rPr>
              <a:t>Programmer-Transparent </a:t>
            </a:r>
            <a:br>
              <a:rPr lang="en-US" sz="3300" b="1" i="1" dirty="0">
                <a:solidFill>
                  <a:srgbClr val="008F00"/>
                </a:solidFill>
                <a:latin typeface="Gill Sans MT" charset="0"/>
                <a:ea typeface="Gill Sans MT" charset="0"/>
                <a:cs typeface="Gill Sans MT" charset="0"/>
              </a:rPr>
            </a:br>
            <a:r>
              <a:rPr lang="en-US" sz="3300" b="1" i="1" dirty="0">
                <a:solidFill>
                  <a:srgbClr val="008F00"/>
                </a:solidFill>
                <a:latin typeface="Gill Sans MT" charset="0"/>
                <a:ea typeface="Gill Sans MT" charset="0"/>
                <a:cs typeface="Gill Sans MT" charset="0"/>
              </a:rPr>
              <a:t>Near-Data Processing in GPU Systems</a:t>
            </a:r>
          </a:p>
        </p:txBody>
      </p:sp>
      <p:sp>
        <p:nvSpPr>
          <p:cNvPr id="3" name="Subtitle 2"/>
          <p:cNvSpPr>
            <a:spLocks noGrp="1"/>
          </p:cNvSpPr>
          <p:nvPr>
            <p:ph type="subTitle" idx="1"/>
          </p:nvPr>
        </p:nvSpPr>
        <p:spPr>
          <a:xfrm>
            <a:off x="0" y="2930642"/>
            <a:ext cx="9079345" cy="2076858"/>
          </a:xfrm>
        </p:spPr>
        <p:txBody>
          <a:bodyPr>
            <a:normAutofit/>
          </a:bodyPr>
          <a:lstStyle/>
          <a:p>
            <a:r>
              <a:rPr lang="en-US" sz="3200" b="1" dirty="0">
                <a:latin typeface="Gill Sans MT" panose="020B0502020104020203" pitchFamily="34" charset="0"/>
              </a:rPr>
              <a:t>Kevin Hsieh</a:t>
            </a:r>
          </a:p>
          <a:p>
            <a:r>
              <a:rPr lang="en-US" sz="2800" dirty="0" err="1">
                <a:solidFill>
                  <a:schemeClr val="tx1">
                    <a:lumMod val="65000"/>
                    <a:lumOff val="35000"/>
                  </a:schemeClr>
                </a:solidFill>
                <a:latin typeface="Gill Sans MT" panose="020B0502020104020203" pitchFamily="34" charset="0"/>
              </a:rPr>
              <a:t>Eiman</a:t>
            </a:r>
            <a:r>
              <a:rPr lang="en-US" sz="2800" dirty="0">
                <a:solidFill>
                  <a:schemeClr val="tx1">
                    <a:lumMod val="65000"/>
                    <a:lumOff val="35000"/>
                  </a:schemeClr>
                </a:solidFill>
                <a:latin typeface="Gill Sans MT" panose="020B0502020104020203" pitchFamily="34" charset="0"/>
              </a:rPr>
              <a:t> </a:t>
            </a:r>
            <a:r>
              <a:rPr lang="en-US" sz="2800" dirty="0" err="1">
                <a:solidFill>
                  <a:schemeClr val="tx1">
                    <a:lumMod val="65000"/>
                    <a:lumOff val="35000"/>
                  </a:schemeClr>
                </a:solidFill>
                <a:latin typeface="Gill Sans MT" panose="020B0502020104020203" pitchFamily="34" charset="0"/>
              </a:rPr>
              <a:t>Ebrahimi</a:t>
            </a:r>
            <a:r>
              <a:rPr lang="en-US" sz="2800" dirty="0">
                <a:solidFill>
                  <a:schemeClr val="tx1">
                    <a:lumMod val="65000"/>
                    <a:lumOff val="35000"/>
                  </a:schemeClr>
                </a:solidFill>
                <a:latin typeface="Gill Sans MT" panose="020B0502020104020203" pitchFamily="34" charset="0"/>
              </a:rPr>
              <a:t>, </a:t>
            </a:r>
            <a:r>
              <a:rPr lang="en-US" sz="2800" dirty="0" err="1">
                <a:solidFill>
                  <a:schemeClr val="tx1">
                    <a:lumMod val="65000"/>
                    <a:lumOff val="35000"/>
                  </a:schemeClr>
                </a:solidFill>
                <a:latin typeface="Gill Sans MT" panose="020B0502020104020203" pitchFamily="34" charset="0"/>
              </a:rPr>
              <a:t>Gwangsun</a:t>
            </a:r>
            <a:r>
              <a:rPr lang="en-US" sz="2800" dirty="0">
                <a:solidFill>
                  <a:schemeClr val="tx1">
                    <a:lumMod val="65000"/>
                    <a:lumOff val="35000"/>
                  </a:schemeClr>
                </a:solidFill>
                <a:latin typeface="Gill Sans MT" panose="020B0502020104020203" pitchFamily="34" charset="0"/>
              </a:rPr>
              <a:t> Kim, </a:t>
            </a:r>
            <a:r>
              <a:rPr lang="en-US" sz="2800" dirty="0" err="1">
                <a:solidFill>
                  <a:schemeClr val="tx1">
                    <a:lumMod val="65000"/>
                    <a:lumOff val="35000"/>
                  </a:schemeClr>
                </a:solidFill>
                <a:latin typeface="Gill Sans MT" panose="020B0502020104020203" pitchFamily="34" charset="0"/>
              </a:rPr>
              <a:t>Niladrish</a:t>
            </a:r>
            <a:r>
              <a:rPr lang="en-US" sz="2800" dirty="0">
                <a:solidFill>
                  <a:schemeClr val="tx1">
                    <a:lumMod val="65000"/>
                    <a:lumOff val="35000"/>
                  </a:schemeClr>
                </a:solidFill>
                <a:latin typeface="Gill Sans MT" panose="020B0502020104020203" pitchFamily="34" charset="0"/>
              </a:rPr>
              <a:t> Chatterjee, </a:t>
            </a:r>
            <a:endParaRPr lang="en-US" sz="2800" dirty="0" smtClean="0">
              <a:solidFill>
                <a:schemeClr val="tx1">
                  <a:lumMod val="65000"/>
                  <a:lumOff val="35000"/>
                </a:schemeClr>
              </a:solidFill>
              <a:latin typeface="Gill Sans MT" panose="020B0502020104020203" pitchFamily="34" charset="0"/>
            </a:endParaRPr>
          </a:p>
          <a:p>
            <a:r>
              <a:rPr lang="en-US" sz="2800" dirty="0" smtClean="0">
                <a:solidFill>
                  <a:schemeClr val="tx1">
                    <a:lumMod val="65000"/>
                    <a:lumOff val="35000"/>
                  </a:schemeClr>
                </a:solidFill>
                <a:latin typeface="Gill Sans MT" panose="020B0502020104020203" pitchFamily="34" charset="0"/>
              </a:rPr>
              <a:t>Mike O’Connor, </a:t>
            </a:r>
            <a:r>
              <a:rPr lang="en-US" sz="2800" dirty="0" err="1" smtClean="0">
                <a:solidFill>
                  <a:schemeClr val="tx1">
                    <a:lumMod val="65000"/>
                    <a:lumOff val="35000"/>
                  </a:schemeClr>
                </a:solidFill>
                <a:latin typeface="Gill Sans MT" panose="020B0502020104020203" pitchFamily="34" charset="0"/>
              </a:rPr>
              <a:t>Nandita</a:t>
            </a:r>
            <a:r>
              <a:rPr lang="en-US" sz="2800" dirty="0" smtClean="0">
                <a:solidFill>
                  <a:schemeClr val="tx1">
                    <a:lumMod val="65000"/>
                    <a:lumOff val="35000"/>
                  </a:schemeClr>
                </a:solidFill>
                <a:latin typeface="Gill Sans MT" panose="020B0502020104020203" pitchFamily="34" charset="0"/>
              </a:rPr>
              <a:t> </a:t>
            </a:r>
            <a:r>
              <a:rPr lang="en-US" sz="2800" dirty="0" err="1" smtClean="0">
                <a:solidFill>
                  <a:schemeClr val="tx1">
                    <a:lumMod val="65000"/>
                    <a:lumOff val="35000"/>
                  </a:schemeClr>
                </a:solidFill>
                <a:latin typeface="Gill Sans MT" panose="020B0502020104020203" pitchFamily="34" charset="0"/>
              </a:rPr>
              <a:t>Vijaykumar</a:t>
            </a:r>
            <a:r>
              <a:rPr lang="en-US" sz="2800" dirty="0" smtClean="0">
                <a:solidFill>
                  <a:schemeClr val="tx1">
                    <a:lumMod val="65000"/>
                    <a:lumOff val="35000"/>
                  </a:schemeClr>
                </a:solidFill>
                <a:latin typeface="Gill Sans MT" panose="020B0502020104020203" pitchFamily="34" charset="0"/>
              </a:rPr>
              <a:t>, </a:t>
            </a:r>
          </a:p>
          <a:p>
            <a:r>
              <a:rPr lang="en-US" sz="2800" dirty="0" err="1" smtClean="0">
                <a:solidFill>
                  <a:schemeClr val="tx1">
                    <a:lumMod val="65000"/>
                    <a:lumOff val="35000"/>
                  </a:schemeClr>
                </a:solidFill>
                <a:latin typeface="Gill Sans MT" panose="020B0502020104020203" pitchFamily="34" charset="0"/>
              </a:rPr>
              <a:t>Onur</a:t>
            </a:r>
            <a:r>
              <a:rPr lang="en-US" sz="2800" dirty="0" smtClean="0">
                <a:solidFill>
                  <a:schemeClr val="tx1">
                    <a:lumMod val="65000"/>
                    <a:lumOff val="35000"/>
                  </a:schemeClr>
                </a:solidFill>
                <a:latin typeface="Gill Sans MT" panose="020B0502020104020203" pitchFamily="34" charset="0"/>
              </a:rPr>
              <a:t> </a:t>
            </a:r>
            <a:r>
              <a:rPr lang="en-US" sz="2800" dirty="0" err="1" smtClean="0">
                <a:solidFill>
                  <a:schemeClr val="tx1">
                    <a:lumMod val="65000"/>
                    <a:lumOff val="35000"/>
                  </a:schemeClr>
                </a:solidFill>
                <a:latin typeface="Gill Sans MT" panose="020B0502020104020203" pitchFamily="34" charset="0"/>
              </a:rPr>
              <a:t>Mutlu</a:t>
            </a:r>
            <a:r>
              <a:rPr lang="en-US" sz="2800" dirty="0" smtClean="0">
                <a:solidFill>
                  <a:schemeClr val="tx1">
                    <a:lumMod val="65000"/>
                    <a:lumOff val="35000"/>
                  </a:schemeClr>
                </a:solidFill>
                <a:latin typeface="Gill Sans MT" panose="020B0502020104020203" pitchFamily="34" charset="0"/>
              </a:rPr>
              <a:t>, Stephen W. </a:t>
            </a:r>
            <a:r>
              <a:rPr lang="en-US" sz="2800" dirty="0" err="1" smtClean="0">
                <a:solidFill>
                  <a:schemeClr val="tx1">
                    <a:lumMod val="65000"/>
                    <a:lumOff val="35000"/>
                  </a:schemeClr>
                </a:solidFill>
                <a:latin typeface="Gill Sans MT" panose="020B0502020104020203" pitchFamily="34" charset="0"/>
              </a:rPr>
              <a:t>Keckler</a:t>
            </a:r>
            <a:r>
              <a:rPr lang="en-US" sz="2800" dirty="0" smtClean="0">
                <a:solidFill>
                  <a:schemeClr val="tx1">
                    <a:lumMod val="65000"/>
                    <a:lumOff val="35000"/>
                  </a:schemeClr>
                </a:solidFill>
                <a:latin typeface="Gill Sans MT" panose="020B0502020104020203" pitchFamily="34" charset="0"/>
              </a:rPr>
              <a:t> </a:t>
            </a:r>
          </a:p>
          <a:p>
            <a:endParaRPr lang="en-US" dirty="0"/>
          </a:p>
        </p:txBody>
      </p:sp>
      <p:pic>
        <p:nvPicPr>
          <p:cNvPr id="5" name="Picture 4" descr="safari.png"/>
          <p:cNvPicPr>
            <a:picLocks noChangeAspect="1"/>
          </p:cNvPicPr>
          <p:nvPr/>
        </p:nvPicPr>
        <p:blipFill>
          <a:blip r:embed="rId3" cstate="print"/>
          <a:srcRect/>
          <a:stretch>
            <a:fillRect/>
          </a:stretch>
        </p:blipFill>
        <p:spPr bwMode="auto">
          <a:xfrm>
            <a:off x="371415" y="5621263"/>
            <a:ext cx="1300940" cy="376415"/>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324" y="5566179"/>
            <a:ext cx="1751708" cy="486585"/>
          </a:xfrm>
          <a:prstGeom prst="rect">
            <a:avLst/>
          </a:prstGeom>
        </p:spPr>
      </p:pic>
      <p:pic>
        <p:nvPicPr>
          <p:cNvPr id="8" name="Picture 2" descr="http://www.v3.co.uk/IMG/367/176367/nividia-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0416" y="5253631"/>
            <a:ext cx="1328652" cy="10333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urgundy_CMU_JPG_Logo.jpg"/>
          <p:cNvPicPr>
            <a:picLocks noChangeAspect="1"/>
          </p:cNvPicPr>
          <p:nvPr/>
        </p:nvPicPr>
        <p:blipFill>
          <a:blip r:embed="rId6" cstate="print"/>
          <a:stretch>
            <a:fillRect/>
          </a:stretch>
        </p:blipFill>
        <p:spPr>
          <a:xfrm>
            <a:off x="1835642" y="5411964"/>
            <a:ext cx="2201586" cy="795017"/>
          </a:xfrm>
          <a:prstGeom prst="rect">
            <a:avLst/>
          </a:prstGeom>
        </p:spPr>
      </p:pic>
      <p:pic>
        <p:nvPicPr>
          <p:cNvPr id="1026" name="Picture 2" descr="ETH Zurich short logo, black"/>
          <p:cNvPicPr>
            <a:picLocks noChangeAspect="1" noChangeArrowheads="1"/>
          </p:cNvPicPr>
          <p:nvPr/>
        </p:nvPicPr>
        <p:blipFill rotWithShape="1">
          <a:blip r:embed="rId7">
            <a:extLst>
              <a:ext uri="{28A0092B-C50C-407E-A947-70E740481C1C}">
                <a14:useLocalDpi xmlns:a14="http://schemas.microsoft.com/office/drawing/2010/main" val="0"/>
              </a:ext>
            </a:extLst>
          </a:blip>
          <a:srcRect l="6982" t="19970" r="7940" b="18111"/>
          <a:stretch/>
        </p:blipFill>
        <p:spPr bwMode="auto">
          <a:xfrm>
            <a:off x="7056582" y="5525566"/>
            <a:ext cx="1717964" cy="48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5701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r>
              <a:rPr lang="en-US" dirty="0"/>
              <a:t> </a:t>
            </a:r>
            <a:r>
              <a:rPr lang="en-US" dirty="0" smtClean="0"/>
              <a:t>on Access Pattern</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36</a:t>
            </a:fld>
            <a:endParaRPr lang="en-US"/>
          </a:p>
        </p:txBody>
      </p:sp>
      <p:sp>
        <p:nvSpPr>
          <p:cNvPr id="6" name="goal"/>
          <p:cNvSpPr/>
          <p:nvPr/>
        </p:nvSpPr>
        <p:spPr>
          <a:xfrm>
            <a:off x="0" y="5222882"/>
            <a:ext cx="9144000" cy="1029716"/>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Rounded MT Bold" charset="0"/>
                <a:ea typeface="Arial Rounded MT Bold" charset="0"/>
                <a:cs typeface="Arial Rounded MT Bold" charset="0"/>
              </a:rPr>
              <a:t>85% </a:t>
            </a:r>
            <a:r>
              <a:rPr lang="en-US" sz="3200" b="1" dirty="0" smtClean="0">
                <a:solidFill>
                  <a:schemeClr val="bg1"/>
                </a:solidFill>
                <a:latin typeface="Arial Rounded MT Bold" charset="0"/>
                <a:ea typeface="Arial Rounded MT Bold" charset="0"/>
                <a:cs typeface="Arial Rounded MT Bold" charset="0"/>
              </a:rPr>
              <a:t>of offloading candidate blocks exhibit fixed offset pattern</a:t>
            </a:r>
            <a:endParaRPr lang="en-US" sz="3200" b="1" dirty="0">
              <a:solidFill>
                <a:schemeClr val="bg1"/>
              </a:solidFill>
              <a:latin typeface="Arial Rounded MT Bold" charset="0"/>
              <a:ea typeface="Arial Rounded MT Bold" charset="0"/>
              <a:cs typeface="Arial Rounded MT Bold" charset="0"/>
            </a:endParaRPr>
          </a:p>
        </p:txBody>
      </p:sp>
      <p:graphicFrame>
        <p:nvGraphicFramePr>
          <p:cNvPr id="7" name="Chart 6"/>
          <p:cNvGraphicFramePr>
            <a:graphicFrameLocks/>
          </p:cNvGraphicFramePr>
          <p:nvPr>
            <p:extLst>
              <p:ext uri="{D42A27DB-BD31-4B8C-83A1-F6EECF244321}">
                <p14:modId xmlns:p14="http://schemas.microsoft.com/office/powerpoint/2010/main" val="653073453"/>
              </p:ext>
            </p:extLst>
          </p:nvPr>
        </p:nvGraphicFramePr>
        <p:xfrm>
          <a:off x="44450" y="1325056"/>
          <a:ext cx="9055100" cy="352425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21721526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Change Equations</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37</a:t>
            </a:fld>
            <a:endParaRPr lang="en-US"/>
          </a:p>
        </p:txBody>
      </p:sp>
      <p:pic>
        <p:nvPicPr>
          <p:cNvPr id="5" name="Picture 4"/>
          <p:cNvPicPr>
            <a:picLocks noChangeAspect="1"/>
          </p:cNvPicPr>
          <p:nvPr/>
        </p:nvPicPr>
        <p:blipFill>
          <a:blip r:embed="rId2"/>
          <a:stretch>
            <a:fillRect/>
          </a:stretch>
        </p:blipFill>
        <p:spPr>
          <a:xfrm>
            <a:off x="745000" y="2424471"/>
            <a:ext cx="7653284" cy="1749322"/>
          </a:xfrm>
          <a:prstGeom prst="rect">
            <a:avLst/>
          </a:prstGeom>
        </p:spPr>
      </p:pic>
    </p:spTree>
    <p:extLst>
      <p:ext uri="{BB962C8B-B14F-4D97-AF65-F5344CB8AC3E}">
        <p14:creationId xmlns:p14="http://schemas.microsoft.com/office/powerpoint/2010/main" val="137977898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memory mapping search space</a:t>
            </a:r>
            <a:endParaRPr lang="en-US" dirty="0"/>
          </a:p>
        </p:txBody>
      </p:sp>
      <p:sp>
        <p:nvSpPr>
          <p:cNvPr id="3" name="Content Placeholder 2"/>
          <p:cNvSpPr>
            <a:spLocks noGrp="1"/>
          </p:cNvSpPr>
          <p:nvPr>
            <p:ph idx="1"/>
          </p:nvPr>
        </p:nvSpPr>
        <p:spPr>
          <a:xfrm>
            <a:off x="628650" y="1210491"/>
            <a:ext cx="7886700" cy="5278592"/>
          </a:xfrm>
        </p:spPr>
        <p:txBody>
          <a:bodyPr>
            <a:normAutofit fontScale="92500" lnSpcReduction="10000"/>
          </a:bodyPr>
          <a:lstStyle/>
          <a:p>
            <a:r>
              <a:rPr lang="en-US" dirty="0"/>
              <a:t>We only need 2 bits to determine the memory stack in a system with 4 memory stacks. The result of the sweep starts from bit position 7 (128B GPU cache line size) to bit position 16 (64 KB). </a:t>
            </a:r>
            <a:endParaRPr lang="en-US" dirty="0" smtClean="0"/>
          </a:p>
          <a:p>
            <a:endParaRPr lang="en-US" dirty="0"/>
          </a:p>
          <a:p>
            <a:r>
              <a:rPr lang="en-US" dirty="0" smtClean="0"/>
              <a:t>Based </a:t>
            </a:r>
            <a:r>
              <a:rPr lang="en-US" dirty="0"/>
              <a:t>on our results, sweeping into higher bits does not make a noticeable </a:t>
            </a:r>
            <a:r>
              <a:rPr lang="en-US" dirty="0" smtClean="0"/>
              <a:t>difference</a:t>
            </a:r>
            <a:r>
              <a:rPr lang="en-US" dirty="0"/>
              <a:t>. </a:t>
            </a:r>
          </a:p>
          <a:p>
            <a:endParaRPr lang="en-US" dirty="0" smtClean="0"/>
          </a:p>
          <a:p>
            <a:r>
              <a:rPr lang="en-US" dirty="0" smtClean="0"/>
              <a:t>This search is done by a small hardware (memory mapping analyzer), which calculates </a:t>
            </a:r>
            <a:r>
              <a:rPr lang="en-US" dirty="0"/>
              <a:t>how many memory stacks would be accessed by each </a:t>
            </a:r>
            <a:r>
              <a:rPr lang="en-US" dirty="0" smtClean="0"/>
              <a:t>offloading </a:t>
            </a:r>
            <a:r>
              <a:rPr lang="en-US" dirty="0"/>
              <a:t>candidate instance for all </a:t>
            </a:r>
            <a:r>
              <a:rPr lang="en-US" dirty="0" smtClean="0"/>
              <a:t>different </a:t>
            </a:r>
            <a:r>
              <a:rPr lang="en-US"/>
              <a:t>potential </a:t>
            </a:r>
            <a:r>
              <a:rPr lang="en-US" smtClean="0"/>
              <a:t>memory stack </a:t>
            </a:r>
            <a:r>
              <a:rPr lang="en-US" dirty="0"/>
              <a:t>mappings (e.g., using bits 7:8, 8:9, ..., 16:17 in a system with four memory stacks) </a:t>
            </a:r>
          </a:p>
          <a:p>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38</a:t>
            </a:fld>
            <a:endParaRPr lang="en-US"/>
          </a:p>
        </p:txBody>
      </p:sp>
    </p:spTree>
    <p:extLst>
      <p:ext uri="{BB962C8B-B14F-4D97-AF65-F5344CB8AC3E}">
        <p14:creationId xmlns:p14="http://schemas.microsoft.com/office/powerpoint/2010/main" val="20070689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Mapping From Different Fraction of Offloading Candidate Blocks</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39</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3755470"/>
              </p:ext>
            </p:extLst>
          </p:nvPr>
        </p:nvGraphicFramePr>
        <p:xfrm>
          <a:off x="368710" y="1253613"/>
          <a:ext cx="8495071" cy="4925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215176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7352"/>
            <a:ext cx="8397363" cy="723445"/>
          </a:xfrm>
        </p:spPr>
        <p:txBody>
          <a:bodyPr>
            <a:noAutofit/>
          </a:bodyPr>
          <a:lstStyle/>
          <a:p>
            <a:r>
              <a:rPr lang="en-US" dirty="0" smtClean="0"/>
              <a:t>Near-Data Processing: Key Challenges</a:t>
            </a:r>
            <a:endParaRPr lang="en-US" dirty="0"/>
          </a:p>
        </p:txBody>
      </p:sp>
      <p:sp>
        <p:nvSpPr>
          <p:cNvPr id="3" name="Content Placeholder 2"/>
          <p:cNvSpPr>
            <a:spLocks noGrp="1"/>
          </p:cNvSpPr>
          <p:nvPr>
            <p:ph idx="1"/>
          </p:nvPr>
        </p:nvSpPr>
        <p:spPr/>
        <p:txBody>
          <a:bodyPr>
            <a:noAutofit/>
          </a:bodyPr>
          <a:lstStyle/>
          <a:p>
            <a:pPr>
              <a:lnSpc>
                <a:spcPct val="100000"/>
              </a:lnSpc>
              <a:spcBef>
                <a:spcPts val="0"/>
              </a:spcBef>
            </a:pPr>
            <a:r>
              <a:rPr lang="en-US" sz="4000" dirty="0" smtClean="0">
                <a:solidFill>
                  <a:srgbClr val="0070C0"/>
                </a:solidFill>
                <a:latin typeface="Calibri" charset="0"/>
                <a:ea typeface="Calibri" charset="0"/>
                <a:cs typeface="Calibri" charset="0"/>
              </a:rPr>
              <a:t>Which operations should we  offload?</a:t>
            </a:r>
          </a:p>
          <a:p>
            <a:pPr>
              <a:lnSpc>
                <a:spcPct val="100000"/>
              </a:lnSpc>
              <a:spcBef>
                <a:spcPts val="0"/>
              </a:spcBef>
            </a:pPr>
            <a:endParaRPr lang="en-US" sz="4000" dirty="0">
              <a:solidFill>
                <a:srgbClr val="0070C0"/>
              </a:solidFill>
              <a:latin typeface="Calibri" charset="0"/>
              <a:ea typeface="Calibri" charset="0"/>
              <a:cs typeface="Calibri" charset="0"/>
            </a:endParaRPr>
          </a:p>
          <a:p>
            <a:pPr>
              <a:lnSpc>
                <a:spcPct val="100000"/>
              </a:lnSpc>
              <a:spcBef>
                <a:spcPts val="0"/>
              </a:spcBef>
            </a:pPr>
            <a:r>
              <a:rPr lang="en-US" sz="4000" dirty="0" smtClean="0">
                <a:solidFill>
                  <a:srgbClr val="0070C0"/>
                </a:solidFill>
                <a:latin typeface="Calibri" charset="0"/>
                <a:ea typeface="Calibri" charset="0"/>
                <a:cs typeface="Calibri" charset="0"/>
              </a:rPr>
              <a:t>How should we map data across multiple memory stacks?</a:t>
            </a:r>
          </a:p>
        </p:txBody>
      </p:sp>
      <p:sp>
        <p:nvSpPr>
          <p:cNvPr id="4" name="Slide Number Placeholder 3"/>
          <p:cNvSpPr>
            <a:spLocks noGrp="1"/>
          </p:cNvSpPr>
          <p:nvPr>
            <p:ph type="sldNum" sz="quarter" idx="12"/>
          </p:nvPr>
        </p:nvSpPr>
        <p:spPr/>
        <p:txBody>
          <a:bodyPr/>
          <a:lstStyle/>
          <a:p>
            <a:fld id="{41761933-5E43-49A2-AD73-7C7EDD79F2C4}" type="slidenum">
              <a:rPr lang="en-US" smtClean="0"/>
              <a:pPr/>
              <a:t>4</a:t>
            </a:fld>
            <a:endParaRPr lang="en-US"/>
          </a:p>
        </p:txBody>
      </p:sp>
    </p:spTree>
    <p:extLst>
      <p:ext uri="{BB962C8B-B14F-4D97-AF65-F5344CB8AC3E}">
        <p14:creationId xmlns:p14="http://schemas.microsoft.com/office/powerpoint/2010/main" val="166839219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 Results</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40</a:t>
            </a:fld>
            <a:endParaRPr lang="en-US"/>
          </a:p>
        </p:txBody>
      </p:sp>
      <p:graphicFrame>
        <p:nvGraphicFramePr>
          <p:cNvPr id="5" name="Chart 4"/>
          <p:cNvGraphicFramePr>
            <a:graphicFrameLocks/>
          </p:cNvGraphicFramePr>
          <p:nvPr>
            <p:extLst>
              <p:ext uri="{D42A27DB-BD31-4B8C-83A1-F6EECF244321}">
                <p14:modId xmlns:p14="http://schemas.microsoft.com/office/powerpoint/2010/main" val="794097109"/>
              </p:ext>
            </p:extLst>
          </p:nvPr>
        </p:nvGraphicFramePr>
        <p:xfrm>
          <a:off x="132735" y="1386348"/>
          <a:ext cx="8854561" cy="4011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512277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Sensitivity to Computational Capacity of memory stack SMs</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41</a:t>
            </a:fld>
            <a:endParaRPr lang="en-US"/>
          </a:p>
        </p:txBody>
      </p:sp>
      <p:graphicFrame>
        <p:nvGraphicFramePr>
          <p:cNvPr id="5" name="Chart 4"/>
          <p:cNvGraphicFramePr>
            <a:graphicFrameLocks/>
          </p:cNvGraphicFramePr>
          <p:nvPr>
            <p:extLst>
              <p:ext uri="{D42A27DB-BD31-4B8C-83A1-F6EECF244321}">
                <p14:modId xmlns:p14="http://schemas.microsoft.com/office/powerpoint/2010/main" val="733873738"/>
              </p:ext>
            </p:extLst>
          </p:nvPr>
        </p:nvGraphicFramePr>
        <p:xfrm>
          <a:off x="602273" y="1576097"/>
          <a:ext cx="7913077" cy="22127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891549084"/>
              </p:ext>
            </p:extLst>
          </p:nvPr>
        </p:nvGraphicFramePr>
        <p:xfrm>
          <a:off x="482726" y="3946855"/>
          <a:ext cx="7913077" cy="238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007042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Sensitivity to Internal Memory Bandwidth</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42</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428226818"/>
              </p:ext>
            </p:extLst>
          </p:nvPr>
        </p:nvGraphicFramePr>
        <p:xfrm>
          <a:off x="615461" y="2256692"/>
          <a:ext cx="7913077" cy="23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45104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 </a:t>
            </a:r>
            <a:r>
              <a:rPr lang="en-US" dirty="0" smtClean="0">
                <a:latin typeface="+mn-lt"/>
              </a:rPr>
              <a:t>1</a:t>
            </a:r>
            <a:endParaRPr lang="en-US" dirty="0">
              <a:latin typeface="+mn-lt"/>
            </a:endParaRPr>
          </a:p>
        </p:txBody>
      </p:sp>
      <p:sp>
        <p:nvSpPr>
          <p:cNvPr id="4" name="Slide Number Placeholder 3"/>
          <p:cNvSpPr>
            <a:spLocks noGrp="1"/>
          </p:cNvSpPr>
          <p:nvPr>
            <p:ph type="sldNum" sz="quarter" idx="12"/>
          </p:nvPr>
        </p:nvSpPr>
        <p:spPr/>
        <p:txBody>
          <a:bodyPr/>
          <a:lstStyle/>
          <a:p>
            <a:fld id="{41761933-5E43-49A2-AD73-7C7EDD79F2C4}" type="slidenum">
              <a:rPr lang="en-US" smtClean="0"/>
              <a:pPr/>
              <a:t>5</a:t>
            </a:fld>
            <a:endParaRPr lang="en-US"/>
          </a:p>
        </p:txBody>
      </p:sp>
      <p:sp>
        <p:nvSpPr>
          <p:cNvPr id="60" name="Rectangle 59"/>
          <p:cNvSpPr/>
          <p:nvPr/>
        </p:nvSpPr>
        <p:spPr>
          <a:xfrm>
            <a:off x="3398321" y="2749082"/>
            <a:ext cx="530169" cy="646331"/>
          </a:xfrm>
          <a:prstGeom prst="rect">
            <a:avLst/>
          </a:prstGeom>
        </p:spPr>
        <p:txBody>
          <a:bodyPr wrap="square">
            <a:spAutoFit/>
          </a:bodyPr>
          <a:lstStyle/>
          <a:p>
            <a:r>
              <a:rPr lang="en-US" sz="3600" b="1" dirty="0" smtClean="0">
                <a:solidFill>
                  <a:srgbClr val="C00000"/>
                </a:solidFill>
                <a:ea typeface="Times New Roman" charset="0"/>
                <a:cs typeface="Times New Roman" charset="0"/>
              </a:rPr>
              <a:t>?</a:t>
            </a:r>
            <a:endParaRPr lang="en-US" sz="3600" b="1" dirty="0">
              <a:solidFill>
                <a:srgbClr val="C00000"/>
              </a:solidFill>
              <a:ea typeface="Times New Roman" charset="0"/>
              <a:cs typeface="Times New Roman" charset="0"/>
            </a:endParaRPr>
          </a:p>
        </p:txBody>
      </p:sp>
      <p:sp>
        <p:nvSpPr>
          <p:cNvPr id="68" name="Content Placeholder 2"/>
          <p:cNvSpPr>
            <a:spLocks noGrp="1"/>
          </p:cNvSpPr>
          <p:nvPr>
            <p:ph idx="1"/>
          </p:nvPr>
        </p:nvSpPr>
        <p:spPr>
          <a:xfrm>
            <a:off x="610146" y="1123094"/>
            <a:ext cx="8300174" cy="958025"/>
          </a:xfrm>
        </p:spPr>
        <p:txBody>
          <a:bodyPr>
            <a:normAutofit/>
          </a:bodyPr>
          <a:lstStyle/>
          <a:p>
            <a:r>
              <a:rPr lang="en-US" dirty="0" smtClean="0">
                <a:solidFill>
                  <a:srgbClr val="0070C0"/>
                </a:solidFill>
              </a:rPr>
              <a:t>Which </a:t>
            </a:r>
            <a:r>
              <a:rPr lang="en-US" dirty="0">
                <a:solidFill>
                  <a:srgbClr val="0070C0"/>
                </a:solidFill>
              </a:rPr>
              <a:t>operations should be executed on </a:t>
            </a:r>
            <a:r>
              <a:rPr lang="en-US" dirty="0" smtClean="0">
                <a:solidFill>
                  <a:srgbClr val="0070C0"/>
                </a:solidFill>
              </a:rPr>
              <a:t>the logic layer SMs?</a:t>
            </a:r>
            <a:endParaRPr lang="en-US" dirty="0">
              <a:solidFill>
                <a:srgbClr val="0070C0"/>
              </a:solidFill>
            </a:endParaRPr>
          </a:p>
        </p:txBody>
      </p:sp>
      <p:sp>
        <p:nvSpPr>
          <p:cNvPr id="69" name="Rectangle 68"/>
          <p:cNvSpPr/>
          <p:nvPr/>
        </p:nvSpPr>
        <p:spPr>
          <a:xfrm>
            <a:off x="7992481" y="3583775"/>
            <a:ext cx="530169" cy="646331"/>
          </a:xfrm>
          <a:prstGeom prst="rect">
            <a:avLst/>
          </a:prstGeom>
        </p:spPr>
        <p:txBody>
          <a:bodyPr wrap="square">
            <a:spAutoFit/>
          </a:bodyPr>
          <a:lstStyle/>
          <a:p>
            <a:r>
              <a:rPr lang="en-US" sz="3600" b="1" dirty="0" smtClean="0">
                <a:solidFill>
                  <a:srgbClr val="C00000"/>
                </a:solidFill>
                <a:ea typeface="Times New Roman" charset="0"/>
                <a:cs typeface="Times New Roman" charset="0"/>
              </a:rPr>
              <a:t>?</a:t>
            </a:r>
            <a:endParaRPr lang="en-US" sz="3600" b="1" dirty="0">
              <a:solidFill>
                <a:srgbClr val="C00000"/>
              </a:solidFill>
              <a:ea typeface="Times New Roman" charset="0"/>
              <a:cs typeface="Times New Roman" charset="0"/>
            </a:endParaRPr>
          </a:p>
        </p:txBody>
      </p:sp>
      <p:sp>
        <p:nvSpPr>
          <p:cNvPr id="71" name="Cube 70"/>
          <p:cNvSpPr/>
          <p:nvPr/>
        </p:nvSpPr>
        <p:spPr>
          <a:xfrm>
            <a:off x="6278417" y="3627351"/>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2" name="Cube 71"/>
          <p:cNvSpPr/>
          <p:nvPr/>
        </p:nvSpPr>
        <p:spPr>
          <a:xfrm>
            <a:off x="40913" y="5509310"/>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3" name="Cube 72"/>
          <p:cNvSpPr/>
          <p:nvPr/>
        </p:nvSpPr>
        <p:spPr>
          <a:xfrm>
            <a:off x="187983" y="3779499"/>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4" name="Left-Right Arrow 73"/>
          <p:cNvSpPr/>
          <p:nvPr/>
        </p:nvSpPr>
        <p:spPr>
          <a:xfrm>
            <a:off x="5220576" y="3849021"/>
            <a:ext cx="885870" cy="54607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74"/>
          <p:cNvSpPr/>
          <p:nvPr/>
        </p:nvSpPr>
        <p:spPr>
          <a:xfrm>
            <a:off x="2391779" y="3849021"/>
            <a:ext cx="885870" cy="54607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75"/>
          <p:cNvSpPr/>
          <p:nvPr/>
        </p:nvSpPr>
        <p:spPr>
          <a:xfrm>
            <a:off x="2391779" y="5269015"/>
            <a:ext cx="885870" cy="54607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3361187" y="4397555"/>
            <a:ext cx="1906529" cy="1369438"/>
            <a:chOff x="2953471" y="3044067"/>
            <a:chExt cx="1906529" cy="1369438"/>
          </a:xfrm>
        </p:grpSpPr>
        <p:sp>
          <p:nvSpPr>
            <p:cNvPr id="78" name="Cube 77"/>
            <p:cNvSpPr/>
            <p:nvPr/>
          </p:nvSpPr>
          <p:spPr>
            <a:xfrm>
              <a:off x="2953471" y="3044067"/>
              <a:ext cx="1906529" cy="723107"/>
            </a:xfrm>
            <a:prstGeom prst="cube">
              <a:avLst>
                <a:gd name="adj" fmla="val 93596"/>
              </a:avLst>
            </a:prstGeom>
            <a:solidFill>
              <a:srgbClr val="009C48"/>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9" name="Cube 78"/>
            <p:cNvSpPr/>
            <p:nvPr/>
          </p:nvSpPr>
          <p:spPr>
            <a:xfrm>
              <a:off x="3061157" y="3079127"/>
              <a:ext cx="1674497" cy="614583"/>
            </a:xfrm>
            <a:prstGeom prst="cube">
              <a:avLst>
                <a:gd name="adj" fmla="val 93596"/>
              </a:avLst>
            </a:prstGeom>
            <a:solidFill>
              <a:srgbClr val="E7E6E6"/>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80" name="Group 79"/>
            <p:cNvGrpSpPr/>
            <p:nvPr/>
          </p:nvGrpSpPr>
          <p:grpSpPr>
            <a:xfrm>
              <a:off x="3516974" y="3098334"/>
              <a:ext cx="1131475" cy="165803"/>
              <a:chOff x="3727519" y="1965605"/>
              <a:chExt cx="985052" cy="130722"/>
            </a:xfrm>
          </p:grpSpPr>
          <p:sp>
            <p:nvSpPr>
              <p:cNvPr id="90" name="Parallelogram 89"/>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1" name="Parallelogram 90"/>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2" name="Parallelogram 91"/>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81" name="Group 80"/>
            <p:cNvGrpSpPr/>
            <p:nvPr/>
          </p:nvGrpSpPr>
          <p:grpSpPr>
            <a:xfrm>
              <a:off x="3344838" y="3283579"/>
              <a:ext cx="1131475" cy="165803"/>
              <a:chOff x="3727519" y="1965605"/>
              <a:chExt cx="985052" cy="130722"/>
            </a:xfrm>
          </p:grpSpPr>
          <p:sp>
            <p:nvSpPr>
              <p:cNvPr id="87" name="Parallelogram 86"/>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8" name="Parallelogram 87"/>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9" name="Parallelogram 88"/>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82" name="Group 81"/>
            <p:cNvGrpSpPr/>
            <p:nvPr/>
          </p:nvGrpSpPr>
          <p:grpSpPr>
            <a:xfrm>
              <a:off x="3172702" y="3468823"/>
              <a:ext cx="1131475" cy="165803"/>
              <a:chOff x="3727519" y="1965605"/>
              <a:chExt cx="985052" cy="130722"/>
            </a:xfrm>
          </p:grpSpPr>
          <p:sp>
            <p:nvSpPr>
              <p:cNvPr id="84" name="Parallelogram 83"/>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5" name="Parallelogram 84"/>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6" name="Parallelogram 85"/>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sp>
          <p:nvSpPr>
            <p:cNvPr id="83" name="Rectangle 82"/>
            <p:cNvSpPr/>
            <p:nvPr/>
          </p:nvSpPr>
          <p:spPr>
            <a:xfrm>
              <a:off x="3136750" y="3767174"/>
              <a:ext cx="1480363" cy="646331"/>
            </a:xfrm>
            <a:prstGeom prst="rect">
              <a:avLst/>
            </a:prstGeom>
          </p:spPr>
          <p:txBody>
            <a:bodyPr wrap="square">
              <a:spAutoFit/>
            </a:bodyPr>
            <a:lstStyle/>
            <a:p>
              <a:r>
                <a:rPr lang="en-US" sz="3600" b="1" dirty="0" smtClean="0">
                  <a:solidFill>
                    <a:prstClr val="black"/>
                  </a:solidFill>
                  <a:latin typeface="Gill Sans MT" panose="020B0502020104020203" pitchFamily="34" charset="0"/>
                  <a:ea typeface="Times New Roman" charset="0"/>
                  <a:cs typeface="Times New Roman" charset="0"/>
                </a:rPr>
                <a:t>GPU</a:t>
              </a:r>
              <a:endParaRPr lang="en-US" sz="3600" b="1" dirty="0">
                <a:solidFill>
                  <a:prstClr val="black"/>
                </a:solidFill>
                <a:latin typeface="Gill Sans MT" panose="020B0502020104020203" pitchFamily="34" charset="0"/>
                <a:ea typeface="Times New Roman" charset="0"/>
                <a:cs typeface="Times New Roman" charset="0"/>
              </a:endParaRPr>
            </a:p>
          </p:txBody>
        </p:sp>
      </p:grpSp>
      <p:grpSp>
        <p:nvGrpSpPr>
          <p:cNvPr id="93" name="Group 92"/>
          <p:cNvGrpSpPr/>
          <p:nvPr/>
        </p:nvGrpSpPr>
        <p:grpSpPr>
          <a:xfrm>
            <a:off x="384550" y="3409148"/>
            <a:ext cx="1811241" cy="1166618"/>
            <a:chOff x="1795451" y="2219413"/>
            <a:chExt cx="1234990" cy="776005"/>
          </a:xfrm>
        </p:grpSpPr>
        <p:sp>
          <p:nvSpPr>
            <p:cNvPr id="94" name="Cube 93"/>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5" name="Cube 94"/>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6" name="Cube 95"/>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97" name="Group 96"/>
          <p:cNvGrpSpPr/>
          <p:nvPr/>
        </p:nvGrpSpPr>
        <p:grpSpPr>
          <a:xfrm>
            <a:off x="295468" y="5151570"/>
            <a:ext cx="1811241" cy="1166618"/>
            <a:chOff x="1795451" y="2219413"/>
            <a:chExt cx="1234990" cy="776005"/>
          </a:xfrm>
        </p:grpSpPr>
        <p:sp>
          <p:nvSpPr>
            <p:cNvPr id="98" name="Cube 97"/>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9" name="Cube 98"/>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00" name="Cube 99"/>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101" name="Group 100"/>
          <p:cNvGrpSpPr/>
          <p:nvPr/>
        </p:nvGrpSpPr>
        <p:grpSpPr>
          <a:xfrm>
            <a:off x="6495104" y="3258731"/>
            <a:ext cx="1811241" cy="1166618"/>
            <a:chOff x="1795451" y="2219413"/>
            <a:chExt cx="1234990" cy="776005"/>
          </a:xfrm>
        </p:grpSpPr>
        <p:sp>
          <p:nvSpPr>
            <p:cNvPr id="102" name="Cube 101"/>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03" name="Cube 102"/>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04" name="Cube 103"/>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sp>
        <p:nvSpPr>
          <p:cNvPr id="107" name="Rectangle 106"/>
          <p:cNvSpPr/>
          <p:nvPr/>
        </p:nvSpPr>
        <p:spPr>
          <a:xfrm>
            <a:off x="5843375" y="5021080"/>
            <a:ext cx="2172920" cy="572041"/>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70C0"/>
                </a:solidFill>
                <a:effectLst/>
                <a:uLnTx/>
                <a:uFillTx/>
                <a:latin typeface="Gill Sans MT" panose="020B0502020104020203" pitchFamily="34" charset="0"/>
                <a:ea typeface="Times New Roman" charset="0"/>
                <a:cs typeface="Times New Roman" charset="0"/>
              </a:rPr>
              <a:t>Logic layer SM</a:t>
            </a:r>
          </a:p>
        </p:txBody>
      </p:sp>
      <p:sp>
        <p:nvSpPr>
          <p:cNvPr id="108" name="Rectangle 107"/>
          <p:cNvSpPr/>
          <p:nvPr/>
        </p:nvSpPr>
        <p:spPr>
          <a:xfrm>
            <a:off x="5843376" y="5672855"/>
            <a:ext cx="2172920" cy="266755"/>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Gill Sans MT" panose="020B0502020104020203" pitchFamily="34" charset="0"/>
                <a:ea typeface="Times New Roman" charset="0"/>
                <a:cs typeface="Times New Roman" charset="0"/>
              </a:rPr>
              <a:t>Crossbar switch</a:t>
            </a:r>
          </a:p>
        </p:txBody>
      </p:sp>
      <p:sp>
        <p:nvSpPr>
          <p:cNvPr id="109" name="Rectangle 108"/>
          <p:cNvSpPr/>
          <p:nvPr/>
        </p:nvSpPr>
        <p:spPr>
          <a:xfrm>
            <a:off x="5843375" y="6060508"/>
            <a:ext cx="884635" cy="495619"/>
          </a:xfrm>
          <a:prstGeom prst="rect">
            <a:avLst/>
          </a:prstGeom>
          <a:solidFill>
            <a:sysClr val="window" lastClr="FFFFFF"/>
          </a:solidFill>
          <a:ln w="6350" cap="flat" cmpd="sng" algn="ctr">
            <a:solidFill>
              <a:sysClr val="windowText" lastClr="00000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Gill Sans MT" panose="020B0502020104020203" pitchFamily="34" charset="0"/>
                <a:ea typeface="Times New Roman" charset="0"/>
                <a:cs typeface="Times New Roman" charset="0"/>
              </a:rPr>
              <a:t>Mem Ctrl</a:t>
            </a:r>
          </a:p>
        </p:txBody>
      </p:sp>
      <p:sp>
        <p:nvSpPr>
          <p:cNvPr id="110" name="Rectangle 109"/>
          <p:cNvSpPr/>
          <p:nvPr/>
        </p:nvSpPr>
        <p:spPr>
          <a:xfrm>
            <a:off x="6777365" y="6133849"/>
            <a:ext cx="602969" cy="338554"/>
          </a:xfrm>
          <a:prstGeom prst="rect">
            <a:avLst/>
          </a:prstGeom>
        </p:spPr>
        <p:txBody>
          <a:bodyPr wrap="square">
            <a:spAutoFit/>
          </a:bodyPr>
          <a:lstStyle/>
          <a:p>
            <a:r>
              <a:rPr lang="is-IS" sz="1600" b="1" dirty="0" smtClean="0">
                <a:solidFill>
                  <a:prstClr val="black"/>
                </a:solidFill>
                <a:latin typeface="Gill Sans MT" panose="020B0502020104020203" pitchFamily="34" charset="0"/>
                <a:ea typeface="Times New Roman" charset="0"/>
                <a:cs typeface="Times New Roman" charset="0"/>
              </a:rPr>
              <a:t>….</a:t>
            </a:r>
            <a:endParaRPr lang="en-US" sz="1600" b="1" dirty="0">
              <a:solidFill>
                <a:prstClr val="black"/>
              </a:solidFill>
              <a:latin typeface="Gill Sans MT" panose="020B0502020104020203" pitchFamily="34" charset="0"/>
              <a:ea typeface="Times New Roman" charset="0"/>
              <a:cs typeface="Times New Roman" charset="0"/>
            </a:endParaRPr>
          </a:p>
        </p:txBody>
      </p:sp>
      <p:cxnSp>
        <p:nvCxnSpPr>
          <p:cNvPr id="111" name="Straight Connector 110"/>
          <p:cNvCxnSpPr/>
          <p:nvPr/>
        </p:nvCxnSpPr>
        <p:spPr>
          <a:xfrm flipH="1">
            <a:off x="7167796" y="5593121"/>
            <a:ext cx="2452" cy="79735"/>
          </a:xfrm>
          <a:prstGeom prst="line">
            <a:avLst/>
          </a:prstGeom>
          <a:noFill/>
          <a:ln w="6350" cap="flat" cmpd="sng" algn="ctr">
            <a:solidFill>
              <a:sysClr val="windowText" lastClr="000000"/>
            </a:solidFill>
            <a:prstDash val="solid"/>
            <a:miter lim="800000"/>
          </a:ln>
          <a:effectLst/>
        </p:spPr>
      </p:cxnSp>
      <p:cxnSp>
        <p:nvCxnSpPr>
          <p:cNvPr id="112" name="Straight Connector 111"/>
          <p:cNvCxnSpPr/>
          <p:nvPr/>
        </p:nvCxnSpPr>
        <p:spPr>
          <a:xfrm>
            <a:off x="6184630" y="5939610"/>
            <a:ext cx="0" cy="100947"/>
          </a:xfrm>
          <a:prstGeom prst="line">
            <a:avLst/>
          </a:prstGeom>
          <a:noFill/>
          <a:ln w="6350" cap="flat" cmpd="sng" algn="ctr">
            <a:solidFill>
              <a:sysClr val="windowText" lastClr="000000"/>
            </a:solidFill>
            <a:prstDash val="solid"/>
            <a:miter lim="800000"/>
          </a:ln>
          <a:effectLst/>
        </p:spPr>
      </p:cxnSp>
      <p:cxnSp>
        <p:nvCxnSpPr>
          <p:cNvPr id="113" name="Straight Connector 112"/>
          <p:cNvCxnSpPr/>
          <p:nvPr/>
        </p:nvCxnSpPr>
        <p:spPr>
          <a:xfrm>
            <a:off x="7700514" y="5940763"/>
            <a:ext cx="0" cy="85860"/>
          </a:xfrm>
          <a:prstGeom prst="line">
            <a:avLst/>
          </a:prstGeom>
          <a:noFill/>
          <a:ln w="6350" cap="flat" cmpd="sng" algn="ctr">
            <a:solidFill>
              <a:sysClr val="windowText" lastClr="000000"/>
            </a:solidFill>
            <a:prstDash val="solid"/>
            <a:miter lim="800000"/>
          </a:ln>
          <a:effectLst/>
        </p:spPr>
      </p:cxnSp>
      <p:sp>
        <p:nvSpPr>
          <p:cNvPr id="114" name="Rectangle 113"/>
          <p:cNvSpPr/>
          <p:nvPr/>
        </p:nvSpPr>
        <p:spPr>
          <a:xfrm>
            <a:off x="7179656" y="6054519"/>
            <a:ext cx="884635" cy="495619"/>
          </a:xfrm>
          <a:prstGeom prst="rect">
            <a:avLst/>
          </a:prstGeom>
          <a:solidFill>
            <a:sysClr val="window" lastClr="FFFFFF"/>
          </a:solidFill>
          <a:ln w="6350" cap="flat" cmpd="sng" algn="ctr">
            <a:solidFill>
              <a:sysClr val="windowText" lastClr="000000"/>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Gill Sans MT" panose="020B0502020104020203" pitchFamily="34" charset="0"/>
                <a:ea typeface="Times New Roman" charset="0"/>
                <a:cs typeface="Times New Roman" charset="0"/>
              </a:rPr>
              <a:t>Mem Ctrl</a:t>
            </a:r>
          </a:p>
        </p:txBody>
      </p:sp>
      <p:sp>
        <p:nvSpPr>
          <p:cNvPr id="115" name="Rectangle 114"/>
          <p:cNvSpPr/>
          <p:nvPr/>
        </p:nvSpPr>
        <p:spPr>
          <a:xfrm>
            <a:off x="5723201" y="4968278"/>
            <a:ext cx="2397647" cy="1635809"/>
          </a:xfrm>
          <a:prstGeom prst="rect">
            <a:avLst/>
          </a:pr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smtClean="0">
              <a:ln>
                <a:noFill/>
              </a:ln>
              <a:solidFill>
                <a:prstClr val="white"/>
              </a:solidFill>
              <a:effectLst/>
              <a:uLnTx/>
              <a:uFillTx/>
              <a:latin typeface="Gill Sans MT" panose="020B0502020104020203" pitchFamily="34" charset="0"/>
              <a:ea typeface=""/>
              <a:cs typeface=""/>
            </a:endParaRPr>
          </a:p>
        </p:txBody>
      </p:sp>
      <p:cxnSp>
        <p:nvCxnSpPr>
          <p:cNvPr id="116" name="Straight Connector 115"/>
          <p:cNvCxnSpPr/>
          <p:nvPr/>
        </p:nvCxnSpPr>
        <p:spPr>
          <a:xfrm flipH="1">
            <a:off x="5661659" y="4636896"/>
            <a:ext cx="613126" cy="343104"/>
          </a:xfrm>
          <a:prstGeom prst="line">
            <a:avLst/>
          </a:prstGeom>
          <a:noFill/>
          <a:ln w="6350" cap="flat" cmpd="sng" algn="ctr">
            <a:solidFill>
              <a:sysClr val="windowText" lastClr="000000"/>
            </a:solidFill>
            <a:prstDash val="dash"/>
            <a:miter lim="800000"/>
          </a:ln>
          <a:effectLst/>
        </p:spPr>
      </p:cxnSp>
      <p:cxnSp>
        <p:nvCxnSpPr>
          <p:cNvPr id="117" name="Straight Connector 116"/>
          <p:cNvCxnSpPr/>
          <p:nvPr/>
        </p:nvCxnSpPr>
        <p:spPr>
          <a:xfrm>
            <a:off x="7621973" y="4709869"/>
            <a:ext cx="635592" cy="298027"/>
          </a:xfrm>
          <a:prstGeom prst="line">
            <a:avLst/>
          </a:prstGeom>
          <a:noFill/>
          <a:ln w="6350" cap="flat" cmpd="sng" algn="ctr">
            <a:solidFill>
              <a:sysClr val="windowText" lastClr="000000"/>
            </a:solidFill>
            <a:prstDash val="dash"/>
            <a:miter lim="800000"/>
          </a:ln>
          <a:effectLst/>
        </p:spPr>
      </p:cxnSp>
      <p:sp>
        <p:nvSpPr>
          <p:cNvPr id="7" name="TextBox 6"/>
          <p:cNvSpPr txBox="1"/>
          <p:nvPr/>
        </p:nvSpPr>
        <p:spPr>
          <a:xfrm>
            <a:off x="4750849" y="1784358"/>
            <a:ext cx="4465780" cy="1077218"/>
          </a:xfrm>
          <a:prstGeom prst="rect">
            <a:avLst/>
          </a:prstGeom>
          <a:noFill/>
        </p:spPr>
        <p:txBody>
          <a:bodyPr wrap="square" rtlCol="0">
            <a:spAutoFit/>
          </a:bodyPr>
          <a:lstStyle/>
          <a:p>
            <a:r>
              <a:rPr lang="ro-RO" sz="1600" b="1" dirty="0">
                <a:latin typeface="Courier New" charset="0"/>
                <a:ea typeface="Courier New" charset="0"/>
                <a:cs typeface="Courier New" charset="0"/>
              </a:rPr>
              <a:t>T = D0; D0 = D0 + D2; D2 = T - D2;</a:t>
            </a:r>
          </a:p>
          <a:p>
            <a:r>
              <a:rPr lang="ro-RO" sz="1600" b="1" dirty="0" smtClean="0">
                <a:latin typeface="Courier New" charset="0"/>
                <a:ea typeface="Courier New" charset="0"/>
                <a:cs typeface="Courier New" charset="0"/>
              </a:rPr>
              <a:t>T </a:t>
            </a:r>
            <a:r>
              <a:rPr lang="ro-RO" sz="1600" b="1" dirty="0">
                <a:latin typeface="Courier New" charset="0"/>
                <a:ea typeface="Courier New" charset="0"/>
                <a:cs typeface="Courier New" charset="0"/>
              </a:rPr>
              <a:t>= D1; D1 = D1 + D3; D3 = T - D3;</a:t>
            </a:r>
          </a:p>
          <a:p>
            <a:r>
              <a:rPr lang="ro-RO" sz="1600" b="1" dirty="0" smtClean="0">
                <a:latin typeface="Courier New" charset="0"/>
                <a:ea typeface="Courier New" charset="0"/>
                <a:cs typeface="Courier New" charset="0"/>
              </a:rPr>
              <a:t>T </a:t>
            </a:r>
            <a:r>
              <a:rPr lang="ro-RO" sz="1600" b="1" dirty="0">
                <a:latin typeface="Courier New" charset="0"/>
                <a:ea typeface="Courier New" charset="0"/>
                <a:cs typeface="Courier New" charset="0"/>
              </a:rPr>
              <a:t>= D0; </a:t>
            </a:r>
            <a:r>
              <a:rPr lang="ro-RO" sz="1600" b="1" dirty="0" err="1">
                <a:latin typeface="Courier New" charset="0"/>
                <a:ea typeface="Courier New" charset="0"/>
                <a:cs typeface="Courier New" charset="0"/>
              </a:rPr>
              <a:t>d_Dst</a:t>
            </a:r>
            <a:r>
              <a:rPr lang="ro-RO" sz="1600" b="1" dirty="0">
                <a:latin typeface="Courier New" charset="0"/>
                <a:ea typeface="Courier New" charset="0"/>
                <a:cs typeface="Courier New" charset="0"/>
              </a:rPr>
              <a:t>[i0] = D0 + D1; </a:t>
            </a:r>
          </a:p>
          <a:p>
            <a:r>
              <a:rPr lang="ro-RO" sz="1600" b="1" dirty="0" err="1" smtClean="0">
                <a:latin typeface="Courier New" charset="0"/>
                <a:ea typeface="Courier New" charset="0"/>
                <a:cs typeface="Courier New" charset="0"/>
              </a:rPr>
              <a:t>d_Dst</a:t>
            </a:r>
            <a:r>
              <a:rPr lang="ro-RO" sz="1600" b="1" dirty="0" smtClean="0">
                <a:latin typeface="Courier New" charset="0"/>
                <a:ea typeface="Courier New" charset="0"/>
                <a:cs typeface="Courier New" charset="0"/>
              </a:rPr>
              <a:t>[i1</a:t>
            </a:r>
            <a:r>
              <a:rPr lang="ro-RO" sz="1600" b="1" dirty="0">
                <a:latin typeface="Courier New" charset="0"/>
                <a:ea typeface="Courier New" charset="0"/>
                <a:cs typeface="Courier New" charset="0"/>
              </a:rPr>
              <a:t>] = T - D1</a:t>
            </a:r>
            <a:r>
              <a:rPr lang="ro-RO" sz="1600" b="1" dirty="0" smtClean="0">
                <a:latin typeface="Courier New" charset="0"/>
                <a:ea typeface="Courier New" charset="0"/>
                <a:cs typeface="Courier New" charset="0"/>
              </a:rPr>
              <a:t>;</a:t>
            </a:r>
            <a:endParaRPr lang="ro-RO" sz="1600" b="1" dirty="0">
              <a:latin typeface="Courier New" charset="0"/>
              <a:ea typeface="Courier New" charset="0"/>
              <a:cs typeface="Courier New" charset="0"/>
            </a:endParaRPr>
          </a:p>
        </p:txBody>
      </p:sp>
      <p:cxnSp>
        <p:nvCxnSpPr>
          <p:cNvPr id="65" name="Straight Arrow Connector 64"/>
          <p:cNvCxnSpPr/>
          <p:nvPr/>
        </p:nvCxnSpPr>
        <p:spPr>
          <a:xfrm flipH="1">
            <a:off x="6180236" y="3067230"/>
            <a:ext cx="5698" cy="2136129"/>
          </a:xfrm>
          <a:prstGeom prst="straightConnector1">
            <a:avLst/>
          </a:prstGeom>
          <a:ln w="762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5728289" y="3047279"/>
            <a:ext cx="530169" cy="646331"/>
          </a:xfrm>
          <a:prstGeom prst="rect">
            <a:avLst/>
          </a:prstGeom>
        </p:spPr>
        <p:txBody>
          <a:bodyPr wrap="square">
            <a:spAutoFit/>
          </a:bodyPr>
          <a:lstStyle/>
          <a:p>
            <a:r>
              <a:rPr lang="en-US" sz="3600" b="1" dirty="0" smtClean="0">
                <a:solidFill>
                  <a:srgbClr val="C00000"/>
                </a:solidFill>
                <a:ea typeface="Times New Roman" charset="0"/>
                <a:cs typeface="Times New Roman" charset="0"/>
              </a:rPr>
              <a:t>?</a:t>
            </a:r>
            <a:endParaRPr lang="en-US" sz="3600" b="1" dirty="0">
              <a:solidFill>
                <a:srgbClr val="C00000"/>
              </a:solidFill>
              <a:ea typeface="Times New Roman" charset="0"/>
              <a:cs typeface="Times New Roman" charset="0"/>
            </a:endParaRPr>
          </a:p>
        </p:txBody>
      </p:sp>
      <p:cxnSp>
        <p:nvCxnSpPr>
          <p:cNvPr id="66" name="Straight Arrow Connector 143"/>
          <p:cNvCxnSpPr/>
          <p:nvPr/>
        </p:nvCxnSpPr>
        <p:spPr>
          <a:xfrm rot="5400000">
            <a:off x="3072734" y="3312561"/>
            <a:ext cx="2323747" cy="640254"/>
          </a:xfrm>
          <a:prstGeom prst="bentConnector3">
            <a:avLst>
              <a:gd name="adj1" fmla="val 1569"/>
            </a:avLst>
          </a:prstGeom>
          <a:ln w="762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19947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8" grpId="0" build="p"/>
      <p:bldP spid="1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 </a:t>
            </a:r>
            <a:r>
              <a:rPr lang="en-US" altLang="zh-TW" dirty="0" smtClean="0">
                <a:latin typeface="+mn-lt"/>
              </a:rPr>
              <a:t>2</a:t>
            </a:r>
            <a:endParaRPr lang="en-US" dirty="0">
              <a:latin typeface="+mn-lt"/>
            </a:endParaRPr>
          </a:p>
        </p:txBody>
      </p:sp>
      <p:sp>
        <p:nvSpPr>
          <p:cNvPr id="4" name="Slide Number Placeholder 3"/>
          <p:cNvSpPr>
            <a:spLocks noGrp="1"/>
          </p:cNvSpPr>
          <p:nvPr>
            <p:ph type="sldNum" sz="quarter" idx="12"/>
          </p:nvPr>
        </p:nvSpPr>
        <p:spPr>
          <a:xfrm>
            <a:off x="6457950" y="6421841"/>
            <a:ext cx="2057400" cy="365125"/>
          </a:xfrm>
        </p:spPr>
        <p:txBody>
          <a:bodyPr/>
          <a:lstStyle/>
          <a:p>
            <a:fld id="{41761933-5E43-49A2-AD73-7C7EDD79F2C4}" type="slidenum">
              <a:rPr lang="en-US" smtClean="0"/>
              <a:pPr/>
              <a:t>6</a:t>
            </a:fld>
            <a:endParaRPr lang="en-US"/>
          </a:p>
        </p:txBody>
      </p:sp>
      <p:sp>
        <p:nvSpPr>
          <p:cNvPr id="68" name="Content Placeholder 2"/>
          <p:cNvSpPr>
            <a:spLocks noGrp="1"/>
          </p:cNvSpPr>
          <p:nvPr>
            <p:ph idx="1"/>
          </p:nvPr>
        </p:nvSpPr>
        <p:spPr>
          <a:xfrm>
            <a:off x="610146" y="1123094"/>
            <a:ext cx="8300174" cy="958025"/>
          </a:xfrm>
        </p:spPr>
        <p:txBody>
          <a:bodyPr>
            <a:normAutofit/>
          </a:bodyPr>
          <a:lstStyle/>
          <a:p>
            <a:r>
              <a:rPr lang="en-US" dirty="0" smtClean="0">
                <a:solidFill>
                  <a:srgbClr val="0070C0"/>
                </a:solidFill>
              </a:rPr>
              <a:t>How </a:t>
            </a:r>
            <a:r>
              <a:rPr lang="en-US" dirty="0">
                <a:solidFill>
                  <a:srgbClr val="0070C0"/>
                </a:solidFill>
              </a:rPr>
              <a:t>should data be mapped </a:t>
            </a:r>
            <a:r>
              <a:rPr lang="en-US" dirty="0" smtClean="0">
                <a:solidFill>
                  <a:srgbClr val="0070C0"/>
                </a:solidFill>
              </a:rPr>
              <a:t>across multiple           3D </a:t>
            </a:r>
            <a:r>
              <a:rPr lang="en-US" dirty="0">
                <a:solidFill>
                  <a:srgbClr val="0070C0"/>
                </a:solidFill>
              </a:rPr>
              <a:t>memory stacks? </a:t>
            </a:r>
          </a:p>
        </p:txBody>
      </p:sp>
      <p:sp>
        <p:nvSpPr>
          <p:cNvPr id="69" name="Rectangle 68"/>
          <p:cNvSpPr/>
          <p:nvPr/>
        </p:nvSpPr>
        <p:spPr>
          <a:xfrm>
            <a:off x="7992481" y="3583775"/>
            <a:ext cx="530169" cy="646331"/>
          </a:xfrm>
          <a:prstGeom prst="rect">
            <a:avLst/>
          </a:prstGeom>
        </p:spPr>
        <p:txBody>
          <a:bodyPr wrap="square">
            <a:spAutoFit/>
          </a:bodyPr>
          <a:lstStyle/>
          <a:p>
            <a:r>
              <a:rPr lang="en-US" sz="3600" b="1" dirty="0" smtClean="0">
                <a:solidFill>
                  <a:srgbClr val="C00000"/>
                </a:solidFill>
                <a:ea typeface="Times New Roman" charset="0"/>
                <a:cs typeface="Times New Roman" charset="0"/>
              </a:rPr>
              <a:t>?</a:t>
            </a:r>
            <a:endParaRPr lang="en-US" sz="3600" b="1" dirty="0">
              <a:solidFill>
                <a:srgbClr val="C00000"/>
              </a:solidFill>
              <a:ea typeface="Times New Roman" charset="0"/>
              <a:cs typeface="Times New Roman" charset="0"/>
            </a:endParaRPr>
          </a:p>
        </p:txBody>
      </p:sp>
      <p:sp>
        <p:nvSpPr>
          <p:cNvPr id="71" name="Cube 70"/>
          <p:cNvSpPr/>
          <p:nvPr/>
        </p:nvSpPr>
        <p:spPr>
          <a:xfrm>
            <a:off x="6278417" y="3627351"/>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2" name="Cube 71"/>
          <p:cNvSpPr/>
          <p:nvPr/>
        </p:nvSpPr>
        <p:spPr>
          <a:xfrm>
            <a:off x="40913" y="5509310"/>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3" name="Cube 72"/>
          <p:cNvSpPr/>
          <p:nvPr/>
        </p:nvSpPr>
        <p:spPr>
          <a:xfrm>
            <a:off x="187983" y="3779499"/>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4" name="Left-Right Arrow 73"/>
          <p:cNvSpPr/>
          <p:nvPr/>
        </p:nvSpPr>
        <p:spPr>
          <a:xfrm>
            <a:off x="5220576" y="3849021"/>
            <a:ext cx="885870" cy="54607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74"/>
          <p:cNvSpPr/>
          <p:nvPr/>
        </p:nvSpPr>
        <p:spPr>
          <a:xfrm>
            <a:off x="2391779" y="3849021"/>
            <a:ext cx="885870" cy="54607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75"/>
          <p:cNvSpPr/>
          <p:nvPr/>
        </p:nvSpPr>
        <p:spPr>
          <a:xfrm>
            <a:off x="2391779" y="5269015"/>
            <a:ext cx="885870" cy="54607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3361187" y="4397555"/>
            <a:ext cx="1906529" cy="1369438"/>
            <a:chOff x="2953471" y="3044067"/>
            <a:chExt cx="1906529" cy="1369438"/>
          </a:xfrm>
        </p:grpSpPr>
        <p:sp>
          <p:nvSpPr>
            <p:cNvPr id="78" name="Cube 77"/>
            <p:cNvSpPr/>
            <p:nvPr/>
          </p:nvSpPr>
          <p:spPr>
            <a:xfrm>
              <a:off x="2953471" y="3044067"/>
              <a:ext cx="1906529" cy="723107"/>
            </a:xfrm>
            <a:prstGeom prst="cube">
              <a:avLst>
                <a:gd name="adj" fmla="val 93596"/>
              </a:avLst>
            </a:prstGeom>
            <a:solidFill>
              <a:srgbClr val="009C48"/>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79" name="Cube 78"/>
            <p:cNvSpPr/>
            <p:nvPr/>
          </p:nvSpPr>
          <p:spPr>
            <a:xfrm>
              <a:off x="3061157" y="3079127"/>
              <a:ext cx="1674497" cy="614583"/>
            </a:xfrm>
            <a:prstGeom prst="cube">
              <a:avLst>
                <a:gd name="adj" fmla="val 93596"/>
              </a:avLst>
            </a:prstGeom>
            <a:solidFill>
              <a:srgbClr val="E7E6E6"/>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80" name="Group 79"/>
            <p:cNvGrpSpPr/>
            <p:nvPr/>
          </p:nvGrpSpPr>
          <p:grpSpPr>
            <a:xfrm>
              <a:off x="3516974" y="3098334"/>
              <a:ext cx="1131475" cy="165803"/>
              <a:chOff x="3727519" y="1965605"/>
              <a:chExt cx="985052" cy="130722"/>
            </a:xfrm>
          </p:grpSpPr>
          <p:sp>
            <p:nvSpPr>
              <p:cNvPr id="90" name="Parallelogram 89"/>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1" name="Parallelogram 90"/>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2" name="Parallelogram 91"/>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81" name="Group 80"/>
            <p:cNvGrpSpPr/>
            <p:nvPr/>
          </p:nvGrpSpPr>
          <p:grpSpPr>
            <a:xfrm>
              <a:off x="3344838" y="3283579"/>
              <a:ext cx="1131475" cy="165803"/>
              <a:chOff x="3727519" y="1965605"/>
              <a:chExt cx="985052" cy="130722"/>
            </a:xfrm>
          </p:grpSpPr>
          <p:sp>
            <p:nvSpPr>
              <p:cNvPr id="87" name="Parallelogram 86"/>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8" name="Parallelogram 87"/>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9" name="Parallelogram 88"/>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82" name="Group 81"/>
            <p:cNvGrpSpPr/>
            <p:nvPr/>
          </p:nvGrpSpPr>
          <p:grpSpPr>
            <a:xfrm>
              <a:off x="3172702" y="3468823"/>
              <a:ext cx="1131475" cy="165803"/>
              <a:chOff x="3727519" y="1965605"/>
              <a:chExt cx="985052" cy="130722"/>
            </a:xfrm>
          </p:grpSpPr>
          <p:sp>
            <p:nvSpPr>
              <p:cNvPr id="84" name="Parallelogram 83"/>
              <p:cNvSpPr/>
              <p:nvPr/>
            </p:nvSpPr>
            <p:spPr>
              <a:xfrm>
                <a:off x="372751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5" name="Parallelogram 84"/>
              <p:cNvSpPr/>
              <p:nvPr/>
            </p:nvSpPr>
            <p:spPr>
              <a:xfrm>
                <a:off x="4026628"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86" name="Parallelogram 85"/>
              <p:cNvSpPr/>
              <p:nvPr/>
            </p:nvSpPr>
            <p:spPr>
              <a:xfrm>
                <a:off x="4318939" y="1965605"/>
                <a:ext cx="393632" cy="130722"/>
              </a:xfrm>
              <a:prstGeom prst="parallelogram">
                <a:avLst>
                  <a:gd name="adj" fmla="val 107885"/>
                </a:avLst>
              </a:prstGeom>
              <a:solidFill>
                <a:srgbClr val="A5A5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sp>
          <p:nvSpPr>
            <p:cNvPr id="83" name="Rectangle 82"/>
            <p:cNvSpPr/>
            <p:nvPr/>
          </p:nvSpPr>
          <p:spPr>
            <a:xfrm>
              <a:off x="3136750" y="3767174"/>
              <a:ext cx="1480363" cy="646331"/>
            </a:xfrm>
            <a:prstGeom prst="rect">
              <a:avLst/>
            </a:prstGeom>
          </p:spPr>
          <p:txBody>
            <a:bodyPr wrap="square">
              <a:spAutoFit/>
            </a:bodyPr>
            <a:lstStyle/>
            <a:p>
              <a:r>
                <a:rPr lang="en-US" sz="3600" b="1" dirty="0" smtClean="0">
                  <a:solidFill>
                    <a:prstClr val="black"/>
                  </a:solidFill>
                  <a:latin typeface="Gill Sans MT" panose="020B0502020104020203" pitchFamily="34" charset="0"/>
                  <a:ea typeface="Times New Roman" charset="0"/>
                  <a:cs typeface="Times New Roman" charset="0"/>
                </a:rPr>
                <a:t>GPU</a:t>
              </a:r>
              <a:endParaRPr lang="en-US" sz="3600" b="1" dirty="0">
                <a:solidFill>
                  <a:prstClr val="black"/>
                </a:solidFill>
                <a:latin typeface="Gill Sans MT" panose="020B0502020104020203" pitchFamily="34" charset="0"/>
                <a:ea typeface="Times New Roman" charset="0"/>
                <a:cs typeface="Times New Roman" charset="0"/>
              </a:endParaRPr>
            </a:p>
          </p:txBody>
        </p:sp>
      </p:grpSp>
      <p:grpSp>
        <p:nvGrpSpPr>
          <p:cNvPr id="93" name="Group 92"/>
          <p:cNvGrpSpPr/>
          <p:nvPr/>
        </p:nvGrpSpPr>
        <p:grpSpPr>
          <a:xfrm>
            <a:off x="384550" y="3409148"/>
            <a:ext cx="1811241" cy="1166618"/>
            <a:chOff x="1795451" y="2219413"/>
            <a:chExt cx="1234990" cy="776005"/>
          </a:xfrm>
        </p:grpSpPr>
        <p:sp>
          <p:nvSpPr>
            <p:cNvPr id="94" name="Cube 93"/>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5" name="Cube 94"/>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6" name="Cube 95"/>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97" name="Group 96"/>
          <p:cNvGrpSpPr/>
          <p:nvPr/>
        </p:nvGrpSpPr>
        <p:grpSpPr>
          <a:xfrm>
            <a:off x="295468" y="5151570"/>
            <a:ext cx="1811241" cy="1166618"/>
            <a:chOff x="1795451" y="2219413"/>
            <a:chExt cx="1234990" cy="776005"/>
          </a:xfrm>
        </p:grpSpPr>
        <p:sp>
          <p:nvSpPr>
            <p:cNvPr id="98" name="Cube 97"/>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99" name="Cube 98"/>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00" name="Cube 99"/>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grpSp>
        <p:nvGrpSpPr>
          <p:cNvPr id="101" name="Group 100"/>
          <p:cNvGrpSpPr/>
          <p:nvPr/>
        </p:nvGrpSpPr>
        <p:grpSpPr>
          <a:xfrm>
            <a:off x="6495104" y="3258731"/>
            <a:ext cx="1811241" cy="1166618"/>
            <a:chOff x="1795451" y="2219413"/>
            <a:chExt cx="1234990" cy="776005"/>
          </a:xfrm>
        </p:grpSpPr>
        <p:sp>
          <p:nvSpPr>
            <p:cNvPr id="102" name="Cube 101"/>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03" name="Cube 102"/>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104" name="Cube 103"/>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sp>
        <p:nvSpPr>
          <p:cNvPr id="56" name="Rectangle 55"/>
          <p:cNvSpPr/>
          <p:nvPr/>
        </p:nvSpPr>
        <p:spPr>
          <a:xfrm>
            <a:off x="7727396" y="5443827"/>
            <a:ext cx="530169" cy="646331"/>
          </a:xfrm>
          <a:prstGeom prst="rect">
            <a:avLst/>
          </a:prstGeom>
        </p:spPr>
        <p:txBody>
          <a:bodyPr wrap="square">
            <a:spAutoFit/>
          </a:bodyPr>
          <a:lstStyle/>
          <a:p>
            <a:r>
              <a:rPr lang="en-US" sz="3600" b="1" dirty="0" smtClean="0">
                <a:solidFill>
                  <a:srgbClr val="C00000"/>
                </a:solidFill>
                <a:ea typeface="Times New Roman" charset="0"/>
                <a:cs typeface="Times New Roman" charset="0"/>
              </a:rPr>
              <a:t>?</a:t>
            </a:r>
            <a:endParaRPr lang="en-US" sz="3600" b="1" dirty="0">
              <a:solidFill>
                <a:srgbClr val="C00000"/>
              </a:solidFill>
              <a:ea typeface="Times New Roman" charset="0"/>
              <a:cs typeface="Times New Roman" charset="0"/>
            </a:endParaRPr>
          </a:p>
        </p:txBody>
      </p:sp>
      <p:sp>
        <p:nvSpPr>
          <p:cNvPr id="57" name="Cube 56"/>
          <p:cNvSpPr/>
          <p:nvPr/>
        </p:nvSpPr>
        <p:spPr>
          <a:xfrm>
            <a:off x="6013332" y="5487403"/>
            <a:ext cx="2244614" cy="1030312"/>
          </a:xfrm>
          <a:prstGeom prst="cube">
            <a:avLst>
              <a:gd name="adj" fmla="val 85440"/>
            </a:avLst>
          </a:prstGeom>
          <a:solidFill>
            <a:srgbClr val="4472C4"/>
          </a:solid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nvGrpSpPr>
          <p:cNvPr id="58" name="Group 57"/>
          <p:cNvGrpSpPr/>
          <p:nvPr/>
        </p:nvGrpSpPr>
        <p:grpSpPr>
          <a:xfrm>
            <a:off x="6230019" y="5118783"/>
            <a:ext cx="1811241" cy="1166618"/>
            <a:chOff x="1795451" y="2219413"/>
            <a:chExt cx="1234990" cy="776005"/>
          </a:xfrm>
        </p:grpSpPr>
        <p:sp>
          <p:nvSpPr>
            <p:cNvPr id="59" name="Cube 58"/>
            <p:cNvSpPr/>
            <p:nvPr/>
          </p:nvSpPr>
          <p:spPr>
            <a:xfrm>
              <a:off x="1795451" y="246311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61" name="Cube 60"/>
            <p:cNvSpPr/>
            <p:nvPr/>
          </p:nvSpPr>
          <p:spPr>
            <a:xfrm>
              <a:off x="1795451" y="2341262"/>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sp>
          <p:nvSpPr>
            <p:cNvPr id="62" name="Cube 61"/>
            <p:cNvSpPr/>
            <p:nvPr/>
          </p:nvSpPr>
          <p:spPr>
            <a:xfrm>
              <a:off x="1795451" y="2219413"/>
              <a:ext cx="1234990" cy="532306"/>
            </a:xfrm>
            <a:prstGeom prst="cube">
              <a:avLst>
                <a:gd name="adj" fmla="val 85440"/>
              </a:avLst>
            </a:prstGeom>
            <a:solidFill>
              <a:srgbClr val="FFC834"/>
            </a:solidFill>
            <a:ln w="3175" cap="flat" cmpd="sng" algn="ctr">
              <a:solidFill>
                <a:sysClr val="window" lastClr="FFFFFF">
                  <a:lumMod val="50000"/>
                </a:sysClr>
              </a:solidFill>
              <a:prstDash val="solid"/>
              <a:miter lim="800000"/>
            </a:ln>
            <a:effectLst/>
            <a:scene3d>
              <a:camera prst="orthographicFront"/>
              <a:lightRig rig="threePt" dir="t"/>
            </a:scene3d>
            <a:sp3d prstMaterial="dkEdge"/>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
                <a:cs typeface=""/>
              </a:endParaRPr>
            </a:p>
          </p:txBody>
        </p:sp>
      </p:grpSp>
      <p:sp>
        <p:nvSpPr>
          <p:cNvPr id="63" name="Left-Right Arrow 62"/>
          <p:cNvSpPr/>
          <p:nvPr/>
        </p:nvSpPr>
        <p:spPr>
          <a:xfrm>
            <a:off x="5220576" y="5259248"/>
            <a:ext cx="885870" cy="54607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475385" y="2410251"/>
            <a:ext cx="2193229" cy="769441"/>
          </a:xfrm>
          <a:prstGeom prst="rect">
            <a:avLst/>
          </a:prstGeom>
          <a:noFill/>
        </p:spPr>
        <p:txBody>
          <a:bodyPr wrap="none" rtlCol="0">
            <a:spAutoFit/>
          </a:bodyPr>
          <a:lstStyle/>
          <a:p>
            <a:r>
              <a:rPr lang="en-US" sz="4400" dirty="0" smtClean="0">
                <a:solidFill>
                  <a:srgbClr val="008F00"/>
                </a:solidFill>
              </a:rPr>
              <a:t>C = A + B</a:t>
            </a:r>
            <a:endParaRPr lang="en-US" sz="4400" dirty="0">
              <a:solidFill>
                <a:srgbClr val="008F00"/>
              </a:solidFill>
            </a:endParaRPr>
          </a:p>
        </p:txBody>
      </p:sp>
      <p:cxnSp>
        <p:nvCxnSpPr>
          <p:cNvPr id="67" name="Straight Arrow Connector 143"/>
          <p:cNvCxnSpPr>
            <a:stCxn id="64" idx="3"/>
          </p:cNvCxnSpPr>
          <p:nvPr/>
        </p:nvCxnSpPr>
        <p:spPr>
          <a:xfrm>
            <a:off x="5668614" y="2794972"/>
            <a:ext cx="826490" cy="1780794"/>
          </a:xfrm>
          <a:prstGeom prst="bentConnector2">
            <a:avLst/>
          </a:prstGeom>
          <a:ln w="762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6694206" y="3183333"/>
            <a:ext cx="609803" cy="644379"/>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rPr>
              <a:t>A</a:t>
            </a:r>
            <a:endParaRPr lang="en-US" sz="6000" dirty="0">
              <a:solidFill>
                <a:schemeClr val="tx1"/>
              </a:solidFill>
            </a:endParaRPr>
          </a:p>
        </p:txBody>
      </p:sp>
      <p:sp>
        <p:nvSpPr>
          <p:cNvPr id="105" name="Rectangle 104"/>
          <p:cNvSpPr/>
          <p:nvPr/>
        </p:nvSpPr>
        <p:spPr>
          <a:xfrm>
            <a:off x="7315806" y="3183333"/>
            <a:ext cx="609803" cy="644379"/>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6000" smtClean="0">
                <a:solidFill>
                  <a:schemeClr val="tx1"/>
                </a:solidFill>
              </a:rPr>
              <a:t>B</a:t>
            </a:r>
            <a:endParaRPr lang="en-US" sz="6000" dirty="0">
              <a:solidFill>
                <a:schemeClr val="tx1"/>
              </a:solidFill>
            </a:endParaRPr>
          </a:p>
        </p:txBody>
      </p:sp>
      <p:sp>
        <p:nvSpPr>
          <p:cNvPr id="106" name="Rectangle 105"/>
          <p:cNvSpPr/>
          <p:nvPr/>
        </p:nvSpPr>
        <p:spPr>
          <a:xfrm>
            <a:off x="7937407" y="3183333"/>
            <a:ext cx="609803" cy="644379"/>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6000" dirty="0" smtClean="0">
                <a:solidFill>
                  <a:schemeClr val="tx1"/>
                </a:solidFill>
              </a:rPr>
              <a:t>C</a:t>
            </a:r>
            <a:endParaRPr lang="en-US" sz="6000" dirty="0">
              <a:solidFill>
                <a:schemeClr val="tx1"/>
              </a:solidFill>
            </a:endParaRPr>
          </a:p>
        </p:txBody>
      </p:sp>
    </p:spTree>
    <p:extLst>
      <p:ext uri="{BB962C8B-B14F-4D97-AF65-F5344CB8AC3E}">
        <p14:creationId xmlns:p14="http://schemas.microsoft.com/office/powerpoint/2010/main" val="140660453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2" nodeType="clickEffect">
                                  <p:stCondLst>
                                    <p:cond delay="0"/>
                                  </p:stCondLst>
                                  <p:childTnLst>
                                    <p:animMotion origin="layout" path="M 0 0 L -0.69427 -0.00625 " pathEditMode="relative" ptsTypes="AA">
                                      <p:cBhvr>
                                        <p:cTn id="24" dur="2000" fill="hold"/>
                                        <p:tgtEl>
                                          <p:spTgt spid="105"/>
                                        </p:tgtEl>
                                        <p:attrNameLst>
                                          <p:attrName>ppt_x</p:attrName>
                                          <p:attrName>ppt_y</p:attrName>
                                        </p:attrNameLst>
                                      </p:cBhvr>
                                    </p:animMotion>
                                  </p:childTnLst>
                                </p:cTn>
                              </p:par>
                              <p:par>
                                <p:cTn id="25" presetID="0" presetClass="path" presetSubtype="0" accel="50000" decel="50000" fill="hold" grpId="2" nodeType="withEffect">
                                  <p:stCondLst>
                                    <p:cond delay="0"/>
                                  </p:stCondLst>
                                  <p:childTnLst>
                                    <p:animMotion origin="layout" path="M 0 0 L -0.10313 0.30139 " pathEditMode="relative" ptsTypes="AA">
                                      <p:cBhvr>
                                        <p:cTn id="26" dur="2000" fill="hold"/>
                                        <p:tgtEl>
                                          <p:spTgt spid="10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P spid="64" grpId="0"/>
      <p:bldP spid="70" grpId="1" animBg="1"/>
      <p:bldP spid="105" grpId="1" animBg="1"/>
      <p:bldP spid="105" grpId="2" animBg="1"/>
      <p:bldP spid="106" grpId="1" animBg="1"/>
      <p:bldP spid="10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normAutofit fontScale="92500"/>
          </a:bodyPr>
          <a:lstStyle/>
          <a:p>
            <a:r>
              <a:rPr lang="en-US" sz="3600" dirty="0" smtClean="0"/>
              <a:t>Solving these two key challenges requires </a:t>
            </a:r>
            <a:r>
              <a:rPr lang="en-US" sz="3600" b="1" dirty="0" smtClean="0">
                <a:solidFill>
                  <a:srgbClr val="FF0000"/>
                </a:solidFill>
              </a:rPr>
              <a:t>significant programmer effort</a:t>
            </a:r>
            <a:endParaRPr lang="en-US" sz="3600" dirty="0"/>
          </a:p>
          <a:p>
            <a:r>
              <a:rPr lang="en-US" sz="3600" dirty="0" smtClean="0">
                <a:solidFill>
                  <a:srgbClr val="FF0000"/>
                </a:solidFill>
              </a:rPr>
              <a:t>Challenge </a:t>
            </a:r>
            <a:r>
              <a:rPr lang="en-US" sz="3600" dirty="0" smtClean="0">
                <a:solidFill>
                  <a:srgbClr val="FF0000"/>
                </a:solidFill>
                <a:latin typeface="+mn-lt"/>
              </a:rPr>
              <a:t>1:</a:t>
            </a:r>
            <a:r>
              <a:rPr lang="en-US" sz="3600" dirty="0" smtClean="0">
                <a:solidFill>
                  <a:srgbClr val="FF0000"/>
                </a:solidFill>
              </a:rPr>
              <a:t> </a:t>
            </a:r>
            <a:r>
              <a:rPr lang="en-US" sz="3600" dirty="0" smtClean="0"/>
              <a:t>Which operations to offload?</a:t>
            </a:r>
          </a:p>
          <a:p>
            <a:pPr lvl="1"/>
            <a:r>
              <a:rPr lang="en-US" sz="3200" dirty="0" smtClean="0"/>
              <a:t>Programmers need to </a:t>
            </a:r>
            <a:r>
              <a:rPr lang="en-US" sz="3200" dirty="0" smtClean="0">
                <a:solidFill>
                  <a:schemeClr val="accent5"/>
                </a:solidFill>
              </a:rPr>
              <a:t>identify</a:t>
            </a:r>
            <a:r>
              <a:rPr lang="en-US" sz="3200" dirty="0" smtClean="0"/>
              <a:t> offloaded operations, and consider </a:t>
            </a:r>
            <a:r>
              <a:rPr lang="en-US" sz="3200" dirty="0" smtClean="0">
                <a:solidFill>
                  <a:schemeClr val="accent5"/>
                </a:solidFill>
              </a:rPr>
              <a:t>run time behavior</a:t>
            </a:r>
          </a:p>
          <a:p>
            <a:r>
              <a:rPr lang="en-US" sz="3600" dirty="0" smtClean="0">
                <a:solidFill>
                  <a:srgbClr val="FF0000"/>
                </a:solidFill>
              </a:rPr>
              <a:t>Challenge 2:</a:t>
            </a:r>
            <a:r>
              <a:rPr lang="en-US" sz="3600" dirty="0" smtClean="0"/>
              <a:t> How to map data across multiple memory stacks?</a:t>
            </a:r>
          </a:p>
          <a:p>
            <a:pPr lvl="1"/>
            <a:r>
              <a:rPr lang="en-US" sz="3200" dirty="0" smtClean="0"/>
              <a:t>Programmers need to </a:t>
            </a:r>
            <a:r>
              <a:rPr lang="en-US" sz="3200" dirty="0" smtClean="0">
                <a:solidFill>
                  <a:schemeClr val="accent5"/>
                </a:solidFill>
              </a:rPr>
              <a:t>map all the operands</a:t>
            </a:r>
            <a:r>
              <a:rPr lang="en-US" sz="3200" dirty="0" smtClean="0"/>
              <a:t> in each offloaded operation to the          </a:t>
            </a:r>
            <a:r>
              <a:rPr lang="en-US" sz="3200" dirty="0" smtClean="0">
                <a:solidFill>
                  <a:schemeClr val="accent5"/>
                </a:solidFill>
              </a:rPr>
              <a:t>same memory stack</a:t>
            </a:r>
          </a:p>
        </p:txBody>
      </p:sp>
      <p:sp>
        <p:nvSpPr>
          <p:cNvPr id="4" name="Slide Number Placeholder 3"/>
          <p:cNvSpPr>
            <a:spLocks noGrp="1"/>
          </p:cNvSpPr>
          <p:nvPr>
            <p:ph type="sldNum" sz="quarter" idx="12"/>
          </p:nvPr>
        </p:nvSpPr>
        <p:spPr/>
        <p:txBody>
          <a:bodyPr/>
          <a:lstStyle/>
          <a:p>
            <a:fld id="{41761933-5E43-49A2-AD73-7C7EDD79F2C4}" type="slidenum">
              <a:rPr lang="en-US" smtClean="0"/>
              <a:pPr/>
              <a:t>7</a:t>
            </a:fld>
            <a:endParaRPr lang="en-US"/>
          </a:p>
        </p:txBody>
      </p:sp>
    </p:spTree>
    <p:extLst>
      <p:ext uri="{BB962C8B-B14F-4D97-AF65-F5344CB8AC3E}">
        <p14:creationId xmlns:p14="http://schemas.microsoft.com/office/powerpoint/2010/main" val="172521521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Our Goal</a:t>
            </a:r>
            <a:endParaRPr lang="en-US" dirty="0"/>
          </a:p>
        </p:txBody>
      </p:sp>
      <p:sp>
        <p:nvSpPr>
          <p:cNvPr id="4" name="Slide Number Placeholder 3"/>
          <p:cNvSpPr>
            <a:spLocks noGrp="1"/>
          </p:cNvSpPr>
          <p:nvPr>
            <p:ph type="sldNum" sz="quarter" idx="12"/>
          </p:nvPr>
        </p:nvSpPr>
        <p:spPr/>
        <p:txBody>
          <a:bodyPr/>
          <a:lstStyle/>
          <a:p>
            <a:fld id="{41761933-5E43-49A2-AD73-7C7EDD79F2C4}" type="slidenum">
              <a:rPr lang="en-US" smtClean="0"/>
              <a:pPr/>
              <a:t>8</a:t>
            </a:fld>
            <a:endParaRPr lang="en-US"/>
          </a:p>
        </p:txBody>
      </p:sp>
      <p:sp>
        <p:nvSpPr>
          <p:cNvPr id="5" name="goal"/>
          <p:cNvSpPr/>
          <p:nvPr/>
        </p:nvSpPr>
        <p:spPr>
          <a:xfrm>
            <a:off x="0" y="1721167"/>
            <a:ext cx="9144000" cy="2157659"/>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Arial Rounded MT Bold" charset="0"/>
                <a:ea typeface="Arial Rounded MT Bold" charset="0"/>
                <a:cs typeface="Arial Rounded MT Bold" charset="0"/>
              </a:rPr>
              <a:t>Enable near-data processing in GPUs transparently to the programmer</a:t>
            </a:r>
            <a:endParaRPr lang="en-US" sz="3600" b="1" dirty="0">
              <a:solidFill>
                <a:schemeClr val="bg1"/>
              </a:solidFill>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3514609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64" y="244952"/>
            <a:ext cx="8515350" cy="723445"/>
          </a:xfrm>
        </p:spPr>
        <p:txBody>
          <a:bodyPr>
            <a:normAutofit fontScale="90000"/>
          </a:bodyPr>
          <a:lstStyle/>
          <a:p>
            <a:r>
              <a:rPr lang="en-US" dirty="0" smtClean="0"/>
              <a:t>Transparent Offloading and Mapping (TOM)</a:t>
            </a:r>
            <a:endParaRPr lang="en-US" dirty="0"/>
          </a:p>
        </p:txBody>
      </p:sp>
      <p:sp>
        <p:nvSpPr>
          <p:cNvPr id="3" name="Content Placeholder 2"/>
          <p:cNvSpPr>
            <a:spLocks noGrp="1"/>
          </p:cNvSpPr>
          <p:nvPr>
            <p:ph idx="1"/>
          </p:nvPr>
        </p:nvSpPr>
        <p:spPr>
          <a:xfrm>
            <a:off x="628650" y="1108891"/>
            <a:ext cx="8136978" cy="4966472"/>
          </a:xfrm>
        </p:spPr>
        <p:txBody>
          <a:bodyPr>
            <a:noAutofit/>
          </a:bodyPr>
          <a:lstStyle/>
          <a:p>
            <a:pPr lvl="0"/>
            <a:r>
              <a:rPr lang="en-US" b="1" dirty="0">
                <a:solidFill>
                  <a:srgbClr val="4472C4"/>
                </a:solidFill>
              </a:rPr>
              <a:t>Component </a:t>
            </a:r>
            <a:r>
              <a:rPr lang="en-US" b="1" dirty="0" smtClean="0">
                <a:solidFill>
                  <a:srgbClr val="4472C4"/>
                </a:solidFill>
                <a:latin typeface="Calibri" panose="020F0502020204030204"/>
              </a:rPr>
              <a:t>1</a:t>
            </a:r>
            <a:r>
              <a:rPr lang="en-US" b="1" dirty="0">
                <a:solidFill>
                  <a:srgbClr val="4472C4"/>
                </a:solidFill>
              </a:rPr>
              <a:t> - Offloading:  </a:t>
            </a:r>
            <a:r>
              <a:rPr lang="en-US" dirty="0" smtClean="0">
                <a:solidFill>
                  <a:prstClr val="black"/>
                </a:solidFill>
              </a:rPr>
              <a:t>A </a:t>
            </a:r>
            <a:r>
              <a:rPr lang="en-US" dirty="0">
                <a:solidFill>
                  <a:prstClr val="black"/>
                </a:solidFill>
              </a:rPr>
              <a:t>new </a:t>
            </a:r>
            <a:r>
              <a:rPr lang="en-US" dirty="0" smtClean="0">
                <a:solidFill>
                  <a:prstClr val="black"/>
                </a:solidFill>
              </a:rPr>
              <a:t>    programmer-transparent </a:t>
            </a:r>
            <a:r>
              <a:rPr lang="en-US" dirty="0">
                <a:solidFill>
                  <a:prstClr val="black"/>
                </a:solidFill>
              </a:rPr>
              <a:t>mechanism to </a:t>
            </a:r>
            <a:r>
              <a:rPr lang="en-US" dirty="0" smtClean="0">
                <a:solidFill>
                  <a:prstClr val="black"/>
                </a:solidFill>
              </a:rPr>
              <a:t>           </a:t>
            </a:r>
            <a:r>
              <a:rPr lang="en-US" dirty="0" smtClean="0">
                <a:solidFill>
                  <a:srgbClr val="FF0000"/>
                </a:solidFill>
              </a:rPr>
              <a:t>identify </a:t>
            </a:r>
            <a:r>
              <a:rPr lang="en-US" dirty="0">
                <a:solidFill>
                  <a:srgbClr val="FF0000"/>
                </a:solidFill>
              </a:rPr>
              <a:t>and decide </a:t>
            </a:r>
            <a:r>
              <a:rPr lang="en-US" dirty="0">
                <a:solidFill>
                  <a:srgbClr val="008F00"/>
                </a:solidFill>
              </a:rPr>
              <a:t>what code portions to offload</a:t>
            </a:r>
          </a:p>
          <a:p>
            <a:pPr lvl="1"/>
            <a:r>
              <a:rPr lang="en-US" sz="2800" dirty="0" smtClean="0"/>
              <a:t>The </a:t>
            </a:r>
            <a:r>
              <a:rPr lang="en-US" sz="2800" dirty="0">
                <a:solidFill>
                  <a:srgbClr val="008F00"/>
                </a:solidFill>
              </a:rPr>
              <a:t>compiler </a:t>
            </a:r>
            <a:r>
              <a:rPr lang="en-US" sz="2800" dirty="0">
                <a:solidFill>
                  <a:srgbClr val="FF0000"/>
                </a:solidFill>
              </a:rPr>
              <a:t>identifies</a:t>
            </a:r>
            <a:r>
              <a:rPr lang="en-US" sz="2800" dirty="0"/>
              <a:t> code portions to </a:t>
            </a:r>
            <a:r>
              <a:rPr lang="en-US" sz="2800" i="1" dirty="0"/>
              <a:t>potentially</a:t>
            </a:r>
            <a:r>
              <a:rPr lang="en-US" sz="2800" dirty="0"/>
              <a:t> offload based on memory profile.</a:t>
            </a:r>
          </a:p>
          <a:p>
            <a:pPr lvl="1"/>
            <a:r>
              <a:rPr lang="en-US" sz="2800" dirty="0"/>
              <a:t>The </a:t>
            </a:r>
            <a:r>
              <a:rPr lang="en-US" sz="2800" dirty="0">
                <a:solidFill>
                  <a:srgbClr val="008F00"/>
                </a:solidFill>
              </a:rPr>
              <a:t>runtime system </a:t>
            </a:r>
            <a:r>
              <a:rPr lang="en-US" sz="2800" dirty="0">
                <a:solidFill>
                  <a:srgbClr val="FF0000"/>
                </a:solidFill>
              </a:rPr>
              <a:t>decides</a:t>
            </a:r>
            <a:r>
              <a:rPr lang="en-US" sz="2800" dirty="0"/>
              <a:t> whether or not to offload each code portion based on </a:t>
            </a:r>
            <a:r>
              <a:rPr lang="en-US" sz="2800" dirty="0" smtClean="0"/>
              <a:t>          runtime </a:t>
            </a:r>
            <a:r>
              <a:rPr lang="en-US" sz="2800" dirty="0"/>
              <a:t>characteristics.</a:t>
            </a:r>
          </a:p>
          <a:p>
            <a:pPr lvl="1"/>
            <a:endParaRPr lang="en-US" sz="900" dirty="0"/>
          </a:p>
          <a:p>
            <a:r>
              <a:rPr lang="en-US" b="1" dirty="0">
                <a:solidFill>
                  <a:schemeClr val="accent5"/>
                </a:solidFill>
              </a:rPr>
              <a:t>Component </a:t>
            </a:r>
            <a:r>
              <a:rPr lang="en-US" b="1" dirty="0" smtClean="0">
                <a:solidFill>
                  <a:schemeClr val="accent5"/>
                </a:solidFill>
              </a:rPr>
              <a:t>2 - Mapping:</a:t>
            </a:r>
            <a:r>
              <a:rPr lang="en-US" dirty="0" smtClean="0">
                <a:solidFill>
                  <a:srgbClr val="0070C0"/>
                </a:solidFill>
              </a:rPr>
              <a:t> </a:t>
            </a:r>
            <a:r>
              <a:rPr lang="en-US" dirty="0"/>
              <a:t>A new, simple,                 </a:t>
            </a:r>
            <a:r>
              <a:rPr lang="en-US" dirty="0">
                <a:solidFill>
                  <a:srgbClr val="008F00"/>
                </a:solidFill>
              </a:rPr>
              <a:t>programmer-transparent data mapping </a:t>
            </a:r>
            <a:r>
              <a:rPr lang="en-US" dirty="0"/>
              <a:t>mechanism to </a:t>
            </a:r>
            <a:r>
              <a:rPr lang="en-US" dirty="0">
                <a:solidFill>
                  <a:srgbClr val="FF0000"/>
                </a:solidFill>
              </a:rPr>
              <a:t>maximize data co-location </a:t>
            </a:r>
            <a:r>
              <a:rPr lang="en-US" dirty="0"/>
              <a:t>in each </a:t>
            </a:r>
            <a:r>
              <a:rPr lang="en-US" dirty="0" smtClean="0"/>
              <a:t>memory stack</a:t>
            </a:r>
          </a:p>
        </p:txBody>
      </p:sp>
      <p:sp>
        <p:nvSpPr>
          <p:cNvPr id="4" name="Slide Number Placeholder 3"/>
          <p:cNvSpPr>
            <a:spLocks noGrp="1"/>
          </p:cNvSpPr>
          <p:nvPr>
            <p:ph type="sldNum" sz="quarter" idx="12"/>
          </p:nvPr>
        </p:nvSpPr>
        <p:spPr/>
        <p:txBody>
          <a:bodyPr/>
          <a:lstStyle/>
          <a:p>
            <a:fld id="{41761933-5E43-49A2-AD73-7C7EDD79F2C4}" type="slidenum">
              <a:rPr lang="en-US" smtClean="0"/>
              <a:pPr/>
              <a:t>9</a:t>
            </a:fld>
            <a:endParaRPr lang="en-US"/>
          </a:p>
        </p:txBody>
      </p:sp>
    </p:spTree>
    <p:extLst>
      <p:ext uri="{BB962C8B-B14F-4D97-AF65-F5344CB8AC3E}">
        <p14:creationId xmlns:p14="http://schemas.microsoft.com/office/powerpoint/2010/main" val="36442951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7|3.9"/>
</p:tagLst>
</file>

<file path=ppt/tags/tag10.xml><?xml version="1.0" encoding="utf-8"?>
<p:tagLst xmlns:a="http://schemas.openxmlformats.org/drawingml/2006/main" xmlns:r="http://schemas.openxmlformats.org/officeDocument/2006/relationships" xmlns:p="http://schemas.openxmlformats.org/presentationml/2006/main">
  <p:tag name="TIMING" val="|11.3|2.2|10.8"/>
</p:tagLst>
</file>

<file path=ppt/tags/tag11.xml><?xml version="1.0" encoding="utf-8"?>
<p:tagLst xmlns:a="http://schemas.openxmlformats.org/drawingml/2006/main" xmlns:r="http://schemas.openxmlformats.org/officeDocument/2006/relationships" xmlns:p="http://schemas.openxmlformats.org/presentationml/2006/main">
  <p:tag name="TIMING" val="|6.7|5.4|11.7|16.9"/>
</p:tagLst>
</file>

<file path=ppt/tags/tag12.xml><?xml version="1.0" encoding="utf-8"?>
<p:tagLst xmlns:a="http://schemas.openxmlformats.org/drawingml/2006/main" xmlns:r="http://schemas.openxmlformats.org/officeDocument/2006/relationships" xmlns:p="http://schemas.openxmlformats.org/presentationml/2006/main">
  <p:tag name="TIMING" val="|17.6|6.9|10.8|3.2"/>
</p:tagLst>
</file>

<file path=ppt/tags/tag13.xml><?xml version="1.0" encoding="utf-8"?>
<p:tagLst xmlns:a="http://schemas.openxmlformats.org/drawingml/2006/main" xmlns:r="http://schemas.openxmlformats.org/officeDocument/2006/relationships" xmlns:p="http://schemas.openxmlformats.org/presentationml/2006/main">
  <p:tag name="TIMING" val="|19.8|5|4.3|4.5"/>
</p:tagLst>
</file>

<file path=ppt/tags/tag14.xml><?xml version="1.0" encoding="utf-8"?>
<p:tagLst xmlns:a="http://schemas.openxmlformats.org/drawingml/2006/main" xmlns:r="http://schemas.openxmlformats.org/officeDocument/2006/relationships" xmlns:p="http://schemas.openxmlformats.org/presentationml/2006/main">
  <p:tag name="TIMING" val="|6.8|8.3|6.7|20.8|1.2|11.4|6"/>
</p:tagLst>
</file>

<file path=ppt/tags/tag15.xml><?xml version="1.0" encoding="utf-8"?>
<p:tagLst xmlns:a="http://schemas.openxmlformats.org/drawingml/2006/main" xmlns:r="http://schemas.openxmlformats.org/officeDocument/2006/relationships" xmlns:p="http://schemas.openxmlformats.org/presentationml/2006/main">
  <p:tag name="TIMING" val="|3.7|3.2|7|2|7.1|3.4|0.9|24.5|10.1|8.2|6.9|13.9"/>
</p:tagLst>
</file>

<file path=ppt/tags/tag16.xml><?xml version="1.0" encoding="utf-8"?>
<p:tagLst xmlns:a="http://schemas.openxmlformats.org/drawingml/2006/main" xmlns:r="http://schemas.openxmlformats.org/officeDocument/2006/relationships" xmlns:p="http://schemas.openxmlformats.org/presentationml/2006/main">
  <p:tag name="TIMING" val="|1.5|20.5|10.4"/>
</p:tagLst>
</file>

<file path=ppt/tags/tag17.xml><?xml version="1.0" encoding="utf-8"?>
<p:tagLst xmlns:a="http://schemas.openxmlformats.org/drawingml/2006/main" xmlns:r="http://schemas.openxmlformats.org/officeDocument/2006/relationships" xmlns:p="http://schemas.openxmlformats.org/presentationml/2006/main">
  <p:tag name="TIMING" val="|14.9|14.2|9.9|14"/>
</p:tagLst>
</file>

<file path=ppt/tags/tag18.xml><?xml version="1.0" encoding="utf-8"?>
<p:tagLst xmlns:a="http://schemas.openxmlformats.org/drawingml/2006/main" xmlns:r="http://schemas.openxmlformats.org/officeDocument/2006/relationships" xmlns:p="http://schemas.openxmlformats.org/presentationml/2006/main">
  <p:tag name="TIMING" val="|0.6|4.4|6.7|4.4|8|5.2|9.6|7.4"/>
</p:tagLst>
</file>

<file path=ppt/tags/tag19.xml><?xml version="1.0" encoding="utf-8"?>
<p:tagLst xmlns:a="http://schemas.openxmlformats.org/drawingml/2006/main" xmlns:r="http://schemas.openxmlformats.org/officeDocument/2006/relationships" xmlns:p="http://schemas.openxmlformats.org/presentationml/2006/main">
  <p:tag name="TIMING" val="|5.8|7.3|7.6|0.5|4.7|1.2"/>
</p:tagLst>
</file>

<file path=ppt/tags/tag2.xml><?xml version="1.0" encoding="utf-8"?>
<p:tagLst xmlns:a="http://schemas.openxmlformats.org/drawingml/2006/main" xmlns:r="http://schemas.openxmlformats.org/officeDocument/2006/relationships" xmlns:p="http://schemas.openxmlformats.org/presentationml/2006/main">
  <p:tag name="TIMING" val="|4.7|3.9"/>
</p:tagLst>
</file>

<file path=ppt/tags/tag3.xml><?xml version="1.0" encoding="utf-8"?>
<p:tagLst xmlns:a="http://schemas.openxmlformats.org/drawingml/2006/main" xmlns:r="http://schemas.openxmlformats.org/officeDocument/2006/relationships" xmlns:p="http://schemas.openxmlformats.org/presentationml/2006/main">
  <p:tag name="TIMING" val="|7.6|24.3"/>
</p:tagLst>
</file>

<file path=ppt/tags/tag4.xml><?xml version="1.0" encoding="utf-8"?>
<p:tagLst xmlns:a="http://schemas.openxmlformats.org/drawingml/2006/main" xmlns:r="http://schemas.openxmlformats.org/officeDocument/2006/relationships" xmlns:p="http://schemas.openxmlformats.org/presentationml/2006/main">
  <p:tag name="TIMING" val="|7.6|24.3"/>
</p:tagLst>
</file>

<file path=ppt/tags/tag5.xml><?xml version="1.0" encoding="utf-8"?>
<p:tagLst xmlns:a="http://schemas.openxmlformats.org/drawingml/2006/main" xmlns:r="http://schemas.openxmlformats.org/officeDocument/2006/relationships" xmlns:p="http://schemas.openxmlformats.org/presentationml/2006/main">
  <p:tag name="TIMING" val="|10.9|8.8|3|1.5|2.4|1.2|1.8|2.8|12|7.7|6.9|6.9"/>
</p:tagLst>
</file>

<file path=ppt/tags/tag6.xml><?xml version="1.0" encoding="utf-8"?>
<p:tagLst xmlns:a="http://schemas.openxmlformats.org/drawingml/2006/main" xmlns:r="http://schemas.openxmlformats.org/officeDocument/2006/relationships" xmlns:p="http://schemas.openxmlformats.org/presentationml/2006/main">
  <p:tag name="TIMING" val="|16.7|13.6|1.6"/>
</p:tagLst>
</file>

<file path=ppt/tags/tag7.xml><?xml version="1.0" encoding="utf-8"?>
<p:tagLst xmlns:a="http://schemas.openxmlformats.org/drawingml/2006/main" xmlns:r="http://schemas.openxmlformats.org/officeDocument/2006/relationships" xmlns:p="http://schemas.openxmlformats.org/presentationml/2006/main">
  <p:tag name="TIMING" val="|20.2|11.1"/>
</p:tagLst>
</file>

<file path=ppt/tags/tag8.xml><?xml version="1.0" encoding="utf-8"?>
<p:tagLst xmlns:a="http://schemas.openxmlformats.org/drawingml/2006/main" xmlns:r="http://schemas.openxmlformats.org/officeDocument/2006/relationships" xmlns:p="http://schemas.openxmlformats.org/presentationml/2006/main">
  <p:tag name="TIMING" val="|7.6|24.3"/>
</p:tagLst>
</file>

<file path=ppt/tags/tag9.xml><?xml version="1.0" encoding="utf-8"?>
<p:tagLst xmlns:a="http://schemas.openxmlformats.org/drawingml/2006/main" xmlns:r="http://schemas.openxmlformats.org/officeDocument/2006/relationships" xmlns:p="http://schemas.openxmlformats.org/presentationml/2006/main">
  <p:tag name="TIMING" val="|6.7|8.5|6.8|18.7"/>
</p:tagLst>
</file>

<file path=ppt/theme/_rels/themeOverride1.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1F497D"/>
    </a:dk2>
    <a:lt2>
      <a:srgbClr val="EEECE1"/>
    </a:lt2>
    <a:accent1>
      <a:srgbClr val="4F81BD"/>
    </a:accent1>
    <a:accent2>
      <a:srgbClr val="CC0000"/>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17899</TotalTime>
  <Words>4179</Words>
  <Application>Microsoft Macintosh PowerPoint</Application>
  <PresentationFormat>On-screen Show (4:3)</PresentationFormat>
  <Paragraphs>450</Paragraphs>
  <Slides>42</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 Rounded MT Bold</vt:lpstr>
      <vt:lpstr>Calibri</vt:lpstr>
      <vt:lpstr>Courier New</vt:lpstr>
      <vt:lpstr>Gill Sans MT</vt:lpstr>
      <vt:lpstr>Times New Roman</vt:lpstr>
      <vt:lpstr>Tw Cen MT</vt:lpstr>
      <vt:lpstr>新細明體</vt:lpstr>
      <vt:lpstr>Arial</vt:lpstr>
      <vt:lpstr>Office Theme</vt:lpstr>
      <vt:lpstr>Transparent Offloading and Mapping (TOM)  Enabling Programmer-Transparent  Near-Data Processing in GPU Systems</vt:lpstr>
      <vt:lpstr>GPUs and Memory Bandwidth</vt:lpstr>
      <vt:lpstr>Opportunity: Near-Data Processing</vt:lpstr>
      <vt:lpstr>Near-Data Processing: Key Challenges</vt:lpstr>
      <vt:lpstr>Key Challenge 1</vt:lpstr>
      <vt:lpstr>Key Challenge 2</vt:lpstr>
      <vt:lpstr>The Problem</vt:lpstr>
      <vt:lpstr>Our Goal</vt:lpstr>
      <vt:lpstr>Transparent Offloading and Mapping (TOM)</vt:lpstr>
      <vt:lpstr>Outline</vt:lpstr>
      <vt:lpstr>TOM: Transparent Offloading</vt:lpstr>
      <vt:lpstr>TOM: Transparent Offloading</vt:lpstr>
      <vt:lpstr>Static Analysis:  What to Offload?</vt:lpstr>
      <vt:lpstr>Offloading Candidate Block Example</vt:lpstr>
      <vt:lpstr>Offloading Candidate Block Example</vt:lpstr>
      <vt:lpstr>Conditional Offloading Candidate Block</vt:lpstr>
      <vt:lpstr>TOM: Transparent Offloading</vt:lpstr>
      <vt:lpstr>When Offloading Hurts:  Bottleneck Channel</vt:lpstr>
      <vt:lpstr>PowerPoint Presentation</vt:lpstr>
      <vt:lpstr>Dynamic Offloading Control:  When to Offload?</vt:lpstr>
      <vt:lpstr>Outline</vt:lpstr>
      <vt:lpstr>TOM: Transparent Data Mapping</vt:lpstr>
      <vt:lpstr>Fixed Offset Access Patterns: Example</vt:lpstr>
      <vt:lpstr>Transparent Data Mapping: Approach</vt:lpstr>
      <vt:lpstr>Conventional GPU Execution Model</vt:lpstr>
      <vt:lpstr>Transparent Data Mapping: Mechanism</vt:lpstr>
      <vt:lpstr>Outline</vt:lpstr>
      <vt:lpstr>TOM: Putting It All Together</vt:lpstr>
      <vt:lpstr>Outline</vt:lpstr>
      <vt:lpstr>Evaluation Methodology</vt:lpstr>
      <vt:lpstr>Results: Performance Speedup</vt:lpstr>
      <vt:lpstr>Results: Off-chip Memory Traffic</vt:lpstr>
      <vt:lpstr>More in the Paper</vt:lpstr>
      <vt:lpstr>Conclusion</vt:lpstr>
      <vt:lpstr>Transparent Offloading and Mapping (TOM)  Enabling Programmer-Transparent  Near-Data Processing in GPU Systems</vt:lpstr>
      <vt:lpstr>Observation on Access Pattern</vt:lpstr>
      <vt:lpstr>Bandwidth Change Equations</vt:lpstr>
      <vt:lpstr>Best memory mapping search space</vt:lpstr>
      <vt:lpstr>Best Mapping From Different Fraction of Offloading Candidate Blocks</vt:lpstr>
      <vt:lpstr>Energy Consumption Results</vt:lpstr>
      <vt:lpstr>Sensitivity to Computational Capacity of memory stack SMs</vt:lpstr>
      <vt:lpstr>Sensitivity to Internal Memory Bandwidth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Transparent Offloading and Mapping (TOM): Enabling Programmer-Transparent Near-Data Processing in GPU Systems</dc:title>
  <dc:creator>Kevin Hsieh</dc:creator>
  <cp:lastModifiedBy>Microsoft Office User</cp:lastModifiedBy>
  <cp:revision>684</cp:revision>
  <cp:lastPrinted>2016-06-26T00:20:11Z</cp:lastPrinted>
  <dcterms:created xsi:type="dcterms:W3CDTF">2016-06-04T20:12:37Z</dcterms:created>
  <dcterms:modified xsi:type="dcterms:W3CDTF">2016-06-26T00:29:42Z</dcterms:modified>
</cp:coreProperties>
</file>