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drawings/drawing3.xml" ContentType="application/vnd.openxmlformats-officedocument.drawingml.chartshape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7" r:id="rId3"/>
    <p:sldId id="301" r:id="rId4"/>
    <p:sldId id="302" r:id="rId5"/>
    <p:sldId id="305" r:id="rId6"/>
    <p:sldId id="303" r:id="rId7"/>
    <p:sldId id="266" r:id="rId8"/>
    <p:sldId id="272" r:id="rId9"/>
    <p:sldId id="271" r:id="rId10"/>
    <p:sldId id="273" r:id="rId11"/>
    <p:sldId id="275" r:id="rId12"/>
    <p:sldId id="291" r:id="rId13"/>
    <p:sldId id="279" r:id="rId14"/>
    <p:sldId id="257" r:id="rId15"/>
    <p:sldId id="294" r:id="rId16"/>
    <p:sldId id="304" r:id="rId17"/>
    <p:sldId id="295" r:id="rId18"/>
    <p:sldId id="296" r:id="rId19"/>
    <p:sldId id="284" r:id="rId20"/>
    <p:sldId id="285" r:id="rId21"/>
    <p:sldId id="286" r:id="rId22"/>
    <p:sldId id="298" r:id="rId23"/>
    <p:sldId id="261" r:id="rId24"/>
    <p:sldId id="262" r:id="rId25"/>
    <p:sldId id="263" r:id="rId26"/>
    <p:sldId id="309" r:id="rId27"/>
    <p:sldId id="292" r:id="rId28"/>
    <p:sldId id="289" r:id="rId29"/>
    <p:sldId id="307" r:id="rId30"/>
    <p:sldId id="290" r:id="rId31"/>
    <p:sldId id="308" r:id="rId32"/>
    <p:sldId id="277" r:id="rId33"/>
    <p:sldId id="299" r:id="rId34"/>
    <p:sldId id="264" r:id="rId35"/>
    <p:sldId id="265" r:id="rId36"/>
    <p:sldId id="297" r:id="rId37"/>
    <p:sldId id="287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74B5A"/>
    <a:srgbClr val="4D64B7"/>
    <a:srgbClr val="5A64BC"/>
    <a:srgbClr val="617DC4"/>
    <a:srgbClr val="647F34"/>
    <a:srgbClr val="1CFF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70" autoAdjust="0"/>
    <p:restoredTop sz="58475" autoAdjust="0"/>
  </p:normalViewPr>
  <p:slideViewPr>
    <p:cSldViewPr snapToGrid="0">
      <p:cViewPr varScale="1">
        <p:scale>
          <a:sx n="90" d="100"/>
          <a:sy n="90" d="100"/>
        </p:scale>
        <p:origin x="-2904" y="-10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8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9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AddrCheck</a:t>
            </a:r>
          </a:p>
        </c:rich>
      </c:tx>
      <c:layout>
        <c:manualLayout>
          <c:xMode val="edge"/>
          <c:yMode val="edge"/>
          <c:x val="0.452187992685602"/>
          <c:y val="0.0"/>
        </c:manualLayout>
      </c:layout>
      <c:spPr>
        <a:noFill/>
        <a:ln w="9485">
          <a:noFill/>
        </a:ln>
      </c:spPr>
    </c:title>
    <c:plotArea>
      <c:layout>
        <c:manualLayout>
          <c:layoutTarget val="inner"/>
          <c:xMode val="edge"/>
          <c:yMode val="edge"/>
          <c:x val="0.0715370696018079"/>
          <c:y val="0.0201793686346936"/>
          <c:w val="0.91451188907615"/>
          <c:h val="0.835359391377531"/>
        </c:manualLayout>
      </c:layout>
      <c:barChart>
        <c:barDir val="col"/>
        <c:grouping val="clustered"/>
        <c:ser>
          <c:idx val="0"/>
          <c:order val="0"/>
          <c:tx>
            <c:strRef>
              <c:f>'Total Time v2'!$AH$3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v2'!$AH$4:$AH$137</c:f>
              <c:numCache>
                <c:formatCode>General</c:formatCode>
                <c:ptCount val="134"/>
              </c:numCache>
            </c:numRef>
          </c:val>
        </c:ser>
        <c:ser>
          <c:idx val="1"/>
          <c:order val="1"/>
          <c:tx>
            <c:strRef>
              <c:f>'Total Time v2'!$AI$3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C0808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v2'!$AI$4:$AI$137</c:f>
              <c:numCache>
                <c:formatCode>General</c:formatCode>
                <c:ptCount val="134"/>
              </c:numCache>
            </c:numRef>
          </c:val>
        </c:ser>
        <c:ser>
          <c:idx val="2"/>
          <c:order val="2"/>
          <c:tx>
            <c:strRef>
              <c:f>'Total Time v2'!$AJ$3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v2'!$AJ$4:$AJ$137</c:f>
              <c:numCache>
                <c:formatCode>General</c:formatCode>
                <c:ptCount val="134"/>
              </c:numCache>
            </c:numRef>
          </c:val>
        </c:ser>
        <c:gapWidth val="0"/>
        <c:overlap val="100"/>
        <c:axId val="441749896"/>
        <c:axId val="443004248"/>
      </c:barChart>
      <c:catAx>
        <c:axId val="4417498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3004248"/>
        <c:crosses val="autoZero"/>
        <c:auto val="1"/>
        <c:lblAlgn val="ctr"/>
        <c:lblOffset val="0"/>
        <c:tickLblSkip val="4"/>
        <c:tickMarkSkip val="1"/>
      </c:catAx>
      <c:valAx>
        <c:axId val="443004248"/>
        <c:scaling>
          <c:orientation val="minMax"/>
          <c:max val="1.700000000000001"/>
          <c:min val="0.0"/>
        </c:scaling>
        <c:axPos val="l"/>
        <c:majorGridlines>
          <c:spPr>
            <a:ln w="1186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711684160777635"/>
              <c:y val="0.165513986666544"/>
            </c:manualLayout>
          </c:layout>
          <c:spPr>
            <a:noFill/>
            <a:ln w="9485">
              <a:noFill/>
            </a:ln>
          </c:spPr>
        </c:title>
        <c:numFmt formatCode="0.0" sourceLinked="0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749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3660740473343"/>
          <c:y val="0.00258619743528236"/>
          <c:w val="0.226648434910021"/>
          <c:h val="0.155184111580786"/>
        </c:manualLayout>
      </c:layout>
      <c:spPr>
        <a:solidFill>
          <a:srgbClr val="FFFFFF"/>
        </a:solidFill>
        <a:ln w="1186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TaintCheck</a:t>
            </a:r>
          </a:p>
        </c:rich>
      </c:tx>
      <c:layout>
        <c:manualLayout>
          <c:xMode val="edge"/>
          <c:yMode val="edge"/>
          <c:x val="0.451737470665733"/>
          <c:y val="0.0195122140801011"/>
        </c:manualLayout>
      </c:layout>
      <c:spPr>
        <a:noFill/>
        <a:ln w="6383">
          <a:noFill/>
        </a:ln>
      </c:spPr>
    </c:title>
    <c:plotArea>
      <c:layout>
        <c:manualLayout>
          <c:layoutTarget val="inner"/>
          <c:xMode val="edge"/>
          <c:yMode val="edge"/>
          <c:x val="0.0940157480314961"/>
          <c:y val="0.127640648204221"/>
          <c:w val="0.897815757843354"/>
          <c:h val="0.698410396998701"/>
        </c:manualLayout>
      </c:layout>
      <c:barChart>
        <c:barDir val="col"/>
        <c:grouping val="clustered"/>
        <c:ser>
          <c:idx val="0"/>
          <c:order val="0"/>
          <c:tx>
            <c:strRef>
              <c:f>Slowdown_data!$D$44</c:f>
              <c:strCache>
                <c:ptCount val="1"/>
                <c:pt idx="0">
                  <c:v>Limited (1 timestamp / cache)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dLbl>
              <c:idx val="5"/>
              <c:layout>
                <c:manualLayout>
                  <c:x val="-0.00311526479750779"/>
                  <c:y val="-2.51280904410231E-7"/>
                </c:manualLayout>
              </c:layout>
              <c:showVal val="1"/>
            </c:dLbl>
            <c:numFmt formatCode="0.0" sourceLinked="0"/>
            <c:txPr>
              <a:bodyPr/>
              <a:lstStyle/>
              <a:p>
                <a:pPr>
                  <a:defRPr lang="el-GR" sz="1400"/>
                </a:pPr>
                <a:endParaRPr lang="en-US"/>
              </a:p>
            </c:txPr>
            <c:showVal val="1"/>
          </c:dLbls>
          <c:cat>
            <c:strRef>
              <c:f>Slowdown_data!$A$45:$A$52</c:f>
              <c:strCache>
                <c:ptCount val="8"/>
                <c:pt idx="0">
                  <c:v>BARNES</c:v>
                </c:pt>
                <c:pt idx="1">
                  <c:v>LU</c:v>
                </c:pt>
                <c:pt idx="2">
                  <c:v>OCEAN</c:v>
                </c:pt>
                <c:pt idx="3">
                  <c:v>BLACKSCH.</c:v>
                </c:pt>
                <c:pt idx="4">
                  <c:v>FLUIDANIM.</c:v>
                </c:pt>
                <c:pt idx="5">
                  <c:v>SWAPTIONS</c:v>
                </c:pt>
                <c:pt idx="6">
                  <c:v>FMM</c:v>
                </c:pt>
                <c:pt idx="7">
                  <c:v>RADIOSITY</c:v>
                </c:pt>
              </c:strCache>
            </c:strRef>
          </c:cat>
          <c:val>
            <c:numRef>
              <c:f>Slowdown_data!$D$45:$D$52</c:f>
              <c:numCache>
                <c:formatCode>General</c:formatCode>
                <c:ptCount val="8"/>
                <c:pt idx="0">
                  <c:v>2.8778</c:v>
                </c:pt>
                <c:pt idx="1">
                  <c:v>1.058201</c:v>
                </c:pt>
                <c:pt idx="2">
                  <c:v>1.1677</c:v>
                </c:pt>
                <c:pt idx="3">
                  <c:v>1.322112000000001</c:v>
                </c:pt>
                <c:pt idx="4">
                  <c:v>1.536999999999999</c:v>
                </c:pt>
                <c:pt idx="5">
                  <c:v>3.1025</c:v>
                </c:pt>
                <c:pt idx="6">
                  <c:v>1.515499999999999</c:v>
                </c:pt>
                <c:pt idx="7">
                  <c:v>1.62082</c:v>
                </c:pt>
              </c:numCache>
            </c:numRef>
          </c:val>
        </c:ser>
        <c:ser>
          <c:idx val="1"/>
          <c:order val="1"/>
          <c:tx>
            <c:strRef>
              <c:f>Slowdown_data!$E$44</c:f>
              <c:strCache>
                <c:ptCount val="1"/>
                <c:pt idx="0">
                  <c:v>Ideal (1 timestamp / cacheblock)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0.0" sourceLinked="0"/>
            <c:txPr>
              <a:bodyPr/>
              <a:lstStyle/>
              <a:p>
                <a:pPr>
                  <a:defRPr lang="el-GR" sz="1400"/>
                </a:pPr>
                <a:endParaRPr lang="en-US"/>
              </a:p>
            </c:txPr>
            <c:showVal val="1"/>
          </c:dLbls>
          <c:cat>
            <c:strRef>
              <c:f>Slowdown_data!$A$45:$A$52</c:f>
              <c:strCache>
                <c:ptCount val="8"/>
                <c:pt idx="0">
                  <c:v>BARNES</c:v>
                </c:pt>
                <c:pt idx="1">
                  <c:v>LU</c:v>
                </c:pt>
                <c:pt idx="2">
                  <c:v>OCEAN</c:v>
                </c:pt>
                <c:pt idx="3">
                  <c:v>BLACKSCH.</c:v>
                </c:pt>
                <c:pt idx="4">
                  <c:v>FLUIDANIM.</c:v>
                </c:pt>
                <c:pt idx="5">
                  <c:v>SWAPTIONS</c:v>
                </c:pt>
                <c:pt idx="6">
                  <c:v>FMM</c:v>
                </c:pt>
                <c:pt idx="7">
                  <c:v>RADIOSITY</c:v>
                </c:pt>
              </c:strCache>
            </c:strRef>
          </c:cat>
          <c:val>
            <c:numRef>
              <c:f>Slowdown_data!$E$45:$E$52</c:f>
              <c:numCache>
                <c:formatCode>General</c:formatCode>
                <c:ptCount val="8"/>
                <c:pt idx="0">
                  <c:v>2.631613999999999</c:v>
                </c:pt>
                <c:pt idx="1">
                  <c:v>1.028758</c:v>
                </c:pt>
                <c:pt idx="2">
                  <c:v>1.14752</c:v>
                </c:pt>
                <c:pt idx="3">
                  <c:v>1.307469</c:v>
                </c:pt>
                <c:pt idx="4">
                  <c:v>1.446501</c:v>
                </c:pt>
                <c:pt idx="5">
                  <c:v>2.21735</c:v>
                </c:pt>
                <c:pt idx="6">
                  <c:v>1.434733306999999</c:v>
                </c:pt>
                <c:pt idx="7">
                  <c:v>1.521944999999999</c:v>
                </c:pt>
              </c:numCache>
            </c:numRef>
          </c:val>
        </c:ser>
        <c:axId val="641861576"/>
        <c:axId val="641865112"/>
      </c:barChart>
      <c:catAx>
        <c:axId val="641861576"/>
        <c:scaling>
          <c:orientation val="minMax"/>
        </c:scaling>
        <c:axPos val="b"/>
        <c:numFmt formatCode="General" sourceLinked="1"/>
        <c:tickLblPos val="nextTo"/>
        <c:spPr>
          <a:ln w="798">
            <a:solidFill>
              <a:srgbClr val="000000"/>
            </a:solidFill>
            <a:prstDash val="solid"/>
          </a:ln>
        </c:spPr>
        <c:txPr>
          <a:bodyPr rot="-90000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865112"/>
        <c:crosses val="autoZero"/>
        <c:auto val="1"/>
        <c:lblAlgn val="ctr"/>
        <c:lblOffset val="0"/>
        <c:tickLblSkip val="1"/>
        <c:tickMarkSkip val="1"/>
      </c:catAx>
      <c:valAx>
        <c:axId val="6418651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l-GR"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Slowdown (8 </a:t>
                </a:r>
                <a:r>
                  <a:rPr lang="en-US" sz="1400" dirty="0"/>
                  <a:t>threads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0386102058832214"/>
              <c:y val="0.273170746384594"/>
            </c:manualLayout>
          </c:layout>
          <c:spPr>
            <a:noFill/>
            <a:ln w="6383">
              <a:noFill/>
            </a:ln>
          </c:spPr>
        </c:title>
        <c:numFmt formatCode="General" sourceLinked="1"/>
        <c:tickLblPos val="nextTo"/>
        <c:spPr>
          <a:ln w="7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861576"/>
        <c:crosses val="autoZero"/>
        <c:crossBetween val="between"/>
      </c:valAx>
      <c:spPr>
        <a:noFill/>
        <a:ln w="6383">
          <a:noFill/>
        </a:ln>
      </c:spPr>
    </c:plotArea>
    <c:legend>
      <c:legendPos val="r"/>
      <c:layout>
        <c:manualLayout>
          <c:xMode val="edge"/>
          <c:yMode val="edge"/>
          <c:x val="0.602835381558614"/>
          <c:y val="0.00176047401629808"/>
          <c:w val="0.397164616390905"/>
          <c:h val="0.127631350810758"/>
        </c:manualLayout>
      </c:layout>
      <c:spPr>
        <a:solidFill>
          <a:srgbClr val="FFFFFF"/>
        </a:solidFill>
        <a:ln w="6383">
          <a:noFill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AddrCheck</a:t>
            </a:r>
          </a:p>
        </c:rich>
      </c:tx>
      <c:layout>
        <c:manualLayout>
          <c:xMode val="edge"/>
          <c:yMode val="edge"/>
          <c:x val="0.452187992685602"/>
          <c:y val="0.0"/>
        </c:manualLayout>
      </c:layout>
      <c:spPr>
        <a:noFill/>
        <a:ln w="9485">
          <a:noFill/>
        </a:ln>
      </c:spPr>
    </c:title>
    <c:plotArea>
      <c:layout>
        <c:manualLayout>
          <c:layoutTarget val="inner"/>
          <c:xMode val="edge"/>
          <c:yMode val="edge"/>
          <c:x val="0.0715370696018079"/>
          <c:y val="0.0201793686346936"/>
          <c:w val="0.91451188907615"/>
          <c:h val="0.835359391377531"/>
        </c:manualLayout>
      </c:layout>
      <c:barChart>
        <c:barDir val="col"/>
        <c:grouping val="clustered"/>
        <c:ser>
          <c:idx val="0"/>
          <c:order val="0"/>
          <c:tx>
            <c:strRef>
              <c:f>'Total Time v2'!$AH$3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v2'!$AH$4:$AH$137</c:f>
              <c:numCache>
                <c:formatCode>General</c:formatCode>
                <c:ptCount val="134"/>
                <c:pt idx="1">
                  <c:v>1.0</c:v>
                </c:pt>
                <c:pt idx="5">
                  <c:v>0.660118772067558</c:v>
                </c:pt>
                <c:pt idx="9">
                  <c:v>0.331206849485965</c:v>
                </c:pt>
                <c:pt idx="13">
                  <c:v>0.128915130836977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0.157605272195475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0.666304562803019</c:v>
                </c:pt>
                <c:pt idx="54">
                  <c:v>0.329262821777301</c:v>
                </c:pt>
                <c:pt idx="58">
                  <c:v>0.138310832427962</c:v>
                </c:pt>
                <c:pt idx="61">
                  <c:v>1.0</c:v>
                </c:pt>
                <c:pt idx="65">
                  <c:v>0.537866457293141</c:v>
                </c:pt>
                <c:pt idx="69">
                  <c:v>0.288649501904664</c:v>
                </c:pt>
                <c:pt idx="73">
                  <c:v>0.156560326529181</c:v>
                </c:pt>
                <c:pt idx="76">
                  <c:v>1.0</c:v>
                </c:pt>
                <c:pt idx="80">
                  <c:v>0.674986964885461</c:v>
                </c:pt>
                <c:pt idx="84">
                  <c:v>0.341890739917192</c:v>
                </c:pt>
                <c:pt idx="88">
                  <c:v>0.126924740896978</c:v>
                </c:pt>
                <c:pt idx="91">
                  <c:v>1.0</c:v>
                </c:pt>
                <c:pt idx="95">
                  <c:v>0.498497623603621</c:v>
                </c:pt>
                <c:pt idx="99">
                  <c:v>0.241086202786133</c:v>
                </c:pt>
                <c:pt idx="103">
                  <c:v>0.118148064187179</c:v>
                </c:pt>
                <c:pt idx="106">
                  <c:v>1.0</c:v>
                </c:pt>
                <c:pt idx="110">
                  <c:v>0.521196954287324</c:v>
                </c:pt>
                <c:pt idx="114">
                  <c:v>0.258673775039512</c:v>
                </c:pt>
                <c:pt idx="118">
                  <c:v>0.115833305802071</c:v>
                </c:pt>
                <c:pt idx="121">
                  <c:v>1.0</c:v>
                </c:pt>
                <c:pt idx="125">
                  <c:v>0.5728</c:v>
                </c:pt>
                <c:pt idx="129">
                  <c:v>0.2889</c:v>
                </c:pt>
                <c:pt idx="133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'Total Time v2'!$AI$3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C0808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v2'!$AI$4:$AI$137</c:f>
              <c:numCache>
                <c:formatCode>General</c:formatCode>
                <c:ptCount val="134"/>
                <c:pt idx="0">
                  <c:v>1.010771362429079</c:v>
                </c:pt>
                <c:pt idx="3">
                  <c:v>2.305976061636708</c:v>
                </c:pt>
                <c:pt idx="7">
                  <c:v>6.138713530948592</c:v>
                </c:pt>
                <c:pt idx="11">
                  <c:v>6.741308103900974</c:v>
                </c:pt>
                <c:pt idx="15">
                  <c:v>1.006517333063666</c:v>
                </c:pt>
                <c:pt idx="18">
                  <c:v>1.003672488345833</c:v>
                </c:pt>
                <c:pt idx="22">
                  <c:v>0.976467504716025</c:v>
                </c:pt>
                <c:pt idx="26">
                  <c:v>0.908671221680261</c:v>
                </c:pt>
                <c:pt idx="30">
                  <c:v>1.015548267684876</c:v>
                </c:pt>
                <c:pt idx="33">
                  <c:v>0.999740970290766</c:v>
                </c:pt>
                <c:pt idx="37">
                  <c:v>0.940856148385517</c:v>
                </c:pt>
                <c:pt idx="41">
                  <c:v>0.807342424128126</c:v>
                </c:pt>
                <c:pt idx="45">
                  <c:v>1.00022395613169</c:v>
                </c:pt>
                <c:pt idx="48">
                  <c:v>1.00309344472282</c:v>
                </c:pt>
                <c:pt idx="52">
                  <c:v>1.002582534222282</c:v>
                </c:pt>
                <c:pt idx="56">
                  <c:v>0.999865590484676</c:v>
                </c:pt>
                <c:pt idx="60">
                  <c:v>0.999558673080521</c:v>
                </c:pt>
                <c:pt idx="63">
                  <c:v>1.29197921067563</c:v>
                </c:pt>
                <c:pt idx="67">
                  <c:v>1.108226615249673</c:v>
                </c:pt>
                <c:pt idx="71">
                  <c:v>1.224253970197628</c:v>
                </c:pt>
                <c:pt idx="75">
                  <c:v>1.000133630128152</c:v>
                </c:pt>
                <c:pt idx="78">
                  <c:v>1.941764242835894</c:v>
                </c:pt>
                <c:pt idx="82">
                  <c:v>1.671906560207222</c:v>
                </c:pt>
                <c:pt idx="86">
                  <c:v>2.946060308182188</c:v>
                </c:pt>
                <c:pt idx="90">
                  <c:v>0.996736389328658</c:v>
                </c:pt>
                <c:pt idx="93">
                  <c:v>1.452174993562428</c:v>
                </c:pt>
                <c:pt idx="97">
                  <c:v>9.521117421064526</c:v>
                </c:pt>
                <c:pt idx="101">
                  <c:v>15.4511438426041</c:v>
                </c:pt>
                <c:pt idx="105">
                  <c:v>1.000439980381236</c:v>
                </c:pt>
                <c:pt idx="108">
                  <c:v>1.166440613376052</c:v>
                </c:pt>
                <c:pt idx="112">
                  <c:v>2.10699799751644</c:v>
                </c:pt>
                <c:pt idx="116">
                  <c:v>6.205788783359203</c:v>
                </c:pt>
                <c:pt idx="120">
                  <c:v>1.002999999999999</c:v>
                </c:pt>
                <c:pt idx="123">
                  <c:v>1.331199999999999</c:v>
                </c:pt>
                <c:pt idx="127">
                  <c:v>1.9512</c:v>
                </c:pt>
                <c:pt idx="131">
                  <c:v>2.446299999999999</c:v>
                </c:pt>
              </c:numCache>
            </c:numRef>
          </c:val>
        </c:ser>
        <c:ser>
          <c:idx val="2"/>
          <c:order val="2"/>
          <c:tx>
            <c:strRef>
              <c:f>'Total Time v2'!$AJ$3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v2'!$AJ$4:$AJ$137</c:f>
              <c:numCache>
                <c:formatCode>General</c:formatCode>
                <c:ptCount val="134"/>
                <c:pt idx="4">
                  <c:v>0.731477611328061</c:v>
                </c:pt>
                <c:pt idx="8">
                  <c:v>0.365387396352916</c:v>
                </c:pt>
                <c:pt idx="12">
                  <c:v>0.147981678687766</c:v>
                </c:pt>
                <c:pt idx="19">
                  <c:v>0.697419654031004</c:v>
                </c:pt>
                <c:pt idx="23">
                  <c:v>0.366168252727039</c:v>
                </c:pt>
                <c:pt idx="27">
                  <c:v>0.159181324917429</c:v>
                </c:pt>
                <c:pt idx="34">
                  <c:v>0.404800755808329</c:v>
                </c:pt>
                <c:pt idx="38">
                  <c:v>0.208995213630158</c:v>
                </c:pt>
                <c:pt idx="42">
                  <c:v>0.10348586905506</c:v>
                </c:pt>
                <c:pt idx="49">
                  <c:v>0.66643782371558</c:v>
                </c:pt>
                <c:pt idx="53">
                  <c:v>0.3298554948565</c:v>
                </c:pt>
                <c:pt idx="57">
                  <c:v>0.143013400730513</c:v>
                </c:pt>
                <c:pt idx="64">
                  <c:v>0.554053548325378</c:v>
                </c:pt>
                <c:pt idx="68">
                  <c:v>0.296587363207042</c:v>
                </c:pt>
                <c:pt idx="72">
                  <c:v>0.157186567835298</c:v>
                </c:pt>
                <c:pt idx="79">
                  <c:v>0.846906144841788</c:v>
                </c:pt>
                <c:pt idx="83">
                  <c:v>1.028646669188856</c:v>
                </c:pt>
                <c:pt idx="87">
                  <c:v>0.76281769279084</c:v>
                </c:pt>
                <c:pt idx="94">
                  <c:v>0.547848888340379</c:v>
                </c:pt>
                <c:pt idx="98">
                  <c:v>0.284722805490423</c:v>
                </c:pt>
                <c:pt idx="102">
                  <c:v>0.12237776488508</c:v>
                </c:pt>
                <c:pt idx="109">
                  <c:v>0.522760545150186</c:v>
                </c:pt>
                <c:pt idx="113">
                  <c:v>0.258828979304536</c:v>
                </c:pt>
                <c:pt idx="117">
                  <c:v>0.116296639025279</c:v>
                </c:pt>
                <c:pt idx="124">
                  <c:v>0.6072</c:v>
                </c:pt>
                <c:pt idx="128">
                  <c:v>0.3464</c:v>
                </c:pt>
                <c:pt idx="132">
                  <c:v>0.1666</c:v>
                </c:pt>
              </c:numCache>
            </c:numRef>
          </c:val>
        </c:ser>
        <c:gapWidth val="0"/>
        <c:overlap val="100"/>
        <c:axId val="643961336"/>
        <c:axId val="647271080"/>
      </c:barChart>
      <c:catAx>
        <c:axId val="6439613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271080"/>
        <c:crosses val="autoZero"/>
        <c:auto val="1"/>
        <c:lblAlgn val="ctr"/>
        <c:lblOffset val="0"/>
        <c:tickLblSkip val="4"/>
        <c:tickMarkSkip val="1"/>
      </c:catAx>
      <c:valAx>
        <c:axId val="647271080"/>
        <c:scaling>
          <c:orientation val="minMax"/>
          <c:max val="1.7"/>
          <c:min val="0.0"/>
        </c:scaling>
        <c:axPos val="l"/>
        <c:majorGridlines>
          <c:spPr>
            <a:ln w="1186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711684160777635"/>
              <c:y val="0.165513986666544"/>
            </c:manualLayout>
          </c:layout>
          <c:spPr>
            <a:noFill/>
            <a:ln w="9485">
              <a:noFill/>
            </a:ln>
          </c:spPr>
        </c:title>
        <c:numFmt formatCode="0.0" sourceLinked="0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961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3660740473343"/>
          <c:y val="0.00258619743528236"/>
          <c:w val="0.202278472925582"/>
          <c:h val="0.155184111580786"/>
        </c:manualLayout>
      </c:layout>
      <c:spPr>
        <a:solidFill>
          <a:srgbClr val="FFFFFF"/>
        </a:solidFill>
        <a:ln w="1186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/>
              <a:t>TaintCheck</a:t>
            </a:r>
          </a:p>
        </c:rich>
      </c:tx>
      <c:layout>
        <c:manualLayout>
          <c:xMode val="edge"/>
          <c:yMode val="edge"/>
          <c:x val="0.446515408023579"/>
          <c:y val="0.0"/>
        </c:manualLayout>
      </c:layout>
      <c:spPr>
        <a:noFill/>
        <a:ln w="5833">
          <a:noFill/>
        </a:ln>
      </c:spPr>
    </c:title>
    <c:plotArea>
      <c:layout>
        <c:manualLayout>
          <c:layoutTarget val="inner"/>
          <c:xMode val="edge"/>
          <c:yMode val="edge"/>
          <c:x val="0.0696920583468395"/>
          <c:y val="0.0428790199081164"/>
          <c:w val="0.914910858995138"/>
          <c:h val="0.807044410413477"/>
        </c:manualLayout>
      </c:layout>
      <c:barChart>
        <c:barDir val="col"/>
        <c:grouping val="stacked"/>
        <c:ser>
          <c:idx val="2"/>
          <c:order val="0"/>
          <c:tx>
            <c:strRef>
              <c:f>'Total Time'!$AQ$3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Time'!$AQ$4:$AQ$137</c:f>
              <c:numCache>
                <c:formatCode>General</c:formatCode>
                <c:ptCount val="134"/>
                <c:pt idx="4" formatCode="0.0">
                  <c:v>1.126275503344209</c:v>
                </c:pt>
                <c:pt idx="8" formatCode="0.0">
                  <c:v>0.608634138723328</c:v>
                </c:pt>
                <c:pt idx="12" formatCode="0.0">
                  <c:v>0.333320470881043</c:v>
                </c:pt>
                <c:pt idx="19" formatCode="0.0">
                  <c:v>0.698714315353849</c:v>
                </c:pt>
                <c:pt idx="23" formatCode="0.0">
                  <c:v>0.391217403418512</c:v>
                </c:pt>
                <c:pt idx="27" formatCode="0.0">
                  <c:v>0.167152252178631</c:v>
                </c:pt>
                <c:pt idx="34" formatCode="0.0">
                  <c:v>0.449486308329281</c:v>
                </c:pt>
                <c:pt idx="38" formatCode="0.0">
                  <c:v>0.23706452479197</c:v>
                </c:pt>
                <c:pt idx="42" formatCode="0.0">
                  <c:v>0.115517611340528</c:v>
                </c:pt>
                <c:pt idx="49" formatCode="0.0">
                  <c:v>0.819968763040664</c:v>
                </c:pt>
                <c:pt idx="53" formatCode="0.0">
                  <c:v>0.41049866785118</c:v>
                </c:pt>
                <c:pt idx="57" formatCode="0.0">
                  <c:v>0.179972565565011</c:v>
                </c:pt>
                <c:pt idx="64" formatCode="0.0">
                  <c:v>0.665307745792971</c:v>
                </c:pt>
                <c:pt idx="68" formatCode="0.0">
                  <c:v>0.384112480456241</c:v>
                </c:pt>
                <c:pt idx="72" formatCode="0.0">
                  <c:v>0.202057122867976</c:v>
                </c:pt>
                <c:pt idx="79" formatCode="0.0">
                  <c:v>0.846994493378825</c:v>
                </c:pt>
                <c:pt idx="83" formatCode="0.0">
                  <c:v>0.578015598503274</c:v>
                </c:pt>
                <c:pt idx="87" formatCode="0.0">
                  <c:v>0.27156773356251</c:v>
                </c:pt>
                <c:pt idx="94" formatCode="0.0">
                  <c:v>0.689673002043877</c:v>
                </c:pt>
                <c:pt idx="98" formatCode="0.0">
                  <c:v>0.339606114790286</c:v>
                </c:pt>
                <c:pt idx="102" formatCode="0.0">
                  <c:v>0.183863278157171</c:v>
                </c:pt>
                <c:pt idx="109" formatCode="0.0">
                  <c:v>0.830596632868121</c:v>
                </c:pt>
                <c:pt idx="113" formatCode="0.0">
                  <c:v>0.413317074906441</c:v>
                </c:pt>
                <c:pt idx="117" formatCode="0.0">
                  <c:v>0.184740517525059</c:v>
                </c:pt>
                <c:pt idx="124" formatCode="0.0">
                  <c:v>0.7437</c:v>
                </c:pt>
                <c:pt idx="128" formatCode="0.0">
                  <c:v>0.4048</c:v>
                </c:pt>
                <c:pt idx="132" formatCode="0.0">
                  <c:v>0.1957</c:v>
                </c:pt>
              </c:numCache>
            </c:numRef>
          </c:val>
        </c:ser>
        <c:ser>
          <c:idx val="0"/>
          <c:order val="1"/>
          <c:tx>
            <c:strRef>
              <c:f>'Total Time'!$AP$3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D0806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Time'!$AP$4:$AP$137</c:f>
              <c:numCache>
                <c:formatCode>General</c:formatCode>
                <c:ptCount val="134"/>
                <c:pt idx="0" formatCode="0.0">
                  <c:v>2.098922445393004</c:v>
                </c:pt>
                <c:pt idx="3" formatCode="0.0">
                  <c:v>4.641603002352825</c:v>
                </c:pt>
                <c:pt idx="7" formatCode="0.0">
                  <c:v>11.48857852661203</c:v>
                </c:pt>
                <c:pt idx="11" formatCode="0.0">
                  <c:v>12.86738545338652</c:v>
                </c:pt>
                <c:pt idx="15" formatCode="0.0">
                  <c:v>1.018654852429189</c:v>
                </c:pt>
                <c:pt idx="18" formatCode="0.0">
                  <c:v>1.020250418546572</c:v>
                </c:pt>
                <c:pt idx="22" formatCode="0.0">
                  <c:v>1.012421724817204</c:v>
                </c:pt>
                <c:pt idx="26" formatCode="0.0">
                  <c:v>0.932455455216566</c:v>
                </c:pt>
                <c:pt idx="30" formatCode="0.0">
                  <c:v>1.033707328388175</c:v>
                </c:pt>
                <c:pt idx="33" formatCode="0.0">
                  <c:v>1.133495869324137</c:v>
                </c:pt>
                <c:pt idx="37" formatCode="0.0">
                  <c:v>1.103802318593948</c:v>
                </c:pt>
                <c:pt idx="41" formatCode="0.0">
                  <c:v>0.939479650353047</c:v>
                </c:pt>
                <c:pt idx="45" formatCode="0.0">
                  <c:v>1.316890972614553</c:v>
                </c:pt>
                <c:pt idx="48" formatCode="0.0">
                  <c:v>1.30979757555019</c:v>
                </c:pt>
                <c:pt idx="52" formatCode="0.0">
                  <c:v>1.308670011308957</c:v>
                </c:pt>
                <c:pt idx="56" formatCode="0.0">
                  <c:v>1.278933657007368</c:v>
                </c:pt>
                <c:pt idx="60" formatCode="0.0">
                  <c:v>1.3365399165305</c:v>
                </c:pt>
                <c:pt idx="63" formatCode="0.0">
                  <c:v>1.413443898411459</c:v>
                </c:pt>
                <c:pt idx="67" formatCode="0.0">
                  <c:v>1.52536943956343</c:v>
                </c:pt>
                <c:pt idx="71" formatCode="0.0">
                  <c:v>1.698459387380204</c:v>
                </c:pt>
                <c:pt idx="75" formatCode="0.0">
                  <c:v>1.436879388656271</c:v>
                </c:pt>
                <c:pt idx="78" formatCode="0.0">
                  <c:v>1.44867664011771</c:v>
                </c:pt>
                <c:pt idx="82" formatCode="0.0">
                  <c:v>1.449356832795138</c:v>
                </c:pt>
                <c:pt idx="86" formatCode="0.0">
                  <c:v>1.449118196250915</c:v>
                </c:pt>
                <c:pt idx="90" formatCode="0.0">
                  <c:v>1.304005108510811</c:v>
                </c:pt>
                <c:pt idx="93" formatCode="0.0">
                  <c:v>1.884595176285239</c:v>
                </c:pt>
                <c:pt idx="97" formatCode="0.0">
                  <c:v>10.03083023408299</c:v>
                </c:pt>
                <c:pt idx="101" formatCode="0.0">
                  <c:v>15.65913291557277</c:v>
                </c:pt>
                <c:pt idx="105" formatCode="0.0">
                  <c:v>1.652470789242907</c:v>
                </c:pt>
                <c:pt idx="108" formatCode="0.0">
                  <c:v>1.89387481107184</c:v>
                </c:pt>
                <c:pt idx="112" formatCode="0.0">
                  <c:v>2.930579687821778</c:v>
                </c:pt>
                <c:pt idx="116" formatCode="0.0">
                  <c:v>6.559743464880485</c:v>
                </c:pt>
                <c:pt idx="120" formatCode="0.0">
                  <c:v>1.3648</c:v>
                </c:pt>
                <c:pt idx="123" formatCode="0.0">
                  <c:v>1.6362</c:v>
                </c:pt>
                <c:pt idx="127" formatCode="0.0">
                  <c:v>2.3975</c:v>
                </c:pt>
                <c:pt idx="131" formatCode="0.0">
                  <c:v>2.787400000000001</c:v>
                </c:pt>
              </c:numCache>
            </c:numRef>
          </c:val>
        </c:ser>
        <c:ser>
          <c:idx val="1"/>
          <c:order val="2"/>
          <c:tx>
            <c:strRef>
              <c:f>'Total Time'!$AO$3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Time'!$AO$4:$AO$137</c:f>
              <c:numCache>
                <c:formatCode>0.0</c:formatCode>
                <c:ptCount val="134"/>
                <c:pt idx="1">
                  <c:v>1.0</c:v>
                </c:pt>
                <c:pt idx="5">
                  <c:v>0.550748660552965</c:v>
                </c:pt>
                <c:pt idx="9">
                  <c:v>0.29700249198896</c:v>
                </c:pt>
                <c:pt idx="13">
                  <c:v>0.126660091822373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0.16247966205719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0.650427643149637</c:v>
                </c:pt>
                <c:pt idx="54">
                  <c:v>0.326276051777658</c:v>
                </c:pt>
                <c:pt idx="58">
                  <c:v>0.137649585240653</c:v>
                </c:pt>
                <c:pt idx="61">
                  <c:v>1.0</c:v>
                </c:pt>
                <c:pt idx="65">
                  <c:v>0.531035011979055</c:v>
                </c:pt>
                <c:pt idx="69">
                  <c:v>0.276375703656762</c:v>
                </c:pt>
                <c:pt idx="73">
                  <c:v>0.139686818652718</c:v>
                </c:pt>
                <c:pt idx="76">
                  <c:v>1.0</c:v>
                </c:pt>
                <c:pt idx="80">
                  <c:v>0.633395247469824</c:v>
                </c:pt>
                <c:pt idx="84">
                  <c:v>0.310369941591496</c:v>
                </c:pt>
                <c:pt idx="88">
                  <c:v>0.122474004357684</c:v>
                </c:pt>
                <c:pt idx="91">
                  <c:v>1.0</c:v>
                </c:pt>
                <c:pt idx="95">
                  <c:v>0.500406683991276</c:v>
                </c:pt>
                <c:pt idx="99">
                  <c:v>0.243835905404204</c:v>
                </c:pt>
                <c:pt idx="103">
                  <c:v>0.128151536776982</c:v>
                </c:pt>
                <c:pt idx="106">
                  <c:v>1.0</c:v>
                </c:pt>
                <c:pt idx="110">
                  <c:v>0.501059089058168</c:v>
                </c:pt>
                <c:pt idx="114">
                  <c:v>0.24901019068491</c:v>
                </c:pt>
                <c:pt idx="118">
                  <c:v>0.121384489929044</c:v>
                </c:pt>
                <c:pt idx="121">
                  <c:v>1.0</c:v>
                </c:pt>
                <c:pt idx="125">
                  <c:v>0.5505</c:v>
                </c:pt>
                <c:pt idx="129">
                  <c:v>0.2788</c:v>
                </c:pt>
                <c:pt idx="133">
                  <c:v>0.1288</c:v>
                </c:pt>
              </c:numCache>
            </c:numRef>
          </c:val>
        </c:ser>
        <c:gapWidth val="20"/>
        <c:overlap val="100"/>
        <c:axId val="643893384"/>
        <c:axId val="643902888"/>
      </c:barChart>
      <c:catAx>
        <c:axId val="643893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902888"/>
        <c:crosses val="autoZero"/>
        <c:auto val="1"/>
        <c:lblAlgn val="ctr"/>
        <c:lblOffset val="0"/>
        <c:tickLblSkip val="4"/>
        <c:tickMarkSkip val="1"/>
      </c:catAx>
      <c:valAx>
        <c:axId val="643902888"/>
        <c:scaling>
          <c:orientation val="minMax"/>
          <c:max val="1.65"/>
          <c:min val="0.0"/>
        </c:scaling>
        <c:axPos val="l"/>
        <c:majorGridlines>
          <c:spPr>
            <a:ln w="729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54218757854191"/>
              <c:y val="0.161383610225606"/>
            </c:manualLayout>
          </c:layout>
          <c:spPr>
            <a:noFill/>
            <a:ln w="5833">
              <a:noFill/>
            </a:ln>
          </c:spPr>
        </c:title>
        <c:numFmt formatCode="General" sourceLinked="1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893384"/>
        <c:crosses val="autoZero"/>
        <c:crossBetween val="between"/>
        <c:majorUnit val="0.2"/>
      </c:valAx>
      <c:spPr>
        <a:noFill/>
        <a:ln w="5833">
          <a:noFill/>
        </a:ln>
      </c:spPr>
    </c:plotArea>
    <c:legend>
      <c:legendPos val="r"/>
      <c:layout>
        <c:manualLayout>
          <c:xMode val="edge"/>
          <c:yMode val="edge"/>
          <c:x val="0.182942986236554"/>
          <c:y val="0.000410689455765047"/>
          <c:w val="0.200625301363037"/>
          <c:h val="0.148601219773192"/>
        </c:manualLayout>
      </c:layout>
      <c:spPr>
        <a:solidFill>
          <a:srgbClr val="FFFFFF"/>
        </a:solidFill>
        <a:ln w="729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AddrCheck</a:t>
            </a:r>
          </a:p>
        </c:rich>
      </c:tx>
      <c:layout>
        <c:manualLayout>
          <c:xMode val="edge"/>
          <c:yMode val="edge"/>
          <c:x val="0.452187992685602"/>
          <c:y val="0.0"/>
        </c:manualLayout>
      </c:layout>
      <c:spPr>
        <a:noFill/>
        <a:ln w="9485">
          <a:noFill/>
        </a:ln>
      </c:spPr>
    </c:title>
    <c:plotArea>
      <c:layout>
        <c:manualLayout>
          <c:layoutTarget val="inner"/>
          <c:xMode val="edge"/>
          <c:yMode val="edge"/>
          <c:x val="0.0715370696018079"/>
          <c:y val="0.0201793686346936"/>
          <c:w val="0.91451188907615"/>
          <c:h val="0.835359391377531"/>
        </c:manualLayout>
      </c:layout>
      <c:barChart>
        <c:barDir val="col"/>
        <c:grouping val="clustered"/>
        <c:ser>
          <c:idx val="0"/>
          <c:order val="0"/>
          <c:tx>
            <c:strRef>
              <c:f>'Total Time v2'!$AH$3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v2'!$AH$4:$AH$137</c:f>
              <c:numCache>
                <c:formatCode>General</c:formatCode>
                <c:ptCount val="134"/>
                <c:pt idx="1">
                  <c:v>1.0</c:v>
                </c:pt>
                <c:pt idx="5">
                  <c:v>0.660118772067558</c:v>
                </c:pt>
                <c:pt idx="9">
                  <c:v>0.331206849485965</c:v>
                </c:pt>
                <c:pt idx="13">
                  <c:v>0.128915130836977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0.157605272195475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0.666304562803019</c:v>
                </c:pt>
                <c:pt idx="54">
                  <c:v>0.329262821777301</c:v>
                </c:pt>
                <c:pt idx="58">
                  <c:v>0.138310832427962</c:v>
                </c:pt>
                <c:pt idx="61">
                  <c:v>1.0</c:v>
                </c:pt>
                <c:pt idx="65">
                  <c:v>0.537866457293141</c:v>
                </c:pt>
                <c:pt idx="69">
                  <c:v>0.288649501904664</c:v>
                </c:pt>
                <c:pt idx="73">
                  <c:v>0.156560326529181</c:v>
                </c:pt>
                <c:pt idx="76">
                  <c:v>1.0</c:v>
                </c:pt>
                <c:pt idx="80">
                  <c:v>0.674986964885461</c:v>
                </c:pt>
                <c:pt idx="84">
                  <c:v>0.341890739917192</c:v>
                </c:pt>
                <c:pt idx="88">
                  <c:v>0.126924740896978</c:v>
                </c:pt>
                <c:pt idx="91">
                  <c:v>1.0</c:v>
                </c:pt>
                <c:pt idx="95">
                  <c:v>0.498497623603621</c:v>
                </c:pt>
                <c:pt idx="99">
                  <c:v>0.241086202786133</c:v>
                </c:pt>
                <c:pt idx="103">
                  <c:v>0.118148064187179</c:v>
                </c:pt>
                <c:pt idx="106">
                  <c:v>1.0</c:v>
                </c:pt>
                <c:pt idx="110">
                  <c:v>0.521196954287324</c:v>
                </c:pt>
                <c:pt idx="114">
                  <c:v>0.258673775039512</c:v>
                </c:pt>
                <c:pt idx="118">
                  <c:v>0.115833305802071</c:v>
                </c:pt>
                <c:pt idx="121">
                  <c:v>1.0</c:v>
                </c:pt>
                <c:pt idx="125">
                  <c:v>0.5728</c:v>
                </c:pt>
                <c:pt idx="129">
                  <c:v>0.2889</c:v>
                </c:pt>
                <c:pt idx="133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'Total Time v2'!$AI$3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C0808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v2'!$AI$4:$AI$137</c:f>
              <c:numCache>
                <c:formatCode>General</c:formatCode>
                <c:ptCount val="134"/>
              </c:numCache>
            </c:numRef>
          </c:val>
        </c:ser>
        <c:ser>
          <c:idx val="2"/>
          <c:order val="2"/>
          <c:tx>
            <c:strRef>
              <c:f>'Total Time v2'!$AJ$3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v2'!$AJ$4:$AJ$137</c:f>
              <c:numCache>
                <c:formatCode>General</c:formatCode>
                <c:ptCount val="134"/>
              </c:numCache>
            </c:numRef>
          </c:val>
        </c:ser>
        <c:gapWidth val="0"/>
        <c:overlap val="100"/>
        <c:axId val="580311560"/>
        <c:axId val="577480344"/>
      </c:barChart>
      <c:catAx>
        <c:axId val="5803115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7480344"/>
        <c:crosses val="autoZero"/>
        <c:auto val="1"/>
        <c:lblAlgn val="ctr"/>
        <c:lblOffset val="0"/>
        <c:tickLblSkip val="4"/>
        <c:tickMarkSkip val="1"/>
      </c:catAx>
      <c:valAx>
        <c:axId val="577480344"/>
        <c:scaling>
          <c:orientation val="minMax"/>
          <c:max val="1.7"/>
          <c:min val="0.0"/>
        </c:scaling>
        <c:axPos val="l"/>
        <c:majorGridlines>
          <c:spPr>
            <a:ln w="1186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711684160777635"/>
              <c:y val="0.165513986666544"/>
            </c:manualLayout>
          </c:layout>
          <c:spPr>
            <a:noFill/>
            <a:ln w="9485">
              <a:noFill/>
            </a:ln>
          </c:spPr>
        </c:title>
        <c:numFmt formatCode="0.0" sourceLinked="0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0311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3660740473343"/>
          <c:y val="0.00258619743528236"/>
          <c:w val="0.226648434910021"/>
          <c:h val="0.155184111580786"/>
        </c:manualLayout>
      </c:layout>
      <c:spPr>
        <a:solidFill>
          <a:srgbClr val="FFFFFF"/>
        </a:solidFill>
        <a:ln w="1186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AddrCheck</a:t>
            </a:r>
          </a:p>
        </c:rich>
      </c:tx>
      <c:layout>
        <c:manualLayout>
          <c:xMode val="edge"/>
          <c:yMode val="edge"/>
          <c:x val="0.452187992685602"/>
          <c:y val="0.0"/>
        </c:manualLayout>
      </c:layout>
      <c:spPr>
        <a:noFill/>
        <a:ln w="9485">
          <a:noFill/>
        </a:ln>
      </c:spPr>
    </c:title>
    <c:plotArea>
      <c:layout>
        <c:manualLayout>
          <c:layoutTarget val="inner"/>
          <c:xMode val="edge"/>
          <c:yMode val="edge"/>
          <c:x val="0.0715370696018079"/>
          <c:y val="0.0201793686346936"/>
          <c:w val="0.91451188907615"/>
          <c:h val="0.835359391377531"/>
        </c:manualLayout>
      </c:layout>
      <c:barChart>
        <c:barDir val="col"/>
        <c:grouping val="clustered"/>
        <c:ser>
          <c:idx val="0"/>
          <c:order val="0"/>
          <c:tx>
            <c:strRef>
              <c:f>'Total Time v2'!$AH$3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v2'!$AH$4:$AH$137</c:f>
              <c:numCache>
                <c:formatCode>General</c:formatCode>
                <c:ptCount val="134"/>
                <c:pt idx="1">
                  <c:v>1.0</c:v>
                </c:pt>
                <c:pt idx="5">
                  <c:v>0.660118772067558</c:v>
                </c:pt>
                <c:pt idx="9">
                  <c:v>0.331206849485965</c:v>
                </c:pt>
                <c:pt idx="13">
                  <c:v>0.128915130836977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0.157605272195475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0.666304562803019</c:v>
                </c:pt>
                <c:pt idx="54">
                  <c:v>0.329262821777301</c:v>
                </c:pt>
                <c:pt idx="58">
                  <c:v>0.138310832427962</c:v>
                </c:pt>
                <c:pt idx="61">
                  <c:v>1.0</c:v>
                </c:pt>
                <c:pt idx="65">
                  <c:v>0.537866457293141</c:v>
                </c:pt>
                <c:pt idx="69">
                  <c:v>0.288649501904664</c:v>
                </c:pt>
                <c:pt idx="73">
                  <c:v>0.156560326529181</c:v>
                </c:pt>
                <c:pt idx="76">
                  <c:v>1.0</c:v>
                </c:pt>
                <c:pt idx="80">
                  <c:v>0.674986964885461</c:v>
                </c:pt>
                <c:pt idx="84">
                  <c:v>0.341890739917192</c:v>
                </c:pt>
                <c:pt idx="88">
                  <c:v>0.126924740896978</c:v>
                </c:pt>
                <c:pt idx="91">
                  <c:v>1.0</c:v>
                </c:pt>
                <c:pt idx="95">
                  <c:v>0.498497623603621</c:v>
                </c:pt>
                <c:pt idx="99">
                  <c:v>0.241086202786133</c:v>
                </c:pt>
                <c:pt idx="103">
                  <c:v>0.118148064187179</c:v>
                </c:pt>
                <c:pt idx="106">
                  <c:v>1.0</c:v>
                </c:pt>
                <c:pt idx="110">
                  <c:v>0.521196954287324</c:v>
                </c:pt>
                <c:pt idx="114">
                  <c:v>0.258673775039512</c:v>
                </c:pt>
                <c:pt idx="118">
                  <c:v>0.115833305802071</c:v>
                </c:pt>
                <c:pt idx="121">
                  <c:v>1.0</c:v>
                </c:pt>
                <c:pt idx="125">
                  <c:v>0.5728</c:v>
                </c:pt>
                <c:pt idx="129">
                  <c:v>0.2889</c:v>
                </c:pt>
                <c:pt idx="133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'Total Time v2'!$AI$3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C0808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v2'!$AI$4:$AI$137</c:f>
              <c:numCache>
                <c:formatCode>General</c:formatCode>
                <c:ptCount val="134"/>
                <c:pt idx="0">
                  <c:v>1.010771362429079</c:v>
                </c:pt>
                <c:pt idx="3">
                  <c:v>2.305976061636708</c:v>
                </c:pt>
                <c:pt idx="7">
                  <c:v>6.138713530948592</c:v>
                </c:pt>
                <c:pt idx="11">
                  <c:v>6.741308103900974</c:v>
                </c:pt>
                <c:pt idx="15">
                  <c:v>1.006517333063666</c:v>
                </c:pt>
                <c:pt idx="18">
                  <c:v>1.003672488345833</c:v>
                </c:pt>
                <c:pt idx="22">
                  <c:v>0.976467504716025</c:v>
                </c:pt>
                <c:pt idx="26">
                  <c:v>0.908671221680261</c:v>
                </c:pt>
                <c:pt idx="30">
                  <c:v>1.015548267684876</c:v>
                </c:pt>
                <c:pt idx="33">
                  <c:v>0.999740970290766</c:v>
                </c:pt>
                <c:pt idx="37">
                  <c:v>0.940856148385517</c:v>
                </c:pt>
                <c:pt idx="41">
                  <c:v>0.807342424128126</c:v>
                </c:pt>
                <c:pt idx="45">
                  <c:v>1.00022395613169</c:v>
                </c:pt>
                <c:pt idx="48">
                  <c:v>1.00309344472282</c:v>
                </c:pt>
                <c:pt idx="52">
                  <c:v>1.002582534222282</c:v>
                </c:pt>
                <c:pt idx="56">
                  <c:v>0.999865590484676</c:v>
                </c:pt>
                <c:pt idx="60">
                  <c:v>0.999558673080521</c:v>
                </c:pt>
                <c:pt idx="63">
                  <c:v>1.29197921067563</c:v>
                </c:pt>
                <c:pt idx="67">
                  <c:v>1.108226615249673</c:v>
                </c:pt>
                <c:pt idx="71">
                  <c:v>1.224253970197628</c:v>
                </c:pt>
                <c:pt idx="75">
                  <c:v>1.000133630128152</c:v>
                </c:pt>
                <c:pt idx="78">
                  <c:v>1.941764242835894</c:v>
                </c:pt>
                <c:pt idx="82">
                  <c:v>1.671906560207222</c:v>
                </c:pt>
                <c:pt idx="86">
                  <c:v>2.946060308182188</c:v>
                </c:pt>
                <c:pt idx="90">
                  <c:v>0.996736389328658</c:v>
                </c:pt>
                <c:pt idx="93">
                  <c:v>1.452174993562428</c:v>
                </c:pt>
                <c:pt idx="97">
                  <c:v>9.521117421064526</c:v>
                </c:pt>
                <c:pt idx="101">
                  <c:v>15.4511438426041</c:v>
                </c:pt>
                <c:pt idx="105">
                  <c:v>1.000439980381236</c:v>
                </c:pt>
                <c:pt idx="108">
                  <c:v>1.166440613376052</c:v>
                </c:pt>
                <c:pt idx="112">
                  <c:v>2.10699799751644</c:v>
                </c:pt>
                <c:pt idx="116">
                  <c:v>6.205788783359203</c:v>
                </c:pt>
                <c:pt idx="120">
                  <c:v>1.002999999999999</c:v>
                </c:pt>
                <c:pt idx="123">
                  <c:v>1.331199999999999</c:v>
                </c:pt>
                <c:pt idx="127">
                  <c:v>1.9512</c:v>
                </c:pt>
                <c:pt idx="131">
                  <c:v>2.446299999999999</c:v>
                </c:pt>
              </c:numCache>
            </c:numRef>
          </c:val>
        </c:ser>
        <c:ser>
          <c:idx val="2"/>
          <c:order val="2"/>
          <c:tx>
            <c:strRef>
              <c:f>'Total Time v2'!$AJ$3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v2'!$AJ$4:$AJ$137</c:f>
              <c:numCache>
                <c:formatCode>General</c:formatCode>
                <c:ptCount val="134"/>
              </c:numCache>
            </c:numRef>
          </c:val>
        </c:ser>
        <c:gapWidth val="0"/>
        <c:overlap val="100"/>
        <c:axId val="582269880"/>
        <c:axId val="595781368"/>
      </c:barChart>
      <c:catAx>
        <c:axId val="5822698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781368"/>
        <c:crosses val="autoZero"/>
        <c:auto val="1"/>
        <c:lblAlgn val="ctr"/>
        <c:lblOffset val="0"/>
        <c:tickLblSkip val="4"/>
        <c:tickMarkSkip val="1"/>
      </c:catAx>
      <c:valAx>
        <c:axId val="595781368"/>
        <c:scaling>
          <c:orientation val="minMax"/>
          <c:max val="1.7"/>
          <c:min val="0.0"/>
        </c:scaling>
        <c:axPos val="l"/>
        <c:majorGridlines>
          <c:spPr>
            <a:ln w="1186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711684160777635"/>
              <c:y val="0.165513986666544"/>
            </c:manualLayout>
          </c:layout>
          <c:spPr>
            <a:noFill/>
            <a:ln w="9485">
              <a:noFill/>
            </a:ln>
          </c:spPr>
        </c:title>
        <c:numFmt formatCode="0.0" sourceLinked="0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2269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3660740473343"/>
          <c:y val="0.00258619743528236"/>
          <c:w val="0.226648434910021"/>
          <c:h val="0.155184111580786"/>
        </c:manualLayout>
      </c:layout>
      <c:spPr>
        <a:solidFill>
          <a:srgbClr val="FFFFFF"/>
        </a:solidFill>
        <a:ln w="1186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AddrCheck</a:t>
            </a:r>
          </a:p>
        </c:rich>
      </c:tx>
      <c:layout>
        <c:manualLayout>
          <c:xMode val="edge"/>
          <c:yMode val="edge"/>
          <c:x val="0.452187992685602"/>
          <c:y val="0.0"/>
        </c:manualLayout>
      </c:layout>
      <c:spPr>
        <a:noFill/>
        <a:ln w="9485">
          <a:noFill/>
        </a:ln>
      </c:spPr>
    </c:title>
    <c:plotArea>
      <c:layout>
        <c:manualLayout>
          <c:layoutTarget val="inner"/>
          <c:xMode val="edge"/>
          <c:yMode val="edge"/>
          <c:x val="0.0715370696018079"/>
          <c:y val="0.0201793686346936"/>
          <c:w val="0.91451188907615"/>
          <c:h val="0.835359391377531"/>
        </c:manualLayout>
      </c:layout>
      <c:barChart>
        <c:barDir val="col"/>
        <c:grouping val="clustered"/>
        <c:ser>
          <c:idx val="0"/>
          <c:order val="0"/>
          <c:tx>
            <c:strRef>
              <c:f>'Total Time v2'!$AH$3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v2'!$AH$4:$AH$137</c:f>
              <c:numCache>
                <c:formatCode>General</c:formatCode>
                <c:ptCount val="134"/>
                <c:pt idx="1">
                  <c:v>1.0</c:v>
                </c:pt>
                <c:pt idx="5">
                  <c:v>0.660118772067558</c:v>
                </c:pt>
                <c:pt idx="9">
                  <c:v>0.331206849485965</c:v>
                </c:pt>
                <c:pt idx="13">
                  <c:v>0.128915130836977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0.157605272195475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0.666304562803019</c:v>
                </c:pt>
                <c:pt idx="54">
                  <c:v>0.329262821777301</c:v>
                </c:pt>
                <c:pt idx="58">
                  <c:v>0.138310832427962</c:v>
                </c:pt>
                <c:pt idx="61">
                  <c:v>1.0</c:v>
                </c:pt>
                <c:pt idx="65">
                  <c:v>0.537866457293141</c:v>
                </c:pt>
                <c:pt idx="69">
                  <c:v>0.288649501904664</c:v>
                </c:pt>
                <c:pt idx="73">
                  <c:v>0.156560326529181</c:v>
                </c:pt>
                <c:pt idx="76">
                  <c:v>1.0</c:v>
                </c:pt>
                <c:pt idx="80">
                  <c:v>0.674986964885461</c:v>
                </c:pt>
                <c:pt idx="84">
                  <c:v>0.341890739917192</c:v>
                </c:pt>
                <c:pt idx="88">
                  <c:v>0.126924740896978</c:v>
                </c:pt>
                <c:pt idx="91">
                  <c:v>1.0</c:v>
                </c:pt>
                <c:pt idx="95">
                  <c:v>0.498497623603621</c:v>
                </c:pt>
                <c:pt idx="99">
                  <c:v>0.241086202786133</c:v>
                </c:pt>
                <c:pt idx="103">
                  <c:v>0.118148064187179</c:v>
                </c:pt>
                <c:pt idx="106">
                  <c:v>1.0</c:v>
                </c:pt>
                <c:pt idx="110">
                  <c:v>0.521196954287324</c:v>
                </c:pt>
                <c:pt idx="114">
                  <c:v>0.258673775039512</c:v>
                </c:pt>
                <c:pt idx="118">
                  <c:v>0.115833305802071</c:v>
                </c:pt>
                <c:pt idx="121">
                  <c:v>1.0</c:v>
                </c:pt>
                <c:pt idx="125">
                  <c:v>0.5728</c:v>
                </c:pt>
                <c:pt idx="129">
                  <c:v>0.2889</c:v>
                </c:pt>
                <c:pt idx="133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'Total Time v2'!$AI$3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C0808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v2'!$AI$4:$AI$137</c:f>
              <c:numCache>
                <c:formatCode>General</c:formatCode>
                <c:ptCount val="134"/>
              </c:numCache>
            </c:numRef>
          </c:val>
        </c:ser>
        <c:ser>
          <c:idx val="2"/>
          <c:order val="2"/>
          <c:tx>
            <c:strRef>
              <c:f>'Total Time v2'!$AJ$3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4743">
              <a:solidFill>
                <a:srgbClr val="000000"/>
              </a:solidFill>
              <a:prstDash val="solid"/>
            </a:ln>
          </c:spPr>
          <c:cat>
            <c:multiLvlStrRef>
              <c:f>'Total Time v2'!$AF$4:$AG$137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 v2'!$AJ$4:$AJ$137</c:f>
              <c:numCache>
                <c:formatCode>General</c:formatCode>
                <c:ptCount val="134"/>
                <c:pt idx="4">
                  <c:v>0.731477611328061</c:v>
                </c:pt>
                <c:pt idx="8">
                  <c:v>0.365387396352916</c:v>
                </c:pt>
                <c:pt idx="12">
                  <c:v>0.147981678687766</c:v>
                </c:pt>
                <c:pt idx="19">
                  <c:v>0.697419654031004</c:v>
                </c:pt>
                <c:pt idx="23">
                  <c:v>0.366168252727039</c:v>
                </c:pt>
                <c:pt idx="27">
                  <c:v>0.159181324917429</c:v>
                </c:pt>
                <c:pt idx="34">
                  <c:v>0.404800755808329</c:v>
                </c:pt>
                <c:pt idx="38">
                  <c:v>0.208995213630158</c:v>
                </c:pt>
                <c:pt idx="42">
                  <c:v>0.10348586905506</c:v>
                </c:pt>
                <c:pt idx="49">
                  <c:v>0.66643782371558</c:v>
                </c:pt>
                <c:pt idx="53">
                  <c:v>0.3298554948565</c:v>
                </c:pt>
                <c:pt idx="57">
                  <c:v>0.143013400730513</c:v>
                </c:pt>
                <c:pt idx="64">
                  <c:v>0.554053548325378</c:v>
                </c:pt>
                <c:pt idx="68">
                  <c:v>0.296587363207042</c:v>
                </c:pt>
                <c:pt idx="72">
                  <c:v>0.157186567835298</c:v>
                </c:pt>
                <c:pt idx="79">
                  <c:v>0.846906144841788</c:v>
                </c:pt>
                <c:pt idx="83">
                  <c:v>1.028646669188856</c:v>
                </c:pt>
                <c:pt idx="87">
                  <c:v>0.76281769279084</c:v>
                </c:pt>
                <c:pt idx="94">
                  <c:v>0.547848888340379</c:v>
                </c:pt>
                <c:pt idx="98">
                  <c:v>0.284722805490423</c:v>
                </c:pt>
                <c:pt idx="102">
                  <c:v>0.12237776488508</c:v>
                </c:pt>
                <c:pt idx="109">
                  <c:v>0.522760545150186</c:v>
                </c:pt>
                <c:pt idx="113">
                  <c:v>0.258828979304536</c:v>
                </c:pt>
                <c:pt idx="117">
                  <c:v>0.116296639025279</c:v>
                </c:pt>
                <c:pt idx="124">
                  <c:v>0.6072</c:v>
                </c:pt>
                <c:pt idx="128">
                  <c:v>0.3464</c:v>
                </c:pt>
                <c:pt idx="132">
                  <c:v>0.1666</c:v>
                </c:pt>
              </c:numCache>
            </c:numRef>
          </c:val>
        </c:ser>
        <c:gapWidth val="0"/>
        <c:overlap val="100"/>
        <c:axId val="583570760"/>
        <c:axId val="584896840"/>
      </c:barChart>
      <c:catAx>
        <c:axId val="5835707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4896840"/>
        <c:crosses val="autoZero"/>
        <c:auto val="1"/>
        <c:lblAlgn val="ctr"/>
        <c:lblOffset val="0"/>
        <c:tickLblSkip val="4"/>
        <c:tickMarkSkip val="1"/>
      </c:catAx>
      <c:valAx>
        <c:axId val="584896840"/>
        <c:scaling>
          <c:orientation val="minMax"/>
          <c:max val="1.7"/>
          <c:min val="0.0"/>
        </c:scaling>
        <c:axPos val="l"/>
        <c:majorGridlines>
          <c:spPr>
            <a:ln w="1186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711684160777635"/>
              <c:y val="0.165513986666544"/>
            </c:manualLayout>
          </c:layout>
          <c:spPr>
            <a:noFill/>
            <a:ln w="9485">
              <a:noFill/>
            </a:ln>
          </c:spPr>
        </c:title>
        <c:numFmt formatCode="0.0" sourceLinked="0"/>
        <c:tickLblPos val="nextTo"/>
        <c:spPr>
          <a:ln w="11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570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3660740473343"/>
          <c:y val="0.00258619743528236"/>
          <c:w val="0.226648434910021"/>
          <c:h val="0.155184111580786"/>
        </c:manualLayout>
      </c:layout>
      <c:spPr>
        <a:solidFill>
          <a:srgbClr val="FFFFFF"/>
        </a:solidFill>
        <a:ln w="1186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TaintCheck</a:t>
            </a:r>
          </a:p>
        </c:rich>
      </c:tx>
      <c:layout>
        <c:manualLayout>
          <c:xMode val="edge"/>
          <c:yMode val="edge"/>
          <c:x val="0.446515408023579"/>
          <c:y val="0.0"/>
        </c:manualLayout>
      </c:layout>
      <c:spPr>
        <a:noFill/>
        <a:ln w="5833">
          <a:noFill/>
        </a:ln>
      </c:spPr>
    </c:title>
    <c:plotArea>
      <c:layout>
        <c:manualLayout>
          <c:layoutTarget val="inner"/>
          <c:xMode val="edge"/>
          <c:yMode val="edge"/>
          <c:x val="0.0696920583468395"/>
          <c:y val="0.0428790199081164"/>
          <c:w val="0.914910858995138"/>
          <c:h val="0.807044410413477"/>
        </c:manualLayout>
      </c:layout>
      <c:barChart>
        <c:barDir val="col"/>
        <c:grouping val="stacked"/>
        <c:ser>
          <c:idx val="2"/>
          <c:order val="0"/>
          <c:tx>
            <c:strRef>
              <c:f>'Total Time'!$AQ$3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Time'!$AQ$4:$AQ$137</c:f>
              <c:numCache>
                <c:formatCode>General</c:formatCode>
                <c:ptCount val="13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</c:numCache>
            </c:numRef>
          </c:val>
        </c:ser>
        <c:ser>
          <c:idx val="0"/>
          <c:order val="1"/>
          <c:tx>
            <c:strRef>
              <c:f>'Total Time'!$AP$3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D0806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Time'!$AP$4:$AP$137</c:f>
              <c:numCache>
                <c:formatCode>General</c:formatCode>
                <c:ptCount val="13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</c:numCache>
            </c:numRef>
          </c:val>
        </c:ser>
        <c:ser>
          <c:idx val="1"/>
          <c:order val="2"/>
          <c:tx>
            <c:strRef>
              <c:f>'Total Time'!$AO$3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Time'!$AO$4:$AO$137</c:f>
              <c:numCache>
                <c:formatCode>0.0</c:formatCode>
                <c:ptCount val="134"/>
                <c:pt idx="1">
                  <c:v>1.0</c:v>
                </c:pt>
                <c:pt idx="5">
                  <c:v>0.550748660552965</c:v>
                </c:pt>
                <c:pt idx="9">
                  <c:v>0.29700249198896</c:v>
                </c:pt>
                <c:pt idx="13">
                  <c:v>0.126660091822373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0.16247966205719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0.650427643149637</c:v>
                </c:pt>
                <c:pt idx="54">
                  <c:v>0.326276051777658</c:v>
                </c:pt>
                <c:pt idx="58">
                  <c:v>0.137649585240653</c:v>
                </c:pt>
                <c:pt idx="61">
                  <c:v>1.0</c:v>
                </c:pt>
                <c:pt idx="65">
                  <c:v>0.531035011979055</c:v>
                </c:pt>
                <c:pt idx="69">
                  <c:v>0.276375703656762</c:v>
                </c:pt>
                <c:pt idx="73">
                  <c:v>0.139686818652718</c:v>
                </c:pt>
                <c:pt idx="76">
                  <c:v>1.0</c:v>
                </c:pt>
                <c:pt idx="80">
                  <c:v>0.633395247469824</c:v>
                </c:pt>
                <c:pt idx="84">
                  <c:v>0.310369941591496</c:v>
                </c:pt>
                <c:pt idx="88">
                  <c:v>0.122474004357684</c:v>
                </c:pt>
                <c:pt idx="91">
                  <c:v>1.0</c:v>
                </c:pt>
                <c:pt idx="95">
                  <c:v>0.500406683991276</c:v>
                </c:pt>
                <c:pt idx="99">
                  <c:v>0.243835905404204</c:v>
                </c:pt>
                <c:pt idx="103">
                  <c:v>0.128151536776982</c:v>
                </c:pt>
                <c:pt idx="106">
                  <c:v>1.0</c:v>
                </c:pt>
                <c:pt idx="110">
                  <c:v>0.501059089058168</c:v>
                </c:pt>
                <c:pt idx="114">
                  <c:v>0.24901019068491</c:v>
                </c:pt>
                <c:pt idx="118">
                  <c:v>0.121384489929044</c:v>
                </c:pt>
                <c:pt idx="121">
                  <c:v>1.0</c:v>
                </c:pt>
                <c:pt idx="125">
                  <c:v>0.5505</c:v>
                </c:pt>
                <c:pt idx="129">
                  <c:v>0.2788</c:v>
                </c:pt>
                <c:pt idx="133">
                  <c:v>0.1288</c:v>
                </c:pt>
              </c:numCache>
            </c:numRef>
          </c:val>
        </c:ser>
        <c:gapWidth val="20"/>
        <c:overlap val="100"/>
        <c:axId val="584962424"/>
        <c:axId val="504968392"/>
      </c:barChart>
      <c:catAx>
        <c:axId val="5849624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4968392"/>
        <c:crosses val="autoZero"/>
        <c:auto val="1"/>
        <c:lblAlgn val="ctr"/>
        <c:lblOffset val="0"/>
        <c:tickLblSkip val="4"/>
        <c:tickMarkSkip val="1"/>
      </c:catAx>
      <c:valAx>
        <c:axId val="504968392"/>
        <c:scaling>
          <c:orientation val="minMax"/>
          <c:max val="1.65"/>
          <c:min val="0.0"/>
        </c:scaling>
        <c:axPos val="l"/>
        <c:majorGridlines>
          <c:spPr>
            <a:ln w="729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54218757854191"/>
              <c:y val="0.161383610225606"/>
            </c:manualLayout>
          </c:layout>
          <c:spPr>
            <a:noFill/>
            <a:ln w="5833">
              <a:noFill/>
            </a:ln>
          </c:spPr>
        </c:title>
        <c:numFmt formatCode="General" sourceLinked="1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4962424"/>
        <c:crosses val="autoZero"/>
        <c:crossBetween val="between"/>
        <c:majorUnit val="0.2"/>
      </c:valAx>
      <c:spPr>
        <a:noFill/>
        <a:ln w="5833">
          <a:noFill/>
        </a:ln>
      </c:spPr>
    </c:plotArea>
    <c:legend>
      <c:legendPos val="r"/>
      <c:layout>
        <c:manualLayout>
          <c:xMode val="edge"/>
          <c:yMode val="edge"/>
          <c:x val="0.182942986236554"/>
          <c:y val="0.000410689455765047"/>
          <c:w val="0.22195231637692"/>
          <c:h val="0.148601219773192"/>
        </c:manualLayout>
      </c:layout>
      <c:spPr>
        <a:solidFill>
          <a:srgbClr val="FFFFFF"/>
        </a:solidFill>
        <a:ln w="729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/>
              <a:t>TaintCheck</a:t>
            </a:r>
          </a:p>
        </c:rich>
      </c:tx>
      <c:layout>
        <c:manualLayout>
          <c:xMode val="edge"/>
          <c:yMode val="edge"/>
          <c:x val="0.446515408023579"/>
          <c:y val="0.0"/>
        </c:manualLayout>
      </c:layout>
      <c:spPr>
        <a:noFill/>
        <a:ln w="5833">
          <a:noFill/>
        </a:ln>
      </c:spPr>
    </c:title>
    <c:plotArea>
      <c:layout>
        <c:manualLayout>
          <c:layoutTarget val="inner"/>
          <c:xMode val="edge"/>
          <c:yMode val="edge"/>
          <c:x val="0.0696920583468395"/>
          <c:y val="0.0428790199081164"/>
          <c:w val="0.914910858995138"/>
          <c:h val="0.807044410413477"/>
        </c:manualLayout>
      </c:layout>
      <c:barChart>
        <c:barDir val="col"/>
        <c:grouping val="stacked"/>
        <c:ser>
          <c:idx val="2"/>
          <c:order val="0"/>
          <c:tx>
            <c:strRef>
              <c:f>'Total Time'!$AQ$3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Time'!$AQ$4:$AQ$137</c:f>
              <c:numCache>
                <c:formatCode>General</c:formatCode>
                <c:ptCount val="13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4" formatCode="0.0">
                  <c:v>0.0</c:v>
                </c:pt>
                <c:pt idx="128" formatCode="0.0">
                  <c:v>0.0</c:v>
                </c:pt>
                <c:pt idx="132" formatCode="0.0">
                  <c:v>0.0</c:v>
                </c:pt>
              </c:numCache>
            </c:numRef>
          </c:val>
        </c:ser>
        <c:ser>
          <c:idx val="0"/>
          <c:order val="1"/>
          <c:tx>
            <c:strRef>
              <c:f>'Total Time'!$AP$3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D0806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Time'!$AP$4:$AP$137</c:f>
              <c:numCache>
                <c:formatCode>General</c:formatCode>
                <c:ptCount val="134"/>
                <c:pt idx="0" formatCode="0.0">
                  <c:v>2.098922445393004</c:v>
                </c:pt>
                <c:pt idx="3" formatCode="0.0">
                  <c:v>4.641603002352825</c:v>
                </c:pt>
                <c:pt idx="7" formatCode="0.0">
                  <c:v>11.48857852661203</c:v>
                </c:pt>
                <c:pt idx="11" formatCode="0.0">
                  <c:v>12.86738545338652</c:v>
                </c:pt>
                <c:pt idx="15" formatCode="0.0">
                  <c:v>1.018654852429189</c:v>
                </c:pt>
                <c:pt idx="18" formatCode="0.0">
                  <c:v>1.020250418546572</c:v>
                </c:pt>
                <c:pt idx="22" formatCode="0.0">
                  <c:v>1.012421724817204</c:v>
                </c:pt>
                <c:pt idx="26" formatCode="0.0">
                  <c:v>0.932455455216566</c:v>
                </c:pt>
                <c:pt idx="30" formatCode="0.0">
                  <c:v>1.033707328388175</c:v>
                </c:pt>
                <c:pt idx="33" formatCode="0.0">
                  <c:v>1.133495869324137</c:v>
                </c:pt>
                <c:pt idx="37" formatCode="0.0">
                  <c:v>1.103802318593948</c:v>
                </c:pt>
                <c:pt idx="41" formatCode="0.0">
                  <c:v>0.939479650353047</c:v>
                </c:pt>
                <c:pt idx="45" formatCode="0.0">
                  <c:v>1.316890972614553</c:v>
                </c:pt>
                <c:pt idx="48" formatCode="0.0">
                  <c:v>1.30979757555019</c:v>
                </c:pt>
                <c:pt idx="52" formatCode="0.0">
                  <c:v>1.308670011308957</c:v>
                </c:pt>
                <c:pt idx="56" formatCode="0.0">
                  <c:v>1.278933657007368</c:v>
                </c:pt>
                <c:pt idx="60" formatCode="0.0">
                  <c:v>1.3365399165305</c:v>
                </c:pt>
                <c:pt idx="63" formatCode="0.0">
                  <c:v>1.413443898411459</c:v>
                </c:pt>
                <c:pt idx="67" formatCode="0.0">
                  <c:v>1.52536943956343</c:v>
                </c:pt>
                <c:pt idx="71" formatCode="0.0">
                  <c:v>1.698459387380204</c:v>
                </c:pt>
                <c:pt idx="75" formatCode="0.0">
                  <c:v>1.436879388656271</c:v>
                </c:pt>
                <c:pt idx="78" formatCode="0.0">
                  <c:v>1.44867664011771</c:v>
                </c:pt>
                <c:pt idx="82" formatCode="0.0">
                  <c:v>1.449356832795138</c:v>
                </c:pt>
                <c:pt idx="86" formatCode="0.0">
                  <c:v>1.449118196250915</c:v>
                </c:pt>
                <c:pt idx="90" formatCode="0.0">
                  <c:v>1.304005108510811</c:v>
                </c:pt>
                <c:pt idx="93" formatCode="0.0">
                  <c:v>1.884595176285239</c:v>
                </c:pt>
                <c:pt idx="97" formatCode="0.0">
                  <c:v>10.03083023408299</c:v>
                </c:pt>
                <c:pt idx="101" formatCode="0.0">
                  <c:v>15.65913291557277</c:v>
                </c:pt>
                <c:pt idx="105" formatCode="0.0">
                  <c:v>1.652470789242907</c:v>
                </c:pt>
                <c:pt idx="108" formatCode="0.0">
                  <c:v>1.89387481107184</c:v>
                </c:pt>
                <c:pt idx="112" formatCode="0.0">
                  <c:v>2.930579687821778</c:v>
                </c:pt>
                <c:pt idx="116" formatCode="0.0">
                  <c:v>6.559743464880485</c:v>
                </c:pt>
                <c:pt idx="120" formatCode="0.0">
                  <c:v>1.3648</c:v>
                </c:pt>
                <c:pt idx="123" formatCode="0.0">
                  <c:v>1.6362</c:v>
                </c:pt>
                <c:pt idx="127" formatCode="0.0">
                  <c:v>2.3975</c:v>
                </c:pt>
                <c:pt idx="131" formatCode="0.0">
                  <c:v>2.787400000000001</c:v>
                </c:pt>
              </c:numCache>
            </c:numRef>
          </c:val>
        </c:ser>
        <c:ser>
          <c:idx val="1"/>
          <c:order val="2"/>
          <c:tx>
            <c:strRef>
              <c:f>'Total Time'!$AO$3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Time'!$AO$4:$AO$137</c:f>
              <c:numCache>
                <c:formatCode>0.0</c:formatCode>
                <c:ptCount val="134"/>
                <c:pt idx="1">
                  <c:v>1.0</c:v>
                </c:pt>
                <c:pt idx="5">
                  <c:v>0.550748660552965</c:v>
                </c:pt>
                <c:pt idx="9">
                  <c:v>0.29700249198896</c:v>
                </c:pt>
                <c:pt idx="13">
                  <c:v>0.126660091822373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0.16247966205719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0.650427643149637</c:v>
                </c:pt>
                <c:pt idx="54">
                  <c:v>0.326276051777658</c:v>
                </c:pt>
                <c:pt idx="58">
                  <c:v>0.137649585240653</c:v>
                </c:pt>
                <c:pt idx="61">
                  <c:v>1.0</c:v>
                </c:pt>
                <c:pt idx="65">
                  <c:v>0.531035011979055</c:v>
                </c:pt>
                <c:pt idx="69">
                  <c:v>0.276375703656762</c:v>
                </c:pt>
                <c:pt idx="73">
                  <c:v>0.139686818652718</c:v>
                </c:pt>
                <c:pt idx="76">
                  <c:v>1.0</c:v>
                </c:pt>
                <c:pt idx="80">
                  <c:v>0.633395247469824</c:v>
                </c:pt>
                <c:pt idx="84">
                  <c:v>0.310369941591496</c:v>
                </c:pt>
                <c:pt idx="88">
                  <c:v>0.122474004357684</c:v>
                </c:pt>
                <c:pt idx="91">
                  <c:v>1.0</c:v>
                </c:pt>
                <c:pt idx="95">
                  <c:v>0.500406683991276</c:v>
                </c:pt>
                <c:pt idx="99">
                  <c:v>0.243835905404204</c:v>
                </c:pt>
                <c:pt idx="103">
                  <c:v>0.128151536776982</c:v>
                </c:pt>
                <c:pt idx="106">
                  <c:v>1.0</c:v>
                </c:pt>
                <c:pt idx="110">
                  <c:v>0.501059089058168</c:v>
                </c:pt>
                <c:pt idx="114">
                  <c:v>0.24901019068491</c:v>
                </c:pt>
                <c:pt idx="118">
                  <c:v>0.121384489929044</c:v>
                </c:pt>
                <c:pt idx="121">
                  <c:v>1.0</c:v>
                </c:pt>
                <c:pt idx="125">
                  <c:v>0.5505</c:v>
                </c:pt>
                <c:pt idx="129">
                  <c:v>0.2788</c:v>
                </c:pt>
                <c:pt idx="133">
                  <c:v>0.1288</c:v>
                </c:pt>
              </c:numCache>
            </c:numRef>
          </c:val>
        </c:ser>
        <c:gapWidth val="20"/>
        <c:overlap val="100"/>
        <c:axId val="596422888"/>
        <c:axId val="596426536"/>
      </c:barChart>
      <c:catAx>
        <c:axId val="5964228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6426536"/>
        <c:crosses val="autoZero"/>
        <c:auto val="1"/>
        <c:lblAlgn val="ctr"/>
        <c:lblOffset val="0"/>
        <c:tickLblSkip val="4"/>
        <c:tickMarkSkip val="1"/>
      </c:catAx>
      <c:valAx>
        <c:axId val="596426536"/>
        <c:scaling>
          <c:orientation val="minMax"/>
          <c:max val="1.65"/>
          <c:min val="0.0"/>
        </c:scaling>
        <c:axPos val="l"/>
        <c:majorGridlines>
          <c:spPr>
            <a:ln w="729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54218757854191"/>
              <c:y val="0.161383610225606"/>
            </c:manualLayout>
          </c:layout>
          <c:spPr>
            <a:noFill/>
            <a:ln w="5833">
              <a:noFill/>
            </a:ln>
          </c:spPr>
        </c:title>
        <c:numFmt formatCode="General" sourceLinked="1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6422888"/>
        <c:crosses val="autoZero"/>
        <c:crossBetween val="between"/>
        <c:majorUnit val="0.2"/>
      </c:valAx>
      <c:spPr>
        <a:noFill/>
        <a:ln w="5833">
          <a:noFill/>
        </a:ln>
      </c:spPr>
    </c:plotArea>
    <c:legend>
      <c:legendPos val="r"/>
      <c:layout>
        <c:manualLayout>
          <c:xMode val="edge"/>
          <c:yMode val="edge"/>
          <c:x val="0.182942986236554"/>
          <c:y val="0.000410689455765047"/>
          <c:w val="0.22195231637692"/>
          <c:h val="0.148601219773192"/>
        </c:manualLayout>
      </c:layout>
      <c:spPr>
        <a:solidFill>
          <a:srgbClr val="FFFFFF"/>
        </a:solidFill>
        <a:ln w="729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TaintCheck</a:t>
            </a:r>
          </a:p>
        </c:rich>
      </c:tx>
      <c:layout>
        <c:manualLayout>
          <c:xMode val="edge"/>
          <c:yMode val="edge"/>
          <c:x val="0.446515408023579"/>
          <c:y val="0.0"/>
        </c:manualLayout>
      </c:layout>
      <c:spPr>
        <a:noFill/>
        <a:ln w="5833">
          <a:noFill/>
        </a:ln>
      </c:spPr>
    </c:title>
    <c:plotArea>
      <c:layout>
        <c:manualLayout>
          <c:layoutTarget val="inner"/>
          <c:xMode val="edge"/>
          <c:yMode val="edge"/>
          <c:x val="0.0696920583468395"/>
          <c:y val="0.0428790199081164"/>
          <c:w val="0.914910858995138"/>
          <c:h val="0.807044410413477"/>
        </c:manualLayout>
      </c:layout>
      <c:barChart>
        <c:barDir val="col"/>
        <c:grouping val="stacked"/>
        <c:ser>
          <c:idx val="2"/>
          <c:order val="0"/>
          <c:tx>
            <c:strRef>
              <c:f>'Total Time'!$AQ$3</c:f>
              <c:strCache>
                <c:ptCount val="1"/>
                <c:pt idx="0">
                  <c:v>ParaLog</c:v>
                </c:pt>
              </c:strCache>
            </c:strRef>
          </c:tx>
          <c:spPr>
            <a:solidFill>
              <a:srgbClr val="3366FF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Time'!$AQ$4:$AQ$137</c:f>
              <c:numCache>
                <c:formatCode>General</c:formatCode>
                <c:ptCount val="134"/>
                <c:pt idx="4" formatCode="0.0">
                  <c:v>1.126275503344209</c:v>
                </c:pt>
                <c:pt idx="8" formatCode="0.0">
                  <c:v>0.608634138723328</c:v>
                </c:pt>
                <c:pt idx="12" formatCode="0.0">
                  <c:v>0.333320470881043</c:v>
                </c:pt>
                <c:pt idx="19" formatCode="0.0">
                  <c:v>0.698714315353849</c:v>
                </c:pt>
                <c:pt idx="23" formatCode="0.0">
                  <c:v>0.391217403418512</c:v>
                </c:pt>
                <c:pt idx="27" formatCode="0.0">
                  <c:v>0.167152252178631</c:v>
                </c:pt>
                <c:pt idx="34" formatCode="0.0">
                  <c:v>0.449486308329281</c:v>
                </c:pt>
                <c:pt idx="38" formatCode="0.0">
                  <c:v>0.23706452479197</c:v>
                </c:pt>
                <c:pt idx="42" formatCode="0.0">
                  <c:v>0.115517611340528</c:v>
                </c:pt>
                <c:pt idx="49" formatCode="0.0">
                  <c:v>0.819968763040664</c:v>
                </c:pt>
                <c:pt idx="53" formatCode="0.0">
                  <c:v>0.41049866785118</c:v>
                </c:pt>
                <c:pt idx="57" formatCode="0.0">
                  <c:v>0.179972565565011</c:v>
                </c:pt>
                <c:pt idx="64" formatCode="0.0">
                  <c:v>0.665307745792971</c:v>
                </c:pt>
                <c:pt idx="68" formatCode="0.0">
                  <c:v>0.384112480456241</c:v>
                </c:pt>
                <c:pt idx="72" formatCode="0.0">
                  <c:v>0.202057122867976</c:v>
                </c:pt>
                <c:pt idx="79" formatCode="0.0">
                  <c:v>0.846994493378825</c:v>
                </c:pt>
                <c:pt idx="83" formatCode="0.0">
                  <c:v>0.578015598503274</c:v>
                </c:pt>
                <c:pt idx="87" formatCode="0.0">
                  <c:v>0.27156773356251</c:v>
                </c:pt>
                <c:pt idx="94" formatCode="0.0">
                  <c:v>0.689673002043877</c:v>
                </c:pt>
                <c:pt idx="98" formatCode="0.0">
                  <c:v>0.339606114790286</c:v>
                </c:pt>
                <c:pt idx="102" formatCode="0.0">
                  <c:v>0.183863278157171</c:v>
                </c:pt>
                <c:pt idx="109" formatCode="0.0">
                  <c:v>0.830596632868121</c:v>
                </c:pt>
                <c:pt idx="113" formatCode="0.0">
                  <c:v>0.413317074906441</c:v>
                </c:pt>
                <c:pt idx="117" formatCode="0.0">
                  <c:v>0.184740517525059</c:v>
                </c:pt>
                <c:pt idx="124" formatCode="0.0">
                  <c:v>0.7437</c:v>
                </c:pt>
                <c:pt idx="128" formatCode="0.0">
                  <c:v>0.4048</c:v>
                </c:pt>
                <c:pt idx="132" formatCode="0.0">
                  <c:v>0.1957</c:v>
                </c:pt>
              </c:numCache>
            </c:numRef>
          </c:val>
        </c:ser>
        <c:ser>
          <c:idx val="0"/>
          <c:order val="1"/>
          <c:tx>
            <c:strRef>
              <c:f>'Total Time'!$AP$3</c:f>
              <c:strCache>
                <c:ptCount val="1"/>
                <c:pt idx="0">
                  <c:v>Timesliced Monitoring</c:v>
                </c:pt>
              </c:strCache>
            </c:strRef>
          </c:tx>
          <c:spPr>
            <a:solidFill>
              <a:srgbClr val="DD0806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Time'!$AP$4:$AP$137</c:f>
              <c:numCache>
                <c:formatCode>General</c:formatCode>
                <c:ptCount val="13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</c:numCache>
            </c:numRef>
          </c:val>
        </c:ser>
        <c:ser>
          <c:idx val="1"/>
          <c:order val="2"/>
          <c:tx>
            <c:strRef>
              <c:f>'Total Time'!$AO$3</c:f>
              <c:strCache>
                <c:ptCount val="1"/>
                <c:pt idx="0">
                  <c:v>No Monitoring </c:v>
                </c:pt>
              </c:strCache>
            </c:strRef>
          </c:tx>
          <c:spPr>
            <a:solidFill>
              <a:srgbClr val="647F34"/>
            </a:solidFill>
            <a:ln w="2916">
              <a:solidFill>
                <a:srgbClr val="000000"/>
              </a:solidFill>
              <a:prstDash val="solid"/>
            </a:ln>
          </c:spPr>
          <c:cat>
            <c:multiLvlStrRef>
              <c:f>'Total Time'!$AM$4:$AN$137</c:f>
              <c:multiLvlStrCache>
                <c:ptCount val="134"/>
                <c:lvl>
                  <c:pt idx="1">
                    <c:v>1</c:v>
                  </c:pt>
                  <c:pt idx="4">
                    <c:v>2</c:v>
                  </c:pt>
                  <c:pt idx="8">
                    <c:v>4</c:v>
                  </c:pt>
                  <c:pt idx="12">
                    <c:v>8</c:v>
                  </c:pt>
                  <c:pt idx="16">
                    <c:v>1</c:v>
                  </c:pt>
                  <c:pt idx="19">
                    <c:v>2</c:v>
                  </c:pt>
                  <c:pt idx="23">
                    <c:v>4</c:v>
                  </c:pt>
                  <c:pt idx="27">
                    <c:v>8</c:v>
                  </c:pt>
                  <c:pt idx="31">
                    <c:v>1</c:v>
                  </c:pt>
                  <c:pt idx="34">
                    <c:v>2</c:v>
                  </c:pt>
                  <c:pt idx="38">
                    <c:v>4</c:v>
                  </c:pt>
                  <c:pt idx="42">
                    <c:v>8</c:v>
                  </c:pt>
                  <c:pt idx="46">
                    <c:v>1</c:v>
                  </c:pt>
                  <c:pt idx="49">
                    <c:v>2</c:v>
                  </c:pt>
                  <c:pt idx="53">
                    <c:v>4</c:v>
                  </c:pt>
                  <c:pt idx="57">
                    <c:v>8</c:v>
                  </c:pt>
                  <c:pt idx="61">
                    <c:v>1</c:v>
                  </c:pt>
                  <c:pt idx="64">
                    <c:v>2</c:v>
                  </c:pt>
                  <c:pt idx="68">
                    <c:v>4</c:v>
                  </c:pt>
                  <c:pt idx="72">
                    <c:v>8</c:v>
                  </c:pt>
                  <c:pt idx="76">
                    <c:v>1</c:v>
                  </c:pt>
                  <c:pt idx="79">
                    <c:v>2</c:v>
                  </c:pt>
                  <c:pt idx="83">
                    <c:v>4</c:v>
                  </c:pt>
                  <c:pt idx="87">
                    <c:v>8</c:v>
                  </c:pt>
                  <c:pt idx="91">
                    <c:v>1</c:v>
                  </c:pt>
                  <c:pt idx="94">
                    <c:v>2</c:v>
                  </c:pt>
                  <c:pt idx="98">
                    <c:v>4</c:v>
                  </c:pt>
                  <c:pt idx="102">
                    <c:v>8</c:v>
                  </c:pt>
                  <c:pt idx="106">
                    <c:v>1</c:v>
                  </c:pt>
                  <c:pt idx="109">
                    <c:v>2</c:v>
                  </c:pt>
                  <c:pt idx="113">
                    <c:v>4</c:v>
                  </c:pt>
                  <c:pt idx="117">
                    <c:v>8</c:v>
                  </c:pt>
                  <c:pt idx="121">
                    <c:v>1</c:v>
                  </c:pt>
                  <c:pt idx="124">
                    <c:v>2</c:v>
                  </c:pt>
                  <c:pt idx="128">
                    <c:v>4</c:v>
                  </c:pt>
                  <c:pt idx="132">
                    <c:v>8</c:v>
                  </c:pt>
                  <c:pt idx="133">
                    <c:v>     </c:v>
                  </c:pt>
                </c:lvl>
                <c:lvl>
                  <c:pt idx="0">
                    <c:v>BARNES</c:v>
                  </c:pt>
                  <c:pt idx="15">
                    <c:v>LU</c:v>
                  </c:pt>
                  <c:pt idx="30">
                    <c:v>OCEAN</c:v>
                  </c:pt>
                  <c:pt idx="45">
                    <c:v>BLACKSCH.</c:v>
                  </c:pt>
                  <c:pt idx="60">
                    <c:v>FLUIDANIM.</c:v>
                  </c:pt>
                  <c:pt idx="75">
                    <c:v>SWAPTIONS</c:v>
                  </c:pt>
                  <c:pt idx="90">
                    <c:v>FMM</c:v>
                  </c:pt>
                  <c:pt idx="105">
                    <c:v>RADIOSITY</c:v>
                  </c:pt>
                  <c:pt idx="120">
                    <c:v>GEO. MEAN</c:v>
                  </c:pt>
                </c:lvl>
              </c:multiLvlStrCache>
            </c:multiLvlStrRef>
          </c:cat>
          <c:val>
            <c:numRef>
              <c:f>'Total Time'!$AO$4:$AO$137</c:f>
              <c:numCache>
                <c:formatCode>0.0</c:formatCode>
                <c:ptCount val="134"/>
                <c:pt idx="1">
                  <c:v>1.0</c:v>
                </c:pt>
                <c:pt idx="5">
                  <c:v>0.550748660552965</c:v>
                </c:pt>
                <c:pt idx="9">
                  <c:v>0.29700249198896</c:v>
                </c:pt>
                <c:pt idx="13">
                  <c:v>0.126660091822373</c:v>
                </c:pt>
                <c:pt idx="16">
                  <c:v>1.0</c:v>
                </c:pt>
                <c:pt idx="20">
                  <c:v>0.695680452898757</c:v>
                </c:pt>
                <c:pt idx="24">
                  <c:v>0.346389417015457</c:v>
                </c:pt>
                <c:pt idx="28">
                  <c:v>0.16247966205719</c:v>
                </c:pt>
                <c:pt idx="31">
                  <c:v>1.0</c:v>
                </c:pt>
                <c:pt idx="35">
                  <c:v>0.401707607232638</c:v>
                </c:pt>
                <c:pt idx="39">
                  <c:v>0.208995213630158</c:v>
                </c:pt>
                <c:pt idx="43">
                  <c:v>0.100667187796751</c:v>
                </c:pt>
                <c:pt idx="46">
                  <c:v>1.0</c:v>
                </c:pt>
                <c:pt idx="50">
                  <c:v>0.650427643149637</c:v>
                </c:pt>
                <c:pt idx="54">
                  <c:v>0.326276051777658</c:v>
                </c:pt>
                <c:pt idx="58">
                  <c:v>0.137649585240653</c:v>
                </c:pt>
                <c:pt idx="61">
                  <c:v>1.0</c:v>
                </c:pt>
                <c:pt idx="65">
                  <c:v>0.531035011979055</c:v>
                </c:pt>
                <c:pt idx="69">
                  <c:v>0.276375703656762</c:v>
                </c:pt>
                <c:pt idx="73">
                  <c:v>0.139686818652718</c:v>
                </c:pt>
                <c:pt idx="76">
                  <c:v>1.0</c:v>
                </c:pt>
                <c:pt idx="80">
                  <c:v>0.633395247469824</c:v>
                </c:pt>
                <c:pt idx="84">
                  <c:v>0.310369941591496</c:v>
                </c:pt>
                <c:pt idx="88">
                  <c:v>0.122474004357684</c:v>
                </c:pt>
                <c:pt idx="91">
                  <c:v>1.0</c:v>
                </c:pt>
                <c:pt idx="95">
                  <c:v>0.500406683991276</c:v>
                </c:pt>
                <c:pt idx="99">
                  <c:v>0.243835905404204</c:v>
                </c:pt>
                <c:pt idx="103">
                  <c:v>0.128151536776982</c:v>
                </c:pt>
                <c:pt idx="106">
                  <c:v>1.0</c:v>
                </c:pt>
                <c:pt idx="110">
                  <c:v>0.501059089058168</c:v>
                </c:pt>
                <c:pt idx="114">
                  <c:v>0.24901019068491</c:v>
                </c:pt>
                <c:pt idx="118">
                  <c:v>0.121384489929044</c:v>
                </c:pt>
                <c:pt idx="121">
                  <c:v>1.0</c:v>
                </c:pt>
                <c:pt idx="125">
                  <c:v>0.5505</c:v>
                </c:pt>
                <c:pt idx="129">
                  <c:v>0.2788</c:v>
                </c:pt>
                <c:pt idx="133">
                  <c:v>0.1288</c:v>
                </c:pt>
              </c:numCache>
            </c:numRef>
          </c:val>
        </c:ser>
        <c:gapWidth val="20"/>
        <c:overlap val="100"/>
        <c:axId val="596578344"/>
        <c:axId val="596581992"/>
      </c:barChart>
      <c:catAx>
        <c:axId val="5965783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6581992"/>
        <c:crosses val="autoZero"/>
        <c:auto val="1"/>
        <c:lblAlgn val="ctr"/>
        <c:lblOffset val="0"/>
        <c:tickLblSkip val="4"/>
        <c:tickMarkSkip val="1"/>
      </c:catAx>
      <c:valAx>
        <c:axId val="596581992"/>
        <c:scaling>
          <c:orientation val="minMax"/>
          <c:max val="1.65"/>
          <c:min val="0.0"/>
        </c:scaling>
        <c:axPos val="l"/>
        <c:majorGridlines>
          <c:spPr>
            <a:ln w="729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l-GR"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.00054218757854191"/>
              <c:y val="0.161383610225606"/>
            </c:manualLayout>
          </c:layout>
          <c:spPr>
            <a:noFill/>
            <a:ln w="5833">
              <a:noFill/>
            </a:ln>
          </c:spPr>
        </c:title>
        <c:numFmt formatCode="General" sourceLinked="1"/>
        <c:tickLblPos val="nextTo"/>
        <c:spPr>
          <a:ln w="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6578344"/>
        <c:crosses val="autoZero"/>
        <c:crossBetween val="between"/>
        <c:majorUnit val="0.2"/>
      </c:valAx>
      <c:spPr>
        <a:noFill/>
        <a:ln w="5833">
          <a:noFill/>
        </a:ln>
      </c:spPr>
    </c:plotArea>
    <c:legend>
      <c:legendPos val="r"/>
      <c:layout>
        <c:manualLayout>
          <c:xMode val="edge"/>
          <c:yMode val="edge"/>
          <c:x val="0.182942986236554"/>
          <c:y val="0.000410689455765047"/>
          <c:w val="0.22195231637692"/>
          <c:h val="0.148601219773192"/>
        </c:manualLayout>
      </c:layout>
      <c:spPr>
        <a:solidFill>
          <a:srgbClr val="FFFFFF"/>
        </a:solidFill>
        <a:ln w="729">
          <a:solidFill>
            <a:srgbClr val="000000"/>
          </a:solidFill>
          <a:prstDash val="solid"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TaintCheck</a:t>
            </a:r>
          </a:p>
        </c:rich>
      </c:tx>
      <c:layout>
        <c:manualLayout>
          <c:xMode val="edge"/>
          <c:yMode val="edge"/>
          <c:x val="0.451737470665733"/>
          <c:y val="0.0195122140801011"/>
        </c:manualLayout>
      </c:layout>
      <c:spPr>
        <a:noFill/>
        <a:ln w="6383">
          <a:noFill/>
        </a:ln>
      </c:spPr>
    </c:title>
    <c:plotArea>
      <c:layout>
        <c:manualLayout>
          <c:layoutTarget val="inner"/>
          <c:xMode val="edge"/>
          <c:yMode val="edge"/>
          <c:x val="0.0756792862192536"/>
          <c:y val="0.149030543698764"/>
          <c:w val="0.918363521123327"/>
          <c:h val="0.683691609558923"/>
        </c:manualLayout>
      </c:layout>
      <c:barChart>
        <c:barDir val="col"/>
        <c:grouping val="clustered"/>
        <c:ser>
          <c:idx val="0"/>
          <c:order val="0"/>
          <c:tx>
            <c:strRef>
              <c:f>Slowdown_data!$C$44</c:f>
              <c:strCache>
                <c:ptCount val="1"/>
                <c:pt idx="0">
                  <c:v>Not Accelerated</c:v>
                </c:pt>
              </c:strCache>
            </c:strRef>
          </c:tx>
          <c:spPr>
            <a:solidFill>
              <a:srgbClr val="000000"/>
            </a:solidFill>
            <a:ln w="3191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6383">
                <a:noFill/>
              </a:ln>
            </c:spPr>
            <c:txPr>
              <a:bodyPr/>
              <a:lstStyle/>
              <a:p>
                <a:pPr>
                  <a:defRPr lang="el-GR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Slowdown_data!$A$45:$A$52</c:f>
              <c:strCache>
                <c:ptCount val="8"/>
                <c:pt idx="0">
                  <c:v>BARNES</c:v>
                </c:pt>
                <c:pt idx="1">
                  <c:v>LU</c:v>
                </c:pt>
                <c:pt idx="2">
                  <c:v>OCEAN</c:v>
                </c:pt>
                <c:pt idx="3">
                  <c:v>BLACKSCH.</c:v>
                </c:pt>
                <c:pt idx="4">
                  <c:v>FLUIDANIM.</c:v>
                </c:pt>
                <c:pt idx="5">
                  <c:v>SWAPTIONS</c:v>
                </c:pt>
                <c:pt idx="6">
                  <c:v>FMM</c:v>
                </c:pt>
                <c:pt idx="7">
                  <c:v>RADIOSITY</c:v>
                </c:pt>
              </c:strCache>
            </c:strRef>
          </c:cat>
          <c:val>
            <c:numRef>
              <c:f>Slowdown_data!$C$45:$C$52</c:f>
              <c:numCache>
                <c:formatCode>General</c:formatCode>
                <c:ptCount val="8"/>
                <c:pt idx="0">
                  <c:v>5.706163000000002</c:v>
                </c:pt>
                <c:pt idx="1">
                  <c:v>9.407227000000002</c:v>
                </c:pt>
                <c:pt idx="2">
                  <c:v>6.799381999999999</c:v>
                </c:pt>
                <c:pt idx="3">
                  <c:v>4.206857</c:v>
                </c:pt>
                <c:pt idx="4">
                  <c:v>4.303011999999998</c:v>
                </c:pt>
                <c:pt idx="5">
                  <c:v>5.425973999999996</c:v>
                </c:pt>
                <c:pt idx="6">
                  <c:v>7.26</c:v>
                </c:pt>
                <c:pt idx="7">
                  <c:v>11.34</c:v>
                </c:pt>
              </c:numCache>
            </c:numRef>
          </c:val>
        </c:ser>
        <c:ser>
          <c:idx val="2"/>
          <c:order val="1"/>
          <c:tx>
            <c:strRef>
              <c:f>Slowdown_data!$E$44</c:f>
              <c:strCache>
                <c:ptCount val="1"/>
                <c:pt idx="0">
                  <c:v>Accelerated</c:v>
                </c:pt>
              </c:strCache>
            </c:strRef>
          </c:tx>
          <c:spPr>
            <a:noFill/>
            <a:ln w="3191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0.00177241630191159"/>
                  <c:y val="-0.00877125285684785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000399450813804757"/>
                  <c:y val="-0.00751208113638178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0.000879401997254069"/>
                  <c:y val="9.6635669433534E-5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.00551932126218947"/>
                  <c:y val="0.0068790280241205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0.00112336740321767"/>
                  <c:y val="0.000240247011508369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.0024963328913245"/>
                  <c:y val="-0.00197700473716104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0.00160601757865204"/>
                  <c:y val="-0.0037582775049834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.00201368271588991"/>
                  <c:y val="-0.00493535364516679"/>
                </c:manualLayout>
              </c:layout>
              <c:dLblPos val="outEnd"/>
              <c:showVal val="1"/>
            </c:dLbl>
            <c:numFmt formatCode="0.0" sourceLinked="0"/>
            <c:spPr>
              <a:noFill/>
              <a:ln w="6383">
                <a:noFill/>
              </a:ln>
            </c:spPr>
            <c:txPr>
              <a:bodyPr/>
              <a:lstStyle/>
              <a:p>
                <a:pPr>
                  <a:defRPr lang="el-GR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val>
            <c:numRef>
              <c:f>Slowdown_data!$E$45:$E$52</c:f>
              <c:numCache>
                <c:formatCode>General</c:formatCode>
                <c:ptCount val="8"/>
                <c:pt idx="0">
                  <c:v>2.631613999999999</c:v>
                </c:pt>
                <c:pt idx="1">
                  <c:v>1.028758</c:v>
                </c:pt>
                <c:pt idx="2">
                  <c:v>1.14752</c:v>
                </c:pt>
                <c:pt idx="3">
                  <c:v>1.307469</c:v>
                </c:pt>
                <c:pt idx="4">
                  <c:v>1.446501</c:v>
                </c:pt>
                <c:pt idx="5">
                  <c:v>2.21735</c:v>
                </c:pt>
                <c:pt idx="6">
                  <c:v>1.434733306999999</c:v>
                </c:pt>
                <c:pt idx="7">
                  <c:v>1.521944999999999</c:v>
                </c:pt>
              </c:numCache>
            </c:numRef>
          </c:val>
        </c:ser>
        <c:axId val="653458712"/>
        <c:axId val="653460616"/>
      </c:barChart>
      <c:catAx>
        <c:axId val="653458712"/>
        <c:scaling>
          <c:orientation val="minMax"/>
        </c:scaling>
        <c:axPos val="b"/>
        <c:numFmt formatCode="General" sourceLinked="1"/>
        <c:tickLblPos val="nextTo"/>
        <c:spPr>
          <a:ln w="798">
            <a:solidFill>
              <a:srgbClr val="000000"/>
            </a:solidFill>
            <a:prstDash val="solid"/>
          </a:ln>
        </c:spPr>
        <c:txPr>
          <a:bodyPr rot="-90000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460616"/>
        <c:crosses val="autoZero"/>
        <c:auto val="1"/>
        <c:lblAlgn val="ctr"/>
        <c:lblOffset val="0"/>
        <c:tickLblSkip val="1"/>
        <c:tickMarkSkip val="1"/>
      </c:catAx>
      <c:valAx>
        <c:axId val="653460616"/>
        <c:scaling>
          <c:orientation val="minMax"/>
          <c:max val="6.0"/>
          <c:min val="0.0"/>
        </c:scaling>
        <c:axPos val="l"/>
        <c:title>
          <c:tx>
            <c:rich>
              <a:bodyPr/>
              <a:lstStyle/>
              <a:p>
                <a:pPr>
                  <a:defRPr lang="el-GR"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Slowdown (8 threads)</a:t>
                </a:r>
              </a:p>
            </c:rich>
          </c:tx>
          <c:layout>
            <c:manualLayout>
              <c:xMode val="edge"/>
              <c:yMode val="edge"/>
              <c:x val="0.00386102058832214"/>
              <c:y val="0.273170746384594"/>
            </c:manualLayout>
          </c:layout>
          <c:spPr>
            <a:noFill/>
            <a:ln w="6383">
              <a:noFill/>
            </a:ln>
          </c:spPr>
        </c:title>
        <c:numFmt formatCode="General" sourceLinked="1"/>
        <c:tickLblPos val="nextTo"/>
        <c:spPr>
          <a:ln w="7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458712"/>
        <c:crosses val="autoZero"/>
        <c:crossBetween val="between"/>
      </c:valAx>
      <c:spPr>
        <a:noFill/>
        <a:ln w="638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9693959224347"/>
          <c:y val="0.0257133323658087"/>
          <c:w val="0.186323153459067"/>
          <c:h val="0.102035497696743"/>
        </c:manualLayout>
      </c:layout>
      <c:spPr>
        <a:solidFill>
          <a:srgbClr val="FFFFFF"/>
        </a:solidFill>
        <a:ln w="6383">
          <a:noFill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l-GR"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AddrCheck</a:t>
            </a:r>
          </a:p>
        </c:rich>
      </c:tx>
      <c:layout>
        <c:manualLayout>
          <c:xMode val="edge"/>
          <c:yMode val="edge"/>
          <c:x val="0.496153846153846"/>
          <c:y val="0.00591715976331361"/>
        </c:manualLayout>
      </c:layout>
      <c:spPr>
        <a:noFill/>
        <a:ln w="17378">
          <a:noFill/>
        </a:ln>
      </c:spPr>
    </c:title>
    <c:plotArea>
      <c:layout>
        <c:manualLayout>
          <c:layoutTarget val="inner"/>
          <c:xMode val="edge"/>
          <c:yMode val="edge"/>
          <c:x val="0.0873260038488424"/>
          <c:y val="0.0414201183431953"/>
          <c:w val="0.903058616416821"/>
          <c:h val="0.772620999272547"/>
        </c:manualLayout>
      </c:layout>
      <c:barChart>
        <c:barDir val="col"/>
        <c:grouping val="clustered"/>
        <c:ser>
          <c:idx val="0"/>
          <c:order val="0"/>
          <c:tx>
            <c:strRef>
              <c:f>Accelerators!$C$11</c:f>
              <c:strCache>
                <c:ptCount val="1"/>
                <c:pt idx="0">
                  <c:v>Not Accelerated</c:v>
                </c:pt>
              </c:strCache>
            </c:strRef>
          </c:tx>
          <c:spPr>
            <a:solidFill>
              <a:srgbClr val="000000"/>
            </a:solidFill>
            <a:ln w="8689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17378">
                <a:noFill/>
              </a:ln>
            </c:spPr>
            <c:txPr>
              <a:bodyPr/>
              <a:lstStyle/>
              <a:p>
                <a:pPr>
                  <a:defRPr lang="el-GR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Accelerators!$A$12:$A$19</c:f>
              <c:strCache>
                <c:ptCount val="8"/>
                <c:pt idx="0">
                  <c:v>BARNES</c:v>
                </c:pt>
                <c:pt idx="1">
                  <c:v>LU</c:v>
                </c:pt>
                <c:pt idx="2">
                  <c:v>OCEAN</c:v>
                </c:pt>
                <c:pt idx="3">
                  <c:v>BLACKSCH.</c:v>
                </c:pt>
                <c:pt idx="4">
                  <c:v>FLUIDANIM.</c:v>
                </c:pt>
                <c:pt idx="5">
                  <c:v>SWAPTIONS</c:v>
                </c:pt>
                <c:pt idx="6">
                  <c:v>FMM</c:v>
                </c:pt>
                <c:pt idx="7">
                  <c:v>RADIOSITY</c:v>
                </c:pt>
              </c:strCache>
            </c:strRef>
          </c:cat>
          <c:val>
            <c:numRef>
              <c:f>Accelerators!$C$12:$C$19</c:f>
              <c:numCache>
                <c:formatCode>General</c:formatCode>
                <c:ptCount val="8"/>
                <c:pt idx="0">
                  <c:v>3.9295</c:v>
                </c:pt>
                <c:pt idx="1">
                  <c:v>3.225500000000001</c:v>
                </c:pt>
                <c:pt idx="2">
                  <c:v>1.01</c:v>
                </c:pt>
                <c:pt idx="3">
                  <c:v>1.426599999999999</c:v>
                </c:pt>
                <c:pt idx="4">
                  <c:v>1.1421</c:v>
                </c:pt>
                <c:pt idx="5">
                  <c:v>8.370000000000002</c:v>
                </c:pt>
                <c:pt idx="6">
                  <c:v>1.030999999999999</c:v>
                </c:pt>
                <c:pt idx="7">
                  <c:v>1.3886</c:v>
                </c:pt>
              </c:numCache>
            </c:numRef>
          </c:val>
        </c:ser>
        <c:ser>
          <c:idx val="1"/>
          <c:order val="1"/>
          <c:tx>
            <c:strRef>
              <c:f>Accelerators!$D$11</c:f>
              <c:strCache>
                <c:ptCount val="1"/>
                <c:pt idx="0">
                  <c:v>Accelerated</c:v>
                </c:pt>
              </c:strCache>
            </c:strRef>
          </c:tx>
          <c:spPr>
            <a:noFill/>
            <a:ln w="8689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17378">
                <a:noFill/>
              </a:ln>
            </c:spPr>
            <c:txPr>
              <a:bodyPr/>
              <a:lstStyle/>
              <a:p>
                <a:pPr>
                  <a:defRPr lang="el-GR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Accelerators!$A$12:$A$19</c:f>
              <c:strCache>
                <c:ptCount val="8"/>
                <c:pt idx="0">
                  <c:v>BARNES</c:v>
                </c:pt>
                <c:pt idx="1">
                  <c:v>LU</c:v>
                </c:pt>
                <c:pt idx="2">
                  <c:v>OCEAN</c:v>
                </c:pt>
                <c:pt idx="3">
                  <c:v>BLACKSCH.</c:v>
                </c:pt>
                <c:pt idx="4">
                  <c:v>FLUIDANIM.</c:v>
                </c:pt>
                <c:pt idx="5">
                  <c:v>SWAPTIONS</c:v>
                </c:pt>
                <c:pt idx="6">
                  <c:v>FMM</c:v>
                </c:pt>
                <c:pt idx="7">
                  <c:v>RADIOSITY</c:v>
                </c:pt>
              </c:strCache>
            </c:strRef>
          </c:cat>
          <c:val>
            <c:numRef>
              <c:f>Accelerators!$D$12:$D$19</c:f>
              <c:numCache>
                <c:formatCode>General</c:formatCode>
                <c:ptCount val="8"/>
                <c:pt idx="0">
                  <c:v>1.147899999999999</c:v>
                </c:pt>
                <c:pt idx="1">
                  <c:v>1.02</c:v>
                </c:pt>
                <c:pt idx="2">
                  <c:v>1.028</c:v>
                </c:pt>
                <c:pt idx="3">
                  <c:v>1.03</c:v>
                </c:pt>
                <c:pt idx="4">
                  <c:v>1.004</c:v>
                </c:pt>
                <c:pt idx="5">
                  <c:v>6.01</c:v>
                </c:pt>
                <c:pt idx="6">
                  <c:v>1.035799999999999</c:v>
                </c:pt>
                <c:pt idx="7">
                  <c:v>1.004</c:v>
                </c:pt>
              </c:numCache>
            </c:numRef>
          </c:val>
        </c:ser>
        <c:axId val="653598040"/>
        <c:axId val="653570872"/>
      </c:barChart>
      <c:catAx>
        <c:axId val="653598040"/>
        <c:scaling>
          <c:orientation val="minMax"/>
        </c:scaling>
        <c:axPos val="b"/>
        <c:numFmt formatCode="General" sourceLinked="1"/>
        <c:tickLblPos val="nextTo"/>
        <c:spPr>
          <a:ln w="2172">
            <a:solidFill>
              <a:srgbClr val="000000"/>
            </a:solidFill>
            <a:prstDash val="solid"/>
          </a:ln>
        </c:spPr>
        <c:txPr>
          <a:bodyPr rot="-90000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570872"/>
        <c:crosses val="autoZero"/>
        <c:auto val="1"/>
        <c:lblAlgn val="ctr"/>
        <c:lblOffset val="100"/>
        <c:tickLblSkip val="1"/>
        <c:tickMarkSkip val="1"/>
      </c:catAx>
      <c:valAx>
        <c:axId val="653570872"/>
        <c:scaling>
          <c:orientation val="minMax"/>
          <c:max val="9.0"/>
          <c:min val="0.0"/>
        </c:scaling>
        <c:axPos val="l"/>
        <c:title>
          <c:tx>
            <c:rich>
              <a:bodyPr/>
              <a:lstStyle/>
              <a:p>
                <a:pPr>
                  <a:defRPr lang="el-GR"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Slowdown (8 threads)</a:t>
                </a:r>
              </a:p>
            </c:rich>
          </c:tx>
          <c:layout>
            <c:manualLayout>
              <c:xMode val="edge"/>
              <c:yMode val="edge"/>
              <c:x val="0.00961538461538462"/>
              <c:y val="0.14792899408284"/>
            </c:manualLayout>
          </c:layout>
          <c:spPr>
            <a:noFill/>
            <a:ln w="17378">
              <a:noFill/>
            </a:ln>
          </c:spPr>
        </c:title>
        <c:numFmt formatCode="General" sourceLinked="1"/>
        <c:tickLblPos val="nextTo"/>
        <c:spPr>
          <a:ln w="2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598040"/>
        <c:crosses val="autoZero"/>
        <c:crossBetween val="between"/>
        <c:majorUnit val="1.0"/>
      </c:valAx>
      <c:spPr>
        <a:noFill/>
        <a:ln w="17378">
          <a:noFill/>
        </a:ln>
      </c:spPr>
    </c:plotArea>
    <c:legend>
      <c:legendPos val="r"/>
      <c:layout>
        <c:manualLayout>
          <c:xMode val="edge"/>
          <c:yMode val="edge"/>
          <c:x val="0.148076923076923"/>
          <c:y val="0.0"/>
          <c:w val="0.220845241567026"/>
          <c:h val="0.129636428780677"/>
        </c:manualLayout>
      </c:layout>
      <c:spPr>
        <a:solidFill>
          <a:srgbClr val="FFFFFF"/>
        </a:solidFill>
        <a:ln w="17378">
          <a:noFill/>
        </a:ln>
      </c:spPr>
      <c:txPr>
        <a:bodyPr/>
        <a:lstStyle/>
        <a:p>
          <a:pPr>
            <a:defRPr lang="el-GR"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0.03975</cdr:x>
      <cdr:y>0.14525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19036" cy="1214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0.03975</cdr:x>
      <cdr:y>0.14525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19036" cy="1214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0.03975</cdr:x>
      <cdr:y>0.14525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19036" cy="1214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0.92607</cdr:x>
      <cdr:y>0.58099</cdr:y>
    </cdr:from>
    <cdr:to>
      <cdr:x>0.98104</cdr:x>
      <cdr:y>0.78832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8271934" y="2277618"/>
          <a:ext cx="491067" cy="812800"/>
        </a:xfrm>
        <a:custGeom xmlns:a="http://schemas.openxmlformats.org/drawingml/2006/main">
          <a:avLst/>
          <a:gdLst>
            <a:gd name="connsiteX0" fmla="*/ 0 w 491067"/>
            <a:gd name="connsiteY0" fmla="*/ 0 h 812800"/>
            <a:gd name="connsiteX1" fmla="*/ 241300 w 491067"/>
            <a:gd name="connsiteY1" fmla="*/ 524934 h 812800"/>
            <a:gd name="connsiteX2" fmla="*/ 491067 w 491067"/>
            <a:gd name="connsiteY2" fmla="*/ 812800 h 812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491067" h="812800">
              <a:moveTo>
                <a:pt x="0" y="0"/>
              </a:moveTo>
              <a:cubicBezTo>
                <a:pt x="79728" y="194733"/>
                <a:pt x="159456" y="389467"/>
                <a:pt x="241300" y="524934"/>
              </a:cubicBezTo>
              <a:cubicBezTo>
                <a:pt x="323144" y="660401"/>
                <a:pt x="407105" y="736600"/>
                <a:pt x="491067" y="812800"/>
              </a:cubicBezTo>
            </a:path>
          </a:pathLst>
        </a:custGeom>
        <a:ln xmlns:a="http://schemas.openxmlformats.org/drawingml/2006/main" w="25400" cap="flat" cmpd="sng" algn="ctr">
          <a:solidFill>
            <a:srgbClr val="FF0000">
              <a:alpha val="81000"/>
            </a:srgbClr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0.03975</cdr:x>
      <cdr:y>0.14525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19036" cy="1214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263A-0DDA-124A-AD4E-4C3E6FBFA070}" type="datetimeFigureOut">
              <a:rPr lang="en-US" smtClean="0"/>
              <a:pPr/>
              <a:t>5/14/10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DB4DE-A803-F943-BCAB-3C1F9CBFC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30F1-6CE6-2547-A831-4401CF8A2DCC}" type="datetimeFigureOut">
              <a:rPr lang="en-US" smtClean="0"/>
              <a:pPr/>
              <a:t>5/14/10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9660D-D0A8-FC4E-910A-24383B38A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9660D-D0A8-FC4E-910A-24383B38AD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44059" y="5145839"/>
            <a:ext cx="3770450" cy="918605"/>
            <a:chOff x="3072" y="3177"/>
            <a:chExt cx="2254" cy="507"/>
          </a:xfrm>
        </p:grpSpPr>
        <p:pic>
          <p:nvPicPr>
            <p:cNvPr id="3080" name="Picture 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27" y="3408"/>
              <a:ext cx="1745" cy="2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3083" name="Text Box 11"/>
            <p:cNvSpPr txBox="1">
              <a:spLocks noChangeArrowheads="1"/>
            </p:cNvSpPr>
            <p:nvPr userDrawn="1"/>
          </p:nvSpPr>
          <p:spPr bwMode="auto">
            <a:xfrm>
              <a:off x="3072" y="3177"/>
              <a:ext cx="225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990000"/>
                  </a:solidFill>
                  <a:latin typeface="Tahoma" charset="0"/>
                </a:rPr>
                <a:t>Computer Architecture Lab at</a:t>
              </a:r>
            </a:p>
          </p:txBody>
        </p:sp>
      </p:grpSp>
      <p:pic>
        <p:nvPicPr>
          <p:cNvPr id="12" name="Picture 11" descr="intel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1840" y="5043124"/>
            <a:ext cx="1345263" cy="1021320"/>
          </a:xfrm>
          <a:prstGeom prst="rect">
            <a:avLst/>
          </a:prstGeom>
        </p:spPr>
      </p:pic>
      <p:pic>
        <p:nvPicPr>
          <p:cNvPr id="13" name="Picture 12" descr="epfl_logo_officiel_couleu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35" y="5286027"/>
            <a:ext cx="1394863" cy="6877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8542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553200" y="6385424"/>
            <a:ext cx="2133600" cy="476250"/>
          </a:xfrm>
        </p:spPr>
        <p:txBody>
          <a:bodyPr/>
          <a:lstStyle/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447800" y="6385424"/>
            <a:ext cx="6248400" cy="476250"/>
          </a:xfrm>
        </p:spPr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raphic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542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</a:defRPr>
            </a:lvl1pPr>
          </a:lstStyle>
          <a:p>
            <a:r>
              <a:rPr lang="en-US" smtClean="0"/>
              <a:t>© Evangelos Vlachos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85424"/>
            <a:ext cx="624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542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918E55FC-EA86-BC4E-BD36-F6F7DAEC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560"/>
        </a:spcBef>
        <a:spcAft>
          <a:spcPct val="0"/>
        </a:spcAft>
        <a:buChar char="•"/>
        <a:defRPr sz="2600" spc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780"/>
        </a:spcBef>
        <a:spcAft>
          <a:spcPts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661100" cy="2008800"/>
          </a:xfrm>
        </p:spPr>
        <p:txBody>
          <a:bodyPr/>
          <a:lstStyle/>
          <a:p>
            <a:r>
              <a:rPr lang="en-US" sz="2800" dirty="0" smtClean="0"/>
              <a:t>Evangelos Vlachos</a:t>
            </a:r>
            <a:r>
              <a:rPr lang="en-US" dirty="0" smtClean="0"/>
              <a:t>,</a:t>
            </a:r>
          </a:p>
          <a:p>
            <a:r>
              <a:rPr lang="en-US" dirty="0" smtClean="0"/>
              <a:t>Michelle L. Goodstein, Michael A. </a:t>
            </a:r>
            <a:r>
              <a:rPr lang="en-US" dirty="0" err="1" smtClean="0"/>
              <a:t>Kozuch</a:t>
            </a:r>
            <a:r>
              <a:rPr lang="en-US" dirty="0" smtClean="0"/>
              <a:t>, </a:t>
            </a:r>
            <a:r>
              <a:rPr lang="en-US" dirty="0" err="1" smtClean="0"/>
              <a:t>Shimin</a:t>
            </a:r>
            <a:r>
              <a:rPr lang="en-US" dirty="0" smtClean="0"/>
              <a:t> Chen, Phillip B. Gibbons, </a:t>
            </a:r>
            <a:r>
              <a:rPr lang="en-US" dirty="0" err="1" smtClean="0"/>
              <a:t>Babak</a:t>
            </a:r>
            <a:r>
              <a:rPr lang="en-US" dirty="0" smtClean="0"/>
              <a:t> </a:t>
            </a:r>
            <a:r>
              <a:rPr lang="en-US" dirty="0" err="1" smtClean="0"/>
              <a:t>Falsafi</a:t>
            </a:r>
            <a:r>
              <a:rPr lang="en-US" dirty="0" smtClean="0"/>
              <a:t> and Todd C. </a:t>
            </a:r>
            <a:r>
              <a:rPr lang="en-US" dirty="0" err="1" smtClean="0"/>
              <a:t>Mowry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1676400"/>
          </a:xfrm>
        </p:spPr>
        <p:txBody>
          <a:bodyPr/>
          <a:lstStyle/>
          <a:p>
            <a:r>
              <a:rPr lang="en-US" sz="3600" dirty="0" err="1" smtClean="0"/>
              <a:t>ParaLog</a:t>
            </a:r>
            <a:r>
              <a:rPr lang="en-US" sz="3600" dirty="0" smtClean="0"/>
              <a:t>: Enabling and Accelerating Online Parallel Monitoring of Multithreaded Applications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monitoring coherence enough?</a:t>
            </a:r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457195" y="2746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 Ordering: the Solution (2/2)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5494868"/>
            <a:ext cx="8492067" cy="99906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Previous work has not solved the problem of </a:t>
            </a:r>
            <a:r>
              <a:rPr lang="en-US" sz="2000" dirty="0" smtClean="0">
                <a:solidFill>
                  <a:srgbClr val="FF0000"/>
                </a:solidFill>
              </a:rPr>
              <a:t>Logical Races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Both logical races and system calls resolved with </a:t>
            </a:r>
            <a:r>
              <a:rPr lang="en-US" sz="2000" dirty="0" smtClean="0">
                <a:solidFill>
                  <a:srgbClr val="FF0000"/>
                </a:solidFill>
              </a:rPr>
              <a:t>Conflict Alert </a:t>
            </a:r>
            <a:r>
              <a:rPr lang="en-US" sz="2000" dirty="0" smtClean="0"/>
              <a:t>messages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Wave 6"/>
          <p:cNvSpPr/>
          <p:nvPr/>
        </p:nvSpPr>
        <p:spPr>
          <a:xfrm rot="5400000">
            <a:off x="541481" y="3339348"/>
            <a:ext cx="2879295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64149" y="2640529"/>
            <a:ext cx="1001251" cy="5937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Wave 8"/>
          <p:cNvSpPr/>
          <p:nvPr/>
        </p:nvSpPr>
        <p:spPr>
          <a:xfrm rot="5400000">
            <a:off x="1780758" y="3336175"/>
            <a:ext cx="2885640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74338" y="3750844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load(A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5737" y="1311806"/>
            <a:ext cx="170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Application</a:t>
            </a:r>
            <a:endParaRPr lang="en-US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569472" y="1746530"/>
            <a:ext cx="9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67459" y="1746530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sp>
        <p:nvSpPr>
          <p:cNvPr id="85" name="Rounded Rectangle 84"/>
          <p:cNvSpPr/>
          <p:nvPr/>
        </p:nvSpPr>
        <p:spPr>
          <a:xfrm>
            <a:off x="3046835" y="2929661"/>
            <a:ext cx="579437" cy="91669"/>
          </a:xfrm>
          <a:prstGeom prst="roundRect">
            <a:avLst/>
          </a:prstGeom>
          <a:solidFill>
            <a:schemeClr val="bg2">
              <a:alpha val="65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3038369" y="3048909"/>
            <a:ext cx="579437" cy="91669"/>
          </a:xfrm>
          <a:prstGeom prst="roundRect">
            <a:avLst/>
          </a:prstGeom>
          <a:solidFill>
            <a:schemeClr val="bg2">
              <a:alpha val="65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85" idx="1"/>
          </p:cNvCxnSpPr>
          <p:nvPr/>
        </p:nvCxnSpPr>
        <p:spPr>
          <a:xfrm>
            <a:off x="2573867" y="2819400"/>
            <a:ext cx="472968" cy="15609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7" idx="1"/>
          </p:cNvCxnSpPr>
          <p:nvPr/>
        </p:nvCxnSpPr>
        <p:spPr>
          <a:xfrm rot="10800000" flipV="1">
            <a:off x="2582333" y="3094743"/>
            <a:ext cx="456036" cy="209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Wave 97"/>
          <p:cNvSpPr/>
          <p:nvPr/>
        </p:nvSpPr>
        <p:spPr>
          <a:xfrm rot="5400000">
            <a:off x="4355119" y="3334103"/>
            <a:ext cx="2879295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120559" y="2635285"/>
            <a:ext cx="1303919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free(A)</a:t>
            </a:r>
            <a:r>
              <a:rPr lang="en-US" baseline="30000" dirty="0" err="1" smtClean="0"/>
              <a:t>start</a:t>
            </a:r>
            <a:endParaRPr lang="en-US" dirty="0"/>
          </a:p>
        </p:txBody>
      </p:sp>
      <p:sp>
        <p:nvSpPr>
          <p:cNvPr id="100" name="Wave 99"/>
          <p:cNvSpPr/>
          <p:nvPr/>
        </p:nvSpPr>
        <p:spPr>
          <a:xfrm rot="5400000">
            <a:off x="5594396" y="3330930"/>
            <a:ext cx="2885640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6324600" y="3745599"/>
            <a:ext cx="1600200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ld_handler(A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682790" y="1315030"/>
            <a:ext cx="146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Lifeguard</a:t>
            </a:r>
            <a:endParaRPr lang="en-US" sz="2400" u="sng" dirty="0"/>
          </a:p>
        </p:txBody>
      </p:sp>
      <p:sp>
        <p:nvSpPr>
          <p:cNvPr id="103" name="TextBox 102"/>
          <p:cNvSpPr txBox="1"/>
          <p:nvPr/>
        </p:nvSpPr>
        <p:spPr>
          <a:xfrm>
            <a:off x="5383110" y="1741285"/>
            <a:ext cx="9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581097" y="1741285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sp>
        <p:nvSpPr>
          <p:cNvPr id="136" name="Rounded Rectangle 135"/>
          <p:cNvSpPr/>
          <p:nvPr/>
        </p:nvSpPr>
        <p:spPr>
          <a:xfrm>
            <a:off x="6809673" y="3006693"/>
            <a:ext cx="579437" cy="91669"/>
          </a:xfrm>
          <a:prstGeom prst="roundRect">
            <a:avLst/>
          </a:prstGeom>
          <a:solidFill>
            <a:schemeClr val="bg2">
              <a:alpha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09673" y="3134408"/>
            <a:ext cx="579437" cy="91669"/>
          </a:xfrm>
          <a:prstGeom prst="roundRect">
            <a:avLst/>
          </a:prstGeom>
          <a:solidFill>
            <a:schemeClr val="bg2">
              <a:alpha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>
            <a:stCxn id="99" idx="3"/>
            <a:endCxn id="136" idx="1"/>
          </p:cNvCxnSpPr>
          <p:nvPr/>
        </p:nvCxnSpPr>
        <p:spPr>
          <a:xfrm>
            <a:off x="6424478" y="2788744"/>
            <a:ext cx="385195" cy="263784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7" idx="1"/>
            <a:endCxn id="152" idx="3"/>
          </p:cNvCxnSpPr>
          <p:nvPr/>
        </p:nvCxnSpPr>
        <p:spPr>
          <a:xfrm rot="10800000" flipV="1">
            <a:off x="6424479" y="3180242"/>
            <a:ext cx="385195" cy="250331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5120559" y="2957277"/>
            <a:ext cx="1303919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Metadata(A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52" name="Rounded Rectangle 151"/>
          <p:cNvSpPr/>
          <p:nvPr/>
        </p:nvSpPr>
        <p:spPr>
          <a:xfrm>
            <a:off x="5120559" y="3277115"/>
            <a:ext cx="1303919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free(A)</a:t>
            </a:r>
            <a:r>
              <a:rPr lang="en-US" baseline="30000" dirty="0" err="1" smtClean="0"/>
              <a:t>end</a:t>
            </a:r>
            <a:endParaRPr lang="en-US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2298554" y="5219333"/>
            <a:ext cx="62457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569472" y="5173759"/>
            <a:ext cx="250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Conflict Alert </a:t>
            </a:r>
            <a:r>
              <a:rPr lang="en-US" dirty="0" smtClean="0"/>
              <a:t>Message </a:t>
            </a:r>
            <a:endParaRPr lang="en-US" dirty="0"/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6082597" y="5217745"/>
            <a:ext cx="683763" cy="158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710139" y="5173759"/>
            <a:ext cx="14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Dependence 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245018" y="4256618"/>
            <a:ext cx="1172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Logical</a:t>
            </a:r>
          </a:p>
          <a:p>
            <a:pPr algn="ctr"/>
            <a:r>
              <a:rPr lang="en-US" sz="2200" b="1" dirty="0" smtClean="0"/>
              <a:t>Race</a:t>
            </a:r>
            <a:endParaRPr lang="en-US" sz="2200" b="1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900510" y="3429181"/>
            <a:ext cx="3192168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33986" y="2995473"/>
            <a:ext cx="688723" cy="2"/>
          </a:xfrm>
          <a:prstGeom prst="line">
            <a:avLst/>
          </a:prstGeom>
          <a:ln>
            <a:solidFill>
              <a:srgbClr val="0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7406" y="1994198"/>
            <a:ext cx="132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8129101" y="2995473"/>
            <a:ext cx="688723" cy="2"/>
          </a:xfrm>
          <a:prstGeom prst="line">
            <a:avLst/>
          </a:prstGeom>
          <a:ln>
            <a:solidFill>
              <a:srgbClr val="0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22283" y="1994198"/>
            <a:ext cx="114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Lifeguard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" grpId="0" uiExpand="1" build="p"/>
      <p:bldP spid="85" grpId="0" animBg="1"/>
      <p:bldP spid="8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36" grpId="0" animBg="1"/>
      <p:bldP spid="137" grpId="0" animBg="1"/>
      <p:bldP spid="151" grpId="0" animBg="1"/>
      <p:bldP spid="152" grpId="0" animBg="1"/>
      <p:bldP spid="158" grpId="0"/>
      <p:bldP spid="162" grpId="0"/>
      <p:bldP spid="163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Atomicity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1"/>
            <a:ext cx="8407400" cy="4859871"/>
          </a:xfrm>
        </p:spPr>
        <p:txBody>
          <a:bodyPr>
            <a:normAutofit/>
          </a:bodyPr>
          <a:lstStyle/>
          <a:p>
            <a:r>
              <a:rPr lang="en-US" dirty="0" smtClean="0"/>
              <a:t>Frequent use of locking too expensive</a:t>
            </a:r>
          </a:p>
          <a:p>
            <a:pPr lvl="1"/>
            <a:r>
              <a:rPr lang="en-US" dirty="0" smtClean="0"/>
              <a:t># of instructions added &amp; synchronization cost</a:t>
            </a:r>
          </a:p>
          <a:p>
            <a:pPr>
              <a:spcBef>
                <a:spcPts val="1560"/>
              </a:spcBef>
            </a:pPr>
            <a:r>
              <a:rPr lang="en-US" dirty="0" smtClean="0">
                <a:solidFill>
                  <a:srgbClr val="FF0000"/>
                </a:solidFill>
              </a:rPr>
              <a:t>Dependence arcs </a:t>
            </a:r>
            <a:r>
              <a:rPr lang="en-US" dirty="0" smtClean="0"/>
              <a:t>handle the majority of the cases </a:t>
            </a:r>
          </a:p>
          <a:p>
            <a:pPr lvl="1"/>
            <a:r>
              <a:rPr lang="en-US" dirty="0" smtClean="0"/>
              <a:t>Sufficient conditions: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One-to-one data-to-metadata mapping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Application reads don’t become metadata writes</a:t>
            </a:r>
          </a:p>
          <a:p>
            <a:pPr lvl="1"/>
            <a:r>
              <a:rPr lang="en-US" dirty="0" smtClean="0"/>
              <a:t>Enforcing dependence arcs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race-free operation</a:t>
            </a:r>
          </a:p>
          <a:p>
            <a:r>
              <a:rPr lang="en-US" dirty="0" smtClean="0">
                <a:sym typeface="Wingdings"/>
              </a:rPr>
              <a:t>Rest of the cases handled by acquiring a lock</a:t>
            </a:r>
          </a:p>
          <a:p>
            <a:pPr lvl="1"/>
            <a:r>
              <a:rPr lang="en-US" dirty="0" smtClean="0">
                <a:sym typeface="Wingdings"/>
              </a:rPr>
              <a:t>Lock used only in the </a:t>
            </a:r>
            <a:r>
              <a:rPr lang="en-US" i="1" dirty="0" err="1" smtClean="0">
                <a:sym typeface="Wingdings"/>
              </a:rPr>
              <a:t>load_handler</a:t>
            </a:r>
            <a:r>
              <a:rPr lang="en-US" i="1" dirty="0" smtClean="0">
                <a:sym typeface="Wingdings"/>
              </a:rPr>
              <a:t>()</a:t>
            </a:r>
            <a:r>
              <a:rPr lang="en-US" dirty="0" smtClean="0">
                <a:sym typeface="Wingdings"/>
              </a:rPr>
              <a:t>; other handlers safe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9467" y="579966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(more details in the paper)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Hardware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515532"/>
            <a:ext cx="8709154" cy="4885268"/>
          </a:xfrm>
        </p:spPr>
        <p:txBody>
          <a:bodyPr>
            <a:normAutofit/>
          </a:bodyPr>
          <a:lstStyle/>
          <a:p>
            <a:r>
              <a:rPr lang="en-US" dirty="0" smtClean="0"/>
              <a:t>Speed-up frequent lifeguard actions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Metadata-TLB</a:t>
            </a:r>
            <a:r>
              <a:rPr lang="en-US" dirty="0" smtClean="0"/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fast metadata address calculation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Idempotent Filters</a:t>
            </a:r>
            <a:r>
              <a:rPr lang="en-US" dirty="0" smtClean="0">
                <a:solidFill>
                  <a:srgbClr val="000000"/>
                </a:solidFill>
              </a:rPr>
              <a:t>; filter out redundant checking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Inheritance Tracking</a:t>
            </a:r>
            <a:r>
              <a:rPr lang="en-US" dirty="0" smtClean="0">
                <a:solidFill>
                  <a:srgbClr val="000000"/>
                </a:solidFill>
              </a:rPr>
              <a:t>; fast tracking of dataflow paths</a:t>
            </a:r>
          </a:p>
          <a:p>
            <a:r>
              <a:rPr lang="en-US" dirty="0" smtClean="0"/>
              <a:t>Accelerators have only local view of the analysis</a:t>
            </a:r>
          </a:p>
          <a:p>
            <a:pPr lvl="1"/>
            <a:r>
              <a:rPr lang="en-US" dirty="0" smtClean="0"/>
              <a:t>Cache locally analysis information (e.g., frequent events) </a:t>
            </a:r>
          </a:p>
          <a:p>
            <a:pPr lvl="1"/>
            <a:r>
              <a:rPr lang="en-US" dirty="0" smtClean="0"/>
              <a:t>Important events have application-wide effects (e.g., </a:t>
            </a:r>
            <a:r>
              <a:rPr lang="en-US" i="1" dirty="0" smtClean="0"/>
              <a:t>free()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Coherence-like issues with accelerators’ local state</a:t>
            </a:r>
          </a:p>
          <a:p>
            <a:r>
              <a:rPr lang="en-US" dirty="0" smtClean="0"/>
              <a:t>Important events accompanied by </a:t>
            </a:r>
            <a:r>
              <a:rPr lang="en-US" i="1" dirty="0" smtClean="0"/>
              <a:t>Conflict Alerts </a:t>
            </a:r>
            <a:endParaRPr lang="en-US" dirty="0" smtClean="0"/>
          </a:p>
          <a:p>
            <a:pPr lvl="1"/>
            <a:r>
              <a:rPr lang="en-US" dirty="0" smtClean="0"/>
              <a:t>Use Conflict Alerts to flush accelerators’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Addressing the Challenges of Parallel Monitoring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Capturing &amp; enforcing application event ordering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Ensuring metadata access atomicity</a:t>
            </a:r>
          </a:p>
          <a:p>
            <a:pPr lvl="1">
              <a:buClr>
                <a:schemeClr val="bg2"/>
              </a:buClr>
            </a:pPr>
            <a:r>
              <a:rPr lang="en-US" dirty="0" smtClean="0">
                <a:solidFill>
                  <a:schemeClr val="bg2"/>
                </a:solidFill>
              </a:rPr>
              <a:t>Parallelizing hardware accelerators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38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Framework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6444"/>
          </a:xfrm>
        </p:spPr>
        <p:txBody>
          <a:bodyPr/>
          <a:lstStyle/>
          <a:p>
            <a:r>
              <a:rPr lang="en-US" i="1" dirty="0" smtClean="0"/>
              <a:t>Log-Based Architectures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err="1" smtClean="0"/>
              <a:t>Simics</a:t>
            </a:r>
            <a:r>
              <a:rPr lang="en-US" dirty="0" smtClean="0"/>
              <a:t> full-system simulation</a:t>
            </a:r>
          </a:p>
          <a:p>
            <a:pPr lvl="1"/>
            <a:r>
              <a:rPr lang="en-US" dirty="0" smtClean="0"/>
              <a:t>CMP system with {2, 4, 8, 16} cores</a:t>
            </a:r>
          </a:p>
          <a:p>
            <a:pPr lvl="1"/>
            <a:r>
              <a:rPr lang="en-US" dirty="0" smtClean="0"/>
              <a:t>{1, 2, 4, 8} of application and lifeguard threads </a:t>
            </a:r>
          </a:p>
          <a:p>
            <a:pPr lvl="1"/>
            <a:r>
              <a:rPr lang="en-US" dirty="0" smtClean="0"/>
              <a:t>Sequentially Consistent memory model</a:t>
            </a:r>
          </a:p>
          <a:p>
            <a:r>
              <a:rPr lang="en-US" dirty="0" smtClean="0"/>
              <a:t>Benchmarks and multithreaded Lifeguards used</a:t>
            </a:r>
          </a:p>
          <a:p>
            <a:pPr lvl="1"/>
            <a:r>
              <a:rPr lang="en-US" dirty="0" smtClean="0"/>
              <a:t>SPLASH-2 and PARSEC</a:t>
            </a:r>
          </a:p>
          <a:p>
            <a:pPr lvl="1"/>
            <a:r>
              <a:rPr lang="en-US" sz="2000" dirty="0" err="1" smtClean="0"/>
              <a:t>TaintCheck</a:t>
            </a:r>
            <a:r>
              <a:rPr lang="en-US" sz="2000" dirty="0" smtClean="0"/>
              <a:t>: Information flow tracking; accelerated by M-TLB, IT</a:t>
            </a:r>
          </a:p>
          <a:p>
            <a:pPr lvl="1"/>
            <a:r>
              <a:rPr lang="en-US" sz="2000" dirty="0" err="1" smtClean="0"/>
              <a:t>AddrCheck</a:t>
            </a:r>
            <a:r>
              <a:rPr lang="en-US" sz="2000" dirty="0" smtClean="0"/>
              <a:t>: Memory access checking; accelerated by M-TLB, IF</a:t>
            </a:r>
            <a:endParaRPr lang="en-US" dirty="0" smtClean="0"/>
          </a:p>
          <a:p>
            <a:r>
              <a:rPr lang="en-US" dirty="0" smtClean="0"/>
              <a:t>Comparison with </a:t>
            </a:r>
            <a:r>
              <a:rPr lang="en-US" dirty="0" err="1" smtClean="0"/>
              <a:t>Timesliced</a:t>
            </a:r>
            <a:r>
              <a:rPr lang="en-US" dirty="0" smtClean="0"/>
              <a:t>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/>
          </p:nvPr>
        </p:nvGraphicFramePr>
        <p:xfrm>
          <a:off x="90000" y="1377969"/>
          <a:ext cx="8859267" cy="39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9666" y="2815167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2774" y="5645955"/>
            <a:ext cx="2536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 app/lifeguard threads</a:t>
            </a:r>
          </a:p>
          <a:p>
            <a:pPr algn="ctr"/>
            <a:r>
              <a:rPr lang="en-US" sz="1600" dirty="0" smtClean="0"/>
              <a:t>16 cores total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104623" y="5244445"/>
            <a:ext cx="752227" cy="13547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467" y="5444067"/>
            <a:ext cx="151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to sequential, unmonitored 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39219" y="5160122"/>
            <a:ext cx="651312" cy="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/>
          </p:nvPr>
        </p:nvGraphicFramePr>
        <p:xfrm>
          <a:off x="90000" y="1377969"/>
          <a:ext cx="8859267" cy="39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9666" y="2815167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/>
          </p:nvPr>
        </p:nvGraphicFramePr>
        <p:xfrm>
          <a:off x="90000" y="1377969"/>
          <a:ext cx="8859267" cy="39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4268" y="1227095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2.3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1814" y="1215684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0892" y="1218634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26191" y="1253855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76426" y="1210172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1.9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76780" y="1218646"/>
            <a:ext cx="452120" cy="2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2.9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54138" y="1210176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9.5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80170" y="1207221"/>
            <a:ext cx="6028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15.4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365999" y="1227101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08145" y="1227108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6.2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65159" y="1235573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1.9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519159" y="1235572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2.4</a:t>
            </a:r>
            <a:endParaRPr lang="en-US" sz="11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9666" y="2815167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665" y="5486400"/>
            <a:ext cx="799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Timesliced</a:t>
            </a:r>
            <a:r>
              <a:rPr lang="en-US" sz="2200" dirty="0" smtClean="0"/>
              <a:t> Monitoring is not scalable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On average 15x slowdown over No Monitoring (8 threads)   </a:t>
            </a:r>
            <a:endParaRPr lang="en-US" sz="2200" dirty="0"/>
          </a:p>
        </p:txBody>
      </p:sp>
      <p:sp>
        <p:nvSpPr>
          <p:cNvPr id="25" name="Oval 24"/>
          <p:cNvSpPr/>
          <p:nvPr/>
        </p:nvSpPr>
        <p:spPr>
          <a:xfrm>
            <a:off x="7950201" y="4876800"/>
            <a:ext cx="911014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/>
          </p:nvPr>
        </p:nvGraphicFramePr>
        <p:xfrm>
          <a:off x="90000" y="1377969"/>
          <a:ext cx="8859267" cy="39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9666" y="2815167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8246530" y="3513667"/>
            <a:ext cx="491067" cy="825500"/>
          </a:xfrm>
          <a:custGeom>
            <a:avLst/>
            <a:gdLst>
              <a:gd name="connsiteX0" fmla="*/ 0 w 491067"/>
              <a:gd name="connsiteY0" fmla="*/ 0 h 825500"/>
              <a:gd name="connsiteX1" fmla="*/ 245534 w 491067"/>
              <a:gd name="connsiteY1" fmla="*/ 491066 h 825500"/>
              <a:gd name="connsiteX2" fmla="*/ 491067 w 491067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7" h="825500">
                <a:moveTo>
                  <a:pt x="0" y="0"/>
                </a:moveTo>
                <a:cubicBezTo>
                  <a:pt x="81845" y="176741"/>
                  <a:pt x="163690" y="353483"/>
                  <a:pt x="245534" y="491066"/>
                </a:cubicBezTo>
                <a:cubicBezTo>
                  <a:pt x="327378" y="628649"/>
                  <a:pt x="491067" y="825500"/>
                  <a:pt x="491067" y="825500"/>
                </a:cubicBezTo>
              </a:path>
            </a:pathLst>
          </a:custGeom>
          <a:ln w="12700" cap="flat" cmpd="sng" algn="ctr">
            <a:solidFill>
              <a:srgbClr val="00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10026" y="3589867"/>
            <a:ext cx="491067" cy="829733"/>
          </a:xfrm>
          <a:custGeom>
            <a:avLst/>
            <a:gdLst>
              <a:gd name="connsiteX0" fmla="*/ 0 w 491067"/>
              <a:gd name="connsiteY0" fmla="*/ 0 h 829733"/>
              <a:gd name="connsiteX1" fmla="*/ 249767 w 491067"/>
              <a:gd name="connsiteY1" fmla="*/ 529167 h 829733"/>
              <a:gd name="connsiteX2" fmla="*/ 491067 w 491067"/>
              <a:gd name="connsiteY2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7" h="829733">
                <a:moveTo>
                  <a:pt x="0" y="0"/>
                </a:moveTo>
                <a:cubicBezTo>
                  <a:pt x="83961" y="195439"/>
                  <a:pt x="167923" y="390878"/>
                  <a:pt x="249767" y="529167"/>
                </a:cubicBezTo>
                <a:cubicBezTo>
                  <a:pt x="331612" y="667456"/>
                  <a:pt x="491067" y="829733"/>
                  <a:pt x="491067" y="829733"/>
                </a:cubicBezTo>
              </a:path>
            </a:pathLst>
          </a:cu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3466" y="5367864"/>
            <a:ext cx="631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Highest overhead with 8 threads: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sz="1400" dirty="0" smtClean="0">
                <a:solidFill>
                  <a:srgbClr val="000000"/>
                </a:solidFill>
              </a:rPr>
              <a:t>WAPTIONS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 6x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 Lowest overhead with 8 threads: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Lucida Grande"/>
                <a:ea typeface="Lucida Grande"/>
                <a:cs typeface="Lucida Grande"/>
                <a:sym typeface="Wingdings"/>
              </a:rPr>
              <a:t>&lt; 5%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 Average overhead with 8 threads: 26%</a:t>
            </a:r>
          </a:p>
        </p:txBody>
      </p:sp>
      <p:sp>
        <p:nvSpPr>
          <p:cNvPr id="29" name="Oval 28"/>
          <p:cNvSpPr/>
          <p:nvPr/>
        </p:nvSpPr>
        <p:spPr>
          <a:xfrm>
            <a:off x="5901266" y="3903131"/>
            <a:ext cx="347133" cy="82126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86865" y="4021667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2465" y="4013201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1131" y="4021667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35198" y="4021667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73331" y="4021667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62331" y="4030134"/>
            <a:ext cx="347133" cy="7196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animBg="1"/>
      <p:bldP spid="3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TaintCheck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/>
          </p:nvPr>
        </p:nvGraphicFramePr>
        <p:xfrm>
          <a:off x="101599" y="1358815"/>
          <a:ext cx="8932333" cy="39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28133" y="2768600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6967" cy="1143000"/>
          </a:xfrm>
        </p:spPr>
        <p:txBody>
          <a:bodyPr/>
          <a:lstStyle/>
          <a:p>
            <a:r>
              <a:rPr lang="en-US" dirty="0" smtClean="0"/>
              <a:t>Software Errors &amp; Analysis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311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Errors abundant in parallel software</a:t>
            </a:r>
          </a:p>
          <a:p>
            <a:pPr lvl="1"/>
            <a:r>
              <a:rPr lang="en-US" dirty="0" smtClean="0"/>
              <a:t>Program crashes/vulnerabilities, limited performance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Three main categories of analysis tools</a:t>
            </a:r>
          </a:p>
          <a:p>
            <a:pPr lvl="1"/>
            <a:r>
              <a:rPr lang="en-US" dirty="0" smtClean="0"/>
              <a:t>Checking before, </a:t>
            </a:r>
            <a:r>
              <a:rPr lang="en-US" b="1" dirty="0" smtClean="0">
                <a:solidFill>
                  <a:srgbClr val="FF0000"/>
                </a:solidFill>
              </a:rPr>
              <a:t>during</a:t>
            </a:r>
            <a:r>
              <a:rPr lang="en-US" dirty="0" smtClean="0"/>
              <a:t> or after program execution</a:t>
            </a:r>
          </a:p>
          <a:p>
            <a:r>
              <a:rPr lang="en-US" dirty="0" smtClean="0"/>
              <a:t>Instruction-grain </a:t>
            </a:r>
            <a:r>
              <a:rPr lang="en-US" i="1" dirty="0" smtClean="0"/>
              <a:t>Lifeguards</a:t>
            </a:r>
          </a:p>
          <a:p>
            <a:pPr lvl="1"/>
            <a:r>
              <a:rPr lang="en-US" dirty="0" smtClean="0"/>
              <a:t>Online detailed analysis, but with high overhead</a:t>
            </a:r>
          </a:p>
          <a:p>
            <a:pPr lvl="1"/>
            <a:r>
              <a:rPr lang="en-US" dirty="0" smtClean="0"/>
              <a:t>Several tools available, but mostly support for single-threaded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803" y="5518665"/>
            <a:ext cx="8763000" cy="7128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000000"/>
                </a:solidFill>
              </a:rPr>
              <a:t>ParaLog</a:t>
            </a:r>
            <a:r>
              <a:rPr lang="en-US" sz="2300" dirty="0" smtClean="0">
                <a:solidFill>
                  <a:srgbClr val="000000"/>
                </a:solidFill>
              </a:rPr>
              <a:t>: a framework for efficient analysis of parallel applications</a:t>
            </a:r>
            <a:endParaRPr lang="en-US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TaintCheck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/>
          </p:nvPr>
        </p:nvGraphicFramePr>
        <p:xfrm>
          <a:off x="101599" y="1358815"/>
          <a:ext cx="8932333" cy="39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1222" y="129322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2.1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4651" y="1298533"/>
            <a:ext cx="53266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11.5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42787" y="1295788"/>
            <a:ext cx="50133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12.9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87954" y="131546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1.9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24486" y="1219585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23278" y="1222334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1.7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109227" y="1308280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1.9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354443" y="123079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2.9</a:t>
            </a:r>
            <a:endParaRPr lang="en-US" sz="100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99660" y="1308276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6.6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18701" y="1220223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4.6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627368" y="1304893"/>
            <a:ext cx="53266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15.7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268529" y="131674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2.4</a:t>
            </a:r>
            <a:endParaRPr lang="en-US" sz="100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522530" y="131674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2.8</a:t>
            </a:r>
            <a:endParaRPr lang="en-US" sz="1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4868" y="140013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1.7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8133" y="2768600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2665" y="5486400"/>
            <a:ext cx="799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Timesliced</a:t>
            </a:r>
            <a:r>
              <a:rPr lang="en-US" sz="2200" dirty="0" smtClean="0"/>
              <a:t> Monitoring is not scalable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On average 23x slowdown over No Monitoring (8 threads)   </a:t>
            </a:r>
            <a:endParaRPr lang="en-US" sz="2200" dirty="0"/>
          </a:p>
        </p:txBody>
      </p:sp>
      <p:sp>
        <p:nvSpPr>
          <p:cNvPr id="26" name="Oval 25"/>
          <p:cNvSpPr/>
          <p:nvPr/>
        </p:nvSpPr>
        <p:spPr>
          <a:xfrm>
            <a:off x="8017937" y="4902201"/>
            <a:ext cx="911014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TaintCheck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/>
          </p:nvPr>
        </p:nvGraphicFramePr>
        <p:xfrm>
          <a:off x="101599" y="1358815"/>
          <a:ext cx="8932333" cy="39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28133" y="2768600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322733" y="3268132"/>
            <a:ext cx="486834" cy="1062567"/>
          </a:xfrm>
          <a:custGeom>
            <a:avLst/>
            <a:gdLst>
              <a:gd name="connsiteX0" fmla="*/ 0 w 474134"/>
              <a:gd name="connsiteY0" fmla="*/ 0 h 1041400"/>
              <a:gd name="connsiteX1" fmla="*/ 237067 w 474134"/>
              <a:gd name="connsiteY1" fmla="*/ 651934 h 1041400"/>
              <a:gd name="connsiteX2" fmla="*/ 474134 w 474134"/>
              <a:gd name="connsiteY2" fmla="*/ 1041400 h 1041400"/>
              <a:gd name="connsiteX3" fmla="*/ 474134 w 474134"/>
              <a:gd name="connsiteY3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34" h="1041400">
                <a:moveTo>
                  <a:pt x="0" y="0"/>
                </a:moveTo>
                <a:cubicBezTo>
                  <a:pt x="79022" y="239183"/>
                  <a:pt x="158045" y="478367"/>
                  <a:pt x="237067" y="651934"/>
                </a:cubicBezTo>
                <a:cubicBezTo>
                  <a:pt x="316089" y="825501"/>
                  <a:pt x="474134" y="1041400"/>
                  <a:pt x="474134" y="1041400"/>
                </a:cubicBezTo>
                <a:lnTo>
                  <a:pt x="474134" y="1041400"/>
                </a:lnTo>
              </a:path>
            </a:pathLst>
          </a:custGeom>
          <a:ln w="25400" cap="flat" cmpd="sng" algn="ctr">
            <a:solidFill>
              <a:schemeClr val="tx1"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0800" y="3953932"/>
            <a:ext cx="347133" cy="82126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01266" y="3953931"/>
            <a:ext cx="347133" cy="82126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3466" y="5367864"/>
            <a:ext cx="606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Highest overhead with 8 threads: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ARNES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 2.6x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 Lowest overhead with 8 threads: 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  <a:sym typeface="Wingdings"/>
              </a:rPr>
              <a:t>L</a:t>
            </a:r>
            <a:r>
              <a:rPr lang="en-US" sz="1400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  <a:sym typeface="Wingdings"/>
              </a:rPr>
              <a:t>U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  <a:sym typeface="Wingdings"/>
              </a:rPr>
              <a:t>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  <a:sym typeface="Wingdings"/>
              </a:rPr>
              <a:t> 5%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 Average overhead with 8 threads: 48%</a:t>
            </a:r>
          </a:p>
        </p:txBody>
      </p:sp>
      <p:sp>
        <p:nvSpPr>
          <p:cNvPr id="13" name="Oval 12"/>
          <p:cNvSpPr/>
          <p:nvPr/>
        </p:nvSpPr>
        <p:spPr>
          <a:xfrm>
            <a:off x="2252133" y="3953932"/>
            <a:ext cx="347133" cy="821267"/>
          </a:xfrm>
          <a:prstGeom prst="ellips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build="p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Results in the Paper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16210"/>
          </a:xfrm>
        </p:spPr>
        <p:txBody>
          <a:bodyPr/>
          <a:lstStyle/>
          <a:p>
            <a:r>
              <a:rPr lang="en-US" dirty="0" smtClean="0"/>
              <a:t>Order capturing and order enforcing under TSO</a:t>
            </a:r>
          </a:p>
          <a:p>
            <a:r>
              <a:rPr lang="en-US" dirty="0" smtClean="0"/>
              <a:t>Performance Impact of Lifeguard Accelerators</a:t>
            </a:r>
          </a:p>
          <a:p>
            <a:pPr lvl="1"/>
            <a:r>
              <a:rPr lang="en-US" dirty="0" err="1" smtClean="0"/>
              <a:t>AddrCheck</a:t>
            </a:r>
            <a:r>
              <a:rPr lang="en-US" dirty="0" smtClean="0"/>
              <a:t>: [1.13x – 3.4x], </a:t>
            </a:r>
            <a:r>
              <a:rPr lang="en-US" dirty="0" err="1" smtClean="0"/>
              <a:t>TaintCheck</a:t>
            </a:r>
            <a:r>
              <a:rPr lang="en-US" dirty="0" smtClean="0"/>
              <a:t>: [2x – 9x]</a:t>
            </a:r>
          </a:p>
          <a:p>
            <a:r>
              <a:rPr lang="en-US" dirty="0" smtClean="0"/>
              <a:t>A less expensive order capturing mechanism gets similar performance results</a:t>
            </a:r>
          </a:p>
          <a:p>
            <a:pPr lvl="1"/>
            <a:r>
              <a:rPr lang="en-US" dirty="0" smtClean="0"/>
              <a:t>1 timestamp per core vs. 1 timestamp per cache block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73533" cy="499162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ParaLog</a:t>
            </a:r>
            <a:r>
              <a:rPr lang="en-US" dirty="0" smtClean="0"/>
              <a:t>: Fast and precise parallel monitoring</a:t>
            </a:r>
          </a:p>
          <a:p>
            <a:r>
              <a:rPr lang="en-US" dirty="0" smtClean="0"/>
              <a:t>Components of event ordering</a:t>
            </a:r>
          </a:p>
          <a:p>
            <a:pPr lvl="1"/>
            <a:r>
              <a:rPr lang="en-US" sz="2200" dirty="0" smtClean="0"/>
              <a:t>Normal memory accesses: monitor coherence activity</a:t>
            </a:r>
          </a:p>
          <a:p>
            <a:pPr lvl="1"/>
            <a:r>
              <a:rPr lang="en-US" sz="2200" dirty="0" smtClean="0"/>
              <a:t>Logical Races; use of </a:t>
            </a:r>
            <a:r>
              <a:rPr lang="en-US" sz="2200" i="1" dirty="0" smtClean="0"/>
              <a:t>Conflict Alert</a:t>
            </a:r>
            <a:r>
              <a:rPr lang="en-US" sz="2200" dirty="0" smtClean="0"/>
              <a:t> messages</a:t>
            </a:r>
          </a:p>
          <a:p>
            <a:r>
              <a:rPr lang="en-US" dirty="0" smtClean="0"/>
              <a:t>Metadata Atomicity</a:t>
            </a:r>
          </a:p>
          <a:p>
            <a:pPr lvl="1"/>
            <a:r>
              <a:rPr lang="en-US" sz="2200" dirty="0" smtClean="0"/>
              <a:t>Enforcing dependence arcs ensures atomicity (most cases)</a:t>
            </a:r>
          </a:p>
          <a:p>
            <a:r>
              <a:rPr lang="en-US" dirty="0" smtClean="0"/>
              <a:t>Parallel Hardware Accelerators</a:t>
            </a:r>
          </a:p>
          <a:p>
            <a:pPr lvl="1"/>
            <a:r>
              <a:rPr lang="en-US" smtClean="0"/>
              <a:t>Flush </a:t>
            </a:r>
            <a:r>
              <a:rPr lang="en-US" dirty="0" smtClean="0"/>
              <a:t>local state on remote events (Conflict Alert)</a:t>
            </a:r>
          </a:p>
          <a:p>
            <a:r>
              <a:rPr lang="en-US" dirty="0" smtClean="0"/>
              <a:t>Average overhead is relatively low</a:t>
            </a:r>
          </a:p>
          <a:p>
            <a:pPr lvl="1"/>
            <a:r>
              <a:rPr lang="en-US" dirty="0" err="1" smtClean="0"/>
              <a:t>AddrCheck</a:t>
            </a:r>
            <a:r>
              <a:rPr lang="en-US" dirty="0" smtClean="0"/>
              <a:t>: 26% and </a:t>
            </a:r>
            <a:r>
              <a:rPr lang="en-US" dirty="0" err="1" smtClean="0"/>
              <a:t>TaintCheck</a:t>
            </a:r>
            <a:r>
              <a:rPr lang="en-US" dirty="0" smtClean="0"/>
              <a:t>: 48% (8 threads)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1143000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7929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Atomicity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010614"/>
            <a:ext cx="8465355" cy="3222404"/>
          </a:xfrm>
        </p:spPr>
        <p:txBody>
          <a:bodyPr>
            <a:normAutofit/>
          </a:bodyPr>
          <a:lstStyle/>
          <a:p>
            <a:r>
              <a:rPr lang="en-US" dirty="0" smtClean="0"/>
              <a:t>Synchronization-free fast path vs. slow path</a:t>
            </a:r>
          </a:p>
          <a:p>
            <a:pPr lvl="1"/>
            <a:r>
              <a:rPr lang="en-US" dirty="0" smtClean="0"/>
              <a:t>Concurrent application reads; no ordering available!</a:t>
            </a:r>
          </a:p>
          <a:p>
            <a:pPr lvl="2"/>
            <a:r>
              <a:rPr lang="en-US" dirty="0" smtClean="0"/>
              <a:t>Concurrent metadata reads: follow the fast-path</a:t>
            </a:r>
          </a:p>
          <a:p>
            <a:pPr lvl="2"/>
            <a:r>
              <a:rPr lang="en-US" dirty="0" smtClean="0"/>
              <a:t>Concurrent metadata writes: follow slow-path acquiring a lock</a:t>
            </a:r>
          </a:p>
          <a:p>
            <a:pPr lvl="2"/>
            <a:r>
              <a:rPr lang="en-US" dirty="0" smtClean="0"/>
              <a:t>Concurrent metadata read and write: read may get either value</a:t>
            </a:r>
          </a:p>
          <a:p>
            <a:pPr lvl="1"/>
            <a:r>
              <a:rPr lang="en-US" dirty="0" smtClean="0"/>
              <a:t>In any other case dependence arcs are available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6034" y="1594967"/>
          <a:ext cx="5294313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2250"/>
                <a:gridCol w="1247635"/>
                <a:gridCol w="1284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Application Event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Lifeguard Action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-Shape 7"/>
          <p:cNvSpPr/>
          <p:nvPr/>
        </p:nvSpPr>
        <p:spPr>
          <a:xfrm>
            <a:off x="4136735" y="2032165"/>
            <a:ext cx="2008187" cy="842962"/>
          </a:xfrm>
          <a:prstGeom prst="corner">
            <a:avLst>
              <a:gd name="adj1" fmla="val 50000"/>
              <a:gd name="adj2" fmla="val 72500"/>
            </a:avLst>
          </a:prstGeom>
          <a:solidFill>
            <a:srgbClr val="008000">
              <a:alpha val="53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41793" y="1946986"/>
            <a:ext cx="1428750" cy="92333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AddrCheck</a:t>
            </a:r>
            <a:endParaRPr lang="en-US" dirty="0" smtClean="0"/>
          </a:p>
          <a:p>
            <a:pPr algn="ctr"/>
            <a:r>
              <a:rPr lang="en-US" dirty="0" err="1" smtClean="0"/>
              <a:t>TaintCheck</a:t>
            </a:r>
            <a:endParaRPr lang="en-US" dirty="0" smtClean="0"/>
          </a:p>
          <a:p>
            <a:pPr algn="ctr"/>
            <a:r>
              <a:rPr lang="en-US" dirty="0" err="1" smtClean="0"/>
              <a:t>MemCheck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1793" y="1453521"/>
            <a:ext cx="1428750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LockSet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79268" y="2048030"/>
            <a:ext cx="1759290" cy="822285"/>
          </a:xfrm>
          <a:prstGeom prst="rect">
            <a:avLst/>
          </a:prstGeom>
          <a:solidFill>
            <a:srgbClr val="FF0000">
              <a:alpha val="46000"/>
            </a:srgbClr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36735" y="1946986"/>
            <a:ext cx="582434" cy="55818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6124" y="1946986"/>
            <a:ext cx="582434" cy="55818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88050" y="1946986"/>
            <a:ext cx="2156871" cy="55818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Hardware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1"/>
            <a:ext cx="8356600" cy="1828151"/>
          </a:xfrm>
        </p:spPr>
        <p:txBody>
          <a:bodyPr/>
          <a:lstStyle/>
          <a:p>
            <a:r>
              <a:rPr lang="en-US" dirty="0" smtClean="0"/>
              <a:t>Accelerators have only local view of the analysis</a:t>
            </a:r>
          </a:p>
          <a:p>
            <a:pPr lvl="1"/>
            <a:r>
              <a:rPr lang="en-US" dirty="0" smtClean="0"/>
              <a:t>Important events have system-wide effects</a:t>
            </a:r>
          </a:p>
          <a:p>
            <a:pPr lvl="1"/>
            <a:r>
              <a:rPr lang="en-US" dirty="0" smtClean="0"/>
              <a:t>Case study: Idempotent Filters and </a:t>
            </a:r>
            <a:r>
              <a:rPr lang="en-US" dirty="0" err="1" smtClean="0"/>
              <a:t>AddrCheck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Line 235"/>
          <p:cNvSpPr>
            <a:spLocks noChangeShapeType="1"/>
          </p:cNvSpPr>
          <p:nvPr/>
        </p:nvSpPr>
        <p:spPr bwMode="auto">
          <a:xfrm>
            <a:off x="1592729" y="4320258"/>
            <a:ext cx="3195768" cy="1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36"/>
          <p:cNvSpPr>
            <a:spLocks noChangeArrowheads="1"/>
          </p:cNvSpPr>
          <p:nvPr/>
        </p:nvSpPr>
        <p:spPr bwMode="auto">
          <a:xfrm rot="3058302">
            <a:off x="3996493" y="3709379"/>
            <a:ext cx="589825" cy="300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R(A)</a:t>
            </a:r>
          </a:p>
        </p:txBody>
      </p:sp>
      <p:sp>
        <p:nvSpPr>
          <p:cNvPr id="9" name="Rectangle 237"/>
          <p:cNvSpPr>
            <a:spLocks noChangeArrowheads="1"/>
          </p:cNvSpPr>
          <p:nvPr/>
        </p:nvSpPr>
        <p:spPr bwMode="auto">
          <a:xfrm rot="3058302">
            <a:off x="3600233" y="3724588"/>
            <a:ext cx="589825" cy="2995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smtClean="0"/>
              <a:t>R(</a:t>
            </a:r>
            <a:r>
              <a:rPr lang="en-US" sz="2000" dirty="0"/>
              <a:t>B)</a:t>
            </a:r>
          </a:p>
        </p:txBody>
      </p:sp>
      <p:sp>
        <p:nvSpPr>
          <p:cNvPr id="11" name="Rectangle 239"/>
          <p:cNvSpPr>
            <a:spLocks noChangeArrowheads="1"/>
          </p:cNvSpPr>
          <p:nvPr/>
        </p:nvSpPr>
        <p:spPr bwMode="auto">
          <a:xfrm rot="3058302">
            <a:off x="3172515" y="3724868"/>
            <a:ext cx="589825" cy="300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smtClean="0"/>
              <a:t>R(</a:t>
            </a:r>
            <a:r>
              <a:rPr lang="en-US" sz="2000" dirty="0"/>
              <a:t>A)</a:t>
            </a:r>
          </a:p>
        </p:txBody>
      </p:sp>
      <p:sp>
        <p:nvSpPr>
          <p:cNvPr id="12" name="Rectangle 240"/>
          <p:cNvSpPr>
            <a:spLocks noChangeArrowheads="1"/>
          </p:cNvSpPr>
          <p:nvPr/>
        </p:nvSpPr>
        <p:spPr bwMode="auto">
          <a:xfrm rot="3058302">
            <a:off x="2769157" y="3719971"/>
            <a:ext cx="589825" cy="300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smtClean="0"/>
              <a:t>R(</a:t>
            </a:r>
            <a:r>
              <a:rPr lang="en-US" sz="2000" dirty="0"/>
              <a:t>A)</a:t>
            </a:r>
          </a:p>
        </p:txBody>
      </p:sp>
      <p:sp>
        <p:nvSpPr>
          <p:cNvPr id="13" name="Rectangle 241"/>
          <p:cNvSpPr>
            <a:spLocks noChangeArrowheads="1"/>
          </p:cNvSpPr>
          <p:nvPr/>
        </p:nvSpPr>
        <p:spPr bwMode="auto">
          <a:xfrm rot="3058302">
            <a:off x="4083163" y="4633195"/>
            <a:ext cx="589825" cy="2995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R(A)</a:t>
            </a:r>
          </a:p>
        </p:txBody>
      </p:sp>
      <p:sp>
        <p:nvSpPr>
          <p:cNvPr id="14" name="Rectangle 242"/>
          <p:cNvSpPr>
            <a:spLocks noChangeArrowheads="1"/>
          </p:cNvSpPr>
          <p:nvPr/>
        </p:nvSpPr>
        <p:spPr bwMode="auto">
          <a:xfrm rot="3058302">
            <a:off x="3709751" y="4625774"/>
            <a:ext cx="589825" cy="300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smtClean="0"/>
              <a:t>R(C)</a:t>
            </a:r>
            <a:endParaRPr lang="en-US" sz="2000" dirty="0"/>
          </a:p>
        </p:txBody>
      </p:sp>
      <p:sp>
        <p:nvSpPr>
          <p:cNvPr id="15" name="Rectangle 243"/>
          <p:cNvSpPr>
            <a:spLocks noChangeArrowheads="1"/>
          </p:cNvSpPr>
          <p:nvPr/>
        </p:nvSpPr>
        <p:spPr bwMode="auto">
          <a:xfrm rot="3058302">
            <a:off x="3342330" y="4625774"/>
            <a:ext cx="589825" cy="300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R</a:t>
            </a:r>
            <a:r>
              <a:rPr lang="en-US" sz="2000" dirty="0" smtClean="0"/>
              <a:t>(B)</a:t>
            </a:r>
            <a:endParaRPr lang="en-US" sz="2000" dirty="0"/>
          </a:p>
        </p:txBody>
      </p:sp>
      <p:sp>
        <p:nvSpPr>
          <p:cNvPr id="16" name="Rectangle 244"/>
          <p:cNvSpPr>
            <a:spLocks noChangeArrowheads="1"/>
          </p:cNvSpPr>
          <p:nvPr/>
        </p:nvSpPr>
        <p:spPr bwMode="auto">
          <a:xfrm rot="3058302">
            <a:off x="2978182" y="4626173"/>
            <a:ext cx="589825" cy="2995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R(A)</a:t>
            </a:r>
          </a:p>
        </p:txBody>
      </p:sp>
      <p:sp>
        <p:nvSpPr>
          <p:cNvPr id="17" name="AutoShape 245"/>
          <p:cNvSpPr>
            <a:spLocks noChangeArrowheads="1"/>
          </p:cNvSpPr>
          <p:nvPr/>
        </p:nvSpPr>
        <p:spPr bwMode="auto">
          <a:xfrm>
            <a:off x="4793015" y="3716659"/>
            <a:ext cx="330679" cy="3591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IF</a:t>
            </a:r>
          </a:p>
        </p:txBody>
      </p:sp>
      <p:sp>
        <p:nvSpPr>
          <p:cNvPr id="18" name="Rectangle 246"/>
          <p:cNvSpPr>
            <a:spLocks noChangeArrowheads="1"/>
          </p:cNvSpPr>
          <p:nvPr/>
        </p:nvSpPr>
        <p:spPr bwMode="auto">
          <a:xfrm rot="3058302">
            <a:off x="2054459" y="4720243"/>
            <a:ext cx="843611" cy="33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err="1"/>
              <a:t>free(A</a:t>
            </a:r>
            <a:r>
              <a:rPr lang="en-US" sz="2000" dirty="0"/>
              <a:t>)</a:t>
            </a:r>
          </a:p>
        </p:txBody>
      </p:sp>
      <p:sp>
        <p:nvSpPr>
          <p:cNvPr id="19" name="Rectangle 247"/>
          <p:cNvSpPr>
            <a:spLocks noChangeArrowheads="1"/>
          </p:cNvSpPr>
          <p:nvPr/>
        </p:nvSpPr>
        <p:spPr bwMode="auto">
          <a:xfrm rot="3058302">
            <a:off x="1599867" y="3727391"/>
            <a:ext cx="589825" cy="2995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R(A)</a:t>
            </a:r>
          </a:p>
        </p:txBody>
      </p:sp>
      <p:sp>
        <p:nvSpPr>
          <p:cNvPr id="20" name="Line 248"/>
          <p:cNvSpPr>
            <a:spLocks noChangeShapeType="1"/>
          </p:cNvSpPr>
          <p:nvPr/>
        </p:nvSpPr>
        <p:spPr bwMode="auto">
          <a:xfrm flipV="1">
            <a:off x="2360625" y="3749951"/>
            <a:ext cx="0" cy="672080"/>
          </a:xfrm>
          <a:prstGeom prst="line">
            <a:avLst/>
          </a:prstGeom>
          <a:noFill/>
          <a:ln w="38100">
            <a:solidFill>
              <a:srgbClr val="FF1E0D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59"/>
          <p:cNvSpPr>
            <a:spLocks noChangeShapeType="1"/>
          </p:cNvSpPr>
          <p:nvPr/>
        </p:nvSpPr>
        <p:spPr bwMode="auto">
          <a:xfrm>
            <a:off x="4536619" y="3896215"/>
            <a:ext cx="256396" cy="10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60"/>
          <p:cNvSpPr>
            <a:spLocks noChangeArrowheads="1"/>
          </p:cNvSpPr>
          <p:nvPr/>
        </p:nvSpPr>
        <p:spPr bwMode="auto">
          <a:xfrm>
            <a:off x="4793015" y="4524159"/>
            <a:ext cx="330679" cy="3591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IF</a:t>
            </a:r>
          </a:p>
        </p:txBody>
      </p:sp>
      <p:sp>
        <p:nvSpPr>
          <p:cNvPr id="23" name="Line 261"/>
          <p:cNvSpPr>
            <a:spLocks noChangeShapeType="1"/>
          </p:cNvSpPr>
          <p:nvPr/>
        </p:nvSpPr>
        <p:spPr bwMode="auto">
          <a:xfrm>
            <a:off x="4536619" y="4704717"/>
            <a:ext cx="25639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2"/>
          <p:cNvSpPr>
            <a:spLocks noChangeArrowheads="1"/>
          </p:cNvSpPr>
          <p:nvPr/>
        </p:nvSpPr>
        <p:spPr bwMode="auto">
          <a:xfrm>
            <a:off x="5050210" y="3491964"/>
            <a:ext cx="698101" cy="58380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LG</a:t>
            </a:r>
            <a:r>
              <a:rPr lang="en-US" sz="2000" dirty="0" smtClean="0"/>
              <a:t> 0</a:t>
            </a:r>
            <a:endParaRPr lang="en-US" sz="2000" dirty="0"/>
          </a:p>
        </p:txBody>
      </p:sp>
      <p:sp>
        <p:nvSpPr>
          <p:cNvPr id="25" name="Oval 263"/>
          <p:cNvSpPr>
            <a:spLocks noChangeArrowheads="1"/>
          </p:cNvSpPr>
          <p:nvPr/>
        </p:nvSpPr>
        <p:spPr bwMode="auto">
          <a:xfrm>
            <a:off x="5050210" y="4210187"/>
            <a:ext cx="698101" cy="5828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/>
              <a:t>LG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53291" y="3181901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7917" y="31820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9133" y="3343682"/>
            <a:ext cx="27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dirty="0" smtClean="0">
                <a:ea typeface="Zapf Dingbats"/>
                <a:cs typeface="Zapf Dingbats"/>
              </a:rPr>
              <a:t>Delivered to lifeguard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6173" y="3716659"/>
            <a:ext cx="277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 </a:t>
            </a:r>
            <a:r>
              <a:rPr lang="en-US" dirty="0" smtClean="0">
                <a:solidFill>
                  <a:srgbClr val="000000"/>
                </a:solidFill>
                <a:ea typeface="Zapf Dingbats"/>
                <a:cs typeface="Zapf Dingbats"/>
              </a:rPr>
              <a:t>Redundant; discarded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5970" y="318441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1344" y="3184417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3427" y="5016688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1708" y="50143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1480" y="5016688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8734" y="5014313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92729" y="3184417"/>
            <a:ext cx="3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338668" y="4388224"/>
            <a:ext cx="1415284" cy="931099"/>
          </a:xfrm>
          <a:prstGeom prst="wedgeRoundRectCallout">
            <a:avLst>
              <a:gd name="adj1" fmla="val 89311"/>
              <a:gd name="adj2" fmla="val -72438"/>
              <a:gd name="adj3" fmla="val 16667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Flush IF filters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246"/>
          <p:cNvSpPr>
            <a:spLocks noChangeArrowheads="1"/>
          </p:cNvSpPr>
          <p:nvPr/>
        </p:nvSpPr>
        <p:spPr bwMode="auto">
          <a:xfrm rot="3058302">
            <a:off x="2003634" y="3611108"/>
            <a:ext cx="843611" cy="33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3030538"/>
            <a:r>
              <a:rPr lang="en-US" sz="2000" dirty="0" err="1"/>
              <a:t>free(A</a:t>
            </a:r>
            <a:r>
              <a:rPr lang="en-US" sz="2000" dirty="0"/>
              <a:t>)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338662" y="4388218"/>
            <a:ext cx="1415284" cy="931099"/>
          </a:xfrm>
          <a:prstGeom prst="wedgeRoundRectCallout">
            <a:avLst>
              <a:gd name="adj1" fmla="val 89311"/>
              <a:gd name="adj2" fmla="val -72438"/>
              <a:gd name="adj3" fmla="val 16667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Flush local and remote IF filters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1456" y="5604934"/>
            <a:ext cx="8356600" cy="7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 for parallel M-TLB and IT can be found in the paper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177445" y="3389159"/>
            <a:ext cx="1415284" cy="931099"/>
          </a:xfrm>
          <a:prstGeom prst="wedgeRoundRectCallout">
            <a:avLst>
              <a:gd name="adj1" fmla="val 95293"/>
              <a:gd name="adj2" fmla="val 35771"/>
              <a:gd name="adj3" fmla="val 16667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Builds on Remote Conflict Messages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1" grpId="1"/>
      <p:bldP spid="31" grpId="2"/>
      <p:bldP spid="32" grpId="0"/>
      <p:bldP spid="32" grpId="1"/>
      <p:bldP spid="32" grpId="2"/>
      <p:bldP spid="37" grpId="0"/>
      <p:bldP spid="38" grpId="0"/>
      <p:bldP spid="39" grpId="0"/>
      <p:bldP spid="40" grpId="0"/>
      <p:bldP spid="41" grpId="0"/>
      <p:bldP spid="41" grpId="1"/>
      <p:bldP spid="41" grpId="2"/>
      <p:bldP spid="42" grpId="0" animBg="1"/>
      <p:bldP spid="42" grpId="1" animBg="1"/>
      <p:bldP spid="43" grpId="0" animBg="1"/>
      <p:bldP spid="43" grpId="1" animBg="1"/>
      <p:bldP spid="44" grpId="0" animBg="1"/>
      <p:bldP spid="45" grpId="0"/>
      <p:bldP spid="46" grpId="0" animBg="1"/>
      <p:bldP spid="4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 of Lifeguard Accelerators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448734" y="1388534"/>
            <a:ext cx="8204200" cy="3945466"/>
            <a:chOff x="448733" y="1896533"/>
            <a:chExt cx="8521700" cy="4304144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48733" y="1896533"/>
            <a:ext cx="8521700" cy="4304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218579" y="2259799"/>
              <a:ext cx="456566" cy="3357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9.4</a:t>
              </a:r>
              <a:endParaRPr lang="en-US" sz="1400" dirty="0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192568" y="2246664"/>
              <a:ext cx="456566" cy="3357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6.8</a:t>
              </a:r>
              <a:endParaRPr lang="en-US" sz="1400" dirty="0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121098" y="2250471"/>
              <a:ext cx="456566" cy="3357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7.3</a:t>
              </a:r>
              <a:endParaRPr lang="en-US" sz="1400" dirty="0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8051797" y="2225070"/>
              <a:ext cx="558803" cy="3357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11.3</a:t>
              </a:r>
              <a:endParaRPr lang="en-US" sz="1400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034" y="5425576"/>
            <a:ext cx="8229600" cy="89902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Accelerators provide a major speedup [2x – 9x]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 of Lifeguard Accelerators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034" y="5425576"/>
            <a:ext cx="8229600" cy="89902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Accelerators provide a major speedup [</a:t>
            </a:r>
            <a:r>
              <a:rPr lang="en-US" sz="2162" dirty="0" smtClean="0"/>
              <a:t>1.13x – 3.4x]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04800" y="1609520"/>
          <a:ext cx="8695576" cy="38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Lifeguards and Parallel Applications</a:t>
            </a:r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 rot="16200000">
            <a:off x="3875617" y="2027766"/>
            <a:ext cx="766234" cy="207434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 rot="16200000">
            <a:off x="4193116" y="2027766"/>
            <a:ext cx="766234" cy="207434"/>
          </a:xfrm>
          <a:prstGeom prst="doubleWav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 rot="16200000">
            <a:off x="4510615" y="2018772"/>
            <a:ext cx="766234" cy="207434"/>
          </a:xfrm>
          <a:prstGeom prst="doubleWav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143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Application Threads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438400" y="2364316"/>
            <a:ext cx="1524001" cy="455083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86200" y="1600200"/>
            <a:ext cx="13716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668958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Timesliced</a:t>
            </a:r>
            <a:endParaRPr lang="en-US" sz="2200" dirty="0" smtClean="0"/>
          </a:p>
          <a:p>
            <a:pPr algn="ctr"/>
            <a:r>
              <a:rPr lang="en-US" sz="2200" u="sng" dirty="0" smtClean="0"/>
              <a:t>Execution &amp; Analysis</a:t>
            </a:r>
            <a:endParaRPr lang="en-US" sz="2200" u="sng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34517" y="2364317"/>
            <a:ext cx="1242483" cy="455084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835648" y="2977092"/>
            <a:ext cx="641352" cy="455084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1800" y="2977090"/>
            <a:ext cx="577848" cy="45508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477000" y="2743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Wave 24"/>
          <p:cNvSpPr/>
          <p:nvPr/>
        </p:nvSpPr>
        <p:spPr>
          <a:xfrm rot="16200000">
            <a:off x="3357560" y="4431774"/>
            <a:ext cx="1963213" cy="414866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uble Wave 25"/>
          <p:cNvSpPr/>
          <p:nvPr/>
        </p:nvSpPr>
        <p:spPr>
          <a:xfrm rot="16200000">
            <a:off x="3780894" y="4297360"/>
            <a:ext cx="1963213" cy="414865"/>
          </a:xfrm>
          <a:prstGeom prst="doubleWav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uble Wave 26"/>
          <p:cNvSpPr/>
          <p:nvPr/>
        </p:nvSpPr>
        <p:spPr>
          <a:xfrm rot="16200000">
            <a:off x="4197876" y="4373561"/>
            <a:ext cx="1963213" cy="414865"/>
          </a:xfrm>
          <a:prstGeom prst="doubleWav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4131733" y="3962400"/>
            <a:ext cx="1278467" cy="237067"/>
          </a:xfrm>
          <a:custGeom>
            <a:avLst/>
            <a:gdLst>
              <a:gd name="connsiteX0" fmla="*/ 0 w 1278467"/>
              <a:gd name="connsiteY0" fmla="*/ 0 h 237067"/>
              <a:gd name="connsiteX1" fmla="*/ 440267 w 1278467"/>
              <a:gd name="connsiteY1" fmla="*/ 0 h 237067"/>
              <a:gd name="connsiteX2" fmla="*/ 431800 w 1278467"/>
              <a:gd name="connsiteY2" fmla="*/ 101600 h 237067"/>
              <a:gd name="connsiteX3" fmla="*/ 846667 w 1278467"/>
              <a:gd name="connsiteY3" fmla="*/ 101600 h 237067"/>
              <a:gd name="connsiteX4" fmla="*/ 838200 w 1278467"/>
              <a:gd name="connsiteY4" fmla="*/ 237067 h 237067"/>
              <a:gd name="connsiteX5" fmla="*/ 1278467 w 1278467"/>
              <a:gd name="connsiteY5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467" h="237067">
                <a:moveTo>
                  <a:pt x="0" y="0"/>
                </a:moveTo>
                <a:lnTo>
                  <a:pt x="440267" y="0"/>
                </a:lnTo>
                <a:lnTo>
                  <a:pt x="431800" y="101600"/>
                </a:lnTo>
                <a:lnTo>
                  <a:pt x="846667" y="101600"/>
                </a:lnTo>
                <a:lnTo>
                  <a:pt x="838200" y="237067"/>
                </a:lnTo>
                <a:lnTo>
                  <a:pt x="1278467" y="237067"/>
                </a:lnTo>
              </a:path>
            </a:pathLst>
          </a:custGeom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11848" y="1676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Parallel</a:t>
            </a:r>
          </a:p>
          <a:p>
            <a:pPr algn="ctr"/>
            <a:r>
              <a:rPr lang="en-US" sz="2200" u="sng" dirty="0" smtClean="0"/>
              <a:t>Execution &amp; Analysis</a:t>
            </a:r>
            <a:endParaRPr lang="en-US" sz="2200" u="sng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94482" y="3875338"/>
            <a:ext cx="838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4000" y="3087700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9" name="Double Wave 38"/>
          <p:cNvSpPr/>
          <p:nvPr/>
        </p:nvSpPr>
        <p:spPr>
          <a:xfrm rot="16200000">
            <a:off x="6236227" y="4431773"/>
            <a:ext cx="1963213" cy="414866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uble Wave 39"/>
          <p:cNvSpPr/>
          <p:nvPr/>
        </p:nvSpPr>
        <p:spPr>
          <a:xfrm rot="16200000">
            <a:off x="6659561" y="4297359"/>
            <a:ext cx="1963213" cy="414865"/>
          </a:xfrm>
          <a:prstGeom prst="doubleWav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ouble Wave 40"/>
          <p:cNvSpPr/>
          <p:nvPr/>
        </p:nvSpPr>
        <p:spPr>
          <a:xfrm rot="16200000">
            <a:off x="7076543" y="4373560"/>
            <a:ext cx="1963213" cy="414865"/>
          </a:xfrm>
          <a:prstGeom prst="doubleWav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7239000" y="3962400"/>
            <a:ext cx="381000" cy="332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38999" y="4459301"/>
            <a:ext cx="381001" cy="332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624235" y="3781968"/>
            <a:ext cx="452965" cy="332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7624235" y="4876800"/>
            <a:ext cx="381000" cy="332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33799" y="2915734"/>
            <a:ext cx="217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Butterfly Analysis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83400" y="2915734"/>
            <a:ext cx="205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ParaLog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7432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windows of </a:t>
            </a:r>
          </a:p>
          <a:p>
            <a:pPr algn="ctr"/>
            <a:r>
              <a:rPr lang="en-US" dirty="0" smtClean="0"/>
              <a:t>uncertainty </a:t>
            </a:r>
            <a:endParaRPr lang="en-US" dirty="0"/>
          </a:p>
        </p:txBody>
      </p:sp>
      <p:sp>
        <p:nvSpPr>
          <p:cNvPr id="54" name="Bent-Up Arrow 53"/>
          <p:cNvSpPr/>
          <p:nvPr/>
        </p:nvSpPr>
        <p:spPr>
          <a:xfrm rot="5400000">
            <a:off x="3623990" y="3951561"/>
            <a:ext cx="348737" cy="666747"/>
          </a:xfrm>
          <a:prstGeom prst="bentUpArrow">
            <a:avLst>
              <a:gd name="adj1" fmla="val 17717"/>
              <a:gd name="adj2" fmla="val 25000"/>
              <a:gd name="adj3" fmla="val 34711"/>
            </a:avLst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715000" y="4800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precise application order </a:t>
            </a:r>
            <a:endParaRPr lang="en-US" dirty="0"/>
          </a:p>
        </p:txBody>
      </p:sp>
      <p:sp>
        <p:nvSpPr>
          <p:cNvPr id="59" name="Bent-Up Arrow 58"/>
          <p:cNvSpPr/>
          <p:nvPr/>
        </p:nvSpPr>
        <p:spPr>
          <a:xfrm rot="5400000" flipH="1">
            <a:off x="6490991" y="4311962"/>
            <a:ext cx="372070" cy="666747"/>
          </a:xfrm>
          <a:prstGeom prst="bentUpArrow">
            <a:avLst>
              <a:gd name="adj1" fmla="val 17717"/>
              <a:gd name="adj2" fmla="val 25000"/>
              <a:gd name="adj3" fmla="val 34711"/>
            </a:avLst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43859" y="3174992"/>
            <a:ext cx="187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(previous talk)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10400" y="3174992"/>
            <a:ext cx="187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(this talk)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5591" y="4927591"/>
            <a:ext cx="187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DBI tools available today</a:t>
            </a:r>
            <a:endParaRPr lang="en-US" dirty="0"/>
          </a:p>
        </p:txBody>
      </p:sp>
      <p:sp>
        <p:nvSpPr>
          <p:cNvPr id="67" name="Double Wave 66"/>
          <p:cNvSpPr/>
          <p:nvPr/>
        </p:nvSpPr>
        <p:spPr>
          <a:xfrm rot="16200000">
            <a:off x="1529291" y="2655359"/>
            <a:ext cx="410633" cy="205316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ouble Wave 67"/>
          <p:cNvSpPr/>
          <p:nvPr/>
        </p:nvSpPr>
        <p:spPr>
          <a:xfrm rot="16200000">
            <a:off x="1548340" y="3097740"/>
            <a:ext cx="376768" cy="218018"/>
          </a:xfrm>
          <a:prstGeom prst="doubleWav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Double Wave 68"/>
          <p:cNvSpPr/>
          <p:nvPr/>
        </p:nvSpPr>
        <p:spPr>
          <a:xfrm rot="16200000">
            <a:off x="1524792" y="3548327"/>
            <a:ext cx="394229" cy="196852"/>
          </a:xfrm>
          <a:prstGeom prst="doubleWav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Double Wave 72"/>
          <p:cNvSpPr/>
          <p:nvPr/>
        </p:nvSpPr>
        <p:spPr>
          <a:xfrm rot="16200000">
            <a:off x="1512359" y="3984626"/>
            <a:ext cx="410633" cy="205316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Double Wave 73"/>
          <p:cNvSpPr/>
          <p:nvPr/>
        </p:nvSpPr>
        <p:spPr>
          <a:xfrm rot="16200000">
            <a:off x="1531408" y="4427007"/>
            <a:ext cx="376768" cy="218018"/>
          </a:xfrm>
          <a:prstGeom prst="doubleWav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Double Wave 74"/>
          <p:cNvSpPr/>
          <p:nvPr/>
        </p:nvSpPr>
        <p:spPr>
          <a:xfrm rot="16200000">
            <a:off x="1507860" y="4877594"/>
            <a:ext cx="394229" cy="196852"/>
          </a:xfrm>
          <a:prstGeom prst="doubleWav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7200" y="5638800"/>
            <a:ext cx="247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 overhead due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to serialization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4200" y="5638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 some false positives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+software-based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11848" y="5638800"/>
            <a:ext cx="323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 new hardware required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+no false positives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+even better performance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131733" y="4792133"/>
            <a:ext cx="1278467" cy="237067"/>
          </a:xfrm>
          <a:custGeom>
            <a:avLst/>
            <a:gdLst>
              <a:gd name="connsiteX0" fmla="*/ 0 w 1278467"/>
              <a:gd name="connsiteY0" fmla="*/ 0 h 237067"/>
              <a:gd name="connsiteX1" fmla="*/ 440267 w 1278467"/>
              <a:gd name="connsiteY1" fmla="*/ 0 h 237067"/>
              <a:gd name="connsiteX2" fmla="*/ 431800 w 1278467"/>
              <a:gd name="connsiteY2" fmla="*/ 101600 h 237067"/>
              <a:gd name="connsiteX3" fmla="*/ 846667 w 1278467"/>
              <a:gd name="connsiteY3" fmla="*/ 101600 h 237067"/>
              <a:gd name="connsiteX4" fmla="*/ 838200 w 1278467"/>
              <a:gd name="connsiteY4" fmla="*/ 237067 h 237067"/>
              <a:gd name="connsiteX5" fmla="*/ 1278467 w 1278467"/>
              <a:gd name="connsiteY5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467" h="237067">
                <a:moveTo>
                  <a:pt x="0" y="0"/>
                </a:moveTo>
                <a:lnTo>
                  <a:pt x="440267" y="0"/>
                </a:lnTo>
                <a:lnTo>
                  <a:pt x="431800" y="101600"/>
                </a:lnTo>
                <a:lnTo>
                  <a:pt x="846667" y="101600"/>
                </a:lnTo>
                <a:lnTo>
                  <a:pt x="838200" y="237067"/>
                </a:lnTo>
                <a:lnTo>
                  <a:pt x="1278467" y="237067"/>
                </a:lnTo>
              </a:path>
            </a:pathLst>
          </a:custGeom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5" grpId="0" animBg="1"/>
      <p:bldP spid="26" grpId="0" animBg="1"/>
      <p:bldP spid="27" grpId="0" animBg="1"/>
      <p:bldP spid="33" grpId="0" animBg="1"/>
      <p:bldP spid="35" grpId="0"/>
      <p:bldP spid="38" grpId="0"/>
      <p:bldP spid="39" grpId="0" animBg="1"/>
      <p:bldP spid="40" grpId="0" animBg="1"/>
      <p:bldP spid="41" grpId="0" animBg="1"/>
      <p:bldP spid="51" grpId="0"/>
      <p:bldP spid="52" grpId="0"/>
      <p:bldP spid="53" grpId="0"/>
      <p:bldP spid="54" grpId="0" animBg="1"/>
      <p:bldP spid="58" grpId="0"/>
      <p:bldP spid="59" grpId="0" animBg="1"/>
      <p:bldP spid="42" grpId="0"/>
      <p:bldP spid="45" grpId="0"/>
      <p:bldP spid="47" grpId="0"/>
      <p:bldP spid="47" grpId="1"/>
      <p:bldP spid="67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/>
      <p:bldP spid="77" grpId="0"/>
      <p:bldP spid="49" grpId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Transitive Reduction Sensitivity Study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33400" y="1308170"/>
          <a:ext cx="8153400" cy="397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287780"/>
            <a:ext cx="8229600" cy="10976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Limited transitive reduction</a:t>
            </a:r>
          </a:p>
          <a:p>
            <a:pPr lvl="1"/>
            <a:r>
              <a:rPr lang="en-US" sz="2000" dirty="0" smtClean="0"/>
              <a:t>No major performance impact; savings in chip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flipV="1">
            <a:off x="1954467" y="5259527"/>
            <a:ext cx="483933" cy="44380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2000117" y="5265049"/>
            <a:ext cx="443805" cy="4327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1954468" y="5259527"/>
            <a:ext cx="483933" cy="44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1999719" y="5265446"/>
            <a:ext cx="444600" cy="432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Total Store Order (TSO)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7342"/>
          </a:xfrm>
        </p:spPr>
        <p:txBody>
          <a:bodyPr/>
          <a:lstStyle/>
          <a:p>
            <a:r>
              <a:rPr lang="en-US" dirty="0" smtClean="0"/>
              <a:t>Cycle of dependencies in relaxed memory models</a:t>
            </a:r>
          </a:p>
          <a:p>
            <a:pPr lvl="1"/>
            <a:r>
              <a:rPr lang="en-US" dirty="0" smtClean="0"/>
              <a:t>TSO relaxes the RAW ordering</a:t>
            </a:r>
          </a:p>
          <a:p>
            <a:pPr lvl="1"/>
            <a:r>
              <a:rPr lang="en-US" dirty="0" smtClean="0"/>
              <a:t>Previous work (RTR): maintain versions of data</a:t>
            </a:r>
          </a:p>
          <a:p>
            <a:pPr lvl="1"/>
            <a:r>
              <a:rPr lang="en-US" dirty="0" smtClean="0"/>
              <a:t>Identify SC offending instructions; save loaded value</a:t>
            </a:r>
          </a:p>
          <a:p>
            <a:r>
              <a:rPr lang="en-US" dirty="0" smtClean="0"/>
              <a:t>This paper: maintain versions of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4079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Thread 0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4079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Thread 1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-114300" y="424386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Commit</a:t>
            </a:r>
          </a:p>
          <a:p>
            <a:pPr algn="r"/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89019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25952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03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890195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Wr(A</a:t>
            </a:r>
            <a:r>
              <a:rPr lang="en-US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4890195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Wr(B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5703332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Rd(B</a:t>
            </a:r>
            <a:r>
              <a:rPr lang="en-US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5703332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Rd(A</a:t>
            </a:r>
            <a:r>
              <a:rPr lang="en-US" dirty="0" smtClean="0"/>
              <a:t>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302097" y="5481430"/>
            <a:ext cx="4438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598291" y="5481430"/>
            <a:ext cx="4438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47991" y="4038600"/>
            <a:ext cx="21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Order:</a:t>
            </a:r>
            <a:endParaRPr lang="en-US" dirty="0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507288" y="40386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Wingdings" charset="2"/>
              </a:rPr>
              <a:t></a:t>
            </a:r>
            <a:endParaRPr lang="en-US" sz="2000" dirty="0">
              <a:sym typeface="Wingdings" charset="2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2711450" y="40386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</a:t>
            </a:r>
            <a:endParaRPr lang="en-US" sz="2000" dirty="0">
              <a:sym typeface="Wingdings" charset="2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2909887" y="40386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</a:t>
            </a:r>
            <a:endParaRPr lang="en-US" sz="2000" dirty="0">
              <a:sym typeface="Wingdings" charset="2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108325" y="40386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</a:t>
            </a:r>
            <a:endParaRPr lang="en-US" sz="2000" dirty="0">
              <a:sym typeface="Wingdings" charset="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889125" y="57150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Wingdings" charset="2"/>
              </a:rPr>
              <a:t></a:t>
            </a:r>
            <a:endParaRPr lang="en-US" sz="2000" dirty="0">
              <a:sym typeface="Wingdings" charset="2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209800" y="5715000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</a:t>
            </a:r>
            <a:endParaRPr lang="en-US" sz="2000" dirty="0">
              <a:sym typeface="Wingdings" charset="2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2133600" y="4853464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</a:t>
            </a:r>
            <a:endParaRPr lang="en-US" sz="2000" dirty="0">
              <a:sym typeface="Wingdings" charset="2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889125" y="4853464"/>
            <a:ext cx="39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ym typeface="Wingdings" charset="2"/>
              </a:rPr>
              <a:t></a:t>
            </a:r>
            <a:endParaRPr lang="en-US" sz="2000" dirty="0">
              <a:sym typeface="Wingdings" charset="2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95400" y="5704127"/>
            <a:ext cx="914400" cy="3685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657600" y="4777264"/>
            <a:ext cx="9525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P(v</a:t>
            </a:r>
            <a:r>
              <a:rPr lang="en-US" baseline="-25000" dirty="0"/>
              <a:t>1</a:t>
            </a:r>
            <a:r>
              <a:rPr lang="en-US" dirty="0"/>
              <a:t>, A)</a:t>
            </a: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3657600" y="5562600"/>
            <a:ext cx="9525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C(v</a:t>
            </a:r>
            <a:r>
              <a:rPr lang="en-US" baseline="-25000" dirty="0"/>
              <a:t>0</a:t>
            </a:r>
            <a:r>
              <a:rPr lang="en-US" dirty="0"/>
              <a:t>, B)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800600" y="4777264"/>
            <a:ext cx="952500" cy="38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P(v</a:t>
            </a:r>
            <a:r>
              <a:rPr lang="en-US" baseline="-25000" dirty="0"/>
              <a:t>0</a:t>
            </a:r>
            <a:r>
              <a:rPr lang="en-US" dirty="0"/>
              <a:t>, B)</a:t>
            </a:r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4800600" y="5562600"/>
            <a:ext cx="952500" cy="38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C(v</a:t>
            </a:r>
            <a:r>
              <a:rPr lang="en-US" baseline="-25000" dirty="0"/>
              <a:t>1</a:t>
            </a:r>
            <a:r>
              <a:rPr lang="en-US" dirty="0"/>
              <a:t>, A)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771900" y="4407932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Log 0</a:t>
            </a:r>
            <a:r>
              <a:rPr lang="en-US" dirty="0"/>
              <a:t>     </a:t>
            </a:r>
            <a:r>
              <a:rPr lang="en-US" dirty="0" smtClean="0"/>
              <a:t>    </a:t>
            </a:r>
            <a:r>
              <a:rPr lang="en-US" u="sng" dirty="0" smtClean="0"/>
              <a:t>Log </a:t>
            </a:r>
            <a:r>
              <a:rPr lang="en-US" u="sng" dirty="0"/>
              <a:t>1</a:t>
            </a:r>
            <a:endParaRPr lang="en-US" i="1" u="sng" dirty="0"/>
          </a:p>
        </p:txBody>
      </p:sp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3657600" y="5158264"/>
            <a:ext cx="952500" cy="4030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Wr(</a:t>
            </a:r>
            <a:r>
              <a:rPr lang="en-US" dirty="0" err="1"/>
              <a:t>A</a:t>
            </a:r>
            <a:r>
              <a:rPr lang="en-US" dirty="0"/>
              <a:t>)</a:t>
            </a:r>
          </a:p>
        </p:txBody>
      </p:sp>
      <p:sp>
        <p:nvSpPr>
          <p:cNvPr id="48" name="AutoShape 26"/>
          <p:cNvSpPr>
            <a:spLocks noChangeArrowheads="1"/>
          </p:cNvSpPr>
          <p:nvPr/>
        </p:nvSpPr>
        <p:spPr bwMode="auto">
          <a:xfrm>
            <a:off x="3657600" y="5943600"/>
            <a:ext cx="952500" cy="40433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Rd(</a:t>
            </a:r>
            <a:r>
              <a:rPr lang="en-US" dirty="0" err="1" smtClean="0"/>
              <a:t>B</a:t>
            </a:r>
            <a:r>
              <a:rPr lang="en-US" dirty="0" smtClean="0"/>
              <a:t>, v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4800600" y="5158264"/>
            <a:ext cx="952500" cy="4030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Wr(B</a:t>
            </a:r>
            <a:r>
              <a:rPr lang="en-US" dirty="0"/>
              <a:t>)</a:t>
            </a:r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auto">
          <a:xfrm>
            <a:off x="4800600" y="5943600"/>
            <a:ext cx="952500" cy="40433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Rd(</a:t>
            </a:r>
            <a:r>
              <a:rPr lang="en-US" dirty="0" err="1" smtClean="0"/>
              <a:t>A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3581400" y="4777264"/>
            <a:ext cx="0" cy="1066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248400" y="4736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produce_version(v</a:t>
            </a:r>
            <a:r>
              <a:rPr lang="en-US" baseline="-25000" dirty="0" smtClean="0"/>
              <a:t>1</a:t>
            </a:r>
            <a:r>
              <a:rPr lang="en-US" dirty="0" smtClean="0"/>
              <a:t>,A)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294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Lifeguard 0</a:t>
            </a:r>
            <a:endParaRPr lang="en-US" u="sng" dirty="0"/>
          </a:p>
        </p:txBody>
      </p:sp>
      <p:sp>
        <p:nvSpPr>
          <p:cNvPr id="55" name="Rounded Rectangle 54"/>
          <p:cNvSpPr/>
          <p:nvPr/>
        </p:nvSpPr>
        <p:spPr>
          <a:xfrm>
            <a:off x="2286000" y="5715000"/>
            <a:ext cx="914400" cy="3685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48400" y="515826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store_handler(A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48400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wait_until_available(v</a:t>
            </a:r>
            <a:r>
              <a:rPr lang="en-US" baseline="-25000" dirty="0" smtClean="0"/>
              <a:t>0</a:t>
            </a:r>
            <a:r>
              <a:rPr lang="en-US" dirty="0" smtClean="0"/>
              <a:t>,B)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4840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load_handler(B</a:t>
            </a:r>
            <a:r>
              <a:rPr lang="en-US" dirty="0" smtClean="0"/>
              <a:t>, v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7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Hardware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515532"/>
            <a:ext cx="8475133" cy="4876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Speed-up frequent lifeguard actions</a:t>
            </a:r>
          </a:p>
          <a:p>
            <a:pPr lvl="1"/>
            <a:r>
              <a:rPr lang="en-US" dirty="0" smtClean="0"/>
              <a:t>Fast metadata address calculation – </a:t>
            </a:r>
            <a:r>
              <a:rPr lang="en-US" i="1" dirty="0" smtClean="0"/>
              <a:t>Metadata-TLB</a:t>
            </a:r>
          </a:p>
          <a:p>
            <a:pPr lvl="1"/>
            <a:r>
              <a:rPr lang="en-US" sz="2400" dirty="0" smtClean="0"/>
              <a:t>Fast tracking of data-flow paths – </a:t>
            </a:r>
            <a:r>
              <a:rPr lang="en-US" sz="2400" i="1" dirty="0" smtClean="0"/>
              <a:t>Inheritance Tracking</a:t>
            </a:r>
          </a:p>
          <a:p>
            <a:pPr lvl="1"/>
            <a:r>
              <a:rPr lang="en-US" dirty="0" smtClean="0"/>
              <a:t>Filter out redundant checking – </a:t>
            </a:r>
            <a:r>
              <a:rPr lang="en-US" i="1" dirty="0" smtClean="0"/>
              <a:t>Idempotent Filters</a:t>
            </a:r>
            <a:endParaRPr lang="en-US" dirty="0" smtClean="0"/>
          </a:p>
          <a:p>
            <a:pPr lvl="2"/>
            <a:r>
              <a:rPr lang="en-US" dirty="0" smtClean="0"/>
              <a:t>Per-instruction checking gives the same result; cache event</a:t>
            </a:r>
          </a:p>
          <a:p>
            <a:r>
              <a:rPr lang="en-US" dirty="0" smtClean="0"/>
              <a:t>Accelerators have only local view of the analysis</a:t>
            </a:r>
          </a:p>
          <a:p>
            <a:pPr lvl="1"/>
            <a:r>
              <a:rPr lang="en-US" dirty="0" smtClean="0"/>
              <a:t>Important events have system-wide effects (e.g., </a:t>
            </a:r>
            <a:r>
              <a:rPr lang="en-US" i="1" dirty="0" smtClean="0"/>
              <a:t>free()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Coherence-like issues with accelerators’ local state</a:t>
            </a:r>
          </a:p>
          <a:p>
            <a:r>
              <a:rPr lang="en-US" dirty="0" smtClean="0"/>
              <a:t>Important events accompanied by </a:t>
            </a:r>
            <a:r>
              <a:rPr lang="en-US" i="1" dirty="0" smtClean="0"/>
              <a:t>Conflict Alerts</a:t>
            </a:r>
            <a:endParaRPr lang="en-US" dirty="0" smtClean="0"/>
          </a:p>
          <a:p>
            <a:pPr lvl="1"/>
            <a:r>
              <a:rPr lang="en-US" dirty="0" smtClean="0"/>
              <a:t>Use Conflict Alerts to flush state and deliver pending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38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Framework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00889" y="1437148"/>
          <a:ext cx="4190179" cy="35966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5935"/>
                <a:gridCol w="2424244"/>
              </a:tblGrid>
              <a:tr h="3996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Benchmarks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Input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barnes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16K bodies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Grid:</a:t>
                      </a:r>
                      <a:r>
                        <a:rPr lang="en-US" sz="2000" baseline="0" dirty="0" smtClean="0"/>
                        <a:t> 258 </a:t>
                      </a:r>
                      <a:r>
                        <a:rPr lang="en-US" sz="2000" baseline="0" dirty="0" err="1" smtClean="0"/>
                        <a:t>x</a:t>
                      </a:r>
                      <a:r>
                        <a:rPr lang="en-US" sz="2000" baseline="0" dirty="0" smtClean="0"/>
                        <a:t> 258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Matrix: 1024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</a:t>
                      </a:r>
                      <a:r>
                        <a:rPr lang="en-US" sz="2000" baseline="0" dirty="0" smtClean="0"/>
                        <a:t> 1024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32768 particles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radiosity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Base problem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blackscholes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Simlarge</a:t>
                      </a:r>
                      <a:endParaRPr lang="en-US" sz="2000" dirty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fluidanimate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Simlarge</a:t>
                      </a:r>
                      <a:endParaRPr lang="en-US" sz="2000" dirty="0" smtClean="0"/>
                    </a:p>
                  </a:txBody>
                  <a:tcPr/>
                </a:tc>
              </a:tr>
              <a:tr h="399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swaptions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Simlarge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1076" y="1446219"/>
          <a:ext cx="4199662" cy="3596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3351"/>
                <a:gridCol w="2536311"/>
              </a:tblGrid>
              <a:tr h="2820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Simulation</a:t>
                      </a:r>
                      <a:r>
                        <a:rPr lang="en-US" sz="2000" baseline="0" dirty="0" smtClean="0"/>
                        <a:t> Parameters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820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{2, 4, 8,16}</a:t>
                      </a:r>
                      <a:r>
                        <a:rPr lang="en-US" sz="2000" baseline="0" dirty="0" smtClean="0"/>
                        <a:t>, 1 GHz, In-Order scalar x86</a:t>
                      </a:r>
                      <a:endParaRPr lang="en-US" sz="2000" dirty="0"/>
                    </a:p>
                  </a:txBody>
                  <a:tcPr/>
                </a:tc>
              </a:tr>
              <a:tr h="5641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L1I &amp; L1D(private)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64KB, 64B line, 4-way assoc. </a:t>
                      </a:r>
                      <a:endParaRPr lang="en-US" sz="2000" dirty="0"/>
                    </a:p>
                  </a:txBody>
                  <a:tcPr/>
                </a:tc>
              </a:tr>
              <a:tr h="2820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L2 (shared)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{1, 2, 4, 8}MB, 64B line, 8-way assoc.,</a:t>
                      </a:r>
                      <a:r>
                        <a:rPr lang="en-US" sz="2000" baseline="0" dirty="0" smtClean="0"/>
                        <a:t> 6-cycle latency</a:t>
                      </a:r>
                      <a:endParaRPr lang="en-US" sz="2000" dirty="0"/>
                    </a:p>
                  </a:txBody>
                  <a:tcPr/>
                </a:tc>
              </a:tr>
              <a:tr h="2820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90-cycle latency</a:t>
                      </a:r>
                      <a:endParaRPr lang="en-US" sz="2000" dirty="0"/>
                    </a:p>
                  </a:txBody>
                  <a:tcPr/>
                </a:tc>
              </a:tr>
              <a:tr h="2820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 Buffer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64KB per thread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5920" y="5115011"/>
          <a:ext cx="8485148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851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Multithreaded</a:t>
                      </a:r>
                      <a:r>
                        <a:rPr lang="en-US" sz="2000" baseline="0" dirty="0" smtClean="0"/>
                        <a:t> Lifeguards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TaintCheck</a:t>
                      </a:r>
                      <a:r>
                        <a:rPr lang="en-US" sz="2000" dirty="0" smtClean="0"/>
                        <a:t>: Information flow tracking; accelerated</a:t>
                      </a:r>
                      <a:r>
                        <a:rPr lang="en-US" sz="2000" baseline="0" dirty="0" smtClean="0"/>
                        <a:t> by M-TLB and IT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AddrCheck</a:t>
                      </a:r>
                      <a:r>
                        <a:rPr lang="en-US" sz="2000" dirty="0" smtClean="0"/>
                        <a:t>: Memory access checking; accelerated by M-TLB and IF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Slowdown - </a:t>
            </a:r>
            <a:r>
              <a:rPr lang="en-US" dirty="0" err="1" smtClean="0"/>
              <a:t>TaintCheck</a:t>
            </a:r>
            <a:endParaRPr 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7200" y="1891410"/>
          <a:ext cx="8082643" cy="4141089"/>
        </p:xfrm>
        <a:graphic>
          <a:graphicData uri="http://schemas.openxmlformats.org/presentationml/2006/ole">
            <p:oleObj spid="_x0000_s26627" name="Chart" r:id="rId3" imgW="8458200" imgH="4343400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Slowdown -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ph/>
          </p:nvPr>
        </p:nvGraphicFramePr>
        <p:xfrm>
          <a:off x="313270" y="1823351"/>
          <a:ext cx="8365068" cy="3959384"/>
        </p:xfrm>
        <a:graphic>
          <a:graphicData uri="http://schemas.openxmlformats.org/presentationml/2006/ole">
            <p:oleObj spid="_x0000_s28675" name="Worksheet" r:id="rId3" imgW="8445500" imgH="4216400" progId="Excel.Sheet.8">
              <p:embed/>
            </p:oleObj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108550" y="1881821"/>
            <a:ext cx="407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3.0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380088" y="1881821"/>
            <a:ext cx="407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6.0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 - </a:t>
            </a:r>
            <a:r>
              <a:rPr lang="en-US" dirty="0" err="1" smtClean="0"/>
              <a:t>AddrCheck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/>
          </p:nvPr>
        </p:nvGraphicFramePr>
        <p:xfrm>
          <a:off x="90000" y="1377969"/>
          <a:ext cx="8859267" cy="39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4268" y="1227095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2.3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1814" y="1215684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0892" y="1218634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26191" y="1253855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76426" y="1210172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1.9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76780" y="1218646"/>
            <a:ext cx="452120" cy="2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2.9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54138" y="1210176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9.5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80170" y="1207221"/>
            <a:ext cx="6028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15.4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365999" y="1227101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2.1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08145" y="1227108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6.2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65159" y="1235573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1.9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519159" y="1235572"/>
            <a:ext cx="452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2.4</a:t>
            </a:r>
            <a:endParaRPr lang="en-US" sz="11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9666" y="2777067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 - </a:t>
            </a:r>
            <a:r>
              <a:rPr lang="en-US" dirty="0" err="1" smtClean="0"/>
              <a:t>TaintCheck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/>
          </p:nvPr>
        </p:nvGraphicFramePr>
        <p:xfrm>
          <a:off x="101599" y="1358815"/>
          <a:ext cx="8932333" cy="39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1222" y="129322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2.1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4651" y="1298533"/>
            <a:ext cx="53266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11.5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42787" y="1295788"/>
            <a:ext cx="50133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12.9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87954" y="131546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1.9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424486" y="1219585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10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23278" y="1222334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1.7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109227" y="1308280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1.9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54443" y="123079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2.9</a:t>
            </a:r>
            <a:endParaRPr lang="en-US" sz="10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599660" y="1308276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6.6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18701" y="1220223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4.6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27368" y="1304893"/>
            <a:ext cx="532660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15.7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268529" y="131674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2.4</a:t>
            </a:r>
            <a:endParaRPr lang="en-US" sz="1000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522530" y="1316742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2.8</a:t>
            </a:r>
            <a:endParaRPr lang="en-US" sz="1000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4868" y="1400137"/>
            <a:ext cx="456566" cy="2462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1.7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28133" y="2768600"/>
            <a:ext cx="818726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Hardware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515532"/>
            <a:ext cx="8475133" cy="48852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Speed-up frequent lifeguard actions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Metadata-TLB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Inheritance Tracking </a:t>
            </a:r>
            <a:r>
              <a:rPr lang="en-US" dirty="0" smtClean="0"/>
              <a:t>(discussed in the paper)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Idempotent Filters</a:t>
            </a:r>
            <a:r>
              <a:rPr lang="en-US" dirty="0" smtClean="0"/>
              <a:t>; identify and filter out redundant checking</a:t>
            </a:r>
          </a:p>
          <a:p>
            <a:pPr lvl="2"/>
            <a:r>
              <a:rPr lang="en-US" dirty="0" smtClean="0"/>
              <a:t>Per-instruction checking gives the same result</a:t>
            </a:r>
          </a:p>
          <a:p>
            <a:pPr lvl="2"/>
            <a:r>
              <a:rPr lang="en-US" dirty="0" smtClean="0"/>
              <a:t>Cache incoming event and local state to identify redundancy</a:t>
            </a:r>
          </a:p>
          <a:p>
            <a:r>
              <a:rPr lang="en-US" dirty="0" smtClean="0"/>
              <a:t>Accelerators have only local view of the analysis</a:t>
            </a:r>
          </a:p>
          <a:p>
            <a:pPr lvl="1"/>
            <a:r>
              <a:rPr lang="en-US" dirty="0" smtClean="0"/>
              <a:t>Important events have application-wide effects (e.g., </a:t>
            </a:r>
            <a:r>
              <a:rPr lang="en-US" i="1" dirty="0" smtClean="0"/>
              <a:t>free()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Coherence-like issues with accelerators’ local state</a:t>
            </a:r>
          </a:p>
          <a:p>
            <a:r>
              <a:rPr lang="en-US" dirty="0" smtClean="0"/>
              <a:t>Important events accompanied by </a:t>
            </a:r>
            <a:r>
              <a:rPr lang="en-US" i="1" dirty="0" smtClean="0"/>
              <a:t>Conflict Alerts </a:t>
            </a:r>
            <a:endParaRPr lang="en-US" dirty="0" smtClean="0"/>
          </a:p>
          <a:p>
            <a:pPr lvl="1"/>
            <a:r>
              <a:rPr lang="en-US" dirty="0" smtClean="0"/>
              <a:t>Use Conflict Alerts to flush accelerators’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>
          <a:xfrm>
            <a:off x="4434941" y="2861897"/>
            <a:ext cx="3414486" cy="997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213091" y="2865665"/>
            <a:ext cx="2675226" cy="977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Low-Overhead Instruction-level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64" y="5832637"/>
            <a:ext cx="8229600" cy="5527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45" name="Date Placeholder 244"/>
          <p:cNvSpPr>
            <a:spLocks noGrp="1"/>
          </p:cNvSpPr>
          <p:nvPr>
            <p:ph type="dt" sz="half" idx="10"/>
          </p:nvPr>
        </p:nvSpPr>
        <p:spPr>
          <a:xfrm>
            <a:off x="457199" y="6385424"/>
            <a:ext cx="2599267" cy="476250"/>
          </a:xfrm>
        </p:spPr>
        <p:txBody>
          <a:bodyPr/>
          <a:lstStyle/>
          <a:p>
            <a:r>
              <a:rPr lang="en-US" smtClean="0"/>
              <a:t>© Evangelos Vlachos</a:t>
            </a:r>
            <a:endParaRPr lang="en-US" dirty="0"/>
          </a:p>
        </p:txBody>
      </p:sp>
      <p:sp>
        <p:nvSpPr>
          <p:cNvPr id="246" name="Footer Placeholder 2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ASPLOS '10 - </a:t>
            </a:r>
            <a:r>
              <a:rPr lang="en-US" dirty="0" err="1" smtClean="0"/>
              <a:t>ParaLog</a:t>
            </a:r>
            <a:endParaRPr lang="en-US" dirty="0"/>
          </a:p>
        </p:txBody>
      </p:sp>
      <p:sp>
        <p:nvSpPr>
          <p:cNvPr id="244" name="Slide Number Placeholder 2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4465744" y="3571220"/>
            <a:ext cx="2367643" cy="2601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9807" y="2073784"/>
            <a:ext cx="2955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[Chen et. al., ISCA’08]</a:t>
            </a:r>
            <a:endParaRPr lang="en-US" sz="2200" dirty="0"/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auto">
          <a:xfrm>
            <a:off x="2896392" y="3144846"/>
            <a:ext cx="1515382" cy="411154"/>
          </a:xfrm>
          <a:prstGeom prst="rightArrow">
            <a:avLst>
              <a:gd name="adj1" fmla="val 50000"/>
              <a:gd name="adj2" fmla="val 630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stream</a:t>
            </a: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312334" y="2911937"/>
            <a:ext cx="1529640" cy="2964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capturing</a:t>
            </a: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57213" y="2911937"/>
            <a:ext cx="1011019" cy="904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 smtClean="0">
                <a:latin typeface="Arial" charset="0"/>
              </a:rPr>
              <a:t>application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thread</a:t>
            </a:r>
            <a:endParaRPr lang="en-US" sz="1700" dirty="0">
              <a:latin typeface="Arial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910750" y="2898831"/>
            <a:ext cx="889007" cy="9122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lifeguard </a:t>
            </a:r>
            <a:br>
              <a:rPr lang="en-US" sz="1800" dirty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thread</a:t>
            </a:r>
            <a:endParaRPr lang="en-US" sz="1800" dirty="0">
              <a:latin typeface="Arial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4467564" y="2911937"/>
            <a:ext cx="2365827" cy="27259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event delivery</a:t>
            </a:r>
          </a:p>
        </p:txBody>
      </p:sp>
      <p:sp>
        <p:nvSpPr>
          <p:cNvPr id="182" name="Text Box 112"/>
          <p:cNvSpPr txBox="1">
            <a:spLocks noChangeArrowheads="1"/>
          </p:cNvSpPr>
          <p:nvPr/>
        </p:nvSpPr>
        <p:spPr bwMode="auto">
          <a:xfrm>
            <a:off x="25401" y="2395093"/>
            <a:ext cx="1507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application</a:t>
            </a:r>
          </a:p>
        </p:txBody>
      </p:sp>
      <p:sp>
        <p:nvSpPr>
          <p:cNvPr id="183" name="Text Box 113"/>
          <p:cNvSpPr txBox="1">
            <a:spLocks noChangeArrowheads="1"/>
          </p:cNvSpPr>
          <p:nvPr/>
        </p:nvSpPr>
        <p:spPr bwMode="auto">
          <a:xfrm>
            <a:off x="7277226" y="2388489"/>
            <a:ext cx="1231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lifeguard</a:t>
            </a:r>
          </a:p>
        </p:txBody>
      </p:sp>
      <p:sp>
        <p:nvSpPr>
          <p:cNvPr id="184" name="Text Box 114"/>
          <p:cNvSpPr txBox="1">
            <a:spLocks noChangeArrowheads="1"/>
          </p:cNvSpPr>
          <p:nvPr/>
        </p:nvSpPr>
        <p:spPr bwMode="auto">
          <a:xfrm>
            <a:off x="1955800" y="2395094"/>
            <a:ext cx="416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online monitoring </a:t>
            </a:r>
            <a:r>
              <a:rPr lang="en-US" sz="2000" dirty="0">
                <a:latin typeface="Arial" charset="0"/>
              </a:rPr>
              <a:t>platform</a:t>
            </a:r>
          </a:p>
        </p:txBody>
      </p:sp>
      <p:sp>
        <p:nvSpPr>
          <p:cNvPr id="185" name="AutoShape 121"/>
          <p:cNvSpPr>
            <a:spLocks/>
          </p:cNvSpPr>
          <p:nvPr/>
        </p:nvSpPr>
        <p:spPr bwMode="auto">
          <a:xfrm rot="16200000">
            <a:off x="736652" y="2292425"/>
            <a:ext cx="45719" cy="1005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6" name="AutoShape 122"/>
          <p:cNvSpPr>
            <a:spLocks/>
          </p:cNvSpPr>
          <p:nvPr/>
        </p:nvSpPr>
        <p:spPr bwMode="auto">
          <a:xfrm rot="16200000">
            <a:off x="4103633" y="95652"/>
            <a:ext cx="45719" cy="5399344"/>
          </a:xfrm>
          <a:prstGeom prst="rightBracket">
            <a:avLst>
              <a:gd name="adj" fmla="val 67856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7" name="AutoShape 123"/>
          <p:cNvSpPr>
            <a:spLocks/>
          </p:cNvSpPr>
          <p:nvPr/>
        </p:nvSpPr>
        <p:spPr bwMode="auto">
          <a:xfrm rot="16200000">
            <a:off x="7761802" y="1916475"/>
            <a:ext cx="45719" cy="1753712"/>
          </a:xfrm>
          <a:prstGeom prst="rightBracket">
            <a:avLst>
              <a:gd name="adj" fmla="val 276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8" name="Text Box 124"/>
          <p:cNvSpPr txBox="1">
            <a:spLocks noChangeArrowheads="1"/>
          </p:cNvSpPr>
          <p:nvPr/>
        </p:nvSpPr>
        <p:spPr bwMode="auto">
          <a:xfrm>
            <a:off x="7935447" y="2983501"/>
            <a:ext cx="1147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latin typeface="+mn-lt"/>
              </a:rPr>
              <a:t>metadata</a:t>
            </a:r>
            <a:endParaRPr lang="en-US" sz="1800" dirty="0">
              <a:latin typeface="+mn-lt"/>
            </a:endParaRPr>
          </a:p>
        </p:txBody>
      </p:sp>
      <p:sp>
        <p:nvSpPr>
          <p:cNvPr id="190" name="Line 132"/>
          <p:cNvSpPr>
            <a:spLocks noChangeShapeType="1"/>
          </p:cNvSpPr>
          <p:nvPr/>
        </p:nvSpPr>
        <p:spPr bwMode="auto">
          <a:xfrm>
            <a:off x="7821897" y="3296841"/>
            <a:ext cx="2413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6022" y="4270197"/>
            <a:ext cx="183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r1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r2, r4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      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955800" y="4277354"/>
            <a:ext cx="1592806" cy="26900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add, r1,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r2, r4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8669" y="3901491"/>
            <a:ext cx="2055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add_handler</a:t>
            </a:r>
            <a:r>
              <a:rPr lang="en-US" dirty="0" smtClean="0"/>
              <a:t>(){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load_state(r2);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j</a:t>
            </a:r>
            <a:r>
              <a:rPr lang="en-US" dirty="0" smtClean="0"/>
              <a:t> = load_state(r4);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if(check(i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upd_state(r1);</a:t>
            </a:r>
          </a:p>
          <a:p>
            <a:r>
              <a:rPr lang="en-US" dirty="0" smtClean="0"/>
              <a:t> else</a:t>
            </a:r>
          </a:p>
          <a:p>
            <a:r>
              <a:rPr lang="en-US" dirty="0" smtClean="0"/>
              <a:t>   error();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3091" y="2867076"/>
            <a:ext cx="2675226" cy="97768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426474" y="2863832"/>
            <a:ext cx="3414486" cy="9978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207000" y="3180528"/>
            <a:ext cx="193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Lifeguard core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5670" y="3171110"/>
            <a:ext cx="209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Application core</a:t>
            </a:r>
            <a:endParaRPr lang="en-US" sz="2000" dirty="0"/>
          </a:p>
        </p:txBody>
      </p:sp>
      <p:grpSp>
        <p:nvGrpSpPr>
          <p:cNvPr id="4" name="Group 87"/>
          <p:cNvGrpSpPr/>
          <p:nvPr/>
        </p:nvGrpSpPr>
        <p:grpSpPr>
          <a:xfrm>
            <a:off x="8110670" y="3326273"/>
            <a:ext cx="799899" cy="1184531"/>
            <a:chOff x="8110670" y="3326273"/>
            <a:chExt cx="799899" cy="1184531"/>
          </a:xfrm>
        </p:grpSpPr>
        <p:sp>
          <p:nvSpPr>
            <p:cNvPr id="229" name="Rectangle 228"/>
            <p:cNvSpPr>
              <a:spLocks noChangeArrowheads="1"/>
            </p:cNvSpPr>
            <p:nvPr/>
          </p:nvSpPr>
          <p:spPr bwMode="auto">
            <a:xfrm>
              <a:off x="8110670" y="3326274"/>
              <a:ext cx="87269" cy="11845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0" name="Rectangle 229"/>
            <p:cNvSpPr>
              <a:spLocks noChangeArrowheads="1"/>
            </p:cNvSpPr>
            <p:nvPr/>
          </p:nvSpPr>
          <p:spPr bwMode="auto">
            <a:xfrm>
              <a:off x="8374717" y="3326273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3" name="Line 129"/>
            <p:cNvSpPr>
              <a:spLocks noChangeShapeType="1"/>
            </p:cNvSpPr>
            <p:nvPr/>
          </p:nvSpPr>
          <p:spPr bwMode="auto">
            <a:xfrm>
              <a:off x="8110670" y="3326274"/>
              <a:ext cx="2640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4" name="Line 130"/>
            <p:cNvSpPr>
              <a:spLocks noChangeShapeType="1"/>
            </p:cNvSpPr>
            <p:nvPr/>
          </p:nvSpPr>
          <p:spPr bwMode="auto">
            <a:xfrm>
              <a:off x="8197939" y="3495493"/>
              <a:ext cx="293138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482722" y="3430377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98486" y="3543532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5" name="Line 131"/>
            <p:cNvSpPr>
              <a:spLocks noChangeShapeType="1"/>
            </p:cNvSpPr>
            <p:nvPr/>
          </p:nvSpPr>
          <p:spPr bwMode="auto">
            <a:xfrm>
              <a:off x="8197939" y="3664711"/>
              <a:ext cx="4005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8759359" y="3811119"/>
            <a:ext cx="156041" cy="132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608779" y="3982476"/>
            <a:ext cx="156041" cy="132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761179" y="4134876"/>
            <a:ext cx="156041" cy="13232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079398" y="4563534"/>
            <a:ext cx="160873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7865" y="4842935"/>
            <a:ext cx="160873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096332" y="5401732"/>
            <a:ext cx="160873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stCxn id="59" idx="7"/>
            <a:endCxn id="51" idx="2"/>
          </p:cNvCxnSpPr>
          <p:nvPr/>
        </p:nvCxnSpPr>
        <p:spPr>
          <a:xfrm rot="5400000" flipH="1" flipV="1">
            <a:off x="8216230" y="4115282"/>
            <a:ext cx="471052" cy="470088"/>
          </a:xfrm>
          <a:prstGeom prst="straightConnector1">
            <a:avLst/>
          </a:prstGeom>
          <a:ln w="15875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7"/>
            <a:endCxn id="48" idx="2"/>
          </p:cNvCxnSpPr>
          <p:nvPr/>
        </p:nvCxnSpPr>
        <p:spPr>
          <a:xfrm rot="5400000" flipH="1" flipV="1">
            <a:off x="8070374" y="4098248"/>
            <a:ext cx="921810" cy="612201"/>
          </a:xfrm>
          <a:prstGeom prst="straightConnector1">
            <a:avLst/>
          </a:prstGeom>
          <a:ln w="15875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1" idx="7"/>
            <a:endCxn id="56" idx="2"/>
          </p:cNvCxnSpPr>
          <p:nvPr/>
        </p:nvCxnSpPr>
        <p:spPr>
          <a:xfrm rot="5400000" flipH="1" flipV="1">
            <a:off x="7957998" y="4542848"/>
            <a:ext cx="1156850" cy="605554"/>
          </a:xfrm>
          <a:prstGeom prst="straightConnector1">
            <a:avLst/>
          </a:prstGeom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10139 " pathEditMode="relative" ptsTypes="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1011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2658 0.001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9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0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0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1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1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1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2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2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2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2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2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811 " pathEditMode="relative" ptsTypes="AA">
                                      <p:cBhvr>
                                        <p:cTn id="13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-0.1025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173" grpId="0" animBg="1"/>
      <p:bldP spid="181" grpId="0" animBg="1"/>
      <p:bldP spid="6" grpId="0"/>
      <p:bldP spid="174" grpId="0" animBg="1"/>
      <p:bldP spid="175" grpId="0" animBg="1"/>
      <p:bldP spid="176" grpId="0" animBg="1"/>
      <p:bldP spid="178" grpId="0" animBg="1"/>
      <p:bldP spid="180" grpId="0" animBg="1"/>
      <p:bldP spid="182" grpId="0"/>
      <p:bldP spid="183" grpId="0"/>
      <p:bldP spid="184" grpId="0"/>
      <p:bldP spid="185" grpId="0" animBg="1"/>
      <p:bldP spid="186" grpId="0" animBg="1"/>
      <p:bldP spid="187" grpId="0" animBg="1"/>
      <p:bldP spid="188" grpId="0"/>
      <p:bldP spid="190" grpId="0" animBg="1"/>
      <p:bldP spid="33" grpId="0"/>
      <p:bldP spid="33" grpId="1"/>
      <p:bldP spid="35" grpId="0" animBg="1"/>
      <p:bldP spid="35" grpId="1" animBg="1"/>
      <p:bldP spid="35" grpId="2" animBg="1"/>
      <p:bldP spid="43" grpId="0"/>
      <p:bldP spid="43" grpId="1"/>
      <p:bldP spid="46" grpId="0" animBg="1"/>
      <p:bldP spid="47" grpId="0" animBg="1"/>
      <p:bldP spid="45" grpId="0"/>
      <p:bldP spid="45" grpId="1"/>
      <p:bldP spid="42" grpId="0"/>
      <p:bldP spid="42" grpId="1"/>
      <p:bldP spid="48" grpId="0" animBg="1"/>
      <p:bldP spid="48" grpId="1" animBg="1"/>
      <p:bldP spid="51" grpId="0" animBg="1"/>
      <p:bldP spid="51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4434941" y="3628154"/>
            <a:ext cx="3414486" cy="997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465744" y="4325871"/>
            <a:ext cx="2367643" cy="2601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4434941" y="2121087"/>
            <a:ext cx="3414486" cy="997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465744" y="2818826"/>
            <a:ext cx="2367643" cy="2601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Parallel Monitoring</a:t>
            </a:r>
            <a:endParaRPr lang="en-US" dirty="0"/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213091" y="2124855"/>
            <a:ext cx="2675226" cy="977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auto">
          <a:xfrm>
            <a:off x="2896392" y="2404035"/>
            <a:ext cx="1515382" cy="414791"/>
          </a:xfrm>
          <a:prstGeom prst="rightArrow">
            <a:avLst>
              <a:gd name="adj1" fmla="val 50000"/>
              <a:gd name="adj2" fmla="val 630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stream</a:t>
            </a:r>
          </a:p>
        </p:txBody>
      </p:sp>
      <p:sp>
        <p:nvSpPr>
          <p:cNvPr id="182" name="Text Box 112"/>
          <p:cNvSpPr txBox="1">
            <a:spLocks noChangeArrowheads="1"/>
          </p:cNvSpPr>
          <p:nvPr/>
        </p:nvSpPr>
        <p:spPr bwMode="auto">
          <a:xfrm>
            <a:off x="76200" y="1659466"/>
            <a:ext cx="1422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application</a:t>
            </a:r>
          </a:p>
        </p:txBody>
      </p:sp>
      <p:sp>
        <p:nvSpPr>
          <p:cNvPr id="183" name="Text Box 113"/>
          <p:cNvSpPr txBox="1">
            <a:spLocks noChangeArrowheads="1"/>
          </p:cNvSpPr>
          <p:nvPr/>
        </p:nvSpPr>
        <p:spPr bwMode="auto">
          <a:xfrm>
            <a:off x="7306875" y="1648823"/>
            <a:ext cx="1179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lifeguard</a:t>
            </a:r>
          </a:p>
        </p:txBody>
      </p:sp>
      <p:sp>
        <p:nvSpPr>
          <p:cNvPr id="184" name="Text Box 114"/>
          <p:cNvSpPr txBox="1">
            <a:spLocks noChangeArrowheads="1"/>
          </p:cNvSpPr>
          <p:nvPr/>
        </p:nvSpPr>
        <p:spPr bwMode="auto">
          <a:xfrm>
            <a:off x="2015554" y="1648823"/>
            <a:ext cx="4385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online parallel monitoring platform</a:t>
            </a:r>
          </a:p>
        </p:txBody>
      </p:sp>
      <p:sp>
        <p:nvSpPr>
          <p:cNvPr id="185" name="AutoShape 121"/>
          <p:cNvSpPr>
            <a:spLocks/>
          </p:cNvSpPr>
          <p:nvPr/>
        </p:nvSpPr>
        <p:spPr bwMode="auto">
          <a:xfrm rot="16200000">
            <a:off x="736652" y="1551615"/>
            <a:ext cx="45719" cy="1005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6" name="AutoShape 122"/>
          <p:cNvSpPr>
            <a:spLocks/>
          </p:cNvSpPr>
          <p:nvPr/>
        </p:nvSpPr>
        <p:spPr bwMode="auto">
          <a:xfrm rot="16200000">
            <a:off x="4103633" y="-645158"/>
            <a:ext cx="45719" cy="5399344"/>
          </a:xfrm>
          <a:prstGeom prst="rightBracket">
            <a:avLst>
              <a:gd name="adj" fmla="val 67856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7" name="AutoShape 123"/>
          <p:cNvSpPr>
            <a:spLocks/>
          </p:cNvSpPr>
          <p:nvPr/>
        </p:nvSpPr>
        <p:spPr bwMode="auto">
          <a:xfrm rot="16200000">
            <a:off x="7761802" y="1175665"/>
            <a:ext cx="45719" cy="1753712"/>
          </a:xfrm>
          <a:prstGeom prst="rightBracket">
            <a:avLst>
              <a:gd name="adj" fmla="val 276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0" name="Line 132"/>
          <p:cNvSpPr>
            <a:spLocks noChangeShapeType="1"/>
          </p:cNvSpPr>
          <p:nvPr/>
        </p:nvSpPr>
        <p:spPr bwMode="auto">
          <a:xfrm>
            <a:off x="7821897" y="2556031"/>
            <a:ext cx="2413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4" name="Group 198"/>
          <p:cNvGrpSpPr>
            <a:grpSpLocks/>
          </p:cNvGrpSpPr>
          <p:nvPr/>
        </p:nvGrpSpPr>
        <p:grpSpPr bwMode="auto">
          <a:xfrm>
            <a:off x="582751" y="3354098"/>
            <a:ext cx="511175" cy="92077"/>
            <a:chOff x="390" y="1445"/>
            <a:chExt cx="322" cy="58"/>
          </a:xfrm>
        </p:grpSpPr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7108965" y="3341852"/>
            <a:ext cx="511175" cy="92077"/>
            <a:chOff x="390" y="1445"/>
            <a:chExt cx="322" cy="58"/>
          </a:xfrm>
        </p:grpSpPr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1834609" y="3350923"/>
            <a:ext cx="511175" cy="92077"/>
            <a:chOff x="390" y="1445"/>
            <a:chExt cx="322" cy="58"/>
          </a:xfrm>
        </p:grpSpPr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5401041" y="3352510"/>
            <a:ext cx="511175" cy="92077"/>
            <a:chOff x="390" y="1445"/>
            <a:chExt cx="322" cy="58"/>
          </a:xfrm>
        </p:grpSpPr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9" name="Oval 218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3348404" y="3352510"/>
            <a:ext cx="511175" cy="92077"/>
            <a:chOff x="390" y="1445"/>
            <a:chExt cx="322" cy="58"/>
          </a:xfrm>
        </p:grpSpPr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6233462" y="1326629"/>
            <a:ext cx="1408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[</a:t>
            </a:r>
            <a:r>
              <a:rPr lang="en-US" sz="2200" dirty="0" err="1" smtClean="0"/>
              <a:t>ParaLog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6611" y="2170721"/>
            <a:ext cx="1011019" cy="904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 smtClean="0">
                <a:latin typeface="Arial" charset="0"/>
              </a:rPr>
              <a:t>application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thread 1</a:t>
            </a:r>
            <a:endParaRPr lang="en-US" sz="1700" dirty="0">
              <a:latin typeface="Arial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310216" y="2166870"/>
            <a:ext cx="1538107" cy="2964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capturing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469681" y="2166870"/>
            <a:ext cx="2365827" cy="27259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event delivery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910750" y="2153764"/>
            <a:ext cx="889007" cy="9122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lifeguard </a:t>
            </a:r>
            <a:br>
              <a:rPr lang="en-US" sz="1800" dirty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thread 1</a:t>
            </a:r>
            <a:endParaRPr lang="en-US" sz="1800" dirty="0">
              <a:latin typeface="Arial" charset="0"/>
            </a:endParaRPr>
          </a:p>
        </p:txBody>
      </p:sp>
      <p:sp>
        <p:nvSpPr>
          <p:cNvPr id="94" name="Text Box 124"/>
          <p:cNvSpPr txBox="1">
            <a:spLocks noChangeArrowheads="1"/>
          </p:cNvSpPr>
          <p:nvPr/>
        </p:nvSpPr>
        <p:spPr bwMode="auto">
          <a:xfrm>
            <a:off x="7937625" y="2001339"/>
            <a:ext cx="1147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latin typeface="+mn-lt"/>
              </a:rPr>
              <a:t>global</a:t>
            </a:r>
          </a:p>
          <a:p>
            <a:pPr algn="ctr"/>
            <a:r>
              <a:rPr lang="en-US" sz="1800" dirty="0" smtClean="0">
                <a:latin typeface="+mn-lt"/>
              </a:rPr>
              <a:t>metadata</a:t>
            </a:r>
            <a:endParaRPr lang="en-US" sz="1800" dirty="0">
              <a:latin typeface="+mn-lt"/>
            </a:endParaRPr>
          </a:p>
        </p:txBody>
      </p:sp>
      <p:grpSp>
        <p:nvGrpSpPr>
          <p:cNvPr id="9" name="Group 87"/>
          <p:cNvGrpSpPr/>
          <p:nvPr/>
        </p:nvGrpSpPr>
        <p:grpSpPr>
          <a:xfrm>
            <a:off x="8110670" y="2623512"/>
            <a:ext cx="799899" cy="1184531"/>
            <a:chOff x="8110670" y="3326273"/>
            <a:chExt cx="799899" cy="1184531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8110670" y="3326274"/>
              <a:ext cx="87269" cy="11845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8374717" y="3326273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Line 129"/>
            <p:cNvSpPr>
              <a:spLocks noChangeShapeType="1"/>
            </p:cNvSpPr>
            <p:nvPr/>
          </p:nvSpPr>
          <p:spPr bwMode="auto">
            <a:xfrm>
              <a:off x="8110670" y="3326274"/>
              <a:ext cx="2640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Line 130"/>
            <p:cNvSpPr>
              <a:spLocks noChangeShapeType="1"/>
            </p:cNvSpPr>
            <p:nvPr/>
          </p:nvSpPr>
          <p:spPr bwMode="auto">
            <a:xfrm>
              <a:off x="8197939" y="3495493"/>
              <a:ext cx="293138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8482722" y="3430377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8598486" y="3543532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131"/>
            <p:cNvSpPr>
              <a:spLocks noChangeShapeType="1"/>
            </p:cNvSpPr>
            <p:nvPr/>
          </p:nvSpPr>
          <p:spPr bwMode="auto">
            <a:xfrm>
              <a:off x="8197939" y="3664711"/>
              <a:ext cx="4005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213091" y="3631922"/>
            <a:ext cx="2675226" cy="977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4" name="AutoShape 10"/>
          <p:cNvSpPr>
            <a:spLocks noChangeArrowheads="1"/>
          </p:cNvSpPr>
          <p:nvPr/>
        </p:nvSpPr>
        <p:spPr bwMode="auto">
          <a:xfrm>
            <a:off x="2896392" y="3911102"/>
            <a:ext cx="1515382" cy="414791"/>
          </a:xfrm>
          <a:prstGeom prst="rightArrow">
            <a:avLst>
              <a:gd name="adj1" fmla="val 50000"/>
              <a:gd name="adj2" fmla="val 630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stream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256611" y="3677788"/>
            <a:ext cx="1011019" cy="904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 smtClean="0">
                <a:latin typeface="Arial" charset="0"/>
              </a:rPr>
              <a:t>application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thread </a:t>
            </a:r>
            <a:r>
              <a:rPr lang="en-US" sz="1700" dirty="0" err="1" smtClean="0">
                <a:latin typeface="Arial" charset="0"/>
              </a:rPr>
              <a:t>k</a:t>
            </a:r>
            <a:endParaRPr lang="en-US" sz="1700" dirty="0">
              <a:latin typeface="Arial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1310216" y="3673937"/>
            <a:ext cx="1538107" cy="2964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capturing</a:t>
            </a: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469681" y="3670532"/>
            <a:ext cx="2365827" cy="27259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event delivery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6910750" y="3660831"/>
            <a:ext cx="889007" cy="9122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lifeguard </a:t>
            </a:r>
            <a:br>
              <a:rPr lang="en-US" sz="1800" dirty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thread </a:t>
            </a:r>
            <a:r>
              <a:rPr lang="en-US" sz="1800" dirty="0" err="1" smtClean="0">
                <a:latin typeface="Arial" charset="0"/>
              </a:rPr>
              <a:t>k</a:t>
            </a:r>
            <a:endParaRPr lang="en-US" sz="1800" dirty="0">
              <a:latin typeface="Arial" charset="0"/>
            </a:endParaRPr>
          </a:p>
        </p:txBody>
      </p:sp>
      <p:sp>
        <p:nvSpPr>
          <p:cNvPr id="212" name="Line 132"/>
          <p:cNvSpPr>
            <a:spLocks noChangeShapeType="1"/>
          </p:cNvSpPr>
          <p:nvPr/>
        </p:nvSpPr>
        <p:spPr bwMode="auto">
          <a:xfrm flipV="1">
            <a:off x="7829154" y="3519821"/>
            <a:ext cx="221651" cy="3678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Explosion 1 85"/>
          <p:cNvSpPr/>
          <p:nvPr/>
        </p:nvSpPr>
        <p:spPr>
          <a:xfrm>
            <a:off x="6079065" y="20235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xplosion 1 87"/>
          <p:cNvSpPr/>
          <p:nvPr/>
        </p:nvSpPr>
        <p:spPr>
          <a:xfrm>
            <a:off x="7806265" y="2971801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xplosion 1 88"/>
          <p:cNvSpPr/>
          <p:nvPr/>
        </p:nvSpPr>
        <p:spPr>
          <a:xfrm>
            <a:off x="5816598" y="27347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1 89"/>
          <p:cNvSpPr/>
          <p:nvPr/>
        </p:nvSpPr>
        <p:spPr>
          <a:xfrm>
            <a:off x="6121399" y="34967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1 90"/>
          <p:cNvSpPr/>
          <p:nvPr/>
        </p:nvSpPr>
        <p:spPr>
          <a:xfrm>
            <a:off x="5808133" y="42079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2" grpId="0" animBg="1"/>
      <p:bldP spid="113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212" grpId="0" animBg="1"/>
      <p:bldP spid="86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465744" y="4325871"/>
            <a:ext cx="2367643" cy="2601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469977" y="4332222"/>
            <a:ext cx="2367643" cy="260124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434941" y="3628154"/>
            <a:ext cx="3414486" cy="997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4434941" y="2121087"/>
            <a:ext cx="3414486" cy="997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465744" y="2818826"/>
            <a:ext cx="2367643" cy="2601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469977" y="2818141"/>
            <a:ext cx="2367643" cy="260124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accelerators: IT, IF, MTLB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64" y="4730753"/>
            <a:ext cx="8229600" cy="153825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event ordering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Ensuring metadata access atomicity efficiently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Parallelizing hardware accelerators</a:t>
            </a:r>
            <a:endParaRPr lang="en-US" dirty="0"/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213091" y="2124855"/>
            <a:ext cx="2675226" cy="977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auto">
          <a:xfrm>
            <a:off x="2896392" y="2404035"/>
            <a:ext cx="1515382" cy="414791"/>
          </a:xfrm>
          <a:prstGeom prst="rightArrow">
            <a:avLst>
              <a:gd name="adj1" fmla="val 50000"/>
              <a:gd name="adj2" fmla="val 630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stream</a:t>
            </a: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1303867" y="2524077"/>
            <a:ext cx="1549400" cy="5343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application-only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order capturing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4460082" y="2497669"/>
            <a:ext cx="2373310" cy="2837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order enforcing</a:t>
            </a:r>
          </a:p>
        </p:txBody>
      </p:sp>
      <p:sp>
        <p:nvSpPr>
          <p:cNvPr id="182" name="Text Box 112"/>
          <p:cNvSpPr txBox="1">
            <a:spLocks noChangeArrowheads="1"/>
          </p:cNvSpPr>
          <p:nvPr/>
        </p:nvSpPr>
        <p:spPr bwMode="auto">
          <a:xfrm>
            <a:off x="76200" y="1659466"/>
            <a:ext cx="1422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application</a:t>
            </a:r>
          </a:p>
        </p:txBody>
      </p:sp>
      <p:sp>
        <p:nvSpPr>
          <p:cNvPr id="183" name="Text Box 113"/>
          <p:cNvSpPr txBox="1">
            <a:spLocks noChangeArrowheads="1"/>
          </p:cNvSpPr>
          <p:nvPr/>
        </p:nvSpPr>
        <p:spPr bwMode="auto">
          <a:xfrm>
            <a:off x="7306875" y="1648823"/>
            <a:ext cx="1179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lifeguard</a:t>
            </a:r>
          </a:p>
        </p:txBody>
      </p:sp>
      <p:sp>
        <p:nvSpPr>
          <p:cNvPr id="184" name="Text Box 114"/>
          <p:cNvSpPr txBox="1">
            <a:spLocks noChangeArrowheads="1"/>
          </p:cNvSpPr>
          <p:nvPr/>
        </p:nvSpPr>
        <p:spPr bwMode="auto">
          <a:xfrm>
            <a:off x="2015554" y="1648823"/>
            <a:ext cx="4385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online parallel monitoring platform</a:t>
            </a:r>
          </a:p>
        </p:txBody>
      </p:sp>
      <p:sp>
        <p:nvSpPr>
          <p:cNvPr id="185" name="AutoShape 121"/>
          <p:cNvSpPr>
            <a:spLocks/>
          </p:cNvSpPr>
          <p:nvPr/>
        </p:nvSpPr>
        <p:spPr bwMode="auto">
          <a:xfrm rot="16200000">
            <a:off x="736652" y="1551615"/>
            <a:ext cx="45719" cy="1005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6" name="AutoShape 122"/>
          <p:cNvSpPr>
            <a:spLocks/>
          </p:cNvSpPr>
          <p:nvPr/>
        </p:nvSpPr>
        <p:spPr bwMode="auto">
          <a:xfrm rot="16200000">
            <a:off x="4103633" y="-645158"/>
            <a:ext cx="45719" cy="5399344"/>
          </a:xfrm>
          <a:prstGeom prst="rightBracket">
            <a:avLst>
              <a:gd name="adj" fmla="val 67856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7" name="AutoShape 123"/>
          <p:cNvSpPr>
            <a:spLocks/>
          </p:cNvSpPr>
          <p:nvPr/>
        </p:nvSpPr>
        <p:spPr bwMode="auto">
          <a:xfrm rot="16200000">
            <a:off x="7761802" y="1175665"/>
            <a:ext cx="45719" cy="1753712"/>
          </a:xfrm>
          <a:prstGeom prst="rightBracket">
            <a:avLst>
              <a:gd name="adj" fmla="val 276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0" name="Line 132"/>
          <p:cNvSpPr>
            <a:spLocks noChangeShapeType="1"/>
          </p:cNvSpPr>
          <p:nvPr/>
        </p:nvSpPr>
        <p:spPr bwMode="auto">
          <a:xfrm>
            <a:off x="7821897" y="2556031"/>
            <a:ext cx="2413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4" name="Group 198"/>
          <p:cNvGrpSpPr>
            <a:grpSpLocks/>
          </p:cNvGrpSpPr>
          <p:nvPr/>
        </p:nvGrpSpPr>
        <p:grpSpPr bwMode="auto">
          <a:xfrm>
            <a:off x="582751" y="3354098"/>
            <a:ext cx="511175" cy="92077"/>
            <a:chOff x="390" y="1445"/>
            <a:chExt cx="322" cy="58"/>
          </a:xfrm>
        </p:grpSpPr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7108965" y="3341852"/>
            <a:ext cx="511175" cy="92077"/>
            <a:chOff x="390" y="1445"/>
            <a:chExt cx="322" cy="58"/>
          </a:xfrm>
        </p:grpSpPr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1834609" y="3350923"/>
            <a:ext cx="511175" cy="92077"/>
            <a:chOff x="390" y="1445"/>
            <a:chExt cx="322" cy="58"/>
          </a:xfrm>
        </p:grpSpPr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5401041" y="3352510"/>
            <a:ext cx="511175" cy="92077"/>
            <a:chOff x="390" y="1445"/>
            <a:chExt cx="322" cy="58"/>
          </a:xfrm>
        </p:grpSpPr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9" name="Oval 218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3348404" y="3352510"/>
            <a:ext cx="511175" cy="92077"/>
            <a:chOff x="390" y="1445"/>
            <a:chExt cx="322" cy="58"/>
          </a:xfrm>
        </p:grpSpPr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>
              <a:off x="390" y="1446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>
              <a:off x="522" y="1447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>
              <a:off x="654" y="1445"/>
              <a:ext cx="58" cy="5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04" name="Line 134"/>
          <p:cNvSpPr>
            <a:spLocks noChangeShapeType="1"/>
          </p:cNvSpPr>
          <p:nvPr/>
        </p:nvSpPr>
        <p:spPr bwMode="auto">
          <a:xfrm flipH="1">
            <a:off x="3442519" y="2732648"/>
            <a:ext cx="175760" cy="54224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5" name="Line 135"/>
          <p:cNvSpPr>
            <a:spLocks noChangeShapeType="1"/>
          </p:cNvSpPr>
          <p:nvPr/>
        </p:nvSpPr>
        <p:spPr bwMode="auto">
          <a:xfrm flipH="1" flipV="1">
            <a:off x="3478804" y="3447249"/>
            <a:ext cx="255815" cy="50142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6" name="Line 136"/>
          <p:cNvSpPr>
            <a:spLocks noChangeShapeType="1"/>
          </p:cNvSpPr>
          <p:nvPr/>
        </p:nvSpPr>
        <p:spPr bwMode="auto">
          <a:xfrm flipH="1">
            <a:off x="3841661" y="2736956"/>
            <a:ext cx="222704" cy="127272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7" name="Line 137"/>
          <p:cNvSpPr>
            <a:spLocks noChangeShapeType="1"/>
          </p:cNvSpPr>
          <p:nvPr/>
        </p:nvSpPr>
        <p:spPr bwMode="auto">
          <a:xfrm flipH="1" flipV="1">
            <a:off x="2994390" y="2725844"/>
            <a:ext cx="321129" cy="125661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8" name="Line 138"/>
          <p:cNvSpPr>
            <a:spLocks noChangeShapeType="1"/>
          </p:cNvSpPr>
          <p:nvPr/>
        </p:nvSpPr>
        <p:spPr bwMode="auto">
          <a:xfrm flipH="1" flipV="1">
            <a:off x="3599001" y="2759409"/>
            <a:ext cx="170089" cy="5699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9" name="Line 139"/>
          <p:cNvSpPr>
            <a:spLocks noChangeShapeType="1"/>
          </p:cNvSpPr>
          <p:nvPr/>
        </p:nvSpPr>
        <p:spPr bwMode="auto">
          <a:xfrm flipH="1">
            <a:off x="3506019" y="3447250"/>
            <a:ext cx="199571" cy="52999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2970805" y="2908866"/>
            <a:ext cx="1342572" cy="2027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1" name="Text Box 140"/>
          <p:cNvSpPr txBox="1">
            <a:spLocks noChangeArrowheads="1"/>
          </p:cNvSpPr>
          <p:nvPr/>
        </p:nvSpPr>
        <p:spPr bwMode="auto">
          <a:xfrm>
            <a:off x="2864143" y="2830842"/>
            <a:ext cx="1527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dirty="0"/>
              <a:t>dependence arcs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233462" y="1326629"/>
            <a:ext cx="1408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[</a:t>
            </a:r>
            <a:r>
              <a:rPr lang="en-US" sz="2200" dirty="0" err="1" smtClean="0"/>
              <a:t>ParaLog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6611" y="2170721"/>
            <a:ext cx="1011019" cy="904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 smtClean="0">
                <a:latin typeface="Arial" charset="0"/>
              </a:rPr>
              <a:t>application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thread 1</a:t>
            </a:r>
            <a:endParaRPr lang="en-US" sz="1700" dirty="0">
              <a:latin typeface="Arial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310216" y="2166870"/>
            <a:ext cx="1538107" cy="2964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capturing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469681" y="2166870"/>
            <a:ext cx="2365827" cy="27259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event delivery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910750" y="2153764"/>
            <a:ext cx="889007" cy="9122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lifeguard </a:t>
            </a:r>
            <a:br>
              <a:rPr lang="en-US" sz="1800" dirty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thread 1</a:t>
            </a:r>
            <a:endParaRPr lang="en-US" sz="1800" dirty="0">
              <a:latin typeface="Arial" charset="0"/>
            </a:endParaRPr>
          </a:p>
        </p:txBody>
      </p:sp>
      <p:sp>
        <p:nvSpPr>
          <p:cNvPr id="94" name="Text Box 124"/>
          <p:cNvSpPr txBox="1">
            <a:spLocks noChangeArrowheads="1"/>
          </p:cNvSpPr>
          <p:nvPr/>
        </p:nvSpPr>
        <p:spPr bwMode="auto">
          <a:xfrm>
            <a:off x="7937625" y="2001339"/>
            <a:ext cx="1147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latin typeface="+mn-lt"/>
              </a:rPr>
              <a:t>global</a:t>
            </a:r>
          </a:p>
          <a:p>
            <a:pPr algn="ctr"/>
            <a:r>
              <a:rPr lang="en-US" sz="1800" dirty="0" smtClean="0">
                <a:latin typeface="+mn-lt"/>
              </a:rPr>
              <a:t>metadata</a:t>
            </a:r>
            <a:endParaRPr lang="en-US" sz="1800" dirty="0">
              <a:latin typeface="+mn-lt"/>
            </a:endParaRPr>
          </a:p>
        </p:txBody>
      </p:sp>
      <p:grpSp>
        <p:nvGrpSpPr>
          <p:cNvPr id="9" name="Group 87"/>
          <p:cNvGrpSpPr/>
          <p:nvPr/>
        </p:nvGrpSpPr>
        <p:grpSpPr>
          <a:xfrm>
            <a:off x="8110670" y="2623512"/>
            <a:ext cx="799899" cy="1184531"/>
            <a:chOff x="8110670" y="3326273"/>
            <a:chExt cx="799899" cy="1184531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8110670" y="3326274"/>
              <a:ext cx="87269" cy="11845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8374717" y="3326273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Line 129"/>
            <p:cNvSpPr>
              <a:spLocks noChangeShapeType="1"/>
            </p:cNvSpPr>
            <p:nvPr/>
          </p:nvSpPr>
          <p:spPr bwMode="auto">
            <a:xfrm>
              <a:off x="8110670" y="3326274"/>
              <a:ext cx="2640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Line 130"/>
            <p:cNvSpPr>
              <a:spLocks noChangeShapeType="1"/>
            </p:cNvSpPr>
            <p:nvPr/>
          </p:nvSpPr>
          <p:spPr bwMode="auto">
            <a:xfrm>
              <a:off x="8197939" y="3495493"/>
              <a:ext cx="293138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8482722" y="3430377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8598486" y="3543532"/>
              <a:ext cx="312083" cy="761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131"/>
            <p:cNvSpPr>
              <a:spLocks noChangeShapeType="1"/>
            </p:cNvSpPr>
            <p:nvPr/>
          </p:nvSpPr>
          <p:spPr bwMode="auto">
            <a:xfrm>
              <a:off x="8197939" y="3664711"/>
              <a:ext cx="400547" cy="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213091" y="3631922"/>
            <a:ext cx="2675226" cy="977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4" name="AutoShape 10"/>
          <p:cNvSpPr>
            <a:spLocks noChangeArrowheads="1"/>
          </p:cNvSpPr>
          <p:nvPr/>
        </p:nvSpPr>
        <p:spPr bwMode="auto">
          <a:xfrm>
            <a:off x="2896392" y="3911102"/>
            <a:ext cx="1515382" cy="414791"/>
          </a:xfrm>
          <a:prstGeom prst="rightArrow">
            <a:avLst>
              <a:gd name="adj1" fmla="val 50000"/>
              <a:gd name="adj2" fmla="val 630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stream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303867" y="4031144"/>
            <a:ext cx="1549400" cy="5343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application-only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order capturing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460082" y="4006579"/>
            <a:ext cx="2373310" cy="2837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order enforcing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256611" y="3677788"/>
            <a:ext cx="1011019" cy="904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 smtClean="0">
                <a:latin typeface="Arial" charset="0"/>
              </a:rPr>
              <a:t>application</a:t>
            </a:r>
            <a:br>
              <a:rPr lang="en-US" sz="1700" dirty="0" smtClean="0">
                <a:latin typeface="Arial" charset="0"/>
              </a:rPr>
            </a:br>
            <a:r>
              <a:rPr lang="en-US" sz="1700" dirty="0" smtClean="0">
                <a:latin typeface="Arial" charset="0"/>
              </a:rPr>
              <a:t>thread </a:t>
            </a:r>
            <a:r>
              <a:rPr lang="en-US" sz="1700" dirty="0" err="1" smtClean="0">
                <a:latin typeface="Arial" charset="0"/>
              </a:rPr>
              <a:t>k</a:t>
            </a:r>
            <a:endParaRPr lang="en-US" sz="1700" dirty="0">
              <a:latin typeface="Arial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1310216" y="3673937"/>
            <a:ext cx="1538107" cy="2964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00" dirty="0">
                <a:latin typeface="+mn-lt"/>
              </a:rPr>
              <a:t>event capturing</a:t>
            </a: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469681" y="3670532"/>
            <a:ext cx="2365827" cy="27259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event delivery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6910750" y="3660831"/>
            <a:ext cx="889007" cy="9122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lifeguard </a:t>
            </a:r>
            <a:br>
              <a:rPr lang="en-US" sz="1800" dirty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thread </a:t>
            </a:r>
            <a:r>
              <a:rPr lang="en-US" sz="1800" dirty="0" err="1" smtClean="0">
                <a:latin typeface="Arial" charset="0"/>
              </a:rPr>
              <a:t>k</a:t>
            </a:r>
            <a:endParaRPr lang="en-US" sz="1800" dirty="0">
              <a:latin typeface="Arial" charset="0"/>
            </a:endParaRPr>
          </a:p>
        </p:txBody>
      </p:sp>
      <p:sp>
        <p:nvSpPr>
          <p:cNvPr id="212" name="Line 132"/>
          <p:cNvSpPr>
            <a:spLocks noChangeShapeType="1"/>
          </p:cNvSpPr>
          <p:nvPr/>
        </p:nvSpPr>
        <p:spPr bwMode="auto">
          <a:xfrm flipV="1">
            <a:off x="7829154" y="3519821"/>
            <a:ext cx="221651" cy="3678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63933" y="2328333"/>
            <a:ext cx="1270000" cy="17306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xplosion 1 85"/>
          <p:cNvSpPr/>
          <p:nvPr/>
        </p:nvSpPr>
        <p:spPr>
          <a:xfrm>
            <a:off x="6079065" y="20235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xplosion 1 87"/>
          <p:cNvSpPr/>
          <p:nvPr/>
        </p:nvSpPr>
        <p:spPr>
          <a:xfrm>
            <a:off x="7806265" y="2971801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xplosion 1 88"/>
          <p:cNvSpPr/>
          <p:nvPr/>
        </p:nvSpPr>
        <p:spPr>
          <a:xfrm>
            <a:off x="5816598" y="27347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1 89"/>
          <p:cNvSpPr/>
          <p:nvPr/>
        </p:nvSpPr>
        <p:spPr>
          <a:xfrm>
            <a:off x="6121399" y="34967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1 90"/>
          <p:cNvSpPr/>
          <p:nvPr/>
        </p:nvSpPr>
        <p:spPr>
          <a:xfrm>
            <a:off x="5808133" y="4207934"/>
            <a:ext cx="804333" cy="5672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85" grpId="0" animBg="1"/>
      <p:bldP spid="3" grpId="0" build="p"/>
      <p:bldP spid="177" grpId="0" animBg="1"/>
      <p:bldP spid="179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/>
      <p:bldP spid="115" grpId="0" animBg="1"/>
      <p:bldP spid="116" grpId="0" animBg="1"/>
      <p:bldP spid="76" grpId="0" animBg="1"/>
      <p:bldP spid="86" grpId="1" animBg="1"/>
      <p:bldP spid="88" grpId="1" animBg="1"/>
      <p:bldP spid="89" grpId="1" animBg="1"/>
      <p:bldP spid="90" grpId="1" animBg="1"/>
      <p:bldP spid="9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/>
              <a:t>Addressing the Challenges of Parallel Monitoring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Capturing &amp; enforcing application event ordering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Ensuring metadata access atomicity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Parallelizing hardware accelerators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Ordering: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75" y="1520801"/>
            <a:ext cx="8663025" cy="828696"/>
          </a:xfrm>
        </p:spPr>
        <p:txBody>
          <a:bodyPr>
            <a:normAutofit/>
          </a:bodyPr>
          <a:lstStyle/>
          <a:p>
            <a:r>
              <a:rPr lang="en-US" dirty="0" smtClean="0"/>
              <a:t>Case Study: Information flow analysis (i.e., </a:t>
            </a:r>
            <a:r>
              <a:rPr lang="en-US" dirty="0" err="1" smtClean="0"/>
              <a:t>Taintcheck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Wave 6"/>
          <p:cNvSpPr/>
          <p:nvPr/>
        </p:nvSpPr>
        <p:spPr>
          <a:xfrm rot="5400000">
            <a:off x="746111" y="4165059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50445" y="3625304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store(A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Wave 9"/>
          <p:cNvSpPr/>
          <p:nvPr/>
        </p:nvSpPr>
        <p:spPr>
          <a:xfrm rot="5400000">
            <a:off x="1988560" y="4158714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19904" y="4572508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load(A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283345" y="4135949"/>
            <a:ext cx="640286" cy="232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5988" y="2296582"/>
            <a:ext cx="170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Application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615038" y="2731304"/>
            <a:ext cx="100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3025" y="2731304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028042" y="4157777"/>
            <a:ext cx="3192168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Wave 19"/>
          <p:cNvSpPr/>
          <p:nvPr/>
        </p:nvSpPr>
        <p:spPr>
          <a:xfrm rot="5400000">
            <a:off x="4587006" y="4154476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54601" y="3614721"/>
            <a:ext cx="1583266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cs typeface="Calibri"/>
              </a:rPr>
              <a:t>st_handler(A</a:t>
            </a:r>
            <a:r>
              <a:rPr lang="en-US" dirty="0" smtClean="0">
                <a:cs typeface="Calibri"/>
              </a:rPr>
              <a:t>)</a:t>
            </a:r>
            <a:endParaRPr lang="en-US" dirty="0">
              <a:cs typeface="Calibri"/>
            </a:endParaRPr>
          </a:p>
        </p:txBody>
      </p:sp>
      <p:sp>
        <p:nvSpPr>
          <p:cNvPr id="22" name="Wave 21"/>
          <p:cNvSpPr/>
          <p:nvPr/>
        </p:nvSpPr>
        <p:spPr>
          <a:xfrm rot="5400000">
            <a:off x="5829455" y="4148131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6124240" y="4125366"/>
            <a:ext cx="640286" cy="232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5297" y="2259056"/>
            <a:ext cx="146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Lifeguard</a:t>
            </a:r>
            <a:endParaRPr lang="en-US" sz="24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5455933" y="2720721"/>
            <a:ext cx="9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53920" y="2720721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417637" y="3969665"/>
            <a:ext cx="688723" cy="2"/>
          </a:xfrm>
          <a:prstGeom prst="line">
            <a:avLst/>
          </a:prstGeom>
          <a:ln>
            <a:solidFill>
              <a:srgbClr val="0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1057" y="2968390"/>
            <a:ext cx="132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366933" y="4592595"/>
            <a:ext cx="1608667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ld_handler(A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64068" y="5867399"/>
            <a:ext cx="8255000" cy="4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happens-before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to lifeguards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8012752" y="3969665"/>
            <a:ext cx="688723" cy="2"/>
          </a:xfrm>
          <a:prstGeom prst="line">
            <a:avLst/>
          </a:prstGeom>
          <a:ln>
            <a:solidFill>
              <a:srgbClr val="0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05934" y="2968390"/>
            <a:ext cx="114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Lifeguard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25926E-6 L -0.00104 0.1574 " pathEditMode="relative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226 -0.13889 " pathEditMode="relative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1574 L -0.00105 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3889 L -0.00017 0.00023 " pathEditMode="relative" ptsTypes="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5" grpId="0"/>
      <p:bldP spid="26" grpId="0"/>
      <p:bldP spid="27" grpId="0"/>
      <p:bldP spid="34" grpId="0" animBg="1"/>
      <p:bldP spid="34" grpId="1" animBg="1"/>
      <p:bldP spid="34" grpId="2" animBg="1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Wave 107"/>
          <p:cNvSpPr/>
          <p:nvPr/>
        </p:nvSpPr>
        <p:spPr>
          <a:xfrm rot="5400000">
            <a:off x="6350486" y="3254369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942138" y="3676630"/>
            <a:ext cx="1566861" cy="30691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FFFF"/>
                </a:solidFill>
              </a:rPr>
              <a:t>{thread </a:t>
            </a:r>
            <a:r>
              <a:rPr lang="en-US" sz="1700" b="1" dirty="0" err="1" smtClean="0">
                <a:solidFill>
                  <a:srgbClr val="FFFFFF"/>
                </a:solidFill>
              </a:rPr>
              <a:t>j</a:t>
            </a:r>
            <a:r>
              <a:rPr lang="en-US" sz="1700" b="1" dirty="0" smtClean="0">
                <a:solidFill>
                  <a:srgbClr val="FFFFFF"/>
                </a:solidFill>
              </a:rPr>
              <a:t>, </a:t>
            </a:r>
            <a:r>
              <a:rPr lang="en-US" sz="1700" b="1" dirty="0" err="1" smtClean="0">
                <a:solidFill>
                  <a:srgbClr val="FFFFFF"/>
                </a:solidFill>
              </a:rPr>
              <a:t>t</a:t>
            </a:r>
            <a:r>
              <a:rPr lang="en-US" sz="1700" b="1" baseline="-25000" dirty="0" err="1" smtClean="0">
                <a:solidFill>
                  <a:srgbClr val="FFFFFF"/>
                </a:solidFill>
              </a:rPr>
              <a:t>j</a:t>
            </a:r>
            <a:r>
              <a:rPr lang="en-US" sz="1700" b="1" dirty="0" smtClean="0">
                <a:solidFill>
                  <a:srgbClr val="FFFFFF"/>
                </a:solidFill>
              </a:rPr>
              <a:t>}</a:t>
            </a: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6952712" y="3678208"/>
            <a:ext cx="1556287" cy="30691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{thread </a:t>
            </a:r>
            <a:r>
              <a:rPr lang="en-US" b="1" dirty="0" err="1" smtClean="0">
                <a:solidFill>
                  <a:schemeClr val="bg1"/>
                </a:solidFill>
              </a:rPr>
              <a:t>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b="1" dirty="0" smtClean="0">
                <a:solidFill>
                  <a:schemeClr val="bg1"/>
                </a:solidFill>
              </a:rPr>
              <a:t>}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588958" y="4921263"/>
            <a:ext cx="134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j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584720" y="4927608"/>
            <a:ext cx="165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j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baseline="30000" dirty="0" smtClean="0"/>
              <a:t> </a:t>
            </a:r>
            <a:r>
              <a:rPr lang="en-US" dirty="0" smtClean="0"/>
              <a:t>- 2 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6821349" y="4921263"/>
            <a:ext cx="174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k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baseline="30000" dirty="0" smtClean="0"/>
              <a:t> </a:t>
            </a:r>
            <a:r>
              <a:rPr lang="en-US" dirty="0" smtClean="0"/>
              <a:t>- 1 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6821349" y="4921263"/>
            <a:ext cx="142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k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817111" y="4927608"/>
            <a:ext cx="174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k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baseline="30000" dirty="0" smtClean="0"/>
              <a:t> </a:t>
            </a:r>
            <a:r>
              <a:rPr lang="en-US" dirty="0" smtClean="0"/>
              <a:t>- 2 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588958" y="4921263"/>
            <a:ext cx="165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progress</a:t>
            </a:r>
            <a:r>
              <a:rPr lang="en-US" baseline="-25000" dirty="0" err="1" smtClean="0"/>
              <a:t>j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baseline="30000" dirty="0" smtClean="0"/>
              <a:t> </a:t>
            </a:r>
            <a:r>
              <a:rPr lang="en-US" dirty="0" smtClean="0"/>
              <a:t>- 1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Ordering: the solution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5365742"/>
            <a:ext cx="8644465" cy="9858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Coherence-based ordering of application events</a:t>
            </a:r>
          </a:p>
          <a:p>
            <a:pPr lvl="1"/>
            <a:r>
              <a:rPr lang="en-US" dirty="0" smtClean="0"/>
              <a:t>Similar to FDR, but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, focusing on </a:t>
            </a:r>
            <a:r>
              <a:rPr lang="en-US" dirty="0" smtClean="0">
                <a:solidFill>
                  <a:srgbClr val="FF0000"/>
                </a:solidFill>
              </a:rPr>
              <a:t>application-only</a:t>
            </a:r>
            <a:r>
              <a:rPr lang="en-US" dirty="0" smtClean="0"/>
              <a:t>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Evangelos Vlachos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ASPLOS '10 - ParaLog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55FC-EA86-BC4E-BD36-F6F7DAECFB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0" name="Wave 79"/>
          <p:cNvSpPr/>
          <p:nvPr/>
        </p:nvSpPr>
        <p:spPr>
          <a:xfrm rot="5400000">
            <a:off x="600065" y="3260714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404399" y="2720959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store(A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2" name="Wave 81"/>
          <p:cNvSpPr/>
          <p:nvPr/>
        </p:nvSpPr>
        <p:spPr>
          <a:xfrm rot="5400000">
            <a:off x="2054174" y="3254369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785518" y="3668163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load(A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81" idx="3"/>
            <a:endCxn id="83" idx="1"/>
          </p:cNvCxnSpPr>
          <p:nvPr/>
        </p:nvCxnSpPr>
        <p:spPr>
          <a:xfrm>
            <a:off x="2510360" y="2874418"/>
            <a:ext cx="275158" cy="947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39916" y="1392237"/>
            <a:ext cx="170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Application</a:t>
            </a:r>
            <a:endParaRPr lang="en-US" sz="2400" u="sng" dirty="0"/>
          </a:p>
        </p:txBody>
      </p:sp>
      <p:sp>
        <p:nvSpPr>
          <p:cNvPr id="86" name="TextBox 85"/>
          <p:cNvSpPr txBox="1"/>
          <p:nvPr/>
        </p:nvSpPr>
        <p:spPr>
          <a:xfrm>
            <a:off x="1468992" y="1826959"/>
            <a:ext cx="9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2878639" y="1826959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104373" y="3065320"/>
            <a:ext cx="688723" cy="2"/>
          </a:xfrm>
          <a:prstGeom prst="line">
            <a:avLst/>
          </a:prstGeom>
          <a:ln>
            <a:solidFill>
              <a:srgbClr val="0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4209" y="2351627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1404399" y="2392875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00" dirty="0" smtClean="0"/>
          </a:p>
        </p:txBody>
      </p:sp>
      <p:sp>
        <p:nvSpPr>
          <p:cNvPr id="91" name="Rounded Rectangle 90"/>
          <p:cNvSpPr/>
          <p:nvPr/>
        </p:nvSpPr>
        <p:spPr>
          <a:xfrm>
            <a:off x="1404399" y="3049043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2785518" y="3996247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2796101" y="3344319"/>
            <a:ext cx="1105961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93257" y="2351627"/>
            <a:ext cx="59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t</a:t>
            </a:r>
            <a:r>
              <a:rPr lang="en-US" baseline="-25000" dirty="0" err="1" smtClean="0">
                <a:latin typeface="Microsoft Sans Serif"/>
                <a:cs typeface="Microsoft Sans Serif"/>
              </a:rPr>
              <a:t>j</a:t>
            </a:r>
            <a:r>
              <a:rPr lang="en-US" baseline="30000" dirty="0" smtClean="0">
                <a:latin typeface="Microsoft Sans Serif"/>
                <a:cs typeface="Microsoft Sans Serif"/>
              </a:rPr>
              <a:t> </a:t>
            </a:r>
            <a:r>
              <a:rPr lang="en-US" dirty="0" smtClean="0">
                <a:latin typeface="Microsoft Sans Serif"/>
                <a:cs typeface="Microsoft Sans Serif"/>
              </a:rPr>
              <a:t>- 1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3257" y="2683938"/>
            <a:ext cx="28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t</a:t>
            </a:r>
            <a:r>
              <a:rPr lang="en-US" baseline="-25000" dirty="0" err="1" smtClean="0">
                <a:latin typeface="Microsoft Sans Serif"/>
                <a:cs typeface="Microsoft Sans Serif"/>
              </a:rPr>
              <a:t>j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8561" y="3007795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t</a:t>
            </a:r>
            <a:r>
              <a:rPr lang="en-US" baseline="-25000" dirty="0" err="1" smtClean="0">
                <a:latin typeface="Microsoft Sans Serif"/>
                <a:cs typeface="Microsoft Sans Serif"/>
              </a:rPr>
              <a:t>j</a:t>
            </a:r>
            <a:r>
              <a:rPr lang="en-US" baseline="30000" dirty="0" smtClean="0">
                <a:latin typeface="Microsoft Sans Serif"/>
                <a:cs typeface="Microsoft Sans Serif"/>
              </a:rPr>
              <a:t> </a:t>
            </a:r>
            <a:r>
              <a:rPr lang="en-US" dirty="0" smtClean="0">
                <a:latin typeface="Microsoft Sans Serif"/>
                <a:cs typeface="Microsoft Sans Serif"/>
              </a:rPr>
              <a:t>+ 1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423130" y="2799270"/>
            <a:ext cx="318406" cy="254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926758" y="3318913"/>
            <a:ext cx="63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- 1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926758" y="3651224"/>
            <a:ext cx="32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902062" y="3975081"/>
            <a:ext cx="69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baseline="30000" dirty="0" smtClean="0"/>
              <a:t> </a:t>
            </a:r>
            <a:r>
              <a:rPr lang="en-US" dirty="0" smtClean="0"/>
              <a:t>+ 1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3019575" y="3165618"/>
            <a:ext cx="3192168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Wave 105"/>
          <p:cNvSpPr/>
          <p:nvPr/>
        </p:nvSpPr>
        <p:spPr>
          <a:xfrm rot="5400000">
            <a:off x="4663551" y="3260714"/>
            <a:ext cx="2561169" cy="455085"/>
          </a:xfrm>
          <a:prstGeom prst="wave">
            <a:avLst>
              <a:gd name="adj1" fmla="val 20000"/>
              <a:gd name="adj2" fmla="val 0"/>
            </a:avLst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130802" y="2720959"/>
            <a:ext cx="1606028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st_handler(A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6927316" y="4006819"/>
            <a:ext cx="1581683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ld_handler(A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0" name="Straight Arrow Connector 109"/>
          <p:cNvCxnSpPr>
            <a:stCxn id="107" idx="3"/>
            <a:endCxn id="109" idx="1"/>
          </p:cNvCxnSpPr>
          <p:nvPr/>
        </p:nvCxnSpPr>
        <p:spPr>
          <a:xfrm>
            <a:off x="6736830" y="2874418"/>
            <a:ext cx="190486" cy="128586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013664" y="1392237"/>
            <a:ext cx="146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Lifeguard</a:t>
            </a:r>
            <a:endParaRPr lang="en-US" sz="2400" u="sng" dirty="0"/>
          </a:p>
        </p:txBody>
      </p:sp>
      <p:sp>
        <p:nvSpPr>
          <p:cNvPr id="112" name="TextBox 111"/>
          <p:cNvSpPr txBox="1"/>
          <p:nvPr/>
        </p:nvSpPr>
        <p:spPr>
          <a:xfrm>
            <a:off x="5534588" y="1826959"/>
            <a:ext cx="9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j</a:t>
            </a:r>
            <a:endParaRPr lang="en-US" i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062773" y="1826959"/>
            <a:ext cx="10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5130802" y="2392875"/>
            <a:ext cx="1606028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130802" y="3049043"/>
            <a:ext cx="1606028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6927317" y="4334903"/>
            <a:ext cx="1581682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6937900" y="3344319"/>
            <a:ext cx="1571099" cy="30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4730747" y="2387583"/>
            <a:ext cx="433916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>
            <a:off x="8511120" y="3339011"/>
            <a:ext cx="433916" cy="1589"/>
          </a:xfrm>
          <a:prstGeom prst="straightConnector1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ular Callout 141"/>
          <p:cNvSpPr/>
          <p:nvPr/>
        </p:nvSpPr>
        <p:spPr>
          <a:xfrm>
            <a:off x="4978399" y="3548213"/>
            <a:ext cx="1566333" cy="651253"/>
          </a:xfrm>
          <a:prstGeom prst="wedgeRoundRectCallout">
            <a:avLst>
              <a:gd name="adj1" fmla="val 92668"/>
              <a:gd name="adj2" fmla="val -610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wait while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progress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r>
              <a:rPr lang="en-US" dirty="0" smtClean="0">
                <a:solidFill>
                  <a:srgbClr val="000000"/>
                </a:solidFill>
              </a:rPr>
              <a:t> &lt;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8.88889E-6 L 0.02882 0.13426 " pathEditMode="relative" ptsTypes="AA">
                                      <p:cBhvr>
                                        <p:cTn id="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718 L 0.00209 0.04653 " pathEditMode="relative" ptsTypes="AA">
                                      <p:cBhvr>
                                        <p:cTn id="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116 L -0.00347 0.0486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4861 L -0.0033 0.094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4653 L 0.00192 0.14352 " pathEditMode="relative" ptsTypes="AA">
                                      <p:cBhvr>
                                        <p:cTn id="13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0" grpId="0" animBg="1"/>
      <p:bldP spid="130" grpId="1" animBg="1"/>
      <p:bldP spid="143" grpId="0" animBg="1"/>
      <p:bldP spid="137" grpId="0"/>
      <p:bldP spid="135" grpId="0"/>
      <p:bldP spid="135" grpId="1"/>
      <p:bldP spid="140" grpId="0"/>
      <p:bldP spid="140" grpId="1"/>
      <p:bldP spid="141" grpId="0"/>
      <p:bldP spid="138" grpId="0"/>
      <p:bldP spid="138" grpId="1"/>
      <p:bldP spid="136" grpId="0"/>
      <p:bldP spid="136" grpId="1"/>
      <p:bldP spid="90" grpId="0" animBg="1"/>
      <p:bldP spid="91" grpId="0" animBg="1"/>
      <p:bldP spid="93" grpId="0" animBg="1"/>
      <p:bldP spid="95" grpId="0" animBg="1"/>
      <p:bldP spid="96" grpId="0"/>
      <p:bldP spid="97" grpId="0"/>
      <p:bldP spid="98" grpId="0"/>
      <p:bldP spid="101" grpId="0" animBg="1"/>
      <p:bldP spid="101" grpId="1" animBg="1"/>
      <p:bldP spid="101" grpId="2" animBg="1"/>
      <p:bldP spid="102" grpId="0"/>
      <p:bldP spid="103" grpId="0"/>
      <p:bldP spid="104" grpId="0"/>
      <p:bldP spid="106" grpId="0" animBg="1"/>
      <p:bldP spid="107" grpId="0" animBg="1"/>
      <p:bldP spid="109" grpId="0" animBg="1"/>
      <p:bldP spid="111" grpId="0"/>
      <p:bldP spid="112" grpId="0"/>
      <p:bldP spid="113" grpId="0"/>
      <p:bldP spid="115" grpId="0" animBg="1"/>
      <p:bldP spid="116" grpId="0" animBg="1"/>
      <p:bldP spid="117" grpId="0" animBg="1"/>
      <p:bldP spid="118" grpId="0" animBg="1"/>
      <p:bldP spid="142" grpId="0" animBg="1"/>
      <p:bldP spid="142" grpId="1" animBg="1"/>
    </p:bldLst>
  </p:timing>
</p:sld>
</file>

<file path=ppt/theme/theme1.xml><?xml version="1.0" encoding="utf-8"?>
<a:theme xmlns:a="http://schemas.openxmlformats.org/drawingml/2006/main" name="calcm">
  <a:themeElements>
    <a:clrScheme name="calcm 13">
      <a:dk1>
        <a:srgbClr val="000000"/>
      </a:dk1>
      <a:lt1>
        <a:srgbClr val="FFFFFF"/>
      </a:lt1>
      <a:dk2>
        <a:srgbClr val="0011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alcm">
      <a:majorFont>
        <a:latin typeface="Tahom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l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3">
        <a:dk1>
          <a:srgbClr val="000000"/>
        </a:dk1>
        <a:lt1>
          <a:srgbClr val="FFFFFF"/>
        </a:lt1>
        <a:dk2>
          <a:srgbClr val="0011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paralog.pot</Template>
  <TotalTime>9195</TotalTime>
  <Words>2434</Words>
  <Application>Microsoft Macintosh PowerPoint</Application>
  <PresentationFormat>On-screen Show (4:3)</PresentationFormat>
  <Paragraphs>645</Paragraphs>
  <Slides>38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calcm</vt:lpstr>
      <vt:lpstr>Chart</vt:lpstr>
      <vt:lpstr>Worksheet</vt:lpstr>
      <vt:lpstr>ParaLog: Enabling and Accelerating Online Parallel Monitoring of Multithreaded Applications</vt:lpstr>
      <vt:lpstr>Software Errors &amp; Analysis Tools</vt:lpstr>
      <vt:lpstr>Lifeguards and Parallel Applications</vt:lpstr>
      <vt:lpstr>Low-Overhead Instruction-level Analysis </vt:lpstr>
      <vt:lpstr>Challenges in Parallel Monitoring</vt:lpstr>
      <vt:lpstr>Addressing the Challenges</vt:lpstr>
      <vt:lpstr>Outline</vt:lpstr>
      <vt:lpstr>Event Ordering: the Problem</vt:lpstr>
      <vt:lpstr>Event Ordering: the solution (1/2)</vt:lpstr>
      <vt:lpstr>Is monitoring coherence enough?</vt:lpstr>
      <vt:lpstr>Metadata Atomicity</vt:lpstr>
      <vt:lpstr>Parallel Hardware Accelerators</vt:lpstr>
      <vt:lpstr>Outline</vt:lpstr>
      <vt:lpstr>Experimental Framework</vt:lpstr>
      <vt:lpstr>Performance Results: AddrCheck</vt:lpstr>
      <vt:lpstr>Performance Results: AddrCheck</vt:lpstr>
      <vt:lpstr>Performance Results: AddrCheck</vt:lpstr>
      <vt:lpstr>Performance Results: AddrCheck</vt:lpstr>
      <vt:lpstr>Performance Results: TaintCheck</vt:lpstr>
      <vt:lpstr>Performance Results: TaintCheck</vt:lpstr>
      <vt:lpstr>Performance Results: TaintCheck</vt:lpstr>
      <vt:lpstr>Other Results in the Paper</vt:lpstr>
      <vt:lpstr>Conclusions</vt:lpstr>
      <vt:lpstr>Questions ?</vt:lpstr>
      <vt:lpstr>Backup Slides</vt:lpstr>
      <vt:lpstr>Metadata Atomicity</vt:lpstr>
      <vt:lpstr>Parallel Hardware Accelerators</vt:lpstr>
      <vt:lpstr>Performance Impact of Lifeguard Accelerators</vt:lpstr>
      <vt:lpstr>Performance Impact of Lifeguard Accelerators</vt:lpstr>
      <vt:lpstr>Transitive Reduction Sensitivity Study</vt:lpstr>
      <vt:lpstr>Supporting Total Store Order (TSO)</vt:lpstr>
      <vt:lpstr>Parallel Hardware Accelerators</vt:lpstr>
      <vt:lpstr>Experimental Framework</vt:lpstr>
      <vt:lpstr>Relative Slowdown - TaintCheck</vt:lpstr>
      <vt:lpstr>Relative Slowdown - AddrCheck</vt:lpstr>
      <vt:lpstr>Performance Results - AddrCheck</vt:lpstr>
      <vt:lpstr>Performance Results - TaintCheck</vt:lpstr>
      <vt:lpstr>Parallel Hardware Accelerators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ParaLog: Enabling and Accelerating Online Parallel Monitoring of Multithreaded Applications</dc:title>
  <dc:creator>Evangelos</dc:creator>
  <cp:lastModifiedBy>Evangelos</cp:lastModifiedBy>
  <cp:revision>132</cp:revision>
  <dcterms:created xsi:type="dcterms:W3CDTF">2010-05-14T16:55:16Z</dcterms:created>
  <dcterms:modified xsi:type="dcterms:W3CDTF">2010-05-14T16:58:49Z</dcterms:modified>
</cp:coreProperties>
</file>