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5.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7.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9.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5.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6.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7.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58.xml" ContentType="application/vnd.openxmlformats-officedocument.theme+xml"/>
  <Override PartName="/ppt/theme/themeOverride1.xml" ContentType="application/vnd.openxmlformats-officedocument.themeOverrid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59.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theme/theme60.xml" ContentType="application/vnd.openxmlformats-officedocument.theme+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61.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theme/theme62.xml" ContentType="application/vnd.openxmlformats-officedocument.theme+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63.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4.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5.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6.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7.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68.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69.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70.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71.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7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73.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6.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0.xml" ContentType="application/vnd.openxmlformats-officedocument.presentationml.tags+xml"/>
  <Override PartName="/ppt/notesSlides/notesSlide53.xml" ContentType="application/vnd.openxmlformats-officedocument.presentationml.notesSlide+xml"/>
  <Override PartName="/ppt/tags/tag11.xml" ContentType="application/vnd.openxmlformats-officedocument.presentationml.tags+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9.xml" ContentType="application/vnd.openxmlformats-officedocument.presentationml.tags+xml"/>
  <Override PartName="/ppt/notesSlides/notesSlide63.xml" ContentType="application/vnd.openxmlformats-officedocument.presentationml.notesSlide+xml"/>
  <Override PartName="/ppt/tags/tag20.xml" ContentType="application/vnd.openxmlformats-officedocument.presentationml.tags+xml"/>
  <Override PartName="/ppt/notesSlides/notesSlide64.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0.xml" ContentType="application/vnd.openxmlformats-officedocument.drawingml.chart+xml"/>
  <Override PartName="/ppt/notesSlides/notesSlide72.xml" ContentType="application/vnd.openxmlformats-officedocument.presentationml.notesSlide+xml"/>
  <Override PartName="/ppt/charts/chart11.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12.xml" ContentType="application/vnd.openxmlformats-officedocument.drawingml.chart+xml"/>
  <Override PartName="/ppt/notesSlides/notesSlide83.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16" r:id="rId39"/>
    <p:sldMasterId id="2147484768" r:id="rId40"/>
    <p:sldMasterId id="2147484780" r:id="rId41"/>
    <p:sldMasterId id="2147484792" r:id="rId42"/>
    <p:sldMasterId id="2147484804" r:id="rId43"/>
    <p:sldMasterId id="2147484816" r:id="rId44"/>
    <p:sldMasterId id="2147484828" r:id="rId45"/>
    <p:sldMasterId id="2147484840" r:id="rId46"/>
    <p:sldMasterId id="2147484853" r:id="rId47"/>
    <p:sldMasterId id="2147484865" r:id="rId48"/>
    <p:sldMasterId id="2147484877" r:id="rId49"/>
    <p:sldMasterId id="2147484903" r:id="rId50"/>
    <p:sldMasterId id="2147484917" r:id="rId51"/>
    <p:sldMasterId id="2147484920" r:id="rId52"/>
    <p:sldMasterId id="2147484948" r:id="rId53"/>
    <p:sldMasterId id="2147484951" r:id="rId54"/>
    <p:sldMasterId id="2147484965" r:id="rId55"/>
    <p:sldMasterId id="2147484977" r:id="rId56"/>
    <p:sldMasterId id="2147485002" r:id="rId57"/>
    <p:sldMasterId id="2147485014" r:id="rId58"/>
    <p:sldMasterId id="2147485027" r:id="rId59"/>
    <p:sldMasterId id="2147485052" r:id="rId60"/>
    <p:sldMasterId id="2147485077" r:id="rId61"/>
    <p:sldMasterId id="2147485090" r:id="rId62"/>
    <p:sldMasterId id="2147485187" r:id="rId63"/>
    <p:sldMasterId id="2147485199" r:id="rId64"/>
    <p:sldMasterId id="2147485212" r:id="rId65"/>
    <p:sldMasterId id="2147485224" r:id="rId66"/>
    <p:sldMasterId id="2147485236" r:id="rId67"/>
    <p:sldMasterId id="2147485248" r:id="rId68"/>
    <p:sldMasterId id="2147485261" r:id="rId69"/>
    <p:sldMasterId id="2147485273" r:id="rId70"/>
    <p:sldMasterId id="2147485297" r:id="rId71"/>
    <p:sldMasterId id="2147485309" r:id="rId72"/>
    <p:sldMasterId id="2147485321" r:id="rId73"/>
    <p:sldMasterId id="2147485333" r:id="rId74"/>
  </p:sldMasterIdLst>
  <p:notesMasterIdLst>
    <p:notesMasterId r:id="rId204"/>
  </p:notesMasterIdLst>
  <p:handoutMasterIdLst>
    <p:handoutMasterId r:id="rId205"/>
  </p:handoutMasterIdLst>
  <p:sldIdLst>
    <p:sldId id="2025" r:id="rId75"/>
    <p:sldId id="2235" r:id="rId76"/>
    <p:sldId id="2236" r:id="rId77"/>
    <p:sldId id="2237" r:id="rId78"/>
    <p:sldId id="2238" r:id="rId79"/>
    <p:sldId id="2240" r:id="rId80"/>
    <p:sldId id="2241" r:id="rId81"/>
    <p:sldId id="2242" r:id="rId82"/>
    <p:sldId id="2243" r:id="rId83"/>
    <p:sldId id="2244" r:id="rId84"/>
    <p:sldId id="2245" r:id="rId85"/>
    <p:sldId id="2246" r:id="rId86"/>
    <p:sldId id="2247" r:id="rId87"/>
    <p:sldId id="2248" r:id="rId88"/>
    <p:sldId id="2256" r:id="rId89"/>
    <p:sldId id="2257" r:id="rId90"/>
    <p:sldId id="2251" r:id="rId91"/>
    <p:sldId id="2252" r:id="rId92"/>
    <p:sldId id="2253" r:id="rId93"/>
    <p:sldId id="2254" r:id="rId94"/>
    <p:sldId id="2258" r:id="rId95"/>
    <p:sldId id="2255" r:id="rId96"/>
    <p:sldId id="2259" r:id="rId97"/>
    <p:sldId id="2260" r:id="rId98"/>
    <p:sldId id="2261" r:id="rId99"/>
    <p:sldId id="2262" r:id="rId100"/>
    <p:sldId id="2263" r:id="rId101"/>
    <p:sldId id="2264" r:id="rId102"/>
    <p:sldId id="2265" r:id="rId103"/>
    <p:sldId id="2266" r:id="rId104"/>
    <p:sldId id="2267" r:id="rId105"/>
    <p:sldId id="2268" r:id="rId106"/>
    <p:sldId id="2269" r:id="rId107"/>
    <p:sldId id="2270" r:id="rId108"/>
    <p:sldId id="2271" r:id="rId109"/>
    <p:sldId id="2272" r:id="rId110"/>
    <p:sldId id="2273" r:id="rId111"/>
    <p:sldId id="2274" r:id="rId112"/>
    <p:sldId id="2275" r:id="rId113"/>
    <p:sldId id="2276" r:id="rId114"/>
    <p:sldId id="2277" r:id="rId115"/>
    <p:sldId id="2278" r:id="rId116"/>
    <p:sldId id="2279" r:id="rId117"/>
    <p:sldId id="2280" r:id="rId118"/>
    <p:sldId id="2281" r:id="rId119"/>
    <p:sldId id="2282" r:id="rId120"/>
    <p:sldId id="2283" r:id="rId121"/>
    <p:sldId id="2284" r:id="rId122"/>
    <p:sldId id="2285" r:id="rId123"/>
    <p:sldId id="2286" r:id="rId124"/>
    <p:sldId id="2287" r:id="rId125"/>
    <p:sldId id="2288" r:id="rId126"/>
    <p:sldId id="2289" r:id="rId127"/>
    <p:sldId id="2290" r:id="rId128"/>
    <p:sldId id="2291" r:id="rId129"/>
    <p:sldId id="2292" r:id="rId130"/>
    <p:sldId id="2293" r:id="rId131"/>
    <p:sldId id="2294" r:id="rId132"/>
    <p:sldId id="2295" r:id="rId133"/>
    <p:sldId id="2296" r:id="rId134"/>
    <p:sldId id="2297" r:id="rId135"/>
    <p:sldId id="2298" r:id="rId136"/>
    <p:sldId id="2299" r:id="rId137"/>
    <p:sldId id="2300" r:id="rId138"/>
    <p:sldId id="2301" r:id="rId139"/>
    <p:sldId id="2302" r:id="rId140"/>
    <p:sldId id="2304" r:id="rId141"/>
    <p:sldId id="2315" r:id="rId142"/>
    <p:sldId id="2316" r:id="rId143"/>
    <p:sldId id="2319" r:id="rId144"/>
    <p:sldId id="2320" r:id="rId145"/>
    <p:sldId id="2321" r:id="rId146"/>
    <p:sldId id="2323" r:id="rId147"/>
    <p:sldId id="2324" r:id="rId148"/>
    <p:sldId id="2365" r:id="rId149"/>
    <p:sldId id="2366" r:id="rId150"/>
    <p:sldId id="2367" r:id="rId151"/>
    <p:sldId id="2368" r:id="rId152"/>
    <p:sldId id="2369" r:id="rId153"/>
    <p:sldId id="2370" r:id="rId154"/>
    <p:sldId id="2371" r:id="rId155"/>
    <p:sldId id="2372" r:id="rId156"/>
    <p:sldId id="2325" r:id="rId157"/>
    <p:sldId id="2326" r:id="rId158"/>
    <p:sldId id="2373" r:id="rId159"/>
    <p:sldId id="2327" r:id="rId160"/>
    <p:sldId id="2328" r:id="rId161"/>
    <p:sldId id="2329" r:id="rId162"/>
    <p:sldId id="2330" r:id="rId163"/>
    <p:sldId id="2331" r:id="rId164"/>
    <p:sldId id="2332" r:id="rId165"/>
    <p:sldId id="2333" r:id="rId166"/>
    <p:sldId id="2334" r:id="rId167"/>
    <p:sldId id="2335" r:id="rId168"/>
    <p:sldId id="2336" r:id="rId169"/>
    <p:sldId id="2337" r:id="rId170"/>
    <p:sldId id="2338" r:id="rId171"/>
    <p:sldId id="2339" r:id="rId172"/>
    <p:sldId id="2340" r:id="rId173"/>
    <p:sldId id="2341" r:id="rId174"/>
    <p:sldId id="2342" r:id="rId175"/>
    <p:sldId id="2343" r:id="rId176"/>
    <p:sldId id="2374" r:id="rId177"/>
    <p:sldId id="2344" r:id="rId178"/>
    <p:sldId id="2388" r:id="rId179"/>
    <p:sldId id="2356" r:id="rId180"/>
    <p:sldId id="2375" r:id="rId181"/>
    <p:sldId id="2203" r:id="rId182"/>
    <p:sldId id="2389" r:id="rId183"/>
    <p:sldId id="2390" r:id="rId184"/>
    <p:sldId id="2391" r:id="rId185"/>
    <p:sldId id="2392" r:id="rId186"/>
    <p:sldId id="2393" r:id="rId187"/>
    <p:sldId id="2394" r:id="rId188"/>
    <p:sldId id="2395" r:id="rId189"/>
    <p:sldId id="2396" r:id="rId190"/>
    <p:sldId id="2397" r:id="rId191"/>
    <p:sldId id="2398" r:id="rId192"/>
    <p:sldId id="2399" r:id="rId193"/>
    <p:sldId id="2400" r:id="rId194"/>
    <p:sldId id="2401" r:id="rId195"/>
    <p:sldId id="2402" r:id="rId196"/>
    <p:sldId id="2403" r:id="rId197"/>
    <p:sldId id="2404" r:id="rId198"/>
    <p:sldId id="2405" r:id="rId199"/>
    <p:sldId id="2406" r:id="rId200"/>
    <p:sldId id="2407" r:id="rId201"/>
    <p:sldId id="2408" r:id="rId202"/>
    <p:sldId id="2409" r:id="rId20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9219" autoAdjust="0"/>
  </p:normalViewPr>
  <p:slideViewPr>
    <p:cSldViewPr>
      <p:cViewPr varScale="1">
        <p:scale>
          <a:sx n="89" d="100"/>
          <a:sy n="89" d="100"/>
        </p:scale>
        <p:origin x="749" y="77"/>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0.xml"/><Relationship Id="rId138" Type="http://schemas.openxmlformats.org/officeDocument/2006/relationships/slide" Target="slides/slide64.xml"/><Relationship Id="rId159" Type="http://schemas.openxmlformats.org/officeDocument/2006/relationships/slide" Target="slides/slide85.xml"/><Relationship Id="rId170" Type="http://schemas.openxmlformats.org/officeDocument/2006/relationships/slide" Target="slides/slide96.xml"/><Relationship Id="rId191" Type="http://schemas.openxmlformats.org/officeDocument/2006/relationships/slide" Target="slides/slide117.xml"/><Relationship Id="rId205" Type="http://schemas.openxmlformats.org/officeDocument/2006/relationships/handoutMaster" Target="handoutMasters/handoutMaster1.xml"/><Relationship Id="rId107" Type="http://schemas.openxmlformats.org/officeDocument/2006/relationships/slide" Target="slides/slide3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54.xml"/><Relationship Id="rId149" Type="http://schemas.openxmlformats.org/officeDocument/2006/relationships/slide" Target="slides/slide75.xml"/><Relationship Id="rId5" Type="http://schemas.openxmlformats.org/officeDocument/2006/relationships/slideMaster" Target="slideMasters/slideMaster5.xml"/><Relationship Id="rId95" Type="http://schemas.openxmlformats.org/officeDocument/2006/relationships/slide" Target="slides/slide21.xml"/><Relationship Id="rId160" Type="http://schemas.openxmlformats.org/officeDocument/2006/relationships/slide" Target="slides/slide86.xml"/><Relationship Id="rId181" Type="http://schemas.openxmlformats.org/officeDocument/2006/relationships/slide" Target="slides/slide107.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44.xml"/><Relationship Id="rId139" Type="http://schemas.openxmlformats.org/officeDocument/2006/relationships/slide" Target="slides/slide65.xml"/><Relationship Id="rId85" Type="http://schemas.openxmlformats.org/officeDocument/2006/relationships/slide" Target="slides/slide11.xml"/><Relationship Id="rId150" Type="http://schemas.openxmlformats.org/officeDocument/2006/relationships/slide" Target="slides/slide76.xml"/><Relationship Id="rId171" Type="http://schemas.openxmlformats.org/officeDocument/2006/relationships/slide" Target="slides/slide97.xml"/><Relationship Id="rId192" Type="http://schemas.openxmlformats.org/officeDocument/2006/relationships/slide" Target="slides/slide118.xml"/><Relationship Id="rId206" Type="http://schemas.openxmlformats.org/officeDocument/2006/relationships/presProps" Target="presProps.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34.xml"/><Relationship Id="rId129" Type="http://schemas.openxmlformats.org/officeDocument/2006/relationships/slide" Target="slides/slide55.xml"/><Relationship Id="rId54" Type="http://schemas.openxmlformats.org/officeDocument/2006/relationships/slideMaster" Target="slideMasters/slideMaster54.xml"/><Relationship Id="rId75" Type="http://schemas.openxmlformats.org/officeDocument/2006/relationships/slide" Target="slides/slide1.xml"/><Relationship Id="rId96" Type="http://schemas.openxmlformats.org/officeDocument/2006/relationships/slide" Target="slides/slide22.xml"/><Relationship Id="rId140" Type="http://schemas.openxmlformats.org/officeDocument/2006/relationships/slide" Target="slides/slide66.xml"/><Relationship Id="rId161" Type="http://schemas.openxmlformats.org/officeDocument/2006/relationships/slide" Target="slides/slide87.xml"/><Relationship Id="rId182" Type="http://schemas.openxmlformats.org/officeDocument/2006/relationships/slide" Target="slides/slide108.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45.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12.xml"/><Relationship Id="rId130" Type="http://schemas.openxmlformats.org/officeDocument/2006/relationships/slide" Target="slides/slide56.xml"/><Relationship Id="rId151" Type="http://schemas.openxmlformats.org/officeDocument/2006/relationships/slide" Target="slides/slide77.xml"/><Relationship Id="rId172" Type="http://schemas.openxmlformats.org/officeDocument/2006/relationships/slide" Target="slides/slide98.xml"/><Relationship Id="rId193" Type="http://schemas.openxmlformats.org/officeDocument/2006/relationships/slide" Target="slides/slide119.xml"/><Relationship Id="rId207" Type="http://schemas.openxmlformats.org/officeDocument/2006/relationships/viewProps" Target="viewProps.xml"/><Relationship Id="rId13" Type="http://schemas.openxmlformats.org/officeDocument/2006/relationships/slideMaster" Target="slideMasters/slideMaster13.xml"/><Relationship Id="rId109" Type="http://schemas.openxmlformats.org/officeDocument/2006/relationships/slide" Target="slides/slide35.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 Target="slides/slide2.xml"/><Relationship Id="rId97" Type="http://schemas.openxmlformats.org/officeDocument/2006/relationships/slide" Target="slides/slide23.xml"/><Relationship Id="rId120" Type="http://schemas.openxmlformats.org/officeDocument/2006/relationships/slide" Target="slides/slide46.xml"/><Relationship Id="rId141" Type="http://schemas.openxmlformats.org/officeDocument/2006/relationships/slide" Target="slides/slide67.xml"/><Relationship Id="rId7" Type="http://schemas.openxmlformats.org/officeDocument/2006/relationships/slideMaster" Target="slideMasters/slideMaster7.xml"/><Relationship Id="rId162" Type="http://schemas.openxmlformats.org/officeDocument/2006/relationships/slide" Target="slides/slide88.xml"/><Relationship Id="rId183" Type="http://schemas.openxmlformats.org/officeDocument/2006/relationships/slide" Target="slides/slide109.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3.xml"/><Relationship Id="rId110" Type="http://schemas.openxmlformats.org/officeDocument/2006/relationships/slide" Target="slides/slide36.xml"/><Relationship Id="rId131" Type="http://schemas.openxmlformats.org/officeDocument/2006/relationships/slide" Target="slides/slide57.xml"/><Relationship Id="rId61" Type="http://schemas.openxmlformats.org/officeDocument/2006/relationships/slideMaster" Target="slideMasters/slideMaster61.xml"/><Relationship Id="rId82" Type="http://schemas.openxmlformats.org/officeDocument/2006/relationships/slide" Target="slides/slide8.xml"/><Relationship Id="rId152" Type="http://schemas.openxmlformats.org/officeDocument/2006/relationships/slide" Target="slides/slide78.xml"/><Relationship Id="rId173" Type="http://schemas.openxmlformats.org/officeDocument/2006/relationships/slide" Target="slides/slide99.xml"/><Relationship Id="rId194" Type="http://schemas.openxmlformats.org/officeDocument/2006/relationships/slide" Target="slides/slide120.xml"/><Relationship Id="rId199" Type="http://schemas.openxmlformats.org/officeDocument/2006/relationships/slide" Target="slides/slide125.xml"/><Relationship Id="rId203" Type="http://schemas.openxmlformats.org/officeDocument/2006/relationships/slide" Target="slides/slide129.xml"/><Relationship Id="rId208"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3.xml"/><Relationship Id="rId100" Type="http://schemas.openxmlformats.org/officeDocument/2006/relationships/slide" Target="slides/slide26.xml"/><Relationship Id="rId105" Type="http://schemas.openxmlformats.org/officeDocument/2006/relationships/slide" Target="slides/slide31.xml"/><Relationship Id="rId126" Type="http://schemas.openxmlformats.org/officeDocument/2006/relationships/slide" Target="slides/slide52.xml"/><Relationship Id="rId147" Type="http://schemas.openxmlformats.org/officeDocument/2006/relationships/slide" Target="slides/slide73.xml"/><Relationship Id="rId168"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9.xml"/><Relationship Id="rId98" Type="http://schemas.openxmlformats.org/officeDocument/2006/relationships/slide" Target="slides/slide24.xml"/><Relationship Id="rId121" Type="http://schemas.openxmlformats.org/officeDocument/2006/relationships/slide" Target="slides/slide47.xml"/><Relationship Id="rId142" Type="http://schemas.openxmlformats.org/officeDocument/2006/relationships/slide" Target="slides/slide68.xml"/><Relationship Id="rId163" Type="http://schemas.openxmlformats.org/officeDocument/2006/relationships/slide" Target="slides/slide89.xml"/><Relationship Id="rId184" Type="http://schemas.openxmlformats.org/officeDocument/2006/relationships/slide" Target="slides/slide110.xml"/><Relationship Id="rId189"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2.xml"/><Relationship Id="rId137" Type="http://schemas.openxmlformats.org/officeDocument/2006/relationships/slide" Target="slides/slide63.xml"/><Relationship Id="rId158" Type="http://schemas.openxmlformats.org/officeDocument/2006/relationships/slide" Target="slides/slide8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9.xml"/><Relationship Id="rId88" Type="http://schemas.openxmlformats.org/officeDocument/2006/relationships/slide" Target="slides/slide14.xml"/><Relationship Id="rId111" Type="http://schemas.openxmlformats.org/officeDocument/2006/relationships/slide" Target="slides/slide37.xml"/><Relationship Id="rId132" Type="http://schemas.openxmlformats.org/officeDocument/2006/relationships/slide" Target="slides/slide58.xml"/><Relationship Id="rId153" Type="http://schemas.openxmlformats.org/officeDocument/2006/relationships/slide" Target="slides/slide79.xml"/><Relationship Id="rId174" Type="http://schemas.openxmlformats.org/officeDocument/2006/relationships/slide" Target="slides/slide100.xml"/><Relationship Id="rId179" Type="http://schemas.openxmlformats.org/officeDocument/2006/relationships/slide" Target="slides/slide105.xml"/><Relationship Id="rId195" Type="http://schemas.openxmlformats.org/officeDocument/2006/relationships/slide" Target="slides/slide121.xml"/><Relationship Id="rId209" Type="http://schemas.openxmlformats.org/officeDocument/2006/relationships/tableStyles" Target="tableStyles.xml"/><Relationship Id="rId190" Type="http://schemas.openxmlformats.org/officeDocument/2006/relationships/slide" Target="slides/slide116.xml"/><Relationship Id="rId204"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2.xml"/><Relationship Id="rId127" Type="http://schemas.openxmlformats.org/officeDocument/2006/relationships/slide" Target="slides/slide5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 Target="slides/slide4.xml"/><Relationship Id="rId94" Type="http://schemas.openxmlformats.org/officeDocument/2006/relationships/slide" Target="slides/slide20.xml"/><Relationship Id="rId99" Type="http://schemas.openxmlformats.org/officeDocument/2006/relationships/slide" Target="slides/slide25.xml"/><Relationship Id="rId101" Type="http://schemas.openxmlformats.org/officeDocument/2006/relationships/slide" Target="slides/slide27.xml"/><Relationship Id="rId122" Type="http://schemas.openxmlformats.org/officeDocument/2006/relationships/slide" Target="slides/slide48.xml"/><Relationship Id="rId143" Type="http://schemas.openxmlformats.org/officeDocument/2006/relationships/slide" Target="slides/slide69.xml"/><Relationship Id="rId148" Type="http://schemas.openxmlformats.org/officeDocument/2006/relationships/slide" Target="slides/slide74.xml"/><Relationship Id="rId164" Type="http://schemas.openxmlformats.org/officeDocument/2006/relationships/slide" Target="slides/slide90.xml"/><Relationship Id="rId169" Type="http://schemas.openxmlformats.org/officeDocument/2006/relationships/slide" Target="slides/slide95.xml"/><Relationship Id="rId185"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06.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5.xml"/><Relationship Id="rId112" Type="http://schemas.openxmlformats.org/officeDocument/2006/relationships/slide" Target="slides/slide38.xml"/><Relationship Id="rId133" Type="http://schemas.openxmlformats.org/officeDocument/2006/relationships/slide" Target="slides/slide59.xml"/><Relationship Id="rId154" Type="http://schemas.openxmlformats.org/officeDocument/2006/relationships/slide" Target="slides/slide80.xml"/><Relationship Id="rId175" Type="http://schemas.openxmlformats.org/officeDocument/2006/relationships/slide" Target="slides/slide101.xml"/><Relationship Id="rId196" Type="http://schemas.openxmlformats.org/officeDocument/2006/relationships/slide" Target="slides/slide122.xml"/><Relationship Id="rId200" Type="http://schemas.openxmlformats.org/officeDocument/2006/relationships/slide" Target="slides/slide126.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5.xml"/><Relationship Id="rId102" Type="http://schemas.openxmlformats.org/officeDocument/2006/relationships/slide" Target="slides/slide28.xml"/><Relationship Id="rId123" Type="http://schemas.openxmlformats.org/officeDocument/2006/relationships/slide" Target="slides/slide49.xml"/><Relationship Id="rId144" Type="http://schemas.openxmlformats.org/officeDocument/2006/relationships/slide" Target="slides/slide70.xml"/><Relationship Id="rId90" Type="http://schemas.openxmlformats.org/officeDocument/2006/relationships/slide" Target="slides/slide16.xml"/><Relationship Id="rId165" Type="http://schemas.openxmlformats.org/officeDocument/2006/relationships/slide" Target="slides/slide91.xml"/><Relationship Id="rId186" Type="http://schemas.openxmlformats.org/officeDocument/2006/relationships/slide" Target="slides/slide11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39.xml"/><Relationship Id="rId134" Type="http://schemas.openxmlformats.org/officeDocument/2006/relationships/slide" Target="slides/slide60.xml"/><Relationship Id="rId80" Type="http://schemas.openxmlformats.org/officeDocument/2006/relationships/slide" Target="slides/slide6.xml"/><Relationship Id="rId155" Type="http://schemas.openxmlformats.org/officeDocument/2006/relationships/slide" Target="slides/slide81.xml"/><Relationship Id="rId176" Type="http://schemas.openxmlformats.org/officeDocument/2006/relationships/slide" Target="slides/slide102.xml"/><Relationship Id="rId197" Type="http://schemas.openxmlformats.org/officeDocument/2006/relationships/slide" Target="slides/slide123.xml"/><Relationship Id="rId201" Type="http://schemas.openxmlformats.org/officeDocument/2006/relationships/slide" Target="slides/slide12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9.xml"/><Relationship Id="rId124" Type="http://schemas.openxmlformats.org/officeDocument/2006/relationships/slide" Target="slides/slide50.xml"/><Relationship Id="rId70" Type="http://schemas.openxmlformats.org/officeDocument/2006/relationships/slideMaster" Target="slideMasters/slideMaster70.xml"/><Relationship Id="rId91" Type="http://schemas.openxmlformats.org/officeDocument/2006/relationships/slide" Target="slides/slide17.xml"/><Relationship Id="rId145" Type="http://schemas.openxmlformats.org/officeDocument/2006/relationships/slide" Target="slides/slide71.xml"/><Relationship Id="rId166" Type="http://schemas.openxmlformats.org/officeDocument/2006/relationships/slide" Target="slides/slide92.xml"/><Relationship Id="rId187" Type="http://schemas.openxmlformats.org/officeDocument/2006/relationships/slide" Target="slides/slide113.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0.xml"/><Relationship Id="rId60" Type="http://schemas.openxmlformats.org/officeDocument/2006/relationships/slideMaster" Target="slideMasters/slideMaster60.xml"/><Relationship Id="rId81" Type="http://schemas.openxmlformats.org/officeDocument/2006/relationships/slide" Target="slides/slide7.xml"/><Relationship Id="rId135" Type="http://schemas.openxmlformats.org/officeDocument/2006/relationships/slide" Target="slides/slide61.xml"/><Relationship Id="rId156" Type="http://schemas.openxmlformats.org/officeDocument/2006/relationships/slide" Target="slides/slide82.xml"/><Relationship Id="rId177" Type="http://schemas.openxmlformats.org/officeDocument/2006/relationships/slide" Target="slides/slide103.xml"/><Relationship Id="rId198" Type="http://schemas.openxmlformats.org/officeDocument/2006/relationships/slide" Target="slides/slide124.xml"/><Relationship Id="rId202" Type="http://schemas.openxmlformats.org/officeDocument/2006/relationships/slide" Target="slides/slide128.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104" Type="http://schemas.openxmlformats.org/officeDocument/2006/relationships/slide" Target="slides/slide30.xml"/><Relationship Id="rId125" Type="http://schemas.openxmlformats.org/officeDocument/2006/relationships/slide" Target="slides/slide51.xml"/><Relationship Id="rId146" Type="http://schemas.openxmlformats.org/officeDocument/2006/relationships/slide" Target="slides/slide72.xml"/><Relationship Id="rId167" Type="http://schemas.openxmlformats.org/officeDocument/2006/relationships/slide" Target="slides/slide93.xml"/><Relationship Id="rId188" Type="http://schemas.openxmlformats.org/officeDocument/2006/relationships/slide" Target="slides/slide114.xml"/><Relationship Id="rId71" Type="http://schemas.openxmlformats.org/officeDocument/2006/relationships/slideMaster" Target="slideMasters/slideMaster71.xml"/><Relationship Id="rId92" Type="http://schemas.openxmlformats.org/officeDocument/2006/relationships/slide" Target="slides/slide1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115" Type="http://schemas.openxmlformats.org/officeDocument/2006/relationships/slide" Target="slides/slide41.xml"/><Relationship Id="rId136" Type="http://schemas.openxmlformats.org/officeDocument/2006/relationships/slide" Target="slides/slide62.xml"/><Relationship Id="rId157" Type="http://schemas.openxmlformats.org/officeDocument/2006/relationships/slide" Target="slides/slide83.xml"/><Relationship Id="rId178" Type="http://schemas.openxmlformats.org/officeDocument/2006/relationships/slide" Target="slides/slide10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yoonguk\Desktop\bars_24_mcus.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yoonguk\Desktop\bars_24_mcus.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image" Target="../media/image22.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22.png"/></Relationships>
</file>

<file path=ppt/charts/_rels/chart9.xml.rels><?xml version="1.0" encoding="UTF-8" standalone="yes"?>
<Relationships xmlns="http://schemas.openxmlformats.org/package/2006/relationships"><Relationship Id="rId2" Type="http://schemas.openxmlformats.org/officeDocument/2006/relationships/oleObject" Target="file:///C:\Users\lavanya\Research\Quals\Excel_plot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499"/>
          <c:y val="3.7804050364853597E-2"/>
          <c:w val="0.86080113772552702"/>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1.1800000000000039</c:v>
                </c:pt>
                <c:pt idx="1">
                  <c:v>2.82</c:v>
                </c:pt>
              </c:numCache>
            </c:numRef>
          </c:val>
        </c:ser>
        <c:dLbls>
          <c:showLegendKey val="0"/>
          <c:showVal val="0"/>
          <c:showCatName val="0"/>
          <c:showSerName val="0"/>
          <c:showPercent val="0"/>
          <c:showBubbleSize val="0"/>
        </c:dLbls>
        <c:gapWidth val="150"/>
        <c:axId val="-1672655488"/>
        <c:axId val="-1672653856"/>
      </c:barChart>
      <c:catAx>
        <c:axId val="-1672655488"/>
        <c:scaling>
          <c:orientation val="minMax"/>
        </c:scaling>
        <c:delete val="0"/>
        <c:axPos val="b"/>
        <c:numFmt formatCode="General" sourceLinked="0"/>
        <c:majorTickMark val="out"/>
        <c:minorTickMark val="none"/>
        <c:tickLblPos val="nextTo"/>
        <c:crossAx val="-1672653856"/>
        <c:crosses val="autoZero"/>
        <c:auto val="1"/>
        <c:lblAlgn val="ctr"/>
        <c:lblOffset val="100"/>
        <c:noMultiLvlLbl val="0"/>
      </c:catAx>
      <c:valAx>
        <c:axId val="-1672653856"/>
        <c:scaling>
          <c:orientation val="minMax"/>
          <c:max val="3"/>
        </c:scaling>
        <c:delete val="0"/>
        <c:axPos val="l"/>
        <c:majorGridlines/>
        <c:numFmt formatCode="General" sourceLinked="1"/>
        <c:majorTickMark val="out"/>
        <c:minorTickMark val="none"/>
        <c:tickLblPos val="nextTo"/>
        <c:txPr>
          <a:bodyPr/>
          <a:lstStyle/>
          <a:p>
            <a:pPr>
              <a:defRPr sz="1600"/>
            </a:pPr>
            <a:endParaRPr lang="en-US"/>
          </a:p>
        </c:txPr>
        <c:crossAx val="-1672655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Conventional DRM</c:v>
          </c:tx>
          <c:invertIfNegative val="0"/>
          <c:cat>
            <c:strRef>
              <c:f>Sheet1!$A$16</c:f>
              <c:strCache>
                <c:ptCount val="1"/>
                <c:pt idx="0">
                  <c:v>IPC (Harmonic Mean)</c:v>
                </c:pt>
              </c:strCache>
            </c:strRef>
          </c:cat>
          <c:val>
            <c:numRef>
              <c:f>Sheet1!$B$16</c:f>
              <c:numCache>
                <c:formatCode>General</c:formatCode>
                <c:ptCount val="1"/>
                <c:pt idx="0">
                  <c:v>0.30788399999999999</c:v>
                </c:pt>
              </c:numCache>
            </c:numRef>
          </c:val>
        </c:ser>
        <c:ser>
          <c:idx val="1"/>
          <c:order val="1"/>
          <c:tx>
            <c:v>with Microarchitecture Awareness</c:v>
          </c:tx>
          <c:spPr>
            <a:noFill/>
          </c:spPr>
          <c:invertIfNegative val="0"/>
          <c:cat>
            <c:strRef>
              <c:f>Sheet1!$A$16</c:f>
              <c:strCache>
                <c:ptCount val="1"/>
                <c:pt idx="0">
                  <c:v>IPC (Harmonic Mean)</c:v>
                </c:pt>
              </c:strCache>
            </c:strRef>
          </c:cat>
          <c:val>
            <c:numRef>
              <c:f>Sheet1!$C$16</c:f>
              <c:numCache>
                <c:formatCode>General</c:formatCode>
                <c:ptCount val="1"/>
                <c:pt idx="0">
                  <c:v>0.459368</c:v>
                </c:pt>
              </c:numCache>
            </c:numRef>
          </c:val>
        </c:ser>
        <c:dLbls>
          <c:showLegendKey val="0"/>
          <c:showVal val="0"/>
          <c:showCatName val="0"/>
          <c:showSerName val="0"/>
          <c:showPercent val="0"/>
          <c:showBubbleSize val="0"/>
        </c:dLbls>
        <c:gapWidth val="150"/>
        <c:axId val="-1774862432"/>
        <c:axId val="-1774868960"/>
      </c:barChart>
      <c:catAx>
        <c:axId val="-1774862432"/>
        <c:scaling>
          <c:orientation val="minMax"/>
        </c:scaling>
        <c:delete val="1"/>
        <c:axPos val="b"/>
        <c:numFmt formatCode="General" sourceLinked="0"/>
        <c:majorTickMark val="out"/>
        <c:minorTickMark val="none"/>
        <c:tickLblPos val="nextTo"/>
        <c:crossAx val="-1774868960"/>
        <c:crosses val="autoZero"/>
        <c:auto val="1"/>
        <c:lblAlgn val="ctr"/>
        <c:lblOffset val="100"/>
        <c:noMultiLvlLbl val="0"/>
      </c:catAx>
      <c:valAx>
        <c:axId val="-1774868960"/>
        <c:scaling>
          <c:orientation val="minMax"/>
        </c:scaling>
        <c:delete val="0"/>
        <c:axPos val="l"/>
        <c:majorGridlines/>
        <c:title>
          <c:tx>
            <c:rich>
              <a:bodyPr rot="0" vert="horz"/>
              <a:lstStyle/>
              <a:p>
                <a:pPr>
                  <a:defRPr/>
                </a:pPr>
                <a:r>
                  <a:rPr lang="en-US" altLang="zh-Hans" sz="1600" dirty="0"/>
                  <a:t>IPC </a:t>
                </a:r>
                <a:endParaRPr lang="en-US" altLang="zh-Hans" sz="1600" dirty="0" smtClean="0"/>
              </a:p>
              <a:p>
                <a:pPr>
                  <a:defRPr/>
                </a:pPr>
                <a:r>
                  <a:rPr lang="en-US" altLang="zh-Hans" sz="1600" dirty="0" smtClean="0"/>
                  <a:t>(Harmonic Mean</a:t>
                </a:r>
                <a:r>
                  <a:rPr lang="en-US" altLang="zh-Hans" sz="1600" dirty="0"/>
                  <a:t>)</a:t>
                </a:r>
                <a:endParaRPr lang="zh-Hans" altLang="en-US" sz="1600" dirty="0"/>
              </a:p>
            </c:rich>
          </c:tx>
          <c:layout>
            <c:manualLayout>
              <c:xMode val="edge"/>
              <c:yMode val="edge"/>
              <c:x val="1.11346926543436E-2"/>
              <c:y val="0.179097621631784"/>
            </c:manualLayout>
          </c:layout>
          <c:overlay val="0"/>
        </c:title>
        <c:numFmt formatCode="#,##0.0" sourceLinked="0"/>
        <c:majorTickMark val="out"/>
        <c:minorTickMark val="none"/>
        <c:tickLblPos val="nextTo"/>
        <c:txPr>
          <a:bodyPr/>
          <a:lstStyle/>
          <a:p>
            <a:pPr>
              <a:defRPr sz="1400">
                <a:latin typeface="+mn-lt"/>
              </a:defRPr>
            </a:pPr>
            <a:endParaRPr lang="en-US"/>
          </a:p>
        </c:txPr>
        <c:crossAx val="-1774862432"/>
        <c:crosses val="autoZero"/>
        <c:crossBetween val="between"/>
      </c:valAx>
    </c:plotArea>
    <c:legend>
      <c:legendPos val="b"/>
      <c:legendEntry>
        <c:idx val="1"/>
        <c:txPr>
          <a:bodyPr/>
          <a:lstStyle/>
          <a:p>
            <a:pPr>
              <a:defRPr sz="1600">
                <a:solidFill>
                  <a:schemeClr val="bg1"/>
                </a:solidFill>
                <a:latin typeface="+mn-lt"/>
              </a:defRPr>
            </a:pPr>
            <a:endParaRPr lang="en-US"/>
          </a:p>
        </c:txPr>
      </c:legendEntry>
      <c:layout>
        <c:manualLayout>
          <c:xMode val="edge"/>
          <c:yMode val="edge"/>
          <c:x val="0.202433289588801"/>
          <c:y val="0.86998651210265399"/>
          <c:w val="0.79513320209973704"/>
          <c:h val="8.3717191601049901E-2"/>
        </c:manualLayout>
      </c:layout>
      <c:overlay val="0"/>
      <c:txPr>
        <a:bodyPr/>
        <a:lstStyle/>
        <a:p>
          <a:pPr>
            <a:defRPr sz="1600">
              <a:latin typeface="+mn-lt"/>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Conventional DRM</c:v>
          </c:tx>
          <c:invertIfNegative val="0"/>
          <c:cat>
            <c:strRef>
              <c:f>Sheet1!$A$16</c:f>
              <c:strCache>
                <c:ptCount val="1"/>
                <c:pt idx="0">
                  <c:v>IPC (Harmonic Mean)</c:v>
                </c:pt>
              </c:strCache>
            </c:strRef>
          </c:cat>
          <c:val>
            <c:numRef>
              <c:f>Sheet1!$B$16</c:f>
              <c:numCache>
                <c:formatCode>General</c:formatCode>
                <c:ptCount val="1"/>
                <c:pt idx="0">
                  <c:v>0.30788399999999999</c:v>
                </c:pt>
              </c:numCache>
            </c:numRef>
          </c:val>
        </c:ser>
        <c:ser>
          <c:idx val="1"/>
          <c:order val="1"/>
          <c:tx>
            <c:v>with Microarchitecture Awareness</c:v>
          </c:tx>
          <c:spPr>
            <a:solidFill>
              <a:schemeClr val="accent2"/>
            </a:solidFill>
          </c:spPr>
          <c:invertIfNegative val="0"/>
          <c:cat>
            <c:strRef>
              <c:f>Sheet1!$A$16</c:f>
              <c:strCache>
                <c:ptCount val="1"/>
                <c:pt idx="0">
                  <c:v>IPC (Harmonic Mean)</c:v>
                </c:pt>
              </c:strCache>
            </c:strRef>
          </c:cat>
          <c:val>
            <c:numRef>
              <c:f>Sheet1!$C$16</c:f>
              <c:numCache>
                <c:formatCode>General</c:formatCode>
                <c:ptCount val="1"/>
                <c:pt idx="0">
                  <c:v>0.459368</c:v>
                </c:pt>
              </c:numCache>
            </c:numRef>
          </c:val>
        </c:ser>
        <c:dLbls>
          <c:showLegendKey val="0"/>
          <c:showVal val="0"/>
          <c:showCatName val="0"/>
          <c:showSerName val="0"/>
          <c:showPercent val="0"/>
          <c:showBubbleSize val="0"/>
        </c:dLbls>
        <c:gapWidth val="150"/>
        <c:axId val="-1774869504"/>
        <c:axId val="-1774866784"/>
      </c:barChart>
      <c:catAx>
        <c:axId val="-1774869504"/>
        <c:scaling>
          <c:orientation val="minMax"/>
        </c:scaling>
        <c:delete val="1"/>
        <c:axPos val="b"/>
        <c:numFmt formatCode="General" sourceLinked="0"/>
        <c:majorTickMark val="out"/>
        <c:minorTickMark val="none"/>
        <c:tickLblPos val="nextTo"/>
        <c:crossAx val="-1774866784"/>
        <c:crosses val="autoZero"/>
        <c:auto val="1"/>
        <c:lblAlgn val="ctr"/>
        <c:lblOffset val="100"/>
        <c:noMultiLvlLbl val="0"/>
      </c:catAx>
      <c:valAx>
        <c:axId val="-1774866784"/>
        <c:scaling>
          <c:orientation val="minMax"/>
        </c:scaling>
        <c:delete val="0"/>
        <c:axPos val="l"/>
        <c:majorGridlines/>
        <c:title>
          <c:tx>
            <c:rich>
              <a:bodyPr rot="0" vert="horz"/>
              <a:lstStyle/>
              <a:p>
                <a:pPr>
                  <a:defRPr/>
                </a:pPr>
                <a:r>
                  <a:rPr lang="en-US" altLang="zh-Hans" sz="1600" dirty="0"/>
                  <a:t>IPC </a:t>
                </a:r>
                <a:endParaRPr lang="en-US" altLang="zh-Hans" sz="1600" dirty="0" smtClean="0"/>
              </a:p>
              <a:p>
                <a:pPr>
                  <a:defRPr/>
                </a:pPr>
                <a:r>
                  <a:rPr lang="en-US" altLang="zh-Hans" sz="1600" dirty="0" smtClean="0"/>
                  <a:t>(Harmonic Mean</a:t>
                </a:r>
                <a:r>
                  <a:rPr lang="en-US" altLang="zh-Hans" sz="1600" dirty="0"/>
                  <a:t>)</a:t>
                </a:r>
                <a:endParaRPr lang="zh-Hans" altLang="en-US" sz="1600" dirty="0"/>
              </a:p>
            </c:rich>
          </c:tx>
          <c:layout>
            <c:manualLayout>
              <c:xMode val="edge"/>
              <c:yMode val="edge"/>
              <c:x val="1.11346926543436E-2"/>
              <c:y val="0.179097621631784"/>
            </c:manualLayout>
          </c:layout>
          <c:overlay val="0"/>
        </c:title>
        <c:numFmt formatCode="#,##0.0" sourceLinked="0"/>
        <c:majorTickMark val="out"/>
        <c:minorTickMark val="none"/>
        <c:tickLblPos val="nextTo"/>
        <c:txPr>
          <a:bodyPr/>
          <a:lstStyle/>
          <a:p>
            <a:pPr>
              <a:defRPr sz="1400"/>
            </a:pPr>
            <a:endParaRPr lang="en-US"/>
          </a:p>
        </c:txPr>
        <c:crossAx val="-1774869504"/>
        <c:crosses val="autoZero"/>
        <c:crossBetween val="between"/>
      </c:valAx>
    </c:plotArea>
    <c:legend>
      <c:legendPos val="b"/>
      <c:legendEntry>
        <c:idx val="1"/>
        <c:txPr>
          <a:bodyPr/>
          <a:lstStyle/>
          <a:p>
            <a:pPr>
              <a:defRPr sz="1600">
                <a:solidFill>
                  <a:schemeClr val="tx1"/>
                </a:solidFill>
              </a:defRPr>
            </a:pPr>
            <a:endParaRPr lang="en-US"/>
          </a:p>
        </c:txPr>
      </c:legendEntry>
      <c:layout>
        <c:manualLayout>
          <c:xMode val="edge"/>
          <c:yMode val="edge"/>
          <c:x val="0.202433289588801"/>
          <c:y val="0.86998651210265399"/>
          <c:w val="0.79513320209973704"/>
          <c:h val="8.3717191601049901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scatterChart>
        <c:scatterStyle val="lineMarker"/>
        <c:varyColors val="0"/>
        <c:ser>
          <c:idx val="0"/>
          <c:order val="0"/>
          <c:tx>
            <c:strRef>
              <c:f>Pareto!$A$10</c:f>
              <c:strCache>
                <c:ptCount val="1"/>
                <c:pt idx="0">
                  <c:v>FRFCFS</c:v>
                </c:pt>
              </c:strCache>
            </c:strRef>
          </c:tx>
          <c:spPr>
            <a:ln w="28575">
              <a:noFill/>
            </a:ln>
          </c:spPr>
          <c:marker>
            <c:symbol val="diamond"/>
            <c:size val="12"/>
            <c:spPr>
              <a:solidFill>
                <a:srgbClr val="C00000"/>
              </a:solidFill>
            </c:spPr>
          </c:marker>
          <c:xVal>
            <c:numRef>
              <c:f>Pareto!$B$10</c:f>
              <c:numCache>
                <c:formatCode>General</c:formatCode>
                <c:ptCount val="1"/>
                <c:pt idx="0">
                  <c:v>7.7947186307350647</c:v>
                </c:pt>
              </c:numCache>
            </c:numRef>
          </c:xVal>
          <c:yVal>
            <c:numRef>
              <c:f>Pareto!$C$10</c:f>
              <c:numCache>
                <c:formatCode>General</c:formatCode>
                <c:ptCount val="1"/>
                <c:pt idx="0">
                  <c:v>8.2986520087810707</c:v>
                </c:pt>
              </c:numCache>
            </c:numRef>
          </c:yVal>
          <c:smooth val="0"/>
        </c:ser>
        <c:ser>
          <c:idx val="1"/>
          <c:order val="1"/>
          <c:tx>
            <c:strRef>
              <c:f>Pareto!$A$11</c:f>
              <c:strCache>
                <c:ptCount val="1"/>
                <c:pt idx="0">
                  <c:v>FRFCFS-Cap</c:v>
                </c:pt>
              </c:strCache>
            </c:strRef>
          </c:tx>
          <c:spPr>
            <a:ln w="28575">
              <a:noFill/>
            </a:ln>
          </c:spPr>
          <c:marker>
            <c:symbol val="diamond"/>
            <c:size val="12"/>
            <c:spPr>
              <a:solidFill>
                <a:schemeClr val="accent2">
                  <a:lumMod val="50000"/>
                </a:schemeClr>
              </a:solidFill>
              <a:ln>
                <a:noFill/>
              </a:ln>
            </c:spPr>
          </c:marker>
          <c:xVal>
            <c:numRef>
              <c:f>Pareto!$B$11</c:f>
              <c:numCache>
                <c:formatCode>General</c:formatCode>
                <c:ptCount val="1"/>
                <c:pt idx="0">
                  <c:v>8.5331675591016527</c:v>
                </c:pt>
              </c:numCache>
            </c:numRef>
          </c:xVal>
          <c:yVal>
            <c:numRef>
              <c:f>Pareto!$C$11</c:f>
              <c:numCache>
                <c:formatCode>General</c:formatCode>
                <c:ptCount val="1"/>
                <c:pt idx="0">
                  <c:v>6.1429637404877084</c:v>
                </c:pt>
              </c:numCache>
            </c:numRef>
          </c:yVal>
          <c:smooth val="0"/>
        </c:ser>
        <c:ser>
          <c:idx val="2"/>
          <c:order val="2"/>
          <c:tx>
            <c:strRef>
              <c:f>Pareto!$A$12</c:f>
              <c:strCache>
                <c:ptCount val="1"/>
                <c:pt idx="0">
                  <c:v>PARBS</c:v>
                </c:pt>
              </c:strCache>
            </c:strRef>
          </c:tx>
          <c:spPr>
            <a:ln w="28575">
              <a:noFill/>
            </a:ln>
          </c:spPr>
          <c:marker>
            <c:symbol val="triangle"/>
            <c:size val="12"/>
            <c:spPr>
              <a:solidFill>
                <a:schemeClr val="accent3">
                  <a:lumMod val="50000"/>
                </a:schemeClr>
              </a:solidFill>
            </c:spPr>
          </c:marker>
          <c:xVal>
            <c:numRef>
              <c:f>Pareto!$B$12</c:f>
              <c:numCache>
                <c:formatCode>General</c:formatCode>
                <c:ptCount val="1"/>
                <c:pt idx="0">
                  <c:v>8.5397090961674227</c:v>
                </c:pt>
              </c:numCache>
            </c:numRef>
          </c:xVal>
          <c:yVal>
            <c:numRef>
              <c:f>Pareto!$C$12</c:f>
              <c:numCache>
                <c:formatCode>General</c:formatCode>
                <c:ptCount val="1"/>
                <c:pt idx="0">
                  <c:v>5.6851946204962589</c:v>
                </c:pt>
              </c:numCache>
            </c:numRef>
          </c:yVal>
          <c:smooth val="0"/>
        </c:ser>
        <c:ser>
          <c:idx val="3"/>
          <c:order val="3"/>
          <c:tx>
            <c:strRef>
              <c:f>Pareto!$A$13</c:f>
              <c:strCache>
                <c:ptCount val="1"/>
                <c:pt idx="0">
                  <c:v>ATLAS</c:v>
                </c:pt>
              </c:strCache>
            </c:strRef>
          </c:tx>
          <c:spPr>
            <a:ln w="28575">
              <a:noFill/>
            </a:ln>
          </c:spPr>
          <c:marker>
            <c:symbol val="x"/>
            <c:size val="12"/>
            <c:spPr>
              <a:solidFill>
                <a:srgbClr val="92D050"/>
              </a:solidFill>
            </c:spPr>
          </c:marker>
          <c:xVal>
            <c:numRef>
              <c:f>Pareto!$B$13</c:f>
              <c:numCache>
                <c:formatCode>General</c:formatCode>
                <c:ptCount val="1"/>
                <c:pt idx="0">
                  <c:v>8.7650174543245001</c:v>
                </c:pt>
              </c:numCache>
            </c:numRef>
          </c:xVal>
          <c:yVal>
            <c:numRef>
              <c:f>Pareto!$C$13</c:f>
              <c:numCache>
                <c:formatCode>General</c:formatCode>
                <c:ptCount val="1"/>
                <c:pt idx="0">
                  <c:v>13.9188338670159</c:v>
                </c:pt>
              </c:numCache>
            </c:numRef>
          </c:yVal>
          <c:smooth val="0"/>
        </c:ser>
        <c:ser>
          <c:idx val="4"/>
          <c:order val="4"/>
          <c:tx>
            <c:strRef>
              <c:f>Pareto!$A$14</c:f>
              <c:strCache>
                <c:ptCount val="1"/>
                <c:pt idx="0">
                  <c:v>TCM</c:v>
                </c:pt>
              </c:strCache>
            </c:strRef>
          </c:tx>
          <c:spPr>
            <a:ln w="22225">
              <a:noFill/>
            </a:ln>
          </c:spPr>
          <c:marker>
            <c:symbol val="square"/>
            <c:size val="12"/>
            <c:spPr>
              <a:solidFill>
                <a:srgbClr val="FFC000"/>
              </a:solidFill>
            </c:spPr>
          </c:marker>
          <c:xVal>
            <c:numRef>
              <c:f>Pareto!$B$14</c:f>
              <c:numCache>
                <c:formatCode>General</c:formatCode>
                <c:ptCount val="1"/>
                <c:pt idx="0">
                  <c:v>8.7694173415517191</c:v>
                </c:pt>
              </c:numCache>
            </c:numRef>
          </c:xVal>
          <c:yVal>
            <c:numRef>
              <c:f>Pareto!$C$14</c:f>
              <c:numCache>
                <c:formatCode>General</c:formatCode>
                <c:ptCount val="1"/>
                <c:pt idx="0">
                  <c:v>8.3287023608634581</c:v>
                </c:pt>
              </c:numCache>
            </c:numRef>
          </c:yVal>
          <c:smooth val="0"/>
        </c:ser>
        <c:ser>
          <c:idx val="5"/>
          <c:order val="5"/>
          <c:tx>
            <c:strRef>
              <c:f>Pareto!$A$15</c:f>
              <c:strCache>
                <c:ptCount val="1"/>
                <c:pt idx="0">
                  <c:v>Blacklisting</c:v>
                </c:pt>
              </c:strCache>
            </c:strRef>
          </c:tx>
          <c:spPr>
            <a:ln w="28575">
              <a:noFill/>
            </a:ln>
          </c:spPr>
          <c:marker>
            <c:symbol val="circle"/>
            <c:size val="14"/>
            <c:spPr>
              <a:solidFill>
                <a:schemeClr val="tx1"/>
              </a:solidFill>
              <a:ln w="6350">
                <a:solidFill>
                  <a:schemeClr val="tx1"/>
                </a:solidFill>
              </a:ln>
            </c:spPr>
          </c:marker>
          <c:xVal>
            <c:numRef>
              <c:f>Pareto!$B$15</c:f>
              <c:numCache>
                <c:formatCode>General</c:formatCode>
                <c:ptCount val="1"/>
                <c:pt idx="0">
                  <c:v>9.1797781169080501</c:v>
                </c:pt>
              </c:numCache>
            </c:numRef>
          </c:xVal>
          <c:yVal>
            <c:numRef>
              <c:f>Pareto!$C$15</c:f>
              <c:numCache>
                <c:formatCode>General</c:formatCode>
                <c:ptCount val="1"/>
                <c:pt idx="0">
                  <c:v>6.5405371538693498</c:v>
                </c:pt>
              </c:numCache>
            </c:numRef>
          </c:yVal>
          <c:smooth val="0"/>
        </c:ser>
        <c:dLbls>
          <c:showLegendKey val="0"/>
          <c:showVal val="0"/>
          <c:showCatName val="0"/>
          <c:showSerName val="0"/>
          <c:showPercent val="0"/>
          <c:showBubbleSize val="0"/>
        </c:dLbls>
        <c:axId val="-1774865152"/>
        <c:axId val="-1774863520"/>
      </c:scatterChart>
      <c:valAx>
        <c:axId val="-1774865152"/>
        <c:scaling>
          <c:orientation val="minMax"/>
          <c:max val="10"/>
          <c:min val="1"/>
        </c:scaling>
        <c:delete val="0"/>
        <c:axPos val="b"/>
        <c:title>
          <c:tx>
            <c:rich>
              <a:bodyPr/>
              <a:lstStyle/>
              <a:p>
                <a:pPr>
                  <a:defRPr/>
                </a:pPr>
                <a:r>
                  <a:rPr lang="en-US" dirty="0" smtClean="0"/>
                  <a:t>Performance</a:t>
                </a:r>
                <a:endParaRPr lang="en-US" dirty="0"/>
              </a:p>
            </c:rich>
          </c:tx>
          <c:layout>
            <c:manualLayout>
              <c:xMode val="edge"/>
              <c:yMode val="edge"/>
              <c:x val="0.39235761154855903"/>
              <c:y val="0.88866924900516497"/>
            </c:manualLayout>
          </c:layout>
          <c:overlay val="0"/>
        </c:title>
        <c:numFmt formatCode="General" sourceLinked="1"/>
        <c:majorTickMark val="out"/>
        <c:minorTickMark val="none"/>
        <c:tickLblPos val="nextTo"/>
        <c:spPr>
          <a:ln w="25400">
            <a:solidFill>
              <a:schemeClr val="tx1"/>
            </a:solidFill>
            <a:tailEnd type="arrow"/>
          </a:ln>
        </c:spPr>
        <c:crossAx val="-1774863520"/>
        <c:crosses val="autoZero"/>
        <c:crossBetween val="midCat"/>
      </c:valAx>
      <c:valAx>
        <c:axId val="-1774863520"/>
        <c:scaling>
          <c:orientation val="minMax"/>
          <c:min val="1"/>
        </c:scaling>
        <c:delete val="0"/>
        <c:axPos val="l"/>
        <c:title>
          <c:tx>
            <c:rich>
              <a:bodyPr rot="-5400000" vert="horz"/>
              <a:lstStyle/>
              <a:p>
                <a:pPr>
                  <a:defRPr sz="2000"/>
                </a:pPr>
                <a:r>
                  <a:rPr lang="en-US" sz="2000" dirty="0" smtClean="0"/>
                  <a:t>Unfairness</a:t>
                </a:r>
                <a:endParaRPr lang="en-US" sz="2000" dirty="0"/>
              </a:p>
            </c:rich>
          </c:tx>
          <c:layout>
            <c:manualLayout>
              <c:xMode val="edge"/>
              <c:yMode val="edge"/>
              <c:x val="0"/>
              <c:y val="0.37239543645753997"/>
            </c:manualLayout>
          </c:layout>
          <c:overlay val="0"/>
        </c:title>
        <c:numFmt formatCode="General" sourceLinked="1"/>
        <c:majorTickMark val="out"/>
        <c:minorTickMark val="none"/>
        <c:tickLblPos val="nextTo"/>
        <c:spPr>
          <a:ln w="25400">
            <a:solidFill>
              <a:prstClr val="black"/>
            </a:solidFill>
            <a:tailEnd type="arrow"/>
          </a:ln>
        </c:spPr>
        <c:crossAx val="-1774865152"/>
        <c:crosses val="autoZero"/>
        <c:crossBetween val="midCat"/>
      </c:valAx>
    </c:plotArea>
    <c:legend>
      <c:legendPos val="t"/>
      <c:layout>
        <c:manualLayout>
          <c:xMode val="edge"/>
          <c:yMode val="edge"/>
          <c:x val="0.103976706036746"/>
          <c:y val="4.6594911523156403E-2"/>
          <c:w val="0.894119402587367"/>
          <c:h val="0.1715361621464"/>
        </c:manualLayout>
      </c:layout>
      <c:overlay val="0"/>
      <c:txPr>
        <a:bodyPr/>
        <a:lstStyle/>
        <a:p>
          <a:pPr>
            <a:defRPr sz="2400"/>
          </a:pPr>
          <a:endParaRPr lang="en-US"/>
        </a:p>
      </c:txPr>
    </c:legend>
    <c:plotVisOnly val="1"/>
    <c:dispBlanksAs val="gap"/>
    <c:showDLblsOverMax val="0"/>
  </c:chart>
  <c:spPr>
    <a:ln>
      <a:noFill/>
    </a:ln>
  </c:spPr>
  <c:txPr>
    <a:bodyPr/>
    <a:lstStyle/>
    <a:p>
      <a:pPr>
        <a:defRPr sz="2000">
          <a:latin typeface="+mj-lt"/>
          <a:cs typeface="Helvetica"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scatterChart>
        <c:scatterStyle val="lineMarker"/>
        <c:varyColors val="0"/>
        <c:ser>
          <c:idx val="0"/>
          <c:order val="0"/>
          <c:tx>
            <c:strRef>
              <c:f>'Pareto - Complexity'!$A$10</c:f>
              <c:strCache>
                <c:ptCount val="1"/>
                <c:pt idx="0">
                  <c:v>FRFCFS</c:v>
                </c:pt>
              </c:strCache>
            </c:strRef>
          </c:tx>
          <c:spPr>
            <a:ln w="28575">
              <a:noFill/>
            </a:ln>
          </c:spPr>
          <c:marker>
            <c:symbol val="diamond"/>
            <c:size val="12"/>
            <c:spPr>
              <a:solidFill>
                <a:srgbClr val="C00000"/>
              </a:solidFill>
            </c:spPr>
          </c:marker>
          <c:xVal>
            <c:numRef>
              <c:f>'Pareto - Complexity'!$B$10</c:f>
              <c:numCache>
                <c:formatCode>General</c:formatCode>
                <c:ptCount val="1"/>
                <c:pt idx="0">
                  <c:v>1</c:v>
                </c:pt>
              </c:numCache>
            </c:numRef>
          </c:xVal>
          <c:yVal>
            <c:numRef>
              <c:f>'Pareto - Complexity'!$C$10</c:f>
              <c:numCache>
                <c:formatCode>General</c:formatCode>
                <c:ptCount val="1"/>
                <c:pt idx="0">
                  <c:v>41000</c:v>
                </c:pt>
              </c:numCache>
            </c:numRef>
          </c:yVal>
          <c:smooth val="0"/>
        </c:ser>
        <c:ser>
          <c:idx val="1"/>
          <c:order val="1"/>
          <c:tx>
            <c:strRef>
              <c:f>'Pareto - Complexity'!$A$11</c:f>
              <c:strCache>
                <c:ptCount val="1"/>
                <c:pt idx="0">
                  <c:v>FRFCFS-Cap</c:v>
                </c:pt>
              </c:strCache>
            </c:strRef>
          </c:tx>
          <c:spPr>
            <a:ln w="28575">
              <a:noFill/>
            </a:ln>
          </c:spPr>
          <c:marker>
            <c:symbol val="diamond"/>
            <c:size val="12"/>
            <c:spPr>
              <a:solidFill>
                <a:schemeClr val="accent2">
                  <a:lumMod val="50000"/>
                </a:schemeClr>
              </a:solidFill>
              <a:ln>
                <a:noFill/>
              </a:ln>
            </c:spPr>
          </c:marker>
          <c:xVal>
            <c:numRef>
              <c:f>'Pareto - Complexity'!$B$11</c:f>
              <c:numCache>
                <c:formatCode>General</c:formatCode>
                <c:ptCount val="1"/>
                <c:pt idx="0">
                  <c:v>1</c:v>
                </c:pt>
              </c:numCache>
            </c:numRef>
          </c:xVal>
          <c:yVal>
            <c:numRef>
              <c:f>'Pareto - Complexity'!$C$11</c:f>
              <c:numCache>
                <c:formatCode>General</c:formatCode>
                <c:ptCount val="1"/>
                <c:pt idx="0">
                  <c:v>41003</c:v>
                </c:pt>
              </c:numCache>
            </c:numRef>
          </c:yVal>
          <c:smooth val="0"/>
        </c:ser>
        <c:ser>
          <c:idx val="2"/>
          <c:order val="2"/>
          <c:tx>
            <c:strRef>
              <c:f>'Pareto - Complexity'!$A$12</c:f>
              <c:strCache>
                <c:ptCount val="1"/>
                <c:pt idx="0">
                  <c:v>PARBS</c:v>
                </c:pt>
              </c:strCache>
            </c:strRef>
          </c:tx>
          <c:spPr>
            <a:ln w="28575">
              <a:noFill/>
            </a:ln>
          </c:spPr>
          <c:marker>
            <c:symbol val="triangle"/>
            <c:size val="12"/>
            <c:spPr>
              <a:solidFill>
                <a:schemeClr val="accent3">
                  <a:lumMod val="50000"/>
                </a:schemeClr>
              </a:solidFill>
            </c:spPr>
          </c:marker>
          <c:xVal>
            <c:numRef>
              <c:f>'Pareto - Complexity'!$B$12</c:f>
              <c:numCache>
                <c:formatCode>General</c:formatCode>
                <c:ptCount val="1"/>
                <c:pt idx="0">
                  <c:v>11</c:v>
                </c:pt>
              </c:numCache>
            </c:numRef>
          </c:xVal>
          <c:yVal>
            <c:numRef>
              <c:f>'Pareto - Complexity'!$C$12</c:f>
              <c:numCache>
                <c:formatCode>General</c:formatCode>
                <c:ptCount val="1"/>
                <c:pt idx="0">
                  <c:v>98464</c:v>
                </c:pt>
              </c:numCache>
            </c:numRef>
          </c:yVal>
          <c:smooth val="0"/>
        </c:ser>
        <c:ser>
          <c:idx val="3"/>
          <c:order val="3"/>
          <c:tx>
            <c:strRef>
              <c:f>'Pareto - Complexity'!$A$13</c:f>
              <c:strCache>
                <c:ptCount val="1"/>
                <c:pt idx="0">
                  <c:v>ATLAS</c:v>
                </c:pt>
              </c:strCache>
            </c:strRef>
          </c:tx>
          <c:spPr>
            <a:ln w="28575">
              <a:noFill/>
            </a:ln>
          </c:spPr>
          <c:marker>
            <c:symbol val="x"/>
            <c:size val="12"/>
            <c:spPr>
              <a:solidFill>
                <a:srgbClr val="92D050"/>
              </a:solidFill>
            </c:spPr>
          </c:marker>
          <c:xVal>
            <c:numRef>
              <c:f>'Pareto - Complexity'!$B$13</c:f>
              <c:numCache>
                <c:formatCode>General</c:formatCode>
                <c:ptCount val="1"/>
                <c:pt idx="0">
                  <c:v>5.3</c:v>
                </c:pt>
              </c:numCache>
            </c:numRef>
          </c:xVal>
          <c:yVal>
            <c:numRef>
              <c:f>'Pareto - Complexity'!$C$13</c:f>
              <c:numCache>
                <c:formatCode>General</c:formatCode>
                <c:ptCount val="1"/>
                <c:pt idx="0">
                  <c:v>68406</c:v>
                </c:pt>
              </c:numCache>
            </c:numRef>
          </c:yVal>
          <c:smooth val="0"/>
        </c:ser>
        <c:ser>
          <c:idx val="4"/>
          <c:order val="4"/>
          <c:tx>
            <c:strRef>
              <c:f>'Pareto - Complexity'!$A$14</c:f>
              <c:strCache>
                <c:ptCount val="1"/>
                <c:pt idx="0">
                  <c:v>TCM</c:v>
                </c:pt>
              </c:strCache>
            </c:strRef>
          </c:tx>
          <c:spPr>
            <a:ln w="28575">
              <a:noFill/>
            </a:ln>
          </c:spPr>
          <c:marker>
            <c:symbol val="square"/>
            <c:size val="12"/>
            <c:spPr>
              <a:solidFill>
                <a:srgbClr val="FFC000"/>
              </a:solidFill>
            </c:spPr>
          </c:marker>
          <c:xVal>
            <c:numRef>
              <c:f>'Pareto - Complexity'!$B$14</c:f>
              <c:numCache>
                <c:formatCode>General</c:formatCode>
                <c:ptCount val="1"/>
                <c:pt idx="0">
                  <c:v>8.1</c:v>
                </c:pt>
              </c:numCache>
            </c:numRef>
          </c:xVal>
          <c:yVal>
            <c:numRef>
              <c:f>'Pareto - Complexity'!$C$14</c:f>
              <c:numCache>
                <c:formatCode>General</c:formatCode>
                <c:ptCount val="1"/>
                <c:pt idx="0">
                  <c:v>73797</c:v>
                </c:pt>
              </c:numCache>
            </c:numRef>
          </c:yVal>
          <c:smooth val="0"/>
        </c:ser>
        <c:ser>
          <c:idx val="5"/>
          <c:order val="5"/>
          <c:tx>
            <c:strRef>
              <c:f>'Pareto - Complexity'!$A$15</c:f>
              <c:strCache>
                <c:ptCount val="1"/>
                <c:pt idx="0">
                  <c:v>Blacklisting</c:v>
                </c:pt>
              </c:strCache>
            </c:strRef>
          </c:tx>
          <c:spPr>
            <a:ln w="28575">
              <a:noFill/>
            </a:ln>
          </c:spPr>
          <c:marker>
            <c:symbol val="circle"/>
            <c:size val="14"/>
            <c:spPr>
              <a:solidFill>
                <a:schemeClr val="tx1"/>
              </a:solidFill>
              <a:ln>
                <a:noFill/>
              </a:ln>
            </c:spPr>
          </c:marker>
          <c:xVal>
            <c:numRef>
              <c:f>'Pareto - Complexity'!$B$15</c:f>
              <c:numCache>
                <c:formatCode>General</c:formatCode>
                <c:ptCount val="1"/>
                <c:pt idx="0">
                  <c:v>1.7</c:v>
                </c:pt>
              </c:numCache>
            </c:numRef>
          </c:xVal>
          <c:yVal>
            <c:numRef>
              <c:f>'Pareto - Complexity'!$C$15</c:f>
              <c:numCache>
                <c:formatCode>General</c:formatCode>
                <c:ptCount val="1"/>
                <c:pt idx="0">
                  <c:v>42331</c:v>
                </c:pt>
              </c:numCache>
            </c:numRef>
          </c:yVal>
          <c:smooth val="0"/>
        </c:ser>
        <c:dLbls>
          <c:showLegendKey val="0"/>
          <c:showVal val="0"/>
          <c:showCatName val="0"/>
          <c:showSerName val="0"/>
          <c:showPercent val="0"/>
          <c:showBubbleSize val="0"/>
        </c:dLbls>
        <c:axId val="-1774864064"/>
        <c:axId val="-1865559984"/>
      </c:scatterChart>
      <c:valAx>
        <c:axId val="-1774864064"/>
        <c:scaling>
          <c:orientation val="minMax"/>
        </c:scaling>
        <c:delete val="0"/>
        <c:axPos val="b"/>
        <c:title>
          <c:tx>
            <c:rich>
              <a:bodyPr/>
              <a:lstStyle/>
              <a:p>
                <a:pPr>
                  <a:defRPr/>
                </a:pPr>
                <a:r>
                  <a:rPr lang="en-US" dirty="0" smtClean="0"/>
                  <a:t>Critical Path Latency </a:t>
                </a:r>
                <a:r>
                  <a:rPr lang="en-US" dirty="0"/>
                  <a:t>(ns)</a:t>
                </a:r>
              </a:p>
            </c:rich>
          </c:tx>
          <c:layout>
            <c:manualLayout>
              <c:xMode val="edge"/>
              <c:yMode val="edge"/>
              <c:x val="0.40275313502478899"/>
              <c:y val="0.89837291171936495"/>
            </c:manualLayout>
          </c:layout>
          <c:overlay val="0"/>
        </c:title>
        <c:numFmt formatCode="General" sourceLinked="1"/>
        <c:majorTickMark val="out"/>
        <c:minorTickMark val="none"/>
        <c:tickLblPos val="nextTo"/>
        <c:spPr>
          <a:ln w="25400">
            <a:solidFill>
              <a:schemeClr val="tx1"/>
            </a:solidFill>
            <a:tailEnd type="arrow"/>
          </a:ln>
        </c:spPr>
        <c:crossAx val="-1865559984"/>
        <c:crosses val="autoZero"/>
        <c:crossBetween val="midCat"/>
      </c:valAx>
      <c:valAx>
        <c:axId val="-1865559984"/>
        <c:scaling>
          <c:orientation val="minMax"/>
        </c:scaling>
        <c:delete val="0"/>
        <c:axPos val="l"/>
        <c:title>
          <c:tx>
            <c:rich>
              <a:bodyPr rot="-5400000" vert="horz"/>
              <a:lstStyle/>
              <a:p>
                <a:pPr>
                  <a:defRPr/>
                </a:pPr>
                <a:r>
                  <a:rPr lang="en-US" dirty="0" smtClean="0"/>
                  <a:t>Scheduler Area (sq</a:t>
                </a:r>
                <a:r>
                  <a:rPr lang="en-US" dirty="0"/>
                  <a:t>. um)</a:t>
                </a:r>
              </a:p>
            </c:rich>
          </c:tx>
          <c:layout>
            <c:manualLayout>
              <c:xMode val="edge"/>
              <c:yMode val="edge"/>
              <c:x val="9.2592592592593698E-3"/>
              <c:y val="0.20815106445027701"/>
            </c:manualLayout>
          </c:layout>
          <c:overlay val="0"/>
        </c:title>
        <c:numFmt formatCode="General" sourceLinked="1"/>
        <c:majorTickMark val="out"/>
        <c:minorTickMark val="none"/>
        <c:tickLblPos val="nextTo"/>
        <c:spPr>
          <a:ln w="25400">
            <a:solidFill>
              <a:prstClr val="black"/>
            </a:solidFill>
            <a:tailEnd type="arrow"/>
          </a:ln>
        </c:spPr>
        <c:crossAx val="-1774864064"/>
        <c:crosses val="autoZero"/>
        <c:crossBetween val="midCat"/>
      </c:valAx>
    </c:plotArea>
    <c:legend>
      <c:legendPos val="t"/>
      <c:layout>
        <c:manualLayout>
          <c:xMode val="edge"/>
          <c:yMode val="edge"/>
          <c:x val="0.105880577427822"/>
          <c:y val="3.0423280423280501E-2"/>
          <c:w val="0.894119402587367"/>
          <c:h val="0.1715361621464"/>
        </c:manualLayout>
      </c:layout>
      <c:overlay val="0"/>
      <c:txPr>
        <a:bodyPr/>
        <a:lstStyle/>
        <a:p>
          <a:pPr>
            <a:defRPr sz="2400"/>
          </a:pPr>
          <a:endParaRPr lang="en-US"/>
        </a:p>
      </c:txPr>
    </c:legend>
    <c:plotVisOnly val="1"/>
    <c:dispBlanksAs val="gap"/>
    <c:showDLblsOverMax val="0"/>
  </c:chart>
  <c:spPr>
    <a:ln>
      <a:noFill/>
    </a:ln>
  </c:spPr>
  <c:txPr>
    <a:bodyPr/>
    <a:lstStyle/>
    <a:p>
      <a:pPr>
        <a:defRPr sz="2000">
          <a:latin typeface="+mn-lt"/>
          <a:cs typeface="Helvetic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499"/>
          <c:y val="3.7804050364853597E-2"/>
          <c:w val="0.86080113772552702"/>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672658208"/>
        <c:axId val="-1672657120"/>
      </c:barChart>
      <c:catAx>
        <c:axId val="-1672658208"/>
        <c:scaling>
          <c:orientation val="minMax"/>
        </c:scaling>
        <c:delete val="0"/>
        <c:axPos val="b"/>
        <c:numFmt formatCode="General" sourceLinked="0"/>
        <c:majorTickMark val="out"/>
        <c:minorTickMark val="none"/>
        <c:tickLblPos val="nextTo"/>
        <c:crossAx val="-1672657120"/>
        <c:crosses val="autoZero"/>
        <c:auto val="1"/>
        <c:lblAlgn val="ctr"/>
        <c:lblOffset val="100"/>
        <c:noMultiLvlLbl val="0"/>
      </c:catAx>
      <c:valAx>
        <c:axId val="-1672657120"/>
        <c:scaling>
          <c:orientation val="minMax"/>
          <c:max val="3"/>
        </c:scaling>
        <c:delete val="0"/>
        <c:axPos val="l"/>
        <c:majorGridlines/>
        <c:numFmt formatCode="General" sourceLinked="1"/>
        <c:majorTickMark val="out"/>
        <c:minorTickMark val="none"/>
        <c:tickLblPos val="nextTo"/>
        <c:txPr>
          <a:bodyPr/>
          <a:lstStyle/>
          <a:p>
            <a:pPr>
              <a:defRPr sz="1600"/>
            </a:pPr>
            <a:endParaRPr lang="en-US"/>
          </a:p>
        </c:txPr>
        <c:crossAx val="-1672658208"/>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499"/>
          <c:y val="3.7804050364853597E-2"/>
          <c:w val="0.86080113772552702"/>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672656576"/>
        <c:axId val="-1672656032"/>
      </c:barChart>
      <c:catAx>
        <c:axId val="-1672656576"/>
        <c:scaling>
          <c:orientation val="minMax"/>
        </c:scaling>
        <c:delete val="0"/>
        <c:axPos val="b"/>
        <c:numFmt formatCode="General" sourceLinked="0"/>
        <c:majorTickMark val="out"/>
        <c:minorTickMark val="none"/>
        <c:tickLblPos val="nextTo"/>
        <c:crossAx val="-1672656032"/>
        <c:crosses val="autoZero"/>
        <c:auto val="1"/>
        <c:lblAlgn val="ctr"/>
        <c:lblOffset val="100"/>
        <c:noMultiLvlLbl val="0"/>
      </c:catAx>
      <c:valAx>
        <c:axId val="-1672656032"/>
        <c:scaling>
          <c:orientation val="minMax"/>
          <c:max val="3"/>
        </c:scaling>
        <c:delete val="0"/>
        <c:axPos val="l"/>
        <c:majorGridlines/>
        <c:numFmt formatCode="General" sourceLinked="1"/>
        <c:majorTickMark val="out"/>
        <c:minorTickMark val="none"/>
        <c:tickLblPos val="nextTo"/>
        <c:txPr>
          <a:bodyPr/>
          <a:lstStyle/>
          <a:p>
            <a:pPr>
              <a:defRPr sz="1600"/>
            </a:pPr>
            <a:endParaRPr lang="en-US"/>
          </a:p>
        </c:txPr>
        <c:crossAx val="-1672656576"/>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4.4801539865051598</c:v>
                </c:pt>
                <c:pt idx="1">
                  <c:v>7.1515584430836414</c:v>
                </c:pt>
                <c:pt idx="2">
                  <c:v>9.4221298631383501</c:v>
                </c:pt>
                <c:pt idx="3">
                  <c:v>11.927105871037501</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7.4098203935374514</c:v>
                </c:pt>
                <c:pt idx="2">
                  <c:v>9.4519653402342687</c:v>
                </c:pt>
                <c:pt idx="3">
                  <c:v>11.99508006791201</c:v>
                </c:pt>
                <c:pt idx="4">
                  <c:v>14.432454192681501</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5.607943909025944</c:v>
                </c:pt>
                <c:pt idx="1">
                  <c:v>7.2458783679895866</c:v>
                </c:pt>
                <c:pt idx="2">
                  <c:v>9.2466254034319935</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5.3181481800070713</c:v>
                </c:pt>
                <c:pt idx="1">
                  <c:v>7.9826350660189664</c:v>
                </c:pt>
                <c:pt idx="2">
                  <c:v>9.8744115764116227</c:v>
                </c:pt>
                <c:pt idx="3">
                  <c:v>12.148042347130581</c:v>
                </c:pt>
                <c:pt idx="4">
                  <c:v>14.495795507456711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6.2241528161466029</c:v>
                </c:pt>
                <c:pt idx="1">
                  <c:v>8.7648184107042972</c:v>
                </c:pt>
                <c:pt idx="2">
                  <c:v>10.69951280659391</c:v>
                </c:pt>
                <c:pt idx="3">
                  <c:v>12.859679606645109</c:v>
                </c:pt>
                <c:pt idx="4">
                  <c:v>15.002149992276101</c:v>
                </c:pt>
              </c:numCache>
            </c:numRef>
          </c:val>
        </c:ser>
        <c:dLbls>
          <c:showLegendKey val="0"/>
          <c:showVal val="0"/>
          <c:showCatName val="0"/>
          <c:showSerName val="0"/>
          <c:showPercent val="0"/>
          <c:showBubbleSize val="0"/>
        </c:dLbls>
        <c:gapWidth val="150"/>
        <c:axId val="-2010867792"/>
        <c:axId val="-2010867248"/>
      </c:barChart>
      <c:catAx>
        <c:axId val="-2010867792"/>
        <c:scaling>
          <c:orientation val="minMax"/>
        </c:scaling>
        <c:delete val="0"/>
        <c:axPos val="b"/>
        <c:numFmt formatCode="General" sourceLinked="0"/>
        <c:majorTickMark val="out"/>
        <c:minorTickMark val="none"/>
        <c:tickLblPos val="nextTo"/>
        <c:txPr>
          <a:bodyPr/>
          <a:lstStyle/>
          <a:p>
            <a:pPr>
              <a:defRPr sz="1600" b="0"/>
            </a:pPr>
            <a:endParaRPr lang="en-US"/>
          </a:p>
        </c:txPr>
        <c:crossAx val="-2010867248"/>
        <c:crosses val="autoZero"/>
        <c:auto val="1"/>
        <c:lblAlgn val="ctr"/>
        <c:lblOffset val="100"/>
        <c:noMultiLvlLbl val="0"/>
      </c:catAx>
      <c:valAx>
        <c:axId val="-2010867248"/>
        <c:scaling>
          <c:orientation val="minMax"/>
          <c:min val="4"/>
        </c:scaling>
        <c:delete val="0"/>
        <c:axPos val="l"/>
        <c:majorGridlines/>
        <c:title>
          <c:tx>
            <c:rich>
              <a:bodyPr rot="-5400000" vert="horz"/>
              <a:lstStyle/>
              <a:p>
                <a:pPr>
                  <a:defRPr sz="1600" b="0"/>
                </a:pPr>
                <a:r>
                  <a:rPr lang="en-US" sz="1600" b="0"/>
                  <a:t>System throughput</a:t>
                </a:r>
              </a:p>
            </c:rich>
          </c:tx>
          <c:overlay val="0"/>
        </c:title>
        <c:numFmt formatCode="General" sourceLinked="1"/>
        <c:majorTickMark val="out"/>
        <c:minorTickMark val="none"/>
        <c:tickLblPos val="nextTo"/>
        <c:txPr>
          <a:bodyPr/>
          <a:lstStyle/>
          <a:p>
            <a:pPr>
              <a:defRPr sz="1600" b="0"/>
            </a:pPr>
            <a:endParaRPr lang="en-US"/>
          </a:p>
        </c:txPr>
        <c:crossAx val="-2010867792"/>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3.2707389889999932</c:v>
                </c:pt>
                <c:pt idx="1">
                  <c:v>4.8105028439999673</c:v>
                </c:pt>
                <c:pt idx="2">
                  <c:v>7.5073678316177386</c:v>
                </c:pt>
                <c:pt idx="3">
                  <c:v>9.8744115764116227</c:v>
                </c:pt>
                <c:pt idx="4">
                  <c:v>11.632055796383201</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3.3070428829999901</c:v>
                </c:pt>
                <c:pt idx="1">
                  <c:v>4.9795619179999902</c:v>
                </c:pt>
                <c:pt idx="2">
                  <c:v>7.8078981981935716</c:v>
                </c:pt>
                <c:pt idx="3">
                  <c:v>10.69951280659391</c:v>
                </c:pt>
                <c:pt idx="4">
                  <c:v>12.88712703030901</c:v>
                </c:pt>
              </c:numCache>
            </c:numRef>
          </c:val>
        </c:ser>
        <c:dLbls>
          <c:showLegendKey val="0"/>
          <c:showVal val="0"/>
          <c:showCatName val="0"/>
          <c:showSerName val="0"/>
          <c:showPercent val="0"/>
          <c:showBubbleSize val="0"/>
        </c:dLbls>
        <c:gapWidth val="150"/>
        <c:axId val="-1931631120"/>
        <c:axId val="-1931629488"/>
      </c:barChart>
      <c:catAx>
        <c:axId val="-1931631120"/>
        <c:scaling>
          <c:orientation val="minMax"/>
        </c:scaling>
        <c:delete val="0"/>
        <c:axPos val="b"/>
        <c:numFmt formatCode="General" sourceLinked="0"/>
        <c:majorTickMark val="out"/>
        <c:minorTickMark val="none"/>
        <c:tickLblPos val="nextTo"/>
        <c:txPr>
          <a:bodyPr/>
          <a:lstStyle/>
          <a:p>
            <a:pPr>
              <a:defRPr sz="1600"/>
            </a:pPr>
            <a:endParaRPr lang="en-US"/>
          </a:p>
        </c:txPr>
        <c:crossAx val="-1931629488"/>
        <c:crosses val="autoZero"/>
        <c:auto val="1"/>
        <c:lblAlgn val="ctr"/>
        <c:lblOffset val="100"/>
        <c:noMultiLvlLbl val="0"/>
      </c:catAx>
      <c:valAx>
        <c:axId val="-1931629488"/>
        <c:scaling>
          <c:orientation val="minMax"/>
        </c:scaling>
        <c:delete val="0"/>
        <c:axPos val="l"/>
        <c:majorGridlines/>
        <c:title>
          <c:tx>
            <c:rich>
              <a:bodyPr rot="-5400000" vert="horz"/>
              <a:lstStyle/>
              <a:p>
                <a:pPr>
                  <a:defRPr sz="1600" b="0"/>
                </a:pPr>
                <a:r>
                  <a:rPr lang="en-US" sz="1600" b="0"/>
                  <a:t>System throughput</a:t>
                </a:r>
              </a:p>
            </c:rich>
          </c:tx>
          <c:overlay val="0"/>
        </c:title>
        <c:numFmt formatCode="General" sourceLinked="1"/>
        <c:majorTickMark val="out"/>
        <c:minorTickMark val="none"/>
        <c:tickLblPos val="nextTo"/>
        <c:txPr>
          <a:bodyPr/>
          <a:lstStyle/>
          <a:p>
            <a:pPr>
              <a:defRPr sz="1600"/>
            </a:pPr>
            <a:endParaRPr lang="en-US"/>
          </a:p>
        </c:txPr>
        <c:crossAx val="-1931631120"/>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8.1660000000000004</c:v>
                </c:pt>
                <c:pt idx="2">
                  <c:v>8.26</c:v>
                </c:pt>
                <c:pt idx="3">
                  <c:v>8.527000000000001</c:v>
                </c:pt>
                <c:pt idx="4">
                  <c:v>8.7779999999999987</c:v>
                </c:pt>
              </c:numCache>
            </c:numRef>
          </c:xVal>
          <c:yVal>
            <c:numRef>
              <c:f>Sheet1!$B$2:$B$6</c:f>
              <c:numCache>
                <c:formatCode>General</c:formatCode>
                <c:ptCount val="5"/>
                <c:pt idx="0">
                  <c:v>8.5130000000000035</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8.1660000000000004</c:v>
                </c:pt>
                <c:pt idx="2">
                  <c:v>8.26</c:v>
                </c:pt>
                <c:pt idx="3">
                  <c:v>8.527000000000001</c:v>
                </c:pt>
                <c:pt idx="4">
                  <c:v>8.7779999999999987</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8.1660000000000004</c:v>
                </c:pt>
                <c:pt idx="2">
                  <c:v>8.26</c:v>
                </c:pt>
                <c:pt idx="3">
                  <c:v>8.527000000000001</c:v>
                </c:pt>
                <c:pt idx="4">
                  <c:v>8.7779999999999987</c:v>
                </c:pt>
              </c:numCache>
            </c:numRef>
          </c:xVal>
          <c:yVal>
            <c:numRef>
              <c:f>Sheet1!$D$2:$D$6</c:f>
              <c:numCache>
                <c:formatCode>General</c:formatCode>
                <c:ptCount val="5"/>
                <c:pt idx="2">
                  <c:v>9.2449999999999992</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8.1660000000000004</c:v>
                </c:pt>
                <c:pt idx="2">
                  <c:v>8.26</c:v>
                </c:pt>
                <c:pt idx="3">
                  <c:v>8.527000000000001</c:v>
                </c:pt>
                <c:pt idx="4">
                  <c:v>8.7779999999999987</c:v>
                </c:pt>
              </c:numCache>
            </c:numRef>
          </c:xVal>
          <c:yVal>
            <c:numRef>
              <c:f>Sheet1!$E$2:$E$6</c:f>
              <c:numCache>
                <c:formatCode>General</c:formatCode>
                <c:ptCount val="5"/>
                <c:pt idx="3">
                  <c:v>7.4180000000000001</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8.1660000000000004</c:v>
                </c:pt>
                <c:pt idx="2">
                  <c:v>8.26</c:v>
                </c:pt>
                <c:pt idx="3">
                  <c:v>8.527000000000001</c:v>
                </c:pt>
                <c:pt idx="4">
                  <c:v>8.7779999999999987</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931631664"/>
        <c:axId val="-1533202320"/>
      </c:scatterChart>
      <c:valAx>
        <c:axId val="-1931631664"/>
        <c:scaling>
          <c:orientation val="minMax"/>
          <c:max val="10"/>
          <c:min val="7"/>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01"/>
              <c:y val="0.85620562981623904"/>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1533202320"/>
        <c:crosses val="autoZero"/>
        <c:crossBetween val="midCat"/>
        <c:majorUnit val="0.5"/>
      </c:valAx>
      <c:valAx>
        <c:axId val="-1533202320"/>
        <c:scaling>
          <c:orientation val="minMax"/>
          <c:max val="18"/>
          <c:min val="1"/>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3.0797097056216902E-2"/>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931631664"/>
        <c:crosses val="autoZero"/>
        <c:crossBetween val="midCat"/>
      </c:valAx>
      <c:spPr>
        <a:solidFill>
          <a:schemeClr val="bg1">
            <a:lumMod val="95000"/>
          </a:schemeClr>
        </a:solidFill>
      </c:spPr>
    </c:plotArea>
    <c:legend>
      <c:legendPos val="r"/>
      <c:layout>
        <c:manualLayout>
          <c:xMode val="edge"/>
          <c:yMode val="edge"/>
          <c:x val="0.82336159903089001"/>
          <c:y val="0.25089201349831303"/>
          <c:w val="0.153814960629921"/>
          <c:h val="0.4617341632272600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spPr>
              <a:noFill/>
              <a:ln>
                <a:noFill/>
              </a:ln>
              <a:effectLst/>
            </c:spPr>
            <c:txPr>
              <a:bodyPr anchor="ctr" anchorCtr="0"/>
              <a:lstStyle/>
              <a:p>
                <a:pPr>
                  <a:defRPr sz="2000" b="1"/>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spPr>
              <a:noFill/>
              <a:ln>
                <a:noFill/>
              </a:ln>
              <a:effectLst/>
            </c:spPr>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Sheet1!$C$2:$C$6</c:f>
              <c:numCache>
                <c:formatCode>General</c:formatCode>
                <c:ptCount val="5"/>
                <c:pt idx="1">
                  <c:v>9.2449999999999992</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spPr>
              <a:noFill/>
              <a:ln>
                <a:noFill/>
              </a:ln>
              <a:effectLst/>
            </c:spPr>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Sheet1!$D$2:$D$6</c:f>
              <c:numCache>
                <c:formatCode>General</c:formatCode>
                <c:ptCount val="5"/>
                <c:pt idx="2">
                  <c:v>7.4180000000000001</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spPr>
              <a:noFill/>
              <a:ln>
                <a:noFill/>
              </a:ln>
              <a:effectLst/>
            </c:spPr>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spPr>
              <a:noFill/>
              <a:ln>
                <a:noFill/>
              </a:ln>
              <a:effectLst/>
            </c:spPr>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8.1660000000000004</c:v>
                </c:pt>
                <c:pt idx="1">
                  <c:v>8.26</c:v>
                </c:pt>
                <c:pt idx="2">
                  <c:v>8.527000000000001</c:v>
                </c:pt>
                <c:pt idx="3">
                  <c:v>8.7779999999999987</c:v>
                </c:pt>
                <c:pt idx="4">
                  <c:v>9.1790000000000003</c:v>
                </c:pt>
              </c:numCache>
            </c:numRef>
          </c:xVal>
          <c:yVal>
            <c:numRef>
              <c:f>Sheet1!$F$2:$F$6</c:f>
              <c:numCache>
                <c:formatCode>General</c:formatCode>
                <c:ptCount val="5"/>
                <c:pt idx="4">
                  <c:v>7.0739999999999998</c:v>
                </c:pt>
              </c:numCache>
            </c:numRef>
          </c:yVal>
          <c:smooth val="0"/>
        </c:ser>
        <c:dLbls>
          <c:showLegendKey val="0"/>
          <c:showVal val="0"/>
          <c:showCatName val="0"/>
          <c:showSerName val="0"/>
          <c:showPercent val="0"/>
          <c:showBubbleSize val="0"/>
        </c:dLbls>
        <c:axId val="-1533195248"/>
        <c:axId val="-1533200688"/>
      </c:scatterChart>
      <c:valAx>
        <c:axId val="-1533195248"/>
        <c:scaling>
          <c:orientation val="minMax"/>
          <c:max val="1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01"/>
              <c:y val="0.85603648293963197"/>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33200688"/>
        <c:crosses val="autoZero"/>
        <c:crossBetween val="midCat"/>
      </c:valAx>
      <c:valAx>
        <c:axId val="-1533200688"/>
        <c:scaling>
          <c:orientation val="minMax"/>
          <c:max val="16"/>
          <c:min val="4"/>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33195248"/>
        <c:crosses val="autoZero"/>
        <c:crossBetween val="midCat"/>
        <c:majorUnit val="2"/>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9.8249999999999993</c:v>
                </c:pt>
                <c:pt idx="1">
                  <c:v>6.73</c:v>
                </c:pt>
                <c:pt idx="2">
                  <c:v>5.84</c:v>
                </c:pt>
                <c:pt idx="3">
                  <c:v>5.38</c:v>
                </c:pt>
                <c:pt idx="4">
                  <c:v>5</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5.9489999999999998</c:v>
                </c:pt>
                <c:pt idx="9">
                  <c:v>6.2149999999999954</c:v>
                </c:pt>
                <c:pt idx="10">
                  <c:v>6.423</c:v>
                </c:pt>
                <c:pt idx="11">
                  <c:v>6.923</c:v>
                </c:pt>
                <c:pt idx="12">
                  <c:v>6.9530000000000003</c:v>
                </c:pt>
                <c:pt idx="13">
                  <c:v>7.2629999999999946</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5.9989999999999997</c:v>
                </c:pt>
                <c:pt idx="15">
                  <c:v>5.4489999999999998</c:v>
                </c:pt>
                <c:pt idx="16">
                  <c:v>5.423</c:v>
                </c:pt>
                <c:pt idx="17">
                  <c:v>5.0750000000000002</c:v>
                </c:pt>
                <c:pt idx="18">
                  <c:v>4.9050000000000002</c:v>
                </c:pt>
                <c:pt idx="19">
                  <c:v>4.8199999999999976</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7.0179999999999936</c:v>
                </c:pt>
                <c:pt idx="21">
                  <c:v>7.1390000000000002</c:v>
                </c:pt>
                <c:pt idx="22">
                  <c:v>7.4219999999999997</c:v>
                </c:pt>
                <c:pt idx="23">
                  <c:v>7.5010000000000003</c:v>
                </c:pt>
                <c:pt idx="24">
                  <c:v>7.5519999999999996</c:v>
                </c:pt>
                <c:pt idx="25">
                  <c:v>7.4580000000000002</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5.5030000000000001</c:v>
                </c:pt>
                <c:pt idx="30">
                  <c:v>5.7269999999999976</c:v>
                </c:pt>
              </c:numCache>
            </c:numRef>
          </c:yVal>
          <c:smooth val="0"/>
        </c:ser>
        <c:dLbls>
          <c:showLegendKey val="0"/>
          <c:showVal val="0"/>
          <c:showCatName val="0"/>
          <c:showSerName val="0"/>
          <c:showPercent val="0"/>
          <c:showBubbleSize val="0"/>
        </c:dLbls>
        <c:axId val="-1533201776"/>
        <c:axId val="-1533200144"/>
      </c:scatterChart>
      <c:valAx>
        <c:axId val="-1533201776"/>
        <c:scaling>
          <c:orientation val="minMax"/>
          <c:max val="16"/>
          <c:min val="12"/>
        </c:scaling>
        <c:delete val="0"/>
        <c:axPos val="b"/>
        <c:title>
          <c:tx>
            <c:rich>
              <a:bodyPr/>
              <a:lstStyle/>
              <a:p>
                <a:pPr>
                  <a:defRPr b="0"/>
                </a:pPr>
                <a:r>
                  <a:rPr lang="en-US" b="0" dirty="0" smtClean="0"/>
                  <a:t>Weighted Speedup</a:t>
                </a:r>
                <a:endParaRPr lang="en-US" b="0" dirty="0"/>
              </a:p>
            </c:rich>
          </c:tx>
          <c:layout>
            <c:manualLayout>
              <c:xMode val="edge"/>
              <c:yMode val="edge"/>
              <c:x val="0.40312157003101901"/>
              <c:y val="0.85603648293963197"/>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33200144"/>
        <c:crosses val="autoZero"/>
        <c:crossBetween val="midCat"/>
      </c:valAx>
      <c:valAx>
        <c:axId val="-1533200144"/>
        <c:scaling>
          <c:orientation val="minMax"/>
          <c:max val="12"/>
          <c:min val="2"/>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33201776"/>
        <c:crosses val="autoZero"/>
        <c:crossBetween val="midCat"/>
        <c:majorUnit val="2"/>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Sched'!$Q$2</c:f>
              <c:strCache>
                <c:ptCount val="1"/>
                <c:pt idx="0">
                  <c:v>FRFCFS</c:v>
                </c:pt>
              </c:strCache>
            </c:strRef>
          </c:tx>
          <c:invertIfNegative val="0"/>
          <c:cat>
            <c:strLit>
              <c:ptCount val="1"/>
              <c:pt idx="0">
                <c:v> </c:v>
              </c:pt>
            </c:strLit>
          </c:cat>
          <c:val>
            <c:numRef>
              <c:f>'Mem Sched'!$R$2</c:f>
              <c:numCache>
                <c:formatCode>General</c:formatCode>
                <c:ptCount val="1"/>
                <c:pt idx="0">
                  <c:v>1</c:v>
                </c:pt>
              </c:numCache>
            </c:numRef>
          </c:val>
        </c:ser>
        <c:ser>
          <c:idx val="2"/>
          <c:order val="1"/>
          <c:tx>
            <c:strRef>
              <c:f>'Mem Sched'!$Q$3</c:f>
              <c:strCache>
                <c:ptCount val="1"/>
                <c:pt idx="0">
                  <c:v>ATLAS</c:v>
                </c:pt>
              </c:strCache>
            </c:strRef>
          </c:tx>
          <c:invertIfNegative val="0"/>
          <c:cat>
            <c:strLit>
              <c:ptCount val="1"/>
              <c:pt idx="0">
                <c:v> </c:v>
              </c:pt>
            </c:strLit>
          </c:cat>
          <c:val>
            <c:numRef>
              <c:f>'Mem Sched'!$R$3</c:f>
              <c:numCache>
                <c:formatCode>General</c:formatCode>
                <c:ptCount val="1"/>
                <c:pt idx="0">
                  <c:v>1.012</c:v>
                </c:pt>
              </c:numCache>
            </c:numRef>
          </c:val>
        </c:ser>
        <c:ser>
          <c:idx val="3"/>
          <c:order val="2"/>
          <c:tx>
            <c:strRef>
              <c:f>'Mem Sched'!$Q$4</c:f>
              <c:strCache>
                <c:ptCount val="1"/>
                <c:pt idx="0">
                  <c:v>TCM</c:v>
                </c:pt>
              </c:strCache>
            </c:strRef>
          </c:tx>
          <c:invertIfNegative val="0"/>
          <c:cat>
            <c:strLit>
              <c:ptCount val="1"/>
              <c:pt idx="0">
                <c:v> </c:v>
              </c:pt>
            </c:strLit>
          </c:cat>
          <c:val>
            <c:numRef>
              <c:f>'Mem Sched'!$R$4</c:f>
              <c:numCache>
                <c:formatCode>General</c:formatCode>
                <c:ptCount val="1"/>
                <c:pt idx="0">
                  <c:v>1.0609999999999991</c:v>
                </c:pt>
              </c:numCache>
            </c:numRef>
          </c:val>
        </c:ser>
        <c:ser>
          <c:idx val="4"/>
          <c:order val="3"/>
          <c:tx>
            <c:strRef>
              <c:f>'Mem Sched'!$Q$5</c:f>
              <c:strCache>
                <c:ptCount val="1"/>
                <c:pt idx="0">
                  <c:v>MCP</c:v>
                </c:pt>
              </c:strCache>
            </c:strRef>
          </c:tx>
          <c:invertIfNegative val="0"/>
          <c:cat>
            <c:strLit>
              <c:ptCount val="1"/>
              <c:pt idx="0">
                <c:v> </c:v>
              </c:pt>
            </c:strLit>
          </c:cat>
          <c:val>
            <c:numRef>
              <c:f>'Mem Sched'!$R$5</c:f>
              <c:numCache>
                <c:formatCode>General</c:formatCode>
                <c:ptCount val="1"/>
                <c:pt idx="0">
                  <c:v>1.071</c:v>
                </c:pt>
              </c:numCache>
            </c:numRef>
          </c:val>
        </c:ser>
        <c:ser>
          <c:idx val="5"/>
          <c:order val="4"/>
          <c:tx>
            <c:strRef>
              <c:f>'Mem Sched'!$Q$6</c:f>
              <c:strCache>
                <c:ptCount val="1"/>
                <c:pt idx="0">
                  <c:v>IMPS</c:v>
                </c:pt>
              </c:strCache>
            </c:strRef>
          </c:tx>
          <c:invertIfNegative val="0"/>
          <c:cat>
            <c:strLit>
              <c:ptCount val="1"/>
              <c:pt idx="0">
                <c:v> </c:v>
              </c:pt>
            </c:strLit>
          </c:cat>
          <c:val>
            <c:numRef>
              <c:f>'Mem Sched'!$R$6</c:f>
              <c:numCache>
                <c:formatCode>General</c:formatCode>
                <c:ptCount val="1"/>
                <c:pt idx="0">
                  <c:v>1.1108</c:v>
                </c:pt>
              </c:numCache>
            </c:numRef>
          </c:val>
        </c:ser>
        <c:dLbls>
          <c:showLegendKey val="0"/>
          <c:showVal val="0"/>
          <c:showCatName val="0"/>
          <c:showSerName val="0"/>
          <c:showPercent val="0"/>
          <c:showBubbleSize val="0"/>
        </c:dLbls>
        <c:gapWidth val="150"/>
        <c:axId val="-1533199056"/>
        <c:axId val="-1533197968"/>
      </c:barChart>
      <c:catAx>
        <c:axId val="-1533199056"/>
        <c:scaling>
          <c:orientation val="minMax"/>
        </c:scaling>
        <c:delete val="0"/>
        <c:axPos val="b"/>
        <c:numFmt formatCode="General" sourceLinked="0"/>
        <c:majorTickMark val="out"/>
        <c:minorTickMark val="none"/>
        <c:tickLblPos val="nextTo"/>
        <c:crossAx val="-1533197968"/>
        <c:crosses val="autoZero"/>
        <c:auto val="1"/>
        <c:lblAlgn val="ctr"/>
        <c:lblOffset val="100"/>
        <c:noMultiLvlLbl val="0"/>
      </c:catAx>
      <c:valAx>
        <c:axId val="-1533197968"/>
        <c:scaling>
          <c:orientation val="minMax"/>
        </c:scaling>
        <c:delete val="0"/>
        <c:axPos val="l"/>
        <c:majorGridlines/>
        <c:title>
          <c:tx>
            <c:rich>
              <a:bodyPr rot="-5400000" vert="horz"/>
              <a:lstStyle/>
              <a:p>
                <a:pPr>
                  <a:defRPr sz="2600"/>
                </a:pPr>
                <a:r>
                  <a:rPr lang="en-US" sz="2600" dirty="0"/>
                  <a:t>Normalized</a:t>
                </a:r>
                <a:r>
                  <a:rPr lang="en-US" sz="2600" baseline="0" dirty="0"/>
                  <a:t> </a:t>
                </a:r>
              </a:p>
              <a:p>
                <a:pPr>
                  <a:defRPr sz="2600"/>
                </a:pPr>
                <a:r>
                  <a:rPr lang="en-US" sz="2600" baseline="0" dirty="0"/>
                  <a:t>System Performance</a:t>
                </a:r>
                <a:endParaRPr lang="en-US" sz="2600" dirty="0"/>
              </a:p>
            </c:rich>
          </c:tx>
          <c:overlay val="0"/>
        </c:title>
        <c:numFmt formatCode="General" sourceLinked="1"/>
        <c:majorTickMark val="out"/>
        <c:minorTickMark val="none"/>
        <c:tickLblPos val="nextTo"/>
        <c:txPr>
          <a:bodyPr/>
          <a:lstStyle/>
          <a:p>
            <a:pPr>
              <a:defRPr sz="2400"/>
            </a:pPr>
            <a:endParaRPr lang="en-US"/>
          </a:p>
        </c:txPr>
        <c:crossAx val="-1533199056"/>
        <c:crosses val="autoZero"/>
        <c:crossBetween val="between"/>
      </c:valAx>
    </c:plotArea>
    <c:legend>
      <c:legendPos val="r"/>
      <c:layout>
        <c:manualLayout>
          <c:xMode val="edge"/>
          <c:yMode val="edge"/>
          <c:x val="0.79344996525440503"/>
          <c:y val="0.149469734844277"/>
          <c:w val="0.205795568169193"/>
          <c:h val="0.73339490056660395"/>
        </c:manualLayout>
      </c:layout>
      <c:overlay val="0"/>
      <c:txPr>
        <a:bodyPr/>
        <a:lstStyle/>
        <a:p>
          <a:pPr>
            <a:defRPr sz="2600" b="1"/>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11/3/2015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67664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23</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412695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29</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64684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30</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extLst>
      <p:ext uri="{BB962C8B-B14F-4D97-AF65-F5344CB8AC3E}">
        <p14:creationId xmlns:p14="http://schemas.microsoft.com/office/powerpoint/2010/main" val="44997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92D28D-854F-9C46-A1A7-FFFBA91E4F7A}" type="slidenum">
              <a:rPr lang="en-US" sz="1200">
                <a:solidFill>
                  <a:prstClr val="black"/>
                </a:solidFill>
                <a:cs typeface="Arial" charset="0"/>
              </a:rPr>
              <a:pPr eaLnBrk="1" hangingPunct="1"/>
              <a:t>32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extLst>
      <p:ext uri="{BB962C8B-B14F-4D97-AF65-F5344CB8AC3E}">
        <p14:creationId xmlns:p14="http://schemas.microsoft.com/office/powerpoint/2010/main" val="284453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36900-9A3E-AA4C-84C1-2227B414FCC9}" type="slidenum">
              <a:rPr lang="en-US" sz="1200">
                <a:solidFill>
                  <a:prstClr val="black"/>
                </a:solidFill>
                <a:cs typeface="Arial" charset="0"/>
              </a:rPr>
              <a:pPr eaLnBrk="1" hangingPunct="1"/>
              <a:t>33</a:t>
            </a:fld>
            <a:endParaRPr lang="en-US" sz="120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95595" lvl="2" indent="-342944"/>
            <a:r>
              <a:rPr lang="en-US">
                <a:latin typeface="Calibri" charset="0"/>
                <a:ea typeface="ＭＳ Ｐゴシック" charset="0"/>
                <a:cs typeface="Tahoma" charset="0"/>
              </a:rPr>
              <a:t>If a request does not interfere with any other, it is scheduled</a:t>
            </a:r>
          </a:p>
        </p:txBody>
      </p:sp>
    </p:spTree>
    <p:extLst>
      <p:ext uri="{BB962C8B-B14F-4D97-AF65-F5344CB8AC3E}">
        <p14:creationId xmlns:p14="http://schemas.microsoft.com/office/powerpoint/2010/main" val="247651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5EDEE-B7D1-1440-996D-71E43B120717}" type="slidenum">
              <a:rPr lang="en-US" sz="1200">
                <a:solidFill>
                  <a:prstClr val="black"/>
                </a:solidFill>
                <a:cs typeface="Arial" charset="0"/>
              </a:rPr>
              <a:pPr eaLnBrk="1" hangingPunct="1"/>
              <a:t>34</a:t>
            </a:fld>
            <a:endParaRPr lang="en-US" sz="120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extLst>
      <p:ext uri="{BB962C8B-B14F-4D97-AF65-F5344CB8AC3E}">
        <p14:creationId xmlns:p14="http://schemas.microsoft.com/office/powerpoint/2010/main" val="328286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37</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42480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E9B987-4A43-5546-A2A8-9A6EB6BF51A2}" type="slidenum">
              <a:rPr lang="en-US" sz="1200">
                <a:solidFill>
                  <a:prstClr val="black"/>
                </a:solidFill>
                <a:latin typeface="Calibri" charset="0"/>
                <a:cs typeface="Arial" charset="0"/>
              </a:rPr>
              <a:pPr eaLnBrk="1" hangingPunct="1"/>
              <a:t>38</a:t>
            </a:fld>
            <a:endParaRPr lang="en-US" sz="1200">
              <a:solidFill>
                <a:prstClr val="black"/>
              </a:solidFill>
              <a:latin typeface="Calibri" charset="0"/>
              <a:cs typeface="Arial" charset="0"/>
            </a:endParaRPr>
          </a:p>
        </p:txBody>
      </p:sp>
    </p:spTree>
    <p:extLst>
      <p:ext uri="{BB962C8B-B14F-4D97-AF65-F5344CB8AC3E}">
        <p14:creationId xmlns:p14="http://schemas.microsoft.com/office/powerpoint/2010/main" val="309076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CB4BEB-7F93-D344-9416-8F918E0D0B0B}" type="slidenum">
              <a:rPr lang="en-US" sz="1200">
                <a:solidFill>
                  <a:prstClr val="black"/>
                </a:solidFill>
                <a:latin typeface="Calibri" charset="0"/>
                <a:cs typeface="Arial" charset="0"/>
              </a:rPr>
              <a:pPr eaLnBrk="1" hangingPunct="1"/>
              <a:t>39</a:t>
            </a:fld>
            <a:endParaRPr lang="en-US" sz="1200">
              <a:solidFill>
                <a:prstClr val="black"/>
              </a:solidFill>
              <a:latin typeface="Calibri" charset="0"/>
              <a:cs typeface="Arial" charset="0"/>
            </a:endParaRPr>
          </a:p>
        </p:txBody>
      </p:sp>
    </p:spTree>
    <p:extLst>
      <p:ext uri="{BB962C8B-B14F-4D97-AF65-F5344CB8AC3E}">
        <p14:creationId xmlns:p14="http://schemas.microsoft.com/office/powerpoint/2010/main" val="387880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extLst>
      <p:ext uri="{BB962C8B-B14F-4D97-AF65-F5344CB8AC3E}">
        <p14:creationId xmlns:p14="http://schemas.microsoft.com/office/powerpoint/2010/main" val="429406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9</a:t>
            </a:fld>
            <a:endParaRPr lang="en-US" sz="1200" dirty="0">
              <a:solidFill>
                <a:srgbClr val="000000"/>
              </a:solidFill>
              <a:cs typeface="Arial" charset="0"/>
            </a:endParaRPr>
          </a:p>
        </p:txBody>
      </p:sp>
    </p:spTree>
    <p:extLst>
      <p:ext uri="{BB962C8B-B14F-4D97-AF65-F5344CB8AC3E}">
        <p14:creationId xmlns:p14="http://schemas.microsoft.com/office/powerpoint/2010/main" val="4045283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extLst>
      <p:ext uri="{BB962C8B-B14F-4D97-AF65-F5344CB8AC3E}">
        <p14:creationId xmlns:p14="http://schemas.microsoft.com/office/powerpoint/2010/main" val="222783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a:lnSpc>
                <a:spcPct val="80000"/>
              </a:lnSpc>
            </a:pPr>
            <a:endParaRPr lang="en-US" sz="1100">
              <a:latin typeface="Arial" charset="0"/>
              <a:ea typeface="ＭＳ Ｐゴシック" charset="0"/>
            </a:endParaRPr>
          </a:p>
          <a:p>
            <a:pPr marL="0" lvl="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6921" eaLnBrk="0" hangingPunct="0">
              <a:defRPr sz="2400">
                <a:solidFill>
                  <a:schemeClr val="tx1"/>
                </a:solidFill>
                <a:latin typeface="Arial" charset="0"/>
                <a:ea typeface="ＭＳ Ｐゴシック" charset="0"/>
                <a:cs typeface="ＭＳ Ｐゴシック" charset="0"/>
              </a:defRPr>
            </a:lvl1pPr>
            <a:lvl2pPr marL="757066" indent="-291179" defTabSz="926921" eaLnBrk="0" hangingPunct="0">
              <a:defRPr sz="2400">
                <a:solidFill>
                  <a:schemeClr val="tx1"/>
                </a:solidFill>
                <a:latin typeface="Arial" charset="0"/>
                <a:ea typeface="ＭＳ Ｐゴシック" charset="0"/>
              </a:defRPr>
            </a:lvl2pPr>
            <a:lvl3pPr marL="1164717" indent="-232943" defTabSz="926921" eaLnBrk="0" hangingPunct="0">
              <a:defRPr sz="2400">
                <a:solidFill>
                  <a:schemeClr val="tx1"/>
                </a:solidFill>
                <a:latin typeface="Arial" charset="0"/>
                <a:ea typeface="ＭＳ Ｐゴシック" charset="0"/>
              </a:defRPr>
            </a:lvl3pPr>
            <a:lvl4pPr marL="1630604" indent="-232943" defTabSz="926921" eaLnBrk="0" hangingPunct="0">
              <a:defRPr sz="2400">
                <a:solidFill>
                  <a:schemeClr val="tx1"/>
                </a:solidFill>
                <a:latin typeface="Arial" charset="0"/>
                <a:ea typeface="ＭＳ Ｐゴシック" charset="0"/>
              </a:defRPr>
            </a:lvl4pPr>
            <a:lvl5pPr marL="2096491" indent="-232943" defTabSz="926921" eaLnBrk="0" hangingPunct="0">
              <a:defRPr sz="2400">
                <a:solidFill>
                  <a:schemeClr val="tx1"/>
                </a:solidFill>
                <a:latin typeface="Arial" charset="0"/>
                <a:ea typeface="ＭＳ Ｐゴシック" charset="0"/>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6E237A-2B10-7349-A0AE-A949D6F02EEE}" type="slidenum">
              <a:rPr lang="en-US" sz="1200">
                <a:solidFill>
                  <a:prstClr val="black"/>
                </a:solidFill>
                <a:latin typeface="Calibri" charset="0"/>
                <a:cs typeface="Arial" charset="0"/>
              </a:rPr>
              <a:pPr eaLnBrk="1" hangingPunct="1"/>
              <a:t>42</a:t>
            </a:fld>
            <a:endParaRPr lang="en-US" sz="1200">
              <a:solidFill>
                <a:prstClr val="black"/>
              </a:solidFill>
              <a:latin typeface="Calibri" charset="0"/>
              <a:cs typeface="Arial" charset="0"/>
            </a:endParaRPr>
          </a:p>
        </p:txBody>
      </p:sp>
    </p:spTree>
    <p:extLst>
      <p:ext uri="{BB962C8B-B14F-4D97-AF65-F5344CB8AC3E}">
        <p14:creationId xmlns:p14="http://schemas.microsoft.com/office/powerpoint/2010/main" val="358413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43</a:t>
            </a:fld>
            <a:endParaRPr lang="en-US">
              <a:solidFill>
                <a:prstClr val="black"/>
              </a:solidFill>
            </a:endParaRPr>
          </a:p>
        </p:txBody>
      </p:sp>
    </p:spTree>
    <p:extLst>
      <p:ext uri="{BB962C8B-B14F-4D97-AF65-F5344CB8AC3E}">
        <p14:creationId xmlns:p14="http://schemas.microsoft.com/office/powerpoint/2010/main" val="338353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To implement batching, Each memory request has a bit (called the </a:t>
            </a:r>
            <a:r>
              <a:rPr lang="en-US" i="1"/>
              <a:t>marked bit)</a:t>
            </a:r>
            <a:r>
              <a:rPr lang="en-US"/>
              <a:t> associated with it</a:t>
            </a:r>
          </a:p>
          <a:p>
            <a:endParaRPr lang="en-US"/>
          </a:p>
          <a:p>
            <a:r>
              <a:rPr lang="en-US"/>
              <a:t>When a batch is formed, the controller marks up to a </a:t>
            </a:r>
            <a:r>
              <a:rPr lang="en-US" i="1"/>
              <a:t>Marking-Cap</a:t>
            </a:r>
            <a:r>
              <a:rPr lang="en-US"/>
              <a:t> pending requests per bank for each thread. Marked requests constitute the batch. A new batch is formed when no marked requests are left. </a:t>
            </a:r>
          </a:p>
          <a:p>
            <a:endParaRPr lang="en-US"/>
          </a:p>
          <a:p>
            <a:pPr marL="0" lvl="1"/>
            <a:r>
              <a:rPr lang="en-US" b="1"/>
              <a:t>The key idea is that</a:t>
            </a:r>
            <a:r>
              <a:rPr lang="en-US"/>
              <a:t> marked requests are always prioritized over unmarked ones. Hence, there is </a:t>
            </a:r>
            <a:r>
              <a:rPr lang="en-US" sz="2000"/>
              <a:t>no reordering of requests across batches: As a result, there is </a:t>
            </a:r>
            <a:r>
              <a:rPr lang="en-US" sz="2000">
                <a:solidFill>
                  <a:srgbClr val="FF0000"/>
                </a:solidFill>
              </a:rPr>
              <a:t>no starvation, and a high degree of fairness.</a:t>
            </a:r>
          </a:p>
          <a:p>
            <a:pPr marL="0" lvl="1"/>
            <a:endParaRPr lang="en-US" sz="2000">
              <a:solidFill>
                <a:srgbClr val="FF0000"/>
              </a:solidFill>
            </a:endParaRPr>
          </a:p>
          <a:p>
            <a:pPr marL="0" lvl="1"/>
            <a:r>
              <a:rPr lang="en-US" sz="2000">
                <a:solidFill>
                  <a:srgbClr val="FF0000"/>
                </a:solidFill>
              </a:rPr>
              <a:t>But how does the controller prioritize requests within a batch?</a:t>
            </a:r>
          </a:p>
          <a:p>
            <a:endParaRPr lang="en-US"/>
          </a:p>
          <a:p>
            <a:endParaRPr lang="en-US"/>
          </a:p>
        </p:txBody>
      </p:sp>
    </p:spTree>
    <p:extLst>
      <p:ext uri="{BB962C8B-B14F-4D97-AF65-F5344CB8AC3E}">
        <p14:creationId xmlns:p14="http://schemas.microsoft.com/office/powerpoint/2010/main" val="61029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Within a batch, the controller can use any existing DRAM scheduling policy. </a:t>
            </a:r>
            <a:r>
              <a:rPr lang="en-US" b="1"/>
              <a:t>For example, the baseline FR-FCFS policy is very good at exploiting row buffer locality.</a:t>
            </a:r>
          </a:p>
          <a:p>
            <a:r>
              <a:rPr lang="en-US" b="1"/>
              <a:t>However, in addition to exploiting row-buffer locality, we also want to preserve intra-thread bank parallelism.</a:t>
            </a:r>
            <a:r>
              <a:rPr lang="en-US"/>
              <a:t> As I showed you before, this can be accomplished by servicing each thread</a:t>
            </a:r>
            <a:r>
              <a:rPr lang="ja-JP" altLang="en-US"/>
              <a:t>’</a:t>
            </a:r>
            <a:r>
              <a:rPr lang="en-US"/>
              <a:t>s requests back to back</a:t>
            </a:r>
          </a:p>
          <a:p>
            <a:endParaRPr lang="en-US"/>
          </a:p>
          <a:p>
            <a:r>
              <a:rPr lang="en-US"/>
              <a:t>To do so, the DRAM scheduler computes a </a:t>
            </a:r>
            <a:r>
              <a:rPr lang="en-US">
                <a:solidFill>
                  <a:srgbClr val="003399"/>
                </a:solidFill>
              </a:rPr>
              <a:t>ranking of threads </a:t>
            </a:r>
            <a:r>
              <a:rPr lang="en-US"/>
              <a:t>when the batch is formed</a:t>
            </a:r>
          </a:p>
          <a:p>
            <a:r>
              <a:rPr lang="en-US"/>
              <a:t>And it prioritizes requests that belong to higher-ranked threads over those that belong to lower ranked ones</a:t>
            </a:r>
          </a:p>
          <a:p>
            <a:pPr marL="0" lvl="1"/>
            <a:r>
              <a:rPr lang="en-US"/>
              <a:t>This </a:t>
            </a:r>
            <a:r>
              <a:rPr lang="en-US" sz="2000"/>
              <a:t>Improves the likelihood that requests from a thread are serviced in parallel by different banks</a:t>
            </a:r>
          </a:p>
          <a:p>
            <a:pPr marL="0" lvl="1"/>
            <a:r>
              <a:rPr lang="en-US" sz="2000"/>
              <a:t>Because Different threads prioritized in the same order (the RANK ORDER) across ALL banks</a:t>
            </a:r>
          </a:p>
          <a:p>
            <a:endParaRPr lang="en-US"/>
          </a:p>
          <a:p>
            <a:r>
              <a:rPr lang="en-US"/>
              <a:t>But how does the scheduler compute this ranking?</a:t>
            </a:r>
          </a:p>
        </p:txBody>
      </p:sp>
    </p:spTree>
    <p:extLst>
      <p:ext uri="{BB962C8B-B14F-4D97-AF65-F5344CB8AC3E}">
        <p14:creationId xmlns:p14="http://schemas.microsoft.com/office/powerpoint/2010/main" val="4275722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memory scheduler can actively exploit bank-level</a:t>
            </a:r>
            <a:r>
              <a:rPr lang="en-US" baseline="0" dirty="0" smtClean="0"/>
              <a:t> parallelism to reduce the effective memory access latency. Here’s how.</a:t>
            </a:r>
          </a:p>
          <a:p>
            <a:endParaRPr lang="en-US" baseline="0" dirty="0" smtClean="0"/>
          </a:p>
          <a:p>
            <a:r>
              <a:rPr lang="en-US" baseline="0" dirty="0" smtClean="0"/>
              <a:t>Let us assume a case where two threads send two memory requests to two different banks. </a:t>
            </a:r>
          </a:p>
          <a:p>
            <a:endParaRPr lang="en-US" baseline="0" dirty="0" smtClean="0"/>
          </a:p>
          <a:p>
            <a:r>
              <a:rPr lang="en-US" baseline="0" dirty="0" smtClean="0"/>
              <a:t>A naïve memory scheduler that doesn’t exploit bank-level parallelism would schedule the requests in the order they arrived.</a:t>
            </a:r>
          </a:p>
          <a:p>
            <a:endParaRPr lang="en-US" baseline="0" dirty="0" smtClean="0"/>
          </a:p>
          <a:p>
            <a:r>
              <a:rPr lang="en-US" baseline="0" dirty="0" smtClean="0"/>
              <a:t>As shown in their thread execution timeline, both threads must wait for two bank latencies before all their requests are serviced.</a:t>
            </a:r>
          </a:p>
          <a:p>
            <a:endParaRPr lang="en-US" baseline="0" dirty="0" smtClean="0"/>
          </a:p>
          <a:p>
            <a:r>
              <a:rPr lang="en-US" baseline="0" dirty="0" smtClean="0"/>
              <a:t>In contrast, a memory scheduler that is aware of bank-level parallelism was proposed by </a:t>
            </a:r>
            <a:r>
              <a:rPr lang="en-US" baseline="0" dirty="0" err="1" smtClean="0"/>
              <a:t>Mutlu</a:t>
            </a:r>
            <a:r>
              <a:rPr lang="en-US" baseline="0" dirty="0" smtClean="0"/>
              <a:t> and </a:t>
            </a:r>
            <a:r>
              <a:rPr lang="en-US" baseline="0" dirty="0" err="1" smtClean="0"/>
              <a:t>Moscibroda</a:t>
            </a:r>
            <a:r>
              <a:rPr lang="en-US" baseline="0" dirty="0" smtClean="0"/>
              <a:t>.</a:t>
            </a:r>
          </a:p>
          <a:p>
            <a:endParaRPr lang="en-US" baseline="0" dirty="0" smtClean="0"/>
          </a:p>
          <a:p>
            <a:r>
              <a:rPr lang="en-US" baseline="0" dirty="0" smtClean="0"/>
              <a:t>Their key idea was to rank the threads so that thread’s memory requests are prioritized in the same order across all the banks.</a:t>
            </a:r>
          </a:p>
          <a:p>
            <a:endParaRPr lang="en-US" baseline="0" dirty="0" smtClean="0"/>
          </a:p>
          <a:p>
            <a:r>
              <a:rPr lang="en-US" baseline="0" dirty="0" smtClean="0"/>
              <a:t>In this case, let us assume that the blue thread’s request are the most prioritized. </a:t>
            </a:r>
          </a:p>
          <a:p>
            <a:endParaRPr lang="en-US" baseline="0" dirty="0" smtClean="0"/>
          </a:p>
          <a:p>
            <a:r>
              <a:rPr lang="en-US" baseline="0" dirty="0" smtClean="0"/>
              <a:t>The scheduler would then reorder the requests at bank 1’s request buffer…</a:t>
            </a:r>
          </a:p>
          <a:p>
            <a:endParaRPr lang="en-US" baseline="0" dirty="0" smtClean="0"/>
          </a:p>
          <a:p>
            <a:r>
              <a:rPr lang="en-US" baseline="0" dirty="0" smtClean="0"/>
              <a:t>so that the blue requests are serviced concurrently, after which the red requests can be serviced concurrently.</a:t>
            </a:r>
          </a:p>
          <a:p>
            <a:endParaRPr lang="en-US" baseline="0" dirty="0" smtClean="0"/>
          </a:p>
          <a:p>
            <a:r>
              <a:rPr lang="en-US" baseline="0" dirty="0" smtClean="0"/>
              <a:t>The memory service timeline shows how the access latencies for requests from the same thread are overlapped.</a:t>
            </a:r>
          </a:p>
          <a:p>
            <a:endParaRPr lang="en-US" baseline="0" dirty="0" smtClean="0"/>
          </a:p>
          <a:p>
            <a:r>
              <a:rPr lang="en-US" baseline="0" dirty="0" smtClean="0"/>
              <a:t>And, as a result, thread A has to wait less for its requests to be serviced.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51F0C-EC29-4487-B7FB-C4559A484AC4}"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1424339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thread ranking scheme affects system throughput and fairness</a:t>
            </a:r>
          </a:p>
          <a:p>
            <a:r>
              <a:rPr lang="en-US"/>
              <a:t>A good ranking scheme should achieve two objectives.</a:t>
            </a:r>
          </a:p>
          <a:p>
            <a:r>
              <a:rPr lang="en-US"/>
              <a:t>First, it should </a:t>
            </a:r>
            <a:r>
              <a:rPr lang="en-US">
                <a:solidFill>
                  <a:srgbClr val="0000FF"/>
                </a:solidFill>
              </a:rPr>
              <a:t>maximize system throughput</a:t>
            </a:r>
          </a:p>
          <a:p>
            <a:r>
              <a:rPr lang="en-US">
                <a:solidFill>
                  <a:srgbClr val="0000FF"/>
                </a:solidFill>
              </a:rPr>
              <a:t>Second, it should minimize unfairness; in other words it should balance the slowdown of the threads compared to when each is run alone.</a:t>
            </a:r>
          </a:p>
          <a:p>
            <a:r>
              <a:rPr lang="en-US" b="1">
                <a:solidFill>
                  <a:srgbClr val="0000FF"/>
                </a:solidFill>
              </a:rPr>
              <a:t>These two objectives call for the same ranking scheme, as I will show soon.</a:t>
            </a:r>
          </a:p>
          <a:p>
            <a:endParaRPr lang="en-US">
              <a:solidFill>
                <a:srgbClr val="0000FF"/>
              </a:solidFill>
            </a:endParaRPr>
          </a:p>
          <a:p>
            <a:r>
              <a:rPr lang="en-US">
                <a:solidFill>
                  <a:srgbClr val="0000FF"/>
                </a:solidFill>
              </a:rPr>
              <a:t>Maximizing system throughput is achieved by minimizing the average stall-time of the threads within the batch </a:t>
            </a:r>
            <a:r>
              <a:rPr lang="en-US" b="1">
                <a:solidFill>
                  <a:srgbClr val="0000FF"/>
                </a:solidFill>
              </a:rPr>
              <a:t>(as I showed in the earlier example). By minimizing the average stall time, we maximize the amount of time the system spends on computation rather than waiting for DRAM accesses.</a:t>
            </a:r>
          </a:p>
          <a:p>
            <a:endParaRPr lang="en-US">
              <a:solidFill>
                <a:srgbClr val="0000FF"/>
              </a:solidFill>
            </a:endParaRPr>
          </a:p>
          <a:p>
            <a:r>
              <a:rPr lang="en-US">
                <a:solidFill>
                  <a:srgbClr val="0000FF"/>
                </a:solidFill>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endParaRPr>
          </a:p>
          <a:p>
            <a:r>
              <a:rPr lang="en-US" b="1">
                <a:solidFill>
                  <a:srgbClr val="0000FF"/>
                </a:solidFill>
              </a:rPr>
              <a:t>To achieve both objectives, we use the </a:t>
            </a:r>
            <a:r>
              <a:rPr lang="ja-JP" altLang="en-US" b="1">
                <a:solidFill>
                  <a:srgbClr val="0000FF"/>
                </a:solidFill>
              </a:rPr>
              <a:t>“</a:t>
            </a:r>
            <a:r>
              <a:rPr lang="en-US" b="1">
                <a:solidFill>
                  <a:srgbClr val="0000FF"/>
                </a:solidFill>
              </a:rPr>
              <a:t>shortest job first</a:t>
            </a:r>
            <a:r>
              <a:rPr lang="ja-JP" altLang="en-US" b="1">
                <a:solidFill>
                  <a:srgbClr val="0000FF"/>
                </a:solidFill>
              </a:rPr>
              <a:t>”</a:t>
            </a:r>
            <a:r>
              <a:rPr lang="en-US" b="1">
                <a:solidFill>
                  <a:srgbClr val="0000FF"/>
                </a:solidFill>
              </a:rPr>
              <a:t> principle. Shortest job first scheduling has been proven to provide the optimal throughput in generalized machine scheduling theory. </a:t>
            </a:r>
            <a:r>
              <a:rPr lang="en-US">
                <a:solidFill>
                  <a:srgbClr val="0000FF"/>
                </a:solidFill>
              </a:rPr>
              <a:t>The controller estimates each thread</a:t>
            </a:r>
            <a:r>
              <a:rPr lang="ja-JP" altLang="en-US">
                <a:solidFill>
                  <a:srgbClr val="0000FF"/>
                </a:solidFill>
              </a:rPr>
              <a:t>’</a:t>
            </a:r>
            <a:r>
              <a:rPr lang="en-US">
                <a:solidFill>
                  <a:srgbClr val="0000FF"/>
                </a:solidFill>
              </a:rPr>
              <a:t>s stall-time within the batch (assuming the thread is run alone). And, it ranks a thread higher if the thread has a short stall time.</a:t>
            </a:r>
          </a:p>
          <a:p>
            <a:endParaRPr lang="en-US"/>
          </a:p>
        </p:txBody>
      </p:sp>
    </p:spTree>
    <p:extLst>
      <p:ext uri="{BB962C8B-B14F-4D97-AF65-F5344CB8AC3E}">
        <p14:creationId xmlns:p14="http://schemas.microsoft.com/office/powerpoint/2010/main" val="345581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2"/>
            <a:r>
              <a:rPr lang="en-US" b="1"/>
              <a:t>How is this exactly done? </a:t>
            </a:r>
            <a:r>
              <a:rPr lang="en-US"/>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a:endParaRPr lang="en-US"/>
          </a:p>
          <a:p>
            <a:pPr marL="0" lvl="2"/>
            <a:r>
              <a:rPr lang="en-US"/>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a:endParaRPr lang="en-US"/>
          </a:p>
          <a:p>
            <a:pPr marL="0" lvl="2"/>
            <a:r>
              <a:rPr lang="en-US"/>
              <a:t>Let</a:t>
            </a:r>
            <a:r>
              <a:rPr lang="ja-JP" altLang="en-US"/>
              <a:t>’</a:t>
            </a:r>
            <a:r>
              <a:rPr lang="en-US"/>
              <a:t>s take a look at these concepts with an example. Assume these are the requests within the batch.</a:t>
            </a:r>
          </a:p>
          <a:p>
            <a:pPr marL="0" lvl="2"/>
            <a:r>
              <a:rPr lang="en-US"/>
              <a:t>T0 has at most 1 request to any bank, so its max-bank-load is 1. Its total-load is 3 since it has total 3 marked requests. </a:t>
            </a:r>
          </a:p>
          <a:p>
            <a:pPr marL="0" lvl="2"/>
            <a:r>
              <a:rPr lang="en-US"/>
              <a:t>T1 has at most 2 requests to any bank so its max-bank-load is 2. Its total load is 6.</a:t>
            </a:r>
          </a:p>
          <a:p>
            <a:pPr marL="0" lvl="2"/>
            <a:r>
              <a:rPr lang="en-US"/>
              <a:t>T2 similarly has a max-bank-load of 2, but its total load is higher. </a:t>
            </a:r>
          </a:p>
          <a:p>
            <a:pPr marL="0" lvl="2"/>
            <a:r>
              <a:rPr lang="en-US"/>
              <a:t>Finally, T3 has a maximum of 5 requests to Bank 3. Therefore, its max-bank load is 5.</a:t>
            </a:r>
          </a:p>
          <a:p>
            <a:pPr marL="0" lvl="2"/>
            <a:endParaRPr lang="en-US"/>
          </a:p>
          <a:p>
            <a:pPr marL="0" lvl="2"/>
            <a:r>
              <a:rPr lang="en-US"/>
              <a:t>Because T1 has the smallest max-bank-load, it is ranked highest. The scheduler ranks T1 higher than T2 because T1 has fewer total requests. The most memory intensive thread, T2 is ranked the lowest. </a:t>
            </a:r>
          </a:p>
          <a:p>
            <a:pPr marL="0" lvl="2"/>
            <a:endParaRPr lang="en-US"/>
          </a:p>
          <a:p>
            <a:pPr marL="0" lvl="2"/>
            <a:r>
              <a:rPr lang="en-US"/>
              <a:t>----------------------------</a:t>
            </a:r>
          </a:p>
          <a:p>
            <a:pPr marL="0" lvl="2"/>
            <a:r>
              <a:rPr lang="en-US"/>
              <a:t>Insight: Memory-intensive threads can be delayed more within a batch since their baseline stall-time is high</a:t>
            </a:r>
          </a:p>
          <a:p>
            <a:pPr marL="0" lvl="2"/>
            <a:endParaRPr lang="en-US"/>
          </a:p>
          <a:p>
            <a:pPr marL="0" lvl="2"/>
            <a:r>
              <a:rPr lang="en-US"/>
              <a:t>How do you break the ties? A thread with lower total-load is ranked higher</a:t>
            </a:r>
          </a:p>
          <a:p>
            <a:pPr marL="0" lvl="2"/>
            <a:r>
              <a:rPr lang="en-US"/>
              <a:t>Goal: Finish non-intensive threads first and fill in the gaps in parallelism as much as possible</a:t>
            </a:r>
          </a:p>
          <a:p>
            <a:pPr marL="0" lvl="2"/>
            <a:endParaRPr lang="en-US"/>
          </a:p>
          <a:p>
            <a:pPr marL="0" lvl="2"/>
            <a:r>
              <a:rPr lang="en-US"/>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p>
          <a:p>
            <a:pPr eaLnBrk="1" hangingPunct="1"/>
            <a:r>
              <a:rPr lang="en-US"/>
              <a:t>Thread 0 has at most one request to any bank</a:t>
            </a:r>
          </a:p>
          <a:p>
            <a:pPr eaLnBrk="1" hangingPunct="1"/>
            <a:r>
              <a:rPr lang="en-US"/>
              <a:t>Thread 1 has at most 2: it has two requests to Bank 0.</a:t>
            </a:r>
          </a:p>
          <a:p>
            <a:pPr eaLnBrk="1" hangingPunct="1"/>
            <a:r>
              <a:rPr lang="en-US"/>
              <a:t>Thread 2 has at most 2 as well.</a:t>
            </a:r>
          </a:p>
          <a:p>
            <a:pPr eaLnBrk="1" hangingPunct="1"/>
            <a:r>
              <a:rPr lang="en-US"/>
              <a:t>Thread 3 has max number of requests to Bank 3 (5 reqs)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9BD0DA-5C15-954C-9763-564690DB4859}" type="slidenum">
              <a:rPr lang="en-US">
                <a:solidFill>
                  <a:prstClr val="black"/>
                </a:solidFill>
              </a:rPr>
              <a:pPr eaLnBrk="1" hangingPunct="1"/>
              <a:t>48</a:t>
            </a:fld>
            <a:endParaRPr lang="en-US">
              <a:solidFill>
                <a:prstClr val="black"/>
              </a:solidFill>
            </a:endParaRPr>
          </a:p>
        </p:txBody>
      </p:sp>
    </p:spTree>
    <p:extLst>
      <p:ext uri="{BB962C8B-B14F-4D97-AF65-F5344CB8AC3E}">
        <p14:creationId xmlns:p14="http://schemas.microsoft.com/office/powerpoint/2010/main" val="2097808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How does this ranking affect the scheduling order? Let</a:t>
            </a:r>
            <a:r>
              <a:rPr lang="ja-JP" altLang="en-US" b="1"/>
              <a:t>’</a:t>
            </a:r>
            <a:r>
              <a:rPr lang="en-US" b="1"/>
              <a:t>s take a look at this pictorially.  </a:t>
            </a:r>
          </a:p>
          <a:p>
            <a:endParaRPr lang="en-US" b="1"/>
          </a:p>
          <a:p>
            <a:r>
              <a:rPr lang="en-US" b="1"/>
              <a:t>First, let</a:t>
            </a:r>
            <a:r>
              <a:rPr lang="ja-JP" altLang="en-US" b="1"/>
              <a:t>’</a:t>
            </a:r>
            <a:r>
              <a:rPr lang="en-US" b="1"/>
              <a:t>s look at the baseline scheduler. I will show the time at which the requests are serviced, where time is expressed abstractly in terms of bank access latency. </a:t>
            </a:r>
            <a:r>
              <a:rPr lang="en-US"/>
              <a:t>In the baseline scheduler, the batched requests are serviced in their arrival order</a:t>
            </a:r>
            <a:r>
              <a:rPr lang="en-US" b="1"/>
              <a:t>.  </a:t>
            </a:r>
            <a:r>
              <a:rPr lang="en-US"/>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p>
          <a:p>
            <a:r>
              <a:rPr lang="en-US"/>
              <a:t>If we  use PAR-BS to rank the threads, </a:t>
            </a:r>
            <a:r>
              <a:rPr lang="en-US" b="1"/>
              <a:t>the scheduler will prioritize requests based on their thread-rank order, which I showed before</a:t>
            </a:r>
            <a:r>
              <a:rPr lang="en-US"/>
              <a:t>. It prioritizes T0</a:t>
            </a:r>
            <a:r>
              <a:rPr lang="ja-JP" altLang="en-US"/>
              <a:t>’</a:t>
            </a:r>
            <a:r>
              <a:rPr lang="en-US"/>
              <a:t>s requests first (as shown in the ranking order). As a result, T0</a:t>
            </a:r>
            <a:r>
              <a:rPr lang="ja-JP" altLang="en-US"/>
              <a:t>’</a:t>
            </a:r>
            <a:r>
              <a:rPr lang="en-US"/>
              <a:t>s requests complete after 1 bank access latency. T1</a:t>
            </a:r>
            <a:r>
              <a:rPr lang="ja-JP" altLang="en-US"/>
              <a:t>’</a:t>
            </a:r>
            <a:r>
              <a:rPr lang="en-US"/>
              <a:t>s requests are serviced after 2 bank access latencies. T2</a:t>
            </a:r>
            <a:r>
              <a:rPr lang="ja-JP" altLang="en-US"/>
              <a:t>’</a:t>
            </a:r>
            <a:r>
              <a:rPr lang="en-US"/>
              <a:t>s requests are serviced after  4 bank access latencies. </a:t>
            </a:r>
          </a:p>
          <a:p>
            <a:endParaRPr lang="en-US"/>
          </a:p>
          <a:p>
            <a:r>
              <a:rPr lang="en-US" b="1"/>
              <a:t>Note that the bank parallelism of each thread is preserved as much as possible. </a:t>
            </a:r>
            <a:r>
              <a:rPr lang="en-US"/>
              <a:t>Because of this, the average stall time reduces by 30%. Thus, system throughput improves. </a:t>
            </a:r>
          </a:p>
          <a:p>
            <a:endParaRPr lang="en-US"/>
          </a:p>
          <a:p>
            <a:r>
              <a:rPr lang="en-US" b="1"/>
              <a:t>Also note that, to keep this example simple, I assumed there are no row-buffer hits. A more complicated example with row-buffer hits is provided in the paper, and I encourage you to look at it.</a:t>
            </a:r>
          </a:p>
          <a:p>
            <a:endParaRPr lang="en-US"/>
          </a:p>
          <a:p>
            <a:r>
              <a:rPr lang="en-US"/>
              <a:t>--------------------------------------</a:t>
            </a:r>
          </a:p>
          <a:p>
            <a:endParaRPr lang="en-US"/>
          </a:p>
          <a:p>
            <a:r>
              <a:rPr lang="en-US"/>
              <a:t>Time is in bank access latencies (note that this is an approximation to demonstrate the idea… real DRAM system is much more complex than this…)</a:t>
            </a:r>
          </a:p>
          <a:p>
            <a:r>
              <a:rPr lang="en-US"/>
              <a:t>Last request from a thread is scheduled at TIME</a:t>
            </a:r>
          </a:p>
        </p:txBody>
      </p:sp>
    </p:spTree>
    <p:extLst>
      <p:ext uri="{BB962C8B-B14F-4D97-AF65-F5344CB8AC3E}">
        <p14:creationId xmlns:p14="http://schemas.microsoft.com/office/powerpoint/2010/main" val="2968140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resulting scheduling policy of our mechanism is based on four simple prioritization rules.</a:t>
            </a:r>
          </a:p>
          <a:p>
            <a:r>
              <a:rPr lang="en-US"/>
              <a:t>Marked requests are prioritized over others. This is the batching component.</a:t>
            </a:r>
          </a:p>
          <a:p>
            <a:r>
              <a:rPr lang="en-US"/>
              <a:t>Within a batch, row-hit requests are prioritized over others to exploit row-buffer locality (as in FR-FCFS). Then, higher-ranked threads</a:t>
            </a:r>
            <a:r>
              <a:rPr lang="ja-JP" altLang="en-US"/>
              <a:t>’</a:t>
            </a:r>
            <a:r>
              <a:rPr lang="en-US"/>
              <a:t> requests are prioritized over lower ranked threads</a:t>
            </a:r>
            <a:r>
              <a:rPr lang="ja-JP" altLang="en-US"/>
              <a:t>’</a:t>
            </a:r>
            <a:r>
              <a:rPr lang="en-US"/>
              <a:t> requests (to preserve each thread</a:t>
            </a:r>
            <a:r>
              <a:rPr lang="ja-JP" altLang="en-US"/>
              <a:t>’</a:t>
            </a:r>
            <a:r>
              <a:rPr lang="en-US"/>
              <a:t>s bank parallelism). Finally all else being equal, older requests are prioritized over others. </a:t>
            </a:r>
          </a:p>
          <a:p>
            <a:endParaRPr lang="en-US"/>
          </a:p>
          <a:p>
            <a:r>
              <a:rPr lang="en-US"/>
              <a:t>This scheduling policy has three properties. </a:t>
            </a:r>
          </a:p>
          <a:p>
            <a:endParaRPr lang="en-US"/>
          </a:p>
          <a:p>
            <a:r>
              <a:rPr lang="en-US"/>
              <a:t>First, it exploits both row-buffer locality and intra-thread bank parallelism</a:t>
            </a:r>
            <a:r>
              <a:rPr lang="en-US" b="1"/>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p>
          <a:p>
            <a:r>
              <a:rPr lang="en-US"/>
              <a:t>Second, it is work conserving. It services unmarked requests in banks without marked requests.</a:t>
            </a:r>
          </a:p>
          <a:p>
            <a:endParaRPr lang="en-US"/>
          </a:p>
          <a:p>
            <a:r>
              <a:rPr lang="en-US"/>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t>’</a:t>
            </a:r>
            <a:r>
              <a:rPr lang="en-US"/>
              <a:t>s row buffer locality cannot be exploited. If the cap is too large too many requests from intensive threads enter the batch, which slows down non-intensive threads.</a:t>
            </a:r>
          </a:p>
          <a:p>
            <a:endParaRPr lang="en-US"/>
          </a:p>
          <a:p>
            <a:r>
              <a:rPr lang="en-US"/>
              <a:t>Many other similar trade-offs are analyzed in the paper and I encourage you to read it.</a:t>
            </a:r>
          </a:p>
        </p:txBody>
      </p:sp>
    </p:spTree>
    <p:extLst>
      <p:ext uri="{BB962C8B-B14F-4D97-AF65-F5344CB8AC3E}">
        <p14:creationId xmlns:p14="http://schemas.microsoft.com/office/powerpoint/2010/main" val="258883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10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extLst>
      <p:ext uri="{BB962C8B-B14F-4D97-AF65-F5344CB8AC3E}">
        <p14:creationId xmlns:p14="http://schemas.microsoft.com/office/powerpoint/2010/main" val="2915259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extLst>
      <p:ext uri="{BB962C8B-B14F-4D97-AF65-F5344CB8AC3E}">
        <p14:creationId xmlns:p14="http://schemas.microsoft.com/office/powerpoint/2010/main" val="1444968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66B711-17BA-1249-9681-8503108B7B9F}" type="slidenum">
              <a:rPr lang="en-US">
                <a:solidFill>
                  <a:prstClr val="black"/>
                </a:solidFill>
              </a:rPr>
              <a:pPr eaLnBrk="1" hangingPunct="1"/>
              <a:t>52</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p>
          <a:p>
            <a:pPr eaLnBrk="1" hangingPunct="1"/>
            <a:r>
              <a:rPr lang="en-US"/>
              <a:t>We conclude that the combination of batching and shortest stall-time first within batch scheduling provides good fairness without the need to explicitly estimate each thread</a:t>
            </a:r>
            <a:r>
              <a:rPr lang="ja-JP" altLang="en-US"/>
              <a:t>’</a:t>
            </a:r>
            <a:r>
              <a:rPr lang="en-US"/>
              <a:t>s slowdown and adjust scheduling policy based on that. </a:t>
            </a:r>
          </a:p>
        </p:txBody>
      </p:sp>
    </p:spTree>
    <p:extLst>
      <p:ext uri="{BB962C8B-B14F-4D97-AF65-F5344CB8AC3E}">
        <p14:creationId xmlns:p14="http://schemas.microsoft.com/office/powerpoint/2010/main" val="3571576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t>The main reason is that PAR-BS improves each thread</a:t>
            </a:r>
            <a:r>
              <a:rPr lang="ja-JP" altLang="en-US" b="1"/>
              <a:t>’</a:t>
            </a:r>
            <a:r>
              <a:rPr lang="en-US" b="1"/>
              <a:t>s bank level parallelism: as a result, it reduces the average stall time per each request by 7.1% in the four core system (from 301 cycles to 281 cycles)</a:t>
            </a:r>
          </a:p>
        </p:txBody>
      </p:sp>
    </p:spTree>
    <p:extLst>
      <p:ext uri="{BB962C8B-B14F-4D97-AF65-F5344CB8AC3E}">
        <p14:creationId xmlns:p14="http://schemas.microsoft.com/office/powerpoint/2010/main" val="3614588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56</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29251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2773583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2175141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62</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34943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1575233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val="1018532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val="24710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latin typeface="Arial" charset="0"/>
              </a:rPr>
              <a:pPr/>
              <a:t>11</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extLst>
      <p:ext uri="{BB962C8B-B14F-4D97-AF65-F5344CB8AC3E}">
        <p14:creationId xmlns:p14="http://schemas.microsoft.com/office/powerpoint/2010/main" val="75039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3708770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67</a:t>
            </a:fld>
            <a:endParaRPr lang="en-US" dirty="0">
              <a:solidFill>
                <a:prstClr val="black"/>
              </a:solidFill>
              <a:latin typeface="Calibri"/>
            </a:endParaRPr>
          </a:p>
        </p:txBody>
      </p:sp>
    </p:spTree>
    <p:extLst>
      <p:ext uri="{BB962C8B-B14F-4D97-AF65-F5344CB8AC3E}">
        <p14:creationId xmlns:p14="http://schemas.microsoft.com/office/powerpoint/2010/main" val="609645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68</a:t>
            </a:fld>
            <a:endParaRPr lang="en-US" dirty="0">
              <a:solidFill>
                <a:prstClr val="black"/>
              </a:solidFill>
              <a:latin typeface="Calibri"/>
            </a:endParaRPr>
          </a:p>
        </p:txBody>
      </p:sp>
    </p:spTree>
    <p:extLst>
      <p:ext uri="{BB962C8B-B14F-4D97-AF65-F5344CB8AC3E}">
        <p14:creationId xmlns:p14="http://schemas.microsoft.com/office/powerpoint/2010/main" val="343665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69</a:t>
            </a:fld>
            <a:endParaRPr lang="en-US" dirty="0">
              <a:solidFill>
                <a:prstClr val="black"/>
              </a:solidFill>
              <a:latin typeface="Calibri"/>
            </a:endParaRPr>
          </a:p>
        </p:txBody>
      </p:sp>
    </p:spTree>
    <p:extLst>
      <p:ext uri="{BB962C8B-B14F-4D97-AF65-F5344CB8AC3E}">
        <p14:creationId xmlns:p14="http://schemas.microsoft.com/office/powerpoint/2010/main" val="3262375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70</a:t>
            </a:fld>
            <a:endParaRPr lang="en-US" dirty="0">
              <a:solidFill>
                <a:prstClr val="black"/>
              </a:solidFill>
              <a:latin typeface="Calibri"/>
            </a:endParaRPr>
          </a:p>
        </p:txBody>
      </p:sp>
    </p:spTree>
    <p:extLst>
      <p:ext uri="{BB962C8B-B14F-4D97-AF65-F5344CB8AC3E}">
        <p14:creationId xmlns:p14="http://schemas.microsoft.com/office/powerpoint/2010/main" val="1697462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extLst>
      <p:ext uri="{BB962C8B-B14F-4D97-AF65-F5344CB8AC3E}">
        <p14:creationId xmlns:p14="http://schemas.microsoft.com/office/powerpoint/2010/main" val="2079392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75</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680633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09" indent="-285734">
              <a:defRPr>
                <a:solidFill>
                  <a:schemeClr val="tx1"/>
                </a:solidFill>
                <a:latin typeface="Arial" charset="0"/>
                <a:ea typeface="ＭＳ Ｐゴシック" charset="0"/>
              </a:defRPr>
            </a:lvl2pPr>
            <a:lvl3pPr marL="1142937" indent="-228587">
              <a:defRPr>
                <a:solidFill>
                  <a:schemeClr val="tx1"/>
                </a:solidFill>
                <a:latin typeface="Arial" charset="0"/>
                <a:ea typeface="ＭＳ Ｐゴシック" charset="0"/>
              </a:defRPr>
            </a:lvl3pPr>
            <a:lvl4pPr marL="1600111" indent="-228587">
              <a:defRPr>
                <a:solidFill>
                  <a:schemeClr val="tx1"/>
                </a:solidFill>
                <a:latin typeface="Arial" charset="0"/>
                <a:ea typeface="ＭＳ Ｐゴシック" charset="0"/>
              </a:defRPr>
            </a:lvl4pPr>
            <a:lvl5pPr marL="2057287" indent="-228587">
              <a:defRPr>
                <a:solidFill>
                  <a:schemeClr val="tx1"/>
                </a:solidFill>
                <a:latin typeface="Arial" charset="0"/>
                <a:ea typeface="ＭＳ Ｐゴシック" charset="0"/>
              </a:defRPr>
            </a:lvl5pPr>
            <a:lvl6pPr marL="2514461" indent="-228587" eaLnBrk="0" fontAlgn="base" hangingPunct="0">
              <a:spcBef>
                <a:spcPct val="0"/>
              </a:spcBef>
              <a:spcAft>
                <a:spcPct val="0"/>
              </a:spcAft>
              <a:defRPr>
                <a:solidFill>
                  <a:schemeClr val="tx1"/>
                </a:solidFill>
                <a:latin typeface="Arial" charset="0"/>
                <a:ea typeface="ＭＳ Ｐゴシック" charset="0"/>
              </a:defRPr>
            </a:lvl6pPr>
            <a:lvl7pPr marL="2971635" indent="-228587" eaLnBrk="0" fontAlgn="base" hangingPunct="0">
              <a:spcBef>
                <a:spcPct val="0"/>
              </a:spcBef>
              <a:spcAft>
                <a:spcPct val="0"/>
              </a:spcAft>
              <a:defRPr>
                <a:solidFill>
                  <a:schemeClr val="tx1"/>
                </a:solidFill>
                <a:latin typeface="Arial" charset="0"/>
                <a:ea typeface="ＭＳ Ｐゴシック" charset="0"/>
              </a:defRPr>
            </a:lvl7pPr>
            <a:lvl8pPr marL="3428811" indent="-228587" eaLnBrk="0" fontAlgn="base" hangingPunct="0">
              <a:spcBef>
                <a:spcPct val="0"/>
              </a:spcBef>
              <a:spcAft>
                <a:spcPct val="0"/>
              </a:spcAft>
              <a:defRPr>
                <a:solidFill>
                  <a:schemeClr val="tx1"/>
                </a:solidFill>
                <a:latin typeface="Arial" charset="0"/>
                <a:ea typeface="ＭＳ Ｐゴシック" charset="0"/>
              </a:defRPr>
            </a:lvl8pPr>
            <a:lvl9pPr marL="3885985" indent="-228587" eaLnBrk="0" fontAlgn="base" hangingPunct="0">
              <a:spcBef>
                <a:spcPct val="0"/>
              </a:spcBef>
              <a:spcAft>
                <a:spcPct val="0"/>
              </a:spcAft>
              <a:defRPr>
                <a:solidFill>
                  <a:schemeClr val="tx1"/>
                </a:solidFill>
                <a:latin typeface="Arial" charset="0"/>
                <a:ea typeface="ＭＳ Ｐゴシック" charset="0"/>
              </a:defRPr>
            </a:lvl9pPr>
          </a:lstStyle>
          <a:p>
            <a:fld id="{22E0790A-4E93-4C44-9353-21B64D301994}" type="slidenum">
              <a:rPr lang="en-US">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305933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09" indent="-285734">
              <a:defRPr>
                <a:solidFill>
                  <a:schemeClr val="tx1"/>
                </a:solidFill>
                <a:latin typeface="Arial" charset="0"/>
                <a:ea typeface="ＭＳ Ｐゴシック" charset="0"/>
              </a:defRPr>
            </a:lvl2pPr>
            <a:lvl3pPr marL="1142937" indent="-228587">
              <a:defRPr>
                <a:solidFill>
                  <a:schemeClr val="tx1"/>
                </a:solidFill>
                <a:latin typeface="Arial" charset="0"/>
                <a:ea typeface="ＭＳ Ｐゴシック" charset="0"/>
              </a:defRPr>
            </a:lvl3pPr>
            <a:lvl4pPr marL="1600111" indent="-228587">
              <a:defRPr>
                <a:solidFill>
                  <a:schemeClr val="tx1"/>
                </a:solidFill>
                <a:latin typeface="Arial" charset="0"/>
                <a:ea typeface="ＭＳ Ｐゴシック" charset="0"/>
              </a:defRPr>
            </a:lvl4pPr>
            <a:lvl5pPr marL="2057287" indent="-228587">
              <a:defRPr>
                <a:solidFill>
                  <a:schemeClr val="tx1"/>
                </a:solidFill>
                <a:latin typeface="Arial" charset="0"/>
                <a:ea typeface="ＭＳ Ｐゴシック" charset="0"/>
              </a:defRPr>
            </a:lvl5pPr>
            <a:lvl6pPr marL="2514461" indent="-228587" eaLnBrk="0" fontAlgn="base" hangingPunct="0">
              <a:spcBef>
                <a:spcPct val="0"/>
              </a:spcBef>
              <a:spcAft>
                <a:spcPct val="0"/>
              </a:spcAft>
              <a:defRPr>
                <a:solidFill>
                  <a:schemeClr val="tx1"/>
                </a:solidFill>
                <a:latin typeface="Arial" charset="0"/>
                <a:ea typeface="ＭＳ Ｐゴシック" charset="0"/>
              </a:defRPr>
            </a:lvl6pPr>
            <a:lvl7pPr marL="2971635" indent="-228587" eaLnBrk="0" fontAlgn="base" hangingPunct="0">
              <a:spcBef>
                <a:spcPct val="0"/>
              </a:spcBef>
              <a:spcAft>
                <a:spcPct val="0"/>
              </a:spcAft>
              <a:defRPr>
                <a:solidFill>
                  <a:schemeClr val="tx1"/>
                </a:solidFill>
                <a:latin typeface="Arial" charset="0"/>
                <a:ea typeface="ＭＳ Ｐゴシック" charset="0"/>
              </a:defRPr>
            </a:lvl7pPr>
            <a:lvl8pPr marL="3428811" indent="-228587" eaLnBrk="0" fontAlgn="base" hangingPunct="0">
              <a:spcBef>
                <a:spcPct val="0"/>
              </a:spcBef>
              <a:spcAft>
                <a:spcPct val="0"/>
              </a:spcAft>
              <a:defRPr>
                <a:solidFill>
                  <a:schemeClr val="tx1"/>
                </a:solidFill>
                <a:latin typeface="Arial" charset="0"/>
                <a:ea typeface="ＭＳ Ｐゴシック" charset="0"/>
              </a:defRPr>
            </a:lvl8pPr>
            <a:lvl9pPr marL="3885985" indent="-228587" eaLnBrk="0" fontAlgn="base" hangingPunct="0">
              <a:spcBef>
                <a:spcPct val="0"/>
              </a:spcBef>
              <a:spcAft>
                <a:spcPct val="0"/>
              </a:spcAft>
              <a:defRPr>
                <a:solidFill>
                  <a:schemeClr val="tx1"/>
                </a:solidFill>
                <a:latin typeface="Arial" charset="0"/>
                <a:ea typeface="ＭＳ Ｐゴシック" charset="0"/>
              </a:defRPr>
            </a:lvl9pPr>
          </a:lstStyle>
          <a:p>
            <a:fld id="{98DF1D1C-F09B-E049-84D6-BC2B0DBD8D4B}" type="slidenum">
              <a:rPr lang="en-US">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7419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09" indent="-285734">
              <a:defRPr>
                <a:solidFill>
                  <a:schemeClr val="tx1"/>
                </a:solidFill>
                <a:latin typeface="Arial" charset="0"/>
                <a:ea typeface="ＭＳ Ｐゴシック" charset="0"/>
              </a:defRPr>
            </a:lvl2pPr>
            <a:lvl3pPr marL="1142937" indent="-228587">
              <a:defRPr>
                <a:solidFill>
                  <a:schemeClr val="tx1"/>
                </a:solidFill>
                <a:latin typeface="Arial" charset="0"/>
                <a:ea typeface="ＭＳ Ｐゴシック" charset="0"/>
              </a:defRPr>
            </a:lvl3pPr>
            <a:lvl4pPr marL="1600111" indent="-228587">
              <a:defRPr>
                <a:solidFill>
                  <a:schemeClr val="tx1"/>
                </a:solidFill>
                <a:latin typeface="Arial" charset="0"/>
                <a:ea typeface="ＭＳ Ｐゴシック" charset="0"/>
              </a:defRPr>
            </a:lvl4pPr>
            <a:lvl5pPr marL="2057287" indent="-228587">
              <a:defRPr>
                <a:solidFill>
                  <a:schemeClr val="tx1"/>
                </a:solidFill>
                <a:latin typeface="Arial" charset="0"/>
                <a:ea typeface="ＭＳ Ｐゴシック" charset="0"/>
              </a:defRPr>
            </a:lvl5pPr>
            <a:lvl6pPr marL="2514461" indent="-228587" eaLnBrk="0" fontAlgn="base" hangingPunct="0">
              <a:spcBef>
                <a:spcPct val="0"/>
              </a:spcBef>
              <a:spcAft>
                <a:spcPct val="0"/>
              </a:spcAft>
              <a:defRPr>
                <a:solidFill>
                  <a:schemeClr val="tx1"/>
                </a:solidFill>
                <a:latin typeface="Arial" charset="0"/>
                <a:ea typeface="ＭＳ Ｐゴシック" charset="0"/>
              </a:defRPr>
            </a:lvl6pPr>
            <a:lvl7pPr marL="2971635" indent="-228587" eaLnBrk="0" fontAlgn="base" hangingPunct="0">
              <a:spcBef>
                <a:spcPct val="0"/>
              </a:spcBef>
              <a:spcAft>
                <a:spcPct val="0"/>
              </a:spcAft>
              <a:defRPr>
                <a:solidFill>
                  <a:schemeClr val="tx1"/>
                </a:solidFill>
                <a:latin typeface="Arial" charset="0"/>
                <a:ea typeface="ＭＳ Ｐゴシック" charset="0"/>
              </a:defRPr>
            </a:lvl7pPr>
            <a:lvl8pPr marL="3428811" indent="-228587" eaLnBrk="0" fontAlgn="base" hangingPunct="0">
              <a:spcBef>
                <a:spcPct val="0"/>
              </a:spcBef>
              <a:spcAft>
                <a:spcPct val="0"/>
              </a:spcAft>
              <a:defRPr>
                <a:solidFill>
                  <a:schemeClr val="tx1"/>
                </a:solidFill>
                <a:latin typeface="Arial" charset="0"/>
                <a:ea typeface="ＭＳ Ｐゴシック" charset="0"/>
              </a:defRPr>
            </a:lvl8pPr>
            <a:lvl9pPr marL="3885985" indent="-228587" eaLnBrk="0" fontAlgn="base" hangingPunct="0">
              <a:spcBef>
                <a:spcPct val="0"/>
              </a:spcBef>
              <a:spcAft>
                <a:spcPct val="0"/>
              </a:spcAft>
              <a:defRPr>
                <a:solidFill>
                  <a:schemeClr val="tx1"/>
                </a:solidFill>
                <a:latin typeface="Arial" charset="0"/>
                <a:ea typeface="ＭＳ Ｐゴシック" charset="0"/>
              </a:defRPr>
            </a:lvl9pPr>
          </a:lstStyle>
          <a:p>
            <a:fld id="{58636D23-55AC-294E-A7D6-7FBA8A6A66F6}" type="slidenum">
              <a:rPr lang="en-US">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26526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12</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extLst>
      <p:ext uri="{BB962C8B-B14F-4D97-AF65-F5344CB8AC3E}">
        <p14:creationId xmlns:p14="http://schemas.microsoft.com/office/powerpoint/2010/main" val="3261010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97647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6D216-8964-E047-BC9D-B07E395D73BE}" type="slidenum">
              <a:rPr lang="en-US" sz="1200">
                <a:solidFill>
                  <a:prstClr val="black"/>
                </a:solidFill>
                <a:latin typeface="Calibri" charset="0"/>
                <a:cs typeface="Arial" charset="0"/>
              </a:rPr>
              <a:pPr eaLnBrk="1" hangingPunct="1"/>
              <a:t>83</a:t>
            </a:fld>
            <a:endParaRPr lang="en-US" sz="1200">
              <a:solidFill>
                <a:prstClr val="black"/>
              </a:solidFill>
              <a:latin typeface="Calibri" charset="0"/>
              <a:cs typeface="Arial"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4250294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85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17213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86</a:t>
            </a:fld>
            <a:endParaRPr lang="en-US">
              <a:solidFill>
                <a:prstClr val="black"/>
              </a:solidFill>
              <a:latin typeface="Calibri"/>
            </a:endParaRPr>
          </a:p>
        </p:txBody>
      </p:sp>
    </p:spTree>
    <p:extLst>
      <p:ext uri="{BB962C8B-B14F-4D97-AF65-F5344CB8AC3E}">
        <p14:creationId xmlns:p14="http://schemas.microsoft.com/office/powerpoint/2010/main" val="1741364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87</a:t>
            </a:fld>
            <a:endParaRPr lang="en-US">
              <a:solidFill>
                <a:prstClr val="black"/>
              </a:solidFill>
              <a:latin typeface="Calibri"/>
            </a:endParaRPr>
          </a:p>
        </p:txBody>
      </p:sp>
    </p:spTree>
    <p:extLst>
      <p:ext uri="{BB962C8B-B14F-4D97-AF65-F5344CB8AC3E}">
        <p14:creationId xmlns:p14="http://schemas.microsoft.com/office/powerpoint/2010/main" val="3256422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88</a:t>
            </a:fld>
            <a:endParaRPr lang="en-US">
              <a:solidFill>
                <a:prstClr val="black"/>
              </a:solidFill>
              <a:latin typeface="Calibri"/>
            </a:endParaRPr>
          </a:p>
        </p:txBody>
      </p:sp>
    </p:spTree>
    <p:extLst>
      <p:ext uri="{BB962C8B-B14F-4D97-AF65-F5344CB8AC3E}">
        <p14:creationId xmlns:p14="http://schemas.microsoft.com/office/powerpoint/2010/main" val="4008975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34" indent="-285734"/>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789209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90</a:t>
            </a:fld>
            <a:endParaRPr lang="en-US">
              <a:solidFill>
                <a:prstClr val="black"/>
              </a:solidFill>
              <a:latin typeface="Calibri"/>
            </a:endParaRPr>
          </a:p>
        </p:txBody>
      </p:sp>
    </p:spTree>
    <p:extLst>
      <p:ext uri="{BB962C8B-B14F-4D97-AF65-F5344CB8AC3E}">
        <p14:creationId xmlns:p14="http://schemas.microsoft.com/office/powerpoint/2010/main" val="3878506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91</a:t>
            </a:fld>
            <a:endParaRPr lang="en-US">
              <a:solidFill>
                <a:prstClr val="black"/>
              </a:solidFill>
              <a:latin typeface="Calibri"/>
            </a:endParaRPr>
          </a:p>
        </p:txBody>
      </p:sp>
    </p:spTree>
    <p:extLst>
      <p:ext uri="{BB962C8B-B14F-4D97-AF65-F5344CB8AC3E}">
        <p14:creationId xmlns:p14="http://schemas.microsoft.com/office/powerpoint/2010/main" val="2542933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3280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13</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4123074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93</a:t>
            </a:fld>
            <a:endParaRPr lang="en-US">
              <a:solidFill>
                <a:prstClr val="black"/>
              </a:solidFill>
              <a:latin typeface="Calibri"/>
            </a:endParaRPr>
          </a:p>
        </p:txBody>
      </p:sp>
    </p:spTree>
    <p:extLst>
      <p:ext uri="{BB962C8B-B14F-4D97-AF65-F5344CB8AC3E}">
        <p14:creationId xmlns:p14="http://schemas.microsoft.com/office/powerpoint/2010/main" val="1085248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100892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450103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dirty="0" smtClean="0"/>
          </a:p>
        </p:txBody>
      </p:sp>
    </p:spTree>
    <p:extLst>
      <p:ext uri="{BB962C8B-B14F-4D97-AF65-F5344CB8AC3E}">
        <p14:creationId xmlns:p14="http://schemas.microsoft.com/office/powerpoint/2010/main" val="2647079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283632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extLst>
      <p:ext uri="{BB962C8B-B14F-4D97-AF65-F5344CB8AC3E}">
        <p14:creationId xmlns:p14="http://schemas.microsoft.com/office/powerpoint/2010/main" val="3668336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108</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3873433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altLang="zh-Hans" dirty="0" smtClean="0"/>
              <a:t>In a virtualized cluster,</a:t>
            </a:r>
            <a:r>
              <a:rPr lang="en-US" altLang="zh-Hans" baseline="0" dirty="0" smtClean="0"/>
              <a:t> we have a set of physical hosts, and many virtual machines.</a:t>
            </a:r>
          </a:p>
          <a:p>
            <a:pPr defTabSz="931774">
              <a:defRPr/>
            </a:pPr>
            <a:endParaRPr lang="en-US" altLang="zh-Hans" baseline="0" dirty="0" smtClean="0"/>
          </a:p>
          <a:p>
            <a:pPr defTabSz="931774">
              <a:defRPr/>
            </a:pPr>
            <a:r>
              <a:rPr lang="en-US" altLang="zh-Hans" baseline="0" dirty="0" smtClean="0"/>
              <a:t>One key question to manage the virtualized cluster is how to dynamic scheduling the virtual machines onto the physical hosts?</a:t>
            </a:r>
          </a:p>
          <a:p>
            <a:pPr defTabSz="931774">
              <a:defRPr/>
            </a:pPr>
            <a:endParaRPr lang="en-US" altLang="zh-Hans" dirty="0" smtClean="0"/>
          </a:p>
          <a:p>
            <a:pPr defTabSz="931774">
              <a:defRPr/>
            </a:pPr>
            <a:r>
              <a:rPr lang="en-US" altLang="zh-Hans" dirty="0" smtClean="0"/>
              <a:t>To achieve high resource utilization and energy savings,</a:t>
            </a:r>
            <a:r>
              <a:rPr lang="en-US" altLang="zh-Hans" baseline="0" dirty="0" smtClean="0"/>
              <a:t> v</a:t>
            </a:r>
            <a:r>
              <a:rPr lang="en-US" altLang="zh-Hans" dirty="0" smtClean="0"/>
              <a:t>irtualized systems usually employ distributed resource management (DRM) policies</a:t>
            </a:r>
            <a:r>
              <a:rPr lang="en-US" altLang="zh-Hans" baseline="0" dirty="0" smtClean="0"/>
              <a:t> to solve this problem.</a:t>
            </a:r>
            <a:endParaRPr lang="en-US" altLang="zh-Hans" dirty="0" smtClean="0"/>
          </a:p>
          <a:p>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110</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Hans" dirty="0" smtClean="0"/>
              <a:t>Could will map</a:t>
            </a:r>
            <a:r>
              <a:rPr lang="en-US" altLang="zh-Hans" baseline="0" dirty="0" smtClean="0"/>
              <a:t> them in this manner.</a:t>
            </a:r>
            <a:endParaRPr lang="en-US" altLang="zh-Hans" dirty="0" smtClean="0"/>
          </a:p>
          <a:p>
            <a:endParaRPr lang="en-US" altLang="zh-Hans" dirty="0" smtClean="0"/>
          </a:p>
          <a:p>
            <a:r>
              <a:rPr lang="en-US" altLang="zh-Hans" dirty="0" smtClean="0"/>
              <a:t>Conventional DRM policies, usually</a:t>
            </a:r>
            <a:r>
              <a:rPr lang="en-US" altLang="zh-Hans" baseline="0" dirty="0" smtClean="0"/>
              <a:t> make the mapping decision based on operating-system level metrics, such as CPU utilization, memory capacity, and fit the virtual machines into physical hosts dynamically.</a:t>
            </a:r>
          </a:p>
          <a:p>
            <a:endParaRPr lang="en-US" altLang="zh-Hans" baseline="0" dirty="0" smtClean="0"/>
          </a:p>
          <a:p>
            <a:r>
              <a:rPr lang="en-US" altLang="zh-Hans" baseline="0" dirty="0" smtClean="0"/>
              <a:t>Here is an example, let’s use the height to indicate the CPU utilization and the width to indicate the memory capacity demand. If we have four virtual machines like this, we can fit them into the two hosts.</a:t>
            </a:r>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111</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11710830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altLang="zh-Hans" dirty="0" smtClean="0"/>
              <a:t>However,</a:t>
            </a:r>
            <a:r>
              <a:rPr lang="en-US" altLang="zh-Hans" baseline="0" dirty="0" smtClean="0"/>
              <a:t> another key aspect that impact the virtual machines performance is the microarchitecture-level interference.</a:t>
            </a:r>
          </a:p>
          <a:p>
            <a:pPr defTabSz="931774">
              <a:defRPr/>
            </a:pPr>
            <a:endParaRPr lang="en-US" altLang="zh-Hans" baseline="0" dirty="0" smtClean="0"/>
          </a:p>
          <a:p>
            <a:pPr defTabSz="931774">
              <a:defRPr/>
            </a:pPr>
            <a:r>
              <a:rPr lang="en-US" altLang="zh-Hans" baseline="0" dirty="0" smtClean="0"/>
              <a:t>Virtual machines within a host compete at:</a:t>
            </a:r>
          </a:p>
          <a:p>
            <a:pPr defTabSz="931774">
              <a:defRPr/>
            </a:pPr>
            <a:endParaRPr lang="en-US" altLang="zh-Hans" baseline="0" dirty="0" smtClean="0"/>
          </a:p>
          <a:p>
            <a:pPr defTabSz="931774">
              <a:defRPr/>
            </a:pPr>
            <a:r>
              <a:rPr lang="en-US" altLang="zh-Hans" baseline="0" dirty="0" smtClean="0"/>
              <a:t>1) …</a:t>
            </a:r>
          </a:p>
          <a:p>
            <a:r>
              <a:rPr lang="en-US" altLang="zh-Hans" baseline="0" dirty="0" smtClean="0"/>
              <a:t>VMs will evict each other’s data from the last level cache, causing an increase in memory access latency, thus resulting in performance degradation.</a:t>
            </a:r>
          </a:p>
          <a:p>
            <a:endParaRPr lang="en-US" altLang="zh-Hans" baseline="0" dirty="0" smtClean="0"/>
          </a:p>
          <a:p>
            <a:r>
              <a:rPr lang="en-US" altLang="zh-Hans" baseline="0" dirty="0" smtClean="0"/>
              <a:t>2) …</a:t>
            </a:r>
          </a:p>
          <a:p>
            <a:r>
              <a:rPr lang="en-US" altLang="zh-Hans" baseline="0" dirty="0" smtClean="0"/>
              <a:t>VMs’ memory requests also contend at the different components of main memory, such as channels, ranks, and banks. Also resulting in performance degradation.</a:t>
            </a:r>
            <a:endParaRPr lang="en-US" altLang="zh-Hans" dirty="0" smtClean="0"/>
          </a:p>
          <a:p>
            <a:pPr defTabSz="931774">
              <a:defRPr/>
            </a:pPr>
            <a:endParaRPr lang="en-US" altLang="zh-Hans" dirty="0" smtClean="0"/>
          </a:p>
          <a:p>
            <a:pPr defTabSz="931774">
              <a:defRPr/>
            </a:pPr>
            <a:r>
              <a:rPr lang="en-US" altLang="zh-Hans" baseline="0" dirty="0" smtClean="0"/>
              <a:t>One question raised here is: can the operating-system-level metrics reflect the micro-architecture-level resources interference?</a:t>
            </a:r>
            <a:endParaRPr lang="zh-Hans" altLang="en-US" dirty="0" smtClean="0"/>
          </a:p>
          <a:p>
            <a:pPr defTabSz="931774">
              <a:defRPr/>
            </a:pPr>
            <a:endParaRPr lang="zh-Hans" altLang="en-US" dirty="0" smtClean="0"/>
          </a:p>
          <a:p>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112</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pPr>
                <a:defRPr/>
              </a:pPr>
              <a:t>14</a:t>
            </a:fld>
            <a:endParaRPr lang="en-US"/>
          </a:p>
        </p:txBody>
      </p:sp>
    </p:spTree>
    <p:extLst>
      <p:ext uri="{BB962C8B-B14F-4D97-AF65-F5344CB8AC3E}">
        <p14:creationId xmlns:p14="http://schemas.microsoft.com/office/powerpoint/2010/main" val="344788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Hans" baseline="0" dirty="0" smtClean="0"/>
              <a:t>Could possibly map VM to Host in this manner. NO topology</a:t>
            </a:r>
          </a:p>
          <a:p>
            <a:endParaRPr lang="en-US" altLang="zh-Hans" baseline="0" dirty="0" smtClean="0"/>
          </a:p>
          <a:p>
            <a:r>
              <a:rPr lang="en-US" altLang="zh-Hans" baseline="0" dirty="0" smtClean="0"/>
              <a:t>Starved. </a:t>
            </a:r>
          </a:p>
          <a:p>
            <a:endParaRPr lang="en-US" altLang="zh-Hans" baseline="0" dirty="0" smtClean="0"/>
          </a:p>
          <a:p>
            <a:r>
              <a:rPr lang="en-US" altLang="zh-Hans" baseline="0" dirty="0" smtClean="0"/>
              <a:t>We profiled many benchmarks and found many of them exhibit the similar CPU utilization and memory capacity demand. Take the STREAM and </a:t>
            </a:r>
            <a:r>
              <a:rPr lang="en-US" altLang="zh-Hans" baseline="0" dirty="0" err="1" smtClean="0"/>
              <a:t>gromacs</a:t>
            </a:r>
            <a:r>
              <a:rPr lang="en-US" altLang="zh-Hans" baseline="0" dirty="0" smtClean="0"/>
              <a:t> for example, their </a:t>
            </a:r>
            <a:r>
              <a:rPr lang="en-US" altLang="zh-Hans" baseline="0" dirty="0" err="1" smtClean="0"/>
              <a:t>cpu</a:t>
            </a:r>
            <a:r>
              <a:rPr lang="en-US" altLang="zh-Hans" baseline="0" dirty="0" smtClean="0"/>
              <a:t> utilization and memory capacity demand are similar.</a:t>
            </a:r>
          </a:p>
          <a:p>
            <a:endParaRPr lang="en-US" altLang="zh-Hans" baseline="0" dirty="0" smtClean="0"/>
          </a:p>
          <a:p>
            <a:r>
              <a:rPr lang="en-US" altLang="zh-Hans" baseline="0" dirty="0" smtClean="0"/>
              <a:t>If we use conventional DRM to schedule them, this is a possible mapping. The two STREAM running on the same host.</a:t>
            </a:r>
          </a:p>
          <a:p>
            <a:endParaRPr lang="en-US" altLang="zh-Hans" dirty="0" smtClean="0"/>
          </a:p>
          <a:p>
            <a:r>
              <a:rPr lang="en-US" altLang="zh-Hans" dirty="0" smtClean="0"/>
              <a:t>However, although the </a:t>
            </a:r>
            <a:r>
              <a:rPr lang="en-US" altLang="zh-Hans" dirty="0" err="1" smtClean="0"/>
              <a:t>cpu</a:t>
            </a:r>
            <a:r>
              <a:rPr lang="en-US" altLang="zh-Hans" dirty="0" smtClean="0"/>
              <a:t> and</a:t>
            </a:r>
            <a:r>
              <a:rPr lang="en-US" altLang="zh-Hans" baseline="0" dirty="0" smtClean="0"/>
              <a:t> memory usage are similar, the microarchitecture-level resource are totally different. STREAM…</a:t>
            </a:r>
          </a:p>
          <a:p>
            <a:r>
              <a:rPr lang="en-US" altLang="zh-Hans" baseline="0" dirty="0" err="1" smtClean="0"/>
              <a:t>Gromacs</a:t>
            </a:r>
            <a:r>
              <a:rPr lang="en-US" altLang="zh-Hans" baseline="0" dirty="0" smtClean="0"/>
              <a:t> …</a:t>
            </a:r>
          </a:p>
          <a:p>
            <a:endParaRPr lang="en-US" altLang="zh-Hans" baseline="0" dirty="0" smtClean="0"/>
          </a:p>
          <a:p>
            <a:r>
              <a:rPr lang="en-US" altLang="zh-Hans" baseline="0" dirty="0" smtClean="0"/>
              <a:t>Thus in this mapping, this host may already experiencing heavily contention.</a:t>
            </a:r>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113</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Hans" dirty="0" smtClean="0"/>
              <a:t>Although</a:t>
            </a:r>
            <a:r>
              <a:rPr lang="en-US" altLang="zh-Hans" baseline="0" dirty="0" smtClean="0"/>
              <a:t> the conventional DRM policies now aware of microarchitecture level contention, how much benefit will we get if we considering them?</a:t>
            </a:r>
          </a:p>
          <a:p>
            <a:endParaRPr lang="en-US" altLang="zh-Hans" baseline="0" dirty="0" smtClean="0"/>
          </a:p>
          <a:p>
            <a:r>
              <a:rPr lang="en-US" altLang="zh-Hans" baseline="0" dirty="0" smtClean="0"/>
              <a:t>We did an experiment use the STREAM and </a:t>
            </a:r>
            <a:r>
              <a:rPr lang="en-US" altLang="zh-Hans" baseline="0" dirty="0" err="1" smtClean="0"/>
              <a:t>groamcs</a:t>
            </a:r>
            <a:r>
              <a:rPr lang="en-US" altLang="zh-Hans" baseline="0" dirty="0" smtClean="0"/>
              <a:t> benchmark. When two STREAM are locate on the same host, the harmonic mean of IPC across all the VMs are 0.30.</a:t>
            </a:r>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114</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Hans" baseline="0" dirty="0" smtClean="0"/>
              <a:t>However, after we migrate STREAM to the other host and migrate </a:t>
            </a:r>
            <a:r>
              <a:rPr lang="en-US" altLang="zh-Hans" baseline="0" dirty="0" err="1" smtClean="0"/>
              <a:t>gromacs</a:t>
            </a:r>
            <a:r>
              <a:rPr lang="en-US" altLang="zh-Hans" baseline="0" dirty="0" smtClean="0"/>
              <a:t> back. The performance is improved by nearly fifty percentage.</a:t>
            </a:r>
          </a:p>
          <a:p>
            <a:endParaRPr lang="en-US" altLang="zh-Hans" baseline="0" dirty="0" smtClean="0"/>
          </a:p>
          <a:p>
            <a:r>
              <a:rPr lang="en-US" altLang="zh-Hans" baseline="0" dirty="0" smtClean="0"/>
              <a:t>Which indicate that we need microarchitecture-level interference awareness in distributed resource management.</a:t>
            </a:r>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115</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altLang="zh-Hans" dirty="0" smtClean="0"/>
              <a:t>A-DRM takes into account two main sources of interference at the microarchitecture-level, </a:t>
            </a:r>
          </a:p>
          <a:p>
            <a:pPr defTabSz="931774">
              <a:defRPr/>
            </a:pPr>
            <a:endParaRPr lang="en-US" altLang="zh-Hans" dirty="0" smtClean="0"/>
          </a:p>
          <a:p>
            <a:pPr marL="232943" indent="-232943" defTabSz="931774">
              <a:buFontTx/>
              <a:buAutoNum type="arabicParenR"/>
              <a:defRPr/>
            </a:pPr>
            <a:r>
              <a:rPr lang="en-US" altLang="zh-Hans" dirty="0" smtClean="0"/>
              <a:t>shared last level cache capacity and </a:t>
            </a:r>
          </a:p>
          <a:p>
            <a:pPr marL="232943" indent="-232943" defTabSz="931774">
              <a:buFontTx/>
              <a:buAutoNum type="arabicParenR"/>
              <a:defRPr/>
            </a:pPr>
            <a:endParaRPr lang="en-US" altLang="zh-Hans" dirty="0" smtClean="0"/>
          </a:p>
          <a:p>
            <a:pPr marL="232943" indent="-232943" defTabSz="931774">
              <a:buFontTx/>
              <a:buAutoNum type="arabicParenR"/>
              <a:defRPr/>
            </a:pPr>
            <a:r>
              <a:rPr lang="en-US" altLang="zh-Hans" dirty="0" smtClean="0"/>
              <a:t>memory bandwidth. </a:t>
            </a:r>
          </a:p>
          <a:p>
            <a:pPr defTabSz="931774">
              <a:defRPr/>
            </a:pPr>
            <a:endParaRPr lang="en-US" altLang="zh-Hans" dirty="0" smtClean="0"/>
          </a:p>
          <a:p>
            <a:pPr defTabSz="931774">
              <a:defRPr/>
            </a:pPr>
            <a:r>
              <a:rPr lang="en-US" altLang="zh-Hans" dirty="0" smtClean="0"/>
              <a:t>The</a:t>
            </a:r>
            <a:r>
              <a:rPr lang="en-US" altLang="zh-Hans" baseline="0" dirty="0" smtClean="0"/>
              <a:t> key idea of </a:t>
            </a:r>
            <a:r>
              <a:rPr lang="en-US" altLang="zh-Hans" dirty="0" smtClean="0"/>
              <a:t>A-DRM is to monitors the</a:t>
            </a:r>
            <a:r>
              <a:rPr lang="en-US" altLang="zh-Hans" baseline="0" dirty="0" smtClean="0"/>
              <a:t> microarchitecture-level resource usage, and balance it across the cluster.</a:t>
            </a:r>
            <a:endParaRPr lang="zh-Hans" altLang="en-US" dirty="0" smtClean="0"/>
          </a:p>
          <a:p>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116</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593489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Hans" dirty="0" smtClean="0"/>
              <a:t>In addition</a:t>
            </a:r>
            <a:r>
              <a:rPr lang="en-US" altLang="zh-Hans" baseline="0" dirty="0" smtClean="0"/>
              <a:t> to conventional </a:t>
            </a:r>
            <a:r>
              <a:rPr lang="en-US" altLang="zh-Hans" dirty="0" smtClean="0"/>
              <a:t>DRM, </a:t>
            </a:r>
            <a:r>
              <a:rPr lang="en-US" altLang="zh-Hans" baseline="0" dirty="0" smtClean="0"/>
              <a:t>A-DRM add </a:t>
            </a:r>
            <a:endParaRPr lang="en-US" altLang="zh-Hans" dirty="0"/>
          </a:p>
          <a:p>
            <a:endParaRPr lang="en-US" altLang="zh-Hans" dirty="0"/>
          </a:p>
          <a:p>
            <a:r>
              <a:rPr lang="en-US" altLang="zh-Hans" dirty="0"/>
              <a:t>1) an architectural resource profiler at each host</a:t>
            </a:r>
          </a:p>
          <a:p>
            <a:endParaRPr lang="en-US" altLang="zh-Hans" dirty="0"/>
          </a:p>
          <a:p>
            <a:r>
              <a:rPr lang="en-US" altLang="zh-Hans" dirty="0"/>
              <a:t>We add two … to the Controller.</a:t>
            </a:r>
          </a:p>
          <a:p>
            <a:r>
              <a:rPr lang="en-US" altLang="zh-Hans" dirty="0"/>
              <a:t>1) An architecture-aware</a:t>
            </a:r>
          </a:p>
          <a:p>
            <a:r>
              <a:rPr lang="en-US" altLang="zh-Hans" dirty="0"/>
              <a:t>interference detector is invoked at each scheduling</a:t>
            </a:r>
          </a:p>
          <a:p>
            <a:r>
              <a:rPr lang="en-US" altLang="zh-Hans" dirty="0"/>
              <a:t>interval to detect microarchitecture-level shared resource</a:t>
            </a:r>
          </a:p>
          <a:p>
            <a:r>
              <a:rPr lang="en-US" altLang="zh-Hans" dirty="0"/>
              <a:t>interference. </a:t>
            </a:r>
          </a:p>
          <a:p>
            <a:endParaRPr lang="en-US" altLang="zh-Hans" dirty="0"/>
          </a:p>
          <a:p>
            <a:r>
              <a:rPr lang="en-US" altLang="zh-Hans" dirty="0"/>
              <a:t>2) Once such interference is detected, the architecture-aware DRM policy is used to determine VM migrations to mitigate the detected interference.</a:t>
            </a:r>
          </a:p>
          <a:p>
            <a:endParaRPr lang="zh-Hans" altLang="en-US" dirty="0"/>
          </a:p>
        </p:txBody>
      </p:sp>
      <p:sp>
        <p:nvSpPr>
          <p:cNvPr id="4" name="灯片编号占位符 3"/>
          <p:cNvSpPr>
            <a:spLocks noGrp="1"/>
          </p:cNvSpPr>
          <p:nvPr>
            <p:ph type="sldNum" sz="quarter" idx="10"/>
          </p:nvPr>
        </p:nvSpPr>
        <p:spPr/>
        <p:txBody>
          <a:bodyPr/>
          <a:lstStyle/>
          <a:p>
            <a:fld id="{EA60FBA4-2C20-4E72-A3AC-CDE6163BD7BC}" type="slidenum">
              <a:rPr lang="zh-Hans" altLang="en-US" smtClean="0">
                <a:solidFill>
                  <a:prstClr val="black"/>
                </a:solidFill>
                <a:latin typeface="Calibri"/>
                <a:ea typeface="Calibri"/>
              </a:rPr>
              <a:pPr/>
              <a:t>117</a:t>
            </a:fld>
            <a:endParaRPr lang="zh-Hans" altLang="en-US">
              <a:solidFill>
                <a:prstClr val="black"/>
              </a:solidFill>
              <a:latin typeface="Calibri"/>
              <a:ea typeface="Calibri"/>
            </a:endParaRPr>
          </a:p>
        </p:txBody>
      </p:sp>
    </p:spTree>
    <p:extLst>
      <p:ext uri="{BB962C8B-B14F-4D97-AF65-F5344CB8AC3E}">
        <p14:creationId xmlns:p14="http://schemas.microsoft.com/office/powerpoint/2010/main" val="5784165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119</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1633747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principles behin</a:t>
            </a:r>
            <a:r>
              <a:rPr lang="en-US" baseline="0" dirty="0" smtClean="0"/>
              <a:t>d application-aware memory request scheduling are to first monitor applications’ memory access characteristics, rank applications based on these access characteristics. A memory access characteristic that several application aware schedulers use is memory intensity (the rate at which the application generates accesses to memory). Low memory intensity applications are ranked higher.</a:t>
            </a:r>
          </a:p>
          <a:p>
            <a:endParaRPr lang="en-US" baseline="0" dirty="0" smtClean="0"/>
          </a:p>
          <a:p>
            <a:r>
              <a:rPr lang="en-US" baseline="0" dirty="0" smtClean="0"/>
              <a:t> Once a ranking is computed, requests are prioritized at the memory controller to obey this ranking. For instance, in this example, the blue application here is the highest ranked. So, its requests are given highest priority. </a:t>
            </a:r>
          </a:p>
          <a:p>
            <a:endParaRPr lang="en-US" baseline="0" dirty="0" smtClean="0"/>
          </a:p>
          <a:p>
            <a:r>
              <a:rPr lang="en-US" baseline="0" dirty="0" smtClean="0"/>
              <a:t>In this work, we observe that this kind of a ranking based scheduler increases critical path latency and area significantly in order to improve performance and fairness among applications.</a:t>
            </a:r>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120</a:t>
            </a:fld>
            <a:endParaRPr lang="en-US">
              <a:solidFill>
                <a:prstClr val="black"/>
              </a:solidFill>
              <a:latin typeface="Calibri"/>
            </a:endParaRPr>
          </a:p>
        </p:txBody>
      </p:sp>
    </p:spTree>
    <p:extLst>
      <p:ext uri="{BB962C8B-B14F-4D97-AF65-F5344CB8AC3E}">
        <p14:creationId xmlns:p14="http://schemas.microsoft.com/office/powerpoint/2010/main" val="15485108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performance,</a:t>
            </a:r>
            <a:r>
              <a:rPr lang="en-US" baseline="0" dirty="0" smtClean="0"/>
              <a:t> fairness and simplicity on three axes. The ideal scheduler should maximize all three of these quantities. Now, let’s look at where different schedulers lie in this space.</a:t>
            </a:r>
          </a:p>
          <a:p>
            <a:endParaRPr lang="en-US" baseline="0" dirty="0" smtClean="0"/>
          </a:p>
          <a:p>
            <a:r>
              <a:rPr lang="en-US" baseline="0" dirty="0" smtClean="0"/>
              <a:t>First, let’s look at a state-of-the-art application-unaware scheduler. It is simple, but has low performance and fairness. Next, let’s look at some application-aware schedulers. This scheduler optimizes for fairness and performance, but gives up simplicity. This one optimizes for performance, but gives up simplicity and fairness. Finally, this one optimizes for both performance and fairness, but gives up simplicity. One common attribute of these application-aware schedulers is that they trade-off simplicity to achieve performance and/or fairness, since they all use a ranking-based scheme like the one I described in the previous slide.</a:t>
            </a:r>
          </a:p>
          <a:p>
            <a:endParaRPr lang="en-US" baseline="0" dirty="0" smtClean="0"/>
          </a:p>
          <a:p>
            <a:r>
              <a:rPr lang="en-US" baseline="0" dirty="0" smtClean="0"/>
              <a:t>In this work, we ask the key question, is it essential to give up simplicity in order to optimize for performance and fairness? We propose a new memory scheduling algorithm that is simple, high performance and fair, by eliminating the idea of employing a full ordered ranking among all applications.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121</a:t>
            </a:fld>
            <a:endParaRPr lang="en-US">
              <a:solidFill>
                <a:prstClr val="black"/>
              </a:solidFill>
              <a:latin typeface="Calibri"/>
            </a:endParaRPr>
          </a:p>
        </p:txBody>
      </p:sp>
    </p:spTree>
    <p:extLst>
      <p:ext uri="{BB962C8B-B14F-4D97-AF65-F5344CB8AC3E}">
        <p14:creationId xmlns:p14="http://schemas.microsoft.com/office/powerpoint/2010/main" val="33801953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first observe that it is sufficient to separate applications into two groups, rather than perform a full ordered ranking across all applications.</a:t>
            </a:r>
          </a:p>
          <a:p>
            <a:endParaRPr lang="en-US" baseline="0" dirty="0" smtClean="0"/>
          </a:p>
          <a:p>
            <a:r>
              <a:rPr lang="en-US" baseline="0" dirty="0" smtClean="0"/>
              <a:t>Like I described earlier, application-aware memory schedulers typically monitor applications’ memory access characteristics and perform a full ordered ranking across all applications based on their memory access characteristics. We observe that such a full ordered ranking is not necessary. Instead, applications can be classified into only two groups, one containing vulnerable applications and the other containing interference-causing applications. Requests from the vulnerable application group are prioritized over requests from the interference-causing application group. Apart from this single level of prioritization, there is no ranking between applications’ requests within a group.</a:t>
            </a:r>
          </a:p>
          <a:p>
            <a:endParaRPr lang="en-US" baseline="0" dirty="0" smtClean="0"/>
          </a:p>
          <a:p>
            <a:r>
              <a:rPr lang="en-US" baseline="0" dirty="0" smtClean="0"/>
              <a:t>One clear benefit of such a grouping-based scheduler is reduced complexity. There is no need to rank or sort all applications. Furthermore, the enforcement of a single level of priority incurs much lower complexity than the enforcement of a full ordered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122</a:t>
            </a:fld>
            <a:endParaRPr lang="en-US">
              <a:solidFill>
                <a:prstClr val="black"/>
              </a:solidFill>
              <a:latin typeface="Calibri"/>
            </a:endParaRPr>
          </a:p>
        </p:txBody>
      </p:sp>
    </p:spTree>
    <p:extLst>
      <p:ext uri="{BB962C8B-B14F-4D97-AF65-F5344CB8AC3E}">
        <p14:creationId xmlns:p14="http://schemas.microsoft.com/office/powerpoint/2010/main" val="7173438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first observe that it is sufficient to separate applications into two groups, rather than perform a full ordered ranking across all applications.</a:t>
            </a:r>
          </a:p>
          <a:p>
            <a:endParaRPr lang="en-US" baseline="0" dirty="0" smtClean="0"/>
          </a:p>
          <a:p>
            <a:r>
              <a:rPr lang="en-US" baseline="0" dirty="0" smtClean="0"/>
              <a:t>Like I described earlier, application-aware memory schedulers typically monitor applications’ memory access characteristics and perform a full ordered ranking across all applications based on their memory access characteristics. We observe that such a full ordered ranking is not necessary. Instead, applications can be classified into only two groups, one containing vulnerable applications and the other containing interference-causing applications. Requests from the vulnerable application group are prioritized over requests from the interference-causing application group. Apart from this single level of prioritization, there is no ranking between applications’ requests within a group.</a:t>
            </a:r>
          </a:p>
          <a:p>
            <a:endParaRPr lang="en-US" baseline="0" dirty="0" smtClean="0"/>
          </a:p>
          <a:p>
            <a:r>
              <a:rPr lang="en-US" baseline="0" dirty="0" smtClean="0"/>
              <a:t>One clear benefit of such a grouping-based scheduler is reduced complexity. There is no need to rank or sort all applications. Furthermore, the enforcement of a single level of priority incurs much lower complexity than the enforcement of a full ordered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123</a:t>
            </a:fld>
            <a:endParaRPr lang="en-US">
              <a:solidFill>
                <a:prstClr val="black"/>
              </a:solidFill>
              <a:latin typeface="Calibri"/>
            </a:endParaRPr>
          </a:p>
        </p:txBody>
      </p:sp>
    </p:spTree>
    <p:extLst>
      <p:ext uri="{BB962C8B-B14F-4D97-AF65-F5344CB8AC3E}">
        <p14:creationId xmlns:p14="http://schemas.microsoft.com/office/powerpoint/2010/main" val="47050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FF6523-2D73-D84A-9816-2284D6D07DEA}" type="slidenum">
              <a:rPr lang="en-US" sz="1200">
                <a:solidFill>
                  <a:srgbClr val="000000"/>
                </a:solidFill>
                <a:cs typeface="Arial" charset="0"/>
              </a:rPr>
              <a:pPr eaLnBrk="1" hangingPunct="1"/>
              <a:t>15</a:t>
            </a:fld>
            <a:endParaRPr lang="en-US" sz="1200">
              <a:solidFill>
                <a:srgbClr val="000000"/>
              </a:solidFill>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968743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observe</a:t>
            </a:r>
            <a:r>
              <a:rPr lang="en-US" baseline="0" dirty="0" smtClean="0"/>
              <a:t> that when a large number of consecutive requests are served from an application, it interferes with other applications since their requests are delayed. </a:t>
            </a:r>
          </a:p>
          <a:p>
            <a:endParaRPr lang="en-US" baseline="0" dirty="0" smtClean="0"/>
          </a:p>
          <a:p>
            <a:r>
              <a:rPr lang="en-US" baseline="0" dirty="0" smtClean="0"/>
              <a:t>Based on this observation, we propose to group applications by monitoring the number of consecutive requests served from an application. Applications with a number of consecutive requests served are classified as interference-causing. Essentially, these applications are blacklisted. Requests from these blacklisted applications are </a:t>
            </a:r>
            <a:r>
              <a:rPr lang="en-US" baseline="0" dirty="0" err="1" smtClean="0"/>
              <a:t>deprioritized</a:t>
            </a:r>
            <a:r>
              <a:rPr lang="en-US" baseline="0" dirty="0" smtClean="0"/>
              <a:t>. This blacklist status is cleared periodically (at fine time granularities) in order to ensure that no applications are </a:t>
            </a:r>
            <a:r>
              <a:rPr lang="en-US" baseline="0" dirty="0" err="1" smtClean="0"/>
              <a:t>deprioritized</a:t>
            </a:r>
            <a:r>
              <a:rPr lang="en-US" baseline="0" dirty="0" smtClean="0"/>
              <a:t> for too long.</a:t>
            </a:r>
          </a:p>
          <a:p>
            <a:endParaRPr lang="en-US" baseline="0" dirty="0" smtClean="0"/>
          </a:p>
          <a:p>
            <a:r>
              <a:rPr lang="en-US" baseline="0" dirty="0" smtClean="0"/>
              <a:t>This kind of a grouping scheme has two main benefits. First, lower complexity compared to a scheme that monitors metrics like memory intensity on an interval basis. With this kind of a grouping scheme, only a single bit needs to be maintained for each application in order to denote its blacklist status, rather than having to count and maintain memory intensity for every application. Second, this scheme enables fine grained grouping decisions. Applications are classified into groups based on monitoring a few consecutive requests. Furthermore, this grouping is also cleared at fine time granularities. This prevents any application from being </a:t>
            </a:r>
            <a:r>
              <a:rPr lang="en-US" baseline="0" dirty="0" err="1" smtClean="0"/>
              <a:t>deprioritized</a:t>
            </a:r>
            <a:r>
              <a:rPr lang="en-US" baseline="0" dirty="0" smtClean="0"/>
              <a:t> for too long, unlike an interval based scheme that monitors memory access characteristics over a long time and then classifies applications.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124</a:t>
            </a:fld>
            <a:endParaRPr lang="en-US">
              <a:solidFill>
                <a:prstClr val="black"/>
              </a:solidFill>
              <a:latin typeface="Calibri"/>
            </a:endParaRPr>
          </a:p>
        </p:txBody>
      </p:sp>
    </p:spTree>
    <p:extLst>
      <p:ext uri="{BB962C8B-B14F-4D97-AF65-F5344CB8AC3E}">
        <p14:creationId xmlns:p14="http://schemas.microsoft.com/office/powerpoint/2010/main" val="41351915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125</a:t>
            </a:fld>
            <a:endParaRPr lang="en-US">
              <a:solidFill>
                <a:prstClr val="black"/>
              </a:solidFill>
              <a:latin typeface="Calibri"/>
            </a:endParaRPr>
          </a:p>
        </p:txBody>
      </p:sp>
    </p:spTree>
    <p:extLst>
      <p:ext uri="{BB962C8B-B14F-4D97-AF65-F5344CB8AC3E}">
        <p14:creationId xmlns:p14="http://schemas.microsoft.com/office/powerpoint/2010/main" val="37975757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present performance</a:t>
            </a:r>
            <a:r>
              <a:rPr lang="en-US" baseline="0" dirty="0" smtClean="0"/>
              <a:t> and fairness results.</a:t>
            </a:r>
          </a:p>
          <a:p>
            <a:endParaRPr lang="en-US" baseline="0" dirty="0" smtClean="0"/>
          </a:p>
          <a:p>
            <a:r>
              <a:rPr lang="en-US" baseline="0" dirty="0" smtClean="0"/>
              <a:t>Here is a </a:t>
            </a:r>
            <a:r>
              <a:rPr lang="en-US" baseline="0" dirty="0" err="1" smtClean="0"/>
              <a:t>pareto</a:t>
            </a:r>
            <a:r>
              <a:rPr lang="en-US" baseline="0" dirty="0" smtClean="0"/>
              <a:t> plot showing performance on the x-axis and unfairness on the y-axis. The ideal memory scheduler would maximize performance while minimizing unfairness. Let’s look at where different schedulers lie in this space.</a:t>
            </a:r>
          </a:p>
          <a:p>
            <a:r>
              <a:rPr lang="en-US" baseline="0" dirty="0" smtClean="0"/>
              <a:t>The FRFCFS scheduler optimizes for neither performance nor fairness. FRFCFS-Cap and PARBS reduce unfairness significantly while improving performance. Schedulers like ATLAS and TCM optimize for performance further, but at the cost of increasing unfairness. The blacklisting scheduler moves much closer to the ideal achieving both high performance and fairness. We draw two major conclusions.</a:t>
            </a:r>
          </a:p>
          <a:p>
            <a:endParaRPr lang="en-US" baseline="0" dirty="0" smtClean="0"/>
          </a:p>
          <a:p>
            <a:r>
              <a:rPr lang="en-US" baseline="0" dirty="0" smtClean="0"/>
              <a:t>First, the blacklisting memory scheduler achieves the highest performance among all previous schedulers we compare to.</a:t>
            </a:r>
          </a:p>
          <a:p>
            <a:r>
              <a:rPr lang="en-US" baseline="0" dirty="0" smtClean="0"/>
              <a:t>Second, the blacklisting memory scheduler achieves a good balance between performance and fairness, improving performance over the best performing previous schedulers, while approaching the fairness of the fairest previous schedulers.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126</a:t>
            </a:fld>
            <a:endParaRPr lang="en-US">
              <a:solidFill>
                <a:prstClr val="black"/>
              </a:solidFill>
              <a:latin typeface="Calibri"/>
            </a:endParaRPr>
          </a:p>
        </p:txBody>
      </p:sp>
    </p:spTree>
    <p:extLst>
      <p:ext uri="{BB962C8B-B14F-4D97-AF65-F5344CB8AC3E}">
        <p14:creationId xmlns:p14="http://schemas.microsoft.com/office/powerpoint/2010/main" val="34733906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will present our</a:t>
            </a:r>
            <a:r>
              <a:rPr lang="en-US" baseline="0" dirty="0" smtClean="0"/>
              <a:t> complexity results. This plot shows critical path latency on the x-axis and scheduler area on the y-axis. The ideal scheduler would minimize both critical path latency and area.</a:t>
            </a:r>
          </a:p>
          <a:p>
            <a:endParaRPr lang="en-US" baseline="0" dirty="0" smtClean="0"/>
          </a:p>
          <a:p>
            <a:r>
              <a:rPr lang="en-US" baseline="0" dirty="0" smtClean="0"/>
              <a:t>Let’s look at where different schedulers lie in this space. The application-unaware FRFCFS scheduler has both low critical path latency and area, as we would expect. The FRFCFS-Cap scheduler which is very similar to the FRFCFS scheduler in terms of implementation, has similar area and critical path latency.</a:t>
            </a:r>
          </a:p>
          <a:p>
            <a:endParaRPr lang="en-US" baseline="0" dirty="0" smtClean="0"/>
          </a:p>
          <a:p>
            <a:r>
              <a:rPr lang="en-US" baseline="0" dirty="0" smtClean="0"/>
              <a:t>The application-aware schedulers, PARBS, ATLAS and TCM increase both critical path latency and area significantly over the application-unaware schedulers.</a:t>
            </a:r>
          </a:p>
          <a:p>
            <a:endParaRPr lang="en-US" baseline="0" dirty="0" smtClean="0"/>
          </a:p>
          <a:p>
            <a:r>
              <a:rPr lang="en-US" baseline="0" dirty="0" smtClean="0"/>
              <a:t>Our solution, the blacklisting scheduler has significantly critical path latency and area than the application-aware schedulers and is much closer in complexity to the application-unaware schedulers.</a:t>
            </a:r>
          </a:p>
          <a:p>
            <a:endParaRPr lang="en-US" baseline="0" dirty="0" smtClean="0"/>
          </a:p>
          <a:p>
            <a:r>
              <a:rPr lang="en-US" baseline="0" dirty="0" smtClean="0"/>
              <a:t>In fact, the blacklisting scheduler has 43% lower area and 70% lower critical path latency than previous application-aware schedulers.</a:t>
            </a:r>
          </a:p>
        </p:txBody>
      </p:sp>
      <p:sp>
        <p:nvSpPr>
          <p:cNvPr id="4" name="Slide Number Placeholder 3"/>
          <p:cNvSpPr>
            <a:spLocks noGrp="1"/>
          </p:cNvSpPr>
          <p:nvPr>
            <p:ph type="sldNum" sz="quarter" idx="10"/>
          </p:nvPr>
        </p:nvSpPr>
        <p:spPr/>
        <p:txBody>
          <a:bodyPr/>
          <a:lstStyle/>
          <a:p>
            <a:fld id="{21375686-941F-4DC7-A5A6-05ADD4B87607}" type="slidenum">
              <a:rPr lang="en-US" smtClean="0">
                <a:solidFill>
                  <a:prstClr val="black"/>
                </a:solidFill>
                <a:latin typeface="Calibri"/>
              </a:rPr>
              <a:pPr/>
              <a:t>127</a:t>
            </a:fld>
            <a:endParaRPr lang="en-US">
              <a:solidFill>
                <a:prstClr val="black"/>
              </a:solidFill>
              <a:latin typeface="Calibri"/>
            </a:endParaRPr>
          </a:p>
        </p:txBody>
      </p:sp>
    </p:spTree>
    <p:extLst>
      <p:ext uri="{BB962C8B-B14F-4D97-AF65-F5344CB8AC3E}">
        <p14:creationId xmlns:p14="http://schemas.microsoft.com/office/powerpoint/2010/main" val="226149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659F4C-524E-1C43-8622-E8E5ED82F219}" type="slidenum">
              <a:rPr lang="en-US" sz="1200">
                <a:solidFill>
                  <a:srgbClr val="000000"/>
                </a:solidFill>
                <a:cs typeface="Arial" charset="0"/>
              </a:rPr>
              <a:pPr eaLnBrk="1" hangingPunct="1"/>
              <a:t>16</a:t>
            </a:fld>
            <a:endParaRPr lang="en-US" sz="1200">
              <a:solidFill>
                <a:srgbClr val="000000"/>
              </a:solidFill>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60397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2" Type="http://schemas.openxmlformats.org/officeDocument/2006/relationships/slideMaster" Target="../slideMasters/slideMaster58.xml"/><Relationship Id="rId1" Type="http://schemas.openxmlformats.org/officeDocument/2006/relationships/themeOverride" Target="../theme/themeOverride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680002"/>
      </p:ext>
    </p:extLst>
  </p:cSld>
  <p:clrMapOvr>
    <a:masterClrMapping/>
  </p:clrMapOv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687044"/>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364283"/>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054383"/>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333705"/>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80303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618282"/>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360029"/>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82693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031914"/>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894710"/>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77806"/>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12927"/>
      </p:ext>
    </p:extLst>
  </p:cSld>
  <p:clrMapOvr>
    <a:masterClrMapping/>
  </p:clrMapOv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706453"/>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693918"/>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021594"/>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842770"/>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641316"/>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122003"/>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998866"/>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8705585"/>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491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298872"/>
      </p:ext>
    </p:extLst>
  </p:cSld>
  <p:clrMapOvr>
    <a:masterClrMapping/>
  </p:clrMapOv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310183"/>
      </p:ext>
    </p:extLst>
  </p:cSld>
  <p:clrMapOvr>
    <a:masterClrMapping/>
  </p:clrMapOv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152295"/>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538"/>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194837"/>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74103"/>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638978"/>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74748"/>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6596420"/>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1383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925222"/>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AD4463F-F2C4-BD43-9CF4-0EC14BFDF8D4}" type="datetime1">
              <a:rPr lang="en-US"/>
              <a:pPr>
                <a:defRPr/>
              </a:pPr>
              <a:t>11/3/2015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460E46-E011-CA4B-B460-87BF7D156767}" type="slidenum">
              <a:rPr lang="en-US"/>
              <a:pPr>
                <a:defRPr/>
              </a:pPr>
              <a:t>‹#›</a:t>
            </a:fld>
            <a:endParaRPr lang="en-US" dirty="0"/>
          </a:p>
        </p:txBody>
      </p:sp>
    </p:spTree>
    <p:extLst>
      <p:ext uri="{BB962C8B-B14F-4D97-AF65-F5344CB8AC3E}">
        <p14:creationId xmlns:p14="http://schemas.microsoft.com/office/powerpoint/2010/main" val="3531343851"/>
      </p:ext>
    </p:extLst>
  </p:cSld>
  <p:clrMapOvr>
    <a:overrideClrMapping bg1="lt1" tx1="dk1" bg2="lt2" tx2="dk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6543675"/>
            <a:ext cx="1196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FFB184-0EDF-4F42-861F-5CC2C08EEC50}" type="slidenum">
              <a:rPr lang="en-US"/>
              <a:pPr>
                <a:defRPr/>
              </a:pPr>
              <a:t>‹#›</a:t>
            </a:fld>
            <a:endParaRPr lang="en-US" dirty="0"/>
          </a:p>
        </p:txBody>
      </p:sp>
      <p:sp>
        <p:nvSpPr>
          <p:cNvPr id="7"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9F810F96-B0A2-3A4B-A5C0-B349BC103730}" type="datetime1">
              <a:rPr lang="en-US"/>
              <a:pPr>
                <a:defRPr/>
              </a:pPr>
              <a:t>11/3/2015</a:t>
            </a:fld>
            <a:endParaRPr lang="en-US"/>
          </a:p>
        </p:txBody>
      </p:sp>
    </p:spTree>
    <p:extLst>
      <p:ext uri="{BB962C8B-B14F-4D97-AF65-F5344CB8AC3E}">
        <p14:creationId xmlns:p14="http://schemas.microsoft.com/office/powerpoint/2010/main" val="1998813599"/>
      </p:ext>
    </p:extLst>
  </p:cSld>
  <p:clrMapOvr>
    <a:overrideClrMapping bg1="lt1" tx1="dk1" bg2="lt2" tx2="dk2" accent1="accent1" accent2="accent2" accent3="accent3" accent4="accent4" accent5="accent5" accent6="accent6" hlink="hlink" folHlink="folHlink"/>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71600" y="0"/>
            <a:ext cx="7772399"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solidFill>
                <a:latin typeface="+mj-lt"/>
              </a:defRPr>
            </a:lvl1pPr>
            <a:lvl2pPr>
              <a:defRPr sz="3200">
                <a:solidFill>
                  <a:schemeClr val="tx1"/>
                </a:solidFill>
                <a:latin typeface="+mj-lt"/>
              </a:defRPr>
            </a:lvl2pPr>
            <a:lvl3pPr>
              <a:defRPr sz="2800">
                <a:solidFill>
                  <a:schemeClr val="tx1"/>
                </a:solidFill>
                <a:latin typeface="+mj-lt"/>
              </a:defRPr>
            </a:lvl3pPr>
            <a:lvl4pPr>
              <a:defRPr sz="2400">
                <a:solidFill>
                  <a:schemeClr val="tx1"/>
                </a:solidFill>
                <a:latin typeface="+mj-lt"/>
              </a:defRPr>
            </a:lvl4pPr>
            <a:lvl5pPr>
              <a:defRPr sz="24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47AB44D-F518-5846-A0F3-D23C485E1DC1}" type="datetime1">
              <a:rPr lang="en-US"/>
              <a:pPr>
                <a:defRPr/>
              </a:pPr>
              <a:t>11/3/2015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D417AC-0B7D-1544-9519-92C9BC378595}" type="slidenum">
              <a:rPr lang="en-US"/>
              <a:pPr>
                <a:defRPr/>
              </a:pPr>
              <a:t>‹#›</a:t>
            </a:fld>
            <a:endParaRPr lang="en-US" dirty="0"/>
          </a:p>
        </p:txBody>
      </p:sp>
    </p:spTree>
    <p:extLst>
      <p:ext uri="{BB962C8B-B14F-4D97-AF65-F5344CB8AC3E}">
        <p14:creationId xmlns:p14="http://schemas.microsoft.com/office/powerpoint/2010/main" val="301050025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651625"/>
            <a:ext cx="849313" cy="20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latin typeface="Calibri"/>
            </a:endParaRPr>
          </a:p>
        </p:txBody>
      </p:sp>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837C38E7-792E-C949-BA89-014185BDF33F}" type="datetime1">
              <a:rPr lang="en-US"/>
              <a:pPr>
                <a:defRPr/>
              </a:pPr>
              <a:t>11/3/2015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91DE03-51FF-8143-BDE1-430BD10E2E4A}" type="slidenum">
              <a:rPr lang="en-US"/>
              <a:pPr>
                <a:defRPr/>
              </a:pPr>
              <a:t>‹#›</a:t>
            </a:fld>
            <a:endParaRPr lang="en-US" dirty="0"/>
          </a:p>
        </p:txBody>
      </p:sp>
    </p:spTree>
    <p:extLst>
      <p:ext uri="{BB962C8B-B14F-4D97-AF65-F5344CB8AC3E}">
        <p14:creationId xmlns:p14="http://schemas.microsoft.com/office/powerpoint/2010/main" val="83267182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CEBD8585-0863-9E4E-905D-9CEF8FDAD9EB}" type="datetime1">
              <a:rPr lang="en-US"/>
              <a:pPr>
                <a:defRPr/>
              </a:pPr>
              <a:t>11/3/2015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20E52D-6757-584F-B7E7-785E1A237AA2}" type="slidenum">
              <a:rPr lang="en-US"/>
              <a:pPr>
                <a:defRPr/>
              </a:pPr>
              <a:t>‹#›</a:t>
            </a:fld>
            <a:endParaRPr lang="en-US" dirty="0"/>
          </a:p>
        </p:txBody>
      </p:sp>
    </p:spTree>
    <p:extLst>
      <p:ext uri="{BB962C8B-B14F-4D97-AF65-F5344CB8AC3E}">
        <p14:creationId xmlns:p14="http://schemas.microsoft.com/office/powerpoint/2010/main" val="369293290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056110C-D3FC-4B48-8CE3-9E44AE1FE741}" type="datetime1">
              <a:rPr lang="en-US"/>
              <a:pPr>
                <a:defRPr/>
              </a:pPr>
              <a:t>11/3/2015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66AD99-BF79-9947-A208-847908387E11}" type="slidenum">
              <a:rPr lang="en-US"/>
              <a:pPr>
                <a:defRPr/>
              </a:pPr>
              <a:t>‹#›</a:t>
            </a:fld>
            <a:endParaRPr lang="en-US" dirty="0"/>
          </a:p>
        </p:txBody>
      </p:sp>
    </p:spTree>
    <p:extLst>
      <p:ext uri="{BB962C8B-B14F-4D97-AF65-F5344CB8AC3E}">
        <p14:creationId xmlns:p14="http://schemas.microsoft.com/office/powerpoint/2010/main" val="299955321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F1868F6-D38B-C741-AF2B-0305D9AF5E8E}" type="datetime1">
              <a:rPr lang="en-US"/>
              <a:pPr>
                <a:defRPr/>
              </a:pPr>
              <a:t>11/3/2015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3E1AA0-5084-1342-BC23-437787FE5398}" type="slidenum">
              <a:rPr lang="en-US"/>
              <a:pPr>
                <a:defRPr/>
              </a:pPr>
              <a:t>‹#›</a:t>
            </a:fld>
            <a:endParaRPr lang="en-US" dirty="0"/>
          </a:p>
        </p:txBody>
      </p:sp>
    </p:spTree>
    <p:extLst>
      <p:ext uri="{BB962C8B-B14F-4D97-AF65-F5344CB8AC3E}">
        <p14:creationId xmlns:p14="http://schemas.microsoft.com/office/powerpoint/2010/main" val="259647315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CB047CC-DA7E-AE44-B7FA-AED6F144CC9D}" type="datetime1">
              <a:rPr lang="en-US"/>
              <a:pPr>
                <a:defRPr/>
              </a:pPr>
              <a:t>11/3/2015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6EB2A5-1CF7-C040-B3E4-57206D0ACC63}" type="slidenum">
              <a:rPr lang="en-US"/>
              <a:pPr>
                <a:defRPr/>
              </a:pPr>
              <a:t>‹#›</a:t>
            </a:fld>
            <a:endParaRPr lang="en-US" dirty="0"/>
          </a:p>
        </p:txBody>
      </p:sp>
    </p:spTree>
    <p:extLst>
      <p:ext uri="{BB962C8B-B14F-4D97-AF65-F5344CB8AC3E}">
        <p14:creationId xmlns:p14="http://schemas.microsoft.com/office/powerpoint/2010/main" val="5079207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FAF63276-CF76-854C-BB3C-81762C11F6D2}" type="datetime1">
              <a:rPr lang="en-US"/>
              <a:pPr>
                <a:defRPr/>
              </a:pPr>
              <a:t>11/3/2015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95DBBC-6EC3-AF4F-8A21-F3C5BF793469}" type="slidenum">
              <a:rPr lang="en-US"/>
              <a:pPr>
                <a:defRPr/>
              </a:pPr>
              <a:t>‹#›</a:t>
            </a:fld>
            <a:endParaRPr lang="en-US" dirty="0"/>
          </a:p>
        </p:txBody>
      </p:sp>
    </p:spTree>
    <p:extLst>
      <p:ext uri="{BB962C8B-B14F-4D97-AF65-F5344CB8AC3E}">
        <p14:creationId xmlns:p14="http://schemas.microsoft.com/office/powerpoint/2010/main" val="3913947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sz="950">
                <a:solidFill>
                  <a:prstClr val="white">
                    <a:lumMod val="65000"/>
                    <a:lumOff val="35000"/>
                    <a:alpha val="75000"/>
                  </a:prstClr>
                </a:solidFill>
                <a:ea typeface="ＭＳ Ｐゴシック" charset="0"/>
                <a:cs typeface="ＭＳ Ｐゴシック" charset="0"/>
              </a:defRPr>
            </a:lvl1pPr>
          </a:lstStyle>
          <a:p>
            <a:pPr>
              <a:defRPr/>
            </a:pPr>
            <a:fld id="{6C7C023C-D4B5-1643-94F9-F6C8C94697C0}" type="datetime1">
              <a:rPr lang="en-US"/>
              <a:pPr>
                <a:defRPr/>
              </a:pPr>
              <a:t>11/3/2015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lumMod val="65000"/>
                    <a:lumOff val="35000"/>
                  </a:prstClr>
                </a:solidFill>
                <a:ea typeface="ＭＳ Ｐゴシック" charset="0"/>
                <a:cs typeface="ＭＳ Ｐゴシック" charset="0"/>
              </a:defRPr>
            </a:lvl1pPr>
          </a:lstStyle>
          <a:p>
            <a:pPr>
              <a:defRPr/>
            </a:pPr>
            <a:fld id="{68A0FFF1-7861-B740-AFE3-7C12C3BB2EA0}" type="slidenum">
              <a:rPr lang="en-US"/>
              <a:pPr>
                <a:defRPr/>
              </a:pPr>
              <a:t>‹#›</a:t>
            </a:fld>
            <a:endParaRPr lang="en-US" dirty="0"/>
          </a:p>
        </p:txBody>
      </p:sp>
    </p:spTree>
    <p:extLst>
      <p:ext uri="{BB962C8B-B14F-4D97-AF65-F5344CB8AC3E}">
        <p14:creationId xmlns:p14="http://schemas.microsoft.com/office/powerpoint/2010/main" val="1338581692"/>
      </p:ext>
    </p:extLst>
  </p:cSld>
  <p:clrMapOvr>
    <a:overrideClrMapping bg1="dk1" tx1="lt1" bg2="dk2" tx2="lt2" accent1="accent1" accent2="accent2" accent3="accent3" accent4="accent4" accent5="accent5" accent6="accent6" hlink="hlink" folHlink="folHlink"/>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367E4A7-226F-9141-A6D7-949194224FE7}" type="datetime1">
              <a:rPr lang="en-US"/>
              <a:pPr>
                <a:defRPr/>
              </a:pPr>
              <a:t>11/3/2015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43F04D-B50A-994F-9979-39A435F6C493}" type="slidenum">
              <a:rPr lang="en-US"/>
              <a:pPr>
                <a:defRPr/>
              </a:pPr>
              <a:t>‹#›</a:t>
            </a:fld>
            <a:endParaRPr lang="en-US" dirty="0"/>
          </a:p>
        </p:txBody>
      </p:sp>
    </p:spTree>
    <p:extLst>
      <p:ext uri="{BB962C8B-B14F-4D97-AF65-F5344CB8AC3E}">
        <p14:creationId xmlns:p14="http://schemas.microsoft.com/office/powerpoint/2010/main" val="228830710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B921374-CE6E-B44D-9CC1-EBE6EF70217F}" type="datetime1">
              <a:rPr lang="en-US"/>
              <a:pPr>
                <a:defRPr/>
              </a:pPr>
              <a:t>11/3/2015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1CBC36-8413-5444-B2AE-E8AB8CC5A05B}" type="slidenum">
              <a:rPr lang="en-US"/>
              <a:pPr>
                <a:defRPr/>
              </a:pPr>
              <a:t>‹#›</a:t>
            </a:fld>
            <a:endParaRPr lang="en-US" dirty="0"/>
          </a:p>
        </p:txBody>
      </p:sp>
    </p:spTree>
    <p:extLst>
      <p:ext uri="{BB962C8B-B14F-4D97-AF65-F5344CB8AC3E}">
        <p14:creationId xmlns:p14="http://schemas.microsoft.com/office/powerpoint/2010/main" val="1895410148"/>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910401414"/>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271565500"/>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4061413240"/>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415329898"/>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84820860"/>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46295430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9975564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4504090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98669697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255745669"/>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47096865"/>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360908"/>
      </p:ext>
    </p:extLst>
  </p:cSld>
  <p:clrMapOvr>
    <a:masterClrMapping/>
  </p:clrMapOv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514177"/>
      </p:ext>
    </p:extLst>
  </p:cSld>
  <p:clrMapOvr>
    <a:masterClrMapping/>
  </p:clrMapOvr>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974418"/>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819677"/>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58867"/>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63916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62387"/>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1792596"/>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8817800"/>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878661"/>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01849"/>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A11D949-9A42-224D-A610-16FC4A334223}" type="slidenum">
              <a:rPr lang="en-US"/>
              <a:pPr>
                <a:defRPr/>
              </a:pPr>
              <a:t>‹#›</a:t>
            </a:fld>
            <a:endParaRPr lang="en-US"/>
          </a:p>
        </p:txBody>
      </p:sp>
    </p:spTree>
    <p:extLst>
      <p:ext uri="{BB962C8B-B14F-4D97-AF65-F5344CB8AC3E}">
        <p14:creationId xmlns:p14="http://schemas.microsoft.com/office/powerpoint/2010/main" val="1288943824"/>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BD1E7C1-E4C4-4441-A58C-46B7DFD29D39}" type="slidenum">
              <a:rPr lang="en-US"/>
              <a:pPr>
                <a:defRPr/>
              </a:pPr>
              <a:t>‹#›</a:t>
            </a:fld>
            <a:endParaRPr lang="en-US"/>
          </a:p>
        </p:txBody>
      </p:sp>
    </p:spTree>
    <p:extLst>
      <p:ext uri="{BB962C8B-B14F-4D97-AF65-F5344CB8AC3E}">
        <p14:creationId xmlns:p14="http://schemas.microsoft.com/office/powerpoint/2010/main" val="288188847"/>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2CB41DF-A0D4-3049-886F-4233F06A89B0}" type="slidenum">
              <a:rPr lang="en-US"/>
              <a:pPr>
                <a:defRPr/>
              </a:pPr>
              <a:t>‹#›</a:t>
            </a:fld>
            <a:endParaRPr lang="en-US"/>
          </a:p>
        </p:txBody>
      </p:sp>
    </p:spTree>
    <p:extLst>
      <p:ext uri="{BB962C8B-B14F-4D97-AF65-F5344CB8AC3E}">
        <p14:creationId xmlns:p14="http://schemas.microsoft.com/office/powerpoint/2010/main" val="364177429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35E9C8-D6B1-D14A-AE13-B78E238C65FA}" type="slidenum">
              <a:rPr lang="en-US"/>
              <a:pPr>
                <a:defRPr/>
              </a:pPr>
              <a:t>‹#›</a:t>
            </a:fld>
            <a:endParaRPr lang="en-US"/>
          </a:p>
        </p:txBody>
      </p:sp>
    </p:spTree>
    <p:extLst>
      <p:ext uri="{BB962C8B-B14F-4D97-AF65-F5344CB8AC3E}">
        <p14:creationId xmlns:p14="http://schemas.microsoft.com/office/powerpoint/2010/main" val="3199039939"/>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22D34256-52F5-6B46-8791-BAA217F7BCE4}" type="slidenum">
              <a:rPr lang="en-US"/>
              <a:pPr>
                <a:defRPr/>
              </a:pPr>
              <a:t>‹#›</a:t>
            </a:fld>
            <a:endParaRPr lang="en-US"/>
          </a:p>
        </p:txBody>
      </p:sp>
    </p:spTree>
    <p:extLst>
      <p:ext uri="{BB962C8B-B14F-4D97-AF65-F5344CB8AC3E}">
        <p14:creationId xmlns:p14="http://schemas.microsoft.com/office/powerpoint/2010/main" val="419509626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97BCE34E-2106-8046-8431-BB1128458C82}" type="slidenum">
              <a:rPr lang="en-US"/>
              <a:pPr>
                <a:defRPr/>
              </a:pPr>
              <a:t>‹#›</a:t>
            </a:fld>
            <a:endParaRPr lang="en-US"/>
          </a:p>
        </p:txBody>
      </p:sp>
    </p:spTree>
    <p:extLst>
      <p:ext uri="{BB962C8B-B14F-4D97-AF65-F5344CB8AC3E}">
        <p14:creationId xmlns:p14="http://schemas.microsoft.com/office/powerpoint/2010/main" val="2659336806"/>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FEDCD3-2B34-9A41-8247-AAC398866FC5}" type="slidenum">
              <a:rPr lang="en-US"/>
              <a:pPr>
                <a:defRPr/>
              </a:pPr>
              <a:t>‹#›</a:t>
            </a:fld>
            <a:endParaRPr lang="en-US"/>
          </a:p>
        </p:txBody>
      </p:sp>
    </p:spTree>
    <p:extLst>
      <p:ext uri="{BB962C8B-B14F-4D97-AF65-F5344CB8AC3E}">
        <p14:creationId xmlns:p14="http://schemas.microsoft.com/office/powerpoint/2010/main" val="2953621679"/>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B19F975-D8EC-774D-B6B3-ED5302F54B83}" type="slidenum">
              <a:rPr lang="en-US"/>
              <a:pPr>
                <a:defRPr/>
              </a:pPr>
              <a:t>‹#›</a:t>
            </a:fld>
            <a:endParaRPr lang="en-US"/>
          </a:p>
        </p:txBody>
      </p:sp>
    </p:spTree>
    <p:extLst>
      <p:ext uri="{BB962C8B-B14F-4D97-AF65-F5344CB8AC3E}">
        <p14:creationId xmlns:p14="http://schemas.microsoft.com/office/powerpoint/2010/main" val="3757620251"/>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D4FE80-0668-A44D-9215-1CCBB5518787}" type="slidenum">
              <a:rPr lang="en-US"/>
              <a:pPr>
                <a:defRPr/>
              </a:pPr>
              <a:t>‹#›</a:t>
            </a:fld>
            <a:endParaRPr lang="en-US"/>
          </a:p>
        </p:txBody>
      </p:sp>
    </p:spTree>
    <p:extLst>
      <p:ext uri="{BB962C8B-B14F-4D97-AF65-F5344CB8AC3E}">
        <p14:creationId xmlns:p14="http://schemas.microsoft.com/office/powerpoint/2010/main" val="503218789"/>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2249193-48F7-1943-9F79-004D600CA416}" type="slidenum">
              <a:rPr lang="en-US"/>
              <a:pPr>
                <a:defRPr/>
              </a:pPr>
              <a:t>‹#›</a:t>
            </a:fld>
            <a:endParaRPr lang="en-US"/>
          </a:p>
        </p:txBody>
      </p:sp>
    </p:spTree>
    <p:extLst>
      <p:ext uri="{BB962C8B-B14F-4D97-AF65-F5344CB8AC3E}">
        <p14:creationId xmlns:p14="http://schemas.microsoft.com/office/powerpoint/2010/main" val="3600178385"/>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A90D5A-9BC4-5A44-836E-A3A90D8C0C2E}" type="slidenum">
              <a:rPr lang="en-US"/>
              <a:pPr>
                <a:defRPr/>
              </a:pPr>
              <a:t>‹#›</a:t>
            </a:fld>
            <a:endParaRPr lang="en-US"/>
          </a:p>
        </p:txBody>
      </p:sp>
    </p:spTree>
    <p:extLst>
      <p:ext uri="{BB962C8B-B14F-4D97-AF65-F5344CB8AC3E}">
        <p14:creationId xmlns:p14="http://schemas.microsoft.com/office/powerpoint/2010/main" val="1742121750"/>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8A81669-00FD-1A4D-9B2B-84C65C3BA386}" type="slidenum">
              <a:rPr lang="en-US"/>
              <a:pPr>
                <a:defRPr/>
              </a:pPr>
              <a:t>‹#›</a:t>
            </a:fld>
            <a:endParaRPr lang="en-US"/>
          </a:p>
        </p:txBody>
      </p:sp>
    </p:spTree>
    <p:extLst>
      <p:ext uri="{BB962C8B-B14F-4D97-AF65-F5344CB8AC3E}">
        <p14:creationId xmlns:p14="http://schemas.microsoft.com/office/powerpoint/2010/main" val="3320299310"/>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421257"/>
      </p:ext>
    </p:extLst>
  </p:cSld>
  <p:clrMapOvr>
    <a:masterClrMapping/>
  </p:clrMapOvr>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452177"/>
      </p:ext>
    </p:extLst>
  </p:cSld>
  <p:clrMapOvr>
    <a:masterClrMapping/>
  </p:clrMapOvr>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0828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395878"/>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4134562"/>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11435"/>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064203"/>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548314"/>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38609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8403720"/>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4455914"/>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049369"/>
      </p:ext>
    </p:extLst>
  </p:cSld>
  <p:clrMapOvr>
    <a:masterClrMapping/>
  </p:clrMapOvr>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963778"/>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8013508"/>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46445"/>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953971"/>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600923"/>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26575"/>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442093"/>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216602"/>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878140"/>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4949130"/>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23056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77343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1530181"/>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4176404"/>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3668571"/>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51721501"/>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53786004"/>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9798638"/>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56786823"/>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11/3/2015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82478250"/>
      </p:ext>
    </p:extLst>
  </p:cSld>
  <p:clrMapOvr>
    <a:overrideClrMapping bg1="dk1" tx1="lt1" bg2="dk2" tx2="lt2" accent1="accent1" accent2="accent2" accent3="accent3" accent4="accent4" accent5="accent5" accent6="accent6" hlink="hlink" folHlink="folHlink"/>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7373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25172177"/>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671734"/>
      </p:ext>
    </p:extLst>
  </p:cSld>
  <p:clrMapOvr>
    <a:masterClrMapping/>
  </p:clrMapOvr>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5586344"/>
      </p:ext>
    </p:extLst>
  </p:cSld>
  <p:clrMapOvr>
    <a:masterClrMapping/>
  </p:clrMapOvr>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074376"/>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229132"/>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157900"/>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674385"/>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152900"/>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540420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0675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2221969"/>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029079"/>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251693"/>
      </p:ext>
    </p:extLst>
  </p:cSld>
  <p:clrMapOvr>
    <a:masterClrMapping/>
  </p:clrMapOvr>
  <p:transition/>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58899"/>
      </p:ext>
    </p:extLst>
  </p:cSld>
  <p:clrMapOvr>
    <a:masterClrMapping/>
  </p:clrMapOvr>
  <p:transition/>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75639"/>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850057"/>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691211"/>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266693"/>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76968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0782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7053466"/>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230878"/>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272617"/>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3871638956"/>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569830665"/>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897534637"/>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500166571"/>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791124876"/>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2338189154"/>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178885559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2234386852"/>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2638483720"/>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1468671551"/>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2528938712"/>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3754577882"/>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123682371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1475032202"/>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2796637656"/>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515666057"/>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36407796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2640896915"/>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275049738"/>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3618845869"/>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285541785"/>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1990254199"/>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300175882"/>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02" tIns="45702" rIns="91402" bIns="45702"/>
          <a:lstStyle/>
          <a:p>
            <a:pPr defTabSz="914024">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02" tIns="45702" rIns="91402" bIns="45702"/>
          <a:lstStyle/>
          <a:p>
            <a:pPr defTabSz="914024">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082007534"/>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3"/>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12975"/>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6923018"/>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96937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8172571"/>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84480423"/>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0508901"/>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00755815"/>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5772707"/>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2907978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11/3/2015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33322750"/>
      </p:ext>
    </p:extLst>
  </p:cSld>
  <p:clrMapOvr>
    <a:masterClrMapping/>
  </p:clrMapOvr>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9429222"/>
      </p:ext>
    </p:extLst>
  </p:cSld>
  <p:clrMapOvr>
    <a:masterClrMapping/>
  </p:clrMapOvr>
  <p:transition/>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119351"/>
      </p:ext>
    </p:extLst>
  </p:cSld>
  <p:clrMapOvr>
    <a:masterClrMapping/>
  </p:clrMapOvr>
  <p:transition/>
  <p:timing>
    <p:tnLst>
      <p:par>
        <p:cTn id="1" dur="indefinite" restart="never" nodeType="tmRoot"/>
      </p:par>
    </p:tnLst>
  </p:timing>
</p:sldLayout>
</file>

<file path=ppt/slideLayouts/slideLayout7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86025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2688072"/>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708716"/>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881767"/>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155994"/>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572118"/>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144910"/>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348027"/>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491512"/>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0467682"/>
      </p:ext>
    </p:extLst>
  </p:cSld>
  <p:clrMapOvr>
    <a:masterClrMapping/>
  </p:clrMapOvr>
  <p:transition/>
  <p:timing>
    <p:tnLst>
      <p:par>
        <p:cTn id="1" dur="indefinite" restart="never" nodeType="tmRoot"/>
      </p:par>
    </p:tnLst>
  </p:timing>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748041"/>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843159"/>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865428"/>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82711"/>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813152"/>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8639719"/>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7053107"/>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657027"/>
      </p:ext>
    </p:extLst>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029206"/>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22488"/>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Hans" altLang="en-US" smtClean="0"/>
              <a:t>单击此处编辑母版标题样式</a:t>
            </a:r>
            <a:endParaRPr lang="zh-Hans"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Hans" altLang="en-US" smtClean="0"/>
              <a:t>单击此处编辑母版副标题样式</a:t>
            </a:r>
            <a:endParaRPr lang="zh-Hans" altLang="en-US"/>
          </a:p>
        </p:txBody>
      </p:sp>
      <p:sp>
        <p:nvSpPr>
          <p:cNvPr id="4" name="日期占位符 3"/>
          <p:cNvSpPr>
            <a:spLocks noGrp="1"/>
          </p:cNvSpPr>
          <p:nvPr>
            <p:ph type="dt" sz="half" idx="10"/>
          </p:nvPr>
        </p:nvSpPr>
        <p:spPr/>
        <p:txBody>
          <a:bodyPr/>
          <a:lstStyle/>
          <a:p>
            <a:fld id="{13A3DB42-6B20-488F-8AE0-B4D9747E3508}" type="datetime1">
              <a:rPr lang="zh-Hans" altLang="en-US" smtClean="0">
                <a:solidFill>
                  <a:prstClr val="black">
                    <a:tint val="75000"/>
                  </a:prstClr>
                </a:solidFill>
                <a:ea typeface="Calibri"/>
              </a:rPr>
              <a:pPr/>
              <a:t>2015/11/3</a:t>
            </a:fld>
            <a:endParaRPr lang="zh-Hans" altLang="en-US" dirty="0">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210578329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Hans" altLang="en-US" smtClean="0"/>
              <a:t>单击此处编辑母版标题样式</a:t>
            </a:r>
            <a:endParaRPr lang="zh-Hans" altLang="en-US"/>
          </a:p>
        </p:txBody>
      </p:sp>
      <p:sp>
        <p:nvSpPr>
          <p:cNvPr id="3" name="内容占位符 2"/>
          <p:cNvSpPr>
            <a:spLocks noGrp="1"/>
          </p:cNvSpPr>
          <p:nvPr>
            <p:ph idx="1"/>
          </p:nvPr>
        </p:nvSpPr>
        <p:spPr/>
        <p:txBody>
          <a:body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4" name="日期占位符 3"/>
          <p:cNvSpPr>
            <a:spLocks noGrp="1"/>
          </p:cNvSpPr>
          <p:nvPr>
            <p:ph type="dt" sz="half" idx="10"/>
          </p:nvPr>
        </p:nvSpPr>
        <p:spPr/>
        <p:txBody>
          <a:bodyPr/>
          <a:lstStyle/>
          <a:p>
            <a:fld id="{96BC6776-4CDE-4CAB-9E4C-913149FE3CDB}"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lvl1pPr>
              <a:defRPr>
                <a:solidFill>
                  <a:schemeClr val="tx1"/>
                </a:solidFill>
              </a:defRPr>
            </a:lvl1pPr>
          </a:lstStyle>
          <a:p>
            <a:fld id="{0C913308-F349-4B6D-A68A-DD1791B4A57B}" type="slidenum">
              <a:rPr lang="zh-Hans" altLang="en-US" smtClean="0">
                <a:solidFill>
                  <a:prstClr val="black"/>
                </a:solidFill>
                <a:latin typeface="Calibri"/>
                <a:ea typeface="Calibri"/>
              </a:rPr>
              <a:pPr/>
              <a:t>‹#›</a:t>
            </a:fld>
            <a:endParaRPr lang="zh-Hans" altLang="en-US" dirty="0">
              <a:solidFill>
                <a:prstClr val="black"/>
              </a:solidFill>
              <a:latin typeface="Calibri"/>
              <a:ea typeface="Calibri"/>
            </a:endParaRPr>
          </a:p>
        </p:txBody>
      </p:sp>
    </p:spTree>
    <p:extLst>
      <p:ext uri="{BB962C8B-B14F-4D97-AF65-F5344CB8AC3E}">
        <p14:creationId xmlns:p14="http://schemas.microsoft.com/office/powerpoint/2010/main" val="1972090385"/>
      </p:ext>
    </p:extLst>
  </p:cSld>
  <p:clrMapOvr>
    <a:masterClrMapping/>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Hans" altLang="en-US" smtClean="0"/>
              <a:t>单击此处编辑母版标题样式</a:t>
            </a:r>
            <a:endParaRPr lang="zh-Hans"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Hans" altLang="en-US" smtClean="0"/>
              <a:t>单击此处编辑母版文本样式</a:t>
            </a:r>
          </a:p>
        </p:txBody>
      </p:sp>
      <p:sp>
        <p:nvSpPr>
          <p:cNvPr id="4" name="日期占位符 3"/>
          <p:cNvSpPr>
            <a:spLocks noGrp="1"/>
          </p:cNvSpPr>
          <p:nvPr>
            <p:ph type="dt" sz="half" idx="10"/>
          </p:nvPr>
        </p:nvSpPr>
        <p:spPr/>
        <p:txBody>
          <a:bodyPr/>
          <a:lstStyle/>
          <a:p>
            <a:fld id="{6E861258-80CF-44A2-84E4-92DB87C3BF25}"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1223378199"/>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Hans" altLang="en-US" smtClean="0"/>
              <a:t>单击此处编辑母版标题样式</a:t>
            </a:r>
            <a:endParaRPr lang="zh-Hans"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5" name="日期占位符 4"/>
          <p:cNvSpPr>
            <a:spLocks noGrp="1"/>
          </p:cNvSpPr>
          <p:nvPr>
            <p:ph type="dt" sz="half" idx="10"/>
          </p:nvPr>
        </p:nvSpPr>
        <p:spPr/>
        <p:txBody>
          <a:bodyPr/>
          <a:lstStyle/>
          <a:p>
            <a:fld id="{B34E39AD-89FF-4E8F-A076-FBE3939226E0}"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3020327865"/>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Hans" altLang="en-US" smtClean="0"/>
              <a:t>单击此处编辑母版标题样式</a:t>
            </a:r>
            <a:endParaRPr lang="zh-Hans"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Hans"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Hans"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7" name="日期占位符 6"/>
          <p:cNvSpPr>
            <a:spLocks noGrp="1"/>
          </p:cNvSpPr>
          <p:nvPr>
            <p:ph type="dt" sz="half" idx="10"/>
          </p:nvPr>
        </p:nvSpPr>
        <p:spPr/>
        <p:txBody>
          <a:bodyPr/>
          <a:lstStyle/>
          <a:p>
            <a:fld id="{97808086-A002-44D2-816A-536457BE232E}"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8" name="页脚占位符 7"/>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9" name="灯片编号占位符 8"/>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223816278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Hans" altLang="en-US" smtClean="0"/>
              <a:t>单击此处编辑母版标题样式</a:t>
            </a:r>
            <a:endParaRPr lang="zh-Hans" altLang="en-US"/>
          </a:p>
        </p:txBody>
      </p:sp>
      <p:sp>
        <p:nvSpPr>
          <p:cNvPr id="3" name="日期占位符 2"/>
          <p:cNvSpPr>
            <a:spLocks noGrp="1"/>
          </p:cNvSpPr>
          <p:nvPr>
            <p:ph type="dt" sz="half" idx="10"/>
          </p:nvPr>
        </p:nvSpPr>
        <p:spPr/>
        <p:txBody>
          <a:bodyPr/>
          <a:lstStyle/>
          <a:p>
            <a:fld id="{711A8A49-A5B1-48C1-9FB5-38B8E3E9339A}"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4" name="页脚占位符 3"/>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5" name="灯片编号占位符 4"/>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373658775"/>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7F09C3-CAFB-4AA9-853F-89BE3B605C04}"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3" name="页脚占位符 2"/>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1606706113"/>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Hans" altLang="en-US" smtClean="0"/>
              <a:t>单击此处编辑母版标题样式</a:t>
            </a:r>
            <a:endParaRPr lang="zh-Hans"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Hans" altLang="en-US" smtClean="0"/>
              <a:t>单击此处编辑母版文本样式</a:t>
            </a:r>
          </a:p>
        </p:txBody>
      </p:sp>
      <p:sp>
        <p:nvSpPr>
          <p:cNvPr id="5" name="日期占位符 4"/>
          <p:cNvSpPr>
            <a:spLocks noGrp="1"/>
          </p:cNvSpPr>
          <p:nvPr>
            <p:ph type="dt" sz="half" idx="10"/>
          </p:nvPr>
        </p:nvSpPr>
        <p:spPr/>
        <p:txBody>
          <a:bodyPr/>
          <a:lstStyle/>
          <a:p>
            <a:fld id="{E18887C7-8B8F-44E4-9088-0236A5D23C46}"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387012812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Hans" altLang="en-US" smtClean="0"/>
              <a:t>单击此处编辑母版标题样式</a:t>
            </a:r>
            <a:endParaRPr lang="zh-Hans"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ans"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Hans" altLang="en-US" smtClean="0"/>
              <a:t>单击此处编辑母版文本样式</a:t>
            </a:r>
          </a:p>
        </p:txBody>
      </p:sp>
      <p:sp>
        <p:nvSpPr>
          <p:cNvPr id="5" name="日期占位符 4"/>
          <p:cNvSpPr>
            <a:spLocks noGrp="1"/>
          </p:cNvSpPr>
          <p:nvPr>
            <p:ph type="dt" sz="half" idx="10"/>
          </p:nvPr>
        </p:nvSpPr>
        <p:spPr/>
        <p:txBody>
          <a:bodyPr/>
          <a:lstStyle/>
          <a:p>
            <a:fld id="{C4CC44D9-E688-400F-AE3E-9D36779E5E5E}"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1910599556"/>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Hans" altLang="en-US" smtClean="0"/>
              <a:t>单击此处编辑母版标题样式</a:t>
            </a:r>
            <a:endParaRPr lang="zh-Hans" altLang="en-US"/>
          </a:p>
        </p:txBody>
      </p:sp>
      <p:sp>
        <p:nvSpPr>
          <p:cNvPr id="3" name="竖排文字占位符 2"/>
          <p:cNvSpPr>
            <a:spLocks noGrp="1"/>
          </p:cNvSpPr>
          <p:nvPr>
            <p:ph type="body" orient="vert" idx="1"/>
          </p:nvPr>
        </p:nvSpPr>
        <p:spPr/>
        <p:txBody>
          <a:bodyPr vert="eaVert"/>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4" name="日期占位符 3"/>
          <p:cNvSpPr>
            <a:spLocks noGrp="1"/>
          </p:cNvSpPr>
          <p:nvPr>
            <p:ph type="dt" sz="half" idx="10"/>
          </p:nvPr>
        </p:nvSpPr>
        <p:spPr/>
        <p:txBody>
          <a:bodyPr/>
          <a:lstStyle/>
          <a:p>
            <a:fld id="{35697E0E-1BE4-41F9-813F-4C8E88884DCD}"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1623246384"/>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Hans" altLang="en-US" smtClean="0"/>
              <a:t>单击此处编辑母版标题样式</a:t>
            </a:r>
            <a:endParaRPr lang="zh-Hans"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Hans" altLang="en-US" smtClean="0"/>
              <a:t>单击此处编辑母版文本样式</a:t>
            </a:r>
          </a:p>
          <a:p>
            <a:pPr lvl="1"/>
            <a:r>
              <a:rPr lang="zh-Hans" altLang="en-US" smtClean="0"/>
              <a:t>第二级</a:t>
            </a:r>
          </a:p>
          <a:p>
            <a:pPr lvl="2"/>
            <a:r>
              <a:rPr lang="zh-Hans" altLang="en-US" smtClean="0"/>
              <a:t>第三级</a:t>
            </a:r>
          </a:p>
          <a:p>
            <a:pPr lvl="3"/>
            <a:r>
              <a:rPr lang="zh-Hans" altLang="en-US" smtClean="0"/>
              <a:t>第四级</a:t>
            </a:r>
          </a:p>
          <a:p>
            <a:pPr lvl="4"/>
            <a:r>
              <a:rPr lang="zh-Hans" altLang="en-US" smtClean="0"/>
              <a:t>第五级</a:t>
            </a:r>
            <a:endParaRPr lang="zh-Hans" altLang="en-US"/>
          </a:p>
        </p:txBody>
      </p:sp>
      <p:sp>
        <p:nvSpPr>
          <p:cNvPr id="4" name="日期占位符 3"/>
          <p:cNvSpPr>
            <a:spLocks noGrp="1"/>
          </p:cNvSpPr>
          <p:nvPr>
            <p:ph type="dt" sz="half" idx="10"/>
          </p:nvPr>
        </p:nvSpPr>
        <p:spPr/>
        <p:txBody>
          <a:bodyPr/>
          <a:lstStyle/>
          <a:p>
            <a:fld id="{9DDA1FDD-7332-41FB-827C-593B1FEF4292}" type="datetime1">
              <a:rPr lang="zh-Hans" altLang="en-US" smtClean="0">
                <a:solidFill>
                  <a:prstClr val="black">
                    <a:tint val="75000"/>
                  </a:prstClr>
                </a:solidFill>
                <a:ea typeface="Calibri"/>
              </a:rPr>
              <a:pPr/>
              <a:t>2015/11/3</a:t>
            </a:fld>
            <a:endParaRPr lang="zh-Han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Han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Hans" altLang="en-US" smtClean="0">
                <a:solidFill>
                  <a:prstClr val="black">
                    <a:tint val="75000"/>
                  </a:prstClr>
                </a:solidFill>
                <a:latin typeface="Calibri"/>
                <a:ea typeface="Calibri"/>
              </a:rPr>
              <a:pPr/>
              <a:t>‹#›</a:t>
            </a:fld>
            <a:endParaRPr lang="zh-Hans" altLang="en-US">
              <a:solidFill>
                <a:prstClr val="black">
                  <a:tint val="75000"/>
                </a:prstClr>
              </a:solidFill>
              <a:latin typeface="Calibri"/>
              <a:ea typeface="Calibri"/>
            </a:endParaRPr>
          </a:p>
        </p:txBody>
      </p:sp>
    </p:spTree>
    <p:extLst>
      <p:ext uri="{BB962C8B-B14F-4D97-AF65-F5344CB8AC3E}">
        <p14:creationId xmlns:p14="http://schemas.microsoft.com/office/powerpoint/2010/main" val="3432740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2F27D-BACB-4F81-81D0-2EE9B7B1A0B6}"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010400" y="6492875"/>
            <a:ext cx="2133600" cy="365125"/>
          </a:xfrm>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397549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183959-0CDE-4CBB-A1C7-9D2F44764C60}"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010400" y="6492875"/>
            <a:ext cx="2133600" cy="365125"/>
          </a:xfrm>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Rectangle 6"/>
          <p:cNvSpPr/>
          <p:nvPr userDrawn="1"/>
        </p:nvSpPr>
        <p:spPr>
          <a:xfrm>
            <a:off x="0" y="0"/>
            <a:ext cx="9144000" cy="1447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298574546"/>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782BB-7289-4764-9AB9-0E5AD1B5165F}"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1239233"/>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B18E4-4571-439D-9D4D-0C8953EB4DC5}"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2898992"/>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D505E-8AB7-4525-967A-0893CF0965D9}"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7558301"/>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EF2117-225E-4630-A917-BB3B5E30F076}"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1483231"/>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95DD8-265D-461D-A493-FB435BE07728}"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9853509"/>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BACEC-ABF7-4816-B4A1-8CAA0C2C53AC}"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0175935"/>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5A31A-48FA-4935-BAC9-EDF36BD9543B}"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7292063"/>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A5886-0DF5-4132-AC71-64CBC154B293}"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3921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8B676-3D6A-4939-84C5-7991905D1938}"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31336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95868330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556399877"/>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1882955371"/>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265761912"/>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3734785060"/>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574918840"/>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1479699050"/>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434057281"/>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82873220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2333669435"/>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2096768464"/>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9952092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1.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40.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2.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theme" Target="../theme/theme41.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3.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theme" Target="../theme/theme42.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4.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theme" Target="../theme/theme43.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6.xml"/><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5.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theme" Target="../theme/theme46.xml"/><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slideLayout" Target="../slideLayouts/slideLayout501.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9.xml"/><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7.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0.xml"/><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theme" Target="../theme/theme48.xml"/><Relationship Id="rId2" Type="http://schemas.openxmlformats.org/officeDocument/2006/relationships/slideLayout" Target="../slideLayouts/slideLayout514.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theme" Target="../theme/theme49.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50.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image" Target="../media/image6.jpeg"/></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55.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55.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66.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theme" Target="../theme/theme56.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77.xml"/><Relationship Id="rId3" Type="http://schemas.openxmlformats.org/officeDocument/2006/relationships/slideLayout" Target="../slideLayouts/slideLayout572.xml"/><Relationship Id="rId7" Type="http://schemas.openxmlformats.org/officeDocument/2006/relationships/slideLayout" Target="../slideLayouts/slideLayout576.xml"/><Relationship Id="rId12" Type="http://schemas.openxmlformats.org/officeDocument/2006/relationships/theme" Target="../theme/theme57.xml"/><Relationship Id="rId2" Type="http://schemas.openxmlformats.org/officeDocument/2006/relationships/slideLayout" Target="../slideLayouts/slideLayout571.xml"/><Relationship Id="rId1" Type="http://schemas.openxmlformats.org/officeDocument/2006/relationships/slideLayout" Target="../slideLayouts/slideLayout570.xml"/><Relationship Id="rId6" Type="http://schemas.openxmlformats.org/officeDocument/2006/relationships/slideLayout" Target="../slideLayouts/slideLayout575.xml"/><Relationship Id="rId11" Type="http://schemas.openxmlformats.org/officeDocument/2006/relationships/slideLayout" Target="../slideLayouts/slideLayout580.xml"/><Relationship Id="rId5" Type="http://schemas.openxmlformats.org/officeDocument/2006/relationships/slideLayout" Target="../slideLayouts/slideLayout574.xml"/><Relationship Id="rId10" Type="http://schemas.openxmlformats.org/officeDocument/2006/relationships/slideLayout" Target="../slideLayouts/slideLayout579.xml"/><Relationship Id="rId4" Type="http://schemas.openxmlformats.org/officeDocument/2006/relationships/slideLayout" Target="../slideLayouts/slideLayout573.xml"/><Relationship Id="rId9" Type="http://schemas.openxmlformats.org/officeDocument/2006/relationships/slideLayout" Target="../slideLayouts/slideLayout578.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theme" Target="../theme/theme58.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00.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theme" Target="../theme/theme59.xml"/><Relationship Id="rId2" Type="http://schemas.openxmlformats.org/officeDocument/2006/relationships/slideLayout" Target="../slideLayouts/slideLayout594.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11.xml"/><Relationship Id="rId3" Type="http://schemas.openxmlformats.org/officeDocument/2006/relationships/slideLayout" Target="../slideLayouts/slideLayout606.xml"/><Relationship Id="rId7" Type="http://schemas.openxmlformats.org/officeDocument/2006/relationships/slideLayout" Target="../slideLayouts/slideLayout610.xml"/><Relationship Id="rId12" Type="http://schemas.openxmlformats.org/officeDocument/2006/relationships/theme" Target="../theme/theme60.xml"/><Relationship Id="rId2" Type="http://schemas.openxmlformats.org/officeDocument/2006/relationships/slideLayout" Target="../slideLayouts/slideLayout605.xml"/><Relationship Id="rId1" Type="http://schemas.openxmlformats.org/officeDocument/2006/relationships/slideLayout" Target="../slideLayouts/slideLayout604.xml"/><Relationship Id="rId6" Type="http://schemas.openxmlformats.org/officeDocument/2006/relationships/slideLayout" Target="../slideLayouts/slideLayout609.xml"/><Relationship Id="rId11" Type="http://schemas.openxmlformats.org/officeDocument/2006/relationships/slideLayout" Target="../slideLayouts/slideLayout614.xml"/><Relationship Id="rId5" Type="http://schemas.openxmlformats.org/officeDocument/2006/relationships/slideLayout" Target="../slideLayouts/slideLayout608.xml"/><Relationship Id="rId10" Type="http://schemas.openxmlformats.org/officeDocument/2006/relationships/slideLayout" Target="../slideLayouts/slideLayout613.xml"/><Relationship Id="rId4" Type="http://schemas.openxmlformats.org/officeDocument/2006/relationships/slideLayout" Target="../slideLayouts/slideLayout607.xml"/><Relationship Id="rId9" Type="http://schemas.openxmlformats.org/officeDocument/2006/relationships/slideLayout" Target="../slideLayouts/slideLayout612.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22.xml"/><Relationship Id="rId13" Type="http://schemas.openxmlformats.org/officeDocument/2006/relationships/theme" Target="../theme/theme61.xml"/><Relationship Id="rId3" Type="http://schemas.openxmlformats.org/officeDocument/2006/relationships/slideLayout" Target="../slideLayouts/slideLayout617.xml"/><Relationship Id="rId7" Type="http://schemas.openxmlformats.org/officeDocument/2006/relationships/slideLayout" Target="../slideLayouts/slideLayout621.xml"/><Relationship Id="rId12" Type="http://schemas.openxmlformats.org/officeDocument/2006/relationships/slideLayout" Target="../slideLayouts/slideLayout626.xml"/><Relationship Id="rId2" Type="http://schemas.openxmlformats.org/officeDocument/2006/relationships/slideLayout" Target="../slideLayouts/slideLayout616.xml"/><Relationship Id="rId1" Type="http://schemas.openxmlformats.org/officeDocument/2006/relationships/slideLayout" Target="../slideLayouts/slideLayout615.xml"/><Relationship Id="rId6" Type="http://schemas.openxmlformats.org/officeDocument/2006/relationships/slideLayout" Target="../slideLayouts/slideLayout620.xml"/><Relationship Id="rId11" Type="http://schemas.openxmlformats.org/officeDocument/2006/relationships/slideLayout" Target="../slideLayouts/slideLayout625.xml"/><Relationship Id="rId5" Type="http://schemas.openxmlformats.org/officeDocument/2006/relationships/slideLayout" Target="../slideLayouts/slideLayout619.xml"/><Relationship Id="rId10" Type="http://schemas.openxmlformats.org/officeDocument/2006/relationships/slideLayout" Target="../slideLayouts/slideLayout624.xml"/><Relationship Id="rId4" Type="http://schemas.openxmlformats.org/officeDocument/2006/relationships/slideLayout" Target="../slideLayouts/slideLayout618.xml"/><Relationship Id="rId9" Type="http://schemas.openxmlformats.org/officeDocument/2006/relationships/slideLayout" Target="../slideLayouts/slideLayout623.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34.xml"/><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theme" Target="../theme/theme62.xml"/><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45.xml"/><Relationship Id="rId3" Type="http://schemas.openxmlformats.org/officeDocument/2006/relationships/slideLayout" Target="../slideLayouts/slideLayout640.xml"/><Relationship Id="rId7" Type="http://schemas.openxmlformats.org/officeDocument/2006/relationships/slideLayout" Target="../slideLayouts/slideLayout644.xml"/><Relationship Id="rId12" Type="http://schemas.openxmlformats.org/officeDocument/2006/relationships/theme" Target="../theme/theme63.xml"/><Relationship Id="rId2" Type="http://schemas.openxmlformats.org/officeDocument/2006/relationships/slideLayout" Target="../slideLayouts/slideLayout639.xml"/><Relationship Id="rId1" Type="http://schemas.openxmlformats.org/officeDocument/2006/relationships/slideLayout" Target="../slideLayouts/slideLayout638.xml"/><Relationship Id="rId6" Type="http://schemas.openxmlformats.org/officeDocument/2006/relationships/slideLayout" Target="../slideLayouts/slideLayout643.xml"/><Relationship Id="rId11" Type="http://schemas.openxmlformats.org/officeDocument/2006/relationships/slideLayout" Target="../slideLayouts/slideLayout648.xml"/><Relationship Id="rId5" Type="http://schemas.openxmlformats.org/officeDocument/2006/relationships/slideLayout" Target="../slideLayouts/slideLayout642.xml"/><Relationship Id="rId10" Type="http://schemas.openxmlformats.org/officeDocument/2006/relationships/slideLayout" Target="../slideLayouts/slideLayout647.xml"/><Relationship Id="rId4" Type="http://schemas.openxmlformats.org/officeDocument/2006/relationships/slideLayout" Target="../slideLayouts/slideLayout641.xml"/><Relationship Id="rId9" Type="http://schemas.openxmlformats.org/officeDocument/2006/relationships/slideLayout" Target="../slideLayouts/slideLayout646.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56.xml"/><Relationship Id="rId13" Type="http://schemas.openxmlformats.org/officeDocument/2006/relationships/theme" Target="../theme/theme64.xml"/><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slideLayout" Target="../slideLayouts/slideLayout660.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5.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6.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8.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7.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theme" Target="../theme/theme68.xml"/><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slideLayout" Target="../slideLayouts/slideLayout705.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image" Target="../media/image8.png"/><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theme" Target="../theme/theme69.xml"/><Relationship Id="rId2" Type="http://schemas.openxmlformats.org/officeDocument/2006/relationships/slideLayout" Target="../slideLayouts/slideLayout707.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24.xml"/><Relationship Id="rId3" Type="http://schemas.openxmlformats.org/officeDocument/2006/relationships/slideLayout" Target="../slideLayouts/slideLayout719.xml"/><Relationship Id="rId7" Type="http://schemas.openxmlformats.org/officeDocument/2006/relationships/slideLayout" Target="../slideLayouts/slideLayout723.xml"/><Relationship Id="rId12" Type="http://schemas.openxmlformats.org/officeDocument/2006/relationships/theme" Target="../theme/theme70.xml"/><Relationship Id="rId2" Type="http://schemas.openxmlformats.org/officeDocument/2006/relationships/slideLayout" Target="../slideLayouts/slideLayout718.xml"/><Relationship Id="rId1" Type="http://schemas.openxmlformats.org/officeDocument/2006/relationships/slideLayout" Target="../slideLayouts/slideLayout717.xml"/><Relationship Id="rId6" Type="http://schemas.openxmlformats.org/officeDocument/2006/relationships/slideLayout" Target="../slideLayouts/slideLayout722.xml"/><Relationship Id="rId11" Type="http://schemas.openxmlformats.org/officeDocument/2006/relationships/slideLayout" Target="../slideLayouts/slideLayout727.xml"/><Relationship Id="rId5" Type="http://schemas.openxmlformats.org/officeDocument/2006/relationships/slideLayout" Target="../slideLayouts/slideLayout721.xml"/><Relationship Id="rId10" Type="http://schemas.openxmlformats.org/officeDocument/2006/relationships/slideLayout" Target="../slideLayouts/slideLayout726.xml"/><Relationship Id="rId4" Type="http://schemas.openxmlformats.org/officeDocument/2006/relationships/slideLayout" Target="../slideLayouts/slideLayout720.xml"/><Relationship Id="rId9" Type="http://schemas.openxmlformats.org/officeDocument/2006/relationships/slideLayout" Target="../slideLayouts/slideLayout725.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35.xml"/><Relationship Id="rId13" Type="http://schemas.openxmlformats.org/officeDocument/2006/relationships/image" Target="../media/image8.png"/><Relationship Id="rId3" Type="http://schemas.openxmlformats.org/officeDocument/2006/relationships/slideLayout" Target="../slideLayouts/slideLayout730.xml"/><Relationship Id="rId7" Type="http://schemas.openxmlformats.org/officeDocument/2006/relationships/slideLayout" Target="../slideLayouts/slideLayout734.xml"/><Relationship Id="rId12" Type="http://schemas.openxmlformats.org/officeDocument/2006/relationships/theme" Target="../theme/theme71.xml"/><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slideLayout" Target="../slideLayouts/slideLayout733.xml"/><Relationship Id="rId11" Type="http://schemas.openxmlformats.org/officeDocument/2006/relationships/slideLayout" Target="../slideLayouts/slideLayout738.xml"/><Relationship Id="rId5" Type="http://schemas.openxmlformats.org/officeDocument/2006/relationships/slideLayout" Target="../slideLayouts/slideLayout732.xml"/><Relationship Id="rId10" Type="http://schemas.openxmlformats.org/officeDocument/2006/relationships/slideLayout" Target="../slideLayouts/slideLayout737.xml"/><Relationship Id="rId4" Type="http://schemas.openxmlformats.org/officeDocument/2006/relationships/slideLayout" Target="../slideLayouts/slideLayout731.xml"/><Relationship Id="rId9" Type="http://schemas.openxmlformats.org/officeDocument/2006/relationships/slideLayout" Target="../slideLayouts/slideLayout736.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46.xml"/><Relationship Id="rId3" Type="http://schemas.openxmlformats.org/officeDocument/2006/relationships/slideLayout" Target="../slideLayouts/slideLayout741.xml"/><Relationship Id="rId7" Type="http://schemas.openxmlformats.org/officeDocument/2006/relationships/slideLayout" Target="../slideLayouts/slideLayout745.xml"/><Relationship Id="rId12" Type="http://schemas.openxmlformats.org/officeDocument/2006/relationships/theme" Target="../theme/theme72.xml"/><Relationship Id="rId2" Type="http://schemas.openxmlformats.org/officeDocument/2006/relationships/slideLayout" Target="../slideLayouts/slideLayout740.xml"/><Relationship Id="rId1" Type="http://schemas.openxmlformats.org/officeDocument/2006/relationships/slideLayout" Target="../slideLayouts/slideLayout739.xml"/><Relationship Id="rId6" Type="http://schemas.openxmlformats.org/officeDocument/2006/relationships/slideLayout" Target="../slideLayouts/slideLayout744.xml"/><Relationship Id="rId11" Type="http://schemas.openxmlformats.org/officeDocument/2006/relationships/slideLayout" Target="../slideLayouts/slideLayout749.xml"/><Relationship Id="rId5" Type="http://schemas.openxmlformats.org/officeDocument/2006/relationships/slideLayout" Target="../slideLayouts/slideLayout743.xml"/><Relationship Id="rId10" Type="http://schemas.openxmlformats.org/officeDocument/2006/relationships/slideLayout" Target="../slideLayouts/slideLayout748.xml"/><Relationship Id="rId4" Type="http://schemas.openxmlformats.org/officeDocument/2006/relationships/slideLayout" Target="../slideLayouts/slideLayout742.xml"/><Relationship Id="rId9" Type="http://schemas.openxmlformats.org/officeDocument/2006/relationships/slideLayout" Target="../slideLayouts/slideLayout747.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57.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theme" Target="../theme/theme73.xml"/><Relationship Id="rId2" Type="http://schemas.openxmlformats.org/officeDocument/2006/relationships/slideLayout" Target="../slideLayouts/slideLayout751.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68.xml"/><Relationship Id="rId13" Type="http://schemas.openxmlformats.org/officeDocument/2006/relationships/theme" Target="../theme/theme74.xml"/><Relationship Id="rId3" Type="http://schemas.openxmlformats.org/officeDocument/2006/relationships/slideLayout" Target="../slideLayouts/slideLayout763.xml"/><Relationship Id="rId7" Type="http://schemas.openxmlformats.org/officeDocument/2006/relationships/slideLayout" Target="../slideLayouts/slideLayout767.xml"/><Relationship Id="rId12" Type="http://schemas.openxmlformats.org/officeDocument/2006/relationships/slideLayout" Target="../slideLayouts/slideLayout772.xml"/><Relationship Id="rId2" Type="http://schemas.openxmlformats.org/officeDocument/2006/relationships/slideLayout" Target="../slideLayouts/slideLayout762.xml"/><Relationship Id="rId1" Type="http://schemas.openxmlformats.org/officeDocument/2006/relationships/slideLayout" Target="../slideLayouts/slideLayout761.xml"/><Relationship Id="rId6" Type="http://schemas.openxmlformats.org/officeDocument/2006/relationships/slideLayout" Target="../slideLayouts/slideLayout766.xml"/><Relationship Id="rId11" Type="http://schemas.openxmlformats.org/officeDocument/2006/relationships/slideLayout" Target="../slideLayouts/slideLayout771.xml"/><Relationship Id="rId5" Type="http://schemas.openxmlformats.org/officeDocument/2006/relationships/slideLayout" Target="../slideLayouts/slideLayout765.xml"/><Relationship Id="rId10" Type="http://schemas.openxmlformats.org/officeDocument/2006/relationships/slideLayout" Target="../slideLayouts/slideLayout770.xml"/><Relationship Id="rId4" Type="http://schemas.openxmlformats.org/officeDocument/2006/relationships/slideLayout" Target="../slideLayouts/slideLayout764.xml"/><Relationship Id="rId9" Type="http://schemas.openxmlformats.org/officeDocument/2006/relationships/slideLayout" Target="../slideLayouts/slideLayout769.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4.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01025731"/>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624034637"/>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566456"/>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825" y="0"/>
            <a:ext cx="7877175" cy="108585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225283"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00">
                <a:solidFill>
                  <a:prstClr val="black">
                    <a:lumMod val="65000"/>
                    <a:lumOff val="35000"/>
                    <a:alpha val="75000"/>
                  </a:prstClr>
                </a:solidFill>
                <a:latin typeface="Calibri"/>
                <a:ea typeface="+mn-ea"/>
                <a:cs typeface="+mn-cs"/>
              </a:defRPr>
            </a:lvl1pPr>
          </a:lstStyle>
          <a:p>
            <a:pPr>
              <a:defRPr/>
            </a:pPr>
            <a:fld id="{B1AC335E-35A0-FD4D-BCD5-54BB91F67C51}" type="datetime1">
              <a:rPr lang="en-US"/>
              <a:pPr>
                <a:defRPr/>
              </a:pPr>
              <a:t>11/3/2015</a:t>
            </a:fld>
            <a:endParaRPr lang="en-US" dirty="0"/>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a:solidFill>
                  <a:prstClr val="black">
                    <a:lumMod val="65000"/>
                    <a:lumOff val="35000"/>
                  </a:prstClr>
                </a:solidFill>
                <a:latin typeface="Calibri"/>
                <a:ea typeface="+mn-ea"/>
                <a:cs typeface="+mn-cs"/>
              </a:defRPr>
            </a:lvl1pPr>
          </a:lstStyle>
          <a:p>
            <a:pPr>
              <a:defRPr/>
            </a:pPr>
            <a:fld id="{BFCEF44F-023C-3C4F-B2E3-6DD80F318BEB}" type="slidenum">
              <a:rPr lang="en-US"/>
              <a:pPr>
                <a:defRPr/>
              </a:pPr>
              <a:t>‹#›</a:t>
            </a:fld>
            <a:endParaRPr lang="en-US" dirty="0"/>
          </a:p>
        </p:txBody>
      </p:sp>
      <p:pic>
        <p:nvPicPr>
          <p:cNvPr id="225287" name="Picture 6" descr="FMS_logo_lightbluematte_3C5CAE.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3825" y="0"/>
            <a:ext cx="11430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5058083"/>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800" kern="1200" spc="-120">
          <a:solidFill>
            <a:schemeClr val="tx1"/>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2pPr>
      <a:lvl3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3pPr>
      <a:lvl4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4pPr>
      <a:lvl5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eaLnBrk="0" fontAlgn="base" hangingPunct="0">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eaLnBrk="0" fontAlgn="base" hangingPunct="0">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99763"/>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769905"/>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16E18E8-B42B-7548-B471-BFE325E10FF1}"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8650941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48242015"/>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5056234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11/3/2015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5549954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054538636"/>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Tree>
    <p:extLst>
      <p:ext uri="{BB962C8B-B14F-4D97-AF65-F5344CB8AC3E}">
        <p14:creationId xmlns:p14="http://schemas.microsoft.com/office/powerpoint/2010/main" val="1973232708"/>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922284"/>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69346292"/>
      </p:ext>
    </p:extLst>
  </p:cSld>
  <p:clrMap bg1="lt1" tx1="dk1" bg2="lt2" tx2="dk2" accent1="accent1" accent2="accent2" accent3="accent3" accent4="accent4" accent5="accent5" accent6="accent6" hlink="hlink" folHlink="folHlink"/>
  <p:sldLayoutIdLst>
    <p:sldLayoutId id="214748524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2" rIns="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pPr defTabSz="914024"/>
            <a:fld id="{EFCD136B-938C-4ABE-A595-3497154215A9}" type="datetime1">
              <a:rPr lang="en-US" smtClean="0">
                <a:solidFill>
                  <a:prstClr val="black">
                    <a:tint val="75000"/>
                  </a:prstClr>
                </a:solidFill>
                <a:latin typeface="Calibri"/>
              </a:rPr>
              <a:pPr defTabSz="914024"/>
              <a:t>11/3/2015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pPr defTabSz="914024"/>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pPr defTabSz="914024"/>
            <a:fld id="{58161B50-6D0B-48B4-A1D4-BAD8C599CC84}" type="slidenum">
              <a:rPr lang="en-US" smtClean="0">
                <a:solidFill>
                  <a:prstClr val="black">
                    <a:tint val="75000"/>
                  </a:prstClr>
                </a:solidFill>
                <a:latin typeface="Calibri"/>
              </a:rPr>
              <a:pPr defTabSz="914024"/>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02702888"/>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Lst>
  <p:timing>
    <p:tnLst>
      <p:par>
        <p:cT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ea typeface="ＭＳ Ｐゴシック" charset="0"/>
                <a:cs typeface="ＭＳ Ｐゴシック" charset="0"/>
              </a:rPr>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603877772"/>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13728618"/>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Hans" dirty="0" smtClean="0"/>
              <a:t>Hello</a:t>
            </a:r>
            <a:endParaRPr lang="zh-Hans"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Hans" dirty="0" smtClean="0"/>
              <a:t>1st</a:t>
            </a:r>
            <a:endParaRPr lang="zh-Hans" altLang="en-US" dirty="0" smtClean="0"/>
          </a:p>
          <a:p>
            <a:pPr lvl="1"/>
            <a:r>
              <a:rPr lang="en-US" altLang="zh-Hans" dirty="0" smtClean="0"/>
              <a:t>2cd</a:t>
            </a:r>
            <a:endParaRPr lang="zh-Hans" altLang="en-US" dirty="0" smtClean="0"/>
          </a:p>
          <a:p>
            <a:pPr lvl="2"/>
            <a:r>
              <a:rPr lang="en-US" altLang="zh-Hans" dirty="0" smtClean="0"/>
              <a:t>3rd</a:t>
            </a:r>
            <a:endParaRPr lang="zh-Hans" altLang="en-US" dirty="0" smtClean="0"/>
          </a:p>
          <a:p>
            <a:pPr lvl="3"/>
            <a:r>
              <a:rPr lang="en-US" altLang="zh-Hans" dirty="0" smtClean="0"/>
              <a:t>4th</a:t>
            </a:r>
            <a:endParaRPr lang="zh-Hans" altLang="en-US" dirty="0" smtClean="0"/>
          </a:p>
          <a:p>
            <a:pPr lvl="4"/>
            <a:r>
              <a:rPr lang="en-US" altLang="zh-Hans" dirty="0" smtClean="0"/>
              <a:t>5th</a:t>
            </a:r>
            <a:endParaRPr lang="zh-Hans"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fld id="{0CE9249F-DAB0-446C-8845-3AED4B5D733F}" type="datetime1">
              <a:rPr lang="zh-Hans" altLang="en-US" smtClean="0">
                <a:solidFill>
                  <a:prstClr val="black">
                    <a:tint val="75000"/>
                  </a:prstClr>
                </a:solidFill>
                <a:ea typeface="Calibri"/>
                <a:cs typeface="ＭＳ Ｐゴシック" charset="0"/>
              </a:rPr>
              <a:pPr/>
              <a:t>2015/11/3</a:t>
            </a:fld>
            <a:endParaRPr lang="zh-Hans" altLang="en-US" dirty="0">
              <a:solidFill>
                <a:prstClr val="black">
                  <a:tint val="75000"/>
                </a:prstClr>
              </a:solidFill>
              <a:ea typeface="Calibri"/>
              <a:cs typeface="ＭＳ Ｐゴシック"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zh-Hans" altLang="en-US" dirty="0">
              <a:solidFill>
                <a:prstClr val="black">
                  <a:tint val="75000"/>
                </a:prstClr>
              </a:solidFill>
              <a:ea typeface="Calibri"/>
              <a:cs typeface="ＭＳ Ｐゴシック" charset="0"/>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0C913308-F349-4B6D-A68A-DD1791B4A57B}" type="slidenum">
              <a:rPr lang="zh-Hans" altLang="en-US" smtClean="0">
                <a:solidFill>
                  <a:prstClr val="black">
                    <a:tint val="75000"/>
                  </a:prstClr>
                </a:solidFill>
                <a:latin typeface="Calibri"/>
                <a:ea typeface="Calibri"/>
                <a:cs typeface="ＭＳ Ｐゴシック" charset="0"/>
              </a:rPr>
              <a:pPr/>
              <a:t>‹#›</a:t>
            </a:fld>
            <a:endParaRPr lang="zh-Hans" altLang="en-US" dirty="0">
              <a:solidFill>
                <a:prstClr val="black">
                  <a:tint val="75000"/>
                </a:prstClr>
              </a:solidFill>
              <a:latin typeface="Calibri"/>
              <a:ea typeface="Calibri"/>
              <a:cs typeface="ＭＳ Ｐゴシック" charset="0"/>
            </a:endParaRPr>
          </a:p>
        </p:txBody>
      </p:sp>
    </p:spTree>
    <p:extLst>
      <p:ext uri="{BB962C8B-B14F-4D97-AF65-F5344CB8AC3E}">
        <p14:creationId xmlns:p14="http://schemas.microsoft.com/office/powerpoint/2010/main" val="2857378823"/>
      </p:ext>
    </p:extLst>
  </p:cSld>
  <p:clrMap bg1="lt1" tx1="dk1" bg2="lt2" tx2="dk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an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2FE3F-03E9-4373-AD6B-EDC1520A3185}" type="datetime1">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4AA75-1AE0-4593-99DD-33F3F40BED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9667822"/>
      </p:ext>
    </p:extLst>
  </p:cSld>
  <p:clrMap bg1="lt1" tx1="dk1" bg2="lt2" tx2="dk2" accent1="accent1" accent2="accent2" accent3="accent3" accent4="accent4" accent5="accent5" accent6="accent6" hlink="hlink" folHlink="folHlink"/>
  <p:sldLayoutIdLst>
    <p:sldLayoutId id="2147485322" r:id="rId1"/>
    <p:sldLayoutId id="2147485323" r:id="rId2"/>
    <p:sldLayoutId id="2147485324" r:id="rId3"/>
    <p:sldLayoutId id="2147485325" r:id="rId4"/>
    <p:sldLayoutId id="2147485326" r:id="rId5"/>
    <p:sldLayoutId id="2147485327" r:id="rId6"/>
    <p:sldLayoutId id="2147485328" r:id="rId7"/>
    <p:sldLayoutId id="2147485329" r:id="rId8"/>
    <p:sldLayoutId id="2147485330" r:id="rId9"/>
    <p:sldLayoutId id="2147485331" r:id="rId10"/>
    <p:sldLayoutId id="21474853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4193469466"/>
      </p:ext>
    </p:extLst>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 id="214748534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3.xml.rels><?xml version="1.0" encoding="UTF-8" standalone="yes"?>
<Relationships xmlns="http://schemas.openxmlformats.org/package/2006/relationships"><Relationship Id="rId3" Type="http://schemas.openxmlformats.org/officeDocument/2006/relationships/hyperlink" Target="http://www.ece.cmu.edu/CALCM/asplos10/doku.php" TargetMode="External"/><Relationship Id="rId2" Type="http://schemas.openxmlformats.org/officeDocument/2006/relationships/hyperlink" Target="http://users.ece.cmu.edu/~omutlu/pub/fst_asplos10.pdf" TargetMode="External"/><Relationship Id="rId1" Type="http://schemas.openxmlformats.org/officeDocument/2006/relationships/slideLayout" Target="../slideLayouts/slideLayout729.xml"/><Relationship Id="rId5" Type="http://schemas.openxmlformats.org/officeDocument/2006/relationships/image" Target="../media/image29.png"/><Relationship Id="rId4" Type="http://schemas.openxmlformats.org/officeDocument/2006/relationships/hyperlink" Target="http://users.ece.cmu.edu/~omutlu/pub/ebrahimi_asplos10_talk.pdf"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6.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740.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740.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40.xml"/></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740.xml"/><Relationship Id="rId4"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1.xml"/><Relationship Id="rId1" Type="http://schemas.openxmlformats.org/officeDocument/2006/relationships/slideLayout" Target="../slideLayouts/slideLayout740.xml"/><Relationship Id="rId5" Type="http://schemas.openxmlformats.org/officeDocument/2006/relationships/image" Target="../media/image8.png"/><Relationship Id="rId4" Type="http://schemas.openxmlformats.org/officeDocument/2006/relationships/image" Target="../media/image30.png"/></Relationships>
</file>

<file path=ppt/slides/_rels/slide1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2.xml"/><Relationship Id="rId1" Type="http://schemas.openxmlformats.org/officeDocument/2006/relationships/slideLayout" Target="../slideLayouts/slideLayout740.xml"/><Relationship Id="rId5" Type="http://schemas.openxmlformats.org/officeDocument/2006/relationships/image" Target="../media/image8.png"/><Relationship Id="rId4" Type="http://schemas.openxmlformats.org/officeDocument/2006/relationships/image" Target="../media/image30.png"/></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740.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40.xml"/></Relationships>
</file>

<file path=ppt/slides/_rels/slide118.xml.rels><?xml version="1.0" encoding="UTF-8" standalone="yes"?>
<Relationships xmlns="http://schemas.openxmlformats.org/package/2006/relationships"><Relationship Id="rId3" Type="http://schemas.openxmlformats.org/officeDocument/2006/relationships/hyperlink" Target="http://www.cercs.gatech.edu/vee15/" TargetMode="External"/><Relationship Id="rId2" Type="http://schemas.openxmlformats.org/officeDocument/2006/relationships/hyperlink" Target="http://users.ece.cmu.edu/~omutlu/pub/architecture-aware-distributed-resource-management_vee15.pdf" TargetMode="External"/><Relationship Id="rId1" Type="http://schemas.openxmlformats.org/officeDocument/2006/relationships/slideLayout" Target="../slideLayouts/slideLayout412.xml"/><Relationship Id="rId6" Type="http://schemas.openxmlformats.org/officeDocument/2006/relationships/image" Target="../media/image31.png"/><Relationship Id="rId5" Type="http://schemas.openxmlformats.org/officeDocument/2006/relationships/hyperlink" Target="http://users.ece.cmu.edu/~omutlu/pub/architecture-aware-distributed-resource-management_vee15-talk.pdf" TargetMode="External"/><Relationship Id="rId4" Type="http://schemas.openxmlformats.org/officeDocument/2006/relationships/hyperlink" Target="http://users.ece.cmu.edu/~omutlu/pub/architecture-aware-distributed-resource-management_vee15-talk.pptx"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2" Type="http://schemas.openxmlformats.org/officeDocument/2006/relationships/notesSlide" Target="../notesSlides/notesSlide75.xml"/><Relationship Id="rId1" Type="http://schemas.openxmlformats.org/officeDocument/2006/relationships/slideLayout" Target="../slideLayouts/slideLayout694.xml"/><Relationship Id="rId5" Type="http://schemas.openxmlformats.org/officeDocument/2006/relationships/hyperlink" Target="file:///\\localhost\Users\omutlu\Documents\presentations\CMU\SNU%20Lectures%20June%2018-20%202012\previous%20talks\rachata_isca12_talk.pptx" TargetMode="External"/><Relationship Id="rId4" Type="http://schemas.openxmlformats.org/officeDocument/2006/relationships/hyperlink" Target="http://isca2012.ittc.ku.ed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16.xml"/><Relationship Id="rId1" Type="http://schemas.openxmlformats.org/officeDocument/2006/relationships/tags" Target="../tags/tag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51.xml"/></Relationships>
</file>

<file path=ppt/slides/_rels/slide1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7.xml"/><Relationship Id="rId1" Type="http://schemas.openxmlformats.org/officeDocument/2006/relationships/slideLayout" Target="../slideLayouts/slideLayout751.xml"/><Relationship Id="rId4" Type="http://schemas.openxmlformats.org/officeDocument/2006/relationships/image" Target="../media/image33.e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5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5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51.xml"/></Relationships>
</file>

<file path=ppt/slides/_rels/slide1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1.xml"/><Relationship Id="rId1" Type="http://schemas.openxmlformats.org/officeDocument/2006/relationships/slideLayout" Target="../slideLayouts/slideLayout751.xml"/><Relationship Id="rId4" Type="http://schemas.openxmlformats.org/officeDocument/2006/relationships/image" Target="../media/image35.emf"/></Relationships>
</file>

<file path=ppt/slides/_rels/slide1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2.xml"/><Relationship Id="rId1" Type="http://schemas.openxmlformats.org/officeDocument/2006/relationships/slideLayout" Target="../slideLayouts/slideLayout751.xml"/></Relationships>
</file>

<file path=ppt/slides/_rels/slide1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3.xml"/><Relationship Id="rId1" Type="http://schemas.openxmlformats.org/officeDocument/2006/relationships/slideLayout" Target="../slideLayouts/slideLayout751.xml"/></Relationships>
</file>

<file path=ppt/slides/_rels/slide128.xml.rels><?xml version="1.0" encoding="UTF-8" standalone="yes"?>
<Relationships xmlns="http://schemas.openxmlformats.org/package/2006/relationships"><Relationship Id="rId3" Type="http://schemas.openxmlformats.org/officeDocument/2006/relationships/hyperlink" Target="http://www.iccd-conf.com/" TargetMode="External"/><Relationship Id="rId2" Type="http://schemas.openxmlformats.org/officeDocument/2006/relationships/hyperlink" Target="http://users.ece.cmu.edu/~omutlu/pub/bliss-memory-scheduler_iccd14.pdf" TargetMode="External"/><Relationship Id="rId1" Type="http://schemas.openxmlformats.org/officeDocument/2006/relationships/slideLayout" Target="../slideLayouts/slideLayout762.xml"/><Relationship Id="rId6" Type="http://schemas.openxmlformats.org/officeDocument/2006/relationships/image" Target="../media/image36.png"/><Relationship Id="rId5" Type="http://schemas.openxmlformats.org/officeDocument/2006/relationships/hyperlink" Target="http://users.ece.cmu.edu/~omutlu/pub/bliss_lavanya_iccd14-talk.pdf" TargetMode="External"/><Relationship Id="rId4" Type="http://schemas.openxmlformats.org/officeDocument/2006/relationships/hyperlink" Target="http://users.ece.cmu.edu/~omutlu/pub/bliss_lavanya_iccd14-talk.pptx"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www.ece.cmu.edu/~safari/tr.html" TargetMode="External"/><Relationship Id="rId2" Type="http://schemas.openxmlformats.org/officeDocument/2006/relationships/hyperlink" Target="http://users.ece.cmu.edu/~omutlu/pub/bliss-memory-scheduler_cmu-safari-tr15.pdf" TargetMode="External"/><Relationship Id="rId1" Type="http://schemas.openxmlformats.org/officeDocument/2006/relationships/slideLayout" Target="../slideLayouts/slideLayout76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16.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16.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16.xml"/><Relationship Id="rId1" Type="http://schemas.openxmlformats.org/officeDocument/2006/relationships/tags" Target="../tags/tag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9.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2" Type="http://schemas.openxmlformats.org/officeDocument/2006/relationships/notesSlide" Target="../notesSlides/notesSlide11.xml"/><Relationship Id="rId1" Type="http://schemas.openxmlformats.org/officeDocument/2006/relationships/slideLayout" Target="../slideLayouts/slideLayout615.xml"/><Relationship Id="rId5" Type="http://schemas.openxmlformats.org/officeDocument/2006/relationships/hyperlink" Target="http://users.ece.cmu.edu/~omutlu/pub/mutlu_micro07_talk.ppt" TargetMode="External"/><Relationship Id="rId4" Type="http://schemas.openxmlformats.org/officeDocument/2006/relationships/hyperlink" Target="http://www.microarch.org/micro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16.xml"/><Relationship Id="rId7" Type="http://schemas.openxmlformats.org/officeDocument/2006/relationships/image" Target="../media/image1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16.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16.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16.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arch.org/micro40/" TargetMode="External"/><Relationship Id="rId2" Type="http://schemas.openxmlformats.org/officeDocument/2006/relationships/hyperlink" Target="http://users.ece.cmu.edu/~omutlu/pub/stfm_micro07.pdf" TargetMode="External"/><Relationship Id="rId1" Type="http://schemas.openxmlformats.org/officeDocument/2006/relationships/slideLayout" Target="../slideLayouts/slideLayout616.xml"/><Relationship Id="rId6" Type="http://schemas.openxmlformats.org/officeDocument/2006/relationships/image" Target="../media/image16.png"/><Relationship Id="rId5" Type="http://schemas.openxmlformats.org/officeDocument/2006/relationships/hyperlink" Target="http://users.ece.cmu.edu/~omutlu/pub/mutlu_micro07_talk.ppt" TargetMode="External"/><Relationship Id="rId4" Type="http://schemas.openxmlformats.org/officeDocument/2006/relationships/hyperlink" Target="http://users.ece.cmu.edu/~omutlu/pub/stfm_micro07-summary.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2" Type="http://schemas.openxmlformats.org/officeDocument/2006/relationships/notesSlide" Target="../notesSlides/notesSlide16.xml"/><Relationship Id="rId1" Type="http://schemas.openxmlformats.org/officeDocument/2006/relationships/slideLayout" Target="../slideLayouts/slideLayout615.xml"/><Relationship Id="rId6" Type="http://schemas.openxmlformats.org/officeDocument/2006/relationships/hyperlink" Target="file:///\\localhost\Users\omutlu\Documents\presentations\CMU\SNU%20Lectures%20June%2018-20%202012\previous%20talks\parbs-isca08-talk.ppt" TargetMode="External"/><Relationship Id="rId5" Type="http://schemas.openxmlformats.org/officeDocument/2006/relationships/hyperlink" Target="http://users.ece.cmu.edu/~omutlu/pub/mutlu_isca08_talk.ppt" TargetMode="External"/><Relationship Id="rId4" Type="http://schemas.openxmlformats.org/officeDocument/2006/relationships/hyperlink" Target="http://isca2008.cs.princeton.ed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6.xml"/></Relationships>
</file>

<file path=ppt/slides/_rels/slide4.xml.rels><?xml version="1.0" encoding="UTF-8" standalone="yes"?>
<Relationships xmlns="http://schemas.openxmlformats.org/package/2006/relationships"><Relationship Id="rId2" Type="http://schemas.openxmlformats.org/officeDocument/2006/relationships/hyperlink" Target="https://www.ece.cmu.edu/~calcm/doku.php?id=seminars:seminar_11_03_15" TargetMode="External"/><Relationship Id="rId1" Type="http://schemas.openxmlformats.org/officeDocument/2006/relationships/slideLayout" Target="../slideLayouts/slideLayout6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16.xml"/><Relationship Id="rId1" Type="http://schemas.openxmlformats.org/officeDocument/2006/relationships/tags" Target="../tags/tag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16.xml"/><Relationship Id="rId7" Type="http://schemas.openxmlformats.org/officeDocument/2006/relationships/image" Target="../media/image17.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16.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55.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2" Type="http://schemas.openxmlformats.org/officeDocument/2006/relationships/hyperlink" Target="http://users.ece.cmu.edu/~omutlu/pub/parbs_isca08.pdf" TargetMode="External"/><Relationship Id="rId1" Type="http://schemas.openxmlformats.org/officeDocument/2006/relationships/slideLayout" Target="../slideLayouts/slideLayout616.xml"/><Relationship Id="rId6" Type="http://schemas.openxmlformats.org/officeDocument/2006/relationships/image" Target="../media/image19.png"/><Relationship Id="rId5" Type="http://schemas.openxmlformats.org/officeDocument/2006/relationships/hyperlink" Target="http://users.ece.cmu.edu/~omutlu/pub/mutlu_isca08_talk.ppt" TargetMode="External"/><Relationship Id="rId4" Type="http://schemas.openxmlformats.org/officeDocument/2006/relationships/hyperlink" Target="http://users.ece.cmu.edu/~omutlu/pub/parbs_isca08-summary.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2" Type="http://schemas.openxmlformats.org/officeDocument/2006/relationships/notesSlide" Target="../notesSlides/notesSlide33.xml"/><Relationship Id="rId1" Type="http://schemas.openxmlformats.org/officeDocument/2006/relationships/slideLayout" Target="../slideLayouts/slideLayout615.xml"/><Relationship Id="rId6" Type="http://schemas.openxmlformats.org/officeDocument/2006/relationships/hyperlink" Target="file:///\\localhost\Users\omutlu\Documents\presentations\CMU\SNU%20Lectures%20June%2018-20%202012\previous%20talks\kim_hpca10_talk.pptx" TargetMode="External"/><Relationship Id="rId5" Type="http://schemas.openxmlformats.org/officeDocument/2006/relationships/hyperlink" Target="http://users.ece.cmu.edu/~omutlu/pub/kim_hpca10_talk.pptx" TargetMode="External"/><Relationship Id="rId4" Type="http://schemas.openxmlformats.org/officeDocument/2006/relationships/hyperlink" Target="http://www.cse.psu.edu/hpcl/hpca16.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616.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6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61.xml.rels><?xml version="1.0" encoding="UTF-8" standalone="yes"?>
<Relationships xmlns="http://schemas.openxmlformats.org/package/2006/relationships"><Relationship Id="rId3" Type="http://schemas.openxmlformats.org/officeDocument/2006/relationships/hyperlink" Target="http://www.cse.psu.edu/hpcl/hpca16.html" TargetMode="External"/><Relationship Id="rId2" Type="http://schemas.openxmlformats.org/officeDocument/2006/relationships/hyperlink" Target="http://users.ece.cmu.edu/~omutlu/pub/atlas_hpca10.pdf" TargetMode="External"/><Relationship Id="rId1" Type="http://schemas.openxmlformats.org/officeDocument/2006/relationships/slideLayout" Target="../slideLayouts/slideLayout616.xml"/><Relationship Id="rId5" Type="http://schemas.openxmlformats.org/officeDocument/2006/relationships/image" Target="../media/image20.png"/><Relationship Id="rId4" Type="http://schemas.openxmlformats.org/officeDocument/2006/relationships/hyperlink" Target="http://users.ece.cmu.edu/~omutlu/pub/kim_hpca10_talk.pptx"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7" Type="http://schemas.openxmlformats.org/officeDocument/2006/relationships/hyperlink" Target="file:///\\localhost\Users\omutlu\Documents\presentations\CMU\SNU%20Lectures%20June%2018-20%202012\previous%20talks\kim_micro10_talk.pptx" TargetMode="External"/><Relationship Id="rId2" Type="http://schemas.openxmlformats.org/officeDocument/2006/relationships/notesSlide" Target="../notesSlides/notesSlide36.xml"/><Relationship Id="rId1" Type="http://schemas.openxmlformats.org/officeDocument/2006/relationships/slideLayout" Target="../slideLayouts/slideLayout694.xml"/><Relationship Id="rId6" Type="http://schemas.openxmlformats.org/officeDocument/2006/relationships/hyperlink" Target="http://users.ece.cmu.edu/~omutlu/pub/kim_micro10_talk.pdf" TargetMode="External"/><Relationship Id="rId5" Type="http://schemas.openxmlformats.org/officeDocument/2006/relationships/hyperlink" Target="http://users.ece.cmu.edu/~omutlu/pub/kim_micro10_talk.pptx" TargetMode="External"/><Relationship Id="rId4" Type="http://schemas.openxmlformats.org/officeDocument/2006/relationships/hyperlink" Target="http://www.microarch.org/micro43/"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70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70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0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0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0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6.xml"/></Relationships>
</file>

<file path=ppt/slides/_rels/slide7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707.xml"/></Relationships>
</file>

<file path=ppt/slides/_rels/slide7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0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0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74.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2" Type="http://schemas.openxmlformats.org/officeDocument/2006/relationships/hyperlink" Target="http://users.ece.cmu.edu/~omutlu/pub/tcm_micro10.pdf" TargetMode="External"/><Relationship Id="rId1" Type="http://schemas.openxmlformats.org/officeDocument/2006/relationships/slideLayout" Target="../slideLayouts/slideLayout695.xml"/><Relationship Id="rId6" Type="http://schemas.openxmlformats.org/officeDocument/2006/relationships/image" Target="../media/image23.png"/><Relationship Id="rId5" Type="http://schemas.openxmlformats.org/officeDocument/2006/relationships/hyperlink" Target="http://users.ece.cmu.edu/~omutlu/pub/kim_micro10_talk.pdf" TargetMode="External"/><Relationship Id="rId4" Type="http://schemas.openxmlformats.org/officeDocument/2006/relationships/hyperlink" Target="http://users.ece.cmu.edu/~omutlu/pub/kim_micro10_talk.pptx"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users.ece.cmu.edu/~omutlu/pub/parallel-memory-scheduling_micro11.pdf" TargetMode="External"/><Relationship Id="rId2" Type="http://schemas.openxmlformats.org/officeDocument/2006/relationships/notesSlide" Target="../notesSlides/notesSlide46.xml"/><Relationship Id="rId1" Type="http://schemas.openxmlformats.org/officeDocument/2006/relationships/slideLayout" Target="../slideLayouts/slideLayout694.xml"/><Relationship Id="rId5" Type="http://schemas.openxmlformats.org/officeDocument/2006/relationships/hyperlink" Target="http://users.ece.cmu.edu/~omutlu/pub/ebrahimi_micro11_talk.pptx" TargetMode="External"/><Relationship Id="rId4" Type="http://schemas.openxmlformats.org/officeDocument/2006/relationships/hyperlink" Target="http://www.microarch.org/micro44/"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95.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695.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695.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95.xml"/></Relationships>
</file>

<file path=ppt/slides/_rels/slide82.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2" Type="http://schemas.openxmlformats.org/officeDocument/2006/relationships/hyperlink" Target="http://users.ece.cmu.edu/~omutlu/pub/parallel-memory-scheduling_micro11.pdf" TargetMode="External"/><Relationship Id="rId1" Type="http://schemas.openxmlformats.org/officeDocument/2006/relationships/slideLayout" Target="../slideLayouts/slideLayout695.xml"/><Relationship Id="rId5" Type="http://schemas.openxmlformats.org/officeDocument/2006/relationships/image" Target="../media/image28.png"/><Relationship Id="rId4" Type="http://schemas.openxmlformats.org/officeDocument/2006/relationships/hyperlink" Target="http://users.ece.cmu.edu/~omutlu/pub/ebrahimi_micro11_talk.pptx"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85.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2" Type="http://schemas.openxmlformats.org/officeDocument/2006/relationships/notesSlide" Target="../notesSlides/notesSlide52.xml"/><Relationship Id="rId1" Type="http://schemas.openxmlformats.org/officeDocument/2006/relationships/slideLayout" Target="../slideLayouts/slideLayout411.xml"/><Relationship Id="rId5" Type="http://schemas.openxmlformats.org/officeDocument/2006/relationships/hyperlink" Target="http://users.ece.cmu.edu/~omutlu/pub/subramanian_micro11_talk.pptx" TargetMode="External"/><Relationship Id="rId4" Type="http://schemas.openxmlformats.org/officeDocument/2006/relationships/hyperlink" Target="http://www.microarch.org/micro44/"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18.xml"/><Relationship Id="rId1" Type="http://schemas.openxmlformats.org/officeDocument/2006/relationships/tags" Target="../tags/tag1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18.xml"/><Relationship Id="rId1" Type="http://schemas.openxmlformats.org/officeDocument/2006/relationships/tags" Target="../tags/tag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18.xml"/><Relationship Id="rId1" Type="http://schemas.openxmlformats.org/officeDocument/2006/relationships/tags" Target="../tags/tag1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1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1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18.xml"/><Relationship Id="rId1" Type="http://schemas.openxmlformats.org/officeDocument/2006/relationships/tags" Target="../tags/tag1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18.xml"/><Relationship Id="rId1" Type="http://schemas.openxmlformats.org/officeDocument/2006/relationships/tags" Target="../tags/tag1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12.xml"/><Relationship Id="rId1" Type="http://schemas.openxmlformats.org/officeDocument/2006/relationships/tags" Target="../tags/tag1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18.xml"/><Relationship Id="rId1" Type="http://schemas.openxmlformats.org/officeDocument/2006/relationships/tags" Target="../tags/tag1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12.xml"/><Relationship Id="rId1" Type="http://schemas.openxmlformats.org/officeDocument/2006/relationships/tags" Target="../tags/tag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12.xml"/><Relationship Id="rId1" Type="http://schemas.openxmlformats.org/officeDocument/2006/relationships/tags" Target="../tags/tag1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12.xml"/><Relationship Id="rId1" Type="http://schemas.openxmlformats.org/officeDocument/2006/relationships/tags" Target="../tags/tag20.xml"/><Relationship Id="rId4" Type="http://schemas.openxmlformats.org/officeDocument/2006/relationships/chart" Target="../charts/char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600" dirty="0">
                <a:latin typeface="Garamond" charset="0"/>
              </a:rPr>
              <a:t>Lecture </a:t>
            </a:r>
            <a:r>
              <a:rPr lang="en-US" sz="3600" dirty="0" smtClean="0">
                <a:latin typeface="Garamond" charset="0"/>
              </a:rPr>
              <a:t>15: Memory Resource Management II</a:t>
            </a:r>
            <a:endParaRPr lang="en-US" sz="36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11/2/</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93530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0" y="1485900"/>
            <a:ext cx="811741" cy="338554"/>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stream</a:t>
            </a:r>
          </a:p>
        </p:txBody>
      </p:sp>
      <p:sp>
        <p:nvSpPr>
          <p:cNvPr id="70" name="Text Box 8"/>
          <p:cNvSpPr txBox="1">
            <a:spLocks noChangeArrowheads="1"/>
          </p:cNvSpPr>
          <p:nvPr/>
        </p:nvSpPr>
        <p:spPr bwMode="auto">
          <a:xfrm>
            <a:off x="4716017" y="1468438"/>
            <a:ext cx="880369" cy="338554"/>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3589968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smtClean="0"/>
              <a:t>Source Throttling: A Fairness Substrate</a:t>
            </a:r>
            <a:endParaRPr lang="en-US" sz="3800" dirty="0"/>
          </a:p>
        </p:txBody>
      </p:sp>
      <p:sp>
        <p:nvSpPr>
          <p:cNvPr id="3" name="Content Placeholder 2"/>
          <p:cNvSpPr>
            <a:spLocks noGrp="1"/>
          </p:cNvSpPr>
          <p:nvPr>
            <p:ph idx="1"/>
          </p:nvPr>
        </p:nvSpPr>
        <p:spPr>
          <a:xfrm>
            <a:off x="228600" y="1066800"/>
            <a:ext cx="8610600" cy="4876800"/>
          </a:xfrm>
        </p:spPr>
        <p:txBody>
          <a:bodyPr/>
          <a:lstStyle/>
          <a:p>
            <a:r>
              <a:rPr lang="en-US" dirty="0" smtClean="0"/>
              <a:t>Key idea: Manage inter-thread interference at the </a:t>
            </a:r>
            <a:r>
              <a:rPr lang="en-US" dirty="0" smtClean="0">
                <a:solidFill>
                  <a:srgbClr val="0000FF"/>
                </a:solidFill>
              </a:rPr>
              <a:t>cores (sources)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100</a:t>
            </a:fld>
            <a:endParaRPr lang="en-US" altLang="en-US"/>
          </a:p>
        </p:txBody>
      </p:sp>
    </p:spTree>
    <p:extLst>
      <p:ext uri="{BB962C8B-B14F-4D97-AF65-F5344CB8AC3E}">
        <p14:creationId xmlns:p14="http://schemas.microsoft.com/office/powerpoint/2010/main" val="2007733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fontAlgn="base">
              <a:spcBef>
                <a:spcPct val="0"/>
              </a:spcBef>
              <a:spcAft>
                <a:spcPct val="0"/>
              </a:spcAft>
            </a:pPr>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fontAlgn="base">
                <a:spcBef>
                  <a:spcPct val="0"/>
                </a:spcBef>
                <a:spcAft>
                  <a:spcPct val="0"/>
                </a:spcAft>
              </a:pPr>
              <a:t>101</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fontAlgn="base">
              <a:spcBef>
                <a:spcPct val="0"/>
              </a:spcBef>
              <a:spcAft>
                <a:spcPct val="0"/>
              </a:spcAft>
            </a:pPr>
            <a:r>
              <a:rPr lang="en-US" sz="2300" dirty="0">
                <a:solidFill>
                  <a:srgbClr val="001F67"/>
                </a:solidFill>
                <a:latin typeface="Tahoma"/>
                <a:ea typeface="Gill Sans" pitchFamily="31" charset="0"/>
                <a:cs typeface="Gill Sans" pitchFamily="31" charset="0"/>
              </a:rPr>
              <a:t>Runtime Unfairness</a:t>
            </a:r>
          </a:p>
          <a:p>
            <a:pPr marL="40176" algn="ctr" defTabSz="914259" fontAlgn="base">
              <a:spcBef>
                <a:spcPct val="0"/>
              </a:spcBef>
              <a:spcAft>
                <a:spcPct val="0"/>
              </a:spcAft>
            </a:pPr>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fontAlgn="base">
              <a:spcBef>
                <a:spcPct val="0"/>
              </a:spcBef>
              <a:spcAft>
                <a:spcPct val="0"/>
              </a:spcAft>
            </a:pPr>
            <a:r>
              <a:rPr lang="en-US" sz="2300" dirty="0">
                <a:solidFill>
                  <a:srgbClr val="D90B00"/>
                </a:solidFill>
                <a:latin typeface="Tahoma"/>
                <a:ea typeface="Gill Sans" pitchFamily="31" charset="0"/>
                <a:cs typeface="Gill Sans" pitchFamily="31" charset="0"/>
              </a:rPr>
              <a:t>Dynamic</a:t>
            </a:r>
          </a:p>
          <a:p>
            <a:pPr marL="40176" algn="ctr" defTabSz="914259" fontAlgn="base">
              <a:spcBef>
                <a:spcPct val="0"/>
              </a:spcBef>
              <a:spcAft>
                <a:spcPct val="0"/>
              </a:spcAft>
            </a:pPr>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fontAlgn="base">
              <a:spcBef>
                <a:spcPct val="0"/>
              </a:spcBef>
              <a:spcAft>
                <a:spcPct val="0"/>
              </a:spcAft>
            </a:pPr>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fontAlgn="base">
              <a:spcBef>
                <a:spcPct val="0"/>
              </a:spcBef>
              <a:spcAft>
                <a:spcPct val="0"/>
              </a:spcAft>
            </a:pPr>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fontAlgn="base">
                <a:spcBef>
                  <a:spcPct val="0"/>
                </a:spcBef>
                <a:spcAft>
                  <a:spcPct val="0"/>
                </a:spcAft>
              </a:pPr>
              <a:r>
                <a:rPr lang="en-US" dirty="0">
                  <a:solidFill>
                    <a:srgbClr val="000000"/>
                  </a:solidFill>
                  <a:latin typeface="Arial" pitchFamily="31" charset="0"/>
                  <a:ea typeface="ＭＳ Ｐゴシック" charset="0"/>
                  <a:cs typeface="ＭＳ Ｐゴシック"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fontAlgn="base">
                <a:spcBef>
                  <a:spcPct val="0"/>
                </a:spcBef>
                <a:spcAft>
                  <a:spcPct val="0"/>
                </a:spcAft>
              </a:pPr>
              <a:r>
                <a:rPr lang="en-US" sz="2800" dirty="0">
                  <a:solidFill>
                    <a:srgbClr val="000000"/>
                  </a:solidFill>
                  <a:latin typeface="Arial" pitchFamily="31" charset="0"/>
                  <a:ea typeface="ＭＳ Ｐゴシック" charset="0"/>
                  <a:cs typeface="ＭＳ Ｐゴシック"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fontAlgn="base">
                <a:spcBef>
                  <a:spcPct val="0"/>
                </a:spcBef>
                <a:spcAft>
                  <a:spcPct val="0"/>
                </a:spcAft>
              </a:pPr>
              <a:r>
                <a:rPr lang="en-US" dirty="0">
                  <a:solidFill>
                    <a:srgbClr val="000000"/>
                  </a:solidFill>
                  <a:latin typeface="Arial" pitchFamily="31" charset="0"/>
                  <a:ea typeface="ＭＳ Ｐゴシック" charset="0"/>
                  <a:cs typeface="ＭＳ Ｐゴシック"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fontAlgn="base">
                <a:spcBef>
                  <a:spcPct val="0"/>
                </a:spcBef>
                <a:spcAft>
                  <a:spcPct val="0"/>
                </a:spcAft>
              </a:pPr>
              <a:r>
                <a:rPr lang="en-US" sz="2800" dirty="0">
                  <a:solidFill>
                    <a:srgbClr val="000000"/>
                  </a:solidFill>
                  <a:latin typeface="Arial" pitchFamily="31" charset="0"/>
                  <a:ea typeface="ＭＳ Ｐゴシック" charset="0"/>
                  <a:cs typeface="ＭＳ Ｐゴシック"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fontAlgn="base">
                <a:spcBef>
                  <a:spcPct val="0"/>
                </a:spcBef>
                <a:spcAft>
                  <a:spcPct val="0"/>
                </a:spcAft>
              </a:pPr>
              <a:r>
                <a:rPr lang="en-US" sz="2800" dirty="0">
                  <a:solidFill>
                    <a:srgbClr val="000000"/>
                  </a:solidFill>
                  <a:latin typeface="Arial" pitchFamily="31" charset="0"/>
                  <a:ea typeface="ＭＳ Ｐゴシック" charset="0"/>
                  <a:cs typeface="ＭＳ Ｐゴシック"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fontAlgn="base">
              <a:spcBef>
                <a:spcPct val="0"/>
              </a:spcBef>
              <a:spcAft>
                <a:spcPct val="0"/>
              </a:spcAft>
            </a:pPr>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fontAlgn="base">
              <a:spcBef>
                <a:spcPct val="0"/>
              </a:spcBef>
              <a:spcAft>
                <a:spcPct val="0"/>
              </a:spcAft>
            </a:pPr>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fontAlgn="base">
              <a:spcBef>
                <a:spcPct val="0"/>
              </a:spcBef>
              <a:spcAft>
                <a:spcPct val="0"/>
              </a:spcAft>
            </a:pPr>
            <a:endParaRPr lang="en-US">
              <a:solidFill>
                <a:srgbClr val="000000"/>
              </a:solidFill>
              <a:latin typeface="Tahoma"/>
              <a:ea typeface="ＭＳ Ｐゴシック" charset="0"/>
              <a:cs typeface="ＭＳ Ｐゴシック" charset="0"/>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fontAlgn="base">
              <a:spcBef>
                <a:spcPct val="0"/>
              </a:spcBef>
              <a:spcAft>
                <a:spcPct val="0"/>
              </a:spcAft>
            </a:pPr>
            <a:r>
              <a:rPr lang="en-US" sz="2300" dirty="0">
                <a:solidFill>
                  <a:srgbClr val="001F67"/>
                </a:solidFill>
                <a:latin typeface="Tahoma"/>
                <a:ea typeface="Gill Sans" pitchFamily="31" charset="0"/>
                <a:cs typeface="Gill Sans" pitchFamily="31" charset="0"/>
              </a:rPr>
              <a:t>Runtime Unfairness</a:t>
            </a:r>
          </a:p>
          <a:p>
            <a:pPr marL="40176" algn="ctr" defTabSz="914259" fontAlgn="base">
              <a:spcBef>
                <a:spcPct val="0"/>
              </a:spcBef>
              <a:spcAft>
                <a:spcPct val="0"/>
              </a:spcAft>
            </a:pPr>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fontAlgn="base">
              <a:spcBef>
                <a:spcPct val="0"/>
              </a:spcBef>
              <a:spcAft>
                <a:spcPct val="0"/>
              </a:spcAft>
            </a:pPr>
            <a:r>
              <a:rPr lang="en-US" sz="2300" dirty="0">
                <a:solidFill>
                  <a:srgbClr val="D90B00"/>
                </a:solidFill>
                <a:latin typeface="Tahoma"/>
                <a:ea typeface="Gill Sans" pitchFamily="31" charset="0"/>
                <a:cs typeface="Gill Sans" pitchFamily="31" charset="0"/>
              </a:rPr>
              <a:t>Dynamic</a:t>
            </a:r>
          </a:p>
          <a:p>
            <a:pPr marL="40176" algn="ctr" defTabSz="914259" fontAlgn="base">
              <a:spcBef>
                <a:spcPct val="0"/>
              </a:spcBef>
              <a:spcAft>
                <a:spcPct val="0"/>
              </a:spcAft>
            </a:pPr>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269727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600" dirty="0" smtClean="0">
                <a:latin typeface="Garamond" charset="0"/>
              </a:rPr>
              <a:t>Core</a:t>
            </a:r>
            <a:r>
              <a:rPr lang="en-US" sz="3600" dirty="0">
                <a:latin typeface="Garamond" charset="0"/>
              </a:rPr>
              <a:t> </a:t>
            </a:r>
            <a:r>
              <a:rPr lang="en-US" sz="3600" dirty="0" smtClean="0">
                <a:latin typeface="Garamond" charset="0"/>
              </a:rPr>
              <a:t>(Source) Throttling</a:t>
            </a:r>
            <a:endParaRPr lang="en-US" sz="3600" dirty="0">
              <a:latin typeface="Garamond" charset="0"/>
            </a:endParaRPr>
          </a:p>
        </p:txBody>
      </p:sp>
      <p:sp>
        <p:nvSpPr>
          <p:cNvPr id="3" name="Content Placeholder 2"/>
          <p:cNvSpPr>
            <a:spLocks noGrp="1"/>
          </p:cNvSpPr>
          <p:nvPr>
            <p:ph idx="1"/>
          </p:nvPr>
        </p:nvSpPr>
        <p:spPr>
          <a:xfrm>
            <a:off x="228600" y="914400"/>
            <a:ext cx="8610600" cy="5194300"/>
          </a:xfrm>
        </p:spPr>
        <p:txBody>
          <a:bodyPr/>
          <a:lstStyle/>
          <a:p>
            <a:r>
              <a:rPr lang="en-US" dirty="0">
                <a:latin typeface="Tahoma" charset="0"/>
              </a:rPr>
              <a:t>Idea: </a:t>
            </a:r>
            <a:r>
              <a:rPr lang="en-US" dirty="0">
                <a:solidFill>
                  <a:srgbClr val="0000FF"/>
                </a:solidFill>
                <a:latin typeface="Tahoma" charset="0"/>
              </a:rPr>
              <a:t>Estimate the slowdown due to (DRAM) interference and throttle down threads that slow down others</a:t>
            </a:r>
          </a:p>
          <a:p>
            <a:pPr lvl="1"/>
            <a:r>
              <a:rPr lang="en-US" dirty="0">
                <a:latin typeface="Tahoma" charset="0"/>
                <a:ea typeface="ＭＳ Ｐゴシック" charset="0"/>
              </a:rPr>
              <a:t>Ebrahimi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Fairness via Source Throttling: A Configurable and High-Performance Fairness Substrate for Multi-Core Memory Systems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ASPLOS 2010.</a:t>
            </a:r>
          </a:p>
          <a:p>
            <a:pPr lvl="1"/>
            <a:endParaRPr lang="en-US" sz="1600" dirty="0">
              <a:latin typeface="Tahoma" charset="0"/>
              <a:ea typeface="ＭＳ Ｐゴシック" charset="0"/>
            </a:endParaRPr>
          </a:p>
          <a:p>
            <a:r>
              <a:rPr lang="en-US" dirty="0">
                <a:latin typeface="Tahoma" charset="0"/>
              </a:rPr>
              <a:t>Advantages</a:t>
            </a:r>
          </a:p>
          <a:p>
            <a:pPr lvl="1">
              <a:buFont typeface="Wingdings" charset="0"/>
              <a:buNone/>
            </a:pPr>
            <a:r>
              <a:rPr lang="en-US" sz="2000" dirty="0">
                <a:latin typeface="Tahoma" charset="0"/>
                <a:ea typeface="ＭＳ Ｐゴシック" charset="0"/>
              </a:rPr>
              <a:t>+ Core/request throttling is easy to implement: no need to change </a:t>
            </a:r>
            <a:r>
              <a:rPr lang="en-US" sz="2000" dirty="0" smtClean="0">
                <a:latin typeface="Tahoma" charset="0"/>
                <a:ea typeface="ＭＳ Ｐゴシック" charset="0"/>
              </a:rPr>
              <a:t>the memory scheduling </a:t>
            </a:r>
            <a:r>
              <a:rPr lang="en-US" sz="2000" dirty="0">
                <a:latin typeface="Tahoma" charset="0"/>
                <a:ea typeface="ＭＳ Ｐゴシック" charset="0"/>
              </a:rPr>
              <a:t>algorithm</a:t>
            </a:r>
          </a:p>
          <a:p>
            <a:pPr lvl="1">
              <a:buFont typeface="Wingdings" charset="0"/>
              <a:buNone/>
            </a:pPr>
            <a:r>
              <a:rPr lang="en-US" sz="2000" dirty="0">
                <a:latin typeface="Tahoma" charset="0"/>
                <a:ea typeface="ＭＳ Ｐゴシック" charset="0"/>
              </a:rPr>
              <a:t>+ Can be a general way of handling shared resource </a:t>
            </a:r>
            <a:r>
              <a:rPr lang="en-US" sz="2000" dirty="0" smtClean="0">
                <a:latin typeface="Tahoma" charset="0"/>
                <a:ea typeface="ＭＳ Ｐゴシック" charset="0"/>
              </a:rPr>
              <a:t>contention</a:t>
            </a:r>
          </a:p>
          <a:p>
            <a:pPr lvl="1">
              <a:buFont typeface="Wingdings" charset="0"/>
              <a:buNone/>
            </a:pPr>
            <a:r>
              <a:rPr lang="en-US" sz="2000" dirty="0" smtClean="0">
                <a:latin typeface="Tahoma" charset="0"/>
                <a:ea typeface="ＭＳ Ｐゴシック" charset="0"/>
              </a:rPr>
              <a:t>+ Can reduce overall load/contention in the memory system</a:t>
            </a:r>
            <a:endParaRPr lang="en-US" sz="2000" dirty="0">
              <a:latin typeface="Tahoma" charset="0"/>
              <a:ea typeface="ＭＳ Ｐゴシック" charset="0"/>
            </a:endParaRPr>
          </a:p>
          <a:p>
            <a:endParaRPr lang="en-US" sz="1600" dirty="0">
              <a:latin typeface="Tahoma" charset="0"/>
            </a:endParaRPr>
          </a:p>
          <a:p>
            <a:r>
              <a:rPr lang="en-US" dirty="0">
                <a:latin typeface="Tahoma" charset="0"/>
              </a:rPr>
              <a:t>Disadvantages</a:t>
            </a:r>
          </a:p>
          <a:p>
            <a:pPr lvl="1">
              <a:buFont typeface="Wingdings" charset="0"/>
              <a:buNone/>
            </a:pPr>
            <a:r>
              <a:rPr lang="en-US" sz="2000" dirty="0">
                <a:latin typeface="Tahoma" charset="0"/>
                <a:ea typeface="ＭＳ Ｐゴシック" charset="0"/>
              </a:rPr>
              <a:t>- Requires interference/slowdown </a:t>
            </a:r>
            <a:r>
              <a:rPr lang="en-US" sz="2000" dirty="0" smtClean="0">
                <a:latin typeface="Tahoma" charset="0"/>
                <a:ea typeface="ＭＳ Ｐゴシック" charset="0"/>
              </a:rPr>
              <a:t>estimations </a:t>
            </a:r>
            <a:r>
              <a:rPr lang="en-US" sz="2000" dirty="0" smtClean="0">
                <a:latin typeface="Tahoma" charset="0"/>
                <a:ea typeface="ＭＳ Ｐゴシック" charset="0"/>
                <a:sym typeface="Wingdings"/>
              </a:rPr>
              <a:t> difficult to estimate</a:t>
            </a:r>
            <a:endParaRPr lang="en-US" sz="2000" dirty="0">
              <a:latin typeface="Tahoma" charset="0"/>
              <a:ea typeface="ＭＳ Ｐゴシック" charset="0"/>
            </a:endParaRPr>
          </a:p>
          <a:p>
            <a:pPr lvl="1">
              <a:buFont typeface="Wingdings" charset="0"/>
              <a:buNone/>
            </a:pPr>
            <a:r>
              <a:rPr lang="en-US" sz="2000" dirty="0">
                <a:latin typeface="Tahoma" charset="0"/>
                <a:ea typeface="ＭＳ Ｐゴシック" charset="0"/>
              </a:rPr>
              <a:t>- Thresholds can become difficult to </a:t>
            </a:r>
            <a:r>
              <a:rPr lang="en-US" sz="2000" dirty="0" smtClean="0">
                <a:latin typeface="Tahoma" charset="0"/>
                <a:ea typeface="ＭＳ Ｐゴシック" charset="0"/>
              </a:rPr>
              <a:t>optimize </a:t>
            </a:r>
            <a:r>
              <a:rPr lang="en-US" sz="2000" dirty="0" smtClean="0">
                <a:latin typeface="Tahoma" charset="0"/>
                <a:ea typeface="ＭＳ Ｐゴシック" charset="0"/>
                <a:sym typeface="Wingdings"/>
              </a:rPr>
              <a:t> throughput loss</a:t>
            </a:r>
            <a:endParaRPr lang="en-US" sz="2000" dirty="0">
              <a:latin typeface="Tahoma" charset="0"/>
              <a:ea typeface="ＭＳ Ｐゴシック" charset="0"/>
            </a:endParaRPr>
          </a:p>
        </p:txBody>
      </p:sp>
      <p:sp>
        <p:nvSpPr>
          <p:cNvPr id="171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2F889-6EF0-5F47-A053-6AA631F32876}" type="slidenum">
              <a:rPr lang="en-US" sz="1600">
                <a:solidFill>
                  <a:srgbClr val="000000"/>
                </a:solidFill>
                <a:latin typeface="Garamond" charset="0"/>
                <a:cs typeface="Arial" charset="0"/>
              </a:rPr>
              <a:pPr eaLnBrk="1" hangingPunct="1"/>
              <a:t>102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05038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Source Throttling (I)</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a:t>Eiman Ebrahimi, Chang </a:t>
            </a:r>
            <a:r>
              <a:rPr lang="en-US" sz="2200" dirty="0" err="1"/>
              <a:t>Joo</a:t>
            </a:r>
            <a:r>
              <a:rPr lang="en-US" sz="2200" dirty="0"/>
              <a:t> Lee, Onur Mutlu, and Yale N. </a:t>
            </a:r>
            <a:r>
              <a:rPr lang="en-US" sz="2200" dirty="0" err="1"/>
              <a:t>Patt</a:t>
            </a:r>
            <a:r>
              <a:rPr lang="en-US" sz="2200" dirty="0"/>
              <a:t>,</a:t>
            </a:r>
            <a:br>
              <a:rPr lang="en-US" sz="2200" dirty="0"/>
            </a:br>
            <a:r>
              <a:rPr lang="en-US" sz="2200" b="1" dirty="0">
                <a:hlinkClick r:id="rId2"/>
              </a:rPr>
              <a:t>"Fairness via Source Throttling: A Configurable and High-Performance Fairness Substrate for Multi-Core Memory Systems"</a:t>
            </a:r>
            <a:r>
              <a:rPr lang="en-US" sz="2200" dirty="0"/>
              <a:t> </a:t>
            </a:r>
            <a:br>
              <a:rPr lang="en-US" sz="2200" dirty="0"/>
            </a:br>
            <a:r>
              <a:rPr lang="en-US" sz="2200" i="1" dirty="0"/>
              <a:t>Proceedings of the </a:t>
            </a:r>
            <a:r>
              <a:rPr lang="en-US" sz="2200" i="1" dirty="0">
                <a:hlinkClick r:id="rId3"/>
              </a:rPr>
              <a:t>15th International Conference on Architectural Support for Programming Languages and Operating Systems</a:t>
            </a:r>
            <a:r>
              <a:rPr lang="en-US" sz="2200" i="1" dirty="0"/>
              <a:t> (</a:t>
            </a:r>
            <a:r>
              <a:rPr lang="en-US" sz="2200" b="1" i="1" dirty="0"/>
              <a:t>ASPLOS</a:t>
            </a:r>
            <a:r>
              <a:rPr lang="en-US" sz="2200" i="1" dirty="0"/>
              <a:t>)</a:t>
            </a:r>
            <a:r>
              <a:rPr lang="en-US" sz="2200" dirty="0"/>
              <a:t>, pages 335-346, Pittsburgh, PA, March 2010. </a:t>
            </a:r>
            <a:r>
              <a:rPr lang="en-US" sz="2200" dirty="0">
                <a:hlinkClick r:id="rId4"/>
              </a:rPr>
              <a:t>Slides (pdf</a:t>
            </a:r>
            <a:r>
              <a:rPr lang="en-US" sz="2200" dirty="0" smtClean="0">
                <a:hlinkClick r:id="rId4"/>
              </a:rPr>
              <a:t>)</a:t>
            </a:r>
            <a:endParaRPr lang="en-US" sz="2200"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pic>
        <p:nvPicPr>
          <p:cNvPr id="5" name="Picture 4"/>
          <p:cNvPicPr>
            <a:picLocks noChangeAspect="1"/>
          </p:cNvPicPr>
          <p:nvPr/>
        </p:nvPicPr>
        <p:blipFill>
          <a:blip r:embed="rId5"/>
          <a:stretch>
            <a:fillRect/>
          </a:stretch>
        </p:blipFill>
        <p:spPr>
          <a:xfrm>
            <a:off x="0" y="4221088"/>
            <a:ext cx="9144000" cy="2007909"/>
          </a:xfrm>
          <a:prstGeom prst="rect">
            <a:avLst/>
          </a:prstGeom>
        </p:spPr>
      </p:pic>
    </p:spTree>
    <p:extLst>
      <p:ext uri="{BB962C8B-B14F-4D97-AF65-F5344CB8AC3E}">
        <p14:creationId xmlns:p14="http://schemas.microsoft.com/office/powerpoint/2010/main" val="317089012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a:xfrm>
            <a:off x="228600" y="838200"/>
            <a:ext cx="8610600" cy="5193723"/>
          </a:xfrm>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r>
              <a:rPr lang="en-US" dirty="0" smtClean="0">
                <a:solidFill>
                  <a:srgbClr val="0000FF"/>
                </a:solidFill>
              </a:rPr>
              <a:t>    </a:t>
            </a:r>
            <a:r>
              <a:rPr lang="en-US" dirty="0" smtClean="0">
                <a:solidFill>
                  <a:srgbClr val="FF0000"/>
                </a:solidFill>
              </a:rPr>
              <a:t>Idea: Pick threads that do not badly interfere with each other to be scheduled together on cores sharing the memory system</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104</a:t>
            </a:fld>
            <a:endParaRPr lang="en-US"/>
          </a:p>
        </p:txBody>
      </p:sp>
      <p:sp>
        <p:nvSpPr>
          <p:cNvPr id="5" name="Rectangle 4"/>
          <p:cNvSpPr/>
          <p:nvPr/>
        </p:nvSpPr>
        <p:spPr>
          <a:xfrm>
            <a:off x="152400" y="4799850"/>
            <a:ext cx="4648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102825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Interference-Aware Thread Scheduling</a:t>
            </a:r>
            <a:endParaRPr lang="en-US" dirty="0"/>
          </a:p>
        </p:txBody>
      </p:sp>
      <p:sp>
        <p:nvSpPr>
          <p:cNvPr id="3" name="Content Placeholder 2"/>
          <p:cNvSpPr>
            <a:spLocks noGrp="1"/>
          </p:cNvSpPr>
          <p:nvPr>
            <p:ph idx="1"/>
          </p:nvPr>
        </p:nvSpPr>
        <p:spPr/>
        <p:txBody>
          <a:bodyPr/>
          <a:lstStyle/>
          <a:p>
            <a:r>
              <a:rPr lang="en-US" dirty="0" smtClean="0"/>
              <a:t>Advantages</a:t>
            </a:r>
          </a:p>
          <a:p>
            <a:pPr marL="344487" lvl="1" indent="0">
              <a:buNone/>
            </a:pPr>
            <a:r>
              <a:rPr lang="en-US" dirty="0" smtClean="0"/>
              <a:t>+ Can eliminate/minimize interference by scheduling “symbiotic applications” together (as opposed to just managing the interference)</a:t>
            </a:r>
          </a:p>
          <a:p>
            <a:pPr marL="344487" lvl="1" indent="0">
              <a:buNone/>
            </a:pPr>
            <a:r>
              <a:rPr lang="en-US" dirty="0" smtClean="0"/>
              <a:t>+ Less intrusive to hardware (less need to modify the hardware resources)</a:t>
            </a:r>
            <a:endParaRPr lang="en-US" dirty="0"/>
          </a:p>
          <a:p>
            <a:endParaRPr lang="en-US" dirty="0" smtClean="0"/>
          </a:p>
          <a:p>
            <a:r>
              <a:rPr lang="en-US" dirty="0" smtClean="0"/>
              <a:t>Disadvantages and Limitations</a:t>
            </a:r>
          </a:p>
          <a:p>
            <a:pPr marL="344487" lvl="1" indent="0">
              <a:buNone/>
            </a:pPr>
            <a:r>
              <a:rPr lang="en-US" dirty="0" smtClean="0"/>
              <a:t>-- High overhead to migrate threads between cores and machines</a:t>
            </a:r>
          </a:p>
          <a:p>
            <a:pPr marL="344487" lvl="1" indent="0">
              <a:buNone/>
            </a:pPr>
            <a:r>
              <a:rPr lang="en-US" dirty="0" smtClean="0"/>
              <a:t>-- Does not work (well) if all threads are similar and they interfere </a:t>
            </a:r>
          </a:p>
          <a:p>
            <a:pPr marL="344487" lvl="1" indent="0">
              <a:buNone/>
            </a:pP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105</a:t>
            </a:fld>
            <a:endParaRPr lang="en-US"/>
          </a:p>
        </p:txBody>
      </p:sp>
    </p:spTree>
    <p:extLst>
      <p:ext uri="{BB962C8B-B14F-4D97-AF65-F5344CB8AC3E}">
        <p14:creationId xmlns:p14="http://schemas.microsoft.com/office/powerpoint/2010/main" val="2466611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000" dirty="0" smtClean="0"/>
              <a:t>Summary: Fundamental Interference Control Techniques</a:t>
            </a:r>
            <a:endParaRPr lang="en-US" sz="30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endParaRPr lang="en-US" dirty="0">
              <a:solidFill>
                <a:srgbClr val="0000FF"/>
              </a:solidFill>
            </a:endParaRPr>
          </a:p>
          <a:p>
            <a:pPr marL="0" indent="0" algn="ctr">
              <a:buNone/>
            </a:pPr>
            <a:r>
              <a:rPr lang="en-US" dirty="0" smtClean="0">
                <a:solidFill>
                  <a:srgbClr val="FF0000"/>
                </a:solidFill>
              </a:rPr>
              <a:t>Best is to combine all. How would you do that?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106</a:t>
            </a:fld>
            <a:endParaRPr lang="en-US"/>
          </a:p>
        </p:txBody>
      </p:sp>
    </p:spTree>
    <p:extLst>
      <p:ext uri="{BB962C8B-B14F-4D97-AF65-F5344CB8AC3E}">
        <p14:creationId xmlns:p14="http://schemas.microsoft.com/office/powerpoint/2010/main" val="2619626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latin typeface="Garamond" charset="0"/>
              </a:rPr>
              <a:t>Required Readings for Wednesday</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107</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a:r>
              <a:rPr lang="en-US" sz="2000" dirty="0" smtClean="0">
                <a:solidFill>
                  <a:srgbClr val="000000"/>
                </a:solidFill>
                <a:latin typeface="Tahoma" charset="0"/>
                <a:ea typeface="ＭＳ Ｐゴシック" charset="0"/>
              </a:rPr>
              <a:t>Dubois, </a:t>
            </a:r>
            <a:r>
              <a:rPr lang="en-US" sz="2000" dirty="0" err="1" smtClean="0">
                <a:solidFill>
                  <a:srgbClr val="000000"/>
                </a:solidFill>
                <a:latin typeface="Tahoma" charset="0"/>
                <a:ea typeface="ＭＳ Ｐゴシック" charset="0"/>
              </a:rPr>
              <a:t>Annavaram</a:t>
            </a:r>
            <a:r>
              <a:rPr lang="en-US" sz="2000" dirty="0" smtClean="0">
                <a:solidFill>
                  <a:srgbClr val="000000"/>
                </a:solidFill>
                <a:latin typeface="Tahoma" charset="0"/>
                <a:ea typeface="ＭＳ Ｐゴシック" charset="0"/>
              </a:rPr>
              <a:t>, </a:t>
            </a:r>
            <a:r>
              <a:rPr lang="en-US" sz="2000" dirty="0" err="1" smtClean="0">
                <a:solidFill>
                  <a:srgbClr val="000000"/>
                </a:solidFill>
                <a:latin typeface="Tahoma" charset="0"/>
                <a:ea typeface="ＭＳ Ｐゴシック" charset="0"/>
              </a:rPr>
              <a:t>Stenstrom</a:t>
            </a:r>
            <a:r>
              <a:rPr lang="en-US" sz="2000" dirty="0" smtClean="0">
                <a:solidFill>
                  <a:srgbClr val="000000"/>
                </a:solidFill>
                <a:latin typeface="Tahoma" charset="0"/>
                <a:ea typeface="ＭＳ Ｐゴシック" charset="0"/>
              </a:rPr>
              <a:t>, Chapter 6</a:t>
            </a:r>
            <a:r>
              <a:rPr lang="en-US" altLang="ja-JP" sz="2000" dirty="0" smtClean="0">
                <a:solidFill>
                  <a:srgbClr val="000000"/>
                </a:solidFill>
                <a:latin typeface="Tahoma" charset="0"/>
                <a:ea typeface="ＭＳ Ｐゴシック" charset="0"/>
              </a:rPr>
              <a:t>. </a:t>
            </a:r>
            <a:endParaRPr lang="en-US" altLang="ja-JP" sz="2000" dirty="0">
              <a:solidFill>
                <a:srgbClr val="000000"/>
              </a:solidFill>
              <a:latin typeface="Tahoma" charset="0"/>
              <a:ea typeface="ＭＳ Ｐゴシック" charset="0"/>
            </a:endParaRP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a:defRPr/>
            </a:pPr>
            <a:r>
              <a:rPr lang="en-US" sz="2000" dirty="0" err="1" smtClean="0">
                <a:solidFill>
                  <a:srgbClr val="000000"/>
                </a:solidFill>
                <a:latin typeface="Tahoma" charset="0"/>
                <a:ea typeface="ＭＳ Ｐゴシック" charset="0"/>
                <a:cs typeface="ＭＳ Ｐゴシック" charset="0"/>
              </a:rPr>
              <a:t>Moscibroda</a:t>
            </a:r>
            <a:r>
              <a:rPr lang="en-US" sz="2000" dirty="0" smtClean="0">
                <a:solidFill>
                  <a:srgbClr val="000000"/>
                </a:solidFill>
                <a:latin typeface="Tahoma" charset="0"/>
                <a:ea typeface="ＭＳ Ｐゴシック" charset="0"/>
                <a:cs typeface="ＭＳ Ｐゴシック" charset="0"/>
              </a:rPr>
              <a:t> and </a:t>
            </a:r>
            <a:r>
              <a:rPr lang="en-US" sz="2000" dirty="0" err="1" smtClean="0">
                <a:solidFill>
                  <a:srgbClr val="000000"/>
                </a:solidFill>
                <a:latin typeface="Tahoma" charset="0"/>
                <a:ea typeface="ＭＳ Ｐゴシック" charset="0"/>
                <a:cs typeface="ＭＳ Ｐゴシック" charset="0"/>
              </a:rPr>
              <a:t>Mutlu</a:t>
            </a:r>
            <a:r>
              <a:rPr lang="en-US" sz="2000" dirty="0" smtClean="0">
                <a:solidFill>
                  <a:srgbClr val="000000"/>
                </a:solidFill>
                <a:latin typeface="Tahoma" charset="0"/>
                <a:ea typeface="ＭＳ Ｐゴシック" charset="0"/>
                <a:cs typeface="ＭＳ Ｐゴシック" charset="0"/>
              </a:rPr>
              <a:t>, </a:t>
            </a:r>
            <a:r>
              <a:rPr lang="ja-JP" altLang="en-US" sz="2000" dirty="0" smtClean="0">
                <a:solidFill>
                  <a:srgbClr val="000000"/>
                </a:solidFill>
                <a:latin typeface="Tahoma" charset="0"/>
                <a:ea typeface="ＭＳ Ｐゴシック" charset="0"/>
                <a:cs typeface="ＭＳ Ｐゴシック" charset="0"/>
              </a:rPr>
              <a:t>“</a:t>
            </a:r>
            <a:r>
              <a:rPr lang="en-US" altLang="ja-JP" sz="2000" dirty="0" smtClean="0">
                <a:solidFill>
                  <a:srgbClr val="0000FF"/>
                </a:solidFill>
                <a:latin typeface="Tahoma" charset="0"/>
                <a:ea typeface="ＭＳ Ｐゴシック" charset="0"/>
                <a:cs typeface="ＭＳ Ｐゴシック" charset="0"/>
              </a:rPr>
              <a:t>A Case for </a:t>
            </a:r>
            <a:r>
              <a:rPr lang="en-US" altLang="ja-JP" sz="2000" dirty="0" err="1" smtClean="0">
                <a:solidFill>
                  <a:srgbClr val="0000FF"/>
                </a:solidFill>
                <a:latin typeface="Tahoma" charset="0"/>
                <a:ea typeface="ＭＳ Ｐゴシック" charset="0"/>
                <a:cs typeface="ＭＳ Ｐゴシック" charset="0"/>
              </a:rPr>
              <a:t>Bufferless</a:t>
            </a:r>
            <a:r>
              <a:rPr lang="en-US" altLang="ja-JP" sz="2000" dirty="0" smtClean="0">
                <a:solidFill>
                  <a:srgbClr val="0000FF"/>
                </a:solidFill>
                <a:latin typeface="Tahoma" charset="0"/>
                <a:ea typeface="ＭＳ Ｐゴシック" charset="0"/>
                <a:cs typeface="ＭＳ Ｐゴシック" charset="0"/>
              </a:rPr>
              <a:t> Routing in On-Chip Networks</a:t>
            </a:r>
            <a:r>
              <a:rPr lang="en-US" altLang="ja-JP" sz="2000" dirty="0" smtClean="0">
                <a:solidFill>
                  <a:srgbClr val="000000"/>
                </a:solidFill>
                <a:latin typeface="Tahoma" charset="0"/>
                <a:ea typeface="ＭＳ Ｐゴシック" charset="0"/>
                <a:cs typeface="ＭＳ Ｐゴシック" charset="0"/>
              </a:rPr>
              <a:t>,</a:t>
            </a:r>
            <a:r>
              <a:rPr lang="ja-JP" altLang="en-US" sz="2000" dirty="0">
                <a:solidFill>
                  <a:srgbClr val="000000"/>
                </a:solidFill>
                <a:latin typeface="Tahoma" charset="0"/>
                <a:ea typeface="ＭＳ Ｐゴシック" charset="0"/>
                <a:cs typeface="ＭＳ Ｐゴシック" charset="0"/>
              </a:rPr>
              <a:t>”</a:t>
            </a:r>
            <a:r>
              <a:rPr lang="en-US" altLang="ja-JP" sz="2000" dirty="0">
                <a:solidFill>
                  <a:srgbClr val="000000"/>
                </a:solidFill>
                <a:latin typeface="Tahoma" charset="0"/>
                <a:ea typeface="ＭＳ Ｐゴシック" charset="0"/>
                <a:cs typeface="ＭＳ Ｐゴシック" charset="0"/>
              </a:rPr>
              <a:t> </a:t>
            </a:r>
            <a:r>
              <a:rPr lang="en-US" altLang="ja-JP" sz="2000" dirty="0" smtClean="0">
                <a:solidFill>
                  <a:srgbClr val="000000"/>
                </a:solidFill>
                <a:latin typeface="Tahoma" charset="0"/>
                <a:ea typeface="ＭＳ Ｐゴシック" charset="0"/>
                <a:cs typeface="ＭＳ Ｐゴシック" charset="0"/>
              </a:rPr>
              <a:t>ISCA 2009.</a:t>
            </a:r>
            <a:endParaRPr lang="en-US" altLang="ja-JP" sz="2000" dirty="0">
              <a:solidFill>
                <a:srgbClr val="000000"/>
              </a:solidFill>
              <a:latin typeface="Tahoma" charset="0"/>
              <a:ea typeface="ＭＳ Ｐゴシック" charset="0"/>
              <a:cs typeface="ＭＳ Ｐゴシック" charset="0"/>
            </a:endParaRPr>
          </a:p>
          <a:p>
            <a:pPr lvl="1">
              <a:defRPr/>
            </a:pPr>
            <a:endParaRPr lang="en-US" sz="2000" dirty="0" smtClean="0">
              <a:solidFill>
                <a:srgbClr val="000000"/>
              </a:solidFill>
              <a:latin typeface="Tahoma" charset="0"/>
              <a:ea typeface="ＭＳ Ｐゴシック" charset="0"/>
              <a:cs typeface="ＭＳ Ｐゴシック" charset="0"/>
            </a:endParaRPr>
          </a:p>
          <a:p>
            <a:pPr lvl="1">
              <a:defRPr/>
            </a:pPr>
            <a:r>
              <a:rPr lang="en-US" sz="2000" dirty="0">
                <a:solidFill>
                  <a:srgbClr val="000000"/>
                </a:solidFill>
                <a:latin typeface="Tahoma" charset="0"/>
                <a:ea typeface="ＭＳ Ｐゴシック" charset="0"/>
                <a:cs typeface="ＭＳ Ｐゴシック" charset="0"/>
              </a:rPr>
              <a:t>Das et al., “</a:t>
            </a:r>
            <a:r>
              <a:rPr lang="en-US" sz="2000" dirty="0">
                <a:solidFill>
                  <a:srgbClr val="0000FF"/>
                </a:solidFill>
                <a:latin typeface="Tahoma" charset="0"/>
                <a:ea typeface="ＭＳ Ｐゴシック" charset="0"/>
                <a:cs typeface="ＭＳ Ｐゴシック" charset="0"/>
              </a:rPr>
              <a:t>Application-Aware Prioritization Mechanisms for On-Chip </a:t>
            </a:r>
            <a:r>
              <a:rPr lang="en-US" sz="2000" dirty="0" smtClean="0">
                <a:solidFill>
                  <a:srgbClr val="0000FF"/>
                </a:solidFill>
                <a:latin typeface="Tahoma" charset="0"/>
                <a:ea typeface="ＭＳ Ｐゴシック" charset="0"/>
                <a:cs typeface="ＭＳ Ｐゴシック" charset="0"/>
              </a:rPr>
              <a:t>Networks</a:t>
            </a:r>
            <a:r>
              <a:rPr lang="en-US" sz="2000" dirty="0" smtClean="0">
                <a:solidFill>
                  <a:srgbClr val="000000"/>
                </a:solidFill>
                <a:latin typeface="Tahoma" charset="0"/>
                <a:ea typeface="ＭＳ Ｐゴシック" charset="0"/>
                <a:cs typeface="ＭＳ Ｐゴシック" charset="0"/>
              </a:rPr>
              <a:t>,</a:t>
            </a:r>
            <a:r>
              <a:rPr lang="en-US" sz="2000" dirty="0">
                <a:solidFill>
                  <a:srgbClr val="000000"/>
                </a:solidFill>
                <a:latin typeface="Tahoma" charset="0"/>
                <a:ea typeface="ＭＳ Ｐゴシック" charset="0"/>
                <a:cs typeface="ＭＳ Ｐゴシック" charset="0"/>
              </a:rPr>
              <a:t>” MICRO 2009.</a:t>
            </a:r>
            <a:endParaRPr lang="en-US" sz="2000" dirty="0" smtClean="0">
              <a:solidFill>
                <a:srgbClr val="002776"/>
              </a:solidFill>
              <a:latin typeface="Tahoma"/>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152785568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600" dirty="0">
                <a:latin typeface="Garamond" charset="0"/>
              </a:rPr>
              <a:t>Lecture </a:t>
            </a:r>
            <a:r>
              <a:rPr lang="en-US" sz="3600" dirty="0" smtClean="0">
                <a:latin typeface="Garamond" charset="0"/>
              </a:rPr>
              <a:t>15: Memory Resource Management II</a:t>
            </a:r>
            <a:endParaRPr lang="en-US" sz="36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11/2/</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335441782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Interference-Aware Thread Scheduling</a:t>
            </a:r>
            <a:endParaRPr lang="en-US" dirty="0"/>
          </a:p>
        </p:txBody>
      </p:sp>
      <p:sp>
        <p:nvSpPr>
          <p:cNvPr id="3" name="Content Placeholder 2"/>
          <p:cNvSpPr>
            <a:spLocks noGrp="1"/>
          </p:cNvSpPr>
          <p:nvPr>
            <p:ph idx="1"/>
          </p:nvPr>
        </p:nvSpPr>
        <p:spPr/>
        <p:txBody>
          <a:bodyPr/>
          <a:lstStyle/>
          <a:p>
            <a:r>
              <a:rPr lang="en-US" dirty="0" smtClean="0"/>
              <a:t>An example from scheduling in clusters (data centers)</a:t>
            </a:r>
          </a:p>
          <a:p>
            <a:r>
              <a:rPr lang="en-US" dirty="0" smtClean="0"/>
              <a:t>Clusters can be running virtual machines</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109</a:t>
            </a:fld>
            <a:endParaRPr lang="en-US"/>
          </a:p>
        </p:txBody>
      </p:sp>
    </p:spTree>
    <p:extLst>
      <p:ext uri="{BB962C8B-B14F-4D97-AF65-F5344CB8AC3E}">
        <p14:creationId xmlns:p14="http://schemas.microsoft.com/office/powerpoint/2010/main" val="25869956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60"/>
            <a:ext cx="3483429" cy="2061621"/>
          </a:xfrm>
          <a:prstGeom prst="rect">
            <a:avLst/>
          </a:prstGeom>
          <a:noFill/>
          <a:ln w="19050">
            <a:solidFill>
              <a:srgbClr val="FF0000"/>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rand();</a:t>
            </a:r>
          </a:p>
          <a:p>
            <a:r>
              <a:rPr lang="en-US" dirty="0" smtClean="0"/>
              <a:t>     A[index] = B[index];</a:t>
            </a:r>
          </a:p>
          <a:p>
            <a:r>
              <a:rPr lang="en-US" dirty="0" smtClean="0"/>
              <a:t>     …</a:t>
            </a:r>
          </a:p>
          <a:p>
            <a:r>
              <a:rPr lang="en-US" dirty="0" smtClean="0"/>
              <a:t>}</a:t>
            </a:r>
            <a:endParaRPr lang="en-US" dirty="0"/>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pPr>
                <a:defRPr/>
              </a:pPr>
              <a:t>11</a:t>
            </a:fld>
            <a:endParaRPr lang="en-US" altLang="en-US" smtClean="0"/>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8" y="3654157"/>
            <a:ext cx="1258887" cy="396875"/>
          </a:xfrm>
          <a:prstGeom prst="rect">
            <a:avLst/>
          </a:prstGeom>
          <a:noFill/>
          <a:ln w="9525">
            <a:noFill/>
            <a:miter lim="800000"/>
            <a:headEnd/>
            <a:tailEnd/>
          </a:ln>
        </p:spPr>
        <p:txBody>
          <a:bodyPr wrap="none" lIns="91402" tIns="45702" rIns="91402" bIns="45702">
            <a:spAutoFit/>
          </a:bodyPr>
          <a:lstStyle/>
          <a:p>
            <a:r>
              <a:rPr lang="en-US" sz="2000" b="1" dirty="0">
                <a:solidFill>
                  <a:srgbClr val="003399"/>
                </a:solidFill>
              </a:rPr>
              <a:t>STREAM</a:t>
            </a:r>
          </a:p>
        </p:txBody>
      </p:sp>
      <p:sp>
        <p:nvSpPr>
          <p:cNvPr id="25606" name="Text Box 6"/>
          <p:cNvSpPr txBox="1">
            <a:spLocks noChangeArrowheads="1"/>
          </p:cNvSpPr>
          <p:nvPr/>
        </p:nvSpPr>
        <p:spPr bwMode="auto">
          <a:xfrm>
            <a:off x="143060" y="4172094"/>
            <a:ext cx="4792295"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Sequential memory access </a:t>
            </a:r>
          </a:p>
          <a:p>
            <a:pPr>
              <a:buFontTx/>
              <a:buChar char="-"/>
            </a:pPr>
            <a:r>
              <a:rPr lang="en-US" dirty="0"/>
              <a:t> Very high row buffer locality (96% hit rate)</a:t>
            </a:r>
          </a:p>
          <a:p>
            <a:pPr>
              <a:buFontTx/>
              <a:buChar char="-"/>
            </a:pPr>
            <a:r>
              <a:rPr lang="en-US" dirty="0"/>
              <a:t> Memory intensive</a:t>
            </a:r>
          </a:p>
        </p:txBody>
      </p:sp>
      <p:sp>
        <p:nvSpPr>
          <p:cNvPr id="11" name="Rectangle 8"/>
          <p:cNvSpPr>
            <a:spLocks noChangeArrowheads="1"/>
          </p:cNvSpPr>
          <p:nvPr/>
        </p:nvSpPr>
        <p:spPr bwMode="auto">
          <a:xfrm>
            <a:off x="5119025" y="2079296"/>
            <a:ext cx="1662776" cy="253104"/>
          </a:xfrm>
          <a:prstGeom prst="rect">
            <a:avLst/>
          </a:prstGeom>
          <a:noFill/>
          <a:ln w="38100">
            <a:solidFill>
              <a:srgbClr val="FF0000"/>
            </a:solidFill>
            <a:miter lim="800000"/>
            <a:headEnd/>
            <a:tailEnd/>
          </a:ln>
        </p:spPr>
        <p:txBody>
          <a:bodyPr wrap="none" lIns="91402" tIns="45702" rIns="91402" bIns="45702" anchor="ctr"/>
          <a:lstStyle/>
          <a:p>
            <a:endParaRPr lang="en-US"/>
          </a:p>
        </p:txBody>
      </p:sp>
      <p:sp>
        <p:nvSpPr>
          <p:cNvPr id="13" name="Text Box 6"/>
          <p:cNvSpPr txBox="1">
            <a:spLocks noChangeArrowheads="1"/>
          </p:cNvSpPr>
          <p:nvPr/>
        </p:nvSpPr>
        <p:spPr bwMode="auto">
          <a:xfrm>
            <a:off x="5882984" y="3654157"/>
            <a:ext cx="1364867" cy="400105"/>
          </a:xfrm>
          <a:prstGeom prst="rect">
            <a:avLst/>
          </a:prstGeom>
          <a:noFill/>
          <a:ln w="9525">
            <a:noFill/>
            <a:miter lim="800000"/>
            <a:headEnd/>
            <a:tailEnd/>
          </a:ln>
        </p:spPr>
        <p:txBody>
          <a:bodyPr wrap="none" lIns="91402" tIns="45702" rIns="91402" bIns="45702">
            <a:spAutoFit/>
          </a:bodyPr>
          <a:lstStyle/>
          <a:p>
            <a:r>
              <a:rPr lang="en-US" sz="2000" b="1" dirty="0">
                <a:solidFill>
                  <a:srgbClr val="FF0000"/>
                </a:solidFill>
              </a:rPr>
              <a:t>RANDOM</a:t>
            </a:r>
          </a:p>
        </p:txBody>
      </p:sp>
      <p:sp>
        <p:nvSpPr>
          <p:cNvPr id="14" name="Text Box 7"/>
          <p:cNvSpPr txBox="1">
            <a:spLocks noChangeArrowheads="1"/>
          </p:cNvSpPr>
          <p:nvPr/>
        </p:nvSpPr>
        <p:spPr bwMode="auto">
          <a:xfrm>
            <a:off x="4694495" y="4171689"/>
            <a:ext cx="4575889"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Random memory access</a:t>
            </a:r>
          </a:p>
          <a:p>
            <a:pPr>
              <a:buFontTx/>
              <a:buChar char="-"/>
            </a:pPr>
            <a:r>
              <a:rPr lang="en-US" dirty="0"/>
              <a:t> Very low row buffer locality (3% hit rate)</a:t>
            </a:r>
          </a:p>
          <a:p>
            <a:pPr>
              <a:buFontTx/>
              <a:buChar char="-"/>
            </a:pPr>
            <a:r>
              <a:rPr lang="en-US" dirty="0"/>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lIns="91402" tIns="45702" rIns="91402" bIns="45702" anchor="ctr"/>
          <a:lstStyle/>
          <a:p>
            <a:endParaRPr lang="en-US"/>
          </a:p>
        </p:txBody>
      </p:sp>
      <p:sp>
        <p:nvSpPr>
          <p:cNvPr id="15" name="TextBox 14"/>
          <p:cNvSpPr txBox="1"/>
          <p:nvPr/>
        </p:nvSpPr>
        <p:spPr>
          <a:xfrm>
            <a:off x="566056" y="1196763"/>
            <a:ext cx="3483429" cy="2061621"/>
          </a:xfrm>
          <a:prstGeom prst="rect">
            <a:avLst/>
          </a:prstGeom>
          <a:noFill/>
          <a:ln w="19050">
            <a:solidFill>
              <a:srgbClr val="003399"/>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j*</a:t>
            </a:r>
            <a:r>
              <a:rPr lang="en-US" dirty="0" err="1" smtClean="0"/>
              <a:t>linesize</a:t>
            </a:r>
            <a:r>
              <a:rPr lang="en-US" dirty="0" smtClean="0"/>
              <a:t>;</a:t>
            </a:r>
          </a:p>
          <a:p>
            <a:r>
              <a:rPr lang="en-US" dirty="0" smtClean="0"/>
              <a:t>     A[index] = B[index];</a:t>
            </a:r>
          </a:p>
          <a:p>
            <a:r>
              <a:rPr lang="en-US" dirty="0" smtClean="0"/>
              <a:t>     …</a:t>
            </a:r>
          </a:p>
          <a:p>
            <a:r>
              <a:rPr lang="en-US" dirty="0" smtClean="0"/>
              <a:t>}</a:t>
            </a:r>
            <a:endParaRPr lang="en-US" dirty="0"/>
          </a:p>
        </p:txBody>
      </p:sp>
      <p:sp>
        <p:nvSpPr>
          <p:cNvPr id="20" name="Text Box 5"/>
          <p:cNvSpPr txBox="1">
            <a:spLocks noChangeArrowheads="1"/>
          </p:cNvSpPr>
          <p:nvPr/>
        </p:nvSpPr>
        <p:spPr bwMode="auto">
          <a:xfrm>
            <a:off x="2889794" y="2057525"/>
            <a:ext cx="1238415" cy="341198"/>
          </a:xfrm>
          <a:prstGeom prst="rect">
            <a:avLst/>
          </a:prstGeom>
          <a:noFill/>
          <a:ln w="9525">
            <a:noFill/>
            <a:miter lim="800000"/>
            <a:headEnd/>
            <a:tailEnd/>
          </a:ln>
        </p:spPr>
        <p:txBody>
          <a:bodyPr wrap="none" lIns="91402" tIns="45702" rIns="91402" bIns="45702">
            <a:spAutoFit/>
          </a:bodyPr>
          <a:lstStyle/>
          <a:p>
            <a:r>
              <a:rPr lang="en-US" sz="1600" b="1" dirty="0">
                <a:solidFill>
                  <a:srgbClr val="003399"/>
                </a:solidFill>
              </a:rPr>
              <a:t>streaming</a:t>
            </a:r>
          </a:p>
        </p:txBody>
      </p:sp>
      <p:sp>
        <p:nvSpPr>
          <p:cNvPr id="21" name="Text Box 6"/>
          <p:cNvSpPr txBox="1">
            <a:spLocks noChangeArrowheads="1"/>
          </p:cNvSpPr>
          <p:nvPr/>
        </p:nvSpPr>
        <p:spPr bwMode="auto">
          <a:xfrm>
            <a:off x="6845737" y="2050399"/>
            <a:ext cx="987787" cy="341198"/>
          </a:xfrm>
          <a:prstGeom prst="rect">
            <a:avLst/>
          </a:prstGeom>
          <a:noFill/>
          <a:ln w="9525">
            <a:noFill/>
            <a:miter lim="800000"/>
            <a:headEnd/>
            <a:tailEnd/>
          </a:ln>
        </p:spPr>
        <p:txBody>
          <a:bodyPr wrap="none" lIns="91402" tIns="45702" rIns="91402" bIns="45702">
            <a:spAutoFit/>
          </a:bodyPr>
          <a:lstStyle/>
          <a:p>
            <a:r>
              <a:rPr lang="en-US" sz="1600" b="1" dirty="0">
                <a:solidFill>
                  <a:srgbClr val="FF0000"/>
                </a:solidFill>
              </a:rPr>
              <a:t>random</a:t>
            </a:r>
          </a:p>
        </p:txBody>
      </p:sp>
      <p:sp>
        <p:nvSpPr>
          <p:cNvPr id="17" name="TextBox 1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895728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Virtualized Cluster</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110</a:t>
            </a:fld>
            <a:endParaRPr lang="zh-Hans" altLang="en-US">
              <a:solidFill>
                <a:prstClr val="black"/>
              </a:solidFill>
              <a:latin typeface="Calibri"/>
              <a:ea typeface="Calibri"/>
            </a:endParaRPr>
          </a:p>
        </p:txBody>
      </p:sp>
      <p:grpSp>
        <p:nvGrpSpPr>
          <p:cNvPr id="24" name="组合 23"/>
          <p:cNvGrpSpPr>
            <a:grpSpLocks noChangeAspect="1"/>
          </p:cNvGrpSpPr>
          <p:nvPr/>
        </p:nvGrpSpPr>
        <p:grpSpPr>
          <a:xfrm>
            <a:off x="1726143" y="3356992"/>
            <a:ext cx="2204000" cy="3384376"/>
            <a:chOff x="134211" y="3465818"/>
            <a:chExt cx="2204000" cy="3384376"/>
          </a:xfrm>
        </p:grpSpPr>
        <p:sp>
          <p:nvSpPr>
            <p:cNvPr id="5" name="圆角矩形 4"/>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7" name="圆角矩形 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15" name="圆角矩形 14"/>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20" name="圆角矩形 19"/>
          <p:cNvSpPr/>
          <p:nvPr/>
        </p:nvSpPr>
        <p:spPr>
          <a:xfrm>
            <a:off x="2818643"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1" name="圆角矩形 20"/>
          <p:cNvSpPr/>
          <p:nvPr/>
        </p:nvSpPr>
        <p:spPr>
          <a:xfrm>
            <a:off x="2867229" y="2145383"/>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nvGrpSpPr>
          <p:cNvPr id="25" name="组合 24"/>
          <p:cNvGrpSpPr>
            <a:grpSpLocks noChangeAspect="1"/>
          </p:cNvGrpSpPr>
          <p:nvPr/>
        </p:nvGrpSpPr>
        <p:grpSpPr>
          <a:xfrm>
            <a:off x="5601992"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4" name="圆角矩形 33"/>
          <p:cNvSpPr/>
          <p:nvPr/>
        </p:nvSpPr>
        <p:spPr>
          <a:xfrm>
            <a:off x="1982802"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5" name="圆角矩形 34"/>
          <p:cNvSpPr/>
          <p:nvPr/>
        </p:nvSpPr>
        <p:spPr>
          <a:xfrm>
            <a:off x="2031388" y="2152517"/>
            <a:ext cx="648072" cy="399572"/>
          </a:xfrm>
          <a:prstGeom prst="roundRect">
            <a:avLst/>
          </a:prstGeom>
          <a:solidFill>
            <a:srgbClr val="C0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42" name="下箭头 41"/>
          <p:cNvSpPr/>
          <p:nvPr/>
        </p:nvSpPr>
        <p:spPr>
          <a:xfrm>
            <a:off x="2051720" y="2636912"/>
            <a:ext cx="5400600" cy="10894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Hans" sz="2200" b="1" dirty="0" smtClean="0">
                <a:solidFill>
                  <a:prstClr val="black"/>
                </a:solidFill>
                <a:latin typeface="Calibri"/>
                <a:ea typeface="Calibri"/>
              </a:rPr>
              <a:t>How to dynamically schedule VMs onto hosts?</a:t>
            </a:r>
            <a:endParaRPr lang="zh-Hans" altLang="en-US" sz="2200" b="1" dirty="0">
              <a:solidFill>
                <a:prstClr val="black"/>
              </a:solidFill>
              <a:latin typeface="Calibri"/>
              <a:ea typeface="Calibri"/>
            </a:endParaRPr>
          </a:p>
        </p:txBody>
      </p:sp>
      <p:sp>
        <p:nvSpPr>
          <p:cNvPr id="43" name="矩形 42"/>
          <p:cNvSpPr/>
          <p:nvPr/>
        </p:nvSpPr>
        <p:spPr>
          <a:xfrm>
            <a:off x="2087724" y="2636912"/>
            <a:ext cx="5328592" cy="1080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ans" sz="2800" dirty="0" smtClean="0">
                <a:solidFill>
                  <a:srgbClr val="0000FF"/>
                </a:solidFill>
                <a:latin typeface="Calibri"/>
                <a:ea typeface="Calibri"/>
              </a:rPr>
              <a:t>Distributed Resource Management (DRM) policies</a:t>
            </a:r>
            <a:endParaRPr lang="zh-Hans" altLang="en-US" sz="2800" dirty="0">
              <a:solidFill>
                <a:srgbClr val="0000FF"/>
              </a:solidFill>
              <a:latin typeface="Calibri"/>
              <a:ea typeface="Calibri"/>
            </a:endParaRPr>
          </a:p>
        </p:txBody>
      </p:sp>
      <p:pic>
        <p:nvPicPr>
          <p:cNvPr id="33"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32407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4" grpId="0" animBg="1"/>
      <p:bldP spid="35" grpId="0" animBg="1"/>
      <p:bldP spid="38" grpId="0" animBg="1"/>
      <p:bldP spid="39" grpId="0" animBg="1"/>
      <p:bldP spid="42" grpId="0" animBg="1"/>
      <p:bldP spid="4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Conventional DRM Policies</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111</a:t>
            </a:fld>
            <a:endParaRPr lang="zh-Hans" altLang="en-US">
              <a:solidFill>
                <a:prstClr val="black"/>
              </a:solidFill>
              <a:latin typeface="Calibri"/>
              <a:ea typeface="Calibri"/>
            </a:endParaRPr>
          </a:p>
        </p:txBody>
      </p:sp>
      <p:grpSp>
        <p:nvGrpSpPr>
          <p:cNvPr id="24" name="组合 23"/>
          <p:cNvGrpSpPr>
            <a:grpSpLocks noChangeAspect="1"/>
          </p:cNvGrpSpPr>
          <p:nvPr/>
        </p:nvGrpSpPr>
        <p:grpSpPr>
          <a:xfrm>
            <a:off x="1726143" y="3356992"/>
            <a:ext cx="2204000" cy="3384376"/>
            <a:chOff x="134211" y="3465818"/>
            <a:chExt cx="2204000" cy="3384376"/>
          </a:xfrm>
        </p:grpSpPr>
        <p:sp>
          <p:nvSpPr>
            <p:cNvPr id="5" name="圆角矩形 4"/>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7" name="圆角矩形 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15" name="圆角矩形 14"/>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8" name="组合 17"/>
          <p:cNvGrpSpPr/>
          <p:nvPr/>
        </p:nvGrpSpPr>
        <p:grpSpPr>
          <a:xfrm>
            <a:off x="2818643" y="2101043"/>
            <a:ext cx="745245" cy="500637"/>
            <a:chOff x="2818643" y="2101043"/>
            <a:chExt cx="745245" cy="500637"/>
          </a:xfrm>
        </p:grpSpPr>
        <p:sp>
          <p:nvSpPr>
            <p:cNvPr id="20" name="圆角矩形 19"/>
            <p:cNvSpPr/>
            <p:nvPr/>
          </p:nvSpPr>
          <p:spPr>
            <a:xfrm>
              <a:off x="2818643" y="2101043"/>
              <a:ext cx="745245" cy="500637"/>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1" name="圆角矩形 20"/>
            <p:cNvSpPr/>
            <p:nvPr/>
          </p:nvSpPr>
          <p:spPr>
            <a:xfrm>
              <a:off x="2867229" y="2145383"/>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19" name="组合 18"/>
          <p:cNvGrpSpPr/>
          <p:nvPr/>
        </p:nvGrpSpPr>
        <p:grpSpPr>
          <a:xfrm>
            <a:off x="5940152" y="2101043"/>
            <a:ext cx="745245" cy="500638"/>
            <a:chOff x="5940152" y="2101043"/>
            <a:chExt cx="745245" cy="500638"/>
          </a:xfrm>
        </p:grpSpPr>
        <p:sp>
          <p:nvSpPr>
            <p:cNvPr id="22" name="圆角矩形 21"/>
            <p:cNvSpPr/>
            <p:nvPr/>
          </p:nvSpPr>
          <p:spPr>
            <a:xfrm>
              <a:off x="5940152" y="2101043"/>
              <a:ext cx="745245" cy="500638"/>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25" name="组合 24"/>
          <p:cNvGrpSpPr>
            <a:grpSpLocks noChangeAspect="1"/>
          </p:cNvGrpSpPr>
          <p:nvPr/>
        </p:nvGrpSpPr>
        <p:grpSpPr>
          <a:xfrm>
            <a:off x="5601992"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3" name="组合 12"/>
          <p:cNvGrpSpPr/>
          <p:nvPr/>
        </p:nvGrpSpPr>
        <p:grpSpPr>
          <a:xfrm>
            <a:off x="1982802" y="1648461"/>
            <a:ext cx="745245" cy="960354"/>
            <a:chOff x="1982802" y="1648461"/>
            <a:chExt cx="745245" cy="960354"/>
          </a:xfrm>
        </p:grpSpPr>
        <p:sp>
          <p:nvSpPr>
            <p:cNvPr id="34" name="圆角矩形 33"/>
            <p:cNvSpPr/>
            <p:nvPr/>
          </p:nvSpPr>
          <p:spPr>
            <a:xfrm>
              <a:off x="1982802"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5" name="圆角矩形 34"/>
            <p:cNvSpPr/>
            <p:nvPr/>
          </p:nvSpPr>
          <p:spPr>
            <a:xfrm>
              <a:off x="2031388" y="2152517"/>
              <a:ext cx="648072" cy="399572"/>
            </a:xfrm>
            <a:prstGeom prst="roundRect">
              <a:avLst/>
            </a:prstGeom>
            <a:solidFill>
              <a:srgbClr val="C0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44" name="组合 43"/>
          <p:cNvGrpSpPr/>
          <p:nvPr/>
        </p:nvGrpSpPr>
        <p:grpSpPr>
          <a:xfrm>
            <a:off x="6800013" y="1648461"/>
            <a:ext cx="1588411" cy="960354"/>
            <a:chOff x="6800013" y="1648461"/>
            <a:chExt cx="1588411" cy="960354"/>
          </a:xfrm>
        </p:grpSpPr>
        <p:sp>
          <p:nvSpPr>
            <p:cNvPr id="38" name="圆角矩形 37"/>
            <p:cNvSpPr/>
            <p:nvPr/>
          </p:nvSpPr>
          <p:spPr>
            <a:xfrm>
              <a:off x="6800013" y="1648461"/>
              <a:ext cx="1588411"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9" name="圆角矩形 38"/>
            <p:cNvSpPr/>
            <p:nvPr/>
          </p:nvSpPr>
          <p:spPr>
            <a:xfrm>
              <a:off x="6920607" y="2152517"/>
              <a:ext cx="1395809"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sp>
        <p:nvSpPr>
          <p:cNvPr id="36" name="圆角矩形 35"/>
          <p:cNvSpPr/>
          <p:nvPr/>
        </p:nvSpPr>
        <p:spPr>
          <a:xfrm>
            <a:off x="774763" y="3873575"/>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7" name="圆角矩形 36"/>
          <p:cNvSpPr/>
          <p:nvPr/>
        </p:nvSpPr>
        <p:spPr>
          <a:xfrm>
            <a:off x="823349" y="4377631"/>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cxnSp>
        <p:nvCxnSpPr>
          <p:cNvPr id="6" name="直接箭头连接符 5"/>
          <p:cNvCxnSpPr/>
          <p:nvPr/>
        </p:nvCxnSpPr>
        <p:spPr>
          <a:xfrm>
            <a:off x="774763" y="3717032"/>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30747" y="3861048"/>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7677" y="3356992"/>
            <a:ext cx="1654043"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Memory Capacity</a:t>
            </a:r>
            <a:endParaRPr lang="zh-Hans" altLang="en-US" sz="1600" dirty="0">
              <a:solidFill>
                <a:prstClr val="black"/>
              </a:solidFill>
              <a:latin typeface="Calibri"/>
              <a:ea typeface="Calibri"/>
              <a:cs typeface="ＭＳ Ｐゴシック" charset="0"/>
            </a:endParaRPr>
          </a:p>
        </p:txBody>
      </p:sp>
      <p:sp>
        <p:nvSpPr>
          <p:cNvPr id="43" name="TextBox 42"/>
          <p:cNvSpPr txBox="1"/>
          <p:nvPr/>
        </p:nvSpPr>
        <p:spPr>
          <a:xfrm>
            <a:off x="107504" y="4149080"/>
            <a:ext cx="530915"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CPU</a:t>
            </a:r>
            <a:endParaRPr lang="zh-Hans" altLang="en-US" sz="1600" dirty="0">
              <a:solidFill>
                <a:prstClr val="black"/>
              </a:solidFill>
              <a:latin typeface="Calibri"/>
              <a:ea typeface="Calibri"/>
              <a:cs typeface="ＭＳ Ｐゴシック" charset="0"/>
            </a:endParaRPr>
          </a:p>
        </p:txBody>
      </p:sp>
      <p:sp>
        <p:nvSpPr>
          <p:cNvPr id="45" name="TextBox 44"/>
          <p:cNvSpPr txBox="1"/>
          <p:nvPr/>
        </p:nvSpPr>
        <p:spPr>
          <a:xfrm>
            <a:off x="1187624" y="1571308"/>
            <a:ext cx="7344816" cy="1569660"/>
          </a:xfrm>
          <a:prstGeom prst="rect">
            <a:avLst/>
          </a:prstGeom>
          <a:noFill/>
        </p:spPr>
        <p:txBody>
          <a:bodyPr wrap="square" rtlCol="0">
            <a:spAutoFit/>
          </a:bodyPr>
          <a:lstStyle/>
          <a:p>
            <a:r>
              <a:rPr lang="en-US" altLang="zh-Hans" sz="3200" dirty="0" smtClean="0">
                <a:solidFill>
                  <a:prstClr val="black"/>
                </a:solidFill>
                <a:latin typeface="Calibri"/>
                <a:ea typeface="Calibri"/>
                <a:cs typeface="ＭＳ Ｐゴシック" charset="0"/>
              </a:rPr>
              <a:t>Based on </a:t>
            </a:r>
            <a:r>
              <a:rPr lang="en-US" altLang="zh-Hans" sz="3200" dirty="0" smtClean="0">
                <a:solidFill>
                  <a:srgbClr val="0000FF"/>
                </a:solidFill>
                <a:latin typeface="Calibri"/>
                <a:ea typeface="Calibri"/>
                <a:cs typeface="ＭＳ Ｐゴシック" charset="0"/>
              </a:rPr>
              <a:t>operating-system-level metrics</a:t>
            </a:r>
          </a:p>
          <a:p>
            <a:r>
              <a:rPr lang="en-US" altLang="zh-Hans" sz="3200" dirty="0" smtClean="0">
                <a:solidFill>
                  <a:prstClr val="black"/>
                </a:solidFill>
                <a:latin typeface="Calibri"/>
                <a:ea typeface="Calibri"/>
                <a:cs typeface="ＭＳ Ｐゴシック" charset="0"/>
              </a:rPr>
              <a:t>e.g., CPU utilization, memory capacity demand</a:t>
            </a:r>
            <a:endParaRPr lang="zh-Hans" altLang="en-US" sz="3200" dirty="0">
              <a:solidFill>
                <a:prstClr val="black"/>
              </a:solidFill>
              <a:latin typeface="Calibri"/>
              <a:ea typeface="Calibri"/>
              <a:cs typeface="ＭＳ Ｐゴシック" charset="0"/>
            </a:endParaRPr>
          </a:p>
        </p:txBody>
      </p:sp>
      <p:pic>
        <p:nvPicPr>
          <p:cNvPr id="41"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36999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72222E-6 3.4104E-6 L -0.00157 0.34682 " pathEditMode="relative" rAng="0" ptsTypes="AA">
                                      <p:cBhvr>
                                        <p:cTn id="34" dur="500" fill="hold"/>
                                        <p:tgtEl>
                                          <p:spTgt spid="13"/>
                                        </p:tgtEl>
                                        <p:attrNameLst>
                                          <p:attrName>ppt_x</p:attrName>
                                          <p:attrName>ppt_y</p:attrName>
                                        </p:attrNameLst>
                                      </p:cBhvr>
                                      <p:rCtr x="-87" y="17341"/>
                                    </p:animMotion>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66667E-6 2.25434E-6 L 0.00937 0.3667 " pathEditMode="relative" rAng="0" ptsTypes="AA">
                                      <p:cBhvr>
                                        <p:cTn id="37" dur="500" fill="hold"/>
                                        <p:tgtEl>
                                          <p:spTgt spid="18"/>
                                        </p:tgtEl>
                                        <p:attrNameLst>
                                          <p:attrName>ppt_x</p:attrName>
                                          <p:attrName>ppt_y</p:attrName>
                                        </p:attrNameLst>
                                      </p:cBhvr>
                                      <p:rCtr x="469" y="18335"/>
                                    </p:animMotion>
                                  </p:childTnLst>
                                </p:cTn>
                              </p:par>
                            </p:childTnLst>
                          </p:cTn>
                        </p:par>
                        <p:par>
                          <p:cTn id="38" fill="hold">
                            <p:stCondLst>
                              <p:cond delay="1000"/>
                            </p:stCondLst>
                            <p:childTnLst>
                              <p:par>
                                <p:cTn id="39" presetID="42" presetClass="path" presetSubtype="0" accel="50000" decel="50000" fill="hold" nodeType="afterEffect">
                                  <p:stCondLst>
                                    <p:cond delay="0"/>
                                  </p:stCondLst>
                                  <p:childTnLst>
                                    <p:animMotion origin="layout" path="M 2.22222E-6 2.25434E-6 L -0.33195 0.28277 " pathEditMode="relative" rAng="0" ptsTypes="AA">
                                      <p:cBhvr>
                                        <p:cTn id="40" dur="500" fill="hold"/>
                                        <p:tgtEl>
                                          <p:spTgt spid="19"/>
                                        </p:tgtEl>
                                        <p:attrNameLst>
                                          <p:attrName>ppt_x</p:attrName>
                                          <p:attrName>ppt_y</p:attrName>
                                        </p:attrNameLst>
                                      </p:cBhvr>
                                      <p:rCtr x="-16597" y="14127"/>
                                    </p:animMotion>
                                  </p:childTnLst>
                                </p:cTn>
                              </p:par>
                            </p:childTnLst>
                          </p:cTn>
                        </p:par>
                        <p:par>
                          <p:cTn id="41" fill="hold">
                            <p:stCondLst>
                              <p:cond delay="1500"/>
                            </p:stCondLst>
                            <p:childTnLst>
                              <p:par>
                                <p:cTn id="42" presetID="42" presetClass="path" presetSubtype="0" accel="50000" decel="50000" fill="hold" nodeType="afterEffect">
                                  <p:stCondLst>
                                    <p:cond delay="0"/>
                                  </p:stCondLst>
                                  <p:childTnLst>
                                    <p:animMotion origin="layout" path="M -1.94444E-6 3.4104E-6 L -0.10208 0.34682 " pathEditMode="relative" rAng="0" ptsTypes="AA">
                                      <p:cBhvr>
                                        <p:cTn id="43" dur="500" fill="hold"/>
                                        <p:tgtEl>
                                          <p:spTgt spid="44"/>
                                        </p:tgtEl>
                                        <p:attrNameLst>
                                          <p:attrName>ppt_x</p:attrName>
                                          <p:attrName>ppt_y</p:attrName>
                                        </p:attrNameLst>
                                      </p:cBhvr>
                                      <p:rCtr x="-5104" y="173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10" grpId="0"/>
      <p:bldP spid="43" grpId="0"/>
      <p:bldP spid="4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Hans" b="1" dirty="0" smtClean="0"/>
              <a:t>Microarchitecture-level Interference</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112</a:t>
            </a:fld>
            <a:endParaRPr lang="zh-Hans" altLang="en-US">
              <a:solidFill>
                <a:prstClr val="black"/>
              </a:solidFill>
              <a:latin typeface="Calibri"/>
              <a:ea typeface="Calibri"/>
            </a:endParaRPr>
          </a:p>
        </p:txBody>
      </p:sp>
      <p:grpSp>
        <p:nvGrpSpPr>
          <p:cNvPr id="8" name="组合 7"/>
          <p:cNvGrpSpPr/>
          <p:nvPr/>
        </p:nvGrpSpPr>
        <p:grpSpPr>
          <a:xfrm>
            <a:off x="6440276" y="2276872"/>
            <a:ext cx="745245" cy="960354"/>
            <a:chOff x="5940152" y="1641327"/>
            <a:chExt cx="745245" cy="960354"/>
          </a:xfrm>
        </p:grpSpPr>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sp>
        <p:nvSpPr>
          <p:cNvPr id="26" name="圆角矩形 25"/>
          <p:cNvSpPr/>
          <p:nvPr/>
        </p:nvSpPr>
        <p:spPr>
          <a:xfrm>
            <a:off x="6228184" y="200408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27" name="圆角矩形 26"/>
          <p:cNvSpPr/>
          <p:nvPr/>
        </p:nvSpPr>
        <p:spPr>
          <a:xfrm>
            <a:off x="6343952" y="214589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7352064" y="214589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7018721" y="170080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30" name="圆角矩形 29"/>
          <p:cNvSpPr/>
          <p:nvPr/>
        </p:nvSpPr>
        <p:spPr>
          <a:xfrm>
            <a:off x="6344932" y="391871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6343952" y="453505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6920016" y="422108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9" name="组合 8"/>
          <p:cNvGrpSpPr/>
          <p:nvPr/>
        </p:nvGrpSpPr>
        <p:grpSpPr>
          <a:xfrm>
            <a:off x="7447493" y="2253148"/>
            <a:ext cx="745245" cy="960354"/>
            <a:chOff x="6800013" y="1648461"/>
            <a:chExt cx="745245" cy="960354"/>
          </a:xfrm>
        </p:grpSpPr>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sp>
        <p:nvSpPr>
          <p:cNvPr id="46" name="内容占位符 2"/>
          <p:cNvSpPr>
            <a:spLocks noGrp="1"/>
          </p:cNvSpPr>
          <p:nvPr>
            <p:ph idx="1"/>
          </p:nvPr>
        </p:nvSpPr>
        <p:spPr>
          <a:xfrm>
            <a:off x="457200" y="2276872"/>
            <a:ext cx="5698976" cy="2318514"/>
          </a:xfrm>
        </p:spPr>
        <p:txBody>
          <a:bodyPr>
            <a:normAutofit/>
          </a:bodyPr>
          <a:lstStyle/>
          <a:p>
            <a:r>
              <a:rPr lang="en-US" altLang="zh-Hans" dirty="0" smtClean="0"/>
              <a:t>VMs within a host compete for:</a:t>
            </a:r>
          </a:p>
          <a:p>
            <a:pPr lvl="1"/>
            <a:r>
              <a:rPr lang="en-US" altLang="zh-Hans" dirty="0"/>
              <a:t>S</a:t>
            </a:r>
            <a:r>
              <a:rPr lang="en-US" altLang="zh-Hans" dirty="0" smtClean="0"/>
              <a:t>hared cache capacity</a:t>
            </a:r>
          </a:p>
          <a:p>
            <a:pPr lvl="1"/>
            <a:r>
              <a:rPr lang="en-US" altLang="zh-Hans" dirty="0" smtClean="0"/>
              <a:t>Shared memory bandwidth</a:t>
            </a:r>
          </a:p>
        </p:txBody>
      </p:sp>
      <p:sp>
        <p:nvSpPr>
          <p:cNvPr id="47" name="矩形 46"/>
          <p:cNvSpPr/>
          <p:nvPr/>
        </p:nvSpPr>
        <p:spPr>
          <a:xfrm>
            <a:off x="467544" y="5301208"/>
            <a:ext cx="8027320" cy="1077218"/>
          </a:xfrm>
          <a:prstGeom prst="rect">
            <a:avLst/>
          </a:prstGeom>
        </p:spPr>
        <p:txBody>
          <a:bodyPr wrap="square">
            <a:spAutoFit/>
          </a:bodyPr>
          <a:lstStyle/>
          <a:p>
            <a:r>
              <a:rPr lang="en-US" altLang="zh-Hans" sz="3200" dirty="0">
                <a:solidFill>
                  <a:srgbClr val="0000FF"/>
                </a:solidFill>
                <a:latin typeface="Calibri"/>
                <a:ea typeface="Calibri"/>
                <a:cs typeface="ＭＳ Ｐゴシック" charset="0"/>
              </a:rPr>
              <a:t>Can operating-system-level metrics capture the microarchitecture-level resource interference?</a:t>
            </a:r>
            <a:endParaRPr lang="zh-Hans" altLang="en-US" sz="3200" dirty="0">
              <a:solidFill>
                <a:srgbClr val="0000FF"/>
              </a:solidFill>
              <a:latin typeface="Calibri"/>
              <a:ea typeface="Calibri"/>
              <a:cs typeface="ＭＳ Ｐゴシック" charset="0"/>
            </a:endParaRPr>
          </a:p>
        </p:txBody>
      </p:sp>
      <p:pic>
        <p:nvPicPr>
          <p:cNvPr id="19"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27954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mph" presetSubtype="10" fill="hold" nodeType="afterEffect">
                                  <p:stCondLst>
                                    <p:cond delay="0"/>
                                  </p:stCondLst>
                                  <p:childTnLst>
                                    <p:animClr clrSpc="hsl" dir="ccw">
                                      <p:cBhvr>
                                        <p:cTn id="13" dur="1000" fill="hold"/>
                                        <p:tgtEl>
                                          <p:spTgt spid="30"/>
                                        </p:tgtEl>
                                        <p:attrNameLst>
                                          <p:attrName>fillcolor</p:attrName>
                                        </p:attrNameLst>
                                      </p:cBhvr>
                                      <p:to>
                                        <a:srgbClr val="FF0F0F"/>
                                      </p:to>
                                    </p:animClr>
                                    <p:set>
                                      <p:cBhvr>
                                        <p:cTn id="14" dur="1000" fill="hold"/>
                                        <p:tgtEl>
                                          <p:spTgt spid="30"/>
                                        </p:tgtEl>
                                        <p:attrNameLst>
                                          <p:attrName>fill.type</p:attrName>
                                        </p:attrNameLst>
                                      </p:cBhvr>
                                      <p:to>
                                        <p:strVal val="solid"/>
                                      </p:to>
                                    </p:set>
                                    <p:set>
                                      <p:cBhvr>
                                        <p:cTn id="15" dur="1000" fill="hold"/>
                                        <p:tgtEl>
                                          <p:spTgt spid="30"/>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xEl>
                                              <p:pRg st="2" end="2"/>
                                            </p:txEl>
                                          </p:spTgt>
                                        </p:tgtEl>
                                        <p:attrNameLst>
                                          <p:attrName>style.visibility</p:attrName>
                                        </p:attrNameLst>
                                      </p:cBhvr>
                                      <p:to>
                                        <p:strVal val="visible"/>
                                      </p:to>
                                    </p:set>
                                  </p:childTnLst>
                                </p:cTn>
                              </p:par>
                            </p:childTnLst>
                          </p:cTn>
                        </p:par>
                        <p:par>
                          <p:cTn id="20" fill="hold">
                            <p:stCondLst>
                              <p:cond delay="0"/>
                            </p:stCondLst>
                            <p:childTnLst>
                              <p:par>
                                <p:cTn id="21" presetID="1" presetClass="emph" presetSubtype="2" fill="hold" nodeType="afterEffect">
                                  <p:stCondLst>
                                    <p:cond delay="0"/>
                                  </p:stCondLst>
                                  <p:childTnLst>
                                    <p:animClr clrSpc="rgb" dir="cw">
                                      <p:cBhvr>
                                        <p:cTn id="22" dur="2000" fill="hold"/>
                                        <p:tgtEl>
                                          <p:spTgt spid="32"/>
                                        </p:tgtEl>
                                        <p:attrNameLst>
                                          <p:attrName>fillcolor</p:attrName>
                                        </p:attrNameLst>
                                      </p:cBhvr>
                                      <p:to>
                                        <a:srgbClr val="FF0F0F"/>
                                      </p:to>
                                    </p:animClr>
                                    <p:set>
                                      <p:cBhvr>
                                        <p:cTn id="23" dur="2000" fill="hold"/>
                                        <p:tgtEl>
                                          <p:spTgt spid="32"/>
                                        </p:tgtEl>
                                        <p:attrNameLst>
                                          <p:attrName>fill.type</p:attrName>
                                        </p:attrNameLst>
                                      </p:cBhvr>
                                      <p:to>
                                        <p:strVal val="solid"/>
                                      </p:to>
                                    </p:set>
                                    <p:set>
                                      <p:cBhvr>
                                        <p:cTn id="24" dur="2000" fill="hold"/>
                                        <p:tgtEl>
                                          <p:spTgt spid="3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Microarchitecture Unawareness</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113</a:t>
            </a:fld>
            <a:endParaRPr lang="zh-Hans" altLang="en-US">
              <a:solidFill>
                <a:prstClr val="black"/>
              </a:solidFill>
              <a:latin typeface="Calibri"/>
              <a:ea typeface="Calibri"/>
            </a:endParaRPr>
          </a:p>
        </p:txBody>
      </p:sp>
      <p:sp>
        <p:nvSpPr>
          <p:cNvPr id="5" name="圆角矩形 4"/>
          <p:cNvSpPr/>
          <p:nvPr/>
        </p:nvSpPr>
        <p:spPr>
          <a:xfrm>
            <a:off x="2295992" y="3660265"/>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7" name="圆角矩形 6"/>
          <p:cNvSpPr/>
          <p:nvPr/>
        </p:nvSpPr>
        <p:spPr>
          <a:xfrm>
            <a:off x="2411760"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3419872"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3086529" y="3356992"/>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15" name="圆角矩形 14"/>
          <p:cNvSpPr/>
          <p:nvPr/>
        </p:nvSpPr>
        <p:spPr>
          <a:xfrm>
            <a:off x="2412740" y="5574898"/>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11760" y="6191236"/>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2987824" y="5877272"/>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 name="组合 2"/>
          <p:cNvGrpSpPr/>
          <p:nvPr/>
        </p:nvGrpSpPr>
        <p:grpSpPr>
          <a:xfrm>
            <a:off x="3507982" y="3980814"/>
            <a:ext cx="745245" cy="960354"/>
            <a:chOff x="2818643" y="2821552"/>
            <a:chExt cx="745245" cy="960354"/>
          </a:xfrm>
        </p:grpSpPr>
        <p:sp>
          <p:nvSpPr>
            <p:cNvPr id="20" name="圆角矩形 19"/>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1" name="圆角矩形 20"/>
            <p:cNvSpPr/>
            <p:nvPr/>
          </p:nvSpPr>
          <p:spPr>
            <a:xfrm>
              <a:off x="2867229" y="3325608"/>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8" name="组合 7"/>
          <p:cNvGrpSpPr/>
          <p:nvPr/>
        </p:nvGrpSpPr>
        <p:grpSpPr>
          <a:xfrm>
            <a:off x="6100248" y="3933056"/>
            <a:ext cx="745245" cy="960354"/>
            <a:chOff x="5940152" y="1641327"/>
            <a:chExt cx="745245" cy="960354"/>
          </a:xfrm>
        </p:grpSpPr>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25" name="组合 24"/>
          <p:cNvGrpSpPr>
            <a:grpSpLocks noChangeAspect="1"/>
          </p:cNvGrpSpPr>
          <p:nvPr/>
        </p:nvGrpSpPr>
        <p:grpSpPr>
          <a:xfrm>
            <a:off x="5888156"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6" name="组合 5"/>
          <p:cNvGrpSpPr/>
          <p:nvPr/>
        </p:nvGrpSpPr>
        <p:grpSpPr>
          <a:xfrm>
            <a:off x="2524396" y="3980814"/>
            <a:ext cx="745245" cy="960354"/>
            <a:chOff x="1982802" y="2828686"/>
            <a:chExt cx="745245" cy="960354"/>
          </a:xfrm>
        </p:grpSpPr>
        <p:sp>
          <p:nvSpPr>
            <p:cNvPr id="34" name="圆角矩形 33"/>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5" name="圆角矩形 34"/>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9" name="组合 8"/>
          <p:cNvGrpSpPr/>
          <p:nvPr/>
        </p:nvGrpSpPr>
        <p:grpSpPr>
          <a:xfrm>
            <a:off x="7107465" y="3909332"/>
            <a:ext cx="745245" cy="960354"/>
            <a:chOff x="6800013" y="1648461"/>
            <a:chExt cx="745245" cy="960354"/>
          </a:xfrm>
        </p:grpSpPr>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aphicFrame>
        <p:nvGraphicFramePr>
          <p:cNvPr id="10" name="表格 9"/>
          <p:cNvGraphicFramePr>
            <a:graphicFrameLocks noGrp="1"/>
          </p:cNvGraphicFramePr>
          <p:nvPr>
            <p:extLst>
              <p:ext uri="{D42A27DB-BD31-4B8C-83A1-F6EECF244321}">
                <p14:modId xmlns:p14="http://schemas.microsoft.com/office/powerpoint/2010/main" val="3887090063"/>
              </p:ext>
            </p:extLst>
          </p:nvPr>
        </p:nvGraphicFramePr>
        <p:xfrm>
          <a:off x="107506" y="1312506"/>
          <a:ext cx="4595269" cy="2084479"/>
        </p:xfrm>
        <a:graphic>
          <a:graphicData uri="http://schemas.openxmlformats.org/drawingml/2006/table">
            <a:tbl>
              <a:tblPr firstRow="1" bandRow="1">
                <a:tableStyleId>{BC89EF96-8CEA-46FF-86C4-4CE0E7609802}</a:tableStyleId>
              </a:tblPr>
              <a:tblGrid>
                <a:gridCol w="648070"/>
                <a:gridCol w="1800200"/>
                <a:gridCol w="2146999"/>
              </a:tblGrid>
              <a:tr h="502981">
                <a:tc rowSpan="2">
                  <a:txBody>
                    <a:bodyPr/>
                    <a:lstStyle/>
                    <a:p>
                      <a:r>
                        <a:rPr lang="en-US" altLang="zh-Hans" sz="2400" dirty="0" smtClean="0"/>
                        <a:t>VM</a:t>
                      </a:r>
                      <a:endParaRPr lang="zh-Hans" altLang="en-US" sz="2400" dirty="0"/>
                    </a:p>
                  </a:txBody>
                  <a:tcPr anchor="ctr" anchorCtr="1"/>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ans" sz="2000" dirty="0" smtClean="0"/>
                        <a:t>Operating</a:t>
                      </a:r>
                      <a:r>
                        <a:rPr lang="en-US" altLang="zh-Hans" sz="2000" baseline="0" dirty="0" smtClean="0"/>
                        <a:t>-system-level metrics</a:t>
                      </a:r>
                      <a:endParaRPr lang="zh-Hans" altLang="en-US" sz="2000" dirty="0" smtClean="0"/>
                    </a:p>
                  </a:txBody>
                  <a:tcPr anchor="ctr" anchorCtr="1"/>
                </a:tc>
                <a:tc hMerge="1">
                  <a:txBody>
                    <a:bodyPr/>
                    <a:lstStyle/>
                    <a:p>
                      <a:endParaRPr lang="zh-Hans" altLang="en-US" dirty="0"/>
                    </a:p>
                  </a:txBody>
                  <a:tcPr anchor="ctr" anchorCtr="1"/>
                </a:tc>
              </a:tr>
              <a:tr h="389377">
                <a:tc vMerge="1">
                  <a:txBody>
                    <a:bodyPr/>
                    <a:lstStyle/>
                    <a:p>
                      <a:endParaRPr lang="zh-Hans" altLang="en-US" dirty="0"/>
                    </a:p>
                  </a:txBody>
                  <a:tcPr/>
                </a:tc>
                <a:tc>
                  <a:txBody>
                    <a:bodyPr/>
                    <a:lstStyle/>
                    <a:p>
                      <a:r>
                        <a:rPr lang="en-US" altLang="zh-Hans" sz="2000" dirty="0" smtClean="0"/>
                        <a:t>CPU Utilization</a:t>
                      </a:r>
                      <a:endParaRPr lang="zh-Hans" altLang="en-US" sz="2000" dirty="0"/>
                    </a:p>
                  </a:txBody>
                  <a:tcPr anchor="ctr" anchorCtr="1"/>
                </a:tc>
                <a:tc>
                  <a:txBody>
                    <a:bodyPr/>
                    <a:lstStyle/>
                    <a:p>
                      <a:r>
                        <a:rPr lang="en-US" altLang="zh-Hans" sz="2000" dirty="0" smtClean="0"/>
                        <a:t>Memory Capacity</a:t>
                      </a:r>
                      <a:endParaRPr lang="zh-Hans" altLang="en-US" dirty="0"/>
                    </a:p>
                  </a:txBody>
                  <a:tcPr anchor="ctr" anchorCtr="1"/>
                </a:tc>
              </a:tr>
              <a:tr h="569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Hans" altLang="en-US" sz="2400" b="1" kern="1200" dirty="0" smtClean="0">
                        <a:solidFill>
                          <a:schemeClr val="tx1"/>
                        </a:solidFill>
                        <a:latin typeface="+mn-lt"/>
                        <a:ea typeface="+mn-ea"/>
                        <a:cs typeface="+mn-cs"/>
                      </a:endParaRPr>
                    </a:p>
                  </a:txBody>
                  <a:tcPr/>
                </a:tc>
                <a:tc>
                  <a:txBody>
                    <a:bodyPr/>
                    <a:lstStyle/>
                    <a:p>
                      <a:r>
                        <a:rPr lang="en-US" altLang="zh-Hans" dirty="0" smtClean="0"/>
                        <a:t>92%</a:t>
                      </a:r>
                      <a:endParaRPr lang="zh-Hans" altLang="en-US" dirty="0"/>
                    </a:p>
                  </a:txBody>
                  <a:tcPr anchor="ctr" anchorCtr="1"/>
                </a:tc>
                <a:tc>
                  <a:txBody>
                    <a:bodyPr/>
                    <a:lstStyle/>
                    <a:p>
                      <a:r>
                        <a:rPr lang="en-US" altLang="zh-Hans" dirty="0" smtClean="0"/>
                        <a:t>369</a:t>
                      </a:r>
                      <a:r>
                        <a:rPr lang="en-US" altLang="zh-Hans" baseline="0" dirty="0" smtClean="0"/>
                        <a:t> MB</a:t>
                      </a:r>
                      <a:endParaRPr lang="zh-Hans" altLang="en-US" dirty="0"/>
                    </a:p>
                  </a:txBody>
                  <a:tcPr anchor="ctr" anchorCtr="1"/>
                </a:tc>
              </a:tr>
              <a:tr h="616057">
                <a:tc>
                  <a:txBody>
                    <a:bodyPr/>
                    <a:lstStyle/>
                    <a:p>
                      <a:endParaRPr lang="zh-Hans" altLang="en-US" dirty="0"/>
                    </a:p>
                  </a:txBody>
                  <a:tcPr/>
                </a:tc>
                <a:tc>
                  <a:txBody>
                    <a:bodyPr/>
                    <a:lstStyle/>
                    <a:p>
                      <a:r>
                        <a:rPr lang="en-US" altLang="zh-Hans" dirty="0" smtClean="0"/>
                        <a:t>93%</a:t>
                      </a:r>
                      <a:endParaRPr lang="zh-Hans" altLang="en-US" dirty="0"/>
                    </a:p>
                  </a:txBody>
                  <a:tcPr anchor="ctr" anchorCtr="1"/>
                </a:tc>
                <a:tc>
                  <a:txBody>
                    <a:bodyPr/>
                    <a:lstStyle/>
                    <a:p>
                      <a:r>
                        <a:rPr lang="en-US" altLang="zh-Hans" dirty="0" smtClean="0"/>
                        <a:t>348</a:t>
                      </a:r>
                      <a:r>
                        <a:rPr lang="en-US" altLang="zh-Hans" baseline="0" dirty="0" smtClean="0"/>
                        <a:t> MB</a:t>
                      </a:r>
                      <a:endParaRPr lang="zh-Hans" altLang="en-US" dirty="0"/>
                    </a:p>
                  </a:txBody>
                  <a:tcPr anchor="ctr" anchorCtr="1"/>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 y="2298263"/>
            <a:ext cx="669925"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圆角矩形 44"/>
          <p:cNvSpPr/>
          <p:nvPr/>
        </p:nvSpPr>
        <p:spPr>
          <a:xfrm>
            <a:off x="107504" y="2887242"/>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nvGrpSpPr>
          <p:cNvPr id="13" name="组合 12"/>
          <p:cNvGrpSpPr/>
          <p:nvPr/>
        </p:nvGrpSpPr>
        <p:grpSpPr>
          <a:xfrm>
            <a:off x="318994" y="5373216"/>
            <a:ext cx="1655804" cy="919827"/>
            <a:chOff x="32830" y="5574898"/>
            <a:chExt cx="1655804" cy="919827"/>
          </a:xfrm>
        </p:grpSpPr>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圆角矩形 43"/>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12" name="TextBox 11"/>
            <p:cNvSpPr txBox="1"/>
            <p:nvPr/>
          </p:nvSpPr>
          <p:spPr>
            <a:xfrm>
              <a:off x="714200" y="5637088"/>
              <a:ext cx="966034" cy="369332"/>
            </a:xfrm>
            <a:prstGeom prst="rect">
              <a:avLst/>
            </a:prstGeom>
            <a:noFill/>
          </p:spPr>
          <p:txBody>
            <a:bodyPr wrap="none" rtlCol="0">
              <a:spAutoFit/>
            </a:bodyPr>
            <a:lstStyle/>
            <a:p>
              <a:r>
                <a:rPr lang="en-US" altLang="zh-Hans" dirty="0" smtClean="0">
                  <a:solidFill>
                    <a:prstClr val="black"/>
                  </a:solidFill>
                  <a:latin typeface="Calibri"/>
                  <a:ea typeface="Calibri"/>
                  <a:cs typeface="ＭＳ Ｐゴシック" charset="0"/>
                </a:rPr>
                <a:t>STREAM</a:t>
              </a:r>
              <a:endParaRPr lang="zh-Hans" altLang="en-US" dirty="0">
                <a:solidFill>
                  <a:prstClr val="black"/>
                </a:solidFill>
                <a:latin typeface="Calibri"/>
                <a:ea typeface="Calibri"/>
                <a:cs typeface="ＭＳ Ｐゴシック" charset="0"/>
              </a:endParaRPr>
            </a:p>
          </p:txBody>
        </p:sp>
        <p:sp>
          <p:nvSpPr>
            <p:cNvPr id="46" name="TextBox 45"/>
            <p:cNvSpPr txBox="1"/>
            <p:nvPr/>
          </p:nvSpPr>
          <p:spPr>
            <a:xfrm>
              <a:off x="714200" y="6110273"/>
              <a:ext cx="974434" cy="369332"/>
            </a:xfrm>
            <a:prstGeom prst="rect">
              <a:avLst/>
            </a:prstGeom>
            <a:noFill/>
          </p:spPr>
          <p:txBody>
            <a:bodyPr wrap="none" rtlCol="0">
              <a:spAutoFit/>
            </a:bodyPr>
            <a:lstStyle/>
            <a:p>
              <a:r>
                <a:rPr lang="en-US" altLang="zh-Hans" dirty="0" err="1" smtClean="0">
                  <a:solidFill>
                    <a:prstClr val="black"/>
                  </a:solidFill>
                  <a:latin typeface="Calibri"/>
                  <a:ea typeface="Calibri"/>
                  <a:cs typeface="ＭＳ Ｐゴシック" charset="0"/>
                </a:rPr>
                <a:t>gromacs</a:t>
              </a:r>
              <a:endParaRPr lang="zh-Hans" altLang="en-US" dirty="0">
                <a:solidFill>
                  <a:prstClr val="black"/>
                </a:solidFill>
                <a:latin typeface="Calibri"/>
                <a:ea typeface="Calibri"/>
                <a:cs typeface="ＭＳ Ｐゴシック" charset="0"/>
              </a:endParaRPr>
            </a:p>
          </p:txBody>
        </p:sp>
      </p:grpSp>
      <p:graphicFrame>
        <p:nvGraphicFramePr>
          <p:cNvPr id="47" name="表格 46"/>
          <p:cNvGraphicFramePr>
            <a:graphicFrameLocks noGrp="1"/>
          </p:cNvGraphicFramePr>
          <p:nvPr>
            <p:extLst>
              <p:ext uri="{D42A27DB-BD31-4B8C-83A1-F6EECF244321}">
                <p14:modId xmlns:p14="http://schemas.microsoft.com/office/powerpoint/2010/main" val="1116589005"/>
              </p:ext>
            </p:extLst>
          </p:nvPr>
        </p:nvGraphicFramePr>
        <p:xfrm>
          <a:off x="4774782" y="1310613"/>
          <a:ext cx="4333722" cy="2084479"/>
        </p:xfrm>
        <a:graphic>
          <a:graphicData uri="http://schemas.openxmlformats.org/drawingml/2006/table">
            <a:tbl>
              <a:tblPr firstRow="1" bandRow="1">
                <a:tableStyleId>{BC89EF96-8CEA-46FF-86C4-4CE0E7609802}</a:tableStyleId>
              </a:tblPr>
              <a:tblGrid>
                <a:gridCol w="1867107"/>
                <a:gridCol w="2466615"/>
              </a:tblGrid>
              <a:tr h="502981">
                <a:tc gridSpan="2">
                  <a:txBody>
                    <a:bodyPr/>
                    <a:lstStyle/>
                    <a:p>
                      <a:r>
                        <a:rPr lang="en-US" altLang="zh-Hans" sz="2000" b="1" kern="1200" dirty="0" smtClean="0">
                          <a:solidFill>
                            <a:schemeClr val="tx1"/>
                          </a:solidFill>
                          <a:latin typeface="+mn-lt"/>
                          <a:ea typeface="+mn-ea"/>
                          <a:cs typeface="+mn-cs"/>
                        </a:rPr>
                        <a:t>Microarchitecture-level metrics</a:t>
                      </a:r>
                      <a:endParaRPr lang="zh-Hans" altLang="en-US" sz="2000" dirty="0"/>
                    </a:p>
                  </a:txBody>
                  <a:tcPr anchor="ctr" anchorCtr="1"/>
                </a:tc>
                <a:tc hMerge="1">
                  <a:txBody>
                    <a:bodyPr/>
                    <a:lstStyle/>
                    <a:p>
                      <a:endParaRPr lang="zh-Hans" altLang="en-US" dirty="0"/>
                    </a:p>
                  </a:txBody>
                  <a:tcPr anchor="ctr" anchorCtr="1"/>
                </a:tc>
              </a:tr>
              <a:tr h="389377">
                <a:tc>
                  <a:txBody>
                    <a:bodyPr/>
                    <a:lstStyle/>
                    <a:p>
                      <a:r>
                        <a:rPr lang="en-US" altLang="zh-Hans" sz="2000" dirty="0" smtClean="0"/>
                        <a:t>LLC Hit Ratio</a:t>
                      </a:r>
                      <a:endParaRPr lang="zh-Hans" altLang="en-US" sz="2000" dirty="0"/>
                    </a:p>
                  </a:txBody>
                  <a:tcPr anchor="ctr" anchorCtr="1"/>
                </a:tc>
                <a:tc>
                  <a:txBody>
                    <a:bodyPr/>
                    <a:lstStyle/>
                    <a:p>
                      <a:r>
                        <a:rPr lang="en-US" altLang="zh-Hans" sz="2000" dirty="0" smtClean="0"/>
                        <a:t>Memory Bandwidth</a:t>
                      </a:r>
                      <a:endParaRPr lang="zh-Hans" altLang="en-US" sz="2000" dirty="0"/>
                    </a:p>
                  </a:txBody>
                  <a:tcPr anchor="ctr" anchorCtr="1"/>
                </a:tc>
              </a:tr>
              <a:tr h="569201">
                <a:tc>
                  <a:txBody>
                    <a:bodyPr/>
                    <a:lstStyle/>
                    <a:p>
                      <a:r>
                        <a:rPr lang="en-US" altLang="zh-Hans" b="1" dirty="0" smtClean="0">
                          <a:solidFill>
                            <a:srgbClr val="FF0000"/>
                          </a:solidFill>
                        </a:rPr>
                        <a:t>2%</a:t>
                      </a:r>
                      <a:endParaRPr lang="zh-Hans" altLang="en-US" b="1" dirty="0">
                        <a:solidFill>
                          <a:srgbClr val="FF0000"/>
                        </a:solidFill>
                      </a:endParaRPr>
                    </a:p>
                  </a:txBody>
                  <a:tcPr anchor="ctr" anchorCtr="1"/>
                </a:tc>
                <a:tc>
                  <a:txBody>
                    <a:bodyPr/>
                    <a:lstStyle/>
                    <a:p>
                      <a:r>
                        <a:rPr lang="en-US" altLang="zh-Hans" b="1" dirty="0" smtClean="0">
                          <a:solidFill>
                            <a:srgbClr val="FF0000"/>
                          </a:solidFill>
                        </a:rPr>
                        <a:t>2267 MB/s</a:t>
                      </a:r>
                      <a:endParaRPr lang="zh-Hans" altLang="en-US" b="1" dirty="0">
                        <a:solidFill>
                          <a:srgbClr val="FF0000"/>
                        </a:solidFill>
                      </a:endParaRPr>
                    </a:p>
                  </a:txBody>
                  <a:tcPr anchor="ctr" anchorCtr="1"/>
                </a:tc>
              </a:tr>
              <a:tr h="616057">
                <a:tc>
                  <a:txBody>
                    <a:bodyPr/>
                    <a:lstStyle/>
                    <a:p>
                      <a:r>
                        <a:rPr lang="en-US" altLang="zh-Hans" b="1" dirty="0" smtClean="0">
                          <a:solidFill>
                            <a:srgbClr val="FF0000"/>
                          </a:solidFill>
                        </a:rPr>
                        <a:t>98%</a:t>
                      </a:r>
                      <a:endParaRPr lang="zh-Hans" altLang="en-US" b="1" dirty="0">
                        <a:solidFill>
                          <a:srgbClr val="FF0000"/>
                        </a:solidFill>
                      </a:endParaRPr>
                    </a:p>
                  </a:txBody>
                  <a:tcPr anchor="ctr" anchorCtr="1"/>
                </a:tc>
                <a:tc>
                  <a:txBody>
                    <a:bodyPr/>
                    <a:lstStyle/>
                    <a:p>
                      <a:r>
                        <a:rPr lang="en-US" altLang="zh-Hans" b="1" dirty="0" smtClean="0">
                          <a:solidFill>
                            <a:srgbClr val="FF0000"/>
                          </a:solidFill>
                        </a:rPr>
                        <a:t>1</a:t>
                      </a:r>
                      <a:r>
                        <a:rPr lang="en-US" altLang="zh-Hans" b="1" baseline="0" dirty="0" smtClean="0">
                          <a:solidFill>
                            <a:srgbClr val="FF0000"/>
                          </a:solidFill>
                        </a:rPr>
                        <a:t> </a:t>
                      </a:r>
                      <a:r>
                        <a:rPr lang="en-US" altLang="zh-Hans" b="1" dirty="0" smtClean="0">
                          <a:solidFill>
                            <a:srgbClr val="FF0000"/>
                          </a:solidFill>
                        </a:rPr>
                        <a:t>MB/s</a:t>
                      </a:r>
                      <a:endParaRPr lang="zh-Hans" altLang="en-US" b="1" dirty="0">
                        <a:solidFill>
                          <a:srgbClr val="FF0000"/>
                        </a:solidFill>
                      </a:endParaRPr>
                    </a:p>
                  </a:txBody>
                  <a:tcPr anchor="ctr" anchorCtr="1"/>
                </a:tc>
              </a:tr>
            </a:tbl>
          </a:graphicData>
        </a:graphic>
      </p:graphicFrame>
      <p:sp>
        <p:nvSpPr>
          <p:cNvPr id="48" name="圆角矩形 47"/>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49" name="圆角矩形 48"/>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cxnSp>
        <p:nvCxnSpPr>
          <p:cNvPr id="50" name="直接箭头连接符 49"/>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7677" y="3680255"/>
            <a:ext cx="1654043"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Memory Capacity</a:t>
            </a:r>
            <a:endParaRPr lang="zh-Hans" altLang="en-US" sz="1600" dirty="0">
              <a:solidFill>
                <a:prstClr val="black"/>
              </a:solidFill>
              <a:latin typeface="Calibri"/>
              <a:ea typeface="Calibri"/>
              <a:cs typeface="ＭＳ Ｐゴシック" charset="0"/>
            </a:endParaRPr>
          </a:p>
        </p:txBody>
      </p:sp>
      <p:sp>
        <p:nvSpPr>
          <p:cNvPr id="53" name="TextBox 52"/>
          <p:cNvSpPr txBox="1"/>
          <p:nvPr/>
        </p:nvSpPr>
        <p:spPr>
          <a:xfrm>
            <a:off x="107504" y="4472343"/>
            <a:ext cx="530915"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CPU</a:t>
            </a:r>
            <a:endParaRPr lang="zh-Hans" altLang="en-US" sz="1600" dirty="0">
              <a:solidFill>
                <a:prstClr val="black"/>
              </a:solidFill>
              <a:latin typeface="Calibri"/>
              <a:ea typeface="Calibri"/>
              <a:cs typeface="ＭＳ Ｐゴシック" charset="0"/>
            </a:endParaRPr>
          </a:p>
        </p:txBody>
      </p:sp>
      <p:cxnSp>
        <p:nvCxnSpPr>
          <p:cNvPr id="19" name="直接箭头连接符 18"/>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686490"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3855578" y="547119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029324" y="5461731"/>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4200037" y="548078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6472870"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7" descr="safari.png"/>
          <p:cNvPicPr>
            <a:picLocks noChangeAspect="1"/>
          </p:cNvPicPr>
          <p:nvPr/>
        </p:nvPicPr>
        <p:blipFill>
          <a:blip r:embed="rId4"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14109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mph" presetSubtype="2" fill="hold" nodeType="withEffect">
                                  <p:stCondLst>
                                    <p:cond delay="0"/>
                                  </p:stCondLst>
                                  <p:childTnLst>
                                    <p:animClr clrSpc="rgb" dir="cw">
                                      <p:cBhvr>
                                        <p:cTn id="70" dur="1000" fill="hold"/>
                                        <p:tgtEl>
                                          <p:spTgt spid="17"/>
                                        </p:tgtEl>
                                        <p:attrNameLst>
                                          <p:attrName>fillcolor</p:attrName>
                                        </p:attrNameLst>
                                      </p:cBhvr>
                                      <p:to>
                                        <a:srgbClr val="FD1711"/>
                                      </p:to>
                                    </p:animClr>
                                    <p:set>
                                      <p:cBhvr>
                                        <p:cTn id="71" dur="1000" fill="hold"/>
                                        <p:tgtEl>
                                          <p:spTgt spid="17"/>
                                        </p:tgtEl>
                                        <p:attrNameLst>
                                          <p:attrName>fill.type</p:attrName>
                                        </p:attrNameLst>
                                      </p:cBhvr>
                                      <p:to>
                                        <p:strVal val="solid"/>
                                      </p:to>
                                    </p:set>
                                    <p:set>
                                      <p:cBhvr>
                                        <p:cTn id="72"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4" grpId="0"/>
      <p:bldP spid="15" grpId="0" animBg="1"/>
      <p:bldP spid="16" grpId="0" animBg="1"/>
      <p:bldP spid="17" grpId="0" animBg="1"/>
      <p:bldP spid="48" grpId="0" animBg="1"/>
      <p:bldP spid="49" grpId="0" animBg="1"/>
      <p:bldP spid="52" grpId="0"/>
      <p:bldP spid="5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Impact on Performance</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114</a:t>
            </a:fld>
            <a:endParaRPr lang="zh-Hans" altLang="en-US">
              <a:solidFill>
                <a:prstClr val="black"/>
              </a:solidFill>
              <a:latin typeface="Calibri"/>
              <a:ea typeface="Calibri"/>
            </a:endParaRPr>
          </a:p>
        </p:txBody>
      </p:sp>
      <p:graphicFrame>
        <p:nvGraphicFramePr>
          <p:cNvPr id="51" name="图表 50"/>
          <p:cNvGraphicFramePr>
            <a:graphicFrameLocks/>
          </p:cNvGraphicFramePr>
          <p:nvPr>
            <p:extLst>
              <p:ext uri="{D42A27DB-BD31-4B8C-83A1-F6EECF244321}">
                <p14:modId xmlns:p14="http://schemas.microsoft.com/office/powerpoint/2010/main" val="3599616770"/>
              </p:ext>
            </p:extLst>
          </p:nvPr>
        </p:nvGraphicFramePr>
        <p:xfrm>
          <a:off x="643030" y="1340768"/>
          <a:ext cx="6658589" cy="1872208"/>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组合 44"/>
          <p:cNvGrpSpPr>
            <a:grpSpLocks noChangeAspect="1"/>
          </p:cNvGrpSpPr>
          <p:nvPr/>
        </p:nvGrpSpPr>
        <p:grpSpPr>
          <a:xfrm>
            <a:off x="2295992" y="3356992"/>
            <a:ext cx="2204000" cy="3384376"/>
            <a:chOff x="134211" y="3465818"/>
            <a:chExt cx="2204000" cy="3384376"/>
          </a:xfrm>
        </p:grpSpPr>
        <p:sp>
          <p:nvSpPr>
            <p:cNvPr id="47" name="圆角矩形 46"/>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48" name="圆角矩形 47"/>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49" name="圆角矩形 48"/>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52" name="矩形 51"/>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53" name="圆角矩形 52"/>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54" name="圆角矩形 53"/>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55" name="下箭头 54"/>
            <p:cNvSpPr/>
            <p:nvPr/>
          </p:nvSpPr>
          <p:spPr>
            <a:xfrm>
              <a:off x="826043" y="5986098"/>
              <a:ext cx="900100" cy="313964"/>
            </a:xfrm>
            <a:prstGeom prst="downArrow">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6" name="组合 55"/>
          <p:cNvGrpSpPr/>
          <p:nvPr/>
        </p:nvGrpSpPr>
        <p:grpSpPr>
          <a:xfrm>
            <a:off x="3507982" y="3980814"/>
            <a:ext cx="745245" cy="960354"/>
            <a:chOff x="2818643" y="2821552"/>
            <a:chExt cx="745245" cy="960354"/>
          </a:xfrm>
        </p:grpSpPr>
        <p:sp>
          <p:nvSpPr>
            <p:cNvPr id="57" name="圆角矩形 56"/>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58" name="圆角矩形 57"/>
            <p:cNvSpPr/>
            <p:nvPr/>
          </p:nvSpPr>
          <p:spPr>
            <a:xfrm>
              <a:off x="2867229" y="3325608"/>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59" name="组合 58"/>
          <p:cNvGrpSpPr/>
          <p:nvPr/>
        </p:nvGrpSpPr>
        <p:grpSpPr>
          <a:xfrm>
            <a:off x="6100248" y="3933056"/>
            <a:ext cx="745245" cy="960354"/>
            <a:chOff x="5940152" y="1641327"/>
            <a:chExt cx="745245" cy="960354"/>
          </a:xfrm>
        </p:grpSpPr>
        <p:sp>
          <p:nvSpPr>
            <p:cNvPr id="60" name="圆角矩形 59"/>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61" name="圆角矩形 60"/>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62" name="组合 61"/>
          <p:cNvGrpSpPr>
            <a:grpSpLocks noChangeAspect="1"/>
          </p:cNvGrpSpPr>
          <p:nvPr/>
        </p:nvGrpSpPr>
        <p:grpSpPr>
          <a:xfrm>
            <a:off x="5888156" y="3356992"/>
            <a:ext cx="2204000" cy="3384376"/>
            <a:chOff x="134211" y="3465818"/>
            <a:chExt cx="2204000" cy="3384376"/>
          </a:xfrm>
        </p:grpSpPr>
        <p:sp>
          <p:nvSpPr>
            <p:cNvPr id="63" name="圆角矩形 62"/>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64" name="圆角矩形 63"/>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65" name="圆角矩形 64"/>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66" name="矩形 65"/>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67" name="圆角矩形 66"/>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68" name="圆角矩形 67"/>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69" name="下箭头 68"/>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70" name="组合 69"/>
          <p:cNvGrpSpPr/>
          <p:nvPr/>
        </p:nvGrpSpPr>
        <p:grpSpPr>
          <a:xfrm>
            <a:off x="2524396" y="3980814"/>
            <a:ext cx="745245" cy="960354"/>
            <a:chOff x="1982802" y="2828686"/>
            <a:chExt cx="745245" cy="960354"/>
          </a:xfrm>
        </p:grpSpPr>
        <p:sp>
          <p:nvSpPr>
            <p:cNvPr id="71" name="圆角矩形 70"/>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72" name="圆角矩形 71"/>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73" name="组合 72"/>
          <p:cNvGrpSpPr/>
          <p:nvPr/>
        </p:nvGrpSpPr>
        <p:grpSpPr>
          <a:xfrm>
            <a:off x="7107465" y="3909332"/>
            <a:ext cx="745245" cy="960354"/>
            <a:chOff x="6800013" y="1648461"/>
            <a:chExt cx="745245" cy="960354"/>
          </a:xfrm>
        </p:grpSpPr>
        <p:sp>
          <p:nvSpPr>
            <p:cNvPr id="74" name="圆角矩形 73"/>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75" name="圆角矩形 74"/>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76" name="组合 75"/>
          <p:cNvGrpSpPr/>
          <p:nvPr/>
        </p:nvGrpSpPr>
        <p:grpSpPr>
          <a:xfrm>
            <a:off x="318994" y="5373216"/>
            <a:ext cx="1655804" cy="919827"/>
            <a:chOff x="32830" y="5574898"/>
            <a:chExt cx="1655804" cy="919827"/>
          </a:xfrm>
        </p:grpSpPr>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 name="圆角矩形 77"/>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79" name="TextBox 78"/>
            <p:cNvSpPr txBox="1"/>
            <p:nvPr/>
          </p:nvSpPr>
          <p:spPr>
            <a:xfrm>
              <a:off x="714200" y="5637088"/>
              <a:ext cx="966034" cy="369332"/>
            </a:xfrm>
            <a:prstGeom prst="rect">
              <a:avLst/>
            </a:prstGeom>
            <a:noFill/>
          </p:spPr>
          <p:txBody>
            <a:bodyPr wrap="none" rtlCol="0">
              <a:spAutoFit/>
            </a:bodyPr>
            <a:lstStyle/>
            <a:p>
              <a:r>
                <a:rPr lang="en-US" altLang="zh-Hans" dirty="0" smtClean="0">
                  <a:solidFill>
                    <a:prstClr val="black"/>
                  </a:solidFill>
                  <a:latin typeface="Calibri"/>
                  <a:ea typeface="Calibri"/>
                  <a:cs typeface="ＭＳ Ｐゴシック" charset="0"/>
                </a:rPr>
                <a:t>STREAM</a:t>
              </a:r>
              <a:endParaRPr lang="zh-Hans" altLang="en-US" dirty="0">
                <a:solidFill>
                  <a:prstClr val="black"/>
                </a:solidFill>
                <a:latin typeface="Calibri"/>
                <a:ea typeface="Calibri"/>
                <a:cs typeface="ＭＳ Ｐゴシック" charset="0"/>
              </a:endParaRPr>
            </a:p>
          </p:txBody>
        </p:sp>
        <p:sp>
          <p:nvSpPr>
            <p:cNvPr id="80" name="TextBox 79"/>
            <p:cNvSpPr txBox="1"/>
            <p:nvPr/>
          </p:nvSpPr>
          <p:spPr>
            <a:xfrm>
              <a:off x="714200" y="6110273"/>
              <a:ext cx="974434" cy="369332"/>
            </a:xfrm>
            <a:prstGeom prst="rect">
              <a:avLst/>
            </a:prstGeom>
            <a:noFill/>
          </p:spPr>
          <p:txBody>
            <a:bodyPr wrap="none" rtlCol="0">
              <a:spAutoFit/>
            </a:bodyPr>
            <a:lstStyle/>
            <a:p>
              <a:r>
                <a:rPr lang="en-US" altLang="zh-Hans" dirty="0" err="1" smtClean="0">
                  <a:solidFill>
                    <a:prstClr val="black"/>
                  </a:solidFill>
                  <a:latin typeface="Calibri"/>
                  <a:ea typeface="Calibri"/>
                  <a:cs typeface="ＭＳ Ｐゴシック" charset="0"/>
                </a:rPr>
                <a:t>gromacs</a:t>
              </a:r>
              <a:endParaRPr lang="zh-Hans" altLang="en-US" dirty="0">
                <a:solidFill>
                  <a:prstClr val="black"/>
                </a:solidFill>
                <a:latin typeface="Calibri"/>
                <a:ea typeface="Calibri"/>
                <a:cs typeface="ＭＳ Ｐゴシック" charset="0"/>
              </a:endParaRPr>
            </a:p>
          </p:txBody>
        </p:sp>
      </p:grpSp>
      <p:sp>
        <p:nvSpPr>
          <p:cNvPr id="81" name="圆角矩形 80"/>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82" name="圆角矩形 81"/>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cxnSp>
        <p:nvCxnSpPr>
          <p:cNvPr id="83" name="直接箭头连接符 82"/>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7677" y="3680255"/>
            <a:ext cx="1654043"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Memory Capacity</a:t>
            </a:r>
            <a:endParaRPr lang="zh-Hans" altLang="en-US" sz="1600" dirty="0">
              <a:solidFill>
                <a:prstClr val="black"/>
              </a:solidFill>
              <a:latin typeface="Calibri"/>
              <a:ea typeface="Calibri"/>
              <a:cs typeface="ＭＳ Ｐゴシック" charset="0"/>
            </a:endParaRPr>
          </a:p>
        </p:txBody>
      </p:sp>
      <p:sp>
        <p:nvSpPr>
          <p:cNvPr id="86" name="TextBox 85"/>
          <p:cNvSpPr txBox="1"/>
          <p:nvPr/>
        </p:nvSpPr>
        <p:spPr>
          <a:xfrm>
            <a:off x="107504" y="4472343"/>
            <a:ext cx="530915"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CPU</a:t>
            </a:r>
            <a:endParaRPr lang="zh-Hans" altLang="en-US" sz="1600" dirty="0">
              <a:solidFill>
                <a:prstClr val="black"/>
              </a:solidFill>
              <a:latin typeface="Calibri"/>
              <a:ea typeface="Calibri"/>
              <a:cs typeface="ＭＳ Ｐゴシック" charset="0"/>
            </a:endParaRPr>
          </a:p>
        </p:txBody>
      </p:sp>
      <p:cxnSp>
        <p:nvCxnSpPr>
          <p:cNvPr id="87" name="直接箭头连接符 86"/>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3686490"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3855578" y="547119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4029324" y="5461731"/>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4200037" y="548078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6472870"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左右箭头 96"/>
          <p:cNvSpPr/>
          <p:nvPr/>
        </p:nvSpPr>
        <p:spPr>
          <a:xfrm>
            <a:off x="4358256" y="4460991"/>
            <a:ext cx="1741991" cy="444946"/>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ans" sz="2000" b="1" dirty="0" smtClean="0">
                <a:solidFill>
                  <a:prstClr val="black"/>
                </a:solidFill>
                <a:latin typeface="Calibri"/>
                <a:ea typeface="Calibri"/>
              </a:rPr>
              <a:t>SWAP</a:t>
            </a:r>
            <a:endParaRPr lang="zh-Hans" altLang="en-US" sz="2000" b="1" dirty="0">
              <a:solidFill>
                <a:prstClr val="black"/>
              </a:solidFill>
              <a:latin typeface="Calibri"/>
              <a:ea typeface="Calibri"/>
            </a:endParaRPr>
          </a:p>
        </p:txBody>
      </p:sp>
      <p:pic>
        <p:nvPicPr>
          <p:cNvPr id="98" name="Picture 7" descr="safari.png"/>
          <p:cNvPicPr>
            <a:picLocks noChangeAspect="1"/>
          </p:cNvPicPr>
          <p:nvPr/>
        </p:nvPicPr>
        <p:blipFill>
          <a:blip r:embed="rId5"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20282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Impact on Performance</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115</a:t>
            </a:fld>
            <a:endParaRPr lang="zh-Hans" altLang="en-US">
              <a:solidFill>
                <a:prstClr val="black"/>
              </a:solidFill>
              <a:latin typeface="Calibri"/>
              <a:ea typeface="Calibri"/>
            </a:endParaRPr>
          </a:p>
        </p:txBody>
      </p:sp>
      <p:graphicFrame>
        <p:nvGraphicFramePr>
          <p:cNvPr id="47" name="图表 46"/>
          <p:cNvGraphicFramePr>
            <a:graphicFrameLocks/>
          </p:cNvGraphicFramePr>
          <p:nvPr>
            <p:extLst>
              <p:ext uri="{D42A27DB-BD31-4B8C-83A1-F6EECF244321}">
                <p14:modId xmlns:p14="http://schemas.microsoft.com/office/powerpoint/2010/main" val="3037324150"/>
              </p:ext>
            </p:extLst>
          </p:nvPr>
        </p:nvGraphicFramePr>
        <p:xfrm>
          <a:off x="643030" y="1340768"/>
          <a:ext cx="6658589"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10" name="上箭头 9"/>
          <p:cNvSpPr/>
          <p:nvPr/>
        </p:nvSpPr>
        <p:spPr>
          <a:xfrm>
            <a:off x="4139952" y="1772816"/>
            <a:ext cx="504056" cy="25433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 altLang="en-US">
              <a:solidFill>
                <a:prstClr val="white"/>
              </a:solidFill>
              <a:latin typeface="Calibri"/>
              <a:ea typeface="Calibri"/>
            </a:endParaRPr>
          </a:p>
        </p:txBody>
      </p:sp>
      <p:sp>
        <p:nvSpPr>
          <p:cNvPr id="18" name="TextBox 17"/>
          <p:cNvSpPr txBox="1"/>
          <p:nvPr/>
        </p:nvSpPr>
        <p:spPr>
          <a:xfrm>
            <a:off x="4128996" y="1475492"/>
            <a:ext cx="587020" cy="369332"/>
          </a:xfrm>
          <a:prstGeom prst="rect">
            <a:avLst/>
          </a:prstGeom>
          <a:noFill/>
        </p:spPr>
        <p:txBody>
          <a:bodyPr wrap="none" rtlCol="0">
            <a:spAutoFit/>
          </a:bodyPr>
          <a:lstStyle/>
          <a:p>
            <a:r>
              <a:rPr lang="en-US" altLang="zh-Hans" b="1" dirty="0" smtClean="0">
                <a:solidFill>
                  <a:srgbClr val="FF0000"/>
                </a:solidFill>
                <a:latin typeface="Calibri"/>
                <a:ea typeface="Calibri"/>
                <a:cs typeface="ＭＳ Ｐゴシック" charset="0"/>
              </a:rPr>
              <a:t>49%</a:t>
            </a:r>
            <a:endParaRPr lang="zh-Hans" altLang="en-US" b="1" dirty="0">
              <a:solidFill>
                <a:srgbClr val="FF0000"/>
              </a:solidFill>
              <a:latin typeface="Calibri"/>
              <a:ea typeface="Calibri"/>
              <a:cs typeface="ＭＳ Ｐゴシック" charset="0"/>
            </a:endParaRPr>
          </a:p>
        </p:txBody>
      </p:sp>
      <p:grpSp>
        <p:nvGrpSpPr>
          <p:cNvPr id="48" name="组合 47"/>
          <p:cNvGrpSpPr>
            <a:grpSpLocks noChangeAspect="1"/>
          </p:cNvGrpSpPr>
          <p:nvPr/>
        </p:nvGrpSpPr>
        <p:grpSpPr>
          <a:xfrm>
            <a:off x="2295992" y="3356992"/>
            <a:ext cx="2204000" cy="3384376"/>
            <a:chOff x="134211" y="3465818"/>
            <a:chExt cx="2204000" cy="3384376"/>
          </a:xfrm>
        </p:grpSpPr>
        <p:sp>
          <p:nvSpPr>
            <p:cNvPr id="49" name="圆角矩形 48"/>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50" name="圆角矩形 49"/>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51" name="圆角矩形 5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52" name="矩形 51"/>
            <p:cNvSpPr/>
            <p:nvPr/>
          </p:nvSpPr>
          <p:spPr>
            <a:xfrm>
              <a:off x="924748" y="3465818"/>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53" name="圆角矩形 52"/>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54" name="圆角矩形 53"/>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55" name="下箭头 54"/>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6" name="组合 55"/>
          <p:cNvGrpSpPr/>
          <p:nvPr/>
        </p:nvGrpSpPr>
        <p:grpSpPr>
          <a:xfrm>
            <a:off x="3507982" y="3980814"/>
            <a:ext cx="745245" cy="960354"/>
            <a:chOff x="2818643" y="2821552"/>
            <a:chExt cx="745245" cy="960354"/>
          </a:xfrm>
        </p:grpSpPr>
        <p:sp>
          <p:nvSpPr>
            <p:cNvPr id="57" name="圆角矩形 56"/>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58" name="圆角矩形 57"/>
            <p:cNvSpPr/>
            <p:nvPr/>
          </p:nvSpPr>
          <p:spPr>
            <a:xfrm>
              <a:off x="2867229" y="3325608"/>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sp>
        <p:nvSpPr>
          <p:cNvPr id="60" name="圆角矩形 59"/>
          <p:cNvSpPr/>
          <p:nvPr/>
        </p:nvSpPr>
        <p:spPr>
          <a:xfrm>
            <a:off x="6100248" y="393305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61" name="圆角矩形 60"/>
          <p:cNvSpPr/>
          <p:nvPr/>
        </p:nvSpPr>
        <p:spPr>
          <a:xfrm>
            <a:off x="6148834" y="443711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63" name="圆角矩形 62"/>
          <p:cNvSpPr/>
          <p:nvPr/>
        </p:nvSpPr>
        <p:spPr>
          <a:xfrm>
            <a:off x="5888156" y="3660265"/>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smtClean="0">
              <a:solidFill>
                <a:prstClr val="black"/>
              </a:solidFill>
              <a:latin typeface="Calibri"/>
            </a:endParaRPr>
          </a:p>
        </p:txBody>
      </p:sp>
      <p:sp>
        <p:nvSpPr>
          <p:cNvPr id="64" name="圆角矩形 63"/>
          <p:cNvSpPr/>
          <p:nvPr/>
        </p:nvSpPr>
        <p:spPr>
          <a:xfrm>
            <a:off x="6003924"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Core0</a:t>
            </a:r>
            <a:endParaRPr lang="en-US" b="1" dirty="0">
              <a:solidFill>
                <a:prstClr val="black"/>
              </a:solidFill>
              <a:latin typeface="Calibri"/>
            </a:endParaRPr>
          </a:p>
        </p:txBody>
      </p:sp>
      <p:sp>
        <p:nvSpPr>
          <p:cNvPr id="65" name="圆角矩形 64"/>
          <p:cNvSpPr/>
          <p:nvPr/>
        </p:nvSpPr>
        <p:spPr>
          <a:xfrm>
            <a:off x="7012036"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Calibri"/>
            </a:endParaRPr>
          </a:p>
          <a:p>
            <a:pPr algn="ctr"/>
            <a:endParaRPr lang="en-US" b="1" dirty="0">
              <a:solidFill>
                <a:prstClr val="black"/>
              </a:solidFill>
              <a:latin typeface="Calibri"/>
            </a:endParaRPr>
          </a:p>
          <a:p>
            <a:pPr algn="ctr"/>
            <a:endParaRPr lang="en-US" b="1" dirty="0" smtClean="0">
              <a:solidFill>
                <a:prstClr val="black"/>
              </a:solidFill>
              <a:latin typeface="Calibri"/>
            </a:endParaRPr>
          </a:p>
          <a:p>
            <a:pPr algn="ctr"/>
            <a:endParaRPr lang="en-US" b="1" dirty="0">
              <a:solidFill>
                <a:prstClr val="black"/>
              </a:solidFill>
              <a:latin typeface="Calibri"/>
            </a:endParaRPr>
          </a:p>
          <a:p>
            <a:pPr algn="ctr"/>
            <a:r>
              <a:rPr lang="en-US" b="1" dirty="0" smtClean="0">
                <a:solidFill>
                  <a:prstClr val="black"/>
                </a:solidFill>
                <a:latin typeface="Calibri"/>
              </a:rPr>
              <a:t>Core1</a:t>
            </a:r>
            <a:endParaRPr lang="en-US" b="1" dirty="0">
              <a:solidFill>
                <a:prstClr val="black"/>
              </a:solidFill>
              <a:latin typeface="Calibri"/>
            </a:endParaRPr>
          </a:p>
        </p:txBody>
      </p:sp>
      <p:sp>
        <p:nvSpPr>
          <p:cNvPr id="66" name="矩形 65"/>
          <p:cNvSpPr/>
          <p:nvPr/>
        </p:nvSpPr>
        <p:spPr>
          <a:xfrm>
            <a:off x="6678693" y="3356992"/>
            <a:ext cx="622926" cy="369332"/>
          </a:xfrm>
          <a:prstGeom prst="rect">
            <a:avLst/>
          </a:prstGeom>
        </p:spPr>
        <p:txBody>
          <a:bodyPr wrap="none">
            <a:spAutoFit/>
          </a:bodyPr>
          <a:lstStyle/>
          <a:p>
            <a:pPr algn="ctr"/>
            <a:r>
              <a:rPr lang="en-US" b="1" dirty="0" smtClean="0">
                <a:solidFill>
                  <a:prstClr val="black"/>
                </a:solidFill>
                <a:latin typeface="Calibri"/>
                <a:ea typeface="ＭＳ Ｐゴシック" charset="0"/>
                <a:cs typeface="ＭＳ Ｐゴシック" charset="0"/>
              </a:rPr>
              <a:t>Host</a:t>
            </a:r>
            <a:endParaRPr lang="en-US" b="1" dirty="0">
              <a:solidFill>
                <a:prstClr val="black"/>
              </a:solidFill>
              <a:latin typeface="Calibri"/>
              <a:ea typeface="ＭＳ Ｐゴシック" charset="0"/>
              <a:cs typeface="ＭＳ Ｐゴシック" charset="0"/>
            </a:endParaRPr>
          </a:p>
        </p:txBody>
      </p:sp>
      <p:sp>
        <p:nvSpPr>
          <p:cNvPr id="67" name="圆角矩形 66"/>
          <p:cNvSpPr/>
          <p:nvPr/>
        </p:nvSpPr>
        <p:spPr>
          <a:xfrm>
            <a:off x="6004904" y="5574898"/>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LLC</a:t>
            </a:r>
            <a:endParaRPr lang="en-US" b="1" dirty="0">
              <a:solidFill>
                <a:prstClr val="black"/>
              </a:solidFill>
              <a:latin typeface="Calibri"/>
            </a:endParaRPr>
          </a:p>
        </p:txBody>
      </p:sp>
      <p:sp>
        <p:nvSpPr>
          <p:cNvPr id="68" name="圆角矩形 67"/>
          <p:cNvSpPr/>
          <p:nvPr/>
        </p:nvSpPr>
        <p:spPr>
          <a:xfrm>
            <a:off x="6003924" y="6191236"/>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DRAM</a:t>
            </a:r>
            <a:endParaRPr lang="en-US" b="1" dirty="0">
              <a:solidFill>
                <a:prstClr val="black"/>
              </a:solidFill>
              <a:latin typeface="Calibri"/>
            </a:endParaRPr>
          </a:p>
        </p:txBody>
      </p:sp>
      <p:sp>
        <p:nvSpPr>
          <p:cNvPr id="69" name="下箭头 68"/>
          <p:cNvSpPr/>
          <p:nvPr/>
        </p:nvSpPr>
        <p:spPr>
          <a:xfrm>
            <a:off x="6579988" y="5877272"/>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0" name="组合 69"/>
          <p:cNvGrpSpPr/>
          <p:nvPr/>
        </p:nvGrpSpPr>
        <p:grpSpPr>
          <a:xfrm>
            <a:off x="2524396" y="3980814"/>
            <a:ext cx="745245" cy="960354"/>
            <a:chOff x="1982802" y="2828686"/>
            <a:chExt cx="745245" cy="960354"/>
          </a:xfrm>
        </p:grpSpPr>
        <p:sp>
          <p:nvSpPr>
            <p:cNvPr id="71" name="圆角矩形 70"/>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72" name="圆角矩形 71"/>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73" name="组合 72"/>
          <p:cNvGrpSpPr/>
          <p:nvPr/>
        </p:nvGrpSpPr>
        <p:grpSpPr>
          <a:xfrm>
            <a:off x="7107465" y="3909332"/>
            <a:ext cx="745245" cy="960354"/>
            <a:chOff x="6800013" y="1648461"/>
            <a:chExt cx="745245" cy="960354"/>
          </a:xfrm>
        </p:grpSpPr>
        <p:sp>
          <p:nvSpPr>
            <p:cNvPr id="74" name="圆角矩形 73"/>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75" name="圆角矩形 74"/>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grpSp>
      <p:grpSp>
        <p:nvGrpSpPr>
          <p:cNvPr id="76" name="组合 75"/>
          <p:cNvGrpSpPr/>
          <p:nvPr/>
        </p:nvGrpSpPr>
        <p:grpSpPr>
          <a:xfrm>
            <a:off x="318994" y="5373216"/>
            <a:ext cx="1655804" cy="919827"/>
            <a:chOff x="32830" y="5574898"/>
            <a:chExt cx="1655804" cy="919827"/>
          </a:xfrm>
        </p:grpSpPr>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 name="圆角矩形 77"/>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sp>
          <p:nvSpPr>
            <p:cNvPr id="79" name="TextBox 78"/>
            <p:cNvSpPr txBox="1"/>
            <p:nvPr/>
          </p:nvSpPr>
          <p:spPr>
            <a:xfrm>
              <a:off x="714200" y="5637088"/>
              <a:ext cx="966034" cy="369332"/>
            </a:xfrm>
            <a:prstGeom prst="rect">
              <a:avLst/>
            </a:prstGeom>
            <a:noFill/>
          </p:spPr>
          <p:txBody>
            <a:bodyPr wrap="none" rtlCol="0">
              <a:spAutoFit/>
            </a:bodyPr>
            <a:lstStyle/>
            <a:p>
              <a:r>
                <a:rPr lang="en-US" altLang="zh-Hans" dirty="0" smtClean="0">
                  <a:solidFill>
                    <a:prstClr val="black"/>
                  </a:solidFill>
                  <a:latin typeface="Calibri"/>
                  <a:ea typeface="Calibri"/>
                  <a:cs typeface="ＭＳ Ｐゴシック" charset="0"/>
                </a:rPr>
                <a:t>STREAM</a:t>
              </a:r>
              <a:endParaRPr lang="zh-Hans" altLang="en-US" dirty="0">
                <a:solidFill>
                  <a:prstClr val="black"/>
                </a:solidFill>
                <a:latin typeface="Calibri"/>
                <a:ea typeface="Calibri"/>
                <a:cs typeface="ＭＳ Ｐゴシック" charset="0"/>
              </a:endParaRPr>
            </a:p>
          </p:txBody>
        </p:sp>
        <p:sp>
          <p:nvSpPr>
            <p:cNvPr id="80" name="TextBox 79"/>
            <p:cNvSpPr txBox="1"/>
            <p:nvPr/>
          </p:nvSpPr>
          <p:spPr>
            <a:xfrm>
              <a:off x="714200" y="6110273"/>
              <a:ext cx="974434" cy="369332"/>
            </a:xfrm>
            <a:prstGeom prst="rect">
              <a:avLst/>
            </a:prstGeom>
            <a:noFill/>
          </p:spPr>
          <p:txBody>
            <a:bodyPr wrap="none" rtlCol="0">
              <a:spAutoFit/>
            </a:bodyPr>
            <a:lstStyle/>
            <a:p>
              <a:r>
                <a:rPr lang="en-US" altLang="zh-Hans" dirty="0" err="1" smtClean="0">
                  <a:solidFill>
                    <a:prstClr val="black"/>
                  </a:solidFill>
                  <a:latin typeface="Calibri"/>
                  <a:ea typeface="Calibri"/>
                  <a:cs typeface="ＭＳ Ｐゴシック" charset="0"/>
                </a:rPr>
                <a:t>gromacs</a:t>
              </a:r>
              <a:endParaRPr lang="zh-Hans" altLang="en-US" dirty="0">
                <a:solidFill>
                  <a:prstClr val="black"/>
                </a:solidFill>
                <a:latin typeface="Calibri"/>
                <a:ea typeface="Calibri"/>
                <a:cs typeface="ＭＳ Ｐゴシック" charset="0"/>
              </a:endParaRPr>
            </a:p>
          </p:txBody>
        </p:sp>
      </p:grpSp>
      <p:sp>
        <p:nvSpPr>
          <p:cNvPr id="81" name="圆角矩形 80"/>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VM</a:t>
            </a:r>
          </a:p>
          <a:p>
            <a:pPr algn="ctr"/>
            <a:endParaRPr lang="en-US" b="1" dirty="0" smtClean="0">
              <a:solidFill>
                <a:prstClr val="black"/>
              </a:solidFill>
              <a:latin typeface="Calibri"/>
            </a:endParaRPr>
          </a:p>
          <a:p>
            <a:pPr algn="ctr"/>
            <a:endParaRPr lang="en-US" b="1" dirty="0">
              <a:solidFill>
                <a:prstClr val="black"/>
              </a:solidFill>
              <a:latin typeface="Calibri"/>
            </a:endParaRPr>
          </a:p>
        </p:txBody>
      </p:sp>
      <p:sp>
        <p:nvSpPr>
          <p:cNvPr id="82" name="圆角矩形 81"/>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App</a:t>
            </a:r>
            <a:endParaRPr lang="en-US" b="1" dirty="0">
              <a:solidFill>
                <a:prstClr val="black"/>
              </a:solidFill>
              <a:latin typeface="Calibri"/>
            </a:endParaRPr>
          </a:p>
        </p:txBody>
      </p:sp>
      <p:cxnSp>
        <p:nvCxnSpPr>
          <p:cNvPr id="83" name="直接箭头连接符 82"/>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7677" y="3680255"/>
            <a:ext cx="1654043"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Memory Capacity</a:t>
            </a:r>
            <a:endParaRPr lang="zh-Hans" altLang="en-US" sz="1600" dirty="0">
              <a:solidFill>
                <a:prstClr val="black"/>
              </a:solidFill>
              <a:latin typeface="Calibri"/>
              <a:ea typeface="Calibri"/>
              <a:cs typeface="ＭＳ Ｐゴシック" charset="0"/>
            </a:endParaRPr>
          </a:p>
        </p:txBody>
      </p:sp>
      <p:sp>
        <p:nvSpPr>
          <p:cNvPr id="86" name="TextBox 85"/>
          <p:cNvSpPr txBox="1"/>
          <p:nvPr/>
        </p:nvSpPr>
        <p:spPr>
          <a:xfrm>
            <a:off x="107504" y="4472343"/>
            <a:ext cx="530915" cy="338554"/>
          </a:xfrm>
          <a:prstGeom prst="rect">
            <a:avLst/>
          </a:prstGeom>
          <a:noFill/>
        </p:spPr>
        <p:txBody>
          <a:bodyPr wrap="none" rtlCol="0">
            <a:spAutoFit/>
          </a:bodyPr>
          <a:lstStyle/>
          <a:p>
            <a:r>
              <a:rPr lang="en-US" altLang="zh-Hans" sz="1600" dirty="0" smtClean="0">
                <a:solidFill>
                  <a:prstClr val="black"/>
                </a:solidFill>
                <a:latin typeface="Calibri"/>
                <a:ea typeface="Calibri"/>
                <a:cs typeface="ＭＳ Ｐゴシック" charset="0"/>
              </a:rPr>
              <a:t>CPU</a:t>
            </a:r>
            <a:endParaRPr lang="zh-Hans" altLang="en-US" sz="1600" dirty="0">
              <a:solidFill>
                <a:prstClr val="black"/>
              </a:solidFill>
              <a:latin typeface="Calibri"/>
              <a:ea typeface="Calibri"/>
              <a:cs typeface="ＭＳ Ｐゴシック" charset="0"/>
            </a:endParaRPr>
          </a:p>
        </p:txBody>
      </p:sp>
      <p:cxnSp>
        <p:nvCxnSpPr>
          <p:cNvPr id="87" name="直接箭头连接符 86"/>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3900068" y="547159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6165146" y="5462108"/>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6334234" y="5471570"/>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6507980" y="5462107"/>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a:off x="6678693" y="5481159"/>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爆炸形 1 18"/>
          <p:cNvSpPr/>
          <p:nvPr/>
        </p:nvSpPr>
        <p:spPr>
          <a:xfrm>
            <a:off x="251520" y="1196752"/>
            <a:ext cx="8772290" cy="5051223"/>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ans" sz="2800" b="1" dirty="0" smtClean="0">
                <a:solidFill>
                  <a:srgbClr val="FF0000"/>
                </a:solidFill>
                <a:latin typeface="Calibri"/>
                <a:ea typeface="Calibri"/>
              </a:rPr>
              <a:t>We need microarchitecture-level interference awareness in DRM!</a:t>
            </a:r>
            <a:endParaRPr lang="zh-Hans" altLang="en-US" sz="2800" b="1" dirty="0">
              <a:solidFill>
                <a:srgbClr val="FF0000"/>
              </a:solidFill>
              <a:latin typeface="Calibri"/>
              <a:ea typeface="Calibri"/>
            </a:endParaRPr>
          </a:p>
        </p:txBody>
      </p:sp>
      <p:pic>
        <p:nvPicPr>
          <p:cNvPr id="59" name="Picture 7" descr="safari.png"/>
          <p:cNvPicPr>
            <a:picLocks noChangeAspect="1"/>
          </p:cNvPicPr>
          <p:nvPr/>
        </p:nvPicPr>
        <p:blipFill>
          <a:blip r:embed="rId5"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15217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A-DRM: Architecture-aware DRM</a:t>
            </a:r>
            <a:endParaRPr lang="zh-Hans" altLang="en-US" b="1" dirty="0"/>
          </a:p>
        </p:txBody>
      </p:sp>
      <p:sp>
        <p:nvSpPr>
          <p:cNvPr id="3" name="内容占位符 2"/>
          <p:cNvSpPr>
            <a:spLocks noGrp="1"/>
          </p:cNvSpPr>
          <p:nvPr>
            <p:ph idx="1"/>
          </p:nvPr>
        </p:nvSpPr>
        <p:spPr/>
        <p:txBody>
          <a:bodyPr>
            <a:noAutofit/>
          </a:bodyPr>
          <a:lstStyle/>
          <a:p>
            <a:r>
              <a:rPr lang="en-US" altLang="zh-Hans" sz="3000" b="1" u="sng" dirty="0" smtClean="0"/>
              <a:t>Goal</a:t>
            </a:r>
            <a:r>
              <a:rPr lang="en-US" altLang="zh-Hans" sz="3000" dirty="0" smtClean="0"/>
              <a:t>: Take into account microarchitecture-level </a:t>
            </a:r>
            <a:r>
              <a:rPr lang="en-US" altLang="zh-Hans" sz="3000" dirty="0"/>
              <a:t>shared resource </a:t>
            </a:r>
            <a:r>
              <a:rPr lang="en-US" altLang="zh-Hans" sz="3000" dirty="0" smtClean="0"/>
              <a:t>interference</a:t>
            </a:r>
          </a:p>
          <a:p>
            <a:pPr lvl="1"/>
            <a:r>
              <a:rPr lang="en-US" altLang="zh-Hans" sz="2400" dirty="0" smtClean="0"/>
              <a:t>Shared cache capacity</a:t>
            </a:r>
          </a:p>
          <a:p>
            <a:pPr lvl="1"/>
            <a:r>
              <a:rPr lang="en-US" altLang="zh-Hans" sz="2400" dirty="0" smtClean="0"/>
              <a:t>Shared memory bandwidth</a:t>
            </a:r>
          </a:p>
          <a:p>
            <a:pPr lvl="8"/>
            <a:endParaRPr lang="en-US" altLang="zh-Hans" dirty="0"/>
          </a:p>
          <a:p>
            <a:r>
              <a:rPr lang="en-US" altLang="zh-Hans" sz="3000" b="1" u="sng" dirty="0">
                <a:solidFill>
                  <a:srgbClr val="0000FF"/>
                </a:solidFill>
              </a:rPr>
              <a:t>Key </a:t>
            </a:r>
            <a:r>
              <a:rPr lang="en-US" altLang="zh-Hans" sz="3000" b="1" u="sng" dirty="0" smtClean="0">
                <a:solidFill>
                  <a:srgbClr val="0000FF"/>
                </a:solidFill>
              </a:rPr>
              <a:t>Idea</a:t>
            </a:r>
            <a:r>
              <a:rPr lang="en-US" altLang="zh-Hans" sz="3000" dirty="0" smtClean="0">
                <a:solidFill>
                  <a:srgbClr val="0000FF"/>
                </a:solidFill>
              </a:rPr>
              <a:t>: </a:t>
            </a:r>
          </a:p>
          <a:p>
            <a:pPr lvl="1"/>
            <a:r>
              <a:rPr lang="en-US" altLang="zh-Hans" sz="2600" dirty="0" smtClean="0">
                <a:solidFill>
                  <a:srgbClr val="0000FF"/>
                </a:solidFill>
              </a:rPr>
              <a:t>Monitor and detect microarchitecture</a:t>
            </a:r>
            <a:r>
              <a:rPr lang="en-US" altLang="zh-Hans" sz="2600" dirty="0">
                <a:solidFill>
                  <a:srgbClr val="0000FF"/>
                </a:solidFill>
              </a:rPr>
              <a:t>-level shared resource </a:t>
            </a:r>
            <a:r>
              <a:rPr lang="en-US" altLang="zh-Hans" sz="2600" dirty="0" smtClean="0">
                <a:solidFill>
                  <a:srgbClr val="0000FF"/>
                </a:solidFill>
              </a:rPr>
              <a:t>interference</a:t>
            </a:r>
            <a:endParaRPr lang="en-US" altLang="zh-Hans" sz="2600" dirty="0">
              <a:solidFill>
                <a:srgbClr val="0000FF"/>
              </a:solidFill>
            </a:endParaRPr>
          </a:p>
          <a:p>
            <a:pPr lvl="1"/>
            <a:r>
              <a:rPr lang="en-US" altLang="zh-Hans" sz="2600" dirty="0" smtClean="0">
                <a:solidFill>
                  <a:srgbClr val="0000FF"/>
                </a:solidFill>
              </a:rPr>
              <a:t>Balance microarchitecture</a:t>
            </a:r>
            <a:r>
              <a:rPr lang="en-US" altLang="zh-Hans" sz="2600" dirty="0">
                <a:solidFill>
                  <a:srgbClr val="0000FF"/>
                </a:solidFill>
              </a:rPr>
              <a:t>-level </a:t>
            </a:r>
            <a:r>
              <a:rPr lang="en-US" altLang="zh-Hans" sz="2600" dirty="0" smtClean="0">
                <a:solidFill>
                  <a:srgbClr val="0000FF"/>
                </a:solidFill>
              </a:rPr>
              <a:t>resource usage </a:t>
            </a:r>
            <a:r>
              <a:rPr lang="en-US" altLang="zh-Hans" sz="2600" dirty="0">
                <a:solidFill>
                  <a:srgbClr val="0000FF"/>
                </a:solidFill>
              </a:rPr>
              <a:t>across </a:t>
            </a:r>
            <a:r>
              <a:rPr lang="en-US" altLang="zh-Hans" sz="2600" dirty="0" smtClean="0">
                <a:solidFill>
                  <a:srgbClr val="0000FF"/>
                </a:solidFill>
              </a:rPr>
              <a:t>cluster to minimize memory interference while maximizing system performance</a:t>
            </a:r>
            <a:endParaRPr lang="en-US" altLang="zh-Hans" sz="2600" dirty="0">
              <a:solidFill>
                <a:srgbClr val="0000FF"/>
              </a:solidFill>
            </a:endParaRPr>
          </a:p>
          <a:p>
            <a:endParaRPr lang="en-US" altLang="zh-Hans" dirty="0" smtClean="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116</a:t>
            </a:fld>
            <a:endParaRPr lang="zh-Hans" altLang="en-US">
              <a:solidFill>
                <a:prstClr val="black"/>
              </a:solidFill>
              <a:latin typeface="Calibri"/>
              <a:ea typeface="Calibri"/>
            </a:endParaRPr>
          </a:p>
        </p:txBody>
      </p:sp>
      <p:pic>
        <p:nvPicPr>
          <p:cNvPr id="5"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9087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Hans" b="1" dirty="0" smtClean="0"/>
              <a:t>A-DRM: Architecture-aware DRM</a:t>
            </a:r>
            <a:endParaRPr lang="zh-Hans" altLang="en-US" b="1" dirty="0"/>
          </a:p>
        </p:txBody>
      </p:sp>
      <p:sp>
        <p:nvSpPr>
          <p:cNvPr id="4" name="灯片编号占位符 3"/>
          <p:cNvSpPr>
            <a:spLocks noGrp="1"/>
          </p:cNvSpPr>
          <p:nvPr>
            <p:ph type="sldNum" sz="quarter" idx="12"/>
          </p:nvPr>
        </p:nvSpPr>
        <p:spPr/>
        <p:txBody>
          <a:bodyPr/>
          <a:lstStyle/>
          <a:p>
            <a:fld id="{0C913308-F349-4B6D-A68A-DD1791B4A57B}" type="slidenum">
              <a:rPr lang="zh-Hans" altLang="en-US" smtClean="0">
                <a:solidFill>
                  <a:prstClr val="black"/>
                </a:solidFill>
                <a:latin typeface="Calibri"/>
                <a:ea typeface="Calibri"/>
              </a:rPr>
              <a:pPr/>
              <a:t>117</a:t>
            </a:fld>
            <a:endParaRPr lang="zh-Hans" altLang="en-US" dirty="0">
              <a:solidFill>
                <a:prstClr val="black"/>
              </a:solidFill>
              <a:latin typeface="Calibri"/>
              <a:ea typeface="Calibri"/>
            </a:endParaRPr>
          </a:p>
        </p:txBody>
      </p:sp>
      <p:sp>
        <p:nvSpPr>
          <p:cNvPr id="5" name="矩形 4"/>
          <p:cNvSpPr/>
          <p:nvPr/>
        </p:nvSpPr>
        <p:spPr>
          <a:xfrm>
            <a:off x="431540" y="2209746"/>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en-US" b="1" dirty="0">
              <a:solidFill>
                <a:prstClr val="black"/>
              </a:solidFill>
              <a:latin typeface="Calibri"/>
            </a:endParaRPr>
          </a:p>
        </p:txBody>
      </p:sp>
      <p:sp>
        <p:nvSpPr>
          <p:cNvPr id="6" name="矩形 5"/>
          <p:cNvSpPr/>
          <p:nvPr/>
        </p:nvSpPr>
        <p:spPr>
          <a:xfrm>
            <a:off x="575556" y="2343295"/>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en-US" b="1" dirty="0">
              <a:solidFill>
                <a:prstClr val="black"/>
              </a:solidFill>
              <a:latin typeface="Calibri"/>
            </a:endParaRPr>
          </a:p>
        </p:txBody>
      </p:sp>
      <p:grpSp>
        <p:nvGrpSpPr>
          <p:cNvPr id="7" name="组合 6"/>
          <p:cNvGrpSpPr/>
          <p:nvPr/>
        </p:nvGrpSpPr>
        <p:grpSpPr>
          <a:xfrm>
            <a:off x="719572" y="2492211"/>
            <a:ext cx="3528392" cy="3162785"/>
            <a:chOff x="899592" y="692696"/>
            <a:chExt cx="3528392" cy="3162785"/>
          </a:xfrm>
        </p:grpSpPr>
        <p:sp>
          <p:nvSpPr>
            <p:cNvPr id="8" name="矩形 7"/>
            <p:cNvSpPr/>
            <p:nvPr/>
          </p:nvSpPr>
          <p:spPr>
            <a:xfrm>
              <a:off x="899592" y="692696"/>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US" b="1" dirty="0" err="1" smtClean="0">
                  <a:solidFill>
                    <a:prstClr val="black"/>
                  </a:solidFill>
                  <a:latin typeface="Calibri"/>
                </a:rPr>
                <a:t>OS+Hypervisor</a:t>
              </a:r>
              <a:endParaRPr lang="en-US" b="1" dirty="0">
                <a:solidFill>
                  <a:prstClr val="black"/>
                </a:solidFill>
                <a:latin typeface="Calibri"/>
              </a:endParaRPr>
            </a:p>
          </p:txBody>
        </p:sp>
        <p:grpSp>
          <p:nvGrpSpPr>
            <p:cNvPr id="9" name="组合 8"/>
            <p:cNvGrpSpPr/>
            <p:nvPr/>
          </p:nvGrpSpPr>
          <p:grpSpPr>
            <a:xfrm>
              <a:off x="1223628" y="1137783"/>
              <a:ext cx="936104" cy="1517701"/>
              <a:chOff x="6071584" y="3273230"/>
              <a:chExt cx="936104" cy="1517701"/>
            </a:xfrm>
          </p:grpSpPr>
          <p:sp>
            <p:nvSpPr>
              <p:cNvPr id="17" name="圆角矩形 16"/>
              <p:cNvSpPr/>
              <p:nvPr/>
            </p:nvSpPr>
            <p:spPr>
              <a:xfrm>
                <a:off x="6071584" y="3273230"/>
                <a:ext cx="936104" cy="151770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p:txBody>
          </p:sp>
          <p:sp>
            <p:nvSpPr>
              <p:cNvPr id="18" name="圆角矩形 17"/>
              <p:cNvSpPr/>
              <p:nvPr/>
            </p:nvSpPr>
            <p:spPr>
              <a:xfrm>
                <a:off x="6167014" y="335699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VM</a:t>
                </a:r>
              </a:p>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p:txBody>
          </p:sp>
          <p:sp>
            <p:nvSpPr>
              <p:cNvPr id="19" name="圆角矩形 18"/>
              <p:cNvSpPr/>
              <p:nvPr/>
            </p:nvSpPr>
            <p:spPr>
              <a:xfrm>
                <a:off x="6215600" y="3861048"/>
                <a:ext cx="648072" cy="399572"/>
              </a:xfrm>
              <a:prstGeom prst="roundRect">
                <a:avLst/>
              </a:prstGeom>
              <a:solidFill>
                <a:schemeClr val="bg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10" name="组合 9"/>
            <p:cNvGrpSpPr/>
            <p:nvPr/>
          </p:nvGrpSpPr>
          <p:grpSpPr>
            <a:xfrm>
              <a:off x="3239852" y="1137783"/>
              <a:ext cx="936104" cy="1517701"/>
              <a:chOff x="7079696" y="3273230"/>
              <a:chExt cx="936104" cy="1517701"/>
            </a:xfrm>
          </p:grpSpPr>
          <p:sp>
            <p:nvSpPr>
              <p:cNvPr id="14" name="圆角矩形 13"/>
              <p:cNvSpPr/>
              <p:nvPr/>
            </p:nvSpPr>
            <p:spPr>
              <a:xfrm>
                <a:off x="7079696" y="3273230"/>
                <a:ext cx="936104" cy="151770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p:txBody>
          </p:sp>
          <p:sp>
            <p:nvSpPr>
              <p:cNvPr id="15" name="圆角矩形 14"/>
              <p:cNvSpPr/>
              <p:nvPr/>
            </p:nvSpPr>
            <p:spPr>
              <a:xfrm>
                <a:off x="7175126" y="335699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VM</a:t>
                </a:r>
              </a:p>
              <a:p>
                <a:pPr algn="ctr" fontAlgn="base">
                  <a:spcBef>
                    <a:spcPct val="0"/>
                  </a:spcBef>
                  <a:spcAft>
                    <a:spcPct val="0"/>
                  </a:spcAft>
                </a:pPr>
                <a:endParaRPr lang="en-US" b="1" dirty="0" smtClean="0">
                  <a:solidFill>
                    <a:prstClr val="black"/>
                  </a:solidFill>
                  <a:latin typeface="Calibri"/>
                </a:endParaRPr>
              </a:p>
              <a:p>
                <a:pPr algn="ctr" fontAlgn="base">
                  <a:spcBef>
                    <a:spcPct val="0"/>
                  </a:spcBef>
                  <a:spcAft>
                    <a:spcPct val="0"/>
                  </a:spcAft>
                </a:pPr>
                <a:endParaRPr lang="en-US" b="1" dirty="0">
                  <a:solidFill>
                    <a:prstClr val="black"/>
                  </a:solidFill>
                  <a:latin typeface="Calibri"/>
                </a:endParaRPr>
              </a:p>
            </p:txBody>
          </p:sp>
          <p:sp>
            <p:nvSpPr>
              <p:cNvPr id="16" name="圆角矩形 15"/>
              <p:cNvSpPr/>
              <p:nvPr/>
            </p:nvSpPr>
            <p:spPr>
              <a:xfrm>
                <a:off x="7223712" y="3861048"/>
                <a:ext cx="648072" cy="399572"/>
              </a:xfrm>
              <a:prstGeom prst="roundRect">
                <a:avLst/>
              </a:prstGeom>
              <a:solidFill>
                <a:schemeClr val="bg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App</a:t>
                </a:r>
                <a:endParaRPr lang="en-US" b="1" dirty="0">
                  <a:solidFill>
                    <a:prstClr val="black"/>
                  </a:solidFill>
                  <a:latin typeface="Calibri"/>
                </a:endParaRPr>
              </a:p>
            </p:txBody>
          </p:sp>
        </p:grpSp>
        <p:sp>
          <p:nvSpPr>
            <p:cNvPr id="11" name="圆角矩形 10"/>
            <p:cNvSpPr/>
            <p:nvPr/>
          </p:nvSpPr>
          <p:spPr>
            <a:xfrm>
              <a:off x="1115616" y="2943517"/>
              <a:ext cx="3168352" cy="74104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prstClr val="black"/>
                </a:solidFill>
                <a:latin typeface="Calibri"/>
              </a:endParaRPr>
            </a:p>
          </p:txBody>
        </p:sp>
        <p:cxnSp>
          <p:nvCxnSpPr>
            <p:cNvPr id="12" name="肘形连接符 11"/>
            <p:cNvCxnSpPr>
              <a:stCxn id="11" idx="0"/>
              <a:endCxn id="17" idx="2"/>
            </p:cNvCxnSpPr>
            <p:nvPr/>
          </p:nvCxnSpPr>
          <p:spPr>
            <a:xfrm rot="16200000" flipV="1">
              <a:off x="2051720" y="2295445"/>
              <a:ext cx="288033" cy="1008112"/>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11" idx="0"/>
              <a:endCxn id="14" idx="2"/>
            </p:cNvCxnSpPr>
            <p:nvPr/>
          </p:nvCxnSpPr>
          <p:spPr>
            <a:xfrm rot="5400000" flipH="1" flipV="1">
              <a:off x="3059832" y="2295445"/>
              <a:ext cx="288033" cy="1008112"/>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184068" y="2189874"/>
            <a:ext cx="3528392" cy="34651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US" b="1" dirty="0" smtClean="0">
                <a:solidFill>
                  <a:prstClr val="black"/>
                </a:solidFill>
                <a:latin typeface="Calibri"/>
              </a:rPr>
              <a:t>A-DRM: Global Architecture –aware Resource Manager</a:t>
            </a:r>
            <a:endParaRPr lang="en-US" b="1" dirty="0">
              <a:solidFill>
                <a:prstClr val="black"/>
              </a:solidFill>
              <a:latin typeface="Calibri"/>
            </a:endParaRPr>
          </a:p>
        </p:txBody>
      </p:sp>
      <p:sp>
        <p:nvSpPr>
          <p:cNvPr id="21" name="圆角矩形 20"/>
          <p:cNvSpPr/>
          <p:nvPr/>
        </p:nvSpPr>
        <p:spPr>
          <a:xfrm>
            <a:off x="5364088" y="2870823"/>
            <a:ext cx="3168352" cy="39957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Profiling Engine</a:t>
            </a:r>
            <a:endParaRPr lang="en-US" b="1" dirty="0">
              <a:solidFill>
                <a:prstClr val="black"/>
              </a:solidFill>
              <a:latin typeface="Calibri"/>
            </a:endParaRPr>
          </a:p>
        </p:txBody>
      </p:sp>
      <p:sp>
        <p:nvSpPr>
          <p:cNvPr id="22" name="圆角矩形 21"/>
          <p:cNvSpPr/>
          <p:nvPr/>
        </p:nvSpPr>
        <p:spPr>
          <a:xfrm>
            <a:off x="5364956" y="3475829"/>
            <a:ext cx="3167063" cy="548486"/>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Architecture-aware</a:t>
            </a:r>
          </a:p>
          <a:p>
            <a:pPr algn="ctr" fontAlgn="base">
              <a:spcBef>
                <a:spcPct val="0"/>
              </a:spcBef>
              <a:spcAft>
                <a:spcPct val="0"/>
              </a:spcAft>
            </a:pPr>
            <a:r>
              <a:rPr lang="en-US" b="1" dirty="0" smtClean="0">
                <a:solidFill>
                  <a:prstClr val="black"/>
                </a:solidFill>
                <a:latin typeface="Calibri"/>
              </a:rPr>
              <a:t>Interference Detector</a:t>
            </a:r>
            <a:endParaRPr lang="en-US" b="1" dirty="0">
              <a:solidFill>
                <a:prstClr val="black"/>
              </a:solidFill>
              <a:latin typeface="Calibri"/>
            </a:endParaRPr>
          </a:p>
        </p:txBody>
      </p:sp>
      <p:sp>
        <p:nvSpPr>
          <p:cNvPr id="23" name="圆角矩形 22"/>
          <p:cNvSpPr/>
          <p:nvPr/>
        </p:nvSpPr>
        <p:spPr>
          <a:xfrm>
            <a:off x="5365749" y="4232005"/>
            <a:ext cx="3165475" cy="800100"/>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Architecture-aware </a:t>
            </a:r>
          </a:p>
          <a:p>
            <a:pPr algn="ctr" fontAlgn="base">
              <a:spcBef>
                <a:spcPct val="0"/>
              </a:spcBef>
              <a:spcAft>
                <a:spcPct val="0"/>
              </a:spcAft>
            </a:pPr>
            <a:r>
              <a:rPr lang="en-US" b="1" dirty="0" smtClean="0">
                <a:solidFill>
                  <a:prstClr val="black"/>
                </a:solidFill>
                <a:latin typeface="Calibri"/>
              </a:rPr>
              <a:t>Distributed Resource Management (Policy)</a:t>
            </a:r>
            <a:endParaRPr lang="en-US" b="1" dirty="0">
              <a:solidFill>
                <a:prstClr val="black"/>
              </a:solidFill>
              <a:latin typeface="Calibri"/>
            </a:endParaRPr>
          </a:p>
        </p:txBody>
      </p:sp>
      <p:sp>
        <p:nvSpPr>
          <p:cNvPr id="24" name="圆角矩形 23"/>
          <p:cNvSpPr/>
          <p:nvPr/>
        </p:nvSpPr>
        <p:spPr>
          <a:xfrm>
            <a:off x="5365750" y="5206166"/>
            <a:ext cx="3165475" cy="39957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prstClr val="black"/>
                </a:solidFill>
                <a:latin typeface="Calibri"/>
              </a:rPr>
              <a:t>Migration Engine</a:t>
            </a:r>
            <a:endParaRPr lang="en-US" b="1" dirty="0">
              <a:solidFill>
                <a:prstClr val="black"/>
              </a:solidFill>
              <a:latin typeface="Calibri"/>
            </a:endParaRPr>
          </a:p>
        </p:txBody>
      </p:sp>
      <p:cxnSp>
        <p:nvCxnSpPr>
          <p:cNvPr id="25" name="肘形连接符 24"/>
          <p:cNvCxnSpPr>
            <a:stCxn id="11" idx="3"/>
            <a:endCxn id="21" idx="1"/>
          </p:cNvCxnSpPr>
          <p:nvPr/>
        </p:nvCxnSpPr>
        <p:spPr>
          <a:xfrm flipV="1">
            <a:off x="4103948" y="3070609"/>
            <a:ext cx="1260140" cy="2042943"/>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21" idx="2"/>
            <a:endCxn id="22" idx="0"/>
          </p:cNvCxnSpPr>
          <p:nvPr/>
        </p:nvCxnSpPr>
        <p:spPr>
          <a:xfrm rot="16200000" flipH="1">
            <a:off x="6845659" y="3373000"/>
            <a:ext cx="205434" cy="224"/>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22" idx="2"/>
            <a:endCxn id="23" idx="0"/>
          </p:cNvCxnSpPr>
          <p:nvPr/>
        </p:nvCxnSpPr>
        <p:spPr>
          <a:xfrm rot="5400000">
            <a:off x="6844643" y="4128160"/>
            <a:ext cx="207690" cy="1"/>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23" idx="2"/>
            <a:endCxn id="24" idx="0"/>
          </p:cNvCxnSpPr>
          <p:nvPr/>
        </p:nvCxnSpPr>
        <p:spPr>
          <a:xfrm rot="16200000" flipH="1">
            <a:off x="6861457" y="5119134"/>
            <a:ext cx="174061" cy="1"/>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281638" y="1820542"/>
            <a:ext cx="714298" cy="369332"/>
          </a:xfrm>
          <a:prstGeom prst="rect">
            <a:avLst/>
          </a:prstGeom>
        </p:spPr>
        <p:txBody>
          <a:bodyPr wrap="none">
            <a:spAutoFit/>
          </a:bodyPr>
          <a:lstStyle/>
          <a:p>
            <a:pPr fontAlgn="base">
              <a:spcBef>
                <a:spcPct val="0"/>
              </a:spcBef>
              <a:spcAft>
                <a:spcPct val="0"/>
              </a:spcAft>
            </a:pPr>
            <a:r>
              <a:rPr lang="en-US" b="1" dirty="0" smtClean="0">
                <a:solidFill>
                  <a:prstClr val="black"/>
                </a:solidFill>
                <a:latin typeface="Arial" charset="0"/>
                <a:ea typeface="ＭＳ Ｐゴシック" charset="0"/>
                <a:cs typeface="ＭＳ Ｐゴシック" charset="0"/>
              </a:rPr>
              <a:t>Hosts</a:t>
            </a:r>
            <a:endParaRPr lang="en-US" b="1" dirty="0">
              <a:solidFill>
                <a:prstClr val="black"/>
              </a:solidFill>
              <a:latin typeface="Arial" charset="0"/>
              <a:ea typeface="ＭＳ Ｐゴシック" charset="0"/>
              <a:cs typeface="ＭＳ Ｐゴシック" charset="0"/>
            </a:endParaRPr>
          </a:p>
        </p:txBody>
      </p:sp>
      <p:sp>
        <p:nvSpPr>
          <p:cNvPr id="30" name="矩形 29"/>
          <p:cNvSpPr/>
          <p:nvPr/>
        </p:nvSpPr>
        <p:spPr>
          <a:xfrm>
            <a:off x="5184068" y="1772816"/>
            <a:ext cx="1143133" cy="369332"/>
          </a:xfrm>
          <a:prstGeom prst="rect">
            <a:avLst/>
          </a:prstGeom>
        </p:spPr>
        <p:txBody>
          <a:bodyPr wrap="none">
            <a:spAutoFit/>
          </a:bodyPr>
          <a:lstStyle/>
          <a:p>
            <a:pPr fontAlgn="base">
              <a:spcBef>
                <a:spcPct val="0"/>
              </a:spcBef>
              <a:spcAft>
                <a:spcPct val="0"/>
              </a:spcAft>
            </a:pPr>
            <a:r>
              <a:rPr lang="en-US" b="1" dirty="0" smtClean="0">
                <a:solidFill>
                  <a:prstClr val="black"/>
                </a:solidFill>
                <a:latin typeface="Arial" charset="0"/>
                <a:ea typeface="ＭＳ Ｐゴシック" charset="0"/>
                <a:cs typeface="ＭＳ Ｐゴシック" charset="0"/>
              </a:rPr>
              <a:t>Controller</a:t>
            </a:r>
            <a:endParaRPr lang="en-US" b="1" dirty="0">
              <a:solidFill>
                <a:prstClr val="black"/>
              </a:solidFill>
              <a:latin typeface="Arial" charset="0"/>
              <a:ea typeface="ＭＳ Ｐゴシック" charset="0"/>
              <a:cs typeface="ＭＳ Ｐゴシック" charset="0"/>
            </a:endParaRPr>
          </a:p>
        </p:txBody>
      </p:sp>
      <p:sp>
        <p:nvSpPr>
          <p:cNvPr id="31" name="圆角矩形 30"/>
          <p:cNvSpPr/>
          <p:nvPr/>
        </p:nvSpPr>
        <p:spPr>
          <a:xfrm>
            <a:off x="984183" y="4776793"/>
            <a:ext cx="1535590" cy="435483"/>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prstClr val="black"/>
                </a:solidFill>
                <a:latin typeface="Calibri"/>
              </a:rPr>
              <a:t>CPU/Memory Capacity</a:t>
            </a:r>
            <a:endParaRPr lang="en-US" sz="1400" b="1" dirty="0">
              <a:solidFill>
                <a:prstClr val="black"/>
              </a:solidFill>
              <a:latin typeface="Calibri"/>
            </a:endParaRPr>
          </a:p>
        </p:txBody>
      </p:sp>
      <p:sp>
        <p:nvSpPr>
          <p:cNvPr id="32" name="矩形 31"/>
          <p:cNvSpPr/>
          <p:nvPr/>
        </p:nvSpPr>
        <p:spPr>
          <a:xfrm>
            <a:off x="2072983" y="5175079"/>
            <a:ext cx="893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Arial" charset="0"/>
                <a:ea typeface="ＭＳ Ｐゴシック" charset="0"/>
                <a:cs typeface="ＭＳ Ｐゴシック" charset="0"/>
              </a:rPr>
              <a:t>Profiler</a:t>
            </a:r>
            <a:endParaRPr lang="en-US" dirty="0">
              <a:solidFill>
                <a:prstClr val="black"/>
              </a:solidFill>
              <a:latin typeface="Arial" charset="0"/>
              <a:ea typeface="ＭＳ Ｐゴシック" charset="0"/>
              <a:cs typeface="ＭＳ Ｐゴシック" charset="0"/>
            </a:endParaRPr>
          </a:p>
        </p:txBody>
      </p:sp>
      <p:sp>
        <p:nvSpPr>
          <p:cNvPr id="33" name="圆角矩形 32"/>
          <p:cNvSpPr/>
          <p:nvPr/>
        </p:nvSpPr>
        <p:spPr>
          <a:xfrm>
            <a:off x="2555776" y="4776793"/>
            <a:ext cx="1476164" cy="435484"/>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prstClr val="black"/>
                </a:solidFill>
                <a:latin typeface="Calibri"/>
              </a:rPr>
              <a:t>Architectural Resource</a:t>
            </a:r>
            <a:endParaRPr lang="en-US" sz="1400" b="1" dirty="0">
              <a:solidFill>
                <a:prstClr val="black"/>
              </a:solidFill>
              <a:latin typeface="Calibri"/>
            </a:endParaRPr>
          </a:p>
        </p:txBody>
      </p:sp>
      <p:sp>
        <p:nvSpPr>
          <p:cNvPr id="34" name="矩形 33"/>
          <p:cNvSpPr/>
          <p:nvPr/>
        </p:nvSpPr>
        <p:spPr>
          <a:xfrm>
            <a:off x="2254314" y="3553103"/>
            <a:ext cx="530915" cy="369332"/>
          </a:xfrm>
          <a:prstGeom prst="rect">
            <a:avLst/>
          </a:prstGeom>
        </p:spPr>
        <p:txBody>
          <a:bodyPr wrap="none">
            <a:spAutoFit/>
          </a:bodyPr>
          <a:lstStyle/>
          <a:p>
            <a:pPr fontAlgn="base">
              <a:spcBef>
                <a:spcPct val="0"/>
              </a:spcBef>
              <a:spcAft>
                <a:spcPct val="0"/>
              </a:spcAft>
            </a:pPr>
            <a:r>
              <a:rPr lang="en-US" b="1" dirty="0" smtClean="0">
                <a:solidFill>
                  <a:prstClr val="black"/>
                </a:solidFill>
                <a:latin typeface="Arial" charset="0"/>
                <a:ea typeface="ＭＳ Ｐゴシック" charset="0"/>
                <a:cs typeface="ＭＳ Ｐゴシック" charset="0"/>
              </a:rPr>
              <a:t>•••</a:t>
            </a:r>
            <a:endParaRPr lang="en-US" dirty="0">
              <a:solidFill>
                <a:prstClr val="black"/>
              </a:solidFill>
              <a:latin typeface="Arial" charset="0"/>
              <a:ea typeface="ＭＳ Ｐゴシック" charset="0"/>
              <a:cs typeface="ＭＳ Ｐゴシック" charset="0"/>
            </a:endParaRPr>
          </a:p>
        </p:txBody>
      </p:sp>
      <p:cxnSp>
        <p:nvCxnSpPr>
          <p:cNvPr id="35" name="肘形连接符 34"/>
          <p:cNvCxnSpPr>
            <a:stCxn id="24" idx="1"/>
          </p:cNvCxnSpPr>
          <p:nvPr/>
        </p:nvCxnSpPr>
        <p:spPr>
          <a:xfrm rot="10800000" flipV="1">
            <a:off x="4238626" y="5405951"/>
            <a:ext cx="1127125" cy="803"/>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2555776" y="4776793"/>
            <a:ext cx="1476164" cy="435484"/>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prstClr val="black"/>
                </a:solidFill>
                <a:latin typeface="Calibri"/>
              </a:rPr>
              <a:t>Architectural Resources</a:t>
            </a:r>
            <a:endParaRPr lang="en-US" sz="1400" b="1" dirty="0">
              <a:solidFill>
                <a:prstClr val="black"/>
              </a:solidFill>
              <a:latin typeface="Calibri"/>
            </a:endParaRPr>
          </a:p>
        </p:txBody>
      </p:sp>
      <p:sp>
        <p:nvSpPr>
          <p:cNvPr id="50" name="圆角矩形 49"/>
          <p:cNvSpPr/>
          <p:nvPr/>
        </p:nvSpPr>
        <p:spPr>
          <a:xfrm>
            <a:off x="5196862" y="3446267"/>
            <a:ext cx="3515598" cy="627336"/>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Hans" altLang="en-US">
              <a:solidFill>
                <a:prstClr val="white"/>
              </a:solidFill>
              <a:latin typeface="Calibri"/>
              <a:ea typeface="Calibri"/>
            </a:endParaRPr>
          </a:p>
        </p:txBody>
      </p:sp>
      <p:sp>
        <p:nvSpPr>
          <p:cNvPr id="51" name="圆角矩形 50"/>
          <p:cNvSpPr/>
          <p:nvPr/>
        </p:nvSpPr>
        <p:spPr>
          <a:xfrm>
            <a:off x="5184068" y="4213600"/>
            <a:ext cx="3515598" cy="818506"/>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Hans" altLang="en-US">
              <a:solidFill>
                <a:prstClr val="white"/>
              </a:solidFill>
              <a:latin typeface="Calibri"/>
              <a:ea typeface="Calibri"/>
            </a:endParaRPr>
          </a:p>
        </p:txBody>
      </p:sp>
      <p:sp>
        <p:nvSpPr>
          <p:cNvPr id="53" name="圆角矩形 52"/>
          <p:cNvSpPr/>
          <p:nvPr/>
        </p:nvSpPr>
        <p:spPr>
          <a:xfrm>
            <a:off x="2545262" y="4725144"/>
            <a:ext cx="1520552" cy="557269"/>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Hans" altLang="en-US">
              <a:solidFill>
                <a:prstClr val="white"/>
              </a:solidFill>
              <a:latin typeface="Calibri"/>
              <a:ea typeface="Calibri"/>
            </a:endParaRPr>
          </a:p>
        </p:txBody>
      </p:sp>
      <p:pic>
        <p:nvPicPr>
          <p:cNvPr id="39"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308301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3"/>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0"/>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1"/>
                                        </p:tgtEl>
                                        <p:attrNameLst>
                                          <p:attrName>style.visibility</p:attrName>
                                        </p:attrNameLst>
                                      </p:cBhvr>
                                      <p:to>
                                        <p:strVal val="hidden"/>
                                      </p:to>
                                    </p:set>
                                  </p:childTnLst>
                                </p:cTn>
                              </p:par>
                            </p:childTnLst>
                          </p:cTn>
                        </p:par>
                        <p:par>
                          <p:cTn id="28" fill="hold">
                            <p:stCondLst>
                              <p:cond delay="0"/>
                            </p:stCondLst>
                            <p:childTnLst>
                              <p:par>
                                <p:cTn id="29" presetID="1" presetClass="emph" presetSubtype="2" fill="hold" nodeType="afterEffect">
                                  <p:stCondLst>
                                    <p:cond delay="0"/>
                                  </p:stCondLst>
                                  <p:childTnLst>
                                    <p:animClr clrSpc="rgb" dir="cw">
                                      <p:cBhvr>
                                        <p:cTn id="30" dur="500" fill="hold"/>
                                        <p:tgtEl>
                                          <p:spTgt spid="45"/>
                                        </p:tgtEl>
                                        <p:attrNameLst>
                                          <p:attrName>fillcolor</p:attrName>
                                        </p:attrNameLst>
                                      </p:cBhvr>
                                      <p:to>
                                        <a:srgbClr val="FF0F0F"/>
                                      </p:to>
                                    </p:animClr>
                                    <p:set>
                                      <p:cBhvr>
                                        <p:cTn id="31" dur="500" fill="hold"/>
                                        <p:tgtEl>
                                          <p:spTgt spid="45"/>
                                        </p:tgtEl>
                                        <p:attrNameLst>
                                          <p:attrName>fill.type</p:attrName>
                                        </p:attrNameLst>
                                      </p:cBhvr>
                                      <p:to>
                                        <p:strVal val="solid"/>
                                      </p:to>
                                    </p:set>
                                    <p:set>
                                      <p:cBhvr>
                                        <p:cTn id="32" dur="5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3" grpId="0" animBg="1"/>
      <p:bldP spid="5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4400" dirty="0" smtClean="0"/>
              <a:t>More on Architecture-Aware DRM</a:t>
            </a:r>
            <a:endParaRPr lang="en-US" sz="4400" dirty="0"/>
          </a:p>
        </p:txBody>
      </p:sp>
      <p:sp>
        <p:nvSpPr>
          <p:cNvPr id="3" name="Content Placeholder 2"/>
          <p:cNvSpPr>
            <a:spLocks noGrp="1"/>
          </p:cNvSpPr>
          <p:nvPr>
            <p:ph idx="1"/>
          </p:nvPr>
        </p:nvSpPr>
        <p:spPr/>
        <p:txBody>
          <a:bodyPr/>
          <a:lstStyle/>
          <a:p>
            <a:r>
              <a:rPr lang="en-US" sz="2200" dirty="0" err="1"/>
              <a:t>Hui</a:t>
            </a:r>
            <a:r>
              <a:rPr lang="en-US" sz="2200" dirty="0"/>
              <a:t> Wang, Canturk Isci, Lavanya Subramanian, </a:t>
            </a:r>
            <a:r>
              <a:rPr lang="en-US" sz="2200" dirty="0" err="1"/>
              <a:t>Jongmoo</a:t>
            </a:r>
            <a:r>
              <a:rPr lang="en-US" sz="2200" dirty="0"/>
              <a:t> Choi, </a:t>
            </a:r>
            <a:r>
              <a:rPr lang="en-US" sz="2200" dirty="0" err="1"/>
              <a:t>Depei</a:t>
            </a:r>
            <a:r>
              <a:rPr lang="en-US" sz="2200" dirty="0"/>
              <a:t> </a:t>
            </a:r>
            <a:r>
              <a:rPr lang="en-US" sz="2200" dirty="0" err="1"/>
              <a:t>Qian</a:t>
            </a:r>
            <a:r>
              <a:rPr lang="en-US" sz="2200" dirty="0"/>
              <a:t>, and Onur Mutlu,</a:t>
            </a:r>
            <a:br>
              <a:rPr lang="en-US" sz="2200" dirty="0"/>
            </a:br>
            <a:r>
              <a:rPr lang="en-US" sz="2200" b="1" dirty="0">
                <a:hlinkClick r:id="rId2"/>
              </a:rPr>
              <a:t>"A-DRM: Architecture-aware Distributed Resource Management of Virtualized Clusters"</a:t>
            </a:r>
            <a:r>
              <a:rPr lang="en-US" sz="2200" dirty="0"/>
              <a:t> </a:t>
            </a:r>
            <a:br>
              <a:rPr lang="en-US" sz="2200" dirty="0"/>
            </a:br>
            <a:r>
              <a:rPr lang="en-US" sz="2200" i="1" dirty="0"/>
              <a:t>Proceedings of the </a:t>
            </a:r>
            <a:r>
              <a:rPr lang="en-US" sz="2200" i="1" dirty="0">
                <a:hlinkClick r:id="rId3"/>
              </a:rPr>
              <a:t>11th ACM SIGPLAN/SIGOPS International Conference on Virtual Execution Environments</a:t>
            </a:r>
            <a:r>
              <a:rPr lang="en-US" sz="2200" i="1" dirty="0"/>
              <a:t> (</a:t>
            </a:r>
            <a:r>
              <a:rPr lang="en-US" sz="2200" b="1" i="1" dirty="0"/>
              <a:t>VEE</a:t>
            </a:r>
            <a:r>
              <a:rPr lang="en-US" sz="2200" i="1" dirty="0"/>
              <a:t>)</a:t>
            </a:r>
            <a:r>
              <a:rPr lang="en-US" sz="2200" dirty="0"/>
              <a:t>, Istanbul, Turkey, March 2015. </a:t>
            </a:r>
            <a:br>
              <a:rPr lang="en-US" sz="2200" dirty="0"/>
            </a:br>
            <a:r>
              <a:rPr lang="en-US" sz="2200" dirty="0"/>
              <a:t>[</a:t>
            </a:r>
            <a:r>
              <a:rPr lang="en-US" sz="2200" dirty="0">
                <a:hlinkClick r:id="rId4"/>
              </a:rPr>
              <a:t>Slides (pptx)</a:t>
            </a:r>
            <a:r>
              <a:rPr lang="en-US" sz="2200" dirty="0"/>
              <a:t> </a:t>
            </a:r>
            <a:r>
              <a:rPr lang="en-US" sz="2200" dirty="0">
                <a:hlinkClick r:id="rId5"/>
              </a:rPr>
              <a:t>(pdf)</a:t>
            </a:r>
            <a:r>
              <a:rPr lang="en-US" sz="2200" dirty="0"/>
              <a:t>] </a:t>
            </a:r>
          </a:p>
          <a:p>
            <a:pPr lvl="1"/>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118</a:t>
            </a:fld>
            <a:endParaRPr lang="en-US"/>
          </a:p>
        </p:txBody>
      </p:sp>
      <p:pic>
        <p:nvPicPr>
          <p:cNvPr id="5" name="Picture 4"/>
          <p:cNvPicPr>
            <a:picLocks noChangeAspect="1"/>
          </p:cNvPicPr>
          <p:nvPr/>
        </p:nvPicPr>
        <p:blipFill>
          <a:blip r:embed="rId6"/>
          <a:stretch>
            <a:fillRect/>
          </a:stretch>
        </p:blipFill>
        <p:spPr>
          <a:xfrm>
            <a:off x="20588" y="4220131"/>
            <a:ext cx="9144000" cy="2017181"/>
          </a:xfrm>
          <a:prstGeom prst="rect">
            <a:avLst/>
          </a:prstGeom>
        </p:spPr>
      </p:pic>
    </p:spTree>
    <p:extLst>
      <p:ext uri="{BB962C8B-B14F-4D97-AF65-F5344CB8AC3E}">
        <p14:creationId xmlns:p14="http://schemas.microsoft.com/office/powerpoint/2010/main" val="90298694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smtClean="0">
                <a:latin typeface="Garamond" charset="0"/>
              </a:rPr>
              <a:t>The Blacklisting Memory Scheduler</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defTabSz="914024"/>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
            </a:endParaRPr>
          </a:p>
          <a:p>
            <a:pPr algn="ctr" defTabSz="914024"/>
            <a:r>
              <a:rPr lang="en-US" b="1" dirty="0" smtClean="0">
                <a:solidFill>
                  <a:srgbClr val="000000"/>
                </a:solidFill>
                <a:latin typeface="Tahoma"/>
                <a:hlinkClick r:id=""/>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defTabSz="914024"/>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pPr defTabSz="914024"/>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19101666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71"/>
            <a:ext cx="1340032"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32201" y="2074565"/>
            <a:ext cx="157326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Row decoder</a:t>
            </a:r>
          </a:p>
        </p:txBody>
      </p:sp>
      <p:sp>
        <p:nvSpPr>
          <p:cNvPr id="45072" name="Text Box 17"/>
          <p:cNvSpPr txBox="1">
            <a:spLocks noChangeArrowheads="1"/>
          </p:cNvSpPr>
          <p:nvPr/>
        </p:nvSpPr>
        <p:spPr bwMode="auto">
          <a:xfrm>
            <a:off x="5391157" y="4560095"/>
            <a:ext cx="1501129"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9"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52"/>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4"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5"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70"/>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7987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Data</a:t>
            </a:r>
          </a:p>
        </p:txBody>
      </p:sp>
      <p:sp>
        <p:nvSpPr>
          <p:cNvPr id="45086" name="Text Box 36"/>
          <p:cNvSpPr txBox="1">
            <a:spLocks noChangeArrowheads="1"/>
          </p:cNvSpPr>
          <p:nvPr/>
        </p:nvSpPr>
        <p:spPr bwMode="auto">
          <a:xfrm>
            <a:off x="5722938" y="3902870"/>
            <a:ext cx="84917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2"/>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20" y="3371058"/>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6" y="3901281"/>
            <a:ext cx="84917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77250" name="Text Box 66"/>
          <p:cNvSpPr txBox="1">
            <a:spLocks noChangeArrowheads="1"/>
          </p:cNvSpPr>
          <p:nvPr/>
        </p:nvSpPr>
        <p:spPr bwMode="auto">
          <a:xfrm>
            <a:off x="742951" y="3371058"/>
            <a:ext cx="138341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16</a:t>
            </a:r>
          </a:p>
        </p:txBody>
      </p:sp>
      <p:sp>
        <p:nvSpPr>
          <p:cNvPr id="477251" name="Text Box 67"/>
          <p:cNvSpPr txBox="1">
            <a:spLocks noChangeArrowheads="1"/>
          </p:cNvSpPr>
          <p:nvPr/>
        </p:nvSpPr>
        <p:spPr bwMode="auto">
          <a:xfrm>
            <a:off x="811220" y="3004346"/>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2" name="Text Box 68"/>
          <p:cNvSpPr txBox="1">
            <a:spLocks noChangeArrowheads="1"/>
          </p:cNvSpPr>
          <p:nvPr/>
        </p:nvSpPr>
        <p:spPr bwMode="auto">
          <a:xfrm>
            <a:off x="712789" y="3004346"/>
            <a:ext cx="147900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111</a:t>
            </a:r>
          </a:p>
        </p:txBody>
      </p:sp>
      <p:sp>
        <p:nvSpPr>
          <p:cNvPr id="477255" name="Text Box 71"/>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6" name="Text Box 72"/>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7" name="Text Box 73"/>
          <p:cNvSpPr txBox="1">
            <a:spLocks noChangeArrowheads="1"/>
          </p:cNvSpPr>
          <p:nvPr/>
        </p:nvSpPr>
        <p:spPr bwMode="auto">
          <a:xfrm>
            <a:off x="827095" y="2623345"/>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5</a:t>
            </a:r>
          </a:p>
        </p:txBody>
      </p:sp>
      <p:sp>
        <p:nvSpPr>
          <p:cNvPr id="477258" name="Text Box 74"/>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9" name="Text Box 75"/>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0" name="Text Box 76"/>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1" name="Text Box 77"/>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2" name="Text Box 78"/>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9" y="3796507"/>
            <a:ext cx="265600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a:solidFill>
                  <a:srgbClr val="000000"/>
                </a:solidFill>
              </a:rPr>
              <a:t>Memory Request Buffer</a:t>
            </a:r>
          </a:p>
        </p:txBody>
      </p:sp>
      <p:sp>
        <p:nvSpPr>
          <p:cNvPr id="45117" name="Text Box 91"/>
          <p:cNvSpPr txBox="1">
            <a:spLocks noChangeArrowheads="1"/>
          </p:cNvSpPr>
          <p:nvPr/>
        </p:nvSpPr>
        <p:spPr bwMode="auto">
          <a:xfrm>
            <a:off x="423863" y="4949032"/>
            <a:ext cx="156542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STREAM</a:t>
            </a:r>
          </a:p>
        </p:txBody>
      </p:sp>
      <p:sp>
        <p:nvSpPr>
          <p:cNvPr id="45118" name="Text Box 92"/>
          <p:cNvSpPr txBox="1">
            <a:spLocks noChangeArrowheads="1"/>
          </p:cNvSpPr>
          <p:nvPr/>
        </p:nvSpPr>
        <p:spPr bwMode="auto">
          <a:xfrm>
            <a:off x="423864" y="5215731"/>
            <a:ext cx="163044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RANDOM</a:t>
            </a:r>
          </a:p>
        </p:txBody>
      </p:sp>
      <p:sp>
        <p:nvSpPr>
          <p:cNvPr id="66" name="Trapezoid 65"/>
          <p:cNvSpPr/>
          <p:nvPr/>
        </p:nvSpPr>
        <p:spPr bwMode="auto">
          <a:xfrm rot="10800000">
            <a:off x="5314951" y="4507714"/>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02" tIns="45702" rIns="91402" bIns="45702"/>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9"/>
            <a:ext cx="7777162" cy="892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2" tIns="45702" rIns="91402" bIns="45702">
            <a:spAutoFit/>
          </a:bodyPr>
          <a:lstStyle/>
          <a:p>
            <a:pPr algn="ctr" fontAlgn="base">
              <a:spcBef>
                <a:spcPct val="0"/>
              </a:spcBef>
              <a:spcAft>
                <a:spcPct val="0"/>
              </a:spcAft>
            </a:pPr>
            <a:r>
              <a:rPr lang="en-US" sz="2400" dirty="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a:solidFill>
                  <a:srgbClr val="FF0000"/>
                </a:solidFill>
                <a:latin typeface="Arial" charset="0"/>
                <a:ea typeface="ＭＳ Ｐゴシック" charset="0"/>
                <a:cs typeface="Arial" charset="0"/>
                <a:sym typeface="Wingdings" charset="0"/>
              </a:rPr>
              <a:t>128 </a:t>
            </a:r>
            <a:r>
              <a:rPr lang="en-US" sz="2000" dirty="0">
                <a:solidFill>
                  <a:srgbClr val="FF0000"/>
                </a:solidFill>
                <a:latin typeface="Arial" charset="0"/>
                <a:ea typeface="ＭＳ Ｐゴシック" charset="0"/>
                <a:cs typeface="Arial" charset="0"/>
                <a:sym typeface="Wingdings" charset="0"/>
              </a:rPr>
              <a:t>(8KB/64B) </a:t>
            </a:r>
            <a:r>
              <a:rPr lang="en-US" sz="2800" dirty="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custDataLst>
      <p:tags r:id="rId1"/>
    </p:custDataLst>
    <p:extLst>
      <p:ext uri="{BB962C8B-B14F-4D97-AF65-F5344CB8AC3E}">
        <p14:creationId xmlns:p14="http://schemas.microsoft.com/office/powerpoint/2010/main" val="3308981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sz="3600" dirty="0" smtClean="0"/>
              <a:t>Tackling Inter-Application Interference:</a:t>
            </a:r>
            <a:br>
              <a:rPr lang="en-US" sz="3600" dirty="0" smtClean="0"/>
            </a:br>
            <a:r>
              <a:rPr lang="en-US" sz="3600" dirty="0" smtClean="0"/>
              <a:t>Application-aware Memory Scheduling</a:t>
            </a:r>
            <a:endParaRPr lang="en-US" sz="3600"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120</a:t>
            </a:fld>
            <a:endParaRPr lang="en-US">
              <a:solidFill>
                <a:prstClr val="black">
                  <a:tint val="75000"/>
                </a:prstClr>
              </a:solidFill>
              <a:latin typeface="Calibri"/>
            </a:endParaRPr>
          </a:p>
        </p:txBody>
      </p:sp>
      <p:sp>
        <p:nvSpPr>
          <p:cNvPr id="42" name="TextBox 41"/>
          <p:cNvSpPr txBox="1"/>
          <p:nvPr/>
        </p:nvSpPr>
        <p:spPr>
          <a:xfrm>
            <a:off x="457200" y="1524000"/>
            <a:ext cx="1524000" cy="523220"/>
          </a:xfrm>
          <a:prstGeom prst="rect">
            <a:avLst/>
          </a:prstGeom>
          <a:noFill/>
        </p:spPr>
        <p:txBody>
          <a:bodyPr wrap="square" rtlCol="0">
            <a:spAutoFit/>
          </a:bodyPr>
          <a:lstStyle/>
          <a:p>
            <a:pPr algn="ctr"/>
            <a:r>
              <a:rPr lang="en-US" sz="2800" i="1" dirty="0" smtClean="0">
                <a:solidFill>
                  <a:srgbClr val="C00000"/>
                </a:solidFill>
                <a:latin typeface="Calibri"/>
              </a:rPr>
              <a:t>Monitor  </a:t>
            </a:r>
            <a:endParaRPr lang="en-US" sz="2800" i="1" dirty="0">
              <a:solidFill>
                <a:srgbClr val="C00000"/>
              </a:solidFill>
              <a:latin typeface="Calibri"/>
            </a:endParaRPr>
          </a:p>
        </p:txBody>
      </p:sp>
      <p:sp>
        <p:nvSpPr>
          <p:cNvPr id="43" name="TextBox 42"/>
          <p:cNvSpPr txBox="1"/>
          <p:nvPr/>
        </p:nvSpPr>
        <p:spPr>
          <a:xfrm>
            <a:off x="2971800" y="1534180"/>
            <a:ext cx="1524000" cy="523220"/>
          </a:xfrm>
          <a:prstGeom prst="rect">
            <a:avLst/>
          </a:prstGeom>
          <a:noFill/>
        </p:spPr>
        <p:txBody>
          <a:bodyPr wrap="square" rtlCol="0">
            <a:spAutoFit/>
          </a:bodyPr>
          <a:lstStyle/>
          <a:p>
            <a:pPr algn="ctr"/>
            <a:r>
              <a:rPr lang="en-US" sz="2800" i="1" dirty="0" smtClean="0">
                <a:solidFill>
                  <a:srgbClr val="C00000"/>
                </a:solidFill>
                <a:latin typeface="Calibri"/>
              </a:rPr>
              <a:t>Rank</a:t>
            </a:r>
            <a:endParaRPr lang="en-US" sz="2800" i="1" dirty="0">
              <a:solidFill>
                <a:srgbClr val="C00000"/>
              </a:solidFill>
              <a:latin typeface="Calibri"/>
            </a:endParaRPr>
          </a:p>
        </p:txBody>
      </p:sp>
      <p:sp>
        <p:nvSpPr>
          <p:cNvPr id="44" name="Rectangle 43"/>
          <p:cNvSpPr/>
          <p:nvPr/>
        </p:nvSpPr>
        <p:spPr>
          <a:xfrm>
            <a:off x="7543800" y="2050475"/>
            <a:ext cx="1524000" cy="838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Highest Ranked AID</a:t>
            </a:r>
            <a:endParaRPr lang="en-US" sz="2000" dirty="0">
              <a:solidFill>
                <a:prstClr val="white"/>
              </a:solidFill>
              <a:latin typeface="Calibri"/>
            </a:endParaRPr>
          </a:p>
        </p:txBody>
      </p:sp>
      <p:sp>
        <p:nvSpPr>
          <p:cNvPr id="89" name="TextBox 88"/>
          <p:cNvSpPr txBox="1"/>
          <p:nvPr/>
        </p:nvSpPr>
        <p:spPr>
          <a:xfrm>
            <a:off x="5943600" y="1447800"/>
            <a:ext cx="1524000" cy="954107"/>
          </a:xfrm>
          <a:prstGeom prst="rect">
            <a:avLst/>
          </a:prstGeom>
          <a:noFill/>
        </p:spPr>
        <p:txBody>
          <a:bodyPr wrap="square" rtlCol="0">
            <a:spAutoFit/>
          </a:bodyPr>
          <a:lstStyle/>
          <a:p>
            <a:pPr algn="ctr"/>
            <a:r>
              <a:rPr lang="en-US" sz="2800" i="1" dirty="0" smtClean="0">
                <a:solidFill>
                  <a:srgbClr val="C00000"/>
                </a:solidFill>
                <a:latin typeface="Calibri"/>
              </a:rPr>
              <a:t>Enforce</a:t>
            </a:r>
          </a:p>
          <a:p>
            <a:pPr algn="ctr"/>
            <a:r>
              <a:rPr lang="en-US" sz="2800" i="1" dirty="0" smtClean="0">
                <a:solidFill>
                  <a:srgbClr val="C00000"/>
                </a:solidFill>
                <a:latin typeface="Calibri"/>
              </a:rPr>
              <a:t>Ranks</a:t>
            </a:r>
            <a:endParaRPr lang="en-US" sz="2800" i="1" dirty="0">
              <a:solidFill>
                <a:srgbClr val="C00000"/>
              </a:solidFill>
              <a:latin typeface="Calibri"/>
            </a:endParaRPr>
          </a:p>
        </p:txBody>
      </p:sp>
      <p:sp>
        <p:nvSpPr>
          <p:cNvPr id="93" name="TextBox 92"/>
          <p:cNvSpPr txBox="1"/>
          <p:nvPr/>
        </p:nvSpPr>
        <p:spPr>
          <a:xfrm>
            <a:off x="-76200" y="4572000"/>
            <a:ext cx="5562600" cy="1815882"/>
          </a:xfrm>
          <a:prstGeom prst="rect">
            <a:avLst/>
          </a:prstGeom>
          <a:noFill/>
        </p:spPr>
        <p:txBody>
          <a:bodyPr wrap="square" rtlCol="0">
            <a:spAutoFit/>
          </a:bodyPr>
          <a:lstStyle/>
          <a:p>
            <a:pPr algn="ctr"/>
            <a:r>
              <a:rPr lang="en-US" sz="2800" i="1" dirty="0" smtClean="0">
                <a:solidFill>
                  <a:srgbClr val="C00000"/>
                </a:solidFill>
                <a:latin typeface="Calibri"/>
              </a:rPr>
              <a:t>Full ranking increases </a:t>
            </a:r>
          </a:p>
          <a:p>
            <a:pPr algn="ctr"/>
            <a:r>
              <a:rPr lang="en-US" sz="2800" i="1" dirty="0" smtClean="0">
                <a:solidFill>
                  <a:srgbClr val="C00000"/>
                </a:solidFill>
                <a:latin typeface="Calibri"/>
              </a:rPr>
              <a:t>critical path latency and area significantly to improve </a:t>
            </a:r>
          </a:p>
          <a:p>
            <a:pPr algn="ctr"/>
            <a:r>
              <a:rPr lang="en-US" sz="2800" i="1" dirty="0" smtClean="0">
                <a:solidFill>
                  <a:srgbClr val="C00000"/>
                </a:solidFill>
                <a:latin typeface="Calibri"/>
              </a:rPr>
              <a:t>performance and fairness</a:t>
            </a:r>
            <a:endParaRPr lang="en-US" sz="2800" i="1" dirty="0">
              <a:solidFill>
                <a:srgbClr val="C00000"/>
              </a:solidFill>
              <a:latin typeface="Calibri"/>
            </a:endParaRPr>
          </a:p>
        </p:txBody>
      </p:sp>
      <p:sp>
        <p:nvSpPr>
          <p:cNvPr id="91" name="Rectangle 90"/>
          <p:cNvSpPr/>
          <p:nvPr/>
        </p:nvSpPr>
        <p:spPr>
          <a:xfrm>
            <a:off x="872835" y="40801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95" name="Rectangle 94"/>
          <p:cNvSpPr/>
          <p:nvPr/>
        </p:nvSpPr>
        <p:spPr>
          <a:xfrm>
            <a:off x="817414" y="35190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97" name="Rectangle 96"/>
          <p:cNvSpPr/>
          <p:nvPr/>
        </p:nvSpPr>
        <p:spPr>
          <a:xfrm>
            <a:off x="983670" y="30826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99" name="Rectangle 98"/>
          <p:cNvSpPr/>
          <p:nvPr/>
        </p:nvSpPr>
        <p:spPr>
          <a:xfrm>
            <a:off x="748145" y="23622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sp>
        <p:nvSpPr>
          <p:cNvPr id="110" name="Rectangle 109"/>
          <p:cNvSpPr/>
          <p:nvPr/>
        </p:nvSpPr>
        <p:spPr>
          <a:xfrm>
            <a:off x="3429000" y="23275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111" name="Rectangle 110"/>
          <p:cNvSpPr/>
          <p:nvPr/>
        </p:nvSpPr>
        <p:spPr>
          <a:xfrm>
            <a:off x="3318165" y="27639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112" name="Rectangle 111"/>
          <p:cNvSpPr/>
          <p:nvPr/>
        </p:nvSpPr>
        <p:spPr>
          <a:xfrm>
            <a:off x="3262745" y="32766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113" name="Rectangle 112"/>
          <p:cNvSpPr/>
          <p:nvPr/>
        </p:nvSpPr>
        <p:spPr>
          <a:xfrm>
            <a:off x="3172690" y="38654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cxnSp>
        <p:nvCxnSpPr>
          <p:cNvPr id="116" name="Straight Arrow Connector 115"/>
          <p:cNvCxnSpPr/>
          <p:nvPr/>
        </p:nvCxnSpPr>
        <p:spPr>
          <a:xfrm flipV="1">
            <a:off x="4267200" y="21336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4"/>
          <p:cNvGrpSpPr/>
          <p:nvPr/>
        </p:nvGrpSpPr>
        <p:grpSpPr>
          <a:xfrm>
            <a:off x="5306285" y="2279075"/>
            <a:ext cx="2237515" cy="3886200"/>
            <a:chOff x="5306285" y="2209800"/>
            <a:chExt cx="2237515" cy="3886200"/>
          </a:xfrm>
        </p:grpSpPr>
        <p:grpSp>
          <p:nvGrpSpPr>
            <p:cNvPr id="5" name="Group 123"/>
            <p:cNvGrpSpPr/>
            <p:nvPr/>
          </p:nvGrpSpPr>
          <p:grpSpPr>
            <a:xfrm>
              <a:off x="5306285" y="2209800"/>
              <a:ext cx="2133600" cy="3886200"/>
              <a:chOff x="5306285" y="2209800"/>
              <a:chExt cx="2133600" cy="3886200"/>
            </a:xfrm>
          </p:grpSpPr>
          <p:sp>
            <p:nvSpPr>
              <p:cNvPr id="72" name="Rectangle 71"/>
              <p:cNvSpPr/>
              <p:nvPr/>
            </p:nvSpPr>
            <p:spPr>
              <a:xfrm>
                <a:off x="5410200" y="3048000"/>
                <a:ext cx="17526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Rectangle 72"/>
              <p:cNvSpPr/>
              <p:nvPr/>
            </p:nvSpPr>
            <p:spPr>
              <a:xfrm>
                <a:off x="5410200" y="3048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1</a:t>
                </a:r>
                <a:endParaRPr lang="en-US" sz="2400" dirty="0">
                  <a:solidFill>
                    <a:prstClr val="white"/>
                  </a:solidFill>
                  <a:latin typeface="Calibri"/>
                </a:endParaRPr>
              </a:p>
            </p:txBody>
          </p:sp>
          <p:sp>
            <p:nvSpPr>
              <p:cNvPr id="74" name="Rectangle 73"/>
              <p:cNvSpPr/>
              <p:nvPr/>
            </p:nvSpPr>
            <p:spPr>
              <a:xfrm>
                <a:off x="6477000" y="3048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1</a:t>
                </a:r>
                <a:endParaRPr lang="en-US" sz="2400" dirty="0">
                  <a:solidFill>
                    <a:prstClr val="white"/>
                  </a:solidFill>
                  <a:latin typeface="Calibri"/>
                </a:endParaRPr>
              </a:p>
            </p:txBody>
          </p:sp>
          <p:sp>
            <p:nvSpPr>
              <p:cNvPr id="75" name="Rectangle 74"/>
              <p:cNvSpPr/>
              <p:nvPr/>
            </p:nvSpPr>
            <p:spPr>
              <a:xfrm>
                <a:off x="5410200" y="3429000"/>
                <a:ext cx="1066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2</a:t>
                </a:r>
                <a:endParaRPr lang="en-US" sz="2400" dirty="0">
                  <a:solidFill>
                    <a:prstClr val="white"/>
                  </a:solidFill>
                  <a:latin typeface="Calibri"/>
                </a:endParaRPr>
              </a:p>
            </p:txBody>
          </p:sp>
          <p:sp>
            <p:nvSpPr>
              <p:cNvPr id="76" name="Rectangle 75"/>
              <p:cNvSpPr/>
              <p:nvPr/>
            </p:nvSpPr>
            <p:spPr>
              <a:xfrm>
                <a:off x="6477000" y="3429000"/>
                <a:ext cx="685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4</a:t>
                </a:r>
                <a:endParaRPr lang="en-US" sz="2400" dirty="0">
                  <a:solidFill>
                    <a:prstClr val="white"/>
                  </a:solidFill>
                  <a:latin typeface="Calibri"/>
                </a:endParaRPr>
              </a:p>
            </p:txBody>
          </p:sp>
          <p:sp>
            <p:nvSpPr>
              <p:cNvPr id="77" name="Rectangle 76"/>
              <p:cNvSpPr/>
              <p:nvPr/>
            </p:nvSpPr>
            <p:spPr>
              <a:xfrm>
                <a:off x="5410200" y="3810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3</a:t>
                </a:r>
                <a:endParaRPr lang="en-US" sz="2400" dirty="0">
                  <a:solidFill>
                    <a:prstClr val="white"/>
                  </a:solidFill>
                  <a:latin typeface="Calibri"/>
                </a:endParaRPr>
              </a:p>
            </p:txBody>
          </p:sp>
          <p:sp>
            <p:nvSpPr>
              <p:cNvPr id="78" name="Rectangle 77"/>
              <p:cNvSpPr/>
              <p:nvPr/>
            </p:nvSpPr>
            <p:spPr>
              <a:xfrm>
                <a:off x="6477000" y="3810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1</a:t>
                </a:r>
                <a:endParaRPr lang="en-US" sz="2400" dirty="0">
                  <a:solidFill>
                    <a:prstClr val="white"/>
                  </a:solidFill>
                  <a:latin typeface="Calibri"/>
                </a:endParaRPr>
              </a:p>
            </p:txBody>
          </p:sp>
          <p:sp>
            <p:nvSpPr>
              <p:cNvPr id="79" name="Rectangle 78"/>
              <p:cNvSpPr/>
              <p:nvPr/>
            </p:nvSpPr>
            <p:spPr>
              <a:xfrm>
                <a:off x="5410200" y="4191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4</a:t>
                </a:r>
                <a:endParaRPr lang="en-US" sz="2400" dirty="0">
                  <a:solidFill>
                    <a:prstClr val="white"/>
                  </a:solidFill>
                  <a:latin typeface="Calibri"/>
                </a:endParaRPr>
              </a:p>
            </p:txBody>
          </p:sp>
          <p:sp>
            <p:nvSpPr>
              <p:cNvPr id="80" name="Rectangle 79"/>
              <p:cNvSpPr/>
              <p:nvPr/>
            </p:nvSpPr>
            <p:spPr>
              <a:xfrm>
                <a:off x="6477000" y="4191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1</a:t>
                </a:r>
                <a:endParaRPr lang="en-US" sz="2400" dirty="0">
                  <a:solidFill>
                    <a:prstClr val="white"/>
                  </a:solidFill>
                  <a:latin typeface="Calibri"/>
                </a:endParaRPr>
              </a:p>
            </p:txBody>
          </p:sp>
          <p:sp>
            <p:nvSpPr>
              <p:cNvPr id="81" name="Rectangle 80"/>
              <p:cNvSpPr/>
              <p:nvPr/>
            </p:nvSpPr>
            <p:spPr>
              <a:xfrm>
                <a:off x="5410200" y="4572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5</a:t>
                </a:r>
                <a:endParaRPr lang="en-US" sz="2400" dirty="0">
                  <a:solidFill>
                    <a:prstClr val="white"/>
                  </a:solidFill>
                  <a:latin typeface="Calibri"/>
                </a:endParaRPr>
              </a:p>
            </p:txBody>
          </p:sp>
          <p:sp>
            <p:nvSpPr>
              <p:cNvPr id="82" name="Rectangle 81"/>
              <p:cNvSpPr/>
              <p:nvPr/>
            </p:nvSpPr>
            <p:spPr>
              <a:xfrm>
                <a:off x="6477000" y="4572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3</a:t>
                </a:r>
                <a:endParaRPr lang="en-US" sz="2400" dirty="0">
                  <a:solidFill>
                    <a:prstClr val="white"/>
                  </a:solidFill>
                  <a:latin typeface="Calibri"/>
                </a:endParaRPr>
              </a:p>
            </p:txBody>
          </p:sp>
          <p:sp>
            <p:nvSpPr>
              <p:cNvPr id="85" name="Rectangle 84"/>
              <p:cNvSpPr/>
              <p:nvPr/>
            </p:nvSpPr>
            <p:spPr>
              <a:xfrm>
                <a:off x="5410200" y="5334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7</a:t>
                </a:r>
                <a:endParaRPr lang="en-US" sz="2400" dirty="0">
                  <a:solidFill>
                    <a:prstClr val="white"/>
                  </a:solidFill>
                  <a:latin typeface="Calibri"/>
                </a:endParaRPr>
              </a:p>
            </p:txBody>
          </p:sp>
          <p:sp>
            <p:nvSpPr>
              <p:cNvPr id="86" name="Rectangle 85"/>
              <p:cNvSpPr/>
              <p:nvPr/>
            </p:nvSpPr>
            <p:spPr>
              <a:xfrm>
                <a:off x="6477000" y="5334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1</a:t>
                </a:r>
                <a:endParaRPr lang="en-US" sz="2400" dirty="0">
                  <a:solidFill>
                    <a:prstClr val="white"/>
                  </a:solidFill>
                  <a:latin typeface="Calibri"/>
                </a:endParaRPr>
              </a:p>
            </p:txBody>
          </p:sp>
          <p:sp>
            <p:nvSpPr>
              <p:cNvPr id="87" name="Rectangle 86"/>
              <p:cNvSpPr/>
              <p:nvPr/>
            </p:nvSpPr>
            <p:spPr>
              <a:xfrm>
                <a:off x="5410200" y="5715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8</a:t>
                </a:r>
                <a:endParaRPr lang="en-US" sz="2400" dirty="0">
                  <a:solidFill>
                    <a:prstClr val="white"/>
                  </a:solidFill>
                  <a:latin typeface="Calibri"/>
                </a:endParaRPr>
              </a:p>
            </p:txBody>
          </p:sp>
          <p:sp>
            <p:nvSpPr>
              <p:cNvPr id="88" name="Rectangle 87"/>
              <p:cNvSpPr/>
              <p:nvPr/>
            </p:nvSpPr>
            <p:spPr>
              <a:xfrm>
                <a:off x="6477000" y="5715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3</a:t>
                </a:r>
                <a:endParaRPr lang="en-US" sz="2400" dirty="0">
                  <a:solidFill>
                    <a:prstClr val="white"/>
                  </a:solidFill>
                  <a:latin typeface="Calibri"/>
                </a:endParaRPr>
              </a:p>
            </p:txBody>
          </p:sp>
          <p:sp>
            <p:nvSpPr>
              <p:cNvPr id="90" name="TextBox 89"/>
              <p:cNvSpPr txBox="1"/>
              <p:nvPr/>
            </p:nvSpPr>
            <p:spPr>
              <a:xfrm>
                <a:off x="5306285" y="2209800"/>
                <a:ext cx="2133600" cy="369332"/>
              </a:xfrm>
              <a:prstGeom prst="rect">
                <a:avLst/>
              </a:prstGeom>
              <a:noFill/>
            </p:spPr>
            <p:txBody>
              <a:bodyPr wrap="square" rtlCol="0">
                <a:spAutoFit/>
              </a:bodyPr>
              <a:lstStyle/>
              <a:p>
                <a:pPr algn="ctr"/>
                <a:r>
                  <a:rPr lang="en-US" b="1" dirty="0" smtClean="0">
                    <a:solidFill>
                      <a:prstClr val="black"/>
                    </a:solidFill>
                    <a:latin typeface="Calibri"/>
                  </a:rPr>
                  <a:t>Request Buffer</a:t>
                </a:r>
                <a:endParaRPr lang="en-US" b="1" dirty="0">
                  <a:solidFill>
                    <a:prstClr val="black"/>
                  </a:solidFill>
                  <a:latin typeface="Calibri"/>
                </a:endParaRPr>
              </a:p>
            </p:txBody>
          </p:sp>
          <p:sp>
            <p:nvSpPr>
              <p:cNvPr id="118" name="Rectangle 117"/>
              <p:cNvSpPr/>
              <p:nvPr/>
            </p:nvSpPr>
            <p:spPr>
              <a:xfrm>
                <a:off x="5410200" y="4959935"/>
                <a:ext cx="1066800" cy="381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Calibri"/>
                  </a:rPr>
                  <a:t>Req</a:t>
                </a:r>
                <a:r>
                  <a:rPr lang="en-US" sz="2400" dirty="0" smtClean="0">
                    <a:solidFill>
                      <a:prstClr val="white"/>
                    </a:solidFill>
                    <a:latin typeface="Calibri"/>
                  </a:rPr>
                  <a:t> 5</a:t>
                </a:r>
                <a:endParaRPr lang="en-US" sz="2400" dirty="0">
                  <a:solidFill>
                    <a:prstClr val="white"/>
                  </a:solidFill>
                  <a:latin typeface="Calibri"/>
                </a:endParaRPr>
              </a:p>
            </p:txBody>
          </p:sp>
          <p:sp>
            <p:nvSpPr>
              <p:cNvPr id="119" name="Rectangle 118"/>
              <p:cNvSpPr/>
              <p:nvPr/>
            </p:nvSpPr>
            <p:spPr>
              <a:xfrm>
                <a:off x="6477000" y="4959935"/>
                <a:ext cx="685800" cy="381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libri"/>
                  </a:rPr>
                  <a:t>2</a:t>
                </a:r>
                <a:endParaRPr lang="en-US" sz="2400" dirty="0">
                  <a:solidFill>
                    <a:prstClr val="white"/>
                  </a:solidFill>
                  <a:latin typeface="Calibri"/>
                </a:endParaRPr>
              </a:p>
            </p:txBody>
          </p:sp>
          <p:sp>
            <p:nvSpPr>
              <p:cNvPr id="122" name="TextBox 121"/>
              <p:cNvSpPr txBox="1"/>
              <p:nvPr/>
            </p:nvSpPr>
            <p:spPr>
              <a:xfrm>
                <a:off x="5465620" y="2632365"/>
                <a:ext cx="990600" cy="369332"/>
              </a:xfrm>
              <a:prstGeom prst="rect">
                <a:avLst/>
              </a:prstGeom>
              <a:noFill/>
            </p:spPr>
            <p:txBody>
              <a:bodyPr wrap="square" rtlCol="0">
                <a:spAutoFit/>
              </a:bodyPr>
              <a:lstStyle/>
              <a:p>
                <a:r>
                  <a:rPr lang="en-US" dirty="0" smtClean="0">
                    <a:solidFill>
                      <a:prstClr val="black"/>
                    </a:solidFill>
                    <a:latin typeface="Calibri"/>
                  </a:rPr>
                  <a:t>Request</a:t>
                </a:r>
                <a:endParaRPr lang="en-US" dirty="0">
                  <a:solidFill>
                    <a:prstClr val="black"/>
                  </a:solidFill>
                  <a:latin typeface="Calibri"/>
                </a:endParaRPr>
              </a:p>
            </p:txBody>
          </p:sp>
        </p:grpSp>
        <p:sp>
          <p:nvSpPr>
            <p:cNvPr id="123" name="TextBox 122"/>
            <p:cNvSpPr txBox="1"/>
            <p:nvPr/>
          </p:nvSpPr>
          <p:spPr>
            <a:xfrm>
              <a:off x="6248400" y="2459180"/>
              <a:ext cx="1295400" cy="646331"/>
            </a:xfrm>
            <a:prstGeom prst="rect">
              <a:avLst/>
            </a:prstGeom>
            <a:noFill/>
          </p:spPr>
          <p:txBody>
            <a:bodyPr wrap="square" rtlCol="0">
              <a:spAutoFit/>
            </a:bodyPr>
            <a:lstStyle/>
            <a:p>
              <a:pPr algn="ctr"/>
              <a:r>
                <a:rPr lang="en-US" dirty="0" smtClean="0">
                  <a:solidFill>
                    <a:prstClr val="black"/>
                  </a:solidFill>
                  <a:latin typeface="Calibri"/>
                </a:rPr>
                <a:t>App. ID (AID)</a:t>
              </a:r>
              <a:endParaRPr lang="en-US" dirty="0">
                <a:solidFill>
                  <a:prstClr val="black"/>
                </a:solidFill>
                <a:latin typeface="Calibri"/>
              </a:endParaRPr>
            </a:p>
          </p:txBody>
        </p:sp>
      </p:grpSp>
      <p:grpSp>
        <p:nvGrpSpPr>
          <p:cNvPr id="6" name="Group 100"/>
          <p:cNvGrpSpPr/>
          <p:nvPr/>
        </p:nvGrpSpPr>
        <p:grpSpPr>
          <a:xfrm>
            <a:off x="7162800" y="2888675"/>
            <a:ext cx="1219200" cy="3276600"/>
            <a:chOff x="7162800" y="2888675"/>
            <a:chExt cx="1219200" cy="3276600"/>
          </a:xfrm>
        </p:grpSpPr>
        <p:grpSp>
          <p:nvGrpSpPr>
            <p:cNvPr id="7" name="Group 44"/>
            <p:cNvGrpSpPr/>
            <p:nvPr/>
          </p:nvGrpSpPr>
          <p:grpSpPr>
            <a:xfrm>
              <a:off x="7162800" y="2888675"/>
              <a:ext cx="1219200" cy="3276600"/>
              <a:chOff x="7162800" y="2819400"/>
              <a:chExt cx="1219200" cy="3276600"/>
            </a:xfrm>
          </p:grpSpPr>
          <p:sp>
            <p:nvSpPr>
              <p:cNvPr id="46" name="Oval 45"/>
              <p:cNvSpPr/>
              <p:nvPr/>
            </p:nvSpPr>
            <p:spPr>
              <a:xfrm>
                <a:off x="7543800" y="306376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47" name="Rectangle 46"/>
              <p:cNvSpPr/>
              <p:nvPr/>
            </p:nvSpPr>
            <p:spPr>
              <a:xfrm>
                <a:off x="8229600" y="2819400"/>
                <a:ext cx="1524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Left Arrow 47"/>
              <p:cNvSpPr/>
              <p:nvPr/>
            </p:nvSpPr>
            <p:spPr>
              <a:xfrm>
                <a:off x="7848600" y="3092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Right Arrow 48"/>
              <p:cNvSpPr/>
              <p:nvPr/>
            </p:nvSpPr>
            <p:spPr>
              <a:xfrm>
                <a:off x="7162800" y="3108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Left Arrow 50"/>
              <p:cNvSpPr/>
              <p:nvPr/>
            </p:nvSpPr>
            <p:spPr>
              <a:xfrm>
                <a:off x="7848600" y="3489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Right Arrow 51"/>
              <p:cNvSpPr/>
              <p:nvPr/>
            </p:nvSpPr>
            <p:spPr>
              <a:xfrm>
                <a:off x="7162800" y="3505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4" name="Left Arrow 53"/>
              <p:cNvSpPr/>
              <p:nvPr/>
            </p:nvSpPr>
            <p:spPr>
              <a:xfrm>
                <a:off x="7848600" y="3854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Right Arrow 54"/>
              <p:cNvSpPr/>
              <p:nvPr/>
            </p:nvSpPr>
            <p:spPr>
              <a:xfrm>
                <a:off x="7162800" y="3870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Left Arrow 56"/>
              <p:cNvSpPr/>
              <p:nvPr/>
            </p:nvSpPr>
            <p:spPr>
              <a:xfrm>
                <a:off x="7848600" y="4235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8" name="Right Arrow 57"/>
              <p:cNvSpPr/>
              <p:nvPr/>
            </p:nvSpPr>
            <p:spPr>
              <a:xfrm>
                <a:off x="7162800" y="4251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0" name="Left Arrow 59"/>
              <p:cNvSpPr/>
              <p:nvPr/>
            </p:nvSpPr>
            <p:spPr>
              <a:xfrm>
                <a:off x="7848600" y="4616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Right Arrow 60"/>
              <p:cNvSpPr/>
              <p:nvPr/>
            </p:nvSpPr>
            <p:spPr>
              <a:xfrm>
                <a:off x="7162800" y="4632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3" name="Left Arrow 62"/>
              <p:cNvSpPr/>
              <p:nvPr/>
            </p:nvSpPr>
            <p:spPr>
              <a:xfrm>
                <a:off x="7848600" y="5013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4" name="Right Arrow 63"/>
              <p:cNvSpPr/>
              <p:nvPr/>
            </p:nvSpPr>
            <p:spPr>
              <a:xfrm>
                <a:off x="7162800" y="5029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Left Arrow 65"/>
              <p:cNvSpPr/>
              <p:nvPr/>
            </p:nvSpPr>
            <p:spPr>
              <a:xfrm>
                <a:off x="7848600" y="5394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Right Arrow 66"/>
              <p:cNvSpPr/>
              <p:nvPr/>
            </p:nvSpPr>
            <p:spPr>
              <a:xfrm>
                <a:off x="7162800" y="5410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Left Arrow 68"/>
              <p:cNvSpPr/>
              <p:nvPr/>
            </p:nvSpPr>
            <p:spPr>
              <a:xfrm>
                <a:off x="7848600" y="5788570"/>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ight Arrow 69"/>
              <p:cNvSpPr/>
              <p:nvPr/>
            </p:nvSpPr>
            <p:spPr>
              <a:xfrm>
                <a:off x="7162800" y="5804336"/>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71" name="Oval 70"/>
            <p:cNvSpPr/>
            <p:nvPr/>
          </p:nvSpPr>
          <p:spPr>
            <a:xfrm>
              <a:off x="7543800" y="3514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83" name="Oval 82"/>
            <p:cNvSpPr/>
            <p:nvPr/>
          </p:nvSpPr>
          <p:spPr>
            <a:xfrm>
              <a:off x="7543800" y="3895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84" name="Oval 83"/>
            <p:cNvSpPr/>
            <p:nvPr/>
          </p:nvSpPr>
          <p:spPr>
            <a:xfrm>
              <a:off x="7543800" y="427766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94" name="Oval 93"/>
            <p:cNvSpPr/>
            <p:nvPr/>
          </p:nvSpPr>
          <p:spPr>
            <a:xfrm>
              <a:off x="7543800" y="4657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96" name="Oval 95"/>
            <p:cNvSpPr/>
            <p:nvPr/>
          </p:nvSpPr>
          <p:spPr>
            <a:xfrm>
              <a:off x="7543800" y="5057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98" name="Oval 97"/>
            <p:cNvSpPr/>
            <p:nvPr/>
          </p:nvSpPr>
          <p:spPr>
            <a:xfrm>
              <a:off x="7543800" y="5438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sp>
          <p:nvSpPr>
            <p:cNvPr id="100" name="Oval 99"/>
            <p:cNvSpPr/>
            <p:nvPr/>
          </p:nvSpPr>
          <p:spPr>
            <a:xfrm>
              <a:off x="7543800" y="5830110"/>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latin typeface="Calibri"/>
                </a:rPr>
                <a:t>=</a:t>
              </a:r>
              <a:endParaRPr lang="en-US" sz="2200" dirty="0">
                <a:solidFill>
                  <a:prstClr val="black"/>
                </a:solidFill>
                <a:latin typeface="Calibri"/>
              </a:endParaRPr>
            </a:p>
          </p:txBody>
        </p:sp>
      </p:grpSp>
    </p:spTree>
    <p:extLst>
      <p:ext uri="{BB962C8B-B14F-4D97-AF65-F5344CB8AC3E}">
        <p14:creationId xmlns:p14="http://schemas.microsoft.com/office/powerpoint/2010/main" val="1340057498"/>
      </p:ext>
    </p:extLst>
  </p:cSld>
  <p:clrMapOvr>
    <a:masterClrMapping/>
  </p:clrMapOvr>
  <p:transition advTm="1304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55"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p:cTn id="29" dur="1000" fill="hold"/>
                                        <p:tgtEl>
                                          <p:spTgt spid="116"/>
                                        </p:tgtEl>
                                        <p:attrNameLst>
                                          <p:attrName>ppt_w</p:attrName>
                                        </p:attrNameLst>
                                      </p:cBhvr>
                                      <p:tavLst>
                                        <p:tav tm="0">
                                          <p:val>
                                            <p:strVal val="#ppt_w*0.70"/>
                                          </p:val>
                                        </p:tav>
                                        <p:tav tm="100000">
                                          <p:val>
                                            <p:strVal val="#ppt_w"/>
                                          </p:val>
                                        </p:tav>
                                      </p:tavLst>
                                    </p:anim>
                                    <p:anim calcmode="lin" valueType="num">
                                      <p:cBhvr>
                                        <p:cTn id="30" dur="1000" fill="hold"/>
                                        <p:tgtEl>
                                          <p:spTgt spid="116"/>
                                        </p:tgtEl>
                                        <p:attrNameLst>
                                          <p:attrName>ppt_h</p:attrName>
                                        </p:attrNameLst>
                                      </p:cBhvr>
                                      <p:tavLst>
                                        <p:tav tm="0">
                                          <p:val>
                                            <p:strVal val="#ppt_h"/>
                                          </p:val>
                                        </p:tav>
                                        <p:tav tm="100000">
                                          <p:val>
                                            <p:strVal val="#ppt_h"/>
                                          </p:val>
                                        </p:tav>
                                      </p:tavLst>
                                    </p:anim>
                                    <p:animEffect transition="in" filter="fade">
                                      <p:cBhvr>
                                        <p:cTn id="31" dur="1000"/>
                                        <p:tgtEl>
                                          <p:spTgt spid="1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89" grpId="0"/>
      <p:bldP spid="93" grpId="0"/>
      <p:bldP spid="91" grpId="0" animBg="1"/>
      <p:bldP spid="95" grpId="0" animBg="1"/>
      <p:bldP spid="97" grpId="0" animBg="1"/>
      <p:bldP spid="99" grpId="0" animBg="1"/>
      <p:bldP spid="110" grpId="0" animBg="1"/>
      <p:bldP spid="111" grpId="0" animBg="1"/>
      <p:bldP spid="112" grpId="0" animBg="1"/>
      <p:bldP spid="11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Performance vs. Fairness vs. Simplicity </a:t>
            </a:r>
            <a:endParaRPr lang="en-US" sz="3900"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121</a:t>
            </a:fld>
            <a:endParaRPr lang="en-US">
              <a:solidFill>
                <a:prstClr val="black">
                  <a:tint val="75000"/>
                </a:prstClr>
              </a:solidFill>
              <a:latin typeface="Calibri"/>
            </a:endParaRPr>
          </a:p>
        </p:txBody>
      </p:sp>
      <p:sp>
        <p:nvSpPr>
          <p:cNvPr id="329781" name="AutoShape 53"/>
          <p:cNvSpPr>
            <a:spLocks noChangeAspect="1" noChangeArrowheads="1" noTextEdit="1"/>
          </p:cNvSpPr>
          <p:nvPr/>
        </p:nvSpPr>
        <p:spPr bwMode="auto">
          <a:xfrm>
            <a:off x="347663" y="920750"/>
            <a:ext cx="8448675" cy="569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329785" name="Picture 57"/>
          <p:cNvPicPr>
            <a:picLocks noChangeAspect="1" noChangeArrowheads="1"/>
          </p:cNvPicPr>
          <p:nvPr/>
        </p:nvPicPr>
        <p:blipFill>
          <a:blip r:embed="rId3" cstate="print"/>
          <a:srcRect/>
          <a:stretch>
            <a:fillRect/>
          </a:stretch>
        </p:blipFill>
        <p:spPr bwMode="auto">
          <a:xfrm>
            <a:off x="1952625" y="1412875"/>
            <a:ext cx="9525" cy="5391150"/>
          </a:xfrm>
          <a:prstGeom prst="rect">
            <a:avLst/>
          </a:prstGeom>
          <a:noFill/>
          <a:ln w="9525">
            <a:noFill/>
            <a:miter lim="800000"/>
            <a:headEnd/>
            <a:tailEnd/>
          </a:ln>
        </p:spPr>
      </p:pic>
      <p:pic>
        <p:nvPicPr>
          <p:cNvPr id="329786" name="Picture 58"/>
          <p:cNvPicPr>
            <a:picLocks noChangeAspect="1" noChangeArrowheads="1"/>
          </p:cNvPicPr>
          <p:nvPr/>
        </p:nvPicPr>
        <p:blipFill>
          <a:blip r:embed="rId4" cstate="print"/>
          <a:srcRect/>
          <a:stretch>
            <a:fillRect/>
          </a:stretch>
        </p:blipFill>
        <p:spPr bwMode="auto">
          <a:xfrm>
            <a:off x="1952625" y="1412875"/>
            <a:ext cx="9525" cy="5391150"/>
          </a:xfrm>
          <a:prstGeom prst="rect">
            <a:avLst/>
          </a:prstGeom>
          <a:noFill/>
          <a:ln w="9525">
            <a:noFill/>
            <a:miter lim="800000"/>
            <a:headEnd/>
            <a:tailEnd/>
          </a:ln>
        </p:spPr>
      </p:pic>
      <p:sp>
        <p:nvSpPr>
          <p:cNvPr id="329789" name="Freeform 61"/>
          <p:cNvSpPr>
            <a:spLocks noEditPoints="1"/>
          </p:cNvSpPr>
          <p:nvPr/>
        </p:nvSpPr>
        <p:spPr bwMode="auto">
          <a:xfrm>
            <a:off x="652463" y="1760538"/>
            <a:ext cx="3887788" cy="4689475"/>
          </a:xfrm>
          <a:custGeom>
            <a:avLst/>
            <a:gdLst/>
            <a:ahLst/>
            <a:cxnLst>
              <a:cxn ang="0">
                <a:pos x="6205" y="3775"/>
              </a:cxn>
              <a:cxn ang="0">
                <a:pos x="5794" y="3527"/>
              </a:cxn>
              <a:cxn ang="0">
                <a:pos x="5498" y="3320"/>
              </a:cxn>
              <a:cxn ang="0">
                <a:pos x="5244" y="3138"/>
              </a:cxn>
              <a:cxn ang="0">
                <a:pos x="5079" y="3038"/>
              </a:cxn>
              <a:cxn ang="0">
                <a:pos x="4800" y="2897"/>
              </a:cxn>
              <a:cxn ang="0">
                <a:pos x="4480" y="2732"/>
              </a:cxn>
              <a:cxn ang="0">
                <a:pos x="3905" y="2384"/>
              </a:cxn>
              <a:cxn ang="0">
                <a:pos x="3494" y="2135"/>
              </a:cxn>
              <a:cxn ang="0">
                <a:pos x="3198" y="1928"/>
              </a:cxn>
              <a:cxn ang="0">
                <a:pos x="2944" y="1746"/>
              </a:cxn>
              <a:cxn ang="0">
                <a:pos x="2780" y="1647"/>
              </a:cxn>
              <a:cxn ang="0">
                <a:pos x="2500" y="1506"/>
              </a:cxn>
              <a:cxn ang="0">
                <a:pos x="2180" y="1340"/>
              </a:cxn>
              <a:cxn ang="0">
                <a:pos x="1605" y="992"/>
              </a:cxn>
              <a:cxn ang="0">
                <a:pos x="1194" y="744"/>
              </a:cxn>
              <a:cxn ang="0">
                <a:pos x="898" y="537"/>
              </a:cxn>
              <a:cxn ang="0">
                <a:pos x="644" y="355"/>
              </a:cxn>
              <a:cxn ang="0">
                <a:pos x="480" y="256"/>
              </a:cxn>
              <a:cxn ang="0">
                <a:pos x="200" y="115"/>
              </a:cxn>
              <a:cxn ang="0">
                <a:pos x="48" y="163"/>
              </a:cxn>
              <a:cxn ang="0">
                <a:pos x="48" y="835"/>
              </a:cxn>
              <a:cxn ang="0">
                <a:pos x="48" y="1315"/>
              </a:cxn>
              <a:cxn ang="0">
                <a:pos x="24" y="1675"/>
              </a:cxn>
              <a:cxn ang="0">
                <a:pos x="0" y="1987"/>
              </a:cxn>
              <a:cxn ang="0">
                <a:pos x="0" y="2179"/>
              </a:cxn>
              <a:cxn ang="0">
                <a:pos x="24" y="2491"/>
              </a:cxn>
              <a:cxn ang="0">
                <a:pos x="48" y="2851"/>
              </a:cxn>
              <a:cxn ang="0">
                <a:pos x="48" y="3523"/>
              </a:cxn>
              <a:cxn ang="0">
                <a:pos x="48" y="4003"/>
              </a:cxn>
              <a:cxn ang="0">
                <a:pos x="24" y="4363"/>
              </a:cxn>
              <a:cxn ang="0">
                <a:pos x="0" y="4675"/>
              </a:cxn>
              <a:cxn ang="0">
                <a:pos x="0" y="4867"/>
              </a:cxn>
              <a:cxn ang="0">
                <a:pos x="24" y="5179"/>
              </a:cxn>
              <a:cxn ang="0">
                <a:pos x="48" y="5539"/>
              </a:cxn>
              <a:cxn ang="0">
                <a:pos x="48" y="6211"/>
              </a:cxn>
              <a:cxn ang="0">
                <a:pos x="48" y="6691"/>
              </a:cxn>
              <a:cxn ang="0">
                <a:pos x="24" y="7051"/>
              </a:cxn>
              <a:cxn ang="0">
                <a:pos x="0" y="7363"/>
              </a:cxn>
              <a:cxn ang="0">
                <a:pos x="0" y="7555"/>
              </a:cxn>
              <a:cxn ang="0">
                <a:pos x="27" y="7863"/>
              </a:cxn>
              <a:cxn ang="0">
                <a:pos x="322" y="7656"/>
              </a:cxn>
              <a:cxn ang="0">
                <a:pos x="897" y="7308"/>
              </a:cxn>
              <a:cxn ang="0">
                <a:pos x="1308" y="7060"/>
              </a:cxn>
              <a:cxn ang="0">
                <a:pos x="1628" y="6894"/>
              </a:cxn>
              <a:cxn ang="0">
                <a:pos x="1908" y="6753"/>
              </a:cxn>
              <a:cxn ang="0">
                <a:pos x="2072" y="6654"/>
              </a:cxn>
              <a:cxn ang="0">
                <a:pos x="2327" y="6472"/>
              </a:cxn>
              <a:cxn ang="0">
                <a:pos x="2622" y="6265"/>
              </a:cxn>
              <a:cxn ang="0">
                <a:pos x="3197" y="5917"/>
              </a:cxn>
              <a:cxn ang="0">
                <a:pos x="3608" y="5669"/>
              </a:cxn>
              <a:cxn ang="0">
                <a:pos x="3928" y="5503"/>
              </a:cxn>
              <a:cxn ang="0">
                <a:pos x="4208" y="5362"/>
              </a:cxn>
              <a:cxn ang="0">
                <a:pos x="4372" y="5263"/>
              </a:cxn>
              <a:cxn ang="0">
                <a:pos x="4626" y="5081"/>
              </a:cxn>
              <a:cxn ang="0">
                <a:pos x="4922" y="4874"/>
              </a:cxn>
              <a:cxn ang="0">
                <a:pos x="5497" y="4526"/>
              </a:cxn>
              <a:cxn ang="0">
                <a:pos x="5908" y="4277"/>
              </a:cxn>
              <a:cxn ang="0">
                <a:pos x="6228" y="4112"/>
              </a:cxn>
              <a:cxn ang="0">
                <a:pos x="6508" y="3971"/>
              </a:cxn>
            </a:cxnLst>
            <a:rect l="0" t="0" r="r" b="b"/>
            <a:pathLst>
              <a:path w="6532" h="7878">
                <a:moveTo>
                  <a:pt x="6492" y="3949"/>
                </a:moveTo>
                <a:lnTo>
                  <a:pt x="6369" y="3874"/>
                </a:lnTo>
                <a:cubicBezTo>
                  <a:pt x="6357" y="3868"/>
                  <a:pt x="6354" y="3853"/>
                  <a:pt x="6361" y="3842"/>
                </a:cubicBezTo>
                <a:cubicBezTo>
                  <a:pt x="6368" y="3830"/>
                  <a:pt x="6382" y="3827"/>
                  <a:pt x="6394" y="3833"/>
                </a:cubicBezTo>
                <a:lnTo>
                  <a:pt x="6517" y="3908"/>
                </a:lnTo>
                <a:cubicBezTo>
                  <a:pt x="6528" y="3915"/>
                  <a:pt x="6532" y="3930"/>
                  <a:pt x="6525" y="3941"/>
                </a:cubicBezTo>
                <a:cubicBezTo>
                  <a:pt x="6518" y="3952"/>
                  <a:pt x="6503" y="3956"/>
                  <a:pt x="6492" y="3949"/>
                </a:cubicBezTo>
                <a:close/>
                <a:moveTo>
                  <a:pt x="6205" y="3775"/>
                </a:moveTo>
                <a:lnTo>
                  <a:pt x="6081" y="3701"/>
                </a:lnTo>
                <a:cubicBezTo>
                  <a:pt x="6070" y="3694"/>
                  <a:pt x="6066" y="3679"/>
                  <a:pt x="6073" y="3668"/>
                </a:cubicBezTo>
                <a:cubicBezTo>
                  <a:pt x="6080" y="3656"/>
                  <a:pt x="6095" y="3653"/>
                  <a:pt x="6106" y="3659"/>
                </a:cubicBezTo>
                <a:lnTo>
                  <a:pt x="6229" y="3734"/>
                </a:lnTo>
                <a:cubicBezTo>
                  <a:pt x="6241" y="3741"/>
                  <a:pt x="6244" y="3756"/>
                  <a:pt x="6238" y="3767"/>
                </a:cubicBezTo>
                <a:cubicBezTo>
                  <a:pt x="6231" y="3778"/>
                  <a:pt x="6216" y="3782"/>
                  <a:pt x="6205" y="3775"/>
                </a:cubicBezTo>
                <a:close/>
                <a:moveTo>
                  <a:pt x="5917" y="3601"/>
                </a:moveTo>
                <a:lnTo>
                  <a:pt x="5794" y="3527"/>
                </a:lnTo>
                <a:cubicBezTo>
                  <a:pt x="5783" y="3520"/>
                  <a:pt x="5779" y="3505"/>
                  <a:pt x="5786" y="3494"/>
                </a:cubicBezTo>
                <a:cubicBezTo>
                  <a:pt x="5793" y="3482"/>
                  <a:pt x="5807" y="3479"/>
                  <a:pt x="5819" y="3486"/>
                </a:cubicBezTo>
                <a:lnTo>
                  <a:pt x="5942" y="3560"/>
                </a:lnTo>
                <a:cubicBezTo>
                  <a:pt x="5953" y="3567"/>
                  <a:pt x="5957" y="3582"/>
                  <a:pt x="5950" y="3593"/>
                </a:cubicBezTo>
                <a:cubicBezTo>
                  <a:pt x="5943" y="3604"/>
                  <a:pt x="5928" y="3608"/>
                  <a:pt x="5917" y="3601"/>
                </a:cubicBezTo>
                <a:close/>
                <a:moveTo>
                  <a:pt x="5630" y="3427"/>
                </a:moveTo>
                <a:lnTo>
                  <a:pt x="5506" y="3353"/>
                </a:lnTo>
                <a:cubicBezTo>
                  <a:pt x="5495" y="3346"/>
                  <a:pt x="5491" y="3331"/>
                  <a:pt x="5498" y="3320"/>
                </a:cubicBezTo>
                <a:cubicBezTo>
                  <a:pt x="5505" y="3308"/>
                  <a:pt x="5520" y="3305"/>
                  <a:pt x="5531" y="3312"/>
                </a:cubicBezTo>
                <a:lnTo>
                  <a:pt x="5654" y="3386"/>
                </a:lnTo>
                <a:cubicBezTo>
                  <a:pt x="5666" y="3393"/>
                  <a:pt x="5669" y="3408"/>
                  <a:pt x="5663" y="3419"/>
                </a:cubicBezTo>
                <a:cubicBezTo>
                  <a:pt x="5656" y="3430"/>
                  <a:pt x="5641" y="3434"/>
                  <a:pt x="5630" y="3427"/>
                </a:cubicBezTo>
                <a:close/>
                <a:moveTo>
                  <a:pt x="5342" y="3253"/>
                </a:moveTo>
                <a:lnTo>
                  <a:pt x="5219" y="3179"/>
                </a:lnTo>
                <a:cubicBezTo>
                  <a:pt x="5208" y="3172"/>
                  <a:pt x="5204" y="3157"/>
                  <a:pt x="5211" y="3146"/>
                </a:cubicBezTo>
                <a:cubicBezTo>
                  <a:pt x="5218" y="3135"/>
                  <a:pt x="5232" y="3131"/>
                  <a:pt x="5244" y="3138"/>
                </a:cubicBezTo>
                <a:lnTo>
                  <a:pt x="5367" y="3212"/>
                </a:lnTo>
                <a:cubicBezTo>
                  <a:pt x="5378" y="3219"/>
                  <a:pt x="5382" y="3234"/>
                  <a:pt x="5375" y="3245"/>
                </a:cubicBezTo>
                <a:cubicBezTo>
                  <a:pt x="5368" y="3257"/>
                  <a:pt x="5353" y="3260"/>
                  <a:pt x="5342" y="3253"/>
                </a:cubicBezTo>
                <a:close/>
                <a:moveTo>
                  <a:pt x="5055" y="3079"/>
                </a:moveTo>
                <a:lnTo>
                  <a:pt x="4931" y="3005"/>
                </a:lnTo>
                <a:cubicBezTo>
                  <a:pt x="4920" y="2998"/>
                  <a:pt x="4916" y="2983"/>
                  <a:pt x="4923" y="2972"/>
                </a:cubicBezTo>
                <a:cubicBezTo>
                  <a:pt x="4930" y="2961"/>
                  <a:pt x="4945" y="2957"/>
                  <a:pt x="4956" y="2964"/>
                </a:cubicBezTo>
                <a:lnTo>
                  <a:pt x="5079" y="3038"/>
                </a:lnTo>
                <a:cubicBezTo>
                  <a:pt x="5091" y="3045"/>
                  <a:pt x="5094" y="3060"/>
                  <a:pt x="5088" y="3071"/>
                </a:cubicBezTo>
                <a:cubicBezTo>
                  <a:pt x="5081" y="3083"/>
                  <a:pt x="5066" y="3086"/>
                  <a:pt x="5055" y="3079"/>
                </a:cubicBezTo>
                <a:close/>
                <a:moveTo>
                  <a:pt x="4767" y="2906"/>
                </a:moveTo>
                <a:lnTo>
                  <a:pt x="4644" y="2831"/>
                </a:lnTo>
                <a:cubicBezTo>
                  <a:pt x="4633" y="2824"/>
                  <a:pt x="4629" y="2809"/>
                  <a:pt x="4636" y="2798"/>
                </a:cubicBezTo>
                <a:cubicBezTo>
                  <a:pt x="4643" y="2787"/>
                  <a:pt x="4657" y="2783"/>
                  <a:pt x="4669" y="2790"/>
                </a:cubicBezTo>
                <a:lnTo>
                  <a:pt x="4792" y="2864"/>
                </a:lnTo>
                <a:cubicBezTo>
                  <a:pt x="4803" y="2871"/>
                  <a:pt x="4807" y="2886"/>
                  <a:pt x="4800" y="2897"/>
                </a:cubicBezTo>
                <a:cubicBezTo>
                  <a:pt x="4793" y="2909"/>
                  <a:pt x="4778" y="2912"/>
                  <a:pt x="4767" y="2906"/>
                </a:cubicBezTo>
                <a:close/>
                <a:moveTo>
                  <a:pt x="4480" y="2732"/>
                </a:moveTo>
                <a:lnTo>
                  <a:pt x="4356" y="2657"/>
                </a:lnTo>
                <a:cubicBezTo>
                  <a:pt x="4345" y="2650"/>
                  <a:pt x="4341" y="2635"/>
                  <a:pt x="4348" y="2624"/>
                </a:cubicBezTo>
                <a:cubicBezTo>
                  <a:pt x="4355" y="2613"/>
                  <a:pt x="4370" y="2609"/>
                  <a:pt x="4381" y="2616"/>
                </a:cubicBezTo>
                <a:lnTo>
                  <a:pt x="4504" y="2691"/>
                </a:lnTo>
                <a:cubicBezTo>
                  <a:pt x="4516" y="2697"/>
                  <a:pt x="4519" y="2712"/>
                  <a:pt x="4513" y="2723"/>
                </a:cubicBezTo>
                <a:cubicBezTo>
                  <a:pt x="4506" y="2735"/>
                  <a:pt x="4491" y="2738"/>
                  <a:pt x="4480" y="2732"/>
                </a:cubicBezTo>
                <a:close/>
                <a:moveTo>
                  <a:pt x="4192" y="2558"/>
                </a:moveTo>
                <a:lnTo>
                  <a:pt x="4069" y="2483"/>
                </a:lnTo>
                <a:cubicBezTo>
                  <a:pt x="4058" y="2476"/>
                  <a:pt x="4054" y="2462"/>
                  <a:pt x="4061" y="2450"/>
                </a:cubicBezTo>
                <a:cubicBezTo>
                  <a:pt x="4068" y="2439"/>
                  <a:pt x="4082" y="2435"/>
                  <a:pt x="4094" y="2442"/>
                </a:cubicBezTo>
                <a:lnTo>
                  <a:pt x="4217" y="2517"/>
                </a:lnTo>
                <a:cubicBezTo>
                  <a:pt x="4228" y="2523"/>
                  <a:pt x="4232" y="2538"/>
                  <a:pt x="4225" y="2550"/>
                </a:cubicBezTo>
                <a:cubicBezTo>
                  <a:pt x="4218" y="2561"/>
                  <a:pt x="4203" y="2565"/>
                  <a:pt x="4192" y="2558"/>
                </a:cubicBezTo>
                <a:close/>
                <a:moveTo>
                  <a:pt x="3905" y="2384"/>
                </a:moveTo>
                <a:lnTo>
                  <a:pt x="3781" y="2309"/>
                </a:lnTo>
                <a:cubicBezTo>
                  <a:pt x="3770" y="2302"/>
                  <a:pt x="3766" y="2288"/>
                  <a:pt x="3773" y="2276"/>
                </a:cubicBezTo>
                <a:cubicBezTo>
                  <a:pt x="3780" y="2265"/>
                  <a:pt x="3795" y="2261"/>
                  <a:pt x="3806" y="2268"/>
                </a:cubicBezTo>
                <a:lnTo>
                  <a:pt x="3929" y="2343"/>
                </a:lnTo>
                <a:cubicBezTo>
                  <a:pt x="3941" y="2350"/>
                  <a:pt x="3944" y="2364"/>
                  <a:pt x="3938" y="2376"/>
                </a:cubicBezTo>
                <a:cubicBezTo>
                  <a:pt x="3931" y="2387"/>
                  <a:pt x="3916" y="2391"/>
                  <a:pt x="3905" y="2384"/>
                </a:cubicBezTo>
                <a:close/>
                <a:moveTo>
                  <a:pt x="3617" y="2210"/>
                </a:moveTo>
                <a:lnTo>
                  <a:pt x="3494" y="2135"/>
                </a:lnTo>
                <a:cubicBezTo>
                  <a:pt x="3483" y="2128"/>
                  <a:pt x="3479" y="2114"/>
                  <a:pt x="3486" y="2102"/>
                </a:cubicBezTo>
                <a:cubicBezTo>
                  <a:pt x="3493" y="2091"/>
                  <a:pt x="3507" y="2087"/>
                  <a:pt x="3519" y="2094"/>
                </a:cubicBezTo>
                <a:lnTo>
                  <a:pt x="3642" y="2169"/>
                </a:lnTo>
                <a:cubicBezTo>
                  <a:pt x="3653" y="2176"/>
                  <a:pt x="3657" y="2190"/>
                  <a:pt x="3650" y="2202"/>
                </a:cubicBezTo>
                <a:cubicBezTo>
                  <a:pt x="3643" y="2213"/>
                  <a:pt x="3628" y="2217"/>
                  <a:pt x="3617" y="2210"/>
                </a:cubicBezTo>
                <a:close/>
                <a:moveTo>
                  <a:pt x="3330" y="2036"/>
                </a:moveTo>
                <a:lnTo>
                  <a:pt x="3206" y="1961"/>
                </a:lnTo>
                <a:cubicBezTo>
                  <a:pt x="3195" y="1955"/>
                  <a:pt x="3191" y="1940"/>
                  <a:pt x="3198" y="1928"/>
                </a:cubicBezTo>
                <a:cubicBezTo>
                  <a:pt x="3205" y="1917"/>
                  <a:pt x="3220" y="1913"/>
                  <a:pt x="3231" y="1920"/>
                </a:cubicBezTo>
                <a:lnTo>
                  <a:pt x="3355" y="1995"/>
                </a:lnTo>
                <a:cubicBezTo>
                  <a:pt x="3366" y="2002"/>
                  <a:pt x="3369" y="2016"/>
                  <a:pt x="3363" y="2028"/>
                </a:cubicBezTo>
                <a:cubicBezTo>
                  <a:pt x="3356" y="2039"/>
                  <a:pt x="3341" y="2043"/>
                  <a:pt x="3330" y="2036"/>
                </a:cubicBezTo>
                <a:close/>
                <a:moveTo>
                  <a:pt x="3042" y="1862"/>
                </a:moveTo>
                <a:lnTo>
                  <a:pt x="2919" y="1788"/>
                </a:lnTo>
                <a:cubicBezTo>
                  <a:pt x="2908" y="1781"/>
                  <a:pt x="2904" y="1766"/>
                  <a:pt x="2911" y="1755"/>
                </a:cubicBezTo>
                <a:cubicBezTo>
                  <a:pt x="2918" y="1743"/>
                  <a:pt x="2932" y="1740"/>
                  <a:pt x="2944" y="1746"/>
                </a:cubicBezTo>
                <a:lnTo>
                  <a:pt x="3067" y="1821"/>
                </a:lnTo>
                <a:cubicBezTo>
                  <a:pt x="3078" y="1828"/>
                  <a:pt x="3082" y="1843"/>
                  <a:pt x="3075" y="1854"/>
                </a:cubicBezTo>
                <a:cubicBezTo>
                  <a:pt x="3068" y="1865"/>
                  <a:pt x="3054" y="1869"/>
                  <a:pt x="3042" y="1862"/>
                </a:cubicBezTo>
                <a:close/>
                <a:moveTo>
                  <a:pt x="2755" y="1688"/>
                </a:moveTo>
                <a:lnTo>
                  <a:pt x="2631" y="1614"/>
                </a:lnTo>
                <a:cubicBezTo>
                  <a:pt x="2620" y="1607"/>
                  <a:pt x="2616" y="1592"/>
                  <a:pt x="2623" y="1581"/>
                </a:cubicBezTo>
                <a:cubicBezTo>
                  <a:pt x="2630" y="1569"/>
                  <a:pt x="2645" y="1566"/>
                  <a:pt x="2656" y="1573"/>
                </a:cubicBezTo>
                <a:lnTo>
                  <a:pt x="2780" y="1647"/>
                </a:lnTo>
                <a:cubicBezTo>
                  <a:pt x="2791" y="1654"/>
                  <a:pt x="2794" y="1669"/>
                  <a:pt x="2788" y="1680"/>
                </a:cubicBezTo>
                <a:cubicBezTo>
                  <a:pt x="2781" y="1691"/>
                  <a:pt x="2766" y="1695"/>
                  <a:pt x="2755" y="1688"/>
                </a:cubicBezTo>
                <a:close/>
                <a:moveTo>
                  <a:pt x="2467" y="1514"/>
                </a:moveTo>
                <a:lnTo>
                  <a:pt x="2344" y="1440"/>
                </a:lnTo>
                <a:cubicBezTo>
                  <a:pt x="2333" y="1433"/>
                  <a:pt x="2329" y="1418"/>
                  <a:pt x="2336" y="1407"/>
                </a:cubicBezTo>
                <a:cubicBezTo>
                  <a:pt x="2343" y="1395"/>
                  <a:pt x="2357" y="1392"/>
                  <a:pt x="2369" y="1399"/>
                </a:cubicBezTo>
                <a:lnTo>
                  <a:pt x="2492" y="1473"/>
                </a:lnTo>
                <a:cubicBezTo>
                  <a:pt x="2503" y="1480"/>
                  <a:pt x="2507" y="1495"/>
                  <a:pt x="2500" y="1506"/>
                </a:cubicBezTo>
                <a:cubicBezTo>
                  <a:pt x="2493" y="1517"/>
                  <a:pt x="2479" y="1521"/>
                  <a:pt x="2467" y="1514"/>
                </a:cubicBezTo>
                <a:close/>
                <a:moveTo>
                  <a:pt x="2180" y="1340"/>
                </a:moveTo>
                <a:lnTo>
                  <a:pt x="2056" y="1266"/>
                </a:lnTo>
                <a:cubicBezTo>
                  <a:pt x="2045" y="1259"/>
                  <a:pt x="2042" y="1244"/>
                  <a:pt x="2048" y="1233"/>
                </a:cubicBezTo>
                <a:cubicBezTo>
                  <a:pt x="2055" y="1221"/>
                  <a:pt x="2070" y="1218"/>
                  <a:pt x="2081" y="1225"/>
                </a:cubicBezTo>
                <a:lnTo>
                  <a:pt x="2205" y="1299"/>
                </a:lnTo>
                <a:cubicBezTo>
                  <a:pt x="2216" y="1306"/>
                  <a:pt x="2220" y="1321"/>
                  <a:pt x="2213" y="1332"/>
                </a:cubicBezTo>
                <a:cubicBezTo>
                  <a:pt x="2206" y="1344"/>
                  <a:pt x="2191" y="1347"/>
                  <a:pt x="2180" y="1340"/>
                </a:cubicBezTo>
                <a:close/>
                <a:moveTo>
                  <a:pt x="1892" y="1166"/>
                </a:moveTo>
                <a:lnTo>
                  <a:pt x="1769" y="1092"/>
                </a:lnTo>
                <a:cubicBezTo>
                  <a:pt x="1758" y="1085"/>
                  <a:pt x="1754" y="1070"/>
                  <a:pt x="1761" y="1059"/>
                </a:cubicBezTo>
                <a:cubicBezTo>
                  <a:pt x="1768" y="1048"/>
                  <a:pt x="1783" y="1044"/>
                  <a:pt x="1794" y="1051"/>
                </a:cubicBezTo>
                <a:lnTo>
                  <a:pt x="1917" y="1125"/>
                </a:lnTo>
                <a:cubicBezTo>
                  <a:pt x="1928" y="1132"/>
                  <a:pt x="1932" y="1147"/>
                  <a:pt x="1925" y="1158"/>
                </a:cubicBezTo>
                <a:cubicBezTo>
                  <a:pt x="1918" y="1170"/>
                  <a:pt x="1904" y="1173"/>
                  <a:pt x="1892" y="1166"/>
                </a:cubicBezTo>
                <a:close/>
                <a:moveTo>
                  <a:pt x="1605" y="992"/>
                </a:moveTo>
                <a:lnTo>
                  <a:pt x="1482" y="918"/>
                </a:lnTo>
                <a:cubicBezTo>
                  <a:pt x="1470" y="911"/>
                  <a:pt x="1467" y="896"/>
                  <a:pt x="1473" y="885"/>
                </a:cubicBezTo>
                <a:cubicBezTo>
                  <a:pt x="1480" y="874"/>
                  <a:pt x="1495" y="870"/>
                  <a:pt x="1506" y="877"/>
                </a:cubicBezTo>
                <a:lnTo>
                  <a:pt x="1630" y="951"/>
                </a:lnTo>
                <a:cubicBezTo>
                  <a:pt x="1641" y="958"/>
                  <a:pt x="1645" y="973"/>
                  <a:pt x="1638" y="984"/>
                </a:cubicBezTo>
                <a:cubicBezTo>
                  <a:pt x="1631" y="996"/>
                  <a:pt x="1616" y="999"/>
                  <a:pt x="1605" y="992"/>
                </a:cubicBezTo>
                <a:close/>
                <a:moveTo>
                  <a:pt x="1317" y="819"/>
                </a:moveTo>
                <a:lnTo>
                  <a:pt x="1194" y="744"/>
                </a:lnTo>
                <a:cubicBezTo>
                  <a:pt x="1183" y="737"/>
                  <a:pt x="1179" y="722"/>
                  <a:pt x="1186" y="711"/>
                </a:cubicBezTo>
                <a:cubicBezTo>
                  <a:pt x="1193" y="700"/>
                  <a:pt x="1208" y="696"/>
                  <a:pt x="1219" y="703"/>
                </a:cubicBezTo>
                <a:lnTo>
                  <a:pt x="1342" y="777"/>
                </a:lnTo>
                <a:cubicBezTo>
                  <a:pt x="1353" y="784"/>
                  <a:pt x="1357" y="799"/>
                  <a:pt x="1350" y="810"/>
                </a:cubicBezTo>
                <a:cubicBezTo>
                  <a:pt x="1343" y="822"/>
                  <a:pt x="1329" y="825"/>
                  <a:pt x="1317" y="819"/>
                </a:cubicBezTo>
                <a:close/>
                <a:moveTo>
                  <a:pt x="1030" y="645"/>
                </a:moveTo>
                <a:lnTo>
                  <a:pt x="907" y="570"/>
                </a:lnTo>
                <a:cubicBezTo>
                  <a:pt x="895" y="563"/>
                  <a:pt x="892" y="548"/>
                  <a:pt x="898" y="537"/>
                </a:cubicBezTo>
                <a:cubicBezTo>
                  <a:pt x="905" y="526"/>
                  <a:pt x="920" y="522"/>
                  <a:pt x="931" y="529"/>
                </a:cubicBezTo>
                <a:lnTo>
                  <a:pt x="1055" y="604"/>
                </a:lnTo>
                <a:cubicBezTo>
                  <a:pt x="1066" y="610"/>
                  <a:pt x="1070" y="625"/>
                  <a:pt x="1063" y="637"/>
                </a:cubicBezTo>
                <a:cubicBezTo>
                  <a:pt x="1056" y="648"/>
                  <a:pt x="1041" y="652"/>
                  <a:pt x="1030" y="645"/>
                </a:cubicBezTo>
                <a:close/>
                <a:moveTo>
                  <a:pt x="742" y="471"/>
                </a:moveTo>
                <a:lnTo>
                  <a:pt x="619" y="396"/>
                </a:lnTo>
                <a:cubicBezTo>
                  <a:pt x="608" y="389"/>
                  <a:pt x="604" y="375"/>
                  <a:pt x="611" y="363"/>
                </a:cubicBezTo>
                <a:cubicBezTo>
                  <a:pt x="618" y="352"/>
                  <a:pt x="633" y="348"/>
                  <a:pt x="644" y="355"/>
                </a:cubicBezTo>
                <a:lnTo>
                  <a:pt x="767" y="430"/>
                </a:lnTo>
                <a:cubicBezTo>
                  <a:pt x="778" y="437"/>
                  <a:pt x="782" y="451"/>
                  <a:pt x="775" y="463"/>
                </a:cubicBezTo>
                <a:cubicBezTo>
                  <a:pt x="768" y="474"/>
                  <a:pt x="754" y="478"/>
                  <a:pt x="742" y="471"/>
                </a:cubicBezTo>
                <a:close/>
                <a:moveTo>
                  <a:pt x="455" y="297"/>
                </a:moveTo>
                <a:lnTo>
                  <a:pt x="332" y="222"/>
                </a:lnTo>
                <a:cubicBezTo>
                  <a:pt x="320" y="215"/>
                  <a:pt x="317" y="201"/>
                  <a:pt x="323" y="189"/>
                </a:cubicBezTo>
                <a:cubicBezTo>
                  <a:pt x="330" y="178"/>
                  <a:pt x="345" y="174"/>
                  <a:pt x="356" y="181"/>
                </a:cubicBezTo>
                <a:lnTo>
                  <a:pt x="480" y="256"/>
                </a:lnTo>
                <a:cubicBezTo>
                  <a:pt x="491" y="263"/>
                  <a:pt x="495" y="277"/>
                  <a:pt x="488" y="289"/>
                </a:cubicBezTo>
                <a:cubicBezTo>
                  <a:pt x="481" y="300"/>
                  <a:pt x="466" y="304"/>
                  <a:pt x="455" y="297"/>
                </a:cubicBezTo>
                <a:close/>
                <a:moveTo>
                  <a:pt x="167" y="123"/>
                </a:moveTo>
                <a:lnTo>
                  <a:pt x="44" y="48"/>
                </a:lnTo>
                <a:cubicBezTo>
                  <a:pt x="33" y="42"/>
                  <a:pt x="29" y="27"/>
                  <a:pt x="36" y="15"/>
                </a:cubicBezTo>
                <a:cubicBezTo>
                  <a:pt x="43" y="4"/>
                  <a:pt x="58" y="0"/>
                  <a:pt x="69" y="7"/>
                </a:cubicBezTo>
                <a:lnTo>
                  <a:pt x="192" y="82"/>
                </a:lnTo>
                <a:cubicBezTo>
                  <a:pt x="203" y="89"/>
                  <a:pt x="207" y="103"/>
                  <a:pt x="200" y="115"/>
                </a:cubicBezTo>
                <a:cubicBezTo>
                  <a:pt x="193" y="126"/>
                  <a:pt x="179" y="130"/>
                  <a:pt x="167" y="123"/>
                </a:cubicBezTo>
                <a:close/>
                <a:moveTo>
                  <a:pt x="48" y="163"/>
                </a:moveTo>
                <a:lnTo>
                  <a:pt x="48" y="307"/>
                </a:lnTo>
                <a:cubicBezTo>
                  <a:pt x="48" y="320"/>
                  <a:pt x="38" y="331"/>
                  <a:pt x="24" y="331"/>
                </a:cubicBezTo>
                <a:cubicBezTo>
                  <a:pt x="11" y="331"/>
                  <a:pt x="0" y="320"/>
                  <a:pt x="0" y="307"/>
                </a:cubicBezTo>
                <a:lnTo>
                  <a:pt x="0" y="163"/>
                </a:lnTo>
                <a:cubicBezTo>
                  <a:pt x="0" y="150"/>
                  <a:pt x="11" y="139"/>
                  <a:pt x="24" y="139"/>
                </a:cubicBezTo>
                <a:cubicBezTo>
                  <a:pt x="38" y="139"/>
                  <a:pt x="48" y="150"/>
                  <a:pt x="48" y="163"/>
                </a:cubicBezTo>
                <a:close/>
                <a:moveTo>
                  <a:pt x="48" y="499"/>
                </a:moveTo>
                <a:lnTo>
                  <a:pt x="48" y="643"/>
                </a:lnTo>
                <a:cubicBezTo>
                  <a:pt x="48" y="656"/>
                  <a:pt x="38" y="667"/>
                  <a:pt x="24" y="667"/>
                </a:cubicBezTo>
                <a:cubicBezTo>
                  <a:pt x="11" y="667"/>
                  <a:pt x="0" y="656"/>
                  <a:pt x="0" y="643"/>
                </a:cubicBezTo>
                <a:lnTo>
                  <a:pt x="0" y="499"/>
                </a:lnTo>
                <a:cubicBezTo>
                  <a:pt x="0" y="486"/>
                  <a:pt x="11" y="475"/>
                  <a:pt x="24" y="475"/>
                </a:cubicBezTo>
                <a:cubicBezTo>
                  <a:pt x="38" y="475"/>
                  <a:pt x="48" y="486"/>
                  <a:pt x="48" y="499"/>
                </a:cubicBezTo>
                <a:close/>
                <a:moveTo>
                  <a:pt x="48" y="835"/>
                </a:moveTo>
                <a:lnTo>
                  <a:pt x="48" y="979"/>
                </a:lnTo>
                <a:cubicBezTo>
                  <a:pt x="48" y="992"/>
                  <a:pt x="38" y="1003"/>
                  <a:pt x="24" y="1003"/>
                </a:cubicBezTo>
                <a:cubicBezTo>
                  <a:pt x="11" y="1003"/>
                  <a:pt x="0" y="992"/>
                  <a:pt x="0" y="979"/>
                </a:cubicBezTo>
                <a:lnTo>
                  <a:pt x="0" y="835"/>
                </a:lnTo>
                <a:cubicBezTo>
                  <a:pt x="0" y="822"/>
                  <a:pt x="11" y="811"/>
                  <a:pt x="24" y="811"/>
                </a:cubicBezTo>
                <a:cubicBezTo>
                  <a:pt x="38" y="811"/>
                  <a:pt x="48" y="822"/>
                  <a:pt x="48" y="835"/>
                </a:cubicBezTo>
                <a:close/>
                <a:moveTo>
                  <a:pt x="48" y="1171"/>
                </a:moveTo>
                <a:lnTo>
                  <a:pt x="48" y="1315"/>
                </a:lnTo>
                <a:cubicBezTo>
                  <a:pt x="48" y="1328"/>
                  <a:pt x="38" y="1339"/>
                  <a:pt x="24" y="1339"/>
                </a:cubicBezTo>
                <a:cubicBezTo>
                  <a:pt x="11" y="1339"/>
                  <a:pt x="0" y="1328"/>
                  <a:pt x="0" y="1315"/>
                </a:cubicBezTo>
                <a:lnTo>
                  <a:pt x="0" y="1171"/>
                </a:lnTo>
                <a:cubicBezTo>
                  <a:pt x="0" y="1158"/>
                  <a:pt x="11" y="1147"/>
                  <a:pt x="24" y="1147"/>
                </a:cubicBezTo>
                <a:cubicBezTo>
                  <a:pt x="38" y="1147"/>
                  <a:pt x="48" y="1158"/>
                  <a:pt x="48" y="1171"/>
                </a:cubicBezTo>
                <a:close/>
                <a:moveTo>
                  <a:pt x="48" y="1507"/>
                </a:moveTo>
                <a:lnTo>
                  <a:pt x="48" y="1651"/>
                </a:lnTo>
                <a:cubicBezTo>
                  <a:pt x="48" y="1664"/>
                  <a:pt x="38" y="1675"/>
                  <a:pt x="24" y="1675"/>
                </a:cubicBezTo>
                <a:cubicBezTo>
                  <a:pt x="11" y="1675"/>
                  <a:pt x="0" y="1664"/>
                  <a:pt x="0" y="1651"/>
                </a:cubicBezTo>
                <a:lnTo>
                  <a:pt x="0" y="1507"/>
                </a:lnTo>
                <a:cubicBezTo>
                  <a:pt x="0" y="1494"/>
                  <a:pt x="11" y="1483"/>
                  <a:pt x="24" y="1483"/>
                </a:cubicBezTo>
                <a:cubicBezTo>
                  <a:pt x="38" y="1483"/>
                  <a:pt x="48" y="1494"/>
                  <a:pt x="48" y="1507"/>
                </a:cubicBezTo>
                <a:close/>
                <a:moveTo>
                  <a:pt x="48" y="1843"/>
                </a:moveTo>
                <a:lnTo>
                  <a:pt x="48" y="1987"/>
                </a:lnTo>
                <a:cubicBezTo>
                  <a:pt x="48" y="2000"/>
                  <a:pt x="38" y="2011"/>
                  <a:pt x="24" y="2011"/>
                </a:cubicBezTo>
                <a:cubicBezTo>
                  <a:pt x="11" y="2011"/>
                  <a:pt x="0" y="2000"/>
                  <a:pt x="0" y="1987"/>
                </a:cubicBezTo>
                <a:lnTo>
                  <a:pt x="0" y="1843"/>
                </a:lnTo>
                <a:cubicBezTo>
                  <a:pt x="0" y="1830"/>
                  <a:pt x="11" y="1819"/>
                  <a:pt x="24" y="1819"/>
                </a:cubicBezTo>
                <a:cubicBezTo>
                  <a:pt x="38" y="1819"/>
                  <a:pt x="48" y="1830"/>
                  <a:pt x="48" y="1843"/>
                </a:cubicBezTo>
                <a:close/>
                <a:moveTo>
                  <a:pt x="48" y="2179"/>
                </a:moveTo>
                <a:lnTo>
                  <a:pt x="48" y="2323"/>
                </a:lnTo>
                <a:cubicBezTo>
                  <a:pt x="48" y="2336"/>
                  <a:pt x="38" y="2347"/>
                  <a:pt x="24" y="2347"/>
                </a:cubicBezTo>
                <a:cubicBezTo>
                  <a:pt x="11" y="2347"/>
                  <a:pt x="0" y="2336"/>
                  <a:pt x="0" y="2323"/>
                </a:cubicBezTo>
                <a:lnTo>
                  <a:pt x="0" y="2179"/>
                </a:lnTo>
                <a:cubicBezTo>
                  <a:pt x="0" y="2166"/>
                  <a:pt x="11" y="2155"/>
                  <a:pt x="24" y="2155"/>
                </a:cubicBezTo>
                <a:cubicBezTo>
                  <a:pt x="38" y="2155"/>
                  <a:pt x="48" y="2166"/>
                  <a:pt x="48" y="2179"/>
                </a:cubicBezTo>
                <a:close/>
                <a:moveTo>
                  <a:pt x="48" y="2515"/>
                </a:moveTo>
                <a:lnTo>
                  <a:pt x="48" y="2659"/>
                </a:lnTo>
                <a:cubicBezTo>
                  <a:pt x="48" y="2672"/>
                  <a:pt x="38" y="2683"/>
                  <a:pt x="24" y="2683"/>
                </a:cubicBezTo>
                <a:cubicBezTo>
                  <a:pt x="11" y="2683"/>
                  <a:pt x="0" y="2672"/>
                  <a:pt x="0" y="2659"/>
                </a:cubicBezTo>
                <a:lnTo>
                  <a:pt x="0" y="2515"/>
                </a:lnTo>
                <a:cubicBezTo>
                  <a:pt x="0" y="2502"/>
                  <a:pt x="11" y="2491"/>
                  <a:pt x="24" y="2491"/>
                </a:cubicBezTo>
                <a:cubicBezTo>
                  <a:pt x="38" y="2491"/>
                  <a:pt x="48" y="2502"/>
                  <a:pt x="48" y="2515"/>
                </a:cubicBezTo>
                <a:close/>
                <a:moveTo>
                  <a:pt x="48" y="2851"/>
                </a:moveTo>
                <a:lnTo>
                  <a:pt x="48" y="2995"/>
                </a:lnTo>
                <a:cubicBezTo>
                  <a:pt x="48" y="3008"/>
                  <a:pt x="38" y="3019"/>
                  <a:pt x="24" y="3019"/>
                </a:cubicBezTo>
                <a:cubicBezTo>
                  <a:pt x="11" y="3019"/>
                  <a:pt x="0" y="3008"/>
                  <a:pt x="0" y="2995"/>
                </a:cubicBezTo>
                <a:lnTo>
                  <a:pt x="0" y="2851"/>
                </a:lnTo>
                <a:cubicBezTo>
                  <a:pt x="0" y="2838"/>
                  <a:pt x="11" y="2827"/>
                  <a:pt x="24" y="2827"/>
                </a:cubicBezTo>
                <a:cubicBezTo>
                  <a:pt x="38" y="2827"/>
                  <a:pt x="48" y="2838"/>
                  <a:pt x="48" y="2851"/>
                </a:cubicBezTo>
                <a:close/>
                <a:moveTo>
                  <a:pt x="48" y="3187"/>
                </a:moveTo>
                <a:lnTo>
                  <a:pt x="48" y="3331"/>
                </a:lnTo>
                <a:cubicBezTo>
                  <a:pt x="48" y="3344"/>
                  <a:pt x="38" y="3355"/>
                  <a:pt x="24" y="3355"/>
                </a:cubicBezTo>
                <a:cubicBezTo>
                  <a:pt x="11" y="3355"/>
                  <a:pt x="0" y="3344"/>
                  <a:pt x="0" y="3331"/>
                </a:cubicBezTo>
                <a:lnTo>
                  <a:pt x="0" y="3187"/>
                </a:lnTo>
                <a:cubicBezTo>
                  <a:pt x="0" y="3174"/>
                  <a:pt x="11" y="3163"/>
                  <a:pt x="24" y="3163"/>
                </a:cubicBezTo>
                <a:cubicBezTo>
                  <a:pt x="38" y="3163"/>
                  <a:pt x="48" y="3174"/>
                  <a:pt x="48" y="3187"/>
                </a:cubicBezTo>
                <a:close/>
                <a:moveTo>
                  <a:pt x="48" y="3523"/>
                </a:moveTo>
                <a:lnTo>
                  <a:pt x="48" y="3667"/>
                </a:lnTo>
                <a:cubicBezTo>
                  <a:pt x="48" y="3680"/>
                  <a:pt x="38" y="3691"/>
                  <a:pt x="24" y="3691"/>
                </a:cubicBezTo>
                <a:cubicBezTo>
                  <a:pt x="11" y="3691"/>
                  <a:pt x="0" y="3680"/>
                  <a:pt x="0" y="3667"/>
                </a:cubicBezTo>
                <a:lnTo>
                  <a:pt x="0" y="3523"/>
                </a:lnTo>
                <a:cubicBezTo>
                  <a:pt x="0" y="3510"/>
                  <a:pt x="11" y="3499"/>
                  <a:pt x="24" y="3499"/>
                </a:cubicBezTo>
                <a:cubicBezTo>
                  <a:pt x="38" y="3499"/>
                  <a:pt x="48" y="3510"/>
                  <a:pt x="48" y="3523"/>
                </a:cubicBezTo>
                <a:close/>
                <a:moveTo>
                  <a:pt x="48" y="3859"/>
                </a:moveTo>
                <a:lnTo>
                  <a:pt x="48" y="4003"/>
                </a:lnTo>
                <a:cubicBezTo>
                  <a:pt x="48" y="4016"/>
                  <a:pt x="38" y="4027"/>
                  <a:pt x="24" y="4027"/>
                </a:cubicBezTo>
                <a:cubicBezTo>
                  <a:pt x="11" y="4027"/>
                  <a:pt x="0" y="4016"/>
                  <a:pt x="0" y="4003"/>
                </a:cubicBezTo>
                <a:lnTo>
                  <a:pt x="0" y="3859"/>
                </a:lnTo>
                <a:cubicBezTo>
                  <a:pt x="0" y="3846"/>
                  <a:pt x="11" y="3835"/>
                  <a:pt x="24" y="3835"/>
                </a:cubicBezTo>
                <a:cubicBezTo>
                  <a:pt x="38" y="3835"/>
                  <a:pt x="48" y="3846"/>
                  <a:pt x="48" y="3859"/>
                </a:cubicBezTo>
                <a:close/>
                <a:moveTo>
                  <a:pt x="48" y="4195"/>
                </a:moveTo>
                <a:lnTo>
                  <a:pt x="48" y="4339"/>
                </a:lnTo>
                <a:cubicBezTo>
                  <a:pt x="48" y="4352"/>
                  <a:pt x="38" y="4363"/>
                  <a:pt x="24" y="4363"/>
                </a:cubicBezTo>
                <a:cubicBezTo>
                  <a:pt x="11" y="4363"/>
                  <a:pt x="0" y="4352"/>
                  <a:pt x="0" y="4339"/>
                </a:cubicBezTo>
                <a:lnTo>
                  <a:pt x="0" y="4195"/>
                </a:lnTo>
                <a:cubicBezTo>
                  <a:pt x="0" y="4182"/>
                  <a:pt x="11" y="4171"/>
                  <a:pt x="24" y="4171"/>
                </a:cubicBezTo>
                <a:cubicBezTo>
                  <a:pt x="38" y="4171"/>
                  <a:pt x="48" y="4182"/>
                  <a:pt x="48" y="4195"/>
                </a:cubicBezTo>
                <a:close/>
                <a:moveTo>
                  <a:pt x="48" y="4531"/>
                </a:moveTo>
                <a:lnTo>
                  <a:pt x="48" y="4675"/>
                </a:lnTo>
                <a:cubicBezTo>
                  <a:pt x="48" y="4688"/>
                  <a:pt x="38" y="4699"/>
                  <a:pt x="24" y="4699"/>
                </a:cubicBezTo>
                <a:cubicBezTo>
                  <a:pt x="11" y="4699"/>
                  <a:pt x="0" y="4688"/>
                  <a:pt x="0" y="4675"/>
                </a:cubicBezTo>
                <a:lnTo>
                  <a:pt x="0" y="4531"/>
                </a:lnTo>
                <a:cubicBezTo>
                  <a:pt x="0" y="4518"/>
                  <a:pt x="11" y="4507"/>
                  <a:pt x="24" y="4507"/>
                </a:cubicBezTo>
                <a:cubicBezTo>
                  <a:pt x="38" y="4507"/>
                  <a:pt x="48" y="4518"/>
                  <a:pt x="48" y="4531"/>
                </a:cubicBezTo>
                <a:close/>
                <a:moveTo>
                  <a:pt x="48" y="4867"/>
                </a:moveTo>
                <a:lnTo>
                  <a:pt x="48" y="5011"/>
                </a:lnTo>
                <a:cubicBezTo>
                  <a:pt x="48" y="5024"/>
                  <a:pt x="38" y="5035"/>
                  <a:pt x="24" y="5035"/>
                </a:cubicBezTo>
                <a:cubicBezTo>
                  <a:pt x="11" y="5035"/>
                  <a:pt x="0" y="5024"/>
                  <a:pt x="0" y="5011"/>
                </a:cubicBezTo>
                <a:lnTo>
                  <a:pt x="0" y="4867"/>
                </a:lnTo>
                <a:cubicBezTo>
                  <a:pt x="0" y="4854"/>
                  <a:pt x="11" y="4843"/>
                  <a:pt x="24" y="4843"/>
                </a:cubicBezTo>
                <a:cubicBezTo>
                  <a:pt x="38" y="4843"/>
                  <a:pt x="48" y="4854"/>
                  <a:pt x="48" y="4867"/>
                </a:cubicBezTo>
                <a:close/>
                <a:moveTo>
                  <a:pt x="48" y="5203"/>
                </a:moveTo>
                <a:lnTo>
                  <a:pt x="48" y="5347"/>
                </a:lnTo>
                <a:cubicBezTo>
                  <a:pt x="48" y="5360"/>
                  <a:pt x="38" y="5371"/>
                  <a:pt x="24" y="5371"/>
                </a:cubicBezTo>
                <a:cubicBezTo>
                  <a:pt x="11" y="5371"/>
                  <a:pt x="0" y="5360"/>
                  <a:pt x="0" y="5347"/>
                </a:cubicBezTo>
                <a:lnTo>
                  <a:pt x="0" y="5203"/>
                </a:lnTo>
                <a:cubicBezTo>
                  <a:pt x="0" y="5190"/>
                  <a:pt x="11" y="5179"/>
                  <a:pt x="24" y="5179"/>
                </a:cubicBezTo>
                <a:cubicBezTo>
                  <a:pt x="38" y="5179"/>
                  <a:pt x="48" y="5190"/>
                  <a:pt x="48" y="5203"/>
                </a:cubicBezTo>
                <a:close/>
                <a:moveTo>
                  <a:pt x="48" y="5539"/>
                </a:moveTo>
                <a:lnTo>
                  <a:pt x="48" y="5683"/>
                </a:lnTo>
                <a:cubicBezTo>
                  <a:pt x="48" y="5696"/>
                  <a:pt x="38" y="5707"/>
                  <a:pt x="24" y="5707"/>
                </a:cubicBezTo>
                <a:cubicBezTo>
                  <a:pt x="11" y="5707"/>
                  <a:pt x="0" y="5696"/>
                  <a:pt x="0" y="5683"/>
                </a:cubicBezTo>
                <a:lnTo>
                  <a:pt x="0" y="5539"/>
                </a:lnTo>
                <a:cubicBezTo>
                  <a:pt x="0" y="5526"/>
                  <a:pt x="11" y="5515"/>
                  <a:pt x="24" y="5515"/>
                </a:cubicBezTo>
                <a:cubicBezTo>
                  <a:pt x="38" y="5515"/>
                  <a:pt x="48" y="5526"/>
                  <a:pt x="48" y="5539"/>
                </a:cubicBezTo>
                <a:close/>
                <a:moveTo>
                  <a:pt x="48" y="5875"/>
                </a:moveTo>
                <a:lnTo>
                  <a:pt x="48" y="6019"/>
                </a:lnTo>
                <a:cubicBezTo>
                  <a:pt x="48" y="6032"/>
                  <a:pt x="38" y="6043"/>
                  <a:pt x="24" y="6043"/>
                </a:cubicBezTo>
                <a:cubicBezTo>
                  <a:pt x="11" y="6043"/>
                  <a:pt x="0" y="6032"/>
                  <a:pt x="0" y="6019"/>
                </a:cubicBezTo>
                <a:lnTo>
                  <a:pt x="0" y="5875"/>
                </a:lnTo>
                <a:cubicBezTo>
                  <a:pt x="0" y="5862"/>
                  <a:pt x="11" y="5851"/>
                  <a:pt x="24" y="5851"/>
                </a:cubicBezTo>
                <a:cubicBezTo>
                  <a:pt x="38" y="5851"/>
                  <a:pt x="48" y="5862"/>
                  <a:pt x="48" y="5875"/>
                </a:cubicBezTo>
                <a:close/>
                <a:moveTo>
                  <a:pt x="48" y="6211"/>
                </a:moveTo>
                <a:lnTo>
                  <a:pt x="48" y="6355"/>
                </a:lnTo>
                <a:cubicBezTo>
                  <a:pt x="48" y="6368"/>
                  <a:pt x="38" y="6379"/>
                  <a:pt x="24" y="6379"/>
                </a:cubicBezTo>
                <a:cubicBezTo>
                  <a:pt x="11" y="6379"/>
                  <a:pt x="0" y="6368"/>
                  <a:pt x="0" y="6355"/>
                </a:cubicBezTo>
                <a:lnTo>
                  <a:pt x="0" y="6211"/>
                </a:lnTo>
                <a:cubicBezTo>
                  <a:pt x="0" y="6198"/>
                  <a:pt x="11" y="6187"/>
                  <a:pt x="24" y="6187"/>
                </a:cubicBezTo>
                <a:cubicBezTo>
                  <a:pt x="38" y="6187"/>
                  <a:pt x="48" y="6198"/>
                  <a:pt x="48" y="6211"/>
                </a:cubicBezTo>
                <a:close/>
                <a:moveTo>
                  <a:pt x="48" y="6547"/>
                </a:moveTo>
                <a:lnTo>
                  <a:pt x="48" y="6691"/>
                </a:lnTo>
                <a:cubicBezTo>
                  <a:pt x="48" y="6704"/>
                  <a:pt x="38" y="6715"/>
                  <a:pt x="24" y="6715"/>
                </a:cubicBezTo>
                <a:cubicBezTo>
                  <a:pt x="11" y="6715"/>
                  <a:pt x="0" y="6704"/>
                  <a:pt x="0" y="6691"/>
                </a:cubicBezTo>
                <a:lnTo>
                  <a:pt x="0" y="6547"/>
                </a:lnTo>
                <a:cubicBezTo>
                  <a:pt x="0" y="6534"/>
                  <a:pt x="11" y="6523"/>
                  <a:pt x="24" y="6523"/>
                </a:cubicBezTo>
                <a:cubicBezTo>
                  <a:pt x="38" y="6523"/>
                  <a:pt x="48" y="6534"/>
                  <a:pt x="48" y="6547"/>
                </a:cubicBezTo>
                <a:close/>
                <a:moveTo>
                  <a:pt x="48" y="6883"/>
                </a:moveTo>
                <a:lnTo>
                  <a:pt x="48" y="7027"/>
                </a:lnTo>
                <a:cubicBezTo>
                  <a:pt x="48" y="7040"/>
                  <a:pt x="38" y="7051"/>
                  <a:pt x="24" y="7051"/>
                </a:cubicBezTo>
                <a:cubicBezTo>
                  <a:pt x="11" y="7051"/>
                  <a:pt x="0" y="7040"/>
                  <a:pt x="0" y="7027"/>
                </a:cubicBezTo>
                <a:lnTo>
                  <a:pt x="0" y="6883"/>
                </a:lnTo>
                <a:cubicBezTo>
                  <a:pt x="0" y="6870"/>
                  <a:pt x="11" y="6859"/>
                  <a:pt x="24" y="6859"/>
                </a:cubicBezTo>
                <a:cubicBezTo>
                  <a:pt x="38" y="6859"/>
                  <a:pt x="48" y="6870"/>
                  <a:pt x="48" y="6883"/>
                </a:cubicBezTo>
                <a:close/>
                <a:moveTo>
                  <a:pt x="48" y="7219"/>
                </a:moveTo>
                <a:lnTo>
                  <a:pt x="48" y="7363"/>
                </a:lnTo>
                <a:cubicBezTo>
                  <a:pt x="48" y="7376"/>
                  <a:pt x="38" y="7387"/>
                  <a:pt x="24" y="7387"/>
                </a:cubicBezTo>
                <a:cubicBezTo>
                  <a:pt x="11" y="7387"/>
                  <a:pt x="0" y="7376"/>
                  <a:pt x="0" y="7363"/>
                </a:cubicBezTo>
                <a:lnTo>
                  <a:pt x="0" y="7219"/>
                </a:lnTo>
                <a:cubicBezTo>
                  <a:pt x="0" y="7206"/>
                  <a:pt x="11" y="7195"/>
                  <a:pt x="24" y="7195"/>
                </a:cubicBezTo>
                <a:cubicBezTo>
                  <a:pt x="38" y="7195"/>
                  <a:pt x="48" y="7206"/>
                  <a:pt x="48" y="7219"/>
                </a:cubicBezTo>
                <a:close/>
                <a:moveTo>
                  <a:pt x="48" y="7555"/>
                </a:moveTo>
                <a:lnTo>
                  <a:pt x="48" y="7699"/>
                </a:lnTo>
                <a:cubicBezTo>
                  <a:pt x="48" y="7712"/>
                  <a:pt x="38" y="7723"/>
                  <a:pt x="24" y="7723"/>
                </a:cubicBezTo>
                <a:cubicBezTo>
                  <a:pt x="11" y="7723"/>
                  <a:pt x="0" y="7712"/>
                  <a:pt x="0" y="7699"/>
                </a:cubicBezTo>
                <a:lnTo>
                  <a:pt x="0" y="7555"/>
                </a:lnTo>
                <a:cubicBezTo>
                  <a:pt x="0" y="7542"/>
                  <a:pt x="11" y="7531"/>
                  <a:pt x="24" y="7531"/>
                </a:cubicBezTo>
                <a:cubicBezTo>
                  <a:pt x="38" y="7531"/>
                  <a:pt x="48" y="7542"/>
                  <a:pt x="48" y="7555"/>
                </a:cubicBezTo>
                <a:close/>
                <a:moveTo>
                  <a:pt x="35" y="7830"/>
                </a:moveTo>
                <a:lnTo>
                  <a:pt x="158" y="7756"/>
                </a:lnTo>
                <a:cubicBezTo>
                  <a:pt x="169" y="7749"/>
                  <a:pt x="184" y="7752"/>
                  <a:pt x="191" y="7764"/>
                </a:cubicBezTo>
                <a:cubicBezTo>
                  <a:pt x="198" y="7775"/>
                  <a:pt x="194" y="7790"/>
                  <a:pt x="183" y="7797"/>
                </a:cubicBezTo>
                <a:lnTo>
                  <a:pt x="60" y="7871"/>
                </a:lnTo>
                <a:cubicBezTo>
                  <a:pt x="48" y="7878"/>
                  <a:pt x="34" y="7874"/>
                  <a:pt x="27" y="7863"/>
                </a:cubicBezTo>
                <a:cubicBezTo>
                  <a:pt x="20" y="7852"/>
                  <a:pt x="23" y="7837"/>
                  <a:pt x="35" y="7830"/>
                </a:cubicBezTo>
                <a:close/>
                <a:moveTo>
                  <a:pt x="322" y="7656"/>
                </a:moveTo>
                <a:lnTo>
                  <a:pt x="445" y="7582"/>
                </a:lnTo>
                <a:cubicBezTo>
                  <a:pt x="457" y="7575"/>
                  <a:pt x="472" y="7579"/>
                  <a:pt x="478" y="7590"/>
                </a:cubicBezTo>
                <a:cubicBezTo>
                  <a:pt x="485" y="7601"/>
                  <a:pt x="482" y="7616"/>
                  <a:pt x="470" y="7623"/>
                </a:cubicBezTo>
                <a:lnTo>
                  <a:pt x="347" y="7697"/>
                </a:lnTo>
                <a:cubicBezTo>
                  <a:pt x="336" y="7704"/>
                  <a:pt x="321" y="7701"/>
                  <a:pt x="314" y="7689"/>
                </a:cubicBezTo>
                <a:cubicBezTo>
                  <a:pt x="307" y="7678"/>
                  <a:pt x="311" y="7663"/>
                  <a:pt x="322" y="7656"/>
                </a:cubicBezTo>
                <a:close/>
                <a:moveTo>
                  <a:pt x="610" y="7482"/>
                </a:moveTo>
                <a:lnTo>
                  <a:pt x="733" y="7408"/>
                </a:lnTo>
                <a:cubicBezTo>
                  <a:pt x="744" y="7401"/>
                  <a:pt x="759" y="7405"/>
                  <a:pt x="766" y="7416"/>
                </a:cubicBezTo>
                <a:cubicBezTo>
                  <a:pt x="773" y="7427"/>
                  <a:pt x="769" y="7442"/>
                  <a:pt x="758" y="7449"/>
                </a:cubicBezTo>
                <a:lnTo>
                  <a:pt x="635" y="7523"/>
                </a:lnTo>
                <a:cubicBezTo>
                  <a:pt x="623" y="7530"/>
                  <a:pt x="609" y="7527"/>
                  <a:pt x="602" y="7515"/>
                </a:cubicBezTo>
                <a:cubicBezTo>
                  <a:pt x="595" y="7504"/>
                  <a:pt x="598" y="7489"/>
                  <a:pt x="610" y="7482"/>
                </a:cubicBezTo>
                <a:close/>
                <a:moveTo>
                  <a:pt x="897" y="7308"/>
                </a:moveTo>
                <a:lnTo>
                  <a:pt x="1020" y="7234"/>
                </a:lnTo>
                <a:cubicBezTo>
                  <a:pt x="1032" y="7227"/>
                  <a:pt x="1047" y="7231"/>
                  <a:pt x="1053" y="7242"/>
                </a:cubicBezTo>
                <a:cubicBezTo>
                  <a:pt x="1060" y="7253"/>
                  <a:pt x="1057" y="7268"/>
                  <a:pt x="1045" y="7275"/>
                </a:cubicBezTo>
                <a:lnTo>
                  <a:pt x="922" y="7350"/>
                </a:lnTo>
                <a:cubicBezTo>
                  <a:pt x="911" y="7356"/>
                  <a:pt x="896" y="7353"/>
                  <a:pt x="889" y="7341"/>
                </a:cubicBezTo>
                <a:cubicBezTo>
                  <a:pt x="882" y="7330"/>
                  <a:pt x="886" y="7315"/>
                  <a:pt x="897" y="7308"/>
                </a:cubicBezTo>
                <a:close/>
                <a:moveTo>
                  <a:pt x="1185" y="7135"/>
                </a:moveTo>
                <a:lnTo>
                  <a:pt x="1308" y="7060"/>
                </a:lnTo>
                <a:cubicBezTo>
                  <a:pt x="1319" y="7053"/>
                  <a:pt x="1334" y="7057"/>
                  <a:pt x="1341" y="7068"/>
                </a:cubicBezTo>
                <a:cubicBezTo>
                  <a:pt x="1348" y="7079"/>
                  <a:pt x="1344" y="7094"/>
                  <a:pt x="1333" y="7101"/>
                </a:cubicBezTo>
                <a:lnTo>
                  <a:pt x="1210" y="7176"/>
                </a:lnTo>
                <a:cubicBezTo>
                  <a:pt x="1198" y="7182"/>
                  <a:pt x="1183" y="7179"/>
                  <a:pt x="1177" y="7167"/>
                </a:cubicBezTo>
                <a:cubicBezTo>
                  <a:pt x="1170" y="7156"/>
                  <a:pt x="1173" y="7141"/>
                  <a:pt x="1185" y="7135"/>
                </a:cubicBezTo>
                <a:close/>
                <a:moveTo>
                  <a:pt x="1472" y="6961"/>
                </a:moveTo>
                <a:lnTo>
                  <a:pt x="1595" y="6886"/>
                </a:lnTo>
                <a:cubicBezTo>
                  <a:pt x="1607" y="6879"/>
                  <a:pt x="1622" y="6883"/>
                  <a:pt x="1628" y="6894"/>
                </a:cubicBezTo>
                <a:cubicBezTo>
                  <a:pt x="1635" y="6906"/>
                  <a:pt x="1632" y="6920"/>
                  <a:pt x="1620" y="6927"/>
                </a:cubicBezTo>
                <a:lnTo>
                  <a:pt x="1497" y="7002"/>
                </a:lnTo>
                <a:cubicBezTo>
                  <a:pt x="1486" y="7009"/>
                  <a:pt x="1471" y="7005"/>
                  <a:pt x="1464" y="6994"/>
                </a:cubicBezTo>
                <a:cubicBezTo>
                  <a:pt x="1457" y="6982"/>
                  <a:pt x="1461" y="6967"/>
                  <a:pt x="1472" y="6961"/>
                </a:cubicBezTo>
                <a:close/>
                <a:moveTo>
                  <a:pt x="1760" y="6787"/>
                </a:moveTo>
                <a:lnTo>
                  <a:pt x="1883" y="6712"/>
                </a:lnTo>
                <a:cubicBezTo>
                  <a:pt x="1894" y="6705"/>
                  <a:pt x="1909" y="6709"/>
                  <a:pt x="1916" y="6720"/>
                </a:cubicBezTo>
                <a:cubicBezTo>
                  <a:pt x="1923" y="6732"/>
                  <a:pt x="1919" y="6746"/>
                  <a:pt x="1908" y="6753"/>
                </a:cubicBezTo>
                <a:lnTo>
                  <a:pt x="1785" y="6828"/>
                </a:lnTo>
                <a:cubicBezTo>
                  <a:pt x="1773" y="6835"/>
                  <a:pt x="1758" y="6831"/>
                  <a:pt x="1752" y="6820"/>
                </a:cubicBezTo>
                <a:cubicBezTo>
                  <a:pt x="1745" y="6808"/>
                  <a:pt x="1748" y="6794"/>
                  <a:pt x="1760" y="6787"/>
                </a:cubicBezTo>
                <a:close/>
                <a:moveTo>
                  <a:pt x="2047" y="6613"/>
                </a:moveTo>
                <a:lnTo>
                  <a:pt x="2170" y="6538"/>
                </a:lnTo>
                <a:cubicBezTo>
                  <a:pt x="2182" y="6531"/>
                  <a:pt x="2197" y="6535"/>
                  <a:pt x="2203" y="6546"/>
                </a:cubicBezTo>
                <a:cubicBezTo>
                  <a:pt x="2210" y="6558"/>
                  <a:pt x="2207" y="6572"/>
                  <a:pt x="2195" y="6579"/>
                </a:cubicBezTo>
                <a:lnTo>
                  <a:pt x="2072" y="6654"/>
                </a:lnTo>
                <a:cubicBezTo>
                  <a:pt x="2061" y="6661"/>
                  <a:pt x="2046" y="6657"/>
                  <a:pt x="2039" y="6646"/>
                </a:cubicBezTo>
                <a:cubicBezTo>
                  <a:pt x="2032" y="6634"/>
                  <a:pt x="2036" y="6620"/>
                  <a:pt x="2047" y="6613"/>
                </a:cubicBezTo>
                <a:close/>
                <a:moveTo>
                  <a:pt x="2335" y="6439"/>
                </a:moveTo>
                <a:lnTo>
                  <a:pt x="2458" y="6364"/>
                </a:lnTo>
                <a:cubicBezTo>
                  <a:pt x="2469" y="6357"/>
                  <a:pt x="2484" y="6361"/>
                  <a:pt x="2491" y="6372"/>
                </a:cubicBezTo>
                <a:cubicBezTo>
                  <a:pt x="2498" y="6384"/>
                  <a:pt x="2494" y="6399"/>
                  <a:pt x="2483" y="6405"/>
                </a:cubicBezTo>
                <a:lnTo>
                  <a:pt x="2360" y="6480"/>
                </a:lnTo>
                <a:cubicBezTo>
                  <a:pt x="2348" y="6487"/>
                  <a:pt x="2333" y="6483"/>
                  <a:pt x="2327" y="6472"/>
                </a:cubicBezTo>
                <a:cubicBezTo>
                  <a:pt x="2320" y="6460"/>
                  <a:pt x="2323" y="6446"/>
                  <a:pt x="2335" y="6439"/>
                </a:cubicBezTo>
                <a:close/>
                <a:moveTo>
                  <a:pt x="2622" y="6265"/>
                </a:moveTo>
                <a:lnTo>
                  <a:pt x="2745" y="6190"/>
                </a:lnTo>
                <a:cubicBezTo>
                  <a:pt x="2757" y="6184"/>
                  <a:pt x="2771" y="6187"/>
                  <a:pt x="2778" y="6199"/>
                </a:cubicBezTo>
                <a:cubicBezTo>
                  <a:pt x="2785" y="6210"/>
                  <a:pt x="2782" y="6225"/>
                  <a:pt x="2770" y="6231"/>
                </a:cubicBezTo>
                <a:lnTo>
                  <a:pt x="2647" y="6306"/>
                </a:lnTo>
                <a:cubicBezTo>
                  <a:pt x="2636" y="6313"/>
                  <a:pt x="2621" y="6309"/>
                  <a:pt x="2614" y="6298"/>
                </a:cubicBezTo>
                <a:cubicBezTo>
                  <a:pt x="2607" y="6287"/>
                  <a:pt x="2611" y="6272"/>
                  <a:pt x="2622" y="6265"/>
                </a:cubicBezTo>
                <a:close/>
                <a:moveTo>
                  <a:pt x="2910" y="6091"/>
                </a:moveTo>
                <a:lnTo>
                  <a:pt x="3033" y="6017"/>
                </a:lnTo>
                <a:cubicBezTo>
                  <a:pt x="3044" y="6010"/>
                  <a:pt x="3059" y="6013"/>
                  <a:pt x="3066" y="6025"/>
                </a:cubicBezTo>
                <a:cubicBezTo>
                  <a:pt x="3073" y="6036"/>
                  <a:pt x="3069" y="6051"/>
                  <a:pt x="3058" y="6058"/>
                </a:cubicBezTo>
                <a:lnTo>
                  <a:pt x="2935" y="6132"/>
                </a:lnTo>
                <a:cubicBezTo>
                  <a:pt x="2923" y="6139"/>
                  <a:pt x="2908" y="6135"/>
                  <a:pt x="2902" y="6124"/>
                </a:cubicBezTo>
                <a:cubicBezTo>
                  <a:pt x="2895" y="6113"/>
                  <a:pt x="2898" y="6098"/>
                  <a:pt x="2910" y="6091"/>
                </a:cubicBezTo>
                <a:close/>
                <a:moveTo>
                  <a:pt x="3197" y="5917"/>
                </a:moveTo>
                <a:lnTo>
                  <a:pt x="3320" y="5843"/>
                </a:lnTo>
                <a:cubicBezTo>
                  <a:pt x="3332" y="5836"/>
                  <a:pt x="3346" y="5839"/>
                  <a:pt x="3353" y="5851"/>
                </a:cubicBezTo>
                <a:cubicBezTo>
                  <a:pt x="3360" y="5862"/>
                  <a:pt x="3357" y="5877"/>
                  <a:pt x="3345" y="5884"/>
                </a:cubicBezTo>
                <a:lnTo>
                  <a:pt x="3222" y="5958"/>
                </a:lnTo>
                <a:cubicBezTo>
                  <a:pt x="3211" y="5965"/>
                  <a:pt x="3196" y="5961"/>
                  <a:pt x="3189" y="5950"/>
                </a:cubicBezTo>
                <a:cubicBezTo>
                  <a:pt x="3182" y="5939"/>
                  <a:pt x="3186" y="5924"/>
                  <a:pt x="3197" y="5917"/>
                </a:cubicBezTo>
                <a:close/>
                <a:moveTo>
                  <a:pt x="3485" y="5743"/>
                </a:moveTo>
                <a:lnTo>
                  <a:pt x="3608" y="5669"/>
                </a:lnTo>
                <a:cubicBezTo>
                  <a:pt x="3619" y="5662"/>
                  <a:pt x="3634" y="5665"/>
                  <a:pt x="3641" y="5677"/>
                </a:cubicBezTo>
                <a:cubicBezTo>
                  <a:pt x="3648" y="5688"/>
                  <a:pt x="3644" y="5703"/>
                  <a:pt x="3633" y="5710"/>
                </a:cubicBezTo>
                <a:lnTo>
                  <a:pt x="3509" y="5784"/>
                </a:lnTo>
                <a:cubicBezTo>
                  <a:pt x="3498" y="5791"/>
                  <a:pt x="3483" y="5788"/>
                  <a:pt x="3477" y="5776"/>
                </a:cubicBezTo>
                <a:cubicBezTo>
                  <a:pt x="3470" y="5765"/>
                  <a:pt x="3473" y="5750"/>
                  <a:pt x="3485" y="5743"/>
                </a:cubicBezTo>
                <a:close/>
                <a:moveTo>
                  <a:pt x="3772" y="5569"/>
                </a:moveTo>
                <a:lnTo>
                  <a:pt x="3895" y="5495"/>
                </a:lnTo>
                <a:cubicBezTo>
                  <a:pt x="3907" y="5488"/>
                  <a:pt x="3921" y="5492"/>
                  <a:pt x="3928" y="5503"/>
                </a:cubicBezTo>
                <a:cubicBezTo>
                  <a:pt x="3935" y="5514"/>
                  <a:pt x="3932" y="5529"/>
                  <a:pt x="3920" y="5536"/>
                </a:cubicBezTo>
                <a:lnTo>
                  <a:pt x="3797" y="5610"/>
                </a:lnTo>
                <a:cubicBezTo>
                  <a:pt x="3786" y="5617"/>
                  <a:pt x="3771" y="5614"/>
                  <a:pt x="3764" y="5602"/>
                </a:cubicBezTo>
                <a:cubicBezTo>
                  <a:pt x="3757" y="5591"/>
                  <a:pt x="3761" y="5576"/>
                  <a:pt x="3772" y="5569"/>
                </a:cubicBezTo>
                <a:close/>
                <a:moveTo>
                  <a:pt x="4060" y="5395"/>
                </a:moveTo>
                <a:lnTo>
                  <a:pt x="4183" y="5321"/>
                </a:lnTo>
                <a:cubicBezTo>
                  <a:pt x="4194" y="5314"/>
                  <a:pt x="4209" y="5318"/>
                  <a:pt x="4216" y="5329"/>
                </a:cubicBezTo>
                <a:cubicBezTo>
                  <a:pt x="4223" y="5340"/>
                  <a:pt x="4219" y="5355"/>
                  <a:pt x="4208" y="5362"/>
                </a:cubicBezTo>
                <a:lnTo>
                  <a:pt x="4084" y="5436"/>
                </a:lnTo>
                <a:cubicBezTo>
                  <a:pt x="4073" y="5443"/>
                  <a:pt x="4058" y="5440"/>
                  <a:pt x="4052" y="5428"/>
                </a:cubicBezTo>
                <a:cubicBezTo>
                  <a:pt x="4045" y="5417"/>
                  <a:pt x="4048" y="5402"/>
                  <a:pt x="4060" y="5395"/>
                </a:cubicBezTo>
                <a:close/>
                <a:moveTo>
                  <a:pt x="4347" y="5221"/>
                </a:moveTo>
                <a:lnTo>
                  <a:pt x="4470" y="5147"/>
                </a:lnTo>
                <a:cubicBezTo>
                  <a:pt x="4482" y="5140"/>
                  <a:pt x="4496" y="5144"/>
                  <a:pt x="4503" y="5155"/>
                </a:cubicBezTo>
                <a:cubicBezTo>
                  <a:pt x="4510" y="5166"/>
                  <a:pt x="4507" y="5181"/>
                  <a:pt x="4495" y="5188"/>
                </a:cubicBezTo>
                <a:lnTo>
                  <a:pt x="4372" y="5263"/>
                </a:lnTo>
                <a:cubicBezTo>
                  <a:pt x="4361" y="5269"/>
                  <a:pt x="4346" y="5266"/>
                  <a:pt x="4339" y="5254"/>
                </a:cubicBezTo>
                <a:cubicBezTo>
                  <a:pt x="4332" y="5243"/>
                  <a:pt x="4336" y="5228"/>
                  <a:pt x="4347" y="5221"/>
                </a:cubicBezTo>
                <a:close/>
                <a:moveTo>
                  <a:pt x="4635" y="5048"/>
                </a:moveTo>
                <a:lnTo>
                  <a:pt x="4758" y="4973"/>
                </a:lnTo>
                <a:cubicBezTo>
                  <a:pt x="4769" y="4966"/>
                  <a:pt x="4784" y="4970"/>
                  <a:pt x="4791" y="4981"/>
                </a:cubicBezTo>
                <a:cubicBezTo>
                  <a:pt x="4798" y="4992"/>
                  <a:pt x="4794" y="5007"/>
                  <a:pt x="4783" y="5014"/>
                </a:cubicBezTo>
                <a:lnTo>
                  <a:pt x="4659" y="5089"/>
                </a:lnTo>
                <a:cubicBezTo>
                  <a:pt x="4648" y="5095"/>
                  <a:pt x="4633" y="5092"/>
                  <a:pt x="4626" y="5081"/>
                </a:cubicBezTo>
                <a:cubicBezTo>
                  <a:pt x="4620" y="5069"/>
                  <a:pt x="4623" y="5054"/>
                  <a:pt x="4635" y="5048"/>
                </a:cubicBezTo>
                <a:close/>
                <a:moveTo>
                  <a:pt x="4922" y="4874"/>
                </a:moveTo>
                <a:lnTo>
                  <a:pt x="5045" y="4799"/>
                </a:lnTo>
                <a:cubicBezTo>
                  <a:pt x="5057" y="4792"/>
                  <a:pt x="5071" y="4796"/>
                  <a:pt x="5078" y="4807"/>
                </a:cubicBezTo>
                <a:cubicBezTo>
                  <a:pt x="5085" y="4819"/>
                  <a:pt x="5081" y="4833"/>
                  <a:pt x="5070" y="4840"/>
                </a:cubicBezTo>
                <a:lnTo>
                  <a:pt x="4947" y="4915"/>
                </a:lnTo>
                <a:cubicBezTo>
                  <a:pt x="4936" y="4922"/>
                  <a:pt x="4921" y="4918"/>
                  <a:pt x="4914" y="4907"/>
                </a:cubicBezTo>
                <a:cubicBezTo>
                  <a:pt x="4907" y="4895"/>
                  <a:pt x="4911" y="4881"/>
                  <a:pt x="4922" y="4874"/>
                </a:cubicBezTo>
                <a:close/>
                <a:moveTo>
                  <a:pt x="5210" y="4700"/>
                </a:moveTo>
                <a:lnTo>
                  <a:pt x="5333" y="4625"/>
                </a:lnTo>
                <a:cubicBezTo>
                  <a:pt x="5344" y="4618"/>
                  <a:pt x="5359" y="4622"/>
                  <a:pt x="5366" y="4633"/>
                </a:cubicBezTo>
                <a:cubicBezTo>
                  <a:pt x="5373" y="4645"/>
                  <a:pt x="5369" y="4659"/>
                  <a:pt x="5358" y="4666"/>
                </a:cubicBezTo>
                <a:lnTo>
                  <a:pt x="5234" y="4741"/>
                </a:lnTo>
                <a:cubicBezTo>
                  <a:pt x="5223" y="4748"/>
                  <a:pt x="5208" y="4744"/>
                  <a:pt x="5201" y="4733"/>
                </a:cubicBezTo>
                <a:cubicBezTo>
                  <a:pt x="5195" y="4721"/>
                  <a:pt x="5198" y="4707"/>
                  <a:pt x="5210" y="4700"/>
                </a:cubicBezTo>
                <a:close/>
                <a:moveTo>
                  <a:pt x="5497" y="4526"/>
                </a:moveTo>
                <a:lnTo>
                  <a:pt x="5620" y="4451"/>
                </a:lnTo>
                <a:cubicBezTo>
                  <a:pt x="5632" y="4444"/>
                  <a:pt x="5646" y="4448"/>
                  <a:pt x="5653" y="4459"/>
                </a:cubicBezTo>
                <a:cubicBezTo>
                  <a:pt x="5660" y="4471"/>
                  <a:pt x="5656" y="4485"/>
                  <a:pt x="5645" y="4492"/>
                </a:cubicBezTo>
                <a:lnTo>
                  <a:pt x="5522" y="4567"/>
                </a:lnTo>
                <a:cubicBezTo>
                  <a:pt x="5511" y="4574"/>
                  <a:pt x="5496" y="4570"/>
                  <a:pt x="5489" y="4559"/>
                </a:cubicBezTo>
                <a:cubicBezTo>
                  <a:pt x="5482" y="4547"/>
                  <a:pt x="5486" y="4533"/>
                  <a:pt x="5497" y="4526"/>
                </a:cubicBezTo>
                <a:close/>
                <a:moveTo>
                  <a:pt x="5785" y="4352"/>
                </a:moveTo>
                <a:lnTo>
                  <a:pt x="5908" y="4277"/>
                </a:lnTo>
                <a:cubicBezTo>
                  <a:pt x="5919" y="4271"/>
                  <a:pt x="5934" y="4274"/>
                  <a:pt x="5941" y="4285"/>
                </a:cubicBezTo>
                <a:cubicBezTo>
                  <a:pt x="5948" y="4297"/>
                  <a:pt x="5944" y="4312"/>
                  <a:pt x="5933" y="4318"/>
                </a:cubicBezTo>
                <a:lnTo>
                  <a:pt x="5809" y="4393"/>
                </a:lnTo>
                <a:cubicBezTo>
                  <a:pt x="5798" y="4400"/>
                  <a:pt x="5783" y="4396"/>
                  <a:pt x="5776" y="4385"/>
                </a:cubicBezTo>
                <a:cubicBezTo>
                  <a:pt x="5770" y="4374"/>
                  <a:pt x="5773" y="4359"/>
                  <a:pt x="5785" y="4352"/>
                </a:cubicBezTo>
                <a:close/>
                <a:moveTo>
                  <a:pt x="6072" y="4178"/>
                </a:moveTo>
                <a:lnTo>
                  <a:pt x="6195" y="4103"/>
                </a:lnTo>
                <a:cubicBezTo>
                  <a:pt x="6207" y="4097"/>
                  <a:pt x="6221" y="4100"/>
                  <a:pt x="6228" y="4112"/>
                </a:cubicBezTo>
                <a:cubicBezTo>
                  <a:pt x="6235" y="4123"/>
                  <a:pt x="6231" y="4138"/>
                  <a:pt x="6220" y="4145"/>
                </a:cubicBezTo>
                <a:lnTo>
                  <a:pt x="6097" y="4219"/>
                </a:lnTo>
                <a:cubicBezTo>
                  <a:pt x="6086" y="4226"/>
                  <a:pt x="6071" y="4222"/>
                  <a:pt x="6064" y="4211"/>
                </a:cubicBezTo>
                <a:cubicBezTo>
                  <a:pt x="6057" y="4200"/>
                  <a:pt x="6061" y="4185"/>
                  <a:pt x="6072" y="4178"/>
                </a:cubicBezTo>
                <a:close/>
                <a:moveTo>
                  <a:pt x="6360" y="4004"/>
                </a:moveTo>
                <a:lnTo>
                  <a:pt x="6483" y="3930"/>
                </a:lnTo>
                <a:cubicBezTo>
                  <a:pt x="6494" y="3923"/>
                  <a:pt x="6509" y="3926"/>
                  <a:pt x="6516" y="3938"/>
                </a:cubicBezTo>
                <a:cubicBezTo>
                  <a:pt x="6523" y="3949"/>
                  <a:pt x="6519" y="3964"/>
                  <a:pt x="6508" y="3971"/>
                </a:cubicBezTo>
                <a:lnTo>
                  <a:pt x="6384" y="4045"/>
                </a:lnTo>
                <a:cubicBezTo>
                  <a:pt x="6373" y="4052"/>
                  <a:pt x="6358" y="4048"/>
                  <a:pt x="6351" y="4037"/>
                </a:cubicBezTo>
                <a:cubicBezTo>
                  <a:pt x="6345" y="4026"/>
                  <a:pt x="6348" y="4011"/>
                  <a:pt x="6360" y="4004"/>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798" name="Freeform 70"/>
          <p:cNvSpPr>
            <a:spLocks noEditPoints="1"/>
          </p:cNvSpPr>
          <p:nvPr/>
        </p:nvSpPr>
        <p:spPr bwMode="auto">
          <a:xfrm>
            <a:off x="1947863" y="4041775"/>
            <a:ext cx="2586038" cy="133350"/>
          </a:xfrm>
          <a:custGeom>
            <a:avLst/>
            <a:gdLst/>
            <a:ahLst/>
            <a:cxnLst>
              <a:cxn ang="0">
                <a:pos x="24" y="87"/>
              </a:cxn>
              <a:cxn ang="0">
                <a:pos x="4297" y="87"/>
              </a:cxn>
              <a:cxn ang="0">
                <a:pos x="4321" y="111"/>
              </a:cxn>
              <a:cxn ang="0">
                <a:pos x="4297" y="135"/>
              </a:cxn>
              <a:cxn ang="0">
                <a:pos x="24" y="135"/>
              </a:cxn>
              <a:cxn ang="0">
                <a:pos x="0" y="111"/>
              </a:cxn>
              <a:cxn ang="0">
                <a:pos x="24" y="87"/>
              </a:cxn>
              <a:cxn ang="0">
                <a:pos x="4165" y="7"/>
              </a:cxn>
              <a:cxn ang="0">
                <a:pos x="4345" y="111"/>
              </a:cxn>
              <a:cxn ang="0">
                <a:pos x="4165" y="216"/>
              </a:cxn>
              <a:cxn ang="0">
                <a:pos x="4132" y="208"/>
              </a:cxn>
              <a:cxn ang="0">
                <a:pos x="4141" y="175"/>
              </a:cxn>
              <a:cxn ang="0">
                <a:pos x="4285" y="91"/>
              </a:cxn>
              <a:cxn ang="0">
                <a:pos x="4285" y="132"/>
              </a:cxn>
              <a:cxn ang="0">
                <a:pos x="4141" y="48"/>
              </a:cxn>
              <a:cxn ang="0">
                <a:pos x="4132" y="15"/>
              </a:cxn>
              <a:cxn ang="0">
                <a:pos x="4165" y="7"/>
              </a:cxn>
            </a:cxnLst>
            <a:rect l="0" t="0" r="r" b="b"/>
            <a:pathLst>
              <a:path w="4345" h="223">
                <a:moveTo>
                  <a:pt x="24" y="87"/>
                </a:moveTo>
                <a:lnTo>
                  <a:pt x="4297" y="87"/>
                </a:lnTo>
                <a:cubicBezTo>
                  <a:pt x="4310" y="87"/>
                  <a:pt x="4321" y="98"/>
                  <a:pt x="4321" y="111"/>
                </a:cubicBezTo>
                <a:cubicBezTo>
                  <a:pt x="4321" y="125"/>
                  <a:pt x="4310" y="135"/>
                  <a:pt x="4297" y="135"/>
                </a:cubicBezTo>
                <a:lnTo>
                  <a:pt x="24" y="135"/>
                </a:lnTo>
                <a:cubicBezTo>
                  <a:pt x="11" y="135"/>
                  <a:pt x="0" y="125"/>
                  <a:pt x="0" y="111"/>
                </a:cubicBezTo>
                <a:cubicBezTo>
                  <a:pt x="0" y="98"/>
                  <a:pt x="11" y="87"/>
                  <a:pt x="24" y="87"/>
                </a:cubicBezTo>
                <a:close/>
                <a:moveTo>
                  <a:pt x="4165" y="7"/>
                </a:moveTo>
                <a:lnTo>
                  <a:pt x="4345" y="111"/>
                </a:lnTo>
                <a:lnTo>
                  <a:pt x="4165" y="216"/>
                </a:lnTo>
                <a:cubicBezTo>
                  <a:pt x="4154" y="223"/>
                  <a:pt x="4139" y="219"/>
                  <a:pt x="4132" y="208"/>
                </a:cubicBezTo>
                <a:cubicBezTo>
                  <a:pt x="4126" y="196"/>
                  <a:pt x="4129" y="181"/>
                  <a:pt x="4141" y="175"/>
                </a:cubicBezTo>
                <a:lnTo>
                  <a:pt x="4285" y="91"/>
                </a:lnTo>
                <a:lnTo>
                  <a:pt x="4285" y="132"/>
                </a:lnTo>
                <a:lnTo>
                  <a:pt x="4141" y="48"/>
                </a:lnTo>
                <a:cubicBezTo>
                  <a:pt x="4129" y="42"/>
                  <a:pt x="4126" y="27"/>
                  <a:pt x="4132" y="15"/>
                </a:cubicBezTo>
                <a:cubicBezTo>
                  <a:pt x="4139" y="4"/>
                  <a:pt x="4154" y="0"/>
                  <a:pt x="4165"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799" name="Freeform 71"/>
          <p:cNvSpPr>
            <a:spLocks noEditPoints="1"/>
          </p:cNvSpPr>
          <p:nvPr/>
        </p:nvSpPr>
        <p:spPr bwMode="auto">
          <a:xfrm>
            <a:off x="673100" y="1774825"/>
            <a:ext cx="1304925" cy="2351088"/>
          </a:xfrm>
          <a:custGeom>
            <a:avLst/>
            <a:gdLst/>
            <a:ahLst/>
            <a:cxnLst>
              <a:cxn ang="0">
                <a:pos x="2144" y="3932"/>
              </a:cxn>
              <a:cxn ang="0">
                <a:pos x="7" y="54"/>
              </a:cxn>
              <a:cxn ang="0">
                <a:pos x="17" y="21"/>
              </a:cxn>
              <a:cxn ang="0">
                <a:pos x="49" y="31"/>
              </a:cxn>
              <a:cxn ang="0">
                <a:pos x="2186" y="3909"/>
              </a:cxn>
              <a:cxn ang="0">
                <a:pos x="2177" y="3941"/>
              </a:cxn>
              <a:cxn ang="0">
                <a:pos x="2144" y="3932"/>
              </a:cxn>
              <a:cxn ang="0">
                <a:pos x="0" y="208"/>
              </a:cxn>
              <a:cxn ang="0">
                <a:pos x="5" y="0"/>
              </a:cxn>
              <a:cxn ang="0">
                <a:pos x="184" y="107"/>
              </a:cxn>
              <a:cxn ang="0">
                <a:pos x="192" y="140"/>
              </a:cxn>
              <a:cxn ang="0">
                <a:pos x="159" y="148"/>
              </a:cxn>
              <a:cxn ang="0">
                <a:pos x="16" y="63"/>
              </a:cxn>
              <a:cxn ang="0">
                <a:pos x="52" y="43"/>
              </a:cxn>
              <a:cxn ang="0">
                <a:pos x="48" y="209"/>
              </a:cxn>
              <a:cxn ang="0">
                <a:pos x="24" y="233"/>
              </a:cxn>
              <a:cxn ang="0">
                <a:pos x="0" y="208"/>
              </a:cxn>
            </a:cxnLst>
            <a:rect l="0" t="0" r="r" b="b"/>
            <a:pathLst>
              <a:path w="2193" h="3948">
                <a:moveTo>
                  <a:pt x="2144" y="3932"/>
                </a:moveTo>
                <a:lnTo>
                  <a:pt x="7" y="54"/>
                </a:lnTo>
                <a:cubicBezTo>
                  <a:pt x="1" y="42"/>
                  <a:pt x="5" y="27"/>
                  <a:pt x="17" y="21"/>
                </a:cubicBezTo>
                <a:cubicBezTo>
                  <a:pt x="28" y="15"/>
                  <a:pt x="43" y="19"/>
                  <a:pt x="49" y="31"/>
                </a:cubicBezTo>
                <a:lnTo>
                  <a:pt x="2186" y="3909"/>
                </a:lnTo>
                <a:cubicBezTo>
                  <a:pt x="2193" y="3920"/>
                  <a:pt x="2189" y="3935"/>
                  <a:pt x="2177" y="3941"/>
                </a:cubicBezTo>
                <a:cubicBezTo>
                  <a:pt x="2165" y="3948"/>
                  <a:pt x="2151" y="3944"/>
                  <a:pt x="2144" y="3932"/>
                </a:cubicBezTo>
                <a:close/>
                <a:moveTo>
                  <a:pt x="0" y="208"/>
                </a:moveTo>
                <a:lnTo>
                  <a:pt x="5" y="0"/>
                </a:lnTo>
                <a:lnTo>
                  <a:pt x="184" y="107"/>
                </a:lnTo>
                <a:cubicBezTo>
                  <a:pt x="195" y="114"/>
                  <a:pt x="199" y="129"/>
                  <a:pt x="192" y="140"/>
                </a:cubicBezTo>
                <a:cubicBezTo>
                  <a:pt x="185" y="151"/>
                  <a:pt x="171" y="155"/>
                  <a:pt x="159" y="148"/>
                </a:cubicBezTo>
                <a:lnTo>
                  <a:pt x="16" y="63"/>
                </a:lnTo>
                <a:lnTo>
                  <a:pt x="52" y="43"/>
                </a:lnTo>
                <a:lnTo>
                  <a:pt x="48" y="209"/>
                </a:lnTo>
                <a:cubicBezTo>
                  <a:pt x="48" y="223"/>
                  <a:pt x="37" y="233"/>
                  <a:pt x="24" y="233"/>
                </a:cubicBezTo>
                <a:cubicBezTo>
                  <a:pt x="10" y="232"/>
                  <a:pt x="0" y="221"/>
                  <a:pt x="0" y="20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00" name="Freeform 72"/>
          <p:cNvSpPr>
            <a:spLocks/>
          </p:cNvSpPr>
          <p:nvPr/>
        </p:nvSpPr>
        <p:spPr bwMode="auto">
          <a:xfrm>
            <a:off x="684212" y="2522538"/>
            <a:ext cx="2135188" cy="3935413"/>
          </a:xfrm>
          <a:custGeom>
            <a:avLst/>
            <a:gdLst/>
            <a:ahLst/>
            <a:cxnLst>
              <a:cxn ang="0">
                <a:pos x="3545" y="2667"/>
              </a:cxn>
              <a:cxn ang="0">
                <a:pos x="729" y="43"/>
              </a:cxn>
              <a:cxn ang="0">
                <a:pos x="769" y="28"/>
              </a:cxn>
              <a:cxn ang="0">
                <a:pos x="49" y="6588"/>
              </a:cxn>
              <a:cxn ang="0">
                <a:pos x="8" y="6569"/>
              </a:cxn>
              <a:cxn ang="0">
                <a:pos x="3544" y="2633"/>
              </a:cxn>
              <a:cxn ang="0">
                <a:pos x="3578" y="2632"/>
              </a:cxn>
              <a:cxn ang="0">
                <a:pos x="3579" y="2666"/>
              </a:cxn>
              <a:cxn ang="0">
                <a:pos x="43" y="6602"/>
              </a:cxn>
              <a:cxn ang="0">
                <a:pos x="16" y="6607"/>
              </a:cxn>
              <a:cxn ang="0">
                <a:pos x="2" y="6583"/>
              </a:cxn>
              <a:cxn ang="0">
                <a:pos x="722" y="23"/>
              </a:cxn>
              <a:cxn ang="0">
                <a:pos x="737" y="3"/>
              </a:cxn>
              <a:cxn ang="0">
                <a:pos x="762" y="8"/>
              </a:cxn>
              <a:cxn ang="0">
                <a:pos x="3578" y="2632"/>
              </a:cxn>
              <a:cxn ang="0">
                <a:pos x="3579" y="2666"/>
              </a:cxn>
              <a:cxn ang="0">
                <a:pos x="3545" y="2667"/>
              </a:cxn>
            </a:cxnLst>
            <a:rect l="0" t="0" r="r" b="b"/>
            <a:pathLst>
              <a:path w="3588" h="6612">
                <a:moveTo>
                  <a:pt x="3545" y="2667"/>
                </a:moveTo>
                <a:lnTo>
                  <a:pt x="729" y="43"/>
                </a:lnTo>
                <a:lnTo>
                  <a:pt x="769" y="28"/>
                </a:lnTo>
                <a:lnTo>
                  <a:pt x="49" y="6588"/>
                </a:lnTo>
                <a:lnTo>
                  <a:pt x="8" y="6569"/>
                </a:lnTo>
                <a:lnTo>
                  <a:pt x="3544" y="2633"/>
                </a:lnTo>
                <a:cubicBezTo>
                  <a:pt x="3552" y="2624"/>
                  <a:pt x="3568" y="2623"/>
                  <a:pt x="3578" y="2632"/>
                </a:cubicBezTo>
                <a:cubicBezTo>
                  <a:pt x="3587" y="2640"/>
                  <a:pt x="3588" y="2656"/>
                  <a:pt x="3579" y="2666"/>
                </a:cubicBezTo>
                <a:lnTo>
                  <a:pt x="43" y="6602"/>
                </a:lnTo>
                <a:cubicBezTo>
                  <a:pt x="36" y="6609"/>
                  <a:pt x="25" y="6612"/>
                  <a:pt x="16" y="6607"/>
                </a:cubicBezTo>
                <a:cubicBezTo>
                  <a:pt x="6" y="6603"/>
                  <a:pt x="0" y="6593"/>
                  <a:pt x="2" y="6583"/>
                </a:cubicBezTo>
                <a:lnTo>
                  <a:pt x="722" y="23"/>
                </a:lnTo>
                <a:cubicBezTo>
                  <a:pt x="723" y="14"/>
                  <a:pt x="729" y="6"/>
                  <a:pt x="737" y="3"/>
                </a:cubicBezTo>
                <a:cubicBezTo>
                  <a:pt x="746" y="0"/>
                  <a:pt x="755" y="2"/>
                  <a:pt x="762" y="8"/>
                </a:cubicBezTo>
                <a:lnTo>
                  <a:pt x="3578" y="2632"/>
                </a:lnTo>
                <a:cubicBezTo>
                  <a:pt x="3588" y="2641"/>
                  <a:pt x="3588" y="2656"/>
                  <a:pt x="3579" y="2666"/>
                </a:cubicBezTo>
                <a:cubicBezTo>
                  <a:pt x="3570" y="2676"/>
                  <a:pt x="3555" y="2676"/>
                  <a:pt x="3545" y="2667"/>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01" name="Freeform 73"/>
          <p:cNvSpPr>
            <a:spLocks/>
          </p:cNvSpPr>
          <p:nvPr/>
        </p:nvSpPr>
        <p:spPr bwMode="auto">
          <a:xfrm>
            <a:off x="736600" y="1912938"/>
            <a:ext cx="2813050" cy="2592388"/>
          </a:xfrm>
          <a:custGeom>
            <a:avLst/>
            <a:gdLst/>
            <a:ahLst/>
            <a:cxnLst>
              <a:cxn ang="0">
                <a:pos x="4684" y="3692"/>
              </a:cxn>
              <a:cxn ang="0">
                <a:pos x="12" y="44"/>
              </a:cxn>
              <a:cxn ang="0">
                <a:pos x="49" y="17"/>
              </a:cxn>
              <a:cxn ang="0">
                <a:pos x="1713" y="4321"/>
              </a:cxn>
              <a:cxn ang="0">
                <a:pos x="1685" y="4306"/>
              </a:cxn>
              <a:cxn ang="0">
                <a:pos x="4693" y="3650"/>
              </a:cxn>
              <a:cxn ang="0">
                <a:pos x="4722" y="3668"/>
              </a:cxn>
              <a:cxn ang="0">
                <a:pos x="4704" y="3697"/>
              </a:cxn>
              <a:cxn ang="0">
                <a:pos x="1696" y="4353"/>
              </a:cxn>
              <a:cxn ang="0">
                <a:pos x="1668" y="4338"/>
              </a:cxn>
              <a:cxn ang="0">
                <a:pos x="4" y="34"/>
              </a:cxn>
              <a:cxn ang="0">
                <a:pos x="12" y="6"/>
              </a:cxn>
              <a:cxn ang="0">
                <a:pos x="41" y="7"/>
              </a:cxn>
              <a:cxn ang="0">
                <a:pos x="4713" y="3655"/>
              </a:cxn>
              <a:cxn ang="0">
                <a:pos x="4717" y="3688"/>
              </a:cxn>
              <a:cxn ang="0">
                <a:pos x="4684" y="3692"/>
              </a:cxn>
            </a:cxnLst>
            <a:rect l="0" t="0" r="r" b="b"/>
            <a:pathLst>
              <a:path w="4726" h="4355">
                <a:moveTo>
                  <a:pt x="4684" y="3692"/>
                </a:moveTo>
                <a:lnTo>
                  <a:pt x="12" y="44"/>
                </a:lnTo>
                <a:lnTo>
                  <a:pt x="49" y="17"/>
                </a:lnTo>
                <a:lnTo>
                  <a:pt x="1713" y="4321"/>
                </a:lnTo>
                <a:lnTo>
                  <a:pt x="1685" y="4306"/>
                </a:lnTo>
                <a:lnTo>
                  <a:pt x="4693" y="3650"/>
                </a:lnTo>
                <a:cubicBezTo>
                  <a:pt x="4706" y="3647"/>
                  <a:pt x="4719" y="3655"/>
                  <a:pt x="4722" y="3668"/>
                </a:cubicBezTo>
                <a:cubicBezTo>
                  <a:pt x="4725" y="3681"/>
                  <a:pt x="4717" y="3694"/>
                  <a:pt x="4704" y="3697"/>
                </a:cubicBezTo>
                <a:lnTo>
                  <a:pt x="1696" y="4353"/>
                </a:lnTo>
                <a:cubicBezTo>
                  <a:pt x="1684" y="4355"/>
                  <a:pt x="1672" y="4349"/>
                  <a:pt x="1668" y="4338"/>
                </a:cubicBezTo>
                <a:lnTo>
                  <a:pt x="4" y="34"/>
                </a:lnTo>
                <a:cubicBezTo>
                  <a:pt x="0" y="24"/>
                  <a:pt x="3" y="13"/>
                  <a:pt x="12" y="6"/>
                </a:cubicBezTo>
                <a:cubicBezTo>
                  <a:pt x="21" y="0"/>
                  <a:pt x="33" y="0"/>
                  <a:pt x="41" y="7"/>
                </a:cubicBezTo>
                <a:lnTo>
                  <a:pt x="4713" y="3655"/>
                </a:lnTo>
                <a:cubicBezTo>
                  <a:pt x="4724" y="3663"/>
                  <a:pt x="4726" y="3678"/>
                  <a:pt x="4717" y="3688"/>
                </a:cubicBezTo>
                <a:cubicBezTo>
                  <a:pt x="4709" y="3699"/>
                  <a:pt x="4694" y="3701"/>
                  <a:pt x="4684" y="3692"/>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02" name="Freeform 74"/>
          <p:cNvSpPr>
            <a:spLocks/>
          </p:cNvSpPr>
          <p:nvPr/>
        </p:nvSpPr>
        <p:spPr bwMode="auto">
          <a:xfrm>
            <a:off x="1108075" y="3836988"/>
            <a:ext cx="2679700" cy="1782763"/>
          </a:xfrm>
          <a:custGeom>
            <a:avLst/>
            <a:gdLst/>
            <a:ahLst/>
            <a:cxnLst>
              <a:cxn ang="0">
                <a:pos x="4471" y="465"/>
              </a:cxn>
              <a:cxn ang="0">
                <a:pos x="1175" y="49"/>
              </a:cxn>
              <a:cxn ang="0">
                <a:pos x="1201" y="34"/>
              </a:cxn>
              <a:cxn ang="0">
                <a:pos x="49" y="2978"/>
              </a:cxn>
              <a:cxn ang="0">
                <a:pos x="15" y="2949"/>
              </a:cxn>
              <a:cxn ang="0">
                <a:pos x="4463" y="421"/>
              </a:cxn>
              <a:cxn ang="0">
                <a:pos x="4495" y="430"/>
              </a:cxn>
              <a:cxn ang="0">
                <a:pos x="4486" y="462"/>
              </a:cxn>
              <a:cxn ang="0">
                <a:pos x="38" y="2990"/>
              </a:cxn>
              <a:cxn ang="0">
                <a:pos x="11" y="2988"/>
              </a:cxn>
              <a:cxn ang="0">
                <a:pos x="4" y="2961"/>
              </a:cxn>
              <a:cxn ang="0">
                <a:pos x="1156" y="17"/>
              </a:cxn>
              <a:cxn ang="0">
                <a:pos x="1181" y="2"/>
              </a:cxn>
              <a:cxn ang="0">
                <a:pos x="4477" y="418"/>
              </a:cxn>
              <a:cxn ang="0">
                <a:pos x="4498" y="444"/>
              </a:cxn>
              <a:cxn ang="0">
                <a:pos x="4471" y="465"/>
              </a:cxn>
            </a:cxnLst>
            <a:rect l="0" t="0" r="r" b="b"/>
            <a:pathLst>
              <a:path w="4502" h="2995">
                <a:moveTo>
                  <a:pt x="4471" y="465"/>
                </a:moveTo>
                <a:lnTo>
                  <a:pt x="1175" y="49"/>
                </a:lnTo>
                <a:lnTo>
                  <a:pt x="1201" y="34"/>
                </a:lnTo>
                <a:lnTo>
                  <a:pt x="49" y="2978"/>
                </a:lnTo>
                <a:lnTo>
                  <a:pt x="15" y="2949"/>
                </a:lnTo>
                <a:lnTo>
                  <a:pt x="4463" y="421"/>
                </a:lnTo>
                <a:cubicBezTo>
                  <a:pt x="4474" y="414"/>
                  <a:pt x="4489" y="418"/>
                  <a:pt x="4495" y="430"/>
                </a:cubicBezTo>
                <a:cubicBezTo>
                  <a:pt x="4502" y="441"/>
                  <a:pt x="4498" y="456"/>
                  <a:pt x="4486" y="462"/>
                </a:cubicBezTo>
                <a:lnTo>
                  <a:pt x="38" y="2990"/>
                </a:lnTo>
                <a:cubicBezTo>
                  <a:pt x="29" y="2995"/>
                  <a:pt x="18" y="2994"/>
                  <a:pt x="11" y="2988"/>
                </a:cubicBezTo>
                <a:cubicBezTo>
                  <a:pt x="3" y="2981"/>
                  <a:pt x="0" y="2970"/>
                  <a:pt x="4" y="2961"/>
                </a:cubicBezTo>
                <a:lnTo>
                  <a:pt x="1156" y="17"/>
                </a:lnTo>
                <a:cubicBezTo>
                  <a:pt x="1160" y="6"/>
                  <a:pt x="1171" y="0"/>
                  <a:pt x="1181" y="2"/>
                </a:cubicBezTo>
                <a:lnTo>
                  <a:pt x="4477" y="418"/>
                </a:lnTo>
                <a:cubicBezTo>
                  <a:pt x="4491" y="419"/>
                  <a:pt x="4500" y="431"/>
                  <a:pt x="4498" y="444"/>
                </a:cubicBezTo>
                <a:cubicBezTo>
                  <a:pt x="4497" y="458"/>
                  <a:pt x="4485" y="467"/>
                  <a:pt x="4471" y="465"/>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03" name="Freeform 75"/>
          <p:cNvSpPr>
            <a:spLocks/>
          </p:cNvSpPr>
          <p:nvPr/>
        </p:nvSpPr>
        <p:spPr bwMode="auto">
          <a:xfrm>
            <a:off x="1081088" y="2532063"/>
            <a:ext cx="2706688" cy="2543175"/>
          </a:xfrm>
          <a:custGeom>
            <a:avLst/>
            <a:gdLst/>
            <a:ahLst/>
            <a:cxnLst>
              <a:cxn ang="0">
                <a:pos x="4509" y="2654"/>
              </a:cxn>
              <a:cxn ang="0">
                <a:pos x="13" y="46"/>
              </a:cxn>
              <a:cxn ang="0">
                <a:pos x="49" y="22"/>
              </a:cxn>
              <a:cxn ang="0">
                <a:pos x="609" y="4246"/>
              </a:cxn>
              <a:cxn ang="0">
                <a:pos x="576" y="4227"/>
              </a:cxn>
              <a:cxn ang="0">
                <a:pos x="4512" y="2611"/>
              </a:cxn>
              <a:cxn ang="0">
                <a:pos x="4544" y="2624"/>
              </a:cxn>
              <a:cxn ang="0">
                <a:pos x="4531" y="2656"/>
              </a:cxn>
              <a:cxn ang="0">
                <a:pos x="595" y="4272"/>
              </a:cxn>
              <a:cxn ang="0">
                <a:pos x="573" y="4270"/>
              </a:cxn>
              <a:cxn ang="0">
                <a:pos x="562" y="4253"/>
              </a:cxn>
              <a:cxn ang="0">
                <a:pos x="2" y="29"/>
              </a:cxn>
              <a:cxn ang="0">
                <a:pos x="12" y="6"/>
              </a:cxn>
              <a:cxn ang="0">
                <a:pos x="38" y="5"/>
              </a:cxn>
              <a:cxn ang="0">
                <a:pos x="4534" y="2613"/>
              </a:cxn>
              <a:cxn ang="0">
                <a:pos x="4542" y="2646"/>
              </a:cxn>
              <a:cxn ang="0">
                <a:pos x="4509" y="2654"/>
              </a:cxn>
            </a:cxnLst>
            <a:rect l="0" t="0" r="r" b="b"/>
            <a:pathLst>
              <a:path w="4549" h="4274">
                <a:moveTo>
                  <a:pt x="4509" y="2654"/>
                </a:moveTo>
                <a:lnTo>
                  <a:pt x="13" y="46"/>
                </a:lnTo>
                <a:lnTo>
                  <a:pt x="49" y="22"/>
                </a:lnTo>
                <a:lnTo>
                  <a:pt x="609" y="4246"/>
                </a:lnTo>
                <a:lnTo>
                  <a:pt x="576" y="4227"/>
                </a:lnTo>
                <a:lnTo>
                  <a:pt x="4512" y="2611"/>
                </a:lnTo>
                <a:cubicBezTo>
                  <a:pt x="4525" y="2606"/>
                  <a:pt x="4539" y="2612"/>
                  <a:pt x="4544" y="2624"/>
                </a:cubicBezTo>
                <a:cubicBezTo>
                  <a:pt x="4549" y="2637"/>
                  <a:pt x="4543" y="2651"/>
                  <a:pt x="4531" y="2656"/>
                </a:cubicBezTo>
                <a:lnTo>
                  <a:pt x="595" y="4272"/>
                </a:lnTo>
                <a:cubicBezTo>
                  <a:pt x="588" y="4274"/>
                  <a:pt x="580" y="4274"/>
                  <a:pt x="573" y="4270"/>
                </a:cubicBezTo>
                <a:cubicBezTo>
                  <a:pt x="567" y="4267"/>
                  <a:pt x="563" y="4260"/>
                  <a:pt x="562" y="4253"/>
                </a:cubicBezTo>
                <a:lnTo>
                  <a:pt x="2" y="29"/>
                </a:lnTo>
                <a:cubicBezTo>
                  <a:pt x="0" y="20"/>
                  <a:pt x="5" y="11"/>
                  <a:pt x="12" y="6"/>
                </a:cubicBezTo>
                <a:cubicBezTo>
                  <a:pt x="20" y="0"/>
                  <a:pt x="30" y="0"/>
                  <a:pt x="38" y="5"/>
                </a:cubicBezTo>
                <a:lnTo>
                  <a:pt x="4534" y="2613"/>
                </a:lnTo>
                <a:cubicBezTo>
                  <a:pt x="4545" y="2619"/>
                  <a:pt x="4549" y="2634"/>
                  <a:pt x="4542" y="2646"/>
                </a:cubicBezTo>
                <a:cubicBezTo>
                  <a:pt x="4536" y="2657"/>
                  <a:pt x="4521" y="2661"/>
                  <a:pt x="4509" y="2654"/>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04" name="Freeform 76"/>
          <p:cNvSpPr>
            <a:spLocks/>
          </p:cNvSpPr>
          <p:nvPr/>
        </p:nvSpPr>
        <p:spPr bwMode="auto">
          <a:xfrm>
            <a:off x="719138" y="2103438"/>
            <a:ext cx="3498850" cy="4230688"/>
          </a:xfrm>
          <a:custGeom>
            <a:avLst/>
            <a:gdLst/>
            <a:ahLst/>
            <a:cxnLst>
              <a:cxn ang="0">
                <a:pos x="5812" y="3388"/>
              </a:cxn>
              <a:cxn ang="0">
                <a:pos x="228" y="76"/>
              </a:cxn>
              <a:cxn ang="0">
                <a:pos x="288" y="43"/>
              </a:cxn>
              <a:cxn ang="0">
                <a:pos x="80" y="7067"/>
              </a:cxn>
              <a:cxn ang="0">
                <a:pos x="19" y="7032"/>
              </a:cxn>
              <a:cxn ang="0">
                <a:pos x="5811" y="3320"/>
              </a:cxn>
              <a:cxn ang="0">
                <a:pos x="5866" y="3332"/>
              </a:cxn>
              <a:cxn ang="0">
                <a:pos x="5854" y="3387"/>
              </a:cxn>
              <a:cxn ang="0">
                <a:pos x="62" y="7099"/>
              </a:cxn>
              <a:cxn ang="0">
                <a:pos x="21" y="7100"/>
              </a:cxn>
              <a:cxn ang="0">
                <a:pos x="0" y="7064"/>
              </a:cxn>
              <a:cxn ang="0">
                <a:pos x="208" y="40"/>
              </a:cxn>
              <a:cxn ang="0">
                <a:pos x="229" y="6"/>
              </a:cxn>
              <a:cxn ang="0">
                <a:pos x="269" y="7"/>
              </a:cxn>
              <a:cxn ang="0">
                <a:pos x="5853" y="3319"/>
              </a:cxn>
              <a:cxn ang="0">
                <a:pos x="5867" y="3374"/>
              </a:cxn>
              <a:cxn ang="0">
                <a:pos x="5812" y="3388"/>
              </a:cxn>
            </a:cxnLst>
            <a:rect l="0" t="0" r="r" b="b"/>
            <a:pathLst>
              <a:path w="5878" h="7108">
                <a:moveTo>
                  <a:pt x="5812" y="3388"/>
                </a:moveTo>
                <a:lnTo>
                  <a:pt x="228" y="76"/>
                </a:lnTo>
                <a:lnTo>
                  <a:pt x="288" y="43"/>
                </a:lnTo>
                <a:lnTo>
                  <a:pt x="80" y="7067"/>
                </a:lnTo>
                <a:lnTo>
                  <a:pt x="19" y="7032"/>
                </a:lnTo>
                <a:lnTo>
                  <a:pt x="5811" y="3320"/>
                </a:lnTo>
                <a:cubicBezTo>
                  <a:pt x="5829" y="3308"/>
                  <a:pt x="5854" y="3313"/>
                  <a:pt x="5866" y="3332"/>
                </a:cubicBezTo>
                <a:cubicBezTo>
                  <a:pt x="5878" y="3350"/>
                  <a:pt x="5873" y="3375"/>
                  <a:pt x="5854" y="3387"/>
                </a:cubicBezTo>
                <a:lnTo>
                  <a:pt x="62" y="7099"/>
                </a:lnTo>
                <a:cubicBezTo>
                  <a:pt x="50" y="7107"/>
                  <a:pt x="34" y="7108"/>
                  <a:pt x="21" y="7100"/>
                </a:cubicBezTo>
                <a:cubicBezTo>
                  <a:pt x="8" y="7093"/>
                  <a:pt x="0" y="7079"/>
                  <a:pt x="0" y="7064"/>
                </a:cubicBezTo>
                <a:lnTo>
                  <a:pt x="208" y="40"/>
                </a:lnTo>
                <a:cubicBezTo>
                  <a:pt x="209" y="26"/>
                  <a:pt x="217" y="13"/>
                  <a:pt x="229" y="6"/>
                </a:cubicBezTo>
                <a:cubicBezTo>
                  <a:pt x="242" y="0"/>
                  <a:pt x="257" y="0"/>
                  <a:pt x="269" y="7"/>
                </a:cubicBezTo>
                <a:lnTo>
                  <a:pt x="5853" y="3319"/>
                </a:lnTo>
                <a:cubicBezTo>
                  <a:pt x="5872" y="3330"/>
                  <a:pt x="5878" y="3355"/>
                  <a:pt x="5867" y="3374"/>
                </a:cubicBezTo>
                <a:cubicBezTo>
                  <a:pt x="5856" y="3393"/>
                  <a:pt x="5831" y="3399"/>
                  <a:pt x="5812" y="3388"/>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13" name="Freeform 85"/>
          <p:cNvSpPr>
            <a:spLocks noEditPoints="1"/>
          </p:cNvSpPr>
          <p:nvPr/>
        </p:nvSpPr>
        <p:spPr bwMode="auto">
          <a:xfrm>
            <a:off x="685800" y="4092575"/>
            <a:ext cx="1304925" cy="2349500"/>
          </a:xfrm>
          <a:custGeom>
            <a:avLst/>
            <a:gdLst/>
            <a:ahLst/>
            <a:cxnLst>
              <a:cxn ang="0">
                <a:pos x="2186" y="39"/>
              </a:cxn>
              <a:cxn ang="0">
                <a:pos x="49" y="3917"/>
              </a:cxn>
              <a:cxn ang="0">
                <a:pos x="17" y="3927"/>
              </a:cxn>
              <a:cxn ang="0">
                <a:pos x="7" y="3894"/>
              </a:cxn>
              <a:cxn ang="0">
                <a:pos x="2144" y="16"/>
              </a:cxn>
              <a:cxn ang="0">
                <a:pos x="2177" y="6"/>
              </a:cxn>
              <a:cxn ang="0">
                <a:pos x="2186" y="39"/>
              </a:cxn>
              <a:cxn ang="0">
                <a:pos x="184" y="3841"/>
              </a:cxn>
              <a:cxn ang="0">
                <a:pos x="5" y="3948"/>
              </a:cxn>
              <a:cxn ang="0">
                <a:pos x="0" y="3740"/>
              </a:cxn>
              <a:cxn ang="0">
                <a:pos x="24" y="3715"/>
              </a:cxn>
              <a:cxn ang="0">
                <a:pos x="48" y="3739"/>
              </a:cxn>
              <a:cxn ang="0">
                <a:pos x="52" y="3905"/>
              </a:cxn>
              <a:cxn ang="0">
                <a:pos x="16" y="3885"/>
              </a:cxn>
              <a:cxn ang="0">
                <a:pos x="159" y="3800"/>
              </a:cxn>
              <a:cxn ang="0">
                <a:pos x="192" y="3808"/>
              </a:cxn>
              <a:cxn ang="0">
                <a:pos x="184" y="3841"/>
              </a:cxn>
            </a:cxnLst>
            <a:rect l="0" t="0" r="r" b="b"/>
            <a:pathLst>
              <a:path w="2193" h="3948">
                <a:moveTo>
                  <a:pt x="2186" y="39"/>
                </a:moveTo>
                <a:lnTo>
                  <a:pt x="49" y="3917"/>
                </a:lnTo>
                <a:cubicBezTo>
                  <a:pt x="43" y="3929"/>
                  <a:pt x="28" y="3933"/>
                  <a:pt x="17" y="3927"/>
                </a:cubicBezTo>
                <a:cubicBezTo>
                  <a:pt x="5" y="3920"/>
                  <a:pt x="1" y="3906"/>
                  <a:pt x="7" y="3894"/>
                </a:cubicBezTo>
                <a:lnTo>
                  <a:pt x="2144" y="16"/>
                </a:lnTo>
                <a:cubicBezTo>
                  <a:pt x="2151" y="4"/>
                  <a:pt x="2165" y="0"/>
                  <a:pt x="2177" y="6"/>
                </a:cubicBezTo>
                <a:cubicBezTo>
                  <a:pt x="2189" y="13"/>
                  <a:pt x="2193" y="27"/>
                  <a:pt x="2186" y="39"/>
                </a:cubicBezTo>
                <a:close/>
                <a:moveTo>
                  <a:pt x="184" y="3841"/>
                </a:moveTo>
                <a:lnTo>
                  <a:pt x="5" y="3948"/>
                </a:lnTo>
                <a:lnTo>
                  <a:pt x="0" y="3740"/>
                </a:lnTo>
                <a:cubicBezTo>
                  <a:pt x="0" y="3727"/>
                  <a:pt x="10" y="3716"/>
                  <a:pt x="24" y="3715"/>
                </a:cubicBezTo>
                <a:cubicBezTo>
                  <a:pt x="37" y="3715"/>
                  <a:pt x="48" y="3725"/>
                  <a:pt x="48" y="3739"/>
                </a:cubicBezTo>
                <a:lnTo>
                  <a:pt x="52" y="3905"/>
                </a:lnTo>
                <a:lnTo>
                  <a:pt x="16" y="3885"/>
                </a:lnTo>
                <a:lnTo>
                  <a:pt x="159" y="3800"/>
                </a:lnTo>
                <a:cubicBezTo>
                  <a:pt x="171" y="3793"/>
                  <a:pt x="185" y="3797"/>
                  <a:pt x="192" y="3808"/>
                </a:cubicBezTo>
                <a:cubicBezTo>
                  <a:pt x="199" y="3819"/>
                  <a:pt x="195" y="3834"/>
                  <a:pt x="184" y="3841"/>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14" name="Rectangle 86"/>
          <p:cNvSpPr>
            <a:spLocks noChangeArrowheads="1"/>
          </p:cNvSpPr>
          <p:nvPr/>
        </p:nvSpPr>
        <p:spPr bwMode="auto">
          <a:xfrm>
            <a:off x="4699000" y="3943350"/>
            <a:ext cx="16002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smtClean="0">
                <a:solidFill>
                  <a:srgbClr val="000000"/>
                </a:solidFill>
                <a:latin typeface="Calibri" pitchFamily="34" charset="0"/>
                <a:cs typeface="Arial" pitchFamily="34" charset="0"/>
              </a:rPr>
              <a:t>Performance</a:t>
            </a:r>
            <a:endParaRPr lang="en-US" dirty="0" smtClean="0">
              <a:solidFill>
                <a:prstClr val="black"/>
              </a:solidFill>
              <a:latin typeface="Arial" pitchFamily="34" charset="0"/>
              <a:cs typeface="Arial" pitchFamily="34" charset="0"/>
            </a:endParaRPr>
          </a:p>
        </p:txBody>
      </p:sp>
      <p:sp>
        <p:nvSpPr>
          <p:cNvPr id="329815" name="Rectangle 87"/>
          <p:cNvSpPr>
            <a:spLocks noChangeArrowheads="1"/>
          </p:cNvSpPr>
          <p:nvPr/>
        </p:nvSpPr>
        <p:spPr bwMode="auto">
          <a:xfrm>
            <a:off x="247650" y="1428750"/>
            <a:ext cx="105727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smtClean="0">
                <a:solidFill>
                  <a:srgbClr val="000000"/>
                </a:solidFill>
                <a:latin typeface="Calibri" pitchFamily="34" charset="0"/>
                <a:cs typeface="Arial" pitchFamily="34" charset="0"/>
              </a:rPr>
              <a:t>Fairness</a:t>
            </a:r>
            <a:endParaRPr lang="en-US" dirty="0" smtClean="0">
              <a:solidFill>
                <a:prstClr val="black"/>
              </a:solidFill>
              <a:latin typeface="Arial" pitchFamily="34" charset="0"/>
              <a:cs typeface="Arial" pitchFamily="34" charset="0"/>
            </a:endParaRPr>
          </a:p>
        </p:txBody>
      </p:sp>
      <p:sp>
        <p:nvSpPr>
          <p:cNvPr id="329816" name="Rectangle 88"/>
          <p:cNvSpPr>
            <a:spLocks noChangeArrowheads="1"/>
          </p:cNvSpPr>
          <p:nvPr/>
        </p:nvSpPr>
        <p:spPr bwMode="auto">
          <a:xfrm>
            <a:off x="203200" y="6477000"/>
            <a:ext cx="122872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smtClean="0">
                <a:solidFill>
                  <a:srgbClr val="000000"/>
                </a:solidFill>
                <a:latin typeface="Calibri" pitchFamily="34" charset="0"/>
                <a:cs typeface="Arial" pitchFamily="34" charset="0"/>
              </a:rPr>
              <a:t>Simplicity</a:t>
            </a:r>
            <a:endParaRPr lang="en-US" dirty="0" smtClean="0">
              <a:solidFill>
                <a:prstClr val="black"/>
              </a:solidFill>
              <a:latin typeface="Arial" pitchFamily="34" charset="0"/>
              <a:cs typeface="Arial" pitchFamily="34" charset="0"/>
            </a:endParaRPr>
          </a:p>
        </p:txBody>
      </p:sp>
      <p:sp>
        <p:nvSpPr>
          <p:cNvPr id="329817" name="Freeform 89"/>
          <p:cNvSpPr>
            <a:spLocks/>
          </p:cNvSpPr>
          <p:nvPr/>
        </p:nvSpPr>
        <p:spPr bwMode="auto">
          <a:xfrm>
            <a:off x="6234113" y="169545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18" name="Rectangle 90"/>
          <p:cNvSpPr>
            <a:spLocks noChangeArrowheads="1"/>
          </p:cNvSpPr>
          <p:nvPr/>
        </p:nvSpPr>
        <p:spPr bwMode="auto">
          <a:xfrm>
            <a:off x="6753225" y="1524000"/>
            <a:ext cx="9525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smtClean="0">
                <a:solidFill>
                  <a:srgbClr val="000000"/>
                </a:solidFill>
                <a:latin typeface="Calibri" pitchFamily="34" charset="0"/>
                <a:cs typeface="Arial" pitchFamily="34" charset="0"/>
              </a:rPr>
              <a:t>FRFCFS</a:t>
            </a:r>
            <a:endParaRPr lang="en-US" smtClean="0">
              <a:solidFill>
                <a:prstClr val="black"/>
              </a:solidFill>
              <a:latin typeface="Arial" pitchFamily="34" charset="0"/>
              <a:cs typeface="Arial" pitchFamily="34" charset="0"/>
            </a:endParaRPr>
          </a:p>
        </p:txBody>
      </p:sp>
      <p:sp>
        <p:nvSpPr>
          <p:cNvPr id="329819" name="Freeform 91"/>
          <p:cNvSpPr>
            <a:spLocks/>
          </p:cNvSpPr>
          <p:nvPr/>
        </p:nvSpPr>
        <p:spPr bwMode="auto">
          <a:xfrm>
            <a:off x="6234113" y="217170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20" name="Rectangle 92"/>
          <p:cNvSpPr>
            <a:spLocks noChangeArrowheads="1"/>
          </p:cNvSpPr>
          <p:nvPr/>
        </p:nvSpPr>
        <p:spPr bwMode="auto">
          <a:xfrm>
            <a:off x="6753225" y="2005012"/>
            <a:ext cx="8763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smtClean="0">
                <a:solidFill>
                  <a:srgbClr val="000000"/>
                </a:solidFill>
                <a:latin typeface="Calibri" pitchFamily="34" charset="0"/>
                <a:cs typeface="Arial" pitchFamily="34" charset="0"/>
              </a:rPr>
              <a:t>PARBS</a:t>
            </a:r>
            <a:endParaRPr lang="en-US" smtClean="0">
              <a:solidFill>
                <a:prstClr val="black"/>
              </a:solidFill>
              <a:latin typeface="Arial" pitchFamily="34" charset="0"/>
              <a:cs typeface="Arial" pitchFamily="34" charset="0"/>
            </a:endParaRPr>
          </a:p>
        </p:txBody>
      </p:sp>
      <p:sp>
        <p:nvSpPr>
          <p:cNvPr id="329821" name="Freeform 93"/>
          <p:cNvSpPr>
            <a:spLocks/>
          </p:cNvSpPr>
          <p:nvPr/>
        </p:nvSpPr>
        <p:spPr bwMode="auto">
          <a:xfrm>
            <a:off x="6234113" y="264795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22" name="Rectangle 94"/>
          <p:cNvSpPr>
            <a:spLocks noChangeArrowheads="1"/>
          </p:cNvSpPr>
          <p:nvPr/>
        </p:nvSpPr>
        <p:spPr bwMode="auto">
          <a:xfrm>
            <a:off x="6753225" y="2484437"/>
            <a:ext cx="8382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smtClean="0">
                <a:solidFill>
                  <a:srgbClr val="000000"/>
                </a:solidFill>
                <a:latin typeface="Calibri" pitchFamily="34" charset="0"/>
                <a:cs typeface="Arial" pitchFamily="34" charset="0"/>
              </a:rPr>
              <a:t>ATLAS</a:t>
            </a:r>
            <a:endParaRPr lang="en-US" smtClean="0">
              <a:solidFill>
                <a:prstClr val="black"/>
              </a:solidFill>
              <a:latin typeface="Arial" pitchFamily="34" charset="0"/>
              <a:cs typeface="Arial" pitchFamily="34" charset="0"/>
            </a:endParaRPr>
          </a:p>
        </p:txBody>
      </p:sp>
      <p:sp>
        <p:nvSpPr>
          <p:cNvPr id="329823" name="Freeform 95"/>
          <p:cNvSpPr>
            <a:spLocks/>
          </p:cNvSpPr>
          <p:nvPr/>
        </p:nvSpPr>
        <p:spPr bwMode="auto">
          <a:xfrm>
            <a:off x="6234113" y="3133725"/>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24" name="Rectangle 96"/>
          <p:cNvSpPr>
            <a:spLocks noChangeArrowheads="1"/>
          </p:cNvSpPr>
          <p:nvPr/>
        </p:nvSpPr>
        <p:spPr bwMode="auto">
          <a:xfrm>
            <a:off x="6753225" y="2963862"/>
            <a:ext cx="66675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smtClean="0">
                <a:solidFill>
                  <a:srgbClr val="000000"/>
                </a:solidFill>
                <a:latin typeface="Calibri" pitchFamily="34" charset="0"/>
                <a:cs typeface="Arial" pitchFamily="34" charset="0"/>
              </a:rPr>
              <a:t>TCM</a:t>
            </a:r>
            <a:endParaRPr lang="en-US" smtClean="0">
              <a:solidFill>
                <a:prstClr val="black"/>
              </a:solidFill>
              <a:latin typeface="Arial" pitchFamily="34" charset="0"/>
              <a:cs typeface="Arial" pitchFamily="34" charset="0"/>
            </a:endParaRPr>
          </a:p>
        </p:txBody>
      </p:sp>
      <p:sp>
        <p:nvSpPr>
          <p:cNvPr id="329825" name="Freeform 97"/>
          <p:cNvSpPr>
            <a:spLocks/>
          </p:cNvSpPr>
          <p:nvPr/>
        </p:nvSpPr>
        <p:spPr bwMode="auto">
          <a:xfrm>
            <a:off x="6224588" y="3600450"/>
            <a:ext cx="295275" cy="47625"/>
          </a:xfrm>
          <a:custGeom>
            <a:avLst/>
            <a:gdLst/>
            <a:ahLst/>
            <a:cxnLst>
              <a:cxn ang="0">
                <a:pos x="40" y="0"/>
              </a:cxn>
              <a:cxn ang="0">
                <a:pos x="456" y="0"/>
              </a:cxn>
              <a:cxn ang="0">
                <a:pos x="496" y="40"/>
              </a:cxn>
              <a:cxn ang="0">
                <a:pos x="456" y="80"/>
              </a:cxn>
              <a:cxn ang="0">
                <a:pos x="40" y="80"/>
              </a:cxn>
              <a:cxn ang="0">
                <a:pos x="0" y="40"/>
              </a:cxn>
              <a:cxn ang="0">
                <a:pos x="40" y="0"/>
              </a:cxn>
            </a:cxnLst>
            <a:rect l="0" t="0" r="r" b="b"/>
            <a:pathLst>
              <a:path w="496" h="80">
                <a:moveTo>
                  <a:pt x="40" y="0"/>
                </a:moveTo>
                <a:lnTo>
                  <a:pt x="456" y="0"/>
                </a:lnTo>
                <a:cubicBezTo>
                  <a:pt x="479" y="0"/>
                  <a:pt x="496" y="18"/>
                  <a:pt x="496" y="40"/>
                </a:cubicBezTo>
                <a:cubicBezTo>
                  <a:pt x="496" y="63"/>
                  <a:pt x="479" y="80"/>
                  <a:pt x="456" y="80"/>
                </a:cubicBezTo>
                <a:lnTo>
                  <a:pt x="40" y="80"/>
                </a:lnTo>
                <a:cubicBezTo>
                  <a:pt x="18" y="80"/>
                  <a:pt x="0" y="63"/>
                  <a:pt x="0" y="40"/>
                </a:cubicBezTo>
                <a:cubicBezTo>
                  <a:pt x="0" y="18"/>
                  <a:pt x="18" y="0"/>
                  <a:pt x="40" y="0"/>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29826" name="Rectangle 98"/>
          <p:cNvSpPr>
            <a:spLocks noChangeArrowheads="1"/>
          </p:cNvSpPr>
          <p:nvPr/>
        </p:nvSpPr>
        <p:spPr bwMode="auto">
          <a:xfrm>
            <a:off x="6753225" y="3443287"/>
            <a:ext cx="140017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smtClean="0">
                <a:solidFill>
                  <a:srgbClr val="000000"/>
                </a:solidFill>
                <a:latin typeface="Calibri" pitchFamily="34" charset="0"/>
                <a:cs typeface="Arial" pitchFamily="34" charset="0"/>
              </a:rPr>
              <a:t>Blacklisting</a:t>
            </a:r>
            <a:endParaRPr lang="en-US" smtClean="0">
              <a:solidFill>
                <a:prstClr val="black"/>
              </a:solidFill>
              <a:latin typeface="Arial" pitchFamily="34" charset="0"/>
              <a:cs typeface="Arial" pitchFamily="34" charset="0"/>
            </a:endParaRPr>
          </a:p>
        </p:txBody>
      </p:sp>
      <p:cxnSp>
        <p:nvCxnSpPr>
          <p:cNvPr id="102" name="Straight Arrow Connector 101"/>
          <p:cNvCxnSpPr/>
          <p:nvPr/>
        </p:nvCxnSpPr>
        <p:spPr>
          <a:xfrm flipH="1">
            <a:off x="2209800" y="22860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874815" y="1967345"/>
            <a:ext cx="1143000" cy="461665"/>
          </a:xfrm>
          <a:prstGeom prst="rect">
            <a:avLst/>
          </a:prstGeom>
          <a:noFill/>
        </p:spPr>
        <p:txBody>
          <a:bodyPr wrap="square" rtlCol="0">
            <a:spAutoFit/>
          </a:bodyPr>
          <a:lstStyle/>
          <a:p>
            <a:r>
              <a:rPr lang="en-US" sz="2400" dirty="0" smtClean="0">
                <a:solidFill>
                  <a:prstClr val="black"/>
                </a:solidFill>
                <a:latin typeface="Calibri"/>
              </a:rPr>
              <a:t>Ideal</a:t>
            </a:r>
            <a:endParaRPr lang="en-US" sz="2400" dirty="0">
              <a:solidFill>
                <a:prstClr val="black"/>
              </a:solidFill>
              <a:latin typeface="Calibri"/>
            </a:endParaRPr>
          </a:p>
        </p:txBody>
      </p:sp>
      <p:sp>
        <p:nvSpPr>
          <p:cNvPr id="104" name="TextBox 103"/>
          <p:cNvSpPr txBox="1"/>
          <p:nvPr/>
        </p:nvSpPr>
        <p:spPr>
          <a:xfrm>
            <a:off x="6553200" y="1447800"/>
            <a:ext cx="2209800" cy="461665"/>
          </a:xfrm>
          <a:prstGeom prst="rect">
            <a:avLst/>
          </a:prstGeom>
          <a:solidFill>
            <a:schemeClr val="bg1"/>
          </a:solidFill>
        </p:spPr>
        <p:txBody>
          <a:bodyPr wrap="square" rtlCol="0">
            <a:spAutoFit/>
          </a:bodyPr>
          <a:lstStyle/>
          <a:p>
            <a:r>
              <a:rPr lang="en-US" sz="2400" dirty="0" smtClean="0">
                <a:solidFill>
                  <a:prstClr val="black"/>
                </a:solidFill>
                <a:latin typeface="Calibri"/>
              </a:rPr>
              <a:t>App-unaware</a:t>
            </a:r>
            <a:endParaRPr lang="en-US" sz="2400" dirty="0">
              <a:solidFill>
                <a:prstClr val="black"/>
              </a:solidFill>
              <a:latin typeface="Calibri"/>
            </a:endParaRPr>
          </a:p>
        </p:txBody>
      </p:sp>
      <p:sp>
        <p:nvSpPr>
          <p:cNvPr id="105" name="TextBox 104"/>
          <p:cNvSpPr txBox="1"/>
          <p:nvPr/>
        </p:nvSpPr>
        <p:spPr>
          <a:xfrm>
            <a:off x="6539350" y="1828800"/>
            <a:ext cx="1995050" cy="1569660"/>
          </a:xfrm>
          <a:prstGeom prst="rect">
            <a:avLst/>
          </a:prstGeom>
          <a:solidFill>
            <a:schemeClr val="bg1"/>
          </a:solidFill>
        </p:spPr>
        <p:txBody>
          <a:bodyPr wrap="square" rtlCol="0" anchor="ctr">
            <a:spAutoFit/>
          </a:bodyPr>
          <a:lstStyle/>
          <a:p>
            <a:endParaRPr lang="en-US" sz="2400" dirty="0" smtClean="0">
              <a:solidFill>
                <a:prstClr val="black"/>
              </a:solidFill>
              <a:latin typeface="Calibri"/>
            </a:endParaRPr>
          </a:p>
          <a:p>
            <a:r>
              <a:rPr lang="en-US" sz="2400" dirty="0" smtClean="0">
                <a:solidFill>
                  <a:prstClr val="black"/>
                </a:solidFill>
                <a:latin typeface="Calibri"/>
              </a:rPr>
              <a:t>App-aware (Ranking)</a:t>
            </a:r>
          </a:p>
          <a:p>
            <a:endParaRPr lang="en-US" sz="2400" dirty="0">
              <a:solidFill>
                <a:prstClr val="black"/>
              </a:solidFill>
              <a:latin typeface="Calibri"/>
            </a:endParaRPr>
          </a:p>
        </p:txBody>
      </p:sp>
      <p:sp>
        <p:nvSpPr>
          <p:cNvPr id="106" name="TextBox 105"/>
          <p:cNvSpPr txBox="1"/>
          <p:nvPr/>
        </p:nvSpPr>
        <p:spPr>
          <a:xfrm>
            <a:off x="6537158" y="3283803"/>
            <a:ext cx="2216746" cy="830997"/>
          </a:xfrm>
          <a:prstGeom prst="rect">
            <a:avLst/>
          </a:prstGeom>
          <a:solidFill>
            <a:schemeClr val="bg1"/>
          </a:solidFill>
        </p:spPr>
        <p:txBody>
          <a:bodyPr wrap="square" rtlCol="0">
            <a:spAutoFit/>
          </a:bodyPr>
          <a:lstStyle/>
          <a:p>
            <a:r>
              <a:rPr lang="en-US" sz="2400" dirty="0" smtClean="0">
                <a:solidFill>
                  <a:prstClr val="black"/>
                </a:solidFill>
                <a:latin typeface="Calibri"/>
              </a:rPr>
              <a:t>Our Solution </a:t>
            </a:r>
          </a:p>
          <a:p>
            <a:r>
              <a:rPr lang="en-US" sz="2400" dirty="0" smtClean="0">
                <a:solidFill>
                  <a:prstClr val="black"/>
                </a:solidFill>
                <a:latin typeface="Calibri"/>
              </a:rPr>
              <a:t>(No Ranking)</a:t>
            </a:r>
            <a:endParaRPr lang="en-US" sz="2400" dirty="0">
              <a:solidFill>
                <a:prstClr val="black"/>
              </a:solidFill>
              <a:latin typeface="Calibri"/>
            </a:endParaRPr>
          </a:p>
        </p:txBody>
      </p:sp>
      <p:sp>
        <p:nvSpPr>
          <p:cNvPr id="107" name="Rectangle 106"/>
          <p:cNvSpPr/>
          <p:nvPr/>
        </p:nvSpPr>
        <p:spPr>
          <a:xfrm>
            <a:off x="6224336" y="1519990"/>
            <a:ext cx="3352800" cy="251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8" name="Rectangle 107"/>
          <p:cNvSpPr/>
          <p:nvPr/>
        </p:nvSpPr>
        <p:spPr>
          <a:xfrm>
            <a:off x="6172200" y="1900990"/>
            <a:ext cx="33528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9" name="Rectangle 108"/>
          <p:cNvSpPr/>
          <p:nvPr/>
        </p:nvSpPr>
        <p:spPr>
          <a:xfrm>
            <a:off x="6188825" y="3419300"/>
            <a:ext cx="2452260" cy="83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0" name="Oval 109"/>
          <p:cNvSpPr/>
          <p:nvPr/>
        </p:nvSpPr>
        <p:spPr>
          <a:xfrm>
            <a:off x="5748250" y="1947950"/>
            <a:ext cx="2786150" cy="1404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1" name="TextBox 110"/>
          <p:cNvSpPr txBox="1"/>
          <p:nvPr/>
        </p:nvSpPr>
        <p:spPr>
          <a:xfrm>
            <a:off x="3657600" y="5036403"/>
            <a:ext cx="5486400" cy="830997"/>
          </a:xfrm>
          <a:prstGeom prst="rect">
            <a:avLst/>
          </a:prstGeom>
          <a:noFill/>
        </p:spPr>
        <p:txBody>
          <a:bodyPr wrap="square" rtlCol="0">
            <a:spAutoFit/>
          </a:bodyPr>
          <a:lstStyle/>
          <a:p>
            <a:r>
              <a:rPr lang="en-US" sz="2400" i="1" dirty="0" smtClean="0">
                <a:solidFill>
                  <a:srgbClr val="C00000"/>
                </a:solidFill>
                <a:latin typeface="Calibri"/>
              </a:rPr>
              <a:t>Is it essential to give up simplicity to optimize for performance and/or fairness?</a:t>
            </a:r>
            <a:endParaRPr lang="en-US" sz="2400" i="1" dirty="0">
              <a:solidFill>
                <a:srgbClr val="C00000"/>
              </a:solidFill>
              <a:latin typeface="Calibri"/>
            </a:endParaRPr>
          </a:p>
        </p:txBody>
      </p:sp>
      <p:sp>
        <p:nvSpPr>
          <p:cNvPr id="112" name="TextBox 111"/>
          <p:cNvSpPr txBox="1"/>
          <p:nvPr/>
        </p:nvSpPr>
        <p:spPr>
          <a:xfrm>
            <a:off x="3657600" y="5791200"/>
            <a:ext cx="5486400" cy="461665"/>
          </a:xfrm>
          <a:prstGeom prst="rect">
            <a:avLst/>
          </a:prstGeom>
          <a:noFill/>
        </p:spPr>
        <p:txBody>
          <a:bodyPr wrap="square" rtlCol="0">
            <a:spAutoFit/>
          </a:bodyPr>
          <a:lstStyle/>
          <a:p>
            <a:r>
              <a:rPr lang="en-US" sz="2400" b="1" i="1" dirty="0" smtClean="0">
                <a:solidFill>
                  <a:prstClr val="black"/>
                </a:solidFill>
                <a:latin typeface="Calibri"/>
              </a:rPr>
              <a:t>Our solution achieves all three goals</a:t>
            </a:r>
            <a:endParaRPr lang="en-US" sz="2400" b="1" i="1" dirty="0">
              <a:solidFill>
                <a:prstClr val="black"/>
              </a:solidFill>
              <a:latin typeface="Calibri"/>
            </a:endParaRPr>
          </a:p>
        </p:txBody>
      </p:sp>
      <p:sp>
        <p:nvSpPr>
          <p:cNvPr id="113" name="TextBox 112"/>
          <p:cNvSpPr txBox="1"/>
          <p:nvPr/>
        </p:nvSpPr>
        <p:spPr>
          <a:xfrm>
            <a:off x="1371600" y="6096000"/>
            <a:ext cx="2057400" cy="461665"/>
          </a:xfrm>
          <a:prstGeom prst="rect">
            <a:avLst/>
          </a:prstGeom>
          <a:noFill/>
        </p:spPr>
        <p:txBody>
          <a:bodyPr wrap="square" rtlCol="0">
            <a:spAutoFit/>
          </a:bodyPr>
          <a:lstStyle/>
          <a:p>
            <a:r>
              <a:rPr lang="en-US" sz="2400" i="1" dirty="0" smtClean="0">
                <a:solidFill>
                  <a:prstClr val="black"/>
                </a:solidFill>
                <a:latin typeface="Calibri"/>
              </a:rPr>
              <a:t>Very Simple</a:t>
            </a:r>
            <a:endParaRPr lang="en-US" sz="2400" i="1" dirty="0">
              <a:solidFill>
                <a:prstClr val="black"/>
              </a:solidFill>
              <a:latin typeface="Calibri"/>
            </a:endParaRPr>
          </a:p>
        </p:txBody>
      </p:sp>
      <p:sp>
        <p:nvSpPr>
          <p:cNvPr id="114" name="Oval 113"/>
          <p:cNvSpPr/>
          <p:nvPr/>
        </p:nvSpPr>
        <p:spPr>
          <a:xfrm>
            <a:off x="457200" y="6019800"/>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Oval 114"/>
          <p:cNvSpPr/>
          <p:nvPr/>
        </p:nvSpPr>
        <p:spPr>
          <a:xfrm>
            <a:off x="898358" y="2314074"/>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Oval 115"/>
          <p:cNvSpPr/>
          <p:nvPr/>
        </p:nvSpPr>
        <p:spPr>
          <a:xfrm>
            <a:off x="2514600" y="3810000"/>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TextBox 116"/>
          <p:cNvSpPr txBox="1"/>
          <p:nvPr/>
        </p:nvSpPr>
        <p:spPr>
          <a:xfrm>
            <a:off x="3048000" y="2590800"/>
            <a:ext cx="2362200" cy="830997"/>
          </a:xfrm>
          <a:prstGeom prst="rect">
            <a:avLst/>
          </a:prstGeom>
          <a:noFill/>
        </p:spPr>
        <p:txBody>
          <a:bodyPr wrap="square" rtlCol="0">
            <a:spAutoFit/>
          </a:bodyPr>
          <a:lstStyle/>
          <a:p>
            <a:pPr algn="ctr"/>
            <a:r>
              <a:rPr lang="en-US" sz="2400" i="1" dirty="0" smtClean="0">
                <a:solidFill>
                  <a:prstClr val="black"/>
                </a:solidFill>
                <a:latin typeface="Calibri"/>
              </a:rPr>
              <a:t>Low performance and fairness</a:t>
            </a:r>
            <a:endParaRPr lang="en-US" sz="2400" i="1" dirty="0">
              <a:solidFill>
                <a:prstClr val="black"/>
              </a:solidFill>
              <a:latin typeface="Calibri"/>
            </a:endParaRPr>
          </a:p>
        </p:txBody>
      </p:sp>
      <p:sp>
        <p:nvSpPr>
          <p:cNvPr id="118" name="Oval 117"/>
          <p:cNvSpPr/>
          <p:nvPr/>
        </p:nvSpPr>
        <p:spPr>
          <a:xfrm rot="1741815">
            <a:off x="1222305" y="4165862"/>
            <a:ext cx="533400" cy="1695553"/>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TextBox 118"/>
          <p:cNvSpPr txBox="1"/>
          <p:nvPr/>
        </p:nvSpPr>
        <p:spPr>
          <a:xfrm>
            <a:off x="1752600" y="5638800"/>
            <a:ext cx="2057400" cy="461665"/>
          </a:xfrm>
          <a:prstGeom prst="rect">
            <a:avLst/>
          </a:prstGeom>
          <a:noFill/>
        </p:spPr>
        <p:txBody>
          <a:bodyPr wrap="square" rtlCol="0">
            <a:spAutoFit/>
          </a:bodyPr>
          <a:lstStyle/>
          <a:p>
            <a:r>
              <a:rPr lang="en-US" sz="2400" i="1" dirty="0" smtClean="0">
                <a:solidFill>
                  <a:prstClr val="black"/>
                </a:solidFill>
                <a:latin typeface="Calibri"/>
              </a:rPr>
              <a:t>Complex</a:t>
            </a:r>
            <a:endParaRPr lang="en-US" sz="2400" i="1" dirty="0">
              <a:solidFill>
                <a:prstClr val="black"/>
              </a:solidFill>
              <a:latin typeface="Calibri"/>
            </a:endParaRPr>
          </a:p>
        </p:txBody>
      </p:sp>
      <p:sp>
        <p:nvSpPr>
          <p:cNvPr id="55" name="Oval 54"/>
          <p:cNvSpPr/>
          <p:nvPr/>
        </p:nvSpPr>
        <p:spPr>
          <a:xfrm>
            <a:off x="1866090" y="3981855"/>
            <a:ext cx="228599"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48" name="Straight Arrow Connector 47"/>
          <p:cNvCxnSpPr/>
          <p:nvPr/>
        </p:nvCxnSpPr>
        <p:spPr>
          <a:xfrm flipH="1">
            <a:off x="3602185" y="33528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67200" y="3034145"/>
            <a:ext cx="2209800" cy="461665"/>
          </a:xfrm>
          <a:prstGeom prst="rect">
            <a:avLst/>
          </a:prstGeom>
          <a:noFill/>
        </p:spPr>
        <p:txBody>
          <a:bodyPr wrap="square" rtlCol="0">
            <a:spAutoFit/>
          </a:bodyPr>
          <a:lstStyle/>
          <a:p>
            <a:r>
              <a:rPr lang="en-US" sz="2400" dirty="0" smtClean="0">
                <a:solidFill>
                  <a:prstClr val="black"/>
                </a:solidFill>
                <a:latin typeface="Calibri"/>
              </a:rPr>
              <a:t>Our Solution</a:t>
            </a:r>
            <a:endParaRPr lang="en-US" sz="2400" dirty="0">
              <a:solidFill>
                <a:prstClr val="black"/>
              </a:solidFill>
              <a:latin typeface="Calibri"/>
            </a:endParaRPr>
          </a:p>
        </p:txBody>
      </p:sp>
    </p:spTree>
    <p:extLst>
      <p:ext uri="{BB962C8B-B14F-4D97-AF65-F5344CB8AC3E}">
        <p14:creationId xmlns:p14="http://schemas.microsoft.com/office/powerpoint/2010/main" val="3050676435"/>
      </p:ext>
    </p:extLst>
  </p:cSld>
  <p:clrMapOvr>
    <a:masterClrMapping/>
  </p:clrMapOvr>
  <p:transition advTm="974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98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97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97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8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7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80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98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98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98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0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29804"/>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110"/>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11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19"/>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89" grpId="0" animBg="1"/>
      <p:bldP spid="329798" grpId="0" animBg="1"/>
      <p:bldP spid="329799" grpId="0" animBg="1"/>
      <p:bldP spid="329800" grpId="0" animBg="1"/>
      <p:bldP spid="329801" grpId="0" animBg="1"/>
      <p:bldP spid="329802" grpId="0" animBg="1"/>
      <p:bldP spid="329803" grpId="0" animBg="1"/>
      <p:bldP spid="329804" grpId="0" animBg="1"/>
      <p:bldP spid="329813" grpId="0" animBg="1"/>
      <p:bldP spid="329814" grpId="0"/>
      <p:bldP spid="329815" grpId="0"/>
      <p:bldP spid="329816" grpId="0"/>
      <p:bldP spid="103" grpId="0"/>
      <p:bldP spid="104" grpId="0" animBg="1"/>
      <p:bldP spid="105" grpId="0" animBg="1"/>
      <p:bldP spid="108" grpId="0" animBg="1"/>
      <p:bldP spid="113" grpId="0"/>
      <p:bldP spid="113" grpId="1"/>
      <p:bldP spid="114" grpId="0" animBg="1"/>
      <p:bldP spid="114" grpId="1" animBg="1"/>
      <p:bldP spid="115" grpId="0" animBg="1"/>
      <p:bldP spid="115" grpId="1" animBg="1"/>
      <p:bldP spid="116" grpId="0" animBg="1"/>
      <p:bldP spid="116" grpId="1" animBg="1"/>
      <p:bldP spid="117" grpId="0"/>
      <p:bldP spid="117" grpId="1"/>
      <p:bldP spid="118" grpId="0" animBg="1"/>
      <p:bldP spid="118" grpId="1" animBg="1"/>
      <p:bldP spid="119" grpId="0"/>
      <p:bldP spid="119" grpId="1"/>
      <p:bldP spid="55" grpId="0" animBg="1"/>
      <p:bldP spid="4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Key Observation 1: Group Rather Than Rank</a:t>
            </a:r>
            <a:endParaRPr lang="en-US" sz="3900" dirty="0"/>
          </a:p>
        </p:txBody>
      </p:sp>
      <p:sp>
        <p:nvSpPr>
          <p:cNvPr id="3" name="Content Placeholder 2"/>
          <p:cNvSpPr>
            <a:spLocks noGrp="1"/>
          </p:cNvSpPr>
          <p:nvPr>
            <p:ph idx="1"/>
          </p:nvPr>
        </p:nvSpPr>
        <p:spPr>
          <a:xfrm>
            <a:off x="457200" y="1447800"/>
            <a:ext cx="8229600" cy="4876800"/>
          </a:xfrm>
        </p:spPr>
        <p:txBody>
          <a:bodyPr>
            <a:normAutofit/>
          </a:bodyPr>
          <a:lstStyle/>
          <a:p>
            <a:pPr algn="ctr">
              <a:buNone/>
            </a:pPr>
            <a:r>
              <a:rPr lang="en-US" sz="3000" i="1" dirty="0" smtClean="0">
                <a:solidFill>
                  <a:srgbClr val="C00000"/>
                </a:solidFill>
              </a:rPr>
              <a:t>Observation 1:</a:t>
            </a:r>
            <a:r>
              <a:rPr lang="en-US" sz="3000" i="1" dirty="0" smtClean="0"/>
              <a:t> Sufficient to separate applications into two groups, rather than do full ranking</a:t>
            </a:r>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122</a:t>
            </a:fld>
            <a:endParaRPr lang="en-US">
              <a:solidFill>
                <a:prstClr val="black">
                  <a:tint val="75000"/>
                </a:prstClr>
              </a:solidFill>
              <a:latin typeface="Calibri"/>
            </a:endParaRPr>
          </a:p>
        </p:txBody>
      </p:sp>
      <p:sp>
        <p:nvSpPr>
          <p:cNvPr id="37" name="Rectangle 36"/>
          <p:cNvSpPr/>
          <p:nvPr/>
        </p:nvSpPr>
        <p:spPr>
          <a:xfrm>
            <a:off x="209145" y="5486400"/>
            <a:ext cx="8686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latin typeface="Calibri"/>
              </a:rPr>
              <a:t>Benefit 1: Low complexity compared to ranking</a:t>
            </a:r>
            <a:endParaRPr lang="en-US" sz="3500" i="1" dirty="0">
              <a:solidFill>
                <a:srgbClr val="C00000"/>
              </a:solidFill>
              <a:latin typeface="Calibri"/>
            </a:endParaRPr>
          </a:p>
        </p:txBody>
      </p:sp>
      <p:sp>
        <p:nvSpPr>
          <p:cNvPr id="66" name="TextBox 65"/>
          <p:cNvSpPr txBox="1"/>
          <p:nvPr/>
        </p:nvSpPr>
        <p:spPr>
          <a:xfrm>
            <a:off x="6525490" y="2362200"/>
            <a:ext cx="1524000" cy="523220"/>
          </a:xfrm>
          <a:prstGeom prst="rect">
            <a:avLst/>
          </a:prstGeom>
          <a:noFill/>
        </p:spPr>
        <p:txBody>
          <a:bodyPr wrap="square" rtlCol="0">
            <a:spAutoFit/>
          </a:bodyPr>
          <a:lstStyle/>
          <a:p>
            <a:pPr algn="ctr"/>
            <a:r>
              <a:rPr lang="en-US" sz="2800" i="1" dirty="0" smtClean="0">
                <a:solidFill>
                  <a:srgbClr val="C00000"/>
                </a:solidFill>
                <a:latin typeface="Calibri"/>
              </a:rPr>
              <a:t>Group</a:t>
            </a:r>
            <a:endParaRPr lang="en-US" sz="2800" i="1" dirty="0">
              <a:solidFill>
                <a:srgbClr val="C00000"/>
              </a:solidFill>
              <a:latin typeface="Calibri"/>
            </a:endParaRPr>
          </a:p>
        </p:txBody>
      </p:sp>
      <p:sp>
        <p:nvSpPr>
          <p:cNvPr id="87" name="Oval 86"/>
          <p:cNvSpPr/>
          <p:nvPr/>
        </p:nvSpPr>
        <p:spPr>
          <a:xfrm>
            <a:off x="5029200" y="350520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Oval 87"/>
          <p:cNvSpPr/>
          <p:nvPr/>
        </p:nvSpPr>
        <p:spPr>
          <a:xfrm>
            <a:off x="7315200" y="348442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5202385" y="3103415"/>
            <a:ext cx="1357745" cy="400110"/>
          </a:xfrm>
          <a:prstGeom prst="rect">
            <a:avLst/>
          </a:prstGeom>
          <a:noFill/>
        </p:spPr>
        <p:txBody>
          <a:bodyPr wrap="square" rtlCol="0">
            <a:spAutoFit/>
          </a:bodyPr>
          <a:lstStyle/>
          <a:p>
            <a:r>
              <a:rPr lang="en-US" sz="2000" b="1" dirty="0" smtClean="0">
                <a:solidFill>
                  <a:srgbClr val="C00000"/>
                </a:solidFill>
                <a:latin typeface="Calibri"/>
              </a:rPr>
              <a:t>Vulnerable</a:t>
            </a:r>
            <a:endParaRPr lang="en-US" sz="2000" b="1" dirty="0">
              <a:solidFill>
                <a:srgbClr val="C00000"/>
              </a:solidFill>
              <a:latin typeface="Calibri"/>
            </a:endParaRPr>
          </a:p>
        </p:txBody>
      </p:sp>
      <p:sp>
        <p:nvSpPr>
          <p:cNvPr id="90" name="TextBox 89"/>
          <p:cNvSpPr txBox="1"/>
          <p:nvPr/>
        </p:nvSpPr>
        <p:spPr>
          <a:xfrm>
            <a:off x="6781800" y="2799945"/>
            <a:ext cx="3124200" cy="707886"/>
          </a:xfrm>
          <a:prstGeom prst="rect">
            <a:avLst/>
          </a:prstGeom>
          <a:noFill/>
        </p:spPr>
        <p:txBody>
          <a:bodyPr wrap="square" rtlCol="0">
            <a:spAutoFit/>
          </a:bodyPr>
          <a:lstStyle/>
          <a:p>
            <a:pPr algn="ctr"/>
            <a:r>
              <a:rPr lang="en-US" sz="2000" b="1" dirty="0" smtClean="0">
                <a:solidFill>
                  <a:srgbClr val="C00000"/>
                </a:solidFill>
                <a:latin typeface="Calibri"/>
              </a:rPr>
              <a:t>Interference</a:t>
            </a:r>
          </a:p>
          <a:p>
            <a:pPr algn="ctr"/>
            <a:r>
              <a:rPr lang="en-US" sz="2000" b="1" dirty="0" smtClean="0">
                <a:solidFill>
                  <a:srgbClr val="C00000"/>
                </a:solidFill>
                <a:latin typeface="Calibri"/>
              </a:rPr>
              <a:t>Causing</a:t>
            </a:r>
            <a:endParaRPr lang="en-US" sz="2000" b="1" dirty="0">
              <a:solidFill>
                <a:srgbClr val="C00000"/>
              </a:solidFill>
              <a:latin typeface="Calibri"/>
            </a:endParaRPr>
          </a:p>
        </p:txBody>
      </p:sp>
      <p:sp>
        <p:nvSpPr>
          <p:cNvPr id="91" name="TextBox 90"/>
          <p:cNvSpPr txBox="1"/>
          <p:nvPr/>
        </p:nvSpPr>
        <p:spPr>
          <a:xfrm>
            <a:off x="6799635" y="3810000"/>
            <a:ext cx="381000" cy="861774"/>
          </a:xfrm>
          <a:prstGeom prst="rect">
            <a:avLst/>
          </a:prstGeom>
          <a:noFill/>
        </p:spPr>
        <p:txBody>
          <a:bodyPr wrap="square" rtlCol="0">
            <a:spAutoFit/>
          </a:bodyPr>
          <a:lstStyle/>
          <a:p>
            <a:r>
              <a:rPr lang="en-US" sz="5000" dirty="0" smtClean="0">
                <a:solidFill>
                  <a:srgbClr val="C00000"/>
                </a:solidFill>
                <a:latin typeface="Calibri"/>
              </a:rPr>
              <a:t>&gt;</a:t>
            </a:r>
            <a:endParaRPr lang="en-US" sz="5000" dirty="0">
              <a:solidFill>
                <a:srgbClr val="C00000"/>
              </a:solidFill>
              <a:latin typeface="Calibri"/>
            </a:endParaRPr>
          </a:p>
        </p:txBody>
      </p:sp>
      <p:sp>
        <p:nvSpPr>
          <p:cNvPr id="42" name="TextBox 41"/>
          <p:cNvSpPr txBox="1"/>
          <p:nvPr/>
        </p:nvSpPr>
        <p:spPr>
          <a:xfrm>
            <a:off x="457200" y="2362200"/>
            <a:ext cx="1524000" cy="523220"/>
          </a:xfrm>
          <a:prstGeom prst="rect">
            <a:avLst/>
          </a:prstGeom>
          <a:noFill/>
        </p:spPr>
        <p:txBody>
          <a:bodyPr wrap="square" rtlCol="0">
            <a:spAutoFit/>
          </a:bodyPr>
          <a:lstStyle/>
          <a:p>
            <a:pPr algn="ctr"/>
            <a:r>
              <a:rPr lang="en-US" sz="2800" i="1" dirty="0" smtClean="0">
                <a:solidFill>
                  <a:srgbClr val="C00000"/>
                </a:solidFill>
                <a:latin typeface="Calibri"/>
              </a:rPr>
              <a:t>Monitor  </a:t>
            </a:r>
            <a:endParaRPr lang="en-US" sz="2800" i="1" dirty="0">
              <a:solidFill>
                <a:srgbClr val="C00000"/>
              </a:solidFill>
              <a:latin typeface="Calibri"/>
            </a:endParaRPr>
          </a:p>
        </p:txBody>
      </p:sp>
      <p:sp>
        <p:nvSpPr>
          <p:cNvPr id="60" name="TextBox 59"/>
          <p:cNvSpPr txBox="1"/>
          <p:nvPr/>
        </p:nvSpPr>
        <p:spPr>
          <a:xfrm>
            <a:off x="2971800" y="2372380"/>
            <a:ext cx="1524000" cy="523220"/>
          </a:xfrm>
          <a:prstGeom prst="rect">
            <a:avLst/>
          </a:prstGeom>
          <a:noFill/>
        </p:spPr>
        <p:txBody>
          <a:bodyPr wrap="square" rtlCol="0">
            <a:spAutoFit/>
          </a:bodyPr>
          <a:lstStyle/>
          <a:p>
            <a:pPr algn="ctr"/>
            <a:r>
              <a:rPr lang="en-US" sz="2800" i="1" dirty="0" smtClean="0">
                <a:solidFill>
                  <a:srgbClr val="C00000"/>
                </a:solidFill>
                <a:latin typeface="Calibri"/>
              </a:rPr>
              <a:t>Rank</a:t>
            </a:r>
            <a:endParaRPr lang="en-US" sz="2800" i="1" dirty="0">
              <a:solidFill>
                <a:srgbClr val="C00000"/>
              </a:solidFill>
              <a:latin typeface="Calibri"/>
            </a:endParaRPr>
          </a:p>
        </p:txBody>
      </p:sp>
      <p:sp>
        <p:nvSpPr>
          <p:cNvPr id="62" name="Rectangle 61"/>
          <p:cNvSpPr/>
          <p:nvPr/>
        </p:nvSpPr>
        <p:spPr>
          <a:xfrm>
            <a:off x="872835" y="49183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64" name="Rectangle 63"/>
          <p:cNvSpPr/>
          <p:nvPr/>
        </p:nvSpPr>
        <p:spPr>
          <a:xfrm>
            <a:off x="817414" y="43572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65" name="Rectangle 64"/>
          <p:cNvSpPr/>
          <p:nvPr/>
        </p:nvSpPr>
        <p:spPr>
          <a:xfrm>
            <a:off x="983670" y="39208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67" name="Rectangle 66"/>
          <p:cNvSpPr/>
          <p:nvPr/>
        </p:nvSpPr>
        <p:spPr>
          <a:xfrm>
            <a:off x="748145" y="32004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sp>
        <p:nvSpPr>
          <p:cNvPr id="68" name="Rectangle 67"/>
          <p:cNvSpPr/>
          <p:nvPr/>
        </p:nvSpPr>
        <p:spPr>
          <a:xfrm>
            <a:off x="3429000" y="31657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73" name="Rectangle 72"/>
          <p:cNvSpPr/>
          <p:nvPr/>
        </p:nvSpPr>
        <p:spPr>
          <a:xfrm>
            <a:off x="3318165" y="36021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74" name="Rectangle 73"/>
          <p:cNvSpPr/>
          <p:nvPr/>
        </p:nvSpPr>
        <p:spPr>
          <a:xfrm>
            <a:off x="3262745" y="41148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75" name="Rectangle 74"/>
          <p:cNvSpPr/>
          <p:nvPr/>
        </p:nvSpPr>
        <p:spPr>
          <a:xfrm>
            <a:off x="3172690" y="47036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cxnSp>
        <p:nvCxnSpPr>
          <p:cNvPr id="80" name="Straight Arrow Connector 79"/>
          <p:cNvCxnSpPr/>
          <p:nvPr/>
        </p:nvCxnSpPr>
        <p:spPr>
          <a:xfrm flipV="1">
            <a:off x="4267200" y="29718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14600" y="2789040"/>
            <a:ext cx="2209800" cy="2590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67000" y="2750130"/>
            <a:ext cx="1981200" cy="26670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604165" y="4419600"/>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84" name="Rectangle 83"/>
          <p:cNvSpPr/>
          <p:nvPr/>
        </p:nvSpPr>
        <p:spPr>
          <a:xfrm>
            <a:off x="5715000" y="394854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85" name="Rectangle 84"/>
          <p:cNvSpPr/>
          <p:nvPr/>
        </p:nvSpPr>
        <p:spPr>
          <a:xfrm>
            <a:off x="7869379" y="4495800"/>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86" name="Rectangle 85"/>
          <p:cNvSpPr/>
          <p:nvPr/>
        </p:nvSpPr>
        <p:spPr>
          <a:xfrm>
            <a:off x="7772400" y="37338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sp>
        <p:nvSpPr>
          <p:cNvPr id="29" name="Rectangle 28"/>
          <p:cNvSpPr/>
          <p:nvPr/>
        </p:nvSpPr>
        <p:spPr>
          <a:xfrm>
            <a:off x="212834" y="5486400"/>
            <a:ext cx="8686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latin typeface="Calibri"/>
              </a:rPr>
              <a:t>Benefit 2: Lower slowdowns than ranking</a:t>
            </a:r>
            <a:endParaRPr lang="en-US" sz="3500" i="1" dirty="0">
              <a:solidFill>
                <a:srgbClr val="C00000"/>
              </a:solidFill>
              <a:latin typeface="Calibri"/>
            </a:endParaRPr>
          </a:p>
        </p:txBody>
      </p:sp>
    </p:spTree>
    <p:extLst>
      <p:ext uri="{BB962C8B-B14F-4D97-AF65-F5344CB8AC3E}">
        <p14:creationId xmlns:p14="http://schemas.microsoft.com/office/powerpoint/2010/main" val="3087729107"/>
      </p:ext>
    </p:extLst>
  </p:cSld>
  <p:clrMapOvr>
    <a:masterClrMapping/>
  </p:clrMapOvr>
  <p:transition advTm="79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55"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p:cTn id="29" dur="1000" fill="hold"/>
                                        <p:tgtEl>
                                          <p:spTgt spid="80"/>
                                        </p:tgtEl>
                                        <p:attrNameLst>
                                          <p:attrName>ppt_w</p:attrName>
                                        </p:attrNameLst>
                                      </p:cBhvr>
                                      <p:tavLst>
                                        <p:tav tm="0">
                                          <p:val>
                                            <p:strVal val="#ppt_w*0.70"/>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Effect transition="in" filter="fade">
                                      <p:cBhvr>
                                        <p:cTn id="31" dur="10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6" grpId="0"/>
      <p:bldP spid="87" grpId="0" animBg="1"/>
      <p:bldP spid="88" grpId="0" animBg="1"/>
      <p:bldP spid="89" grpId="0"/>
      <p:bldP spid="90" grpId="0"/>
      <p:bldP spid="91" grpId="0"/>
      <p:bldP spid="42" grpId="0"/>
      <p:bldP spid="60" grpId="0"/>
      <p:bldP spid="62" grpId="0" animBg="1"/>
      <p:bldP spid="64" grpId="0" animBg="1"/>
      <p:bldP spid="65" grpId="0" animBg="1"/>
      <p:bldP spid="67" grpId="0" animBg="1"/>
      <p:bldP spid="68" grpId="0" animBg="1"/>
      <p:bldP spid="73" grpId="0" animBg="1"/>
      <p:bldP spid="74" grpId="0" animBg="1"/>
      <p:bldP spid="75" grpId="0" animBg="1"/>
      <p:bldP spid="83" grpId="0" animBg="1"/>
      <p:bldP spid="84" grpId="0" animBg="1"/>
      <p:bldP spid="85" grpId="0" animBg="1"/>
      <p:bldP spid="86" grpId="0" animBg="1"/>
      <p:bldP spid="2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Key Observation 1: Group Rather Than Rank</a:t>
            </a:r>
            <a:endParaRPr lang="en-US" sz="3900" dirty="0"/>
          </a:p>
        </p:txBody>
      </p:sp>
      <p:sp>
        <p:nvSpPr>
          <p:cNvPr id="3" name="Content Placeholder 2"/>
          <p:cNvSpPr>
            <a:spLocks noGrp="1"/>
          </p:cNvSpPr>
          <p:nvPr>
            <p:ph idx="1"/>
          </p:nvPr>
        </p:nvSpPr>
        <p:spPr>
          <a:xfrm>
            <a:off x="457200" y="1447800"/>
            <a:ext cx="8229600" cy="4876800"/>
          </a:xfrm>
        </p:spPr>
        <p:txBody>
          <a:bodyPr>
            <a:normAutofit/>
          </a:bodyPr>
          <a:lstStyle/>
          <a:p>
            <a:pPr algn="ctr">
              <a:buNone/>
            </a:pPr>
            <a:r>
              <a:rPr lang="en-US" sz="3000" i="1" dirty="0" smtClean="0">
                <a:solidFill>
                  <a:srgbClr val="C00000"/>
                </a:solidFill>
              </a:rPr>
              <a:t>Observation 1:</a:t>
            </a:r>
            <a:r>
              <a:rPr lang="en-US" sz="3000" i="1" dirty="0" smtClean="0"/>
              <a:t> Sufficient to separate applications into two groups, rather than do full ranking</a:t>
            </a:r>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123</a:t>
            </a:fld>
            <a:endParaRPr lang="en-US">
              <a:solidFill>
                <a:prstClr val="black">
                  <a:tint val="75000"/>
                </a:prstClr>
              </a:solidFill>
              <a:latin typeface="Calibri"/>
            </a:endParaRPr>
          </a:p>
        </p:txBody>
      </p:sp>
      <p:sp>
        <p:nvSpPr>
          <p:cNvPr id="66" name="TextBox 65"/>
          <p:cNvSpPr txBox="1"/>
          <p:nvPr/>
        </p:nvSpPr>
        <p:spPr>
          <a:xfrm>
            <a:off x="6525490" y="2362200"/>
            <a:ext cx="1524000" cy="523220"/>
          </a:xfrm>
          <a:prstGeom prst="rect">
            <a:avLst/>
          </a:prstGeom>
          <a:noFill/>
        </p:spPr>
        <p:txBody>
          <a:bodyPr wrap="square" rtlCol="0">
            <a:spAutoFit/>
          </a:bodyPr>
          <a:lstStyle/>
          <a:p>
            <a:pPr algn="ctr"/>
            <a:r>
              <a:rPr lang="en-US" sz="2800" i="1" dirty="0" smtClean="0">
                <a:solidFill>
                  <a:srgbClr val="C00000"/>
                </a:solidFill>
                <a:latin typeface="Calibri"/>
              </a:rPr>
              <a:t>Group</a:t>
            </a:r>
            <a:endParaRPr lang="en-US" sz="2800" i="1" dirty="0">
              <a:solidFill>
                <a:srgbClr val="C00000"/>
              </a:solidFill>
              <a:latin typeface="Calibri"/>
            </a:endParaRPr>
          </a:p>
        </p:txBody>
      </p:sp>
      <p:sp>
        <p:nvSpPr>
          <p:cNvPr id="87" name="Oval 86"/>
          <p:cNvSpPr/>
          <p:nvPr/>
        </p:nvSpPr>
        <p:spPr>
          <a:xfrm>
            <a:off x="5029200" y="350520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Oval 87"/>
          <p:cNvSpPr/>
          <p:nvPr/>
        </p:nvSpPr>
        <p:spPr>
          <a:xfrm>
            <a:off x="7315200" y="348442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5202385" y="3103415"/>
            <a:ext cx="1357745" cy="400110"/>
          </a:xfrm>
          <a:prstGeom prst="rect">
            <a:avLst/>
          </a:prstGeom>
          <a:noFill/>
        </p:spPr>
        <p:txBody>
          <a:bodyPr wrap="square" rtlCol="0">
            <a:spAutoFit/>
          </a:bodyPr>
          <a:lstStyle/>
          <a:p>
            <a:r>
              <a:rPr lang="en-US" sz="2000" b="1" dirty="0" smtClean="0">
                <a:solidFill>
                  <a:srgbClr val="C00000"/>
                </a:solidFill>
                <a:latin typeface="Calibri"/>
              </a:rPr>
              <a:t>Vulnerable</a:t>
            </a:r>
            <a:endParaRPr lang="en-US" sz="2000" b="1" dirty="0">
              <a:solidFill>
                <a:srgbClr val="C00000"/>
              </a:solidFill>
              <a:latin typeface="Calibri"/>
            </a:endParaRPr>
          </a:p>
        </p:txBody>
      </p:sp>
      <p:sp>
        <p:nvSpPr>
          <p:cNvPr id="90" name="TextBox 89"/>
          <p:cNvSpPr txBox="1"/>
          <p:nvPr/>
        </p:nvSpPr>
        <p:spPr>
          <a:xfrm>
            <a:off x="6781800" y="2799945"/>
            <a:ext cx="3124200" cy="707886"/>
          </a:xfrm>
          <a:prstGeom prst="rect">
            <a:avLst/>
          </a:prstGeom>
          <a:noFill/>
        </p:spPr>
        <p:txBody>
          <a:bodyPr wrap="square" rtlCol="0">
            <a:spAutoFit/>
          </a:bodyPr>
          <a:lstStyle/>
          <a:p>
            <a:pPr algn="ctr"/>
            <a:r>
              <a:rPr lang="en-US" sz="2000" b="1" dirty="0" smtClean="0">
                <a:solidFill>
                  <a:srgbClr val="C00000"/>
                </a:solidFill>
                <a:latin typeface="Calibri"/>
              </a:rPr>
              <a:t>Interference</a:t>
            </a:r>
          </a:p>
          <a:p>
            <a:pPr algn="ctr"/>
            <a:r>
              <a:rPr lang="en-US" sz="2000" b="1" dirty="0" smtClean="0">
                <a:solidFill>
                  <a:srgbClr val="C00000"/>
                </a:solidFill>
                <a:latin typeface="Calibri"/>
              </a:rPr>
              <a:t>Causing</a:t>
            </a:r>
            <a:endParaRPr lang="en-US" sz="2000" b="1" dirty="0">
              <a:solidFill>
                <a:srgbClr val="C00000"/>
              </a:solidFill>
              <a:latin typeface="Calibri"/>
            </a:endParaRPr>
          </a:p>
        </p:txBody>
      </p:sp>
      <p:sp>
        <p:nvSpPr>
          <p:cNvPr id="91" name="TextBox 90"/>
          <p:cNvSpPr txBox="1"/>
          <p:nvPr/>
        </p:nvSpPr>
        <p:spPr>
          <a:xfrm>
            <a:off x="6799635" y="3810000"/>
            <a:ext cx="381000" cy="861774"/>
          </a:xfrm>
          <a:prstGeom prst="rect">
            <a:avLst/>
          </a:prstGeom>
          <a:noFill/>
        </p:spPr>
        <p:txBody>
          <a:bodyPr wrap="square" rtlCol="0">
            <a:spAutoFit/>
          </a:bodyPr>
          <a:lstStyle/>
          <a:p>
            <a:r>
              <a:rPr lang="en-US" sz="5000" dirty="0" smtClean="0">
                <a:solidFill>
                  <a:srgbClr val="C00000"/>
                </a:solidFill>
                <a:latin typeface="Calibri"/>
              </a:rPr>
              <a:t>&gt;</a:t>
            </a:r>
            <a:endParaRPr lang="en-US" sz="5000" dirty="0">
              <a:solidFill>
                <a:srgbClr val="C00000"/>
              </a:solidFill>
              <a:latin typeface="Calibri"/>
            </a:endParaRPr>
          </a:p>
        </p:txBody>
      </p:sp>
      <p:sp>
        <p:nvSpPr>
          <p:cNvPr id="42" name="TextBox 41"/>
          <p:cNvSpPr txBox="1"/>
          <p:nvPr/>
        </p:nvSpPr>
        <p:spPr>
          <a:xfrm>
            <a:off x="457200" y="2362200"/>
            <a:ext cx="1524000" cy="523220"/>
          </a:xfrm>
          <a:prstGeom prst="rect">
            <a:avLst/>
          </a:prstGeom>
          <a:noFill/>
        </p:spPr>
        <p:txBody>
          <a:bodyPr wrap="square" rtlCol="0">
            <a:spAutoFit/>
          </a:bodyPr>
          <a:lstStyle/>
          <a:p>
            <a:pPr algn="ctr"/>
            <a:r>
              <a:rPr lang="en-US" sz="2800" i="1" dirty="0" smtClean="0">
                <a:solidFill>
                  <a:srgbClr val="C00000"/>
                </a:solidFill>
                <a:latin typeface="Calibri"/>
              </a:rPr>
              <a:t>Monitor  </a:t>
            </a:r>
            <a:endParaRPr lang="en-US" sz="2800" i="1" dirty="0">
              <a:solidFill>
                <a:srgbClr val="C00000"/>
              </a:solidFill>
              <a:latin typeface="Calibri"/>
            </a:endParaRPr>
          </a:p>
        </p:txBody>
      </p:sp>
      <p:sp>
        <p:nvSpPr>
          <p:cNvPr id="60" name="TextBox 59"/>
          <p:cNvSpPr txBox="1"/>
          <p:nvPr/>
        </p:nvSpPr>
        <p:spPr>
          <a:xfrm>
            <a:off x="2971800" y="2372380"/>
            <a:ext cx="1524000" cy="523220"/>
          </a:xfrm>
          <a:prstGeom prst="rect">
            <a:avLst/>
          </a:prstGeom>
          <a:noFill/>
        </p:spPr>
        <p:txBody>
          <a:bodyPr wrap="square" rtlCol="0">
            <a:spAutoFit/>
          </a:bodyPr>
          <a:lstStyle/>
          <a:p>
            <a:pPr algn="ctr"/>
            <a:r>
              <a:rPr lang="en-US" sz="2800" i="1" dirty="0" smtClean="0">
                <a:solidFill>
                  <a:srgbClr val="C00000"/>
                </a:solidFill>
                <a:latin typeface="Calibri"/>
              </a:rPr>
              <a:t>Rank</a:t>
            </a:r>
            <a:endParaRPr lang="en-US" sz="2800" i="1" dirty="0">
              <a:solidFill>
                <a:srgbClr val="C00000"/>
              </a:solidFill>
              <a:latin typeface="Calibri"/>
            </a:endParaRPr>
          </a:p>
        </p:txBody>
      </p:sp>
      <p:sp>
        <p:nvSpPr>
          <p:cNvPr id="62" name="Rectangle 61"/>
          <p:cNvSpPr/>
          <p:nvPr/>
        </p:nvSpPr>
        <p:spPr>
          <a:xfrm>
            <a:off x="872835" y="49183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64" name="Rectangle 63"/>
          <p:cNvSpPr/>
          <p:nvPr/>
        </p:nvSpPr>
        <p:spPr>
          <a:xfrm>
            <a:off x="817414" y="43572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65" name="Rectangle 64"/>
          <p:cNvSpPr/>
          <p:nvPr/>
        </p:nvSpPr>
        <p:spPr>
          <a:xfrm>
            <a:off x="983670" y="39208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67" name="Rectangle 66"/>
          <p:cNvSpPr/>
          <p:nvPr/>
        </p:nvSpPr>
        <p:spPr>
          <a:xfrm>
            <a:off x="748145" y="32004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sp>
        <p:nvSpPr>
          <p:cNvPr id="68" name="Rectangle 67"/>
          <p:cNvSpPr/>
          <p:nvPr/>
        </p:nvSpPr>
        <p:spPr>
          <a:xfrm>
            <a:off x="3429000" y="31657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73" name="Rectangle 72"/>
          <p:cNvSpPr/>
          <p:nvPr/>
        </p:nvSpPr>
        <p:spPr>
          <a:xfrm>
            <a:off x="3318165" y="36021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74" name="Rectangle 73"/>
          <p:cNvSpPr/>
          <p:nvPr/>
        </p:nvSpPr>
        <p:spPr>
          <a:xfrm>
            <a:off x="3262745" y="41148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75" name="Rectangle 74"/>
          <p:cNvSpPr/>
          <p:nvPr/>
        </p:nvSpPr>
        <p:spPr>
          <a:xfrm>
            <a:off x="3172690" y="47036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cxnSp>
        <p:nvCxnSpPr>
          <p:cNvPr id="80" name="Straight Arrow Connector 79"/>
          <p:cNvCxnSpPr/>
          <p:nvPr/>
        </p:nvCxnSpPr>
        <p:spPr>
          <a:xfrm flipV="1">
            <a:off x="4267200" y="29718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14600" y="2789040"/>
            <a:ext cx="2209800" cy="2590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67000" y="2750130"/>
            <a:ext cx="1981200" cy="26670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604165" y="4419600"/>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4</a:t>
            </a:r>
            <a:endParaRPr lang="en-US" dirty="0">
              <a:solidFill>
                <a:prstClr val="white"/>
              </a:solidFill>
              <a:latin typeface="Calibri"/>
            </a:endParaRPr>
          </a:p>
        </p:txBody>
      </p:sp>
      <p:sp>
        <p:nvSpPr>
          <p:cNvPr id="84" name="Rectangle 83"/>
          <p:cNvSpPr/>
          <p:nvPr/>
        </p:nvSpPr>
        <p:spPr>
          <a:xfrm>
            <a:off x="5715000" y="394854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2</a:t>
            </a:r>
            <a:endParaRPr lang="en-US" dirty="0">
              <a:solidFill>
                <a:prstClr val="white"/>
              </a:solidFill>
              <a:latin typeface="Calibri"/>
            </a:endParaRPr>
          </a:p>
        </p:txBody>
      </p:sp>
      <p:sp>
        <p:nvSpPr>
          <p:cNvPr id="85" name="Rectangle 84"/>
          <p:cNvSpPr/>
          <p:nvPr/>
        </p:nvSpPr>
        <p:spPr>
          <a:xfrm>
            <a:off x="7869379" y="4495800"/>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3</a:t>
            </a:r>
            <a:endParaRPr lang="en-US" dirty="0">
              <a:solidFill>
                <a:prstClr val="white"/>
              </a:solidFill>
              <a:latin typeface="Calibri"/>
            </a:endParaRPr>
          </a:p>
        </p:txBody>
      </p:sp>
      <p:sp>
        <p:nvSpPr>
          <p:cNvPr id="86" name="Rectangle 85"/>
          <p:cNvSpPr/>
          <p:nvPr/>
        </p:nvSpPr>
        <p:spPr>
          <a:xfrm>
            <a:off x="7772400" y="37338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1</a:t>
            </a:r>
            <a:endParaRPr lang="en-US" dirty="0">
              <a:solidFill>
                <a:prstClr val="white"/>
              </a:solidFill>
              <a:latin typeface="Calibri"/>
            </a:endParaRPr>
          </a:p>
        </p:txBody>
      </p:sp>
      <p:sp>
        <p:nvSpPr>
          <p:cNvPr id="30" name="Rectangle 29"/>
          <p:cNvSpPr/>
          <p:nvPr/>
        </p:nvSpPr>
        <p:spPr>
          <a:xfrm>
            <a:off x="559335" y="5523690"/>
            <a:ext cx="797668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0070C0"/>
                </a:solidFill>
                <a:latin typeface="Calibri"/>
              </a:rPr>
              <a:t>How to classify applications into groups?</a:t>
            </a:r>
            <a:endParaRPr lang="en-US" sz="3500" i="1" dirty="0">
              <a:solidFill>
                <a:srgbClr val="0070C0"/>
              </a:solidFill>
              <a:latin typeface="Calibri"/>
            </a:endParaRPr>
          </a:p>
        </p:txBody>
      </p:sp>
    </p:spTree>
    <p:extLst>
      <p:ext uri="{BB962C8B-B14F-4D97-AF65-F5344CB8AC3E}">
        <p14:creationId xmlns:p14="http://schemas.microsoft.com/office/powerpoint/2010/main" val="3158934241"/>
      </p:ext>
    </p:extLst>
  </p:cSld>
  <p:clrMapOvr>
    <a:masterClrMapping/>
  </p:clrMapOvr>
  <p:transition advTm="6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Observation 2</a:t>
            </a:r>
            <a:endParaRPr lang="en-US"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pPr algn="ctr">
              <a:buNone/>
            </a:pPr>
            <a:r>
              <a:rPr lang="en-US" sz="3500" i="1" dirty="0" smtClean="0">
                <a:solidFill>
                  <a:srgbClr val="C00000"/>
                </a:solidFill>
              </a:rPr>
              <a:t>Observation 2:</a:t>
            </a:r>
            <a:r>
              <a:rPr lang="en-US" sz="3500" i="1" dirty="0" smtClean="0"/>
              <a:t> Serving a large number of consecutive requests from an application causes interference</a:t>
            </a:r>
          </a:p>
          <a:p>
            <a:pPr>
              <a:buNone/>
            </a:pPr>
            <a:endParaRPr lang="en-US" dirty="0" smtClean="0">
              <a:solidFill>
                <a:srgbClr val="C00000"/>
              </a:solidFill>
            </a:endParaRPr>
          </a:p>
          <a:p>
            <a:pPr>
              <a:buNone/>
            </a:pPr>
            <a:r>
              <a:rPr lang="en-US" dirty="0" smtClean="0">
                <a:solidFill>
                  <a:srgbClr val="C00000"/>
                </a:solidFill>
              </a:rPr>
              <a:t>Basic Idea:</a:t>
            </a:r>
          </a:p>
          <a:p>
            <a:r>
              <a:rPr lang="en-US" i="1" dirty="0" smtClean="0">
                <a:solidFill>
                  <a:srgbClr val="0070C0"/>
                </a:solidFill>
              </a:rPr>
              <a:t>Group</a:t>
            </a:r>
            <a:r>
              <a:rPr lang="en-US" i="1" dirty="0" smtClean="0"/>
              <a:t> </a:t>
            </a:r>
            <a:r>
              <a:rPr lang="en-US" dirty="0" smtClean="0"/>
              <a:t>applications with a large number of consecutive requests as </a:t>
            </a:r>
            <a:r>
              <a:rPr lang="en-US" i="1" dirty="0" smtClean="0">
                <a:solidFill>
                  <a:srgbClr val="C00000"/>
                </a:solidFill>
              </a:rPr>
              <a:t>interference-causing</a:t>
            </a:r>
            <a:r>
              <a:rPr lang="en-US" i="1" dirty="0" smtClean="0"/>
              <a:t> </a:t>
            </a:r>
            <a:r>
              <a:rPr lang="en-US" i="1" dirty="0" smtClean="0">
                <a:sym typeface="Wingdings" pitchFamily="2" charset="2"/>
              </a:rPr>
              <a:t> Blacklisting</a:t>
            </a:r>
            <a:endParaRPr lang="en-US" i="1" dirty="0" smtClean="0"/>
          </a:p>
          <a:p>
            <a:r>
              <a:rPr lang="en-US" i="1" dirty="0" err="1" smtClean="0">
                <a:solidFill>
                  <a:srgbClr val="0070C0"/>
                </a:solidFill>
              </a:rPr>
              <a:t>Deprioritize</a:t>
            </a:r>
            <a:r>
              <a:rPr lang="en-US" i="1" dirty="0" smtClean="0"/>
              <a:t> </a:t>
            </a:r>
            <a:r>
              <a:rPr lang="en-US" dirty="0" smtClean="0"/>
              <a:t>blacklisted applications</a:t>
            </a:r>
          </a:p>
          <a:p>
            <a:r>
              <a:rPr lang="en-US" i="1" dirty="0" smtClean="0">
                <a:solidFill>
                  <a:srgbClr val="0070C0"/>
                </a:solidFill>
              </a:rPr>
              <a:t>Clear</a:t>
            </a:r>
            <a:r>
              <a:rPr lang="en-US" i="1" dirty="0" smtClean="0"/>
              <a:t> </a:t>
            </a:r>
            <a:r>
              <a:rPr lang="en-US" dirty="0" smtClean="0"/>
              <a:t>blacklist periodically (1000s of cycles)</a:t>
            </a:r>
          </a:p>
          <a:p>
            <a:pPr>
              <a:buNone/>
            </a:pPr>
            <a:endParaRPr lang="en-US" i="1" dirty="0" smtClean="0"/>
          </a:p>
          <a:p>
            <a:pPr>
              <a:buNone/>
            </a:pPr>
            <a:r>
              <a:rPr lang="en-US" dirty="0" smtClean="0">
                <a:solidFill>
                  <a:srgbClr val="C00000"/>
                </a:solidFill>
              </a:rPr>
              <a:t>Benefits:</a:t>
            </a:r>
          </a:p>
          <a:p>
            <a:r>
              <a:rPr lang="en-US" i="1" dirty="0" smtClean="0"/>
              <a:t>Lower complexity</a:t>
            </a:r>
          </a:p>
          <a:p>
            <a:r>
              <a:rPr lang="en-US" i="1" dirty="0" smtClean="0"/>
              <a:t>Finer grained grouping decisions </a:t>
            </a:r>
            <a:r>
              <a:rPr lang="en-US" i="1" dirty="0" smtClean="0">
                <a:sym typeface="Wingdings" pitchFamily="2" charset="2"/>
              </a:rPr>
              <a:t> Lower unfairness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124</a:t>
            </a:fld>
            <a:endParaRPr lang="en-US">
              <a:solidFill>
                <a:prstClr val="black">
                  <a:tint val="75000"/>
                </a:prstClr>
              </a:solidFill>
              <a:latin typeface="Calibri"/>
            </a:endParaRPr>
          </a:p>
        </p:txBody>
      </p:sp>
    </p:spTree>
    <p:extLst>
      <p:ext uri="{BB962C8B-B14F-4D97-AF65-F5344CB8AC3E}">
        <p14:creationId xmlns:p14="http://schemas.microsoft.com/office/powerpoint/2010/main" val="519842583"/>
      </p:ext>
    </p:extLst>
  </p:cSld>
  <p:clrMapOvr>
    <a:masterClrMapping/>
  </p:clrMapOvr>
  <p:transition advTm="882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Performance vs. Fairness vs. Simplicity</a:t>
            </a:r>
            <a:endParaRPr lang="en-US" sz="3900"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125</a:t>
            </a:fld>
            <a:endParaRPr lang="en-US">
              <a:solidFill>
                <a:prstClr val="black">
                  <a:tint val="75000"/>
                </a:prstClr>
              </a:solidFill>
              <a:latin typeface="Calibri"/>
            </a:endParaRPr>
          </a:p>
        </p:txBody>
      </p:sp>
      <p:pic>
        <p:nvPicPr>
          <p:cNvPr id="330761" name="Picture 9"/>
          <p:cNvPicPr>
            <a:picLocks noChangeAspect="1" noChangeArrowheads="1"/>
          </p:cNvPicPr>
          <p:nvPr/>
        </p:nvPicPr>
        <p:blipFill>
          <a:blip r:embed="rId3" cstate="print"/>
          <a:srcRect/>
          <a:stretch>
            <a:fillRect/>
          </a:stretch>
        </p:blipFill>
        <p:spPr bwMode="auto">
          <a:xfrm>
            <a:off x="1795462" y="1600200"/>
            <a:ext cx="9525" cy="5067300"/>
          </a:xfrm>
          <a:prstGeom prst="rect">
            <a:avLst/>
          </a:prstGeom>
          <a:noFill/>
          <a:ln w="9525">
            <a:noFill/>
            <a:miter lim="800000"/>
            <a:headEnd/>
            <a:tailEnd/>
          </a:ln>
        </p:spPr>
      </p:pic>
      <p:pic>
        <p:nvPicPr>
          <p:cNvPr id="330762" name="Picture 10"/>
          <p:cNvPicPr>
            <a:picLocks noChangeAspect="1" noChangeArrowheads="1"/>
          </p:cNvPicPr>
          <p:nvPr/>
        </p:nvPicPr>
        <p:blipFill>
          <a:blip r:embed="rId4" cstate="print"/>
          <a:srcRect/>
          <a:stretch>
            <a:fillRect/>
          </a:stretch>
        </p:blipFill>
        <p:spPr bwMode="auto">
          <a:xfrm>
            <a:off x="1795462" y="1600200"/>
            <a:ext cx="9525" cy="5067300"/>
          </a:xfrm>
          <a:prstGeom prst="rect">
            <a:avLst/>
          </a:prstGeom>
          <a:noFill/>
          <a:ln w="9525">
            <a:noFill/>
            <a:miter lim="800000"/>
            <a:headEnd/>
            <a:tailEnd/>
          </a:ln>
        </p:spPr>
      </p:pic>
      <p:sp>
        <p:nvSpPr>
          <p:cNvPr id="330765" name="Freeform 13"/>
          <p:cNvSpPr>
            <a:spLocks noEditPoints="1"/>
          </p:cNvSpPr>
          <p:nvPr/>
        </p:nvSpPr>
        <p:spPr bwMode="auto">
          <a:xfrm>
            <a:off x="485775" y="1930400"/>
            <a:ext cx="3944938" cy="4398963"/>
          </a:xfrm>
          <a:custGeom>
            <a:avLst/>
            <a:gdLst/>
            <a:ahLst/>
            <a:cxnLst>
              <a:cxn ang="0">
                <a:pos x="6399" y="3576"/>
              </a:cxn>
              <a:cxn ang="0">
                <a:pos x="6057" y="3368"/>
              </a:cxn>
              <a:cxn ang="0">
                <a:pos x="5666" y="3149"/>
              </a:cxn>
              <a:cxn ang="0">
                <a:pos x="5309" y="2968"/>
              </a:cxn>
              <a:cxn ang="0">
                <a:pos x="4980" y="2803"/>
              </a:cxn>
              <a:cxn ang="0">
                <a:pos x="4701" y="2647"/>
              </a:cxn>
              <a:cxn ang="0">
                <a:pos x="4477" y="2522"/>
              </a:cxn>
              <a:cxn ang="0">
                <a:pos x="4164" y="2329"/>
              </a:cxn>
              <a:cxn ang="0">
                <a:pos x="3822" y="2120"/>
              </a:cxn>
              <a:cxn ang="0">
                <a:pos x="3431" y="1901"/>
              </a:cxn>
              <a:cxn ang="0">
                <a:pos x="3074" y="1720"/>
              </a:cxn>
              <a:cxn ang="0">
                <a:pos x="2745" y="1555"/>
              </a:cxn>
              <a:cxn ang="0">
                <a:pos x="2465" y="1399"/>
              </a:cxn>
              <a:cxn ang="0">
                <a:pos x="2242" y="1274"/>
              </a:cxn>
              <a:cxn ang="0">
                <a:pos x="1928" y="1081"/>
              </a:cxn>
              <a:cxn ang="0">
                <a:pos x="1587" y="872"/>
              </a:cxn>
              <a:cxn ang="0">
                <a:pos x="1196" y="653"/>
              </a:cxn>
              <a:cxn ang="0">
                <a:pos x="839" y="472"/>
              </a:cxn>
              <a:cxn ang="0">
                <a:pos x="510" y="307"/>
              </a:cxn>
              <a:cxn ang="0">
                <a:pos x="230" y="151"/>
              </a:cxn>
              <a:cxn ang="0">
                <a:pos x="32" y="16"/>
              </a:cxn>
              <a:cxn ang="0">
                <a:pos x="16" y="384"/>
              </a:cxn>
              <a:cxn ang="0">
                <a:pos x="0" y="784"/>
              </a:cxn>
              <a:cxn ang="0">
                <a:pos x="0" y="1232"/>
              </a:cxn>
              <a:cxn ang="0">
                <a:pos x="16" y="1632"/>
              </a:cxn>
              <a:cxn ang="0">
                <a:pos x="32" y="2000"/>
              </a:cxn>
              <a:cxn ang="0">
                <a:pos x="32" y="2320"/>
              </a:cxn>
              <a:cxn ang="0">
                <a:pos x="32" y="2576"/>
              </a:cxn>
              <a:cxn ang="0">
                <a:pos x="16" y="2944"/>
              </a:cxn>
              <a:cxn ang="0">
                <a:pos x="0" y="3344"/>
              </a:cxn>
              <a:cxn ang="0">
                <a:pos x="0" y="3792"/>
              </a:cxn>
              <a:cxn ang="0">
                <a:pos x="16" y="4192"/>
              </a:cxn>
              <a:cxn ang="0">
                <a:pos x="32" y="4560"/>
              </a:cxn>
              <a:cxn ang="0">
                <a:pos x="32" y="4880"/>
              </a:cxn>
              <a:cxn ang="0">
                <a:pos x="32" y="5136"/>
              </a:cxn>
              <a:cxn ang="0">
                <a:pos x="16" y="5504"/>
              </a:cxn>
              <a:cxn ang="0">
                <a:pos x="0" y="5904"/>
              </a:cxn>
              <a:cxn ang="0">
                <a:pos x="0" y="6352"/>
              </a:cxn>
              <a:cxn ang="0">
                <a:pos x="16" y="6752"/>
              </a:cxn>
              <a:cxn ang="0">
                <a:pos x="32" y="7120"/>
              </a:cxn>
              <a:cxn ang="0">
                <a:pos x="8" y="7387"/>
              </a:cxn>
              <a:cxn ang="0">
                <a:pos x="346" y="7171"/>
              </a:cxn>
              <a:cxn ang="0">
                <a:pos x="625" y="7015"/>
              </a:cxn>
              <a:cxn ang="0">
                <a:pos x="849" y="6890"/>
              </a:cxn>
              <a:cxn ang="0">
                <a:pos x="1178" y="6725"/>
              </a:cxn>
              <a:cxn ang="0">
                <a:pos x="1535" y="6544"/>
              </a:cxn>
              <a:cxn ang="0">
                <a:pos x="1926" y="6326"/>
              </a:cxn>
              <a:cxn ang="0">
                <a:pos x="2268" y="6117"/>
              </a:cxn>
              <a:cxn ang="0">
                <a:pos x="2581" y="5923"/>
              </a:cxn>
              <a:cxn ang="0">
                <a:pos x="2861" y="5767"/>
              </a:cxn>
              <a:cxn ang="0">
                <a:pos x="3084" y="5643"/>
              </a:cxn>
              <a:cxn ang="0">
                <a:pos x="3413" y="5477"/>
              </a:cxn>
              <a:cxn ang="0">
                <a:pos x="3770" y="5296"/>
              </a:cxn>
              <a:cxn ang="0">
                <a:pos x="4162" y="5078"/>
              </a:cxn>
              <a:cxn ang="0">
                <a:pos x="4503" y="4869"/>
              </a:cxn>
              <a:cxn ang="0">
                <a:pos x="4817" y="4675"/>
              </a:cxn>
              <a:cxn ang="0">
                <a:pos x="5096" y="4519"/>
              </a:cxn>
              <a:cxn ang="0">
                <a:pos x="5320" y="4395"/>
              </a:cxn>
              <a:cxn ang="0">
                <a:pos x="5649" y="4229"/>
              </a:cxn>
              <a:cxn ang="0">
                <a:pos x="6006" y="4048"/>
              </a:cxn>
              <a:cxn ang="0">
                <a:pos x="6397" y="3830"/>
              </a:cxn>
            </a:cxnLst>
            <a:rect l="0" t="0" r="r" b="b"/>
            <a:pathLst>
              <a:path w="6627" h="7390">
                <a:moveTo>
                  <a:pt x="6601" y="3707"/>
                </a:moveTo>
                <a:lnTo>
                  <a:pt x="6545" y="3676"/>
                </a:lnTo>
                <a:cubicBezTo>
                  <a:pt x="6537" y="3672"/>
                  <a:pt x="6534" y="3662"/>
                  <a:pt x="6539" y="3654"/>
                </a:cubicBezTo>
                <a:cubicBezTo>
                  <a:pt x="6543" y="3647"/>
                  <a:pt x="6553" y="3644"/>
                  <a:pt x="6560" y="3648"/>
                </a:cubicBezTo>
                <a:lnTo>
                  <a:pt x="6616" y="3679"/>
                </a:lnTo>
                <a:cubicBezTo>
                  <a:pt x="6624" y="3684"/>
                  <a:pt x="6627" y="3694"/>
                  <a:pt x="6622" y="3701"/>
                </a:cubicBezTo>
                <a:cubicBezTo>
                  <a:pt x="6618" y="3709"/>
                  <a:pt x="6608" y="3712"/>
                  <a:pt x="6601" y="3707"/>
                </a:cubicBezTo>
                <a:close/>
                <a:moveTo>
                  <a:pt x="6489" y="3645"/>
                </a:moveTo>
                <a:lnTo>
                  <a:pt x="6433" y="3614"/>
                </a:lnTo>
                <a:cubicBezTo>
                  <a:pt x="6425" y="3610"/>
                  <a:pt x="6423" y="3600"/>
                  <a:pt x="6427" y="3592"/>
                </a:cubicBezTo>
                <a:cubicBezTo>
                  <a:pt x="6431" y="3584"/>
                  <a:pt x="6441" y="3582"/>
                  <a:pt x="6449" y="3586"/>
                </a:cubicBezTo>
                <a:lnTo>
                  <a:pt x="6505" y="3617"/>
                </a:lnTo>
                <a:cubicBezTo>
                  <a:pt x="6512" y="3621"/>
                  <a:pt x="6515" y="3631"/>
                  <a:pt x="6511" y="3639"/>
                </a:cubicBezTo>
                <a:cubicBezTo>
                  <a:pt x="6506" y="3647"/>
                  <a:pt x="6497" y="3649"/>
                  <a:pt x="6489" y="3645"/>
                </a:cubicBezTo>
                <a:close/>
                <a:moveTo>
                  <a:pt x="6377" y="3583"/>
                </a:moveTo>
                <a:lnTo>
                  <a:pt x="6321" y="3551"/>
                </a:lnTo>
                <a:cubicBezTo>
                  <a:pt x="6314" y="3547"/>
                  <a:pt x="6311" y="3537"/>
                  <a:pt x="6315" y="3530"/>
                </a:cubicBezTo>
                <a:cubicBezTo>
                  <a:pt x="6319" y="3522"/>
                  <a:pt x="6329" y="3519"/>
                  <a:pt x="6337" y="3524"/>
                </a:cubicBezTo>
                <a:lnTo>
                  <a:pt x="6393" y="3555"/>
                </a:lnTo>
                <a:cubicBezTo>
                  <a:pt x="6400" y="3559"/>
                  <a:pt x="6403" y="3569"/>
                  <a:pt x="6399" y="3576"/>
                </a:cubicBezTo>
                <a:cubicBezTo>
                  <a:pt x="6395" y="3584"/>
                  <a:pt x="6385" y="3587"/>
                  <a:pt x="6377" y="3583"/>
                </a:cubicBezTo>
                <a:close/>
                <a:moveTo>
                  <a:pt x="6265" y="3520"/>
                </a:moveTo>
                <a:lnTo>
                  <a:pt x="6209" y="3489"/>
                </a:lnTo>
                <a:cubicBezTo>
                  <a:pt x="6202" y="3485"/>
                  <a:pt x="6199" y="3475"/>
                  <a:pt x="6203" y="3467"/>
                </a:cubicBezTo>
                <a:cubicBezTo>
                  <a:pt x="6208" y="3460"/>
                  <a:pt x="6217" y="3457"/>
                  <a:pt x="6225" y="3461"/>
                </a:cubicBezTo>
                <a:lnTo>
                  <a:pt x="6281" y="3492"/>
                </a:lnTo>
                <a:cubicBezTo>
                  <a:pt x="6289" y="3497"/>
                  <a:pt x="6291" y="3506"/>
                  <a:pt x="6287" y="3514"/>
                </a:cubicBezTo>
                <a:cubicBezTo>
                  <a:pt x="6283" y="3522"/>
                  <a:pt x="6273" y="3525"/>
                  <a:pt x="6265" y="3520"/>
                </a:cubicBezTo>
                <a:close/>
                <a:moveTo>
                  <a:pt x="6154" y="3458"/>
                </a:moveTo>
                <a:lnTo>
                  <a:pt x="6098" y="3427"/>
                </a:lnTo>
                <a:cubicBezTo>
                  <a:pt x="6090" y="3422"/>
                  <a:pt x="6087" y="3413"/>
                  <a:pt x="6092" y="3405"/>
                </a:cubicBezTo>
                <a:cubicBezTo>
                  <a:pt x="6096" y="3397"/>
                  <a:pt x="6106" y="3394"/>
                  <a:pt x="6113" y="3399"/>
                </a:cubicBezTo>
                <a:lnTo>
                  <a:pt x="6169" y="3430"/>
                </a:lnTo>
                <a:cubicBezTo>
                  <a:pt x="6177" y="3434"/>
                  <a:pt x="6180" y="3444"/>
                  <a:pt x="6175" y="3452"/>
                </a:cubicBezTo>
                <a:cubicBezTo>
                  <a:pt x="6171" y="3459"/>
                  <a:pt x="6161" y="3462"/>
                  <a:pt x="6154" y="3458"/>
                </a:cubicBezTo>
                <a:close/>
                <a:moveTo>
                  <a:pt x="6042" y="3395"/>
                </a:moveTo>
                <a:lnTo>
                  <a:pt x="5986" y="3364"/>
                </a:lnTo>
                <a:cubicBezTo>
                  <a:pt x="5978" y="3360"/>
                  <a:pt x="5975" y="3350"/>
                  <a:pt x="5980" y="3343"/>
                </a:cubicBezTo>
                <a:cubicBezTo>
                  <a:pt x="5984" y="3335"/>
                  <a:pt x="5994" y="3332"/>
                  <a:pt x="6002" y="3336"/>
                </a:cubicBezTo>
                <a:lnTo>
                  <a:pt x="6057" y="3368"/>
                </a:lnTo>
                <a:cubicBezTo>
                  <a:pt x="6065" y="3372"/>
                  <a:pt x="6068" y="3382"/>
                  <a:pt x="6064" y="3389"/>
                </a:cubicBezTo>
                <a:cubicBezTo>
                  <a:pt x="6059" y="3397"/>
                  <a:pt x="6050" y="3400"/>
                  <a:pt x="6042" y="3395"/>
                </a:cubicBezTo>
                <a:close/>
                <a:moveTo>
                  <a:pt x="5930" y="3333"/>
                </a:moveTo>
                <a:lnTo>
                  <a:pt x="5874" y="3302"/>
                </a:lnTo>
                <a:cubicBezTo>
                  <a:pt x="5866" y="3298"/>
                  <a:pt x="5864" y="3288"/>
                  <a:pt x="5868" y="3280"/>
                </a:cubicBezTo>
                <a:cubicBezTo>
                  <a:pt x="5872" y="3272"/>
                  <a:pt x="5882" y="3270"/>
                  <a:pt x="5890" y="3274"/>
                </a:cubicBezTo>
                <a:lnTo>
                  <a:pt x="5946" y="3305"/>
                </a:lnTo>
                <a:cubicBezTo>
                  <a:pt x="5953" y="3309"/>
                  <a:pt x="5956" y="3319"/>
                  <a:pt x="5952" y="3327"/>
                </a:cubicBezTo>
                <a:cubicBezTo>
                  <a:pt x="5948" y="3335"/>
                  <a:pt x="5938" y="3337"/>
                  <a:pt x="5930" y="3333"/>
                </a:cubicBezTo>
                <a:close/>
                <a:moveTo>
                  <a:pt x="5818" y="3271"/>
                </a:moveTo>
                <a:lnTo>
                  <a:pt x="5762" y="3239"/>
                </a:lnTo>
                <a:cubicBezTo>
                  <a:pt x="5755" y="3235"/>
                  <a:pt x="5752" y="3225"/>
                  <a:pt x="5756" y="3218"/>
                </a:cubicBezTo>
                <a:cubicBezTo>
                  <a:pt x="5761" y="3210"/>
                  <a:pt x="5770" y="3207"/>
                  <a:pt x="5778" y="3212"/>
                </a:cubicBezTo>
                <a:lnTo>
                  <a:pt x="5834" y="3243"/>
                </a:lnTo>
                <a:cubicBezTo>
                  <a:pt x="5842" y="3247"/>
                  <a:pt x="5844" y="3257"/>
                  <a:pt x="5840" y="3265"/>
                </a:cubicBezTo>
                <a:cubicBezTo>
                  <a:pt x="5836" y="3272"/>
                  <a:pt x="5826" y="3275"/>
                  <a:pt x="5818" y="3271"/>
                </a:cubicBezTo>
                <a:close/>
                <a:moveTo>
                  <a:pt x="5707" y="3208"/>
                </a:moveTo>
                <a:lnTo>
                  <a:pt x="5651" y="3177"/>
                </a:lnTo>
                <a:cubicBezTo>
                  <a:pt x="5643" y="3173"/>
                  <a:pt x="5640" y="3163"/>
                  <a:pt x="5644" y="3155"/>
                </a:cubicBezTo>
                <a:cubicBezTo>
                  <a:pt x="5649" y="3148"/>
                  <a:pt x="5659" y="3145"/>
                  <a:pt x="5666" y="3149"/>
                </a:cubicBezTo>
                <a:lnTo>
                  <a:pt x="5722" y="3180"/>
                </a:lnTo>
                <a:cubicBezTo>
                  <a:pt x="5730" y="3185"/>
                  <a:pt x="5733" y="3194"/>
                  <a:pt x="5728" y="3202"/>
                </a:cubicBezTo>
                <a:cubicBezTo>
                  <a:pt x="5724" y="3210"/>
                  <a:pt x="5714" y="3213"/>
                  <a:pt x="5707" y="3208"/>
                </a:cubicBezTo>
                <a:close/>
                <a:moveTo>
                  <a:pt x="5595" y="3146"/>
                </a:moveTo>
                <a:lnTo>
                  <a:pt x="5539" y="3115"/>
                </a:lnTo>
                <a:cubicBezTo>
                  <a:pt x="5531" y="3110"/>
                  <a:pt x="5528" y="3101"/>
                  <a:pt x="5533" y="3093"/>
                </a:cubicBezTo>
                <a:cubicBezTo>
                  <a:pt x="5537" y="3085"/>
                  <a:pt x="5547" y="3082"/>
                  <a:pt x="5554" y="3087"/>
                </a:cubicBezTo>
                <a:lnTo>
                  <a:pt x="5610" y="3118"/>
                </a:lnTo>
                <a:cubicBezTo>
                  <a:pt x="5618" y="3122"/>
                  <a:pt x="5621" y="3132"/>
                  <a:pt x="5617" y="3140"/>
                </a:cubicBezTo>
                <a:cubicBezTo>
                  <a:pt x="5612" y="3147"/>
                  <a:pt x="5602" y="3150"/>
                  <a:pt x="5595" y="3146"/>
                </a:cubicBezTo>
                <a:close/>
                <a:moveTo>
                  <a:pt x="5483" y="3084"/>
                </a:moveTo>
                <a:lnTo>
                  <a:pt x="5427" y="3052"/>
                </a:lnTo>
                <a:cubicBezTo>
                  <a:pt x="5419" y="3048"/>
                  <a:pt x="5417" y="3038"/>
                  <a:pt x="5421" y="3031"/>
                </a:cubicBezTo>
                <a:cubicBezTo>
                  <a:pt x="5425" y="3023"/>
                  <a:pt x="5435" y="3020"/>
                  <a:pt x="5443" y="3024"/>
                </a:cubicBezTo>
                <a:lnTo>
                  <a:pt x="5499" y="3056"/>
                </a:lnTo>
                <a:cubicBezTo>
                  <a:pt x="5506" y="3060"/>
                  <a:pt x="5509" y="3070"/>
                  <a:pt x="5505" y="3077"/>
                </a:cubicBezTo>
                <a:cubicBezTo>
                  <a:pt x="5500" y="3085"/>
                  <a:pt x="5491" y="3088"/>
                  <a:pt x="5483" y="3084"/>
                </a:cubicBezTo>
                <a:close/>
                <a:moveTo>
                  <a:pt x="5371" y="3021"/>
                </a:moveTo>
                <a:lnTo>
                  <a:pt x="5315" y="2990"/>
                </a:lnTo>
                <a:cubicBezTo>
                  <a:pt x="5308" y="2986"/>
                  <a:pt x="5305" y="2976"/>
                  <a:pt x="5309" y="2968"/>
                </a:cubicBezTo>
                <a:cubicBezTo>
                  <a:pt x="5314" y="2960"/>
                  <a:pt x="5323" y="2958"/>
                  <a:pt x="5331" y="2962"/>
                </a:cubicBezTo>
                <a:lnTo>
                  <a:pt x="5387" y="2993"/>
                </a:lnTo>
                <a:cubicBezTo>
                  <a:pt x="5395" y="2997"/>
                  <a:pt x="5397" y="3007"/>
                  <a:pt x="5393" y="3015"/>
                </a:cubicBezTo>
                <a:cubicBezTo>
                  <a:pt x="5389" y="3023"/>
                  <a:pt x="5379" y="3025"/>
                  <a:pt x="5371" y="3021"/>
                </a:cubicBezTo>
                <a:close/>
                <a:moveTo>
                  <a:pt x="5259" y="2959"/>
                </a:moveTo>
                <a:lnTo>
                  <a:pt x="5204" y="2928"/>
                </a:lnTo>
                <a:cubicBezTo>
                  <a:pt x="5196" y="2923"/>
                  <a:pt x="5193" y="2913"/>
                  <a:pt x="5197" y="2906"/>
                </a:cubicBezTo>
                <a:cubicBezTo>
                  <a:pt x="5202" y="2898"/>
                  <a:pt x="5211" y="2895"/>
                  <a:pt x="5219" y="2900"/>
                </a:cubicBezTo>
                <a:lnTo>
                  <a:pt x="5275" y="2931"/>
                </a:lnTo>
                <a:cubicBezTo>
                  <a:pt x="5283" y="2935"/>
                  <a:pt x="5286" y="2945"/>
                  <a:pt x="5281" y="2953"/>
                </a:cubicBezTo>
                <a:cubicBezTo>
                  <a:pt x="5277" y="2960"/>
                  <a:pt x="5267" y="2963"/>
                  <a:pt x="5259" y="2959"/>
                </a:cubicBezTo>
                <a:close/>
                <a:moveTo>
                  <a:pt x="5148" y="2896"/>
                </a:moveTo>
                <a:lnTo>
                  <a:pt x="5092" y="2865"/>
                </a:lnTo>
                <a:cubicBezTo>
                  <a:pt x="5084" y="2861"/>
                  <a:pt x="5081" y="2851"/>
                  <a:pt x="5086" y="2843"/>
                </a:cubicBezTo>
                <a:cubicBezTo>
                  <a:pt x="5090" y="2836"/>
                  <a:pt x="5100" y="2833"/>
                  <a:pt x="5107" y="2837"/>
                </a:cubicBezTo>
                <a:lnTo>
                  <a:pt x="5163" y="2868"/>
                </a:lnTo>
                <a:cubicBezTo>
                  <a:pt x="5171" y="2873"/>
                  <a:pt x="5174" y="2882"/>
                  <a:pt x="5169" y="2890"/>
                </a:cubicBezTo>
                <a:cubicBezTo>
                  <a:pt x="5165" y="2898"/>
                  <a:pt x="5155" y="2901"/>
                  <a:pt x="5148" y="2896"/>
                </a:cubicBezTo>
                <a:close/>
                <a:moveTo>
                  <a:pt x="5036" y="2834"/>
                </a:moveTo>
                <a:lnTo>
                  <a:pt x="4980" y="2803"/>
                </a:lnTo>
                <a:cubicBezTo>
                  <a:pt x="4972" y="2798"/>
                  <a:pt x="4970" y="2789"/>
                  <a:pt x="4974" y="2781"/>
                </a:cubicBezTo>
                <a:cubicBezTo>
                  <a:pt x="4978" y="2773"/>
                  <a:pt x="4988" y="2770"/>
                  <a:pt x="4996" y="2775"/>
                </a:cubicBezTo>
                <a:lnTo>
                  <a:pt x="5052" y="2806"/>
                </a:lnTo>
                <a:cubicBezTo>
                  <a:pt x="5059" y="2810"/>
                  <a:pt x="5062" y="2820"/>
                  <a:pt x="5058" y="2828"/>
                </a:cubicBezTo>
                <a:cubicBezTo>
                  <a:pt x="5053" y="2835"/>
                  <a:pt x="5044" y="2838"/>
                  <a:pt x="5036" y="2834"/>
                </a:cubicBezTo>
                <a:close/>
                <a:moveTo>
                  <a:pt x="4924" y="2772"/>
                </a:moveTo>
                <a:lnTo>
                  <a:pt x="4868" y="2740"/>
                </a:lnTo>
                <a:cubicBezTo>
                  <a:pt x="4861" y="2736"/>
                  <a:pt x="4858" y="2726"/>
                  <a:pt x="4862" y="2719"/>
                </a:cubicBezTo>
                <a:cubicBezTo>
                  <a:pt x="4866" y="2711"/>
                  <a:pt x="4876" y="2708"/>
                  <a:pt x="4884" y="2712"/>
                </a:cubicBezTo>
                <a:lnTo>
                  <a:pt x="4940" y="2744"/>
                </a:lnTo>
                <a:cubicBezTo>
                  <a:pt x="4948" y="2748"/>
                  <a:pt x="4950" y="2758"/>
                  <a:pt x="4946" y="2765"/>
                </a:cubicBezTo>
                <a:cubicBezTo>
                  <a:pt x="4942" y="2773"/>
                  <a:pt x="4932" y="2776"/>
                  <a:pt x="4924" y="2772"/>
                </a:cubicBezTo>
                <a:close/>
                <a:moveTo>
                  <a:pt x="4812" y="2709"/>
                </a:moveTo>
                <a:lnTo>
                  <a:pt x="4757" y="2678"/>
                </a:lnTo>
                <a:cubicBezTo>
                  <a:pt x="4749" y="2674"/>
                  <a:pt x="4746" y="2664"/>
                  <a:pt x="4750" y="2656"/>
                </a:cubicBezTo>
                <a:cubicBezTo>
                  <a:pt x="4755" y="2648"/>
                  <a:pt x="4764" y="2646"/>
                  <a:pt x="4772" y="2650"/>
                </a:cubicBezTo>
                <a:lnTo>
                  <a:pt x="4828" y="2681"/>
                </a:lnTo>
                <a:cubicBezTo>
                  <a:pt x="4836" y="2686"/>
                  <a:pt x="4839" y="2695"/>
                  <a:pt x="4834" y="2703"/>
                </a:cubicBezTo>
                <a:cubicBezTo>
                  <a:pt x="4830" y="2711"/>
                  <a:pt x="4820" y="2713"/>
                  <a:pt x="4812" y="2709"/>
                </a:cubicBezTo>
                <a:close/>
                <a:moveTo>
                  <a:pt x="4701" y="2647"/>
                </a:moveTo>
                <a:lnTo>
                  <a:pt x="4645" y="2616"/>
                </a:lnTo>
                <a:cubicBezTo>
                  <a:pt x="4637" y="2611"/>
                  <a:pt x="4634" y="2602"/>
                  <a:pt x="4639" y="2594"/>
                </a:cubicBezTo>
                <a:cubicBezTo>
                  <a:pt x="4643" y="2586"/>
                  <a:pt x="4653" y="2583"/>
                  <a:pt x="4660" y="2588"/>
                </a:cubicBezTo>
                <a:lnTo>
                  <a:pt x="4716" y="2619"/>
                </a:lnTo>
                <a:cubicBezTo>
                  <a:pt x="4724" y="2623"/>
                  <a:pt x="4727" y="2633"/>
                  <a:pt x="4722" y="2641"/>
                </a:cubicBezTo>
                <a:cubicBezTo>
                  <a:pt x="4718" y="2648"/>
                  <a:pt x="4708" y="2651"/>
                  <a:pt x="4701" y="2647"/>
                </a:cubicBezTo>
                <a:close/>
                <a:moveTo>
                  <a:pt x="4589" y="2584"/>
                </a:moveTo>
                <a:lnTo>
                  <a:pt x="4533" y="2553"/>
                </a:lnTo>
                <a:cubicBezTo>
                  <a:pt x="4525" y="2549"/>
                  <a:pt x="4523" y="2539"/>
                  <a:pt x="4527" y="2531"/>
                </a:cubicBezTo>
                <a:cubicBezTo>
                  <a:pt x="4531" y="2524"/>
                  <a:pt x="4541" y="2521"/>
                  <a:pt x="4549" y="2525"/>
                </a:cubicBezTo>
                <a:lnTo>
                  <a:pt x="4605" y="2556"/>
                </a:lnTo>
                <a:cubicBezTo>
                  <a:pt x="4612" y="2561"/>
                  <a:pt x="4615" y="2570"/>
                  <a:pt x="4611" y="2578"/>
                </a:cubicBezTo>
                <a:cubicBezTo>
                  <a:pt x="4606" y="2586"/>
                  <a:pt x="4597" y="2589"/>
                  <a:pt x="4589" y="2584"/>
                </a:cubicBezTo>
                <a:close/>
                <a:moveTo>
                  <a:pt x="4477" y="2522"/>
                </a:moveTo>
                <a:lnTo>
                  <a:pt x="4421" y="2491"/>
                </a:lnTo>
                <a:cubicBezTo>
                  <a:pt x="4414" y="2486"/>
                  <a:pt x="4411" y="2477"/>
                  <a:pt x="4415" y="2469"/>
                </a:cubicBezTo>
                <a:cubicBezTo>
                  <a:pt x="4419" y="2461"/>
                  <a:pt x="4429" y="2459"/>
                  <a:pt x="4437" y="2463"/>
                </a:cubicBezTo>
                <a:lnTo>
                  <a:pt x="4493" y="2494"/>
                </a:lnTo>
                <a:cubicBezTo>
                  <a:pt x="4500" y="2498"/>
                  <a:pt x="4503" y="2508"/>
                  <a:pt x="4499" y="2516"/>
                </a:cubicBezTo>
                <a:cubicBezTo>
                  <a:pt x="4495" y="2524"/>
                  <a:pt x="4485" y="2526"/>
                  <a:pt x="4477" y="2522"/>
                </a:cubicBezTo>
                <a:close/>
                <a:moveTo>
                  <a:pt x="4365" y="2460"/>
                </a:moveTo>
                <a:lnTo>
                  <a:pt x="4309" y="2428"/>
                </a:lnTo>
                <a:cubicBezTo>
                  <a:pt x="4302" y="2424"/>
                  <a:pt x="4299" y="2414"/>
                  <a:pt x="4303" y="2407"/>
                </a:cubicBezTo>
                <a:cubicBezTo>
                  <a:pt x="4308" y="2399"/>
                  <a:pt x="4317" y="2396"/>
                  <a:pt x="4325" y="2400"/>
                </a:cubicBezTo>
                <a:lnTo>
                  <a:pt x="4381" y="2432"/>
                </a:lnTo>
                <a:cubicBezTo>
                  <a:pt x="4389" y="2436"/>
                  <a:pt x="4391" y="2446"/>
                  <a:pt x="4387" y="2453"/>
                </a:cubicBezTo>
                <a:cubicBezTo>
                  <a:pt x="4383" y="2461"/>
                  <a:pt x="4373" y="2464"/>
                  <a:pt x="4365" y="2460"/>
                </a:cubicBezTo>
                <a:close/>
                <a:moveTo>
                  <a:pt x="4254" y="2397"/>
                </a:moveTo>
                <a:lnTo>
                  <a:pt x="4198" y="2366"/>
                </a:lnTo>
                <a:cubicBezTo>
                  <a:pt x="4190" y="2362"/>
                  <a:pt x="4187" y="2352"/>
                  <a:pt x="4192" y="2344"/>
                </a:cubicBezTo>
                <a:cubicBezTo>
                  <a:pt x="4196" y="2337"/>
                  <a:pt x="4206" y="2334"/>
                  <a:pt x="4213" y="2338"/>
                </a:cubicBezTo>
                <a:lnTo>
                  <a:pt x="4269" y="2369"/>
                </a:lnTo>
                <a:cubicBezTo>
                  <a:pt x="4277" y="2374"/>
                  <a:pt x="4280" y="2383"/>
                  <a:pt x="4275" y="2391"/>
                </a:cubicBezTo>
                <a:cubicBezTo>
                  <a:pt x="4271" y="2399"/>
                  <a:pt x="4261" y="2402"/>
                  <a:pt x="4254" y="2397"/>
                </a:cubicBezTo>
                <a:close/>
                <a:moveTo>
                  <a:pt x="4142" y="2335"/>
                </a:moveTo>
                <a:lnTo>
                  <a:pt x="4086" y="2304"/>
                </a:lnTo>
                <a:cubicBezTo>
                  <a:pt x="4078" y="2299"/>
                  <a:pt x="4075" y="2290"/>
                  <a:pt x="4080" y="2282"/>
                </a:cubicBezTo>
                <a:cubicBezTo>
                  <a:pt x="4084" y="2274"/>
                  <a:pt x="4094" y="2271"/>
                  <a:pt x="4102" y="2276"/>
                </a:cubicBezTo>
                <a:lnTo>
                  <a:pt x="4157" y="2307"/>
                </a:lnTo>
                <a:cubicBezTo>
                  <a:pt x="4165" y="2311"/>
                  <a:pt x="4168" y="2321"/>
                  <a:pt x="4164" y="2329"/>
                </a:cubicBezTo>
                <a:cubicBezTo>
                  <a:pt x="4159" y="2336"/>
                  <a:pt x="4150" y="2339"/>
                  <a:pt x="4142" y="2335"/>
                </a:cubicBezTo>
                <a:close/>
                <a:moveTo>
                  <a:pt x="4030" y="2272"/>
                </a:moveTo>
                <a:lnTo>
                  <a:pt x="3974" y="2241"/>
                </a:lnTo>
                <a:cubicBezTo>
                  <a:pt x="3966" y="2237"/>
                  <a:pt x="3964" y="2227"/>
                  <a:pt x="3968" y="2219"/>
                </a:cubicBezTo>
                <a:cubicBezTo>
                  <a:pt x="3972" y="2212"/>
                  <a:pt x="3982" y="2209"/>
                  <a:pt x="3990" y="2213"/>
                </a:cubicBezTo>
                <a:lnTo>
                  <a:pt x="4046" y="2244"/>
                </a:lnTo>
                <a:cubicBezTo>
                  <a:pt x="4053" y="2249"/>
                  <a:pt x="4056" y="2259"/>
                  <a:pt x="4052" y="2266"/>
                </a:cubicBezTo>
                <a:cubicBezTo>
                  <a:pt x="4048" y="2274"/>
                  <a:pt x="4038" y="2277"/>
                  <a:pt x="4030" y="2272"/>
                </a:cubicBezTo>
                <a:close/>
                <a:moveTo>
                  <a:pt x="3918" y="2210"/>
                </a:moveTo>
                <a:lnTo>
                  <a:pt x="3862" y="2179"/>
                </a:lnTo>
                <a:cubicBezTo>
                  <a:pt x="3855" y="2175"/>
                  <a:pt x="3852" y="2165"/>
                  <a:pt x="3856" y="2157"/>
                </a:cubicBezTo>
                <a:cubicBezTo>
                  <a:pt x="3861" y="2149"/>
                  <a:pt x="3870" y="2147"/>
                  <a:pt x="3878" y="2151"/>
                </a:cubicBezTo>
                <a:lnTo>
                  <a:pt x="3934" y="2182"/>
                </a:lnTo>
                <a:cubicBezTo>
                  <a:pt x="3942" y="2186"/>
                  <a:pt x="3944" y="2196"/>
                  <a:pt x="3940" y="2204"/>
                </a:cubicBezTo>
                <a:cubicBezTo>
                  <a:pt x="3936" y="2212"/>
                  <a:pt x="3926" y="2214"/>
                  <a:pt x="3918" y="2210"/>
                </a:cubicBezTo>
                <a:close/>
                <a:moveTo>
                  <a:pt x="3807" y="2148"/>
                </a:moveTo>
                <a:lnTo>
                  <a:pt x="3751" y="2116"/>
                </a:lnTo>
                <a:cubicBezTo>
                  <a:pt x="3743" y="2112"/>
                  <a:pt x="3740" y="2102"/>
                  <a:pt x="3745" y="2095"/>
                </a:cubicBezTo>
                <a:cubicBezTo>
                  <a:pt x="3749" y="2087"/>
                  <a:pt x="3759" y="2084"/>
                  <a:pt x="3766" y="2088"/>
                </a:cubicBezTo>
                <a:lnTo>
                  <a:pt x="3822" y="2120"/>
                </a:lnTo>
                <a:cubicBezTo>
                  <a:pt x="3830" y="2124"/>
                  <a:pt x="3833" y="2134"/>
                  <a:pt x="3828" y="2141"/>
                </a:cubicBezTo>
                <a:cubicBezTo>
                  <a:pt x="3824" y="2149"/>
                  <a:pt x="3814" y="2152"/>
                  <a:pt x="3807" y="2148"/>
                </a:cubicBezTo>
                <a:close/>
                <a:moveTo>
                  <a:pt x="3695" y="2085"/>
                </a:moveTo>
                <a:lnTo>
                  <a:pt x="3639" y="2054"/>
                </a:lnTo>
                <a:cubicBezTo>
                  <a:pt x="3631" y="2050"/>
                  <a:pt x="3628" y="2040"/>
                  <a:pt x="3633" y="2032"/>
                </a:cubicBezTo>
                <a:cubicBezTo>
                  <a:pt x="3637" y="2025"/>
                  <a:pt x="3647" y="2022"/>
                  <a:pt x="3655" y="2026"/>
                </a:cubicBezTo>
                <a:lnTo>
                  <a:pt x="3710" y="2057"/>
                </a:lnTo>
                <a:cubicBezTo>
                  <a:pt x="3718" y="2062"/>
                  <a:pt x="3721" y="2071"/>
                  <a:pt x="3717" y="2079"/>
                </a:cubicBezTo>
                <a:cubicBezTo>
                  <a:pt x="3712" y="2087"/>
                  <a:pt x="3703" y="2090"/>
                  <a:pt x="3695" y="2085"/>
                </a:cubicBezTo>
                <a:close/>
                <a:moveTo>
                  <a:pt x="3583" y="2023"/>
                </a:moveTo>
                <a:lnTo>
                  <a:pt x="3527" y="1992"/>
                </a:lnTo>
                <a:cubicBezTo>
                  <a:pt x="3519" y="1987"/>
                  <a:pt x="3517" y="1978"/>
                  <a:pt x="3521" y="1970"/>
                </a:cubicBezTo>
                <a:cubicBezTo>
                  <a:pt x="3525" y="1962"/>
                  <a:pt x="3535" y="1959"/>
                  <a:pt x="3543" y="1964"/>
                </a:cubicBezTo>
                <a:lnTo>
                  <a:pt x="3599" y="1995"/>
                </a:lnTo>
                <a:cubicBezTo>
                  <a:pt x="3606" y="1999"/>
                  <a:pt x="3609" y="2009"/>
                  <a:pt x="3605" y="2017"/>
                </a:cubicBezTo>
                <a:cubicBezTo>
                  <a:pt x="3600" y="2024"/>
                  <a:pt x="3591" y="2027"/>
                  <a:pt x="3583" y="2023"/>
                </a:cubicBezTo>
                <a:close/>
                <a:moveTo>
                  <a:pt x="3471" y="1960"/>
                </a:moveTo>
                <a:lnTo>
                  <a:pt x="3415" y="1929"/>
                </a:lnTo>
                <a:cubicBezTo>
                  <a:pt x="3408" y="1925"/>
                  <a:pt x="3405" y="1915"/>
                  <a:pt x="3409" y="1907"/>
                </a:cubicBezTo>
                <a:cubicBezTo>
                  <a:pt x="3414" y="1900"/>
                  <a:pt x="3423" y="1897"/>
                  <a:pt x="3431" y="1901"/>
                </a:cubicBezTo>
                <a:lnTo>
                  <a:pt x="3487" y="1933"/>
                </a:lnTo>
                <a:cubicBezTo>
                  <a:pt x="3495" y="1937"/>
                  <a:pt x="3497" y="1947"/>
                  <a:pt x="3493" y="1954"/>
                </a:cubicBezTo>
                <a:cubicBezTo>
                  <a:pt x="3489" y="1962"/>
                  <a:pt x="3479" y="1965"/>
                  <a:pt x="3471" y="1960"/>
                </a:cubicBezTo>
                <a:close/>
                <a:moveTo>
                  <a:pt x="3360" y="1898"/>
                </a:moveTo>
                <a:lnTo>
                  <a:pt x="3304" y="1867"/>
                </a:lnTo>
                <a:cubicBezTo>
                  <a:pt x="3296" y="1863"/>
                  <a:pt x="3293" y="1853"/>
                  <a:pt x="3297" y="1845"/>
                </a:cubicBezTo>
                <a:cubicBezTo>
                  <a:pt x="3302" y="1837"/>
                  <a:pt x="3312" y="1835"/>
                  <a:pt x="3319" y="1839"/>
                </a:cubicBezTo>
                <a:lnTo>
                  <a:pt x="3375" y="1870"/>
                </a:lnTo>
                <a:cubicBezTo>
                  <a:pt x="3383" y="1874"/>
                  <a:pt x="3386" y="1884"/>
                  <a:pt x="3381" y="1892"/>
                </a:cubicBezTo>
                <a:cubicBezTo>
                  <a:pt x="3377" y="1900"/>
                  <a:pt x="3367" y="1902"/>
                  <a:pt x="3360" y="1898"/>
                </a:cubicBezTo>
                <a:close/>
                <a:moveTo>
                  <a:pt x="3248" y="1836"/>
                </a:moveTo>
                <a:lnTo>
                  <a:pt x="3192" y="1804"/>
                </a:lnTo>
                <a:cubicBezTo>
                  <a:pt x="3184" y="1800"/>
                  <a:pt x="3181" y="1790"/>
                  <a:pt x="3186" y="1783"/>
                </a:cubicBezTo>
                <a:cubicBezTo>
                  <a:pt x="3190" y="1775"/>
                  <a:pt x="3200" y="1772"/>
                  <a:pt x="3207" y="1777"/>
                </a:cubicBezTo>
                <a:lnTo>
                  <a:pt x="3263" y="1808"/>
                </a:lnTo>
                <a:cubicBezTo>
                  <a:pt x="3271" y="1812"/>
                  <a:pt x="3274" y="1822"/>
                  <a:pt x="3270" y="1829"/>
                </a:cubicBezTo>
                <a:cubicBezTo>
                  <a:pt x="3265" y="1837"/>
                  <a:pt x="3255" y="1840"/>
                  <a:pt x="3248" y="1836"/>
                </a:cubicBezTo>
                <a:close/>
                <a:moveTo>
                  <a:pt x="3136" y="1773"/>
                </a:moveTo>
                <a:lnTo>
                  <a:pt x="3080" y="1742"/>
                </a:lnTo>
                <a:cubicBezTo>
                  <a:pt x="3072" y="1738"/>
                  <a:pt x="3070" y="1728"/>
                  <a:pt x="3074" y="1720"/>
                </a:cubicBezTo>
                <a:cubicBezTo>
                  <a:pt x="3078" y="1713"/>
                  <a:pt x="3088" y="1710"/>
                  <a:pt x="3096" y="1714"/>
                </a:cubicBezTo>
                <a:lnTo>
                  <a:pt x="3152" y="1745"/>
                </a:lnTo>
                <a:cubicBezTo>
                  <a:pt x="3159" y="1750"/>
                  <a:pt x="3162" y="1759"/>
                  <a:pt x="3158" y="1767"/>
                </a:cubicBezTo>
                <a:cubicBezTo>
                  <a:pt x="3153" y="1775"/>
                  <a:pt x="3144" y="1778"/>
                  <a:pt x="3136" y="1773"/>
                </a:cubicBezTo>
                <a:close/>
                <a:moveTo>
                  <a:pt x="3024" y="1711"/>
                </a:moveTo>
                <a:lnTo>
                  <a:pt x="2968" y="1680"/>
                </a:lnTo>
                <a:cubicBezTo>
                  <a:pt x="2961" y="1675"/>
                  <a:pt x="2958" y="1666"/>
                  <a:pt x="2962" y="1658"/>
                </a:cubicBezTo>
                <a:cubicBezTo>
                  <a:pt x="2966" y="1650"/>
                  <a:pt x="2976" y="1647"/>
                  <a:pt x="2984" y="1652"/>
                </a:cubicBezTo>
                <a:lnTo>
                  <a:pt x="3040" y="1683"/>
                </a:lnTo>
                <a:cubicBezTo>
                  <a:pt x="3048" y="1687"/>
                  <a:pt x="3050" y="1697"/>
                  <a:pt x="3046" y="1705"/>
                </a:cubicBezTo>
                <a:cubicBezTo>
                  <a:pt x="3042" y="1712"/>
                  <a:pt x="3032" y="1715"/>
                  <a:pt x="3024" y="1711"/>
                </a:cubicBezTo>
                <a:close/>
                <a:moveTo>
                  <a:pt x="2912" y="1648"/>
                </a:moveTo>
                <a:lnTo>
                  <a:pt x="2857" y="1617"/>
                </a:lnTo>
                <a:cubicBezTo>
                  <a:pt x="2849" y="1613"/>
                  <a:pt x="2846" y="1603"/>
                  <a:pt x="2850" y="1596"/>
                </a:cubicBezTo>
                <a:cubicBezTo>
                  <a:pt x="2855" y="1588"/>
                  <a:pt x="2864" y="1585"/>
                  <a:pt x="2872" y="1589"/>
                </a:cubicBezTo>
                <a:lnTo>
                  <a:pt x="2928" y="1621"/>
                </a:lnTo>
                <a:cubicBezTo>
                  <a:pt x="2936" y="1625"/>
                  <a:pt x="2939" y="1635"/>
                  <a:pt x="2934" y="1642"/>
                </a:cubicBezTo>
                <a:cubicBezTo>
                  <a:pt x="2930" y="1650"/>
                  <a:pt x="2920" y="1653"/>
                  <a:pt x="2912" y="1648"/>
                </a:cubicBezTo>
                <a:close/>
                <a:moveTo>
                  <a:pt x="2801" y="1586"/>
                </a:moveTo>
                <a:lnTo>
                  <a:pt x="2745" y="1555"/>
                </a:lnTo>
                <a:cubicBezTo>
                  <a:pt x="2737" y="1551"/>
                  <a:pt x="2734" y="1541"/>
                  <a:pt x="2739" y="1533"/>
                </a:cubicBezTo>
                <a:cubicBezTo>
                  <a:pt x="2743" y="1525"/>
                  <a:pt x="2753" y="1523"/>
                  <a:pt x="2760" y="1527"/>
                </a:cubicBezTo>
                <a:lnTo>
                  <a:pt x="2816" y="1558"/>
                </a:lnTo>
                <a:cubicBezTo>
                  <a:pt x="2824" y="1562"/>
                  <a:pt x="2827" y="1572"/>
                  <a:pt x="2822" y="1580"/>
                </a:cubicBezTo>
                <a:cubicBezTo>
                  <a:pt x="2818" y="1588"/>
                  <a:pt x="2808" y="1590"/>
                  <a:pt x="2801" y="1586"/>
                </a:cubicBezTo>
                <a:close/>
                <a:moveTo>
                  <a:pt x="2689" y="1524"/>
                </a:moveTo>
                <a:lnTo>
                  <a:pt x="2633" y="1493"/>
                </a:lnTo>
                <a:cubicBezTo>
                  <a:pt x="2625" y="1488"/>
                  <a:pt x="2623" y="1478"/>
                  <a:pt x="2627" y="1471"/>
                </a:cubicBezTo>
                <a:cubicBezTo>
                  <a:pt x="2631" y="1463"/>
                  <a:pt x="2641" y="1460"/>
                  <a:pt x="2649" y="1465"/>
                </a:cubicBezTo>
                <a:lnTo>
                  <a:pt x="2705" y="1496"/>
                </a:lnTo>
                <a:cubicBezTo>
                  <a:pt x="2712" y="1500"/>
                  <a:pt x="2715" y="1510"/>
                  <a:pt x="2711" y="1518"/>
                </a:cubicBezTo>
                <a:cubicBezTo>
                  <a:pt x="2706" y="1525"/>
                  <a:pt x="2697" y="1528"/>
                  <a:pt x="2689" y="1524"/>
                </a:cubicBezTo>
                <a:close/>
                <a:moveTo>
                  <a:pt x="2577" y="1461"/>
                </a:moveTo>
                <a:lnTo>
                  <a:pt x="2521" y="1430"/>
                </a:lnTo>
                <a:cubicBezTo>
                  <a:pt x="2514" y="1426"/>
                  <a:pt x="2511" y="1416"/>
                  <a:pt x="2515" y="1408"/>
                </a:cubicBezTo>
                <a:cubicBezTo>
                  <a:pt x="2519" y="1401"/>
                  <a:pt x="2529" y="1398"/>
                  <a:pt x="2537" y="1402"/>
                </a:cubicBezTo>
                <a:lnTo>
                  <a:pt x="2593" y="1433"/>
                </a:lnTo>
                <a:cubicBezTo>
                  <a:pt x="2600" y="1438"/>
                  <a:pt x="2603" y="1447"/>
                  <a:pt x="2599" y="1455"/>
                </a:cubicBezTo>
                <a:cubicBezTo>
                  <a:pt x="2595" y="1463"/>
                  <a:pt x="2585" y="1466"/>
                  <a:pt x="2577" y="1461"/>
                </a:cubicBezTo>
                <a:close/>
                <a:moveTo>
                  <a:pt x="2465" y="1399"/>
                </a:moveTo>
                <a:lnTo>
                  <a:pt x="2410" y="1368"/>
                </a:lnTo>
                <a:cubicBezTo>
                  <a:pt x="2402" y="1363"/>
                  <a:pt x="2399" y="1354"/>
                  <a:pt x="2403" y="1346"/>
                </a:cubicBezTo>
                <a:cubicBezTo>
                  <a:pt x="2408" y="1338"/>
                  <a:pt x="2417" y="1335"/>
                  <a:pt x="2425" y="1340"/>
                </a:cubicBezTo>
                <a:lnTo>
                  <a:pt x="2481" y="1371"/>
                </a:lnTo>
                <a:cubicBezTo>
                  <a:pt x="2489" y="1375"/>
                  <a:pt x="2491" y="1385"/>
                  <a:pt x="2487" y="1393"/>
                </a:cubicBezTo>
                <a:cubicBezTo>
                  <a:pt x="2483" y="1400"/>
                  <a:pt x="2473" y="1403"/>
                  <a:pt x="2465" y="1399"/>
                </a:cubicBezTo>
                <a:close/>
                <a:moveTo>
                  <a:pt x="2354" y="1337"/>
                </a:moveTo>
                <a:lnTo>
                  <a:pt x="2298" y="1305"/>
                </a:lnTo>
                <a:cubicBezTo>
                  <a:pt x="2290" y="1301"/>
                  <a:pt x="2287" y="1291"/>
                  <a:pt x="2292" y="1284"/>
                </a:cubicBezTo>
                <a:cubicBezTo>
                  <a:pt x="2296" y="1276"/>
                  <a:pt x="2306" y="1273"/>
                  <a:pt x="2313" y="1277"/>
                </a:cubicBezTo>
                <a:lnTo>
                  <a:pt x="2369" y="1309"/>
                </a:lnTo>
                <a:cubicBezTo>
                  <a:pt x="2377" y="1313"/>
                  <a:pt x="2380" y="1323"/>
                  <a:pt x="2375" y="1330"/>
                </a:cubicBezTo>
                <a:cubicBezTo>
                  <a:pt x="2371" y="1338"/>
                  <a:pt x="2361" y="1341"/>
                  <a:pt x="2354" y="1337"/>
                </a:cubicBezTo>
                <a:close/>
                <a:moveTo>
                  <a:pt x="2242" y="1274"/>
                </a:moveTo>
                <a:lnTo>
                  <a:pt x="2186" y="1243"/>
                </a:lnTo>
                <a:cubicBezTo>
                  <a:pt x="2178" y="1239"/>
                  <a:pt x="2176" y="1229"/>
                  <a:pt x="2180" y="1221"/>
                </a:cubicBezTo>
                <a:cubicBezTo>
                  <a:pt x="2184" y="1213"/>
                  <a:pt x="2194" y="1211"/>
                  <a:pt x="2202" y="1215"/>
                </a:cubicBezTo>
                <a:lnTo>
                  <a:pt x="2257" y="1246"/>
                </a:lnTo>
                <a:cubicBezTo>
                  <a:pt x="2265" y="1250"/>
                  <a:pt x="2268" y="1260"/>
                  <a:pt x="2264" y="1268"/>
                </a:cubicBezTo>
                <a:cubicBezTo>
                  <a:pt x="2259" y="1276"/>
                  <a:pt x="2250" y="1278"/>
                  <a:pt x="2242" y="1274"/>
                </a:cubicBezTo>
                <a:close/>
                <a:moveTo>
                  <a:pt x="2130" y="1212"/>
                </a:moveTo>
                <a:lnTo>
                  <a:pt x="2074" y="1181"/>
                </a:lnTo>
                <a:cubicBezTo>
                  <a:pt x="2067" y="1176"/>
                  <a:pt x="2064" y="1166"/>
                  <a:pt x="2068" y="1159"/>
                </a:cubicBezTo>
                <a:cubicBezTo>
                  <a:pt x="2072" y="1151"/>
                  <a:pt x="2082" y="1148"/>
                  <a:pt x="2090" y="1153"/>
                </a:cubicBezTo>
                <a:lnTo>
                  <a:pt x="2146" y="1184"/>
                </a:lnTo>
                <a:cubicBezTo>
                  <a:pt x="2153" y="1188"/>
                  <a:pt x="2156" y="1198"/>
                  <a:pt x="2152" y="1206"/>
                </a:cubicBezTo>
                <a:cubicBezTo>
                  <a:pt x="2148" y="1213"/>
                  <a:pt x="2138" y="1216"/>
                  <a:pt x="2130" y="1212"/>
                </a:cubicBezTo>
                <a:close/>
                <a:moveTo>
                  <a:pt x="2018" y="1149"/>
                </a:moveTo>
                <a:lnTo>
                  <a:pt x="1962" y="1118"/>
                </a:lnTo>
                <a:cubicBezTo>
                  <a:pt x="1955" y="1114"/>
                  <a:pt x="1952" y="1104"/>
                  <a:pt x="1956" y="1096"/>
                </a:cubicBezTo>
                <a:cubicBezTo>
                  <a:pt x="1961" y="1089"/>
                  <a:pt x="1970" y="1086"/>
                  <a:pt x="1978" y="1090"/>
                </a:cubicBezTo>
                <a:lnTo>
                  <a:pt x="2034" y="1121"/>
                </a:lnTo>
                <a:cubicBezTo>
                  <a:pt x="2042" y="1126"/>
                  <a:pt x="2044" y="1135"/>
                  <a:pt x="2040" y="1143"/>
                </a:cubicBezTo>
                <a:cubicBezTo>
                  <a:pt x="2036" y="1151"/>
                  <a:pt x="2026" y="1154"/>
                  <a:pt x="2018" y="1149"/>
                </a:cubicBezTo>
                <a:close/>
                <a:moveTo>
                  <a:pt x="1907" y="1087"/>
                </a:moveTo>
                <a:lnTo>
                  <a:pt x="1851" y="1056"/>
                </a:lnTo>
                <a:cubicBezTo>
                  <a:pt x="1843" y="1051"/>
                  <a:pt x="1840" y="1042"/>
                  <a:pt x="1845" y="1034"/>
                </a:cubicBezTo>
                <a:cubicBezTo>
                  <a:pt x="1849" y="1026"/>
                  <a:pt x="1859" y="1024"/>
                  <a:pt x="1866" y="1028"/>
                </a:cubicBezTo>
                <a:lnTo>
                  <a:pt x="1922" y="1059"/>
                </a:lnTo>
                <a:cubicBezTo>
                  <a:pt x="1930" y="1063"/>
                  <a:pt x="1933" y="1073"/>
                  <a:pt x="1928" y="1081"/>
                </a:cubicBezTo>
                <a:cubicBezTo>
                  <a:pt x="1924" y="1088"/>
                  <a:pt x="1914" y="1091"/>
                  <a:pt x="1907" y="1087"/>
                </a:cubicBezTo>
                <a:close/>
                <a:moveTo>
                  <a:pt x="1795" y="1025"/>
                </a:moveTo>
                <a:lnTo>
                  <a:pt x="1739" y="993"/>
                </a:lnTo>
                <a:cubicBezTo>
                  <a:pt x="1731" y="989"/>
                  <a:pt x="1728" y="979"/>
                  <a:pt x="1733" y="972"/>
                </a:cubicBezTo>
                <a:cubicBezTo>
                  <a:pt x="1737" y="964"/>
                  <a:pt x="1747" y="961"/>
                  <a:pt x="1755" y="965"/>
                </a:cubicBezTo>
                <a:lnTo>
                  <a:pt x="1810" y="997"/>
                </a:lnTo>
                <a:cubicBezTo>
                  <a:pt x="1818" y="1001"/>
                  <a:pt x="1821" y="1011"/>
                  <a:pt x="1817" y="1018"/>
                </a:cubicBezTo>
                <a:cubicBezTo>
                  <a:pt x="1812" y="1026"/>
                  <a:pt x="1803" y="1029"/>
                  <a:pt x="1795" y="1025"/>
                </a:cubicBezTo>
                <a:close/>
                <a:moveTo>
                  <a:pt x="1683" y="962"/>
                </a:moveTo>
                <a:lnTo>
                  <a:pt x="1627" y="931"/>
                </a:lnTo>
                <a:cubicBezTo>
                  <a:pt x="1619" y="927"/>
                  <a:pt x="1617" y="917"/>
                  <a:pt x="1621" y="909"/>
                </a:cubicBezTo>
                <a:cubicBezTo>
                  <a:pt x="1625" y="901"/>
                  <a:pt x="1635" y="899"/>
                  <a:pt x="1643" y="903"/>
                </a:cubicBezTo>
                <a:lnTo>
                  <a:pt x="1699" y="934"/>
                </a:lnTo>
                <a:cubicBezTo>
                  <a:pt x="1706" y="939"/>
                  <a:pt x="1709" y="948"/>
                  <a:pt x="1705" y="956"/>
                </a:cubicBezTo>
                <a:cubicBezTo>
                  <a:pt x="1701" y="964"/>
                  <a:pt x="1691" y="966"/>
                  <a:pt x="1683" y="962"/>
                </a:cubicBezTo>
                <a:close/>
                <a:moveTo>
                  <a:pt x="1571" y="900"/>
                </a:moveTo>
                <a:lnTo>
                  <a:pt x="1515" y="869"/>
                </a:lnTo>
                <a:cubicBezTo>
                  <a:pt x="1508" y="864"/>
                  <a:pt x="1505" y="855"/>
                  <a:pt x="1509" y="847"/>
                </a:cubicBezTo>
                <a:cubicBezTo>
                  <a:pt x="1514" y="839"/>
                  <a:pt x="1523" y="836"/>
                  <a:pt x="1531" y="841"/>
                </a:cubicBezTo>
                <a:lnTo>
                  <a:pt x="1587" y="872"/>
                </a:lnTo>
                <a:cubicBezTo>
                  <a:pt x="1595" y="876"/>
                  <a:pt x="1597" y="886"/>
                  <a:pt x="1593" y="894"/>
                </a:cubicBezTo>
                <a:cubicBezTo>
                  <a:pt x="1589" y="901"/>
                  <a:pt x="1579" y="904"/>
                  <a:pt x="1571" y="900"/>
                </a:cubicBezTo>
                <a:close/>
                <a:moveTo>
                  <a:pt x="1460" y="837"/>
                </a:moveTo>
                <a:lnTo>
                  <a:pt x="1404" y="806"/>
                </a:lnTo>
                <a:cubicBezTo>
                  <a:pt x="1396" y="802"/>
                  <a:pt x="1393" y="792"/>
                  <a:pt x="1397" y="784"/>
                </a:cubicBezTo>
                <a:cubicBezTo>
                  <a:pt x="1402" y="777"/>
                  <a:pt x="1412" y="774"/>
                  <a:pt x="1419" y="778"/>
                </a:cubicBezTo>
                <a:lnTo>
                  <a:pt x="1475" y="809"/>
                </a:lnTo>
                <a:cubicBezTo>
                  <a:pt x="1483" y="814"/>
                  <a:pt x="1486" y="823"/>
                  <a:pt x="1481" y="831"/>
                </a:cubicBezTo>
                <a:cubicBezTo>
                  <a:pt x="1477" y="839"/>
                  <a:pt x="1467" y="842"/>
                  <a:pt x="1460" y="837"/>
                </a:cubicBezTo>
                <a:close/>
                <a:moveTo>
                  <a:pt x="1348" y="775"/>
                </a:moveTo>
                <a:lnTo>
                  <a:pt x="1292" y="744"/>
                </a:lnTo>
                <a:cubicBezTo>
                  <a:pt x="1284" y="739"/>
                  <a:pt x="1281" y="730"/>
                  <a:pt x="1286" y="722"/>
                </a:cubicBezTo>
                <a:cubicBezTo>
                  <a:pt x="1290" y="714"/>
                  <a:pt x="1300" y="712"/>
                  <a:pt x="1307" y="716"/>
                </a:cubicBezTo>
                <a:lnTo>
                  <a:pt x="1363" y="747"/>
                </a:lnTo>
                <a:cubicBezTo>
                  <a:pt x="1371" y="751"/>
                  <a:pt x="1374" y="761"/>
                  <a:pt x="1370" y="769"/>
                </a:cubicBezTo>
                <a:cubicBezTo>
                  <a:pt x="1365" y="777"/>
                  <a:pt x="1355" y="779"/>
                  <a:pt x="1348" y="775"/>
                </a:cubicBezTo>
                <a:close/>
                <a:moveTo>
                  <a:pt x="1236" y="713"/>
                </a:moveTo>
                <a:lnTo>
                  <a:pt x="1180" y="681"/>
                </a:lnTo>
                <a:cubicBezTo>
                  <a:pt x="1172" y="677"/>
                  <a:pt x="1170" y="667"/>
                  <a:pt x="1174" y="660"/>
                </a:cubicBezTo>
                <a:cubicBezTo>
                  <a:pt x="1178" y="652"/>
                  <a:pt x="1188" y="649"/>
                  <a:pt x="1196" y="653"/>
                </a:cubicBezTo>
                <a:lnTo>
                  <a:pt x="1252" y="685"/>
                </a:lnTo>
                <a:cubicBezTo>
                  <a:pt x="1259" y="689"/>
                  <a:pt x="1262" y="699"/>
                  <a:pt x="1258" y="706"/>
                </a:cubicBezTo>
                <a:cubicBezTo>
                  <a:pt x="1253" y="714"/>
                  <a:pt x="1244" y="717"/>
                  <a:pt x="1236" y="713"/>
                </a:cubicBezTo>
                <a:close/>
                <a:moveTo>
                  <a:pt x="1124" y="650"/>
                </a:moveTo>
                <a:lnTo>
                  <a:pt x="1068" y="619"/>
                </a:lnTo>
                <a:cubicBezTo>
                  <a:pt x="1061" y="615"/>
                  <a:pt x="1058" y="605"/>
                  <a:pt x="1062" y="597"/>
                </a:cubicBezTo>
                <a:cubicBezTo>
                  <a:pt x="1066" y="590"/>
                  <a:pt x="1076" y="587"/>
                  <a:pt x="1084" y="591"/>
                </a:cubicBezTo>
                <a:lnTo>
                  <a:pt x="1140" y="622"/>
                </a:lnTo>
                <a:cubicBezTo>
                  <a:pt x="1148" y="627"/>
                  <a:pt x="1150" y="636"/>
                  <a:pt x="1146" y="644"/>
                </a:cubicBezTo>
                <a:cubicBezTo>
                  <a:pt x="1142" y="652"/>
                  <a:pt x="1132" y="655"/>
                  <a:pt x="1124" y="650"/>
                </a:cubicBezTo>
                <a:close/>
                <a:moveTo>
                  <a:pt x="1012" y="588"/>
                </a:moveTo>
                <a:lnTo>
                  <a:pt x="957" y="557"/>
                </a:lnTo>
                <a:cubicBezTo>
                  <a:pt x="949" y="552"/>
                  <a:pt x="946" y="543"/>
                  <a:pt x="950" y="535"/>
                </a:cubicBezTo>
                <a:cubicBezTo>
                  <a:pt x="955" y="527"/>
                  <a:pt x="964" y="524"/>
                  <a:pt x="972" y="529"/>
                </a:cubicBezTo>
                <a:lnTo>
                  <a:pt x="1028" y="560"/>
                </a:lnTo>
                <a:cubicBezTo>
                  <a:pt x="1036" y="564"/>
                  <a:pt x="1039" y="574"/>
                  <a:pt x="1034" y="582"/>
                </a:cubicBezTo>
                <a:cubicBezTo>
                  <a:pt x="1030" y="589"/>
                  <a:pt x="1020" y="592"/>
                  <a:pt x="1012" y="588"/>
                </a:cubicBezTo>
                <a:close/>
                <a:moveTo>
                  <a:pt x="901" y="525"/>
                </a:moveTo>
                <a:lnTo>
                  <a:pt x="845" y="494"/>
                </a:lnTo>
                <a:cubicBezTo>
                  <a:pt x="837" y="490"/>
                  <a:pt x="834" y="480"/>
                  <a:pt x="839" y="472"/>
                </a:cubicBezTo>
                <a:cubicBezTo>
                  <a:pt x="843" y="465"/>
                  <a:pt x="853" y="462"/>
                  <a:pt x="860" y="466"/>
                </a:cubicBezTo>
                <a:lnTo>
                  <a:pt x="916" y="497"/>
                </a:lnTo>
                <a:cubicBezTo>
                  <a:pt x="924" y="502"/>
                  <a:pt x="927" y="512"/>
                  <a:pt x="922" y="519"/>
                </a:cubicBezTo>
                <a:cubicBezTo>
                  <a:pt x="918" y="527"/>
                  <a:pt x="908" y="530"/>
                  <a:pt x="901" y="525"/>
                </a:cubicBezTo>
                <a:close/>
                <a:moveTo>
                  <a:pt x="789" y="463"/>
                </a:moveTo>
                <a:lnTo>
                  <a:pt x="733" y="432"/>
                </a:lnTo>
                <a:cubicBezTo>
                  <a:pt x="725" y="428"/>
                  <a:pt x="723" y="418"/>
                  <a:pt x="727" y="410"/>
                </a:cubicBezTo>
                <a:cubicBezTo>
                  <a:pt x="731" y="402"/>
                  <a:pt x="741" y="400"/>
                  <a:pt x="749" y="404"/>
                </a:cubicBezTo>
                <a:lnTo>
                  <a:pt x="805" y="435"/>
                </a:lnTo>
                <a:cubicBezTo>
                  <a:pt x="812" y="439"/>
                  <a:pt x="815" y="449"/>
                  <a:pt x="811" y="457"/>
                </a:cubicBezTo>
                <a:cubicBezTo>
                  <a:pt x="806" y="465"/>
                  <a:pt x="797" y="467"/>
                  <a:pt x="789" y="463"/>
                </a:cubicBezTo>
                <a:close/>
                <a:moveTo>
                  <a:pt x="677" y="401"/>
                </a:moveTo>
                <a:lnTo>
                  <a:pt x="621" y="369"/>
                </a:lnTo>
                <a:cubicBezTo>
                  <a:pt x="614" y="365"/>
                  <a:pt x="611" y="355"/>
                  <a:pt x="615" y="348"/>
                </a:cubicBezTo>
                <a:cubicBezTo>
                  <a:pt x="619" y="340"/>
                  <a:pt x="629" y="337"/>
                  <a:pt x="637" y="341"/>
                </a:cubicBezTo>
                <a:lnTo>
                  <a:pt x="693" y="373"/>
                </a:lnTo>
                <a:cubicBezTo>
                  <a:pt x="700" y="377"/>
                  <a:pt x="703" y="387"/>
                  <a:pt x="699" y="394"/>
                </a:cubicBezTo>
                <a:cubicBezTo>
                  <a:pt x="695" y="402"/>
                  <a:pt x="685" y="405"/>
                  <a:pt x="677" y="401"/>
                </a:cubicBezTo>
                <a:close/>
                <a:moveTo>
                  <a:pt x="565" y="338"/>
                </a:moveTo>
                <a:lnTo>
                  <a:pt x="510" y="307"/>
                </a:lnTo>
                <a:cubicBezTo>
                  <a:pt x="502" y="303"/>
                  <a:pt x="499" y="293"/>
                  <a:pt x="503" y="285"/>
                </a:cubicBezTo>
                <a:cubicBezTo>
                  <a:pt x="508" y="278"/>
                  <a:pt x="517" y="275"/>
                  <a:pt x="525" y="279"/>
                </a:cubicBezTo>
                <a:lnTo>
                  <a:pt x="581" y="310"/>
                </a:lnTo>
                <a:cubicBezTo>
                  <a:pt x="589" y="315"/>
                  <a:pt x="591" y="324"/>
                  <a:pt x="587" y="332"/>
                </a:cubicBezTo>
                <a:cubicBezTo>
                  <a:pt x="583" y="340"/>
                  <a:pt x="573" y="343"/>
                  <a:pt x="565" y="338"/>
                </a:cubicBezTo>
                <a:close/>
                <a:moveTo>
                  <a:pt x="454" y="276"/>
                </a:moveTo>
                <a:lnTo>
                  <a:pt x="398" y="245"/>
                </a:lnTo>
                <a:cubicBezTo>
                  <a:pt x="390" y="240"/>
                  <a:pt x="387" y="231"/>
                  <a:pt x="392" y="223"/>
                </a:cubicBezTo>
                <a:cubicBezTo>
                  <a:pt x="396" y="215"/>
                  <a:pt x="406" y="212"/>
                  <a:pt x="413" y="217"/>
                </a:cubicBezTo>
                <a:lnTo>
                  <a:pt x="469" y="248"/>
                </a:lnTo>
                <a:cubicBezTo>
                  <a:pt x="477" y="252"/>
                  <a:pt x="480" y="262"/>
                  <a:pt x="475" y="270"/>
                </a:cubicBezTo>
                <a:cubicBezTo>
                  <a:pt x="471" y="277"/>
                  <a:pt x="461" y="280"/>
                  <a:pt x="454" y="276"/>
                </a:cubicBezTo>
                <a:close/>
                <a:moveTo>
                  <a:pt x="342" y="213"/>
                </a:moveTo>
                <a:lnTo>
                  <a:pt x="286" y="182"/>
                </a:lnTo>
                <a:cubicBezTo>
                  <a:pt x="278" y="178"/>
                  <a:pt x="276" y="168"/>
                  <a:pt x="280" y="160"/>
                </a:cubicBezTo>
                <a:cubicBezTo>
                  <a:pt x="284" y="153"/>
                  <a:pt x="294" y="150"/>
                  <a:pt x="302" y="154"/>
                </a:cubicBezTo>
                <a:lnTo>
                  <a:pt x="357" y="186"/>
                </a:lnTo>
                <a:cubicBezTo>
                  <a:pt x="365" y="190"/>
                  <a:pt x="368" y="200"/>
                  <a:pt x="364" y="207"/>
                </a:cubicBezTo>
                <a:cubicBezTo>
                  <a:pt x="359" y="215"/>
                  <a:pt x="350" y="218"/>
                  <a:pt x="342" y="213"/>
                </a:cubicBezTo>
                <a:close/>
                <a:moveTo>
                  <a:pt x="230" y="151"/>
                </a:moveTo>
                <a:lnTo>
                  <a:pt x="174" y="120"/>
                </a:lnTo>
                <a:cubicBezTo>
                  <a:pt x="167" y="116"/>
                  <a:pt x="164" y="106"/>
                  <a:pt x="168" y="98"/>
                </a:cubicBezTo>
                <a:cubicBezTo>
                  <a:pt x="172" y="90"/>
                  <a:pt x="182" y="88"/>
                  <a:pt x="190" y="92"/>
                </a:cubicBezTo>
                <a:lnTo>
                  <a:pt x="246" y="123"/>
                </a:lnTo>
                <a:cubicBezTo>
                  <a:pt x="253" y="127"/>
                  <a:pt x="256" y="137"/>
                  <a:pt x="252" y="145"/>
                </a:cubicBezTo>
                <a:cubicBezTo>
                  <a:pt x="248" y="153"/>
                  <a:pt x="238" y="155"/>
                  <a:pt x="230" y="151"/>
                </a:cubicBezTo>
                <a:close/>
                <a:moveTo>
                  <a:pt x="118" y="89"/>
                </a:moveTo>
                <a:lnTo>
                  <a:pt x="62" y="57"/>
                </a:lnTo>
                <a:cubicBezTo>
                  <a:pt x="55" y="53"/>
                  <a:pt x="52" y="43"/>
                  <a:pt x="56" y="36"/>
                </a:cubicBezTo>
                <a:cubicBezTo>
                  <a:pt x="61" y="28"/>
                  <a:pt x="70" y="25"/>
                  <a:pt x="78" y="30"/>
                </a:cubicBezTo>
                <a:lnTo>
                  <a:pt x="134" y="61"/>
                </a:lnTo>
                <a:cubicBezTo>
                  <a:pt x="142" y="65"/>
                  <a:pt x="144" y="75"/>
                  <a:pt x="140" y="83"/>
                </a:cubicBezTo>
                <a:cubicBezTo>
                  <a:pt x="136" y="90"/>
                  <a:pt x="126" y="93"/>
                  <a:pt x="118" y="89"/>
                </a:cubicBezTo>
                <a:close/>
                <a:moveTo>
                  <a:pt x="32" y="16"/>
                </a:moveTo>
                <a:lnTo>
                  <a:pt x="32" y="80"/>
                </a:lnTo>
                <a:cubicBezTo>
                  <a:pt x="32" y="89"/>
                  <a:pt x="25" y="96"/>
                  <a:pt x="16" y="96"/>
                </a:cubicBezTo>
                <a:cubicBezTo>
                  <a:pt x="8" y="96"/>
                  <a:pt x="0" y="89"/>
                  <a:pt x="0" y="80"/>
                </a:cubicBezTo>
                <a:lnTo>
                  <a:pt x="0" y="16"/>
                </a:lnTo>
                <a:cubicBezTo>
                  <a:pt x="0" y="7"/>
                  <a:pt x="8" y="0"/>
                  <a:pt x="16" y="0"/>
                </a:cubicBezTo>
                <a:cubicBezTo>
                  <a:pt x="25" y="0"/>
                  <a:pt x="32" y="7"/>
                  <a:pt x="32" y="16"/>
                </a:cubicBezTo>
                <a:close/>
                <a:moveTo>
                  <a:pt x="32" y="144"/>
                </a:moveTo>
                <a:lnTo>
                  <a:pt x="32" y="208"/>
                </a:lnTo>
                <a:cubicBezTo>
                  <a:pt x="32" y="217"/>
                  <a:pt x="25" y="224"/>
                  <a:pt x="16" y="224"/>
                </a:cubicBezTo>
                <a:cubicBezTo>
                  <a:pt x="8" y="224"/>
                  <a:pt x="0" y="217"/>
                  <a:pt x="0" y="208"/>
                </a:cubicBezTo>
                <a:lnTo>
                  <a:pt x="0" y="144"/>
                </a:lnTo>
                <a:cubicBezTo>
                  <a:pt x="0" y="135"/>
                  <a:pt x="8" y="128"/>
                  <a:pt x="16" y="128"/>
                </a:cubicBezTo>
                <a:cubicBezTo>
                  <a:pt x="25" y="128"/>
                  <a:pt x="32" y="135"/>
                  <a:pt x="32" y="144"/>
                </a:cubicBezTo>
                <a:close/>
                <a:moveTo>
                  <a:pt x="32" y="272"/>
                </a:moveTo>
                <a:lnTo>
                  <a:pt x="32" y="336"/>
                </a:lnTo>
                <a:cubicBezTo>
                  <a:pt x="32" y="345"/>
                  <a:pt x="25" y="352"/>
                  <a:pt x="16" y="352"/>
                </a:cubicBezTo>
                <a:cubicBezTo>
                  <a:pt x="8" y="352"/>
                  <a:pt x="0" y="345"/>
                  <a:pt x="0" y="336"/>
                </a:cubicBezTo>
                <a:lnTo>
                  <a:pt x="0" y="272"/>
                </a:lnTo>
                <a:cubicBezTo>
                  <a:pt x="0" y="263"/>
                  <a:pt x="8" y="256"/>
                  <a:pt x="16" y="256"/>
                </a:cubicBezTo>
                <a:cubicBezTo>
                  <a:pt x="25" y="256"/>
                  <a:pt x="32" y="263"/>
                  <a:pt x="32" y="272"/>
                </a:cubicBezTo>
                <a:close/>
                <a:moveTo>
                  <a:pt x="32" y="400"/>
                </a:moveTo>
                <a:lnTo>
                  <a:pt x="32" y="464"/>
                </a:lnTo>
                <a:cubicBezTo>
                  <a:pt x="32" y="473"/>
                  <a:pt x="25" y="480"/>
                  <a:pt x="16" y="480"/>
                </a:cubicBezTo>
                <a:cubicBezTo>
                  <a:pt x="8" y="480"/>
                  <a:pt x="0" y="473"/>
                  <a:pt x="0" y="464"/>
                </a:cubicBezTo>
                <a:lnTo>
                  <a:pt x="0" y="400"/>
                </a:lnTo>
                <a:cubicBezTo>
                  <a:pt x="0" y="391"/>
                  <a:pt x="8" y="384"/>
                  <a:pt x="16" y="384"/>
                </a:cubicBezTo>
                <a:cubicBezTo>
                  <a:pt x="25" y="384"/>
                  <a:pt x="32" y="391"/>
                  <a:pt x="32" y="400"/>
                </a:cubicBezTo>
                <a:close/>
                <a:moveTo>
                  <a:pt x="32" y="528"/>
                </a:moveTo>
                <a:lnTo>
                  <a:pt x="32" y="592"/>
                </a:lnTo>
                <a:cubicBezTo>
                  <a:pt x="32" y="601"/>
                  <a:pt x="25" y="608"/>
                  <a:pt x="16" y="608"/>
                </a:cubicBezTo>
                <a:cubicBezTo>
                  <a:pt x="8" y="608"/>
                  <a:pt x="0" y="601"/>
                  <a:pt x="0" y="592"/>
                </a:cubicBezTo>
                <a:lnTo>
                  <a:pt x="0" y="528"/>
                </a:lnTo>
                <a:cubicBezTo>
                  <a:pt x="0" y="519"/>
                  <a:pt x="8" y="512"/>
                  <a:pt x="16" y="512"/>
                </a:cubicBezTo>
                <a:cubicBezTo>
                  <a:pt x="25" y="512"/>
                  <a:pt x="32" y="519"/>
                  <a:pt x="32" y="528"/>
                </a:cubicBezTo>
                <a:close/>
                <a:moveTo>
                  <a:pt x="32" y="656"/>
                </a:moveTo>
                <a:lnTo>
                  <a:pt x="32" y="720"/>
                </a:lnTo>
                <a:cubicBezTo>
                  <a:pt x="32" y="729"/>
                  <a:pt x="25" y="736"/>
                  <a:pt x="16" y="736"/>
                </a:cubicBezTo>
                <a:cubicBezTo>
                  <a:pt x="8" y="736"/>
                  <a:pt x="0" y="729"/>
                  <a:pt x="0" y="720"/>
                </a:cubicBezTo>
                <a:lnTo>
                  <a:pt x="0" y="656"/>
                </a:lnTo>
                <a:cubicBezTo>
                  <a:pt x="0" y="647"/>
                  <a:pt x="8" y="640"/>
                  <a:pt x="16" y="640"/>
                </a:cubicBezTo>
                <a:cubicBezTo>
                  <a:pt x="25" y="640"/>
                  <a:pt x="32" y="647"/>
                  <a:pt x="32" y="656"/>
                </a:cubicBezTo>
                <a:close/>
                <a:moveTo>
                  <a:pt x="32" y="784"/>
                </a:moveTo>
                <a:lnTo>
                  <a:pt x="32" y="848"/>
                </a:lnTo>
                <a:cubicBezTo>
                  <a:pt x="32" y="857"/>
                  <a:pt x="25" y="864"/>
                  <a:pt x="16" y="864"/>
                </a:cubicBezTo>
                <a:cubicBezTo>
                  <a:pt x="8" y="864"/>
                  <a:pt x="0" y="857"/>
                  <a:pt x="0" y="848"/>
                </a:cubicBezTo>
                <a:lnTo>
                  <a:pt x="0" y="784"/>
                </a:lnTo>
                <a:cubicBezTo>
                  <a:pt x="0" y="775"/>
                  <a:pt x="8" y="768"/>
                  <a:pt x="16" y="768"/>
                </a:cubicBezTo>
                <a:cubicBezTo>
                  <a:pt x="25" y="768"/>
                  <a:pt x="32" y="775"/>
                  <a:pt x="32" y="784"/>
                </a:cubicBezTo>
                <a:close/>
                <a:moveTo>
                  <a:pt x="32" y="912"/>
                </a:moveTo>
                <a:lnTo>
                  <a:pt x="32" y="976"/>
                </a:lnTo>
                <a:cubicBezTo>
                  <a:pt x="32" y="985"/>
                  <a:pt x="25" y="992"/>
                  <a:pt x="16" y="992"/>
                </a:cubicBezTo>
                <a:cubicBezTo>
                  <a:pt x="8" y="992"/>
                  <a:pt x="0" y="985"/>
                  <a:pt x="0" y="976"/>
                </a:cubicBezTo>
                <a:lnTo>
                  <a:pt x="0" y="912"/>
                </a:lnTo>
                <a:cubicBezTo>
                  <a:pt x="0" y="903"/>
                  <a:pt x="8" y="896"/>
                  <a:pt x="16" y="896"/>
                </a:cubicBezTo>
                <a:cubicBezTo>
                  <a:pt x="25" y="896"/>
                  <a:pt x="32" y="903"/>
                  <a:pt x="32" y="912"/>
                </a:cubicBezTo>
                <a:close/>
                <a:moveTo>
                  <a:pt x="32" y="1040"/>
                </a:moveTo>
                <a:lnTo>
                  <a:pt x="32" y="1104"/>
                </a:lnTo>
                <a:cubicBezTo>
                  <a:pt x="32" y="1113"/>
                  <a:pt x="25" y="1120"/>
                  <a:pt x="16" y="1120"/>
                </a:cubicBezTo>
                <a:cubicBezTo>
                  <a:pt x="8" y="1120"/>
                  <a:pt x="0" y="1113"/>
                  <a:pt x="0" y="1104"/>
                </a:cubicBezTo>
                <a:lnTo>
                  <a:pt x="0" y="1040"/>
                </a:lnTo>
                <a:cubicBezTo>
                  <a:pt x="0" y="1031"/>
                  <a:pt x="8" y="1024"/>
                  <a:pt x="16" y="1024"/>
                </a:cubicBezTo>
                <a:cubicBezTo>
                  <a:pt x="25" y="1024"/>
                  <a:pt x="32" y="1031"/>
                  <a:pt x="32" y="1040"/>
                </a:cubicBezTo>
                <a:close/>
                <a:moveTo>
                  <a:pt x="32" y="1168"/>
                </a:moveTo>
                <a:lnTo>
                  <a:pt x="32" y="1232"/>
                </a:lnTo>
                <a:cubicBezTo>
                  <a:pt x="32" y="1241"/>
                  <a:pt x="25" y="1248"/>
                  <a:pt x="16" y="1248"/>
                </a:cubicBezTo>
                <a:cubicBezTo>
                  <a:pt x="8" y="1248"/>
                  <a:pt x="0" y="1241"/>
                  <a:pt x="0" y="1232"/>
                </a:cubicBezTo>
                <a:lnTo>
                  <a:pt x="0" y="1168"/>
                </a:lnTo>
                <a:cubicBezTo>
                  <a:pt x="0" y="1159"/>
                  <a:pt x="8" y="1152"/>
                  <a:pt x="16" y="1152"/>
                </a:cubicBezTo>
                <a:cubicBezTo>
                  <a:pt x="25" y="1152"/>
                  <a:pt x="32" y="1159"/>
                  <a:pt x="32" y="1168"/>
                </a:cubicBezTo>
                <a:close/>
                <a:moveTo>
                  <a:pt x="32" y="1296"/>
                </a:moveTo>
                <a:lnTo>
                  <a:pt x="32" y="1360"/>
                </a:lnTo>
                <a:cubicBezTo>
                  <a:pt x="32" y="1369"/>
                  <a:pt x="25" y="1376"/>
                  <a:pt x="16" y="1376"/>
                </a:cubicBezTo>
                <a:cubicBezTo>
                  <a:pt x="8" y="1376"/>
                  <a:pt x="0" y="1369"/>
                  <a:pt x="0" y="1360"/>
                </a:cubicBezTo>
                <a:lnTo>
                  <a:pt x="0" y="1296"/>
                </a:lnTo>
                <a:cubicBezTo>
                  <a:pt x="0" y="1287"/>
                  <a:pt x="8" y="1280"/>
                  <a:pt x="16" y="1280"/>
                </a:cubicBezTo>
                <a:cubicBezTo>
                  <a:pt x="25" y="1280"/>
                  <a:pt x="32" y="1287"/>
                  <a:pt x="32" y="1296"/>
                </a:cubicBezTo>
                <a:close/>
                <a:moveTo>
                  <a:pt x="32" y="1424"/>
                </a:moveTo>
                <a:lnTo>
                  <a:pt x="32" y="1488"/>
                </a:lnTo>
                <a:cubicBezTo>
                  <a:pt x="32" y="1497"/>
                  <a:pt x="25" y="1504"/>
                  <a:pt x="16" y="1504"/>
                </a:cubicBezTo>
                <a:cubicBezTo>
                  <a:pt x="8" y="1504"/>
                  <a:pt x="0" y="1497"/>
                  <a:pt x="0" y="1488"/>
                </a:cubicBezTo>
                <a:lnTo>
                  <a:pt x="0" y="1424"/>
                </a:lnTo>
                <a:cubicBezTo>
                  <a:pt x="0" y="1415"/>
                  <a:pt x="8" y="1408"/>
                  <a:pt x="16" y="1408"/>
                </a:cubicBezTo>
                <a:cubicBezTo>
                  <a:pt x="25" y="1408"/>
                  <a:pt x="32" y="1415"/>
                  <a:pt x="32" y="1424"/>
                </a:cubicBezTo>
                <a:close/>
                <a:moveTo>
                  <a:pt x="32" y="1552"/>
                </a:moveTo>
                <a:lnTo>
                  <a:pt x="32" y="1616"/>
                </a:lnTo>
                <a:cubicBezTo>
                  <a:pt x="32" y="1625"/>
                  <a:pt x="25" y="1632"/>
                  <a:pt x="16" y="1632"/>
                </a:cubicBezTo>
                <a:cubicBezTo>
                  <a:pt x="8" y="1632"/>
                  <a:pt x="0" y="1625"/>
                  <a:pt x="0" y="1616"/>
                </a:cubicBezTo>
                <a:lnTo>
                  <a:pt x="0" y="1552"/>
                </a:lnTo>
                <a:cubicBezTo>
                  <a:pt x="0" y="1543"/>
                  <a:pt x="8" y="1536"/>
                  <a:pt x="16" y="1536"/>
                </a:cubicBezTo>
                <a:cubicBezTo>
                  <a:pt x="25" y="1536"/>
                  <a:pt x="32" y="1543"/>
                  <a:pt x="32" y="1552"/>
                </a:cubicBezTo>
                <a:close/>
                <a:moveTo>
                  <a:pt x="32" y="1680"/>
                </a:moveTo>
                <a:lnTo>
                  <a:pt x="32" y="1744"/>
                </a:lnTo>
                <a:cubicBezTo>
                  <a:pt x="32" y="1753"/>
                  <a:pt x="25" y="1760"/>
                  <a:pt x="16" y="1760"/>
                </a:cubicBezTo>
                <a:cubicBezTo>
                  <a:pt x="8" y="1760"/>
                  <a:pt x="0" y="1753"/>
                  <a:pt x="0" y="1744"/>
                </a:cubicBezTo>
                <a:lnTo>
                  <a:pt x="0" y="1680"/>
                </a:lnTo>
                <a:cubicBezTo>
                  <a:pt x="0" y="1671"/>
                  <a:pt x="8" y="1664"/>
                  <a:pt x="16" y="1664"/>
                </a:cubicBezTo>
                <a:cubicBezTo>
                  <a:pt x="25" y="1664"/>
                  <a:pt x="32" y="1671"/>
                  <a:pt x="32" y="1680"/>
                </a:cubicBezTo>
                <a:close/>
                <a:moveTo>
                  <a:pt x="32" y="1808"/>
                </a:moveTo>
                <a:lnTo>
                  <a:pt x="32" y="1872"/>
                </a:lnTo>
                <a:cubicBezTo>
                  <a:pt x="32" y="1881"/>
                  <a:pt x="25" y="1888"/>
                  <a:pt x="16" y="1888"/>
                </a:cubicBezTo>
                <a:cubicBezTo>
                  <a:pt x="8" y="1888"/>
                  <a:pt x="0" y="1881"/>
                  <a:pt x="0" y="1872"/>
                </a:cubicBezTo>
                <a:lnTo>
                  <a:pt x="0" y="1808"/>
                </a:lnTo>
                <a:cubicBezTo>
                  <a:pt x="0" y="1799"/>
                  <a:pt x="8" y="1792"/>
                  <a:pt x="16" y="1792"/>
                </a:cubicBezTo>
                <a:cubicBezTo>
                  <a:pt x="25" y="1792"/>
                  <a:pt x="32" y="1799"/>
                  <a:pt x="32" y="1808"/>
                </a:cubicBezTo>
                <a:close/>
                <a:moveTo>
                  <a:pt x="32" y="1936"/>
                </a:moveTo>
                <a:lnTo>
                  <a:pt x="32" y="2000"/>
                </a:lnTo>
                <a:cubicBezTo>
                  <a:pt x="32" y="2009"/>
                  <a:pt x="25" y="2016"/>
                  <a:pt x="16" y="2016"/>
                </a:cubicBezTo>
                <a:cubicBezTo>
                  <a:pt x="8" y="2016"/>
                  <a:pt x="0" y="2009"/>
                  <a:pt x="0" y="2000"/>
                </a:cubicBezTo>
                <a:lnTo>
                  <a:pt x="0" y="1936"/>
                </a:lnTo>
                <a:cubicBezTo>
                  <a:pt x="0" y="1927"/>
                  <a:pt x="8" y="1920"/>
                  <a:pt x="16" y="1920"/>
                </a:cubicBezTo>
                <a:cubicBezTo>
                  <a:pt x="25" y="1920"/>
                  <a:pt x="32" y="1927"/>
                  <a:pt x="32" y="1936"/>
                </a:cubicBezTo>
                <a:close/>
                <a:moveTo>
                  <a:pt x="32" y="2064"/>
                </a:moveTo>
                <a:lnTo>
                  <a:pt x="32" y="2128"/>
                </a:lnTo>
                <a:cubicBezTo>
                  <a:pt x="32" y="2137"/>
                  <a:pt x="25" y="2144"/>
                  <a:pt x="16" y="2144"/>
                </a:cubicBezTo>
                <a:cubicBezTo>
                  <a:pt x="8" y="2144"/>
                  <a:pt x="0" y="2137"/>
                  <a:pt x="0" y="2128"/>
                </a:cubicBezTo>
                <a:lnTo>
                  <a:pt x="0" y="2064"/>
                </a:lnTo>
                <a:cubicBezTo>
                  <a:pt x="0" y="2055"/>
                  <a:pt x="8" y="2048"/>
                  <a:pt x="16" y="2048"/>
                </a:cubicBezTo>
                <a:cubicBezTo>
                  <a:pt x="25" y="2048"/>
                  <a:pt x="32" y="2055"/>
                  <a:pt x="32" y="2064"/>
                </a:cubicBezTo>
                <a:close/>
                <a:moveTo>
                  <a:pt x="32" y="2192"/>
                </a:moveTo>
                <a:lnTo>
                  <a:pt x="32" y="2256"/>
                </a:lnTo>
                <a:cubicBezTo>
                  <a:pt x="32" y="2265"/>
                  <a:pt x="25" y="2272"/>
                  <a:pt x="16" y="2272"/>
                </a:cubicBezTo>
                <a:cubicBezTo>
                  <a:pt x="8" y="2272"/>
                  <a:pt x="0" y="2265"/>
                  <a:pt x="0" y="2256"/>
                </a:cubicBezTo>
                <a:lnTo>
                  <a:pt x="0" y="2192"/>
                </a:lnTo>
                <a:cubicBezTo>
                  <a:pt x="0" y="2183"/>
                  <a:pt x="8" y="2176"/>
                  <a:pt x="16" y="2176"/>
                </a:cubicBezTo>
                <a:cubicBezTo>
                  <a:pt x="25" y="2176"/>
                  <a:pt x="32" y="2183"/>
                  <a:pt x="32" y="2192"/>
                </a:cubicBezTo>
                <a:close/>
                <a:moveTo>
                  <a:pt x="32" y="2320"/>
                </a:moveTo>
                <a:lnTo>
                  <a:pt x="32" y="2384"/>
                </a:lnTo>
                <a:cubicBezTo>
                  <a:pt x="32" y="2393"/>
                  <a:pt x="25" y="2400"/>
                  <a:pt x="16" y="2400"/>
                </a:cubicBezTo>
                <a:cubicBezTo>
                  <a:pt x="8" y="2400"/>
                  <a:pt x="0" y="2393"/>
                  <a:pt x="0" y="2384"/>
                </a:cubicBezTo>
                <a:lnTo>
                  <a:pt x="0" y="2320"/>
                </a:lnTo>
                <a:cubicBezTo>
                  <a:pt x="0" y="2311"/>
                  <a:pt x="8" y="2304"/>
                  <a:pt x="16" y="2304"/>
                </a:cubicBezTo>
                <a:cubicBezTo>
                  <a:pt x="25" y="2304"/>
                  <a:pt x="32" y="2311"/>
                  <a:pt x="32" y="2320"/>
                </a:cubicBezTo>
                <a:close/>
                <a:moveTo>
                  <a:pt x="32" y="2448"/>
                </a:moveTo>
                <a:lnTo>
                  <a:pt x="32" y="2512"/>
                </a:lnTo>
                <a:cubicBezTo>
                  <a:pt x="32" y="2521"/>
                  <a:pt x="25" y="2528"/>
                  <a:pt x="16" y="2528"/>
                </a:cubicBezTo>
                <a:cubicBezTo>
                  <a:pt x="8" y="2528"/>
                  <a:pt x="0" y="2521"/>
                  <a:pt x="0" y="2512"/>
                </a:cubicBezTo>
                <a:lnTo>
                  <a:pt x="0" y="2448"/>
                </a:lnTo>
                <a:cubicBezTo>
                  <a:pt x="0" y="2439"/>
                  <a:pt x="8" y="2432"/>
                  <a:pt x="16" y="2432"/>
                </a:cubicBezTo>
                <a:cubicBezTo>
                  <a:pt x="25" y="2432"/>
                  <a:pt x="32" y="2439"/>
                  <a:pt x="32" y="2448"/>
                </a:cubicBezTo>
                <a:close/>
                <a:moveTo>
                  <a:pt x="32" y="2576"/>
                </a:moveTo>
                <a:lnTo>
                  <a:pt x="32" y="2640"/>
                </a:lnTo>
                <a:cubicBezTo>
                  <a:pt x="32" y="2649"/>
                  <a:pt x="25" y="2656"/>
                  <a:pt x="16" y="2656"/>
                </a:cubicBezTo>
                <a:cubicBezTo>
                  <a:pt x="8" y="2656"/>
                  <a:pt x="0" y="2649"/>
                  <a:pt x="0" y="2640"/>
                </a:cubicBezTo>
                <a:lnTo>
                  <a:pt x="0" y="2576"/>
                </a:lnTo>
                <a:cubicBezTo>
                  <a:pt x="0" y="2567"/>
                  <a:pt x="8" y="2560"/>
                  <a:pt x="16" y="2560"/>
                </a:cubicBezTo>
                <a:cubicBezTo>
                  <a:pt x="25" y="2560"/>
                  <a:pt x="32" y="2567"/>
                  <a:pt x="32" y="2576"/>
                </a:cubicBezTo>
                <a:close/>
                <a:moveTo>
                  <a:pt x="32" y="2704"/>
                </a:moveTo>
                <a:lnTo>
                  <a:pt x="32" y="2768"/>
                </a:lnTo>
                <a:cubicBezTo>
                  <a:pt x="32" y="2777"/>
                  <a:pt x="25" y="2784"/>
                  <a:pt x="16" y="2784"/>
                </a:cubicBezTo>
                <a:cubicBezTo>
                  <a:pt x="8" y="2784"/>
                  <a:pt x="0" y="2777"/>
                  <a:pt x="0" y="2768"/>
                </a:cubicBezTo>
                <a:lnTo>
                  <a:pt x="0" y="2704"/>
                </a:lnTo>
                <a:cubicBezTo>
                  <a:pt x="0" y="2695"/>
                  <a:pt x="8" y="2688"/>
                  <a:pt x="16" y="2688"/>
                </a:cubicBezTo>
                <a:cubicBezTo>
                  <a:pt x="25" y="2688"/>
                  <a:pt x="32" y="2695"/>
                  <a:pt x="32" y="2704"/>
                </a:cubicBezTo>
                <a:close/>
                <a:moveTo>
                  <a:pt x="32" y="2832"/>
                </a:moveTo>
                <a:lnTo>
                  <a:pt x="32" y="2896"/>
                </a:lnTo>
                <a:cubicBezTo>
                  <a:pt x="32" y="2905"/>
                  <a:pt x="25" y="2912"/>
                  <a:pt x="16" y="2912"/>
                </a:cubicBezTo>
                <a:cubicBezTo>
                  <a:pt x="8" y="2912"/>
                  <a:pt x="0" y="2905"/>
                  <a:pt x="0" y="2896"/>
                </a:cubicBezTo>
                <a:lnTo>
                  <a:pt x="0" y="2832"/>
                </a:lnTo>
                <a:cubicBezTo>
                  <a:pt x="0" y="2823"/>
                  <a:pt x="8" y="2816"/>
                  <a:pt x="16" y="2816"/>
                </a:cubicBezTo>
                <a:cubicBezTo>
                  <a:pt x="25" y="2816"/>
                  <a:pt x="32" y="2823"/>
                  <a:pt x="32" y="2832"/>
                </a:cubicBezTo>
                <a:close/>
                <a:moveTo>
                  <a:pt x="32" y="2960"/>
                </a:moveTo>
                <a:lnTo>
                  <a:pt x="32" y="3024"/>
                </a:lnTo>
                <a:cubicBezTo>
                  <a:pt x="32" y="3033"/>
                  <a:pt x="25" y="3040"/>
                  <a:pt x="16" y="3040"/>
                </a:cubicBezTo>
                <a:cubicBezTo>
                  <a:pt x="8" y="3040"/>
                  <a:pt x="0" y="3033"/>
                  <a:pt x="0" y="3024"/>
                </a:cubicBezTo>
                <a:lnTo>
                  <a:pt x="0" y="2960"/>
                </a:lnTo>
                <a:cubicBezTo>
                  <a:pt x="0" y="2951"/>
                  <a:pt x="8" y="2944"/>
                  <a:pt x="16" y="2944"/>
                </a:cubicBezTo>
                <a:cubicBezTo>
                  <a:pt x="25" y="2944"/>
                  <a:pt x="32" y="2951"/>
                  <a:pt x="32" y="2960"/>
                </a:cubicBezTo>
                <a:close/>
                <a:moveTo>
                  <a:pt x="32" y="3088"/>
                </a:moveTo>
                <a:lnTo>
                  <a:pt x="32" y="3152"/>
                </a:lnTo>
                <a:cubicBezTo>
                  <a:pt x="32" y="3161"/>
                  <a:pt x="25" y="3168"/>
                  <a:pt x="16" y="3168"/>
                </a:cubicBezTo>
                <a:cubicBezTo>
                  <a:pt x="8" y="3168"/>
                  <a:pt x="0" y="3161"/>
                  <a:pt x="0" y="3152"/>
                </a:cubicBezTo>
                <a:lnTo>
                  <a:pt x="0" y="3088"/>
                </a:lnTo>
                <a:cubicBezTo>
                  <a:pt x="0" y="3079"/>
                  <a:pt x="8" y="3072"/>
                  <a:pt x="16" y="3072"/>
                </a:cubicBezTo>
                <a:cubicBezTo>
                  <a:pt x="25" y="3072"/>
                  <a:pt x="32" y="3079"/>
                  <a:pt x="32" y="3088"/>
                </a:cubicBezTo>
                <a:close/>
                <a:moveTo>
                  <a:pt x="32" y="3216"/>
                </a:moveTo>
                <a:lnTo>
                  <a:pt x="32" y="3280"/>
                </a:lnTo>
                <a:cubicBezTo>
                  <a:pt x="32" y="3289"/>
                  <a:pt x="25" y="3296"/>
                  <a:pt x="16" y="3296"/>
                </a:cubicBezTo>
                <a:cubicBezTo>
                  <a:pt x="8" y="3296"/>
                  <a:pt x="0" y="3289"/>
                  <a:pt x="0" y="3280"/>
                </a:cubicBezTo>
                <a:lnTo>
                  <a:pt x="0" y="3216"/>
                </a:lnTo>
                <a:cubicBezTo>
                  <a:pt x="0" y="3207"/>
                  <a:pt x="8" y="3200"/>
                  <a:pt x="16" y="3200"/>
                </a:cubicBezTo>
                <a:cubicBezTo>
                  <a:pt x="25" y="3200"/>
                  <a:pt x="32" y="3207"/>
                  <a:pt x="32" y="3216"/>
                </a:cubicBezTo>
                <a:close/>
                <a:moveTo>
                  <a:pt x="32" y="3344"/>
                </a:moveTo>
                <a:lnTo>
                  <a:pt x="32" y="3408"/>
                </a:lnTo>
                <a:cubicBezTo>
                  <a:pt x="32" y="3417"/>
                  <a:pt x="25" y="3424"/>
                  <a:pt x="16" y="3424"/>
                </a:cubicBezTo>
                <a:cubicBezTo>
                  <a:pt x="8" y="3424"/>
                  <a:pt x="0" y="3417"/>
                  <a:pt x="0" y="3408"/>
                </a:cubicBezTo>
                <a:lnTo>
                  <a:pt x="0" y="3344"/>
                </a:lnTo>
                <a:cubicBezTo>
                  <a:pt x="0" y="3335"/>
                  <a:pt x="8" y="3328"/>
                  <a:pt x="16" y="3328"/>
                </a:cubicBezTo>
                <a:cubicBezTo>
                  <a:pt x="25" y="3328"/>
                  <a:pt x="32" y="3335"/>
                  <a:pt x="32" y="3344"/>
                </a:cubicBezTo>
                <a:close/>
                <a:moveTo>
                  <a:pt x="32" y="3472"/>
                </a:moveTo>
                <a:lnTo>
                  <a:pt x="32" y="3536"/>
                </a:lnTo>
                <a:cubicBezTo>
                  <a:pt x="32" y="3545"/>
                  <a:pt x="25" y="3552"/>
                  <a:pt x="16" y="3552"/>
                </a:cubicBezTo>
                <a:cubicBezTo>
                  <a:pt x="8" y="3552"/>
                  <a:pt x="0" y="3545"/>
                  <a:pt x="0" y="3536"/>
                </a:cubicBezTo>
                <a:lnTo>
                  <a:pt x="0" y="3472"/>
                </a:lnTo>
                <a:cubicBezTo>
                  <a:pt x="0" y="3463"/>
                  <a:pt x="8" y="3456"/>
                  <a:pt x="16" y="3456"/>
                </a:cubicBezTo>
                <a:cubicBezTo>
                  <a:pt x="25" y="3456"/>
                  <a:pt x="32" y="3463"/>
                  <a:pt x="32" y="3472"/>
                </a:cubicBezTo>
                <a:close/>
                <a:moveTo>
                  <a:pt x="32" y="3600"/>
                </a:moveTo>
                <a:lnTo>
                  <a:pt x="32" y="3664"/>
                </a:lnTo>
                <a:cubicBezTo>
                  <a:pt x="32" y="3673"/>
                  <a:pt x="25" y="3680"/>
                  <a:pt x="16" y="3680"/>
                </a:cubicBezTo>
                <a:cubicBezTo>
                  <a:pt x="8" y="3680"/>
                  <a:pt x="0" y="3673"/>
                  <a:pt x="0" y="3664"/>
                </a:cubicBezTo>
                <a:lnTo>
                  <a:pt x="0" y="3600"/>
                </a:lnTo>
                <a:cubicBezTo>
                  <a:pt x="0" y="3591"/>
                  <a:pt x="8" y="3584"/>
                  <a:pt x="16" y="3584"/>
                </a:cubicBezTo>
                <a:cubicBezTo>
                  <a:pt x="25" y="3584"/>
                  <a:pt x="32" y="3591"/>
                  <a:pt x="32" y="3600"/>
                </a:cubicBezTo>
                <a:close/>
                <a:moveTo>
                  <a:pt x="32" y="3728"/>
                </a:moveTo>
                <a:lnTo>
                  <a:pt x="32" y="3792"/>
                </a:lnTo>
                <a:cubicBezTo>
                  <a:pt x="32" y="3801"/>
                  <a:pt x="25" y="3808"/>
                  <a:pt x="16" y="3808"/>
                </a:cubicBezTo>
                <a:cubicBezTo>
                  <a:pt x="8" y="3808"/>
                  <a:pt x="0" y="3801"/>
                  <a:pt x="0" y="3792"/>
                </a:cubicBezTo>
                <a:lnTo>
                  <a:pt x="0" y="3728"/>
                </a:lnTo>
                <a:cubicBezTo>
                  <a:pt x="0" y="3719"/>
                  <a:pt x="8" y="3712"/>
                  <a:pt x="16" y="3712"/>
                </a:cubicBezTo>
                <a:cubicBezTo>
                  <a:pt x="25" y="3712"/>
                  <a:pt x="32" y="3719"/>
                  <a:pt x="32" y="3728"/>
                </a:cubicBezTo>
                <a:close/>
                <a:moveTo>
                  <a:pt x="32" y="3856"/>
                </a:moveTo>
                <a:lnTo>
                  <a:pt x="32" y="3920"/>
                </a:lnTo>
                <a:cubicBezTo>
                  <a:pt x="32" y="3929"/>
                  <a:pt x="25" y="3936"/>
                  <a:pt x="16" y="3936"/>
                </a:cubicBezTo>
                <a:cubicBezTo>
                  <a:pt x="8" y="3936"/>
                  <a:pt x="0" y="3929"/>
                  <a:pt x="0" y="3920"/>
                </a:cubicBezTo>
                <a:lnTo>
                  <a:pt x="0" y="3856"/>
                </a:lnTo>
                <a:cubicBezTo>
                  <a:pt x="0" y="3847"/>
                  <a:pt x="8" y="3840"/>
                  <a:pt x="16" y="3840"/>
                </a:cubicBezTo>
                <a:cubicBezTo>
                  <a:pt x="25" y="3840"/>
                  <a:pt x="32" y="3847"/>
                  <a:pt x="32" y="3856"/>
                </a:cubicBezTo>
                <a:close/>
                <a:moveTo>
                  <a:pt x="32" y="3984"/>
                </a:moveTo>
                <a:lnTo>
                  <a:pt x="32" y="4048"/>
                </a:lnTo>
                <a:cubicBezTo>
                  <a:pt x="32" y="4057"/>
                  <a:pt x="25" y="4064"/>
                  <a:pt x="16" y="4064"/>
                </a:cubicBezTo>
                <a:cubicBezTo>
                  <a:pt x="8" y="4064"/>
                  <a:pt x="0" y="4057"/>
                  <a:pt x="0" y="4048"/>
                </a:cubicBezTo>
                <a:lnTo>
                  <a:pt x="0" y="3984"/>
                </a:lnTo>
                <a:cubicBezTo>
                  <a:pt x="0" y="3975"/>
                  <a:pt x="8" y="3968"/>
                  <a:pt x="16" y="3968"/>
                </a:cubicBezTo>
                <a:cubicBezTo>
                  <a:pt x="25" y="3968"/>
                  <a:pt x="32" y="3975"/>
                  <a:pt x="32" y="3984"/>
                </a:cubicBezTo>
                <a:close/>
                <a:moveTo>
                  <a:pt x="32" y="4112"/>
                </a:moveTo>
                <a:lnTo>
                  <a:pt x="32" y="4176"/>
                </a:lnTo>
                <a:cubicBezTo>
                  <a:pt x="32" y="4185"/>
                  <a:pt x="25" y="4192"/>
                  <a:pt x="16" y="4192"/>
                </a:cubicBezTo>
                <a:cubicBezTo>
                  <a:pt x="8" y="4192"/>
                  <a:pt x="0" y="4185"/>
                  <a:pt x="0" y="4176"/>
                </a:cubicBezTo>
                <a:lnTo>
                  <a:pt x="0" y="4112"/>
                </a:lnTo>
                <a:cubicBezTo>
                  <a:pt x="0" y="4103"/>
                  <a:pt x="8" y="4096"/>
                  <a:pt x="16" y="4096"/>
                </a:cubicBezTo>
                <a:cubicBezTo>
                  <a:pt x="25" y="4096"/>
                  <a:pt x="32" y="4103"/>
                  <a:pt x="32" y="4112"/>
                </a:cubicBezTo>
                <a:close/>
                <a:moveTo>
                  <a:pt x="32" y="4240"/>
                </a:moveTo>
                <a:lnTo>
                  <a:pt x="32" y="4304"/>
                </a:lnTo>
                <a:cubicBezTo>
                  <a:pt x="32" y="4313"/>
                  <a:pt x="25" y="4320"/>
                  <a:pt x="16" y="4320"/>
                </a:cubicBezTo>
                <a:cubicBezTo>
                  <a:pt x="8" y="4320"/>
                  <a:pt x="0" y="4313"/>
                  <a:pt x="0" y="4304"/>
                </a:cubicBezTo>
                <a:lnTo>
                  <a:pt x="0" y="4240"/>
                </a:lnTo>
                <a:cubicBezTo>
                  <a:pt x="0" y="4231"/>
                  <a:pt x="8" y="4224"/>
                  <a:pt x="16" y="4224"/>
                </a:cubicBezTo>
                <a:cubicBezTo>
                  <a:pt x="25" y="4224"/>
                  <a:pt x="32" y="4231"/>
                  <a:pt x="32" y="4240"/>
                </a:cubicBezTo>
                <a:close/>
                <a:moveTo>
                  <a:pt x="32" y="4368"/>
                </a:moveTo>
                <a:lnTo>
                  <a:pt x="32" y="4432"/>
                </a:lnTo>
                <a:cubicBezTo>
                  <a:pt x="32" y="4441"/>
                  <a:pt x="25" y="4448"/>
                  <a:pt x="16" y="4448"/>
                </a:cubicBezTo>
                <a:cubicBezTo>
                  <a:pt x="8" y="4448"/>
                  <a:pt x="0" y="4441"/>
                  <a:pt x="0" y="4432"/>
                </a:cubicBezTo>
                <a:lnTo>
                  <a:pt x="0" y="4368"/>
                </a:lnTo>
                <a:cubicBezTo>
                  <a:pt x="0" y="4359"/>
                  <a:pt x="8" y="4352"/>
                  <a:pt x="16" y="4352"/>
                </a:cubicBezTo>
                <a:cubicBezTo>
                  <a:pt x="25" y="4352"/>
                  <a:pt x="32" y="4359"/>
                  <a:pt x="32" y="4368"/>
                </a:cubicBezTo>
                <a:close/>
                <a:moveTo>
                  <a:pt x="32" y="4496"/>
                </a:moveTo>
                <a:lnTo>
                  <a:pt x="32" y="4560"/>
                </a:lnTo>
                <a:cubicBezTo>
                  <a:pt x="32" y="4569"/>
                  <a:pt x="25" y="4576"/>
                  <a:pt x="16" y="4576"/>
                </a:cubicBezTo>
                <a:cubicBezTo>
                  <a:pt x="8" y="4576"/>
                  <a:pt x="0" y="4569"/>
                  <a:pt x="0" y="4560"/>
                </a:cubicBezTo>
                <a:lnTo>
                  <a:pt x="0" y="4496"/>
                </a:lnTo>
                <a:cubicBezTo>
                  <a:pt x="0" y="4487"/>
                  <a:pt x="8" y="4480"/>
                  <a:pt x="16" y="4480"/>
                </a:cubicBezTo>
                <a:cubicBezTo>
                  <a:pt x="25" y="4480"/>
                  <a:pt x="32" y="4487"/>
                  <a:pt x="32" y="4496"/>
                </a:cubicBezTo>
                <a:close/>
                <a:moveTo>
                  <a:pt x="32" y="4624"/>
                </a:moveTo>
                <a:lnTo>
                  <a:pt x="32" y="4688"/>
                </a:lnTo>
                <a:cubicBezTo>
                  <a:pt x="32" y="4697"/>
                  <a:pt x="25" y="4704"/>
                  <a:pt x="16" y="4704"/>
                </a:cubicBezTo>
                <a:cubicBezTo>
                  <a:pt x="8" y="4704"/>
                  <a:pt x="0" y="4697"/>
                  <a:pt x="0" y="4688"/>
                </a:cubicBezTo>
                <a:lnTo>
                  <a:pt x="0" y="4624"/>
                </a:lnTo>
                <a:cubicBezTo>
                  <a:pt x="0" y="4615"/>
                  <a:pt x="8" y="4608"/>
                  <a:pt x="16" y="4608"/>
                </a:cubicBezTo>
                <a:cubicBezTo>
                  <a:pt x="25" y="4608"/>
                  <a:pt x="32" y="4615"/>
                  <a:pt x="32" y="4624"/>
                </a:cubicBezTo>
                <a:close/>
                <a:moveTo>
                  <a:pt x="32" y="4752"/>
                </a:moveTo>
                <a:lnTo>
                  <a:pt x="32" y="4816"/>
                </a:lnTo>
                <a:cubicBezTo>
                  <a:pt x="32" y="4825"/>
                  <a:pt x="25" y="4832"/>
                  <a:pt x="16" y="4832"/>
                </a:cubicBezTo>
                <a:cubicBezTo>
                  <a:pt x="8" y="4832"/>
                  <a:pt x="0" y="4825"/>
                  <a:pt x="0" y="4816"/>
                </a:cubicBezTo>
                <a:lnTo>
                  <a:pt x="0" y="4752"/>
                </a:lnTo>
                <a:cubicBezTo>
                  <a:pt x="0" y="4743"/>
                  <a:pt x="8" y="4736"/>
                  <a:pt x="16" y="4736"/>
                </a:cubicBezTo>
                <a:cubicBezTo>
                  <a:pt x="25" y="4736"/>
                  <a:pt x="32" y="4743"/>
                  <a:pt x="32" y="4752"/>
                </a:cubicBezTo>
                <a:close/>
                <a:moveTo>
                  <a:pt x="32" y="4880"/>
                </a:moveTo>
                <a:lnTo>
                  <a:pt x="32" y="4944"/>
                </a:lnTo>
                <a:cubicBezTo>
                  <a:pt x="32" y="4953"/>
                  <a:pt x="25" y="4960"/>
                  <a:pt x="16" y="4960"/>
                </a:cubicBezTo>
                <a:cubicBezTo>
                  <a:pt x="8" y="4960"/>
                  <a:pt x="0" y="4953"/>
                  <a:pt x="0" y="4944"/>
                </a:cubicBezTo>
                <a:lnTo>
                  <a:pt x="0" y="4880"/>
                </a:lnTo>
                <a:cubicBezTo>
                  <a:pt x="0" y="4871"/>
                  <a:pt x="8" y="4864"/>
                  <a:pt x="16" y="4864"/>
                </a:cubicBezTo>
                <a:cubicBezTo>
                  <a:pt x="25" y="4864"/>
                  <a:pt x="32" y="4871"/>
                  <a:pt x="32" y="4880"/>
                </a:cubicBezTo>
                <a:close/>
                <a:moveTo>
                  <a:pt x="32" y="5008"/>
                </a:moveTo>
                <a:lnTo>
                  <a:pt x="32" y="5072"/>
                </a:lnTo>
                <a:cubicBezTo>
                  <a:pt x="32" y="5081"/>
                  <a:pt x="25" y="5088"/>
                  <a:pt x="16" y="5088"/>
                </a:cubicBezTo>
                <a:cubicBezTo>
                  <a:pt x="8" y="5088"/>
                  <a:pt x="0" y="5081"/>
                  <a:pt x="0" y="5072"/>
                </a:cubicBezTo>
                <a:lnTo>
                  <a:pt x="0" y="5008"/>
                </a:lnTo>
                <a:cubicBezTo>
                  <a:pt x="0" y="4999"/>
                  <a:pt x="8" y="4992"/>
                  <a:pt x="16" y="4992"/>
                </a:cubicBezTo>
                <a:cubicBezTo>
                  <a:pt x="25" y="4992"/>
                  <a:pt x="32" y="4999"/>
                  <a:pt x="32" y="5008"/>
                </a:cubicBezTo>
                <a:close/>
                <a:moveTo>
                  <a:pt x="32" y="5136"/>
                </a:moveTo>
                <a:lnTo>
                  <a:pt x="32" y="5200"/>
                </a:lnTo>
                <a:cubicBezTo>
                  <a:pt x="32" y="5209"/>
                  <a:pt x="25" y="5216"/>
                  <a:pt x="16" y="5216"/>
                </a:cubicBezTo>
                <a:cubicBezTo>
                  <a:pt x="8" y="5216"/>
                  <a:pt x="0" y="5209"/>
                  <a:pt x="0" y="5200"/>
                </a:cubicBezTo>
                <a:lnTo>
                  <a:pt x="0" y="5136"/>
                </a:lnTo>
                <a:cubicBezTo>
                  <a:pt x="0" y="5127"/>
                  <a:pt x="8" y="5120"/>
                  <a:pt x="16" y="5120"/>
                </a:cubicBezTo>
                <a:cubicBezTo>
                  <a:pt x="25" y="5120"/>
                  <a:pt x="32" y="5127"/>
                  <a:pt x="32" y="5136"/>
                </a:cubicBezTo>
                <a:close/>
                <a:moveTo>
                  <a:pt x="32" y="5264"/>
                </a:moveTo>
                <a:lnTo>
                  <a:pt x="32" y="5328"/>
                </a:lnTo>
                <a:cubicBezTo>
                  <a:pt x="32" y="5337"/>
                  <a:pt x="25" y="5344"/>
                  <a:pt x="16" y="5344"/>
                </a:cubicBezTo>
                <a:cubicBezTo>
                  <a:pt x="8" y="5344"/>
                  <a:pt x="0" y="5337"/>
                  <a:pt x="0" y="5328"/>
                </a:cubicBezTo>
                <a:lnTo>
                  <a:pt x="0" y="5264"/>
                </a:lnTo>
                <a:cubicBezTo>
                  <a:pt x="0" y="5255"/>
                  <a:pt x="8" y="5248"/>
                  <a:pt x="16" y="5248"/>
                </a:cubicBezTo>
                <a:cubicBezTo>
                  <a:pt x="25" y="5248"/>
                  <a:pt x="32" y="5255"/>
                  <a:pt x="32" y="5264"/>
                </a:cubicBezTo>
                <a:close/>
                <a:moveTo>
                  <a:pt x="32" y="5392"/>
                </a:moveTo>
                <a:lnTo>
                  <a:pt x="32" y="5456"/>
                </a:lnTo>
                <a:cubicBezTo>
                  <a:pt x="32" y="5465"/>
                  <a:pt x="25" y="5472"/>
                  <a:pt x="16" y="5472"/>
                </a:cubicBezTo>
                <a:cubicBezTo>
                  <a:pt x="8" y="5472"/>
                  <a:pt x="0" y="5465"/>
                  <a:pt x="0" y="5456"/>
                </a:cubicBezTo>
                <a:lnTo>
                  <a:pt x="0" y="5392"/>
                </a:lnTo>
                <a:cubicBezTo>
                  <a:pt x="0" y="5383"/>
                  <a:pt x="8" y="5376"/>
                  <a:pt x="16" y="5376"/>
                </a:cubicBezTo>
                <a:cubicBezTo>
                  <a:pt x="25" y="5376"/>
                  <a:pt x="32" y="5383"/>
                  <a:pt x="32" y="5392"/>
                </a:cubicBezTo>
                <a:close/>
                <a:moveTo>
                  <a:pt x="32" y="5520"/>
                </a:moveTo>
                <a:lnTo>
                  <a:pt x="32" y="5584"/>
                </a:lnTo>
                <a:cubicBezTo>
                  <a:pt x="32" y="5593"/>
                  <a:pt x="25" y="5600"/>
                  <a:pt x="16" y="5600"/>
                </a:cubicBezTo>
                <a:cubicBezTo>
                  <a:pt x="8" y="5600"/>
                  <a:pt x="0" y="5593"/>
                  <a:pt x="0" y="5584"/>
                </a:cubicBezTo>
                <a:lnTo>
                  <a:pt x="0" y="5520"/>
                </a:lnTo>
                <a:cubicBezTo>
                  <a:pt x="0" y="5511"/>
                  <a:pt x="8" y="5504"/>
                  <a:pt x="16" y="5504"/>
                </a:cubicBezTo>
                <a:cubicBezTo>
                  <a:pt x="25" y="5504"/>
                  <a:pt x="32" y="5511"/>
                  <a:pt x="32" y="5520"/>
                </a:cubicBezTo>
                <a:close/>
                <a:moveTo>
                  <a:pt x="32" y="5648"/>
                </a:moveTo>
                <a:lnTo>
                  <a:pt x="32" y="5712"/>
                </a:lnTo>
                <a:cubicBezTo>
                  <a:pt x="32" y="5721"/>
                  <a:pt x="25" y="5728"/>
                  <a:pt x="16" y="5728"/>
                </a:cubicBezTo>
                <a:cubicBezTo>
                  <a:pt x="8" y="5728"/>
                  <a:pt x="0" y="5721"/>
                  <a:pt x="0" y="5712"/>
                </a:cubicBezTo>
                <a:lnTo>
                  <a:pt x="0" y="5648"/>
                </a:lnTo>
                <a:cubicBezTo>
                  <a:pt x="0" y="5639"/>
                  <a:pt x="8" y="5632"/>
                  <a:pt x="16" y="5632"/>
                </a:cubicBezTo>
                <a:cubicBezTo>
                  <a:pt x="25" y="5632"/>
                  <a:pt x="32" y="5639"/>
                  <a:pt x="32" y="5648"/>
                </a:cubicBezTo>
                <a:close/>
                <a:moveTo>
                  <a:pt x="32" y="5776"/>
                </a:moveTo>
                <a:lnTo>
                  <a:pt x="32" y="5840"/>
                </a:lnTo>
                <a:cubicBezTo>
                  <a:pt x="32" y="5849"/>
                  <a:pt x="25" y="5856"/>
                  <a:pt x="16" y="5856"/>
                </a:cubicBezTo>
                <a:cubicBezTo>
                  <a:pt x="8" y="5856"/>
                  <a:pt x="0" y="5849"/>
                  <a:pt x="0" y="5840"/>
                </a:cubicBezTo>
                <a:lnTo>
                  <a:pt x="0" y="5776"/>
                </a:lnTo>
                <a:cubicBezTo>
                  <a:pt x="0" y="5767"/>
                  <a:pt x="8" y="5760"/>
                  <a:pt x="16" y="5760"/>
                </a:cubicBezTo>
                <a:cubicBezTo>
                  <a:pt x="25" y="5760"/>
                  <a:pt x="32" y="5767"/>
                  <a:pt x="32" y="5776"/>
                </a:cubicBezTo>
                <a:close/>
                <a:moveTo>
                  <a:pt x="32" y="5904"/>
                </a:moveTo>
                <a:lnTo>
                  <a:pt x="32" y="5968"/>
                </a:lnTo>
                <a:cubicBezTo>
                  <a:pt x="32" y="5977"/>
                  <a:pt x="25" y="5984"/>
                  <a:pt x="16" y="5984"/>
                </a:cubicBezTo>
                <a:cubicBezTo>
                  <a:pt x="8" y="5984"/>
                  <a:pt x="0" y="5977"/>
                  <a:pt x="0" y="5968"/>
                </a:cubicBezTo>
                <a:lnTo>
                  <a:pt x="0" y="5904"/>
                </a:lnTo>
                <a:cubicBezTo>
                  <a:pt x="0" y="5895"/>
                  <a:pt x="8" y="5888"/>
                  <a:pt x="16" y="5888"/>
                </a:cubicBezTo>
                <a:cubicBezTo>
                  <a:pt x="25" y="5888"/>
                  <a:pt x="32" y="5895"/>
                  <a:pt x="32" y="5904"/>
                </a:cubicBezTo>
                <a:close/>
                <a:moveTo>
                  <a:pt x="32" y="6032"/>
                </a:moveTo>
                <a:lnTo>
                  <a:pt x="32" y="6096"/>
                </a:lnTo>
                <a:cubicBezTo>
                  <a:pt x="32" y="6105"/>
                  <a:pt x="25" y="6112"/>
                  <a:pt x="16" y="6112"/>
                </a:cubicBezTo>
                <a:cubicBezTo>
                  <a:pt x="8" y="6112"/>
                  <a:pt x="0" y="6105"/>
                  <a:pt x="0" y="6096"/>
                </a:cubicBezTo>
                <a:lnTo>
                  <a:pt x="0" y="6032"/>
                </a:lnTo>
                <a:cubicBezTo>
                  <a:pt x="0" y="6023"/>
                  <a:pt x="8" y="6016"/>
                  <a:pt x="16" y="6016"/>
                </a:cubicBezTo>
                <a:cubicBezTo>
                  <a:pt x="25" y="6016"/>
                  <a:pt x="32" y="6023"/>
                  <a:pt x="32" y="6032"/>
                </a:cubicBezTo>
                <a:close/>
                <a:moveTo>
                  <a:pt x="32" y="6160"/>
                </a:moveTo>
                <a:lnTo>
                  <a:pt x="32" y="6224"/>
                </a:lnTo>
                <a:cubicBezTo>
                  <a:pt x="32" y="6233"/>
                  <a:pt x="25" y="6240"/>
                  <a:pt x="16" y="6240"/>
                </a:cubicBezTo>
                <a:cubicBezTo>
                  <a:pt x="8" y="6240"/>
                  <a:pt x="0" y="6233"/>
                  <a:pt x="0" y="6224"/>
                </a:cubicBezTo>
                <a:lnTo>
                  <a:pt x="0" y="6160"/>
                </a:lnTo>
                <a:cubicBezTo>
                  <a:pt x="0" y="6151"/>
                  <a:pt x="8" y="6144"/>
                  <a:pt x="16" y="6144"/>
                </a:cubicBezTo>
                <a:cubicBezTo>
                  <a:pt x="25" y="6144"/>
                  <a:pt x="32" y="6151"/>
                  <a:pt x="32" y="6160"/>
                </a:cubicBezTo>
                <a:close/>
                <a:moveTo>
                  <a:pt x="32" y="6288"/>
                </a:moveTo>
                <a:lnTo>
                  <a:pt x="32" y="6352"/>
                </a:lnTo>
                <a:cubicBezTo>
                  <a:pt x="32" y="6361"/>
                  <a:pt x="25" y="6368"/>
                  <a:pt x="16" y="6368"/>
                </a:cubicBezTo>
                <a:cubicBezTo>
                  <a:pt x="8" y="6368"/>
                  <a:pt x="0" y="6361"/>
                  <a:pt x="0" y="6352"/>
                </a:cubicBezTo>
                <a:lnTo>
                  <a:pt x="0" y="6288"/>
                </a:lnTo>
                <a:cubicBezTo>
                  <a:pt x="0" y="6279"/>
                  <a:pt x="8" y="6272"/>
                  <a:pt x="16" y="6272"/>
                </a:cubicBezTo>
                <a:cubicBezTo>
                  <a:pt x="25" y="6272"/>
                  <a:pt x="32" y="6279"/>
                  <a:pt x="32" y="6288"/>
                </a:cubicBezTo>
                <a:close/>
                <a:moveTo>
                  <a:pt x="32" y="6416"/>
                </a:moveTo>
                <a:lnTo>
                  <a:pt x="32" y="6480"/>
                </a:lnTo>
                <a:cubicBezTo>
                  <a:pt x="32" y="6489"/>
                  <a:pt x="25" y="6496"/>
                  <a:pt x="16" y="6496"/>
                </a:cubicBezTo>
                <a:cubicBezTo>
                  <a:pt x="8" y="6496"/>
                  <a:pt x="0" y="6489"/>
                  <a:pt x="0" y="6480"/>
                </a:cubicBezTo>
                <a:lnTo>
                  <a:pt x="0" y="6416"/>
                </a:lnTo>
                <a:cubicBezTo>
                  <a:pt x="0" y="6407"/>
                  <a:pt x="8" y="6400"/>
                  <a:pt x="16" y="6400"/>
                </a:cubicBezTo>
                <a:cubicBezTo>
                  <a:pt x="25" y="6400"/>
                  <a:pt x="32" y="6407"/>
                  <a:pt x="32" y="6416"/>
                </a:cubicBezTo>
                <a:close/>
                <a:moveTo>
                  <a:pt x="32" y="6544"/>
                </a:moveTo>
                <a:lnTo>
                  <a:pt x="32" y="6608"/>
                </a:lnTo>
                <a:cubicBezTo>
                  <a:pt x="32" y="6617"/>
                  <a:pt x="25" y="6624"/>
                  <a:pt x="16" y="6624"/>
                </a:cubicBezTo>
                <a:cubicBezTo>
                  <a:pt x="8" y="6624"/>
                  <a:pt x="0" y="6617"/>
                  <a:pt x="0" y="6608"/>
                </a:cubicBezTo>
                <a:lnTo>
                  <a:pt x="0" y="6544"/>
                </a:lnTo>
                <a:cubicBezTo>
                  <a:pt x="0" y="6535"/>
                  <a:pt x="8" y="6528"/>
                  <a:pt x="16" y="6528"/>
                </a:cubicBezTo>
                <a:cubicBezTo>
                  <a:pt x="25" y="6528"/>
                  <a:pt x="32" y="6535"/>
                  <a:pt x="32" y="6544"/>
                </a:cubicBezTo>
                <a:close/>
                <a:moveTo>
                  <a:pt x="32" y="6672"/>
                </a:moveTo>
                <a:lnTo>
                  <a:pt x="32" y="6736"/>
                </a:lnTo>
                <a:cubicBezTo>
                  <a:pt x="32" y="6745"/>
                  <a:pt x="25" y="6752"/>
                  <a:pt x="16" y="6752"/>
                </a:cubicBezTo>
                <a:cubicBezTo>
                  <a:pt x="8" y="6752"/>
                  <a:pt x="0" y="6745"/>
                  <a:pt x="0" y="6736"/>
                </a:cubicBezTo>
                <a:lnTo>
                  <a:pt x="0" y="6672"/>
                </a:lnTo>
                <a:cubicBezTo>
                  <a:pt x="0" y="6663"/>
                  <a:pt x="8" y="6656"/>
                  <a:pt x="16" y="6656"/>
                </a:cubicBezTo>
                <a:cubicBezTo>
                  <a:pt x="25" y="6656"/>
                  <a:pt x="32" y="6663"/>
                  <a:pt x="32" y="6672"/>
                </a:cubicBezTo>
                <a:close/>
                <a:moveTo>
                  <a:pt x="32" y="6800"/>
                </a:moveTo>
                <a:lnTo>
                  <a:pt x="32" y="6864"/>
                </a:lnTo>
                <a:cubicBezTo>
                  <a:pt x="32" y="6873"/>
                  <a:pt x="25" y="6880"/>
                  <a:pt x="16" y="6880"/>
                </a:cubicBezTo>
                <a:cubicBezTo>
                  <a:pt x="8" y="6880"/>
                  <a:pt x="0" y="6873"/>
                  <a:pt x="0" y="6864"/>
                </a:cubicBezTo>
                <a:lnTo>
                  <a:pt x="0" y="6800"/>
                </a:lnTo>
                <a:cubicBezTo>
                  <a:pt x="0" y="6791"/>
                  <a:pt x="8" y="6784"/>
                  <a:pt x="16" y="6784"/>
                </a:cubicBezTo>
                <a:cubicBezTo>
                  <a:pt x="25" y="6784"/>
                  <a:pt x="32" y="6791"/>
                  <a:pt x="32" y="6800"/>
                </a:cubicBezTo>
                <a:close/>
                <a:moveTo>
                  <a:pt x="32" y="6928"/>
                </a:moveTo>
                <a:lnTo>
                  <a:pt x="32" y="6992"/>
                </a:lnTo>
                <a:cubicBezTo>
                  <a:pt x="32" y="7001"/>
                  <a:pt x="25" y="7008"/>
                  <a:pt x="16" y="7008"/>
                </a:cubicBezTo>
                <a:cubicBezTo>
                  <a:pt x="8" y="7008"/>
                  <a:pt x="0" y="7001"/>
                  <a:pt x="0" y="6992"/>
                </a:cubicBezTo>
                <a:lnTo>
                  <a:pt x="0" y="6928"/>
                </a:lnTo>
                <a:cubicBezTo>
                  <a:pt x="0" y="6919"/>
                  <a:pt x="8" y="6912"/>
                  <a:pt x="16" y="6912"/>
                </a:cubicBezTo>
                <a:cubicBezTo>
                  <a:pt x="25" y="6912"/>
                  <a:pt x="32" y="6919"/>
                  <a:pt x="32" y="6928"/>
                </a:cubicBezTo>
                <a:close/>
                <a:moveTo>
                  <a:pt x="32" y="7056"/>
                </a:moveTo>
                <a:lnTo>
                  <a:pt x="32" y="7120"/>
                </a:lnTo>
                <a:cubicBezTo>
                  <a:pt x="32" y="7129"/>
                  <a:pt x="25" y="7136"/>
                  <a:pt x="16" y="7136"/>
                </a:cubicBezTo>
                <a:cubicBezTo>
                  <a:pt x="8" y="7136"/>
                  <a:pt x="0" y="7129"/>
                  <a:pt x="0" y="7120"/>
                </a:cubicBezTo>
                <a:lnTo>
                  <a:pt x="0" y="7056"/>
                </a:lnTo>
                <a:cubicBezTo>
                  <a:pt x="0" y="7047"/>
                  <a:pt x="8" y="7040"/>
                  <a:pt x="16" y="7040"/>
                </a:cubicBezTo>
                <a:cubicBezTo>
                  <a:pt x="25" y="7040"/>
                  <a:pt x="32" y="7047"/>
                  <a:pt x="32" y="7056"/>
                </a:cubicBezTo>
                <a:close/>
                <a:moveTo>
                  <a:pt x="32" y="7184"/>
                </a:moveTo>
                <a:lnTo>
                  <a:pt x="32" y="7248"/>
                </a:lnTo>
                <a:cubicBezTo>
                  <a:pt x="32" y="7257"/>
                  <a:pt x="25" y="7264"/>
                  <a:pt x="16" y="7264"/>
                </a:cubicBezTo>
                <a:cubicBezTo>
                  <a:pt x="8" y="7264"/>
                  <a:pt x="0" y="7257"/>
                  <a:pt x="0" y="7248"/>
                </a:cubicBezTo>
                <a:lnTo>
                  <a:pt x="0" y="7184"/>
                </a:lnTo>
                <a:cubicBezTo>
                  <a:pt x="0" y="7175"/>
                  <a:pt x="8" y="7168"/>
                  <a:pt x="16" y="7168"/>
                </a:cubicBezTo>
                <a:cubicBezTo>
                  <a:pt x="25" y="7168"/>
                  <a:pt x="32" y="7175"/>
                  <a:pt x="32" y="7184"/>
                </a:cubicBezTo>
                <a:close/>
                <a:moveTo>
                  <a:pt x="32" y="7312"/>
                </a:moveTo>
                <a:lnTo>
                  <a:pt x="32" y="7373"/>
                </a:lnTo>
                <a:lnTo>
                  <a:pt x="9" y="7359"/>
                </a:lnTo>
                <a:lnTo>
                  <a:pt x="11" y="7358"/>
                </a:lnTo>
                <a:cubicBezTo>
                  <a:pt x="18" y="7354"/>
                  <a:pt x="28" y="7357"/>
                  <a:pt x="33" y="7365"/>
                </a:cubicBezTo>
                <a:cubicBezTo>
                  <a:pt x="37" y="7372"/>
                  <a:pt x="34" y="7382"/>
                  <a:pt x="26" y="7386"/>
                </a:cubicBezTo>
                <a:lnTo>
                  <a:pt x="24" y="7387"/>
                </a:lnTo>
                <a:cubicBezTo>
                  <a:pt x="19" y="7390"/>
                  <a:pt x="13" y="7390"/>
                  <a:pt x="8" y="7387"/>
                </a:cubicBezTo>
                <a:cubicBezTo>
                  <a:pt x="3" y="7384"/>
                  <a:pt x="0" y="7379"/>
                  <a:pt x="0" y="7373"/>
                </a:cubicBezTo>
                <a:lnTo>
                  <a:pt x="0" y="7312"/>
                </a:lnTo>
                <a:cubicBezTo>
                  <a:pt x="0" y="7303"/>
                  <a:pt x="8" y="7296"/>
                  <a:pt x="16" y="7296"/>
                </a:cubicBezTo>
                <a:cubicBezTo>
                  <a:pt x="25" y="7296"/>
                  <a:pt x="32" y="7303"/>
                  <a:pt x="32" y="7312"/>
                </a:cubicBezTo>
                <a:close/>
                <a:moveTo>
                  <a:pt x="67" y="7327"/>
                </a:moveTo>
                <a:lnTo>
                  <a:pt x="123" y="7296"/>
                </a:lnTo>
                <a:cubicBezTo>
                  <a:pt x="130" y="7292"/>
                  <a:pt x="140" y="7294"/>
                  <a:pt x="144" y="7302"/>
                </a:cubicBezTo>
                <a:cubicBezTo>
                  <a:pt x="149" y="7310"/>
                  <a:pt x="146" y="7320"/>
                  <a:pt x="138" y="7324"/>
                </a:cubicBezTo>
                <a:lnTo>
                  <a:pt x="82" y="7355"/>
                </a:lnTo>
                <a:cubicBezTo>
                  <a:pt x="75" y="7359"/>
                  <a:pt x="65" y="7357"/>
                  <a:pt x="60" y="7349"/>
                </a:cubicBezTo>
                <a:cubicBezTo>
                  <a:pt x="56" y="7341"/>
                  <a:pt x="59" y="7331"/>
                  <a:pt x="67" y="7327"/>
                </a:cubicBezTo>
                <a:close/>
                <a:moveTo>
                  <a:pt x="178" y="7265"/>
                </a:moveTo>
                <a:lnTo>
                  <a:pt x="234" y="7234"/>
                </a:lnTo>
                <a:cubicBezTo>
                  <a:pt x="242" y="7229"/>
                  <a:pt x="252" y="7232"/>
                  <a:pt x="256" y="7240"/>
                </a:cubicBezTo>
                <a:cubicBezTo>
                  <a:pt x="260" y="7247"/>
                  <a:pt x="258" y="7257"/>
                  <a:pt x="250" y="7261"/>
                </a:cubicBezTo>
                <a:lnTo>
                  <a:pt x="194" y="7293"/>
                </a:lnTo>
                <a:cubicBezTo>
                  <a:pt x="186" y="7297"/>
                  <a:pt x="177" y="7294"/>
                  <a:pt x="172" y="7287"/>
                </a:cubicBezTo>
                <a:cubicBezTo>
                  <a:pt x="168" y="7279"/>
                  <a:pt x="171" y="7269"/>
                  <a:pt x="178" y="7265"/>
                </a:cubicBezTo>
                <a:close/>
                <a:moveTo>
                  <a:pt x="290" y="7202"/>
                </a:moveTo>
                <a:lnTo>
                  <a:pt x="346" y="7171"/>
                </a:lnTo>
                <a:cubicBezTo>
                  <a:pt x="354" y="7167"/>
                  <a:pt x="363" y="7170"/>
                  <a:pt x="368" y="7177"/>
                </a:cubicBezTo>
                <a:cubicBezTo>
                  <a:pt x="372" y="7185"/>
                  <a:pt x="369" y="7195"/>
                  <a:pt x="362" y="7199"/>
                </a:cubicBezTo>
                <a:lnTo>
                  <a:pt x="306" y="7230"/>
                </a:lnTo>
                <a:cubicBezTo>
                  <a:pt x="298" y="7235"/>
                  <a:pt x="288" y="7232"/>
                  <a:pt x="284" y="7224"/>
                </a:cubicBezTo>
                <a:cubicBezTo>
                  <a:pt x="280" y="7216"/>
                  <a:pt x="282" y="7207"/>
                  <a:pt x="290" y="7202"/>
                </a:cubicBezTo>
                <a:close/>
                <a:moveTo>
                  <a:pt x="402" y="7140"/>
                </a:moveTo>
                <a:lnTo>
                  <a:pt x="458" y="7109"/>
                </a:lnTo>
                <a:cubicBezTo>
                  <a:pt x="466" y="7104"/>
                  <a:pt x="475" y="7107"/>
                  <a:pt x="480" y="7115"/>
                </a:cubicBezTo>
                <a:cubicBezTo>
                  <a:pt x="484" y="7123"/>
                  <a:pt x="481" y="7132"/>
                  <a:pt x="473" y="7137"/>
                </a:cubicBezTo>
                <a:lnTo>
                  <a:pt x="418" y="7168"/>
                </a:lnTo>
                <a:cubicBezTo>
                  <a:pt x="410" y="7172"/>
                  <a:pt x="400" y="7169"/>
                  <a:pt x="396" y="7162"/>
                </a:cubicBezTo>
                <a:cubicBezTo>
                  <a:pt x="391" y="7154"/>
                  <a:pt x="394" y="7144"/>
                  <a:pt x="402" y="7140"/>
                </a:cubicBezTo>
                <a:close/>
                <a:moveTo>
                  <a:pt x="514" y="7078"/>
                </a:moveTo>
                <a:lnTo>
                  <a:pt x="570" y="7046"/>
                </a:lnTo>
                <a:cubicBezTo>
                  <a:pt x="577" y="7042"/>
                  <a:pt x="587" y="7045"/>
                  <a:pt x="591" y="7053"/>
                </a:cubicBezTo>
                <a:cubicBezTo>
                  <a:pt x="596" y="7060"/>
                  <a:pt x="593" y="7070"/>
                  <a:pt x="585" y="7074"/>
                </a:cubicBezTo>
                <a:lnTo>
                  <a:pt x="529" y="7106"/>
                </a:lnTo>
                <a:cubicBezTo>
                  <a:pt x="522" y="7110"/>
                  <a:pt x="512" y="7107"/>
                  <a:pt x="508" y="7099"/>
                </a:cubicBezTo>
                <a:cubicBezTo>
                  <a:pt x="503" y="7092"/>
                  <a:pt x="506" y="7082"/>
                  <a:pt x="514" y="7078"/>
                </a:cubicBezTo>
                <a:close/>
                <a:moveTo>
                  <a:pt x="625" y="7015"/>
                </a:moveTo>
                <a:lnTo>
                  <a:pt x="681" y="6984"/>
                </a:lnTo>
                <a:cubicBezTo>
                  <a:pt x="689" y="6980"/>
                  <a:pt x="699" y="6982"/>
                  <a:pt x="703" y="6990"/>
                </a:cubicBezTo>
                <a:cubicBezTo>
                  <a:pt x="707" y="6998"/>
                  <a:pt x="705" y="7008"/>
                  <a:pt x="697" y="7012"/>
                </a:cubicBezTo>
                <a:lnTo>
                  <a:pt x="641" y="7043"/>
                </a:lnTo>
                <a:cubicBezTo>
                  <a:pt x="633" y="7047"/>
                  <a:pt x="624" y="7045"/>
                  <a:pt x="619" y="7037"/>
                </a:cubicBezTo>
                <a:cubicBezTo>
                  <a:pt x="615" y="7029"/>
                  <a:pt x="618" y="7019"/>
                  <a:pt x="625" y="7015"/>
                </a:cubicBezTo>
                <a:close/>
                <a:moveTo>
                  <a:pt x="737" y="6953"/>
                </a:moveTo>
                <a:lnTo>
                  <a:pt x="793" y="6922"/>
                </a:lnTo>
                <a:cubicBezTo>
                  <a:pt x="801" y="6917"/>
                  <a:pt x="811" y="6920"/>
                  <a:pt x="815" y="6928"/>
                </a:cubicBezTo>
                <a:cubicBezTo>
                  <a:pt x="819" y="6935"/>
                  <a:pt x="816" y="6945"/>
                  <a:pt x="809" y="6950"/>
                </a:cubicBezTo>
                <a:lnTo>
                  <a:pt x="753" y="6981"/>
                </a:lnTo>
                <a:cubicBezTo>
                  <a:pt x="745" y="6985"/>
                  <a:pt x="735" y="6982"/>
                  <a:pt x="731" y="6975"/>
                </a:cubicBezTo>
                <a:cubicBezTo>
                  <a:pt x="727" y="6967"/>
                  <a:pt x="729" y="6957"/>
                  <a:pt x="737" y="6953"/>
                </a:cubicBezTo>
                <a:close/>
                <a:moveTo>
                  <a:pt x="849" y="6890"/>
                </a:moveTo>
                <a:lnTo>
                  <a:pt x="905" y="6859"/>
                </a:lnTo>
                <a:cubicBezTo>
                  <a:pt x="913" y="6855"/>
                  <a:pt x="922" y="6858"/>
                  <a:pt x="927" y="6865"/>
                </a:cubicBezTo>
                <a:cubicBezTo>
                  <a:pt x="931" y="6873"/>
                  <a:pt x="928" y="6883"/>
                  <a:pt x="920" y="6887"/>
                </a:cubicBezTo>
                <a:lnTo>
                  <a:pt x="865" y="6918"/>
                </a:lnTo>
                <a:cubicBezTo>
                  <a:pt x="857" y="6923"/>
                  <a:pt x="847" y="6920"/>
                  <a:pt x="843" y="6912"/>
                </a:cubicBezTo>
                <a:cubicBezTo>
                  <a:pt x="838" y="6904"/>
                  <a:pt x="841" y="6895"/>
                  <a:pt x="849" y="6890"/>
                </a:cubicBezTo>
                <a:close/>
                <a:moveTo>
                  <a:pt x="961" y="6828"/>
                </a:moveTo>
                <a:lnTo>
                  <a:pt x="1017" y="6797"/>
                </a:lnTo>
                <a:cubicBezTo>
                  <a:pt x="1024" y="6793"/>
                  <a:pt x="1034" y="6795"/>
                  <a:pt x="1038" y="6803"/>
                </a:cubicBezTo>
                <a:cubicBezTo>
                  <a:pt x="1043" y="6811"/>
                  <a:pt x="1040" y="6820"/>
                  <a:pt x="1032" y="6825"/>
                </a:cubicBezTo>
                <a:lnTo>
                  <a:pt x="976" y="6856"/>
                </a:lnTo>
                <a:cubicBezTo>
                  <a:pt x="969" y="6860"/>
                  <a:pt x="959" y="6857"/>
                  <a:pt x="955" y="6850"/>
                </a:cubicBezTo>
                <a:cubicBezTo>
                  <a:pt x="950" y="6842"/>
                  <a:pt x="953" y="6832"/>
                  <a:pt x="961" y="6828"/>
                </a:cubicBezTo>
                <a:close/>
                <a:moveTo>
                  <a:pt x="1072" y="6766"/>
                </a:moveTo>
                <a:lnTo>
                  <a:pt x="1128" y="6734"/>
                </a:lnTo>
                <a:cubicBezTo>
                  <a:pt x="1136" y="6730"/>
                  <a:pt x="1146" y="6733"/>
                  <a:pt x="1150" y="6741"/>
                </a:cubicBezTo>
                <a:cubicBezTo>
                  <a:pt x="1154" y="6748"/>
                  <a:pt x="1152" y="6758"/>
                  <a:pt x="1144" y="6762"/>
                </a:cubicBezTo>
                <a:lnTo>
                  <a:pt x="1088" y="6794"/>
                </a:lnTo>
                <a:cubicBezTo>
                  <a:pt x="1080" y="6798"/>
                  <a:pt x="1071" y="6795"/>
                  <a:pt x="1066" y="6787"/>
                </a:cubicBezTo>
                <a:cubicBezTo>
                  <a:pt x="1062" y="6780"/>
                  <a:pt x="1065" y="6770"/>
                  <a:pt x="1072" y="6766"/>
                </a:cubicBezTo>
                <a:close/>
                <a:moveTo>
                  <a:pt x="1184" y="6703"/>
                </a:moveTo>
                <a:lnTo>
                  <a:pt x="1240" y="6672"/>
                </a:lnTo>
                <a:cubicBezTo>
                  <a:pt x="1248" y="6668"/>
                  <a:pt x="1258" y="6670"/>
                  <a:pt x="1262" y="6678"/>
                </a:cubicBezTo>
                <a:cubicBezTo>
                  <a:pt x="1266" y="6686"/>
                  <a:pt x="1263" y="6696"/>
                  <a:pt x="1256" y="6700"/>
                </a:cubicBezTo>
                <a:lnTo>
                  <a:pt x="1200" y="6731"/>
                </a:lnTo>
                <a:cubicBezTo>
                  <a:pt x="1192" y="6735"/>
                  <a:pt x="1182" y="6733"/>
                  <a:pt x="1178" y="6725"/>
                </a:cubicBezTo>
                <a:cubicBezTo>
                  <a:pt x="1174" y="6717"/>
                  <a:pt x="1177" y="6708"/>
                  <a:pt x="1184" y="6703"/>
                </a:cubicBezTo>
                <a:close/>
                <a:moveTo>
                  <a:pt x="1296" y="6641"/>
                </a:moveTo>
                <a:lnTo>
                  <a:pt x="1352" y="6610"/>
                </a:lnTo>
                <a:cubicBezTo>
                  <a:pt x="1360" y="6605"/>
                  <a:pt x="1369" y="6608"/>
                  <a:pt x="1374" y="6616"/>
                </a:cubicBezTo>
                <a:cubicBezTo>
                  <a:pt x="1378" y="6624"/>
                  <a:pt x="1375" y="6633"/>
                  <a:pt x="1368" y="6638"/>
                </a:cubicBezTo>
                <a:lnTo>
                  <a:pt x="1312" y="6669"/>
                </a:lnTo>
                <a:cubicBezTo>
                  <a:pt x="1304" y="6673"/>
                  <a:pt x="1294" y="6670"/>
                  <a:pt x="1290" y="6663"/>
                </a:cubicBezTo>
                <a:cubicBezTo>
                  <a:pt x="1286" y="6655"/>
                  <a:pt x="1288" y="6645"/>
                  <a:pt x="1296" y="6641"/>
                </a:cubicBezTo>
                <a:close/>
                <a:moveTo>
                  <a:pt x="1408" y="6578"/>
                </a:moveTo>
                <a:lnTo>
                  <a:pt x="1464" y="6547"/>
                </a:lnTo>
                <a:cubicBezTo>
                  <a:pt x="1471" y="6543"/>
                  <a:pt x="1481" y="6546"/>
                  <a:pt x="1485" y="6553"/>
                </a:cubicBezTo>
                <a:cubicBezTo>
                  <a:pt x="1490" y="6561"/>
                  <a:pt x="1487" y="6571"/>
                  <a:pt x="1479" y="6575"/>
                </a:cubicBezTo>
                <a:lnTo>
                  <a:pt x="1423" y="6606"/>
                </a:lnTo>
                <a:cubicBezTo>
                  <a:pt x="1416" y="6611"/>
                  <a:pt x="1406" y="6608"/>
                  <a:pt x="1402" y="6600"/>
                </a:cubicBezTo>
                <a:cubicBezTo>
                  <a:pt x="1397" y="6592"/>
                  <a:pt x="1400" y="6583"/>
                  <a:pt x="1408" y="6578"/>
                </a:cubicBezTo>
                <a:close/>
                <a:moveTo>
                  <a:pt x="1520" y="6516"/>
                </a:moveTo>
                <a:lnTo>
                  <a:pt x="1575" y="6485"/>
                </a:lnTo>
                <a:cubicBezTo>
                  <a:pt x="1583" y="6481"/>
                  <a:pt x="1593" y="6483"/>
                  <a:pt x="1597" y="6491"/>
                </a:cubicBezTo>
                <a:cubicBezTo>
                  <a:pt x="1602" y="6499"/>
                  <a:pt x="1599" y="6508"/>
                  <a:pt x="1591" y="6513"/>
                </a:cubicBezTo>
                <a:lnTo>
                  <a:pt x="1535" y="6544"/>
                </a:lnTo>
                <a:cubicBezTo>
                  <a:pt x="1527" y="6548"/>
                  <a:pt x="1518" y="6546"/>
                  <a:pt x="1513" y="6538"/>
                </a:cubicBezTo>
                <a:cubicBezTo>
                  <a:pt x="1509" y="6530"/>
                  <a:pt x="1512" y="6520"/>
                  <a:pt x="1520" y="6516"/>
                </a:cubicBezTo>
                <a:close/>
                <a:moveTo>
                  <a:pt x="1631" y="6454"/>
                </a:moveTo>
                <a:lnTo>
                  <a:pt x="1687" y="6422"/>
                </a:lnTo>
                <a:cubicBezTo>
                  <a:pt x="1695" y="6418"/>
                  <a:pt x="1705" y="6421"/>
                  <a:pt x="1709" y="6429"/>
                </a:cubicBezTo>
                <a:cubicBezTo>
                  <a:pt x="1713" y="6436"/>
                  <a:pt x="1711" y="6446"/>
                  <a:pt x="1703" y="6450"/>
                </a:cubicBezTo>
                <a:lnTo>
                  <a:pt x="1647" y="6482"/>
                </a:lnTo>
                <a:cubicBezTo>
                  <a:pt x="1639" y="6486"/>
                  <a:pt x="1629" y="6483"/>
                  <a:pt x="1625" y="6475"/>
                </a:cubicBezTo>
                <a:cubicBezTo>
                  <a:pt x="1621" y="6468"/>
                  <a:pt x="1624" y="6458"/>
                  <a:pt x="1631" y="6454"/>
                </a:cubicBezTo>
                <a:close/>
                <a:moveTo>
                  <a:pt x="1743" y="6391"/>
                </a:moveTo>
                <a:lnTo>
                  <a:pt x="1799" y="6360"/>
                </a:lnTo>
                <a:cubicBezTo>
                  <a:pt x="1807" y="6356"/>
                  <a:pt x="1816" y="6359"/>
                  <a:pt x="1821" y="6366"/>
                </a:cubicBezTo>
                <a:cubicBezTo>
                  <a:pt x="1825" y="6374"/>
                  <a:pt x="1822" y="6384"/>
                  <a:pt x="1815" y="6388"/>
                </a:cubicBezTo>
                <a:lnTo>
                  <a:pt x="1759" y="6419"/>
                </a:lnTo>
                <a:cubicBezTo>
                  <a:pt x="1751" y="6424"/>
                  <a:pt x="1741" y="6421"/>
                  <a:pt x="1737" y="6413"/>
                </a:cubicBezTo>
                <a:cubicBezTo>
                  <a:pt x="1733" y="6405"/>
                  <a:pt x="1735" y="6396"/>
                  <a:pt x="1743" y="6391"/>
                </a:cubicBezTo>
                <a:close/>
                <a:moveTo>
                  <a:pt x="1855" y="6329"/>
                </a:moveTo>
                <a:lnTo>
                  <a:pt x="1911" y="6298"/>
                </a:lnTo>
                <a:cubicBezTo>
                  <a:pt x="1918" y="6293"/>
                  <a:pt x="1928" y="6296"/>
                  <a:pt x="1932" y="6304"/>
                </a:cubicBezTo>
                <a:cubicBezTo>
                  <a:pt x="1937" y="6312"/>
                  <a:pt x="1934" y="6321"/>
                  <a:pt x="1926" y="6326"/>
                </a:cubicBezTo>
                <a:lnTo>
                  <a:pt x="1870" y="6357"/>
                </a:lnTo>
                <a:cubicBezTo>
                  <a:pt x="1863" y="6361"/>
                  <a:pt x="1853" y="6358"/>
                  <a:pt x="1849" y="6351"/>
                </a:cubicBezTo>
                <a:cubicBezTo>
                  <a:pt x="1844" y="6343"/>
                  <a:pt x="1847" y="6333"/>
                  <a:pt x="1855" y="6329"/>
                </a:cubicBezTo>
                <a:close/>
                <a:moveTo>
                  <a:pt x="1967" y="6266"/>
                </a:moveTo>
                <a:lnTo>
                  <a:pt x="2022" y="6235"/>
                </a:lnTo>
                <a:cubicBezTo>
                  <a:pt x="2030" y="6231"/>
                  <a:pt x="2040" y="6234"/>
                  <a:pt x="2044" y="6241"/>
                </a:cubicBezTo>
                <a:cubicBezTo>
                  <a:pt x="2049" y="6249"/>
                  <a:pt x="2046" y="6259"/>
                  <a:pt x="2038" y="6263"/>
                </a:cubicBezTo>
                <a:lnTo>
                  <a:pt x="1982" y="6294"/>
                </a:lnTo>
                <a:cubicBezTo>
                  <a:pt x="1974" y="6299"/>
                  <a:pt x="1965" y="6296"/>
                  <a:pt x="1960" y="6288"/>
                </a:cubicBezTo>
                <a:cubicBezTo>
                  <a:pt x="1956" y="6281"/>
                  <a:pt x="1959" y="6271"/>
                  <a:pt x="1967" y="6266"/>
                </a:cubicBezTo>
                <a:close/>
                <a:moveTo>
                  <a:pt x="2078" y="6204"/>
                </a:moveTo>
                <a:lnTo>
                  <a:pt x="2134" y="6173"/>
                </a:lnTo>
                <a:cubicBezTo>
                  <a:pt x="2142" y="6169"/>
                  <a:pt x="2152" y="6171"/>
                  <a:pt x="2156" y="6179"/>
                </a:cubicBezTo>
                <a:cubicBezTo>
                  <a:pt x="2160" y="6187"/>
                  <a:pt x="2158" y="6197"/>
                  <a:pt x="2150" y="6201"/>
                </a:cubicBezTo>
                <a:lnTo>
                  <a:pt x="2094" y="6232"/>
                </a:lnTo>
                <a:cubicBezTo>
                  <a:pt x="2086" y="6236"/>
                  <a:pt x="2077" y="6234"/>
                  <a:pt x="2072" y="6226"/>
                </a:cubicBezTo>
                <a:cubicBezTo>
                  <a:pt x="2068" y="6218"/>
                  <a:pt x="2071" y="6208"/>
                  <a:pt x="2078" y="6204"/>
                </a:cubicBezTo>
                <a:close/>
                <a:moveTo>
                  <a:pt x="2190" y="6142"/>
                </a:moveTo>
                <a:lnTo>
                  <a:pt x="2246" y="6110"/>
                </a:lnTo>
                <a:cubicBezTo>
                  <a:pt x="2254" y="6106"/>
                  <a:pt x="2263" y="6109"/>
                  <a:pt x="2268" y="6117"/>
                </a:cubicBezTo>
                <a:cubicBezTo>
                  <a:pt x="2272" y="6124"/>
                  <a:pt x="2269" y="6134"/>
                  <a:pt x="2262" y="6138"/>
                </a:cubicBezTo>
                <a:lnTo>
                  <a:pt x="2206" y="6170"/>
                </a:lnTo>
                <a:cubicBezTo>
                  <a:pt x="2198" y="6174"/>
                  <a:pt x="2188" y="6171"/>
                  <a:pt x="2184" y="6163"/>
                </a:cubicBezTo>
                <a:cubicBezTo>
                  <a:pt x="2180" y="6156"/>
                  <a:pt x="2182" y="6146"/>
                  <a:pt x="2190" y="6142"/>
                </a:cubicBezTo>
                <a:close/>
                <a:moveTo>
                  <a:pt x="2302" y="6079"/>
                </a:moveTo>
                <a:lnTo>
                  <a:pt x="2358" y="6048"/>
                </a:lnTo>
                <a:cubicBezTo>
                  <a:pt x="2365" y="6044"/>
                  <a:pt x="2375" y="6047"/>
                  <a:pt x="2380" y="6054"/>
                </a:cubicBezTo>
                <a:cubicBezTo>
                  <a:pt x="2384" y="6062"/>
                  <a:pt x="2381" y="6072"/>
                  <a:pt x="2373" y="6076"/>
                </a:cubicBezTo>
                <a:lnTo>
                  <a:pt x="2317" y="6107"/>
                </a:lnTo>
                <a:cubicBezTo>
                  <a:pt x="2310" y="6112"/>
                  <a:pt x="2300" y="6109"/>
                  <a:pt x="2296" y="6101"/>
                </a:cubicBezTo>
                <a:cubicBezTo>
                  <a:pt x="2291" y="6093"/>
                  <a:pt x="2294" y="6084"/>
                  <a:pt x="2302" y="6079"/>
                </a:cubicBezTo>
                <a:close/>
                <a:moveTo>
                  <a:pt x="2414" y="6017"/>
                </a:moveTo>
                <a:lnTo>
                  <a:pt x="2470" y="5986"/>
                </a:lnTo>
                <a:cubicBezTo>
                  <a:pt x="2477" y="5981"/>
                  <a:pt x="2487" y="5984"/>
                  <a:pt x="2491" y="5992"/>
                </a:cubicBezTo>
                <a:cubicBezTo>
                  <a:pt x="2496" y="6000"/>
                  <a:pt x="2493" y="6009"/>
                  <a:pt x="2485" y="6014"/>
                </a:cubicBezTo>
                <a:lnTo>
                  <a:pt x="2429" y="6045"/>
                </a:lnTo>
                <a:cubicBezTo>
                  <a:pt x="2422" y="6049"/>
                  <a:pt x="2412" y="6046"/>
                  <a:pt x="2407" y="6039"/>
                </a:cubicBezTo>
                <a:cubicBezTo>
                  <a:pt x="2403" y="6031"/>
                  <a:pt x="2406" y="6021"/>
                  <a:pt x="2414" y="6017"/>
                </a:cubicBezTo>
                <a:close/>
                <a:moveTo>
                  <a:pt x="2525" y="5955"/>
                </a:moveTo>
                <a:lnTo>
                  <a:pt x="2581" y="5923"/>
                </a:lnTo>
                <a:cubicBezTo>
                  <a:pt x="2589" y="5919"/>
                  <a:pt x="2599" y="5922"/>
                  <a:pt x="2603" y="5929"/>
                </a:cubicBezTo>
                <a:cubicBezTo>
                  <a:pt x="2607" y="5937"/>
                  <a:pt x="2605" y="5947"/>
                  <a:pt x="2597" y="5951"/>
                </a:cubicBezTo>
                <a:lnTo>
                  <a:pt x="2541" y="5982"/>
                </a:lnTo>
                <a:cubicBezTo>
                  <a:pt x="2533" y="5987"/>
                  <a:pt x="2524" y="5984"/>
                  <a:pt x="2519" y="5976"/>
                </a:cubicBezTo>
                <a:cubicBezTo>
                  <a:pt x="2515" y="5969"/>
                  <a:pt x="2518" y="5959"/>
                  <a:pt x="2525" y="5955"/>
                </a:cubicBezTo>
                <a:close/>
                <a:moveTo>
                  <a:pt x="2637" y="5892"/>
                </a:moveTo>
                <a:lnTo>
                  <a:pt x="2693" y="5861"/>
                </a:lnTo>
                <a:cubicBezTo>
                  <a:pt x="2701" y="5857"/>
                  <a:pt x="2711" y="5859"/>
                  <a:pt x="2715" y="5867"/>
                </a:cubicBezTo>
                <a:cubicBezTo>
                  <a:pt x="2719" y="5875"/>
                  <a:pt x="2716" y="5885"/>
                  <a:pt x="2709" y="5889"/>
                </a:cubicBezTo>
                <a:lnTo>
                  <a:pt x="2653" y="5920"/>
                </a:lnTo>
                <a:cubicBezTo>
                  <a:pt x="2645" y="5924"/>
                  <a:pt x="2635" y="5922"/>
                  <a:pt x="2631" y="5914"/>
                </a:cubicBezTo>
                <a:cubicBezTo>
                  <a:pt x="2627" y="5906"/>
                  <a:pt x="2629" y="5896"/>
                  <a:pt x="2637" y="5892"/>
                </a:cubicBezTo>
                <a:close/>
                <a:moveTo>
                  <a:pt x="2749" y="5830"/>
                </a:moveTo>
                <a:lnTo>
                  <a:pt x="2805" y="5799"/>
                </a:lnTo>
                <a:cubicBezTo>
                  <a:pt x="2813" y="5794"/>
                  <a:pt x="2822" y="5797"/>
                  <a:pt x="2827" y="5805"/>
                </a:cubicBezTo>
                <a:cubicBezTo>
                  <a:pt x="2831" y="5812"/>
                  <a:pt x="2828" y="5822"/>
                  <a:pt x="2820" y="5826"/>
                </a:cubicBezTo>
                <a:lnTo>
                  <a:pt x="2765" y="5858"/>
                </a:lnTo>
                <a:cubicBezTo>
                  <a:pt x="2757" y="5862"/>
                  <a:pt x="2747" y="5859"/>
                  <a:pt x="2743" y="5851"/>
                </a:cubicBezTo>
                <a:cubicBezTo>
                  <a:pt x="2738" y="5844"/>
                  <a:pt x="2741" y="5834"/>
                  <a:pt x="2749" y="5830"/>
                </a:cubicBezTo>
                <a:close/>
                <a:moveTo>
                  <a:pt x="2861" y="5767"/>
                </a:moveTo>
                <a:lnTo>
                  <a:pt x="2917" y="5736"/>
                </a:lnTo>
                <a:cubicBezTo>
                  <a:pt x="2924" y="5732"/>
                  <a:pt x="2934" y="5735"/>
                  <a:pt x="2938" y="5742"/>
                </a:cubicBezTo>
                <a:cubicBezTo>
                  <a:pt x="2943" y="5750"/>
                  <a:pt x="2940" y="5760"/>
                  <a:pt x="2932" y="5764"/>
                </a:cubicBezTo>
                <a:lnTo>
                  <a:pt x="2876" y="5795"/>
                </a:lnTo>
                <a:cubicBezTo>
                  <a:pt x="2869" y="5800"/>
                  <a:pt x="2859" y="5797"/>
                  <a:pt x="2855" y="5789"/>
                </a:cubicBezTo>
                <a:cubicBezTo>
                  <a:pt x="2850" y="5781"/>
                  <a:pt x="2853" y="5772"/>
                  <a:pt x="2861" y="5767"/>
                </a:cubicBezTo>
                <a:close/>
                <a:moveTo>
                  <a:pt x="2972" y="5705"/>
                </a:moveTo>
                <a:lnTo>
                  <a:pt x="3028" y="5674"/>
                </a:lnTo>
                <a:cubicBezTo>
                  <a:pt x="3036" y="5669"/>
                  <a:pt x="3046" y="5672"/>
                  <a:pt x="3050" y="5680"/>
                </a:cubicBezTo>
                <a:cubicBezTo>
                  <a:pt x="3054" y="5688"/>
                  <a:pt x="3052" y="5697"/>
                  <a:pt x="3044" y="5702"/>
                </a:cubicBezTo>
                <a:lnTo>
                  <a:pt x="2988" y="5733"/>
                </a:lnTo>
                <a:cubicBezTo>
                  <a:pt x="2980" y="5737"/>
                  <a:pt x="2971" y="5734"/>
                  <a:pt x="2966" y="5727"/>
                </a:cubicBezTo>
                <a:cubicBezTo>
                  <a:pt x="2962" y="5719"/>
                  <a:pt x="2965" y="5709"/>
                  <a:pt x="2972" y="5705"/>
                </a:cubicBezTo>
                <a:close/>
                <a:moveTo>
                  <a:pt x="3084" y="5643"/>
                </a:moveTo>
                <a:lnTo>
                  <a:pt x="3140" y="5611"/>
                </a:lnTo>
                <a:cubicBezTo>
                  <a:pt x="3148" y="5607"/>
                  <a:pt x="3158" y="5610"/>
                  <a:pt x="3162" y="5618"/>
                </a:cubicBezTo>
                <a:cubicBezTo>
                  <a:pt x="3166" y="5625"/>
                  <a:pt x="3163" y="5635"/>
                  <a:pt x="3156" y="5639"/>
                </a:cubicBezTo>
                <a:lnTo>
                  <a:pt x="3100" y="5670"/>
                </a:lnTo>
                <a:cubicBezTo>
                  <a:pt x="3092" y="5675"/>
                  <a:pt x="3082" y="5672"/>
                  <a:pt x="3078" y="5664"/>
                </a:cubicBezTo>
                <a:cubicBezTo>
                  <a:pt x="3074" y="5657"/>
                  <a:pt x="3077" y="5647"/>
                  <a:pt x="3084" y="5643"/>
                </a:cubicBezTo>
                <a:close/>
                <a:moveTo>
                  <a:pt x="3196" y="5580"/>
                </a:moveTo>
                <a:lnTo>
                  <a:pt x="3252" y="5549"/>
                </a:lnTo>
                <a:cubicBezTo>
                  <a:pt x="3260" y="5545"/>
                  <a:pt x="3269" y="5547"/>
                  <a:pt x="3274" y="5555"/>
                </a:cubicBezTo>
                <a:cubicBezTo>
                  <a:pt x="3278" y="5563"/>
                  <a:pt x="3275" y="5573"/>
                  <a:pt x="3267" y="5577"/>
                </a:cubicBezTo>
                <a:lnTo>
                  <a:pt x="3212" y="5608"/>
                </a:lnTo>
                <a:cubicBezTo>
                  <a:pt x="3204" y="5612"/>
                  <a:pt x="3194" y="5610"/>
                  <a:pt x="3190" y="5602"/>
                </a:cubicBezTo>
                <a:cubicBezTo>
                  <a:pt x="3186" y="5594"/>
                  <a:pt x="3188" y="5584"/>
                  <a:pt x="3196" y="5580"/>
                </a:cubicBezTo>
                <a:close/>
                <a:moveTo>
                  <a:pt x="3308" y="5518"/>
                </a:moveTo>
                <a:lnTo>
                  <a:pt x="3364" y="5487"/>
                </a:lnTo>
                <a:cubicBezTo>
                  <a:pt x="3371" y="5482"/>
                  <a:pt x="3381" y="5485"/>
                  <a:pt x="3385" y="5493"/>
                </a:cubicBezTo>
                <a:cubicBezTo>
                  <a:pt x="3390" y="5500"/>
                  <a:pt x="3387" y="5510"/>
                  <a:pt x="3379" y="5515"/>
                </a:cubicBezTo>
                <a:lnTo>
                  <a:pt x="3323" y="5546"/>
                </a:lnTo>
                <a:cubicBezTo>
                  <a:pt x="3316" y="5550"/>
                  <a:pt x="3306" y="5547"/>
                  <a:pt x="3302" y="5540"/>
                </a:cubicBezTo>
                <a:cubicBezTo>
                  <a:pt x="3297" y="5532"/>
                  <a:pt x="3300" y="5522"/>
                  <a:pt x="3308" y="5518"/>
                </a:cubicBezTo>
                <a:close/>
                <a:moveTo>
                  <a:pt x="3420" y="5455"/>
                </a:moveTo>
                <a:lnTo>
                  <a:pt x="3475" y="5424"/>
                </a:lnTo>
                <a:cubicBezTo>
                  <a:pt x="3483" y="5420"/>
                  <a:pt x="3493" y="5423"/>
                  <a:pt x="3497" y="5430"/>
                </a:cubicBezTo>
                <a:cubicBezTo>
                  <a:pt x="3501" y="5438"/>
                  <a:pt x="3499" y="5448"/>
                  <a:pt x="3491" y="5452"/>
                </a:cubicBezTo>
                <a:lnTo>
                  <a:pt x="3435" y="5483"/>
                </a:lnTo>
                <a:cubicBezTo>
                  <a:pt x="3427" y="5488"/>
                  <a:pt x="3418" y="5485"/>
                  <a:pt x="3413" y="5477"/>
                </a:cubicBezTo>
                <a:cubicBezTo>
                  <a:pt x="3409" y="5469"/>
                  <a:pt x="3412" y="5460"/>
                  <a:pt x="3420" y="5455"/>
                </a:cubicBezTo>
                <a:close/>
                <a:moveTo>
                  <a:pt x="3531" y="5393"/>
                </a:moveTo>
                <a:lnTo>
                  <a:pt x="3587" y="5362"/>
                </a:lnTo>
                <a:cubicBezTo>
                  <a:pt x="3595" y="5357"/>
                  <a:pt x="3605" y="5360"/>
                  <a:pt x="3609" y="5368"/>
                </a:cubicBezTo>
                <a:cubicBezTo>
                  <a:pt x="3613" y="5376"/>
                  <a:pt x="3610" y="5385"/>
                  <a:pt x="3603" y="5390"/>
                </a:cubicBezTo>
                <a:lnTo>
                  <a:pt x="3547" y="5421"/>
                </a:lnTo>
                <a:cubicBezTo>
                  <a:pt x="3539" y="5425"/>
                  <a:pt x="3529" y="5422"/>
                  <a:pt x="3525" y="5415"/>
                </a:cubicBezTo>
                <a:cubicBezTo>
                  <a:pt x="3521" y="5407"/>
                  <a:pt x="3524" y="5397"/>
                  <a:pt x="3531" y="5393"/>
                </a:cubicBezTo>
                <a:close/>
                <a:moveTo>
                  <a:pt x="3643" y="5331"/>
                </a:moveTo>
                <a:lnTo>
                  <a:pt x="3699" y="5299"/>
                </a:lnTo>
                <a:cubicBezTo>
                  <a:pt x="3707" y="5295"/>
                  <a:pt x="3716" y="5298"/>
                  <a:pt x="3721" y="5306"/>
                </a:cubicBezTo>
                <a:cubicBezTo>
                  <a:pt x="3725" y="5313"/>
                  <a:pt x="3722" y="5323"/>
                  <a:pt x="3715" y="5327"/>
                </a:cubicBezTo>
                <a:lnTo>
                  <a:pt x="3659" y="5359"/>
                </a:lnTo>
                <a:cubicBezTo>
                  <a:pt x="3651" y="5363"/>
                  <a:pt x="3641" y="5360"/>
                  <a:pt x="3637" y="5352"/>
                </a:cubicBezTo>
                <a:cubicBezTo>
                  <a:pt x="3633" y="5345"/>
                  <a:pt x="3635" y="5335"/>
                  <a:pt x="3643" y="5331"/>
                </a:cubicBezTo>
                <a:close/>
                <a:moveTo>
                  <a:pt x="3755" y="5268"/>
                </a:moveTo>
                <a:lnTo>
                  <a:pt x="3811" y="5237"/>
                </a:lnTo>
                <a:cubicBezTo>
                  <a:pt x="3818" y="5233"/>
                  <a:pt x="3828" y="5235"/>
                  <a:pt x="3832" y="5243"/>
                </a:cubicBezTo>
                <a:cubicBezTo>
                  <a:pt x="3837" y="5251"/>
                  <a:pt x="3834" y="5261"/>
                  <a:pt x="3826" y="5265"/>
                </a:cubicBezTo>
                <a:lnTo>
                  <a:pt x="3770" y="5296"/>
                </a:lnTo>
                <a:cubicBezTo>
                  <a:pt x="3763" y="5300"/>
                  <a:pt x="3753" y="5298"/>
                  <a:pt x="3749" y="5290"/>
                </a:cubicBezTo>
                <a:cubicBezTo>
                  <a:pt x="3744" y="5282"/>
                  <a:pt x="3747" y="5272"/>
                  <a:pt x="3755" y="5268"/>
                </a:cubicBezTo>
                <a:close/>
                <a:moveTo>
                  <a:pt x="3867" y="5206"/>
                </a:moveTo>
                <a:lnTo>
                  <a:pt x="3922" y="5175"/>
                </a:lnTo>
                <a:cubicBezTo>
                  <a:pt x="3930" y="5170"/>
                  <a:pt x="3940" y="5173"/>
                  <a:pt x="3944" y="5181"/>
                </a:cubicBezTo>
                <a:cubicBezTo>
                  <a:pt x="3949" y="5188"/>
                  <a:pt x="3946" y="5198"/>
                  <a:pt x="3938" y="5203"/>
                </a:cubicBezTo>
                <a:lnTo>
                  <a:pt x="3882" y="5234"/>
                </a:lnTo>
                <a:cubicBezTo>
                  <a:pt x="3874" y="5238"/>
                  <a:pt x="3865" y="5235"/>
                  <a:pt x="3860" y="5228"/>
                </a:cubicBezTo>
                <a:cubicBezTo>
                  <a:pt x="3856" y="5220"/>
                  <a:pt x="3859" y="5210"/>
                  <a:pt x="3867" y="5206"/>
                </a:cubicBezTo>
                <a:close/>
                <a:moveTo>
                  <a:pt x="3978" y="5143"/>
                </a:moveTo>
                <a:lnTo>
                  <a:pt x="4034" y="5112"/>
                </a:lnTo>
                <a:cubicBezTo>
                  <a:pt x="4042" y="5108"/>
                  <a:pt x="4052" y="5111"/>
                  <a:pt x="4056" y="5118"/>
                </a:cubicBezTo>
                <a:cubicBezTo>
                  <a:pt x="4060" y="5126"/>
                  <a:pt x="4058" y="5136"/>
                  <a:pt x="4050" y="5140"/>
                </a:cubicBezTo>
                <a:lnTo>
                  <a:pt x="3994" y="5171"/>
                </a:lnTo>
                <a:cubicBezTo>
                  <a:pt x="3986" y="5176"/>
                  <a:pt x="3976" y="5173"/>
                  <a:pt x="3972" y="5165"/>
                </a:cubicBezTo>
                <a:cubicBezTo>
                  <a:pt x="3968" y="5157"/>
                  <a:pt x="3971" y="5148"/>
                  <a:pt x="3978" y="5143"/>
                </a:cubicBezTo>
                <a:close/>
                <a:moveTo>
                  <a:pt x="4090" y="5081"/>
                </a:moveTo>
                <a:lnTo>
                  <a:pt x="4146" y="5050"/>
                </a:lnTo>
                <a:cubicBezTo>
                  <a:pt x="4154" y="5046"/>
                  <a:pt x="4163" y="5048"/>
                  <a:pt x="4168" y="5056"/>
                </a:cubicBezTo>
                <a:cubicBezTo>
                  <a:pt x="4172" y="5064"/>
                  <a:pt x="4169" y="5073"/>
                  <a:pt x="4162" y="5078"/>
                </a:cubicBezTo>
                <a:lnTo>
                  <a:pt x="4106" y="5109"/>
                </a:lnTo>
                <a:cubicBezTo>
                  <a:pt x="4098" y="5113"/>
                  <a:pt x="4088" y="5110"/>
                  <a:pt x="4084" y="5103"/>
                </a:cubicBezTo>
                <a:cubicBezTo>
                  <a:pt x="4080" y="5095"/>
                  <a:pt x="4082" y="5085"/>
                  <a:pt x="4090" y="5081"/>
                </a:cubicBezTo>
                <a:close/>
                <a:moveTo>
                  <a:pt x="4202" y="5019"/>
                </a:moveTo>
                <a:lnTo>
                  <a:pt x="4258" y="4987"/>
                </a:lnTo>
                <a:cubicBezTo>
                  <a:pt x="4265" y="4983"/>
                  <a:pt x="4275" y="4986"/>
                  <a:pt x="4280" y="4994"/>
                </a:cubicBezTo>
                <a:cubicBezTo>
                  <a:pt x="4284" y="5001"/>
                  <a:pt x="4281" y="5011"/>
                  <a:pt x="4273" y="5015"/>
                </a:cubicBezTo>
                <a:lnTo>
                  <a:pt x="4217" y="5047"/>
                </a:lnTo>
                <a:cubicBezTo>
                  <a:pt x="4210" y="5051"/>
                  <a:pt x="4200" y="5048"/>
                  <a:pt x="4196" y="5040"/>
                </a:cubicBezTo>
                <a:cubicBezTo>
                  <a:pt x="4191" y="5033"/>
                  <a:pt x="4194" y="5023"/>
                  <a:pt x="4202" y="5019"/>
                </a:cubicBezTo>
                <a:close/>
                <a:moveTo>
                  <a:pt x="4314" y="4956"/>
                </a:moveTo>
                <a:lnTo>
                  <a:pt x="4370" y="4925"/>
                </a:lnTo>
                <a:cubicBezTo>
                  <a:pt x="4377" y="4921"/>
                  <a:pt x="4387" y="4923"/>
                  <a:pt x="4391" y="4931"/>
                </a:cubicBezTo>
                <a:cubicBezTo>
                  <a:pt x="4396" y="4939"/>
                  <a:pt x="4393" y="4949"/>
                  <a:pt x="4385" y="4953"/>
                </a:cubicBezTo>
                <a:lnTo>
                  <a:pt x="4329" y="4984"/>
                </a:lnTo>
                <a:cubicBezTo>
                  <a:pt x="4322" y="4988"/>
                  <a:pt x="4312" y="4986"/>
                  <a:pt x="4307" y="4978"/>
                </a:cubicBezTo>
                <a:cubicBezTo>
                  <a:pt x="4303" y="4970"/>
                  <a:pt x="4306" y="4961"/>
                  <a:pt x="4314" y="4956"/>
                </a:cubicBezTo>
                <a:close/>
                <a:moveTo>
                  <a:pt x="4425" y="4894"/>
                </a:moveTo>
                <a:lnTo>
                  <a:pt x="4481" y="4863"/>
                </a:lnTo>
                <a:cubicBezTo>
                  <a:pt x="4489" y="4858"/>
                  <a:pt x="4499" y="4861"/>
                  <a:pt x="4503" y="4869"/>
                </a:cubicBezTo>
                <a:cubicBezTo>
                  <a:pt x="4507" y="4877"/>
                  <a:pt x="4505" y="4886"/>
                  <a:pt x="4497" y="4891"/>
                </a:cubicBezTo>
                <a:lnTo>
                  <a:pt x="4441" y="4922"/>
                </a:lnTo>
                <a:cubicBezTo>
                  <a:pt x="4433" y="4926"/>
                  <a:pt x="4424" y="4923"/>
                  <a:pt x="4419" y="4916"/>
                </a:cubicBezTo>
                <a:cubicBezTo>
                  <a:pt x="4415" y="4908"/>
                  <a:pt x="4418" y="4898"/>
                  <a:pt x="4425" y="4894"/>
                </a:cubicBezTo>
                <a:close/>
                <a:moveTo>
                  <a:pt x="4537" y="4831"/>
                </a:moveTo>
                <a:lnTo>
                  <a:pt x="4593" y="4800"/>
                </a:lnTo>
                <a:cubicBezTo>
                  <a:pt x="4601" y="4796"/>
                  <a:pt x="4611" y="4799"/>
                  <a:pt x="4615" y="4806"/>
                </a:cubicBezTo>
                <a:cubicBezTo>
                  <a:pt x="4619" y="4814"/>
                  <a:pt x="4616" y="4824"/>
                  <a:pt x="4609" y="4828"/>
                </a:cubicBezTo>
                <a:lnTo>
                  <a:pt x="4553" y="4859"/>
                </a:lnTo>
                <a:cubicBezTo>
                  <a:pt x="4545" y="4864"/>
                  <a:pt x="4535" y="4861"/>
                  <a:pt x="4531" y="4853"/>
                </a:cubicBezTo>
                <a:cubicBezTo>
                  <a:pt x="4527" y="4845"/>
                  <a:pt x="4529" y="4836"/>
                  <a:pt x="4537" y="4831"/>
                </a:cubicBezTo>
                <a:close/>
                <a:moveTo>
                  <a:pt x="4649" y="4769"/>
                </a:moveTo>
                <a:lnTo>
                  <a:pt x="4705" y="4738"/>
                </a:lnTo>
                <a:cubicBezTo>
                  <a:pt x="4713" y="4734"/>
                  <a:pt x="4722" y="4736"/>
                  <a:pt x="4727" y="4744"/>
                </a:cubicBezTo>
                <a:cubicBezTo>
                  <a:pt x="4731" y="4752"/>
                  <a:pt x="4728" y="4761"/>
                  <a:pt x="4720" y="4766"/>
                </a:cubicBezTo>
                <a:lnTo>
                  <a:pt x="4665" y="4797"/>
                </a:lnTo>
                <a:cubicBezTo>
                  <a:pt x="4657" y="4801"/>
                  <a:pt x="4647" y="4799"/>
                  <a:pt x="4643" y="4791"/>
                </a:cubicBezTo>
                <a:cubicBezTo>
                  <a:pt x="4638" y="4783"/>
                  <a:pt x="4641" y="4773"/>
                  <a:pt x="4649" y="4769"/>
                </a:cubicBezTo>
                <a:close/>
                <a:moveTo>
                  <a:pt x="4761" y="4707"/>
                </a:moveTo>
                <a:lnTo>
                  <a:pt x="4817" y="4675"/>
                </a:lnTo>
                <a:cubicBezTo>
                  <a:pt x="4824" y="4671"/>
                  <a:pt x="4834" y="4674"/>
                  <a:pt x="4838" y="4682"/>
                </a:cubicBezTo>
                <a:cubicBezTo>
                  <a:pt x="4843" y="4689"/>
                  <a:pt x="4840" y="4699"/>
                  <a:pt x="4832" y="4703"/>
                </a:cubicBezTo>
                <a:lnTo>
                  <a:pt x="4776" y="4735"/>
                </a:lnTo>
                <a:cubicBezTo>
                  <a:pt x="4769" y="4739"/>
                  <a:pt x="4759" y="4736"/>
                  <a:pt x="4755" y="4728"/>
                </a:cubicBezTo>
                <a:cubicBezTo>
                  <a:pt x="4750" y="4721"/>
                  <a:pt x="4753" y="4711"/>
                  <a:pt x="4761" y="4707"/>
                </a:cubicBezTo>
                <a:close/>
                <a:moveTo>
                  <a:pt x="4872" y="4644"/>
                </a:moveTo>
                <a:lnTo>
                  <a:pt x="4928" y="4613"/>
                </a:lnTo>
                <a:cubicBezTo>
                  <a:pt x="4936" y="4609"/>
                  <a:pt x="4946" y="4612"/>
                  <a:pt x="4950" y="4619"/>
                </a:cubicBezTo>
                <a:cubicBezTo>
                  <a:pt x="4954" y="4627"/>
                  <a:pt x="4952" y="4637"/>
                  <a:pt x="4944" y="4641"/>
                </a:cubicBezTo>
                <a:lnTo>
                  <a:pt x="4888" y="4672"/>
                </a:lnTo>
                <a:cubicBezTo>
                  <a:pt x="4880" y="4677"/>
                  <a:pt x="4871" y="4674"/>
                  <a:pt x="4866" y="4666"/>
                </a:cubicBezTo>
                <a:cubicBezTo>
                  <a:pt x="4862" y="4658"/>
                  <a:pt x="4865" y="4649"/>
                  <a:pt x="4872" y="4644"/>
                </a:cubicBezTo>
                <a:close/>
                <a:moveTo>
                  <a:pt x="4984" y="4582"/>
                </a:moveTo>
                <a:lnTo>
                  <a:pt x="5040" y="4551"/>
                </a:lnTo>
                <a:cubicBezTo>
                  <a:pt x="5048" y="4546"/>
                  <a:pt x="5058" y="4549"/>
                  <a:pt x="5062" y="4557"/>
                </a:cubicBezTo>
                <a:cubicBezTo>
                  <a:pt x="5066" y="4565"/>
                  <a:pt x="5063" y="4574"/>
                  <a:pt x="5056" y="4579"/>
                </a:cubicBezTo>
                <a:lnTo>
                  <a:pt x="5000" y="4610"/>
                </a:lnTo>
                <a:cubicBezTo>
                  <a:pt x="4992" y="4614"/>
                  <a:pt x="4982" y="4611"/>
                  <a:pt x="4978" y="4604"/>
                </a:cubicBezTo>
                <a:cubicBezTo>
                  <a:pt x="4974" y="4596"/>
                  <a:pt x="4977" y="4586"/>
                  <a:pt x="4984" y="4582"/>
                </a:cubicBezTo>
                <a:close/>
                <a:moveTo>
                  <a:pt x="5096" y="4519"/>
                </a:moveTo>
                <a:lnTo>
                  <a:pt x="5152" y="4488"/>
                </a:lnTo>
                <a:cubicBezTo>
                  <a:pt x="5160" y="4484"/>
                  <a:pt x="5169" y="4487"/>
                  <a:pt x="5174" y="4494"/>
                </a:cubicBezTo>
                <a:cubicBezTo>
                  <a:pt x="5178" y="4502"/>
                  <a:pt x="5175" y="4512"/>
                  <a:pt x="5167" y="4516"/>
                </a:cubicBezTo>
                <a:lnTo>
                  <a:pt x="5112" y="4547"/>
                </a:lnTo>
                <a:cubicBezTo>
                  <a:pt x="5104" y="4552"/>
                  <a:pt x="5094" y="4549"/>
                  <a:pt x="5090" y="4541"/>
                </a:cubicBezTo>
                <a:cubicBezTo>
                  <a:pt x="5086" y="4534"/>
                  <a:pt x="5088" y="4524"/>
                  <a:pt x="5096" y="4519"/>
                </a:cubicBezTo>
                <a:close/>
                <a:moveTo>
                  <a:pt x="5208" y="4457"/>
                </a:moveTo>
                <a:lnTo>
                  <a:pt x="5264" y="4426"/>
                </a:lnTo>
                <a:cubicBezTo>
                  <a:pt x="5271" y="4422"/>
                  <a:pt x="5281" y="4424"/>
                  <a:pt x="5285" y="4432"/>
                </a:cubicBezTo>
                <a:cubicBezTo>
                  <a:pt x="5290" y="4440"/>
                  <a:pt x="5287" y="4450"/>
                  <a:pt x="5279" y="4454"/>
                </a:cubicBezTo>
                <a:lnTo>
                  <a:pt x="5223" y="4485"/>
                </a:lnTo>
                <a:cubicBezTo>
                  <a:pt x="5216" y="4489"/>
                  <a:pt x="5206" y="4487"/>
                  <a:pt x="5202" y="4479"/>
                </a:cubicBezTo>
                <a:cubicBezTo>
                  <a:pt x="5197" y="4471"/>
                  <a:pt x="5200" y="4461"/>
                  <a:pt x="5208" y="4457"/>
                </a:cubicBezTo>
                <a:close/>
                <a:moveTo>
                  <a:pt x="5320" y="4395"/>
                </a:moveTo>
                <a:lnTo>
                  <a:pt x="5375" y="4363"/>
                </a:lnTo>
                <a:cubicBezTo>
                  <a:pt x="5383" y="4359"/>
                  <a:pt x="5393" y="4362"/>
                  <a:pt x="5397" y="4370"/>
                </a:cubicBezTo>
                <a:cubicBezTo>
                  <a:pt x="5401" y="4377"/>
                  <a:pt x="5399" y="4387"/>
                  <a:pt x="5391" y="4391"/>
                </a:cubicBezTo>
                <a:lnTo>
                  <a:pt x="5335" y="4423"/>
                </a:lnTo>
                <a:cubicBezTo>
                  <a:pt x="5327" y="4427"/>
                  <a:pt x="5318" y="4424"/>
                  <a:pt x="5313" y="4416"/>
                </a:cubicBezTo>
                <a:cubicBezTo>
                  <a:pt x="5309" y="4409"/>
                  <a:pt x="5312" y="4399"/>
                  <a:pt x="5320" y="4395"/>
                </a:cubicBezTo>
                <a:close/>
                <a:moveTo>
                  <a:pt x="5431" y="4332"/>
                </a:moveTo>
                <a:lnTo>
                  <a:pt x="5487" y="4301"/>
                </a:lnTo>
                <a:cubicBezTo>
                  <a:pt x="5495" y="4297"/>
                  <a:pt x="5505" y="4300"/>
                  <a:pt x="5509" y="4307"/>
                </a:cubicBezTo>
                <a:cubicBezTo>
                  <a:pt x="5513" y="4315"/>
                  <a:pt x="5510" y="4325"/>
                  <a:pt x="5503" y="4329"/>
                </a:cubicBezTo>
                <a:lnTo>
                  <a:pt x="5447" y="4360"/>
                </a:lnTo>
                <a:cubicBezTo>
                  <a:pt x="5439" y="4365"/>
                  <a:pt x="5429" y="4362"/>
                  <a:pt x="5425" y="4354"/>
                </a:cubicBezTo>
                <a:cubicBezTo>
                  <a:pt x="5421" y="4346"/>
                  <a:pt x="5424" y="4337"/>
                  <a:pt x="5431" y="4332"/>
                </a:cubicBezTo>
                <a:close/>
                <a:moveTo>
                  <a:pt x="5543" y="4270"/>
                </a:moveTo>
                <a:lnTo>
                  <a:pt x="5599" y="4239"/>
                </a:lnTo>
                <a:cubicBezTo>
                  <a:pt x="5607" y="4234"/>
                  <a:pt x="5616" y="4237"/>
                  <a:pt x="5621" y="4245"/>
                </a:cubicBezTo>
                <a:cubicBezTo>
                  <a:pt x="5625" y="4253"/>
                  <a:pt x="5622" y="4262"/>
                  <a:pt x="5615" y="4267"/>
                </a:cubicBezTo>
                <a:lnTo>
                  <a:pt x="5559" y="4298"/>
                </a:lnTo>
                <a:cubicBezTo>
                  <a:pt x="5551" y="4302"/>
                  <a:pt x="5541" y="4299"/>
                  <a:pt x="5537" y="4292"/>
                </a:cubicBezTo>
                <a:cubicBezTo>
                  <a:pt x="5533" y="4284"/>
                  <a:pt x="5535" y="4274"/>
                  <a:pt x="5543" y="4270"/>
                </a:cubicBezTo>
                <a:close/>
                <a:moveTo>
                  <a:pt x="5655" y="4208"/>
                </a:moveTo>
                <a:lnTo>
                  <a:pt x="5711" y="4176"/>
                </a:lnTo>
                <a:cubicBezTo>
                  <a:pt x="5718" y="4172"/>
                  <a:pt x="5728" y="4175"/>
                  <a:pt x="5732" y="4182"/>
                </a:cubicBezTo>
                <a:cubicBezTo>
                  <a:pt x="5737" y="4190"/>
                  <a:pt x="5734" y="4200"/>
                  <a:pt x="5726" y="4204"/>
                </a:cubicBezTo>
                <a:lnTo>
                  <a:pt x="5670" y="4235"/>
                </a:lnTo>
                <a:cubicBezTo>
                  <a:pt x="5663" y="4240"/>
                  <a:pt x="5653" y="4237"/>
                  <a:pt x="5649" y="4229"/>
                </a:cubicBezTo>
                <a:cubicBezTo>
                  <a:pt x="5644" y="4222"/>
                  <a:pt x="5647" y="4212"/>
                  <a:pt x="5655" y="4208"/>
                </a:cubicBezTo>
                <a:close/>
                <a:moveTo>
                  <a:pt x="5767" y="4145"/>
                </a:moveTo>
                <a:lnTo>
                  <a:pt x="5822" y="4114"/>
                </a:lnTo>
                <a:cubicBezTo>
                  <a:pt x="5830" y="4110"/>
                  <a:pt x="5840" y="4112"/>
                  <a:pt x="5844" y="4120"/>
                </a:cubicBezTo>
                <a:cubicBezTo>
                  <a:pt x="5849" y="4128"/>
                  <a:pt x="5846" y="4138"/>
                  <a:pt x="5838" y="4142"/>
                </a:cubicBezTo>
                <a:lnTo>
                  <a:pt x="5782" y="4173"/>
                </a:lnTo>
                <a:cubicBezTo>
                  <a:pt x="5774" y="4177"/>
                  <a:pt x="5765" y="4175"/>
                  <a:pt x="5760" y="4167"/>
                </a:cubicBezTo>
                <a:cubicBezTo>
                  <a:pt x="5756" y="4159"/>
                  <a:pt x="5759" y="4149"/>
                  <a:pt x="5767" y="4145"/>
                </a:cubicBezTo>
                <a:close/>
                <a:moveTo>
                  <a:pt x="5878" y="4083"/>
                </a:moveTo>
                <a:lnTo>
                  <a:pt x="5934" y="4052"/>
                </a:lnTo>
                <a:cubicBezTo>
                  <a:pt x="5942" y="4047"/>
                  <a:pt x="5952" y="4050"/>
                  <a:pt x="5956" y="4058"/>
                </a:cubicBezTo>
                <a:cubicBezTo>
                  <a:pt x="5960" y="4065"/>
                  <a:pt x="5958" y="4075"/>
                  <a:pt x="5950" y="4079"/>
                </a:cubicBezTo>
                <a:lnTo>
                  <a:pt x="5894" y="4111"/>
                </a:lnTo>
                <a:cubicBezTo>
                  <a:pt x="5886" y="4115"/>
                  <a:pt x="5876" y="4112"/>
                  <a:pt x="5872" y="4105"/>
                </a:cubicBezTo>
                <a:cubicBezTo>
                  <a:pt x="5868" y="4097"/>
                  <a:pt x="5871" y="4087"/>
                  <a:pt x="5878" y="4083"/>
                </a:cubicBezTo>
                <a:close/>
                <a:moveTo>
                  <a:pt x="5990" y="4020"/>
                </a:moveTo>
                <a:lnTo>
                  <a:pt x="6046" y="3989"/>
                </a:lnTo>
                <a:cubicBezTo>
                  <a:pt x="6054" y="3985"/>
                  <a:pt x="6063" y="3988"/>
                  <a:pt x="6068" y="3995"/>
                </a:cubicBezTo>
                <a:cubicBezTo>
                  <a:pt x="6072" y="4003"/>
                  <a:pt x="6069" y="4013"/>
                  <a:pt x="6062" y="4017"/>
                </a:cubicBezTo>
                <a:lnTo>
                  <a:pt x="6006" y="4048"/>
                </a:lnTo>
                <a:cubicBezTo>
                  <a:pt x="5998" y="4053"/>
                  <a:pt x="5988" y="4050"/>
                  <a:pt x="5984" y="4042"/>
                </a:cubicBezTo>
                <a:cubicBezTo>
                  <a:pt x="5980" y="4034"/>
                  <a:pt x="5982" y="4025"/>
                  <a:pt x="5990" y="4020"/>
                </a:cubicBezTo>
                <a:close/>
                <a:moveTo>
                  <a:pt x="6102" y="3958"/>
                </a:moveTo>
                <a:lnTo>
                  <a:pt x="6158" y="3927"/>
                </a:lnTo>
                <a:cubicBezTo>
                  <a:pt x="6165" y="3922"/>
                  <a:pt x="6175" y="3925"/>
                  <a:pt x="6180" y="3933"/>
                </a:cubicBezTo>
                <a:cubicBezTo>
                  <a:pt x="6184" y="3941"/>
                  <a:pt x="6181" y="3950"/>
                  <a:pt x="6173" y="3955"/>
                </a:cubicBezTo>
                <a:lnTo>
                  <a:pt x="6117" y="3986"/>
                </a:lnTo>
                <a:cubicBezTo>
                  <a:pt x="6110" y="3990"/>
                  <a:pt x="6100" y="3987"/>
                  <a:pt x="6096" y="3980"/>
                </a:cubicBezTo>
                <a:cubicBezTo>
                  <a:pt x="6091" y="3972"/>
                  <a:pt x="6094" y="3962"/>
                  <a:pt x="6102" y="3958"/>
                </a:cubicBezTo>
                <a:close/>
                <a:moveTo>
                  <a:pt x="6214" y="3896"/>
                </a:moveTo>
                <a:lnTo>
                  <a:pt x="6270" y="3864"/>
                </a:lnTo>
                <a:cubicBezTo>
                  <a:pt x="6277" y="3860"/>
                  <a:pt x="6287" y="3863"/>
                  <a:pt x="6291" y="3871"/>
                </a:cubicBezTo>
                <a:cubicBezTo>
                  <a:pt x="6296" y="3878"/>
                  <a:pt x="6293" y="3888"/>
                  <a:pt x="6285" y="3892"/>
                </a:cubicBezTo>
                <a:lnTo>
                  <a:pt x="6229" y="3923"/>
                </a:lnTo>
                <a:cubicBezTo>
                  <a:pt x="6222" y="3928"/>
                  <a:pt x="6212" y="3925"/>
                  <a:pt x="6207" y="3917"/>
                </a:cubicBezTo>
                <a:cubicBezTo>
                  <a:pt x="6203" y="3910"/>
                  <a:pt x="6206" y="3900"/>
                  <a:pt x="6214" y="3896"/>
                </a:cubicBezTo>
                <a:close/>
                <a:moveTo>
                  <a:pt x="6325" y="3833"/>
                </a:moveTo>
                <a:lnTo>
                  <a:pt x="6381" y="3802"/>
                </a:lnTo>
                <a:cubicBezTo>
                  <a:pt x="6389" y="3798"/>
                  <a:pt x="6399" y="3800"/>
                  <a:pt x="6403" y="3808"/>
                </a:cubicBezTo>
                <a:cubicBezTo>
                  <a:pt x="6407" y="3816"/>
                  <a:pt x="6405" y="3826"/>
                  <a:pt x="6397" y="3830"/>
                </a:cubicBezTo>
                <a:lnTo>
                  <a:pt x="6341" y="3861"/>
                </a:lnTo>
                <a:cubicBezTo>
                  <a:pt x="6333" y="3865"/>
                  <a:pt x="6324" y="3863"/>
                  <a:pt x="6319" y="3855"/>
                </a:cubicBezTo>
                <a:cubicBezTo>
                  <a:pt x="6315" y="3847"/>
                  <a:pt x="6318" y="3837"/>
                  <a:pt x="6325" y="3833"/>
                </a:cubicBezTo>
                <a:close/>
                <a:moveTo>
                  <a:pt x="6437" y="3771"/>
                </a:moveTo>
                <a:lnTo>
                  <a:pt x="6493" y="3740"/>
                </a:lnTo>
                <a:cubicBezTo>
                  <a:pt x="6501" y="3735"/>
                  <a:pt x="6511" y="3738"/>
                  <a:pt x="6515" y="3746"/>
                </a:cubicBezTo>
                <a:cubicBezTo>
                  <a:pt x="6519" y="3753"/>
                  <a:pt x="6516" y="3763"/>
                  <a:pt x="6509" y="3768"/>
                </a:cubicBezTo>
                <a:lnTo>
                  <a:pt x="6453" y="3799"/>
                </a:lnTo>
                <a:cubicBezTo>
                  <a:pt x="6445" y="3803"/>
                  <a:pt x="6435" y="3800"/>
                  <a:pt x="6431" y="3793"/>
                </a:cubicBezTo>
                <a:cubicBezTo>
                  <a:pt x="6427" y="3785"/>
                  <a:pt x="6429" y="3775"/>
                  <a:pt x="6437" y="3771"/>
                </a:cubicBezTo>
                <a:close/>
                <a:moveTo>
                  <a:pt x="6549" y="3708"/>
                </a:moveTo>
                <a:lnTo>
                  <a:pt x="6601" y="3679"/>
                </a:lnTo>
                <a:cubicBezTo>
                  <a:pt x="6608" y="3675"/>
                  <a:pt x="6618" y="3678"/>
                  <a:pt x="6622" y="3686"/>
                </a:cubicBezTo>
                <a:cubicBezTo>
                  <a:pt x="6627" y="3693"/>
                  <a:pt x="6624" y="3703"/>
                  <a:pt x="6616" y="3707"/>
                </a:cubicBezTo>
                <a:lnTo>
                  <a:pt x="6565" y="3736"/>
                </a:lnTo>
                <a:cubicBezTo>
                  <a:pt x="6557" y="3741"/>
                  <a:pt x="6547" y="3738"/>
                  <a:pt x="6543" y="3730"/>
                </a:cubicBezTo>
                <a:cubicBezTo>
                  <a:pt x="6538" y="3722"/>
                  <a:pt x="6541" y="3713"/>
                  <a:pt x="6549" y="3708"/>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4" name="Freeform 22"/>
          <p:cNvSpPr>
            <a:spLocks noEditPoints="1"/>
          </p:cNvSpPr>
          <p:nvPr/>
        </p:nvSpPr>
        <p:spPr bwMode="auto">
          <a:xfrm>
            <a:off x="1790700" y="4067175"/>
            <a:ext cx="2633663" cy="133350"/>
          </a:xfrm>
          <a:custGeom>
            <a:avLst/>
            <a:gdLst/>
            <a:ahLst/>
            <a:cxnLst>
              <a:cxn ang="0">
                <a:pos x="24" y="87"/>
              </a:cxn>
              <a:cxn ang="0">
                <a:pos x="4377" y="87"/>
              </a:cxn>
              <a:cxn ang="0">
                <a:pos x="4401" y="111"/>
              </a:cxn>
              <a:cxn ang="0">
                <a:pos x="4377" y="135"/>
              </a:cxn>
              <a:cxn ang="0">
                <a:pos x="24" y="135"/>
              </a:cxn>
              <a:cxn ang="0">
                <a:pos x="0" y="111"/>
              </a:cxn>
              <a:cxn ang="0">
                <a:pos x="24" y="87"/>
              </a:cxn>
              <a:cxn ang="0">
                <a:pos x="4245" y="7"/>
              </a:cxn>
              <a:cxn ang="0">
                <a:pos x="4425" y="111"/>
              </a:cxn>
              <a:cxn ang="0">
                <a:pos x="4245" y="216"/>
              </a:cxn>
              <a:cxn ang="0">
                <a:pos x="4212" y="208"/>
              </a:cxn>
              <a:cxn ang="0">
                <a:pos x="4221" y="175"/>
              </a:cxn>
              <a:cxn ang="0">
                <a:pos x="4365" y="91"/>
              </a:cxn>
              <a:cxn ang="0">
                <a:pos x="4365" y="132"/>
              </a:cxn>
              <a:cxn ang="0">
                <a:pos x="4221" y="48"/>
              </a:cxn>
              <a:cxn ang="0">
                <a:pos x="4212" y="15"/>
              </a:cxn>
              <a:cxn ang="0">
                <a:pos x="4245" y="7"/>
              </a:cxn>
            </a:cxnLst>
            <a:rect l="0" t="0" r="r" b="b"/>
            <a:pathLst>
              <a:path w="4425" h="223">
                <a:moveTo>
                  <a:pt x="24" y="87"/>
                </a:moveTo>
                <a:lnTo>
                  <a:pt x="4377" y="87"/>
                </a:lnTo>
                <a:cubicBezTo>
                  <a:pt x="4390" y="87"/>
                  <a:pt x="4401" y="98"/>
                  <a:pt x="4401" y="111"/>
                </a:cubicBezTo>
                <a:cubicBezTo>
                  <a:pt x="4401" y="125"/>
                  <a:pt x="4390" y="135"/>
                  <a:pt x="4377" y="135"/>
                </a:cubicBezTo>
                <a:lnTo>
                  <a:pt x="24" y="135"/>
                </a:lnTo>
                <a:cubicBezTo>
                  <a:pt x="11" y="135"/>
                  <a:pt x="0" y="125"/>
                  <a:pt x="0" y="111"/>
                </a:cubicBezTo>
                <a:cubicBezTo>
                  <a:pt x="0" y="98"/>
                  <a:pt x="11" y="87"/>
                  <a:pt x="24" y="87"/>
                </a:cubicBezTo>
                <a:close/>
                <a:moveTo>
                  <a:pt x="4245" y="7"/>
                </a:moveTo>
                <a:lnTo>
                  <a:pt x="4425" y="111"/>
                </a:lnTo>
                <a:lnTo>
                  <a:pt x="4245" y="216"/>
                </a:lnTo>
                <a:cubicBezTo>
                  <a:pt x="4234" y="223"/>
                  <a:pt x="4219" y="219"/>
                  <a:pt x="4212" y="208"/>
                </a:cubicBezTo>
                <a:cubicBezTo>
                  <a:pt x="4206" y="196"/>
                  <a:pt x="4209" y="181"/>
                  <a:pt x="4221" y="175"/>
                </a:cubicBezTo>
                <a:lnTo>
                  <a:pt x="4365" y="91"/>
                </a:lnTo>
                <a:lnTo>
                  <a:pt x="4365" y="132"/>
                </a:lnTo>
                <a:lnTo>
                  <a:pt x="4221" y="48"/>
                </a:lnTo>
                <a:cubicBezTo>
                  <a:pt x="4209" y="42"/>
                  <a:pt x="4206" y="27"/>
                  <a:pt x="4212" y="15"/>
                </a:cubicBezTo>
                <a:cubicBezTo>
                  <a:pt x="4219" y="4"/>
                  <a:pt x="4234" y="0"/>
                  <a:pt x="4245"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5" name="Freeform 23"/>
          <p:cNvSpPr>
            <a:spLocks noEditPoints="1"/>
          </p:cNvSpPr>
          <p:nvPr/>
        </p:nvSpPr>
        <p:spPr bwMode="auto">
          <a:xfrm>
            <a:off x="498475" y="1943100"/>
            <a:ext cx="1323975" cy="2208213"/>
          </a:xfrm>
          <a:custGeom>
            <a:avLst/>
            <a:gdLst/>
            <a:ahLst/>
            <a:cxnLst>
              <a:cxn ang="0">
                <a:pos x="2175" y="3693"/>
              </a:cxn>
              <a:cxn ang="0">
                <a:pos x="7" y="54"/>
              </a:cxn>
              <a:cxn ang="0">
                <a:pos x="15" y="21"/>
              </a:cxn>
              <a:cxn ang="0">
                <a:pos x="48" y="29"/>
              </a:cxn>
              <a:cxn ang="0">
                <a:pos x="2216" y="3668"/>
              </a:cxn>
              <a:cxn ang="0">
                <a:pos x="2208" y="3701"/>
              </a:cxn>
              <a:cxn ang="0">
                <a:pos x="2175" y="3693"/>
              </a:cxn>
              <a:cxn ang="0">
                <a:pos x="5" y="208"/>
              </a:cxn>
              <a:cxn ang="0">
                <a:pos x="3" y="0"/>
              </a:cxn>
              <a:cxn ang="0">
                <a:pos x="185" y="101"/>
              </a:cxn>
              <a:cxn ang="0">
                <a:pos x="195" y="134"/>
              </a:cxn>
              <a:cxn ang="0">
                <a:pos x="162" y="143"/>
              </a:cxn>
              <a:cxn ang="0">
                <a:pos x="16" y="62"/>
              </a:cxn>
              <a:cxn ang="0">
                <a:pos x="52" y="41"/>
              </a:cxn>
              <a:cxn ang="0">
                <a:pos x="53" y="208"/>
              </a:cxn>
              <a:cxn ang="0">
                <a:pos x="30" y="232"/>
              </a:cxn>
              <a:cxn ang="0">
                <a:pos x="5" y="208"/>
              </a:cxn>
            </a:cxnLst>
            <a:rect l="0" t="0" r="r" b="b"/>
            <a:pathLst>
              <a:path w="2223" h="3708">
                <a:moveTo>
                  <a:pt x="2175" y="3693"/>
                </a:moveTo>
                <a:lnTo>
                  <a:pt x="7" y="54"/>
                </a:lnTo>
                <a:cubicBezTo>
                  <a:pt x="0" y="42"/>
                  <a:pt x="4" y="27"/>
                  <a:pt x="15" y="21"/>
                </a:cubicBezTo>
                <a:cubicBezTo>
                  <a:pt x="27" y="14"/>
                  <a:pt x="42" y="18"/>
                  <a:pt x="48" y="29"/>
                </a:cubicBezTo>
                <a:lnTo>
                  <a:pt x="2216" y="3668"/>
                </a:lnTo>
                <a:cubicBezTo>
                  <a:pt x="2223" y="3680"/>
                  <a:pt x="2219" y="3694"/>
                  <a:pt x="2208" y="3701"/>
                </a:cubicBezTo>
                <a:cubicBezTo>
                  <a:pt x="2196" y="3708"/>
                  <a:pt x="2182" y="3704"/>
                  <a:pt x="2175" y="3693"/>
                </a:cubicBezTo>
                <a:close/>
                <a:moveTo>
                  <a:pt x="5" y="208"/>
                </a:moveTo>
                <a:lnTo>
                  <a:pt x="3" y="0"/>
                </a:lnTo>
                <a:lnTo>
                  <a:pt x="185" y="101"/>
                </a:lnTo>
                <a:cubicBezTo>
                  <a:pt x="197" y="107"/>
                  <a:pt x="201" y="122"/>
                  <a:pt x="195" y="134"/>
                </a:cubicBezTo>
                <a:cubicBezTo>
                  <a:pt x="188" y="145"/>
                  <a:pt x="174" y="149"/>
                  <a:pt x="162" y="143"/>
                </a:cubicBezTo>
                <a:lnTo>
                  <a:pt x="16" y="62"/>
                </a:lnTo>
                <a:lnTo>
                  <a:pt x="52" y="41"/>
                </a:lnTo>
                <a:lnTo>
                  <a:pt x="53" y="208"/>
                </a:lnTo>
                <a:cubicBezTo>
                  <a:pt x="53" y="221"/>
                  <a:pt x="43" y="232"/>
                  <a:pt x="30" y="232"/>
                </a:cubicBezTo>
                <a:cubicBezTo>
                  <a:pt x="16" y="232"/>
                  <a:pt x="5" y="221"/>
                  <a:pt x="5" y="20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6" name="Freeform 24"/>
          <p:cNvSpPr>
            <a:spLocks/>
          </p:cNvSpPr>
          <p:nvPr/>
        </p:nvSpPr>
        <p:spPr bwMode="auto">
          <a:xfrm>
            <a:off x="476250" y="2643188"/>
            <a:ext cx="2173288" cy="3697288"/>
          </a:xfrm>
          <a:custGeom>
            <a:avLst/>
            <a:gdLst/>
            <a:ahLst/>
            <a:cxnLst>
              <a:cxn ang="0">
                <a:pos x="3610" y="2524"/>
              </a:cxn>
              <a:cxn ang="0">
                <a:pos x="746" y="44"/>
              </a:cxn>
              <a:cxn ang="0">
                <a:pos x="785" y="28"/>
              </a:cxn>
              <a:cxn ang="0">
                <a:pos x="49" y="6188"/>
              </a:cxn>
              <a:cxn ang="0">
                <a:pos x="8" y="6169"/>
              </a:cxn>
              <a:cxn ang="0">
                <a:pos x="3608" y="2489"/>
              </a:cxn>
              <a:cxn ang="0">
                <a:pos x="3642" y="2488"/>
              </a:cxn>
              <a:cxn ang="0">
                <a:pos x="3643" y="2522"/>
              </a:cxn>
              <a:cxn ang="0">
                <a:pos x="43" y="6202"/>
              </a:cxn>
              <a:cxn ang="0">
                <a:pos x="15" y="6207"/>
              </a:cxn>
              <a:cxn ang="0">
                <a:pos x="2" y="6183"/>
              </a:cxn>
              <a:cxn ang="0">
                <a:pos x="738" y="23"/>
              </a:cxn>
              <a:cxn ang="0">
                <a:pos x="753" y="3"/>
              </a:cxn>
              <a:cxn ang="0">
                <a:pos x="777" y="7"/>
              </a:cxn>
              <a:cxn ang="0">
                <a:pos x="3641" y="2487"/>
              </a:cxn>
              <a:cxn ang="0">
                <a:pos x="3644" y="2521"/>
              </a:cxn>
              <a:cxn ang="0">
                <a:pos x="3610" y="2524"/>
              </a:cxn>
            </a:cxnLst>
            <a:rect l="0" t="0" r="r" b="b"/>
            <a:pathLst>
              <a:path w="3652" h="6212">
                <a:moveTo>
                  <a:pt x="3610" y="2524"/>
                </a:moveTo>
                <a:lnTo>
                  <a:pt x="746" y="44"/>
                </a:lnTo>
                <a:lnTo>
                  <a:pt x="785" y="28"/>
                </a:lnTo>
                <a:lnTo>
                  <a:pt x="49" y="6188"/>
                </a:lnTo>
                <a:lnTo>
                  <a:pt x="8" y="6169"/>
                </a:lnTo>
                <a:lnTo>
                  <a:pt x="3608" y="2489"/>
                </a:lnTo>
                <a:cubicBezTo>
                  <a:pt x="3618" y="2479"/>
                  <a:pt x="3633" y="2479"/>
                  <a:pt x="3642" y="2488"/>
                </a:cubicBezTo>
                <a:cubicBezTo>
                  <a:pt x="3652" y="2498"/>
                  <a:pt x="3652" y="2513"/>
                  <a:pt x="3643" y="2522"/>
                </a:cubicBezTo>
                <a:lnTo>
                  <a:pt x="43" y="6202"/>
                </a:lnTo>
                <a:cubicBezTo>
                  <a:pt x="35" y="6210"/>
                  <a:pt x="24" y="6212"/>
                  <a:pt x="15" y="6207"/>
                </a:cubicBezTo>
                <a:cubicBezTo>
                  <a:pt x="6" y="6203"/>
                  <a:pt x="0" y="6193"/>
                  <a:pt x="2" y="6183"/>
                </a:cubicBezTo>
                <a:lnTo>
                  <a:pt x="738" y="23"/>
                </a:lnTo>
                <a:cubicBezTo>
                  <a:pt x="739" y="14"/>
                  <a:pt x="745" y="6"/>
                  <a:pt x="753" y="3"/>
                </a:cubicBezTo>
                <a:cubicBezTo>
                  <a:pt x="761" y="0"/>
                  <a:pt x="770" y="2"/>
                  <a:pt x="777" y="7"/>
                </a:cubicBezTo>
                <a:lnTo>
                  <a:pt x="3641" y="2487"/>
                </a:lnTo>
                <a:cubicBezTo>
                  <a:pt x="3651" y="2496"/>
                  <a:pt x="3652" y="2511"/>
                  <a:pt x="3644" y="2521"/>
                </a:cubicBezTo>
                <a:cubicBezTo>
                  <a:pt x="3635" y="2531"/>
                  <a:pt x="3620" y="2532"/>
                  <a:pt x="3610" y="2524"/>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7" name="Freeform 25"/>
          <p:cNvSpPr>
            <a:spLocks/>
          </p:cNvSpPr>
          <p:nvPr/>
        </p:nvSpPr>
        <p:spPr bwMode="auto">
          <a:xfrm>
            <a:off x="476250" y="2176463"/>
            <a:ext cx="2946400" cy="4164013"/>
          </a:xfrm>
          <a:custGeom>
            <a:avLst/>
            <a:gdLst/>
            <a:ahLst/>
            <a:cxnLst>
              <a:cxn ang="0">
                <a:pos x="4907" y="3309"/>
              </a:cxn>
              <a:cxn ang="0">
                <a:pos x="267" y="45"/>
              </a:cxn>
              <a:cxn ang="0">
                <a:pos x="304" y="26"/>
              </a:cxn>
              <a:cxn ang="0">
                <a:pos x="48" y="6970"/>
              </a:cxn>
              <a:cxn ang="0">
                <a:pos x="10" y="6950"/>
              </a:cxn>
              <a:cxn ang="0">
                <a:pos x="4906" y="3270"/>
              </a:cxn>
              <a:cxn ang="0">
                <a:pos x="4940" y="3275"/>
              </a:cxn>
              <a:cxn ang="0">
                <a:pos x="4935" y="3309"/>
              </a:cxn>
              <a:cxn ang="0">
                <a:pos x="39" y="6989"/>
              </a:cxn>
              <a:cxn ang="0">
                <a:pos x="13" y="6991"/>
              </a:cxn>
              <a:cxn ang="0">
                <a:pos x="0" y="6969"/>
              </a:cxn>
              <a:cxn ang="0">
                <a:pos x="256" y="25"/>
              </a:cxn>
              <a:cxn ang="0">
                <a:pos x="270" y="4"/>
              </a:cxn>
              <a:cxn ang="0">
                <a:pos x="294" y="6"/>
              </a:cxn>
              <a:cxn ang="0">
                <a:pos x="4934" y="3270"/>
              </a:cxn>
              <a:cxn ang="0">
                <a:pos x="4940" y="3303"/>
              </a:cxn>
              <a:cxn ang="0">
                <a:pos x="4907" y="3309"/>
              </a:cxn>
            </a:cxnLst>
            <a:rect l="0" t="0" r="r" b="b"/>
            <a:pathLst>
              <a:path w="4948" h="6995">
                <a:moveTo>
                  <a:pt x="4907" y="3309"/>
                </a:moveTo>
                <a:lnTo>
                  <a:pt x="267" y="45"/>
                </a:lnTo>
                <a:lnTo>
                  <a:pt x="304" y="26"/>
                </a:lnTo>
                <a:lnTo>
                  <a:pt x="48" y="6970"/>
                </a:lnTo>
                <a:lnTo>
                  <a:pt x="10" y="6950"/>
                </a:lnTo>
                <a:lnTo>
                  <a:pt x="4906" y="3270"/>
                </a:lnTo>
                <a:cubicBezTo>
                  <a:pt x="4917" y="3262"/>
                  <a:pt x="4932" y="3264"/>
                  <a:pt x="4940" y="3275"/>
                </a:cubicBezTo>
                <a:cubicBezTo>
                  <a:pt x="4948" y="3286"/>
                  <a:pt x="4945" y="3301"/>
                  <a:pt x="4935" y="3309"/>
                </a:cubicBezTo>
                <a:lnTo>
                  <a:pt x="39" y="6989"/>
                </a:lnTo>
                <a:cubicBezTo>
                  <a:pt x="31" y="6994"/>
                  <a:pt x="22" y="6995"/>
                  <a:pt x="13" y="6991"/>
                </a:cubicBezTo>
                <a:cubicBezTo>
                  <a:pt x="5" y="6986"/>
                  <a:pt x="0" y="6978"/>
                  <a:pt x="0" y="6969"/>
                </a:cubicBezTo>
                <a:lnTo>
                  <a:pt x="256" y="25"/>
                </a:lnTo>
                <a:cubicBezTo>
                  <a:pt x="257" y="16"/>
                  <a:pt x="262" y="8"/>
                  <a:pt x="270" y="4"/>
                </a:cubicBezTo>
                <a:cubicBezTo>
                  <a:pt x="278" y="0"/>
                  <a:pt x="287" y="1"/>
                  <a:pt x="294" y="6"/>
                </a:cubicBezTo>
                <a:lnTo>
                  <a:pt x="4934" y="3270"/>
                </a:lnTo>
                <a:cubicBezTo>
                  <a:pt x="4945" y="3277"/>
                  <a:pt x="4948" y="3292"/>
                  <a:pt x="4940" y="3303"/>
                </a:cubicBezTo>
                <a:cubicBezTo>
                  <a:pt x="4932" y="3314"/>
                  <a:pt x="4918" y="3317"/>
                  <a:pt x="4907" y="3309"/>
                </a:cubicBezTo>
                <a:close/>
              </a:path>
            </a:pathLst>
          </a:custGeom>
          <a:solidFill>
            <a:srgbClr val="92D050"/>
          </a:solidFill>
          <a:ln w="9525"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8" name="Freeform 26"/>
          <p:cNvSpPr>
            <a:spLocks/>
          </p:cNvSpPr>
          <p:nvPr/>
        </p:nvSpPr>
        <p:spPr bwMode="auto">
          <a:xfrm>
            <a:off x="569912" y="2071688"/>
            <a:ext cx="2862263" cy="2439988"/>
          </a:xfrm>
          <a:custGeom>
            <a:avLst/>
            <a:gdLst/>
            <a:ahLst/>
            <a:cxnLst>
              <a:cxn ang="0">
                <a:pos x="4764" y="3485"/>
              </a:cxn>
              <a:cxn ang="0">
                <a:pos x="12" y="45"/>
              </a:cxn>
              <a:cxn ang="0">
                <a:pos x="49" y="16"/>
              </a:cxn>
              <a:cxn ang="0">
                <a:pos x="1729" y="4064"/>
              </a:cxn>
              <a:cxn ang="0">
                <a:pos x="1702" y="4050"/>
              </a:cxn>
              <a:cxn ang="0">
                <a:pos x="4774" y="3442"/>
              </a:cxn>
              <a:cxn ang="0">
                <a:pos x="4802" y="3461"/>
              </a:cxn>
              <a:cxn ang="0">
                <a:pos x="4783" y="3489"/>
              </a:cxn>
              <a:cxn ang="0">
                <a:pos x="1711" y="4097"/>
              </a:cxn>
              <a:cxn ang="0">
                <a:pos x="1684" y="4083"/>
              </a:cxn>
              <a:cxn ang="0">
                <a:pos x="4" y="35"/>
              </a:cxn>
              <a:cxn ang="0">
                <a:pos x="12" y="7"/>
              </a:cxn>
              <a:cxn ang="0">
                <a:pos x="41" y="6"/>
              </a:cxn>
              <a:cxn ang="0">
                <a:pos x="4793" y="3446"/>
              </a:cxn>
              <a:cxn ang="0">
                <a:pos x="4798" y="3480"/>
              </a:cxn>
              <a:cxn ang="0">
                <a:pos x="4764" y="3485"/>
              </a:cxn>
            </a:cxnLst>
            <a:rect l="0" t="0" r="r" b="b"/>
            <a:pathLst>
              <a:path w="4806" h="4099">
                <a:moveTo>
                  <a:pt x="4764" y="3485"/>
                </a:moveTo>
                <a:lnTo>
                  <a:pt x="12" y="45"/>
                </a:lnTo>
                <a:lnTo>
                  <a:pt x="49" y="16"/>
                </a:lnTo>
                <a:lnTo>
                  <a:pt x="1729" y="4064"/>
                </a:lnTo>
                <a:lnTo>
                  <a:pt x="1702" y="4050"/>
                </a:lnTo>
                <a:lnTo>
                  <a:pt x="4774" y="3442"/>
                </a:lnTo>
                <a:cubicBezTo>
                  <a:pt x="4787" y="3439"/>
                  <a:pt x="4799" y="3448"/>
                  <a:pt x="4802" y="3461"/>
                </a:cubicBezTo>
                <a:cubicBezTo>
                  <a:pt x="4805" y="3474"/>
                  <a:pt x="4796" y="3486"/>
                  <a:pt x="4783" y="3489"/>
                </a:cubicBezTo>
                <a:lnTo>
                  <a:pt x="1711" y="4097"/>
                </a:lnTo>
                <a:cubicBezTo>
                  <a:pt x="1700" y="4099"/>
                  <a:pt x="1689" y="4093"/>
                  <a:pt x="1684" y="4083"/>
                </a:cubicBezTo>
                <a:lnTo>
                  <a:pt x="4" y="35"/>
                </a:lnTo>
                <a:cubicBezTo>
                  <a:pt x="0" y="25"/>
                  <a:pt x="3" y="13"/>
                  <a:pt x="12" y="7"/>
                </a:cubicBezTo>
                <a:cubicBezTo>
                  <a:pt x="20" y="0"/>
                  <a:pt x="32" y="0"/>
                  <a:pt x="41" y="6"/>
                </a:cubicBezTo>
                <a:lnTo>
                  <a:pt x="4793" y="3446"/>
                </a:lnTo>
                <a:cubicBezTo>
                  <a:pt x="4803" y="3454"/>
                  <a:pt x="4806" y="3469"/>
                  <a:pt x="4798" y="3480"/>
                </a:cubicBezTo>
                <a:cubicBezTo>
                  <a:pt x="4790" y="3490"/>
                  <a:pt x="4775" y="3493"/>
                  <a:pt x="4764" y="3485"/>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79" name="Freeform 27"/>
          <p:cNvSpPr>
            <a:spLocks/>
          </p:cNvSpPr>
          <p:nvPr/>
        </p:nvSpPr>
        <p:spPr bwMode="auto">
          <a:xfrm>
            <a:off x="950912" y="3881438"/>
            <a:ext cx="2709863" cy="1668463"/>
          </a:xfrm>
          <a:custGeom>
            <a:avLst/>
            <a:gdLst/>
            <a:ahLst/>
            <a:cxnLst>
              <a:cxn ang="0">
                <a:pos x="4520" y="449"/>
              </a:cxn>
              <a:cxn ang="0">
                <a:pos x="1192" y="49"/>
              </a:cxn>
              <a:cxn ang="0">
                <a:pos x="1217" y="35"/>
              </a:cxn>
              <a:cxn ang="0">
                <a:pos x="49" y="2787"/>
              </a:cxn>
              <a:cxn ang="0">
                <a:pos x="15" y="2756"/>
              </a:cxn>
              <a:cxn ang="0">
                <a:pos x="4511" y="404"/>
              </a:cxn>
              <a:cxn ang="0">
                <a:pos x="4544" y="414"/>
              </a:cxn>
              <a:cxn ang="0">
                <a:pos x="4534" y="447"/>
              </a:cxn>
              <a:cxn ang="0">
                <a:pos x="38" y="2799"/>
              </a:cxn>
              <a:cxn ang="0">
                <a:pos x="10" y="2795"/>
              </a:cxn>
              <a:cxn ang="0">
                <a:pos x="4" y="2768"/>
              </a:cxn>
              <a:cxn ang="0">
                <a:pos x="1172" y="16"/>
              </a:cxn>
              <a:cxn ang="0">
                <a:pos x="1197" y="2"/>
              </a:cxn>
              <a:cxn ang="0">
                <a:pos x="4525" y="402"/>
              </a:cxn>
              <a:cxn ang="0">
                <a:pos x="4546" y="428"/>
              </a:cxn>
              <a:cxn ang="0">
                <a:pos x="4520" y="449"/>
              </a:cxn>
            </a:cxnLst>
            <a:rect l="0" t="0" r="r" b="b"/>
            <a:pathLst>
              <a:path w="4550" h="2803">
                <a:moveTo>
                  <a:pt x="4520" y="449"/>
                </a:moveTo>
                <a:lnTo>
                  <a:pt x="1192" y="49"/>
                </a:lnTo>
                <a:lnTo>
                  <a:pt x="1217" y="35"/>
                </a:lnTo>
                <a:lnTo>
                  <a:pt x="49" y="2787"/>
                </a:lnTo>
                <a:lnTo>
                  <a:pt x="15" y="2756"/>
                </a:lnTo>
                <a:lnTo>
                  <a:pt x="4511" y="404"/>
                </a:lnTo>
                <a:cubicBezTo>
                  <a:pt x="4523" y="398"/>
                  <a:pt x="4538" y="403"/>
                  <a:pt x="4544" y="414"/>
                </a:cubicBezTo>
                <a:cubicBezTo>
                  <a:pt x="4550" y="426"/>
                  <a:pt x="4545" y="441"/>
                  <a:pt x="4534" y="447"/>
                </a:cubicBezTo>
                <a:lnTo>
                  <a:pt x="38" y="2799"/>
                </a:lnTo>
                <a:cubicBezTo>
                  <a:pt x="29" y="2803"/>
                  <a:pt x="18" y="2802"/>
                  <a:pt x="10" y="2795"/>
                </a:cubicBezTo>
                <a:cubicBezTo>
                  <a:pt x="3" y="2788"/>
                  <a:pt x="0" y="2777"/>
                  <a:pt x="4" y="2768"/>
                </a:cubicBezTo>
                <a:lnTo>
                  <a:pt x="1172" y="16"/>
                </a:lnTo>
                <a:cubicBezTo>
                  <a:pt x="1177" y="6"/>
                  <a:pt x="1187" y="0"/>
                  <a:pt x="1197" y="2"/>
                </a:cubicBezTo>
                <a:lnTo>
                  <a:pt x="4525" y="402"/>
                </a:lnTo>
                <a:cubicBezTo>
                  <a:pt x="4538" y="403"/>
                  <a:pt x="4548" y="415"/>
                  <a:pt x="4546" y="428"/>
                </a:cubicBezTo>
                <a:cubicBezTo>
                  <a:pt x="4545" y="441"/>
                  <a:pt x="4533" y="451"/>
                  <a:pt x="4520" y="449"/>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80" name="Freeform 28"/>
          <p:cNvSpPr>
            <a:spLocks/>
          </p:cNvSpPr>
          <p:nvPr/>
        </p:nvSpPr>
        <p:spPr bwMode="auto">
          <a:xfrm>
            <a:off x="914400" y="2652713"/>
            <a:ext cx="2755900" cy="2390775"/>
          </a:xfrm>
          <a:custGeom>
            <a:avLst/>
            <a:gdLst/>
            <a:ahLst/>
            <a:cxnLst>
              <a:cxn ang="0">
                <a:pos x="4590" y="2511"/>
              </a:cxn>
              <a:cxn ang="0">
                <a:pos x="14" y="47"/>
              </a:cxn>
              <a:cxn ang="0">
                <a:pos x="49" y="22"/>
              </a:cxn>
              <a:cxn ang="0">
                <a:pos x="625" y="3990"/>
              </a:cxn>
              <a:cxn ang="0">
                <a:pos x="593" y="3971"/>
              </a:cxn>
              <a:cxn ang="0">
                <a:pos x="4593" y="2467"/>
              </a:cxn>
              <a:cxn ang="0">
                <a:pos x="4624" y="2481"/>
              </a:cxn>
              <a:cxn ang="0">
                <a:pos x="4610" y="2512"/>
              </a:cxn>
              <a:cxn ang="0">
                <a:pos x="610" y="4016"/>
              </a:cxn>
              <a:cxn ang="0">
                <a:pos x="589" y="4014"/>
              </a:cxn>
              <a:cxn ang="0">
                <a:pos x="578" y="3997"/>
              </a:cxn>
              <a:cxn ang="0">
                <a:pos x="2" y="29"/>
              </a:cxn>
              <a:cxn ang="0">
                <a:pos x="12" y="6"/>
              </a:cxn>
              <a:cxn ang="0">
                <a:pos x="37" y="4"/>
              </a:cxn>
              <a:cxn ang="0">
                <a:pos x="4613" y="2468"/>
              </a:cxn>
              <a:cxn ang="0">
                <a:pos x="4623" y="2501"/>
              </a:cxn>
              <a:cxn ang="0">
                <a:pos x="4590" y="2511"/>
              </a:cxn>
            </a:cxnLst>
            <a:rect l="0" t="0" r="r" b="b"/>
            <a:pathLst>
              <a:path w="4629" h="4018">
                <a:moveTo>
                  <a:pt x="4590" y="2511"/>
                </a:moveTo>
                <a:lnTo>
                  <a:pt x="14" y="47"/>
                </a:lnTo>
                <a:lnTo>
                  <a:pt x="49" y="22"/>
                </a:lnTo>
                <a:lnTo>
                  <a:pt x="625" y="3990"/>
                </a:lnTo>
                <a:lnTo>
                  <a:pt x="593" y="3971"/>
                </a:lnTo>
                <a:lnTo>
                  <a:pt x="4593" y="2467"/>
                </a:lnTo>
                <a:cubicBezTo>
                  <a:pt x="4605" y="2462"/>
                  <a:pt x="4619" y="2469"/>
                  <a:pt x="4624" y="2481"/>
                </a:cubicBezTo>
                <a:cubicBezTo>
                  <a:pt x="4629" y="2493"/>
                  <a:pt x="4622" y="2507"/>
                  <a:pt x="4610" y="2512"/>
                </a:cubicBezTo>
                <a:lnTo>
                  <a:pt x="610" y="4016"/>
                </a:lnTo>
                <a:cubicBezTo>
                  <a:pt x="603" y="4018"/>
                  <a:pt x="596" y="4018"/>
                  <a:pt x="589" y="4014"/>
                </a:cubicBezTo>
                <a:cubicBezTo>
                  <a:pt x="583" y="4010"/>
                  <a:pt x="579" y="4004"/>
                  <a:pt x="578" y="3997"/>
                </a:cubicBezTo>
                <a:lnTo>
                  <a:pt x="2" y="29"/>
                </a:lnTo>
                <a:cubicBezTo>
                  <a:pt x="0" y="20"/>
                  <a:pt x="4" y="11"/>
                  <a:pt x="12" y="6"/>
                </a:cubicBezTo>
                <a:cubicBezTo>
                  <a:pt x="19" y="1"/>
                  <a:pt x="29" y="0"/>
                  <a:pt x="37" y="4"/>
                </a:cubicBezTo>
                <a:lnTo>
                  <a:pt x="4613" y="2468"/>
                </a:lnTo>
                <a:cubicBezTo>
                  <a:pt x="4625" y="2475"/>
                  <a:pt x="4629" y="2489"/>
                  <a:pt x="4623" y="2501"/>
                </a:cubicBezTo>
                <a:cubicBezTo>
                  <a:pt x="4616" y="2513"/>
                  <a:pt x="4602" y="2517"/>
                  <a:pt x="4590" y="2511"/>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81" name="Freeform 29"/>
          <p:cNvSpPr>
            <a:spLocks/>
          </p:cNvSpPr>
          <p:nvPr/>
        </p:nvSpPr>
        <p:spPr bwMode="auto">
          <a:xfrm>
            <a:off x="542925" y="2252663"/>
            <a:ext cx="3565525" cy="3963988"/>
          </a:xfrm>
          <a:custGeom>
            <a:avLst/>
            <a:gdLst/>
            <a:ahLst/>
            <a:cxnLst>
              <a:cxn ang="0">
                <a:pos x="5925" y="3197"/>
              </a:cxn>
              <a:cxn ang="0">
                <a:pos x="229" y="77"/>
              </a:cxn>
              <a:cxn ang="0">
                <a:pos x="288" y="43"/>
              </a:cxn>
              <a:cxn ang="0">
                <a:pos x="80" y="6619"/>
              </a:cxn>
              <a:cxn ang="0">
                <a:pos x="20" y="6583"/>
              </a:cxn>
              <a:cxn ang="0">
                <a:pos x="5924" y="3127"/>
              </a:cxn>
              <a:cxn ang="0">
                <a:pos x="5979" y="3141"/>
              </a:cxn>
              <a:cxn ang="0">
                <a:pos x="5965" y="3196"/>
              </a:cxn>
              <a:cxn ang="0">
                <a:pos x="61" y="6652"/>
              </a:cxn>
              <a:cxn ang="0">
                <a:pos x="20" y="6652"/>
              </a:cxn>
              <a:cxn ang="0">
                <a:pos x="0" y="6616"/>
              </a:cxn>
              <a:cxn ang="0">
                <a:pos x="208" y="40"/>
              </a:cxn>
              <a:cxn ang="0">
                <a:pos x="229" y="7"/>
              </a:cxn>
              <a:cxn ang="0">
                <a:pos x="268" y="6"/>
              </a:cxn>
              <a:cxn ang="0">
                <a:pos x="5964" y="3126"/>
              </a:cxn>
              <a:cxn ang="0">
                <a:pos x="5980" y="3181"/>
              </a:cxn>
              <a:cxn ang="0">
                <a:pos x="5925" y="3197"/>
              </a:cxn>
            </a:cxnLst>
            <a:rect l="0" t="0" r="r" b="b"/>
            <a:pathLst>
              <a:path w="5990" h="6659">
                <a:moveTo>
                  <a:pt x="5925" y="3197"/>
                </a:moveTo>
                <a:lnTo>
                  <a:pt x="229" y="77"/>
                </a:lnTo>
                <a:lnTo>
                  <a:pt x="288" y="43"/>
                </a:lnTo>
                <a:lnTo>
                  <a:pt x="80" y="6619"/>
                </a:lnTo>
                <a:lnTo>
                  <a:pt x="20" y="6583"/>
                </a:lnTo>
                <a:lnTo>
                  <a:pt x="5924" y="3127"/>
                </a:lnTo>
                <a:cubicBezTo>
                  <a:pt x="5943" y="3116"/>
                  <a:pt x="5968" y="3122"/>
                  <a:pt x="5979" y="3141"/>
                </a:cubicBezTo>
                <a:cubicBezTo>
                  <a:pt x="5990" y="3160"/>
                  <a:pt x="5984" y="3185"/>
                  <a:pt x="5965" y="3196"/>
                </a:cubicBezTo>
                <a:lnTo>
                  <a:pt x="61" y="6652"/>
                </a:lnTo>
                <a:cubicBezTo>
                  <a:pt x="48" y="6659"/>
                  <a:pt x="33" y="6659"/>
                  <a:pt x="20" y="6652"/>
                </a:cubicBezTo>
                <a:cubicBezTo>
                  <a:pt x="8" y="6644"/>
                  <a:pt x="0" y="6631"/>
                  <a:pt x="0" y="6616"/>
                </a:cubicBezTo>
                <a:lnTo>
                  <a:pt x="208" y="40"/>
                </a:lnTo>
                <a:cubicBezTo>
                  <a:pt x="209" y="26"/>
                  <a:pt x="217" y="14"/>
                  <a:pt x="229" y="7"/>
                </a:cubicBezTo>
                <a:cubicBezTo>
                  <a:pt x="241" y="0"/>
                  <a:pt x="255" y="0"/>
                  <a:pt x="268" y="6"/>
                </a:cubicBezTo>
                <a:lnTo>
                  <a:pt x="5964" y="3126"/>
                </a:lnTo>
                <a:cubicBezTo>
                  <a:pt x="5983" y="3137"/>
                  <a:pt x="5990" y="3161"/>
                  <a:pt x="5980" y="3181"/>
                </a:cubicBezTo>
                <a:cubicBezTo>
                  <a:pt x="5969" y="3200"/>
                  <a:pt x="5945" y="3207"/>
                  <a:pt x="5925" y="3197"/>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82" name="Freeform 30"/>
          <p:cNvSpPr>
            <a:spLocks noEditPoints="1"/>
          </p:cNvSpPr>
          <p:nvPr/>
        </p:nvSpPr>
        <p:spPr bwMode="auto">
          <a:xfrm>
            <a:off x="498475" y="4117975"/>
            <a:ext cx="1323975" cy="2206625"/>
          </a:xfrm>
          <a:custGeom>
            <a:avLst/>
            <a:gdLst/>
            <a:ahLst/>
            <a:cxnLst>
              <a:cxn ang="0">
                <a:pos x="2216" y="40"/>
              </a:cxn>
              <a:cxn ang="0">
                <a:pos x="48" y="3679"/>
              </a:cxn>
              <a:cxn ang="0">
                <a:pos x="15" y="3687"/>
              </a:cxn>
              <a:cxn ang="0">
                <a:pos x="7" y="3654"/>
              </a:cxn>
              <a:cxn ang="0">
                <a:pos x="2175" y="15"/>
              </a:cxn>
              <a:cxn ang="0">
                <a:pos x="2208" y="7"/>
              </a:cxn>
              <a:cxn ang="0">
                <a:pos x="2216" y="40"/>
              </a:cxn>
              <a:cxn ang="0">
                <a:pos x="185" y="3607"/>
              </a:cxn>
              <a:cxn ang="0">
                <a:pos x="3" y="3708"/>
              </a:cxn>
              <a:cxn ang="0">
                <a:pos x="5" y="3500"/>
              </a:cxn>
              <a:cxn ang="0">
                <a:pos x="30" y="3476"/>
              </a:cxn>
              <a:cxn ang="0">
                <a:pos x="53" y="3500"/>
              </a:cxn>
              <a:cxn ang="0">
                <a:pos x="52" y="3667"/>
              </a:cxn>
              <a:cxn ang="0">
                <a:pos x="16" y="3646"/>
              </a:cxn>
              <a:cxn ang="0">
                <a:pos x="162" y="3565"/>
              </a:cxn>
              <a:cxn ang="0">
                <a:pos x="195" y="3574"/>
              </a:cxn>
              <a:cxn ang="0">
                <a:pos x="185" y="3607"/>
              </a:cxn>
            </a:cxnLst>
            <a:rect l="0" t="0" r="r" b="b"/>
            <a:pathLst>
              <a:path w="2223" h="3708">
                <a:moveTo>
                  <a:pt x="2216" y="40"/>
                </a:moveTo>
                <a:lnTo>
                  <a:pt x="48" y="3679"/>
                </a:lnTo>
                <a:cubicBezTo>
                  <a:pt x="42" y="3690"/>
                  <a:pt x="27" y="3694"/>
                  <a:pt x="15" y="3687"/>
                </a:cubicBezTo>
                <a:cubicBezTo>
                  <a:pt x="4" y="3680"/>
                  <a:pt x="0" y="3666"/>
                  <a:pt x="7" y="3654"/>
                </a:cubicBezTo>
                <a:lnTo>
                  <a:pt x="2175" y="15"/>
                </a:lnTo>
                <a:cubicBezTo>
                  <a:pt x="2182" y="4"/>
                  <a:pt x="2196" y="0"/>
                  <a:pt x="2208" y="7"/>
                </a:cubicBezTo>
                <a:cubicBezTo>
                  <a:pt x="2219" y="14"/>
                  <a:pt x="2223" y="28"/>
                  <a:pt x="2216" y="40"/>
                </a:cubicBezTo>
                <a:close/>
                <a:moveTo>
                  <a:pt x="185" y="3607"/>
                </a:moveTo>
                <a:lnTo>
                  <a:pt x="3" y="3708"/>
                </a:lnTo>
                <a:lnTo>
                  <a:pt x="5" y="3500"/>
                </a:lnTo>
                <a:cubicBezTo>
                  <a:pt x="5" y="3486"/>
                  <a:pt x="16" y="3476"/>
                  <a:pt x="30" y="3476"/>
                </a:cubicBezTo>
                <a:cubicBezTo>
                  <a:pt x="43" y="3476"/>
                  <a:pt x="53" y="3487"/>
                  <a:pt x="53" y="3500"/>
                </a:cubicBezTo>
                <a:lnTo>
                  <a:pt x="52" y="3667"/>
                </a:lnTo>
                <a:lnTo>
                  <a:pt x="16" y="3646"/>
                </a:lnTo>
                <a:lnTo>
                  <a:pt x="162" y="3565"/>
                </a:lnTo>
                <a:cubicBezTo>
                  <a:pt x="174" y="3558"/>
                  <a:pt x="188" y="3563"/>
                  <a:pt x="195" y="3574"/>
                </a:cubicBezTo>
                <a:cubicBezTo>
                  <a:pt x="201" y="3586"/>
                  <a:pt x="197" y="3600"/>
                  <a:pt x="185" y="360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30783" name="Rectangle 31"/>
          <p:cNvSpPr>
            <a:spLocks noChangeArrowheads="1"/>
          </p:cNvSpPr>
          <p:nvPr/>
        </p:nvSpPr>
        <p:spPr bwMode="auto">
          <a:xfrm>
            <a:off x="4492625" y="3963988"/>
            <a:ext cx="1609608"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Performance</a:t>
            </a:r>
            <a:endParaRPr lang="en-US" sz="2400" dirty="0" smtClean="0">
              <a:solidFill>
                <a:prstClr val="black"/>
              </a:solidFill>
              <a:latin typeface="Arial" pitchFamily="34" charset="0"/>
              <a:cs typeface="Arial" pitchFamily="34" charset="0"/>
            </a:endParaRPr>
          </a:p>
        </p:txBody>
      </p:sp>
      <p:sp>
        <p:nvSpPr>
          <p:cNvPr id="330784" name="Rectangle 32"/>
          <p:cNvSpPr>
            <a:spLocks noChangeArrowheads="1"/>
          </p:cNvSpPr>
          <p:nvPr/>
        </p:nvSpPr>
        <p:spPr bwMode="auto">
          <a:xfrm>
            <a:off x="109537" y="1524000"/>
            <a:ext cx="101444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Fairness</a:t>
            </a:r>
            <a:endParaRPr lang="en-US" sz="2400" dirty="0" smtClean="0">
              <a:solidFill>
                <a:prstClr val="black"/>
              </a:solidFill>
              <a:latin typeface="Arial" pitchFamily="34" charset="0"/>
              <a:cs typeface="Arial" pitchFamily="34" charset="0"/>
            </a:endParaRPr>
          </a:p>
        </p:txBody>
      </p:sp>
      <p:sp>
        <p:nvSpPr>
          <p:cNvPr id="330785" name="Rectangle 33"/>
          <p:cNvSpPr>
            <a:spLocks noChangeArrowheads="1"/>
          </p:cNvSpPr>
          <p:nvPr/>
        </p:nvSpPr>
        <p:spPr bwMode="auto">
          <a:xfrm>
            <a:off x="68262" y="6381750"/>
            <a:ext cx="120225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Simplicity</a:t>
            </a:r>
            <a:endParaRPr lang="en-US" sz="2400" dirty="0" smtClean="0">
              <a:solidFill>
                <a:prstClr val="black"/>
              </a:solidFill>
              <a:latin typeface="Arial" pitchFamily="34" charset="0"/>
              <a:cs typeface="Arial" pitchFamily="34" charset="0"/>
            </a:endParaRPr>
          </a:p>
        </p:txBody>
      </p:sp>
      <p:sp>
        <p:nvSpPr>
          <p:cNvPr id="330786" name="Freeform 34"/>
          <p:cNvSpPr>
            <a:spLocks/>
          </p:cNvSpPr>
          <p:nvPr/>
        </p:nvSpPr>
        <p:spPr bwMode="auto">
          <a:xfrm>
            <a:off x="5810250" y="166211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87" name="Rectangle 35"/>
          <p:cNvSpPr>
            <a:spLocks noChangeArrowheads="1"/>
          </p:cNvSpPr>
          <p:nvPr/>
        </p:nvSpPr>
        <p:spPr bwMode="auto">
          <a:xfrm>
            <a:off x="6172200" y="1497013"/>
            <a:ext cx="88742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FRFCFS</a:t>
            </a:r>
            <a:endParaRPr lang="en-US" sz="2400" dirty="0" smtClean="0">
              <a:solidFill>
                <a:prstClr val="black"/>
              </a:solidFill>
              <a:latin typeface="Arial" pitchFamily="34" charset="0"/>
              <a:cs typeface="Arial" pitchFamily="34" charset="0"/>
            </a:endParaRPr>
          </a:p>
        </p:txBody>
      </p:sp>
      <p:sp>
        <p:nvSpPr>
          <p:cNvPr id="330788" name="Freeform 36"/>
          <p:cNvSpPr>
            <a:spLocks/>
          </p:cNvSpPr>
          <p:nvPr/>
        </p:nvSpPr>
        <p:spPr bwMode="auto">
          <a:xfrm>
            <a:off x="5810250" y="208121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2D050"/>
          </a:solidFill>
          <a:ln w="9525"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89" name="Rectangle 37"/>
          <p:cNvSpPr>
            <a:spLocks noChangeArrowheads="1"/>
          </p:cNvSpPr>
          <p:nvPr/>
        </p:nvSpPr>
        <p:spPr bwMode="auto">
          <a:xfrm>
            <a:off x="6172200" y="1911350"/>
            <a:ext cx="88742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FRFCFS</a:t>
            </a:r>
            <a:endParaRPr lang="en-US" sz="2400" smtClean="0">
              <a:solidFill>
                <a:prstClr val="black"/>
              </a:solidFill>
              <a:latin typeface="Arial" pitchFamily="34" charset="0"/>
              <a:cs typeface="Arial" pitchFamily="34" charset="0"/>
            </a:endParaRPr>
          </a:p>
        </p:txBody>
      </p:sp>
      <p:sp>
        <p:nvSpPr>
          <p:cNvPr id="330790" name="Rectangle 38"/>
          <p:cNvSpPr>
            <a:spLocks noChangeArrowheads="1"/>
          </p:cNvSpPr>
          <p:nvPr/>
        </p:nvSpPr>
        <p:spPr bwMode="auto">
          <a:xfrm>
            <a:off x="6972300" y="1911350"/>
            <a:ext cx="94578"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a:t>
            </a:r>
            <a:endParaRPr lang="en-US" sz="2400" smtClean="0">
              <a:solidFill>
                <a:prstClr val="black"/>
              </a:solidFill>
              <a:latin typeface="Arial" pitchFamily="34" charset="0"/>
              <a:cs typeface="Arial" pitchFamily="34" charset="0"/>
            </a:endParaRPr>
          </a:p>
        </p:txBody>
      </p:sp>
      <p:sp>
        <p:nvSpPr>
          <p:cNvPr id="330791" name="Rectangle 39"/>
          <p:cNvSpPr>
            <a:spLocks noChangeArrowheads="1"/>
          </p:cNvSpPr>
          <p:nvPr/>
        </p:nvSpPr>
        <p:spPr bwMode="auto">
          <a:xfrm>
            <a:off x="7058025" y="1911350"/>
            <a:ext cx="472886"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Cap</a:t>
            </a:r>
            <a:endParaRPr lang="en-US" sz="2400" smtClean="0">
              <a:solidFill>
                <a:prstClr val="black"/>
              </a:solidFill>
              <a:latin typeface="Arial" pitchFamily="34" charset="0"/>
              <a:cs typeface="Arial" pitchFamily="34" charset="0"/>
            </a:endParaRPr>
          </a:p>
        </p:txBody>
      </p:sp>
      <p:sp>
        <p:nvSpPr>
          <p:cNvPr id="330792" name="Freeform 40"/>
          <p:cNvSpPr>
            <a:spLocks/>
          </p:cNvSpPr>
          <p:nvPr/>
        </p:nvSpPr>
        <p:spPr bwMode="auto">
          <a:xfrm>
            <a:off x="5810250" y="2490788"/>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93" name="Rectangle 41"/>
          <p:cNvSpPr>
            <a:spLocks noChangeArrowheads="1"/>
          </p:cNvSpPr>
          <p:nvPr/>
        </p:nvSpPr>
        <p:spPr bwMode="auto">
          <a:xfrm>
            <a:off x="6172200" y="2325688"/>
            <a:ext cx="78842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PARBS</a:t>
            </a:r>
            <a:endParaRPr lang="en-US" sz="2400" smtClean="0">
              <a:solidFill>
                <a:prstClr val="black"/>
              </a:solidFill>
              <a:latin typeface="Arial" pitchFamily="34" charset="0"/>
              <a:cs typeface="Arial" pitchFamily="34" charset="0"/>
            </a:endParaRPr>
          </a:p>
        </p:txBody>
      </p:sp>
      <p:sp>
        <p:nvSpPr>
          <p:cNvPr id="330794" name="Freeform 42"/>
          <p:cNvSpPr>
            <a:spLocks/>
          </p:cNvSpPr>
          <p:nvPr/>
        </p:nvSpPr>
        <p:spPr bwMode="auto">
          <a:xfrm>
            <a:off x="5810250" y="2909888"/>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95" name="Rectangle 43"/>
          <p:cNvSpPr>
            <a:spLocks noChangeArrowheads="1"/>
          </p:cNvSpPr>
          <p:nvPr/>
        </p:nvSpPr>
        <p:spPr bwMode="auto">
          <a:xfrm>
            <a:off x="6172200" y="2740025"/>
            <a:ext cx="75341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ATLAS</a:t>
            </a:r>
            <a:endParaRPr lang="en-US" sz="2400" smtClean="0">
              <a:solidFill>
                <a:prstClr val="black"/>
              </a:solidFill>
              <a:latin typeface="Arial" pitchFamily="34" charset="0"/>
              <a:cs typeface="Arial" pitchFamily="34" charset="0"/>
            </a:endParaRPr>
          </a:p>
        </p:txBody>
      </p:sp>
      <p:sp>
        <p:nvSpPr>
          <p:cNvPr id="330796" name="Freeform 44"/>
          <p:cNvSpPr>
            <a:spLocks/>
          </p:cNvSpPr>
          <p:nvPr/>
        </p:nvSpPr>
        <p:spPr bwMode="auto">
          <a:xfrm>
            <a:off x="5810250" y="331946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97" name="Rectangle 45"/>
          <p:cNvSpPr>
            <a:spLocks noChangeArrowheads="1"/>
          </p:cNvSpPr>
          <p:nvPr/>
        </p:nvSpPr>
        <p:spPr bwMode="auto">
          <a:xfrm>
            <a:off x="6172200" y="3152775"/>
            <a:ext cx="57079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TCM</a:t>
            </a:r>
            <a:endParaRPr lang="en-US" sz="2400" smtClean="0">
              <a:solidFill>
                <a:prstClr val="black"/>
              </a:solidFill>
              <a:latin typeface="Arial" pitchFamily="34" charset="0"/>
              <a:cs typeface="Arial" pitchFamily="34" charset="0"/>
            </a:endParaRPr>
          </a:p>
        </p:txBody>
      </p:sp>
      <p:sp>
        <p:nvSpPr>
          <p:cNvPr id="330798" name="Freeform 46"/>
          <p:cNvSpPr>
            <a:spLocks/>
          </p:cNvSpPr>
          <p:nvPr/>
        </p:nvSpPr>
        <p:spPr bwMode="auto">
          <a:xfrm>
            <a:off x="5800725" y="3729038"/>
            <a:ext cx="285750" cy="47625"/>
          </a:xfrm>
          <a:custGeom>
            <a:avLst/>
            <a:gdLst/>
            <a:ahLst/>
            <a:cxnLst>
              <a:cxn ang="0">
                <a:pos x="40" y="0"/>
              </a:cxn>
              <a:cxn ang="0">
                <a:pos x="440" y="0"/>
              </a:cxn>
              <a:cxn ang="0">
                <a:pos x="480" y="40"/>
              </a:cxn>
              <a:cxn ang="0">
                <a:pos x="440" y="80"/>
              </a:cxn>
              <a:cxn ang="0">
                <a:pos x="40" y="80"/>
              </a:cxn>
              <a:cxn ang="0">
                <a:pos x="0" y="40"/>
              </a:cxn>
              <a:cxn ang="0">
                <a:pos x="40" y="0"/>
              </a:cxn>
            </a:cxnLst>
            <a:rect l="0" t="0" r="r" b="b"/>
            <a:pathLst>
              <a:path w="480" h="80">
                <a:moveTo>
                  <a:pt x="40" y="0"/>
                </a:moveTo>
                <a:lnTo>
                  <a:pt x="440" y="0"/>
                </a:lnTo>
                <a:cubicBezTo>
                  <a:pt x="463" y="0"/>
                  <a:pt x="480" y="18"/>
                  <a:pt x="480" y="40"/>
                </a:cubicBezTo>
                <a:cubicBezTo>
                  <a:pt x="480" y="63"/>
                  <a:pt x="463" y="80"/>
                  <a:pt x="440" y="80"/>
                </a:cubicBezTo>
                <a:lnTo>
                  <a:pt x="40" y="80"/>
                </a:lnTo>
                <a:cubicBezTo>
                  <a:pt x="18" y="80"/>
                  <a:pt x="0" y="63"/>
                  <a:pt x="0" y="40"/>
                </a:cubicBezTo>
                <a:cubicBezTo>
                  <a:pt x="0" y="18"/>
                  <a:pt x="18" y="0"/>
                  <a:pt x="40" y="0"/>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latin typeface="Calibri"/>
            </a:endParaRPr>
          </a:p>
        </p:txBody>
      </p:sp>
      <p:sp>
        <p:nvSpPr>
          <p:cNvPr id="330799" name="Rectangle 47"/>
          <p:cNvSpPr>
            <a:spLocks noChangeArrowheads="1"/>
          </p:cNvSpPr>
          <p:nvPr/>
        </p:nvSpPr>
        <p:spPr bwMode="auto">
          <a:xfrm>
            <a:off x="6172200" y="3567113"/>
            <a:ext cx="1391150"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smtClean="0">
                <a:solidFill>
                  <a:srgbClr val="000000"/>
                </a:solidFill>
                <a:latin typeface="Calibri" pitchFamily="34" charset="0"/>
                <a:cs typeface="Arial" pitchFamily="34" charset="0"/>
              </a:rPr>
              <a:t>Blacklisting</a:t>
            </a:r>
            <a:endParaRPr lang="en-US" sz="2400" smtClean="0">
              <a:solidFill>
                <a:prstClr val="black"/>
              </a:solidFill>
              <a:latin typeface="Arial" pitchFamily="34" charset="0"/>
              <a:cs typeface="Arial" pitchFamily="34" charset="0"/>
            </a:endParaRPr>
          </a:p>
        </p:txBody>
      </p:sp>
      <p:cxnSp>
        <p:nvCxnSpPr>
          <p:cNvPr id="51" name="Straight Arrow Connector 50"/>
          <p:cNvCxnSpPr/>
          <p:nvPr/>
        </p:nvCxnSpPr>
        <p:spPr>
          <a:xfrm flipH="1">
            <a:off x="2057400" y="23622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22415" y="2043545"/>
            <a:ext cx="1143000" cy="461665"/>
          </a:xfrm>
          <a:prstGeom prst="rect">
            <a:avLst/>
          </a:prstGeom>
          <a:noFill/>
        </p:spPr>
        <p:txBody>
          <a:bodyPr wrap="square" rtlCol="0">
            <a:spAutoFit/>
          </a:bodyPr>
          <a:lstStyle/>
          <a:p>
            <a:r>
              <a:rPr lang="en-US" sz="2400" dirty="0" smtClean="0">
                <a:solidFill>
                  <a:prstClr val="black"/>
                </a:solidFill>
                <a:latin typeface="Calibri"/>
              </a:rPr>
              <a:t>Ideal</a:t>
            </a:r>
            <a:endParaRPr lang="en-US" sz="2400" dirty="0">
              <a:solidFill>
                <a:prstClr val="black"/>
              </a:solidFill>
              <a:latin typeface="Calibri"/>
            </a:endParaRPr>
          </a:p>
        </p:txBody>
      </p:sp>
      <p:sp>
        <p:nvSpPr>
          <p:cNvPr id="53" name="Oval 52"/>
          <p:cNvSpPr/>
          <p:nvPr/>
        </p:nvSpPr>
        <p:spPr>
          <a:xfrm>
            <a:off x="3705726" y="3858126"/>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4" name="Oval 53"/>
          <p:cNvSpPr/>
          <p:nvPr/>
        </p:nvSpPr>
        <p:spPr>
          <a:xfrm>
            <a:off x="457200" y="2057400"/>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Oval 54"/>
          <p:cNvSpPr/>
          <p:nvPr/>
        </p:nvSpPr>
        <p:spPr>
          <a:xfrm>
            <a:off x="304800" y="5867400"/>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6" name="TextBox 55"/>
          <p:cNvSpPr txBox="1"/>
          <p:nvPr/>
        </p:nvSpPr>
        <p:spPr>
          <a:xfrm>
            <a:off x="3657600" y="2971800"/>
            <a:ext cx="1981200" cy="830997"/>
          </a:xfrm>
          <a:prstGeom prst="rect">
            <a:avLst/>
          </a:prstGeom>
          <a:noFill/>
        </p:spPr>
        <p:txBody>
          <a:bodyPr wrap="square" rtlCol="0">
            <a:spAutoFit/>
          </a:bodyPr>
          <a:lstStyle/>
          <a:p>
            <a:pPr algn="ctr"/>
            <a:r>
              <a:rPr lang="en-US" sz="2400" i="1" dirty="0" smtClean="0">
                <a:solidFill>
                  <a:prstClr val="black"/>
                </a:solidFill>
                <a:latin typeface="Calibri"/>
              </a:rPr>
              <a:t>Highest performance</a:t>
            </a:r>
            <a:endParaRPr lang="en-US" sz="2400" i="1" dirty="0">
              <a:solidFill>
                <a:prstClr val="black"/>
              </a:solidFill>
              <a:latin typeface="Calibri"/>
            </a:endParaRPr>
          </a:p>
        </p:txBody>
      </p:sp>
      <p:sp>
        <p:nvSpPr>
          <p:cNvPr id="57" name="TextBox 56"/>
          <p:cNvSpPr txBox="1"/>
          <p:nvPr/>
        </p:nvSpPr>
        <p:spPr>
          <a:xfrm>
            <a:off x="1066800" y="5715000"/>
            <a:ext cx="1981200" cy="830997"/>
          </a:xfrm>
          <a:prstGeom prst="rect">
            <a:avLst/>
          </a:prstGeom>
          <a:noFill/>
        </p:spPr>
        <p:txBody>
          <a:bodyPr wrap="square" rtlCol="0">
            <a:spAutoFit/>
          </a:bodyPr>
          <a:lstStyle/>
          <a:p>
            <a:pPr algn="ctr"/>
            <a:r>
              <a:rPr lang="en-US" sz="2400" i="1" dirty="0" smtClean="0">
                <a:solidFill>
                  <a:prstClr val="black"/>
                </a:solidFill>
                <a:latin typeface="Calibri"/>
              </a:rPr>
              <a:t>Close to simplest</a:t>
            </a:r>
            <a:endParaRPr lang="en-US" sz="2400" i="1" dirty="0">
              <a:solidFill>
                <a:prstClr val="black"/>
              </a:solidFill>
              <a:latin typeface="Calibri"/>
            </a:endParaRPr>
          </a:p>
        </p:txBody>
      </p:sp>
      <p:sp>
        <p:nvSpPr>
          <p:cNvPr id="58" name="TextBox 57"/>
          <p:cNvSpPr txBox="1"/>
          <p:nvPr/>
        </p:nvSpPr>
        <p:spPr>
          <a:xfrm>
            <a:off x="838200" y="1371600"/>
            <a:ext cx="1981200" cy="830997"/>
          </a:xfrm>
          <a:prstGeom prst="rect">
            <a:avLst/>
          </a:prstGeom>
          <a:noFill/>
        </p:spPr>
        <p:txBody>
          <a:bodyPr wrap="square" rtlCol="0">
            <a:spAutoFit/>
          </a:bodyPr>
          <a:lstStyle/>
          <a:p>
            <a:pPr algn="ctr"/>
            <a:r>
              <a:rPr lang="en-US" sz="2400" i="1" dirty="0" smtClean="0">
                <a:solidFill>
                  <a:prstClr val="black"/>
                </a:solidFill>
                <a:latin typeface="Calibri"/>
              </a:rPr>
              <a:t>Close to fairest</a:t>
            </a:r>
            <a:endParaRPr lang="en-US" sz="2400" i="1" dirty="0">
              <a:solidFill>
                <a:prstClr val="black"/>
              </a:solidFill>
              <a:latin typeface="Calibri"/>
            </a:endParaRPr>
          </a:p>
        </p:txBody>
      </p:sp>
      <p:sp>
        <p:nvSpPr>
          <p:cNvPr id="59" name="Rectangle 58"/>
          <p:cNvSpPr/>
          <p:nvPr/>
        </p:nvSpPr>
        <p:spPr>
          <a:xfrm>
            <a:off x="249675" y="4495800"/>
            <a:ext cx="86106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latin typeface="Calibri"/>
              </a:rPr>
              <a:t>Blacklisting is the closest scheduler to ideal</a:t>
            </a:r>
            <a:endParaRPr lang="en-US" sz="3500" i="1" dirty="0">
              <a:solidFill>
                <a:srgbClr val="C00000"/>
              </a:solidFill>
              <a:latin typeface="Calibri"/>
            </a:endParaRPr>
          </a:p>
        </p:txBody>
      </p:sp>
      <p:sp>
        <p:nvSpPr>
          <p:cNvPr id="42" name="Oval 41"/>
          <p:cNvSpPr/>
          <p:nvPr/>
        </p:nvSpPr>
        <p:spPr>
          <a:xfrm>
            <a:off x="1715310" y="4022385"/>
            <a:ext cx="228599"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2286000" y="2828836"/>
            <a:ext cx="4572000" cy="1200329"/>
          </a:xfrm>
          <a:prstGeom prst="rect">
            <a:avLst/>
          </a:prstGeom>
        </p:spPr>
        <p:txBody>
          <a:bodyPr>
            <a:spAutoFit/>
          </a:bodyPr>
          <a:lstStyle/>
          <a:p>
            <a:r>
              <a:rPr lang="en-US" dirty="0" err="1">
                <a:solidFill>
                  <a:prstClr val="black"/>
                </a:solidFill>
                <a:latin typeface="Calibri"/>
              </a:rPr>
              <a:t>rsync</a:t>
            </a:r>
            <a:r>
              <a:rPr lang="en-US" dirty="0">
                <a:solidFill>
                  <a:prstClr val="black"/>
                </a:solidFill>
                <a:latin typeface="Calibri"/>
              </a:rPr>
              <a:t> -</a:t>
            </a:r>
            <a:r>
              <a:rPr lang="en-US" dirty="0" err="1">
                <a:solidFill>
                  <a:prstClr val="black"/>
                </a:solidFill>
                <a:latin typeface="Calibri"/>
              </a:rPr>
              <a:t>avz</a:t>
            </a:r>
            <a:r>
              <a:rPr lang="en-US" dirty="0">
                <a:solidFill>
                  <a:prstClr val="black"/>
                </a:solidFill>
                <a:latin typeface="Calibri"/>
              </a:rPr>
              <a:t> --exclude Microsoft\ User\ Data/ /Users/</a:t>
            </a:r>
            <a:r>
              <a:rPr lang="en-US" dirty="0" err="1">
                <a:solidFill>
                  <a:prstClr val="black"/>
                </a:solidFill>
                <a:latin typeface="Calibri"/>
              </a:rPr>
              <a:t>omutlu</a:t>
            </a:r>
            <a:r>
              <a:rPr lang="en-US" dirty="0">
                <a:solidFill>
                  <a:prstClr val="black"/>
                </a:solidFill>
                <a:latin typeface="Calibri"/>
              </a:rPr>
              <a:t>/Documents /Volumes/G-DRIVE\ mobile\ USB/backup</a:t>
            </a:r>
          </a:p>
          <a:p>
            <a:endParaRPr lang="en-US" dirty="0">
              <a:solidFill>
                <a:prstClr val="black"/>
              </a:solidFill>
              <a:latin typeface="Calibri"/>
            </a:endParaRPr>
          </a:p>
        </p:txBody>
      </p:sp>
    </p:spTree>
    <p:extLst>
      <p:ext uri="{BB962C8B-B14F-4D97-AF65-F5344CB8AC3E}">
        <p14:creationId xmlns:p14="http://schemas.microsoft.com/office/powerpoint/2010/main" val="7489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p:bldP spid="57" grpId="0"/>
      <p:bldP spid="58" grpId="0"/>
      <p:bldP spid="5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and Fairness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126</a:t>
            </a:fld>
            <a:endParaRPr lang="en-US">
              <a:solidFill>
                <a:prstClr val="black">
                  <a:tint val="75000"/>
                </a:prstClr>
              </a:solidFill>
              <a:latin typeface="Calibri"/>
            </a:endParaRPr>
          </a:p>
        </p:txBody>
      </p:sp>
      <p:graphicFrame>
        <p:nvGraphicFramePr>
          <p:cNvPr id="5" name="Chart 4"/>
          <p:cNvGraphicFramePr/>
          <p:nvPr/>
        </p:nvGraphicFramePr>
        <p:xfrm>
          <a:off x="1420080" y="1170700"/>
          <a:ext cx="6096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5"/>
          <p:cNvGrpSpPr/>
          <p:nvPr/>
        </p:nvGrpSpPr>
        <p:grpSpPr>
          <a:xfrm>
            <a:off x="6248401" y="4267200"/>
            <a:ext cx="914399" cy="669758"/>
            <a:chOff x="6307270" y="4113542"/>
            <a:chExt cx="1138937" cy="745958"/>
          </a:xfrm>
        </p:grpSpPr>
        <p:sp>
          <p:nvSpPr>
            <p:cNvPr id="6" name="Right Arrow 5"/>
            <p:cNvSpPr/>
            <p:nvPr/>
          </p:nvSpPr>
          <p:spPr>
            <a:xfrm rot="2594606">
              <a:off x="6349315" y="4113542"/>
              <a:ext cx="1054204" cy="74595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rot="2531437">
              <a:off x="6307270" y="4275699"/>
              <a:ext cx="1138937" cy="411352"/>
            </a:xfrm>
            <a:prstGeom prst="rect">
              <a:avLst/>
            </a:prstGeom>
            <a:noFill/>
          </p:spPr>
          <p:txBody>
            <a:bodyPr wrap="square" rtlCol="0">
              <a:spAutoFit/>
            </a:bodyPr>
            <a:lstStyle/>
            <a:p>
              <a:r>
                <a:rPr lang="en-US" b="1" dirty="0" smtClean="0">
                  <a:solidFill>
                    <a:prstClr val="black"/>
                  </a:solidFill>
                  <a:latin typeface="Helvetica" pitchFamily="34" charset="0"/>
                  <a:cs typeface="Helvetica" pitchFamily="34" charset="0"/>
                </a:rPr>
                <a:t>Ideal</a:t>
              </a:r>
              <a:endParaRPr lang="en-US" b="1" dirty="0">
                <a:solidFill>
                  <a:prstClr val="black"/>
                </a:solidFill>
                <a:latin typeface="Helvetica" pitchFamily="34" charset="0"/>
                <a:cs typeface="Helvetica" pitchFamily="34" charset="0"/>
              </a:endParaRPr>
            </a:p>
          </p:txBody>
        </p:sp>
      </p:grpSp>
      <p:cxnSp>
        <p:nvCxnSpPr>
          <p:cNvPr id="11" name="Straight Arrow Connector 10"/>
          <p:cNvCxnSpPr/>
          <p:nvPr/>
        </p:nvCxnSpPr>
        <p:spPr>
          <a:xfrm>
            <a:off x="6629400" y="3581400"/>
            <a:ext cx="304800"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0" y="3124200"/>
            <a:ext cx="677333" cy="461665"/>
          </a:xfrm>
          <a:prstGeom prst="rect">
            <a:avLst/>
          </a:prstGeom>
          <a:noFill/>
        </p:spPr>
        <p:txBody>
          <a:bodyPr wrap="square" rtlCol="0">
            <a:spAutoFit/>
          </a:bodyPr>
          <a:lstStyle/>
          <a:p>
            <a:r>
              <a:rPr lang="en-US" sz="2400" i="1" dirty="0" smtClean="0">
                <a:solidFill>
                  <a:srgbClr val="C00000"/>
                </a:solidFill>
                <a:latin typeface="Calibri"/>
              </a:rPr>
              <a:t>5%</a:t>
            </a:r>
            <a:endParaRPr lang="en-US" sz="2400" i="1" dirty="0">
              <a:solidFill>
                <a:srgbClr val="C00000"/>
              </a:solidFill>
              <a:latin typeface="Calibri"/>
            </a:endParaRPr>
          </a:p>
        </p:txBody>
      </p:sp>
      <p:cxnSp>
        <p:nvCxnSpPr>
          <p:cNvPr id="16" name="Straight Connector 15"/>
          <p:cNvCxnSpPr/>
          <p:nvPr/>
        </p:nvCxnSpPr>
        <p:spPr>
          <a:xfrm>
            <a:off x="6984128" y="3581400"/>
            <a:ext cx="0" cy="381000"/>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386" y="3505200"/>
            <a:ext cx="921325" cy="461665"/>
          </a:xfrm>
          <a:prstGeom prst="rect">
            <a:avLst/>
          </a:prstGeom>
          <a:noFill/>
        </p:spPr>
        <p:txBody>
          <a:bodyPr wrap="square" rtlCol="0">
            <a:spAutoFit/>
          </a:bodyPr>
          <a:lstStyle/>
          <a:p>
            <a:r>
              <a:rPr lang="en-US" sz="2400" i="1" dirty="0" smtClean="0">
                <a:solidFill>
                  <a:srgbClr val="C00000"/>
                </a:solidFill>
                <a:latin typeface="Calibri"/>
              </a:rPr>
              <a:t>21%</a:t>
            </a:r>
            <a:endParaRPr lang="en-US" sz="2400" i="1" dirty="0">
              <a:solidFill>
                <a:srgbClr val="C00000"/>
              </a:solidFill>
              <a:latin typeface="Calibri"/>
            </a:endParaRPr>
          </a:p>
        </p:txBody>
      </p:sp>
      <p:sp>
        <p:nvSpPr>
          <p:cNvPr id="13" name="TextBox 12"/>
          <p:cNvSpPr txBox="1"/>
          <p:nvPr/>
        </p:nvSpPr>
        <p:spPr>
          <a:xfrm>
            <a:off x="3535180" y="5640050"/>
            <a:ext cx="1905000" cy="369332"/>
          </a:xfrm>
          <a:prstGeom prst="rect">
            <a:avLst/>
          </a:prstGeom>
          <a:noFill/>
        </p:spPr>
        <p:txBody>
          <a:bodyPr wrap="square" rtlCol="0">
            <a:spAutoFit/>
          </a:bodyPr>
          <a:lstStyle/>
          <a:p>
            <a:pPr algn="ctr"/>
            <a:r>
              <a:rPr lang="en-US" b="1" i="1" dirty="0" smtClean="0">
                <a:solidFill>
                  <a:prstClr val="black"/>
                </a:solidFill>
                <a:latin typeface="Calibri"/>
              </a:rPr>
              <a:t>(Higher is better)</a:t>
            </a:r>
            <a:endParaRPr lang="en-US" b="1" i="1" dirty="0">
              <a:solidFill>
                <a:prstClr val="black"/>
              </a:solidFill>
              <a:latin typeface="Calibri"/>
            </a:endParaRPr>
          </a:p>
        </p:txBody>
      </p:sp>
      <p:sp>
        <p:nvSpPr>
          <p:cNvPr id="15" name="TextBox 14"/>
          <p:cNvSpPr txBox="1"/>
          <p:nvPr/>
        </p:nvSpPr>
        <p:spPr>
          <a:xfrm rot="16200000">
            <a:off x="859023" y="3328654"/>
            <a:ext cx="1905000" cy="369332"/>
          </a:xfrm>
          <a:prstGeom prst="rect">
            <a:avLst/>
          </a:prstGeom>
          <a:noFill/>
        </p:spPr>
        <p:txBody>
          <a:bodyPr wrap="square" rtlCol="0">
            <a:spAutoFit/>
          </a:bodyPr>
          <a:lstStyle/>
          <a:p>
            <a:pPr algn="ctr"/>
            <a:r>
              <a:rPr lang="en-US" b="1" i="1" dirty="0" smtClean="0">
                <a:solidFill>
                  <a:prstClr val="black"/>
                </a:solidFill>
                <a:latin typeface="Calibri"/>
              </a:rPr>
              <a:t>(Lower is better)</a:t>
            </a:r>
            <a:endParaRPr lang="en-US" b="1" i="1" dirty="0">
              <a:solidFill>
                <a:prstClr val="black"/>
              </a:solidFill>
              <a:latin typeface="Calibri"/>
            </a:endParaRPr>
          </a:p>
        </p:txBody>
      </p:sp>
      <p:sp>
        <p:nvSpPr>
          <p:cNvPr id="17" name="Rectangle 16"/>
          <p:cNvSpPr/>
          <p:nvPr/>
        </p:nvSpPr>
        <p:spPr>
          <a:xfrm>
            <a:off x="258580" y="5436430"/>
            <a:ext cx="86106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sz="3300" i="1" dirty="0" smtClean="0">
                <a:solidFill>
                  <a:srgbClr val="C00000"/>
                </a:solidFill>
                <a:latin typeface="Calibri"/>
              </a:rPr>
              <a:t>1. Blacklisting achieves the highest performance </a:t>
            </a:r>
          </a:p>
          <a:p>
            <a:pPr marL="514350" indent="-514350" algn="ctr"/>
            <a:r>
              <a:rPr lang="en-US" sz="3300" i="1" dirty="0" smtClean="0">
                <a:solidFill>
                  <a:srgbClr val="C00000"/>
                </a:solidFill>
                <a:latin typeface="Calibri"/>
              </a:rPr>
              <a:t>2. Blacklisting balances performance and fairness</a:t>
            </a:r>
            <a:endParaRPr lang="en-US" sz="3300" i="1" dirty="0">
              <a:solidFill>
                <a:srgbClr val="C00000"/>
              </a:solidFill>
              <a:latin typeface="Calibri"/>
            </a:endParaRPr>
          </a:p>
        </p:txBody>
      </p:sp>
    </p:spTree>
    <p:extLst>
      <p:ext uri="{BB962C8B-B14F-4D97-AF65-F5344CB8AC3E}">
        <p14:creationId xmlns:p14="http://schemas.microsoft.com/office/powerpoint/2010/main" val="252202732"/>
      </p:ext>
    </p:extLst>
  </p:cSld>
  <p:clrMapOvr>
    <a:masterClrMapping/>
  </p:clrMapOvr>
  <p:transition advTm="530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22" dur="500"/>
                                        <p:tgtEl>
                                          <p:spTgt spid="5">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27" dur="500"/>
                                        <p:tgtEl>
                                          <p:spTgt spid="5">
                                            <p:graphicEl>
                                              <a:chart seriesIdx="1" categoryIdx="-4" bldStep="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30" dur="500"/>
                                        <p:tgtEl>
                                          <p:spTgt spid="5">
                                            <p:graphicEl>
                                              <a:chart seriesIdx="2"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35" dur="500"/>
                                        <p:tgtEl>
                                          <p:spTgt spid="5">
                                            <p:graphicEl>
                                              <a:chart seriesIdx="3" categoryIdx="-4" bldStep="series"/>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down)">
                                      <p:cBhvr>
                                        <p:cTn id="38" dur="500"/>
                                        <p:tgtEl>
                                          <p:spTgt spid="5">
                                            <p:graphicEl>
                                              <a:chart seriesIdx="4"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down)">
                                      <p:cBhvr>
                                        <p:cTn id="43" dur="500"/>
                                        <p:tgtEl>
                                          <p:spTgt spid="5">
                                            <p:graphicEl>
                                              <a:chart seriesIdx="5"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bg/>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4" grpId="0"/>
      <p:bldP spid="13" grpId="0"/>
      <p:bldP spid="15" grpId="0"/>
      <p:bldP spid="17" grpId="0" build="allAtOnce"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solidFill>
                  <a:prstClr val="black">
                    <a:tint val="75000"/>
                  </a:prstClr>
                </a:solidFill>
                <a:latin typeface="Calibri"/>
              </a:rPr>
              <a:pPr/>
              <a:t>127</a:t>
            </a:fld>
            <a:endParaRPr lang="en-US">
              <a:solidFill>
                <a:prstClr val="black">
                  <a:tint val="75000"/>
                </a:prstClr>
              </a:solidFill>
              <a:latin typeface="Calibri"/>
            </a:endParaRPr>
          </a:p>
        </p:txBody>
      </p:sp>
      <p:graphicFrame>
        <p:nvGraphicFramePr>
          <p:cNvPr id="7" name="Chart 6"/>
          <p:cNvGraphicFramePr/>
          <p:nvPr/>
        </p:nvGraphicFramePr>
        <p:xfrm>
          <a:off x="1059865" y="1239970"/>
          <a:ext cx="68580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H="1">
            <a:off x="3394355" y="408015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85155" y="3498260"/>
            <a:ext cx="921325" cy="461665"/>
          </a:xfrm>
          <a:prstGeom prst="rect">
            <a:avLst/>
          </a:prstGeom>
          <a:noFill/>
        </p:spPr>
        <p:txBody>
          <a:bodyPr wrap="square" rtlCol="0">
            <a:spAutoFit/>
          </a:bodyPr>
          <a:lstStyle/>
          <a:p>
            <a:r>
              <a:rPr lang="en-US" sz="2400" i="1" dirty="0" smtClean="0">
                <a:solidFill>
                  <a:srgbClr val="C00000"/>
                </a:solidFill>
                <a:latin typeface="Calibri"/>
              </a:rPr>
              <a:t>43%</a:t>
            </a:r>
            <a:endParaRPr lang="en-US" sz="2400" i="1" dirty="0">
              <a:solidFill>
                <a:srgbClr val="C00000"/>
              </a:solidFill>
              <a:latin typeface="Calibri"/>
            </a:endParaRPr>
          </a:p>
        </p:txBody>
      </p:sp>
      <p:sp>
        <p:nvSpPr>
          <p:cNvPr id="11" name="TextBox 10"/>
          <p:cNvSpPr txBox="1"/>
          <p:nvPr/>
        </p:nvSpPr>
        <p:spPr>
          <a:xfrm>
            <a:off x="4239485" y="4059370"/>
            <a:ext cx="921325" cy="461665"/>
          </a:xfrm>
          <a:prstGeom prst="rect">
            <a:avLst/>
          </a:prstGeom>
          <a:noFill/>
        </p:spPr>
        <p:txBody>
          <a:bodyPr wrap="square" rtlCol="0">
            <a:spAutoFit/>
          </a:bodyPr>
          <a:lstStyle/>
          <a:p>
            <a:r>
              <a:rPr lang="en-US" sz="2400" i="1" dirty="0" smtClean="0">
                <a:solidFill>
                  <a:srgbClr val="C00000"/>
                </a:solidFill>
                <a:latin typeface="Calibri"/>
              </a:rPr>
              <a:t>70%</a:t>
            </a:r>
            <a:endParaRPr lang="en-US" sz="2400" i="1" dirty="0">
              <a:solidFill>
                <a:srgbClr val="C00000"/>
              </a:solidFill>
              <a:latin typeface="Calibri"/>
            </a:endParaRPr>
          </a:p>
        </p:txBody>
      </p:sp>
      <p:cxnSp>
        <p:nvCxnSpPr>
          <p:cNvPr id="13" name="Straight Arrow Connector 12"/>
          <p:cNvCxnSpPr/>
          <p:nvPr/>
        </p:nvCxnSpPr>
        <p:spPr>
          <a:xfrm>
            <a:off x="5999010" y="3463625"/>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0790" y="5505855"/>
            <a:ext cx="842356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latin typeface="Calibri"/>
              </a:rPr>
              <a:t>Blacklisting reduces complexity significantly</a:t>
            </a:r>
            <a:endParaRPr lang="en-US" sz="3500" i="1" dirty="0">
              <a:solidFill>
                <a:srgbClr val="C00000"/>
              </a:solidFill>
              <a:latin typeface="Calibri"/>
            </a:endParaRPr>
          </a:p>
        </p:txBody>
      </p:sp>
      <p:grpSp>
        <p:nvGrpSpPr>
          <p:cNvPr id="3" name="Group 17"/>
          <p:cNvGrpSpPr/>
          <p:nvPr/>
        </p:nvGrpSpPr>
        <p:grpSpPr>
          <a:xfrm rot="21433469">
            <a:off x="2447741" y="4310474"/>
            <a:ext cx="1134224" cy="745958"/>
            <a:chOff x="2447741" y="4324329"/>
            <a:chExt cx="1134224" cy="745958"/>
          </a:xfrm>
        </p:grpSpPr>
        <p:sp>
          <p:nvSpPr>
            <p:cNvPr id="16" name="Right Arrow 15"/>
            <p:cNvSpPr/>
            <p:nvPr/>
          </p:nvSpPr>
          <p:spPr>
            <a:xfrm rot="8237461">
              <a:off x="2447741" y="4324329"/>
              <a:ext cx="978897" cy="74595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rot="19046852">
              <a:off x="2524388" y="4342619"/>
              <a:ext cx="1057577" cy="477054"/>
            </a:xfrm>
            <a:prstGeom prst="rect">
              <a:avLst/>
            </a:prstGeom>
            <a:noFill/>
          </p:spPr>
          <p:txBody>
            <a:bodyPr wrap="square" rtlCol="0">
              <a:spAutoFit/>
            </a:bodyPr>
            <a:lstStyle/>
            <a:p>
              <a:r>
                <a:rPr lang="en-US" sz="2500" b="1" dirty="0" smtClean="0">
                  <a:solidFill>
                    <a:prstClr val="black"/>
                  </a:solidFill>
                  <a:latin typeface="Helvetica" pitchFamily="34" charset="0"/>
                  <a:cs typeface="Helvetica" pitchFamily="34" charset="0"/>
                </a:rPr>
                <a:t>Ideal</a:t>
              </a:r>
              <a:endParaRPr lang="en-US" sz="2500" b="1" dirty="0">
                <a:solidFill>
                  <a:prstClr val="black"/>
                </a:solidFill>
                <a:latin typeface="Helvetica" pitchFamily="34" charset="0"/>
                <a:cs typeface="Helvetica" pitchFamily="34" charset="0"/>
              </a:endParaRPr>
            </a:p>
          </p:txBody>
        </p:sp>
      </p:grpSp>
    </p:spTree>
    <p:extLst>
      <p:ext uri="{BB962C8B-B14F-4D97-AF65-F5344CB8AC3E}">
        <p14:creationId xmlns:p14="http://schemas.microsoft.com/office/powerpoint/2010/main" val="1807438321"/>
      </p:ext>
    </p:extLst>
  </p:cSld>
  <p:clrMapOvr>
    <a:masterClrMapping/>
  </p:clrMapOvr>
  <p:transition advTm="71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6" dur="500"/>
                                        <p:tgtEl>
                                          <p:spTgt spid="7">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21" dur="500"/>
                                        <p:tgtEl>
                                          <p:spTgt spid="7">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26" dur="500"/>
                                        <p:tgtEl>
                                          <p:spTgt spid="7">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31" dur="500"/>
                                        <p:tgtEl>
                                          <p:spTgt spid="7">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down)">
                                      <p:cBhvr>
                                        <p:cTn id="36" dur="500"/>
                                        <p:tgtEl>
                                          <p:spTgt spid="7">
                                            <p:graphicEl>
                                              <a:chart seriesIdx="4"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down)">
                                      <p:cBhvr>
                                        <p:cTn id="41" dur="500"/>
                                        <p:tgtEl>
                                          <p:spTgt spid="7">
                                            <p:graphicEl>
                                              <a:chart seriesIdx="5" categoryIdx="-4" bldStep="series"/>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10" grpId="0"/>
      <p:bldP spid="11" grpId="0"/>
      <p:bldP spid="1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BLISS (I)</a:t>
            </a:r>
            <a:endParaRPr lang="en-US" dirty="0"/>
          </a:p>
        </p:txBody>
      </p:sp>
      <p:sp>
        <p:nvSpPr>
          <p:cNvPr id="3" name="Content Placeholder 2"/>
          <p:cNvSpPr>
            <a:spLocks noGrp="1"/>
          </p:cNvSpPr>
          <p:nvPr>
            <p:ph idx="1"/>
          </p:nvPr>
        </p:nvSpPr>
        <p:spPr/>
        <p:txBody>
          <a:bodyPr/>
          <a:lstStyle/>
          <a:p>
            <a:r>
              <a:rPr lang="en-US" sz="2200" dirty="0" smtClean="0"/>
              <a:t>Lavanya </a:t>
            </a:r>
            <a:r>
              <a:rPr lang="en-US" sz="2200" dirty="0"/>
              <a:t>Subramanian, Donghyuk Lee, Vivek Seshadri, </a:t>
            </a:r>
            <a:r>
              <a:rPr lang="en-US" sz="2200" dirty="0" err="1"/>
              <a:t>Harsha</a:t>
            </a:r>
            <a:r>
              <a:rPr lang="en-US" sz="2200" dirty="0"/>
              <a:t> </a:t>
            </a:r>
            <a:r>
              <a:rPr lang="en-US" sz="2200" dirty="0" err="1"/>
              <a:t>Rastogi</a:t>
            </a:r>
            <a:r>
              <a:rPr lang="en-US" sz="2200" dirty="0"/>
              <a:t>, and Onur Mutlu,</a:t>
            </a:r>
            <a:br>
              <a:rPr lang="en-US" sz="2200" dirty="0"/>
            </a:br>
            <a:r>
              <a:rPr lang="en-US" sz="2200" b="1" dirty="0">
                <a:hlinkClick r:id="rId2"/>
              </a:rPr>
              <a:t>"The Blacklisting Memory Scheduler: Achieving High Performance and Fairness at Low Cost"</a:t>
            </a:r>
            <a:r>
              <a:rPr lang="en-US" sz="2200" dirty="0"/>
              <a:t/>
            </a:r>
            <a:br>
              <a:rPr lang="en-US" sz="2200" dirty="0"/>
            </a:br>
            <a:r>
              <a:rPr lang="en-US" sz="2200" i="1" dirty="0"/>
              <a:t>Proceedings of the </a:t>
            </a:r>
            <a:r>
              <a:rPr lang="en-US" sz="2200" i="1" dirty="0">
                <a:hlinkClick r:id="rId3"/>
              </a:rPr>
              <a:t>32nd IEEE International Conference on Computer Design</a:t>
            </a:r>
            <a:r>
              <a:rPr lang="en-US" sz="2200" i="1" dirty="0"/>
              <a:t> (</a:t>
            </a:r>
            <a:r>
              <a:rPr lang="en-US" sz="2200" b="1" i="1" dirty="0"/>
              <a:t>ICCD</a:t>
            </a:r>
            <a:r>
              <a:rPr lang="en-US" sz="2200" i="1" dirty="0"/>
              <a:t>)</a:t>
            </a:r>
            <a:r>
              <a:rPr lang="en-US" sz="2200" dirty="0"/>
              <a:t>, Seoul, South Korea, October 2014. [</a:t>
            </a:r>
            <a:r>
              <a:rPr lang="en-US" sz="2200" dirty="0">
                <a:hlinkClick r:id="rId4"/>
              </a:rPr>
              <a:t>Slides (pptx)</a:t>
            </a:r>
            <a:r>
              <a:rPr lang="en-US" sz="2200" dirty="0"/>
              <a:t> </a:t>
            </a:r>
            <a:r>
              <a:rPr lang="en-US" sz="2200" dirty="0">
                <a:hlinkClick r:id="rId5"/>
              </a:rPr>
              <a:t>(pdf)</a:t>
            </a:r>
            <a:r>
              <a:rPr lang="en-US" sz="2200" dirty="0"/>
              <a:t>] </a:t>
            </a:r>
          </a:p>
        </p:txBody>
      </p:sp>
      <p:sp>
        <p:nvSpPr>
          <p:cNvPr id="4" name="Slide Number Placeholder 3"/>
          <p:cNvSpPr>
            <a:spLocks noGrp="1"/>
          </p:cNvSpPr>
          <p:nvPr>
            <p:ph type="sldNum" sz="quarter" idx="11"/>
          </p:nvPr>
        </p:nvSpPr>
        <p:spPr/>
        <p:txBody>
          <a:bodyPr/>
          <a:lstStyle/>
          <a:p>
            <a:fld id="{71752C56-4F8A-824F-A263-2404B5D536A2}" type="slidenum">
              <a:rPr lang="en-US" smtClean="0"/>
              <a:pPr/>
              <a:t>128</a:t>
            </a:fld>
            <a:endParaRPr lang="en-US"/>
          </a:p>
        </p:txBody>
      </p:sp>
      <p:pic>
        <p:nvPicPr>
          <p:cNvPr id="5" name="Picture 4"/>
          <p:cNvPicPr>
            <a:picLocks noChangeAspect="1"/>
          </p:cNvPicPr>
          <p:nvPr/>
        </p:nvPicPr>
        <p:blipFill>
          <a:blip r:embed="rId6"/>
          <a:stretch>
            <a:fillRect/>
          </a:stretch>
        </p:blipFill>
        <p:spPr>
          <a:xfrm>
            <a:off x="0" y="4106567"/>
            <a:ext cx="9144000" cy="2058737"/>
          </a:xfrm>
          <a:prstGeom prst="rect">
            <a:avLst/>
          </a:prstGeom>
        </p:spPr>
      </p:pic>
    </p:spTree>
    <p:extLst>
      <p:ext uri="{BB962C8B-B14F-4D97-AF65-F5344CB8AC3E}">
        <p14:creationId xmlns:p14="http://schemas.microsoft.com/office/powerpoint/2010/main" val="1192740749"/>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BLISS: Longer Version</a:t>
            </a:r>
            <a:endParaRPr lang="en-US" dirty="0"/>
          </a:p>
        </p:txBody>
      </p:sp>
      <p:sp>
        <p:nvSpPr>
          <p:cNvPr id="3" name="Content Placeholder 2"/>
          <p:cNvSpPr>
            <a:spLocks noGrp="1"/>
          </p:cNvSpPr>
          <p:nvPr>
            <p:ph idx="1"/>
          </p:nvPr>
        </p:nvSpPr>
        <p:spPr/>
        <p:txBody>
          <a:bodyPr/>
          <a:lstStyle/>
          <a:p>
            <a:r>
              <a:rPr lang="en-US" dirty="0"/>
              <a:t>Lavanya Subramanian, Donghyuk Lee, Vivek Seshadri, </a:t>
            </a:r>
            <a:r>
              <a:rPr lang="en-US" dirty="0" err="1"/>
              <a:t>Harsha</a:t>
            </a:r>
            <a:r>
              <a:rPr lang="en-US" dirty="0"/>
              <a:t> </a:t>
            </a:r>
            <a:r>
              <a:rPr lang="en-US" dirty="0" err="1"/>
              <a:t>Rastogi</a:t>
            </a:r>
            <a:r>
              <a:rPr lang="en-US" dirty="0"/>
              <a:t>, and Onur Mutlu,</a:t>
            </a:r>
            <a:br>
              <a:rPr lang="en-US" dirty="0"/>
            </a:br>
            <a:r>
              <a:rPr lang="en-US" b="1" dirty="0">
                <a:hlinkClick r:id="rId2"/>
              </a:rPr>
              <a:t>"The Blacklisting Memory Scheduler: Balancing Performance, Fairness and Complexity"</a:t>
            </a:r>
            <a:r>
              <a:rPr lang="en-US" dirty="0"/>
              <a:t/>
            </a:r>
            <a:br>
              <a:rPr lang="en-US" dirty="0"/>
            </a:br>
            <a:r>
              <a:rPr lang="en-US" i="1" dirty="0">
                <a:hlinkClick r:id="rId3"/>
              </a:rPr>
              <a:t>SAFARI Technical Report</a:t>
            </a:r>
            <a:r>
              <a:rPr lang="en-US" dirty="0"/>
              <a:t>, TR-SAFARI-2015-004, Carnegie Mellon University, March 2015. </a:t>
            </a:r>
            <a:endParaRPr lang="en-US" dirty="0" smtClean="0"/>
          </a:p>
          <a:p>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129</a:t>
            </a:fld>
            <a:endParaRPr lang="en-US"/>
          </a:p>
        </p:txBody>
      </p:sp>
      <p:pic>
        <p:nvPicPr>
          <p:cNvPr id="5" name="Picture 4"/>
          <p:cNvPicPr>
            <a:picLocks noChangeAspect="1"/>
          </p:cNvPicPr>
          <p:nvPr/>
        </p:nvPicPr>
        <p:blipFill>
          <a:blip r:embed="rId4"/>
          <a:stretch>
            <a:fillRect/>
          </a:stretch>
        </p:blipFill>
        <p:spPr>
          <a:xfrm>
            <a:off x="0" y="3863961"/>
            <a:ext cx="9144000" cy="2157327"/>
          </a:xfrm>
          <a:prstGeom prst="rect">
            <a:avLst/>
          </a:prstGeom>
        </p:spPr>
      </p:pic>
    </p:spTree>
    <p:extLst>
      <p:ext uri="{BB962C8B-B14F-4D97-AF65-F5344CB8AC3E}">
        <p14:creationId xmlns:p14="http://schemas.microsoft.com/office/powerpoint/2010/main" val="507451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dirty="0">
                <a:latin typeface="Tahoma" charset="0"/>
              </a:rPr>
              <a:t>A row-conflict memory access takes significantly longer than a row-hit access</a:t>
            </a:r>
          </a:p>
          <a:p>
            <a:endParaRPr lang="en-US" dirty="0">
              <a:latin typeface="Tahoma" charset="0"/>
            </a:endParaRPr>
          </a:p>
          <a:p>
            <a:r>
              <a:rPr lang="en-US" dirty="0">
                <a:latin typeface="Tahoma" charset="0"/>
              </a:rPr>
              <a:t>Current controllers take advantage of the row buffer</a:t>
            </a:r>
          </a:p>
          <a:p>
            <a:pPr lvl="1"/>
            <a:endParaRPr lang="en-US" sz="1600" dirty="0">
              <a:latin typeface="Tahoma" charset="0"/>
              <a:ea typeface="ＭＳ Ｐゴシック" charset="0"/>
            </a:endParaRPr>
          </a:p>
          <a:p>
            <a:r>
              <a:rPr lang="en-US" dirty="0">
                <a:latin typeface="Tahoma" charset="0"/>
              </a:rPr>
              <a:t>Commonly used scheduling policy (FR-FCFS) </a:t>
            </a:r>
            <a:r>
              <a:rPr lang="en-US" sz="1800" dirty="0">
                <a:latin typeface="Tahoma" charset="0"/>
              </a:rPr>
              <a:t>[</a:t>
            </a:r>
            <a:r>
              <a:rPr lang="en-US" sz="1800" dirty="0" err="1">
                <a:latin typeface="Tahoma" charset="0"/>
              </a:rPr>
              <a:t>Rixner</a:t>
            </a:r>
            <a:r>
              <a:rPr lang="en-US" sz="1800" dirty="0">
                <a:latin typeface="Tahoma" charset="0"/>
              </a:rPr>
              <a:t> 2000]*</a:t>
            </a:r>
          </a:p>
          <a:p>
            <a:pPr lvl="1">
              <a:buFont typeface="Wingdings" charset="0"/>
              <a:buNone/>
            </a:pPr>
            <a:r>
              <a:rPr lang="en-US" dirty="0">
                <a:solidFill>
                  <a:srgbClr val="003399"/>
                </a:solidFill>
                <a:latin typeface="Tahoma" charset="0"/>
                <a:ea typeface="ＭＳ Ｐゴシック" charset="0"/>
              </a:rPr>
              <a:t>(1) Row-hit first:</a:t>
            </a:r>
            <a:r>
              <a:rPr lang="en-US" dirty="0">
                <a:latin typeface="Tahoma" charset="0"/>
                <a:ea typeface="ＭＳ Ｐゴシック" charset="0"/>
              </a:rPr>
              <a:t> Service row-hit memory accesses first</a:t>
            </a:r>
          </a:p>
          <a:p>
            <a:pPr lvl="1">
              <a:buFont typeface="Wingdings" charset="0"/>
              <a:buNone/>
            </a:pPr>
            <a:r>
              <a:rPr lang="en-US" dirty="0">
                <a:solidFill>
                  <a:srgbClr val="003399"/>
                </a:solidFill>
                <a:latin typeface="Tahoma" charset="0"/>
                <a:ea typeface="ＭＳ Ｐゴシック" charset="0"/>
              </a:rPr>
              <a:t>(2) Oldest-first:</a:t>
            </a:r>
            <a:r>
              <a:rPr lang="en-US" dirty="0">
                <a:latin typeface="Tahoma" charset="0"/>
                <a:ea typeface="ＭＳ Ｐゴシック" charset="0"/>
              </a:rPr>
              <a:t> Then service older accesses first</a:t>
            </a:r>
          </a:p>
          <a:p>
            <a:pPr lvl="1"/>
            <a:endParaRPr lang="en-US" dirty="0">
              <a:latin typeface="Tahoma" charset="0"/>
              <a:ea typeface="ＭＳ Ｐゴシック" charset="0"/>
            </a:endParaRPr>
          </a:p>
          <a:p>
            <a:r>
              <a:rPr lang="en-US" dirty="0">
                <a:latin typeface="Tahoma" charset="0"/>
              </a:rPr>
              <a:t>This scheduling policy aims to maximize DRAM </a:t>
            </a:r>
            <a:r>
              <a:rPr lang="en-US" dirty="0" smtClean="0">
                <a:latin typeface="Tahoma" charset="0"/>
              </a:rPr>
              <a:t>throughput</a:t>
            </a:r>
          </a:p>
          <a:p>
            <a:pPr marL="695040" lvl="2" indent="-342761"/>
            <a:r>
              <a:rPr lang="en-US" dirty="0">
                <a:solidFill>
                  <a:srgbClr val="FF0000"/>
                </a:solidFill>
                <a:latin typeface="Tahoma" charset="0"/>
              </a:rPr>
              <a:t>But, it is unfair when multiple threads share the DRAM system  </a:t>
            </a:r>
          </a:p>
          <a:p>
            <a:endParaRPr lang="en-US" dirty="0">
              <a:latin typeface="Tahoma" charset="0"/>
            </a:endParaRPr>
          </a:p>
        </p:txBody>
      </p:sp>
      <p:sp>
        <p:nvSpPr>
          <p:cNvPr id="31748" name="TextBox 6"/>
          <p:cNvSpPr txBox="1">
            <a:spLocks noChangeArrowheads="1"/>
          </p:cNvSpPr>
          <p:nvPr/>
        </p:nvSpPr>
        <p:spPr bwMode="auto">
          <a:xfrm>
            <a:off x="304801" y="5847358"/>
            <a:ext cx="82327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Rixner</a:t>
            </a:r>
            <a:r>
              <a:rPr lang="en-US" sz="1200" dirty="0">
                <a:solidFill>
                  <a:srgbClr val="000000"/>
                </a:solidFill>
                <a:cs typeface="Arial" charset="0"/>
              </a:rPr>
              <a:t> et al., </a:t>
            </a:r>
            <a:r>
              <a:rPr lang="ja-JP" altLang="en-US" sz="1200" dirty="0">
                <a:solidFill>
                  <a:srgbClr val="000000"/>
                </a:solidFill>
                <a:cs typeface="Arial" charset="0"/>
              </a:rPr>
              <a:t>“</a:t>
            </a:r>
            <a:r>
              <a:rPr lang="en-US" altLang="ja-JP" sz="1200" dirty="0">
                <a:solidFill>
                  <a:srgbClr val="000000"/>
                </a:solidFill>
                <a:cs typeface="Arial" charset="0"/>
              </a:rPr>
              <a:t>Memory Access Scheduling,</a:t>
            </a:r>
            <a:r>
              <a:rPr lang="ja-JP" altLang="en-US" sz="1200" dirty="0">
                <a:solidFill>
                  <a:srgbClr val="000000"/>
                </a:solidFill>
                <a:cs typeface="Arial" charset="0"/>
              </a:rPr>
              <a:t>”</a:t>
            </a:r>
            <a:r>
              <a:rPr lang="en-US" altLang="ja-JP" sz="1200" dirty="0">
                <a:solidFill>
                  <a:srgbClr val="000000"/>
                </a:solidFill>
                <a:cs typeface="Arial" charset="0"/>
              </a:rPr>
              <a:t> ISCA 2000.</a:t>
            </a:r>
          </a:p>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Zuravleff</a:t>
            </a:r>
            <a:r>
              <a:rPr lang="en-US" sz="1200" dirty="0">
                <a:solidFill>
                  <a:srgbClr val="000000"/>
                </a:solidFill>
                <a:cs typeface="Arial" charset="0"/>
              </a:rPr>
              <a:t> and Robinson, </a:t>
            </a:r>
            <a:r>
              <a:rPr lang="ja-JP" altLang="en-US" sz="1200" dirty="0">
                <a:solidFill>
                  <a:srgbClr val="000000"/>
                </a:solidFill>
                <a:cs typeface="Arial" charset="0"/>
              </a:rPr>
              <a:t>“</a:t>
            </a:r>
            <a:r>
              <a:rPr lang="en-US" altLang="ja-JP" sz="1200" dirty="0">
                <a:solidFill>
                  <a:srgbClr val="000000"/>
                </a:solidFill>
                <a:cs typeface="Arial" charset="0"/>
              </a:rPr>
              <a:t>Controller for a synchronous DRAM …,</a:t>
            </a:r>
            <a:r>
              <a:rPr lang="ja-JP" altLang="en-US" sz="1200" dirty="0">
                <a:solidFill>
                  <a:srgbClr val="000000"/>
                </a:solidFill>
                <a:cs typeface="Arial" charset="0"/>
              </a:rPr>
              <a:t>”</a:t>
            </a:r>
            <a:r>
              <a:rPr lang="en-US" altLang="ja-JP" sz="1200" dirty="0">
                <a:solidFill>
                  <a:srgbClr val="000000"/>
                </a:solidFill>
                <a:cs typeface="Arial" charset="0"/>
              </a:rPr>
              <a:t> US Patent 5,630,096, May 1997.</a:t>
            </a:r>
            <a:endParaRPr lang="en-US" sz="1200" dirty="0">
              <a:solidFill>
                <a:srgbClr val="000000"/>
              </a:solidFill>
              <a:cs typeface="Arial" charset="0"/>
            </a:endParaRPr>
          </a:p>
        </p:txBody>
      </p:sp>
    </p:spTree>
    <p:extLst>
      <p:ext uri="{BB962C8B-B14F-4D97-AF65-F5344CB8AC3E}">
        <p14:creationId xmlns:p14="http://schemas.microsoft.com/office/powerpoint/2010/main" val="35698800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81"/>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pPr>
                <a:defRPr/>
              </a:pPr>
              <a:t>14</a:t>
            </a:fld>
            <a:endParaRPr lang="en-US" altLang="en-US" dirty="0"/>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0" name="Text Box 7"/>
          <p:cNvSpPr txBox="1">
            <a:spLocks noChangeArrowheads="1"/>
          </p:cNvSpPr>
          <p:nvPr/>
        </p:nvSpPr>
        <p:spPr bwMode="auto">
          <a:xfrm>
            <a:off x="2974576" y="2516204"/>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1.18X slowdown</a:t>
            </a:r>
          </a:p>
        </p:txBody>
      </p:sp>
      <p:sp>
        <p:nvSpPr>
          <p:cNvPr id="11" name="Text Box 8"/>
          <p:cNvSpPr txBox="1">
            <a:spLocks noChangeArrowheads="1"/>
          </p:cNvSpPr>
          <p:nvPr/>
        </p:nvSpPr>
        <p:spPr bwMode="auto">
          <a:xfrm>
            <a:off x="6172498" y="1304587"/>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2.82X slowdown</a:t>
            </a:r>
          </a:p>
        </p:txBody>
      </p:sp>
      <p:sp>
        <p:nvSpPr>
          <p:cNvPr id="14" name="Oval 5"/>
          <p:cNvSpPr>
            <a:spLocks noChangeArrowheads="1"/>
          </p:cNvSpPr>
          <p:nvPr/>
        </p:nvSpPr>
        <p:spPr bwMode="auto">
          <a:xfrm>
            <a:off x="5146604" y="1214625"/>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5" name="Text Box 9"/>
          <p:cNvSpPr txBox="1">
            <a:spLocks noChangeArrowheads="1"/>
          </p:cNvSpPr>
          <p:nvPr/>
        </p:nvSpPr>
        <p:spPr bwMode="auto">
          <a:xfrm>
            <a:off x="251527" y="4941169"/>
            <a:ext cx="7733193" cy="1185179"/>
          </a:xfrm>
          <a:prstGeom prst="rect">
            <a:avLst/>
          </a:prstGeom>
          <a:noFill/>
          <a:ln w="9525">
            <a:noFill/>
            <a:miter lim="800000"/>
            <a:headEnd/>
            <a:tailEnd/>
          </a:ln>
        </p:spPr>
        <p:txBody>
          <a:bodyPr wrap="none" lIns="91402" tIns="45702" rIns="91402" bIns="45702">
            <a:spAutoFit/>
          </a:bodyPr>
          <a:lstStyle/>
          <a:p>
            <a:r>
              <a:rPr lang="en-US" dirty="0"/>
              <a:t>Results on Intel Pentium D running Windows XP</a:t>
            </a:r>
          </a:p>
          <a:p>
            <a:r>
              <a:rPr lang="en-US" dirty="0"/>
              <a:t>(Similar results for Intel Core Duo and AMD </a:t>
            </a:r>
            <a:r>
              <a:rPr lang="en-US" dirty="0" err="1"/>
              <a:t>Turion</a:t>
            </a:r>
            <a:r>
              <a:rPr lang="en-US" dirty="0"/>
              <a:t>, and on </a:t>
            </a:r>
            <a:r>
              <a:rPr lang="en-US" dirty="0" smtClean="0"/>
              <a:t>Fedora Linux) </a:t>
            </a:r>
            <a:endParaRPr lang="en-US" dirty="0"/>
          </a:p>
          <a:p>
            <a:endParaRPr lang="en-US" dirty="0"/>
          </a:p>
          <a:p>
            <a:endParaRPr lang="en-US" sz="1600" dirty="0"/>
          </a:p>
        </p:txBody>
      </p:sp>
      <p:sp>
        <p:nvSpPr>
          <p:cNvPr id="18" name="TextBox 17"/>
          <p:cNvSpPr txBox="1"/>
          <p:nvPr/>
        </p:nvSpPr>
        <p:spPr>
          <a:xfrm rot="16200000">
            <a:off x="857594" y="2628410"/>
            <a:ext cx="2681047" cy="400110"/>
          </a:xfrm>
          <a:prstGeom prst="rect">
            <a:avLst/>
          </a:prstGeom>
          <a:noFill/>
        </p:spPr>
        <p:txBody>
          <a:bodyPr wrap="square" lIns="91402" tIns="45702" rIns="91402" bIns="45702" rtlCol="0">
            <a:spAutoFit/>
          </a:bodyPr>
          <a:lstStyle/>
          <a:p>
            <a:pPr algn="ctr"/>
            <a:r>
              <a:rPr lang="en-US" sz="2000" dirty="0"/>
              <a:t>Slowdown</a:t>
            </a:r>
          </a:p>
        </p:txBody>
      </p:sp>
      <p:graphicFrame>
        <p:nvGraphicFramePr>
          <p:cNvPr id="16" name="Content Placeholder 4"/>
          <p:cNvGraphicFramePr>
            <a:graphicFrameLocks/>
          </p:cNvGraphicFramePr>
          <p:nvPr/>
        </p:nvGraphicFramePr>
        <p:xfrm>
          <a:off x="2305608" y="1162519"/>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lIns="91402" tIns="45702" rIns="91402" bIns="45702"/>
          <a:lstStyle/>
          <a:p>
            <a:endParaRPr lang="en-US"/>
          </a:p>
        </p:txBody>
      </p:sp>
      <p:graphicFrame>
        <p:nvGraphicFramePr>
          <p:cNvPr id="19" name="Content Placeholder 4"/>
          <p:cNvGraphicFramePr>
            <a:graphicFrameLocks/>
          </p:cNvGraphicFramePr>
          <p:nvPr/>
        </p:nvGraphicFramePr>
        <p:xfrm>
          <a:off x="2302070" y="1162519"/>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21" name="TextBox 20"/>
          <p:cNvSpPr txBox="1"/>
          <p:nvPr/>
        </p:nvSpPr>
        <p:spPr>
          <a:xfrm>
            <a:off x="233416" y="5805264"/>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13458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7" name="Content Placeholder 4"/>
          <p:cNvGraphicFramePr>
            <a:graphicFrameLocks/>
          </p:cNvGraphicFramePr>
          <p:nvPr/>
        </p:nvGraphicFramePr>
        <p:xfrm>
          <a:off x="962025" y="984250"/>
          <a:ext cx="6715125" cy="3194050"/>
        </p:xfrm>
        <a:graphic>
          <a:graphicData uri="http://schemas.openxmlformats.org/presentationml/2006/ole">
            <mc:AlternateContent xmlns:mc="http://schemas.openxmlformats.org/markup-compatibility/2006">
              <mc:Choice xmlns:v="urn:schemas-microsoft-com:vml" Requires="v">
                <p:oleObj spid="_x0000_s106511" name="Worksheet" r:id="rId6" imgW="6712278" imgH="3194581" progId="Excel.Sheet.8">
                  <p:embed/>
                </p:oleObj>
              </mc:Choice>
              <mc:Fallback>
                <p:oleObj name="Worksheet" r:id="rId6" imgW="6712278" imgH="3194581"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25" y="984250"/>
                        <a:ext cx="6715125"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6978"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697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D1BF58-EFDD-0E4C-A36A-7125B116869A}"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
        <p:nvSpPr>
          <p:cNvPr id="126980" name="Rectangle 3"/>
          <p:cNvSpPr>
            <a:spLocks noGrp="1" noChangeArrowheads="1"/>
          </p:cNvSpPr>
          <p:nvPr>
            <p:ph type="body" idx="1"/>
          </p:nvPr>
        </p:nvSpPr>
        <p:spPr>
          <a:xfrm>
            <a:off x="127000" y="4178300"/>
            <a:ext cx="8915400" cy="2070100"/>
          </a:xfrm>
        </p:spPr>
        <p:txBody>
          <a:bodyPr/>
          <a:lstStyle/>
          <a:p>
            <a:pPr eaLnBrk="1" hangingPunct="1"/>
            <a:r>
              <a:rPr lang="en-US" sz="2200" dirty="0">
                <a:solidFill>
                  <a:srgbClr val="0000FF"/>
                </a:solidFill>
                <a:latin typeface="Tahoma" charset="0"/>
              </a:rPr>
              <a:t>Unfair slowdown </a:t>
            </a:r>
            <a:r>
              <a:rPr lang="en-US" sz="2200" dirty="0">
                <a:latin typeface="Tahoma" charset="0"/>
              </a:rPr>
              <a:t>of different threads </a:t>
            </a:r>
          </a:p>
          <a:p>
            <a:pPr eaLnBrk="1" hangingPunct="1"/>
            <a:r>
              <a:rPr lang="en-US" sz="2200" dirty="0">
                <a:solidFill>
                  <a:srgbClr val="0000FF"/>
                </a:solidFill>
                <a:latin typeface="Tahoma" charset="0"/>
              </a:rPr>
              <a:t>Low system performance </a:t>
            </a:r>
          </a:p>
          <a:p>
            <a:pPr eaLnBrk="1" hangingPunct="1"/>
            <a:r>
              <a:rPr lang="en-US" sz="2200" dirty="0">
                <a:solidFill>
                  <a:srgbClr val="0000FF"/>
                </a:solidFill>
                <a:latin typeface="Tahoma" charset="0"/>
              </a:rPr>
              <a:t>Vulnerability to denial of service </a:t>
            </a:r>
          </a:p>
          <a:p>
            <a:pPr eaLnBrk="1" hangingPunct="1"/>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endParaRPr lang="en-US" dirty="0">
              <a:latin typeface="Tahoma" charset="0"/>
            </a:endParaRPr>
          </a:p>
        </p:txBody>
      </p:sp>
      <p:sp>
        <p:nvSpPr>
          <p:cNvPr id="15" name="Oval 9"/>
          <p:cNvSpPr>
            <a:spLocks noChangeArrowheads="1"/>
          </p:cNvSpPr>
          <p:nvPr/>
        </p:nvSpPr>
        <p:spPr bwMode="auto">
          <a:xfrm>
            <a:off x="2135188" y="2909888"/>
            <a:ext cx="690562" cy="346075"/>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6" name="Oval 9"/>
          <p:cNvSpPr>
            <a:spLocks noChangeArrowheads="1"/>
          </p:cNvSpPr>
          <p:nvPr/>
        </p:nvSpPr>
        <p:spPr bwMode="auto">
          <a:xfrm>
            <a:off x="6443663" y="984250"/>
            <a:ext cx="690562" cy="346075"/>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 name="Text Box 11"/>
          <p:cNvSpPr txBox="1">
            <a:spLocks noChangeArrowheads="1"/>
          </p:cNvSpPr>
          <p:nvPr/>
        </p:nvSpPr>
        <p:spPr bwMode="auto">
          <a:xfrm>
            <a:off x="7713663" y="3255963"/>
            <a:ext cx="14033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Cores make </a:t>
            </a:r>
          </a:p>
          <a:p>
            <a:pPr eaLnBrk="1" hangingPunct="1"/>
            <a:r>
              <a:rPr lang="en-US" sz="1600" b="1">
                <a:solidFill>
                  <a:srgbClr val="003399"/>
                </a:solidFill>
              </a:rPr>
              <a:t>very slow </a:t>
            </a:r>
          </a:p>
          <a:p>
            <a:pPr eaLnBrk="1" hangingPunct="1"/>
            <a:r>
              <a:rPr lang="en-US" sz="1600" b="1">
                <a:solidFill>
                  <a:srgbClr val="003399"/>
                </a:solidFill>
              </a:rPr>
              <a:t>progress</a:t>
            </a:r>
          </a:p>
        </p:txBody>
      </p:sp>
      <p:sp>
        <p:nvSpPr>
          <p:cNvPr id="25" name="Text Box 11"/>
          <p:cNvSpPr txBox="1">
            <a:spLocks noChangeArrowheads="1"/>
          </p:cNvSpPr>
          <p:nvPr/>
        </p:nvSpPr>
        <p:spPr bwMode="auto">
          <a:xfrm>
            <a:off x="1906588" y="1944688"/>
            <a:ext cx="2703512"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Memory performance hog</a:t>
            </a:r>
          </a:p>
        </p:txBody>
      </p:sp>
      <p:cxnSp>
        <p:nvCxnSpPr>
          <p:cNvPr id="26" name="Straight Arrow Connector 25"/>
          <p:cNvCxnSpPr>
            <a:cxnSpLocks noChangeShapeType="1"/>
          </p:cNvCxnSpPr>
          <p:nvPr/>
        </p:nvCxnSpPr>
        <p:spPr bwMode="auto">
          <a:xfrm rot="5400000">
            <a:off x="2537618" y="2415382"/>
            <a:ext cx="627063" cy="36195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30" name="Text Box 11"/>
          <p:cNvSpPr txBox="1">
            <a:spLocks noChangeArrowheads="1"/>
          </p:cNvSpPr>
          <p:nvPr/>
        </p:nvSpPr>
        <p:spPr bwMode="auto">
          <a:xfrm>
            <a:off x="2520950" y="1944688"/>
            <a:ext cx="1360488"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Low priority</a:t>
            </a:r>
          </a:p>
        </p:txBody>
      </p:sp>
      <p:sp>
        <p:nvSpPr>
          <p:cNvPr id="31" name="Text Box 11"/>
          <p:cNvSpPr txBox="1">
            <a:spLocks noChangeArrowheads="1"/>
          </p:cNvSpPr>
          <p:nvPr/>
        </p:nvSpPr>
        <p:spPr bwMode="auto">
          <a:xfrm>
            <a:off x="7612063" y="1049338"/>
            <a:ext cx="1404937"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High priority</a:t>
            </a:r>
          </a:p>
        </p:txBody>
      </p:sp>
      <p:cxnSp>
        <p:nvCxnSpPr>
          <p:cNvPr id="32" name="Straight Arrow Connector 31"/>
          <p:cNvCxnSpPr>
            <a:cxnSpLocks noChangeShapeType="1"/>
          </p:cNvCxnSpPr>
          <p:nvPr/>
        </p:nvCxnSpPr>
        <p:spPr bwMode="auto">
          <a:xfrm rot="10800000" flipV="1">
            <a:off x="7251700" y="1330325"/>
            <a:ext cx="823913" cy="614363"/>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126989" name="Line 14"/>
          <p:cNvSpPr>
            <a:spLocks noChangeShapeType="1"/>
          </p:cNvSpPr>
          <p:nvPr/>
        </p:nvSpPr>
        <p:spPr bwMode="auto">
          <a:xfrm>
            <a:off x="1666875" y="3298825"/>
            <a:ext cx="5943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cxnSp>
        <p:nvCxnSpPr>
          <p:cNvPr id="9" name="Straight Arrow Connector 8"/>
          <p:cNvCxnSpPr>
            <a:cxnSpLocks noChangeShapeType="1"/>
          </p:cNvCxnSpPr>
          <p:nvPr/>
        </p:nvCxnSpPr>
        <p:spPr bwMode="auto">
          <a:xfrm rot="10800000">
            <a:off x="5341938" y="3159125"/>
            <a:ext cx="2335212" cy="254000"/>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rot="16200000" flipV="1">
            <a:off x="6723063" y="2459038"/>
            <a:ext cx="976312" cy="931862"/>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xmlns="">
                <a:noFill/>
              </a14:hiddenFill>
            </a:ext>
          </a:extLst>
        </p:spPr>
      </p:cxnSp>
      <p:sp>
        <p:nvSpPr>
          <p:cNvPr id="126992" name="TextBox 16"/>
          <p:cNvSpPr txBox="1">
            <a:spLocks noChangeArrowheads="1"/>
          </p:cNvSpPr>
          <p:nvPr/>
        </p:nvSpPr>
        <p:spPr bwMode="auto">
          <a:xfrm rot="-5400000">
            <a:off x="675481" y="2191545"/>
            <a:ext cx="1044575" cy="322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a:solidFill>
                  <a:srgbClr val="000000"/>
                </a:solidFill>
              </a:rPr>
              <a:t>Slowdown</a:t>
            </a:r>
          </a:p>
        </p:txBody>
      </p:sp>
      <p:sp>
        <p:nvSpPr>
          <p:cNvPr id="126993" name="Text Box 11"/>
          <p:cNvSpPr txBox="1">
            <a:spLocks noChangeArrowheads="1"/>
          </p:cNvSpPr>
          <p:nvPr/>
        </p:nvSpPr>
        <p:spPr bwMode="auto">
          <a:xfrm>
            <a:off x="1749425" y="949325"/>
            <a:ext cx="3898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Main memory is the only shared resource</a:t>
            </a:r>
          </a:p>
        </p:txBody>
      </p:sp>
    </p:spTree>
    <p:custDataLst>
      <p:tags r:id="rId2"/>
    </p:custDataLst>
    <p:extLst>
      <p:ext uri="{BB962C8B-B14F-4D97-AF65-F5344CB8AC3E}">
        <p14:creationId xmlns:p14="http://schemas.microsoft.com/office/powerpoint/2010/main" val="1967031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8" grpId="0"/>
      <p:bldP spid="8" grpId="1"/>
      <p:bldP spid="25" grpId="0" animBg="1"/>
      <p:bldP spid="25" grpId="1"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01713"/>
            <a:ext cx="603885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829A8-1971-1047-AF72-4AA29702C92B}"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sp>
        <p:nvSpPr>
          <p:cNvPr id="129028" name="Content Placeholder 1"/>
          <p:cNvSpPr>
            <a:spLocks noGrp="1"/>
          </p:cNvSpPr>
          <p:nvPr>
            <p:ph idx="1"/>
          </p:nvPr>
        </p:nvSpPr>
        <p:spPr>
          <a:xfrm>
            <a:off x="228600" y="996950"/>
            <a:ext cx="8610600" cy="5194300"/>
          </a:xfrm>
        </p:spPr>
        <p:txBody>
          <a:bodyPr/>
          <a:lstStyle/>
          <a:p>
            <a:endParaRPr lang="en-US" dirty="0">
              <a:latin typeface="Tahoma" charset="0"/>
            </a:endParaRPr>
          </a:p>
        </p:txBody>
      </p:sp>
      <p:sp>
        <p:nvSpPr>
          <p:cNvPr id="129029" name="Rectangle 3"/>
          <p:cNvSpPr txBox="1">
            <a:spLocks noChangeArrowheads="1"/>
          </p:cNvSpPr>
          <p:nvPr/>
        </p:nvSpPr>
        <p:spPr bwMode="auto">
          <a:xfrm>
            <a:off x="127000" y="4178300"/>
            <a:ext cx="89154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Unfair slowdown </a:t>
            </a:r>
            <a:r>
              <a:rPr lang="en-US" sz="2200" dirty="0">
                <a:solidFill>
                  <a:srgbClr val="000000"/>
                </a:solidFill>
                <a:latin typeface="Tahoma" charset="0"/>
              </a:rPr>
              <a:t>of different threads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Low system performance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Vulnerability to denial of service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Poor performance predictability </a:t>
            </a:r>
            <a:r>
              <a:rPr lang="en-US" sz="2200" dirty="0">
                <a:solidFill>
                  <a:srgbClr val="000000"/>
                </a:solidFill>
                <a:latin typeface="Tahoma" charset="0"/>
              </a:rPr>
              <a:t>(no performance isolation)</a:t>
            </a:r>
          </a:p>
          <a:p>
            <a:pPr eaLnBrk="1" hangingPunct="1">
              <a:spcBef>
                <a:spcPct val="20000"/>
              </a:spcBef>
              <a:buClr>
                <a:srgbClr val="CC9900"/>
              </a:buClr>
              <a:buSzPct val="65000"/>
              <a:buFont typeface="Wingdings" charset="0"/>
              <a:buChar char="n"/>
            </a:pPr>
            <a:endParaRPr lang="en-US" dirty="0">
              <a:solidFill>
                <a:srgbClr val="000000"/>
              </a:solidFill>
              <a:latin typeface="Tahoma" charset="0"/>
            </a:endParaRPr>
          </a:p>
        </p:txBody>
      </p:sp>
      <p:sp>
        <p:nvSpPr>
          <p:cNvPr id="7" name="Rectangle 6"/>
          <p:cNvSpPr/>
          <p:nvPr/>
        </p:nvSpPr>
        <p:spPr>
          <a:xfrm>
            <a:off x="1752306" y="6324600"/>
            <a:ext cx="5217106" cy="402674"/>
          </a:xfrm>
          <a:prstGeom prst="rect">
            <a:avLst/>
          </a:prstGeom>
          <a:solidFill>
            <a:schemeClr val="bg1"/>
          </a:solidFill>
          <a:ln>
            <a:solidFill>
              <a:schemeClr val="tx1"/>
            </a:solidFill>
          </a:ln>
        </p:spPr>
        <p:txBody>
          <a:bodyPr wrap="none">
            <a:spAutoFit/>
          </a:bodyPr>
          <a:lstStyle/>
          <a:p>
            <a:pPr algn="ctr">
              <a:lnSpc>
                <a:spcPct val="90000"/>
              </a:lnSpc>
              <a:defRPr/>
            </a:pPr>
            <a:r>
              <a:rPr lang="en-US" sz="2200" b="1" dirty="0">
                <a:solidFill>
                  <a:srgbClr val="FF0000"/>
                </a:solidFill>
                <a:sym typeface="Wingdings"/>
              </a:rPr>
              <a:t>Uncontrollable, unpredictable system</a:t>
            </a:r>
            <a:endParaRPr lang="en-US" sz="2200" b="1" dirty="0">
              <a:solidFill>
                <a:srgbClr val="FF0000"/>
              </a:solidFill>
            </a:endParaRPr>
          </a:p>
        </p:txBody>
      </p:sp>
    </p:spTree>
    <p:custDataLst>
      <p:tags r:id="rId1"/>
    </p:custDataLst>
    <p:extLst>
      <p:ext uri="{BB962C8B-B14F-4D97-AF65-F5344CB8AC3E}">
        <p14:creationId xmlns:p14="http://schemas.microsoft.com/office/powerpoint/2010/main" val="1239724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Distributed DoS in Networked Multi-Core Systems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a:t>
            </a:fld>
            <a:endParaRPr lang="en-US" altLang="en-US" dirty="0"/>
          </a:p>
        </p:txBody>
      </p:sp>
      <p:pic>
        <p:nvPicPr>
          <p:cNvPr id="5" name="Picture 4"/>
          <p:cNvPicPr>
            <a:picLocks noChangeAspect="1"/>
          </p:cNvPicPr>
          <p:nvPr/>
        </p:nvPicPr>
        <p:blipFill>
          <a:blip r:embed="rId2"/>
          <a:stretch>
            <a:fillRect/>
          </a:stretch>
        </p:blipFill>
        <p:spPr>
          <a:xfrm>
            <a:off x="3635895" y="1028743"/>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lIns="91402" tIns="45702" rIns="91402" bIns="45702" rtlCol="0">
            <a:spAutoFit/>
          </a:bodyPr>
          <a:lstStyle/>
          <a:p>
            <a:pPr algn="ctr"/>
            <a:r>
              <a:rPr lang="en-US" sz="1600" dirty="0"/>
              <a:t>Attackers</a:t>
            </a:r>
          </a:p>
          <a:p>
            <a:pPr algn="ctr"/>
            <a:r>
              <a:rPr lang="en-US" sz="1600" dirty="0"/>
              <a:t>(Cores 1-8)</a:t>
            </a:r>
          </a:p>
        </p:txBody>
      </p:sp>
      <p:sp>
        <p:nvSpPr>
          <p:cNvPr id="7" name="TextBox 6"/>
          <p:cNvSpPr txBox="1"/>
          <p:nvPr/>
        </p:nvSpPr>
        <p:spPr>
          <a:xfrm>
            <a:off x="5004048" y="972016"/>
            <a:ext cx="3168352" cy="584776"/>
          </a:xfrm>
          <a:prstGeom prst="rect">
            <a:avLst/>
          </a:prstGeom>
          <a:solidFill>
            <a:schemeClr val="bg1"/>
          </a:solidFill>
        </p:spPr>
        <p:txBody>
          <a:bodyPr wrap="square" lIns="91402" tIns="45702" rIns="91402" bIns="45702" rtlCol="0">
            <a:spAutoFit/>
          </a:bodyPr>
          <a:lstStyle/>
          <a:p>
            <a:pPr algn="ctr"/>
            <a:r>
              <a:rPr lang="en-US" sz="1600" dirty="0"/>
              <a:t>Stock option pricing application</a:t>
            </a:r>
          </a:p>
          <a:p>
            <a:pPr algn="ctr"/>
            <a:r>
              <a:rPr lang="en-US" sz="1600" dirty="0"/>
              <a:t>(Cores 9-64)</a:t>
            </a: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t>    Cores connected via </a:t>
            </a:r>
          </a:p>
          <a:p>
            <a:pPr marL="0" indent="0" eaLnBrk="1" hangingPunct="1">
              <a:lnSpc>
                <a:spcPct val="90000"/>
              </a:lnSpc>
              <a:buNone/>
              <a:defRPr/>
            </a:pPr>
            <a:r>
              <a:rPr lang="en-US" dirty="0"/>
              <a:t> </a:t>
            </a:r>
            <a:r>
              <a:rPr lang="en-US" dirty="0" smtClean="0"/>
              <a:t>   packet-switched</a:t>
            </a:r>
          </a:p>
          <a:p>
            <a:pPr marL="0" indent="0" eaLnBrk="1" hangingPunct="1">
              <a:lnSpc>
                <a:spcPct val="90000"/>
              </a:lnSpc>
              <a:buNone/>
              <a:defRPr/>
            </a:pPr>
            <a:r>
              <a:rPr lang="en-US" dirty="0"/>
              <a:t> </a:t>
            </a:r>
            <a:r>
              <a:rPr lang="en-US" dirty="0" smtClean="0"/>
              <a:t>   routers on chip</a:t>
            </a:r>
          </a:p>
        </p:txBody>
      </p:sp>
      <p:sp>
        <p:nvSpPr>
          <p:cNvPr id="10" name="Rectangle 3"/>
          <p:cNvSpPr txBox="1">
            <a:spLocks noChangeArrowheads="1"/>
          </p:cNvSpPr>
          <p:nvPr/>
        </p:nvSpPr>
        <p:spPr bwMode="auto">
          <a:xfrm>
            <a:off x="-324544" y="3807172"/>
            <a:ext cx="4176464"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solidFill>
                  <a:srgbClr val="FF0000"/>
                </a:solidFill>
              </a:rPr>
              <a:t>     ~5000X latency increase</a:t>
            </a:r>
          </a:p>
        </p:txBody>
      </p:sp>
      <p:sp>
        <p:nvSpPr>
          <p:cNvPr id="11" name="Rectangle 10"/>
          <p:cNvSpPr/>
          <p:nvPr/>
        </p:nvSpPr>
        <p:spPr>
          <a:xfrm>
            <a:off x="179512" y="5013177"/>
            <a:ext cx="3672408" cy="1336662"/>
          </a:xfrm>
          <a:prstGeom prst="rect">
            <a:avLst/>
          </a:prstGeom>
        </p:spPr>
        <p:txBody>
          <a:bodyPr wrap="square" lIns="91402" tIns="45702" rIns="91402" bIns="45702">
            <a:spAutoFit/>
          </a:bodyPr>
          <a:lstStyle/>
          <a:p>
            <a:r>
              <a:rPr lang="en-US" sz="1600" dirty="0">
                <a:solidFill>
                  <a:srgbClr val="000000"/>
                </a:solidFill>
                <a:latin typeface="Tahoma" charset="0"/>
              </a:rPr>
              <a:t>Grot, Hestness, Keckler, Mutlu, </a:t>
            </a:r>
          </a:p>
          <a:p>
            <a:r>
              <a:rPr lang="ja-JP" altLang="en-US" sz="1600" dirty="0">
                <a:solidFill>
                  <a:srgbClr val="000000"/>
                </a:solidFill>
                <a:latin typeface="Tahoma" charset="0"/>
              </a:rPr>
              <a:t>“</a:t>
            </a:r>
            <a:r>
              <a:rPr lang="en-US" altLang="ja-JP" sz="1600" dirty="0">
                <a:solidFill>
                  <a:srgbClr val="0000FF"/>
                </a:solidFill>
                <a:latin typeface="Tahoma" charset="0"/>
              </a:rPr>
              <a:t>Preemptive virtual clock: A Flexible, </a:t>
            </a:r>
          </a:p>
          <a:p>
            <a:r>
              <a:rPr lang="en-US" altLang="ja-JP" sz="1600" dirty="0">
                <a:solidFill>
                  <a:srgbClr val="0000FF"/>
                </a:solidFill>
                <a:latin typeface="Tahoma" charset="0"/>
              </a:rPr>
              <a:t>Efficient, and Cost-effective QOS </a:t>
            </a:r>
          </a:p>
          <a:p>
            <a:r>
              <a:rPr lang="en-US" altLang="ja-JP" sz="1600" dirty="0">
                <a:solidFill>
                  <a:srgbClr val="0000FF"/>
                </a:solidFill>
                <a:latin typeface="Tahoma" charset="0"/>
              </a:rPr>
              <a:t>Scheme for Networks-on-Chip,“</a:t>
            </a:r>
          </a:p>
          <a:p>
            <a:r>
              <a:rPr lang="en-US" altLang="ja-JP" sz="1600" dirty="0">
                <a:solidFill>
                  <a:srgbClr val="000000"/>
                </a:solidFill>
                <a:latin typeface="Tahoma" charset="0"/>
              </a:rPr>
              <a:t>MICRO 2009.</a:t>
            </a:r>
            <a:endParaRPr lang="en-US" sz="1600" dirty="0">
              <a:cs typeface="Arial" charset="0"/>
            </a:endParaRPr>
          </a:p>
        </p:txBody>
      </p:sp>
    </p:spTree>
    <p:extLst>
      <p:ext uri="{BB962C8B-B14F-4D97-AF65-F5344CB8AC3E}">
        <p14:creationId xmlns:p14="http://schemas.microsoft.com/office/powerpoint/2010/main" val="347293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a:p>
        </p:txBody>
      </p:sp>
    </p:spTree>
    <p:extLst>
      <p:ext uri="{BB962C8B-B14F-4D97-AF65-F5344CB8AC3E}">
        <p14:creationId xmlns:p14="http://schemas.microsoft.com/office/powerpoint/2010/main" val="34990819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pPr>
                <a:defRPr/>
              </a:pPr>
              <a:t>19</a:t>
            </a:fld>
            <a:endParaRPr lang="en-US"/>
          </a:p>
        </p:txBody>
      </p:sp>
    </p:spTree>
    <p:extLst>
      <p:ext uri="{BB962C8B-B14F-4D97-AF65-F5344CB8AC3E}">
        <p14:creationId xmlns:p14="http://schemas.microsoft.com/office/powerpoint/2010/main" val="3936170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latin typeface="Garamond" charset="0"/>
              </a:rPr>
              <a:t>Required Readings</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a:r>
              <a:rPr lang="en-US" sz="2000" dirty="0" err="1" smtClean="0">
                <a:solidFill>
                  <a:srgbClr val="000000"/>
                </a:solidFill>
                <a:latin typeface="Tahoma" charset="0"/>
                <a:ea typeface="ＭＳ Ｐゴシック" charset="0"/>
              </a:rPr>
              <a:t>Mutlu</a:t>
            </a:r>
            <a:r>
              <a:rPr lang="en-US" sz="2000" dirty="0" smtClean="0">
                <a:solidFill>
                  <a:srgbClr val="000000"/>
                </a:solidFill>
                <a:latin typeface="Tahoma" charset="0"/>
                <a:ea typeface="ＭＳ Ｐゴシック" charset="0"/>
              </a:rPr>
              <a:t> and </a:t>
            </a:r>
            <a:r>
              <a:rPr lang="en-US" sz="2000" dirty="0" err="1" smtClean="0">
                <a:solidFill>
                  <a:srgbClr val="000000"/>
                </a:solidFill>
                <a:latin typeface="Tahoma" charset="0"/>
                <a:ea typeface="ＭＳ Ｐゴシック" charset="0"/>
              </a:rPr>
              <a:t>Moscibroda</a:t>
            </a:r>
            <a:r>
              <a:rPr lang="en-US" sz="2000" dirty="0" smtClean="0">
                <a:solidFill>
                  <a:srgbClr val="000000"/>
                </a:solidFill>
                <a:latin typeface="Tahoma" charset="0"/>
                <a:ea typeface="ＭＳ Ｐゴシック" charset="0"/>
              </a:rPr>
              <a:t>, </a:t>
            </a:r>
            <a:r>
              <a:rPr lang="ja-JP" altLang="en-US" sz="2000" dirty="0" smtClean="0">
                <a:solidFill>
                  <a:srgbClr val="000000"/>
                </a:solidFill>
                <a:latin typeface="Tahoma" charset="0"/>
                <a:ea typeface="ＭＳ Ｐゴシック" charset="0"/>
              </a:rPr>
              <a:t>“</a:t>
            </a:r>
            <a:r>
              <a:rPr lang="en-US" altLang="ja-JP" sz="2000" dirty="0" smtClean="0">
                <a:solidFill>
                  <a:srgbClr val="0000FF"/>
                </a:solidFill>
                <a:latin typeface="Tahoma" charset="0"/>
                <a:ea typeface="ＭＳ Ｐゴシック" charset="0"/>
              </a:rPr>
              <a:t>Parallelism-Aware Batch Scheduling: Enhancing both Performance and Fairness of Shared DRAM Systems</a:t>
            </a:r>
            <a:r>
              <a:rPr lang="en-US" altLang="ja-JP" sz="2000" dirty="0" smtClean="0">
                <a:solidFill>
                  <a:srgbClr val="000000"/>
                </a:solidFill>
                <a:latin typeface="Tahoma" charset="0"/>
                <a:ea typeface="ＭＳ Ｐゴシック" charset="0"/>
              </a:rPr>
              <a:t>,</a:t>
            </a:r>
            <a:r>
              <a:rPr lang="ja-JP" altLang="en-US" sz="2000" dirty="0">
                <a:solidFill>
                  <a:srgbClr val="000000"/>
                </a:solidFill>
                <a:latin typeface="Tahoma" charset="0"/>
                <a:ea typeface="ＭＳ Ｐゴシック" charset="0"/>
              </a:rPr>
              <a:t>”</a:t>
            </a:r>
            <a:r>
              <a:rPr lang="en-US" altLang="ja-JP" sz="2000" dirty="0">
                <a:solidFill>
                  <a:srgbClr val="000000"/>
                </a:solidFill>
                <a:latin typeface="Tahoma" charset="0"/>
                <a:ea typeface="ＭＳ Ｐゴシック" charset="0"/>
              </a:rPr>
              <a:t> </a:t>
            </a:r>
            <a:r>
              <a:rPr lang="en-US" altLang="ja-JP" sz="2000" dirty="0" smtClean="0">
                <a:solidFill>
                  <a:srgbClr val="000000"/>
                </a:solidFill>
                <a:latin typeface="Tahoma" charset="0"/>
                <a:ea typeface="ＭＳ Ｐゴシック" charset="0"/>
              </a:rPr>
              <a:t>ISCA 2008. </a:t>
            </a:r>
            <a:endParaRPr lang="en-US" altLang="ja-JP" sz="2000" dirty="0">
              <a:solidFill>
                <a:srgbClr val="000000"/>
              </a:solidFill>
              <a:latin typeface="Tahoma" charset="0"/>
              <a:ea typeface="ＭＳ Ｐゴシック" charset="0"/>
            </a:endParaRP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a:defRPr/>
            </a:pPr>
            <a:r>
              <a:rPr lang="en-US" sz="2000" dirty="0" err="1" smtClean="0">
                <a:solidFill>
                  <a:srgbClr val="000000"/>
                </a:solidFill>
                <a:latin typeface="Tahoma" charset="0"/>
                <a:ea typeface="ＭＳ Ｐゴシック" charset="0"/>
                <a:cs typeface="ＭＳ Ｐゴシック" charset="0"/>
              </a:rPr>
              <a:t>Muralidhara</a:t>
            </a:r>
            <a:r>
              <a:rPr lang="en-US" sz="2000" dirty="0" smtClean="0">
                <a:solidFill>
                  <a:srgbClr val="000000"/>
                </a:solidFill>
                <a:latin typeface="Tahoma" charset="0"/>
                <a:ea typeface="ＭＳ Ｐゴシック" charset="0"/>
                <a:cs typeface="ＭＳ Ｐゴシック" charset="0"/>
              </a:rPr>
              <a:t> et </a:t>
            </a:r>
            <a:r>
              <a:rPr lang="en-US" sz="2000" dirty="0">
                <a:solidFill>
                  <a:srgbClr val="000000"/>
                </a:solidFill>
                <a:latin typeface="Tahoma" charset="0"/>
                <a:ea typeface="ＭＳ Ｐゴシック" charset="0"/>
                <a:cs typeface="ＭＳ Ｐゴシック" charset="0"/>
              </a:rPr>
              <a:t>al., </a:t>
            </a:r>
            <a:r>
              <a:rPr lang="ja-JP" altLang="en-US" sz="2000" dirty="0" smtClean="0">
                <a:solidFill>
                  <a:srgbClr val="000000"/>
                </a:solidFill>
                <a:latin typeface="Tahoma" charset="0"/>
                <a:ea typeface="ＭＳ Ｐゴシック" charset="0"/>
                <a:cs typeface="ＭＳ Ｐゴシック" charset="0"/>
              </a:rPr>
              <a:t>“</a:t>
            </a:r>
            <a:r>
              <a:rPr lang="en-US" altLang="ja-JP" sz="2000" dirty="0" smtClean="0">
                <a:solidFill>
                  <a:srgbClr val="0000FF"/>
                </a:solidFill>
                <a:latin typeface="Tahoma" charset="0"/>
                <a:ea typeface="ＭＳ Ｐゴシック" charset="0"/>
                <a:cs typeface="ＭＳ Ｐゴシック" charset="0"/>
              </a:rPr>
              <a:t>Reducing Memory Interference in Multicore Systems via Application-Aware Memory Channel Partitioning</a:t>
            </a:r>
            <a:r>
              <a:rPr lang="en-US" altLang="ja-JP" sz="2000" dirty="0" smtClean="0">
                <a:solidFill>
                  <a:srgbClr val="000000"/>
                </a:solidFill>
                <a:latin typeface="Tahoma" charset="0"/>
                <a:ea typeface="ＭＳ Ｐゴシック" charset="0"/>
                <a:cs typeface="ＭＳ Ｐゴシック" charset="0"/>
              </a:rPr>
              <a:t>,</a:t>
            </a:r>
            <a:r>
              <a:rPr lang="ja-JP" altLang="en-US" sz="2000" dirty="0">
                <a:solidFill>
                  <a:srgbClr val="000000"/>
                </a:solidFill>
                <a:latin typeface="Tahoma" charset="0"/>
                <a:ea typeface="ＭＳ Ｐゴシック" charset="0"/>
                <a:cs typeface="ＭＳ Ｐゴシック" charset="0"/>
              </a:rPr>
              <a:t>”</a:t>
            </a:r>
            <a:r>
              <a:rPr lang="en-US" altLang="ja-JP" sz="2000" dirty="0">
                <a:solidFill>
                  <a:srgbClr val="000000"/>
                </a:solidFill>
                <a:latin typeface="Tahoma" charset="0"/>
                <a:ea typeface="ＭＳ Ｐゴシック" charset="0"/>
                <a:cs typeface="ＭＳ Ｐゴシック" charset="0"/>
              </a:rPr>
              <a:t> </a:t>
            </a:r>
            <a:r>
              <a:rPr lang="en-US" altLang="ja-JP" sz="2000" dirty="0" smtClean="0">
                <a:solidFill>
                  <a:srgbClr val="000000"/>
                </a:solidFill>
                <a:latin typeface="Tahoma" charset="0"/>
                <a:ea typeface="ＭＳ Ｐゴシック" charset="0"/>
                <a:cs typeface="ＭＳ Ｐゴシック" charset="0"/>
              </a:rPr>
              <a:t>MICRO 2011.</a:t>
            </a:r>
          </a:p>
          <a:p>
            <a:pPr lvl="1">
              <a:defRPr/>
            </a:pPr>
            <a:endParaRPr lang="en-US" sz="2000" kern="0" dirty="0" smtClean="0">
              <a:solidFill>
                <a:srgbClr val="000000"/>
              </a:solidFill>
              <a:latin typeface="Tahoma" charset="0"/>
              <a:ea typeface="ＭＳ Ｐゴシック" charset="0"/>
              <a:cs typeface="ＭＳ Ｐゴシック" charset="0"/>
            </a:endParaRPr>
          </a:p>
          <a:p>
            <a:pPr lvl="1">
              <a:defRPr/>
            </a:pPr>
            <a:r>
              <a:rPr lang="en-US" sz="2000" dirty="0" err="1"/>
              <a:t>Ebrahimi</a:t>
            </a:r>
            <a:r>
              <a:rPr lang="en-US" sz="2000" dirty="0"/>
              <a:t> et al., “</a:t>
            </a:r>
            <a:r>
              <a:rPr lang="en-US" sz="2000" dirty="0">
                <a:solidFill>
                  <a:srgbClr val="0000FF"/>
                </a:solidFill>
              </a:rPr>
              <a:t>Parallel Application Memory Scheduling</a:t>
            </a:r>
            <a:r>
              <a:rPr lang="en-US" sz="2000" dirty="0"/>
              <a:t>,” MICRO 2011.</a:t>
            </a:r>
          </a:p>
          <a:p>
            <a:pPr lvl="1">
              <a:defRPr/>
            </a:pPr>
            <a:endParaRPr lang="en-US" sz="2000" kern="0" dirty="0">
              <a:solidFill>
                <a:srgbClr val="000000"/>
              </a:solidFill>
              <a:latin typeface="Tahoma" charset="0"/>
              <a:ea typeface="ＭＳ Ｐゴシック" charset="0"/>
              <a:cs typeface="ＭＳ Ｐゴシック" charset="0"/>
            </a:endParaRPr>
          </a:p>
          <a:p>
            <a:pPr lvl="1">
              <a:defRPr/>
            </a:pPr>
            <a:r>
              <a:rPr lang="en-US" sz="2000" kern="0" dirty="0" smtClean="0">
                <a:solidFill>
                  <a:srgbClr val="000000"/>
                </a:solidFill>
                <a:ea typeface="ＭＳ Ｐゴシック" charset="0"/>
                <a:cs typeface="ＭＳ Ｐゴシック" charset="0"/>
              </a:rPr>
              <a:t>Wang </a:t>
            </a:r>
            <a:r>
              <a:rPr lang="en-US" sz="2000" kern="0" dirty="0">
                <a:solidFill>
                  <a:srgbClr val="000000"/>
                </a:solidFill>
                <a:ea typeface="ＭＳ Ｐゴシック" charset="0"/>
                <a:cs typeface="ＭＳ Ｐゴシック" charset="0"/>
              </a:rPr>
              <a:t>et al., “</a:t>
            </a:r>
            <a:r>
              <a:rPr lang="en-US" sz="2000" kern="0" dirty="0">
                <a:solidFill>
                  <a:srgbClr val="0000FF"/>
                </a:solidFill>
                <a:ea typeface="ＭＳ Ｐゴシック" charset="0"/>
                <a:cs typeface="ＭＳ Ｐゴシック" charset="0"/>
              </a:rPr>
              <a:t>A-DRM: Architecture-aware Distributed Resource Management of Virtualized Clusters</a:t>
            </a:r>
            <a:r>
              <a:rPr lang="en-US" sz="2000" kern="0" dirty="0">
                <a:solidFill>
                  <a:srgbClr val="000000"/>
                </a:solidFill>
                <a:ea typeface="ＭＳ Ｐゴシック" charset="0"/>
                <a:cs typeface="ＭＳ Ｐゴシック" charset="0"/>
              </a:rPr>
              <a:t>,” VEE 2015.</a:t>
            </a: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12201770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endParaRPr lang="en-US" sz="2000" dirty="0" smtClean="0">
              <a:solidFill>
                <a:srgbClr val="000000"/>
              </a:solidFill>
            </a:endParaRPr>
          </a:p>
          <a:p>
            <a:pPr lvl="1"/>
            <a:r>
              <a:rPr lang="en-US" sz="2000" dirty="0" err="1" smtClean="0">
                <a:solidFill>
                  <a:srgbClr val="000000"/>
                </a:solidFill>
              </a:rPr>
              <a:t>QoS</a:t>
            </a:r>
            <a:r>
              <a:rPr lang="en-US" sz="2000" dirty="0">
                <a:solidFill>
                  <a:srgbClr val="000000"/>
                </a:solidFill>
              </a:rPr>
              <a:t>-aware </a:t>
            </a:r>
            <a:r>
              <a:rPr lang="en-US" sz="2000" dirty="0" smtClean="0">
                <a:solidFill>
                  <a:srgbClr val="000000"/>
                </a:solidFill>
              </a:rPr>
              <a:t>interconnects</a:t>
            </a:r>
            <a:endParaRPr lang="en-US" sz="1400" dirty="0">
              <a:solidFill>
                <a:srgbClr val="006633"/>
              </a:solidFill>
            </a:endParaRP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smtClean="0">
              <a:ea typeface="ＭＳ Ｐゴシック" pitchFamily="30" charset="-128"/>
              <a:cs typeface="ＭＳ Ｐゴシック" pitchFamily="30" charset="-128"/>
            </a:endParaRPr>
          </a:p>
          <a:p>
            <a:endParaRPr lang="en-US" sz="1200" dirty="0">
              <a:ea typeface="ＭＳ Ｐゴシック" pitchFamily="30" charset="-128"/>
              <a:cs typeface="ＭＳ Ｐゴシック" pitchFamily="30" charset="-128"/>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endParaRPr lang="en-US" sz="2000" dirty="0" smtClean="0">
              <a:ea typeface="ＭＳ Ｐゴシック" pitchFamily="30" charset="-128"/>
            </a:endParaRPr>
          </a:p>
          <a:p>
            <a:pPr lvl="1"/>
            <a:r>
              <a:rPr lang="en-US" sz="2000" dirty="0" err="1" smtClean="0">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2000" dirty="0" smtClean="0">
                <a:solidFill>
                  <a:srgbClr val="000000"/>
                </a:solidFill>
                <a:ea typeface="ＭＳ Ｐゴシック" pitchFamily="30" charset="-128"/>
                <a:cs typeface="+mn-cs"/>
              </a:rPr>
              <a:t> </a:t>
            </a:r>
          </a:p>
          <a:p>
            <a:pPr lvl="1"/>
            <a:r>
              <a:rPr lang="en-US" sz="2000" dirty="0" err="1" smtClean="0">
                <a:solidFill>
                  <a:srgbClr val="000000"/>
                </a:solidFill>
                <a:ea typeface="ＭＳ Ｐゴシック" pitchFamily="30" charset="-128"/>
              </a:rPr>
              <a:t>QoS</a:t>
            </a:r>
            <a:r>
              <a:rPr lang="en-US" sz="2000" dirty="0">
                <a:solidFill>
                  <a:srgbClr val="000000"/>
                </a:solidFill>
                <a:ea typeface="ＭＳ Ｐゴシック" pitchFamily="30" charset="-128"/>
              </a:rPr>
              <a:t>-aware thread scheduling to </a:t>
            </a:r>
            <a:r>
              <a:rPr lang="en-US" sz="2000" dirty="0" smtClean="0">
                <a:solidFill>
                  <a:srgbClr val="000000"/>
                </a:solidFill>
                <a:ea typeface="ＭＳ Ｐゴシック" pitchFamily="30" charset="-128"/>
              </a:rPr>
              <a:t>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20</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699210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a:t>
            </a:r>
            <a:r>
              <a:rPr lang="en-US" dirty="0" smtClean="0"/>
              <a:t>inter-thread memory interference</a:t>
            </a:r>
            <a:endParaRPr lang="en-US" dirty="0"/>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21</a:t>
            </a:fld>
            <a:endParaRPr lang="en-US"/>
          </a:p>
        </p:txBody>
      </p:sp>
      <p:sp>
        <p:nvSpPr>
          <p:cNvPr id="5" name="Rectangle 4"/>
          <p:cNvSpPr/>
          <p:nvPr/>
        </p:nvSpPr>
        <p:spPr>
          <a:xfrm>
            <a:off x="152400" y="2323728"/>
            <a:ext cx="5355704"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3346165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rPr>
              <a:t>Resolves memory contention by scheduling requests</a:t>
            </a:r>
          </a:p>
        </p:txBody>
      </p:sp>
    </p:spTree>
    <p:extLst>
      <p:ext uri="{BB962C8B-B14F-4D97-AF65-F5344CB8AC3E}">
        <p14:creationId xmlns:p14="http://schemas.microsoft.com/office/powerpoint/2010/main" val="3317375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QoS-Aware Memory Scheduling:</a:t>
            </a:r>
            <a:br>
              <a:rPr lang="en-US" sz="4000" dirty="0">
                <a:latin typeface="Garamond" charset="0"/>
              </a:rPr>
            </a:br>
            <a:r>
              <a:rPr lang="en-US" sz="4000" dirty="0">
                <a:latin typeface="Garamond" charset="0"/>
              </a:rPr>
              <a:t>Evolution</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633756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2319087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Thread cluster memory scheduling </a:t>
            </a:r>
            <a:r>
              <a:rPr lang="en-US" sz="1800" dirty="0">
                <a:solidFill>
                  <a:srgbClr val="008000"/>
                </a:solidFill>
              </a:rPr>
              <a:t>[Kim+ MICRO’10]</a:t>
            </a:r>
          </a:p>
          <a:p>
            <a:pPr lvl="1"/>
            <a:r>
              <a:rPr lang="en-US" sz="2000" dirty="0"/>
              <a:t>Idea: Cluster threads into two groups (latency vs. bandwidth sensitive); prioritize the latency-sensitive ones; employ a fairness policy in the bandwidth sensitive group</a:t>
            </a:r>
          </a:p>
          <a:p>
            <a:pPr lvl="1"/>
            <a:r>
              <a:rPr lang="en-US" sz="2000" dirty="0"/>
              <a:t>Takeaway: </a:t>
            </a:r>
            <a:r>
              <a:rPr lang="en-US" sz="2000" dirty="0">
                <a:solidFill>
                  <a:srgbClr val="FF0000"/>
                </a:solidFill>
              </a:rPr>
              <a:t>Heterogeneous scheduling policy that is different based on thread behavior maximizes both performance and fairness</a:t>
            </a:r>
          </a:p>
          <a:p>
            <a:pPr lvl="1"/>
            <a:endParaRPr lang="en-US" sz="2000" dirty="0">
              <a:solidFill>
                <a:srgbClr val="FF0000"/>
              </a:solidFill>
            </a:endParaRPr>
          </a:p>
          <a:p>
            <a:r>
              <a:rPr lang="en-US" dirty="0" smtClean="0">
                <a:solidFill>
                  <a:srgbClr val="0000FF"/>
                </a:solidFill>
              </a:rPr>
              <a:t>Integrated Memory Channel Partitioning and Scheduling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marL="695040" lvl="2" indent="-342761"/>
            <a:r>
              <a:rPr lang="en-US" dirty="0"/>
              <a:t>Idea: </a:t>
            </a:r>
            <a:r>
              <a:rPr lang="en-US" dirty="0" smtClean="0"/>
              <a:t>Only prioritize very latency-sensitive threads in the scheduler; mitigate all other applications’ interference via channel partitioning</a:t>
            </a:r>
          </a:p>
          <a:p>
            <a:pPr marL="695040" lvl="2" indent="-342761"/>
            <a:r>
              <a:rPr lang="en-US" dirty="0" smtClean="0"/>
              <a:t>Takeaway: </a:t>
            </a:r>
            <a:r>
              <a:rPr lang="en-US" smtClean="0">
                <a:solidFill>
                  <a:srgbClr val="FF0000"/>
                </a:solidFill>
              </a:rPr>
              <a:t>Intelligently combining </a:t>
            </a:r>
            <a:r>
              <a:rPr lang="en-US" dirty="0" smtClean="0">
                <a:solidFill>
                  <a:srgbClr val="FF0000"/>
                </a:solidFill>
              </a:rPr>
              <a:t>application-aware channel partitioning and memory scheduling provides better performance than either</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3248691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Parallel application memory scheduling </a:t>
            </a:r>
            <a:r>
              <a:rPr lang="en-US" sz="1800" dirty="0">
                <a:solidFill>
                  <a:srgbClr val="008000"/>
                </a:solidFill>
              </a:rPr>
              <a:t>[Ebrahimi+ MICRO’11]</a:t>
            </a:r>
          </a:p>
          <a:p>
            <a:pPr lvl="1"/>
            <a:r>
              <a:rPr lang="en-US" sz="2000" dirty="0"/>
              <a:t>Idea: Identify and prioritize limiter threads of a multithreaded application in the memory scheduler; provide fast and fair progress to non-limiter threads</a:t>
            </a:r>
          </a:p>
          <a:p>
            <a:pPr lvl="1"/>
            <a:r>
              <a:rPr lang="en-US" sz="2000" dirty="0"/>
              <a:t>Takeaway: </a:t>
            </a:r>
            <a:r>
              <a:rPr lang="en-US" sz="2000" dirty="0">
                <a:solidFill>
                  <a:srgbClr val="FF0000"/>
                </a:solidFill>
              </a:rPr>
              <a:t>Carefully prioritizing between limiter and non-limiter threads of a parallel application improves performance</a:t>
            </a:r>
          </a:p>
          <a:p>
            <a:pPr lvl="1"/>
            <a:endParaRPr lang="en-US" sz="2000" dirty="0">
              <a:solidFill>
                <a:srgbClr val="FF0000"/>
              </a:solidFill>
            </a:endParaRPr>
          </a:p>
          <a:p>
            <a:r>
              <a:rPr lang="en-US" dirty="0" smtClean="0">
                <a:solidFill>
                  <a:srgbClr val="0000FF"/>
                </a:solidFill>
              </a:rPr>
              <a:t>Staged memory </a:t>
            </a:r>
            <a:r>
              <a:rPr lang="en-US" dirty="0">
                <a:solidFill>
                  <a:srgbClr val="0000FF"/>
                </a:solidFill>
              </a:rPr>
              <a:t>s</a:t>
            </a:r>
            <a:r>
              <a:rPr lang="en-US" dirty="0" smtClean="0">
                <a:solidFill>
                  <a:srgbClr val="0000FF"/>
                </a:solidFill>
              </a:rPr>
              <a:t>cheduling </a:t>
            </a:r>
            <a:r>
              <a:rPr lang="en-US" sz="1800" dirty="0">
                <a:solidFill>
                  <a:srgbClr val="008000"/>
                </a:solidFill>
              </a:rPr>
              <a:t>[</a:t>
            </a:r>
            <a:r>
              <a:rPr lang="en-US" sz="1800" dirty="0" err="1">
                <a:solidFill>
                  <a:srgbClr val="008000"/>
                </a:solidFill>
              </a:rPr>
              <a:t>Ausavarungnirun</a:t>
            </a:r>
            <a:r>
              <a:rPr lang="en-US" sz="1800" dirty="0">
                <a:solidFill>
                  <a:srgbClr val="008000"/>
                </a:solidFill>
              </a:rPr>
              <a:t>+ ISCA’12]</a:t>
            </a:r>
          </a:p>
          <a:p>
            <a:pPr marL="695040" lvl="2" indent="-342761"/>
            <a:r>
              <a:rPr lang="en-US" dirty="0"/>
              <a:t>Idea: </a:t>
            </a:r>
            <a:r>
              <a:rPr lang="en-US" dirty="0" smtClean="0"/>
              <a:t>Divide the functional tasks of an application-aware memory scheduler into multiple distinct stages, where each stage is significantly simpler than a monolithic scheduler</a:t>
            </a:r>
          </a:p>
          <a:p>
            <a:pPr marL="695040" lvl="2" indent="-342761"/>
            <a:r>
              <a:rPr lang="en-US" dirty="0" smtClean="0"/>
              <a:t>Takeaway: </a:t>
            </a:r>
            <a:r>
              <a:rPr lang="en-US" dirty="0" smtClean="0">
                <a:solidFill>
                  <a:srgbClr val="FF0000"/>
                </a:solidFill>
              </a:rPr>
              <a:t>Staging enables the design of a scalable and relatively simpler application-aware memory scheduler that works on very large request buffers</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2098703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96752"/>
            <a:ext cx="8610600" cy="5051648"/>
          </a:xfrm>
        </p:spPr>
        <p:txBody>
          <a:bodyPr/>
          <a:lstStyle/>
          <a:p>
            <a:r>
              <a:rPr lang="en-US" dirty="0" smtClean="0">
                <a:solidFill>
                  <a:srgbClr val="0000FF"/>
                </a:solidFill>
              </a:rPr>
              <a:t>MISE </a:t>
            </a:r>
            <a:r>
              <a:rPr lang="en-US" sz="1800" dirty="0">
                <a:solidFill>
                  <a:srgbClr val="008000"/>
                </a:solidFill>
              </a:rPr>
              <a:t>[Subramanian+ HPCA’13]</a:t>
            </a:r>
          </a:p>
          <a:p>
            <a:pPr marL="695040" lvl="2" indent="-342761"/>
            <a:r>
              <a:rPr lang="en-US" dirty="0"/>
              <a:t>Idea: </a:t>
            </a:r>
            <a:r>
              <a:rPr lang="en-US" dirty="0" smtClean="0"/>
              <a:t>Estimate the performance of a thread by estimating its change in memory request service rate when run alone vs. shared </a:t>
            </a:r>
            <a:r>
              <a:rPr lang="en-US" dirty="0" smtClean="0">
                <a:sym typeface="Wingdings"/>
              </a:rPr>
              <a:t> use this simple model to estimate slowdown to design a scheduling policy that provides predictable performance or fairness</a:t>
            </a:r>
            <a:endParaRPr lang="en-US" dirty="0"/>
          </a:p>
          <a:p>
            <a:pPr marL="695040" lvl="2" indent="-342761"/>
            <a:r>
              <a:rPr lang="en-US" dirty="0"/>
              <a:t>Takeaway: </a:t>
            </a:r>
            <a:r>
              <a:rPr lang="en-US" dirty="0" smtClean="0">
                <a:solidFill>
                  <a:srgbClr val="FF0000"/>
                </a:solidFill>
              </a:rPr>
              <a:t>Request service rate of a thread is a good proxy for its performance; alone request service rate can be estimated by giving high priority to the thread in memory scheduling for a while</a:t>
            </a:r>
            <a:endParaRPr lang="en-US" dirty="0">
              <a:solidFill>
                <a:srgbClr val="FF0000"/>
              </a:solidFill>
            </a:endParaRPr>
          </a:p>
          <a:p>
            <a:pPr marL="0" indent="0">
              <a:buNone/>
            </a:pPr>
            <a:endParaRPr lang="en-US" dirty="0" smtClean="0">
              <a:solidFill>
                <a:srgbClr val="0000FF"/>
              </a:solidFill>
            </a:endParaRPr>
          </a:p>
          <a:p>
            <a:r>
              <a:rPr lang="en-US" dirty="0" smtClean="0">
                <a:solidFill>
                  <a:srgbClr val="0000FF"/>
                </a:solidFill>
              </a:rPr>
              <a:t>BLISS: Blacklisting Memory Scheduler </a:t>
            </a:r>
            <a:r>
              <a:rPr lang="en-US" sz="1800" dirty="0" smtClean="0">
                <a:solidFill>
                  <a:srgbClr val="008000"/>
                </a:solidFill>
              </a:rPr>
              <a:t>[Subramanian+ ICCD’14]</a:t>
            </a:r>
          </a:p>
          <a:p>
            <a:pPr lvl="1"/>
            <a:r>
              <a:rPr lang="en-US" sz="2000" dirty="0" smtClean="0"/>
              <a:t>Idea: Deprioritize (i.e., blacklist) a thread that has consecutively serviced a large number of requests</a:t>
            </a:r>
          </a:p>
          <a:p>
            <a:pPr lvl="1"/>
            <a:r>
              <a:rPr lang="en-US" sz="2000" dirty="0" smtClean="0"/>
              <a:t>Takeaway: </a:t>
            </a:r>
            <a:r>
              <a:rPr lang="en-US" sz="2000" dirty="0" smtClean="0">
                <a:solidFill>
                  <a:srgbClr val="FF0000"/>
                </a:solidFill>
              </a:rPr>
              <a:t>Blacklisting greatly reduces interference enables the scheduler to be simple without requiring full thread ranking</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307742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Prefetch-aware shared resource management </a:t>
            </a:r>
            <a:r>
              <a:rPr lang="en-US" sz="1800" dirty="0">
                <a:solidFill>
                  <a:srgbClr val="008000"/>
                </a:solidFill>
              </a:rPr>
              <a:t>[Ebrahimi+ ISCA’</a:t>
            </a:r>
            <a:r>
              <a:rPr lang="en-US" sz="1800" dirty="0" smtClean="0">
                <a:solidFill>
                  <a:srgbClr val="008000"/>
                </a:solidFill>
              </a:rPr>
              <a:t>11] </a:t>
            </a:r>
            <a:r>
              <a:rPr lang="en-US" sz="1800" dirty="0">
                <a:solidFill>
                  <a:srgbClr val="008000"/>
                </a:solidFill>
              </a:rPr>
              <a:t>[Ebrahimi+ MICRO’09</a:t>
            </a:r>
            <a:r>
              <a:rPr lang="en-US" sz="1800" dirty="0" smtClean="0">
                <a:solidFill>
                  <a:srgbClr val="008000"/>
                </a:solidFill>
              </a:rPr>
              <a:t>] [Ebrahimi+ HPCA’09] [</a:t>
            </a:r>
            <a:r>
              <a:rPr lang="en-US" sz="1800" dirty="0">
                <a:solidFill>
                  <a:srgbClr val="008000"/>
                </a:solidFill>
              </a:rPr>
              <a:t>Lee+ MICRO’08]</a:t>
            </a:r>
          </a:p>
          <a:p>
            <a:pPr lvl="1"/>
            <a:r>
              <a:rPr lang="en-US" sz="2000" dirty="0"/>
              <a:t>Idea: Prioritize prefetches depending on how they affect system performance; even accurate prefetches can degrade performance of the system </a:t>
            </a:r>
          </a:p>
          <a:p>
            <a:pPr lvl="1"/>
            <a:r>
              <a:rPr lang="en-US" sz="2000" dirty="0"/>
              <a:t>Takeaway: </a:t>
            </a:r>
            <a:r>
              <a:rPr lang="en-US" sz="2000" dirty="0">
                <a:solidFill>
                  <a:srgbClr val="FF0000"/>
                </a:solidFill>
              </a:rPr>
              <a:t>Carefully controlling and prioritizing prefetch requests improves performance and fairness</a:t>
            </a:r>
          </a:p>
          <a:p>
            <a:pPr lvl="1"/>
            <a:endParaRPr lang="en-US" sz="2000" dirty="0">
              <a:solidFill>
                <a:srgbClr val="FF0000"/>
              </a:solidFill>
            </a:endParaRPr>
          </a:p>
          <a:p>
            <a:pPr>
              <a:buClr>
                <a:srgbClr val="CC9900"/>
              </a:buClr>
            </a:pPr>
            <a:r>
              <a:rPr lang="en-US" dirty="0" smtClean="0">
                <a:solidFill>
                  <a:srgbClr val="0000FF"/>
                </a:solidFill>
              </a:rPr>
              <a:t>DRAM-Aware last-level </a:t>
            </a:r>
            <a:r>
              <a:rPr lang="en-US" dirty="0">
                <a:solidFill>
                  <a:srgbClr val="0000FF"/>
                </a:solidFill>
              </a:rPr>
              <a:t>c</a:t>
            </a:r>
            <a:r>
              <a:rPr lang="en-US" dirty="0" smtClean="0">
                <a:solidFill>
                  <a:srgbClr val="0000FF"/>
                </a:solidFill>
              </a:rPr>
              <a:t>ache policies and write scheduling </a:t>
            </a:r>
            <a:r>
              <a:rPr lang="en-US" sz="1800" dirty="0">
                <a:solidFill>
                  <a:srgbClr val="008000"/>
                </a:solidFill>
              </a:rPr>
              <a:t>[Lee+ HPS Tech Report’10] [Lee+ HPS Tech Report’10]</a:t>
            </a:r>
          </a:p>
          <a:p>
            <a:pPr lvl="1"/>
            <a:r>
              <a:rPr lang="en-US" sz="2000" dirty="0"/>
              <a:t>Idea: Design cache eviction and replacement policies such that they proactively exploit the state of the memory controller and DRAM (e.g., proactively evict data from the cache that hit in open rows)</a:t>
            </a:r>
          </a:p>
          <a:p>
            <a:pPr lvl="1"/>
            <a:r>
              <a:rPr lang="en-US" sz="2000" dirty="0"/>
              <a:t>Takeaway: </a:t>
            </a:r>
            <a:r>
              <a:rPr lang="en-US" sz="2000" dirty="0">
                <a:solidFill>
                  <a:srgbClr val="FF0000"/>
                </a:solidFill>
              </a:rPr>
              <a:t>Coordination of last-level cache and DRAM policies improves performance and fairness</a:t>
            </a:r>
          </a:p>
          <a:p>
            <a:pPr lvl="0">
              <a:buClr>
                <a:srgbClr val="CC9900"/>
              </a:buClr>
            </a:pPr>
            <a:endParaRPr lang="en-US" sz="1800" dirty="0">
              <a:solidFill>
                <a:srgbClr val="008000"/>
              </a:solidFill>
            </a:endParaRPr>
          </a:p>
          <a:p>
            <a:endParaRPr lang="en-US" dirty="0" smtClean="0">
              <a:solidFill>
                <a:srgbClr val="FF0000"/>
              </a:solidFill>
            </a:endParaRPr>
          </a:p>
          <a:p>
            <a:pPr lvl="1"/>
            <a:endParaRPr lang="en-US" sz="2000" dirty="0">
              <a:solidFill>
                <a:srgbClr val="FF0000"/>
              </a:solidFill>
            </a:endParaRPr>
          </a:p>
          <a:p>
            <a:pPr marL="0" indent="0">
              <a:buNone/>
            </a:pPr>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671500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Stall-Time Fair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05016" y="4293096"/>
            <a:ext cx="8313681" cy="1217640"/>
          </a:xfrm>
          <a:prstGeom prst="rect">
            <a:avLst/>
          </a:prstGeom>
          <a:noFill/>
        </p:spPr>
        <p:txBody>
          <a:bodyPr wrap="none" lIns="91416" tIns="45709" rIns="91416" bIns="45709" rtlCol="0">
            <a:spAutoFit/>
          </a:bodyPr>
          <a:lstStyle/>
          <a:p>
            <a:pPr algn="ctr"/>
            <a:r>
              <a:rPr lang="en-US" dirty="0"/>
              <a:t>Onur Mutlu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Tree>
    <p:extLst>
      <p:ext uri="{BB962C8B-B14F-4D97-AF65-F5344CB8AC3E}">
        <p14:creationId xmlns:p14="http://schemas.microsoft.com/office/powerpoint/2010/main" val="17021853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Lecture Tomorrow (11/3, Tuesday) </a:t>
            </a:r>
            <a:endParaRPr lang="en-US" dirty="0"/>
          </a:p>
        </p:txBody>
      </p:sp>
      <p:sp>
        <p:nvSpPr>
          <p:cNvPr id="3" name="Content Placeholder 2"/>
          <p:cNvSpPr>
            <a:spLocks noGrp="1"/>
          </p:cNvSpPr>
          <p:nvPr>
            <p:ph idx="1"/>
          </p:nvPr>
        </p:nvSpPr>
        <p:spPr/>
        <p:txBody>
          <a:bodyPr/>
          <a:lstStyle/>
          <a:p>
            <a:r>
              <a:rPr lang="en-US" dirty="0" smtClean="0"/>
              <a:t>Mike O’Connor, NVIDIA</a:t>
            </a:r>
          </a:p>
          <a:p>
            <a:pPr lvl="1"/>
            <a:r>
              <a:rPr lang="en-US" dirty="0" smtClean="0">
                <a:solidFill>
                  <a:srgbClr val="0000FF"/>
                </a:solidFill>
              </a:rPr>
              <a:t>Advances in GPU architecture and GPU memory systems</a:t>
            </a:r>
          </a:p>
          <a:p>
            <a:pPr lvl="1"/>
            <a:r>
              <a:rPr lang="en-US" dirty="0" smtClean="0">
                <a:solidFill>
                  <a:srgbClr val="0000FF"/>
                </a:solidFill>
              </a:rPr>
              <a:t>HH 1107, 7:30pm Pittsburgh Time</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a:t>
            </a:fld>
            <a:endParaRPr lang="en-US"/>
          </a:p>
        </p:txBody>
      </p:sp>
    </p:spTree>
    <p:extLst>
      <p:ext uri="{BB962C8B-B14F-4D97-AF65-F5344CB8AC3E}">
        <p14:creationId xmlns:p14="http://schemas.microsoft.com/office/powerpoint/2010/main" val="38525530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The Problem: Unfairness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13679" name="Worksheet" r:id="rId6" imgW="6814765" imgH="3297663" progId="Excel.Sheet.8">
                  <p:embed/>
                </p:oleObj>
              </mc:Choice>
              <mc:Fallback>
                <p:oleObj name="Worksheet" r:id="rId6" imgW="6814765" imgH="3297663"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30</a:t>
            </a:fld>
            <a:endParaRPr lang="en-US" altLang="en-US" dirty="0"/>
          </a:p>
        </p:txBody>
      </p:sp>
    </p:spTree>
    <p:custDataLst>
      <p:tags r:id="rId2"/>
    </p:custDataLst>
    <p:extLst>
      <p:ext uri="{BB962C8B-B14F-4D97-AF65-F5344CB8AC3E}">
        <p14:creationId xmlns:p14="http://schemas.microsoft.com/office/powerpoint/2010/main" val="17345458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2"/>
            <a:r>
              <a:rPr lang="en-US" sz="1800">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7C9635-357A-824D-ACB4-B02149D22732}"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3517875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2C089-8859-864E-90D8-5777FC98C732}"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
        <p:nvSpPr>
          <p:cNvPr id="7475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4225433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F6785-A9E3-7044-8289-CAF3825290A4}"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
        <p:nvSpPr>
          <p:cNvPr id="7680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3701418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B8806-BCF1-3446-88FA-9F021E52064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78850" name="Rectangle 2"/>
          <p:cNvSpPr>
            <a:spLocks noGrp="1" noChangeArrowheads="1"/>
          </p:cNvSpPr>
          <p:nvPr>
            <p:ph type="title"/>
          </p:nvPr>
        </p:nvSpPr>
        <p:spPr/>
        <p:txBody>
          <a:bodyPr/>
          <a:lstStyle/>
          <a:p>
            <a:r>
              <a:rPr lang="en-US">
                <a:latin typeface="Garamond" charset="0"/>
              </a:rPr>
              <a:t>How Does STFM Prevent Unfairness?</a:t>
            </a:r>
          </a:p>
        </p:txBody>
      </p:sp>
      <p:sp>
        <p:nvSpPr>
          <p:cNvPr id="78851" name="Rectangle 3"/>
          <p:cNvSpPr>
            <a:spLocks noChangeArrowheads="1"/>
          </p:cNvSpPr>
          <p:nvPr/>
        </p:nvSpPr>
        <p:spPr bwMode="auto">
          <a:xfrm>
            <a:off x="5319713" y="1506539"/>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0" name="Text Box 12"/>
          <p:cNvSpPr txBox="1">
            <a:spLocks noChangeArrowheads="1"/>
          </p:cNvSpPr>
          <p:nvPr/>
        </p:nvSpPr>
        <p:spPr bwMode="auto">
          <a:xfrm>
            <a:off x="6886575" y="4271963"/>
            <a:ext cx="1340032"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CC0000"/>
                </a:solidFill>
                <a:cs typeface="Arial" charset="0"/>
              </a:rPr>
              <a:t>Row Buffer</a:t>
            </a:r>
          </a:p>
        </p:txBody>
      </p:sp>
      <p:sp>
        <p:nvSpPr>
          <p:cNvPr id="78861" name="Rectangle 13"/>
          <p:cNvSpPr>
            <a:spLocks noChangeArrowheads="1"/>
          </p:cNvSpPr>
          <p:nvPr/>
        </p:nvSpPr>
        <p:spPr bwMode="auto">
          <a:xfrm>
            <a:off x="4397375" y="1506539"/>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2" name="Line 15"/>
          <p:cNvSpPr>
            <a:spLocks noChangeShapeType="1"/>
          </p:cNvSpPr>
          <p:nvPr/>
        </p:nvSpPr>
        <p:spPr bwMode="auto">
          <a:xfrm>
            <a:off x="554990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3" name="Line 16"/>
          <p:cNvSpPr>
            <a:spLocks noChangeShapeType="1"/>
          </p:cNvSpPr>
          <p:nvPr/>
        </p:nvSpPr>
        <p:spPr bwMode="auto">
          <a:xfrm>
            <a:off x="578008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4" name="Line 17"/>
          <p:cNvSpPr>
            <a:spLocks noChangeShapeType="1"/>
          </p:cNvSpPr>
          <p:nvPr/>
        </p:nvSpPr>
        <p:spPr bwMode="auto">
          <a:xfrm>
            <a:off x="6011863"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5" name="Line 18"/>
          <p:cNvSpPr>
            <a:spLocks noChangeShapeType="1"/>
          </p:cNvSpPr>
          <p:nvPr/>
        </p:nvSpPr>
        <p:spPr bwMode="auto">
          <a:xfrm>
            <a:off x="624205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6" name="Line 19"/>
          <p:cNvSpPr>
            <a:spLocks noChangeShapeType="1"/>
          </p:cNvSpPr>
          <p:nvPr/>
        </p:nvSpPr>
        <p:spPr bwMode="auto">
          <a:xfrm>
            <a:off x="647223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7" name="Line 20"/>
          <p:cNvSpPr>
            <a:spLocks noChangeShapeType="1"/>
          </p:cNvSpPr>
          <p:nvPr/>
        </p:nvSpPr>
        <p:spPr bwMode="auto">
          <a:xfrm>
            <a:off x="6702425"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9" name="Line 22"/>
          <p:cNvSpPr>
            <a:spLocks noChangeShapeType="1"/>
          </p:cNvSpPr>
          <p:nvPr/>
        </p:nvSpPr>
        <p:spPr bwMode="auto">
          <a:xfrm>
            <a:off x="4859339"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0" name="Line 23"/>
          <p:cNvSpPr>
            <a:spLocks noChangeShapeType="1"/>
          </p:cNvSpPr>
          <p:nvPr/>
        </p:nvSpPr>
        <p:spPr bwMode="auto">
          <a:xfrm>
            <a:off x="6126163" y="461804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1" name="Line 24"/>
          <p:cNvSpPr>
            <a:spLocks noChangeShapeType="1"/>
          </p:cNvSpPr>
          <p:nvPr/>
        </p:nvSpPr>
        <p:spPr bwMode="auto">
          <a:xfrm>
            <a:off x="3763964"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2" name="Line 25"/>
          <p:cNvSpPr>
            <a:spLocks noChangeShapeType="1"/>
          </p:cNvSpPr>
          <p:nvPr/>
        </p:nvSpPr>
        <p:spPr bwMode="auto">
          <a:xfrm>
            <a:off x="4911726"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3" name="Line 26"/>
          <p:cNvSpPr>
            <a:spLocks noChangeShapeType="1"/>
          </p:cNvSpPr>
          <p:nvPr/>
        </p:nvSpPr>
        <p:spPr bwMode="auto">
          <a:xfrm>
            <a:off x="6126163" y="531653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4" name="Text Box 27"/>
          <p:cNvSpPr txBox="1">
            <a:spLocks noChangeArrowheads="1"/>
          </p:cNvSpPr>
          <p:nvPr/>
        </p:nvSpPr>
        <p:spPr bwMode="auto">
          <a:xfrm>
            <a:off x="5780088" y="5597525"/>
            <a:ext cx="67987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Data</a:t>
            </a:r>
          </a:p>
        </p:txBody>
      </p:sp>
      <p:sp>
        <p:nvSpPr>
          <p:cNvPr id="78875" name="Text Box 28"/>
          <p:cNvSpPr txBox="1">
            <a:spLocks noChangeArrowheads="1"/>
          </p:cNvSpPr>
          <p:nvPr/>
        </p:nvSpPr>
        <p:spPr bwMode="auto">
          <a:xfrm>
            <a:off x="5722938" y="4284664"/>
            <a:ext cx="84917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7887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7" name="Rectangle 30"/>
          <p:cNvSpPr>
            <a:spLocks noChangeArrowheads="1"/>
          </p:cNvSpPr>
          <p:nvPr/>
        </p:nvSpPr>
        <p:spPr bwMode="auto">
          <a:xfrm>
            <a:off x="654050" y="213995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0" name="Rectangle 33"/>
          <p:cNvSpPr>
            <a:spLocks noChangeArrowheads="1"/>
          </p:cNvSpPr>
          <p:nvPr/>
        </p:nvSpPr>
        <p:spPr bwMode="auto">
          <a:xfrm>
            <a:off x="654050" y="334962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3" name="Text Box 35"/>
          <p:cNvSpPr txBox="1">
            <a:spLocks noChangeArrowheads="1"/>
          </p:cNvSpPr>
          <p:nvPr/>
        </p:nvSpPr>
        <p:spPr bwMode="auto">
          <a:xfrm>
            <a:off x="811217" y="3752852"/>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5" name="Text Box 37"/>
          <p:cNvSpPr txBox="1">
            <a:spLocks noChangeArrowheads="1"/>
          </p:cNvSpPr>
          <p:nvPr/>
        </p:nvSpPr>
        <p:spPr bwMode="auto">
          <a:xfrm>
            <a:off x="5699126" y="4283075"/>
            <a:ext cx="84917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2"/>
            <a:ext cx="138341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16</a:t>
            </a:r>
          </a:p>
        </p:txBody>
      </p:sp>
      <p:sp>
        <p:nvSpPr>
          <p:cNvPr id="508967" name="Text Box 39"/>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8" name="Text Box 40"/>
          <p:cNvSpPr txBox="1">
            <a:spLocks noChangeArrowheads="1"/>
          </p:cNvSpPr>
          <p:nvPr/>
        </p:nvSpPr>
        <p:spPr bwMode="auto">
          <a:xfrm>
            <a:off x="812801" y="2979738"/>
            <a:ext cx="147900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111</a:t>
            </a:r>
          </a:p>
        </p:txBody>
      </p:sp>
      <p:sp>
        <p:nvSpPr>
          <p:cNvPr id="508969" name="Text Box 41"/>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0" name="Text Box 42"/>
          <p:cNvSpPr txBox="1">
            <a:spLocks noChangeArrowheads="1"/>
          </p:cNvSpPr>
          <p:nvPr/>
        </p:nvSpPr>
        <p:spPr bwMode="auto">
          <a:xfrm>
            <a:off x="814392" y="3394076"/>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1" name="Text Box 43"/>
          <p:cNvSpPr txBox="1">
            <a:spLocks noChangeArrowheads="1"/>
          </p:cNvSpPr>
          <p:nvPr/>
        </p:nvSpPr>
        <p:spPr bwMode="auto">
          <a:xfrm>
            <a:off x="838204" y="2162175"/>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5</a:t>
            </a:r>
          </a:p>
        </p:txBody>
      </p:sp>
      <p:sp>
        <p:nvSpPr>
          <p:cNvPr id="508972" name="Text Box 44"/>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3" name="Text Box 45"/>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4" name="Text Box 46"/>
          <p:cNvSpPr txBox="1">
            <a:spLocks noChangeArrowheads="1"/>
          </p:cNvSpPr>
          <p:nvPr/>
        </p:nvSpPr>
        <p:spPr bwMode="auto">
          <a:xfrm>
            <a:off x="827092" y="1758952"/>
            <a:ext cx="125303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7889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5" name="Rectangle 48"/>
          <p:cNvSpPr>
            <a:spLocks noChangeArrowheads="1"/>
          </p:cNvSpPr>
          <p:nvPr/>
        </p:nvSpPr>
        <p:spPr bwMode="auto">
          <a:xfrm>
            <a:off x="1806575" y="4868864"/>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6" name="Text Box 49"/>
          <p:cNvSpPr txBox="1">
            <a:spLocks noChangeArrowheads="1"/>
          </p:cNvSpPr>
          <p:nvPr/>
        </p:nvSpPr>
        <p:spPr bwMode="auto">
          <a:xfrm>
            <a:off x="307976" y="4486276"/>
            <a:ext cx="159198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Slowdown</a:t>
            </a:r>
          </a:p>
        </p:txBody>
      </p:sp>
      <p:sp>
        <p:nvSpPr>
          <p:cNvPr id="78897" name="Text Box 50"/>
          <p:cNvSpPr txBox="1">
            <a:spLocks noChangeArrowheads="1"/>
          </p:cNvSpPr>
          <p:nvPr/>
        </p:nvSpPr>
        <p:spPr bwMode="auto">
          <a:xfrm>
            <a:off x="307976" y="4868864"/>
            <a:ext cx="159198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6"/>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1.00</a:t>
            </a:r>
          </a:p>
        </p:txBody>
      </p:sp>
      <p:sp>
        <p:nvSpPr>
          <p:cNvPr id="7890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82" name="Text Box 54"/>
          <p:cNvSpPr txBox="1">
            <a:spLocks noChangeArrowheads="1"/>
          </p:cNvSpPr>
          <p:nvPr/>
        </p:nvSpPr>
        <p:spPr bwMode="auto">
          <a:xfrm>
            <a:off x="1863725" y="5340350"/>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1.00</a:t>
            </a:r>
          </a:p>
        </p:txBody>
      </p:sp>
      <p:sp>
        <p:nvSpPr>
          <p:cNvPr id="78902" name="Text Box 55"/>
          <p:cNvSpPr txBox="1">
            <a:spLocks noChangeArrowheads="1"/>
          </p:cNvSpPr>
          <p:nvPr/>
        </p:nvSpPr>
        <p:spPr bwMode="auto">
          <a:xfrm>
            <a:off x="307975" y="5308601"/>
            <a:ext cx="1305232"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78907" name="Rectangle 60"/>
          <p:cNvSpPr>
            <a:spLocks noChangeArrowheads="1"/>
          </p:cNvSpPr>
          <p:nvPr/>
        </p:nvSpPr>
        <p:spPr bwMode="auto">
          <a:xfrm>
            <a:off x="1346200" y="5791200"/>
            <a:ext cx="33256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p>
            <a:pPr defTabSz="914165" fontAlgn="base">
              <a:spcBef>
                <a:spcPct val="0"/>
              </a:spcBef>
              <a:spcAft>
                <a:spcPct val="0"/>
              </a:spcAft>
            </a:pPr>
            <a:r>
              <a:rPr lang="en-US" smtClean="0">
                <a:solidFill>
                  <a:srgbClr val="000000"/>
                </a:solidFill>
                <a:latin typeface="Arial" charset="0"/>
                <a:ea typeface="ＭＳ Ｐゴシック" charset="0"/>
                <a:cs typeface="ＭＳ Ｐゴシック" charset="0"/>
                <a:sym typeface="Symbol" charset="0"/>
              </a:rPr>
              <a:t></a:t>
            </a:r>
          </a:p>
        </p:txBody>
      </p:sp>
      <p:sp>
        <p:nvSpPr>
          <p:cNvPr id="78908" name="Rectangle 61"/>
          <p:cNvSpPr>
            <a:spLocks noChangeArrowheads="1"/>
          </p:cNvSpPr>
          <p:nvPr/>
        </p:nvSpPr>
        <p:spPr bwMode="auto">
          <a:xfrm>
            <a:off x="1806575" y="5791201"/>
            <a:ext cx="806450" cy="403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909" name="Text Box 62"/>
          <p:cNvSpPr txBox="1">
            <a:spLocks noChangeArrowheads="1"/>
          </p:cNvSpPr>
          <p:nvPr/>
        </p:nvSpPr>
        <p:spPr bwMode="auto">
          <a:xfrm>
            <a:off x="1863725" y="581660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92" name="Text Box 6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4"/>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4"/>
            <a:ext cx="6235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9007" name="Text Box 79"/>
          <p:cNvSpPr txBox="1">
            <a:spLocks noChangeArrowheads="1"/>
          </p:cNvSpPr>
          <p:nvPr/>
        </p:nvSpPr>
        <p:spPr bwMode="auto">
          <a:xfrm>
            <a:off x="5667379" y="4273552"/>
            <a:ext cx="979559"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16</a:t>
            </a:r>
          </a:p>
        </p:txBody>
      </p:sp>
      <p:sp>
        <p:nvSpPr>
          <p:cNvPr id="509008" name="Text Box 80"/>
          <p:cNvSpPr txBox="1">
            <a:spLocks noChangeArrowheads="1"/>
          </p:cNvSpPr>
          <p:nvPr/>
        </p:nvSpPr>
        <p:spPr bwMode="auto">
          <a:xfrm>
            <a:off x="5667377" y="4273552"/>
            <a:ext cx="107514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111</a:t>
            </a:r>
          </a:p>
        </p:txBody>
      </p:sp>
      <p:sp>
        <p:nvSpPr>
          <p:cNvPr id="83" name="Trapezoid 82"/>
          <p:cNvSpPr/>
          <p:nvPr/>
        </p:nvSpPr>
        <p:spPr bwMode="auto">
          <a:xfrm rot="10800000">
            <a:off x="5314951" y="4889505"/>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881455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algorithm for fair multi-core memory scheduling</a:t>
            </a:r>
          </a:p>
          <a:p>
            <a:pPr lvl="1"/>
            <a:r>
              <a:rPr lang="en-US" dirty="0" smtClean="0"/>
              <a:t>Provides a mechanism to estimate memory slowdown of a thread</a:t>
            </a:r>
          </a:p>
          <a:p>
            <a:pPr lvl="1"/>
            <a:r>
              <a:rPr lang="en-US" dirty="0" smtClean="0"/>
              <a:t>Good at providing fairness</a:t>
            </a:r>
          </a:p>
          <a:p>
            <a:pPr lvl="1"/>
            <a:r>
              <a:rPr lang="en-US" dirty="0" smtClean="0"/>
              <a:t>Being fair can improve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35</a:t>
            </a:fld>
            <a:endParaRPr lang="en-US"/>
          </a:p>
        </p:txBody>
      </p:sp>
    </p:spTree>
    <p:extLst>
      <p:ext uri="{BB962C8B-B14F-4D97-AF65-F5344CB8AC3E}">
        <p14:creationId xmlns:p14="http://schemas.microsoft.com/office/powerpoint/2010/main" val="4027767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STFM</a:t>
            </a:r>
            <a:endParaRPr lang="en-US" dirty="0"/>
          </a:p>
        </p:txBody>
      </p:sp>
      <p:sp>
        <p:nvSpPr>
          <p:cNvPr id="3" name="Content Placeholder 2"/>
          <p:cNvSpPr>
            <a:spLocks noGrp="1"/>
          </p:cNvSpPr>
          <p:nvPr>
            <p:ph idx="1"/>
          </p:nvPr>
        </p:nvSpPr>
        <p:spPr/>
        <p:txBody>
          <a:bodyPr/>
          <a:lstStyle/>
          <a:p>
            <a:r>
              <a:rPr lang="en-US" sz="2200" dirty="0"/>
              <a:t>Onur Mutlu and Thomas Moscibroda, </a:t>
            </a:r>
            <a:br>
              <a:rPr lang="en-US" sz="2200" dirty="0"/>
            </a:br>
            <a:r>
              <a:rPr lang="en-US" sz="2200" b="1" dirty="0">
                <a:hlinkClick r:id="rId2"/>
              </a:rPr>
              <a:t>"Stall-Time Fair Memory Access Scheduling for Chip Multiprocessors"</a:t>
            </a:r>
            <a:r>
              <a:rPr lang="en-US" sz="2200" dirty="0"/>
              <a:t> </a:t>
            </a:r>
            <a:br>
              <a:rPr lang="en-US" sz="2200" dirty="0"/>
            </a:br>
            <a:r>
              <a:rPr lang="en-US" sz="2200" i="1" dirty="0"/>
              <a:t>Proceedings of the </a:t>
            </a:r>
            <a:r>
              <a:rPr lang="en-US" sz="2200" i="1" dirty="0">
                <a:hlinkClick r:id="rId3"/>
              </a:rPr>
              <a:t>40th International Symposium on Microarchitecture</a:t>
            </a:r>
            <a:r>
              <a:rPr lang="en-US" sz="2200" i="1" dirty="0"/>
              <a:t> (</a:t>
            </a:r>
            <a:r>
              <a:rPr lang="en-US" sz="2200" b="1" i="1" dirty="0"/>
              <a:t>MICRO</a:t>
            </a:r>
            <a:r>
              <a:rPr lang="en-US" sz="2200" i="1" dirty="0"/>
              <a:t>)</a:t>
            </a:r>
            <a:r>
              <a:rPr lang="en-US" sz="2200" dirty="0"/>
              <a:t>, pages 146-158, Chicago, IL, December 2007. [</a:t>
            </a:r>
            <a:r>
              <a:rPr lang="en-US" sz="2200" dirty="0">
                <a:hlinkClick r:id="rId4"/>
              </a:rPr>
              <a:t>Summary</a:t>
            </a:r>
            <a:r>
              <a:rPr lang="en-US" sz="2200" dirty="0"/>
              <a:t>] [</a:t>
            </a:r>
            <a:r>
              <a:rPr lang="en-US" sz="2200" dirty="0">
                <a:hlinkClick r:id="rId5"/>
              </a:rPr>
              <a:t>Slides (ppt)</a:t>
            </a:r>
            <a:r>
              <a:rPr lang="en-US" sz="2200" dirty="0"/>
              <a:t>] </a:t>
            </a:r>
            <a:endParaRPr lang="en-US" sz="2200" dirty="0" smtClean="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36</a:t>
            </a:fld>
            <a:endParaRPr lang="en-US"/>
          </a:p>
        </p:txBody>
      </p:sp>
      <p:pic>
        <p:nvPicPr>
          <p:cNvPr id="5" name="Picture 4"/>
          <p:cNvPicPr>
            <a:picLocks noChangeAspect="1"/>
          </p:cNvPicPr>
          <p:nvPr/>
        </p:nvPicPr>
        <p:blipFill>
          <a:blip r:embed="rId6"/>
          <a:stretch>
            <a:fillRect/>
          </a:stretch>
        </p:blipFill>
        <p:spPr>
          <a:xfrm>
            <a:off x="0" y="4209256"/>
            <a:ext cx="9144000" cy="1524000"/>
          </a:xfrm>
          <a:prstGeom prst="rect">
            <a:avLst/>
          </a:prstGeom>
        </p:spPr>
      </p:pic>
    </p:spTree>
    <p:extLst>
      <p:ext uri="{BB962C8B-B14F-4D97-AF65-F5344CB8AC3E}">
        <p14:creationId xmlns:p14="http://schemas.microsoft.com/office/powerpoint/2010/main" val="1684552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Parallelism-Aware Batch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7071" y="4293096"/>
            <a:ext cx="6949568" cy="1498967"/>
          </a:xfrm>
          <a:prstGeom prst="rect">
            <a:avLst/>
          </a:prstGeom>
          <a:noFill/>
        </p:spPr>
        <p:txBody>
          <a:bodyPr wrap="none" lIns="91416" tIns="45709" rIns="91416" bIns="45709" rtlCol="0">
            <a:spAutoFit/>
          </a:bodyPr>
          <a:lstStyle/>
          <a:p>
            <a:pPr algn="ctr"/>
            <a:r>
              <a:rPr lang="en-US" dirty="0"/>
              <a:t>Onur Mutlu and Thomas Moscibroda, </a:t>
            </a:r>
            <a:br>
              <a:rPr lang="en-US" dirty="0"/>
            </a:br>
            <a:r>
              <a:rPr lang="en-US" b="1" dirty="0">
                <a:hlinkClick r:id="rId3"/>
              </a:rPr>
              <a:t>"Parallelism-Aware Batch Scheduling: Enhancing both </a:t>
            </a:r>
            <a:endParaRPr lang="en-US" b="1" dirty="0" smtClean="0">
              <a:hlinkClick r:id=""/>
            </a:endParaRPr>
          </a:p>
          <a:p>
            <a:pPr algn="ctr"/>
            <a:r>
              <a:rPr lang="en-US" b="1" dirty="0" smtClean="0">
                <a:hlinkClick r:id=""/>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7" y="6381328"/>
            <a:ext cx="2583156"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354865857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3600" dirty="0">
                <a:latin typeface="Garamond" charset="0"/>
              </a:rPr>
              <a:t>Another Problem due to </a:t>
            </a:r>
            <a:r>
              <a:rPr lang="en-US" sz="3600" dirty="0" smtClean="0">
                <a:latin typeface="Garamond" charset="0"/>
              </a:rPr>
              <a:t>Memory Interference</a:t>
            </a:r>
            <a:endParaRPr lang="en-US" sz="3600" dirty="0">
              <a:latin typeface="Garamond" charset="0"/>
            </a:endParaRP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2948F-2015-5745-AE69-6377978F5DC1}"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0011729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a:latin typeface="Garamond" charset="0"/>
              </a:rPr>
              <a:t>Bank Parallelism of a Thread</a:t>
            </a:r>
          </a:p>
        </p:txBody>
      </p:sp>
      <p:sp>
        <p:nvSpPr>
          <p:cNvPr id="8294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32D5BF-E7D5-E446-84EA-90B5C938B5D6}"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9"/>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3858" y="3624266"/>
            <a:ext cx="7524217" cy="830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82950" name="Text Box 80"/>
          <p:cNvSpPr txBox="1">
            <a:spLocks noChangeArrowheads="1"/>
          </p:cNvSpPr>
          <p:nvPr/>
        </p:nvSpPr>
        <p:spPr bwMode="auto">
          <a:xfrm>
            <a:off x="176213" y="1622426"/>
            <a:ext cx="1253376"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90"/>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2954"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2956"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54" name="Rectangle 4"/>
          <p:cNvSpPr>
            <a:spLocks noChangeArrowheads="1"/>
          </p:cNvSpPr>
          <p:nvPr/>
        </p:nvSpPr>
        <p:spPr bwMode="auto">
          <a:xfrm>
            <a:off x="1528764" y="16446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55" name="Text Box 5"/>
          <p:cNvSpPr txBox="1">
            <a:spLocks noChangeArrowheads="1"/>
          </p:cNvSpPr>
          <p:nvPr/>
        </p:nvSpPr>
        <p:spPr bwMode="auto">
          <a:xfrm>
            <a:off x="1509718" y="1606551"/>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57" name="Rectangle 9" descr="Large checker board"/>
          <p:cNvSpPr>
            <a:spLocks noChangeArrowheads="1"/>
          </p:cNvSpPr>
          <p:nvPr/>
        </p:nvSpPr>
        <p:spPr bwMode="auto">
          <a:xfrm>
            <a:off x="2736855"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59" name="Text Box 11"/>
          <p:cNvSpPr txBox="1">
            <a:spLocks noChangeArrowheads="1"/>
          </p:cNvSpPr>
          <p:nvPr/>
        </p:nvSpPr>
        <p:spPr bwMode="auto">
          <a:xfrm>
            <a:off x="1731964" y="958850"/>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8" y="1947863"/>
            <a:ext cx="6635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62" name="Text Box 14"/>
          <p:cNvSpPr txBox="1">
            <a:spLocks noChangeArrowheads="1"/>
          </p:cNvSpPr>
          <p:nvPr/>
        </p:nvSpPr>
        <p:spPr bwMode="auto">
          <a:xfrm>
            <a:off x="3122613" y="1625600"/>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67" name="Rectangle 9" descr="Large checker board"/>
          <p:cNvSpPr>
            <a:spLocks noChangeArrowheads="1"/>
          </p:cNvSpPr>
          <p:nvPr/>
        </p:nvSpPr>
        <p:spPr bwMode="auto">
          <a:xfrm>
            <a:off x="2741618"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68" name="Rectangle 70" descr="Large checker board"/>
          <p:cNvSpPr>
            <a:spLocks noChangeArrowheads="1"/>
          </p:cNvSpPr>
          <p:nvPr/>
        </p:nvSpPr>
        <p:spPr bwMode="auto">
          <a:xfrm>
            <a:off x="4102101"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71" name="Text Box 5"/>
          <p:cNvSpPr txBox="1">
            <a:spLocks noChangeArrowheads="1"/>
          </p:cNvSpPr>
          <p:nvPr/>
        </p:nvSpPr>
        <p:spPr bwMode="auto">
          <a:xfrm>
            <a:off x="4210055" y="1603375"/>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2" name="Text Box 12"/>
          <p:cNvSpPr txBox="1">
            <a:spLocks noChangeArrowheads="1"/>
          </p:cNvSpPr>
          <p:nvPr/>
        </p:nvSpPr>
        <p:spPr bwMode="auto">
          <a:xfrm>
            <a:off x="2138368" y="2178055"/>
            <a:ext cx="663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82973" name="Text Box 66"/>
          <p:cNvSpPr txBox="1">
            <a:spLocks noChangeArrowheads="1"/>
          </p:cNvSpPr>
          <p:nvPr/>
        </p:nvSpPr>
        <p:spPr bwMode="auto">
          <a:xfrm>
            <a:off x="146050" y="1200151"/>
            <a:ext cx="222567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Single Thread:</a:t>
            </a:r>
          </a:p>
        </p:txBody>
      </p:sp>
    </p:spTree>
    <p:extLst>
      <p:ext uri="{BB962C8B-B14F-4D97-AF65-F5344CB8AC3E}">
        <p14:creationId xmlns:p14="http://schemas.microsoft.com/office/powerpoint/2010/main" val="1030810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CALCM Seminar Tomorrow (11/3)</a:t>
            </a:r>
            <a:endParaRPr lang="en-US" dirty="0"/>
          </a:p>
        </p:txBody>
      </p:sp>
      <p:sp>
        <p:nvSpPr>
          <p:cNvPr id="3" name="Content Placeholder 2"/>
          <p:cNvSpPr>
            <a:spLocks noGrp="1"/>
          </p:cNvSpPr>
          <p:nvPr>
            <p:ph idx="1"/>
          </p:nvPr>
        </p:nvSpPr>
        <p:spPr/>
        <p:txBody>
          <a:bodyPr/>
          <a:lstStyle/>
          <a:p>
            <a:r>
              <a:rPr lang="en-US" dirty="0">
                <a:solidFill>
                  <a:srgbClr val="0000FF"/>
                </a:solidFill>
              </a:rPr>
              <a:t>High-bandwidth, Energy-efficient DRAM Architectures for GPU Systems</a:t>
            </a:r>
          </a:p>
          <a:p>
            <a:r>
              <a:rPr lang="en-US" dirty="0" smtClean="0"/>
              <a:t>Mike O’Connor, NVIDIA</a:t>
            </a:r>
          </a:p>
          <a:p>
            <a:pPr lvl="1"/>
            <a:r>
              <a:rPr lang="en-US" dirty="0" smtClean="0"/>
              <a:t>CIC Panther Hollow Room (4</a:t>
            </a:r>
            <a:r>
              <a:rPr lang="en-US" baseline="30000" dirty="0" smtClean="0"/>
              <a:t>th</a:t>
            </a:r>
            <a:r>
              <a:rPr lang="en-US" dirty="0" smtClean="0"/>
              <a:t> Floor), 4:30pm</a:t>
            </a:r>
          </a:p>
          <a:p>
            <a:endParaRPr lang="en-US" dirty="0"/>
          </a:p>
          <a:p>
            <a:r>
              <a:rPr lang="en-US" dirty="0">
                <a:hlinkClick r:id="rId2"/>
              </a:rPr>
              <a:t>https://www.ece.cmu.edu/~calcm/doku.php?id=</a:t>
            </a:r>
            <a:r>
              <a:rPr lang="en-US" dirty="0" smtClean="0">
                <a:hlinkClick r:id="rId2"/>
              </a:rPr>
              <a:t>seminars:seminar_11_03_15</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9BD1E7C1-E4C4-4441-A58C-46B7DFD29D39}" type="slidenum">
              <a:rPr lang="en-US" smtClean="0"/>
              <a:pPr>
                <a:defRPr/>
              </a:pPr>
              <a:t>4</a:t>
            </a:fld>
            <a:endParaRPr lang="en-US"/>
          </a:p>
        </p:txBody>
      </p:sp>
    </p:spTree>
    <p:extLst>
      <p:ext uri="{BB962C8B-B14F-4D97-AF65-F5344CB8AC3E}">
        <p14:creationId xmlns:p14="http://schemas.microsoft.com/office/powerpoint/2010/main" val="193581763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9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4" name="Text Box 5"/>
          <p:cNvSpPr txBox="1">
            <a:spLocks noChangeArrowheads="1"/>
          </p:cNvSpPr>
          <p:nvPr/>
        </p:nvSpPr>
        <p:spPr bwMode="auto">
          <a:xfrm>
            <a:off x="4735518" y="2722563"/>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76" name="Text Box 5"/>
          <p:cNvSpPr txBox="1">
            <a:spLocks noChangeArrowheads="1"/>
          </p:cNvSpPr>
          <p:nvPr/>
        </p:nvSpPr>
        <p:spPr bwMode="auto">
          <a:xfrm>
            <a:off x="4737100" y="1635126"/>
            <a:ext cx="1111250" cy="36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5" name="Text Box 11"/>
          <p:cNvSpPr txBox="1">
            <a:spLocks noChangeArrowheads="1"/>
          </p:cNvSpPr>
          <p:nvPr/>
        </p:nvSpPr>
        <p:spPr bwMode="auto">
          <a:xfrm>
            <a:off x="758825" y="2309814"/>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499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849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0C66D-A1FF-6D47-B83C-D20206DF2279}"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5001"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5003"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85012" name="Text Box 80"/>
          <p:cNvSpPr txBox="1">
            <a:spLocks noChangeArrowheads="1"/>
          </p:cNvSpPr>
          <p:nvPr/>
        </p:nvSpPr>
        <p:spPr bwMode="auto">
          <a:xfrm>
            <a:off x="107951" y="1654175"/>
            <a:ext cx="46738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46" name="Text Box 5"/>
          <p:cNvSpPr txBox="1">
            <a:spLocks noChangeArrowheads="1"/>
          </p:cNvSpPr>
          <p:nvPr/>
        </p:nvSpPr>
        <p:spPr bwMode="auto">
          <a:xfrm>
            <a:off x="528643" y="1636713"/>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48" name="Rectangle 9" descr="Large checker board"/>
          <p:cNvSpPr>
            <a:spLocks noChangeArrowheads="1"/>
          </p:cNvSpPr>
          <p:nvPr/>
        </p:nvSpPr>
        <p:spPr bwMode="auto">
          <a:xfrm>
            <a:off x="1754193"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49" name="Line 10"/>
          <p:cNvSpPr>
            <a:spLocks noChangeShapeType="1"/>
          </p:cNvSpPr>
          <p:nvPr/>
        </p:nvSpPr>
        <p:spPr bwMode="auto">
          <a:xfrm>
            <a:off x="1614488" y="151448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50" name="Text Box 11"/>
          <p:cNvSpPr txBox="1">
            <a:spLocks noChangeArrowheads="1"/>
          </p:cNvSpPr>
          <p:nvPr/>
        </p:nvSpPr>
        <p:spPr bwMode="auto">
          <a:xfrm>
            <a:off x="749300" y="1231901"/>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8"/>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52" name="Text Box 14"/>
          <p:cNvSpPr txBox="1">
            <a:spLocks noChangeArrowheads="1"/>
          </p:cNvSpPr>
          <p:nvPr/>
        </p:nvSpPr>
        <p:spPr bwMode="auto">
          <a:xfrm>
            <a:off x="2141538" y="1655764"/>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53" name="Rectangle 69"/>
          <p:cNvSpPr>
            <a:spLocks noChangeArrowheads="1"/>
          </p:cNvSpPr>
          <p:nvPr/>
        </p:nvSpPr>
        <p:spPr bwMode="auto">
          <a:xfrm>
            <a:off x="1614489"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77" name="Text Box 12"/>
          <p:cNvSpPr txBox="1">
            <a:spLocks noChangeArrowheads="1"/>
          </p:cNvSpPr>
          <p:nvPr/>
        </p:nvSpPr>
        <p:spPr bwMode="auto">
          <a:xfrm>
            <a:off x="2633668" y="2165355"/>
            <a:ext cx="661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85027" name="Text Box 66"/>
          <p:cNvSpPr txBox="1">
            <a:spLocks noChangeArrowheads="1"/>
          </p:cNvSpPr>
          <p:nvPr/>
        </p:nvSpPr>
        <p:spPr bwMode="auto">
          <a:xfrm>
            <a:off x="55563" y="958852"/>
            <a:ext cx="248920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85028" name="Text Box 80"/>
          <p:cNvSpPr txBox="1">
            <a:spLocks noChangeArrowheads="1"/>
          </p:cNvSpPr>
          <p:nvPr/>
        </p:nvSpPr>
        <p:spPr bwMode="auto">
          <a:xfrm>
            <a:off x="117475" y="2743201"/>
            <a:ext cx="40616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1" name="Text Box 5"/>
          <p:cNvSpPr txBox="1">
            <a:spLocks noChangeArrowheads="1"/>
          </p:cNvSpPr>
          <p:nvPr/>
        </p:nvSpPr>
        <p:spPr bwMode="auto">
          <a:xfrm>
            <a:off x="536580" y="2725739"/>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3" name="Rectangle 9" descr="Large checker board"/>
          <p:cNvSpPr>
            <a:spLocks noChangeArrowheads="1"/>
          </p:cNvSpPr>
          <p:nvPr/>
        </p:nvSpPr>
        <p:spPr bwMode="auto">
          <a:xfrm>
            <a:off x="3282955"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4" name="Line 10"/>
          <p:cNvSpPr>
            <a:spLocks noChangeShapeType="1"/>
          </p:cNvSpPr>
          <p:nvPr/>
        </p:nvSpPr>
        <p:spPr bwMode="auto">
          <a:xfrm>
            <a:off x="1622425" y="260350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86" name="Text Box 12"/>
          <p:cNvSpPr txBox="1">
            <a:spLocks noChangeArrowheads="1"/>
          </p:cNvSpPr>
          <p:nvPr/>
        </p:nvSpPr>
        <p:spPr bwMode="auto">
          <a:xfrm>
            <a:off x="2544768" y="3276601"/>
            <a:ext cx="6619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6" y="2744788"/>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6" y="276542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97" name="Rectangle 9" descr="Large checker board"/>
          <p:cNvSpPr>
            <a:spLocks noChangeArrowheads="1"/>
          </p:cNvSpPr>
          <p:nvPr/>
        </p:nvSpPr>
        <p:spPr bwMode="auto">
          <a:xfrm>
            <a:off x="1770068" y="3130551"/>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8" name="Rectangle 70" descr="Large checker board"/>
          <p:cNvSpPr>
            <a:spLocks noChangeArrowheads="1"/>
          </p:cNvSpPr>
          <p:nvPr/>
        </p:nvSpPr>
        <p:spPr bwMode="auto">
          <a:xfrm>
            <a:off x="3130551" y="313055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9" name="Text Box 12"/>
          <p:cNvSpPr txBox="1">
            <a:spLocks noChangeArrowheads="1"/>
          </p:cNvSpPr>
          <p:nvPr/>
        </p:nvSpPr>
        <p:spPr bwMode="auto">
          <a:xfrm>
            <a:off x="1155700" y="3076576"/>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63901" y="277018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01" name="Text Box 14"/>
          <p:cNvSpPr txBox="1">
            <a:spLocks noChangeArrowheads="1"/>
          </p:cNvSpPr>
          <p:nvPr/>
        </p:nvSpPr>
        <p:spPr bwMode="auto">
          <a:xfrm>
            <a:off x="3657602" y="2743201"/>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2" name="Rectangle 8"/>
          <p:cNvSpPr>
            <a:spLocks noChangeArrowheads="1"/>
          </p:cNvSpPr>
          <p:nvPr/>
        </p:nvSpPr>
        <p:spPr bwMode="auto">
          <a:xfrm>
            <a:off x="3262318" y="1682750"/>
            <a:ext cx="13493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03" name="Text Box 14"/>
          <p:cNvSpPr txBox="1">
            <a:spLocks noChangeArrowheads="1"/>
          </p:cNvSpPr>
          <p:nvPr/>
        </p:nvSpPr>
        <p:spPr bwMode="auto">
          <a:xfrm>
            <a:off x="3636963" y="1654175"/>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4" name="Rectangle 69"/>
          <p:cNvSpPr>
            <a:spLocks noChangeArrowheads="1"/>
          </p:cNvSpPr>
          <p:nvPr/>
        </p:nvSpPr>
        <p:spPr bwMode="auto">
          <a:xfrm>
            <a:off x="4611688"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106" name="Text Box 80"/>
          <p:cNvSpPr txBox="1">
            <a:spLocks noChangeArrowheads="1"/>
          </p:cNvSpPr>
          <p:nvPr/>
        </p:nvSpPr>
        <p:spPr bwMode="auto">
          <a:xfrm>
            <a:off x="843477" y="4337054"/>
            <a:ext cx="7155426" cy="830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extLst>
      <p:ext uri="{BB962C8B-B14F-4D97-AF65-F5344CB8AC3E}">
        <p14:creationId xmlns:p14="http://schemas.microsoft.com/office/powerpoint/2010/main" val="3619145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42" name="Title 1"/>
          <p:cNvSpPr>
            <a:spLocks noGrp="1"/>
          </p:cNvSpPr>
          <p:nvPr>
            <p:ph type="title"/>
          </p:nvPr>
        </p:nvSpPr>
        <p:spPr/>
        <p:txBody>
          <a:bodyPr/>
          <a:lstStyle/>
          <a:p>
            <a:pPr eaLnBrk="1" hangingPunct="1"/>
            <a:r>
              <a:rPr lang="en-US">
                <a:latin typeface="Garamond" charset="0"/>
              </a:rPr>
              <a:t>Parallelism-Aware Scheduler</a:t>
            </a: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6B02B-B12A-4748-863E-9779DD04CFFF}"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7045"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7047"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000000"/>
              </a:solidFill>
              <a:latin typeface="Tahoma"/>
            </a:endParaRPr>
          </a:p>
        </p:txBody>
      </p:sp>
      <p:sp>
        <p:nvSpPr>
          <p:cNvPr id="87056" name="Text Box 80"/>
          <p:cNvSpPr txBox="1">
            <a:spLocks noChangeArrowheads="1"/>
          </p:cNvSpPr>
          <p:nvPr/>
        </p:nvSpPr>
        <p:spPr bwMode="auto">
          <a:xfrm>
            <a:off x="107951" y="4276725"/>
            <a:ext cx="46738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50" name="Text Box 11"/>
          <p:cNvSpPr txBox="1">
            <a:spLocks noChangeArrowheads="1"/>
          </p:cNvSpPr>
          <p:nvPr/>
        </p:nvSpPr>
        <p:spPr bwMode="auto">
          <a:xfrm>
            <a:off x="762001" y="3863975"/>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59" name="Text Box 66"/>
          <p:cNvSpPr txBox="1">
            <a:spLocks noChangeArrowheads="1"/>
          </p:cNvSpPr>
          <p:nvPr/>
        </p:nvSpPr>
        <p:spPr bwMode="auto">
          <a:xfrm>
            <a:off x="66680" y="3559177"/>
            <a:ext cx="341471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Parallelism-aware Scheduler:</a:t>
            </a:r>
          </a:p>
        </p:txBody>
      </p:sp>
      <p:sp>
        <p:nvSpPr>
          <p:cNvPr id="87060" name="Text Box 80"/>
          <p:cNvSpPr txBox="1">
            <a:spLocks noChangeArrowheads="1"/>
          </p:cNvSpPr>
          <p:nvPr/>
        </p:nvSpPr>
        <p:spPr bwMode="auto">
          <a:xfrm>
            <a:off x="117475" y="5397500"/>
            <a:ext cx="40616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6"/>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1" name="Text Box 5"/>
          <p:cNvSpPr txBox="1">
            <a:spLocks noChangeArrowheads="1"/>
          </p:cNvSpPr>
          <p:nvPr/>
        </p:nvSpPr>
        <p:spPr bwMode="auto">
          <a:xfrm>
            <a:off x="536580" y="5381627"/>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5419726"/>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3" name="Rectangle 9" descr="Large checker board"/>
          <p:cNvSpPr>
            <a:spLocks noChangeArrowheads="1"/>
          </p:cNvSpPr>
          <p:nvPr/>
        </p:nvSpPr>
        <p:spPr bwMode="auto">
          <a:xfrm>
            <a:off x="3271843"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86" name="Text Box 12"/>
          <p:cNvSpPr txBox="1">
            <a:spLocks noChangeArrowheads="1"/>
          </p:cNvSpPr>
          <p:nvPr/>
        </p:nvSpPr>
        <p:spPr bwMode="auto">
          <a:xfrm>
            <a:off x="2544768" y="5722938"/>
            <a:ext cx="661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6" y="5400676"/>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6" y="54213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9" name="Rectangle 70" descr="Large checker board"/>
          <p:cNvSpPr>
            <a:spLocks noChangeArrowheads="1"/>
          </p:cNvSpPr>
          <p:nvPr/>
        </p:nvSpPr>
        <p:spPr bwMode="auto">
          <a:xfrm>
            <a:off x="3135314"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2" name="Rectangle 69"/>
          <p:cNvSpPr>
            <a:spLocks noChangeArrowheads="1"/>
          </p:cNvSpPr>
          <p:nvPr/>
        </p:nvSpPr>
        <p:spPr bwMode="auto">
          <a:xfrm>
            <a:off x="3125788" y="5419726"/>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93" name="Rectangle 4"/>
          <p:cNvSpPr>
            <a:spLocks noChangeArrowheads="1"/>
          </p:cNvSpPr>
          <p:nvPr/>
        </p:nvSpPr>
        <p:spPr bwMode="auto">
          <a:xfrm>
            <a:off x="4765676" y="54165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4" name="Text Box 5"/>
          <p:cNvSpPr txBox="1">
            <a:spLocks noChangeArrowheads="1"/>
          </p:cNvSpPr>
          <p:nvPr/>
        </p:nvSpPr>
        <p:spPr bwMode="auto">
          <a:xfrm>
            <a:off x="4735518" y="5378451"/>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7" name="Rectangle 9" descr="Large checker board"/>
          <p:cNvSpPr>
            <a:spLocks noChangeArrowheads="1"/>
          </p:cNvSpPr>
          <p:nvPr/>
        </p:nvSpPr>
        <p:spPr bwMode="auto">
          <a:xfrm>
            <a:off x="3276605" y="5994401"/>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8" name="Rectangle 70" descr="Large checker board"/>
          <p:cNvSpPr>
            <a:spLocks noChangeArrowheads="1"/>
          </p:cNvSpPr>
          <p:nvPr/>
        </p:nvSpPr>
        <p:spPr bwMode="auto">
          <a:xfrm>
            <a:off x="4638676" y="59944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99" name="Text Box 12"/>
          <p:cNvSpPr txBox="1">
            <a:spLocks noChangeArrowheads="1"/>
          </p:cNvSpPr>
          <p:nvPr/>
        </p:nvSpPr>
        <p:spPr bwMode="auto">
          <a:xfrm>
            <a:off x="2652718" y="5930905"/>
            <a:ext cx="663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73430" y="5416550"/>
            <a:ext cx="13620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01" name="Text Box 14"/>
          <p:cNvSpPr txBox="1">
            <a:spLocks noChangeArrowheads="1"/>
          </p:cNvSpPr>
          <p:nvPr/>
        </p:nvSpPr>
        <p:spPr bwMode="auto">
          <a:xfrm>
            <a:off x="3657602" y="5397500"/>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5" name="Rectangle 69"/>
          <p:cNvSpPr>
            <a:spLocks noChangeArrowheads="1"/>
          </p:cNvSpPr>
          <p:nvPr/>
        </p:nvSpPr>
        <p:spPr bwMode="auto">
          <a:xfrm>
            <a:off x="4621214" y="5422900"/>
            <a:ext cx="1555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079" name="Text Box 11"/>
          <p:cNvSpPr txBox="1">
            <a:spLocks noChangeArrowheads="1"/>
          </p:cNvSpPr>
          <p:nvPr/>
        </p:nvSpPr>
        <p:spPr bwMode="auto">
          <a:xfrm>
            <a:off x="758825" y="2198690"/>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0" name="Text Box 80"/>
          <p:cNvSpPr txBox="1">
            <a:spLocks noChangeArrowheads="1"/>
          </p:cNvSpPr>
          <p:nvPr/>
        </p:nvSpPr>
        <p:spPr bwMode="auto">
          <a:xfrm>
            <a:off x="107951" y="1544638"/>
            <a:ext cx="46738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8708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82" name="Text Box 5"/>
          <p:cNvSpPr txBox="1">
            <a:spLocks noChangeArrowheads="1"/>
          </p:cNvSpPr>
          <p:nvPr/>
        </p:nvSpPr>
        <p:spPr bwMode="auto">
          <a:xfrm>
            <a:off x="528643" y="1527176"/>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708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84" name="Rectangle 9" descr="Large checker board"/>
          <p:cNvSpPr>
            <a:spLocks noChangeArrowheads="1"/>
          </p:cNvSpPr>
          <p:nvPr/>
        </p:nvSpPr>
        <p:spPr bwMode="auto">
          <a:xfrm>
            <a:off x="1754193"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8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87086" name="Text Box 11"/>
          <p:cNvSpPr txBox="1">
            <a:spLocks noChangeArrowheads="1"/>
          </p:cNvSpPr>
          <p:nvPr/>
        </p:nvSpPr>
        <p:spPr bwMode="auto">
          <a:xfrm>
            <a:off x="749300" y="1100138"/>
            <a:ext cx="1901998" cy="341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088" name="Text Box 14"/>
          <p:cNvSpPr txBox="1">
            <a:spLocks noChangeArrowheads="1"/>
          </p:cNvSpPr>
          <p:nvPr/>
        </p:nvSpPr>
        <p:spPr bwMode="auto">
          <a:xfrm>
            <a:off x="2141538" y="1546225"/>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7089" name="Rectangle 69"/>
          <p:cNvSpPr>
            <a:spLocks noChangeArrowheads="1"/>
          </p:cNvSpPr>
          <p:nvPr/>
        </p:nvSpPr>
        <p:spPr bwMode="auto">
          <a:xfrm>
            <a:off x="1614489"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09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91" name="Rectangle 9" descr="Large checker board"/>
          <p:cNvSpPr>
            <a:spLocks noChangeArrowheads="1"/>
          </p:cNvSpPr>
          <p:nvPr/>
        </p:nvSpPr>
        <p:spPr bwMode="auto">
          <a:xfrm>
            <a:off x="3257550" y="2108201"/>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92" name="Rectangle 70" descr="Large checker board"/>
          <p:cNvSpPr>
            <a:spLocks noChangeArrowheads="1"/>
          </p:cNvSpPr>
          <p:nvPr/>
        </p:nvSpPr>
        <p:spPr bwMode="auto">
          <a:xfrm>
            <a:off x="4618038" y="21082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9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094" name="Rectangle 4"/>
          <p:cNvSpPr>
            <a:spLocks noChangeArrowheads="1"/>
          </p:cNvSpPr>
          <p:nvPr/>
        </p:nvSpPr>
        <p:spPr bwMode="auto">
          <a:xfrm>
            <a:off x="4767263" y="15621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95" name="Text Box 5"/>
          <p:cNvSpPr txBox="1">
            <a:spLocks noChangeArrowheads="1"/>
          </p:cNvSpPr>
          <p:nvPr/>
        </p:nvSpPr>
        <p:spPr bwMode="auto">
          <a:xfrm>
            <a:off x="4737105" y="1524002"/>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7096" name="Text Box 12"/>
          <p:cNvSpPr txBox="1">
            <a:spLocks noChangeArrowheads="1"/>
          </p:cNvSpPr>
          <p:nvPr/>
        </p:nvSpPr>
        <p:spPr bwMode="auto">
          <a:xfrm>
            <a:off x="2633668" y="2054225"/>
            <a:ext cx="6619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87097" name="Text Box 80"/>
          <p:cNvSpPr txBox="1">
            <a:spLocks noChangeArrowheads="1"/>
          </p:cNvSpPr>
          <p:nvPr/>
        </p:nvSpPr>
        <p:spPr bwMode="auto">
          <a:xfrm>
            <a:off x="117475" y="2632075"/>
            <a:ext cx="40616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7098" name="Rectangle 4"/>
          <p:cNvSpPr>
            <a:spLocks noChangeArrowheads="1"/>
          </p:cNvSpPr>
          <p:nvPr/>
        </p:nvSpPr>
        <p:spPr bwMode="auto">
          <a:xfrm>
            <a:off x="555625" y="26543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099" name="Text Box 5"/>
          <p:cNvSpPr txBox="1">
            <a:spLocks noChangeArrowheads="1"/>
          </p:cNvSpPr>
          <p:nvPr/>
        </p:nvSpPr>
        <p:spPr bwMode="auto">
          <a:xfrm>
            <a:off x="536580" y="2616202"/>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7100" name="Rectangle 8"/>
          <p:cNvSpPr>
            <a:spLocks noChangeArrowheads="1"/>
          </p:cNvSpPr>
          <p:nvPr/>
        </p:nvSpPr>
        <p:spPr bwMode="auto">
          <a:xfrm>
            <a:off x="1774825" y="2654301"/>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01" name="Rectangle 9" descr="Large checker board"/>
          <p:cNvSpPr>
            <a:spLocks noChangeArrowheads="1"/>
          </p:cNvSpPr>
          <p:nvPr/>
        </p:nvSpPr>
        <p:spPr bwMode="auto">
          <a:xfrm>
            <a:off x="3282955" y="3221039"/>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0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87103" name="Text Box 12"/>
          <p:cNvSpPr txBox="1">
            <a:spLocks noChangeArrowheads="1"/>
          </p:cNvSpPr>
          <p:nvPr/>
        </p:nvSpPr>
        <p:spPr bwMode="auto">
          <a:xfrm>
            <a:off x="2544768" y="3200405"/>
            <a:ext cx="661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104" name="Text Box 14"/>
          <p:cNvSpPr txBox="1">
            <a:spLocks noChangeArrowheads="1"/>
          </p:cNvSpPr>
          <p:nvPr/>
        </p:nvSpPr>
        <p:spPr bwMode="auto">
          <a:xfrm>
            <a:off x="2149476" y="2635251"/>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7105" name="Rectangle 69"/>
          <p:cNvSpPr>
            <a:spLocks noChangeArrowheads="1"/>
          </p:cNvSpPr>
          <p:nvPr/>
        </p:nvSpPr>
        <p:spPr bwMode="auto">
          <a:xfrm>
            <a:off x="1622426" y="2655890"/>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106" name="Rectangle 70" descr="Large checker board"/>
          <p:cNvSpPr>
            <a:spLocks noChangeArrowheads="1"/>
          </p:cNvSpPr>
          <p:nvPr/>
        </p:nvSpPr>
        <p:spPr bwMode="auto">
          <a:xfrm>
            <a:off x="3146425" y="3221039"/>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07" name="Rectangle 69"/>
          <p:cNvSpPr>
            <a:spLocks noChangeArrowheads="1"/>
          </p:cNvSpPr>
          <p:nvPr/>
        </p:nvSpPr>
        <p:spPr bwMode="auto">
          <a:xfrm>
            <a:off x="3125788" y="26543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108" name="Rectangle 4"/>
          <p:cNvSpPr>
            <a:spLocks noChangeArrowheads="1"/>
          </p:cNvSpPr>
          <p:nvPr/>
        </p:nvSpPr>
        <p:spPr bwMode="auto">
          <a:xfrm>
            <a:off x="4765676" y="2651125"/>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09" name="Text Box 5"/>
          <p:cNvSpPr txBox="1">
            <a:spLocks noChangeArrowheads="1"/>
          </p:cNvSpPr>
          <p:nvPr/>
        </p:nvSpPr>
        <p:spPr bwMode="auto">
          <a:xfrm>
            <a:off x="4735518" y="2624138"/>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7110" name="Rectangle 9" descr="Large checker board"/>
          <p:cNvSpPr>
            <a:spLocks noChangeArrowheads="1"/>
          </p:cNvSpPr>
          <p:nvPr/>
        </p:nvSpPr>
        <p:spPr bwMode="auto">
          <a:xfrm>
            <a:off x="1779593"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1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12" name="Text Box 12"/>
          <p:cNvSpPr txBox="1">
            <a:spLocks noChangeArrowheads="1"/>
          </p:cNvSpPr>
          <p:nvPr/>
        </p:nvSpPr>
        <p:spPr bwMode="auto">
          <a:xfrm>
            <a:off x="1155700" y="2967043"/>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8711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14" name="Text Box 14"/>
          <p:cNvSpPr txBox="1">
            <a:spLocks noChangeArrowheads="1"/>
          </p:cNvSpPr>
          <p:nvPr/>
        </p:nvSpPr>
        <p:spPr bwMode="auto">
          <a:xfrm>
            <a:off x="3657602" y="2633664"/>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7115" name="Rectangle 8"/>
          <p:cNvSpPr>
            <a:spLocks noChangeArrowheads="1"/>
          </p:cNvSpPr>
          <p:nvPr/>
        </p:nvSpPr>
        <p:spPr bwMode="auto">
          <a:xfrm>
            <a:off x="3262318" y="1563688"/>
            <a:ext cx="13493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87116" name="Text Box 14"/>
          <p:cNvSpPr txBox="1">
            <a:spLocks noChangeArrowheads="1"/>
          </p:cNvSpPr>
          <p:nvPr/>
        </p:nvSpPr>
        <p:spPr bwMode="auto">
          <a:xfrm>
            <a:off x="3636963" y="1544638"/>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7117" name="Rectangle 69"/>
          <p:cNvSpPr>
            <a:spLocks noChangeArrowheads="1"/>
          </p:cNvSpPr>
          <p:nvPr/>
        </p:nvSpPr>
        <p:spPr bwMode="auto">
          <a:xfrm>
            <a:off x="4611688"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118" name="Rectangle 69"/>
          <p:cNvSpPr>
            <a:spLocks noChangeArrowheads="1"/>
          </p:cNvSpPr>
          <p:nvPr/>
        </p:nvSpPr>
        <p:spPr bwMode="auto">
          <a:xfrm>
            <a:off x="4621214" y="2655890"/>
            <a:ext cx="1524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87119" name="Text Box 66"/>
          <p:cNvSpPr txBox="1">
            <a:spLocks noChangeArrowheads="1"/>
          </p:cNvSpPr>
          <p:nvPr/>
        </p:nvSpPr>
        <p:spPr bwMode="auto">
          <a:xfrm>
            <a:off x="77789" y="871538"/>
            <a:ext cx="255270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32" name="Rectangle 4"/>
          <p:cNvSpPr>
            <a:spLocks noChangeArrowheads="1"/>
          </p:cNvSpPr>
          <p:nvPr/>
        </p:nvSpPr>
        <p:spPr bwMode="auto">
          <a:xfrm>
            <a:off x="549275" y="4287839"/>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33" name="Text Box 5"/>
          <p:cNvSpPr txBox="1">
            <a:spLocks noChangeArrowheads="1"/>
          </p:cNvSpPr>
          <p:nvPr/>
        </p:nvSpPr>
        <p:spPr bwMode="auto">
          <a:xfrm>
            <a:off x="530230" y="4249739"/>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34" name="Rectangle 8"/>
          <p:cNvSpPr>
            <a:spLocks noChangeArrowheads="1"/>
          </p:cNvSpPr>
          <p:nvPr/>
        </p:nvSpPr>
        <p:spPr bwMode="auto">
          <a:xfrm>
            <a:off x="1766888" y="4287839"/>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35" name="Rectangle 9" descr="Large checker board"/>
          <p:cNvSpPr>
            <a:spLocks noChangeArrowheads="1"/>
          </p:cNvSpPr>
          <p:nvPr/>
        </p:nvSpPr>
        <p:spPr bwMode="auto">
          <a:xfrm>
            <a:off x="1755780"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36" name="Text Box 12"/>
          <p:cNvSpPr txBox="1">
            <a:spLocks noChangeArrowheads="1"/>
          </p:cNvSpPr>
          <p:nvPr/>
        </p:nvSpPr>
        <p:spPr bwMode="auto">
          <a:xfrm>
            <a:off x="1006475" y="4603755"/>
            <a:ext cx="661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37" name="Text Box 14"/>
          <p:cNvSpPr txBox="1">
            <a:spLocks noChangeArrowheads="1"/>
          </p:cNvSpPr>
          <p:nvPr/>
        </p:nvSpPr>
        <p:spPr bwMode="auto">
          <a:xfrm>
            <a:off x="2143127" y="4268789"/>
            <a:ext cx="640721"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38" name="Rectangle 69"/>
          <p:cNvSpPr>
            <a:spLocks noChangeArrowheads="1"/>
          </p:cNvSpPr>
          <p:nvPr/>
        </p:nvSpPr>
        <p:spPr bwMode="auto">
          <a:xfrm>
            <a:off x="1616076" y="4289425"/>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40" name="Rectangle 9" descr="Large checker board"/>
          <p:cNvSpPr>
            <a:spLocks noChangeArrowheads="1"/>
          </p:cNvSpPr>
          <p:nvPr/>
        </p:nvSpPr>
        <p:spPr bwMode="auto">
          <a:xfrm>
            <a:off x="1760543"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42" name="Rectangle 69"/>
          <p:cNvSpPr>
            <a:spLocks noChangeArrowheads="1"/>
          </p:cNvSpPr>
          <p:nvPr/>
        </p:nvSpPr>
        <p:spPr bwMode="auto">
          <a:xfrm>
            <a:off x="3117850" y="4287839"/>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latin typeface="Tahoma"/>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000000"/>
              </a:solidFill>
              <a:latin typeface="Tahoma"/>
            </a:endParaRPr>
          </a:p>
        </p:txBody>
      </p:sp>
      <p:sp>
        <p:nvSpPr>
          <p:cNvPr id="144" name="Text Box 5"/>
          <p:cNvSpPr txBox="1">
            <a:spLocks noChangeArrowheads="1"/>
          </p:cNvSpPr>
          <p:nvPr/>
        </p:nvSpPr>
        <p:spPr bwMode="auto">
          <a:xfrm>
            <a:off x="3230568" y="4246563"/>
            <a:ext cx="113592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 name="Line 62"/>
          <p:cNvSpPr>
            <a:spLocks noChangeShapeType="1"/>
          </p:cNvSpPr>
          <p:nvPr/>
        </p:nvSpPr>
        <p:spPr bwMode="auto">
          <a:xfrm>
            <a:off x="4327525" y="4022730"/>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148" name="Line 64"/>
          <p:cNvSpPr>
            <a:spLocks noChangeShapeType="1"/>
          </p:cNvSpPr>
          <p:nvPr/>
        </p:nvSpPr>
        <p:spPr bwMode="auto">
          <a:xfrm>
            <a:off x="4327530"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xmlns="">
                <a:noFill/>
              </a14:hiddenFill>
            </a:ext>
          </a:extLst>
        </p:spPr>
        <p:txBody>
          <a:bodyPr lIns="91416" tIns="45709" rIns="91416" bIns="45709"/>
          <a:lstStyle/>
          <a:p>
            <a:endParaRPr lang="en-US">
              <a:solidFill>
                <a:srgbClr val="000000"/>
              </a:solidFill>
              <a:latin typeface="Tahoma"/>
            </a:endParaRPr>
          </a:p>
        </p:txBody>
      </p:sp>
      <p:sp>
        <p:nvSpPr>
          <p:cNvPr id="149" name="Text Box 65"/>
          <p:cNvSpPr txBox="1">
            <a:spLocks noChangeArrowheads="1"/>
          </p:cNvSpPr>
          <p:nvPr/>
        </p:nvSpPr>
        <p:spPr bwMode="auto">
          <a:xfrm>
            <a:off x="4406900" y="4418014"/>
            <a:ext cx="1676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30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extLst>
      <p:ext uri="{BB962C8B-B14F-4D97-AF65-F5344CB8AC3E}">
        <p14:creationId xmlns:p14="http://schemas.microsoft.com/office/powerpoint/2010/main" val="81189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5"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90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2C7C7-8E7F-E448-BBCB-7CD61C411194}"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6" name="Text Box 80"/>
          <p:cNvSpPr txBox="1">
            <a:spLocks noChangeArrowheads="1"/>
          </p:cNvSpPr>
          <p:nvPr/>
        </p:nvSpPr>
        <p:spPr bwMode="auto">
          <a:xfrm>
            <a:off x="6542093" y="50704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7" name="Rectangle 3"/>
          <p:cNvSpPr>
            <a:spLocks noChangeArrowheads="1"/>
          </p:cNvSpPr>
          <p:nvPr/>
        </p:nvSpPr>
        <p:spPr bwMode="auto">
          <a:xfrm>
            <a:off x="74834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endParaRPr lang="en-US">
              <a:solidFill>
                <a:srgbClr val="FFFFFF"/>
              </a:solidFill>
              <a:latin typeface="Tahoma"/>
            </a:endParaRPr>
          </a:p>
        </p:txBody>
      </p:sp>
      <p:sp>
        <p:nvSpPr>
          <p:cNvPr id="8" name="Text Box 80"/>
          <p:cNvSpPr txBox="1">
            <a:spLocks noChangeArrowheads="1"/>
          </p:cNvSpPr>
          <p:nvPr/>
        </p:nvSpPr>
        <p:spPr bwMode="auto">
          <a:xfrm>
            <a:off x="7483480" y="507047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9" name="Rectangle 8"/>
          <p:cNvSpPr>
            <a:spLocks noChangeArrowheads="1"/>
          </p:cNvSpPr>
          <p:nvPr/>
        </p:nvSpPr>
        <p:spPr bwMode="auto">
          <a:xfrm>
            <a:off x="6569076" y="4224338"/>
            <a:ext cx="762000" cy="254000"/>
          </a:xfrm>
          <a:prstGeom prst="rect">
            <a:avLst/>
          </a:prstGeom>
          <a:solidFill>
            <a:srgbClr val="FF0000"/>
          </a:solidFill>
          <a:ln w="9525">
            <a:solidFill>
              <a:schemeClr val="tx1"/>
            </a:solidFill>
            <a:round/>
            <a:headEnd/>
            <a:tailEnd/>
          </a:ln>
        </p:spPr>
        <p:txBody>
          <a:bodyPr lIns="91416" tIns="45709" rIns="91416" bIns="45709"/>
          <a:lstStyle/>
          <a:p>
            <a:r>
              <a:rPr lang="en-US" sz="1400">
                <a:solidFill>
                  <a:srgbClr val="FFFFFF"/>
                </a:solidFill>
                <a:latin typeface="Tahoma"/>
              </a:rPr>
              <a:t>T1</a:t>
            </a:r>
          </a:p>
        </p:txBody>
      </p:sp>
      <p:sp>
        <p:nvSpPr>
          <p:cNvPr id="10" name="Rectangle 9"/>
          <p:cNvSpPr>
            <a:spLocks noChangeArrowheads="1"/>
          </p:cNvSpPr>
          <p:nvPr/>
        </p:nvSpPr>
        <p:spPr bwMode="auto">
          <a:xfrm>
            <a:off x="7483476" y="382905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rgbClr val="FFFFFF"/>
                </a:solidFill>
                <a:latin typeface="Tahoma"/>
              </a:rPr>
              <a:t>T1</a:t>
            </a:r>
          </a:p>
        </p:txBody>
      </p:sp>
      <p:sp>
        <p:nvSpPr>
          <p:cNvPr id="11" name="Rectangle 10"/>
          <p:cNvSpPr>
            <a:spLocks noChangeArrowheads="1"/>
          </p:cNvSpPr>
          <p:nvPr/>
        </p:nvSpPr>
        <p:spPr bwMode="auto">
          <a:xfrm>
            <a:off x="7483476" y="4224338"/>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rgbClr val="FFFFFF"/>
                </a:solidFill>
                <a:latin typeface="Tahoma"/>
              </a:rPr>
              <a:t>T0</a:t>
            </a:r>
          </a:p>
        </p:txBody>
      </p:sp>
      <p:sp>
        <p:nvSpPr>
          <p:cNvPr id="12" name="Rectangle 11"/>
          <p:cNvSpPr>
            <a:spLocks noChangeArrowheads="1"/>
          </p:cNvSpPr>
          <p:nvPr/>
        </p:nvSpPr>
        <p:spPr bwMode="auto">
          <a:xfrm>
            <a:off x="6569076" y="3429005"/>
            <a:ext cx="762000" cy="252413"/>
          </a:xfrm>
          <a:prstGeom prst="rect">
            <a:avLst/>
          </a:prstGeom>
          <a:solidFill>
            <a:srgbClr val="0000FF"/>
          </a:solidFill>
          <a:ln w="9525">
            <a:solidFill>
              <a:schemeClr val="tx1"/>
            </a:solidFill>
            <a:round/>
            <a:headEnd/>
            <a:tailEnd/>
          </a:ln>
        </p:spPr>
        <p:txBody>
          <a:bodyPr lIns="91416" tIns="45709" rIns="91416" bIns="45709"/>
          <a:lstStyle/>
          <a:p>
            <a:r>
              <a:rPr lang="en-US" sz="1400">
                <a:solidFill>
                  <a:srgbClr val="FFFFFF"/>
                </a:solidFill>
                <a:latin typeface="Tahoma"/>
              </a:rPr>
              <a:t>T0</a:t>
            </a:r>
          </a:p>
        </p:txBody>
      </p:sp>
      <p:sp>
        <p:nvSpPr>
          <p:cNvPr id="13" name="Rectangle 12"/>
          <p:cNvSpPr/>
          <p:nvPr/>
        </p:nvSpPr>
        <p:spPr bwMode="auto">
          <a:xfrm>
            <a:off x="6569076" y="3829055"/>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rgbClr val="FFFFFF">
                    <a:lumMod val="50000"/>
                  </a:srgbClr>
                </a:solidFill>
                <a:latin typeface="Arial" pitchFamily="34" charset="0"/>
                <a:ea typeface="Arial" pitchFamily="-111" charset="0"/>
                <a:cs typeface="Arial" pitchFamily="-111" charset="0"/>
              </a:rPr>
              <a:t>T2</a:t>
            </a:r>
          </a:p>
        </p:txBody>
      </p:sp>
      <p:sp>
        <p:nvSpPr>
          <p:cNvPr id="14" name="Rectangle 13"/>
          <p:cNvSpPr/>
          <p:nvPr/>
        </p:nvSpPr>
        <p:spPr bwMode="auto">
          <a:xfrm>
            <a:off x="7483476" y="3013080"/>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rgbClr val="FFFFFF">
                    <a:lumMod val="50000"/>
                  </a:srgbClr>
                </a:solidFill>
                <a:latin typeface="Arial" pitchFamily="34" charset="0"/>
                <a:ea typeface="Arial" pitchFamily="-111" charset="0"/>
                <a:cs typeface="Arial" pitchFamily="-111" charset="0"/>
              </a:rPr>
              <a:t>T2</a:t>
            </a:r>
          </a:p>
        </p:txBody>
      </p:sp>
      <p:sp>
        <p:nvSpPr>
          <p:cNvPr id="15" name="Rectangle 14"/>
          <p:cNvSpPr>
            <a:spLocks noChangeArrowheads="1"/>
          </p:cNvSpPr>
          <p:nvPr/>
        </p:nvSpPr>
        <p:spPr bwMode="auto">
          <a:xfrm>
            <a:off x="7483476" y="3429005"/>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rgbClr val="FFFFFF"/>
                </a:solidFill>
                <a:latin typeface="Tahoma"/>
              </a:rPr>
              <a:t>T3</a:t>
            </a:r>
          </a:p>
        </p:txBody>
      </p:sp>
      <p:sp>
        <p:nvSpPr>
          <p:cNvPr id="16" name="Rectangle 15"/>
          <p:cNvSpPr>
            <a:spLocks noChangeArrowheads="1"/>
          </p:cNvSpPr>
          <p:nvPr/>
        </p:nvSpPr>
        <p:spPr bwMode="auto">
          <a:xfrm>
            <a:off x="6569076" y="3013080"/>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rgbClr val="FFFFFF"/>
                </a:solidFill>
                <a:latin typeface="Tahoma"/>
              </a:rPr>
              <a:t>T3</a:t>
            </a:r>
          </a:p>
        </p:txBody>
      </p:sp>
      <p:sp>
        <p:nvSpPr>
          <p:cNvPr id="17" name="Rectangle 16"/>
          <p:cNvSpPr/>
          <p:nvPr/>
        </p:nvSpPr>
        <p:spPr bwMode="auto">
          <a:xfrm>
            <a:off x="65690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rgbClr val="FFFFFF">
                    <a:lumMod val="50000"/>
                  </a:srgbClr>
                </a:solidFill>
                <a:latin typeface="Arial" pitchFamily="34" charset="0"/>
                <a:ea typeface="Arial" pitchFamily="-111" charset="0"/>
                <a:cs typeface="Arial" pitchFamily="-111" charset="0"/>
              </a:rPr>
              <a:t>T2</a:t>
            </a:r>
          </a:p>
        </p:txBody>
      </p:sp>
      <p:sp>
        <p:nvSpPr>
          <p:cNvPr id="18" name="Rectangle 17"/>
          <p:cNvSpPr/>
          <p:nvPr/>
        </p:nvSpPr>
        <p:spPr bwMode="auto">
          <a:xfrm>
            <a:off x="74834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rgbClr val="FFFFFF">
                    <a:lumMod val="50000"/>
                  </a:srgbClr>
                </a:solidFill>
                <a:latin typeface="Arial" pitchFamily="34" charset="0"/>
                <a:ea typeface="Arial" pitchFamily="-111" charset="0"/>
                <a:cs typeface="Arial" pitchFamily="-111" charset="0"/>
              </a:rPr>
              <a:t>T2</a:t>
            </a:r>
          </a:p>
        </p:txBody>
      </p:sp>
      <p:sp>
        <p:nvSpPr>
          <p:cNvPr id="19" name="Rectangle 18"/>
          <p:cNvSpPr/>
          <p:nvPr/>
        </p:nvSpPr>
        <p:spPr bwMode="auto">
          <a:xfrm>
            <a:off x="6569076" y="21193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rgbClr val="FFFFFF">
                    <a:lumMod val="50000"/>
                  </a:srgbClr>
                </a:solidFill>
                <a:latin typeface="Arial" pitchFamily="34" charset="0"/>
                <a:ea typeface="Arial" pitchFamily="-111" charset="0"/>
                <a:cs typeface="Arial" pitchFamily="-111" charset="0"/>
              </a:rPr>
              <a:t>T2</a:t>
            </a:r>
          </a:p>
        </p:txBody>
      </p:sp>
      <p:sp>
        <p:nvSpPr>
          <p:cNvPr id="20" name="Rounded Rectangle 19"/>
          <p:cNvSpPr>
            <a:spLocks noChangeArrowheads="1"/>
          </p:cNvSpPr>
          <p:nvPr/>
        </p:nvSpPr>
        <p:spPr bwMode="auto">
          <a:xfrm>
            <a:off x="6286501"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xmlns="">
                <a:solidFill>
                  <a:srgbClr val="FFFFFF"/>
                </a:solidFill>
              </a14:hiddenFill>
            </a:ext>
          </a:extLst>
        </p:spPr>
        <p:txBody>
          <a:bodyPr lIns="91416" tIns="45709" rIns="91416" bIns="45709"/>
          <a:lstStyle/>
          <a:p>
            <a:endParaRPr lang="en-US">
              <a:solidFill>
                <a:srgbClr val="FF6600"/>
              </a:solidFill>
              <a:latin typeface="Tahoma"/>
            </a:endParaRPr>
          </a:p>
        </p:txBody>
      </p:sp>
      <p:sp>
        <p:nvSpPr>
          <p:cNvPr id="21" name="TextBox 20"/>
          <p:cNvSpPr txBox="1">
            <a:spLocks noChangeArrowheads="1"/>
          </p:cNvSpPr>
          <p:nvPr/>
        </p:nvSpPr>
        <p:spPr bwMode="auto">
          <a:xfrm>
            <a:off x="8448679" y="2917825"/>
            <a:ext cx="784155"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Batch</a:t>
            </a:r>
          </a:p>
        </p:txBody>
      </p:sp>
      <p:sp>
        <p:nvSpPr>
          <p:cNvPr id="22" name="Rectangle 21"/>
          <p:cNvSpPr>
            <a:spLocks noChangeArrowheads="1"/>
          </p:cNvSpPr>
          <p:nvPr/>
        </p:nvSpPr>
        <p:spPr bwMode="auto">
          <a:xfrm>
            <a:off x="7483476" y="2119313"/>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rgbClr val="FFFFFF"/>
                </a:solidFill>
                <a:latin typeface="Tahoma"/>
              </a:rPr>
              <a:t>T0</a:t>
            </a:r>
          </a:p>
        </p:txBody>
      </p:sp>
      <p:sp>
        <p:nvSpPr>
          <p:cNvPr id="23" name="Rectangle 22"/>
          <p:cNvSpPr>
            <a:spLocks noChangeArrowheads="1"/>
          </p:cNvSpPr>
          <p:nvPr/>
        </p:nvSpPr>
        <p:spPr bwMode="auto">
          <a:xfrm>
            <a:off x="65690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rgbClr val="FFFFFF"/>
                </a:solidFill>
                <a:latin typeface="Tahoma"/>
              </a:rPr>
              <a:t>T1</a:t>
            </a:r>
          </a:p>
        </p:txBody>
      </p:sp>
      <p:sp>
        <p:nvSpPr>
          <p:cNvPr id="24" name="Rectangle 23"/>
          <p:cNvSpPr>
            <a:spLocks noChangeArrowheads="1"/>
          </p:cNvSpPr>
          <p:nvPr/>
        </p:nvSpPr>
        <p:spPr bwMode="auto">
          <a:xfrm>
            <a:off x="74834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rgbClr val="FFFFFF"/>
                </a:solidFill>
                <a:latin typeface="Tahoma"/>
              </a:rPr>
              <a:t>T1</a:t>
            </a:r>
          </a:p>
        </p:txBody>
      </p:sp>
      <p:sp>
        <p:nvSpPr>
          <p:cNvPr id="89112" name="Rectangle 1"/>
          <p:cNvSpPr>
            <a:spLocks noChangeArrowheads="1"/>
          </p:cNvSpPr>
          <p:nvPr/>
        </p:nvSpPr>
        <p:spPr bwMode="auto">
          <a:xfrm>
            <a:off x="-304795" y="6096001"/>
            <a:ext cx="88820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p>
            <a:pPr lvl="1"/>
            <a:r>
              <a:rPr lang="en-US" sz="1500">
                <a:solidFill>
                  <a:srgbClr val="000000"/>
                </a:solidFill>
                <a:latin typeface="Tahoma" charset="0"/>
              </a:rPr>
              <a:t>Mutlu and Moscibroda, </a:t>
            </a:r>
            <a:r>
              <a:rPr lang="ja-JP" altLang="en-US" sz="1500">
                <a:solidFill>
                  <a:srgbClr val="000000"/>
                </a:solidFill>
                <a:latin typeface="Tahoma" charset="0"/>
              </a:rPr>
              <a:t>“</a:t>
            </a:r>
            <a:r>
              <a:rPr lang="en-US" altLang="ja-JP" sz="1500">
                <a:solidFill>
                  <a:srgbClr val="0000FF"/>
                </a:solidFill>
                <a:latin typeface="Tahoma" charset="0"/>
              </a:rPr>
              <a:t>Parallelism-Aware Batch Scheduling,</a:t>
            </a:r>
            <a:r>
              <a:rPr lang="ja-JP" altLang="en-US" sz="1500">
                <a:solidFill>
                  <a:srgbClr val="000000"/>
                </a:solidFill>
                <a:latin typeface="Tahoma" charset="0"/>
              </a:rPr>
              <a:t>”</a:t>
            </a:r>
            <a:r>
              <a:rPr lang="en-US" altLang="ja-JP" sz="1500">
                <a:solidFill>
                  <a:srgbClr val="000000"/>
                </a:solidFill>
                <a:latin typeface="Tahoma" charset="0"/>
              </a:rPr>
              <a:t> ISCA 2008.</a:t>
            </a:r>
            <a:endParaRPr lang="en-US" sz="1500">
              <a:solidFill>
                <a:srgbClr val="000000"/>
              </a:solidFill>
              <a:latin typeface="Tahoma" charset="0"/>
            </a:endParaRPr>
          </a:p>
        </p:txBody>
      </p:sp>
    </p:spTree>
    <p:extLst>
      <p:ext uri="{BB962C8B-B14F-4D97-AF65-F5344CB8AC3E}">
        <p14:creationId xmlns:p14="http://schemas.microsoft.com/office/powerpoint/2010/main" val="34096411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43</a:t>
            </a:fld>
            <a:endParaRPr lang="en-US">
              <a:solidFill>
                <a:srgbClr val="000000"/>
              </a:solidFill>
              <a:latin typeface="Garamond" charset="0"/>
            </a:endParaRPr>
          </a:p>
        </p:txBody>
      </p:sp>
    </p:spTree>
    <p:extLst>
      <p:ext uri="{BB962C8B-B14F-4D97-AF65-F5344CB8AC3E}">
        <p14:creationId xmlns:p14="http://schemas.microsoft.com/office/powerpoint/2010/main" val="32756250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rPr>
              <a:t>Mark up to </a:t>
            </a:r>
            <a:r>
              <a:rPr lang="en-US" sz="2000" i="1">
                <a:latin typeface="Tahoma" charset="0"/>
              </a:rPr>
              <a:t>Marking-Cap</a:t>
            </a:r>
            <a:r>
              <a:rPr lang="en-US" sz="2000">
                <a:latin typeface="Tahoma" charset="0"/>
              </a:rPr>
              <a:t> oldest requests per bank for each thread</a:t>
            </a:r>
          </a:p>
          <a:p>
            <a:pPr lvl="1" eaLnBrk="1" hangingPunct="1"/>
            <a:r>
              <a:rPr lang="en-US" sz="2000">
                <a:latin typeface="Tahoma" charset="0"/>
              </a:rPr>
              <a:t>Marked requests constitute the batch</a:t>
            </a:r>
          </a:p>
          <a:p>
            <a:pPr lvl="1" eaLnBrk="1" hangingPunct="1"/>
            <a:r>
              <a:rPr lang="en-US" sz="2000">
                <a:latin typeface="Tahoma" charset="0"/>
              </a:rPr>
              <a:t>Form a new batch when no marked requests are left</a:t>
            </a:r>
          </a:p>
          <a:p>
            <a:pPr lvl="1" eaLnBrk="1" hangingPunct="1"/>
            <a:endParaRPr lang="en-US">
              <a:latin typeface="Tahoma"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rPr>
              <a:t>No reordering of requests across batches: </a:t>
            </a:r>
            <a:r>
              <a:rPr lang="en-US" sz="2000">
                <a:solidFill>
                  <a:srgbClr val="FF0000"/>
                </a:solidFill>
                <a:latin typeface="Tahoma" charset="0"/>
              </a:rPr>
              <a:t>no starvation, high fairness</a:t>
            </a:r>
          </a:p>
          <a:p>
            <a:pPr lvl="1" eaLnBrk="1" hangingPunct="1"/>
            <a:endParaRPr lang="en-US">
              <a:latin typeface="Tahoma"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B8A059-99A2-5F4D-A9AA-8DE06E6E08A0}" type="slidenum">
              <a:rPr lang="en-US">
                <a:solidFill>
                  <a:srgbClr val="000000"/>
                </a:solidFill>
                <a:latin typeface="Garamond" charset="0"/>
              </a:rPr>
              <a:pPr eaLnBrk="1" hangingPunct="1"/>
              <a:t>44</a:t>
            </a:fld>
            <a:endParaRPr lang="en-US">
              <a:solidFill>
                <a:srgbClr val="000000"/>
              </a:solidFill>
              <a:latin typeface="Garamond" charset="0"/>
            </a:endParaRPr>
          </a:p>
        </p:txBody>
      </p:sp>
    </p:spTree>
    <p:extLst>
      <p:ext uri="{BB962C8B-B14F-4D97-AF65-F5344CB8AC3E}">
        <p14:creationId xmlns:p14="http://schemas.microsoft.com/office/powerpoint/2010/main" val="2694801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p:txBody>
          <a:bodyPr/>
          <a:lstStyle/>
          <a:p>
            <a:pPr eaLnBrk="1" hangingPunct="1"/>
            <a:r>
              <a:rPr lang="en-US">
                <a:latin typeface="Tahoma" charset="0"/>
              </a:rPr>
              <a:t>Can use any existing DRAM scheduling policy</a:t>
            </a:r>
          </a:p>
          <a:p>
            <a:pPr lvl="1" eaLnBrk="1" hangingPunct="1"/>
            <a:r>
              <a:rPr lang="en-US" sz="2000">
                <a:latin typeface="Tahoma"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rPr>
              <a:t>Service each thread</a:t>
            </a:r>
            <a:r>
              <a:rPr lang="ja-JP" altLang="en-US">
                <a:latin typeface="Tahoma" charset="0"/>
              </a:rPr>
              <a:t>’</a:t>
            </a:r>
            <a:r>
              <a:rPr lang="en-US">
                <a:latin typeface="Tahoma" charset="0"/>
              </a:rPr>
              <a:t>s requests back to back</a:t>
            </a:r>
          </a:p>
          <a:p>
            <a:pPr lvl="1" eaLnBrk="1" hangingPunct="1"/>
            <a:endParaRPr lang="en-US">
              <a:latin typeface="Tahoma"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rPr>
              <a:t>Higher-ranked threads are prioritized over lower-ranked ones</a:t>
            </a:r>
          </a:p>
          <a:p>
            <a:pPr lvl="1" eaLnBrk="1" hangingPunct="1"/>
            <a:r>
              <a:rPr lang="en-US" sz="2000">
                <a:latin typeface="Tahoma" charset="0"/>
              </a:rPr>
              <a:t>Improves the likelihood that requests from a thread are serviced in parallel by different banks</a:t>
            </a:r>
          </a:p>
          <a:p>
            <a:pPr lvl="2" eaLnBrk="1" hangingPunct="1"/>
            <a:r>
              <a:rPr lang="en-US" sz="1800">
                <a:latin typeface="Tahoma" charset="0"/>
              </a:rPr>
              <a:t>Different threads prioritized in the same order across ALL banks</a:t>
            </a:r>
          </a:p>
          <a:p>
            <a:pPr lvl="1" eaLnBrk="1" hangingPunct="1">
              <a:buFont typeface="Wingdings" charset="0"/>
              <a:buNone/>
            </a:pPr>
            <a:endParaRPr lang="en-US">
              <a:solidFill>
                <a:srgbClr val="003399"/>
              </a:solidFill>
              <a:latin typeface="Tahoma" charset="0"/>
            </a:endParaRPr>
          </a:p>
          <a:p>
            <a:pPr lvl="1" eaLnBrk="1" hangingPunct="1"/>
            <a:endParaRPr lang="en-US">
              <a:solidFill>
                <a:srgbClr val="003399"/>
              </a:solidFill>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6E289C-1374-C34F-B188-0ED1D16D012A}" type="slidenum">
              <a:rPr lang="en-US">
                <a:solidFill>
                  <a:srgbClr val="000000"/>
                </a:solidFill>
                <a:latin typeface="Garamond" charset="0"/>
              </a:rPr>
              <a:pPr eaLnBrk="1" hangingPunct="1"/>
              <a:t>45</a:t>
            </a:fld>
            <a:endParaRPr lang="en-US">
              <a:solidFill>
                <a:srgbClr val="000000"/>
              </a:solidFill>
              <a:latin typeface="Garamond" charset="0"/>
            </a:endParaRPr>
          </a:p>
        </p:txBody>
      </p:sp>
      <p:sp>
        <p:nvSpPr>
          <p:cNvPr id="5" name="TextBox 4"/>
          <p:cNvSpPr txBox="1">
            <a:spLocks noChangeArrowheads="1"/>
          </p:cNvSpPr>
          <p:nvPr/>
        </p:nvSpPr>
        <p:spPr bwMode="auto">
          <a:xfrm>
            <a:off x="3707904" y="3212976"/>
            <a:ext cx="100488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dirty="0" smtClean="0">
                <a:solidFill>
                  <a:srgbClr val="FF0000"/>
                </a:solidFill>
              </a:rPr>
              <a:t>HOW?</a:t>
            </a:r>
          </a:p>
        </p:txBody>
      </p:sp>
      <p:sp>
        <p:nvSpPr>
          <p:cNvPr id="6" name="Rectangle 16"/>
          <p:cNvSpPr>
            <a:spLocks noChangeArrowheads="1"/>
          </p:cNvSpPr>
          <p:nvPr/>
        </p:nvSpPr>
        <p:spPr bwMode="auto">
          <a:xfrm>
            <a:off x="2051720" y="3573016"/>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062116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6365067" y="2237626"/>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2" name="Rounded Rectangle 91"/>
          <p:cNvSpPr/>
          <p:nvPr/>
        </p:nvSpPr>
        <p:spPr>
          <a:xfrm>
            <a:off x="5747376" y="2237625"/>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7" name="Q"/>
          <p:cNvSpPr/>
          <p:nvPr/>
        </p:nvSpPr>
        <p:spPr>
          <a:xfrm>
            <a:off x="2743200" y="38099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48" name="Q"/>
          <p:cNvSpPr/>
          <p:nvPr/>
        </p:nvSpPr>
        <p:spPr>
          <a:xfrm>
            <a:off x="1636614" y="38099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 name="Title 1"/>
          <p:cNvSpPr>
            <a:spLocks noGrp="1"/>
          </p:cNvSpPr>
          <p:nvPr>
            <p:ph type="title"/>
          </p:nvPr>
        </p:nvSpPr>
        <p:spPr>
          <a:xfrm>
            <a:off x="457200" y="44624"/>
            <a:ext cx="8229600" cy="1143000"/>
          </a:xfrm>
        </p:spPr>
        <p:txBody>
          <a:bodyPr>
            <a:normAutofit/>
          </a:bodyPr>
          <a:lstStyle/>
          <a:p>
            <a:r>
              <a:rPr lang="en-US" sz="4000" kern="0" dirty="0" smtClean="0">
                <a:solidFill>
                  <a:srgbClr val="006633"/>
                </a:solidFill>
                <a:latin typeface="Garamond"/>
              </a:rPr>
              <a:t>Thread Ranking</a:t>
            </a:r>
            <a:endParaRPr lang="en-US" dirty="0"/>
          </a:p>
        </p:txBody>
      </p:sp>
      <p:sp>
        <p:nvSpPr>
          <p:cNvPr id="4" name="Slide Number Placeholder 3"/>
          <p:cNvSpPr>
            <a:spLocks noGrp="1"/>
          </p:cNvSpPr>
          <p:nvPr>
            <p:ph type="sldNum" sz="quarter" idx="4294967295"/>
          </p:nvPr>
        </p:nvSpPr>
        <p:spPr>
          <a:xfrm>
            <a:off x="6553200" y="6356358"/>
            <a:ext cx="2133600" cy="365125"/>
          </a:xfrm>
          <a:prstGeom prst="rect">
            <a:avLst/>
          </a:prstGeom>
        </p:spPr>
        <p:txBody>
          <a:bodyPr/>
          <a:lstStyle/>
          <a:p>
            <a:fld id="{1887C4A9-9BF4-4191-9AAE-9BDA7C4A68C3}"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
        <p:nvSpPr>
          <p:cNvPr id="5" name="Rectangle 4"/>
          <p:cNvSpPr/>
          <p:nvPr/>
        </p:nvSpPr>
        <p:spPr>
          <a:xfrm>
            <a:off x="2667000" y="29234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6" name="Rectangle 5"/>
          <p:cNvSpPr/>
          <p:nvPr/>
        </p:nvSpPr>
        <p:spPr>
          <a:xfrm>
            <a:off x="2667000" y="22376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7" name="B"/>
          <p:cNvSpPr/>
          <p:nvPr/>
        </p:nvSpPr>
        <p:spPr>
          <a:xfrm>
            <a:off x="1981200" y="305163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8" name="A"/>
          <p:cNvSpPr/>
          <p:nvPr/>
        </p:nvSpPr>
        <p:spPr>
          <a:xfrm>
            <a:off x="1981200" y="2365831"/>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9" name="A"/>
          <p:cNvSpPr/>
          <p:nvPr/>
        </p:nvSpPr>
        <p:spPr>
          <a:xfrm>
            <a:off x="1371600" y="2362207"/>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0" name="A"/>
          <p:cNvSpPr/>
          <p:nvPr/>
        </p:nvSpPr>
        <p:spPr>
          <a:xfrm>
            <a:off x="1371600" y="3048007"/>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1" name="TextBox 10"/>
          <p:cNvSpPr txBox="1"/>
          <p:nvPr/>
        </p:nvSpPr>
        <p:spPr>
          <a:xfrm>
            <a:off x="1143000" y="4552889"/>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12" name="Straight Arrow Connector 11"/>
          <p:cNvCxnSpPr/>
          <p:nvPr/>
        </p:nvCxnSpPr>
        <p:spPr>
          <a:xfrm flipV="1">
            <a:off x="1143000" y="4552896"/>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A"/>
          <p:cNvSpPr/>
          <p:nvPr/>
        </p:nvSpPr>
        <p:spPr>
          <a:xfrm>
            <a:off x="381000" y="52578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15" name="A"/>
          <p:cNvSpPr/>
          <p:nvPr/>
        </p:nvSpPr>
        <p:spPr>
          <a:xfrm>
            <a:off x="381000" y="57150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17" name="Q"/>
          <p:cNvSpPr/>
          <p:nvPr/>
        </p:nvSpPr>
        <p:spPr>
          <a:xfrm>
            <a:off x="1447800" y="40385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0" name="Q"/>
          <p:cNvSpPr/>
          <p:nvPr/>
        </p:nvSpPr>
        <p:spPr>
          <a:xfrm>
            <a:off x="2554387" y="40385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3" name="TextBox 22"/>
          <p:cNvSpPr txBox="1"/>
          <p:nvPr/>
        </p:nvSpPr>
        <p:spPr>
          <a:xfrm>
            <a:off x="1143000" y="61530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24" name="Straight Arrow Connector 23"/>
          <p:cNvCxnSpPr/>
          <p:nvPr/>
        </p:nvCxnSpPr>
        <p:spPr>
          <a:xfrm flipV="1">
            <a:off x="1143000" y="6153097"/>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Q"/>
          <p:cNvSpPr/>
          <p:nvPr/>
        </p:nvSpPr>
        <p:spPr>
          <a:xfrm>
            <a:off x="1520628" y="5265050"/>
            <a:ext cx="22131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28" name="Q"/>
          <p:cNvSpPr/>
          <p:nvPr/>
        </p:nvSpPr>
        <p:spPr>
          <a:xfrm>
            <a:off x="1520628" y="5715000"/>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31" name="A"/>
          <p:cNvSpPr/>
          <p:nvPr/>
        </p:nvSpPr>
        <p:spPr>
          <a:xfrm>
            <a:off x="2133600" y="17526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32" name="A"/>
          <p:cNvSpPr/>
          <p:nvPr/>
        </p:nvSpPr>
        <p:spPr>
          <a:xfrm>
            <a:off x="228600" y="26670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34" name="Curved Connector 33"/>
          <p:cNvCxnSpPr>
            <a:stCxn id="8" idx="0"/>
            <a:endCxn id="31" idx="2"/>
          </p:cNvCxnSpPr>
          <p:nvPr/>
        </p:nvCxnSpPr>
        <p:spPr>
          <a:xfrm rot="5400000" flipH="1" flipV="1">
            <a:off x="2265138" y="2002061"/>
            <a:ext cx="308424" cy="419100"/>
          </a:xfrm>
          <a:prstGeom prst="curvedConnector3">
            <a:avLst>
              <a:gd name="adj1" fmla="val 50000"/>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0" idx="0"/>
            <a:endCxn id="31" idx="1"/>
          </p:cNvCxnSpPr>
          <p:nvPr/>
        </p:nvCxnSpPr>
        <p:spPr>
          <a:xfrm rot="5400000" flipH="1" flipV="1">
            <a:off x="1295400" y="2209799"/>
            <a:ext cx="1143000" cy="533400"/>
          </a:xfrm>
          <a:prstGeom prst="curvedConnector2">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7" idx="0"/>
            <a:endCxn id="32" idx="3"/>
          </p:cNvCxnSpPr>
          <p:nvPr/>
        </p:nvCxnSpPr>
        <p:spPr>
          <a:xfrm rot="16200000" flipV="1">
            <a:off x="1598388" y="2440211"/>
            <a:ext cx="232224" cy="990600"/>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9" idx="1"/>
            <a:endCxn id="32" idx="0"/>
          </p:cNvCxnSpPr>
          <p:nvPr/>
        </p:nvCxnSpPr>
        <p:spPr>
          <a:xfrm rot="10800000" flipV="1">
            <a:off x="723900" y="2486782"/>
            <a:ext cx="647700" cy="180215"/>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
          <p:cNvSpPr/>
          <p:nvPr/>
        </p:nvSpPr>
        <p:spPr>
          <a:xfrm>
            <a:off x="6056214" y="38100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0" name="Q"/>
          <p:cNvSpPr/>
          <p:nvPr/>
        </p:nvSpPr>
        <p:spPr>
          <a:xfrm>
            <a:off x="7162800" y="38100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1" name="Rectangle 50"/>
          <p:cNvSpPr/>
          <p:nvPr/>
        </p:nvSpPr>
        <p:spPr>
          <a:xfrm>
            <a:off x="7086600" y="29234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52" name="Rectangle 51"/>
          <p:cNvSpPr/>
          <p:nvPr/>
        </p:nvSpPr>
        <p:spPr>
          <a:xfrm>
            <a:off x="7086600" y="22376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53" name="B"/>
          <p:cNvSpPr/>
          <p:nvPr/>
        </p:nvSpPr>
        <p:spPr>
          <a:xfrm>
            <a:off x="6400800" y="3051633"/>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4" name="A"/>
          <p:cNvSpPr/>
          <p:nvPr/>
        </p:nvSpPr>
        <p:spPr>
          <a:xfrm>
            <a:off x="6400800" y="2365833"/>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5" name="A"/>
          <p:cNvSpPr/>
          <p:nvPr/>
        </p:nvSpPr>
        <p:spPr>
          <a:xfrm>
            <a:off x="5791200" y="237030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6" name="A"/>
          <p:cNvSpPr/>
          <p:nvPr/>
        </p:nvSpPr>
        <p:spPr>
          <a:xfrm>
            <a:off x="5791200" y="3048009"/>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7" name="TextBox 56"/>
          <p:cNvSpPr txBox="1"/>
          <p:nvPr/>
        </p:nvSpPr>
        <p:spPr>
          <a:xfrm>
            <a:off x="5562600" y="45528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58" name="Straight Arrow Connector 57"/>
          <p:cNvCxnSpPr/>
          <p:nvPr/>
        </p:nvCxnSpPr>
        <p:spPr>
          <a:xfrm flipV="1">
            <a:off x="5562600" y="4552898"/>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Q"/>
          <p:cNvSpPr/>
          <p:nvPr/>
        </p:nvSpPr>
        <p:spPr>
          <a:xfrm>
            <a:off x="5867401" y="40386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2" name="Q"/>
          <p:cNvSpPr/>
          <p:nvPr/>
        </p:nvSpPr>
        <p:spPr>
          <a:xfrm>
            <a:off x="6973986" y="40386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3" name="TextBox 62"/>
          <p:cNvSpPr txBox="1"/>
          <p:nvPr/>
        </p:nvSpPr>
        <p:spPr>
          <a:xfrm>
            <a:off x="5562600" y="6153092"/>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64" name="Straight Arrow Connector 63"/>
          <p:cNvCxnSpPr/>
          <p:nvPr/>
        </p:nvCxnSpPr>
        <p:spPr>
          <a:xfrm flipV="1">
            <a:off x="5562600" y="6153099"/>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Q"/>
          <p:cNvSpPr/>
          <p:nvPr/>
        </p:nvSpPr>
        <p:spPr>
          <a:xfrm>
            <a:off x="5940228" y="5265052"/>
            <a:ext cx="11463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66" name="Q"/>
          <p:cNvSpPr/>
          <p:nvPr/>
        </p:nvSpPr>
        <p:spPr>
          <a:xfrm>
            <a:off x="5940228" y="5715002"/>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76" name="Rectangle 75"/>
          <p:cNvSpPr/>
          <p:nvPr/>
        </p:nvSpPr>
        <p:spPr>
          <a:xfrm rot="16200000">
            <a:off x="6874997" y="1339593"/>
            <a:ext cx="818381" cy="398906"/>
          </a:xfrm>
          <a:prstGeom prst="rect">
            <a:avLst/>
          </a:prstGeom>
        </p:spPr>
        <p:txBody>
          <a:bodyPr wrap="none" lIns="91402" tIns="45702" rIns="91402" bIns="45702">
            <a:spAutoFit/>
          </a:bodyPr>
          <a:lstStyle/>
          <a:p>
            <a:pPr algn="ctr">
              <a:lnSpc>
                <a:spcPct val="80000"/>
              </a:lnSpc>
              <a:defRPr/>
            </a:pPr>
            <a:r>
              <a:rPr lang="en-US" sz="2400" i="1" kern="0" dirty="0">
                <a:solidFill>
                  <a:srgbClr val="FF0000"/>
                </a:solidFill>
                <a:latin typeface="Calibri"/>
              </a:rPr>
              <a:t>rank</a:t>
            </a:r>
          </a:p>
        </p:txBody>
      </p:sp>
      <p:sp>
        <p:nvSpPr>
          <p:cNvPr id="77" name="A"/>
          <p:cNvSpPr/>
          <p:nvPr/>
        </p:nvSpPr>
        <p:spPr>
          <a:xfrm>
            <a:off x="7557975" y="16002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78" name="A"/>
          <p:cNvSpPr/>
          <p:nvPr/>
        </p:nvSpPr>
        <p:spPr>
          <a:xfrm>
            <a:off x="7557975" y="1143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79" name="Straight Arrow Connector 78"/>
          <p:cNvCxnSpPr/>
          <p:nvPr/>
        </p:nvCxnSpPr>
        <p:spPr>
          <a:xfrm>
            <a:off x="7481775" y="990600"/>
            <a:ext cx="0" cy="1020690"/>
          </a:xfrm>
          <a:prstGeom prst="straightConnector1">
            <a:avLst/>
          </a:prstGeom>
          <a:ln w="3810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8" name="A"/>
          <p:cNvSpPr/>
          <p:nvPr/>
        </p:nvSpPr>
        <p:spPr>
          <a:xfrm>
            <a:off x="4800600" y="52578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89" name="A"/>
          <p:cNvSpPr/>
          <p:nvPr/>
        </p:nvSpPr>
        <p:spPr>
          <a:xfrm>
            <a:off x="4800600" y="5715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cxnSp>
        <p:nvCxnSpPr>
          <p:cNvPr id="93" name="Straight Arrow Connector 92"/>
          <p:cNvCxnSpPr/>
          <p:nvPr/>
        </p:nvCxnSpPr>
        <p:spPr>
          <a:xfrm flipH="1">
            <a:off x="7162800" y="5410200"/>
            <a:ext cx="917772" cy="0"/>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90638" y="4970824"/>
            <a:ext cx="1919962" cy="371855"/>
          </a:xfrm>
          <a:prstGeom prst="rect">
            <a:avLst/>
          </a:prstGeom>
        </p:spPr>
        <p:txBody>
          <a:bodyPr wrap="square" lIns="91402" tIns="45702" rIns="91402" bIns="45702">
            <a:spAutoFit/>
          </a:bodyPr>
          <a:lstStyle/>
          <a:p>
            <a:pPr algn="ctr">
              <a:lnSpc>
                <a:spcPct val="80000"/>
              </a:lnSpc>
              <a:defRPr/>
            </a:pPr>
            <a:r>
              <a:rPr lang="en-US" sz="2200" i="1" kern="0" dirty="0">
                <a:solidFill>
                  <a:srgbClr val="FF0000"/>
                </a:solidFill>
                <a:latin typeface="Calibri"/>
              </a:rPr>
              <a:t>SAVED CYCLES</a:t>
            </a:r>
          </a:p>
        </p:txBody>
      </p:sp>
      <p:sp>
        <p:nvSpPr>
          <p:cNvPr id="100" name="Rectangle 99"/>
          <p:cNvSpPr/>
          <p:nvPr/>
        </p:nvSpPr>
        <p:spPr>
          <a:xfrm>
            <a:off x="5484889" y="1303287"/>
            <a:ext cx="1564670" cy="453007"/>
          </a:xfrm>
          <a:prstGeom prst="rect">
            <a:avLst/>
          </a:prstGeom>
        </p:spPr>
        <p:txBody>
          <a:bodyPr wrap="none" lIns="91402" tIns="45702" rIns="91402" bIns="45702" anchor="ctr">
            <a:spAutoFit/>
          </a:bodyPr>
          <a:lstStyle/>
          <a:p>
            <a:pPr algn="ctr">
              <a:lnSpc>
                <a:spcPct val="80000"/>
              </a:lnSpc>
              <a:defRPr/>
            </a:pPr>
            <a:r>
              <a:rPr lang="en-US" sz="2800" b="1" kern="0" dirty="0">
                <a:solidFill>
                  <a:prstClr val="black"/>
                </a:solidFill>
                <a:latin typeface="Calibri"/>
              </a:rPr>
              <a:t>Key Idea:</a:t>
            </a:r>
          </a:p>
        </p:txBody>
      </p:sp>
    </p:spTree>
    <p:custDataLst>
      <p:tags r:id="rId1"/>
    </p:custDataLst>
    <p:extLst>
      <p:ext uri="{BB962C8B-B14F-4D97-AF65-F5344CB8AC3E}">
        <p14:creationId xmlns:p14="http://schemas.microsoft.com/office/powerpoint/2010/main" val="4123054561"/>
      </p:ext>
    </p:extLst>
  </p:cSld>
  <p:clrMapOvr>
    <a:masterClrMapping/>
  </p:clrMapOvr>
  <mc:AlternateContent xmlns:mc="http://schemas.openxmlformats.org/markup-compatibility/2006" xmlns:p14="http://schemas.microsoft.com/office/powerpoint/2010/main">
    <mc:Choice Requires="p14">
      <p:transition spd="slow" p14:dur="2000" advTm="130211"/>
    </mc:Choice>
    <mc:Fallback xmlns="">
      <p:transition spd="slow" advTm="1302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7" presetClass="path" presetSubtype="0" accel="50000" decel="50000" fill="hold" grpId="0" nodeType="clickEffect">
                                  <p:stCondLst>
                                    <p:cond delay="0"/>
                                  </p:stCondLst>
                                  <p:childTnLst>
                                    <p:animMotion origin="layout" path="M 1.11022E-16 0.00023 L -0.01788 0.0273 C -0.0217 0.03354 -0.02726 0.03701 -0.03316 0.03701 C -0.03976 0.03701 -0.04514 0.03354 -0.04896 0.0273 L -0.06667 0.00023 " pathEditMode="relative" rAng="0" ptsTypes="FffFF">
                                      <p:cBhvr>
                                        <p:cTn id="86" dur="2000" fill="hold"/>
                                        <p:tgtEl>
                                          <p:spTgt spid="54"/>
                                        </p:tgtEl>
                                        <p:attrNameLst>
                                          <p:attrName>ppt_x</p:attrName>
                                          <p:attrName>ppt_y</p:attrName>
                                        </p:attrNameLst>
                                      </p:cBhvr>
                                      <p:rCtr x="-3333" y="1827"/>
                                    </p:animMotion>
                                  </p:childTnLst>
                                </p:cTn>
                              </p:par>
                              <p:par>
                                <p:cTn id="87" presetID="44" presetClass="path" presetSubtype="0" accel="50000" decel="50000" fill="hold" grpId="0" nodeType="withEffect">
                                  <p:stCondLst>
                                    <p:cond delay="0"/>
                                  </p:stCondLst>
                                  <p:childTnLst>
                                    <p:animMotion origin="layout" path="M -3.33333E-6 0.00069 L 0.01771 -0.02984 C 0.02153 -0.03678 0.02709 -0.04025 0.03299 -0.04025 C 0.03959 -0.04025 0.04497 -0.03678 0.04879 -0.02984 L 0.06667 0.00069 " pathEditMode="relative" rAng="0" ptsTypes="FffFF">
                                      <p:cBhvr>
                                        <p:cTn id="88" dur="2000" fill="hold"/>
                                        <p:tgtEl>
                                          <p:spTgt spid="55"/>
                                        </p:tgtEl>
                                        <p:attrNameLst>
                                          <p:attrName>ppt_x</p:attrName>
                                          <p:attrName>ppt_y</p:attrName>
                                        </p:attrNameLst>
                                      </p:cBhvr>
                                      <p:rCtr x="3333" y="-2059"/>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47" grpId="0" animBg="1"/>
      <p:bldP spid="48" grpId="0" animBg="1"/>
      <p:bldP spid="5" grpId="0" animBg="1"/>
      <p:bldP spid="6" grpId="0" animBg="1"/>
      <p:bldP spid="7" grpId="0" animBg="1"/>
      <p:bldP spid="8" grpId="0" animBg="1"/>
      <p:bldP spid="9" grpId="0" animBg="1"/>
      <p:bldP spid="10" grpId="0" animBg="1"/>
      <p:bldP spid="11" grpId="0"/>
      <p:bldP spid="13" grpId="0"/>
      <p:bldP spid="15" grpId="0"/>
      <p:bldP spid="17" grpId="0" animBg="1"/>
      <p:bldP spid="20" grpId="0" animBg="1"/>
      <p:bldP spid="23" grpId="0"/>
      <p:bldP spid="25" grpId="0" animBg="1"/>
      <p:bldP spid="28" grpId="0" animBg="1"/>
      <p:bldP spid="31" grpId="0"/>
      <p:bldP spid="32" grpId="0"/>
      <p:bldP spid="49" grpId="0" animBg="1"/>
      <p:bldP spid="50" grpId="0" animBg="1"/>
      <p:bldP spid="51" grpId="0" animBg="1"/>
      <p:bldP spid="52" grpId="0" animBg="1"/>
      <p:bldP spid="53" grpId="0" animBg="1"/>
      <p:bldP spid="54" grpId="0" animBg="1"/>
      <p:bldP spid="54" grpId="1" animBg="1"/>
      <p:bldP spid="55" grpId="0" animBg="1"/>
      <p:bldP spid="55" grpId="1" animBg="1"/>
      <p:bldP spid="56" grpId="0" animBg="1"/>
      <p:bldP spid="57" grpId="0"/>
      <p:bldP spid="61" grpId="0" animBg="1"/>
      <p:bldP spid="62" grpId="0" animBg="1"/>
      <p:bldP spid="63" grpId="0"/>
      <p:bldP spid="65" grpId="0" animBg="1"/>
      <p:bldP spid="66" grpId="0" animBg="1"/>
      <p:bldP spid="76" grpId="0"/>
      <p:bldP spid="77" grpId="0"/>
      <p:bldP spid="78" grpId="0"/>
      <p:bldP spid="88" grpId="0"/>
      <p:bldP spid="89" grpId="0"/>
      <p:bldP spid="98" grpId="0"/>
      <p:bldP spid="1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rPr>
              <a:t>Service threads with inherently low stall-time early in the batch</a:t>
            </a:r>
          </a:p>
          <a:p>
            <a:pPr lvl="1" eaLnBrk="1" hangingPunct="1"/>
            <a:r>
              <a:rPr lang="en-US" sz="2100">
                <a:latin typeface="Tahoma"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rPr>
              <a:t>Provides optimal system throughput </a:t>
            </a:r>
            <a:r>
              <a:rPr lang="en-US" sz="1600">
                <a:solidFill>
                  <a:srgbClr val="000000"/>
                </a:solidFill>
                <a:latin typeface="Tahoma" charset="0"/>
              </a:rPr>
              <a:t>[Smith, 1956]*</a:t>
            </a:r>
            <a:endParaRPr lang="en-US" sz="1600">
              <a:solidFill>
                <a:srgbClr val="FF0000"/>
              </a:solidFill>
              <a:latin typeface="Tahoma" charset="0"/>
            </a:endParaRPr>
          </a:p>
          <a:p>
            <a:pPr lvl="1" eaLnBrk="1" hangingPunct="1"/>
            <a:r>
              <a:rPr lang="en-US" sz="2100">
                <a:latin typeface="Tahoma" charset="0"/>
              </a:rPr>
              <a:t>Controller estimates each thread</a:t>
            </a:r>
            <a:r>
              <a:rPr lang="ja-JP" altLang="en-US" sz="2100">
                <a:latin typeface="Tahoma" charset="0"/>
              </a:rPr>
              <a:t>’</a:t>
            </a:r>
            <a:r>
              <a:rPr lang="en-US" sz="2100">
                <a:latin typeface="Tahoma" charset="0"/>
              </a:rPr>
              <a:t>s stall-time within the batch</a:t>
            </a:r>
          </a:p>
          <a:p>
            <a:pPr lvl="1" eaLnBrk="1" hangingPunct="1"/>
            <a:r>
              <a:rPr lang="en-US" sz="2100">
                <a:latin typeface="Tahoma" charset="0"/>
              </a:rPr>
              <a:t>Ranks threads with shorter stall-time higher</a:t>
            </a:r>
          </a:p>
          <a:p>
            <a:pPr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28F606-3E0B-D44B-BD12-349C89A972BF}" type="slidenum">
              <a:rPr lang="en-US">
                <a:solidFill>
                  <a:srgbClr val="000000"/>
                </a:solidFill>
                <a:latin typeface="Garamond" charset="0"/>
              </a:rPr>
              <a:pPr eaLnBrk="1" hangingPunct="1"/>
              <a:t>47</a:t>
            </a:fld>
            <a:endParaRPr lang="en-US">
              <a:solidFill>
                <a:srgbClr val="000000"/>
              </a:solidFill>
              <a:latin typeface="Garamond" charset="0"/>
            </a:endParaRPr>
          </a:p>
        </p:txBody>
      </p:sp>
      <p:sp>
        <p:nvSpPr>
          <p:cNvPr id="5" name="TextBox 4"/>
          <p:cNvSpPr txBox="1">
            <a:spLocks noChangeArrowheads="1"/>
          </p:cNvSpPr>
          <p:nvPr/>
        </p:nvSpPr>
        <p:spPr bwMode="auto">
          <a:xfrm>
            <a:off x="271463" y="6243643"/>
            <a:ext cx="8232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a:solidFill>
                  <a:srgbClr val="000000"/>
                </a:solidFill>
              </a:rPr>
              <a:t>* W.E. Smith, </a:t>
            </a:r>
            <a:r>
              <a:rPr lang="ja-JP" altLang="en-US" sz="1200">
                <a:solidFill>
                  <a:srgbClr val="000000"/>
                </a:solidFill>
              </a:rPr>
              <a:t>“</a:t>
            </a:r>
            <a:r>
              <a:rPr lang="en-US" sz="1200">
                <a:solidFill>
                  <a:srgbClr val="000000"/>
                </a:solidFill>
              </a:rPr>
              <a:t>Various optimizers for single stage production,</a:t>
            </a:r>
            <a:r>
              <a:rPr lang="ja-JP" altLang="en-US" sz="1200">
                <a:solidFill>
                  <a:srgbClr val="000000"/>
                </a:solidFill>
              </a:rPr>
              <a:t>”</a:t>
            </a:r>
            <a:r>
              <a:rPr lang="en-US" sz="1200">
                <a:solidFill>
                  <a:srgbClr val="000000"/>
                </a:solidFill>
              </a:rPr>
              <a:t> Naval Research Logistics Quarterly, 1956.</a:t>
            </a:r>
          </a:p>
        </p:txBody>
      </p:sp>
    </p:spTree>
    <p:extLst>
      <p:ext uri="{BB962C8B-B14F-4D97-AF65-F5344CB8AC3E}">
        <p14:creationId xmlns:p14="http://schemas.microsoft.com/office/powerpoint/2010/main" val="3794920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228605"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rPr>
              <a:t>Rank thread with lower max-bank-load higher (~ low stall-time)</a:t>
            </a:r>
            <a:endParaRPr lang="en-US">
              <a:latin typeface="Tahoma"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rPr>
              <a:t>Breaks ties: rank thread with lower total-load higher</a:t>
            </a:r>
          </a:p>
          <a:p>
            <a:pPr lvl="1" eaLnBrk="1" hangingPunct="1"/>
            <a:endParaRPr lang="en-US" sz="1800">
              <a:latin typeface="Tahoma" charset="0"/>
            </a:endParaRPr>
          </a:p>
        </p:txBody>
      </p:sp>
      <p:sp>
        <p:nvSpPr>
          <p:cNvPr id="24579"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9706EF-06F2-F049-9C96-ACF9E2AA151E}" type="slidenum">
              <a:rPr lang="en-US">
                <a:solidFill>
                  <a:srgbClr val="000000"/>
                </a:solidFill>
                <a:latin typeface="Garamond" charset="0"/>
              </a:rPr>
              <a:pPr eaLnBrk="1" hangingPunct="1"/>
              <a:t>48</a:t>
            </a:fld>
            <a:endParaRPr lang="en-US">
              <a:solidFill>
                <a:srgbClr val="000000"/>
              </a:solidFill>
              <a:latin typeface="Garamond" charset="0"/>
            </a:endParaRPr>
          </a:p>
        </p:txBody>
      </p:sp>
      <p:sp>
        <p:nvSpPr>
          <p:cNvPr id="37" name="Rectangle 36"/>
          <p:cNvSpPr>
            <a:spLocks noChangeArrowheads="1"/>
          </p:cNvSpPr>
          <p:nvPr/>
        </p:nvSpPr>
        <p:spPr bwMode="auto">
          <a:xfrm>
            <a:off x="2378075" y="48895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14636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2378075" y="45466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3" name="Text Box 80"/>
          <p:cNvSpPr txBox="1">
            <a:spLocks noChangeArrowheads="1"/>
          </p:cNvSpPr>
          <p:nvPr/>
        </p:nvSpPr>
        <p:spPr bwMode="auto">
          <a:xfrm>
            <a:off x="522293"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5" name="Text Box 80"/>
          <p:cNvSpPr txBox="1">
            <a:spLocks noChangeArrowheads="1"/>
          </p:cNvSpPr>
          <p:nvPr/>
        </p:nvSpPr>
        <p:spPr bwMode="auto">
          <a:xfrm>
            <a:off x="1463680" y="550227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7" name="Text Box 80"/>
          <p:cNvSpPr txBox="1">
            <a:spLocks noChangeArrowheads="1"/>
          </p:cNvSpPr>
          <p:nvPr/>
        </p:nvSpPr>
        <p:spPr bwMode="auto">
          <a:xfrm>
            <a:off x="2351093"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9" name="Text Box 80"/>
          <p:cNvSpPr txBox="1">
            <a:spLocks noChangeArrowheads="1"/>
          </p:cNvSpPr>
          <p:nvPr/>
        </p:nvSpPr>
        <p:spPr bwMode="auto">
          <a:xfrm>
            <a:off x="3292480" y="550227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50" name="Rectangle 49"/>
          <p:cNvSpPr/>
          <p:nvPr/>
        </p:nvSpPr>
        <p:spPr bwMode="auto">
          <a:xfrm>
            <a:off x="32924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p:nvPr/>
        </p:nvSpPr>
        <p:spPr bwMode="auto">
          <a:xfrm>
            <a:off x="5492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3" name="Rectangle 52"/>
          <p:cNvSpPr/>
          <p:nvPr/>
        </p:nvSpPr>
        <p:spPr bwMode="auto">
          <a:xfrm>
            <a:off x="32924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4" name="Rectangle 53"/>
          <p:cNvSpPr>
            <a:spLocks noChangeArrowheads="1"/>
          </p:cNvSpPr>
          <p:nvPr/>
        </p:nvSpPr>
        <p:spPr bwMode="auto">
          <a:xfrm>
            <a:off x="5492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14636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7" name="Rectangle 56"/>
          <p:cNvSpPr>
            <a:spLocks noChangeArrowheads="1"/>
          </p:cNvSpPr>
          <p:nvPr/>
        </p:nvSpPr>
        <p:spPr bwMode="auto">
          <a:xfrm>
            <a:off x="32924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9" name="Rectangle 58"/>
          <p:cNvSpPr>
            <a:spLocks noChangeArrowheads="1"/>
          </p:cNvSpPr>
          <p:nvPr/>
        </p:nvSpPr>
        <p:spPr bwMode="auto">
          <a:xfrm>
            <a:off x="14636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0" name="Rectangle 59"/>
          <p:cNvSpPr>
            <a:spLocks noChangeArrowheads="1"/>
          </p:cNvSpPr>
          <p:nvPr/>
        </p:nvSpPr>
        <p:spPr bwMode="auto">
          <a:xfrm>
            <a:off x="2378075" y="38608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1" name="Rectangle 60"/>
          <p:cNvSpPr>
            <a:spLocks noChangeArrowheads="1"/>
          </p:cNvSpPr>
          <p:nvPr/>
        </p:nvSpPr>
        <p:spPr bwMode="auto">
          <a:xfrm>
            <a:off x="32924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2" name="Rectangle 61"/>
          <p:cNvSpPr/>
          <p:nvPr/>
        </p:nvSpPr>
        <p:spPr bwMode="auto">
          <a:xfrm>
            <a:off x="5492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3" name="Rectangle 62"/>
          <p:cNvSpPr>
            <a:spLocks noChangeArrowheads="1"/>
          </p:cNvSpPr>
          <p:nvPr/>
        </p:nvSpPr>
        <p:spPr bwMode="auto">
          <a:xfrm>
            <a:off x="1463675" y="35179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4" name="Rectangle 63"/>
          <p:cNvSpPr/>
          <p:nvPr/>
        </p:nvSpPr>
        <p:spPr bwMode="auto">
          <a:xfrm>
            <a:off x="32924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3292475" y="31750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23780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7" name="Rectangle 66"/>
          <p:cNvSpPr/>
          <p:nvPr/>
        </p:nvSpPr>
        <p:spPr bwMode="auto">
          <a:xfrm>
            <a:off x="3292475" y="283686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73" name="Table 72"/>
          <p:cNvGraphicFramePr>
            <a:graphicFrameLocks noGrp="1"/>
          </p:cNvGraphicFramePr>
          <p:nvPr/>
        </p:nvGraphicFramePr>
        <p:xfrm>
          <a:off x="4914905" y="2971800"/>
          <a:ext cx="3543299" cy="2114550"/>
        </p:xfrm>
        <a:graphic>
          <a:graphicData uri="http://schemas.openxmlformats.org/drawingml/2006/table">
            <a:tbl>
              <a:tblPr>
                <a:tableStyleId>{5C22544A-7EE6-4342-B048-85BDC9FD1C3A}</a:tableStyleId>
              </a:tblPr>
              <a:tblGrid>
                <a:gridCol w="492125"/>
                <a:gridCol w="1709015"/>
                <a:gridCol w="1342159"/>
              </a:tblGrid>
              <a:tr h="422910">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max-bank-load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total</a:t>
                      </a:r>
                      <a:r>
                        <a:rPr lang="en-US" sz="1800" baseline="0" dirty="0" smtClean="0"/>
                        <a:t>-load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FF0000"/>
                          </a:solidFill>
                        </a:rPr>
                        <a:t>T0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1</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3</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0000FF"/>
                          </a:solidFill>
                        </a:rPr>
                        <a:t>T1</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2</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4</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t>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chemeClr val="accent1">
                              <a:lumMod val="75000"/>
                            </a:schemeClr>
                          </a:solidFill>
                        </a:rPr>
                        <a:t>T3</a:t>
                      </a:r>
                      <a:endParaRPr lang="en-US" sz="18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5</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9</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4" name="TextBox 73"/>
          <p:cNvSpPr txBox="1">
            <a:spLocks noChangeArrowheads="1"/>
          </p:cNvSpPr>
          <p:nvPr/>
        </p:nvSpPr>
        <p:spPr bwMode="auto">
          <a:xfrm>
            <a:off x="5579603" y="5429251"/>
            <a:ext cx="2080553" cy="65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a:t>
            </a:r>
          </a:p>
          <a:p>
            <a:pPr algn="ctr" defTabSz="914165" eaLnBrk="1" fontAlgn="base" hangingPunct="1">
              <a:spcBef>
                <a:spcPct val="0"/>
              </a:spcBef>
              <a:spcAft>
                <a:spcPct val="0"/>
              </a:spcAft>
            </a:pPr>
            <a:r>
              <a:rPr lang="en-US" b="1" smtClean="0">
                <a:solidFill>
                  <a:srgbClr val="FF0000"/>
                </a:solidFill>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99019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4" y="10017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83" name="TextBox 82"/>
          <p:cNvSpPr txBox="1">
            <a:spLocks noChangeArrowheads="1"/>
          </p:cNvSpPr>
          <p:nvPr/>
        </p:nvSpPr>
        <p:spPr bwMode="auto">
          <a:xfrm>
            <a:off x="4000504" y="16875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81" name="TextBox 80"/>
          <p:cNvSpPr txBox="1">
            <a:spLocks noChangeArrowheads="1"/>
          </p:cNvSpPr>
          <p:nvPr/>
        </p:nvSpPr>
        <p:spPr bwMode="auto">
          <a:xfrm>
            <a:off x="4000500" y="2373313"/>
            <a:ext cx="312738"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25605" name="Title 1"/>
          <p:cNvSpPr>
            <a:spLocks noGrp="1"/>
          </p:cNvSpPr>
          <p:nvPr>
            <p:ph type="title"/>
          </p:nvPr>
        </p:nvSpPr>
        <p:spPr/>
        <p:txBody>
          <a:bodyPr/>
          <a:lstStyle/>
          <a:p>
            <a:pPr eaLnBrk="1" hangingPunct="1"/>
            <a:r>
              <a:rPr lang="en-US">
                <a:latin typeface="Garamond" charset="0"/>
              </a:rPr>
              <a:t>Example Within-Batch Scheduling Order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5655E-BAAA-3C40-AAF0-8ECE2831716D}" type="slidenum">
              <a:rPr lang="en-US">
                <a:solidFill>
                  <a:srgbClr val="000000"/>
                </a:solidFill>
                <a:latin typeface="Garamond" charset="0"/>
              </a:rPr>
              <a:pPr eaLnBrk="1" hangingPunct="1"/>
              <a:t>49</a:t>
            </a:fld>
            <a:endParaRPr lang="en-US">
              <a:solidFill>
                <a:srgbClr val="000000"/>
              </a:solidFill>
              <a:latin typeface="Garamond" charset="0"/>
            </a:endParaRPr>
          </a:p>
        </p:txBody>
      </p:sp>
      <p:sp>
        <p:nvSpPr>
          <p:cNvPr id="24580" name="Rectangle 4"/>
          <p:cNvSpPr>
            <a:spLocks noChangeArrowheads="1"/>
          </p:cNvSpPr>
          <p:nvPr/>
        </p:nvSpPr>
        <p:spPr bwMode="auto">
          <a:xfrm>
            <a:off x="2343150" y="31178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 name="Rectangle 5"/>
          <p:cNvSpPr/>
          <p:nvPr/>
        </p:nvSpPr>
        <p:spPr bwMode="auto">
          <a:xfrm>
            <a:off x="14287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83" name="Rectangle 7"/>
          <p:cNvSpPr>
            <a:spLocks noChangeArrowheads="1"/>
          </p:cNvSpPr>
          <p:nvPr/>
        </p:nvSpPr>
        <p:spPr bwMode="auto">
          <a:xfrm>
            <a:off x="2343150" y="27749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5611"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2" name="Text Box 80"/>
          <p:cNvSpPr txBox="1">
            <a:spLocks noChangeArrowheads="1"/>
          </p:cNvSpPr>
          <p:nvPr/>
        </p:nvSpPr>
        <p:spPr bwMode="auto">
          <a:xfrm>
            <a:off x="487368"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25613"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4" name="Text Box 80"/>
          <p:cNvSpPr txBox="1">
            <a:spLocks noChangeArrowheads="1"/>
          </p:cNvSpPr>
          <p:nvPr/>
        </p:nvSpPr>
        <p:spPr bwMode="auto">
          <a:xfrm>
            <a:off x="1428755" y="373062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25615"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6" name="Text Box 80"/>
          <p:cNvSpPr txBox="1">
            <a:spLocks noChangeArrowheads="1"/>
          </p:cNvSpPr>
          <p:nvPr/>
        </p:nvSpPr>
        <p:spPr bwMode="auto">
          <a:xfrm>
            <a:off x="2316168"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25617"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8" name="Text Box 80"/>
          <p:cNvSpPr txBox="1">
            <a:spLocks noChangeArrowheads="1"/>
          </p:cNvSpPr>
          <p:nvPr/>
        </p:nvSpPr>
        <p:spPr bwMode="auto">
          <a:xfrm>
            <a:off x="3257555"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17" name="Rectangle 16"/>
          <p:cNvSpPr/>
          <p:nvPr/>
        </p:nvSpPr>
        <p:spPr bwMode="auto">
          <a:xfrm>
            <a:off x="32575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18" name="Rectangle 17"/>
          <p:cNvSpPr/>
          <p:nvPr/>
        </p:nvSpPr>
        <p:spPr bwMode="auto">
          <a:xfrm>
            <a:off x="5143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0" name="Rectangle 19"/>
          <p:cNvSpPr/>
          <p:nvPr/>
        </p:nvSpPr>
        <p:spPr bwMode="auto">
          <a:xfrm>
            <a:off x="32575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6" name="Rectangle 20"/>
          <p:cNvSpPr>
            <a:spLocks noChangeArrowheads="1"/>
          </p:cNvSpPr>
          <p:nvPr/>
        </p:nvSpPr>
        <p:spPr bwMode="auto">
          <a:xfrm>
            <a:off x="5143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7" name="Rectangle 21"/>
          <p:cNvSpPr>
            <a:spLocks noChangeArrowheads="1"/>
          </p:cNvSpPr>
          <p:nvPr/>
        </p:nvSpPr>
        <p:spPr bwMode="auto">
          <a:xfrm>
            <a:off x="14287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99" name="Rectangle 23"/>
          <p:cNvSpPr>
            <a:spLocks noChangeArrowheads="1"/>
          </p:cNvSpPr>
          <p:nvPr/>
        </p:nvSpPr>
        <p:spPr bwMode="auto">
          <a:xfrm>
            <a:off x="32575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601" name="Rectangle 25"/>
          <p:cNvSpPr>
            <a:spLocks noChangeArrowheads="1"/>
          </p:cNvSpPr>
          <p:nvPr/>
        </p:nvSpPr>
        <p:spPr bwMode="auto">
          <a:xfrm>
            <a:off x="14287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4602" name="Rectangle 26"/>
          <p:cNvSpPr>
            <a:spLocks noChangeArrowheads="1"/>
          </p:cNvSpPr>
          <p:nvPr/>
        </p:nvSpPr>
        <p:spPr bwMode="auto">
          <a:xfrm>
            <a:off x="2343150" y="20891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3" name="Rectangle 27"/>
          <p:cNvSpPr>
            <a:spLocks noChangeArrowheads="1"/>
          </p:cNvSpPr>
          <p:nvPr/>
        </p:nvSpPr>
        <p:spPr bwMode="auto">
          <a:xfrm>
            <a:off x="32575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9" name="Rectangle 28"/>
          <p:cNvSpPr/>
          <p:nvPr/>
        </p:nvSpPr>
        <p:spPr bwMode="auto">
          <a:xfrm>
            <a:off x="5143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605" name="Rectangle 29"/>
          <p:cNvSpPr>
            <a:spLocks noChangeArrowheads="1"/>
          </p:cNvSpPr>
          <p:nvPr/>
        </p:nvSpPr>
        <p:spPr bwMode="auto">
          <a:xfrm>
            <a:off x="1428750" y="17462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1" name="Rectangle 30"/>
          <p:cNvSpPr/>
          <p:nvPr/>
        </p:nvSpPr>
        <p:spPr bwMode="auto">
          <a:xfrm>
            <a:off x="32575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2" name="Rectangle 31"/>
          <p:cNvSpPr/>
          <p:nvPr/>
        </p:nvSpPr>
        <p:spPr bwMode="auto">
          <a:xfrm>
            <a:off x="32575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3" name="Rectangle 32"/>
          <p:cNvSpPr/>
          <p:nvPr/>
        </p:nvSpPr>
        <p:spPr bwMode="auto">
          <a:xfrm>
            <a:off x="23431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4" name="Rectangle 33"/>
          <p:cNvSpPr/>
          <p:nvPr/>
        </p:nvSpPr>
        <p:spPr bwMode="auto">
          <a:xfrm>
            <a:off x="32575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5637" name="TextBox 34"/>
          <p:cNvSpPr txBox="1">
            <a:spLocks noChangeArrowheads="1"/>
          </p:cNvSpPr>
          <p:nvPr/>
        </p:nvSpPr>
        <p:spPr bwMode="auto">
          <a:xfrm>
            <a:off x="307980" y="971551"/>
            <a:ext cx="2477543" cy="65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Baseline Scheduling </a:t>
            </a:r>
          </a:p>
          <a:p>
            <a:pPr defTabSz="914165" eaLnBrk="1" fontAlgn="base" hangingPunct="1">
              <a:spcBef>
                <a:spcPct val="0"/>
              </a:spcBef>
              <a:spcAft>
                <a:spcPct val="0"/>
              </a:spcAft>
            </a:pPr>
            <a:r>
              <a:rPr lang="en-US" b="1" smtClean="0">
                <a:solidFill>
                  <a:srgbClr val="000000"/>
                </a:solidFill>
              </a:rPr>
              <a:t>Order (Arrival order)</a:t>
            </a:r>
          </a:p>
        </p:txBody>
      </p:sp>
      <p:sp>
        <p:nvSpPr>
          <p:cNvPr id="36" name="TextBox 35"/>
          <p:cNvSpPr txBox="1">
            <a:spLocks noChangeArrowheads="1"/>
          </p:cNvSpPr>
          <p:nvPr/>
        </p:nvSpPr>
        <p:spPr bwMode="auto">
          <a:xfrm>
            <a:off x="4857751" y="971551"/>
            <a:ext cx="2394550" cy="65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PAR-BS Scheduling</a:t>
            </a:r>
          </a:p>
          <a:p>
            <a:pPr defTabSz="914165" eaLnBrk="1" fontAlgn="base" hangingPunct="1">
              <a:spcBef>
                <a:spcPct val="0"/>
              </a:spcBef>
              <a:spcAft>
                <a:spcPct val="0"/>
              </a:spcAft>
            </a:pPr>
            <a:r>
              <a:rPr lang="en-US" b="1" smtClean="0">
                <a:solidFill>
                  <a:srgbClr val="000000"/>
                </a:solidFill>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495300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2" name="Text Box 80"/>
          <p:cNvSpPr txBox="1">
            <a:spLocks noChangeArrowheads="1"/>
          </p:cNvSpPr>
          <p:nvPr/>
        </p:nvSpPr>
        <p:spPr bwMode="auto">
          <a:xfrm>
            <a:off x="4922843"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4" name="Text Box 80"/>
          <p:cNvSpPr txBox="1">
            <a:spLocks noChangeArrowheads="1"/>
          </p:cNvSpPr>
          <p:nvPr/>
        </p:nvSpPr>
        <p:spPr bwMode="auto">
          <a:xfrm>
            <a:off x="5864230" y="3730625"/>
            <a:ext cx="8239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6" name="Text Box 80"/>
          <p:cNvSpPr txBox="1">
            <a:spLocks noChangeArrowheads="1"/>
          </p:cNvSpPr>
          <p:nvPr/>
        </p:nvSpPr>
        <p:spPr bwMode="auto">
          <a:xfrm>
            <a:off x="6751643"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8" name="Text Box 80"/>
          <p:cNvSpPr txBox="1">
            <a:spLocks noChangeArrowheads="1"/>
          </p:cNvSpPr>
          <p:nvPr/>
        </p:nvSpPr>
        <p:spPr bwMode="auto">
          <a:xfrm>
            <a:off x="7693030" y="3730625"/>
            <a:ext cx="822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49" name="Rectangle 48"/>
          <p:cNvSpPr/>
          <p:nvPr/>
        </p:nvSpPr>
        <p:spPr bwMode="auto">
          <a:xfrm>
            <a:off x="771525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0" name="Rectangle 49"/>
          <p:cNvSpPr/>
          <p:nvPr/>
        </p:nvSpPr>
        <p:spPr bwMode="auto">
          <a:xfrm>
            <a:off x="58864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2" name="Rectangle 51"/>
          <p:cNvSpPr/>
          <p:nvPr/>
        </p:nvSpPr>
        <p:spPr bwMode="auto">
          <a:xfrm>
            <a:off x="7715250" y="24368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3" name="Rectangle 52"/>
          <p:cNvSpPr>
            <a:spLocks noChangeArrowheads="1"/>
          </p:cNvSpPr>
          <p:nvPr/>
        </p:nvSpPr>
        <p:spPr bwMode="auto">
          <a:xfrm>
            <a:off x="49498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4" name="Rectangle 53"/>
          <p:cNvSpPr>
            <a:spLocks noChangeArrowheads="1"/>
          </p:cNvSpPr>
          <p:nvPr/>
        </p:nvSpPr>
        <p:spPr bwMode="auto">
          <a:xfrm>
            <a:off x="58642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1" name="Rectangle 60"/>
          <p:cNvSpPr/>
          <p:nvPr/>
        </p:nvSpPr>
        <p:spPr bwMode="auto">
          <a:xfrm>
            <a:off x="495300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3" name="Rectangle 62"/>
          <p:cNvSpPr/>
          <p:nvPr/>
        </p:nvSpPr>
        <p:spPr bwMode="auto">
          <a:xfrm>
            <a:off x="77152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4" name="Rectangle 63"/>
          <p:cNvSpPr/>
          <p:nvPr/>
        </p:nvSpPr>
        <p:spPr bwMode="auto">
          <a:xfrm>
            <a:off x="77152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68008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77152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68" name="Table 67"/>
          <p:cNvGraphicFramePr>
            <a:graphicFrameLocks noGrp="1"/>
          </p:cNvGraphicFramePr>
          <p:nvPr/>
        </p:nvGraphicFramePr>
        <p:xfrm>
          <a:off x="160020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5</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1" name="TextBox 70"/>
          <p:cNvSpPr txBox="1">
            <a:spLocks noChangeArrowheads="1"/>
          </p:cNvSpPr>
          <p:nvPr/>
        </p:nvSpPr>
        <p:spPr bwMode="auto">
          <a:xfrm>
            <a:off x="487855" y="5829301"/>
            <a:ext cx="3477229"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5 bank access latencies</a:t>
            </a:r>
          </a:p>
        </p:txBody>
      </p:sp>
      <p:sp>
        <p:nvSpPr>
          <p:cNvPr id="72" name="TextBox 71"/>
          <p:cNvSpPr txBox="1">
            <a:spLocks noChangeArrowheads="1"/>
          </p:cNvSpPr>
          <p:nvPr/>
        </p:nvSpPr>
        <p:spPr bwMode="auto">
          <a:xfrm>
            <a:off x="4984322" y="5829301"/>
            <a:ext cx="36727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3.5 bank access latencies</a:t>
            </a:r>
          </a:p>
        </p:txBody>
      </p:sp>
      <p:sp>
        <p:nvSpPr>
          <p:cNvPr id="73" name="TextBox 72"/>
          <p:cNvSpPr txBox="1">
            <a:spLocks noChangeArrowheads="1"/>
          </p:cNvSpPr>
          <p:nvPr/>
        </p:nvSpPr>
        <p:spPr bwMode="auto">
          <a:xfrm>
            <a:off x="571500" y="5429255"/>
            <a:ext cx="1081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graphicFrame>
        <p:nvGraphicFramePr>
          <p:cNvPr id="74" name="Table 73"/>
          <p:cNvGraphicFramePr>
            <a:graphicFrameLocks noGrp="1"/>
          </p:cNvGraphicFramePr>
          <p:nvPr/>
        </p:nvGraphicFramePr>
        <p:xfrm>
          <a:off x="622935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1</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5" name="TextBox 74"/>
          <p:cNvSpPr txBox="1">
            <a:spLocks noChangeArrowheads="1"/>
          </p:cNvSpPr>
          <p:nvPr/>
        </p:nvSpPr>
        <p:spPr bwMode="auto">
          <a:xfrm>
            <a:off x="5200650" y="5429255"/>
            <a:ext cx="1081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92"/>
            <a:ext cx="628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
        <p:nvSpPr>
          <p:cNvPr id="76" name="TextBox 75"/>
          <p:cNvSpPr txBox="1">
            <a:spLocks noChangeArrowheads="1"/>
          </p:cNvSpPr>
          <p:nvPr/>
        </p:nvSpPr>
        <p:spPr bwMode="auto">
          <a:xfrm>
            <a:off x="4000504" y="30591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78" name="TextBox 77"/>
          <p:cNvSpPr txBox="1">
            <a:spLocks noChangeArrowheads="1"/>
          </p:cNvSpPr>
          <p:nvPr/>
        </p:nvSpPr>
        <p:spPr bwMode="auto">
          <a:xfrm>
            <a:off x="4000504" y="27162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82" name="TextBox 81"/>
          <p:cNvSpPr txBox="1">
            <a:spLocks noChangeArrowheads="1"/>
          </p:cNvSpPr>
          <p:nvPr/>
        </p:nvSpPr>
        <p:spPr bwMode="auto">
          <a:xfrm>
            <a:off x="4000504" y="20304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84" name="TextBox 83"/>
          <p:cNvSpPr txBox="1">
            <a:spLocks noChangeArrowheads="1"/>
          </p:cNvSpPr>
          <p:nvPr/>
        </p:nvSpPr>
        <p:spPr bwMode="auto">
          <a:xfrm>
            <a:off x="4000504" y="13446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0" name="TextBox 89"/>
          <p:cNvSpPr txBox="1">
            <a:spLocks noChangeArrowheads="1"/>
          </p:cNvSpPr>
          <p:nvPr/>
        </p:nvSpPr>
        <p:spPr bwMode="auto">
          <a:xfrm>
            <a:off x="5160963" y="4430715"/>
            <a:ext cx="3086100" cy="36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 T0 &gt; T1 &gt; T2 &gt; T3</a:t>
            </a:r>
          </a:p>
        </p:txBody>
      </p:sp>
      <p:sp>
        <p:nvSpPr>
          <p:cNvPr id="91" name="TextBox 90"/>
          <p:cNvSpPr txBox="1">
            <a:spLocks noChangeArrowheads="1"/>
          </p:cNvSpPr>
          <p:nvPr/>
        </p:nvSpPr>
        <p:spPr bwMode="auto">
          <a:xfrm>
            <a:off x="8458204" y="30591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92" name="TextBox 91"/>
          <p:cNvSpPr txBox="1">
            <a:spLocks noChangeArrowheads="1"/>
          </p:cNvSpPr>
          <p:nvPr/>
        </p:nvSpPr>
        <p:spPr bwMode="auto">
          <a:xfrm>
            <a:off x="8458204" y="27162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93" name="TextBox 92"/>
          <p:cNvSpPr txBox="1">
            <a:spLocks noChangeArrowheads="1"/>
          </p:cNvSpPr>
          <p:nvPr/>
        </p:nvSpPr>
        <p:spPr bwMode="auto">
          <a:xfrm>
            <a:off x="8458204" y="23733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94" name="TextBox 93"/>
          <p:cNvSpPr txBox="1">
            <a:spLocks noChangeArrowheads="1"/>
          </p:cNvSpPr>
          <p:nvPr/>
        </p:nvSpPr>
        <p:spPr bwMode="auto">
          <a:xfrm>
            <a:off x="8458204" y="20304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95" name="TextBox 94"/>
          <p:cNvSpPr txBox="1">
            <a:spLocks noChangeArrowheads="1"/>
          </p:cNvSpPr>
          <p:nvPr/>
        </p:nvSpPr>
        <p:spPr bwMode="auto">
          <a:xfrm>
            <a:off x="8458204" y="16875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96" name="TextBox 95"/>
          <p:cNvSpPr txBox="1">
            <a:spLocks noChangeArrowheads="1"/>
          </p:cNvSpPr>
          <p:nvPr/>
        </p:nvSpPr>
        <p:spPr bwMode="auto">
          <a:xfrm>
            <a:off x="8458204" y="13446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97" name="TextBox 96"/>
          <p:cNvSpPr txBox="1">
            <a:spLocks noChangeArrowheads="1"/>
          </p:cNvSpPr>
          <p:nvPr/>
        </p:nvSpPr>
        <p:spPr bwMode="auto">
          <a:xfrm>
            <a:off x="8458204" y="1001713"/>
            <a:ext cx="31504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30"/>
            <a:ext cx="628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Tree>
    <p:extLst>
      <p:ext uri="{BB962C8B-B14F-4D97-AF65-F5344CB8AC3E}">
        <p14:creationId xmlns:p14="http://schemas.microsoft.com/office/powerpoint/2010/main" val="1322117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Shared Resource Design for Multi-Core Systems</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5</a:t>
            </a:fld>
            <a:endParaRPr lang="en-US" sz="1200">
              <a:solidFill>
                <a:srgbClr val="000000"/>
              </a:solidFill>
              <a:latin typeface="Garamond" charset="0"/>
            </a:endParaRPr>
          </a:p>
        </p:txBody>
      </p:sp>
    </p:spTree>
    <p:extLst>
      <p:ext uri="{BB962C8B-B14F-4D97-AF65-F5344CB8AC3E}">
        <p14:creationId xmlns:p14="http://schemas.microsoft.com/office/powerpoint/2010/main" val="297617789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dirty="0">
                <a:latin typeface="Tahoma" charset="0"/>
              </a:rPr>
              <a:t>PAR-BS Scheduling Policy</a:t>
            </a:r>
          </a:p>
          <a:p>
            <a:pPr lvl="1" eaLnBrk="1" hangingPunct="1">
              <a:buFont typeface="Wingdings" charset="0"/>
              <a:buNone/>
            </a:pPr>
            <a:r>
              <a:rPr lang="en-US" sz="1800" dirty="0">
                <a:solidFill>
                  <a:srgbClr val="0000FF"/>
                </a:solidFill>
                <a:latin typeface="Tahoma" charset="0"/>
              </a:rPr>
              <a:t>  </a:t>
            </a:r>
            <a:r>
              <a:rPr lang="en-US" sz="2000" dirty="0">
                <a:solidFill>
                  <a:srgbClr val="0000FF"/>
                </a:solidFill>
                <a:latin typeface="Tahoma" charset="0"/>
              </a:rPr>
              <a:t>(1) Marked requests first</a:t>
            </a:r>
          </a:p>
          <a:p>
            <a:pPr lvl="1" eaLnBrk="1" hangingPunct="1">
              <a:buFont typeface="Wingdings" charset="0"/>
              <a:buNone/>
            </a:pPr>
            <a:r>
              <a:rPr lang="en-US" sz="2000" dirty="0">
                <a:latin typeface="Tahoma" charset="0"/>
              </a:rPr>
              <a:t>  (2) Row-hit requests first</a:t>
            </a:r>
          </a:p>
          <a:p>
            <a:pPr lvl="1" eaLnBrk="1" hangingPunct="1">
              <a:buFont typeface="Wingdings" charset="0"/>
              <a:buNone/>
            </a:pPr>
            <a:r>
              <a:rPr lang="en-US" sz="2000" dirty="0">
                <a:solidFill>
                  <a:srgbClr val="0000FF"/>
                </a:solidFill>
                <a:latin typeface="Tahoma" charset="0"/>
              </a:rPr>
              <a:t>  (3) Higher-rank thread first (shortest stall-time first)</a:t>
            </a:r>
          </a:p>
          <a:p>
            <a:pPr lvl="1" eaLnBrk="1" hangingPunct="1">
              <a:buFont typeface="Wingdings" charset="0"/>
              <a:buNone/>
            </a:pPr>
            <a:r>
              <a:rPr lang="en-US" sz="2000" dirty="0">
                <a:latin typeface="Tahoma" charset="0"/>
              </a:rPr>
              <a:t>  (4) Oldest first</a:t>
            </a:r>
          </a:p>
          <a:p>
            <a:pPr eaLnBrk="1" hangingPunct="1"/>
            <a:endParaRPr lang="en-US" dirty="0">
              <a:latin typeface="Tahoma" charset="0"/>
            </a:endParaRPr>
          </a:p>
          <a:p>
            <a:pPr eaLnBrk="1" hangingPunct="1"/>
            <a:r>
              <a:rPr lang="en-US" sz="2200" dirty="0">
                <a:latin typeface="Tahoma" charset="0"/>
              </a:rPr>
              <a:t>Three properties:</a:t>
            </a:r>
          </a:p>
          <a:p>
            <a:pPr lvl="1" eaLnBrk="1" hangingPunct="1"/>
            <a:r>
              <a:rPr lang="en-US" sz="2000" dirty="0">
                <a:latin typeface="Tahoma" charset="0"/>
              </a:rPr>
              <a:t>Exploits row-buffer locality </a:t>
            </a:r>
            <a:r>
              <a:rPr lang="en-US" sz="2000" b="1" dirty="0">
                <a:latin typeface="Tahoma" charset="0"/>
              </a:rPr>
              <a:t>and</a:t>
            </a:r>
            <a:r>
              <a:rPr lang="en-US" sz="2000" dirty="0">
                <a:latin typeface="Tahoma" charset="0"/>
              </a:rPr>
              <a:t> intra-thread bank parallelism	</a:t>
            </a:r>
          </a:p>
          <a:p>
            <a:pPr lvl="1" eaLnBrk="1" hangingPunct="1"/>
            <a:r>
              <a:rPr lang="en-US" sz="2000" dirty="0">
                <a:latin typeface="Tahoma" charset="0"/>
              </a:rPr>
              <a:t>Work-conserving</a:t>
            </a:r>
          </a:p>
          <a:p>
            <a:pPr lvl="2" eaLnBrk="1" hangingPunct="1"/>
            <a:r>
              <a:rPr lang="en-US" sz="1800" dirty="0">
                <a:latin typeface="Tahoma" charset="0"/>
              </a:rPr>
              <a:t>Services unmarked requests to banks without marked requests </a:t>
            </a:r>
          </a:p>
          <a:p>
            <a:pPr lvl="1" eaLnBrk="1" hangingPunct="1"/>
            <a:r>
              <a:rPr lang="en-US" sz="2000" dirty="0">
                <a:latin typeface="Tahoma" charset="0"/>
              </a:rPr>
              <a:t>Marking-Cap is important</a:t>
            </a:r>
          </a:p>
          <a:p>
            <a:pPr lvl="2" eaLnBrk="1" hangingPunct="1"/>
            <a:r>
              <a:rPr lang="en-US" sz="1800" dirty="0">
                <a:latin typeface="Tahoma" charset="0"/>
              </a:rPr>
              <a:t>Too small cap: destroys row-buffer locality</a:t>
            </a:r>
          </a:p>
          <a:p>
            <a:pPr lvl="2" eaLnBrk="1" hangingPunct="1"/>
            <a:r>
              <a:rPr lang="en-US" sz="1800" dirty="0">
                <a:latin typeface="Tahoma" charset="0"/>
              </a:rPr>
              <a:t>Too large cap: penalizes memory non-intensive threads   </a:t>
            </a:r>
          </a:p>
          <a:p>
            <a:pPr eaLnBrk="1" hangingPunct="1"/>
            <a:r>
              <a:rPr lang="en-US" sz="2200" dirty="0">
                <a:solidFill>
                  <a:srgbClr val="0000FF"/>
                </a:solidFill>
                <a:latin typeface="Tahoma" charset="0"/>
              </a:rPr>
              <a:t>Many more trade-offs </a:t>
            </a:r>
            <a:r>
              <a:rPr lang="en-US" sz="2200" dirty="0" smtClean="0">
                <a:solidFill>
                  <a:srgbClr val="0000FF"/>
                </a:solidFill>
                <a:latin typeface="Tahoma" charset="0"/>
              </a:rPr>
              <a:t>analyzed</a:t>
            </a:r>
            <a:endParaRPr lang="en-US" sz="2200" dirty="0">
              <a:solidFill>
                <a:srgbClr val="0000FF"/>
              </a:solidFill>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5F00FC-5637-E34C-9C06-941984B67474}" type="slidenum">
              <a:rPr lang="en-US">
                <a:solidFill>
                  <a:srgbClr val="000000"/>
                </a:solidFill>
                <a:latin typeface="Garamond" charset="0"/>
              </a:rPr>
              <a:pPr eaLnBrk="1" hangingPunct="1"/>
              <a:t>50</a:t>
            </a:fld>
            <a:endParaRPr lang="en-US">
              <a:solidFill>
                <a:srgbClr val="000000"/>
              </a:solidFill>
              <a:latin typeface="Garamond"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7" name="TextBox 6"/>
          <p:cNvSpPr txBox="1">
            <a:spLocks noChangeArrowheads="1"/>
          </p:cNvSpPr>
          <p:nvPr/>
        </p:nvSpPr>
        <p:spPr bwMode="auto">
          <a:xfrm>
            <a:off x="6800852" y="1416052"/>
            <a:ext cx="1097007"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Batching</a:t>
            </a:r>
          </a:p>
        </p:txBody>
      </p:sp>
      <p:sp>
        <p:nvSpPr>
          <p:cNvPr id="8" name="TextBox 7"/>
          <p:cNvSpPr txBox="1">
            <a:spLocks noChangeArrowheads="1"/>
          </p:cNvSpPr>
          <p:nvPr/>
        </p:nvSpPr>
        <p:spPr bwMode="auto">
          <a:xfrm>
            <a:off x="6800852" y="1930404"/>
            <a:ext cx="2056716" cy="93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FF0000"/>
                </a:solidFill>
              </a:rPr>
              <a:t>Parallelism-aware</a:t>
            </a:r>
          </a:p>
          <a:p>
            <a:pPr defTabSz="914165" eaLnBrk="1" fontAlgn="base" hangingPunct="1">
              <a:spcBef>
                <a:spcPct val="0"/>
              </a:spcBef>
              <a:spcAft>
                <a:spcPct val="0"/>
              </a:spcAft>
            </a:pPr>
            <a:r>
              <a:rPr lang="en-US" smtClean="0">
                <a:solidFill>
                  <a:srgbClr val="FF0000"/>
                </a:solidFill>
              </a:rPr>
              <a:t>within-batch</a:t>
            </a:r>
          </a:p>
          <a:p>
            <a:pPr defTabSz="914165" eaLnBrk="1" fontAlgn="base" hangingPunct="1">
              <a:spcBef>
                <a:spcPct val="0"/>
              </a:spcBef>
              <a:spcAft>
                <a:spcPct val="0"/>
              </a:spcAft>
            </a:pPr>
            <a:r>
              <a:rPr lang="en-US" smtClean="0">
                <a:solidFill>
                  <a:srgbClr val="FF0000"/>
                </a:solidFill>
              </a:rPr>
              <a:t>scheduling</a:t>
            </a:r>
          </a:p>
        </p:txBody>
      </p:sp>
    </p:spTree>
    <p:extLst>
      <p:ext uri="{BB962C8B-B14F-4D97-AF65-F5344CB8AC3E}">
        <p14:creationId xmlns:p14="http://schemas.microsoft.com/office/powerpoint/2010/main" val="1174890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51</a:t>
            </a:fld>
            <a:endParaRPr lang="en-US">
              <a:solidFill>
                <a:srgbClr val="000000"/>
              </a:solidFill>
              <a:latin typeface="Garamond" charset="0"/>
            </a:endParaRPr>
          </a:p>
        </p:txBody>
      </p:sp>
    </p:spTree>
    <p:extLst>
      <p:ext uri="{BB962C8B-B14F-4D97-AF65-F5344CB8AC3E}">
        <p14:creationId xmlns:p14="http://schemas.microsoft.com/office/powerpoint/2010/main" val="347665815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1CCD79-39D0-4845-8AC0-6B42D28C00FE}" type="slidenum">
              <a:rPr lang="en-US">
                <a:solidFill>
                  <a:srgbClr val="000000"/>
                </a:solidFill>
                <a:latin typeface="Garamond" charset="0"/>
              </a:rPr>
              <a:pPr eaLnBrk="1" hangingPunct="1"/>
              <a:t>52</a:t>
            </a:fld>
            <a:endParaRPr lang="en-US">
              <a:solidFill>
                <a:srgbClr val="000000"/>
              </a:solidFill>
              <a:latin typeface="Garamond" charset="0"/>
            </a:endParaRPr>
          </a:p>
        </p:txBody>
      </p:sp>
      <p:sp>
        <p:nvSpPr>
          <p:cNvPr id="2052"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2050" name="Object 2"/>
          <p:cNvGraphicFramePr>
            <a:graphicFrameLocks noGrp="1" noChangeAspect="1"/>
          </p:cNvGraphicFramePr>
          <p:nvPr>
            <p:ph idx="1"/>
          </p:nvPr>
        </p:nvGraphicFramePr>
        <p:xfrm>
          <a:off x="407988" y="1319214"/>
          <a:ext cx="8482012" cy="4967287"/>
        </p:xfrm>
        <a:graphic>
          <a:graphicData uri="http://schemas.openxmlformats.org/presentationml/2006/ole">
            <mc:AlternateContent xmlns:mc="http://schemas.openxmlformats.org/markup-compatibility/2006">
              <mc:Choice xmlns:v="urn:schemas-microsoft-com:vml" Requires="v">
                <p:oleObj spid="_x0000_s114703" name="Worksheet" r:id="rId6" imgW="8839149" imgH="5467440" progId="Excel.Sheet.8">
                  <p:embed/>
                </p:oleObj>
              </mc:Choice>
              <mc:Fallback>
                <p:oleObj name="Worksheet" r:id="rId6" imgW="8839149" imgH="546744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8" y="1319214"/>
                        <a:ext cx="8482012" cy="4967287"/>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sp>
        <p:nvSpPr>
          <p:cNvPr id="2053" name="Text Box 8"/>
          <p:cNvSpPr txBox="1">
            <a:spLocks noChangeArrowheads="1"/>
          </p:cNvSpPr>
          <p:nvPr/>
        </p:nvSpPr>
        <p:spPr bwMode="auto">
          <a:xfrm>
            <a:off x="685804" y="1046163"/>
            <a:ext cx="836004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Unfairness = MAX Memory Slowdown / MIN Memory Slowdown [MICRO 2007]</a:t>
            </a:r>
          </a:p>
        </p:txBody>
      </p:sp>
      <p:sp>
        <p:nvSpPr>
          <p:cNvPr id="2054" name="Text Box 9"/>
          <p:cNvSpPr txBox="1">
            <a:spLocks noChangeArrowheads="1"/>
          </p:cNvSpPr>
          <p:nvPr/>
        </p:nvSpPr>
        <p:spPr bwMode="auto">
          <a:xfrm>
            <a:off x="2800350" y="4943475"/>
            <a:ext cx="7048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sp>
        <p:nvSpPr>
          <p:cNvPr id="2057" name="Text Box 15"/>
          <p:cNvSpPr txBox="1">
            <a:spLocks noChangeArrowheads="1"/>
          </p:cNvSpPr>
          <p:nvPr/>
        </p:nvSpPr>
        <p:spPr bwMode="auto">
          <a:xfrm>
            <a:off x="5143505" y="4943475"/>
            <a:ext cx="720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1.08X</a:t>
            </a:r>
          </a:p>
        </p:txBody>
      </p:sp>
      <p:sp>
        <p:nvSpPr>
          <p:cNvPr id="2058" name="Text Box 16"/>
          <p:cNvSpPr txBox="1">
            <a:spLocks noChangeArrowheads="1"/>
          </p:cNvSpPr>
          <p:nvPr/>
        </p:nvSpPr>
        <p:spPr bwMode="auto">
          <a:xfrm>
            <a:off x="7429500" y="4429125"/>
            <a:ext cx="7048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cxnSp>
        <p:nvCxnSpPr>
          <p:cNvPr id="12" name="Straight Arrow Connector 11"/>
          <p:cNvCxnSpPr>
            <a:cxnSpLocks noChangeShapeType="1"/>
          </p:cNvCxnSpPr>
          <p:nvPr/>
        </p:nvCxnSpPr>
        <p:spPr bwMode="auto">
          <a:xfrm rot="5400000">
            <a:off x="3008313" y="5468938"/>
            <a:ext cx="1555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8" name="Straight Arrow Connector 17"/>
          <p:cNvCxnSpPr>
            <a:cxnSpLocks noChangeShapeType="1"/>
          </p:cNvCxnSpPr>
          <p:nvPr/>
        </p:nvCxnSpPr>
        <p:spPr bwMode="auto">
          <a:xfrm rot="5400000">
            <a:off x="5330031" y="5379244"/>
            <a:ext cx="155575" cy="158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 name="Straight Arrow Connector 19"/>
          <p:cNvCxnSpPr>
            <a:cxnSpLocks noChangeShapeType="1"/>
          </p:cNvCxnSpPr>
          <p:nvPr/>
        </p:nvCxnSpPr>
        <p:spPr bwMode="auto">
          <a:xfrm rot="5400000">
            <a:off x="7608888" y="5018088"/>
            <a:ext cx="21272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spTree>
    <p:custDataLst>
      <p:tags r:id="rId2"/>
    </p:custDataLst>
    <p:extLst>
      <p:ext uri="{BB962C8B-B14F-4D97-AF65-F5344CB8AC3E}">
        <p14:creationId xmlns:p14="http://schemas.microsoft.com/office/powerpoint/2010/main" val="2943366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ppt_h/2"/>
                                          </p:val>
                                        </p:tav>
                                        <p:tav tm="100000">
                                          <p:val>
                                            <p:strVal val="#ppt_y"/>
                                          </p:val>
                                        </p:tav>
                                      </p:tavLst>
                                    </p:anim>
                                    <p:anim calcmode="lin" valueType="num">
                                      <p:cBhvr>
                                        <p:cTn id="15" dur="500" fill="hold"/>
                                        <p:tgtEl>
                                          <p:spTgt spid="18"/>
                                        </p:tgtEl>
                                        <p:attrNameLst>
                                          <p:attrName>ppt_w</p:attrName>
                                        </p:attrNameLst>
                                      </p:cBhvr>
                                      <p:tavLst>
                                        <p:tav tm="0">
                                          <p:val>
                                            <p:strVal val="#ppt_w"/>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ppt_h/2"/>
                                          </p:val>
                                        </p:tav>
                                        <p:tav tm="100000">
                                          <p:val>
                                            <p:strVal val="#ppt_y"/>
                                          </p:val>
                                        </p:tav>
                                      </p:tavLst>
                                    </p:anim>
                                    <p:anim calcmode="lin" valueType="num">
                                      <p:cBhvr>
                                        <p:cTn id="21" dur="500" fill="hold"/>
                                        <p:tgtEl>
                                          <p:spTgt spid="20"/>
                                        </p:tgtEl>
                                        <p:attrNameLst>
                                          <p:attrName>ppt_w</p:attrName>
                                        </p:attrNameLst>
                                      </p:cBhvr>
                                      <p:tavLst>
                                        <p:tav tm="0">
                                          <p:val>
                                            <p:strVal val="#ppt_w"/>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7" grpId="0"/>
      <p:bldP spid="20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7A3C56-B3E3-CF45-849E-C56E000737E1}" type="slidenum">
              <a:rPr lang="en-US">
                <a:solidFill>
                  <a:srgbClr val="000000"/>
                </a:solidFill>
                <a:latin typeface="Garamond" charset="0"/>
              </a:rPr>
              <a:pPr eaLnBrk="1" hangingPunct="1"/>
              <a:t>53</a:t>
            </a:fld>
            <a:endParaRPr lang="en-US">
              <a:solidFill>
                <a:srgbClr val="000000"/>
              </a:solidFill>
              <a:latin typeface="Garamond" charset="0"/>
            </a:endParaRPr>
          </a:p>
        </p:txBody>
      </p:sp>
      <p:sp>
        <p:nvSpPr>
          <p:cNvPr id="3076" name="Rectangle 2"/>
          <p:cNvSpPr>
            <a:spLocks noGrp="1" noChangeArrowheads="1"/>
          </p:cNvSpPr>
          <p:nvPr>
            <p:ph type="title"/>
          </p:nvPr>
        </p:nvSpPr>
        <p:spPr>
          <a:xfrm>
            <a:off x="228605" y="152401"/>
            <a:ext cx="8778875" cy="1066800"/>
          </a:xfrm>
        </p:spPr>
        <p:txBody>
          <a:bodyPr/>
          <a:lstStyle/>
          <a:p>
            <a:pPr eaLnBrk="1" hangingPunct="1"/>
            <a:r>
              <a:rPr lang="en-US" sz="3600">
                <a:latin typeface="Garamond" charset="0"/>
              </a:rPr>
              <a:t>System Performance (Hmean-speedup)</a:t>
            </a:r>
          </a:p>
        </p:txBody>
      </p:sp>
      <p:graphicFrame>
        <p:nvGraphicFramePr>
          <p:cNvPr id="3074" name="Object 2"/>
          <p:cNvGraphicFramePr>
            <a:graphicFrameLocks noGrp="1" noChangeAspect="1"/>
          </p:cNvGraphicFramePr>
          <p:nvPr>
            <p:ph idx="1"/>
          </p:nvPr>
        </p:nvGraphicFramePr>
        <p:xfrm>
          <a:off x="407993" y="1185863"/>
          <a:ext cx="8480425" cy="5245100"/>
        </p:xfrm>
        <a:graphic>
          <a:graphicData uri="http://schemas.openxmlformats.org/presentationml/2006/ole">
            <mc:AlternateContent xmlns:mc="http://schemas.openxmlformats.org/markup-compatibility/2006">
              <mc:Choice xmlns:v="urn:schemas-microsoft-com:vml" Requires="v">
                <p:oleObj spid="_x0000_s115727" name="Worksheet" r:id="rId5" imgW="8839149" imgH="5467440" progId="Excel.Sheet.8">
                  <p:embed/>
                </p:oleObj>
              </mc:Choice>
              <mc:Fallback>
                <p:oleObj name="Worksheet" r:id="rId5" imgW="8839149" imgH="54674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93" y="1185863"/>
                        <a:ext cx="8480425" cy="5245100"/>
                      </a:xfrm>
                      <a:prstGeom prst="rect">
                        <a:avLst/>
                      </a:prstGeom>
                      <a:extLst>
                        <a:ext uri="{FAA26D3D-D897-4be2-8F04-BA451C77F1D7}">
                          <ma14:placeholderFlag xmlns:ma14="http://schemas.microsoft.com/office/mac/drawingml/2011/main" xmlns="" val="1"/>
                        </a:ext>
                      </a:extLst>
                    </p:spPr>
                  </p:pic>
                </p:oleObj>
              </mc:Fallback>
            </mc:AlternateContent>
          </a:graphicData>
        </a:graphic>
      </p:graphicFrame>
      <p:sp>
        <p:nvSpPr>
          <p:cNvPr id="3077" name="Text Box 5"/>
          <p:cNvSpPr txBox="1">
            <a:spLocks noChangeArrowheads="1"/>
          </p:cNvSpPr>
          <p:nvPr/>
        </p:nvSpPr>
        <p:spPr bwMode="auto">
          <a:xfrm>
            <a:off x="2835275" y="1143001"/>
            <a:ext cx="71902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8.3%</a:t>
            </a:r>
          </a:p>
        </p:txBody>
      </p:sp>
      <p:sp>
        <p:nvSpPr>
          <p:cNvPr id="3078" name="Text Box 6"/>
          <p:cNvSpPr txBox="1">
            <a:spLocks noChangeArrowheads="1"/>
          </p:cNvSpPr>
          <p:nvPr/>
        </p:nvSpPr>
        <p:spPr bwMode="auto">
          <a:xfrm>
            <a:off x="5321300" y="1143001"/>
            <a:ext cx="71902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6.1%</a:t>
            </a:r>
          </a:p>
        </p:txBody>
      </p:sp>
      <p:sp>
        <p:nvSpPr>
          <p:cNvPr id="3079" name="Text Box 7"/>
          <p:cNvSpPr txBox="1">
            <a:spLocks noChangeArrowheads="1"/>
          </p:cNvSpPr>
          <p:nvPr/>
        </p:nvSpPr>
        <p:spPr bwMode="auto">
          <a:xfrm>
            <a:off x="7689850" y="1143001"/>
            <a:ext cx="719020"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5.1%</a:t>
            </a:r>
          </a:p>
        </p:txBody>
      </p:sp>
      <p:cxnSp>
        <p:nvCxnSpPr>
          <p:cNvPr id="11" name="Straight Arrow Connector 10"/>
          <p:cNvCxnSpPr>
            <a:cxnSpLocks noChangeShapeType="1"/>
          </p:cNvCxnSpPr>
          <p:nvPr/>
        </p:nvCxnSpPr>
        <p:spPr bwMode="auto">
          <a:xfrm rot="5400000" flipH="1" flipV="1">
            <a:off x="2616999" y="1883574"/>
            <a:ext cx="365125" cy="15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rot="5400000" flipH="1" flipV="1">
            <a:off x="5040317" y="2011363"/>
            <a:ext cx="3206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rot="5400000" flipH="1" flipV="1">
            <a:off x="7509669" y="2194719"/>
            <a:ext cx="182562"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88192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ppt_h/2"/>
                                          </p:val>
                                        </p:tav>
                                        <p:tav tm="100000">
                                          <p:val>
                                            <p:strVal val="#ppt_y"/>
                                          </p:val>
                                        </p:tav>
                                      </p:tavLst>
                                    </p:anim>
                                    <p:anim calcmode="lin" valueType="num">
                                      <p:cBhvr>
                                        <p:cTn id="21" dur="500" fill="hold"/>
                                        <p:tgtEl>
                                          <p:spTgt spid="14"/>
                                        </p:tgtEl>
                                        <p:attrNameLst>
                                          <p:attrName>ppt_w</p:attrName>
                                        </p:attrNameLst>
                                      </p:cBhvr>
                                      <p:tavLst>
                                        <p:tav tm="0">
                                          <p:val>
                                            <p:strVal val="#ppt_w"/>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54</a:t>
            </a:fld>
            <a:endParaRPr lang="en-US"/>
          </a:p>
        </p:txBody>
      </p:sp>
    </p:spTree>
    <p:extLst>
      <p:ext uri="{BB962C8B-B14F-4D97-AF65-F5344CB8AC3E}">
        <p14:creationId xmlns:p14="http://schemas.microsoft.com/office/powerpoint/2010/main" val="3050392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PAR-BS</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t>Onur Mutlu and Thomas Moscibroda, </a:t>
            </a:r>
            <a:br>
              <a:rPr lang="en-US" sz="2200" dirty="0"/>
            </a:br>
            <a:r>
              <a:rPr lang="en-US" sz="2200" b="1" dirty="0">
                <a:hlinkClick r:id="rId2"/>
              </a:rPr>
              <a:t>"Parallelism-Aware Batch Scheduling: Enhancing both Performance and Fairness of Shared DRAM Systems"</a:t>
            </a:r>
            <a:r>
              <a:rPr lang="en-US" sz="2200" dirty="0"/>
              <a:t/>
            </a:r>
            <a:br>
              <a:rPr lang="en-US" sz="2200" dirty="0"/>
            </a:br>
            <a:r>
              <a:rPr lang="en-US" sz="2200" i="1" dirty="0"/>
              <a:t>Proceedings of the </a:t>
            </a:r>
            <a:r>
              <a:rPr lang="en-US" sz="2200" i="1" dirty="0">
                <a:hlinkClick r:id="rId3"/>
              </a:rPr>
              <a:t>35th International Symposium on Computer Architecture</a:t>
            </a:r>
            <a:r>
              <a:rPr lang="en-US" sz="2200" i="1" dirty="0"/>
              <a:t> (</a:t>
            </a:r>
            <a:r>
              <a:rPr lang="en-US" sz="2200" b="1" i="1" dirty="0"/>
              <a:t>ISCA</a:t>
            </a:r>
            <a:r>
              <a:rPr lang="en-US" sz="2200" i="1" dirty="0"/>
              <a:t>)</a:t>
            </a:r>
            <a:r>
              <a:rPr lang="en-US" sz="2200" dirty="0"/>
              <a:t>, pages 63-74, Beijing, China, June 2008. [</a:t>
            </a:r>
            <a:r>
              <a:rPr lang="en-US" sz="2200" dirty="0">
                <a:hlinkClick r:id="rId4"/>
              </a:rPr>
              <a:t>Summary</a:t>
            </a:r>
            <a:r>
              <a:rPr lang="en-US" sz="2200" dirty="0"/>
              <a:t>] [</a:t>
            </a:r>
            <a:r>
              <a:rPr lang="en-US" sz="2200" dirty="0">
                <a:hlinkClick r:id="rId5"/>
              </a:rPr>
              <a:t>Slides (ppt)</a:t>
            </a:r>
            <a:r>
              <a:rPr lang="en-US" sz="2200" dirty="0"/>
              <a:t>]</a:t>
            </a:r>
          </a:p>
        </p:txBody>
      </p:sp>
      <p:sp>
        <p:nvSpPr>
          <p:cNvPr id="4" name="Slide Number Placeholder 3"/>
          <p:cNvSpPr>
            <a:spLocks noGrp="1"/>
          </p:cNvSpPr>
          <p:nvPr>
            <p:ph type="sldNum" sz="quarter" idx="11"/>
          </p:nvPr>
        </p:nvSpPr>
        <p:spPr/>
        <p:txBody>
          <a:bodyPr/>
          <a:lstStyle/>
          <a:p>
            <a:fld id="{F018A9BF-27BD-E54A-B2B9-7514B3A3E451}" type="slidenum">
              <a:rPr lang="en-US" smtClean="0">
                <a:solidFill>
                  <a:srgbClr val="000000"/>
                </a:solidFill>
              </a:rPr>
              <a:pPr/>
              <a:t>55</a:t>
            </a:fld>
            <a:endParaRPr lang="en-US">
              <a:solidFill>
                <a:srgbClr val="000000"/>
              </a:solidFill>
            </a:endParaRPr>
          </a:p>
        </p:txBody>
      </p:sp>
      <p:pic>
        <p:nvPicPr>
          <p:cNvPr id="5" name="Picture 4"/>
          <p:cNvPicPr>
            <a:picLocks noChangeAspect="1"/>
          </p:cNvPicPr>
          <p:nvPr/>
        </p:nvPicPr>
        <p:blipFill>
          <a:blip r:embed="rId6"/>
          <a:stretch>
            <a:fillRect/>
          </a:stretch>
        </p:blipFill>
        <p:spPr>
          <a:xfrm>
            <a:off x="0" y="4235718"/>
            <a:ext cx="9144000" cy="1785570"/>
          </a:xfrm>
          <a:prstGeom prst="rect">
            <a:avLst/>
          </a:prstGeom>
        </p:spPr>
      </p:pic>
    </p:spTree>
    <p:extLst>
      <p:ext uri="{BB962C8B-B14F-4D97-AF65-F5344CB8AC3E}">
        <p14:creationId xmlns:p14="http://schemas.microsoft.com/office/powerpoint/2010/main" val="288710282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ATLAS Memory Scheduler</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6984" y="4293096"/>
            <a:ext cx="8949742" cy="1498967"/>
          </a:xfrm>
          <a:prstGeom prst="rect">
            <a:avLst/>
          </a:prstGeom>
          <a:noFill/>
        </p:spPr>
        <p:txBody>
          <a:bodyPr wrap="none" lIns="91416" tIns="45709" rIns="91416" bIns="45709" rtlCol="0">
            <a:spAutoFit/>
          </a:bodyPr>
          <a:lstStyle/>
          <a:p>
            <a:pPr algn="ctr"/>
            <a:r>
              <a:rPr lang="en-US" dirty="0" err="1">
                <a:solidFill>
                  <a:srgbClr val="000000"/>
                </a:solidFill>
                <a:latin typeface="Tahoma"/>
              </a:rPr>
              <a:t>Yoongu</a:t>
            </a:r>
            <a:r>
              <a:rPr lang="en-US" dirty="0">
                <a:solidFill>
                  <a:srgbClr val="000000"/>
                </a:solidFill>
                <a:latin typeface="Tahoma"/>
              </a:rPr>
              <a:t> Kim, </a:t>
            </a:r>
            <a:r>
              <a:rPr lang="en-US" dirty="0" err="1">
                <a:solidFill>
                  <a:srgbClr val="000000"/>
                </a:solidFill>
                <a:latin typeface="Tahoma"/>
              </a:rPr>
              <a:t>Dongsu</a:t>
            </a:r>
            <a:r>
              <a:rPr lang="en-US" dirty="0">
                <a:solidFill>
                  <a:srgbClr val="000000"/>
                </a:solidFill>
                <a:latin typeface="Tahoma"/>
              </a:rPr>
              <a:t> Han, Onur Mutlu, and </a:t>
            </a:r>
            <a:r>
              <a:rPr lang="en-US" dirty="0" err="1">
                <a:solidFill>
                  <a:srgbClr val="000000"/>
                </a:solidFill>
                <a:latin typeface="Tahoma"/>
              </a:rPr>
              <a:t>Mor</a:t>
            </a:r>
            <a:r>
              <a:rPr lang="en-US" dirty="0">
                <a:solidFill>
                  <a:srgbClr val="000000"/>
                </a:solidFill>
                <a:latin typeface="Tahoma"/>
              </a:rPr>
              <a:t> </a:t>
            </a:r>
            <a:r>
              <a:rPr lang="en-US" dirty="0" err="1">
                <a:solidFill>
                  <a:srgbClr val="000000"/>
                </a:solidFill>
                <a:latin typeface="Tahoma"/>
              </a:rPr>
              <a:t>Harchol-Balter</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"ATLAS: A Scalable and High-Performance </a:t>
            </a:r>
            <a:endParaRPr lang="en-US" b="1" dirty="0" smtClean="0">
              <a:solidFill>
                <a:srgbClr val="000000"/>
              </a:solidFill>
              <a:latin typeface="Tahoma"/>
              <a:hlinkClick r:id=""/>
            </a:endParaRPr>
          </a:p>
          <a:p>
            <a:pPr algn="ctr"/>
            <a:r>
              <a:rPr lang="en-US" b="1" dirty="0" smtClean="0">
                <a:solidFill>
                  <a:srgbClr val="000000"/>
                </a:solidFill>
                <a:latin typeface="Tahoma"/>
                <a:hlinkClick r:id=""/>
              </a:rPr>
              <a:t>Scheduling </a:t>
            </a:r>
            <a:r>
              <a:rPr lang="en-US" b="1" dirty="0">
                <a:solidFill>
                  <a:srgbClr val="000000"/>
                </a:solidFill>
                <a:latin typeface="Tahoma"/>
                <a:hlinkClick r:id="rId3"/>
              </a:rPr>
              <a:t>Algorithm for Multiple Memory Controllers"</a:t>
            </a:r>
            <a:r>
              <a:rPr lang="en-US" dirty="0">
                <a:solidFill>
                  <a:srgbClr val="000000"/>
                </a:solidFill>
                <a:latin typeface="Tahoma"/>
              </a:rPr>
              <a:t> </a:t>
            </a:r>
            <a:br>
              <a:rPr lang="en-US" dirty="0">
                <a:solidFill>
                  <a:srgbClr val="000000"/>
                </a:solidFill>
                <a:latin typeface="Tahoma"/>
              </a:rPr>
            </a:br>
            <a:r>
              <a:rPr lang="en-US" i="1" dirty="0" smtClean="0">
                <a:solidFill>
                  <a:srgbClr val="000000"/>
                </a:solidFill>
                <a:latin typeface="Tahoma"/>
                <a:hlinkClick r:id="rId4"/>
              </a:rPr>
              <a:t>16th </a:t>
            </a:r>
            <a:r>
              <a:rPr lang="en-US" i="1" dirty="0">
                <a:solidFill>
                  <a:srgbClr val="000000"/>
                </a:solidFill>
                <a:latin typeface="Tahoma"/>
                <a:hlinkClick r:id="rId4"/>
              </a:rPr>
              <a:t>International Symposium on High-Performance Computer Architecture</a:t>
            </a:r>
            <a:r>
              <a:rPr lang="en-US" i="1" dirty="0">
                <a:solidFill>
                  <a:srgbClr val="000000"/>
                </a:solidFill>
                <a:latin typeface="Tahoma"/>
              </a:rPr>
              <a:t> (</a:t>
            </a:r>
            <a:r>
              <a:rPr lang="en-US" b="1" i="1" dirty="0">
                <a:solidFill>
                  <a:srgbClr val="000000"/>
                </a:solidFill>
                <a:latin typeface="Tahoma"/>
              </a:rPr>
              <a:t>HPCA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Bangalore</a:t>
            </a:r>
            <a:r>
              <a:rPr lang="en-US" dirty="0">
                <a:solidFill>
                  <a:srgbClr val="000000"/>
                </a:solidFill>
                <a:latin typeface="Tahoma"/>
              </a:rPr>
              <a:t>, India, January 2010. </a:t>
            </a:r>
            <a:r>
              <a:rPr lang="en-US" dirty="0">
                <a:solidFill>
                  <a:srgbClr val="000000"/>
                </a:solidFill>
                <a:latin typeface="Tahoma"/>
                <a:hlinkClick r:id="rId5"/>
              </a:rPr>
              <a:t>Slides (pptx)</a:t>
            </a:r>
            <a:r>
              <a:rPr lang="en-US" dirty="0">
                <a:solidFill>
                  <a:srgbClr val="000000"/>
                </a:solidFill>
                <a:latin typeface="Tahoma"/>
              </a:rPr>
              <a:t> </a:t>
            </a:r>
          </a:p>
        </p:txBody>
      </p:sp>
      <p:sp>
        <p:nvSpPr>
          <p:cNvPr id="5" name="TextBox 4"/>
          <p:cNvSpPr txBox="1"/>
          <p:nvPr/>
        </p:nvSpPr>
        <p:spPr>
          <a:xfrm>
            <a:off x="6516220" y="6381328"/>
            <a:ext cx="2547089"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pres?slideindex=1&amp;slidetitle="/>
              </a:rPr>
              <a:t>ATLAS HPCA 2010 Talk</a:t>
            </a:r>
            <a:endParaRPr lang="en-US" dirty="0">
              <a:solidFill>
                <a:srgbClr val="000000"/>
              </a:solidFill>
              <a:latin typeface="Tahoma"/>
            </a:endParaRPr>
          </a:p>
        </p:txBody>
      </p:sp>
    </p:spTree>
    <p:extLst>
      <p:ext uri="{BB962C8B-B14F-4D97-AF65-F5344CB8AC3E}">
        <p14:creationId xmlns:p14="http://schemas.microsoft.com/office/powerpoint/2010/main" val="66169367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Summary</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t>Goal: To maximize system performance</a:t>
            </a:r>
          </a:p>
          <a:p>
            <a:endParaRPr lang="en-US" dirty="0"/>
          </a:p>
          <a:p>
            <a:r>
              <a:rPr lang="en-US" dirty="0" smtClean="0"/>
              <a:t>Main idea: </a:t>
            </a:r>
            <a:r>
              <a:rPr lang="en-US" dirty="0" smtClean="0">
                <a:solidFill>
                  <a:srgbClr val="0000FF"/>
                </a:solidFill>
              </a:rPr>
              <a:t>Prioritize the thread that has attained the least service from the memory controllers </a:t>
            </a:r>
            <a:r>
              <a:rPr lang="en-US" dirty="0" smtClean="0"/>
              <a:t>(Adaptive per-Thread Least Attained Service Scheduling)</a:t>
            </a:r>
          </a:p>
          <a:p>
            <a:pPr lvl="1"/>
            <a:r>
              <a:rPr lang="en-US" dirty="0" smtClean="0"/>
              <a:t>Rank threads based on attained service in the past time interval(s)</a:t>
            </a:r>
          </a:p>
          <a:p>
            <a:pPr lvl="1"/>
            <a:r>
              <a:rPr lang="en-US" dirty="0" smtClean="0"/>
              <a:t>Enforce thread ranking in the memory scheduler during the current interval</a:t>
            </a:r>
          </a:p>
          <a:p>
            <a:endParaRPr lang="en-US" dirty="0"/>
          </a:p>
          <a:p>
            <a:r>
              <a:rPr lang="en-US" dirty="0" smtClean="0"/>
              <a:t>Why it works: </a:t>
            </a:r>
            <a:r>
              <a:rPr lang="en-US" dirty="0" smtClean="0">
                <a:solidFill>
                  <a:srgbClr val="FF0000"/>
                </a:solidFill>
              </a:rPr>
              <a:t>Prioritizes “light” (memory non-intensive) threads that are more likely to keep their cores busy</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F018A9BF-27BD-E54A-B2B9-7514B3A3E451}"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1993499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7"/>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58</a:t>
            </a:fld>
            <a:endParaRPr lang="en-US">
              <a:solidFill>
                <a:srgbClr val="000000"/>
              </a:solidFill>
            </a:endParaRPr>
          </a:p>
        </p:txBody>
      </p:sp>
      <p:sp>
        <p:nvSpPr>
          <p:cNvPr id="10" name="TextBox 9"/>
          <p:cNvSpPr txBox="1"/>
          <p:nvPr/>
        </p:nvSpPr>
        <p:spPr>
          <a:xfrm>
            <a:off x="1928794" y="1000108"/>
            <a:ext cx="5357850" cy="553998"/>
          </a:xfrm>
          <a:prstGeom prst="rect">
            <a:avLst/>
          </a:prstGeom>
          <a:noFill/>
        </p:spPr>
        <p:txBody>
          <a:bodyPr wrap="square" lIns="91416" tIns="45709" rIns="91416" bIns="45709" rtlCol="0">
            <a:spAutoFit/>
          </a:bodyPr>
          <a:lstStyle/>
          <a:p>
            <a:pPr algn="ctr" defTabSz="914165"/>
            <a:r>
              <a:rPr lang="en-US" sz="3000">
                <a:solidFill>
                  <a:srgbClr val="000000"/>
                </a:solidFill>
                <a:latin typeface="Times New Roman" pitchFamily="18" charset="0"/>
                <a:cs typeface="Times New Roman" pitchFamily="18" charset="0"/>
              </a:rPr>
              <a:t>System throughput = ∑ Speedup</a:t>
            </a:r>
          </a:p>
        </p:txBody>
      </p:sp>
      <p:sp>
        <p:nvSpPr>
          <p:cNvPr id="11" name="Content Placeholder 2"/>
          <p:cNvSpPr txBox="1">
            <a:spLocks/>
          </p:cNvSpPr>
          <p:nvPr/>
        </p:nvSpPr>
        <p:spPr>
          <a:xfrm>
            <a:off x="457200" y="5469545"/>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16" tIns="45709" rIns="91416" bIns="45709" rtlCol="0">
            <a:normAutofit/>
          </a:bodyPr>
          <a:lstStyle/>
          <a:p>
            <a:pPr algn="ctr" defTabSz="914165">
              <a:spcBef>
                <a:spcPct val="20000"/>
              </a:spcBef>
              <a:defRPr/>
            </a:pPr>
            <a:r>
              <a:rPr lang="en-US" sz="2400" dirty="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17.0%</a:t>
            </a:r>
          </a:p>
        </p:txBody>
      </p:sp>
      <p:sp>
        <p:nvSpPr>
          <p:cNvPr id="13" name="Right Arrow 12"/>
          <p:cNvSpPr/>
          <p:nvPr/>
        </p:nvSpPr>
        <p:spPr>
          <a:xfrm rot="9942996">
            <a:off x="1546521" y="2584192"/>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9.8%</a:t>
            </a: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5.9%</a:t>
            </a: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4" name="TextBox 13"/>
          <p:cNvSpPr txBox="1"/>
          <p:nvPr/>
        </p:nvSpPr>
        <p:spPr>
          <a:xfrm rot="16200000">
            <a:off x="-570405" y="3086069"/>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5" name="TextBox 14"/>
          <p:cNvSpPr txBox="1"/>
          <p:nvPr/>
        </p:nvSpPr>
        <p:spPr>
          <a:xfrm>
            <a:off x="3286122" y="4942334"/>
            <a:ext cx="3429023" cy="430887"/>
          </a:xfrm>
          <a:prstGeom prst="rect">
            <a:avLst/>
          </a:prstGeom>
          <a:solidFill>
            <a:schemeClr val="bg1"/>
          </a:solidFill>
        </p:spPr>
        <p:txBody>
          <a:bodyPr wrap="square" lIns="91416" tIns="45709" rIns="91416" bIns="45709" rtlCol="0">
            <a:spAutoFit/>
          </a:bodyPr>
          <a:lstStyle/>
          <a:p>
            <a:pPr algn="ctr" defTabSz="914165"/>
            <a:r>
              <a:rPr lang="en-US" sz="2200" dirty="0">
                <a:solidFill>
                  <a:srgbClr val="000000"/>
                </a:solidFill>
                <a:latin typeface="Tahoma"/>
              </a:rPr>
              <a:t># of memory controllers</a:t>
            </a:r>
          </a:p>
        </p:txBody>
      </p:sp>
    </p:spTree>
    <p:extLst>
      <p:ext uri="{BB962C8B-B14F-4D97-AF65-F5344CB8AC3E}">
        <p14:creationId xmlns:p14="http://schemas.microsoft.com/office/powerpoint/2010/main" val="178099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5"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a:solidFill>
                  <a:schemeClr val="tx1"/>
                </a:solidFill>
              </a:rPr>
              <a:t># of cores increases </a:t>
            </a:r>
            <a:r>
              <a:rPr lang="en-US" sz="220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59</a:t>
            </a:fld>
            <a:endParaRPr lang="en-US">
              <a:solidFill>
                <a:srgbClr val="000000"/>
              </a:solidFill>
            </a:endParaRPr>
          </a:p>
        </p:txBody>
      </p:sp>
      <p:sp>
        <p:nvSpPr>
          <p:cNvPr id="32" name="Right Arrow 31"/>
          <p:cNvSpPr/>
          <p:nvPr/>
        </p:nvSpPr>
        <p:spPr>
          <a:xfrm rot="20788901">
            <a:off x="1566790" y="2077485"/>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1.1%</a:t>
            </a: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4.0%</a:t>
            </a: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10.8%</a:t>
            </a:r>
          </a:p>
        </p:txBody>
      </p:sp>
      <p:sp>
        <p:nvSpPr>
          <p:cNvPr id="13" name="TextBox 12"/>
          <p:cNvSpPr txBox="1"/>
          <p:nvPr/>
        </p:nvSpPr>
        <p:spPr>
          <a:xfrm rot="16200000">
            <a:off x="-570405" y="2728880"/>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4" name="TextBox 13"/>
          <p:cNvSpPr txBox="1"/>
          <p:nvPr/>
        </p:nvSpPr>
        <p:spPr>
          <a:xfrm>
            <a:off x="3286122" y="4500575"/>
            <a:ext cx="3429023"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ahoma"/>
              </a:rPr>
              <a:t># of cores</a:t>
            </a:r>
          </a:p>
        </p:txBody>
      </p:sp>
    </p:spTree>
    <p:extLst>
      <p:ext uri="{BB962C8B-B14F-4D97-AF65-F5344CB8AC3E}">
        <p14:creationId xmlns:p14="http://schemas.microsoft.com/office/powerpoint/2010/main" val="18291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006633"/>
                </a:solidFill>
                <a:ea typeface="ＭＳ Ｐゴシック" pitchFamily="30" charset="-128"/>
                <a:cs typeface="ＭＳ Ｐゴシック" pitchFamily="30" charset="-128"/>
              </a:rPr>
              <a:t>Memory System is the Major Shared Resource</a:t>
            </a:r>
            <a:endParaRPr lang="en-US" dirty="0" smtClean="0">
              <a:ea typeface="ＭＳ Ｐゴシック" pitchFamily="30" charset="-128"/>
              <a:cs typeface="ＭＳ Ｐゴシック" pitchFamily="30" charset="-128"/>
            </a:endParaRPr>
          </a:p>
        </p:txBody>
      </p:sp>
      <p:sp>
        <p:nvSpPr>
          <p:cNvPr id="34819" name="Content Placeholder 2"/>
          <p:cNvSpPr>
            <a:spLocks noGrp="1"/>
          </p:cNvSpPr>
          <p:nvPr>
            <p:ph idx="1"/>
          </p:nvPr>
        </p:nvSpPr>
        <p:spPr/>
        <p:txBody>
          <a:bodyPr/>
          <a:lstStyle/>
          <a:p>
            <a:endParaRPr lang="en-US">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183363A1-DA45-A248-A7B7-2BEEFBEF237C}" type="slidenum">
              <a:rPr lang="en-US" smtClean="0"/>
              <a:pPr>
                <a:defRPr/>
              </a:pPr>
              <a:t>6</a:t>
            </a:fld>
            <a:endParaRPr lang="en-US"/>
          </a:p>
        </p:txBody>
      </p:sp>
      <p:pic>
        <p:nvPicPr>
          <p:cNvPr id="34821" name="Picture 4"/>
          <p:cNvPicPr>
            <a:picLocks noChangeAspect="1"/>
          </p:cNvPicPr>
          <p:nvPr/>
        </p:nvPicPr>
        <p:blipFill>
          <a:blip r:embed="rId2"/>
          <a:srcRect/>
          <a:stretch>
            <a:fillRect/>
          </a:stretch>
        </p:blipFill>
        <p:spPr bwMode="auto">
          <a:xfrm>
            <a:off x="304800" y="1219200"/>
            <a:ext cx="8223250" cy="4732338"/>
          </a:xfrm>
          <a:prstGeom prst="rect">
            <a:avLst/>
          </a:prstGeom>
          <a:noFill/>
          <a:ln w="9525">
            <a:noFill/>
            <a:miter lim="800000"/>
            <a:headEnd/>
            <a:tailEnd/>
          </a:ln>
        </p:spPr>
      </p:pic>
      <p:sp>
        <p:nvSpPr>
          <p:cNvPr id="6" name="Line 54"/>
          <p:cNvSpPr>
            <a:spLocks noChangeShapeType="1"/>
          </p:cNvSpPr>
          <p:nvPr/>
        </p:nvSpPr>
        <p:spPr bwMode="auto">
          <a:xfrm>
            <a:off x="1154114" y="2362200"/>
            <a:ext cx="655637" cy="285750"/>
          </a:xfrm>
          <a:prstGeom prst="line">
            <a:avLst/>
          </a:prstGeom>
          <a:noFill/>
          <a:ln w="50800">
            <a:solidFill>
              <a:srgbClr val="FF0000"/>
            </a:solidFill>
            <a:round/>
            <a:headEnd/>
            <a:tailEnd type="stealth" w="lg" len="lg"/>
          </a:ln>
        </p:spPr>
        <p:txBody>
          <a:bodyPr lIns="91402" tIns="45702" rIns="91402" bIns="45702">
            <a:prstTxWarp prst="textNoShape">
              <a:avLst/>
            </a:prstTxWarp>
          </a:bodyPr>
          <a:lstStyle/>
          <a:p>
            <a:endParaRPr lang="en-US"/>
          </a:p>
        </p:txBody>
      </p:sp>
      <p:sp>
        <p:nvSpPr>
          <p:cNvPr id="7" name="Text Box 55"/>
          <p:cNvSpPr txBox="1">
            <a:spLocks noChangeArrowheads="1"/>
          </p:cNvSpPr>
          <p:nvPr/>
        </p:nvSpPr>
        <p:spPr bwMode="auto">
          <a:xfrm>
            <a:off x="-51800" y="1676401"/>
            <a:ext cx="1960991" cy="654986"/>
          </a:xfrm>
          <a:prstGeom prst="rect">
            <a:avLst/>
          </a:prstGeom>
          <a:noFill/>
          <a:ln w="9525">
            <a:noFill/>
            <a:miter lim="800000"/>
            <a:headEnd/>
            <a:tailEnd/>
          </a:ln>
        </p:spPr>
        <p:txBody>
          <a:bodyPr wrap="none" lIns="91402" tIns="45702" rIns="91402" bIns="45702">
            <a:prstTxWarp prst="textNoShape">
              <a:avLst/>
            </a:prstTxWarp>
            <a:spAutoFit/>
          </a:bodyPr>
          <a:lstStyle/>
          <a:p>
            <a:pPr algn="ctr"/>
            <a:r>
              <a:rPr lang="en-US">
                <a:solidFill>
                  <a:srgbClr val="FF0000"/>
                </a:solidFill>
              </a:rPr>
              <a:t>threads’ requests </a:t>
            </a:r>
          </a:p>
          <a:p>
            <a:pPr algn="ctr"/>
            <a:r>
              <a:rPr lang="en-US">
                <a:solidFill>
                  <a:srgbClr val="FF0000"/>
                </a:solidFill>
              </a:rPr>
              <a:t>interfere</a:t>
            </a:r>
          </a:p>
        </p:txBody>
      </p:sp>
    </p:spTree>
    <p:extLst>
      <p:ext uri="{BB962C8B-B14F-4D97-AF65-F5344CB8AC3E}">
        <p14:creationId xmlns:p14="http://schemas.microsoft.com/office/powerpoint/2010/main" val="432736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overall throughput (compute-intensive threads are prioritized) </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Lowest/medium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60</a:t>
            </a:fld>
            <a:endParaRPr lang="en-US"/>
          </a:p>
        </p:txBody>
      </p:sp>
    </p:spTree>
    <p:extLst>
      <p:ext uri="{BB962C8B-B14F-4D97-AF65-F5344CB8AC3E}">
        <p14:creationId xmlns:p14="http://schemas.microsoft.com/office/powerpoint/2010/main" val="2645841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ATLAS Memory Scheduler</a:t>
            </a:r>
            <a:endParaRPr lang="en-US" dirty="0"/>
          </a:p>
        </p:txBody>
      </p:sp>
      <p:sp>
        <p:nvSpPr>
          <p:cNvPr id="3" name="Content Placeholder 2"/>
          <p:cNvSpPr>
            <a:spLocks noGrp="1"/>
          </p:cNvSpPr>
          <p:nvPr>
            <p:ph idx="1"/>
          </p:nvPr>
        </p:nvSpPr>
        <p:spPr/>
        <p:txBody>
          <a:bodyPr/>
          <a:lstStyle/>
          <a:p>
            <a:r>
              <a:rPr lang="en-US" sz="2200" dirty="0"/>
              <a:t>Yoongu Kim, </a:t>
            </a:r>
            <a:r>
              <a:rPr lang="en-US" sz="2200" dirty="0" err="1"/>
              <a:t>Dongsu</a:t>
            </a:r>
            <a:r>
              <a:rPr lang="en-US" sz="2200" dirty="0"/>
              <a:t> Han, Onur Mutlu, and </a:t>
            </a:r>
            <a:r>
              <a:rPr lang="en-US" sz="2200" dirty="0" err="1"/>
              <a:t>Mor</a:t>
            </a:r>
            <a:r>
              <a:rPr lang="en-US" sz="2200" dirty="0"/>
              <a:t> </a:t>
            </a:r>
            <a:r>
              <a:rPr lang="en-US" sz="2200" dirty="0" err="1"/>
              <a:t>Harchol-Balter</a:t>
            </a:r>
            <a:r>
              <a:rPr lang="en-US" sz="2200" dirty="0"/>
              <a:t>,</a:t>
            </a:r>
            <a:br>
              <a:rPr lang="en-US" sz="2200" dirty="0"/>
            </a:br>
            <a:r>
              <a:rPr lang="en-US" sz="2200" b="1" dirty="0">
                <a:hlinkClick r:id="rId2"/>
              </a:rPr>
              <a:t>"ATLAS: A Scalable and High-Performance Scheduling Algorithm for Multiple Memory Controllers"</a:t>
            </a:r>
            <a:r>
              <a:rPr lang="en-US" sz="2200" dirty="0"/>
              <a:t> </a:t>
            </a:r>
            <a:br>
              <a:rPr lang="en-US" sz="2200" dirty="0"/>
            </a:br>
            <a:r>
              <a:rPr lang="en-US" sz="2200" i="1" dirty="0"/>
              <a:t>Proceedings of the </a:t>
            </a:r>
            <a:r>
              <a:rPr lang="en-US" sz="2200" i="1" dirty="0">
                <a:hlinkClick r:id="rId3"/>
              </a:rPr>
              <a:t>16th International Symposium on High-Performance Computer Architecture</a:t>
            </a:r>
            <a:r>
              <a:rPr lang="en-US" sz="2200" i="1" dirty="0"/>
              <a:t> (</a:t>
            </a:r>
            <a:r>
              <a:rPr lang="en-US" sz="2200" b="1" i="1" dirty="0"/>
              <a:t>HPCA</a:t>
            </a:r>
            <a:r>
              <a:rPr lang="en-US" sz="2200" i="1" dirty="0"/>
              <a:t>)</a:t>
            </a:r>
            <a:r>
              <a:rPr lang="en-US" sz="2200" dirty="0"/>
              <a:t>, Bangalore, India, January 2010. </a:t>
            </a:r>
            <a:r>
              <a:rPr lang="en-US" sz="2200" dirty="0">
                <a:hlinkClick r:id="rId4"/>
              </a:rPr>
              <a:t>Slides (pptx)</a:t>
            </a:r>
            <a:endParaRPr lang="en-US" sz="2200"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61</a:t>
            </a:fld>
            <a:endParaRPr lang="en-US"/>
          </a:p>
        </p:txBody>
      </p:sp>
      <p:pic>
        <p:nvPicPr>
          <p:cNvPr id="5" name="Picture 4"/>
          <p:cNvPicPr>
            <a:picLocks noChangeAspect="1"/>
          </p:cNvPicPr>
          <p:nvPr/>
        </p:nvPicPr>
        <p:blipFill>
          <a:blip r:embed="rId5"/>
          <a:stretch>
            <a:fillRect/>
          </a:stretch>
        </p:blipFill>
        <p:spPr>
          <a:xfrm>
            <a:off x="0" y="4149080"/>
            <a:ext cx="9144000" cy="1790574"/>
          </a:xfrm>
          <a:prstGeom prst="rect">
            <a:avLst/>
          </a:prstGeom>
        </p:spPr>
      </p:pic>
    </p:spTree>
    <p:extLst>
      <p:ext uri="{BB962C8B-B14F-4D97-AF65-F5344CB8AC3E}">
        <p14:creationId xmlns:p14="http://schemas.microsoft.com/office/powerpoint/2010/main" val="33727659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defTabSz="914024"/>
            <a:r>
              <a:rPr lang="en-US" dirty="0" err="1">
                <a:solidFill>
                  <a:srgbClr val="000000"/>
                </a:solidFill>
                <a:latin typeface="Tahoma"/>
              </a:rPr>
              <a:t>Yoongu</a:t>
            </a:r>
            <a:r>
              <a:rPr lang="en-US" dirty="0">
                <a:solidFill>
                  <a:srgbClr val="000000"/>
                </a:solidFill>
                <a:latin typeface="Tahoma"/>
              </a:rPr>
              <a:t> Kim, Michael </a:t>
            </a:r>
            <a:r>
              <a:rPr lang="en-US" dirty="0" err="1">
                <a:solidFill>
                  <a:srgbClr val="000000"/>
                </a:solidFill>
                <a:latin typeface="Tahoma"/>
              </a:rPr>
              <a:t>Papamichael</a:t>
            </a:r>
            <a:r>
              <a:rPr lang="en-US" dirty="0">
                <a:solidFill>
                  <a:srgbClr val="000000"/>
                </a:solidFill>
                <a:latin typeface="Tahoma"/>
              </a:rPr>
              <a:t>, </a:t>
            </a:r>
            <a:r>
              <a:rPr lang="en-US" u="sng" dirty="0">
                <a:solidFill>
                  <a:srgbClr val="000000"/>
                </a:solidFill>
                <a:latin typeface="Tahoma"/>
              </a:rPr>
              <a:t>Onur Mutlu</a:t>
            </a:r>
            <a:r>
              <a:rPr lang="en-US" dirty="0">
                <a:solidFill>
                  <a:srgbClr val="000000"/>
                </a:solidFill>
                <a:latin typeface="Tahoma"/>
              </a:rPr>
              <a:t>, and </a:t>
            </a:r>
            <a:r>
              <a:rPr lang="en-US" dirty="0" err="1">
                <a:solidFill>
                  <a:srgbClr val="000000"/>
                </a:solidFill>
                <a:latin typeface="Tahoma"/>
              </a:rPr>
              <a:t>Mor</a:t>
            </a:r>
            <a:r>
              <a:rPr lang="en-US" dirty="0">
                <a:solidFill>
                  <a:srgbClr val="000000"/>
                </a:solidFill>
                <a:latin typeface="Tahoma"/>
              </a:rPr>
              <a:t> </a:t>
            </a:r>
            <a:r>
              <a:rPr lang="en-US" dirty="0" err="1">
                <a:solidFill>
                  <a:srgbClr val="000000"/>
                </a:solidFill>
                <a:latin typeface="Tahoma"/>
              </a:rPr>
              <a:t>Harchol-Balter</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"Thread Cluster Memory Scheduling: </a:t>
            </a:r>
            <a:endParaRPr lang="en-US" b="1" dirty="0" smtClean="0">
              <a:solidFill>
                <a:srgbClr val="000000"/>
              </a:solidFill>
              <a:latin typeface="Tahoma"/>
              <a:hlinkClick r:id=""/>
            </a:endParaRPr>
          </a:p>
          <a:p>
            <a:pPr algn="ctr" defTabSz="914024"/>
            <a:r>
              <a:rPr lang="en-US" b="1" dirty="0" smtClean="0">
                <a:solidFill>
                  <a:srgbClr val="000000"/>
                </a:solidFill>
                <a:latin typeface="Tahoma"/>
                <a:hlinkClick r:id=""/>
              </a:rPr>
              <a:t>Exploiting </a:t>
            </a:r>
            <a:r>
              <a:rPr lang="en-US" b="1" dirty="0">
                <a:solidFill>
                  <a:srgbClr val="000000"/>
                </a:solidFill>
                <a:latin typeface="Tahoma"/>
                <a:hlinkClick r:id="rId3"/>
              </a:rPr>
              <a:t>Differences in Memory Access Behavior"</a:t>
            </a:r>
            <a:r>
              <a:rPr lang="en-US" dirty="0">
                <a:solidFill>
                  <a:srgbClr val="000000"/>
                </a:solidFill>
                <a:latin typeface="Tahoma"/>
              </a:rPr>
              <a:t> </a:t>
            </a:r>
            <a:br>
              <a:rPr lang="en-US" dirty="0">
                <a:solidFill>
                  <a:srgbClr val="000000"/>
                </a:solidFill>
                <a:latin typeface="Tahoma"/>
              </a:rPr>
            </a:br>
            <a:r>
              <a:rPr lang="en-US" i="1" dirty="0" smtClean="0">
                <a:solidFill>
                  <a:srgbClr val="000000"/>
                </a:solidFill>
                <a:latin typeface="Tahoma"/>
                <a:hlinkClick r:id="rId4"/>
              </a:rPr>
              <a:t>43rd </a:t>
            </a:r>
            <a:r>
              <a:rPr lang="en-US" i="1" dirty="0">
                <a:solidFill>
                  <a:srgbClr val="000000"/>
                </a:solidFill>
                <a:latin typeface="Tahoma"/>
                <a:hlinkClick r:id="rId4"/>
              </a:rPr>
              <a:t>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defTabSz="914024"/>
            <a:r>
              <a:rPr lang="en-US" dirty="0" smtClean="0">
                <a:solidFill>
                  <a:srgbClr val="000000"/>
                </a:solidFill>
                <a:latin typeface="Tahoma"/>
              </a:rPr>
              <a:t>pages </a:t>
            </a:r>
            <a:r>
              <a:rPr lang="en-US" dirty="0">
                <a:solidFill>
                  <a:srgbClr val="000000"/>
                </a:solidFill>
                <a:latin typeface="Tahoma"/>
              </a:rPr>
              <a:t>65-76, Atlanta, GA, December 2010. </a:t>
            </a:r>
            <a:r>
              <a:rPr lang="en-US" dirty="0">
                <a:solidFill>
                  <a:srgbClr val="000000"/>
                </a:solidFill>
                <a:latin typeface="Tahoma"/>
                <a:hlinkClick r:id="rId5"/>
              </a:rPr>
              <a:t>Slides (pptx)</a:t>
            </a:r>
            <a:r>
              <a:rPr lang="en-US" dirty="0">
                <a:solidFill>
                  <a:srgbClr val="000000"/>
                </a:solidFill>
                <a:latin typeface="Tahoma"/>
              </a:rPr>
              <a:t> </a:t>
            </a:r>
            <a:r>
              <a:rPr lang="en-US" dirty="0">
                <a:solidFill>
                  <a:srgbClr val="000000"/>
                </a:solidFill>
                <a:latin typeface="Tahoma"/>
                <a:hlinkClick r:id="rId6"/>
              </a:rPr>
              <a:t>(pdf)</a:t>
            </a:r>
            <a:r>
              <a:rPr lang="en-US" dirty="0">
                <a:solidFill>
                  <a:srgbClr val="000000"/>
                </a:solidFill>
                <a:latin typeface="Tahoma"/>
              </a:rPr>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pPr defTabSz="914024"/>
            <a:r>
              <a:rPr lang="en-US" dirty="0" smtClean="0">
                <a:solidFill>
                  <a:srgbClr val="000000"/>
                </a:solidFill>
                <a:latin typeface="Tahoma"/>
                <a:hlinkClick r:id="rId7" action="ppaction://hlinkpres?slideindex=1&amp;slidetitle="/>
              </a:rPr>
              <a:t>TCM Micro 2010 Talk</a:t>
            </a:r>
            <a:endParaRPr lang="en-US" dirty="0">
              <a:solidFill>
                <a:srgbClr val="000000"/>
              </a:solidFill>
              <a:latin typeface="Tahoma"/>
            </a:endParaRPr>
          </a:p>
        </p:txBody>
      </p:sp>
    </p:spTree>
    <p:extLst>
      <p:ext uri="{BB962C8B-B14F-4D97-AF65-F5344CB8AC3E}">
        <p14:creationId xmlns:p14="http://schemas.microsoft.com/office/powerpoint/2010/main" val="105153673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02" tIns="45702" rIns="91402" bIns="45702" rtlCol="0">
            <a:spAutoFit/>
          </a:bodyPr>
          <a:lstStyle/>
          <a:p>
            <a:pPr defTabSz="914024"/>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333945751"/>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a:t>Previous Scheduling Algorithms are Biased</a:t>
            </a:r>
          </a:p>
        </p:txBody>
      </p:sp>
      <p:sp>
        <p:nvSpPr>
          <p:cNvPr id="13" name="Slide Number Placeholder 12"/>
          <p:cNvSpPr>
            <a:spLocks noGrp="1"/>
          </p:cNvSpPr>
          <p:nvPr>
            <p:ph type="sldNum" sz="quarter" idx="11"/>
          </p:nvPr>
        </p:nvSpPr>
        <p:spPr>
          <a:xfrm>
            <a:off x="7259600" y="6436608"/>
            <a:ext cx="2895600" cy="365125"/>
          </a:xfrm>
        </p:spPr>
        <p:txBody>
          <a:bodyPr/>
          <a:lstStyle/>
          <a:p>
            <a:fld id="{58161B50-6D0B-48B4-A1D4-BAD8C599CC84}" type="slidenum">
              <a:rPr lang="en-US" smtClean="0">
                <a:solidFill>
                  <a:prstClr val="black">
                    <a:tint val="75000"/>
                  </a:prstClr>
                </a:solidFill>
                <a:latin typeface="Calibri"/>
              </a:rPr>
              <a:pPr/>
              <a:t>63</a:t>
            </a:fld>
            <a:endParaRPr lang="en-US" dirty="0">
              <a:solidFill>
                <a:prstClr val="black">
                  <a:tint val="75000"/>
                </a:prstClr>
              </a:solidFill>
              <a:latin typeface="Calibri"/>
            </a:endParaRPr>
          </a:p>
        </p:txBody>
      </p:sp>
      <p:sp>
        <p:nvSpPr>
          <p:cNvPr id="24" name="TextBox 23"/>
          <p:cNvSpPr txBox="1"/>
          <p:nvPr/>
        </p:nvSpPr>
        <p:spPr>
          <a:xfrm>
            <a:off x="4344323" y="2118150"/>
            <a:ext cx="2758993" cy="400110"/>
          </a:xfrm>
          <a:prstGeom prst="rect">
            <a:avLst/>
          </a:prstGeom>
          <a:noFill/>
        </p:spPr>
        <p:txBody>
          <a:bodyPr wrap="square" lIns="91402" tIns="45702" rIns="91402" bIns="45702" rtlCol="0">
            <a:spAutoFit/>
          </a:bodyPr>
          <a:lstStyle/>
          <a:p>
            <a:pPr algn="ctr" defTabSz="914024"/>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02" tIns="45702" rIns="91402" bIns="45702" rtlCol="0">
            <a:spAutoFit/>
          </a:bodyPr>
          <a:lstStyle/>
          <a:p>
            <a:pPr algn="ctr" defTabSz="914024"/>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02" tIns="45702" rIns="91402" bIns="45702" rtlCol="0">
            <a:spAutoFit/>
          </a:bodyPr>
          <a:lstStyle/>
          <a:p>
            <a:pPr algn="ctr" defTabSz="914024"/>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Tree>
    <p:extLst>
      <p:ext uri="{BB962C8B-B14F-4D97-AF65-F5344CB8AC3E}">
        <p14:creationId xmlns:p14="http://schemas.microsoft.com/office/powerpoint/2010/main" val="313141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defTabSz="914024"/>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64</a:t>
            </a:fld>
            <a:endParaRPr lang="en-US" dirty="0">
              <a:solidFill>
                <a:prstClr val="black">
                  <a:tint val="75000"/>
                </a:prstClr>
              </a:solidFill>
              <a:latin typeface="Calibri"/>
            </a:endParaRPr>
          </a:p>
        </p:txBody>
      </p:sp>
      <p:sp>
        <p:nvSpPr>
          <p:cNvPr id="12" name="TextBox 11"/>
          <p:cNvSpPr txBox="1"/>
          <p:nvPr/>
        </p:nvSpPr>
        <p:spPr>
          <a:xfrm>
            <a:off x="5181601" y="1397921"/>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defTabSz="914024"/>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43"/>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02" tIns="45702" rIns="91402" bIns="45702" rtlCol="0">
            <a:spAutoFit/>
          </a:bodyPr>
          <a:lstStyle/>
          <a:p>
            <a:pPr algn="ctr" defTabSz="914024"/>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7"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9" y="3443645"/>
            <a:ext cx="1066799" cy="769441"/>
          </a:xfrm>
          <a:prstGeom prst="rect">
            <a:avLst/>
          </a:prstGeom>
          <a:noFill/>
        </p:spPr>
        <p:txBody>
          <a:bodyPr wrap="square" lIns="91402" tIns="45702" rIns="91402" bIns="45702" rtlCol="0">
            <a:spAutoFit/>
          </a:bodyPr>
          <a:lstStyle/>
          <a:p>
            <a:pPr algn="ctr" defTabSz="914024"/>
            <a:r>
              <a:rPr lang="en-US" sz="2200" i="1" dirty="0">
                <a:solidFill>
                  <a:prstClr val="black"/>
                </a:solidFill>
                <a:latin typeface="Calibri"/>
              </a:rPr>
              <a:t>higher</a:t>
            </a:r>
          </a:p>
          <a:p>
            <a:pPr algn="ctr" defTabSz="914024"/>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defTabSz="914024"/>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21"/>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defTabSz="914024"/>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024">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66" name="TextBox 65"/>
          <p:cNvSpPr txBox="1"/>
          <p:nvPr/>
        </p:nvSpPr>
        <p:spPr>
          <a:xfrm>
            <a:off x="914400" y="4567543"/>
            <a:ext cx="3429000" cy="492443"/>
          </a:xfrm>
          <a:prstGeom prst="rect">
            <a:avLst/>
          </a:prstGeom>
          <a:noFill/>
        </p:spPr>
        <p:txBody>
          <a:bodyPr wrap="square" lIns="0" tIns="45702" rIns="0" bIns="45702" rtlCol="0">
            <a:spAutoFit/>
          </a:bodyPr>
          <a:lstStyle/>
          <a:p>
            <a:pPr algn="ctr" defTabSz="914024"/>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42"/>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89" name="Straight Arrow Connector 88"/>
          <p:cNvCxnSpPr/>
          <p:nvPr/>
        </p:nvCxnSpPr>
        <p:spPr>
          <a:xfrm rot="10800000">
            <a:off x="6917531" y="3119743"/>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43"/>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024">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02" rIns="0" bIns="45702" rtlCol="0">
            <a:spAutoFit/>
          </a:bodyPr>
          <a:lstStyle/>
          <a:p>
            <a:pPr algn="ctr" defTabSz="914024"/>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024"/>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02" tIns="45702" rIns="91402" bIns="45702" rtlCol="0" anchor="ctr" anchorCtr="0">
            <a:noAutofit/>
          </a:bodyPr>
          <a:lstStyle/>
          <a:p>
            <a:pPr algn="ctr" defTabSz="914024"/>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1689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65</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a:t>
            </a:r>
          </a:p>
        </p:txBody>
      </p:sp>
      <p:cxnSp>
        <p:nvCxnSpPr>
          <p:cNvPr id="8" name="Straight Arrow Connector 7"/>
          <p:cNvCxnSpPr/>
          <p:nvPr/>
        </p:nvCxnSpPr>
        <p:spPr>
          <a:xfrm rot="16200000" flipV="1">
            <a:off x="-1828790" y="3657609"/>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02" rIns="0" bIns="45702" rtlCol="0">
            <a:spAutoFit/>
          </a:bodyPr>
          <a:lstStyle/>
          <a:p>
            <a:pPr algn="ctr" defTabSz="914024">
              <a:lnSpc>
                <a:spcPct val="80000"/>
              </a:lnSpc>
            </a:pPr>
            <a:r>
              <a:rPr lang="en-US" sz="2400" i="1" dirty="0">
                <a:solidFill>
                  <a:prstClr val="black"/>
                </a:solidFill>
                <a:latin typeface="Calibri"/>
              </a:rPr>
              <a:t>higher</a:t>
            </a:r>
          </a:p>
          <a:p>
            <a:pPr algn="ctr" defTabSz="914024">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defTabSz="914024"/>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oAutofit/>
          </a:bodyPr>
          <a:lstStyle/>
          <a:p>
            <a:pPr algn="ctr" defTabSz="914024"/>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defTabSz="914024"/>
            <a:r>
              <a:rPr lang="en-US" sz="2600" b="1" dirty="0">
                <a:solidFill>
                  <a:srgbClr val="FF0000"/>
                </a:solidFill>
                <a:latin typeface="Calibri"/>
              </a:rPr>
              <a:t>Unfairness caused by memory-intensive being prioritized over each other </a:t>
            </a:r>
          </a:p>
          <a:p>
            <a:pPr marL="914024" lvl="2" defTabSz="914024">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219" lvl="1" indent="-228505" defTabSz="914024">
              <a:buFont typeface="Arial" pitchFamily="34" charset="0"/>
              <a:buChar char="•"/>
              <a:tabLst>
                <a:tab pos="745821" algn="l"/>
              </a:tabLst>
            </a:pPr>
            <a:endParaRPr lang="en-US" dirty="0" smtClean="0">
              <a:solidFill>
                <a:prstClr val="black"/>
              </a:solidFill>
              <a:latin typeface="Calibri"/>
              <a:sym typeface="Wingdings" pitchFamily="2" charset="2"/>
            </a:endParaRPr>
          </a:p>
          <a:p>
            <a:pPr marL="571268" lvl="1" defTabSz="914024">
              <a:tabLst>
                <a:tab pos="688693" algn="l"/>
                <a:tab pos="74582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199" lvl="2" defTabSz="914024">
              <a:buFont typeface="Arial" pitchFamily="34" charset="0"/>
              <a:buChar char="•"/>
              <a:tabLst>
                <a:tab pos="688693" algn="l"/>
                <a:tab pos="74582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chorCtr="0">
            <a:noAutofit/>
          </a:bodyPr>
          <a:lstStyle/>
          <a:p>
            <a:pPr algn="ctr" defTabSz="914024"/>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6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6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a:solidFill>
                <a:prstClr val="black"/>
              </a:solidFill>
              <a:latin typeface="Calibri"/>
            </a:endParaRPr>
          </a:p>
        </p:txBody>
      </p:sp>
      <p:sp>
        <p:nvSpPr>
          <p:cNvPr id="26" name="Oval 25"/>
          <p:cNvSpPr/>
          <p:nvPr/>
        </p:nvSpPr>
        <p:spPr>
          <a:xfrm rot="16200000">
            <a:off x="-34133" y="4514881"/>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02" rIns="0" bIns="45702" rtlCol="0" anchor="ctr"/>
          <a:lstStyle/>
          <a:p>
            <a:pPr algn="ctr" defTabSz="914024"/>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9332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66</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pPr defTabSz="914024"/>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024">
              <a:lnSpc>
                <a:spcPct val="80000"/>
              </a:lnSpc>
            </a:pPr>
            <a:r>
              <a:rPr lang="en-US" sz="2000" b="1" dirty="0">
                <a:solidFill>
                  <a:srgbClr val="4F81BD">
                    <a:lumMod val="75000"/>
                  </a:srgbClr>
                </a:solidFill>
                <a:latin typeface="Calibri"/>
              </a:rPr>
              <a:t>Non-intensive </a:t>
            </a:r>
          </a:p>
          <a:p>
            <a:pPr algn="ctr" defTabSz="914024">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024">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024"/>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024"/>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defTabSz="914024">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defTabSz="914024">
              <a:lnSpc>
                <a:spcPct val="80000"/>
              </a:lnSpc>
            </a:pPr>
            <a:r>
              <a:rPr lang="en-US" i="1" dirty="0" smtClean="0">
                <a:solidFill>
                  <a:prstClr val="black"/>
                </a:solidFill>
                <a:latin typeface="Calibri"/>
              </a:rPr>
              <a:t>higher</a:t>
            </a:r>
          </a:p>
          <a:p>
            <a:pPr algn="ctr" defTabSz="914024">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defTabSz="914024">
              <a:lnSpc>
                <a:spcPct val="80000"/>
              </a:lnSpc>
            </a:pPr>
            <a:r>
              <a:rPr lang="en-US" i="1" dirty="0" smtClean="0">
                <a:solidFill>
                  <a:prstClr val="black"/>
                </a:solidFill>
                <a:latin typeface="Calibri"/>
              </a:rPr>
              <a:t>higher</a:t>
            </a:r>
          </a:p>
          <a:p>
            <a:pPr algn="ctr" defTabSz="914024">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Fairness</a:t>
            </a:r>
          </a:p>
        </p:txBody>
      </p:sp>
    </p:spTree>
    <p:extLst>
      <p:ext uri="{BB962C8B-B14F-4D97-AF65-F5344CB8AC3E}">
        <p14:creationId xmlns:p14="http://schemas.microsoft.com/office/powerpoint/2010/main" val="25389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67</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24">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7"/>
            <a:ext cx="1143000" cy="740459"/>
          </a:xfrm>
          <a:prstGeom prst="rect">
            <a:avLst/>
          </a:prstGeom>
          <a:noFill/>
        </p:spPr>
        <p:txBody>
          <a:bodyPr wrap="square" lIns="0" tIns="45702" rIns="0" bIns="45702" rtlCol="0" anchor="ctr" anchorCtr="0">
            <a:spAutoFit/>
          </a:bodyPr>
          <a:lstStyle/>
          <a:p>
            <a:pPr algn="ctr" defTabSz="914024">
              <a:lnSpc>
                <a:spcPct val="80000"/>
              </a:lnSpc>
            </a:pPr>
            <a:r>
              <a:rPr lang="en-US" sz="2600" i="1" dirty="0">
                <a:solidFill>
                  <a:srgbClr val="FF0000"/>
                </a:solidFill>
                <a:latin typeface="Calibri"/>
              </a:rPr>
              <a:t>higher </a:t>
            </a:r>
          </a:p>
          <a:p>
            <a:pPr algn="ctr" defTabSz="914024">
              <a:lnSpc>
                <a:spcPct val="80000"/>
              </a:lnSpc>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02" rIns="0" bIns="45702" rtlCol="0">
            <a:spAutoFit/>
          </a:bodyPr>
          <a:lstStyle/>
          <a:p>
            <a:pPr algn="ctr" defTabSz="914024">
              <a:lnSpc>
                <a:spcPct val="80000"/>
              </a:lnSpc>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02" rIns="0" bIns="45702" rtlCol="0" anchor="ctr"/>
          <a:lstStyle/>
          <a:p>
            <a:pPr algn="ctr" defTabSz="914024"/>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defTabSz="914024">
              <a:lnSpc>
                <a:spcPct val="80000"/>
              </a:lnSpc>
            </a:pPr>
            <a:r>
              <a:rPr lang="en-US" sz="2800" b="1" dirty="0">
                <a:solidFill>
                  <a:srgbClr val="C0504D">
                    <a:lumMod val="75000"/>
                  </a:srgbClr>
                </a:solidFill>
                <a:latin typeface="Calibri"/>
              </a:rPr>
              <a:t>Intensive </a:t>
            </a:r>
          </a:p>
          <a:p>
            <a:pPr algn="ctr" defTabSz="914024">
              <a:lnSpc>
                <a:spcPct val="80000"/>
              </a:lnSpc>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02" rIns="0" bIns="45702" rtlCol="0">
            <a:spAutoFit/>
          </a:bodyPr>
          <a:lstStyle/>
          <a:p>
            <a:pPr algn="ctr" defTabSz="914024">
              <a:lnSpc>
                <a:spcPct val="80000"/>
              </a:lnSpc>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defTabSz="914024">
              <a:lnSpc>
                <a:spcPct val="80000"/>
              </a:lnSpc>
            </a:pPr>
            <a:r>
              <a:rPr lang="en-US" sz="2800" b="1" dirty="0">
                <a:solidFill>
                  <a:srgbClr val="1F497D"/>
                </a:solidFill>
                <a:latin typeface="Calibri"/>
              </a:rPr>
              <a:t>Non-intensive</a:t>
            </a:r>
          </a:p>
          <a:p>
            <a:pPr algn="ctr" defTabSz="914024">
              <a:lnSpc>
                <a:spcPct val="80000"/>
              </a:lnSpc>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02" tIns="45702" rIns="91402" bIns="45702" rtlCol="0">
            <a:noAutofit/>
          </a:bodyPr>
          <a:lstStyle/>
          <a:p>
            <a:pPr marL="342761" indent="-342761" defTabSz="914024">
              <a:spcBef>
                <a:spcPct val="20000"/>
              </a:spcBef>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325" indent="-974325" defTabSz="914024">
              <a:spcBef>
                <a:spcPct val="20000"/>
              </a:spcBef>
              <a:defRPr/>
            </a:pPr>
            <a:endParaRPr lang="en-US" sz="1200" dirty="0">
              <a:solidFill>
                <a:prstClr val="black"/>
              </a:solidFill>
              <a:latin typeface="Calibri"/>
            </a:endParaRPr>
          </a:p>
          <a:p>
            <a:pPr marL="974325" indent="-974325" defTabSz="914024">
              <a:spcBef>
                <a:spcPct val="20000"/>
              </a:spcBef>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325" indent="-974325" defTabSz="914024">
              <a:spcBef>
                <a:spcPct val="20000"/>
              </a:spcBef>
              <a:defRPr/>
            </a:pPr>
            <a:endParaRPr lang="en-US" sz="3000" b="1" i="1" dirty="0">
              <a:solidFill>
                <a:srgbClr val="FF0000"/>
              </a:solidFill>
              <a:latin typeface="Calibri"/>
            </a:endParaRPr>
          </a:p>
        </p:txBody>
      </p:sp>
    </p:spTree>
    <p:extLst>
      <p:ext uri="{BB962C8B-B14F-4D97-AF65-F5344CB8AC3E}">
        <p14:creationId xmlns:p14="http://schemas.microsoft.com/office/powerpoint/2010/main" val="31006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68</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pPr defTabSz="914024"/>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pPr defTabSz="914024"/>
            <a:r>
              <a:rPr lang="en-US" sz="2800" b="1" dirty="0">
                <a:solidFill>
                  <a:srgbClr val="1F497D"/>
                </a:solidFill>
                <a:latin typeface="Calibri"/>
                <a:cs typeface="Times New Roman" pitchFamily="18" charset="0"/>
              </a:rPr>
              <a:t>During quantum:</a:t>
            </a:r>
          </a:p>
          <a:p>
            <a:pPr marL="174553" indent="-174553" defTabSz="914024">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defTabSz="914024">
              <a:buFont typeface="+mj-lt"/>
              <a:buAutoNum type="arabicPeriod"/>
            </a:pPr>
            <a:r>
              <a:rPr lang="en-US" sz="2400" dirty="0">
                <a:solidFill>
                  <a:srgbClr val="1F497D"/>
                </a:solidFill>
                <a:latin typeface="Calibri"/>
                <a:cs typeface="Times New Roman" pitchFamily="18" charset="0"/>
              </a:rPr>
              <a:t>Memory intensity</a:t>
            </a:r>
          </a:p>
          <a:p>
            <a:pPr marL="571268" indent="-282461" defTabSz="914024">
              <a:buFont typeface="+mj-lt"/>
              <a:buAutoNum type="arabicPeriod"/>
            </a:pPr>
            <a:r>
              <a:rPr lang="en-US" sz="2400" dirty="0">
                <a:solidFill>
                  <a:srgbClr val="1F497D"/>
                </a:solidFill>
                <a:latin typeface="Calibri"/>
                <a:cs typeface="Times New Roman" pitchFamily="18" charset="0"/>
              </a:rPr>
              <a:t>Bank-level parallelism</a:t>
            </a:r>
          </a:p>
          <a:p>
            <a:pPr marL="571268" indent="-282461" defTabSz="914024">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pPr defTabSz="914024"/>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defTabSz="914024">
              <a:buFont typeface="Arial" pitchFamily="34" charset="0"/>
              <a:buChar char="•"/>
            </a:pPr>
            <a:r>
              <a:rPr lang="en-US" sz="2400" dirty="0">
                <a:solidFill>
                  <a:srgbClr val="FF0000"/>
                </a:solidFill>
                <a:latin typeface="Calibri"/>
                <a:cs typeface="Times New Roman" pitchFamily="18" charset="0"/>
              </a:rPr>
              <a:t>Perform clustering</a:t>
            </a:r>
          </a:p>
          <a:p>
            <a:pPr marL="401472" indent="-169793" defTabSz="914024">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Current quantum</a:t>
            </a:r>
          </a:p>
          <a:p>
            <a:pPr algn="ctr" defTabSz="914024">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Shuffle interval</a:t>
            </a:r>
          </a:p>
          <a:p>
            <a:pPr algn="ctr" defTabSz="914024">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2675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346" indent="-344346">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56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56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568" lvl="2"/>
            <a:r>
              <a:rPr lang="en-US" b="1" dirty="0" smtClean="0">
                <a:solidFill>
                  <a:schemeClr val="accent2"/>
                </a:solidFill>
              </a:rPr>
              <a:t>Intensive</a:t>
            </a:r>
            <a:r>
              <a:rPr lang="en-US" dirty="0" smtClean="0"/>
              <a:t> cluster: r</a:t>
            </a:r>
            <a:r>
              <a:rPr lang="en-US" sz="2200" dirty="0"/>
              <a:t>ank shuffling</a:t>
            </a: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5934" indent="-288805">
              <a:buFont typeface="+mj-lt"/>
              <a:buAutoNum type="arabicPeriod"/>
            </a:pPr>
            <a:endParaRPr lang="en-US" sz="2200" dirty="0"/>
          </a:p>
          <a:p>
            <a:pPr marL="345934" indent="-288805">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69</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Tree>
    <p:extLst>
      <p:ext uri="{BB962C8B-B14F-4D97-AF65-F5344CB8AC3E}">
        <p14:creationId xmlns:p14="http://schemas.microsoft.com/office/powerpoint/2010/main" val="10137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1"/>
            <a:ext cx="8915400" cy="1066800"/>
          </a:xfrm>
        </p:spPr>
        <p:txBody>
          <a:bodyPr/>
          <a:lstStyle/>
          <a:p>
            <a:r>
              <a:rPr lang="en-US" sz="3800" dirty="0"/>
              <a:t>Much More of a Shared Resource in Future</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7</a:t>
            </a:fld>
            <a:endParaRPr lang="en-US"/>
          </a:p>
        </p:txBody>
      </p:sp>
      <p:sp>
        <p:nvSpPr>
          <p:cNvPr id="20486" name="TextBox 5"/>
          <p:cNvSpPr txBox="1">
            <a:spLocks noChangeArrowheads="1"/>
          </p:cNvSpPr>
          <p:nvPr/>
        </p:nvSpPr>
        <p:spPr bwMode="auto">
          <a:xfrm>
            <a:off x="392113" y="1108076"/>
            <a:ext cx="2286000" cy="373659"/>
          </a:xfrm>
          <a:prstGeom prst="rect">
            <a:avLst/>
          </a:prstGeom>
          <a:solidFill>
            <a:schemeClr val="bg1"/>
          </a:solidFill>
          <a:ln w="9525">
            <a:noFill/>
            <a:miter lim="800000"/>
            <a:headEnd/>
            <a:tailEnd/>
          </a:ln>
        </p:spPr>
        <p:txBody>
          <a:bodyPr lIns="91402" tIns="45702" rIns="91402" bIns="45702">
            <a:prstTxWarp prst="textNoShape">
              <a:avLst/>
            </a:prstTxWarp>
            <a:spAutoFit/>
          </a:bodyPr>
          <a:lstStyle/>
          <a:p>
            <a:endParaRPr lang="en-US"/>
          </a:p>
        </p:txBody>
      </p:sp>
      <p:pic>
        <p:nvPicPr>
          <p:cNvPr id="7" name="Picture 6" descr="many-core3.eps"/>
          <p:cNvPicPr>
            <a:picLocks noChangeAspect="1"/>
          </p:cNvPicPr>
          <p:nvPr/>
        </p:nvPicPr>
        <p:blipFill>
          <a:blip r:embed="rId2"/>
          <a:srcRect/>
          <a:stretch>
            <a:fillRect/>
          </a:stretch>
        </p:blipFill>
        <p:spPr bwMode="auto">
          <a:xfrm>
            <a:off x="635000" y="1066801"/>
            <a:ext cx="6146800" cy="4953000"/>
          </a:xfrm>
          <a:prstGeom prst="rect">
            <a:avLst/>
          </a:prstGeom>
          <a:noFill/>
          <a:ln w="9525">
            <a:noFill/>
            <a:miter lim="800000"/>
            <a:headEnd/>
            <a:tailEnd/>
          </a:ln>
        </p:spPr>
      </p:pic>
    </p:spTree>
    <p:extLst>
      <p:ext uri="{BB962C8B-B14F-4D97-AF65-F5344CB8AC3E}">
        <p14:creationId xmlns:p14="http://schemas.microsoft.com/office/powerpoint/2010/main" val="42326723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8993299"/>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70</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02" tIns="45702" rIns="91402" bIns="45702" rtlCol="0">
            <a:spAutoFit/>
          </a:bodyPr>
          <a:lstStyle/>
          <a:p>
            <a:pPr algn="ctr" defTabSz="914024"/>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02" tIns="45702" rIns="91402" bIns="45702" rtlCol="0">
            <a:spAutoFit/>
          </a:bodyPr>
          <a:lstStyle/>
          <a:p>
            <a:pPr algn="ctr" defTabSz="914024"/>
            <a:r>
              <a:rPr lang="en-US" sz="2800" i="1" dirty="0">
                <a:solidFill>
                  <a:srgbClr val="FF0000"/>
                </a:solidFill>
                <a:latin typeface="Calibri"/>
              </a:rPr>
              <a:t>TCM, a heterogeneous scheduling policy,</a:t>
            </a:r>
          </a:p>
          <a:p>
            <a:pPr algn="ctr" defTabSz="914024"/>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9100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71</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3357240624"/>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02" tIns="45702" rIns="91402" bIns="45702" rtlCol="0">
            <a:noAutofit/>
          </a:bodyPr>
          <a:lstStyle/>
          <a:p>
            <a:pPr algn="ctr" defTabSz="914024">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8" name="TextBox 7"/>
          <p:cNvSpPr txBox="1"/>
          <p:nvPr/>
        </p:nvSpPr>
        <p:spPr>
          <a:xfrm>
            <a:off x="5486400" y="4191007"/>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024"/>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02" tIns="45702" rIns="91402" bIns="45702" rtlCol="0">
            <a:spAutoFit/>
          </a:bodyPr>
          <a:lstStyle/>
          <a:p>
            <a:pPr algn="ctr" defTabSz="914024"/>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02" tIns="45702" rIns="91402" bIns="45702" rtlCol="0">
            <a:spAutoFit/>
          </a:bodyPr>
          <a:lstStyle/>
          <a:p>
            <a:pPr algn="ctr" defTabSz="914024"/>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02" tIns="45702" rIns="91402" bIns="45702" rtlCol="0">
            <a:spAutoFit/>
          </a:bodyPr>
          <a:lstStyle/>
          <a:p>
            <a:pPr algn="ctr" defTabSz="914024"/>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02" tIns="45702" rIns="91402" bIns="45702" rtlCol="0">
            <a:spAutoFit/>
          </a:bodyPr>
          <a:lstStyle/>
          <a:p>
            <a:pPr algn="ctr" defTabSz="914024"/>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02" tIns="45702" rIns="91402" bIns="45702" rtlCol="0">
            <a:spAutoFit/>
          </a:bodyPr>
          <a:lstStyle/>
          <a:p>
            <a:pPr algn="ctr" defTabSz="914024"/>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defTabSz="914024"/>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02" tIns="45702" rIns="91402" bIns="45702" rtlCol="0">
            <a:spAutoFit/>
          </a:bodyPr>
          <a:lstStyle/>
          <a:p>
            <a:pPr algn="ctr" defTabSz="914024"/>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7"/>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Tree>
    <p:extLst>
      <p:ext uri="{BB962C8B-B14F-4D97-AF65-F5344CB8AC3E}">
        <p14:creationId xmlns:p14="http://schemas.microsoft.com/office/powerpoint/2010/main" val="39461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Support</a:t>
            </a:r>
            <a:endParaRPr lang="en-US" dirty="0"/>
          </a:p>
        </p:txBody>
      </p:sp>
      <p:sp>
        <p:nvSpPr>
          <p:cNvPr id="3" name="Content Placeholder 2"/>
          <p:cNvSpPr>
            <a:spLocks noGrp="1"/>
          </p:cNvSpPr>
          <p:nvPr>
            <p:ph idx="1"/>
          </p:nvPr>
        </p:nvSpPr>
        <p:spPr>
          <a:xfrm>
            <a:off x="457200" y="1295400"/>
            <a:ext cx="8382000" cy="5029200"/>
          </a:xfrm>
        </p:spPr>
        <p:txBody>
          <a:bodyPr/>
          <a:lstStyle/>
          <a:p>
            <a:r>
              <a:rPr lang="en-US" b="1" i="1" dirty="0" err="1" smtClean="0">
                <a:solidFill>
                  <a:srgbClr val="FF0000"/>
                </a:solidFill>
              </a:rPr>
              <a:t>ClusterThreshold</a:t>
            </a:r>
            <a:r>
              <a:rPr lang="en-US" dirty="0" smtClean="0"/>
              <a:t> is a tunable knob</a:t>
            </a:r>
          </a:p>
          <a:p>
            <a:pPr lvl="1"/>
            <a:r>
              <a:rPr lang="en-US" dirty="0" smtClean="0"/>
              <a:t>OS can trade off between fairness and throughput</a:t>
            </a:r>
          </a:p>
          <a:p>
            <a:endParaRPr lang="en-US" dirty="0" smtClean="0"/>
          </a:p>
          <a:p>
            <a:r>
              <a:rPr lang="en-US" dirty="0" smtClean="0"/>
              <a:t>Enforcing thread weights</a:t>
            </a:r>
          </a:p>
          <a:p>
            <a:pPr lvl="1"/>
            <a:r>
              <a:rPr lang="en-US" dirty="0" smtClean="0"/>
              <a:t>OS assigns weights to threads</a:t>
            </a:r>
          </a:p>
          <a:p>
            <a:pPr lvl="1"/>
            <a:r>
              <a:rPr lang="en-US" smtClean="0"/>
              <a:t>TCM enforces thread weights within each cluster</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00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r>
              <a:rPr lang="en-US" dirty="0" smtClean="0"/>
              <a:t>Caters to the needs for different types of threads (latency vs. bandwidth sensitive)</a:t>
            </a:r>
          </a:p>
          <a:p>
            <a:pPr lvl="1"/>
            <a:r>
              <a:rPr lang="en-US" dirty="0" smtClean="0"/>
              <a:t>(Relatively) simple</a:t>
            </a:r>
          </a:p>
          <a:p>
            <a:pPr lvl="1"/>
            <a:endParaRPr lang="en-US" dirty="0"/>
          </a:p>
          <a:p>
            <a:r>
              <a:rPr lang="en-US" dirty="0" smtClean="0"/>
              <a:t>Downsides:</a:t>
            </a:r>
          </a:p>
          <a:p>
            <a:pPr lvl="1"/>
            <a:r>
              <a:rPr lang="en-US" dirty="0" smtClean="0"/>
              <a:t>Scalability to large buffer sizes?</a:t>
            </a:r>
          </a:p>
          <a:p>
            <a:pPr lvl="1"/>
            <a:r>
              <a:rPr lang="en-US" dirty="0" smtClean="0"/>
              <a:t>Robustness of clustering and shuffling algorithms?</a:t>
            </a:r>
          </a:p>
          <a:p>
            <a:pPr lvl="1"/>
            <a:r>
              <a:rPr lang="en-US" dirty="0" smtClean="0"/>
              <a:t>Ranking is still too complex?</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73</a:t>
            </a:fld>
            <a:endParaRPr lang="en-US"/>
          </a:p>
        </p:txBody>
      </p:sp>
    </p:spTree>
    <p:extLst>
      <p:ext uri="{BB962C8B-B14F-4D97-AF65-F5344CB8AC3E}">
        <p14:creationId xmlns:p14="http://schemas.microsoft.com/office/powerpoint/2010/main" val="200447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TCM</a:t>
            </a:r>
            <a:endParaRPr lang="en-US" dirty="0"/>
          </a:p>
        </p:txBody>
      </p:sp>
      <p:sp>
        <p:nvSpPr>
          <p:cNvPr id="3" name="Content Placeholder 2"/>
          <p:cNvSpPr>
            <a:spLocks noGrp="1"/>
          </p:cNvSpPr>
          <p:nvPr>
            <p:ph idx="1"/>
          </p:nvPr>
        </p:nvSpPr>
        <p:spPr/>
        <p:txBody>
          <a:bodyPr/>
          <a:lstStyle/>
          <a:p>
            <a:r>
              <a:rPr lang="en-US" sz="2200" dirty="0"/>
              <a:t>Yoongu Kim, Michael </a:t>
            </a:r>
            <a:r>
              <a:rPr lang="en-US" sz="2200" dirty="0" err="1"/>
              <a:t>Papamichael</a:t>
            </a:r>
            <a:r>
              <a:rPr lang="en-US" sz="2200" dirty="0"/>
              <a:t>, Onur Mutlu, and </a:t>
            </a:r>
            <a:r>
              <a:rPr lang="en-US" sz="2200" dirty="0" err="1"/>
              <a:t>Mor</a:t>
            </a:r>
            <a:r>
              <a:rPr lang="en-US" sz="2200" dirty="0"/>
              <a:t> </a:t>
            </a:r>
            <a:r>
              <a:rPr lang="en-US" sz="2200" dirty="0" err="1"/>
              <a:t>Harchol-Balter</a:t>
            </a:r>
            <a:r>
              <a:rPr lang="en-US" sz="2200" dirty="0"/>
              <a:t>,</a:t>
            </a:r>
            <a:br>
              <a:rPr lang="en-US" sz="2200" dirty="0"/>
            </a:br>
            <a:r>
              <a:rPr lang="en-US" sz="2200" b="1" dirty="0">
                <a:hlinkClick r:id="rId2"/>
              </a:rPr>
              <a:t>"Thread Cluster Memory Scheduling: Exploiting Differences in Memory Access Behavior"</a:t>
            </a:r>
            <a:r>
              <a:rPr lang="en-US" sz="2200" dirty="0"/>
              <a:t> </a:t>
            </a:r>
            <a:br>
              <a:rPr lang="en-US" sz="2200" dirty="0"/>
            </a:br>
            <a:r>
              <a:rPr lang="en-US" sz="2200" i="1" dirty="0"/>
              <a:t>Proceedings of the </a:t>
            </a:r>
            <a:r>
              <a:rPr lang="en-US" sz="2200" i="1" dirty="0">
                <a:hlinkClick r:id="rId3"/>
              </a:rPr>
              <a:t>43rd International Symposium on Microarchitecture</a:t>
            </a:r>
            <a:r>
              <a:rPr lang="en-US" sz="2200" i="1" dirty="0"/>
              <a:t> (</a:t>
            </a:r>
            <a:r>
              <a:rPr lang="en-US" sz="2200" b="1" i="1" dirty="0"/>
              <a:t>MICRO</a:t>
            </a:r>
            <a:r>
              <a:rPr lang="en-US" sz="2200" i="1" dirty="0"/>
              <a:t>)</a:t>
            </a:r>
            <a:r>
              <a:rPr lang="en-US" sz="2200" dirty="0"/>
              <a:t>, pages 65-76, Atlanta, GA, December 2010. </a:t>
            </a:r>
            <a:r>
              <a:rPr lang="en-US" sz="2200" dirty="0">
                <a:hlinkClick r:id="rId4"/>
              </a:rPr>
              <a:t>Slides (pptx)</a:t>
            </a:r>
            <a:r>
              <a:rPr lang="en-US" sz="2200" dirty="0"/>
              <a:t> </a:t>
            </a:r>
            <a:r>
              <a:rPr lang="en-US" sz="2200" dirty="0">
                <a:hlinkClick r:id="rId5"/>
              </a:rPr>
              <a:t>(pdf</a:t>
            </a:r>
            <a:r>
              <a:rPr lang="en-US" sz="2200" dirty="0" smtClean="0">
                <a:hlinkClick r:id="rId5"/>
              </a:rPr>
              <a:t>)</a:t>
            </a:r>
            <a:r>
              <a:rPr lang="en-US" sz="2200" dirty="0" smtClean="0"/>
              <a:t> </a:t>
            </a:r>
            <a:endParaRPr lang="en-US" sz="2200"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74</a:t>
            </a:fld>
            <a:endParaRPr lang="en-US"/>
          </a:p>
        </p:txBody>
      </p:sp>
      <p:pic>
        <p:nvPicPr>
          <p:cNvPr id="5" name="Picture 4"/>
          <p:cNvPicPr>
            <a:picLocks noChangeAspect="1"/>
          </p:cNvPicPr>
          <p:nvPr/>
        </p:nvPicPr>
        <p:blipFill>
          <a:blip r:embed="rId6"/>
          <a:stretch>
            <a:fillRect/>
          </a:stretch>
        </p:blipFill>
        <p:spPr>
          <a:xfrm>
            <a:off x="0" y="4043849"/>
            <a:ext cx="9144000" cy="1905431"/>
          </a:xfrm>
          <a:prstGeom prst="rect">
            <a:avLst/>
          </a:prstGeom>
        </p:spPr>
      </p:pic>
    </p:spTree>
    <p:extLst>
      <p:ext uri="{BB962C8B-B14F-4D97-AF65-F5344CB8AC3E}">
        <p14:creationId xmlns:p14="http://schemas.microsoft.com/office/powerpoint/2010/main" val="248460213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310531"/>
            <a:ext cx="8428037" cy="822325"/>
          </a:xfrm>
        </p:spPr>
        <p:txBody>
          <a:bodyPr/>
          <a:lstStyle/>
          <a:p>
            <a:pPr algn="ctr" eaLnBrk="1" hangingPunct="1"/>
            <a:r>
              <a:rPr lang="en-US" sz="4000" dirty="0" smtClean="0">
                <a:latin typeface="Garamond" charset="0"/>
              </a:rPr>
              <a:t>Handling Memory Interference</a:t>
            </a:r>
            <a:br>
              <a:rPr lang="en-US" sz="4000" dirty="0" smtClean="0">
                <a:latin typeface="Garamond" charset="0"/>
              </a:rPr>
            </a:br>
            <a:r>
              <a:rPr lang="en-US" sz="4000" dirty="0" smtClean="0">
                <a:latin typeface="Garamond" charset="0"/>
              </a:rPr>
              <a:t>In Multithreaded </a:t>
            </a:r>
            <a:r>
              <a:rPr lang="en-US" sz="4000" dirty="0">
                <a:latin typeface="Garamond" charset="0"/>
              </a:rPr>
              <a:t>Applications</a:t>
            </a:r>
            <a:br>
              <a:rPr lang="en-US" sz="4000" dirty="0">
                <a:latin typeface="Garamond" charset="0"/>
              </a:rPr>
            </a:br>
            <a:r>
              <a:rPr lang="en-US" sz="4000" dirty="0">
                <a:latin typeface="Garamond" charset="0"/>
              </a:rPr>
              <a:t>with Memory Scheduling </a:t>
            </a:r>
            <a:br>
              <a:rPr lang="en-US" sz="4000" dirty="0">
                <a:latin typeface="Garamond" charset="0"/>
              </a:rPr>
            </a:b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01737" y="4293101"/>
            <a:ext cx="8520233" cy="1477305"/>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a:t>
            </a:r>
            <a:r>
              <a:rPr lang="en-US" dirty="0" err="1">
                <a:solidFill>
                  <a:srgbClr val="000000"/>
                </a:solidFill>
                <a:latin typeface="Tahoma"/>
              </a:rPr>
              <a:t>Rustam</a:t>
            </a:r>
            <a:r>
              <a:rPr lang="en-US" dirty="0">
                <a:solidFill>
                  <a:srgbClr val="000000"/>
                </a:solidFill>
                <a:latin typeface="Tahoma"/>
              </a:rPr>
              <a:t> </a:t>
            </a:r>
            <a:r>
              <a:rPr lang="en-US" dirty="0" err="1">
                <a:solidFill>
                  <a:srgbClr val="000000"/>
                </a:solidFill>
                <a:latin typeface="Tahoma"/>
              </a:rPr>
              <a:t>Miftakhutdinov</a:t>
            </a:r>
            <a:r>
              <a:rPr lang="en-US" dirty="0">
                <a:solidFill>
                  <a:srgbClr val="000000"/>
                </a:solidFill>
                <a:latin typeface="Tahoma"/>
              </a:rPr>
              <a:t>, Chris Fallin, </a:t>
            </a:r>
            <a:endParaRPr lang="en-US" dirty="0" smtClean="0">
              <a:solidFill>
                <a:srgbClr val="000000"/>
              </a:solidFill>
              <a:latin typeface="Tahoma"/>
            </a:endParaRPr>
          </a:p>
          <a:p>
            <a:pPr algn="ctr"/>
            <a:r>
              <a:rPr lang="en-US" dirty="0" smtClean="0">
                <a:solidFill>
                  <a:srgbClr val="000000"/>
                </a:solidFill>
                <a:latin typeface="Tahoma"/>
              </a:rPr>
              <a:t>Chang </a:t>
            </a:r>
            <a:r>
              <a:rPr lang="en-US" dirty="0" err="1">
                <a:solidFill>
                  <a:srgbClr val="000000"/>
                </a:solidFill>
                <a:latin typeface="Tahoma"/>
              </a:rPr>
              <a:t>Joo</a:t>
            </a:r>
            <a:r>
              <a:rPr lang="en-US" dirty="0">
                <a:solidFill>
                  <a:srgbClr val="000000"/>
                </a:solidFill>
                <a:latin typeface="Tahoma"/>
              </a:rPr>
              <a:t> Lee, Onur Mutlu, and Yale N. </a:t>
            </a:r>
            <a:r>
              <a:rPr lang="en-US" dirty="0" err="1">
                <a:solidFill>
                  <a:srgbClr val="000000"/>
                </a:solidFill>
                <a:latin typeface="Tahoma"/>
              </a:rPr>
              <a:t>Patt</a:t>
            </a:r>
            <a:r>
              <a:rPr lang="en-US" dirty="0">
                <a:solidFill>
                  <a:srgbClr val="000000"/>
                </a:solidFill>
                <a:latin typeface="Tahoma"/>
              </a:rPr>
              <a:t>, </a:t>
            </a:r>
            <a:br>
              <a:rPr lang="en-US" dirty="0">
                <a:solidFill>
                  <a:srgbClr val="000000"/>
                </a:solidFill>
                <a:latin typeface="Tahoma"/>
              </a:rPr>
            </a:br>
            <a:r>
              <a:rPr lang="en-US" b="1" dirty="0">
                <a:solidFill>
                  <a:srgbClr val="000000"/>
                </a:solidFill>
                <a:latin typeface="Tahoma"/>
                <a:hlinkClick r:id="rId3"/>
              </a:rPr>
              <a:t>"Parallel Application Memory Scheduling"</a:t>
            </a:r>
            <a:r>
              <a:rPr lang="en-US" dirty="0">
                <a:solidFill>
                  <a:srgbClr val="000000"/>
                </a:solidFill>
                <a:latin typeface="Tahoma"/>
              </a:rPr>
              <a:t/>
            </a:r>
            <a:br>
              <a:rPr lang="en-US" dirty="0">
                <a:solidFill>
                  <a:srgbClr val="000000"/>
                </a:solidFill>
                <a:latin typeface="Tahoma"/>
              </a:rPr>
            </a:br>
            <a:r>
              <a:rPr lang="en-US" i="1" dirty="0">
                <a:solidFill>
                  <a:srgbClr val="000000"/>
                </a:solidFill>
                <a:latin typeface="Tahoma"/>
              </a:rPr>
              <a:t>Proceedings of the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Tree>
    <p:extLst>
      <p:ext uri="{BB962C8B-B14F-4D97-AF65-F5344CB8AC3E}">
        <p14:creationId xmlns:p14="http://schemas.microsoft.com/office/powerpoint/2010/main" val="232570533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Multithreaded (Parallel) Applications</a:t>
            </a:r>
            <a:endParaRPr lang="en-US" dirty="0"/>
          </a:p>
        </p:txBody>
      </p:sp>
      <p:sp>
        <p:nvSpPr>
          <p:cNvPr id="3" name="Content Placeholder 2"/>
          <p:cNvSpPr>
            <a:spLocks noGrp="1"/>
          </p:cNvSpPr>
          <p:nvPr>
            <p:ph idx="1"/>
          </p:nvPr>
        </p:nvSpPr>
        <p:spPr/>
        <p:txBody>
          <a:bodyPr/>
          <a:lstStyle/>
          <a:p>
            <a:r>
              <a:rPr lang="en-US" dirty="0" smtClean="0"/>
              <a:t>Threads in a multi-threaded application can be inter-dependent</a:t>
            </a:r>
          </a:p>
          <a:p>
            <a:pPr lvl="1"/>
            <a:r>
              <a:rPr lang="en-US" dirty="0" smtClean="0"/>
              <a:t>As opposed to threads from different applications</a:t>
            </a:r>
          </a:p>
          <a:p>
            <a:pPr lvl="1"/>
            <a:endParaRPr lang="en-US" dirty="0"/>
          </a:p>
          <a:p>
            <a:r>
              <a:rPr lang="en-US" dirty="0" smtClean="0"/>
              <a:t>Such threads can synchronize with each other</a:t>
            </a:r>
          </a:p>
          <a:p>
            <a:pPr lvl="1"/>
            <a:r>
              <a:rPr lang="en-US" dirty="0" smtClean="0"/>
              <a:t>Locks, barriers, pipeline stages, condition variables, semaphores, …</a:t>
            </a:r>
          </a:p>
          <a:p>
            <a:endParaRPr lang="en-US" dirty="0"/>
          </a:p>
          <a:p>
            <a:r>
              <a:rPr lang="en-US" dirty="0" smtClean="0"/>
              <a:t>Some threads </a:t>
            </a:r>
            <a:r>
              <a:rPr lang="en-US" dirty="0"/>
              <a:t>can be on the critical path of execution due to synchronization; some threads are </a:t>
            </a:r>
            <a:r>
              <a:rPr lang="en-US" dirty="0" smtClean="0"/>
              <a:t>not</a:t>
            </a:r>
          </a:p>
          <a:p>
            <a:endParaRPr lang="en-US" dirty="0"/>
          </a:p>
          <a:p>
            <a:r>
              <a:rPr lang="en-US" dirty="0" smtClean="0"/>
              <a:t>Even within a thread, some “code segments” may be on the critical path of execution; some are not</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76</a:t>
            </a:fld>
            <a:endParaRPr lang="en-US"/>
          </a:p>
        </p:txBody>
      </p:sp>
    </p:spTree>
    <p:extLst>
      <p:ext uri="{BB962C8B-B14F-4D97-AF65-F5344CB8AC3E}">
        <p14:creationId xmlns:p14="http://schemas.microsoft.com/office/powerpoint/2010/main" val="1378114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Critical Sections</a:t>
            </a:r>
          </a:p>
        </p:txBody>
      </p:sp>
      <p:sp>
        <p:nvSpPr>
          <p:cNvPr id="16387" name="Content Placeholder 2"/>
          <p:cNvSpPr>
            <a:spLocks noGrp="1"/>
          </p:cNvSpPr>
          <p:nvPr>
            <p:ph idx="1"/>
          </p:nvPr>
        </p:nvSpPr>
        <p:spPr>
          <a:xfrm>
            <a:off x="228600" y="1171575"/>
            <a:ext cx="8610600" cy="5095875"/>
          </a:xfrm>
        </p:spPr>
        <p:txBody>
          <a:bodyPr/>
          <a:lstStyle/>
          <a:p>
            <a:endParaRPr lang="en-US" sz="8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Enforce mutually exclusive access to shared data</a:t>
            </a:r>
          </a:p>
          <a:p>
            <a:r>
              <a:rPr lang="en-US" dirty="0">
                <a:latin typeface="Tahoma" charset="0"/>
                <a:ea typeface="ＭＳ Ｐゴシック" charset="0"/>
                <a:cs typeface="ＭＳ Ｐゴシック" charset="0"/>
              </a:rPr>
              <a:t>Only one thread can be executing it at a time</a:t>
            </a:r>
          </a:p>
          <a:p>
            <a:r>
              <a:rPr lang="en-US" dirty="0">
                <a:latin typeface="Tahoma" charset="0"/>
                <a:ea typeface="ＭＳ Ｐゴシック" charset="0"/>
                <a:cs typeface="ＭＳ Ｐゴシック" charset="0"/>
              </a:rPr>
              <a:t>Contended critical sections make threads wait </a:t>
            </a:r>
            <a:r>
              <a:rPr lang="en-US" dirty="0">
                <a:latin typeface="Tahoma" charset="0"/>
                <a:ea typeface="ＭＳ Ｐゴシック" charset="0"/>
                <a:cs typeface="ＭＳ Ｐゴシック" charset="0"/>
                <a:sym typeface="Wingdings" charset="0"/>
              </a:rPr>
              <a:t> </a:t>
            </a:r>
            <a:r>
              <a:rPr lang="en-US" dirty="0" smtClean="0">
                <a:latin typeface="Tahoma" charset="0"/>
                <a:sym typeface="Wingdings" charset="0"/>
              </a:rPr>
              <a:t>threads causing serialization can be on the critical path</a:t>
            </a:r>
            <a:endParaRPr lang="en-US" dirty="0">
              <a:latin typeface="Tahoma" charset="0"/>
              <a:ea typeface="ＭＳ Ｐゴシック" charset="0"/>
              <a:cs typeface="ＭＳ Ｐゴシック" charset="0"/>
              <a:sym typeface="Wingdings"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9A33AB8-D5AB-9D42-A582-E3116421A1DB}" type="slidenum">
              <a:rPr lang="en-US">
                <a:solidFill>
                  <a:srgbClr val="000000"/>
                </a:solidFill>
                <a:latin typeface="Garamond" charset="0"/>
              </a:rPr>
              <a:pPr/>
              <a:t>77</a:t>
            </a:fld>
            <a:endParaRPr lang="en-US">
              <a:solidFill>
                <a:srgbClr val="000000"/>
              </a:solidFill>
              <a:latin typeface="Garamond" charset="0"/>
            </a:endParaRPr>
          </a:p>
        </p:txBody>
      </p:sp>
      <p:pic>
        <p:nvPicPr>
          <p:cNvPr id="5" name="Picture 4" descr="bottleneck.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067175"/>
            <a:ext cx="5334000"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223838" y="3533775"/>
            <a:ext cx="32385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a:solidFill>
                  <a:srgbClr val="000000"/>
                </a:solidFill>
              </a:rPr>
              <a:t>Each thread:</a:t>
            </a:r>
          </a:p>
          <a:p>
            <a:pPr defTabSz="914400" fontAlgn="base">
              <a:spcBef>
                <a:spcPct val="0"/>
              </a:spcBef>
              <a:spcAft>
                <a:spcPct val="0"/>
              </a:spcAft>
            </a:pPr>
            <a:r>
              <a:rPr lang="en-US">
                <a:solidFill>
                  <a:srgbClr val="000000"/>
                </a:solidFill>
              </a:rPr>
              <a:t>    loop {</a:t>
            </a:r>
          </a:p>
          <a:p>
            <a:pPr defTabSz="914400" fontAlgn="base">
              <a:spcBef>
                <a:spcPct val="0"/>
              </a:spcBef>
              <a:spcAft>
                <a:spcPct val="0"/>
              </a:spcAft>
            </a:pPr>
            <a:r>
              <a:rPr lang="en-US">
                <a:solidFill>
                  <a:srgbClr val="000000"/>
                </a:solidFill>
              </a:rPr>
              <a:t>        Compute</a:t>
            </a:r>
          </a:p>
          <a:p>
            <a:pPr defTabSz="914400" fontAlgn="base">
              <a:spcBef>
                <a:spcPct val="0"/>
              </a:spcBef>
              <a:spcAft>
                <a:spcPct val="0"/>
              </a:spcAft>
            </a:pPr>
            <a:r>
              <a:rPr lang="en-US">
                <a:solidFill>
                  <a:srgbClr val="000000"/>
                </a:solidFill>
              </a:rPr>
              <a:t>        lock(A)</a:t>
            </a:r>
          </a:p>
          <a:p>
            <a:pPr defTabSz="914400" fontAlgn="base">
              <a:spcBef>
                <a:spcPct val="0"/>
              </a:spcBef>
              <a:spcAft>
                <a:spcPct val="0"/>
              </a:spcAft>
            </a:pPr>
            <a:r>
              <a:rPr lang="en-US">
                <a:solidFill>
                  <a:srgbClr val="000000"/>
                </a:solidFill>
              </a:rPr>
              <a:t>            Update shared data</a:t>
            </a:r>
          </a:p>
          <a:p>
            <a:pPr defTabSz="914400" fontAlgn="base">
              <a:spcBef>
                <a:spcPct val="0"/>
              </a:spcBef>
              <a:spcAft>
                <a:spcPct val="0"/>
              </a:spcAft>
            </a:pPr>
            <a:r>
              <a:rPr lang="en-US">
                <a:solidFill>
                  <a:srgbClr val="000000"/>
                </a:solidFill>
              </a:rPr>
              <a:t>        unlock(A)</a:t>
            </a:r>
          </a:p>
          <a:p>
            <a:pPr defTabSz="914400" fontAlgn="base">
              <a:spcBef>
                <a:spcPct val="0"/>
              </a:spcBef>
              <a:spcAft>
                <a:spcPct val="0"/>
              </a:spcAft>
            </a:pPr>
            <a:r>
              <a:rPr lang="en-US">
                <a:solidFill>
                  <a:srgbClr val="000000"/>
                </a:solidFill>
              </a:rPr>
              <a:t>     }</a:t>
            </a:r>
          </a:p>
        </p:txBody>
      </p:sp>
      <p:sp>
        <p:nvSpPr>
          <p:cNvPr id="7" name="Rectangle 6"/>
          <p:cNvSpPr>
            <a:spLocks noChangeArrowheads="1"/>
          </p:cNvSpPr>
          <p:nvPr/>
        </p:nvSpPr>
        <p:spPr bwMode="auto">
          <a:xfrm>
            <a:off x="712788" y="4152900"/>
            <a:ext cx="2371725" cy="223838"/>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Rectangle 7"/>
          <p:cNvSpPr>
            <a:spLocks noChangeArrowheads="1"/>
          </p:cNvSpPr>
          <p:nvPr/>
        </p:nvSpPr>
        <p:spPr bwMode="auto">
          <a:xfrm>
            <a:off x="715963" y="4413250"/>
            <a:ext cx="2371725" cy="841375"/>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9" name="TextBox 8"/>
          <p:cNvSpPr txBox="1">
            <a:spLocks noChangeArrowheads="1"/>
          </p:cNvSpPr>
          <p:nvPr/>
        </p:nvSpPr>
        <p:spPr bwMode="auto">
          <a:xfrm>
            <a:off x="3059113" y="4127500"/>
            <a:ext cx="457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N</a:t>
            </a:r>
          </a:p>
        </p:txBody>
      </p:sp>
      <p:sp>
        <p:nvSpPr>
          <p:cNvPr id="10" name="TextBox 9"/>
          <p:cNvSpPr txBox="1">
            <a:spLocks noChangeArrowheads="1"/>
          </p:cNvSpPr>
          <p:nvPr/>
        </p:nvSpPr>
        <p:spPr bwMode="auto">
          <a:xfrm>
            <a:off x="3041650" y="4938713"/>
            <a:ext cx="5921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C</a:t>
            </a:r>
          </a:p>
        </p:txBody>
      </p:sp>
      <p:sp>
        <p:nvSpPr>
          <p:cNvPr id="11" name="Oval 10"/>
          <p:cNvSpPr>
            <a:spLocks noChangeArrowheads="1"/>
          </p:cNvSpPr>
          <p:nvPr/>
        </p:nvSpPr>
        <p:spPr bwMode="auto">
          <a:xfrm>
            <a:off x="5951538" y="4206875"/>
            <a:ext cx="990600" cy="317500"/>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953257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6" grpId="0"/>
      <p:bldP spid="7" grpId="0" animBg="1"/>
      <p:bldP spid="8" grpId="0" animBg="1"/>
      <p:bldP spid="9" grpId="0"/>
      <p:bldP spid="10" grpId="0"/>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Garamond" charset="0"/>
                <a:ea typeface="ＭＳ Ｐゴシック" charset="0"/>
                <a:cs typeface="ＭＳ Ｐゴシック" charset="0"/>
              </a:rPr>
              <a:t>Barriers</a:t>
            </a:r>
          </a:p>
        </p:txBody>
      </p:sp>
      <p:sp>
        <p:nvSpPr>
          <p:cNvPr id="17411" name="Content Placeholder 2"/>
          <p:cNvSpPr>
            <a:spLocks noGrp="1"/>
          </p:cNvSpPr>
          <p:nvPr>
            <p:ph idx="1"/>
          </p:nvPr>
        </p:nvSpPr>
        <p:spPr>
          <a:xfrm>
            <a:off x="228600" y="1222375"/>
            <a:ext cx="8610600" cy="4876800"/>
          </a:xfrm>
        </p:spPr>
        <p:txBody>
          <a:bodyPr/>
          <a:lstStyle/>
          <a:p>
            <a:r>
              <a:rPr lang="en-US" dirty="0">
                <a:latin typeface="Tahoma" charset="0"/>
                <a:ea typeface="ＭＳ Ｐゴシック" charset="0"/>
                <a:cs typeface="ＭＳ Ｐゴシック" charset="0"/>
              </a:rPr>
              <a:t>Synchronization point</a:t>
            </a:r>
          </a:p>
          <a:p>
            <a:r>
              <a:rPr lang="en-US" dirty="0">
                <a:latin typeface="Tahoma" charset="0"/>
                <a:ea typeface="ＭＳ Ｐゴシック" charset="0"/>
                <a:cs typeface="ＭＳ Ｐゴシック" charset="0"/>
              </a:rPr>
              <a:t>Threads have to wait until all threads reach the barrier</a:t>
            </a:r>
          </a:p>
          <a:p>
            <a:r>
              <a:rPr lang="en-US" dirty="0">
                <a:latin typeface="Tahoma" charset="0"/>
                <a:ea typeface="ＭＳ Ｐゴシック" charset="0"/>
                <a:cs typeface="ＭＳ Ｐゴシック" charset="0"/>
              </a:rPr>
              <a:t>Last thread arriving to the barrier </a:t>
            </a:r>
            <a:r>
              <a:rPr lang="en-US" dirty="0" smtClean="0">
                <a:latin typeface="Tahoma" charset="0"/>
                <a:ea typeface="ＭＳ Ｐゴシック" charset="0"/>
                <a:cs typeface="ＭＳ Ｐゴシック" charset="0"/>
              </a:rPr>
              <a:t>is on the critical path</a:t>
            </a:r>
            <a:endParaRPr lang="en-US"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0DAD17E-585D-EA47-9DB7-84B2A0B96E3A}" type="slidenum">
              <a:rPr lang="en-US">
                <a:solidFill>
                  <a:srgbClr val="000000"/>
                </a:solidFill>
                <a:latin typeface="Garamond" charset="0"/>
              </a:rPr>
              <a:pPr/>
              <a:t>78</a:t>
            </a:fld>
            <a:endParaRPr lang="en-US">
              <a:solidFill>
                <a:srgbClr val="000000"/>
              </a:solidFill>
              <a:latin typeface="Garamond" charset="0"/>
            </a:endParaRPr>
          </a:p>
        </p:txBody>
      </p:sp>
      <p:sp>
        <p:nvSpPr>
          <p:cNvPr id="5" name="TextBox 4"/>
          <p:cNvSpPr txBox="1">
            <a:spLocks noChangeArrowheads="1"/>
          </p:cNvSpPr>
          <p:nvPr/>
        </p:nvSpPr>
        <p:spPr bwMode="auto">
          <a:xfrm>
            <a:off x="223838" y="3225800"/>
            <a:ext cx="279558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a:solidFill>
                  <a:srgbClr val="000000"/>
                </a:solidFill>
              </a:rPr>
              <a:t>Each thread:</a:t>
            </a:r>
          </a:p>
          <a:p>
            <a:pPr defTabSz="914400" fontAlgn="base">
              <a:spcBef>
                <a:spcPct val="0"/>
              </a:spcBef>
              <a:spcAft>
                <a:spcPct val="0"/>
              </a:spcAft>
            </a:pPr>
            <a:r>
              <a:rPr lang="en-US">
                <a:solidFill>
                  <a:srgbClr val="000000"/>
                </a:solidFill>
              </a:rPr>
              <a:t>    loop1 {</a:t>
            </a:r>
          </a:p>
          <a:p>
            <a:pPr defTabSz="914400" fontAlgn="base">
              <a:spcBef>
                <a:spcPct val="0"/>
              </a:spcBef>
              <a:spcAft>
                <a:spcPct val="0"/>
              </a:spcAft>
            </a:pPr>
            <a:r>
              <a:rPr lang="en-US">
                <a:solidFill>
                  <a:srgbClr val="000000"/>
                </a:solidFill>
              </a:rPr>
              <a:t>        Compute</a:t>
            </a:r>
          </a:p>
          <a:p>
            <a:pPr defTabSz="914400" fontAlgn="base">
              <a:spcBef>
                <a:spcPct val="0"/>
              </a:spcBef>
              <a:spcAft>
                <a:spcPct val="0"/>
              </a:spcAft>
            </a:pPr>
            <a:r>
              <a:rPr lang="en-US">
                <a:solidFill>
                  <a:srgbClr val="000000"/>
                </a:solidFill>
              </a:rPr>
              <a:t>    }</a:t>
            </a:r>
          </a:p>
          <a:p>
            <a:pPr defTabSz="914400" fontAlgn="base">
              <a:spcBef>
                <a:spcPct val="0"/>
              </a:spcBef>
              <a:spcAft>
                <a:spcPct val="0"/>
              </a:spcAft>
            </a:pPr>
            <a:r>
              <a:rPr lang="en-US">
                <a:solidFill>
                  <a:srgbClr val="000000"/>
                </a:solidFill>
              </a:rPr>
              <a:t>    barrier</a:t>
            </a:r>
          </a:p>
          <a:p>
            <a:pPr defTabSz="914400" fontAlgn="base">
              <a:spcBef>
                <a:spcPct val="0"/>
              </a:spcBef>
              <a:spcAft>
                <a:spcPct val="0"/>
              </a:spcAft>
            </a:pPr>
            <a:r>
              <a:rPr lang="en-US">
                <a:solidFill>
                  <a:srgbClr val="000000"/>
                </a:solidFill>
              </a:rPr>
              <a:t>    loop2 {</a:t>
            </a:r>
          </a:p>
          <a:p>
            <a:pPr defTabSz="914400" fontAlgn="base">
              <a:spcBef>
                <a:spcPct val="0"/>
              </a:spcBef>
              <a:spcAft>
                <a:spcPct val="0"/>
              </a:spcAft>
            </a:pPr>
            <a:r>
              <a:rPr lang="en-US">
                <a:solidFill>
                  <a:srgbClr val="000000"/>
                </a:solidFill>
              </a:rPr>
              <a:t>        Compute</a:t>
            </a:r>
          </a:p>
          <a:p>
            <a:pPr defTabSz="914400" fontAlgn="base">
              <a:spcBef>
                <a:spcPct val="0"/>
              </a:spcBef>
              <a:spcAft>
                <a:spcPct val="0"/>
              </a:spcAft>
            </a:pPr>
            <a:r>
              <a:rPr lang="en-US">
                <a:solidFill>
                  <a:srgbClr val="000000"/>
                </a:solidFill>
              </a:rPr>
              <a:t>    }</a:t>
            </a:r>
          </a:p>
        </p:txBody>
      </p:sp>
      <p:sp>
        <p:nvSpPr>
          <p:cNvPr id="7" name="Rectangle 6"/>
          <p:cNvSpPr>
            <a:spLocks noChangeArrowheads="1"/>
          </p:cNvSpPr>
          <p:nvPr/>
        </p:nvSpPr>
        <p:spPr bwMode="auto">
          <a:xfrm>
            <a:off x="492125" y="4370388"/>
            <a:ext cx="2138363" cy="241300"/>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3306763"/>
            <a:ext cx="4795838"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Oval 10"/>
          <p:cNvSpPr>
            <a:spLocks noChangeArrowheads="1"/>
          </p:cNvSpPr>
          <p:nvPr/>
        </p:nvSpPr>
        <p:spPr bwMode="auto">
          <a:xfrm>
            <a:off x="6388100" y="3717925"/>
            <a:ext cx="1131888" cy="204788"/>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129280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p:bldP spid="7"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Stages of Pipelined Programs</a:t>
            </a:r>
          </a:p>
        </p:txBody>
      </p:sp>
      <p:sp>
        <p:nvSpPr>
          <p:cNvPr id="19459" name="Content Placeholder 2"/>
          <p:cNvSpPr>
            <a:spLocks noGrp="1"/>
          </p:cNvSpPr>
          <p:nvPr>
            <p:ph idx="1"/>
          </p:nvPr>
        </p:nvSpPr>
        <p:spPr/>
        <p:txBody>
          <a:bodyPr/>
          <a:lstStyle/>
          <a:p>
            <a:r>
              <a:rPr lang="en-US" sz="2000" dirty="0">
                <a:latin typeface="Tahoma" charset="0"/>
                <a:ea typeface="ＭＳ Ｐゴシック" charset="0"/>
                <a:cs typeface="ＭＳ Ｐゴシック" charset="0"/>
              </a:rPr>
              <a:t>Loop iterations are statically divided into code segments called </a:t>
            </a:r>
            <a:r>
              <a:rPr lang="en-US" sz="2000" i="1" dirty="0">
                <a:latin typeface="Tahoma" charset="0"/>
                <a:ea typeface="ＭＳ Ｐゴシック" charset="0"/>
                <a:cs typeface="ＭＳ Ｐゴシック" charset="0"/>
              </a:rPr>
              <a:t>stages</a:t>
            </a:r>
          </a:p>
          <a:p>
            <a:r>
              <a:rPr lang="en-US" sz="2000" dirty="0">
                <a:latin typeface="Tahoma" charset="0"/>
                <a:ea typeface="ＭＳ Ｐゴシック" charset="0"/>
                <a:cs typeface="ＭＳ Ｐゴシック" charset="0"/>
              </a:rPr>
              <a:t>Threads execute stages on different </a:t>
            </a:r>
            <a:r>
              <a:rPr lang="en-US" sz="2000" dirty="0" smtClean="0">
                <a:latin typeface="Tahoma" charset="0"/>
                <a:ea typeface="ＭＳ Ｐゴシック" charset="0"/>
                <a:cs typeface="ＭＳ Ｐゴシック" charset="0"/>
              </a:rPr>
              <a:t>cores</a:t>
            </a:r>
          </a:p>
          <a:p>
            <a:r>
              <a:rPr lang="en-US" sz="2000" dirty="0" smtClean="0">
                <a:latin typeface="Tahoma" charset="0"/>
              </a:rPr>
              <a:t>Thread executing the slowest stage is on the critical path</a:t>
            </a:r>
            <a:endParaRPr lang="en-US" sz="20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p:txBody>
      </p:sp>
      <p:sp>
        <p:nvSpPr>
          <p:cNvPr id="3277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E262283-3AB5-C147-9069-54E563C44D8C}" type="slidenum">
              <a:rPr lang="en-US">
                <a:solidFill>
                  <a:srgbClr val="000000"/>
                </a:solidFill>
                <a:latin typeface="Garamond" charset="0"/>
              </a:rPr>
              <a:pPr/>
              <a:t>79</a:t>
            </a:fld>
            <a:endParaRPr lang="en-US">
              <a:solidFill>
                <a:srgbClr val="000000"/>
              </a:solidFill>
              <a:latin typeface="Garamond" charset="0"/>
            </a:endParaRPr>
          </a:p>
        </p:txBody>
      </p:sp>
      <p:sp>
        <p:nvSpPr>
          <p:cNvPr id="6" name="TextBox 5"/>
          <p:cNvSpPr txBox="1">
            <a:spLocks noChangeArrowheads="1"/>
          </p:cNvSpPr>
          <p:nvPr/>
        </p:nvSpPr>
        <p:spPr bwMode="auto">
          <a:xfrm>
            <a:off x="223838" y="3249613"/>
            <a:ext cx="279558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a:solidFill>
                  <a:srgbClr val="000000"/>
                </a:solidFill>
              </a:rPr>
              <a:t>loop {</a:t>
            </a:r>
          </a:p>
          <a:p>
            <a:pPr defTabSz="914400" fontAlgn="base">
              <a:spcBef>
                <a:spcPct val="0"/>
              </a:spcBef>
              <a:spcAft>
                <a:spcPct val="0"/>
              </a:spcAft>
            </a:pPr>
            <a:r>
              <a:rPr lang="en-US">
                <a:solidFill>
                  <a:srgbClr val="000000"/>
                </a:solidFill>
              </a:rPr>
              <a:t>   Compute1</a:t>
            </a:r>
          </a:p>
          <a:p>
            <a:pPr defTabSz="914400" fontAlgn="base">
              <a:spcBef>
                <a:spcPct val="0"/>
              </a:spcBef>
              <a:spcAft>
                <a:spcPct val="0"/>
              </a:spcAft>
            </a:pPr>
            <a:endParaRPr lang="en-US">
              <a:solidFill>
                <a:srgbClr val="000000"/>
              </a:solidFill>
            </a:endParaRPr>
          </a:p>
          <a:p>
            <a:pPr defTabSz="914400" fontAlgn="base">
              <a:spcBef>
                <a:spcPct val="0"/>
              </a:spcBef>
              <a:spcAft>
                <a:spcPct val="0"/>
              </a:spcAft>
            </a:pPr>
            <a:r>
              <a:rPr lang="en-US">
                <a:solidFill>
                  <a:srgbClr val="000000"/>
                </a:solidFill>
              </a:rPr>
              <a:t>   Compute2</a:t>
            </a:r>
          </a:p>
          <a:p>
            <a:pPr defTabSz="914400" fontAlgn="base">
              <a:spcBef>
                <a:spcPct val="0"/>
              </a:spcBef>
              <a:spcAft>
                <a:spcPct val="0"/>
              </a:spcAft>
            </a:pPr>
            <a:endParaRPr lang="en-US">
              <a:solidFill>
                <a:srgbClr val="000000"/>
              </a:solidFill>
            </a:endParaRPr>
          </a:p>
          <a:p>
            <a:pPr defTabSz="914400" fontAlgn="base">
              <a:spcBef>
                <a:spcPct val="0"/>
              </a:spcBef>
              <a:spcAft>
                <a:spcPct val="0"/>
              </a:spcAft>
            </a:pPr>
            <a:r>
              <a:rPr lang="en-US">
                <a:solidFill>
                  <a:srgbClr val="000000"/>
                </a:solidFill>
              </a:rPr>
              <a:t>   Compute3</a:t>
            </a:r>
          </a:p>
          <a:p>
            <a:pPr defTabSz="914400" fontAlgn="base">
              <a:spcBef>
                <a:spcPct val="0"/>
              </a:spcBef>
              <a:spcAft>
                <a:spcPct val="0"/>
              </a:spcAft>
            </a:pPr>
            <a:r>
              <a:rPr lang="en-US">
                <a:solidFill>
                  <a:srgbClr val="000000"/>
                </a:solidFill>
              </a:rPr>
              <a:t>}</a:t>
            </a:r>
          </a:p>
        </p:txBody>
      </p:sp>
      <p:sp>
        <p:nvSpPr>
          <p:cNvPr id="7" name="Rectangle 6"/>
          <p:cNvSpPr>
            <a:spLocks noChangeArrowheads="1"/>
          </p:cNvSpPr>
          <p:nvPr/>
        </p:nvSpPr>
        <p:spPr bwMode="auto">
          <a:xfrm>
            <a:off x="382588" y="3567113"/>
            <a:ext cx="1244600"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TextBox 7"/>
          <p:cNvSpPr txBox="1">
            <a:spLocks noChangeArrowheads="1"/>
          </p:cNvSpPr>
          <p:nvPr/>
        </p:nvSpPr>
        <p:spPr bwMode="auto">
          <a:xfrm>
            <a:off x="1711325" y="3509963"/>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A</a:t>
            </a:r>
            <a:endParaRPr lang="en-US" b="1" baseline="-25000">
              <a:solidFill>
                <a:srgbClr val="000000"/>
              </a:solidFill>
            </a:endParaRPr>
          </a:p>
        </p:txBody>
      </p:sp>
      <p:sp>
        <p:nvSpPr>
          <p:cNvPr id="9" name="Rectangle 8"/>
          <p:cNvSpPr>
            <a:spLocks noChangeArrowheads="1"/>
          </p:cNvSpPr>
          <p:nvPr/>
        </p:nvSpPr>
        <p:spPr bwMode="auto">
          <a:xfrm>
            <a:off x="385763" y="4100513"/>
            <a:ext cx="1244600"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10" name="TextBox 9"/>
          <p:cNvSpPr txBox="1">
            <a:spLocks noChangeArrowheads="1"/>
          </p:cNvSpPr>
          <p:nvPr/>
        </p:nvSpPr>
        <p:spPr bwMode="auto">
          <a:xfrm>
            <a:off x="1716088" y="4059238"/>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B</a:t>
            </a:r>
            <a:endParaRPr lang="en-US" b="1" baseline="-25000">
              <a:solidFill>
                <a:srgbClr val="000000"/>
              </a:solidFill>
            </a:endParaRPr>
          </a:p>
        </p:txBody>
      </p:sp>
      <p:sp>
        <p:nvSpPr>
          <p:cNvPr id="11" name="Rectangle 10"/>
          <p:cNvSpPr>
            <a:spLocks noChangeArrowheads="1"/>
          </p:cNvSpPr>
          <p:nvPr/>
        </p:nvSpPr>
        <p:spPr bwMode="auto">
          <a:xfrm>
            <a:off x="390525" y="4675188"/>
            <a:ext cx="1243013"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12" name="TextBox 11"/>
          <p:cNvSpPr txBox="1">
            <a:spLocks noChangeArrowheads="1"/>
          </p:cNvSpPr>
          <p:nvPr/>
        </p:nvSpPr>
        <p:spPr bwMode="auto">
          <a:xfrm>
            <a:off x="1719263" y="46482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C</a:t>
            </a:r>
            <a:endParaRPr lang="en-US" b="1" baseline="-25000">
              <a:solidFill>
                <a:srgbClr val="000000"/>
              </a:solidFill>
            </a:endParaRPr>
          </a:p>
        </p:txBody>
      </p:sp>
      <p:pic>
        <p:nvPicPr>
          <p:cNvPr id="13" name="Picture 12" descr="pipe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2800350"/>
            <a:ext cx="5340350"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ipeline_ti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4222750"/>
            <a:ext cx="5626100"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Oval 14"/>
          <p:cNvSpPr>
            <a:spLocks noChangeArrowheads="1"/>
          </p:cNvSpPr>
          <p:nvPr/>
        </p:nvSpPr>
        <p:spPr bwMode="auto">
          <a:xfrm>
            <a:off x="3657600" y="3048000"/>
            <a:ext cx="642938"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16" name="Oval 15"/>
          <p:cNvSpPr>
            <a:spLocks noChangeArrowheads="1"/>
          </p:cNvSpPr>
          <p:nvPr/>
        </p:nvSpPr>
        <p:spPr bwMode="auto">
          <a:xfrm>
            <a:off x="4614863" y="3048000"/>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17" name="TextBox 16"/>
          <p:cNvSpPr txBox="1">
            <a:spLocks noChangeArrowheads="1"/>
          </p:cNvSpPr>
          <p:nvPr/>
        </p:nvSpPr>
        <p:spPr bwMode="auto">
          <a:xfrm>
            <a:off x="4268788" y="2682875"/>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A</a:t>
            </a:r>
            <a:endParaRPr lang="en-US" b="1" baseline="-25000">
              <a:solidFill>
                <a:srgbClr val="000000"/>
              </a:solidFill>
            </a:endParaRPr>
          </a:p>
        </p:txBody>
      </p:sp>
      <p:sp>
        <p:nvSpPr>
          <p:cNvPr id="18" name="TextBox 17"/>
          <p:cNvSpPr txBox="1">
            <a:spLocks noChangeArrowheads="1"/>
          </p:cNvSpPr>
          <p:nvPr/>
        </p:nvSpPr>
        <p:spPr bwMode="auto">
          <a:xfrm>
            <a:off x="6059488" y="2687638"/>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B</a:t>
            </a:r>
            <a:endParaRPr lang="en-US" b="1" baseline="-25000">
              <a:solidFill>
                <a:srgbClr val="000000"/>
              </a:solidFill>
            </a:endParaRPr>
          </a:p>
        </p:txBody>
      </p:sp>
      <p:sp>
        <p:nvSpPr>
          <p:cNvPr id="19" name="TextBox 18"/>
          <p:cNvSpPr txBox="1">
            <a:spLocks noChangeArrowheads="1"/>
          </p:cNvSpPr>
          <p:nvPr/>
        </p:nvSpPr>
        <p:spPr bwMode="auto">
          <a:xfrm>
            <a:off x="7848600" y="2700338"/>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000000"/>
                </a:solidFill>
              </a:rPr>
              <a:t>C</a:t>
            </a:r>
            <a:endParaRPr lang="en-US" b="1" baseline="-25000">
              <a:solidFill>
                <a:srgbClr val="000000"/>
              </a:solidFill>
            </a:endParaRPr>
          </a:p>
        </p:txBody>
      </p:sp>
      <p:sp>
        <p:nvSpPr>
          <p:cNvPr id="20" name="Oval 19"/>
          <p:cNvSpPr>
            <a:spLocks noChangeArrowheads="1"/>
          </p:cNvSpPr>
          <p:nvPr/>
        </p:nvSpPr>
        <p:spPr bwMode="auto">
          <a:xfrm>
            <a:off x="5137150" y="2644775"/>
            <a:ext cx="2232025" cy="1273175"/>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1" name="Oval 20"/>
          <p:cNvSpPr>
            <a:spLocks noChangeArrowheads="1"/>
          </p:cNvSpPr>
          <p:nvPr/>
        </p:nvSpPr>
        <p:spPr bwMode="auto">
          <a:xfrm>
            <a:off x="4432300" y="4991100"/>
            <a:ext cx="1511300" cy="284163"/>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2" name="Oval 21"/>
          <p:cNvSpPr>
            <a:spLocks noChangeArrowheads="1"/>
          </p:cNvSpPr>
          <p:nvPr/>
        </p:nvSpPr>
        <p:spPr bwMode="auto">
          <a:xfrm>
            <a:off x="4830763" y="4383088"/>
            <a:ext cx="1065212" cy="242887"/>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3" name="Oval 22"/>
          <p:cNvSpPr>
            <a:spLocks noChangeArrowheads="1"/>
          </p:cNvSpPr>
          <p:nvPr/>
        </p:nvSpPr>
        <p:spPr bwMode="auto">
          <a:xfrm>
            <a:off x="6524625" y="5014913"/>
            <a:ext cx="1524000" cy="249237"/>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4" name="Oval 23"/>
          <p:cNvSpPr>
            <a:spLocks noChangeArrowheads="1"/>
          </p:cNvSpPr>
          <p:nvPr/>
        </p:nvSpPr>
        <p:spPr bwMode="auto">
          <a:xfrm>
            <a:off x="7021513" y="4406900"/>
            <a:ext cx="1100137" cy="266700"/>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33" name="Oval 32"/>
          <p:cNvSpPr>
            <a:spLocks noChangeArrowheads="1"/>
          </p:cNvSpPr>
          <p:nvPr/>
        </p:nvSpPr>
        <p:spPr bwMode="auto">
          <a:xfrm>
            <a:off x="4132263" y="3044825"/>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5" name="Oval 24"/>
          <p:cNvSpPr>
            <a:spLocks noChangeArrowheads="1"/>
          </p:cNvSpPr>
          <p:nvPr/>
        </p:nvSpPr>
        <p:spPr bwMode="auto">
          <a:xfrm>
            <a:off x="5018088" y="3025775"/>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6" name="Oval 25"/>
          <p:cNvSpPr>
            <a:spLocks noChangeArrowheads="1"/>
          </p:cNvSpPr>
          <p:nvPr/>
        </p:nvSpPr>
        <p:spPr bwMode="auto">
          <a:xfrm>
            <a:off x="6808788" y="3062288"/>
            <a:ext cx="642937" cy="446087"/>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7" name="Rectangle 26"/>
          <p:cNvSpPr>
            <a:spLocks noChangeArrowheads="1"/>
          </p:cNvSpPr>
          <p:nvPr/>
        </p:nvSpPr>
        <p:spPr bwMode="auto">
          <a:xfrm>
            <a:off x="3649663" y="4727575"/>
            <a:ext cx="4429125" cy="239713"/>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914400"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470277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6" grpId="0"/>
      <p:bldP spid="7" grpId="0" animBg="1"/>
      <p:bldP spid="8" grpId="0"/>
      <p:bldP spid="9" grpId="0" animBg="1"/>
      <p:bldP spid="10" grpId="0"/>
      <p:bldP spid="11" grpId="0" animBg="1"/>
      <p:bldP spid="12" grpId="0"/>
      <p:bldP spid="15" grpId="0" animBg="1"/>
      <p:bldP spid="15" grpId="1" animBg="1"/>
      <p:bldP spid="16" grpId="0" animBg="1"/>
      <p:bldP spid="16" grpId="1" animBg="1"/>
      <p:bldP spid="17" grpId="0"/>
      <p:bldP spid="18" grpId="0"/>
      <p:bldP spid="19" grpId="0"/>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33" grpId="0" animBg="1"/>
      <p:bldP spid="33" grpId="1" animBg="1"/>
      <p:bldP spid="25" grpId="0" animBg="1"/>
      <p:bldP spid="25" grpId="1" animBg="1"/>
      <p:bldP spid="26" grpId="0" animBg="1"/>
      <p:bldP spid="26"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0" charset="-128"/>
                <a:cs typeface="ＭＳ Ｐゴシック" pitchFamily="30" charset="-128"/>
              </a:rPr>
              <a:t>Inter-Thread/Application Interference</a:t>
            </a:r>
          </a:p>
        </p:txBody>
      </p:sp>
      <p:sp>
        <p:nvSpPr>
          <p:cNvPr id="35843" name="Content Placeholder 2"/>
          <p:cNvSpPr>
            <a:spLocks noGrp="1"/>
          </p:cNvSpPr>
          <p:nvPr>
            <p:ph idx="1"/>
          </p:nvPr>
        </p:nvSpPr>
        <p:spPr/>
        <p:txBody>
          <a:bodyPr/>
          <a:lstStyle/>
          <a:p>
            <a:r>
              <a:rPr lang="en-US" dirty="0" smtClean="0">
                <a:ea typeface="ＭＳ Ｐゴシック" pitchFamily="30" charset="-128"/>
                <a:cs typeface="ＭＳ Ｐゴシック" pitchFamily="30" charset="-128"/>
              </a:rPr>
              <a:t>Problem: </a:t>
            </a:r>
            <a:r>
              <a:rPr lang="en-US" dirty="0" smtClean="0">
                <a:solidFill>
                  <a:srgbClr val="0000FF"/>
                </a:solidFill>
                <a:ea typeface="ＭＳ Ｐゴシック" pitchFamily="30" charset="-128"/>
                <a:cs typeface="ＭＳ Ｐゴシック" pitchFamily="30" charset="-128"/>
              </a:rPr>
              <a:t>Threads share the memory system, but memory system does not distinguish between threads’ requests</a:t>
            </a:r>
          </a:p>
          <a:p>
            <a:pPr lvl="1"/>
            <a:endParaRPr lang="en-US" dirty="0" smtClean="0"/>
          </a:p>
          <a:p>
            <a:endParaRPr lang="en-US" dirty="0" smtClean="0">
              <a:ea typeface="ＭＳ Ｐゴシック" pitchFamily="30" charset="-128"/>
              <a:cs typeface="ＭＳ Ｐゴシック" pitchFamily="30" charset="-128"/>
            </a:endParaRPr>
          </a:p>
          <a:p>
            <a:r>
              <a:rPr lang="en-US" dirty="0" smtClean="0">
                <a:ea typeface="ＭＳ Ｐゴシック" pitchFamily="30" charset="-128"/>
                <a:cs typeface="ＭＳ Ｐゴシック" pitchFamily="30" charset="-128"/>
              </a:rPr>
              <a:t>Existing memory systems </a:t>
            </a:r>
          </a:p>
          <a:p>
            <a:pPr lvl="1"/>
            <a:r>
              <a:rPr lang="en-US" dirty="0" smtClean="0"/>
              <a:t>Free-for-all, shared based on demand</a:t>
            </a:r>
          </a:p>
          <a:p>
            <a:pPr lvl="1"/>
            <a:r>
              <a:rPr lang="en-US" dirty="0" smtClean="0"/>
              <a:t>Control algorithms thread-unaware and thread-unfair</a:t>
            </a:r>
          </a:p>
          <a:p>
            <a:pPr lvl="1"/>
            <a:r>
              <a:rPr lang="en-US" dirty="0" smtClean="0">
                <a:solidFill>
                  <a:srgbClr val="FF0000"/>
                </a:solidFill>
              </a:rPr>
              <a:t>Aggressive threads can deny service to others</a:t>
            </a:r>
          </a:p>
          <a:p>
            <a:pPr lvl="1"/>
            <a:r>
              <a:rPr lang="en-US" dirty="0" smtClean="0">
                <a:solidFill>
                  <a:srgbClr val="FF0000"/>
                </a:solidFill>
              </a:rPr>
              <a:t>Do not try to reduce or control inter-thread interference</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5623AAD2-242D-714A-AAF8-2F55E8AE6486}" type="slidenum">
              <a:rPr lang="en-US" smtClean="0"/>
              <a:pPr>
                <a:defRPr/>
              </a:pPr>
              <a:t>8</a:t>
            </a:fld>
            <a:endParaRPr lang="en-US"/>
          </a:p>
        </p:txBody>
      </p:sp>
    </p:spTree>
    <p:extLst>
      <p:ext uri="{BB962C8B-B14F-4D97-AF65-F5344CB8AC3E}">
        <p14:creationId xmlns:p14="http://schemas.microsoft.com/office/powerpoint/2010/main" val="3986452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z="3600">
                <a:latin typeface="Garamond" charset="0"/>
              </a:rPr>
              <a:t>Handling Interference in Parallel Applications</a:t>
            </a:r>
          </a:p>
        </p:txBody>
      </p:sp>
      <p:sp>
        <p:nvSpPr>
          <p:cNvPr id="3" name="Content Placeholder 2"/>
          <p:cNvSpPr>
            <a:spLocks noGrp="1"/>
          </p:cNvSpPr>
          <p:nvPr>
            <p:ph idx="1"/>
          </p:nvPr>
        </p:nvSpPr>
        <p:spPr>
          <a:xfrm>
            <a:off x="228600" y="1125538"/>
            <a:ext cx="8610600" cy="5122862"/>
          </a:xfrm>
        </p:spPr>
        <p:txBody>
          <a:bodyPr/>
          <a:lstStyle/>
          <a:p>
            <a:pPr>
              <a:defRPr/>
            </a:pPr>
            <a:r>
              <a:rPr lang="en-US" dirty="0" smtClean="0"/>
              <a:t>Threads in a multithreaded application are inter-dependent</a:t>
            </a:r>
          </a:p>
          <a:p>
            <a:pPr>
              <a:defRPr/>
            </a:pPr>
            <a:r>
              <a:rPr lang="en-US" dirty="0" smtClean="0"/>
              <a:t>Some threads can be on the critical path of execution due to synchronization; some threads are not</a:t>
            </a:r>
          </a:p>
          <a:p>
            <a:pPr>
              <a:defRPr/>
            </a:pPr>
            <a:r>
              <a:rPr lang="en-US" dirty="0" smtClean="0"/>
              <a:t>How do we schedule requests of inter-dependent threads to maximize multithreaded application performance?</a:t>
            </a:r>
          </a:p>
          <a:p>
            <a:pPr>
              <a:defRPr/>
            </a:pPr>
            <a:endParaRPr lang="en-US" dirty="0"/>
          </a:p>
          <a:p>
            <a:pPr marL="342900" lvl="1" indent="-342900">
              <a:lnSpc>
                <a:spcPct val="90000"/>
              </a:lnSpc>
              <a:buClr>
                <a:schemeClr val="accent1"/>
              </a:buClr>
              <a:buSzPct val="65000"/>
              <a:buFont typeface="Wingdings" pitchFamily="2" charset="2"/>
              <a:buChar char="n"/>
              <a:defRPr/>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smtClean="0">
                <a:solidFill>
                  <a:srgbClr val="008000"/>
                </a:solidFill>
              </a:rPr>
              <a:t>[Ebrahimi+</a:t>
            </a:r>
            <a:r>
              <a:rPr lang="en-US" sz="1800" dirty="0">
                <a:solidFill>
                  <a:srgbClr val="008000"/>
                </a:solidFill>
              </a:rPr>
              <a:t>, MICRO’</a:t>
            </a:r>
            <a:r>
              <a:rPr lang="en-US" sz="1800" dirty="0" smtClean="0">
                <a:solidFill>
                  <a:srgbClr val="008000"/>
                </a:solidFill>
              </a:rPr>
              <a:t>11]</a:t>
            </a:r>
            <a:endParaRPr lang="en-US" sz="1800" dirty="0">
              <a:solidFill>
                <a:srgbClr val="008000"/>
              </a:solidFill>
            </a:endParaRPr>
          </a:p>
          <a:p>
            <a:pPr marL="342900" lvl="1" indent="-342900">
              <a:lnSpc>
                <a:spcPct val="90000"/>
              </a:lnSpc>
              <a:buClr>
                <a:schemeClr val="accent1"/>
              </a:buClr>
              <a:buSzPct val="65000"/>
              <a:buFont typeface="Wingdings" pitchFamily="2" charset="2"/>
              <a:buChar char="n"/>
              <a:defRPr/>
            </a:pPr>
            <a:endParaRPr lang="en-US" sz="1800" dirty="0" smtClean="0">
              <a:solidFill>
                <a:srgbClr val="008000"/>
              </a:solidFill>
            </a:endParaRPr>
          </a:p>
          <a:p>
            <a:pPr marL="342900" lvl="1" indent="-342900">
              <a:lnSpc>
                <a:spcPct val="90000"/>
              </a:lnSpc>
              <a:buClr>
                <a:schemeClr val="accent1"/>
              </a:buClr>
              <a:buSzPct val="65000"/>
              <a:buFont typeface="Wingdings" pitchFamily="2" charset="2"/>
              <a:buChar char="n"/>
              <a:defRPr/>
            </a:pPr>
            <a:r>
              <a:rPr lang="en-US" dirty="0" smtClean="0"/>
              <a:t>Hardware/software cooperative limiter thread estimation:</a:t>
            </a:r>
          </a:p>
          <a:p>
            <a:pPr marL="695325" lvl="2" indent="-342900">
              <a:lnSpc>
                <a:spcPct val="90000"/>
              </a:lnSpc>
              <a:defRPr/>
            </a:pPr>
            <a:r>
              <a:rPr lang="en-US" dirty="0" smtClean="0"/>
              <a:t>Thread </a:t>
            </a:r>
            <a:r>
              <a:rPr lang="en-US" dirty="0"/>
              <a:t>executing </a:t>
            </a:r>
            <a:r>
              <a:rPr lang="en-US" dirty="0" smtClean="0"/>
              <a:t>the </a:t>
            </a:r>
            <a:r>
              <a:rPr lang="en-US" dirty="0"/>
              <a:t>most contended critical </a:t>
            </a:r>
            <a:r>
              <a:rPr lang="en-US" dirty="0" smtClean="0"/>
              <a:t>section</a:t>
            </a:r>
          </a:p>
          <a:p>
            <a:pPr marL="695325" lvl="2" indent="-342900">
              <a:lnSpc>
                <a:spcPct val="90000"/>
              </a:lnSpc>
              <a:defRPr/>
            </a:pPr>
            <a:r>
              <a:rPr lang="en-US" dirty="0" smtClean="0"/>
              <a:t>Thread executing the slowest pipeline stage</a:t>
            </a:r>
          </a:p>
          <a:p>
            <a:pPr marL="695325" lvl="2" indent="-342900">
              <a:lnSpc>
                <a:spcPct val="90000"/>
              </a:lnSpc>
              <a:defRPr/>
            </a:pPr>
            <a:r>
              <a:rPr lang="en-US" dirty="0" smtClean="0"/>
              <a:t>Thread that is falling behind the most in reaching a barrier</a:t>
            </a:r>
            <a:endParaRPr lang="en-US" dirty="0"/>
          </a:p>
          <a:p>
            <a:pPr marL="0" indent="0">
              <a:lnSpc>
                <a:spcPct val="90000"/>
              </a:lnSpc>
              <a:buFont typeface="Wingdings" charset="0"/>
              <a:buNone/>
              <a:defRPr/>
            </a:pPr>
            <a:endParaRPr lang="en-US" sz="2700" dirty="0"/>
          </a:p>
          <a:p>
            <a:pPr>
              <a:defRPr/>
            </a:pPr>
            <a:endParaRPr lang="en-US" dirty="0"/>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59305-7AA5-784A-A70D-94193EC7E184}" type="slidenum">
              <a:rPr lang="en-US" sz="1600">
                <a:solidFill>
                  <a:srgbClr val="000000"/>
                </a:solidFill>
                <a:latin typeface="Garamond" charset="0"/>
                <a:cs typeface="Arial" charset="0"/>
              </a:rPr>
              <a:pPr eaLnBrk="1" hangingPunct="1"/>
              <a:t>80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38153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152400"/>
            <a:ext cx="8839200" cy="838274"/>
          </a:xfrm>
        </p:spPr>
        <p:txBody>
          <a:bodyPr/>
          <a:lstStyle/>
          <a:p>
            <a:r>
              <a:rPr lang="en-US" dirty="0"/>
              <a:t>Prioritizing Requests from </a:t>
            </a:r>
            <a:r>
              <a:rPr lang="en-US" dirty="0" smtClean="0"/>
              <a:t>Limiter </a:t>
            </a:r>
            <a:r>
              <a:rPr lang="en-US" dirty="0"/>
              <a:t>Threads</a:t>
            </a:r>
          </a:p>
        </p:txBody>
      </p:sp>
      <p:sp>
        <p:nvSpPr>
          <p:cNvPr id="49" name="Text Box 7"/>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67" tIns="32133" rIns="64267" bIns="32133">
            <a:prstTxWarp prst="textNoShape">
              <a:avLst/>
            </a:prstTxWarp>
          </a:bodyPr>
          <a:lstStyle/>
          <a:p>
            <a:pPr algn="ctr" defTabSz="914400" fontAlgn="base">
              <a:spcBef>
                <a:spcPct val="0"/>
              </a:spcBef>
              <a:spcAft>
                <a:spcPct val="0"/>
              </a:spcAft>
            </a:pPr>
            <a:fld id="{D5DE38E3-2857-F144-9E00-145C3A8625E9}" type="slidenum">
              <a:rPr lang="en-US" sz="1100">
                <a:solidFill>
                  <a:srgbClr val="000000"/>
                </a:solidFill>
                <a:latin typeface="Verdana" charset="0"/>
                <a:ea typeface="Verdana" charset="0"/>
                <a:cs typeface="Verdana" charset="0"/>
                <a:sym typeface="Verdana" charset="0"/>
              </a:rPr>
              <a:pPr algn="ctr" defTabSz="914400" fontAlgn="base">
                <a:spcBef>
                  <a:spcPct val="0"/>
                </a:spcBef>
                <a:spcAft>
                  <a:spcPct val="0"/>
                </a:spcAft>
              </a:pPr>
              <a:t>81</a:t>
            </a:fld>
            <a:endParaRPr lang="en-US" sz="1100" dirty="0">
              <a:solidFill>
                <a:srgbClr val="000000"/>
              </a:solidFill>
              <a:latin typeface="Verdana" charset="0"/>
              <a:ea typeface="Verdana" charset="0"/>
              <a:cs typeface="Verdana" charset="0"/>
              <a:sym typeface="Verdana" charset="0"/>
            </a:endParaRPr>
          </a:p>
        </p:txBody>
      </p:sp>
      <p:sp>
        <p:nvSpPr>
          <p:cNvPr id="147" name="Rectangle 146"/>
          <p:cNvSpPr/>
          <p:nvPr/>
        </p:nvSpPr>
        <p:spPr>
          <a:xfrm>
            <a:off x="5381644" y="1625203"/>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48" name="Straight Connector 147"/>
          <p:cNvCxnSpPr/>
          <p:nvPr/>
        </p:nvCxnSpPr>
        <p:spPr>
          <a:xfrm rot="5400000">
            <a:off x="6883879" y="1701106"/>
            <a:ext cx="347700" cy="558"/>
          </a:xfrm>
          <a:prstGeom prst="line">
            <a:avLst/>
          </a:prstGeom>
          <a:noFill/>
          <a:ln w="25400" cap="flat" cmpd="sng" algn="ctr">
            <a:solidFill>
              <a:srgbClr val="808080">
                <a:lumMod val="75000"/>
              </a:srgbClr>
            </a:solidFill>
            <a:prstDash val="solid"/>
          </a:ln>
          <a:effectLst/>
        </p:spPr>
      </p:cxnSp>
      <p:sp>
        <p:nvSpPr>
          <p:cNvPr id="149" name="TextBox 148"/>
          <p:cNvSpPr txBox="1"/>
          <p:nvPr/>
        </p:nvSpPr>
        <p:spPr>
          <a:xfrm>
            <a:off x="3827881" y="1500188"/>
            <a:ext cx="1573104"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Critical Section 1</a:t>
            </a:r>
          </a:p>
        </p:txBody>
      </p:sp>
      <p:sp>
        <p:nvSpPr>
          <p:cNvPr id="150" name="TextBox 149"/>
          <p:cNvSpPr txBox="1"/>
          <p:nvPr/>
        </p:nvSpPr>
        <p:spPr>
          <a:xfrm>
            <a:off x="6066255" y="1571626"/>
            <a:ext cx="706924" cy="302967"/>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Barrier</a:t>
            </a:r>
          </a:p>
        </p:txBody>
      </p:sp>
      <p:cxnSp>
        <p:nvCxnSpPr>
          <p:cNvPr id="151" name="Straight Connector 150"/>
          <p:cNvCxnSpPr/>
          <p:nvPr/>
        </p:nvCxnSpPr>
        <p:spPr>
          <a:xfrm>
            <a:off x="3345677" y="1669851"/>
            <a:ext cx="437555" cy="1117"/>
          </a:xfrm>
          <a:prstGeom prst="line">
            <a:avLst/>
          </a:prstGeom>
          <a:noFill/>
          <a:ln w="25400" cap="flat" cmpd="sng" algn="ctr">
            <a:solidFill>
              <a:srgbClr val="000000"/>
            </a:solidFill>
            <a:prstDash val="solid"/>
          </a:ln>
          <a:effectLst/>
        </p:spPr>
      </p:cxnSp>
      <p:sp>
        <p:nvSpPr>
          <p:cNvPr id="152" name="TextBox 151"/>
          <p:cNvSpPr txBox="1"/>
          <p:nvPr/>
        </p:nvSpPr>
        <p:spPr>
          <a:xfrm>
            <a:off x="1357333" y="1521024"/>
            <a:ext cx="1829616"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Non-Critical Section</a:t>
            </a:r>
          </a:p>
        </p:txBody>
      </p:sp>
      <p:sp>
        <p:nvSpPr>
          <p:cNvPr id="153" name="TextBox 152"/>
          <p:cNvSpPr txBox="1"/>
          <p:nvPr/>
        </p:nvSpPr>
        <p:spPr>
          <a:xfrm>
            <a:off x="1378170" y="1872260"/>
            <a:ext cx="1530274" cy="526585"/>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Waiting for Sync </a:t>
            </a:r>
            <a:br>
              <a:rPr lang="en-US" sz="1500" kern="0" dirty="0">
                <a:solidFill>
                  <a:sysClr val="windowText" lastClr="000000"/>
                </a:solidFill>
                <a:latin typeface="Arial" charset="0"/>
                <a:ea typeface="ＭＳ Ｐゴシック" charset="0"/>
                <a:cs typeface="ＭＳ Ｐゴシック" charset="0"/>
              </a:rPr>
            </a:br>
            <a:r>
              <a:rPr lang="en-US" sz="1500" kern="0" dirty="0">
                <a:solidFill>
                  <a:sysClr val="windowText" lastClr="000000"/>
                </a:solidFill>
                <a:latin typeface="Arial" charset="0"/>
                <a:ea typeface="ＭＳ Ｐゴシック" charset="0"/>
                <a:cs typeface="ＭＳ Ｐゴシック" charset="0"/>
              </a:rPr>
              <a:t>or Lock</a:t>
            </a:r>
          </a:p>
        </p:txBody>
      </p:sp>
      <p:cxnSp>
        <p:nvCxnSpPr>
          <p:cNvPr id="154" name="Straight Connector 153"/>
          <p:cNvCxnSpPr/>
          <p:nvPr/>
        </p:nvCxnSpPr>
        <p:spPr>
          <a:xfrm>
            <a:off x="3345677" y="2116336"/>
            <a:ext cx="392906" cy="1117"/>
          </a:xfrm>
          <a:prstGeom prst="line">
            <a:avLst/>
          </a:prstGeom>
          <a:noFill/>
          <a:ln w="50800" cap="flat" cmpd="sng" algn="ctr">
            <a:solidFill>
              <a:srgbClr val="2953D1"/>
            </a:solidFill>
            <a:prstDash val="dash"/>
          </a:ln>
          <a:effectLst/>
        </p:spPr>
      </p:cxnSp>
      <p:sp>
        <p:nvSpPr>
          <p:cNvPr id="155" name="TextBox 154"/>
          <p:cNvSpPr txBox="1"/>
          <p:nvPr/>
        </p:nvSpPr>
        <p:spPr>
          <a:xfrm>
            <a:off x="119060" y="3601648"/>
            <a:ext cx="931684"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D</a:t>
            </a:r>
          </a:p>
        </p:txBody>
      </p:sp>
      <p:sp>
        <p:nvSpPr>
          <p:cNvPr id="156" name="TextBox 155"/>
          <p:cNvSpPr txBox="1"/>
          <p:nvPr/>
        </p:nvSpPr>
        <p:spPr>
          <a:xfrm>
            <a:off x="116088" y="3274227"/>
            <a:ext cx="931684"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C</a:t>
            </a:r>
          </a:p>
        </p:txBody>
      </p:sp>
      <p:sp>
        <p:nvSpPr>
          <p:cNvPr id="157" name="TextBox 156"/>
          <p:cNvSpPr txBox="1"/>
          <p:nvPr/>
        </p:nvSpPr>
        <p:spPr>
          <a:xfrm>
            <a:off x="127993" y="2937875"/>
            <a:ext cx="921070"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B</a:t>
            </a:r>
          </a:p>
        </p:txBody>
      </p:sp>
      <p:cxnSp>
        <p:nvCxnSpPr>
          <p:cNvPr id="158" name="Straight Connector 157"/>
          <p:cNvCxnSpPr/>
          <p:nvPr/>
        </p:nvCxnSpPr>
        <p:spPr>
          <a:xfrm>
            <a:off x="961425" y="2768212"/>
            <a:ext cx="1366242" cy="1117"/>
          </a:xfrm>
          <a:prstGeom prst="line">
            <a:avLst/>
          </a:prstGeom>
          <a:noFill/>
          <a:ln w="25400" cap="flat" cmpd="sng" algn="ctr">
            <a:solidFill>
              <a:srgbClr val="000000"/>
            </a:solidFill>
            <a:prstDash val="solid"/>
          </a:ln>
          <a:effectLst/>
        </p:spPr>
      </p:cxnSp>
      <p:cxnSp>
        <p:nvCxnSpPr>
          <p:cNvPr id="159" name="Straight Connector 158"/>
          <p:cNvCxnSpPr/>
          <p:nvPr/>
        </p:nvCxnSpPr>
        <p:spPr>
          <a:xfrm>
            <a:off x="2345527" y="2768212"/>
            <a:ext cx="473273" cy="1117"/>
          </a:xfrm>
          <a:prstGeom prst="line">
            <a:avLst/>
          </a:prstGeom>
          <a:noFill/>
          <a:ln w="50800" cap="flat" cmpd="sng" algn="ctr">
            <a:solidFill>
              <a:srgbClr val="2953D1"/>
            </a:solidFill>
            <a:prstDash val="dash"/>
          </a:ln>
          <a:effectLst/>
        </p:spPr>
      </p:cxnSp>
      <p:sp>
        <p:nvSpPr>
          <p:cNvPr id="160" name="Rectangle 159"/>
          <p:cNvSpPr/>
          <p:nvPr/>
        </p:nvSpPr>
        <p:spPr>
          <a:xfrm>
            <a:off x="2818800" y="2723564"/>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61" name="Straight Connector 160"/>
          <p:cNvCxnSpPr/>
          <p:nvPr/>
        </p:nvCxnSpPr>
        <p:spPr>
          <a:xfrm flipV="1">
            <a:off x="3301004" y="2762250"/>
            <a:ext cx="508997" cy="5963"/>
          </a:xfrm>
          <a:prstGeom prst="line">
            <a:avLst/>
          </a:prstGeom>
          <a:noFill/>
          <a:ln w="25400" cap="flat" cmpd="sng" algn="ctr">
            <a:solidFill>
              <a:srgbClr val="000000"/>
            </a:solidFill>
            <a:prstDash val="solid"/>
          </a:ln>
          <a:effectLst/>
        </p:spPr>
      </p:cxnSp>
      <p:cxnSp>
        <p:nvCxnSpPr>
          <p:cNvPr id="162" name="Straight Connector 161"/>
          <p:cNvCxnSpPr/>
          <p:nvPr/>
        </p:nvCxnSpPr>
        <p:spPr>
          <a:xfrm>
            <a:off x="3818929" y="2768211"/>
            <a:ext cx="267891" cy="1117"/>
          </a:xfrm>
          <a:prstGeom prst="line">
            <a:avLst/>
          </a:prstGeom>
          <a:noFill/>
          <a:ln w="50800" cap="flat" cmpd="sng" algn="ctr">
            <a:solidFill>
              <a:srgbClr val="2953D1"/>
            </a:solidFill>
            <a:prstDash val="dash"/>
          </a:ln>
          <a:effectLst/>
        </p:spPr>
      </p:cxnSp>
      <p:cxnSp>
        <p:nvCxnSpPr>
          <p:cNvPr id="163" name="Straight Connector 162"/>
          <p:cNvCxnSpPr/>
          <p:nvPr/>
        </p:nvCxnSpPr>
        <p:spPr>
          <a:xfrm>
            <a:off x="970354" y="3107540"/>
            <a:ext cx="1500188" cy="1117"/>
          </a:xfrm>
          <a:prstGeom prst="line">
            <a:avLst/>
          </a:prstGeom>
          <a:noFill/>
          <a:ln w="25400" cap="flat" cmpd="sng" algn="ctr">
            <a:solidFill>
              <a:srgbClr val="000000"/>
            </a:solidFill>
            <a:prstDash val="solid"/>
          </a:ln>
          <a:effectLst/>
        </p:spPr>
      </p:cxnSp>
      <p:cxnSp>
        <p:nvCxnSpPr>
          <p:cNvPr id="164" name="Straight Connector 163"/>
          <p:cNvCxnSpPr/>
          <p:nvPr/>
        </p:nvCxnSpPr>
        <p:spPr>
          <a:xfrm>
            <a:off x="2479472" y="3107540"/>
            <a:ext cx="821531" cy="1117"/>
          </a:xfrm>
          <a:prstGeom prst="line">
            <a:avLst/>
          </a:prstGeom>
          <a:noFill/>
          <a:ln w="50800" cap="flat" cmpd="sng" algn="ctr">
            <a:solidFill>
              <a:srgbClr val="2953D1"/>
            </a:solidFill>
            <a:prstDash val="dash"/>
          </a:ln>
          <a:effectLst/>
        </p:spPr>
      </p:cxnSp>
      <p:sp>
        <p:nvSpPr>
          <p:cNvPr id="165" name="Rectangle 164"/>
          <p:cNvSpPr/>
          <p:nvPr/>
        </p:nvSpPr>
        <p:spPr>
          <a:xfrm>
            <a:off x="3292074" y="3062892"/>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66" name="Straight Connector 165"/>
          <p:cNvCxnSpPr/>
          <p:nvPr/>
        </p:nvCxnSpPr>
        <p:spPr>
          <a:xfrm>
            <a:off x="3783206" y="3098610"/>
            <a:ext cx="267891" cy="1117"/>
          </a:xfrm>
          <a:prstGeom prst="line">
            <a:avLst/>
          </a:prstGeom>
          <a:noFill/>
          <a:ln w="25400" cap="flat" cmpd="sng" algn="ctr">
            <a:solidFill>
              <a:srgbClr val="000000"/>
            </a:solidFill>
            <a:prstDash val="solid"/>
          </a:ln>
          <a:effectLst/>
        </p:spPr>
      </p:cxnSp>
      <p:sp>
        <p:nvSpPr>
          <p:cNvPr id="167" name="Rectangle 166"/>
          <p:cNvSpPr/>
          <p:nvPr/>
        </p:nvSpPr>
        <p:spPr>
          <a:xfrm>
            <a:off x="2327667" y="340222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68" name="Straight Connector 167"/>
          <p:cNvCxnSpPr/>
          <p:nvPr/>
        </p:nvCxnSpPr>
        <p:spPr>
          <a:xfrm>
            <a:off x="961425" y="3437939"/>
            <a:ext cx="1026919" cy="2974"/>
          </a:xfrm>
          <a:prstGeom prst="line">
            <a:avLst/>
          </a:prstGeom>
          <a:noFill/>
          <a:ln w="25400" cap="flat" cmpd="sng" algn="ctr">
            <a:solidFill>
              <a:srgbClr val="000000"/>
            </a:solidFill>
            <a:prstDash val="solid"/>
          </a:ln>
          <a:effectLst/>
        </p:spPr>
      </p:cxnSp>
      <p:cxnSp>
        <p:nvCxnSpPr>
          <p:cNvPr id="169" name="Straight Connector 168"/>
          <p:cNvCxnSpPr>
            <a:stCxn id="167" idx="3"/>
          </p:cNvCxnSpPr>
          <p:nvPr/>
        </p:nvCxnSpPr>
        <p:spPr>
          <a:xfrm flipV="1">
            <a:off x="2809871" y="3440913"/>
            <a:ext cx="773911" cy="1491"/>
          </a:xfrm>
          <a:prstGeom prst="line">
            <a:avLst/>
          </a:prstGeom>
          <a:noFill/>
          <a:ln w="25400" cap="flat" cmpd="sng" algn="ctr">
            <a:solidFill>
              <a:srgbClr val="000000"/>
            </a:solidFill>
            <a:prstDash val="solid"/>
          </a:ln>
          <a:effectLst/>
        </p:spPr>
      </p:cxnSp>
      <p:sp>
        <p:nvSpPr>
          <p:cNvPr id="170" name="Rectangle 169"/>
          <p:cNvSpPr/>
          <p:nvPr/>
        </p:nvSpPr>
        <p:spPr>
          <a:xfrm>
            <a:off x="1836534" y="3732619"/>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71" name="Straight Connector 170"/>
          <p:cNvCxnSpPr/>
          <p:nvPr/>
        </p:nvCxnSpPr>
        <p:spPr>
          <a:xfrm>
            <a:off x="952495" y="3777267"/>
            <a:ext cx="884039" cy="1117"/>
          </a:xfrm>
          <a:prstGeom prst="line">
            <a:avLst/>
          </a:prstGeom>
          <a:noFill/>
          <a:ln w="25400" cap="flat" cmpd="sng" algn="ctr">
            <a:solidFill>
              <a:srgbClr val="000000"/>
            </a:solidFill>
            <a:prstDash val="solid"/>
          </a:ln>
          <a:effectLst/>
        </p:spPr>
      </p:cxnSp>
      <p:cxnSp>
        <p:nvCxnSpPr>
          <p:cNvPr id="172" name="Straight Connector 171"/>
          <p:cNvCxnSpPr/>
          <p:nvPr/>
        </p:nvCxnSpPr>
        <p:spPr>
          <a:xfrm>
            <a:off x="2327667" y="3777267"/>
            <a:ext cx="714375" cy="1117"/>
          </a:xfrm>
          <a:prstGeom prst="line">
            <a:avLst/>
          </a:prstGeom>
          <a:noFill/>
          <a:ln w="25400" cap="flat" cmpd="sng" algn="ctr">
            <a:solidFill>
              <a:srgbClr val="000000"/>
            </a:solidFill>
            <a:prstDash val="solid"/>
          </a:ln>
          <a:effectLst/>
        </p:spPr>
      </p:cxnSp>
      <p:cxnSp>
        <p:nvCxnSpPr>
          <p:cNvPr id="173" name="Straight Connector 172"/>
          <p:cNvCxnSpPr>
            <a:endCxn id="185" idx="1"/>
          </p:cNvCxnSpPr>
          <p:nvPr/>
        </p:nvCxnSpPr>
        <p:spPr>
          <a:xfrm flipV="1">
            <a:off x="3050972" y="3775779"/>
            <a:ext cx="732234" cy="1488"/>
          </a:xfrm>
          <a:prstGeom prst="line">
            <a:avLst/>
          </a:prstGeom>
          <a:noFill/>
          <a:ln w="50800" cap="flat" cmpd="sng" algn="ctr">
            <a:solidFill>
              <a:srgbClr val="2953D1"/>
            </a:solidFill>
            <a:prstDash val="dash"/>
          </a:ln>
          <a:effectLst/>
        </p:spPr>
      </p:cxnSp>
      <p:cxnSp>
        <p:nvCxnSpPr>
          <p:cNvPr id="174" name="Straight Connector 173"/>
          <p:cNvCxnSpPr/>
          <p:nvPr/>
        </p:nvCxnSpPr>
        <p:spPr>
          <a:xfrm>
            <a:off x="952496" y="4125525"/>
            <a:ext cx="5536411" cy="5951"/>
          </a:xfrm>
          <a:prstGeom prst="line">
            <a:avLst/>
          </a:prstGeom>
          <a:noFill/>
          <a:ln w="25400" cap="flat" cmpd="sng" algn="ctr">
            <a:solidFill>
              <a:srgbClr val="000000"/>
            </a:solidFill>
            <a:prstDash val="solid"/>
            <a:tailEnd type="triangle"/>
          </a:ln>
          <a:effectLst/>
        </p:spPr>
      </p:cxnSp>
      <p:sp>
        <p:nvSpPr>
          <p:cNvPr id="175" name="TextBox 174"/>
          <p:cNvSpPr txBox="1"/>
          <p:nvPr/>
        </p:nvSpPr>
        <p:spPr>
          <a:xfrm>
            <a:off x="119060" y="2592596"/>
            <a:ext cx="924927"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A</a:t>
            </a:r>
          </a:p>
        </p:txBody>
      </p:sp>
      <p:sp>
        <p:nvSpPr>
          <p:cNvPr id="176" name="TextBox 175"/>
          <p:cNvSpPr txBox="1"/>
          <p:nvPr/>
        </p:nvSpPr>
        <p:spPr>
          <a:xfrm>
            <a:off x="6250777" y="3824892"/>
            <a:ext cx="557295"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Time</a:t>
            </a:r>
          </a:p>
        </p:txBody>
      </p:sp>
      <p:cxnSp>
        <p:nvCxnSpPr>
          <p:cNvPr id="177" name="Straight Connector 176"/>
          <p:cNvCxnSpPr/>
          <p:nvPr/>
        </p:nvCxnSpPr>
        <p:spPr>
          <a:xfrm rot="5400000">
            <a:off x="5265535" y="3375431"/>
            <a:ext cx="1848445" cy="8930"/>
          </a:xfrm>
          <a:prstGeom prst="line">
            <a:avLst/>
          </a:prstGeom>
          <a:noFill/>
          <a:ln w="25400" cap="flat" cmpd="sng" algn="ctr">
            <a:solidFill>
              <a:srgbClr val="808080">
                <a:lumMod val="50000"/>
              </a:srgbClr>
            </a:solidFill>
            <a:prstDash val="solid"/>
          </a:ln>
          <a:effectLst/>
        </p:spPr>
      </p:cxnSp>
      <p:sp>
        <p:nvSpPr>
          <p:cNvPr id="178" name="TextBox 177"/>
          <p:cNvSpPr txBox="1"/>
          <p:nvPr/>
        </p:nvSpPr>
        <p:spPr>
          <a:xfrm>
            <a:off x="6161480" y="2425901"/>
            <a:ext cx="706924" cy="302967"/>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Barrier</a:t>
            </a:r>
          </a:p>
        </p:txBody>
      </p:sp>
      <p:sp>
        <p:nvSpPr>
          <p:cNvPr id="179" name="Rectangle 178"/>
          <p:cNvSpPr/>
          <p:nvPr/>
        </p:nvSpPr>
        <p:spPr>
          <a:xfrm>
            <a:off x="1214438" y="1446609"/>
            <a:ext cx="6572270" cy="970360"/>
          </a:xfrm>
          <a:prstGeom prst="rect">
            <a:avLst/>
          </a:prstGeom>
          <a:no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sp>
        <p:nvSpPr>
          <p:cNvPr id="180" name="Rectangle 179"/>
          <p:cNvSpPr/>
          <p:nvPr/>
        </p:nvSpPr>
        <p:spPr>
          <a:xfrm>
            <a:off x="4080873" y="2735471"/>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81" name="Straight Connector 180"/>
          <p:cNvCxnSpPr>
            <a:stCxn id="180" idx="3"/>
          </p:cNvCxnSpPr>
          <p:nvPr/>
        </p:nvCxnSpPr>
        <p:spPr>
          <a:xfrm flipV="1">
            <a:off x="4563076" y="2774163"/>
            <a:ext cx="211335" cy="1491"/>
          </a:xfrm>
          <a:prstGeom prst="line">
            <a:avLst/>
          </a:prstGeom>
          <a:noFill/>
          <a:ln w="25400" cap="flat" cmpd="sng" algn="ctr">
            <a:solidFill>
              <a:srgbClr val="000000"/>
            </a:solidFill>
            <a:prstDash val="solid"/>
          </a:ln>
          <a:effectLst/>
        </p:spPr>
      </p:cxnSp>
      <p:sp>
        <p:nvSpPr>
          <p:cNvPr id="182" name="Rectangle 181"/>
          <p:cNvSpPr/>
          <p:nvPr/>
        </p:nvSpPr>
        <p:spPr>
          <a:xfrm>
            <a:off x="3580794" y="3402221"/>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83" name="Straight Connector 182"/>
          <p:cNvCxnSpPr>
            <a:stCxn id="182" idx="3"/>
          </p:cNvCxnSpPr>
          <p:nvPr/>
        </p:nvCxnSpPr>
        <p:spPr>
          <a:xfrm flipV="1">
            <a:off x="4062997" y="3440914"/>
            <a:ext cx="354222" cy="1491"/>
          </a:xfrm>
          <a:prstGeom prst="line">
            <a:avLst/>
          </a:prstGeom>
          <a:noFill/>
          <a:ln w="25400" cap="flat" cmpd="sng" algn="ctr">
            <a:solidFill>
              <a:srgbClr val="000000"/>
            </a:solidFill>
            <a:prstDash val="solid"/>
          </a:ln>
          <a:effectLst/>
        </p:spPr>
      </p:cxnSp>
      <p:cxnSp>
        <p:nvCxnSpPr>
          <p:cNvPr id="184" name="Straight Connector 183"/>
          <p:cNvCxnSpPr>
            <a:endCxn id="167" idx="1"/>
          </p:cNvCxnSpPr>
          <p:nvPr/>
        </p:nvCxnSpPr>
        <p:spPr>
          <a:xfrm>
            <a:off x="1964531" y="3440913"/>
            <a:ext cx="363136" cy="1491"/>
          </a:xfrm>
          <a:prstGeom prst="line">
            <a:avLst/>
          </a:prstGeom>
          <a:noFill/>
          <a:ln w="50800" cap="flat" cmpd="sng" algn="ctr">
            <a:solidFill>
              <a:srgbClr val="2953D1"/>
            </a:solidFill>
            <a:prstDash val="dash"/>
          </a:ln>
          <a:effectLst/>
        </p:spPr>
      </p:cxnSp>
      <p:sp>
        <p:nvSpPr>
          <p:cNvPr id="185" name="Rectangle 184"/>
          <p:cNvSpPr/>
          <p:nvPr/>
        </p:nvSpPr>
        <p:spPr>
          <a:xfrm>
            <a:off x="3783206" y="3735596"/>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86" name="Straight Connector 185"/>
          <p:cNvCxnSpPr/>
          <p:nvPr/>
        </p:nvCxnSpPr>
        <p:spPr>
          <a:xfrm>
            <a:off x="4265410" y="3780244"/>
            <a:ext cx="473273" cy="1117"/>
          </a:xfrm>
          <a:prstGeom prst="line">
            <a:avLst/>
          </a:prstGeom>
          <a:noFill/>
          <a:ln w="25400" cap="flat" cmpd="sng" algn="ctr">
            <a:solidFill>
              <a:srgbClr val="000000"/>
            </a:solidFill>
            <a:prstDash val="solid"/>
          </a:ln>
          <a:effectLst/>
        </p:spPr>
      </p:cxnSp>
      <p:cxnSp>
        <p:nvCxnSpPr>
          <p:cNvPr id="187" name="Straight Connector 186"/>
          <p:cNvCxnSpPr/>
          <p:nvPr/>
        </p:nvCxnSpPr>
        <p:spPr>
          <a:xfrm>
            <a:off x="4057049" y="3101587"/>
            <a:ext cx="267891" cy="1117"/>
          </a:xfrm>
          <a:prstGeom prst="line">
            <a:avLst/>
          </a:prstGeom>
          <a:noFill/>
          <a:ln w="50800" cap="flat" cmpd="sng" algn="ctr">
            <a:solidFill>
              <a:srgbClr val="2953D1"/>
            </a:solidFill>
            <a:prstDash val="dash"/>
          </a:ln>
          <a:effectLst/>
        </p:spPr>
      </p:cxnSp>
      <p:sp>
        <p:nvSpPr>
          <p:cNvPr id="188" name="Rectangle 187"/>
          <p:cNvSpPr/>
          <p:nvPr/>
        </p:nvSpPr>
        <p:spPr>
          <a:xfrm>
            <a:off x="4259456" y="3068845"/>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89" name="Straight Connector 188"/>
          <p:cNvCxnSpPr/>
          <p:nvPr/>
        </p:nvCxnSpPr>
        <p:spPr>
          <a:xfrm>
            <a:off x="4741659" y="3113494"/>
            <a:ext cx="473273" cy="1117"/>
          </a:xfrm>
          <a:prstGeom prst="line">
            <a:avLst/>
          </a:prstGeom>
          <a:noFill/>
          <a:ln w="25400" cap="flat" cmpd="sng" algn="ctr">
            <a:solidFill>
              <a:srgbClr val="000000"/>
            </a:solidFill>
            <a:prstDash val="solid"/>
          </a:ln>
          <a:effectLst/>
        </p:spPr>
      </p:cxnSp>
      <p:sp>
        <p:nvSpPr>
          <p:cNvPr id="190" name="Rectangle 189"/>
          <p:cNvSpPr/>
          <p:nvPr/>
        </p:nvSpPr>
        <p:spPr>
          <a:xfrm>
            <a:off x="4723800" y="340222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91" name="Straight Connector 190"/>
          <p:cNvCxnSpPr/>
          <p:nvPr/>
        </p:nvCxnSpPr>
        <p:spPr>
          <a:xfrm>
            <a:off x="5206003" y="3446868"/>
            <a:ext cx="473273" cy="1117"/>
          </a:xfrm>
          <a:prstGeom prst="line">
            <a:avLst/>
          </a:prstGeom>
          <a:noFill/>
          <a:ln w="25400" cap="flat" cmpd="sng" algn="ctr">
            <a:solidFill>
              <a:srgbClr val="000000"/>
            </a:solidFill>
            <a:prstDash val="solid"/>
          </a:ln>
          <a:effectLst/>
        </p:spPr>
      </p:cxnSp>
      <p:sp>
        <p:nvSpPr>
          <p:cNvPr id="192" name="Rectangle 191"/>
          <p:cNvSpPr/>
          <p:nvPr/>
        </p:nvSpPr>
        <p:spPr>
          <a:xfrm>
            <a:off x="5211968" y="273547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193" name="Straight Connector 192"/>
          <p:cNvCxnSpPr/>
          <p:nvPr/>
        </p:nvCxnSpPr>
        <p:spPr>
          <a:xfrm>
            <a:off x="5706077" y="2768212"/>
            <a:ext cx="473273" cy="1117"/>
          </a:xfrm>
          <a:prstGeom prst="line">
            <a:avLst/>
          </a:prstGeom>
          <a:noFill/>
          <a:ln w="25400" cap="flat" cmpd="sng" algn="ctr">
            <a:solidFill>
              <a:srgbClr val="000000"/>
            </a:solidFill>
            <a:prstDash val="solid"/>
          </a:ln>
          <a:effectLst/>
        </p:spPr>
      </p:cxnSp>
      <p:cxnSp>
        <p:nvCxnSpPr>
          <p:cNvPr id="194" name="Straight Connector 193"/>
          <p:cNvCxnSpPr>
            <a:endCxn id="192" idx="1"/>
          </p:cNvCxnSpPr>
          <p:nvPr/>
        </p:nvCxnSpPr>
        <p:spPr>
          <a:xfrm>
            <a:off x="4786313" y="2774157"/>
            <a:ext cx="425655" cy="1497"/>
          </a:xfrm>
          <a:prstGeom prst="line">
            <a:avLst/>
          </a:prstGeom>
          <a:noFill/>
          <a:ln w="50800" cap="flat" cmpd="sng" algn="ctr">
            <a:solidFill>
              <a:srgbClr val="2953D1"/>
            </a:solidFill>
            <a:prstDash val="dash"/>
          </a:ln>
          <a:effectLst/>
        </p:spPr>
      </p:cxnSp>
      <p:cxnSp>
        <p:nvCxnSpPr>
          <p:cNvPr id="195" name="Straight Connector 194"/>
          <p:cNvCxnSpPr/>
          <p:nvPr/>
        </p:nvCxnSpPr>
        <p:spPr>
          <a:xfrm>
            <a:off x="4438049" y="3434962"/>
            <a:ext cx="267891" cy="1117"/>
          </a:xfrm>
          <a:prstGeom prst="line">
            <a:avLst/>
          </a:prstGeom>
          <a:noFill/>
          <a:ln w="50800" cap="flat" cmpd="sng" algn="ctr">
            <a:solidFill>
              <a:srgbClr val="2953D1"/>
            </a:solidFill>
            <a:prstDash val="dash"/>
          </a:ln>
          <a:effectLst/>
        </p:spPr>
      </p:cxnSp>
      <p:cxnSp>
        <p:nvCxnSpPr>
          <p:cNvPr id="196" name="Straight Connector 195"/>
          <p:cNvCxnSpPr/>
          <p:nvPr/>
        </p:nvCxnSpPr>
        <p:spPr>
          <a:xfrm flipV="1">
            <a:off x="4753566" y="3786195"/>
            <a:ext cx="1437684" cy="2978"/>
          </a:xfrm>
          <a:prstGeom prst="line">
            <a:avLst/>
          </a:prstGeom>
          <a:noFill/>
          <a:ln w="50800" cap="flat" cmpd="sng" algn="ctr">
            <a:solidFill>
              <a:srgbClr val="2953D1"/>
            </a:solidFill>
            <a:prstDash val="dash"/>
          </a:ln>
          <a:effectLst/>
        </p:spPr>
      </p:cxnSp>
      <p:cxnSp>
        <p:nvCxnSpPr>
          <p:cNvPr id="197" name="Straight Connector 196"/>
          <p:cNvCxnSpPr/>
          <p:nvPr/>
        </p:nvCxnSpPr>
        <p:spPr>
          <a:xfrm flipV="1">
            <a:off x="5229816" y="3119445"/>
            <a:ext cx="949528" cy="2979"/>
          </a:xfrm>
          <a:prstGeom prst="line">
            <a:avLst/>
          </a:prstGeom>
          <a:noFill/>
          <a:ln w="50800" cap="flat" cmpd="sng" algn="ctr">
            <a:solidFill>
              <a:srgbClr val="2953D1"/>
            </a:solidFill>
            <a:prstDash val="dash"/>
          </a:ln>
          <a:effectLst/>
        </p:spPr>
      </p:cxnSp>
      <p:cxnSp>
        <p:nvCxnSpPr>
          <p:cNvPr id="198" name="Straight Connector 197"/>
          <p:cNvCxnSpPr/>
          <p:nvPr/>
        </p:nvCxnSpPr>
        <p:spPr>
          <a:xfrm flipV="1">
            <a:off x="5694160" y="3440913"/>
            <a:ext cx="497090" cy="2979"/>
          </a:xfrm>
          <a:prstGeom prst="line">
            <a:avLst/>
          </a:prstGeom>
          <a:noFill/>
          <a:ln w="50800" cap="flat" cmpd="sng" algn="ctr">
            <a:solidFill>
              <a:srgbClr val="2953D1"/>
            </a:solidFill>
            <a:prstDash val="dash"/>
          </a:ln>
          <a:effectLst/>
        </p:spPr>
      </p:cxnSp>
      <p:grpSp>
        <p:nvGrpSpPr>
          <p:cNvPr id="2" name="Group 184"/>
          <p:cNvGrpSpPr/>
          <p:nvPr/>
        </p:nvGrpSpPr>
        <p:grpSpPr>
          <a:xfrm>
            <a:off x="1026915" y="2669977"/>
            <a:ext cx="5134565" cy="1026923"/>
            <a:chOff x="1460501" y="4152893"/>
            <a:chExt cx="7302493" cy="1460513"/>
          </a:xfrm>
        </p:grpSpPr>
        <p:cxnSp>
          <p:nvCxnSpPr>
            <p:cNvPr id="200" name="Straight Connector 199"/>
            <p:cNvCxnSpPr/>
            <p:nvPr/>
          </p:nvCxnSpPr>
          <p:spPr>
            <a:xfrm rot="10800000">
              <a:off x="7391407" y="4191000"/>
              <a:ext cx="1371587" cy="2626"/>
            </a:xfrm>
            <a:prstGeom prst="line">
              <a:avLst/>
            </a:prstGeom>
            <a:noFill/>
            <a:ln w="25400" cap="flat" cmpd="sng" algn="ctr">
              <a:solidFill>
                <a:srgbClr val="FF0000"/>
              </a:solidFill>
              <a:prstDash val="solid"/>
            </a:ln>
            <a:effectLst/>
          </p:spPr>
        </p:cxnSp>
        <p:cxnSp>
          <p:nvCxnSpPr>
            <p:cNvPr id="201" name="Straight Connector 200"/>
            <p:cNvCxnSpPr/>
            <p:nvPr/>
          </p:nvCxnSpPr>
          <p:spPr>
            <a:xfrm rot="5400000">
              <a:off x="6925731" y="4652434"/>
              <a:ext cx="952510" cy="4229"/>
            </a:xfrm>
            <a:prstGeom prst="line">
              <a:avLst/>
            </a:prstGeom>
            <a:noFill/>
            <a:ln w="25400" cap="flat" cmpd="sng" algn="ctr">
              <a:solidFill>
                <a:srgbClr val="FF0000"/>
              </a:solidFill>
              <a:prstDash val="solid"/>
            </a:ln>
            <a:effectLst/>
          </p:spPr>
        </p:cxnSp>
        <p:cxnSp>
          <p:nvCxnSpPr>
            <p:cNvPr id="202" name="Straight Connector 201"/>
            <p:cNvCxnSpPr/>
            <p:nvPr/>
          </p:nvCxnSpPr>
          <p:spPr>
            <a:xfrm rot="10800000">
              <a:off x="6739468" y="5130801"/>
              <a:ext cx="677339" cy="5"/>
            </a:xfrm>
            <a:prstGeom prst="line">
              <a:avLst/>
            </a:prstGeom>
            <a:noFill/>
            <a:ln w="25400" cap="flat" cmpd="sng" algn="ctr">
              <a:solidFill>
                <a:srgbClr val="FF0000"/>
              </a:solidFill>
              <a:prstDash val="solid"/>
            </a:ln>
            <a:effectLst/>
          </p:spPr>
        </p:cxnSp>
        <p:cxnSp>
          <p:nvCxnSpPr>
            <p:cNvPr id="203" name="Straight Connector 202"/>
            <p:cNvCxnSpPr/>
            <p:nvPr/>
          </p:nvCxnSpPr>
          <p:spPr>
            <a:xfrm rot="16200000" flipH="1">
              <a:off x="6519338" y="4893730"/>
              <a:ext cx="444493" cy="4238"/>
            </a:xfrm>
            <a:prstGeom prst="line">
              <a:avLst/>
            </a:prstGeom>
            <a:noFill/>
            <a:ln w="25400" cap="flat" cmpd="sng" algn="ctr">
              <a:solidFill>
                <a:srgbClr val="FF0000"/>
              </a:solidFill>
              <a:prstDash val="solid"/>
            </a:ln>
            <a:effectLst/>
          </p:spPr>
        </p:cxnSp>
        <p:cxnSp>
          <p:nvCxnSpPr>
            <p:cNvPr id="204" name="Straight Connector 203"/>
            <p:cNvCxnSpPr/>
            <p:nvPr/>
          </p:nvCxnSpPr>
          <p:spPr>
            <a:xfrm rot="10800000" flipV="1">
              <a:off x="6045203" y="4660900"/>
              <a:ext cx="694264" cy="2"/>
            </a:xfrm>
            <a:prstGeom prst="line">
              <a:avLst/>
            </a:prstGeom>
            <a:noFill/>
            <a:ln w="25400" cap="flat" cmpd="sng" algn="ctr">
              <a:solidFill>
                <a:srgbClr val="FF0000"/>
              </a:solidFill>
              <a:prstDash val="solid"/>
            </a:ln>
            <a:effectLst/>
          </p:spPr>
        </p:cxnSp>
        <p:cxnSp>
          <p:nvCxnSpPr>
            <p:cNvPr id="205" name="Straight Connector 204"/>
            <p:cNvCxnSpPr/>
            <p:nvPr/>
          </p:nvCxnSpPr>
          <p:spPr>
            <a:xfrm rot="16200000" flipH="1">
              <a:off x="5579537" y="5139268"/>
              <a:ext cx="931332" cy="1"/>
            </a:xfrm>
            <a:prstGeom prst="line">
              <a:avLst/>
            </a:prstGeom>
            <a:noFill/>
            <a:ln w="25400" cap="flat" cmpd="sng" algn="ctr">
              <a:solidFill>
                <a:srgbClr val="FF0000"/>
              </a:solidFill>
              <a:prstDash val="solid"/>
            </a:ln>
            <a:effectLst/>
          </p:spPr>
        </p:cxnSp>
        <p:cxnSp>
          <p:nvCxnSpPr>
            <p:cNvPr id="206" name="Straight Connector 205"/>
            <p:cNvCxnSpPr/>
            <p:nvPr/>
          </p:nvCxnSpPr>
          <p:spPr>
            <a:xfrm rot="10800000">
              <a:off x="5367869" y="5613401"/>
              <a:ext cx="677339" cy="5"/>
            </a:xfrm>
            <a:prstGeom prst="line">
              <a:avLst/>
            </a:prstGeom>
            <a:noFill/>
            <a:ln w="25400" cap="flat" cmpd="sng" algn="ctr">
              <a:solidFill>
                <a:srgbClr val="FF0000"/>
              </a:solidFill>
              <a:prstDash val="solid"/>
            </a:ln>
            <a:effectLst/>
          </p:spPr>
        </p:cxnSp>
        <p:cxnSp>
          <p:nvCxnSpPr>
            <p:cNvPr id="207" name="Straight Connector 206"/>
            <p:cNvCxnSpPr/>
            <p:nvPr/>
          </p:nvCxnSpPr>
          <p:spPr>
            <a:xfrm rot="16200000" flipH="1">
              <a:off x="4902200" y="5118092"/>
              <a:ext cx="965203" cy="3"/>
            </a:xfrm>
            <a:prstGeom prst="line">
              <a:avLst/>
            </a:prstGeom>
            <a:noFill/>
            <a:ln w="25400" cap="flat" cmpd="sng" algn="ctr">
              <a:solidFill>
                <a:srgbClr val="FF0000"/>
              </a:solidFill>
              <a:prstDash val="solid"/>
            </a:ln>
            <a:effectLst/>
          </p:spPr>
        </p:cxnSp>
        <p:cxnSp>
          <p:nvCxnSpPr>
            <p:cNvPr id="208" name="Straight Connector 207"/>
            <p:cNvCxnSpPr/>
            <p:nvPr/>
          </p:nvCxnSpPr>
          <p:spPr>
            <a:xfrm rot="10800000">
              <a:off x="4699001" y="4648194"/>
              <a:ext cx="681567" cy="1595"/>
            </a:xfrm>
            <a:prstGeom prst="line">
              <a:avLst/>
            </a:prstGeom>
            <a:noFill/>
            <a:ln w="25400" cap="flat" cmpd="sng" algn="ctr">
              <a:solidFill>
                <a:srgbClr val="FF0000"/>
              </a:solidFill>
              <a:prstDash val="solid"/>
            </a:ln>
            <a:effectLst/>
          </p:spPr>
        </p:cxnSp>
        <p:cxnSp>
          <p:nvCxnSpPr>
            <p:cNvPr id="209" name="Straight Connector 208"/>
            <p:cNvCxnSpPr/>
            <p:nvPr/>
          </p:nvCxnSpPr>
          <p:spPr>
            <a:xfrm rot="10800000">
              <a:off x="4000501" y="4165600"/>
              <a:ext cx="694275" cy="4240"/>
            </a:xfrm>
            <a:prstGeom prst="line">
              <a:avLst/>
            </a:prstGeom>
            <a:noFill/>
            <a:ln w="25400" cap="flat" cmpd="sng" algn="ctr">
              <a:solidFill>
                <a:srgbClr val="FF0000"/>
              </a:solidFill>
              <a:prstDash val="solid"/>
            </a:ln>
            <a:effectLst/>
          </p:spPr>
        </p:cxnSp>
        <p:cxnSp>
          <p:nvCxnSpPr>
            <p:cNvPr id="210" name="Straight Connector 209"/>
            <p:cNvCxnSpPr/>
            <p:nvPr/>
          </p:nvCxnSpPr>
          <p:spPr>
            <a:xfrm rot="10800000" flipV="1">
              <a:off x="3285070" y="5130800"/>
              <a:ext cx="728131" cy="2"/>
            </a:xfrm>
            <a:prstGeom prst="line">
              <a:avLst/>
            </a:prstGeom>
            <a:noFill/>
            <a:ln w="25400" cap="flat" cmpd="sng" algn="ctr">
              <a:solidFill>
                <a:srgbClr val="FF0000"/>
              </a:solidFill>
              <a:prstDash val="solid"/>
            </a:ln>
            <a:effectLst/>
          </p:spPr>
        </p:cxnSp>
        <p:cxnSp>
          <p:nvCxnSpPr>
            <p:cNvPr id="211" name="Straight Connector 210"/>
            <p:cNvCxnSpPr/>
            <p:nvPr/>
          </p:nvCxnSpPr>
          <p:spPr>
            <a:xfrm rot="10800000">
              <a:off x="1460501" y="5600693"/>
              <a:ext cx="1824579" cy="16"/>
            </a:xfrm>
            <a:prstGeom prst="line">
              <a:avLst/>
            </a:prstGeom>
            <a:noFill/>
            <a:ln w="25400" cap="flat" cmpd="sng" algn="ctr">
              <a:solidFill>
                <a:srgbClr val="FF0000"/>
              </a:solidFill>
              <a:prstDash val="solid"/>
            </a:ln>
            <a:effectLst/>
          </p:spPr>
        </p:cxnSp>
        <p:cxnSp>
          <p:nvCxnSpPr>
            <p:cNvPr id="212" name="Straight Connector 211"/>
            <p:cNvCxnSpPr/>
            <p:nvPr/>
          </p:nvCxnSpPr>
          <p:spPr>
            <a:xfrm rot="5400000">
              <a:off x="3521337" y="4643968"/>
              <a:ext cx="982938" cy="789"/>
            </a:xfrm>
            <a:prstGeom prst="line">
              <a:avLst/>
            </a:prstGeom>
            <a:noFill/>
            <a:ln w="25400" cap="flat" cmpd="sng" algn="ctr">
              <a:solidFill>
                <a:srgbClr val="FF0000"/>
              </a:solidFill>
              <a:prstDash val="solid"/>
            </a:ln>
            <a:effectLst/>
          </p:spPr>
        </p:cxnSp>
        <p:cxnSp>
          <p:nvCxnSpPr>
            <p:cNvPr id="213" name="Straight Connector 212"/>
            <p:cNvCxnSpPr/>
            <p:nvPr/>
          </p:nvCxnSpPr>
          <p:spPr>
            <a:xfrm rot="16200000" flipH="1">
              <a:off x="4457700" y="4394192"/>
              <a:ext cx="482602" cy="3"/>
            </a:xfrm>
            <a:prstGeom prst="line">
              <a:avLst/>
            </a:prstGeom>
            <a:noFill/>
            <a:ln w="25400" cap="flat" cmpd="sng" algn="ctr">
              <a:solidFill>
                <a:srgbClr val="FF0000"/>
              </a:solidFill>
              <a:prstDash val="solid"/>
            </a:ln>
            <a:effectLst/>
          </p:spPr>
        </p:cxnSp>
        <p:cxnSp>
          <p:nvCxnSpPr>
            <p:cNvPr id="214" name="Straight Connector 213"/>
            <p:cNvCxnSpPr/>
            <p:nvPr/>
          </p:nvCxnSpPr>
          <p:spPr>
            <a:xfrm rot="16200000" flipH="1">
              <a:off x="3056471" y="5359401"/>
              <a:ext cx="491067" cy="3"/>
            </a:xfrm>
            <a:prstGeom prst="line">
              <a:avLst/>
            </a:prstGeom>
            <a:noFill/>
            <a:ln w="25400" cap="flat" cmpd="sng" algn="ctr">
              <a:solidFill>
                <a:srgbClr val="FF0000"/>
              </a:solidFill>
              <a:prstDash val="solid"/>
            </a:ln>
            <a:effectLst/>
          </p:spPr>
        </p:cxnSp>
      </p:grpSp>
      <p:grpSp>
        <p:nvGrpSpPr>
          <p:cNvPr id="3" name="Group 333"/>
          <p:cNvGrpSpPr/>
          <p:nvPr/>
        </p:nvGrpSpPr>
        <p:grpSpPr>
          <a:xfrm>
            <a:off x="952497" y="5694171"/>
            <a:ext cx="5910404" cy="342302"/>
            <a:chOff x="1354663" y="8098376"/>
            <a:chExt cx="8405908" cy="486829"/>
          </a:xfrm>
        </p:grpSpPr>
        <p:cxnSp>
          <p:nvCxnSpPr>
            <p:cNvPr id="216" name="Straight Connector 215"/>
            <p:cNvCxnSpPr/>
            <p:nvPr/>
          </p:nvCxnSpPr>
          <p:spPr>
            <a:xfrm>
              <a:off x="1354663" y="8576742"/>
              <a:ext cx="7874007" cy="8463"/>
            </a:xfrm>
            <a:prstGeom prst="line">
              <a:avLst/>
            </a:prstGeom>
            <a:noFill/>
            <a:ln w="25400" cap="flat" cmpd="sng" algn="ctr">
              <a:solidFill>
                <a:srgbClr val="000000"/>
              </a:solidFill>
              <a:prstDash val="solid"/>
              <a:tailEnd type="triangle"/>
            </a:ln>
            <a:effectLst/>
          </p:spPr>
        </p:cxnSp>
        <p:sp>
          <p:nvSpPr>
            <p:cNvPr id="217" name="TextBox 216"/>
            <p:cNvSpPr txBox="1"/>
            <p:nvPr/>
          </p:nvSpPr>
          <p:spPr>
            <a:xfrm>
              <a:off x="8889996" y="8098376"/>
              <a:ext cx="870575" cy="459612"/>
            </a:xfrm>
            <a:prstGeom prst="rect">
              <a:avLst/>
            </a:prstGeom>
            <a:noFill/>
          </p:spPr>
          <p:txBody>
            <a:bodyPr wrap="non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Time</a:t>
              </a:r>
            </a:p>
          </p:txBody>
        </p:sp>
      </p:grpSp>
      <p:sp>
        <p:nvSpPr>
          <p:cNvPr id="218" name="TextBox 217"/>
          <p:cNvSpPr txBox="1"/>
          <p:nvPr/>
        </p:nvSpPr>
        <p:spPr>
          <a:xfrm>
            <a:off x="5756670" y="4164213"/>
            <a:ext cx="706924" cy="302967"/>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Barrier</a:t>
            </a:r>
          </a:p>
        </p:txBody>
      </p:sp>
      <p:grpSp>
        <p:nvGrpSpPr>
          <p:cNvPr id="4" name="Group 317"/>
          <p:cNvGrpSpPr/>
          <p:nvPr/>
        </p:nvGrpSpPr>
        <p:grpSpPr>
          <a:xfrm>
            <a:off x="119063" y="4509500"/>
            <a:ext cx="3702844" cy="1320312"/>
            <a:chOff x="169333" y="6413509"/>
            <a:chExt cx="5266267" cy="1877777"/>
          </a:xfrm>
        </p:grpSpPr>
        <p:sp>
          <p:nvSpPr>
            <p:cNvPr id="220" name="TextBox 219"/>
            <p:cNvSpPr txBox="1"/>
            <p:nvPr/>
          </p:nvSpPr>
          <p:spPr>
            <a:xfrm>
              <a:off x="203199" y="7831673"/>
              <a:ext cx="1403039" cy="459613"/>
            </a:xfrm>
            <a:prstGeom prst="rect">
              <a:avLst/>
            </a:prstGeom>
            <a:noFill/>
          </p:spPr>
          <p:txBody>
            <a:bodyPr wrap="non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D</a:t>
              </a:r>
            </a:p>
          </p:txBody>
        </p:sp>
        <p:sp>
          <p:nvSpPr>
            <p:cNvPr id="221" name="TextBox 220"/>
            <p:cNvSpPr txBox="1"/>
            <p:nvPr/>
          </p:nvSpPr>
          <p:spPr>
            <a:xfrm>
              <a:off x="198971" y="7349072"/>
              <a:ext cx="1403039" cy="459612"/>
            </a:xfrm>
            <a:prstGeom prst="rect">
              <a:avLst/>
            </a:prstGeom>
            <a:noFill/>
          </p:spPr>
          <p:txBody>
            <a:bodyPr wrap="non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C</a:t>
              </a:r>
            </a:p>
          </p:txBody>
        </p:sp>
        <p:sp>
          <p:nvSpPr>
            <p:cNvPr id="222" name="TextBox 221"/>
            <p:cNvSpPr txBox="1"/>
            <p:nvPr/>
          </p:nvSpPr>
          <p:spPr>
            <a:xfrm>
              <a:off x="182038" y="6870706"/>
              <a:ext cx="1387944" cy="459612"/>
            </a:xfrm>
            <a:prstGeom prst="rect">
              <a:avLst/>
            </a:prstGeom>
            <a:noFill/>
          </p:spPr>
          <p:txBody>
            <a:bodyPr wrap="non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B</a:t>
              </a:r>
            </a:p>
          </p:txBody>
        </p:sp>
        <p:cxnSp>
          <p:nvCxnSpPr>
            <p:cNvPr id="223" name="Straight Connector 222"/>
            <p:cNvCxnSpPr/>
            <p:nvPr/>
          </p:nvCxnSpPr>
          <p:spPr>
            <a:xfrm>
              <a:off x="1367363" y="6646342"/>
              <a:ext cx="1943100" cy="1588"/>
            </a:xfrm>
            <a:prstGeom prst="line">
              <a:avLst/>
            </a:prstGeom>
            <a:noFill/>
            <a:ln w="25400" cap="flat" cmpd="sng" algn="ctr">
              <a:solidFill>
                <a:srgbClr val="000000"/>
              </a:solidFill>
              <a:prstDash val="solid"/>
            </a:ln>
            <a:effectLst/>
          </p:spPr>
        </p:cxnSp>
        <p:cxnSp>
          <p:nvCxnSpPr>
            <p:cNvPr id="224" name="Straight Connector 223"/>
            <p:cNvCxnSpPr/>
            <p:nvPr/>
          </p:nvCxnSpPr>
          <p:spPr>
            <a:xfrm>
              <a:off x="3335863" y="6646342"/>
              <a:ext cx="673100" cy="1588"/>
            </a:xfrm>
            <a:prstGeom prst="line">
              <a:avLst/>
            </a:prstGeom>
            <a:noFill/>
            <a:ln w="50800" cap="flat" cmpd="sng" algn="ctr">
              <a:solidFill>
                <a:srgbClr val="2953D1"/>
              </a:solidFill>
              <a:prstDash val="dash"/>
            </a:ln>
            <a:effectLst/>
          </p:spPr>
        </p:cxnSp>
        <p:sp>
          <p:nvSpPr>
            <p:cNvPr id="225" name="Rectangle 224"/>
            <p:cNvSpPr/>
            <p:nvPr/>
          </p:nvSpPr>
          <p:spPr>
            <a:xfrm>
              <a:off x="4008963" y="65828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26" name="Straight Connector 225"/>
            <p:cNvCxnSpPr/>
            <p:nvPr/>
          </p:nvCxnSpPr>
          <p:spPr>
            <a:xfrm>
              <a:off x="1380063" y="7128942"/>
              <a:ext cx="2133600" cy="1588"/>
            </a:xfrm>
            <a:prstGeom prst="line">
              <a:avLst/>
            </a:prstGeom>
            <a:noFill/>
            <a:ln w="25400" cap="flat" cmpd="sng" algn="ctr">
              <a:solidFill>
                <a:srgbClr val="000000"/>
              </a:solidFill>
              <a:prstDash val="solid"/>
            </a:ln>
            <a:effectLst/>
          </p:spPr>
        </p:cxnSp>
        <p:cxnSp>
          <p:nvCxnSpPr>
            <p:cNvPr id="227" name="Straight Connector 226"/>
            <p:cNvCxnSpPr/>
            <p:nvPr/>
          </p:nvCxnSpPr>
          <p:spPr>
            <a:xfrm>
              <a:off x="3526363" y="7128942"/>
              <a:ext cx="1168400" cy="1588"/>
            </a:xfrm>
            <a:prstGeom prst="line">
              <a:avLst/>
            </a:prstGeom>
            <a:noFill/>
            <a:ln w="50800" cap="flat" cmpd="sng" algn="ctr">
              <a:solidFill>
                <a:srgbClr val="2953D1"/>
              </a:solidFill>
              <a:prstDash val="dash"/>
            </a:ln>
            <a:effectLst/>
          </p:spPr>
        </p:cxnSp>
        <p:sp>
          <p:nvSpPr>
            <p:cNvPr id="228" name="Rectangle 227"/>
            <p:cNvSpPr/>
            <p:nvPr/>
          </p:nvSpPr>
          <p:spPr>
            <a:xfrm>
              <a:off x="4682063" y="70654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sp>
          <p:nvSpPr>
            <p:cNvPr id="229" name="Rectangle 228"/>
            <p:cNvSpPr/>
            <p:nvPr/>
          </p:nvSpPr>
          <p:spPr>
            <a:xfrm>
              <a:off x="3310463" y="75480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30" name="Straight Connector 229"/>
            <p:cNvCxnSpPr/>
            <p:nvPr/>
          </p:nvCxnSpPr>
          <p:spPr>
            <a:xfrm>
              <a:off x="1367363" y="7598842"/>
              <a:ext cx="1460507" cy="4230"/>
            </a:xfrm>
            <a:prstGeom prst="line">
              <a:avLst/>
            </a:prstGeom>
            <a:noFill/>
            <a:ln w="25400" cap="flat" cmpd="sng" algn="ctr">
              <a:solidFill>
                <a:srgbClr val="000000"/>
              </a:solidFill>
              <a:prstDash val="solid"/>
            </a:ln>
            <a:effectLst/>
          </p:spPr>
        </p:cxnSp>
        <p:cxnSp>
          <p:nvCxnSpPr>
            <p:cNvPr id="231" name="Straight Connector 230"/>
            <p:cNvCxnSpPr>
              <a:stCxn id="229" idx="3"/>
            </p:cNvCxnSpPr>
            <p:nvPr/>
          </p:nvCxnSpPr>
          <p:spPr>
            <a:xfrm flipV="1">
              <a:off x="3996263" y="7603072"/>
              <a:ext cx="1100673" cy="2120"/>
            </a:xfrm>
            <a:prstGeom prst="line">
              <a:avLst/>
            </a:prstGeom>
            <a:noFill/>
            <a:ln w="25400" cap="flat" cmpd="sng" algn="ctr">
              <a:solidFill>
                <a:srgbClr val="000000"/>
              </a:solidFill>
              <a:prstDash val="solid"/>
            </a:ln>
            <a:effectLst/>
          </p:spPr>
        </p:cxnSp>
        <p:sp>
          <p:nvSpPr>
            <p:cNvPr id="232" name="Rectangle 231"/>
            <p:cNvSpPr/>
            <p:nvPr/>
          </p:nvSpPr>
          <p:spPr>
            <a:xfrm>
              <a:off x="2611963" y="80179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33" name="Straight Connector 232"/>
            <p:cNvCxnSpPr/>
            <p:nvPr/>
          </p:nvCxnSpPr>
          <p:spPr>
            <a:xfrm>
              <a:off x="1354663" y="8081442"/>
              <a:ext cx="1257300" cy="1588"/>
            </a:xfrm>
            <a:prstGeom prst="line">
              <a:avLst/>
            </a:prstGeom>
            <a:noFill/>
            <a:ln w="25400" cap="flat" cmpd="sng" algn="ctr">
              <a:solidFill>
                <a:srgbClr val="000000"/>
              </a:solidFill>
              <a:prstDash val="solid"/>
            </a:ln>
            <a:effectLst/>
          </p:spPr>
        </p:cxnSp>
        <p:cxnSp>
          <p:nvCxnSpPr>
            <p:cNvPr id="234" name="Straight Connector 233"/>
            <p:cNvCxnSpPr/>
            <p:nvPr/>
          </p:nvCxnSpPr>
          <p:spPr>
            <a:xfrm>
              <a:off x="3310463" y="8081442"/>
              <a:ext cx="1016000" cy="1588"/>
            </a:xfrm>
            <a:prstGeom prst="line">
              <a:avLst/>
            </a:prstGeom>
            <a:noFill/>
            <a:ln w="25400" cap="flat" cmpd="sng" algn="ctr">
              <a:solidFill>
                <a:srgbClr val="000000"/>
              </a:solidFill>
              <a:prstDash val="solid"/>
            </a:ln>
            <a:effectLst/>
          </p:spPr>
        </p:cxnSp>
        <p:cxnSp>
          <p:nvCxnSpPr>
            <p:cNvPr id="235" name="Straight Connector 234"/>
            <p:cNvCxnSpPr>
              <a:endCxn id="270" idx="1"/>
            </p:cNvCxnSpPr>
            <p:nvPr/>
          </p:nvCxnSpPr>
          <p:spPr>
            <a:xfrm>
              <a:off x="4339163" y="8081442"/>
              <a:ext cx="1041400" cy="2112"/>
            </a:xfrm>
            <a:prstGeom prst="line">
              <a:avLst/>
            </a:prstGeom>
            <a:noFill/>
            <a:ln w="50800" cap="flat" cmpd="sng" algn="ctr">
              <a:solidFill>
                <a:srgbClr val="2953D1"/>
              </a:solidFill>
              <a:prstDash val="dash"/>
            </a:ln>
            <a:effectLst/>
          </p:spPr>
        </p:cxnSp>
        <p:sp>
          <p:nvSpPr>
            <p:cNvPr id="236" name="TextBox 235"/>
            <p:cNvSpPr txBox="1"/>
            <p:nvPr/>
          </p:nvSpPr>
          <p:spPr>
            <a:xfrm>
              <a:off x="169333" y="6413509"/>
              <a:ext cx="1393429" cy="459612"/>
            </a:xfrm>
            <a:prstGeom prst="rect">
              <a:avLst/>
            </a:prstGeom>
            <a:noFill/>
          </p:spPr>
          <p:txBody>
            <a:bodyPr wrap="non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Thread A</a:t>
              </a:r>
            </a:p>
          </p:txBody>
        </p:sp>
        <p:sp>
          <p:nvSpPr>
            <p:cNvPr id="237" name="Rectangle 236"/>
            <p:cNvSpPr/>
            <p:nvPr/>
          </p:nvSpPr>
          <p:spPr>
            <a:xfrm>
              <a:off x="5092688" y="7548042"/>
              <a:ext cx="292112" cy="122757"/>
            </a:xfrm>
            <a:prstGeom prst="rect">
              <a:avLst/>
            </a:prstGeom>
            <a:solidFill>
              <a:srgbClr val="FF66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38" name="Straight Connector 237"/>
            <p:cNvCxnSpPr>
              <a:endCxn id="229" idx="1"/>
            </p:cNvCxnSpPr>
            <p:nvPr/>
          </p:nvCxnSpPr>
          <p:spPr>
            <a:xfrm>
              <a:off x="2794003" y="7603072"/>
              <a:ext cx="516460" cy="2120"/>
            </a:xfrm>
            <a:prstGeom prst="line">
              <a:avLst/>
            </a:prstGeom>
            <a:noFill/>
            <a:ln w="50800" cap="flat" cmpd="sng" algn="ctr">
              <a:solidFill>
                <a:srgbClr val="2953D1"/>
              </a:solidFill>
              <a:prstDash val="dash"/>
            </a:ln>
            <a:effectLst/>
          </p:spPr>
        </p:cxnSp>
        <p:cxnSp>
          <p:nvCxnSpPr>
            <p:cNvPr id="239" name="Straight Connector 238"/>
            <p:cNvCxnSpPr/>
            <p:nvPr/>
          </p:nvCxnSpPr>
          <p:spPr>
            <a:xfrm flipV="1">
              <a:off x="4711693" y="6637866"/>
              <a:ext cx="723907" cy="8480"/>
            </a:xfrm>
            <a:prstGeom prst="line">
              <a:avLst/>
            </a:prstGeom>
            <a:noFill/>
            <a:ln w="25400" cap="flat" cmpd="sng" algn="ctr">
              <a:solidFill>
                <a:srgbClr val="000000"/>
              </a:solidFill>
              <a:prstDash val="solid"/>
            </a:ln>
            <a:effectLst/>
          </p:spPr>
        </p:cxnSp>
      </p:grpSp>
      <p:grpSp>
        <p:nvGrpSpPr>
          <p:cNvPr id="5" name="Group 329"/>
          <p:cNvGrpSpPr/>
          <p:nvPr/>
        </p:nvGrpSpPr>
        <p:grpSpPr>
          <a:xfrm>
            <a:off x="4539259" y="4679156"/>
            <a:ext cx="473273" cy="1015014"/>
            <a:chOff x="6455835" y="6654800"/>
            <a:chExt cx="673100" cy="1443575"/>
          </a:xfrm>
        </p:grpSpPr>
        <p:cxnSp>
          <p:nvCxnSpPr>
            <p:cNvPr id="241" name="Straight Connector 240"/>
            <p:cNvCxnSpPr/>
            <p:nvPr/>
          </p:nvCxnSpPr>
          <p:spPr>
            <a:xfrm>
              <a:off x="6455835" y="7120476"/>
              <a:ext cx="673100" cy="1588"/>
            </a:xfrm>
            <a:prstGeom prst="line">
              <a:avLst/>
            </a:prstGeom>
            <a:noFill/>
            <a:ln w="25400" cap="flat" cmpd="sng" algn="ctr">
              <a:solidFill>
                <a:srgbClr val="000000"/>
              </a:solidFill>
              <a:prstDash val="solid"/>
            </a:ln>
            <a:effectLst/>
          </p:spPr>
        </p:cxnSp>
        <p:cxnSp>
          <p:nvCxnSpPr>
            <p:cNvPr id="242" name="Straight Connector 241"/>
            <p:cNvCxnSpPr/>
            <p:nvPr/>
          </p:nvCxnSpPr>
          <p:spPr>
            <a:xfrm flipV="1">
              <a:off x="6625166" y="8094133"/>
              <a:ext cx="385234" cy="4242"/>
            </a:xfrm>
            <a:prstGeom prst="line">
              <a:avLst/>
            </a:prstGeom>
            <a:noFill/>
            <a:ln w="50800" cap="flat" cmpd="sng" algn="ctr">
              <a:solidFill>
                <a:srgbClr val="2953D1"/>
              </a:solidFill>
              <a:prstDash val="dash"/>
            </a:ln>
            <a:effectLst/>
          </p:spPr>
        </p:cxnSp>
        <p:sp>
          <p:nvSpPr>
            <p:cNvPr id="243" name="Rectangle 242"/>
            <p:cNvSpPr/>
            <p:nvPr/>
          </p:nvSpPr>
          <p:spPr>
            <a:xfrm>
              <a:off x="6464295" y="7531108"/>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dirty="0">
                <a:solidFill>
                  <a:srgbClr val="FFFFFF"/>
                </a:solidFill>
                <a:latin typeface="Gill Sans"/>
                <a:ea typeface="ヒラギノ角ゴ ProN W3"/>
                <a:cs typeface="ヒラギノ角ゴ ProN W3"/>
              </a:endParaRPr>
            </a:p>
          </p:txBody>
        </p:sp>
        <p:cxnSp>
          <p:nvCxnSpPr>
            <p:cNvPr id="244" name="Straight Connector 243"/>
            <p:cNvCxnSpPr>
              <a:stCxn id="249" idx="3"/>
            </p:cNvCxnSpPr>
            <p:nvPr/>
          </p:nvCxnSpPr>
          <p:spPr>
            <a:xfrm flipV="1">
              <a:off x="6506641" y="6654809"/>
              <a:ext cx="300566" cy="2121"/>
            </a:xfrm>
            <a:prstGeom prst="line">
              <a:avLst/>
            </a:prstGeom>
            <a:noFill/>
            <a:ln w="25400" cap="flat" cmpd="sng" algn="ctr">
              <a:solidFill>
                <a:srgbClr val="000000"/>
              </a:solidFill>
              <a:prstDash val="solid"/>
            </a:ln>
            <a:effectLst/>
          </p:spPr>
        </p:cxnSp>
        <p:cxnSp>
          <p:nvCxnSpPr>
            <p:cNvPr id="245" name="Straight Connector 244"/>
            <p:cNvCxnSpPr>
              <a:endCxn id="279" idx="1"/>
            </p:cNvCxnSpPr>
            <p:nvPr/>
          </p:nvCxnSpPr>
          <p:spPr>
            <a:xfrm>
              <a:off x="6790267" y="6654800"/>
              <a:ext cx="215899" cy="6353"/>
            </a:xfrm>
            <a:prstGeom prst="line">
              <a:avLst/>
            </a:prstGeom>
            <a:noFill/>
            <a:ln w="50800" cap="flat" cmpd="sng" algn="ctr">
              <a:solidFill>
                <a:srgbClr val="2953D1"/>
              </a:solidFill>
              <a:prstDash val="dash"/>
            </a:ln>
            <a:effectLst/>
          </p:spPr>
        </p:cxnSp>
      </p:grpSp>
      <p:grpSp>
        <p:nvGrpSpPr>
          <p:cNvPr id="6" name="Group 321"/>
          <p:cNvGrpSpPr/>
          <p:nvPr/>
        </p:nvGrpSpPr>
        <p:grpSpPr>
          <a:xfrm>
            <a:off x="4062997" y="4640470"/>
            <a:ext cx="580440" cy="1045887"/>
            <a:chOff x="5778485" y="6599780"/>
            <a:chExt cx="825514" cy="1487484"/>
          </a:xfrm>
        </p:grpSpPr>
        <p:cxnSp>
          <p:nvCxnSpPr>
            <p:cNvPr id="247" name="Straight Connector 246"/>
            <p:cNvCxnSpPr/>
            <p:nvPr/>
          </p:nvCxnSpPr>
          <p:spPr>
            <a:xfrm>
              <a:off x="5930899" y="8085676"/>
              <a:ext cx="673100" cy="1588"/>
            </a:xfrm>
            <a:prstGeom prst="line">
              <a:avLst/>
            </a:prstGeom>
            <a:noFill/>
            <a:ln w="25400" cap="flat" cmpd="sng" algn="ctr">
              <a:solidFill>
                <a:srgbClr val="000000"/>
              </a:solidFill>
              <a:prstDash val="solid"/>
            </a:ln>
            <a:effectLst/>
          </p:spPr>
        </p:cxnSp>
        <p:sp>
          <p:nvSpPr>
            <p:cNvPr id="248" name="Rectangle 247"/>
            <p:cNvSpPr/>
            <p:nvPr/>
          </p:nvSpPr>
          <p:spPr>
            <a:xfrm>
              <a:off x="5922429" y="7056975"/>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sp>
          <p:nvSpPr>
            <p:cNvPr id="249" name="Rectangle 248"/>
            <p:cNvSpPr/>
            <p:nvPr/>
          </p:nvSpPr>
          <p:spPr>
            <a:xfrm>
              <a:off x="5820841" y="6599780"/>
              <a:ext cx="685800" cy="114300"/>
            </a:xfrm>
            <a:prstGeom prst="rect">
              <a:avLst/>
            </a:prstGeom>
            <a:solidFill>
              <a:srgbClr val="FF66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50" name="Straight Connector 249"/>
            <p:cNvCxnSpPr/>
            <p:nvPr/>
          </p:nvCxnSpPr>
          <p:spPr>
            <a:xfrm flipV="1">
              <a:off x="5778485" y="7603076"/>
              <a:ext cx="503782" cy="2121"/>
            </a:xfrm>
            <a:prstGeom prst="line">
              <a:avLst/>
            </a:prstGeom>
            <a:noFill/>
            <a:ln w="25400" cap="flat" cmpd="sng" algn="ctr">
              <a:solidFill>
                <a:srgbClr val="000000"/>
              </a:solidFill>
              <a:prstDash val="solid"/>
            </a:ln>
            <a:effectLst/>
          </p:spPr>
        </p:cxnSp>
        <p:cxnSp>
          <p:nvCxnSpPr>
            <p:cNvPr id="251" name="Straight Connector 250"/>
            <p:cNvCxnSpPr>
              <a:stCxn id="243" idx="1"/>
            </p:cNvCxnSpPr>
            <p:nvPr/>
          </p:nvCxnSpPr>
          <p:spPr>
            <a:xfrm rot="10800000" flipV="1">
              <a:off x="6265333" y="7592487"/>
              <a:ext cx="198962" cy="10580"/>
            </a:xfrm>
            <a:prstGeom prst="line">
              <a:avLst/>
            </a:prstGeom>
            <a:noFill/>
            <a:ln w="50800" cap="flat" cmpd="sng" algn="ctr">
              <a:solidFill>
                <a:srgbClr val="2953D1"/>
              </a:solidFill>
              <a:prstDash val="dash"/>
            </a:ln>
            <a:effectLst/>
          </p:spPr>
        </p:cxnSp>
      </p:grpSp>
      <p:grpSp>
        <p:nvGrpSpPr>
          <p:cNvPr id="7" name="Group 332"/>
          <p:cNvGrpSpPr/>
          <p:nvPr/>
        </p:nvGrpSpPr>
        <p:grpSpPr>
          <a:xfrm>
            <a:off x="1026915" y="4572002"/>
            <a:ext cx="4786313" cy="1026912"/>
            <a:chOff x="1460500" y="6502402"/>
            <a:chExt cx="6807201" cy="1460497"/>
          </a:xfrm>
        </p:grpSpPr>
        <p:cxnSp>
          <p:nvCxnSpPr>
            <p:cNvPr id="253" name="Straight Connector 252"/>
            <p:cNvCxnSpPr/>
            <p:nvPr/>
          </p:nvCxnSpPr>
          <p:spPr>
            <a:xfrm rot="16200000" flipH="1">
              <a:off x="6210300" y="7213600"/>
              <a:ext cx="482603" cy="2"/>
            </a:xfrm>
            <a:prstGeom prst="line">
              <a:avLst/>
            </a:prstGeom>
            <a:noFill/>
            <a:ln w="25400" cap="flat" cmpd="sng" algn="ctr">
              <a:solidFill>
                <a:srgbClr val="FF0000"/>
              </a:solidFill>
              <a:prstDash val="solid"/>
            </a:ln>
            <a:effectLst/>
          </p:spPr>
        </p:cxnSp>
        <p:cxnSp>
          <p:nvCxnSpPr>
            <p:cNvPr id="254" name="Straight Connector 253"/>
            <p:cNvCxnSpPr/>
            <p:nvPr/>
          </p:nvCxnSpPr>
          <p:spPr>
            <a:xfrm rot="10800000" flipV="1">
              <a:off x="5367871" y="7954432"/>
              <a:ext cx="541862" cy="11"/>
            </a:xfrm>
            <a:prstGeom prst="line">
              <a:avLst/>
            </a:prstGeom>
            <a:noFill/>
            <a:ln w="25400" cap="flat" cmpd="sng" algn="ctr">
              <a:solidFill>
                <a:srgbClr val="FF0000"/>
              </a:solidFill>
              <a:prstDash val="solid"/>
            </a:ln>
            <a:effectLst/>
          </p:spPr>
        </p:cxnSp>
        <p:cxnSp>
          <p:nvCxnSpPr>
            <p:cNvPr id="255" name="Straight Connector 254"/>
            <p:cNvCxnSpPr/>
            <p:nvPr/>
          </p:nvCxnSpPr>
          <p:spPr>
            <a:xfrm rot="16200000" flipH="1">
              <a:off x="4436534" y="6752172"/>
              <a:ext cx="512243" cy="12704"/>
            </a:xfrm>
            <a:prstGeom prst="line">
              <a:avLst/>
            </a:prstGeom>
            <a:noFill/>
            <a:ln w="25400" cap="flat" cmpd="sng" algn="ctr">
              <a:solidFill>
                <a:srgbClr val="FF0000"/>
              </a:solidFill>
              <a:prstDash val="solid"/>
            </a:ln>
            <a:effectLst/>
          </p:spPr>
        </p:cxnSp>
        <p:cxnSp>
          <p:nvCxnSpPr>
            <p:cNvPr id="256" name="Straight Connector 255"/>
            <p:cNvCxnSpPr/>
            <p:nvPr/>
          </p:nvCxnSpPr>
          <p:spPr>
            <a:xfrm rot="10800000">
              <a:off x="6985012" y="6544742"/>
              <a:ext cx="1282689" cy="8458"/>
            </a:xfrm>
            <a:prstGeom prst="line">
              <a:avLst/>
            </a:prstGeom>
            <a:noFill/>
            <a:ln w="25400" cap="flat" cmpd="sng" algn="ctr">
              <a:solidFill>
                <a:srgbClr val="FF0000"/>
              </a:solidFill>
              <a:prstDash val="solid"/>
            </a:ln>
            <a:effectLst/>
          </p:spPr>
        </p:cxnSp>
        <p:cxnSp>
          <p:nvCxnSpPr>
            <p:cNvPr id="257" name="Straight Connector 256"/>
            <p:cNvCxnSpPr/>
            <p:nvPr/>
          </p:nvCxnSpPr>
          <p:spPr>
            <a:xfrm rot="5400000">
              <a:off x="6521449" y="6991351"/>
              <a:ext cx="939804" cy="12701"/>
            </a:xfrm>
            <a:prstGeom prst="line">
              <a:avLst/>
            </a:prstGeom>
            <a:noFill/>
            <a:ln w="25400" cap="flat" cmpd="sng" algn="ctr">
              <a:solidFill>
                <a:srgbClr val="FF0000"/>
              </a:solidFill>
              <a:prstDash val="solid"/>
            </a:ln>
            <a:effectLst/>
          </p:spPr>
        </p:cxnSp>
        <p:cxnSp>
          <p:nvCxnSpPr>
            <p:cNvPr id="258" name="Straight Connector 257"/>
            <p:cNvCxnSpPr/>
            <p:nvPr/>
          </p:nvCxnSpPr>
          <p:spPr>
            <a:xfrm rot="10800000" flipV="1">
              <a:off x="6451607" y="7463367"/>
              <a:ext cx="524927" cy="12"/>
            </a:xfrm>
            <a:prstGeom prst="line">
              <a:avLst/>
            </a:prstGeom>
            <a:noFill/>
            <a:ln w="25400" cap="flat" cmpd="sng" algn="ctr">
              <a:solidFill>
                <a:srgbClr val="FF0000"/>
              </a:solidFill>
              <a:prstDash val="solid"/>
            </a:ln>
            <a:effectLst/>
          </p:spPr>
        </p:cxnSp>
        <p:cxnSp>
          <p:nvCxnSpPr>
            <p:cNvPr id="259" name="Straight Connector 258"/>
            <p:cNvCxnSpPr/>
            <p:nvPr/>
          </p:nvCxnSpPr>
          <p:spPr>
            <a:xfrm rot="10800000" flipV="1">
              <a:off x="5909740" y="6989232"/>
              <a:ext cx="541860" cy="11"/>
            </a:xfrm>
            <a:prstGeom prst="line">
              <a:avLst/>
            </a:prstGeom>
            <a:noFill/>
            <a:ln w="25400" cap="flat" cmpd="sng" algn="ctr">
              <a:solidFill>
                <a:srgbClr val="FF0000"/>
              </a:solidFill>
              <a:prstDash val="solid"/>
            </a:ln>
            <a:effectLst/>
          </p:spPr>
        </p:cxnSp>
        <p:cxnSp>
          <p:nvCxnSpPr>
            <p:cNvPr id="260" name="Straight Connector 259"/>
            <p:cNvCxnSpPr/>
            <p:nvPr/>
          </p:nvCxnSpPr>
          <p:spPr>
            <a:xfrm rot="5400000">
              <a:off x="5429251" y="7461252"/>
              <a:ext cx="952500" cy="2"/>
            </a:xfrm>
            <a:prstGeom prst="line">
              <a:avLst/>
            </a:prstGeom>
            <a:noFill/>
            <a:ln w="25400" cap="flat" cmpd="sng" algn="ctr">
              <a:solidFill>
                <a:srgbClr val="FF0000"/>
              </a:solidFill>
              <a:prstDash val="solid"/>
            </a:ln>
            <a:effectLst/>
          </p:spPr>
        </p:cxnSp>
        <p:cxnSp>
          <p:nvCxnSpPr>
            <p:cNvPr id="261" name="Straight Connector 260"/>
            <p:cNvCxnSpPr/>
            <p:nvPr/>
          </p:nvCxnSpPr>
          <p:spPr>
            <a:xfrm rot="16200000" flipH="1">
              <a:off x="4906433" y="7463373"/>
              <a:ext cx="956742" cy="2"/>
            </a:xfrm>
            <a:prstGeom prst="line">
              <a:avLst/>
            </a:prstGeom>
            <a:noFill/>
            <a:ln w="25400" cap="flat" cmpd="sng" algn="ctr">
              <a:solidFill>
                <a:srgbClr val="FF0000"/>
              </a:solidFill>
              <a:prstDash val="solid"/>
            </a:ln>
            <a:effectLst/>
          </p:spPr>
        </p:cxnSp>
        <p:cxnSp>
          <p:nvCxnSpPr>
            <p:cNvPr id="262" name="Straight Connector 261"/>
            <p:cNvCxnSpPr/>
            <p:nvPr/>
          </p:nvCxnSpPr>
          <p:spPr>
            <a:xfrm rot="10800000">
              <a:off x="4690534" y="7001942"/>
              <a:ext cx="702734" cy="1588"/>
            </a:xfrm>
            <a:prstGeom prst="line">
              <a:avLst/>
            </a:prstGeom>
            <a:noFill/>
            <a:ln w="25400" cap="flat" cmpd="sng" algn="ctr">
              <a:solidFill>
                <a:srgbClr val="FF0000"/>
              </a:solidFill>
              <a:prstDash val="solid"/>
            </a:ln>
            <a:effectLst/>
          </p:spPr>
        </p:cxnSp>
        <p:cxnSp>
          <p:nvCxnSpPr>
            <p:cNvPr id="263" name="Straight Connector 262"/>
            <p:cNvCxnSpPr/>
            <p:nvPr/>
          </p:nvCxnSpPr>
          <p:spPr>
            <a:xfrm rot="10800000">
              <a:off x="4000502" y="6506642"/>
              <a:ext cx="694275" cy="4240"/>
            </a:xfrm>
            <a:prstGeom prst="line">
              <a:avLst/>
            </a:prstGeom>
            <a:noFill/>
            <a:ln w="25400" cap="flat" cmpd="sng" algn="ctr">
              <a:solidFill>
                <a:srgbClr val="FF0000"/>
              </a:solidFill>
              <a:prstDash val="solid"/>
            </a:ln>
            <a:effectLst/>
          </p:spPr>
        </p:cxnSp>
        <p:cxnSp>
          <p:nvCxnSpPr>
            <p:cNvPr id="264" name="Straight Connector 263"/>
            <p:cNvCxnSpPr/>
            <p:nvPr/>
          </p:nvCxnSpPr>
          <p:spPr>
            <a:xfrm rot="10800000" flipV="1">
              <a:off x="3285071" y="7471842"/>
              <a:ext cx="728131" cy="2"/>
            </a:xfrm>
            <a:prstGeom prst="line">
              <a:avLst/>
            </a:prstGeom>
            <a:noFill/>
            <a:ln w="25400" cap="flat" cmpd="sng" algn="ctr">
              <a:solidFill>
                <a:srgbClr val="FF0000"/>
              </a:solidFill>
              <a:prstDash val="solid"/>
            </a:ln>
            <a:effectLst/>
          </p:spPr>
        </p:cxnSp>
        <p:cxnSp>
          <p:nvCxnSpPr>
            <p:cNvPr id="265" name="Straight Connector 264"/>
            <p:cNvCxnSpPr/>
            <p:nvPr/>
          </p:nvCxnSpPr>
          <p:spPr>
            <a:xfrm rot="10800000" flipV="1">
              <a:off x="1460500" y="7954450"/>
              <a:ext cx="1837278" cy="8449"/>
            </a:xfrm>
            <a:prstGeom prst="line">
              <a:avLst/>
            </a:prstGeom>
            <a:noFill/>
            <a:ln w="25400" cap="flat" cmpd="sng" algn="ctr">
              <a:solidFill>
                <a:srgbClr val="FF0000"/>
              </a:solidFill>
              <a:prstDash val="solid"/>
            </a:ln>
            <a:effectLst/>
          </p:spPr>
        </p:cxnSp>
        <p:cxnSp>
          <p:nvCxnSpPr>
            <p:cNvPr id="266" name="Straight Connector 265"/>
            <p:cNvCxnSpPr/>
            <p:nvPr/>
          </p:nvCxnSpPr>
          <p:spPr>
            <a:xfrm rot="5400000">
              <a:off x="3525573" y="6989244"/>
              <a:ext cx="974469" cy="787"/>
            </a:xfrm>
            <a:prstGeom prst="line">
              <a:avLst/>
            </a:prstGeom>
            <a:noFill/>
            <a:ln w="25400" cap="flat" cmpd="sng" algn="ctr">
              <a:solidFill>
                <a:srgbClr val="FF0000"/>
              </a:solidFill>
              <a:prstDash val="solid"/>
            </a:ln>
            <a:effectLst/>
          </p:spPr>
        </p:cxnSp>
        <p:cxnSp>
          <p:nvCxnSpPr>
            <p:cNvPr id="267" name="Straight Connector 266"/>
            <p:cNvCxnSpPr/>
            <p:nvPr/>
          </p:nvCxnSpPr>
          <p:spPr>
            <a:xfrm rot="16200000" flipH="1">
              <a:off x="3056472" y="7713143"/>
              <a:ext cx="491067" cy="3"/>
            </a:xfrm>
            <a:prstGeom prst="line">
              <a:avLst/>
            </a:prstGeom>
            <a:noFill/>
            <a:ln w="25400" cap="flat" cmpd="sng" algn="ctr">
              <a:solidFill>
                <a:srgbClr val="FF0000"/>
              </a:solidFill>
              <a:prstDash val="solid"/>
            </a:ln>
            <a:effectLst/>
          </p:spPr>
        </p:cxnSp>
      </p:grpSp>
      <p:grpSp>
        <p:nvGrpSpPr>
          <p:cNvPr id="8" name="Group 320"/>
          <p:cNvGrpSpPr/>
          <p:nvPr/>
        </p:nvGrpSpPr>
        <p:grpSpPr>
          <a:xfrm>
            <a:off x="3783203" y="4673211"/>
            <a:ext cx="381005" cy="1053695"/>
            <a:chOff x="5380555" y="6646345"/>
            <a:chExt cx="541874" cy="1498588"/>
          </a:xfrm>
        </p:grpSpPr>
        <p:cxnSp>
          <p:nvCxnSpPr>
            <p:cNvPr id="269" name="Straight Connector 268"/>
            <p:cNvCxnSpPr/>
            <p:nvPr/>
          </p:nvCxnSpPr>
          <p:spPr>
            <a:xfrm>
              <a:off x="5380563" y="7116242"/>
              <a:ext cx="381000" cy="1588"/>
            </a:xfrm>
            <a:prstGeom prst="line">
              <a:avLst/>
            </a:prstGeom>
            <a:noFill/>
            <a:ln w="25400" cap="flat" cmpd="sng" algn="ctr">
              <a:solidFill>
                <a:srgbClr val="000000"/>
              </a:solidFill>
              <a:prstDash val="solid"/>
            </a:ln>
            <a:effectLst/>
          </p:spPr>
        </p:cxnSp>
        <p:sp>
          <p:nvSpPr>
            <p:cNvPr id="270" name="Rectangle 269"/>
            <p:cNvSpPr/>
            <p:nvPr/>
          </p:nvSpPr>
          <p:spPr>
            <a:xfrm>
              <a:off x="5380563" y="8022175"/>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71" name="Straight Connector 270"/>
            <p:cNvCxnSpPr/>
            <p:nvPr/>
          </p:nvCxnSpPr>
          <p:spPr>
            <a:xfrm>
              <a:off x="5448299" y="6646345"/>
              <a:ext cx="381000" cy="1588"/>
            </a:xfrm>
            <a:prstGeom prst="line">
              <a:avLst/>
            </a:prstGeom>
            <a:noFill/>
            <a:ln w="50800" cap="flat" cmpd="sng" algn="ctr">
              <a:solidFill>
                <a:srgbClr val="2953D1"/>
              </a:solidFill>
              <a:prstDash val="dash"/>
            </a:ln>
            <a:effectLst/>
          </p:spPr>
        </p:cxnSp>
        <p:cxnSp>
          <p:nvCxnSpPr>
            <p:cNvPr id="272" name="Straight Connector 271"/>
            <p:cNvCxnSpPr>
              <a:endCxn id="248" idx="1"/>
            </p:cNvCxnSpPr>
            <p:nvPr/>
          </p:nvCxnSpPr>
          <p:spPr>
            <a:xfrm flipV="1">
              <a:off x="5770032" y="7118354"/>
              <a:ext cx="152397" cy="2125"/>
            </a:xfrm>
            <a:prstGeom prst="line">
              <a:avLst/>
            </a:prstGeom>
            <a:noFill/>
            <a:ln w="50800" cap="flat" cmpd="sng" algn="ctr">
              <a:solidFill>
                <a:srgbClr val="2953D1"/>
              </a:solidFill>
              <a:prstDash val="dash"/>
            </a:ln>
            <a:effectLst/>
          </p:spPr>
        </p:cxnSp>
        <p:sp>
          <p:nvSpPr>
            <p:cNvPr id="273" name="Rectangle 272"/>
            <p:cNvSpPr/>
            <p:nvPr/>
          </p:nvSpPr>
          <p:spPr>
            <a:xfrm>
              <a:off x="5380555" y="7548042"/>
              <a:ext cx="393712" cy="122758"/>
            </a:xfrm>
            <a:prstGeom prst="rect">
              <a:avLst/>
            </a:prstGeom>
            <a:solidFill>
              <a:srgbClr val="FF66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grpSp>
      <p:grpSp>
        <p:nvGrpSpPr>
          <p:cNvPr id="9" name="Group 330"/>
          <p:cNvGrpSpPr/>
          <p:nvPr/>
        </p:nvGrpSpPr>
        <p:grpSpPr>
          <a:xfrm>
            <a:off x="4926211" y="4640466"/>
            <a:ext cx="884040" cy="1062628"/>
            <a:chOff x="7006166" y="6599774"/>
            <a:chExt cx="1257301" cy="1511293"/>
          </a:xfrm>
        </p:grpSpPr>
        <p:cxnSp>
          <p:nvCxnSpPr>
            <p:cNvPr id="275" name="Straight Connector 274"/>
            <p:cNvCxnSpPr/>
            <p:nvPr/>
          </p:nvCxnSpPr>
          <p:spPr>
            <a:xfrm>
              <a:off x="7014637" y="7611542"/>
              <a:ext cx="673100" cy="1588"/>
            </a:xfrm>
            <a:prstGeom prst="line">
              <a:avLst/>
            </a:prstGeom>
            <a:noFill/>
            <a:ln w="25400" cap="flat" cmpd="sng" algn="ctr">
              <a:solidFill>
                <a:srgbClr val="000000"/>
              </a:solidFill>
              <a:prstDash val="solid"/>
            </a:ln>
            <a:effectLst/>
          </p:spPr>
        </p:cxnSp>
        <p:cxnSp>
          <p:nvCxnSpPr>
            <p:cNvPr id="276" name="Straight Connector 275"/>
            <p:cNvCxnSpPr/>
            <p:nvPr/>
          </p:nvCxnSpPr>
          <p:spPr>
            <a:xfrm>
              <a:off x="7573456" y="6663275"/>
              <a:ext cx="673100" cy="1588"/>
            </a:xfrm>
            <a:prstGeom prst="line">
              <a:avLst/>
            </a:prstGeom>
            <a:noFill/>
            <a:ln w="25400" cap="flat" cmpd="sng" algn="ctr">
              <a:solidFill>
                <a:srgbClr val="000000"/>
              </a:solidFill>
              <a:prstDash val="solid"/>
            </a:ln>
            <a:effectLst/>
          </p:spPr>
        </p:cxnSp>
        <p:cxnSp>
          <p:nvCxnSpPr>
            <p:cNvPr id="277" name="Straight Connector 276"/>
            <p:cNvCxnSpPr/>
            <p:nvPr/>
          </p:nvCxnSpPr>
          <p:spPr>
            <a:xfrm flipV="1">
              <a:off x="7167035" y="7128933"/>
              <a:ext cx="1096432" cy="4244"/>
            </a:xfrm>
            <a:prstGeom prst="line">
              <a:avLst/>
            </a:prstGeom>
            <a:noFill/>
            <a:ln w="50800" cap="flat" cmpd="sng" algn="ctr">
              <a:solidFill>
                <a:srgbClr val="2953D1"/>
              </a:solidFill>
              <a:prstDash val="dash"/>
            </a:ln>
            <a:effectLst/>
          </p:spPr>
        </p:cxnSp>
        <p:cxnSp>
          <p:nvCxnSpPr>
            <p:cNvPr id="278" name="Straight Connector 277"/>
            <p:cNvCxnSpPr/>
            <p:nvPr/>
          </p:nvCxnSpPr>
          <p:spPr>
            <a:xfrm flipV="1">
              <a:off x="7725837" y="7603067"/>
              <a:ext cx="520696" cy="4243"/>
            </a:xfrm>
            <a:prstGeom prst="line">
              <a:avLst/>
            </a:prstGeom>
            <a:noFill/>
            <a:ln w="50800" cap="flat" cmpd="sng" algn="ctr">
              <a:solidFill>
                <a:srgbClr val="2953D1"/>
              </a:solidFill>
              <a:prstDash val="dash"/>
            </a:ln>
            <a:effectLst/>
          </p:spPr>
        </p:cxnSp>
        <p:sp>
          <p:nvSpPr>
            <p:cNvPr id="279" name="Rectangle 278"/>
            <p:cNvSpPr/>
            <p:nvPr/>
          </p:nvSpPr>
          <p:spPr>
            <a:xfrm>
              <a:off x="7006166" y="6599774"/>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cxnSp>
          <p:nvCxnSpPr>
            <p:cNvPr id="280" name="Straight Connector 279"/>
            <p:cNvCxnSpPr/>
            <p:nvPr/>
          </p:nvCxnSpPr>
          <p:spPr>
            <a:xfrm>
              <a:off x="7031566" y="8098376"/>
              <a:ext cx="1231901" cy="12691"/>
            </a:xfrm>
            <a:prstGeom prst="line">
              <a:avLst/>
            </a:prstGeom>
            <a:noFill/>
            <a:ln w="50800" cap="flat" cmpd="sng" algn="ctr">
              <a:solidFill>
                <a:srgbClr val="2953D1"/>
              </a:solidFill>
              <a:prstDash val="dash"/>
            </a:ln>
            <a:effectLst/>
          </p:spPr>
        </p:cxnSp>
      </p:grpSp>
      <p:sp>
        <p:nvSpPr>
          <p:cNvPr id="281" name="Rectangle 280"/>
          <p:cNvSpPr/>
          <p:nvPr/>
        </p:nvSpPr>
        <p:spPr>
          <a:xfrm>
            <a:off x="5381648" y="2089547"/>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a:defRPr/>
            </a:pPr>
            <a:endParaRPr lang="en-US" sz="1300" kern="0">
              <a:solidFill>
                <a:srgbClr val="FFFFFF"/>
              </a:solidFill>
              <a:latin typeface="Gill Sans"/>
              <a:ea typeface="ヒラギノ角ゴ ProN W3"/>
              <a:cs typeface="ヒラギノ角ゴ ProN W3"/>
            </a:endParaRPr>
          </a:p>
        </p:txBody>
      </p:sp>
      <p:sp>
        <p:nvSpPr>
          <p:cNvPr id="282" name="TextBox 281"/>
          <p:cNvSpPr txBox="1"/>
          <p:nvPr/>
        </p:nvSpPr>
        <p:spPr>
          <a:xfrm>
            <a:off x="3804071" y="1964532"/>
            <a:ext cx="1573104"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Critical Section 2</a:t>
            </a:r>
          </a:p>
        </p:txBody>
      </p:sp>
      <p:cxnSp>
        <p:nvCxnSpPr>
          <p:cNvPr id="283" name="Straight Connector 282"/>
          <p:cNvCxnSpPr/>
          <p:nvPr/>
        </p:nvCxnSpPr>
        <p:spPr>
          <a:xfrm rot="10800000">
            <a:off x="7119959" y="2143132"/>
            <a:ext cx="476254" cy="4"/>
          </a:xfrm>
          <a:prstGeom prst="line">
            <a:avLst/>
          </a:prstGeom>
          <a:noFill/>
          <a:ln w="25400" cap="flat" cmpd="sng" algn="ctr">
            <a:solidFill>
              <a:srgbClr val="FF0000"/>
            </a:solidFill>
            <a:prstDash val="solid"/>
          </a:ln>
          <a:effectLst/>
        </p:spPr>
      </p:cxnSp>
      <p:sp>
        <p:nvSpPr>
          <p:cNvPr id="284" name="TextBox 283"/>
          <p:cNvSpPr txBox="1"/>
          <p:nvPr/>
        </p:nvSpPr>
        <p:spPr>
          <a:xfrm>
            <a:off x="6006722" y="1976439"/>
            <a:ext cx="1166780"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Critical Path</a:t>
            </a:r>
          </a:p>
        </p:txBody>
      </p:sp>
      <p:cxnSp>
        <p:nvCxnSpPr>
          <p:cNvPr id="285" name="Straight Arrow Connector 284"/>
          <p:cNvCxnSpPr/>
          <p:nvPr/>
        </p:nvCxnSpPr>
        <p:spPr>
          <a:xfrm flipV="1">
            <a:off x="5810250" y="4893469"/>
            <a:ext cx="357188" cy="1"/>
          </a:xfrm>
          <a:prstGeom prst="straightConnector1">
            <a:avLst/>
          </a:prstGeom>
          <a:noFill/>
          <a:ln w="25400" cap="flat" cmpd="sng" algn="ctr">
            <a:solidFill>
              <a:srgbClr val="FF0000"/>
            </a:solidFill>
            <a:prstDash val="solid"/>
            <a:headEnd type="arrow"/>
            <a:tailEnd type="arrow"/>
          </a:ln>
          <a:effectLst>
            <a:outerShdw blurRad="40000" dist="20000" dir="5400000" rotWithShape="0">
              <a:srgbClr val="000000">
                <a:alpha val="38000"/>
              </a:srgbClr>
            </a:outerShdw>
          </a:effectLst>
        </p:spPr>
      </p:cxnSp>
      <p:sp>
        <p:nvSpPr>
          <p:cNvPr id="286" name="TextBox 285"/>
          <p:cNvSpPr txBox="1"/>
          <p:nvPr/>
        </p:nvSpPr>
        <p:spPr>
          <a:xfrm>
            <a:off x="5744765" y="4902399"/>
            <a:ext cx="707013" cy="526585"/>
          </a:xfrm>
          <a:prstGeom prst="rect">
            <a:avLst/>
          </a:prstGeom>
          <a:noFill/>
        </p:spPr>
        <p:txBody>
          <a:bodyPr wrap="none" lIns="64291" tIns="32146" rIns="64291" bIns="32146" rtlCol="0">
            <a:spAutoFit/>
          </a:bodyPr>
          <a:lstStyle/>
          <a:p>
            <a:pPr defTabSz="642915">
              <a:defRPr/>
            </a:pPr>
            <a:r>
              <a:rPr lang="en-US" sz="1500" kern="0" dirty="0">
                <a:solidFill>
                  <a:srgbClr val="FF0000"/>
                </a:solidFill>
                <a:latin typeface="Arial" charset="0"/>
                <a:ea typeface="ＭＳ Ｐゴシック" charset="0"/>
                <a:cs typeface="ＭＳ Ｐゴシック" charset="0"/>
              </a:rPr>
              <a:t>Saved</a:t>
            </a:r>
            <a:br>
              <a:rPr lang="en-US" sz="1500" kern="0" dirty="0">
                <a:solidFill>
                  <a:srgbClr val="FF0000"/>
                </a:solidFill>
                <a:latin typeface="Arial" charset="0"/>
                <a:ea typeface="ＭＳ Ｐゴシック" charset="0"/>
                <a:cs typeface="ＭＳ Ｐゴシック" charset="0"/>
              </a:rPr>
            </a:br>
            <a:r>
              <a:rPr lang="en-US" sz="1500" kern="0" dirty="0">
                <a:solidFill>
                  <a:srgbClr val="FF0000"/>
                </a:solidFill>
                <a:latin typeface="Arial" charset="0"/>
                <a:ea typeface="ＭＳ Ｐゴシック" charset="0"/>
                <a:cs typeface="ＭＳ Ｐゴシック" charset="0"/>
              </a:rPr>
              <a:t>Cycles</a:t>
            </a:r>
          </a:p>
        </p:txBody>
      </p:sp>
      <p:sp>
        <p:nvSpPr>
          <p:cNvPr id="145" name="TextBox 144"/>
          <p:cNvSpPr txBox="1"/>
          <p:nvPr/>
        </p:nvSpPr>
        <p:spPr>
          <a:xfrm>
            <a:off x="6911601" y="5179219"/>
            <a:ext cx="1423386" cy="295752"/>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Limiter Thread: </a:t>
            </a:r>
          </a:p>
        </p:txBody>
      </p:sp>
      <p:sp>
        <p:nvSpPr>
          <p:cNvPr id="146" name="TextBox 145"/>
          <p:cNvSpPr txBox="1"/>
          <p:nvPr/>
        </p:nvSpPr>
        <p:spPr>
          <a:xfrm>
            <a:off x="8245105" y="5167315"/>
            <a:ext cx="505991" cy="302967"/>
          </a:xfrm>
          <a:prstGeom prst="rect">
            <a:avLst/>
          </a:prstGeom>
          <a:noFill/>
        </p:spPr>
        <p:txBody>
          <a:bodyPr wrap="squar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D</a:t>
            </a:r>
          </a:p>
        </p:txBody>
      </p:sp>
      <p:sp>
        <p:nvSpPr>
          <p:cNvPr id="199" name="TextBox 198"/>
          <p:cNvSpPr txBox="1"/>
          <p:nvPr/>
        </p:nvSpPr>
        <p:spPr>
          <a:xfrm>
            <a:off x="8257008" y="5155407"/>
            <a:ext cx="505991" cy="302967"/>
          </a:xfrm>
          <a:prstGeom prst="rect">
            <a:avLst/>
          </a:prstGeom>
          <a:noFill/>
        </p:spPr>
        <p:txBody>
          <a:bodyPr wrap="squar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B</a:t>
            </a:r>
          </a:p>
        </p:txBody>
      </p:sp>
      <p:sp>
        <p:nvSpPr>
          <p:cNvPr id="215" name="TextBox 214"/>
          <p:cNvSpPr txBox="1"/>
          <p:nvPr/>
        </p:nvSpPr>
        <p:spPr>
          <a:xfrm>
            <a:off x="8233195" y="5155409"/>
            <a:ext cx="505991" cy="302967"/>
          </a:xfrm>
          <a:prstGeom prst="rect">
            <a:avLst/>
          </a:prstGeom>
          <a:noFill/>
        </p:spPr>
        <p:txBody>
          <a:bodyPr wrap="squar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C</a:t>
            </a:r>
          </a:p>
        </p:txBody>
      </p:sp>
      <p:sp>
        <p:nvSpPr>
          <p:cNvPr id="219" name="TextBox 218"/>
          <p:cNvSpPr txBox="1"/>
          <p:nvPr/>
        </p:nvSpPr>
        <p:spPr>
          <a:xfrm>
            <a:off x="8245104" y="5155408"/>
            <a:ext cx="505991" cy="302967"/>
          </a:xfrm>
          <a:prstGeom prst="rect">
            <a:avLst/>
          </a:prstGeom>
          <a:noFill/>
        </p:spPr>
        <p:txBody>
          <a:bodyPr wrap="squar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A</a:t>
            </a:r>
          </a:p>
        </p:txBody>
      </p:sp>
      <p:sp>
        <p:nvSpPr>
          <p:cNvPr id="240" name="TextBox 239"/>
          <p:cNvSpPr txBox="1"/>
          <p:nvPr/>
        </p:nvSpPr>
        <p:spPr>
          <a:xfrm>
            <a:off x="6840164" y="4548188"/>
            <a:ext cx="1541357" cy="526585"/>
          </a:xfrm>
          <a:prstGeom prst="rect">
            <a:avLst/>
          </a:prstGeom>
          <a:noFill/>
        </p:spPr>
        <p:txBody>
          <a:bodyPr wrap="none" lIns="64291" tIns="32146" rIns="64291" bIns="32146"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Most Contended</a:t>
            </a:r>
            <a:br>
              <a:rPr lang="en-US" sz="1500" kern="0" dirty="0">
                <a:solidFill>
                  <a:sysClr val="windowText" lastClr="000000"/>
                </a:solidFill>
                <a:latin typeface="Arial" charset="0"/>
                <a:ea typeface="ＭＳ Ｐゴシック" charset="0"/>
                <a:cs typeface="ＭＳ Ｐゴシック" charset="0"/>
              </a:rPr>
            </a:br>
            <a:r>
              <a:rPr lang="en-US" sz="1500" kern="0" dirty="0">
                <a:solidFill>
                  <a:sysClr val="windowText" lastClr="000000"/>
                </a:solidFill>
                <a:latin typeface="Arial" charset="0"/>
                <a:ea typeface="ＭＳ Ｐゴシック" charset="0"/>
                <a:cs typeface="ＭＳ Ｐゴシック" charset="0"/>
              </a:rPr>
              <a:t>Critical Section:</a:t>
            </a:r>
          </a:p>
        </p:txBody>
      </p:sp>
      <p:grpSp>
        <p:nvGrpSpPr>
          <p:cNvPr id="268" name="Group 267"/>
          <p:cNvGrpSpPr/>
          <p:nvPr/>
        </p:nvGrpSpPr>
        <p:grpSpPr>
          <a:xfrm>
            <a:off x="8197479" y="4774409"/>
            <a:ext cx="666745" cy="323165"/>
            <a:chOff x="11404637" y="6739469"/>
            <a:chExt cx="948260" cy="459613"/>
          </a:xfrm>
        </p:grpSpPr>
        <p:sp>
          <p:nvSpPr>
            <p:cNvPr id="246" name="TextBox 245"/>
            <p:cNvSpPr txBox="1"/>
            <p:nvPr/>
          </p:nvSpPr>
          <p:spPr>
            <a:xfrm>
              <a:off x="11404637" y="6739469"/>
              <a:ext cx="719632" cy="459613"/>
            </a:xfrm>
            <a:prstGeom prst="rect">
              <a:avLst/>
            </a:prstGeom>
            <a:noFill/>
          </p:spPr>
          <p:txBody>
            <a:bodyPr wrap="square" rtlCol="0">
              <a:spAutoFit/>
            </a:bodyPr>
            <a:lstStyle/>
            <a:p>
              <a:pPr defTabSz="642915">
                <a:defRPr/>
              </a:pPr>
              <a:r>
                <a:rPr lang="en-US" sz="1500" kern="0" dirty="0">
                  <a:solidFill>
                    <a:sysClr val="windowText" lastClr="000000"/>
                  </a:solidFill>
                  <a:latin typeface="Arial" charset="0"/>
                  <a:ea typeface="ＭＳ Ｐゴシック" charset="0"/>
                  <a:cs typeface="ＭＳ Ｐゴシック" charset="0"/>
                </a:rPr>
                <a:t>1</a:t>
              </a:r>
            </a:p>
          </p:txBody>
        </p:sp>
        <p:sp>
          <p:nvSpPr>
            <p:cNvPr id="252" name="Rectangle 251"/>
            <p:cNvSpPr/>
            <p:nvPr/>
          </p:nvSpPr>
          <p:spPr>
            <a:xfrm>
              <a:off x="11667097" y="6917266"/>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a:defRPr/>
              </a:pPr>
              <a:endParaRPr lang="en-US" sz="1300" kern="0">
                <a:solidFill>
                  <a:srgbClr val="FFFFFF"/>
                </a:solidFill>
                <a:latin typeface="Gill Sans"/>
                <a:ea typeface="ヒラギノ角ゴ ProN W3"/>
                <a:cs typeface="ヒラギノ角ゴ ProN W3"/>
              </a:endParaRPr>
            </a:p>
          </p:txBody>
        </p:sp>
      </p:grpSp>
      <p:sp>
        <p:nvSpPr>
          <p:cNvPr id="274" name="Rounded Rectangle 273"/>
          <p:cNvSpPr/>
          <p:nvPr/>
        </p:nvSpPr>
        <p:spPr>
          <a:xfrm>
            <a:off x="6869906" y="5119688"/>
            <a:ext cx="1678781" cy="381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64291" tIns="32146" rIns="64291" bIns="32146" rtlCol="0" anchor="ctr"/>
          <a:lstStyle/>
          <a:p>
            <a:pPr algn="ctr" defTabSz="914400" fontAlgn="base">
              <a:spcBef>
                <a:spcPct val="0"/>
              </a:spcBef>
              <a:spcAft>
                <a:spcPct val="0"/>
              </a:spcAft>
            </a:pPr>
            <a:endParaRPr lang="en-US">
              <a:solidFill>
                <a:srgbClr val="FFFFFF"/>
              </a:solidFill>
              <a:latin typeface="Tahoma"/>
            </a:endParaRPr>
          </a:p>
        </p:txBody>
      </p:sp>
      <p:cxnSp>
        <p:nvCxnSpPr>
          <p:cNvPr id="287" name="Straight Connector 286"/>
          <p:cNvCxnSpPr/>
          <p:nvPr/>
        </p:nvCxnSpPr>
        <p:spPr>
          <a:xfrm rot="5400000">
            <a:off x="4884534" y="5208995"/>
            <a:ext cx="1848445" cy="8930"/>
          </a:xfrm>
          <a:prstGeom prst="line">
            <a:avLst/>
          </a:prstGeom>
          <a:noFill/>
          <a:ln w="25400" cap="flat" cmpd="sng" algn="ctr">
            <a:solidFill>
              <a:srgbClr val="808080">
                <a:lumMod val="50000"/>
              </a:srgbClr>
            </a:solidFill>
            <a:prstDash val="solid"/>
          </a:ln>
          <a:effectLst/>
        </p:spPr>
      </p:cxnSp>
      <p:cxnSp>
        <p:nvCxnSpPr>
          <p:cNvPr id="292" name="Straight Connector 291"/>
          <p:cNvCxnSpPr/>
          <p:nvPr/>
        </p:nvCxnSpPr>
        <p:spPr>
          <a:xfrm rot="5400000">
            <a:off x="5253629" y="5220898"/>
            <a:ext cx="1848445" cy="8930"/>
          </a:xfrm>
          <a:prstGeom prst="line">
            <a:avLst/>
          </a:prstGeom>
          <a:noFill/>
          <a:ln w="25400" cap="flat" cmpd="sng" algn="ctr">
            <a:solidFill>
              <a:srgbClr val="808080">
                <a:lumMod val="50000"/>
              </a:srgbClr>
            </a:solidFill>
            <a:prstDash val="sysDash"/>
          </a:ln>
          <a:effectLst/>
        </p:spPr>
      </p:cxnSp>
      <p:cxnSp>
        <p:nvCxnSpPr>
          <p:cNvPr id="293" name="Straight Arrow Connector 292"/>
          <p:cNvCxnSpPr/>
          <p:nvPr/>
        </p:nvCxnSpPr>
        <p:spPr>
          <a:xfrm>
            <a:off x="964406" y="4452939"/>
            <a:ext cx="2797969" cy="11905"/>
          </a:xfrm>
          <a:prstGeom prst="straightConnector1">
            <a:avLst/>
          </a:prstGeom>
          <a:ln w="508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4" name="TextBox 293"/>
          <p:cNvSpPr txBox="1"/>
          <p:nvPr/>
        </p:nvSpPr>
        <p:spPr>
          <a:xfrm>
            <a:off x="1154902" y="4161241"/>
            <a:ext cx="2503440" cy="495807"/>
          </a:xfrm>
          <a:prstGeom prst="rect">
            <a:avLst/>
          </a:prstGeom>
          <a:noFill/>
        </p:spPr>
        <p:txBody>
          <a:bodyPr wrap="none" lIns="64291" tIns="32146" rIns="64291" bIns="32146" rtlCol="0">
            <a:spAutoFit/>
          </a:bodyPr>
          <a:lstStyle/>
          <a:p>
            <a:pPr defTabSz="642915">
              <a:defRPr/>
            </a:pPr>
            <a:r>
              <a:rPr lang="en-US" sz="1500" kern="0" dirty="0">
                <a:solidFill>
                  <a:srgbClr val="FF0000"/>
                </a:solidFill>
                <a:latin typeface="Arial" charset="0"/>
                <a:ea typeface="ＭＳ Ｐゴシック" charset="0"/>
                <a:cs typeface="ＭＳ Ｐゴシック" charset="0"/>
              </a:rPr>
              <a:t>Limiter Thread Identification</a:t>
            </a:r>
          </a:p>
          <a:p>
            <a:pPr defTabSz="642915">
              <a:defRPr/>
            </a:pPr>
            <a:endParaRPr lang="en-US" sz="1300" kern="0" dirty="0">
              <a:solidFill>
                <a:sysClr val="windowText" lastClr="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64190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wipe(left)">
                                      <p:cBhvr>
                                        <p:cTn id="19" dur="500"/>
                                        <p:tgtEl>
                                          <p:spTgt spid="294"/>
                                        </p:tgtEl>
                                      </p:cBhvr>
                                    </p:animEffect>
                                  </p:childTnLst>
                                </p:cTn>
                              </p:par>
                              <p:par>
                                <p:cTn id="20" presetID="22" presetClass="entr" presetSubtype="8"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wipe(left)">
                                      <p:cBhvr>
                                        <p:cTn id="22" dur="500"/>
                                        <p:tgtEl>
                                          <p:spTgt spid="29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4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9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19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215"/>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219"/>
                                        </p:tgtEl>
                                        <p:attrNameLst>
                                          <p:attrName>style.visibility</p:attrName>
                                        </p:attrNameLst>
                                      </p:cBhvr>
                                      <p:to>
                                        <p:strVal val="visible"/>
                                      </p:to>
                                    </p:se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287"/>
                                        </p:tgtEl>
                                        <p:attrNameLst>
                                          <p:attrName>style.visibility</p:attrName>
                                        </p:attrNameLst>
                                      </p:cBhvr>
                                      <p:to>
                                        <p:strVal val="visible"/>
                                      </p:to>
                                    </p:set>
                                    <p:animEffect transition="in" filter="wipe(up)">
                                      <p:cBhvr>
                                        <p:cTn id="71" dur="500"/>
                                        <p:tgtEl>
                                          <p:spTgt spid="287"/>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2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92"/>
                                        </p:tgtEl>
                                        <p:attrNameLst>
                                          <p:attrName>style.visibility</p:attrName>
                                        </p:attrNameLst>
                                      </p:cBhvr>
                                      <p:to>
                                        <p:strVal val="visible"/>
                                      </p:to>
                                    </p:set>
                                    <p:animEffect transition="in" filter="wipe(up)">
                                      <p:cBhvr>
                                        <p:cTn id="79" dur="500"/>
                                        <p:tgtEl>
                                          <p:spTgt spid="292"/>
                                        </p:tgtEl>
                                      </p:cBhvr>
                                    </p:animEffec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0"/>
                                          </p:stCondLst>
                                        </p:cTn>
                                        <p:tgtEl>
                                          <p:spTgt spid="285"/>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28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right)">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86" grpId="0"/>
      <p:bldP spid="145" grpId="0"/>
      <p:bldP spid="146" grpId="0"/>
      <p:bldP spid="146" grpId="1"/>
      <p:bldP spid="199" grpId="0"/>
      <p:bldP spid="199" grpId="1"/>
      <p:bldP spid="215" grpId="0"/>
      <p:bldP spid="215" grpId="1"/>
      <p:bldP spid="219" grpId="0"/>
      <p:bldP spid="240" grpId="0"/>
      <p:bldP spid="274" grpId="0" animBg="1"/>
      <p:bldP spid="29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PAMS</a:t>
            </a:r>
            <a:endParaRPr lang="en-US" dirty="0"/>
          </a:p>
        </p:txBody>
      </p:sp>
      <p:sp>
        <p:nvSpPr>
          <p:cNvPr id="3" name="Content Placeholder 2"/>
          <p:cNvSpPr>
            <a:spLocks noGrp="1"/>
          </p:cNvSpPr>
          <p:nvPr>
            <p:ph idx="1"/>
          </p:nvPr>
        </p:nvSpPr>
        <p:spPr/>
        <p:txBody>
          <a:bodyPr/>
          <a:lstStyle/>
          <a:p>
            <a:r>
              <a:rPr lang="en-US" sz="2200" dirty="0"/>
              <a:t>Eiman Ebrahimi, </a:t>
            </a:r>
            <a:r>
              <a:rPr lang="en-US" sz="2200" dirty="0" err="1"/>
              <a:t>Rustam</a:t>
            </a:r>
            <a:r>
              <a:rPr lang="en-US" sz="2200" dirty="0"/>
              <a:t> </a:t>
            </a:r>
            <a:r>
              <a:rPr lang="en-US" sz="2200" dirty="0" err="1"/>
              <a:t>Miftakhutdinov</a:t>
            </a:r>
            <a:r>
              <a:rPr lang="en-US" sz="2200" dirty="0"/>
              <a:t>, Chris Fallin, Chang </a:t>
            </a:r>
            <a:r>
              <a:rPr lang="en-US" sz="2200" dirty="0" err="1"/>
              <a:t>Joo</a:t>
            </a:r>
            <a:r>
              <a:rPr lang="en-US" sz="2200" dirty="0"/>
              <a:t> Lee, Onur Mutlu, and Yale N. </a:t>
            </a:r>
            <a:r>
              <a:rPr lang="en-US" sz="2200" dirty="0" err="1"/>
              <a:t>Patt</a:t>
            </a:r>
            <a:r>
              <a:rPr lang="en-US" sz="2200" dirty="0"/>
              <a:t>, </a:t>
            </a:r>
            <a:br>
              <a:rPr lang="en-US" sz="2200" dirty="0"/>
            </a:br>
            <a:r>
              <a:rPr lang="en-US" sz="2200" b="1" dirty="0">
                <a:hlinkClick r:id="rId2"/>
              </a:rPr>
              <a:t>"Parallel Application Memory Scheduling"</a:t>
            </a:r>
            <a:r>
              <a:rPr lang="en-US" sz="2200" dirty="0"/>
              <a:t/>
            </a:r>
            <a:br>
              <a:rPr lang="en-US" sz="2200" dirty="0"/>
            </a:br>
            <a:r>
              <a:rPr lang="en-US" sz="2200" i="1" dirty="0"/>
              <a:t>Proceedings of the </a:t>
            </a:r>
            <a:r>
              <a:rPr lang="en-US" sz="2200" i="1" dirty="0">
                <a:hlinkClick r:id="rId3"/>
              </a:rPr>
              <a:t>44th International Symposium on Microarchitecture</a:t>
            </a:r>
            <a:r>
              <a:rPr lang="en-US" sz="2200" i="1" dirty="0"/>
              <a:t> (</a:t>
            </a:r>
            <a:r>
              <a:rPr lang="en-US" sz="2200" b="1" i="1" dirty="0"/>
              <a:t>MICRO</a:t>
            </a:r>
            <a:r>
              <a:rPr lang="en-US" sz="2200" i="1" dirty="0"/>
              <a:t>)</a:t>
            </a:r>
            <a:r>
              <a:rPr lang="en-US" sz="2200" dirty="0"/>
              <a:t>, Porto </a:t>
            </a:r>
            <a:r>
              <a:rPr lang="en-US" sz="2200" dirty="0" err="1"/>
              <a:t>Alegre</a:t>
            </a:r>
            <a:r>
              <a:rPr lang="en-US" sz="2200" dirty="0"/>
              <a:t>, Brazil, December 2011. </a:t>
            </a:r>
            <a:r>
              <a:rPr lang="en-US" sz="2200" dirty="0">
                <a:hlinkClick r:id="rId4"/>
              </a:rPr>
              <a:t>Slides (pptx)</a:t>
            </a:r>
            <a:r>
              <a:rPr lang="en-US" sz="2200" dirty="0"/>
              <a:t> </a:t>
            </a:r>
            <a:r>
              <a:rPr lang="en-US" sz="2200" dirty="0" smtClean="0"/>
              <a:t> </a:t>
            </a:r>
            <a:endParaRPr lang="en-US" sz="2200"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82</a:t>
            </a:fld>
            <a:endParaRPr lang="en-US"/>
          </a:p>
        </p:txBody>
      </p:sp>
      <p:pic>
        <p:nvPicPr>
          <p:cNvPr id="5" name="Picture 4"/>
          <p:cNvPicPr>
            <a:picLocks noChangeAspect="1"/>
          </p:cNvPicPr>
          <p:nvPr/>
        </p:nvPicPr>
        <p:blipFill>
          <a:blip r:embed="rId5"/>
          <a:stretch>
            <a:fillRect/>
          </a:stretch>
        </p:blipFill>
        <p:spPr>
          <a:xfrm>
            <a:off x="0" y="3789040"/>
            <a:ext cx="9144000" cy="2283924"/>
          </a:xfrm>
          <a:prstGeom prst="rect">
            <a:avLst/>
          </a:prstGeom>
        </p:spPr>
      </p:pic>
    </p:spTree>
    <p:extLst>
      <p:ext uri="{BB962C8B-B14F-4D97-AF65-F5344CB8AC3E}">
        <p14:creationId xmlns:p14="http://schemas.microsoft.com/office/powerpoint/2010/main" val="394896323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Grp="1" noChangeArrowheads="1"/>
          </p:cNvSpPr>
          <p:nvPr>
            <p:ph type="ctrTitle"/>
          </p:nvPr>
        </p:nvSpPr>
        <p:spPr>
          <a:xfrm>
            <a:off x="366713" y="1539875"/>
            <a:ext cx="8428037" cy="822325"/>
          </a:xfrm>
        </p:spPr>
        <p:txBody>
          <a:bodyPr/>
          <a:lstStyle/>
          <a:p>
            <a:pPr algn="ctr" eaLnBrk="1" hangingPunct="1"/>
            <a:r>
              <a:rPr lang="en-US" sz="4000" dirty="0" smtClean="0">
                <a:latin typeface="Garamond" charset="0"/>
              </a:rPr>
              <a:t>Other Ways of </a:t>
            </a:r>
            <a:br>
              <a:rPr lang="en-US" sz="4000" dirty="0" smtClean="0">
                <a:latin typeface="Garamond" charset="0"/>
              </a:rPr>
            </a:br>
            <a:r>
              <a:rPr lang="en-US" sz="4000" dirty="0" smtClean="0">
                <a:latin typeface="Garamond" charset="0"/>
              </a:rPr>
              <a:t>Handling Memory Interference</a:t>
            </a:r>
            <a:endParaRPr lang="en-US" sz="4000" dirty="0">
              <a:latin typeface="Garamond" charset="0"/>
            </a:endParaRPr>
          </a:p>
        </p:txBody>
      </p:sp>
      <p:sp>
        <p:nvSpPr>
          <p:cNvPr id="1730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26722344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a:t>
            </a:r>
            <a:r>
              <a:rPr lang="en-US" dirty="0" smtClean="0"/>
              <a:t>inter-thread memory interference</a:t>
            </a:r>
            <a:endParaRPr lang="en-US" dirty="0"/>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84</a:t>
            </a:fld>
            <a:endParaRPr lang="en-US"/>
          </a:p>
        </p:txBody>
      </p:sp>
      <p:sp>
        <p:nvSpPr>
          <p:cNvPr id="5" name="Rectangle 4"/>
          <p:cNvSpPr/>
          <p:nvPr/>
        </p:nvSpPr>
        <p:spPr>
          <a:xfrm>
            <a:off x="152400" y="3200400"/>
            <a:ext cx="5943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526258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solidFill>
                  <a:srgbClr val="000000"/>
                </a:solidFill>
                <a:latin typeface="Tahoma"/>
              </a:rPr>
              <a:t>Sai</a:t>
            </a:r>
            <a:r>
              <a:rPr lang="en-US" sz="1500" dirty="0">
                <a:solidFill>
                  <a:srgbClr val="000000"/>
                </a:solidFill>
                <a:latin typeface="Tahoma"/>
              </a:rPr>
              <a:t> </a:t>
            </a:r>
            <a:r>
              <a:rPr lang="en-US" sz="1500" dirty="0" err="1">
                <a:solidFill>
                  <a:srgbClr val="000000"/>
                </a:solidFill>
                <a:latin typeface="Tahoma"/>
              </a:rPr>
              <a:t>Prashanth</a:t>
            </a:r>
            <a:r>
              <a:rPr lang="en-US" sz="1500" dirty="0">
                <a:solidFill>
                  <a:srgbClr val="000000"/>
                </a:solidFill>
                <a:latin typeface="Tahoma"/>
              </a:rPr>
              <a:t> </a:t>
            </a:r>
            <a:r>
              <a:rPr lang="en-US" sz="1500" dirty="0" err="1">
                <a:solidFill>
                  <a:srgbClr val="000000"/>
                </a:solidFill>
                <a:latin typeface="Tahoma"/>
              </a:rPr>
              <a:t>Muralidhara</a:t>
            </a:r>
            <a:r>
              <a:rPr lang="en-US" sz="1500" dirty="0">
                <a:solidFill>
                  <a:srgbClr val="000000"/>
                </a:solidFill>
                <a:latin typeface="Tahoma"/>
              </a:rPr>
              <a:t>, Lavanya Subramanian, Onur Mutlu, </a:t>
            </a:r>
            <a:r>
              <a:rPr lang="en-US" sz="1500" dirty="0" err="1">
                <a:solidFill>
                  <a:srgbClr val="000000"/>
                </a:solidFill>
                <a:latin typeface="Tahoma"/>
              </a:rPr>
              <a:t>Mahmut</a:t>
            </a:r>
            <a:r>
              <a:rPr lang="en-US" sz="1500" dirty="0">
                <a:solidFill>
                  <a:srgbClr val="000000"/>
                </a:solidFill>
                <a:latin typeface="Tahoma"/>
              </a:rPr>
              <a:t> </a:t>
            </a:r>
            <a:r>
              <a:rPr lang="en-US" sz="1500" dirty="0" err="1">
                <a:solidFill>
                  <a:srgbClr val="000000"/>
                </a:solidFill>
                <a:latin typeface="Tahoma"/>
              </a:rPr>
              <a:t>Kandemir</a:t>
            </a:r>
            <a:r>
              <a:rPr lang="en-US" sz="1500" dirty="0">
                <a:solidFill>
                  <a:srgbClr val="000000"/>
                </a:solidFill>
                <a:latin typeface="Tahoma"/>
              </a:rPr>
              <a:t>, and Thomas Moscibroda, </a:t>
            </a:r>
            <a:br>
              <a:rPr lang="en-US" sz="1500" dirty="0">
                <a:solidFill>
                  <a:srgbClr val="000000"/>
                </a:solidFill>
                <a:latin typeface="Tahoma"/>
              </a:rPr>
            </a:br>
            <a:r>
              <a:rPr lang="en-US" b="1" dirty="0">
                <a:solidFill>
                  <a:srgbClr val="000000"/>
                </a:solidFill>
                <a:latin typeface="Tahoma"/>
                <a:hlinkClick r:id="rId3"/>
              </a:rPr>
              <a:t>"Reducing Memory Interference in Multicore Systems via </a:t>
            </a:r>
            <a:endParaRPr lang="en-US" b="1" dirty="0" smtClean="0">
              <a:solidFill>
                <a:srgbClr val="000000"/>
              </a:solidFill>
              <a:latin typeface="Tahoma"/>
              <a:hlinkClick r:id=""/>
            </a:endParaRPr>
          </a:p>
          <a:p>
            <a:pPr algn="ctr"/>
            <a:r>
              <a:rPr lang="en-US" b="1" dirty="0" smtClean="0">
                <a:solidFill>
                  <a:srgbClr val="000000"/>
                </a:solidFill>
                <a:latin typeface="Tahoma"/>
                <a:hlinkClick r:id=""/>
              </a:rPr>
              <a:t>Application</a:t>
            </a:r>
            <a:r>
              <a:rPr lang="en-US" b="1" dirty="0">
                <a:solidFill>
                  <a:srgbClr val="000000"/>
                </a:solidFill>
                <a:latin typeface="Tahoma"/>
                <a:hlinkClick r:id="rId3"/>
              </a:rPr>
              <a:t>-Aware Memory Channel </a:t>
            </a:r>
            <a:r>
              <a:rPr lang="en-US" b="1" dirty="0" smtClean="0">
                <a:solidFill>
                  <a:srgbClr val="000000"/>
                </a:solidFill>
                <a:latin typeface="Tahoma"/>
                <a:hlinkClick r:id="rId3"/>
              </a:rPr>
              <a:t>Partitioning”</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rPr>
              <a:t>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Tree>
    <p:extLst>
      <p:ext uri="{BB962C8B-B14F-4D97-AF65-F5344CB8AC3E}">
        <p14:creationId xmlns:p14="http://schemas.microsoft.com/office/powerpoint/2010/main" val="373474262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Observation: Modern Systems Have Multiple Channels</a:t>
            </a:r>
            <a:endParaRPr lang="en-US" sz="3100" dirty="0"/>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smtClean="0">
                <a:solidFill>
                  <a:schemeClr val="accent6">
                    <a:lumMod val="50000"/>
                  </a:schemeClr>
                </a:solidFill>
              </a:rPr>
              <a:t>A new degree of freedom</a:t>
            </a:r>
          </a:p>
          <a:p>
            <a:pPr algn="ctr">
              <a:buNone/>
            </a:pPr>
            <a:r>
              <a:rPr lang="en-US" sz="3200" dirty="0" smtClean="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86</a:t>
            </a:fld>
            <a:endParaRPr lang="en-US" altLang="en-US">
              <a:solidFill>
                <a:srgbClr val="000000"/>
              </a:solidFill>
            </a:endParaRPr>
          </a:p>
        </p:txBody>
      </p:sp>
      <p:sp>
        <p:nvSpPr>
          <p:cNvPr id="22" name="Left-Right Arrow 21"/>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24" name="Rectangle 23"/>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36" name="Flowchart: Process 35"/>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a:endParaRPr lang="en-US" dirty="0">
              <a:solidFill>
                <a:srgbClr val="000000"/>
              </a:solidFill>
              <a:latin typeface="Tahoma"/>
            </a:endParaRPr>
          </a:p>
        </p:txBody>
      </p:sp>
      <p:sp>
        <p:nvSpPr>
          <p:cNvPr id="37" name="TextBox 36"/>
          <p:cNvSpPr txBox="1"/>
          <p:nvPr/>
        </p:nvSpPr>
        <p:spPr>
          <a:xfrm>
            <a:off x="1259632" y="1207216"/>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sp>
        <p:nvSpPr>
          <p:cNvPr id="38" name="TextBox 37"/>
          <p:cNvSpPr txBox="1"/>
          <p:nvPr/>
        </p:nvSpPr>
        <p:spPr>
          <a:xfrm>
            <a:off x="1255276" y="2793991"/>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nvGrpSpPr>
          <p:cNvPr id="40" name="Group 39"/>
          <p:cNvGrpSpPr/>
          <p:nvPr/>
        </p:nvGrpSpPr>
        <p:grpSpPr>
          <a:xfrm>
            <a:off x="1972945" y="1988840"/>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49" name="Flowchart: Process 48"/>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a:t>
            </a:r>
            <a:endParaRPr lang="en-US" dirty="0">
              <a:solidFill>
                <a:srgbClr val="000000"/>
              </a:solidFill>
              <a:latin typeface="Tahoma"/>
            </a:endParaRPr>
          </a:p>
        </p:txBody>
      </p:sp>
      <p:sp>
        <p:nvSpPr>
          <p:cNvPr id="20" name="Rectangle 19"/>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635253592"/>
      </p:ext>
    </p:extLst>
  </p:cSld>
  <p:clrMapOvr>
    <a:masterClrMapping/>
  </p:clrMapOvr>
  <p:transition advTm="148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87</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Tahoma"/>
            </a:endParaRPr>
          </a:p>
          <a:p>
            <a:pPr algn="ctr"/>
            <a:r>
              <a:rPr lang="en-US" dirty="0" smtClean="0">
                <a:solidFill>
                  <a:srgbClr val="000000"/>
                </a:solidFill>
                <a:latin typeface="Tahoma"/>
              </a:rPr>
              <a:t>Memory</a:t>
            </a:r>
          </a:p>
          <a:p>
            <a:pPr algn="ct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sp>
        <p:nvSpPr>
          <p:cNvPr id="26" name="TextBox 25"/>
          <p:cNvSpPr txBox="1"/>
          <p:nvPr/>
        </p:nvSpPr>
        <p:spPr>
          <a:xfrm>
            <a:off x="1255276" y="2793991"/>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nvGrpSpPr>
          <p:cNvPr id="38" name="Group 37"/>
          <p:cNvGrpSpPr/>
          <p:nvPr/>
        </p:nvGrpSpPr>
        <p:grpSpPr>
          <a:xfrm>
            <a:off x="1972945" y="1988840"/>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Tahoma"/>
            </a:endParaRPr>
          </a:p>
          <a:p>
            <a:pPr algn="ctr"/>
            <a:r>
              <a:rPr lang="en-US" dirty="0" smtClean="0">
                <a:solidFill>
                  <a:srgbClr val="000000"/>
                </a:solidFill>
                <a:latin typeface="Tahoma"/>
              </a:rPr>
              <a:t>Memory</a:t>
            </a:r>
          </a:p>
          <a:p>
            <a:pPr algn="ct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Flowchart: Process 60"/>
          <p:cNvSpPr/>
          <p:nvPr/>
        </p:nvSpPr>
        <p:spPr>
          <a:xfrm>
            <a:off x="6215283" y="407466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Flowchart: Process 61"/>
          <p:cNvSpPr/>
          <p:nvPr/>
        </p:nvSpPr>
        <p:spPr>
          <a:xfrm>
            <a:off x="6215283" y="393750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CC9900"/>
              </a:buClr>
              <a:buSzPct val="65000"/>
              <a:defRPr/>
            </a:pPr>
            <a:endParaRPr lang="en-US" sz="2900" kern="0" dirty="0" smtClean="0">
              <a:solidFill>
                <a:srgbClr val="000000"/>
              </a:solidFill>
              <a:latin typeface="Tahoma"/>
              <a:ea typeface="ＭＳ Ｐゴシック" charset="0"/>
              <a:cs typeface="ＭＳ Ｐゴシック" charset="0"/>
            </a:endParaRPr>
          </a:p>
          <a:p>
            <a:pPr marL="342900" indent="-342900" algn="ctr" eaLnBrk="0" fontAlgn="base" hangingPunct="0">
              <a:spcBef>
                <a:spcPct val="20000"/>
              </a:spcBef>
              <a:spcAft>
                <a:spcPct val="0"/>
              </a:spcAft>
              <a:buClr>
                <a:srgbClr val="CC9900"/>
              </a:buClr>
              <a:buSzPct val="65000"/>
              <a:defRPr/>
            </a:pPr>
            <a:r>
              <a:rPr lang="en-US" sz="2900" kern="0" dirty="0" smtClean="0">
                <a:solidFill>
                  <a:srgbClr val="35742A">
                    <a:lumMod val="50000"/>
                  </a:srgbClr>
                </a:solidFill>
                <a:latin typeface="Tahoma"/>
                <a:ea typeface="ＭＳ Ｐゴシック" charset="0"/>
                <a:cs typeface="ＭＳ Ｐゴシック" charset="0"/>
              </a:rPr>
              <a:t>Causes</a:t>
            </a:r>
            <a:r>
              <a:rPr lang="en-US" sz="2900" dirty="0" smtClean="0">
                <a:solidFill>
                  <a:srgbClr val="35742A">
                    <a:lumMod val="50000"/>
                  </a:srgbClr>
                </a:solidFill>
                <a:latin typeface="Tahoma"/>
                <a:ea typeface="ＭＳ Ｐゴシック" charset="0"/>
                <a:cs typeface="ＭＳ Ｐゴシック" charset="0"/>
              </a:rPr>
              <a:t> interference between applications’ requests</a:t>
            </a:r>
            <a:endParaRPr lang="en-US" sz="2900" dirty="0">
              <a:solidFill>
                <a:srgbClr val="35742A">
                  <a:lumMod val="50000"/>
                </a:srgbClr>
              </a:solidFill>
              <a:latin typeface="Tahoma"/>
              <a:ea typeface="ＭＳ Ｐゴシック" charset="0"/>
              <a:cs typeface="ＭＳ Ｐゴシック" charset="0"/>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Flowchart: Process 33"/>
          <p:cNvSpPr/>
          <p:nvPr/>
        </p:nvSpPr>
        <p:spPr>
          <a:xfrm>
            <a:off x="6215121" y="4208025"/>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41"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Page</a:t>
              </a:r>
              <a:endParaRPr lang="en-US" dirty="0">
                <a:solidFill>
                  <a:srgbClr val="000000"/>
                </a:solidFill>
                <a:latin typeface="Tahoma"/>
                <a:ea typeface="ＭＳ Ｐゴシック" charset="0"/>
                <a:cs typeface="ＭＳ Ｐゴシック" charset="0"/>
              </a:endParaRPr>
            </a:p>
          </p:txBody>
        </p:sp>
      </p:grpSp>
      <p:sp>
        <p:nvSpPr>
          <p:cNvPr id="35" name="Rectangle 34"/>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433848840"/>
      </p:ext>
    </p:extLst>
  </p:cSld>
  <p:clrMapOvr>
    <a:masterClrMapping/>
  </p:clrMapOvr>
  <p:transition advTm="18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Partitioning Channels Between Applications</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88</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Tahoma"/>
            </a:endParaRPr>
          </a:p>
          <a:p>
            <a:pPr algn="ctr"/>
            <a:r>
              <a:rPr lang="en-US" dirty="0" smtClean="0">
                <a:solidFill>
                  <a:srgbClr val="000000"/>
                </a:solidFill>
                <a:latin typeface="Tahoma"/>
              </a:rPr>
              <a:t>Memory</a:t>
            </a:r>
          </a:p>
          <a:p>
            <a:pPr algn="ct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sp>
        <p:nvSpPr>
          <p:cNvPr id="26" name="TextBox 25"/>
          <p:cNvSpPr txBox="1"/>
          <p:nvPr/>
        </p:nvSpPr>
        <p:spPr>
          <a:xfrm>
            <a:off x="1255276" y="2793991"/>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nvGrpSpPr>
          <p:cNvPr id="3" name="Group 37"/>
          <p:cNvGrpSpPr/>
          <p:nvPr/>
        </p:nvGrpSpPr>
        <p:grpSpPr>
          <a:xfrm>
            <a:off x="1972945" y="1988840"/>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Tahoma"/>
            </a:endParaRPr>
          </a:p>
          <a:p>
            <a:pPr algn="ctr"/>
            <a:r>
              <a:rPr lang="en-US" dirty="0" smtClean="0">
                <a:solidFill>
                  <a:srgbClr val="000000"/>
                </a:solidFill>
                <a:latin typeface="Tahoma"/>
              </a:rPr>
              <a:t>Memory</a:t>
            </a:r>
          </a:p>
          <a:p>
            <a:pPr algn="ct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4" name="Content Placeholder 2"/>
          <p:cNvSpPr txBox="1">
            <a:spLocks/>
          </p:cNvSpPr>
          <p:nvPr/>
        </p:nvSpPr>
        <p:spPr bwMode="auto">
          <a:xfrm>
            <a:off x="251520" y="4509120"/>
            <a:ext cx="8587680" cy="253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CC9900"/>
              </a:buClr>
              <a:buSzPct val="65000"/>
              <a:buFont typeface="Wingdings" pitchFamily="2" charset="2"/>
              <a:buChar char="n"/>
              <a:defRPr/>
            </a:pPr>
            <a:endParaRPr lang="en-US" sz="2400" kern="0" dirty="0" smtClean="0">
              <a:solidFill>
                <a:srgbClr val="000000"/>
              </a:solidFill>
              <a:latin typeface="Tahoma"/>
              <a:ea typeface="ＭＳ Ｐゴシック" charset="0"/>
              <a:cs typeface="ＭＳ Ｐゴシック" charset="0"/>
            </a:endParaRPr>
          </a:p>
          <a:p>
            <a:pPr marL="342900" indent="-342900" eaLnBrk="0" fontAlgn="base" hangingPunct="0">
              <a:spcBef>
                <a:spcPct val="20000"/>
              </a:spcBef>
              <a:spcAft>
                <a:spcPct val="0"/>
              </a:spcAft>
              <a:buClr>
                <a:srgbClr val="CC9900"/>
              </a:buClr>
              <a:buSzPct val="65000"/>
              <a:defRPr/>
            </a:pPr>
            <a:endParaRPr lang="en-US" sz="2600" dirty="0">
              <a:solidFill>
                <a:srgbClr val="FF0000"/>
              </a:solidFill>
              <a:latin typeface="Tahoma"/>
              <a:ea typeface="ＭＳ Ｐゴシック" charset="0"/>
              <a:cs typeface="ＭＳ Ｐゴシック" charset="0"/>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7"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Page</a:t>
              </a:r>
              <a:endParaRPr lang="en-US" dirty="0">
                <a:solidFill>
                  <a:srgbClr val="000000"/>
                </a:solidFill>
                <a:latin typeface="Tahoma"/>
                <a:ea typeface="ＭＳ Ｐゴシック" charset="0"/>
                <a:cs typeface="ＭＳ Ｐゴシック" charset="0"/>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CC9900"/>
              </a:buClr>
              <a:buSzPct val="65000"/>
              <a:defRPr/>
            </a:pPr>
            <a:endParaRPr lang="en-US" sz="2800" kern="0" dirty="0" smtClean="0">
              <a:solidFill>
                <a:srgbClr val="0070C0"/>
              </a:solidFill>
              <a:latin typeface="Tahoma"/>
              <a:ea typeface="ＭＳ Ｐゴシック" charset="0"/>
              <a:cs typeface="ＭＳ Ｐゴシック" charset="0"/>
            </a:endParaRPr>
          </a:p>
          <a:p>
            <a:pPr marL="342900" indent="-342900" algn="ctr" eaLnBrk="0" fontAlgn="base" hangingPunct="0">
              <a:spcBef>
                <a:spcPct val="20000"/>
              </a:spcBef>
              <a:spcAft>
                <a:spcPct val="0"/>
              </a:spcAft>
              <a:buClr>
                <a:srgbClr val="CC9900"/>
              </a:buClr>
              <a:buSzPct val="65000"/>
              <a:defRPr/>
            </a:pPr>
            <a:r>
              <a:rPr lang="en-US" sz="2800" kern="0" dirty="0" smtClean="0">
                <a:solidFill>
                  <a:srgbClr val="35742A">
                    <a:lumMod val="50000"/>
                  </a:srgbClr>
                </a:solidFill>
                <a:latin typeface="Tahoma"/>
                <a:ea typeface="ＭＳ Ｐゴシック" charset="0"/>
                <a:cs typeface="ＭＳ Ｐゴシック" charset="0"/>
              </a:rPr>
              <a:t>Eliminates</a:t>
            </a:r>
            <a:r>
              <a:rPr lang="en-US" sz="2800" dirty="0" smtClean="0">
                <a:solidFill>
                  <a:srgbClr val="35742A">
                    <a:lumMod val="50000"/>
                  </a:srgbClr>
                </a:solidFill>
                <a:latin typeface="Tahoma"/>
                <a:ea typeface="ＭＳ Ｐゴシック" charset="0"/>
                <a:cs typeface="ＭＳ Ｐゴシック" charset="0"/>
              </a:rPr>
              <a:t> interference between applications’ requests</a:t>
            </a:r>
            <a:endParaRPr lang="en-US" sz="2800" dirty="0">
              <a:solidFill>
                <a:srgbClr val="35742A">
                  <a:lumMod val="50000"/>
                </a:srgbClr>
              </a:solidFill>
              <a:latin typeface="Tahoma"/>
              <a:ea typeface="ＭＳ Ｐゴシック" charset="0"/>
              <a:cs typeface="ＭＳ Ｐゴシック" charset="0"/>
            </a:endParaRPr>
          </a:p>
        </p:txBody>
      </p:sp>
      <p:sp>
        <p:nvSpPr>
          <p:cNvPr id="38" name="Rectangle 37"/>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176513318"/>
      </p:ext>
    </p:extLst>
  </p:cSld>
  <p:clrMapOvr>
    <a:masterClrMapping/>
  </p:clrMapOvr>
  <p:transition advTm="9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Overview: Memory Channel Partitioning (MCP) </a:t>
            </a:r>
            <a:endParaRPr lang="en-US" sz="3500" dirty="0"/>
          </a:p>
        </p:txBody>
      </p:sp>
      <p:sp>
        <p:nvSpPr>
          <p:cNvPr id="3" name="Content Placeholder 2"/>
          <p:cNvSpPr>
            <a:spLocks noGrp="1"/>
          </p:cNvSpPr>
          <p:nvPr>
            <p:ph idx="1"/>
          </p:nvPr>
        </p:nvSpPr>
        <p:spPr>
          <a:xfrm>
            <a:off x="228600" y="1069204"/>
            <a:ext cx="8610600" cy="5339680"/>
          </a:xfrm>
        </p:spPr>
        <p:txBody>
          <a:bodyPr/>
          <a:lstStyle/>
          <a:p>
            <a:r>
              <a:rPr lang="en-US" sz="2800" dirty="0" smtClean="0"/>
              <a:t>Goal</a:t>
            </a:r>
          </a:p>
          <a:p>
            <a:pPr lvl="1"/>
            <a:r>
              <a:rPr lang="en-US" sz="2400" dirty="0" smtClean="0"/>
              <a:t>Eliminate harmful interference between applications</a:t>
            </a:r>
          </a:p>
          <a:p>
            <a:pPr>
              <a:buNone/>
            </a:pPr>
            <a:endParaRPr lang="en-US" sz="2600" dirty="0" smtClean="0"/>
          </a:p>
          <a:p>
            <a:r>
              <a:rPr lang="en-US" sz="2800" dirty="0" smtClean="0"/>
              <a:t>Basic Idea</a:t>
            </a:r>
          </a:p>
          <a:p>
            <a:pPr lvl="1"/>
            <a:r>
              <a:rPr lang="en-US" sz="2400" dirty="0" smtClean="0"/>
              <a:t>Map the data of </a:t>
            </a:r>
            <a:r>
              <a:rPr lang="en-US" sz="2400" dirty="0" smtClean="0">
                <a:solidFill>
                  <a:srgbClr val="FF0000"/>
                </a:solidFill>
              </a:rPr>
              <a:t>badly-interfering applications </a:t>
            </a:r>
            <a:r>
              <a:rPr lang="en-US" sz="2400" dirty="0" smtClean="0"/>
              <a:t>to different channels</a:t>
            </a:r>
          </a:p>
          <a:p>
            <a:pPr lvl="1">
              <a:buNone/>
            </a:pPr>
            <a:endParaRPr lang="en-US" sz="2600" dirty="0" smtClean="0"/>
          </a:p>
          <a:p>
            <a:r>
              <a:rPr lang="en-US" sz="2800" dirty="0" smtClean="0"/>
              <a:t>Key Principles</a:t>
            </a:r>
          </a:p>
          <a:p>
            <a:pPr lvl="1"/>
            <a:r>
              <a:rPr lang="en-US" sz="2400" dirty="0" smtClean="0"/>
              <a:t>Separate </a:t>
            </a:r>
            <a:r>
              <a:rPr lang="en-US" sz="2400" dirty="0" smtClean="0">
                <a:solidFill>
                  <a:srgbClr val="FF0000"/>
                </a:solidFill>
              </a:rPr>
              <a:t>low and high memory-intensity applications</a:t>
            </a:r>
          </a:p>
          <a:p>
            <a:pPr lvl="1"/>
            <a:r>
              <a:rPr lang="en-US" sz="2400" dirty="0" smtClean="0"/>
              <a:t>Separate </a:t>
            </a:r>
            <a:r>
              <a:rPr lang="en-US" sz="2400" dirty="0" smtClean="0">
                <a:solidFill>
                  <a:srgbClr val="0070C0"/>
                </a:solidFill>
              </a:rPr>
              <a:t>low and high row-buffer locality applications</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89</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296617712"/>
      </p:ext>
    </p:extLst>
  </p:cSld>
  <p:clrMapOvr>
    <a:masterClrMapping/>
  </p:clrMapOvr>
  <p:transition advTm="369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4119987875"/>
              </p:ext>
            </p:extLst>
          </p:nvPr>
        </p:nvGraphicFramePr>
        <p:xfrm>
          <a:off x="228600" y="1124744"/>
          <a:ext cx="8610600" cy="4876800"/>
        </p:xfrm>
        <a:graphic>
          <a:graphicData uri="http://schemas.openxmlformats.org/presentationml/2006/ole">
            <mc:AlternateContent xmlns:mc="http://schemas.openxmlformats.org/markup-compatibility/2006">
              <mc:Choice xmlns:v="urn:schemas-microsoft-com:vml" Requires="v">
                <p:oleObj spid="_x0000_s1039" name="Worksheet" r:id="rId5" imgW="8608298" imgH="4877223" progId="Excel.Sheet.8">
                  <p:embed/>
                </p:oleObj>
              </mc:Choice>
              <mc:Fallback>
                <p:oleObj name="Worksheet" r:id="rId5" imgW="8608298" imgH="4877223"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24744"/>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2754314" y="5814224"/>
            <a:ext cx="839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812636"/>
            <a:ext cx="839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352131"/>
            <a:ext cx="74977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119135" y="6419076"/>
            <a:ext cx="8239049"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latin typeface="+mn-lt"/>
              </a:rPr>
              <a:t>Moscibroda and Mutlu, </a:t>
            </a:r>
            <a:r>
              <a:rPr lang="ja-JP" altLang="en-US" sz="1400" dirty="0">
                <a:solidFill>
                  <a:srgbClr val="000000"/>
                </a:solidFill>
                <a:latin typeface="+mn-lt"/>
              </a:rPr>
              <a:t>“</a:t>
            </a:r>
            <a:r>
              <a:rPr lang="en-US" altLang="ja-JP" sz="1400" dirty="0">
                <a:solidFill>
                  <a:srgbClr val="0000FF"/>
                </a:solidFill>
                <a:latin typeface="+mn-lt"/>
              </a:rPr>
              <a:t>Memory performance attacks: Denial of memory service </a:t>
            </a:r>
          </a:p>
          <a:p>
            <a:pPr defTabSz="914165" eaLnBrk="1" hangingPunct="1"/>
            <a:r>
              <a:rPr lang="en-US" sz="1400" dirty="0">
                <a:solidFill>
                  <a:srgbClr val="0000FF"/>
                </a:solidFill>
                <a:latin typeface="+mn-lt"/>
              </a:rPr>
              <a:t>in multi-core systems</a:t>
            </a:r>
            <a:r>
              <a:rPr lang="en-US" sz="1400" dirty="0">
                <a:solidFill>
                  <a:srgbClr val="000000"/>
                </a:solidFill>
                <a:latin typeface="+mn-lt"/>
              </a:rPr>
              <a:t>,</a:t>
            </a:r>
            <a:r>
              <a:rPr lang="ja-JP" altLang="en-US" sz="1400" dirty="0">
                <a:solidFill>
                  <a:srgbClr val="000000"/>
                </a:solidFill>
                <a:latin typeface="+mn-lt"/>
              </a:rPr>
              <a:t>”</a:t>
            </a:r>
            <a:r>
              <a:rPr lang="en-US" altLang="ja-JP" sz="1400" dirty="0">
                <a:solidFill>
                  <a:srgbClr val="000000"/>
                </a:solidFill>
                <a:latin typeface="+mn-lt"/>
              </a:rPr>
              <a:t> USENIX Security 2007.</a:t>
            </a:r>
            <a:endParaRPr lang="en-US" sz="1400" dirty="0">
              <a:solidFill>
                <a:srgbClr val="000000"/>
              </a:solidFill>
              <a:latin typeface="+mn-lt"/>
              <a:cs typeface="Arial" charset="0"/>
            </a:endParaRPr>
          </a:p>
        </p:txBody>
      </p:sp>
      <p:sp>
        <p:nvSpPr>
          <p:cNvPr id="3" name="TextBox 2"/>
          <p:cNvSpPr txBox="1"/>
          <p:nvPr/>
        </p:nvSpPr>
        <p:spPr>
          <a:xfrm>
            <a:off x="2689382" y="5532341"/>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537509"/>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273182017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Key Insight 1: Separate by Memory Intensity</a:t>
            </a:r>
            <a:endParaRPr lang="en-US" sz="3800" dirty="0"/>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
        <p:nvSpPr>
          <p:cNvPr id="28" name="Rectangle 27"/>
          <p:cNvSpPr/>
          <p:nvPr/>
        </p:nvSpPr>
        <p:spPr>
          <a:xfrm>
            <a:off x="2723342"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286307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439291"/>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smtClean="0">
                <a:solidFill>
                  <a:srgbClr val="FF0000"/>
                </a:solidFill>
                <a:latin typeface="Tahoma"/>
              </a:rPr>
              <a:t>Map data of low and high memory-intensity applications </a:t>
            </a:r>
          </a:p>
          <a:p>
            <a:pPr algn="ctr"/>
            <a:r>
              <a:rPr lang="en-US" sz="2400" kern="0" dirty="0" smtClean="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r>
                    <a:rPr lang="en-US" sz="1600" dirty="0" smtClean="0">
                      <a:solidFill>
                        <a:srgbClr val="000000"/>
                      </a:solidFill>
                      <a:latin typeface="Tahoma"/>
                      <a:ea typeface="ＭＳ Ｐゴシック" charset="0"/>
                      <a:cs typeface="ＭＳ Ｐゴシック" charset="0"/>
                    </a:rPr>
                    <a:t>1</a:t>
                  </a:r>
                  <a:endParaRPr lang="en-US" sz="1600" dirty="0">
                    <a:solidFill>
                      <a:srgbClr val="000000"/>
                    </a:solidFill>
                    <a:latin typeface="Tahoma"/>
                    <a:ea typeface="ＭＳ Ｐゴシック" charset="0"/>
                    <a:cs typeface="ＭＳ Ｐゴシック" charset="0"/>
                  </a:endParaRP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r>
                    <a:rPr lang="en-US" sz="1600" dirty="0" smtClean="0">
                      <a:solidFill>
                        <a:srgbClr val="000000"/>
                      </a:solidFill>
                      <a:latin typeface="Tahoma"/>
                      <a:ea typeface="ＭＳ Ｐゴシック" charset="0"/>
                      <a:cs typeface="ＭＳ Ｐゴシック" charset="0"/>
                    </a:rPr>
                    <a:t>2</a:t>
                  </a:r>
                  <a:endParaRPr lang="en-US" sz="1600" dirty="0">
                    <a:solidFill>
                      <a:srgbClr val="000000"/>
                    </a:solidFill>
                    <a:latin typeface="Tahoma"/>
                    <a:ea typeface="ＭＳ Ｐゴシック" charset="0"/>
                    <a:cs typeface="ＭＳ Ｐゴシック" charset="0"/>
                  </a:endParaRP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r>
                    <a:rPr lang="en-US" sz="1600" dirty="0" smtClean="0">
                      <a:solidFill>
                        <a:srgbClr val="000000"/>
                      </a:solidFill>
                      <a:latin typeface="Tahoma"/>
                      <a:ea typeface="ＭＳ Ｐゴシック" charset="0"/>
                      <a:cs typeface="ＭＳ Ｐゴシック" charset="0"/>
                    </a:rPr>
                    <a:t>3</a:t>
                  </a:r>
                  <a:endParaRPr lang="en-US" sz="1600" dirty="0">
                    <a:solidFill>
                      <a:srgbClr val="000000"/>
                    </a:solidFill>
                    <a:latin typeface="Tahoma"/>
                    <a:ea typeface="ＭＳ Ｐゴシック" charset="0"/>
                    <a:cs typeface="ＭＳ Ｐゴシック" charset="0"/>
                  </a:endParaRP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r>
                    <a:rPr lang="en-US" sz="1600" dirty="0" smtClean="0">
                      <a:solidFill>
                        <a:srgbClr val="000000"/>
                      </a:solidFill>
                      <a:latin typeface="Tahoma"/>
                      <a:ea typeface="ＭＳ Ｐゴシック" charset="0"/>
                      <a:cs typeface="ＭＳ Ｐゴシック" charset="0"/>
                    </a:rPr>
                    <a:t>4</a:t>
                  </a:r>
                  <a:endParaRPr lang="en-US" sz="1600" dirty="0">
                    <a:solidFill>
                      <a:srgbClr val="000000"/>
                    </a:solidFill>
                    <a:latin typeface="Tahoma"/>
                    <a:ea typeface="ＭＳ Ｐゴシック" charset="0"/>
                    <a:cs typeface="ＭＳ Ｐゴシック" charset="0"/>
                  </a:endParaRP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r>
                    <a:rPr lang="en-US" sz="1600" dirty="0" smtClean="0">
                      <a:solidFill>
                        <a:srgbClr val="000000"/>
                      </a:solidFill>
                      <a:latin typeface="Tahoma"/>
                      <a:ea typeface="ＭＳ Ｐゴシック" charset="0"/>
                      <a:cs typeface="ＭＳ Ｐゴシック" charset="0"/>
                    </a:rPr>
                    <a:t>5</a:t>
                  </a:r>
                  <a:endParaRPr lang="en-US" sz="1600" dirty="0">
                    <a:solidFill>
                      <a:srgbClr val="000000"/>
                    </a:solidFill>
                    <a:latin typeface="Tahoma"/>
                    <a:ea typeface="ＭＳ Ｐゴシック" charset="0"/>
                    <a:cs typeface="ＭＳ Ｐゴシック" charset="0"/>
                  </a:endParaRP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r>
                      <a:rPr lang="en-US" b="1" dirty="0" smtClean="0">
                        <a:solidFill>
                          <a:srgbClr val="000000"/>
                        </a:solidFill>
                        <a:latin typeface="Tahoma"/>
                        <a:ea typeface="ＭＳ Ｐゴシック" charset="0"/>
                        <a:cs typeface="ＭＳ Ｐゴシック" charset="0"/>
                      </a:rPr>
                      <a:t>Conventional Page Mapping</a:t>
                    </a:r>
                    <a:endParaRPr lang="en-US" b="1" dirty="0">
                      <a:solidFill>
                        <a:srgbClr val="000000"/>
                      </a:solidFill>
                      <a:latin typeface="Tahoma"/>
                      <a:ea typeface="ＭＳ Ｐゴシック" charset="0"/>
                      <a:cs typeface="ＭＳ Ｐゴシック" charset="0"/>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r>
                        <a:rPr lang="en-US" dirty="0" smtClean="0">
                          <a:solidFill>
                            <a:srgbClr val="000000"/>
                          </a:solidFill>
                          <a:latin typeface="Tahoma"/>
                          <a:ea typeface="ＭＳ Ｐゴシック" charset="0"/>
                          <a:cs typeface="ＭＳ Ｐゴシック" charset="0"/>
                        </a:rPr>
                        <a:t>Time Units</a:t>
                      </a:r>
                      <a:endParaRPr lang="en-US" dirty="0">
                        <a:solidFill>
                          <a:srgbClr val="000000"/>
                        </a:solidFill>
                        <a:latin typeface="Tahoma"/>
                        <a:ea typeface="ＭＳ Ｐゴシック" charset="0"/>
                        <a:cs typeface="ＭＳ Ｐゴシック" charset="0"/>
                      </a:endParaRPr>
                    </a:p>
                  </p:txBody>
                </p:sp>
                <p:sp>
                  <p:nvSpPr>
                    <p:cNvPr id="71" name="TextBox 70"/>
                    <p:cNvSpPr txBox="1"/>
                    <p:nvPr/>
                  </p:nvSpPr>
                  <p:spPr>
                    <a:xfrm>
                      <a:off x="317158" y="2139549"/>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2"/>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a:r>
                    <a:rPr lang="en-US" b="1" dirty="0" smtClean="0">
                      <a:solidFill>
                        <a:srgbClr val="000000"/>
                      </a:solidFill>
                      <a:latin typeface="Tahoma"/>
                      <a:ea typeface="ＭＳ Ｐゴシック" charset="0"/>
                      <a:cs typeface="ＭＳ Ｐゴシック" charset="0"/>
                    </a:rPr>
                    <a:t>Channel Partitioning</a:t>
                  </a:r>
                  <a:endParaRPr lang="en-US" b="1" dirty="0">
                    <a:solidFill>
                      <a:srgbClr val="000000"/>
                    </a:solidFill>
                    <a:latin typeface="Tahoma"/>
                    <a:ea typeface="ＭＳ Ｐゴシック" charset="0"/>
                    <a:cs typeface="ＭＳ Ｐゴシック" charset="0"/>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Time Units</a:t>
                  </a:r>
                  <a:endParaRPr lang="en-US" dirty="0">
                    <a:solidFill>
                      <a:srgbClr val="000000"/>
                    </a:solidFill>
                    <a:latin typeface="Tahoma"/>
                    <a:ea typeface="ＭＳ Ｐゴシック" charset="0"/>
                    <a:cs typeface="ＭＳ Ｐゴシック" charset="0"/>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1</a:t>
                  </a:r>
                  <a:endParaRPr lang="en-US" sz="1600" dirty="0">
                    <a:solidFill>
                      <a:srgbClr val="000000"/>
                    </a:solidFill>
                    <a:latin typeface="Tahoma"/>
                    <a:ea typeface="ＭＳ Ｐゴシック" charset="0"/>
                    <a:cs typeface="ＭＳ Ｐゴシック" charset="0"/>
                  </a:endParaRPr>
                </a:p>
              </p:txBody>
            </p:sp>
            <p:sp>
              <p:nvSpPr>
                <p:cNvPr id="133" name="TextBox 132"/>
                <p:cNvSpPr txBox="1"/>
                <p:nvPr/>
              </p:nvSpPr>
              <p:spPr>
                <a:xfrm>
                  <a:off x="6983552" y="1969353"/>
                  <a:ext cx="288032" cy="338554"/>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2</a:t>
                  </a:r>
                  <a:endParaRPr lang="en-US" sz="1600" dirty="0">
                    <a:solidFill>
                      <a:srgbClr val="000000"/>
                    </a:solidFill>
                    <a:latin typeface="Tahoma"/>
                    <a:ea typeface="ＭＳ Ｐゴシック" charset="0"/>
                    <a:cs typeface="ＭＳ Ｐゴシック" charset="0"/>
                  </a:endParaRPr>
                </a:p>
              </p:txBody>
            </p:sp>
            <p:sp>
              <p:nvSpPr>
                <p:cNvPr id="141" name="TextBox 140"/>
                <p:cNvSpPr txBox="1"/>
                <p:nvPr/>
              </p:nvSpPr>
              <p:spPr>
                <a:xfrm>
                  <a:off x="6655425" y="1979780"/>
                  <a:ext cx="288032" cy="338554"/>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3</a:t>
                  </a:r>
                  <a:endParaRPr lang="en-US" sz="1600" dirty="0">
                    <a:solidFill>
                      <a:srgbClr val="000000"/>
                    </a:solidFill>
                    <a:latin typeface="Tahoma"/>
                    <a:ea typeface="ＭＳ Ｐゴシック" charset="0"/>
                    <a:cs typeface="ＭＳ Ｐゴシック" charset="0"/>
                  </a:endParaRPr>
                </a:p>
              </p:txBody>
            </p:sp>
            <p:sp>
              <p:nvSpPr>
                <p:cNvPr id="142" name="TextBox 141"/>
                <p:cNvSpPr txBox="1"/>
                <p:nvPr/>
              </p:nvSpPr>
              <p:spPr>
                <a:xfrm>
                  <a:off x="6314385" y="1985528"/>
                  <a:ext cx="288032" cy="338554"/>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4</a:t>
                  </a:r>
                  <a:endParaRPr lang="en-US" sz="1600" dirty="0">
                    <a:solidFill>
                      <a:srgbClr val="000000"/>
                    </a:solidFill>
                    <a:latin typeface="Tahoma"/>
                    <a:ea typeface="ＭＳ Ｐゴシック" charset="0"/>
                    <a:cs typeface="ＭＳ Ｐゴシック" charset="0"/>
                  </a:endParaRPr>
                </a:p>
              </p:txBody>
            </p:sp>
            <p:sp>
              <p:nvSpPr>
                <p:cNvPr id="143" name="TextBox 142"/>
                <p:cNvSpPr txBox="1"/>
                <p:nvPr/>
              </p:nvSpPr>
              <p:spPr>
                <a:xfrm>
                  <a:off x="5975440" y="1980999"/>
                  <a:ext cx="288032" cy="338554"/>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5</a:t>
                  </a:r>
                  <a:endParaRPr lang="en-US" sz="1600" dirty="0">
                    <a:solidFill>
                      <a:srgbClr val="000000"/>
                    </a:solidFill>
                    <a:latin typeface="Tahoma"/>
                    <a:ea typeface="ＭＳ Ｐゴシック" charset="0"/>
                    <a:cs typeface="ＭＳ Ｐゴシック" charset="0"/>
                  </a:endParaRP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sp>
            <p:nvSpPr>
              <p:cNvPr id="92" name="TextBox 91"/>
              <p:cNvSpPr txBox="1"/>
              <p:nvPr/>
            </p:nvSpPr>
            <p:spPr>
              <a:xfrm>
                <a:off x="4945103" y="3252165"/>
                <a:ext cx="648072" cy="369332"/>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Core</a:t>
                </a:r>
                <a:endParaRPr lang="en-US" dirty="0">
                  <a:solidFill>
                    <a:srgbClr val="000000"/>
                  </a:solidFill>
                  <a:latin typeface="Tahoma"/>
                  <a:ea typeface="ＭＳ Ｐゴシック" charset="0"/>
                  <a:cs typeface="ＭＳ Ｐゴシック" charset="0"/>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0" y="3843345"/>
            <a:ext cx="1512168" cy="338554"/>
          </a:xfrm>
          <a:prstGeom prst="rect">
            <a:avLst/>
          </a:prstGeom>
          <a:solidFill>
            <a:schemeClr val="bg1"/>
          </a:solidFill>
          <a:ln>
            <a:noFill/>
          </a:ln>
        </p:spPr>
        <p:txBody>
          <a:bodyPr wrap="square" rtlCol="0">
            <a:spAutoFit/>
          </a:bodyPr>
          <a:lstStyle/>
          <a:p>
            <a:r>
              <a:rPr lang="en-US" sz="1600" b="1" dirty="0" smtClean="0">
                <a:solidFill>
                  <a:srgbClr val="000000"/>
                </a:solidFill>
                <a:latin typeface="Tahoma"/>
                <a:ea typeface="ＭＳ Ｐゴシック" charset="0"/>
                <a:cs typeface="ＭＳ Ｐゴシック" charset="0"/>
              </a:rPr>
              <a:t>Saved Cycles</a:t>
            </a:r>
            <a:endParaRPr lang="en-US" sz="1600" b="1" dirty="0">
              <a:solidFill>
                <a:srgbClr val="000000"/>
              </a:solidFill>
              <a:latin typeface="Tahoma"/>
              <a:ea typeface="ＭＳ Ｐゴシック" charset="0"/>
              <a:cs typeface="ＭＳ Ｐゴシック" charset="0"/>
            </a:endParaRPr>
          </a:p>
        </p:txBody>
      </p:sp>
      <p:sp>
        <p:nvSpPr>
          <p:cNvPr id="135" name="TextBox 134"/>
          <p:cNvSpPr txBox="1"/>
          <p:nvPr/>
        </p:nvSpPr>
        <p:spPr>
          <a:xfrm>
            <a:off x="5580112" y="3180157"/>
            <a:ext cx="1512168" cy="338554"/>
          </a:xfrm>
          <a:prstGeom prst="rect">
            <a:avLst/>
          </a:prstGeom>
          <a:solidFill>
            <a:schemeClr val="bg1"/>
          </a:solidFill>
          <a:ln>
            <a:noFill/>
          </a:ln>
        </p:spPr>
        <p:txBody>
          <a:bodyPr wrap="square" rtlCol="0">
            <a:spAutoFit/>
          </a:bodyPr>
          <a:lstStyle/>
          <a:p>
            <a:r>
              <a:rPr lang="en-US" sz="1600" b="1" dirty="0" smtClean="0">
                <a:solidFill>
                  <a:srgbClr val="000000"/>
                </a:solidFill>
                <a:latin typeface="Tahoma"/>
                <a:ea typeface="ＭＳ Ｐゴシック" charset="0"/>
                <a:cs typeface="ＭＳ Ｐゴシック" charset="0"/>
              </a:rPr>
              <a:t>Saved Cycles</a:t>
            </a:r>
            <a:endParaRPr lang="en-US" sz="1600" b="1" dirty="0">
              <a:solidFill>
                <a:srgbClr val="000000"/>
              </a:solidFill>
              <a:latin typeface="Tahoma"/>
              <a:ea typeface="ＭＳ Ｐゴシック" charset="0"/>
              <a:cs typeface="ＭＳ Ｐゴシック" charset="0"/>
            </a:endParaRP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285380115"/>
      </p:ext>
    </p:extLst>
  </p:cSld>
  <p:clrMapOvr>
    <a:masterClrMapping/>
  </p:clrMapOvr>
  <p:transition advTm="919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Insight 2: Separate by Row-Buffer Locality</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2"/>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r>
                <a:rPr lang="en-US" b="1" dirty="0" smtClean="0">
                  <a:solidFill>
                    <a:srgbClr val="000000"/>
                  </a:solidFill>
                  <a:latin typeface="Tahoma"/>
                  <a:ea typeface="ＭＳ Ｐゴシック" charset="0"/>
                  <a:cs typeface="ＭＳ Ｐゴシック" charset="0"/>
                </a:rPr>
                <a:t>Conventional Page Mapping</a:t>
              </a:r>
              <a:endParaRPr lang="en-US" b="1" dirty="0">
                <a:solidFill>
                  <a:srgbClr val="000000"/>
                </a:solidFill>
                <a:latin typeface="Tahoma"/>
                <a:ea typeface="ＭＳ Ｐゴシック" charset="0"/>
                <a:cs typeface="ＭＳ Ｐゴシック" charset="0"/>
              </a:endParaRPr>
            </a:p>
          </p:txBody>
        </p:sp>
        <p:grpSp>
          <p:nvGrpSpPr>
            <p:cNvPr id="211" name="Group 210"/>
            <p:cNvGrpSpPr/>
            <p:nvPr/>
          </p:nvGrpSpPr>
          <p:grpSpPr>
            <a:xfrm>
              <a:off x="1240336" y="836712"/>
              <a:ext cx="3187648" cy="2623555"/>
              <a:chOff x="1240336" y="836712"/>
              <a:chExt cx="3187648" cy="2623555"/>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230133" y="903983"/>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R1</a:t>
                </a:r>
                <a:endParaRPr lang="en-US" sz="1400" dirty="0">
                  <a:solidFill>
                    <a:srgbClr val="FFFFFF"/>
                  </a:solidFill>
                  <a:latin typeface="Tahoma"/>
                </a:endParaRP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R2</a:t>
                </a:r>
                <a:endParaRPr lang="en-US" sz="1400" dirty="0">
                  <a:solidFill>
                    <a:srgbClr val="FFFFFF"/>
                  </a:solidFill>
                  <a:latin typeface="Tahoma"/>
                </a:endParaRP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R3</a:t>
                </a:r>
                <a:endParaRPr lang="en-US" sz="1400" dirty="0">
                  <a:solidFill>
                    <a:srgbClr val="FFFFFF"/>
                  </a:solidFill>
                  <a:latin typeface="Tahoma"/>
                </a:endParaRP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R4</a:t>
                </a:r>
                <a:endParaRPr lang="en-US" sz="1400" dirty="0">
                  <a:solidFill>
                    <a:srgbClr val="FFFFFF"/>
                  </a:solidFill>
                  <a:latin typeface="Tahoma"/>
                </a:endParaRPr>
              </a:p>
            </p:txBody>
          </p:sp>
          <p:sp>
            <p:nvSpPr>
              <p:cNvPr id="98" name="TextBox 97"/>
              <p:cNvSpPr txBox="1"/>
              <p:nvPr/>
            </p:nvSpPr>
            <p:spPr>
              <a:xfrm>
                <a:off x="1240336" y="836712"/>
                <a:ext cx="1840589" cy="603809"/>
              </a:xfrm>
              <a:prstGeom prst="rect">
                <a:avLst/>
              </a:prstGeom>
              <a:noFill/>
            </p:spPr>
            <p:txBody>
              <a:bodyPr wrap="square" rtlCol="0">
                <a:spAutoFit/>
              </a:bodyPr>
              <a:lstStyle/>
              <a:p>
                <a:pPr algn="ctr"/>
                <a:r>
                  <a:rPr lang="en-US" dirty="0" smtClean="0">
                    <a:solidFill>
                      <a:srgbClr val="000000"/>
                    </a:solidFill>
                    <a:latin typeface="Tahoma"/>
                    <a:ea typeface="ＭＳ Ｐゴシック" charset="0"/>
                    <a:cs typeface="ＭＳ Ｐゴシック" charset="0"/>
                  </a:rPr>
                  <a:t>Request Buffer State</a:t>
                </a:r>
                <a:endParaRPr lang="en-US" dirty="0">
                  <a:solidFill>
                    <a:srgbClr val="000000"/>
                  </a:solidFill>
                  <a:latin typeface="Tahoma"/>
                  <a:ea typeface="ＭＳ Ｐゴシック" charset="0"/>
                  <a:cs typeface="ＭＳ Ｐゴシック" charset="0"/>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4"/>
            <a:ext cx="4307605" cy="3063848"/>
            <a:chOff x="107504" y="2931314"/>
            <a:chExt cx="4307605" cy="3063848"/>
          </a:xfrm>
        </p:grpSpPr>
        <p:sp>
          <p:nvSpPr>
            <p:cNvPr id="113" name="TextBox 112"/>
            <p:cNvSpPr txBox="1"/>
            <p:nvPr/>
          </p:nvSpPr>
          <p:spPr>
            <a:xfrm>
              <a:off x="3217782" y="5650128"/>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112" name="TextBox 111"/>
                <p:cNvSpPr txBox="1"/>
                <p:nvPr/>
              </p:nvSpPr>
              <p:spPr>
                <a:xfrm>
                  <a:off x="1257332" y="3191184"/>
                  <a:ext cx="1840589" cy="345034"/>
                </a:xfrm>
                <a:prstGeom prst="rect">
                  <a:avLst/>
                </a:prstGeom>
                <a:noFill/>
              </p:spPr>
              <p:txBody>
                <a:bodyPr wrap="square" rtlCol="0">
                  <a:spAutoFit/>
                </a:bodyPr>
                <a:lstStyle/>
                <a:p>
                  <a:pPr algn="ctr"/>
                  <a:r>
                    <a:rPr lang="en-US" dirty="0" smtClean="0">
                      <a:solidFill>
                        <a:srgbClr val="000000"/>
                      </a:solidFill>
                      <a:latin typeface="Tahoma"/>
                      <a:ea typeface="ＭＳ Ｐゴシック" charset="0"/>
                      <a:cs typeface="ＭＳ Ｐゴシック" charset="0"/>
                    </a:rPr>
                    <a:t>Service Order</a:t>
                  </a:r>
                  <a:endParaRPr lang="en-US" dirty="0">
                    <a:solidFill>
                      <a:srgbClr val="000000"/>
                    </a:solidFill>
                    <a:latin typeface="Tahoma"/>
                    <a:ea typeface="ＭＳ Ｐゴシック" charset="0"/>
                    <a:cs typeface="ＭＳ Ｐゴシック" charset="0"/>
                  </a:endParaRPr>
                </a:p>
              </p:txBody>
            </p:sp>
            <p:sp>
              <p:nvSpPr>
                <p:cNvPr id="117" name="TextBox 116"/>
                <p:cNvSpPr txBox="1"/>
                <p:nvPr/>
              </p:nvSpPr>
              <p:spPr>
                <a:xfrm>
                  <a:off x="2757055" y="3577647"/>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1</a:t>
                  </a:r>
                  <a:endParaRPr lang="en-US" sz="1600" dirty="0">
                    <a:solidFill>
                      <a:srgbClr val="000000"/>
                    </a:solidFill>
                    <a:latin typeface="Tahoma"/>
                    <a:ea typeface="ＭＳ Ｐゴシック" charset="0"/>
                    <a:cs typeface="ＭＳ Ｐゴシック" charset="0"/>
                  </a:endParaRPr>
                </a:p>
              </p:txBody>
            </p:sp>
            <p:sp>
              <p:nvSpPr>
                <p:cNvPr id="118" name="TextBox 117"/>
                <p:cNvSpPr txBox="1"/>
                <p:nvPr/>
              </p:nvSpPr>
              <p:spPr>
                <a:xfrm>
                  <a:off x="2256634" y="3585340"/>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2</a:t>
                  </a:r>
                  <a:endParaRPr lang="en-US" sz="1600" dirty="0">
                    <a:solidFill>
                      <a:srgbClr val="000000"/>
                    </a:solidFill>
                    <a:latin typeface="Tahoma"/>
                    <a:ea typeface="ＭＳ Ｐゴシック" charset="0"/>
                    <a:cs typeface="ＭＳ Ｐゴシック" charset="0"/>
                  </a:endParaRPr>
                </a:p>
              </p:txBody>
            </p:sp>
            <p:sp>
              <p:nvSpPr>
                <p:cNvPr id="119" name="TextBox 118"/>
                <p:cNvSpPr txBox="1"/>
                <p:nvPr/>
              </p:nvSpPr>
              <p:spPr>
                <a:xfrm>
                  <a:off x="1744355" y="3596308"/>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3</a:t>
                  </a:r>
                  <a:endParaRPr lang="en-US" sz="1600" dirty="0">
                    <a:solidFill>
                      <a:srgbClr val="000000"/>
                    </a:solidFill>
                    <a:latin typeface="Tahoma"/>
                    <a:ea typeface="ＭＳ Ｐゴシック" charset="0"/>
                    <a:cs typeface="ＭＳ Ｐゴシック" charset="0"/>
                  </a:endParaRPr>
                </a:p>
              </p:txBody>
            </p:sp>
            <p:sp>
              <p:nvSpPr>
                <p:cNvPr id="120" name="TextBox 119"/>
                <p:cNvSpPr txBox="1"/>
                <p:nvPr/>
              </p:nvSpPr>
              <p:spPr>
                <a:xfrm>
                  <a:off x="1281764" y="3601678"/>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4</a:t>
                  </a:r>
                  <a:endParaRPr lang="en-US" sz="1600" dirty="0">
                    <a:solidFill>
                      <a:srgbClr val="000000"/>
                    </a:solidFill>
                    <a:latin typeface="Tahoma"/>
                    <a:ea typeface="ＭＳ Ｐゴシック" charset="0"/>
                    <a:cs typeface="ＭＳ Ｐゴシック" charset="0"/>
                  </a:endParaRPr>
                </a:p>
              </p:txBody>
            </p:sp>
            <p:sp>
              <p:nvSpPr>
                <p:cNvPr id="134" name="TextBox 133"/>
                <p:cNvSpPr txBox="1"/>
                <p:nvPr/>
              </p:nvSpPr>
              <p:spPr>
                <a:xfrm>
                  <a:off x="772412" y="3596219"/>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5</a:t>
                  </a:r>
                  <a:endParaRPr lang="en-US" sz="1600" dirty="0">
                    <a:solidFill>
                      <a:srgbClr val="000000"/>
                    </a:solidFill>
                    <a:latin typeface="Tahoma"/>
                    <a:ea typeface="ＭＳ Ｐゴシック" charset="0"/>
                    <a:cs typeface="ＭＳ Ｐゴシック" charset="0"/>
                  </a:endParaRP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6</a:t>
                  </a:r>
                  <a:endParaRPr lang="en-US" sz="1600" dirty="0">
                    <a:solidFill>
                      <a:srgbClr val="000000"/>
                    </a:solidFill>
                    <a:latin typeface="Tahoma"/>
                    <a:ea typeface="ＭＳ Ｐゴシック" charset="0"/>
                    <a:cs typeface="ＭＳ Ｐゴシック" charset="0"/>
                  </a:endParaRP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R2</a:t>
                  </a:r>
                  <a:endParaRPr lang="en-US" sz="1400" dirty="0">
                    <a:solidFill>
                      <a:srgbClr val="FFFFFF"/>
                    </a:solidFill>
                    <a:latin typeface="Tahoma"/>
                  </a:endParaRP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R3</a:t>
                  </a:r>
                  <a:endParaRPr lang="en-US" sz="1400" dirty="0">
                    <a:solidFill>
                      <a:srgbClr val="FFFFFF"/>
                    </a:solidFill>
                    <a:latin typeface="Tahoma"/>
                  </a:endParaRP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R4</a:t>
                  </a:r>
                  <a:endParaRPr lang="en-US" sz="1400" dirty="0">
                    <a:solidFill>
                      <a:srgbClr val="FFFFFF"/>
                    </a:solidFill>
                    <a:latin typeface="Tahoma"/>
                  </a:endParaRP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R1</a:t>
                  </a:r>
                  <a:endParaRPr lang="en-US" sz="1400" dirty="0">
                    <a:solidFill>
                      <a:srgbClr val="FFFFFF"/>
                    </a:solidFill>
                    <a:latin typeface="Tahoma"/>
                  </a:endParaRPr>
                </a:p>
              </p:txBody>
            </p:sp>
            <p:sp>
              <p:nvSpPr>
                <p:cNvPr id="123" name="TextBox 122"/>
                <p:cNvSpPr txBox="1"/>
                <p:nvPr/>
              </p:nvSpPr>
              <p:spPr>
                <a:xfrm>
                  <a:off x="349331" y="2931314"/>
                  <a:ext cx="720080" cy="646331"/>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Time units</a:t>
                  </a:r>
                  <a:endParaRPr lang="en-US" dirty="0">
                    <a:solidFill>
                      <a:srgbClr val="000000"/>
                    </a:solidFill>
                    <a:latin typeface="Tahoma"/>
                    <a:ea typeface="ＭＳ Ｐゴシック" charset="0"/>
                    <a:cs typeface="ＭＳ Ｐゴシック" charset="0"/>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70218"/>
            <a:chOff x="4554558" y="2938007"/>
            <a:chExt cx="4322845" cy="3070218"/>
          </a:xfrm>
        </p:grpSpPr>
        <p:sp>
          <p:nvSpPr>
            <p:cNvPr id="184" name="TextBox 183"/>
            <p:cNvSpPr txBox="1"/>
            <p:nvPr/>
          </p:nvSpPr>
          <p:spPr>
            <a:xfrm>
              <a:off x="7625510" y="5663191"/>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183" name="TextBox 182"/>
                  <p:cNvSpPr txBox="1"/>
                  <p:nvPr/>
                </p:nvSpPr>
                <p:spPr>
                  <a:xfrm>
                    <a:off x="5665060" y="3191184"/>
                    <a:ext cx="1840589" cy="345034"/>
                  </a:xfrm>
                  <a:prstGeom prst="rect">
                    <a:avLst/>
                  </a:prstGeom>
                  <a:noFill/>
                </p:spPr>
                <p:txBody>
                  <a:bodyPr wrap="square" rtlCol="0">
                    <a:spAutoFit/>
                  </a:bodyPr>
                  <a:lstStyle/>
                  <a:p>
                    <a:pPr algn="ctr"/>
                    <a:r>
                      <a:rPr lang="en-US" dirty="0" smtClean="0">
                        <a:solidFill>
                          <a:srgbClr val="000000"/>
                        </a:solidFill>
                        <a:latin typeface="Tahoma"/>
                        <a:ea typeface="ＭＳ Ｐゴシック" charset="0"/>
                        <a:cs typeface="ＭＳ Ｐゴシック" charset="0"/>
                      </a:rPr>
                      <a:t>Service Order</a:t>
                    </a:r>
                    <a:endParaRPr lang="en-US" dirty="0">
                      <a:solidFill>
                        <a:srgbClr val="000000"/>
                      </a:solidFill>
                      <a:latin typeface="Tahoma"/>
                      <a:ea typeface="ＭＳ Ｐゴシック" charset="0"/>
                      <a:cs typeface="ＭＳ Ｐゴシック" charset="0"/>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1</a:t>
                    </a:r>
                    <a:endParaRPr lang="en-US" sz="1600" dirty="0">
                      <a:solidFill>
                        <a:srgbClr val="000000"/>
                      </a:solidFill>
                      <a:latin typeface="Tahoma"/>
                      <a:ea typeface="ＭＳ Ｐゴシック" charset="0"/>
                      <a:cs typeface="ＭＳ Ｐゴシック" charset="0"/>
                    </a:endParaRPr>
                  </a:p>
                </p:txBody>
              </p:sp>
              <p:sp>
                <p:nvSpPr>
                  <p:cNvPr id="187" name="TextBox 186"/>
                  <p:cNvSpPr txBox="1"/>
                  <p:nvPr/>
                </p:nvSpPr>
                <p:spPr>
                  <a:xfrm>
                    <a:off x="6664362" y="3604001"/>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2</a:t>
                    </a:r>
                    <a:endParaRPr lang="en-US" sz="1600" dirty="0">
                      <a:solidFill>
                        <a:srgbClr val="000000"/>
                      </a:solidFill>
                      <a:latin typeface="Tahoma"/>
                      <a:ea typeface="ＭＳ Ｐゴシック" charset="0"/>
                      <a:cs typeface="ＭＳ Ｐゴシック" charset="0"/>
                    </a:endParaRPr>
                  </a:p>
                </p:txBody>
              </p:sp>
              <p:sp>
                <p:nvSpPr>
                  <p:cNvPr id="188" name="TextBox 187"/>
                  <p:cNvSpPr txBox="1"/>
                  <p:nvPr/>
                </p:nvSpPr>
                <p:spPr>
                  <a:xfrm>
                    <a:off x="6152083" y="3596308"/>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3</a:t>
                    </a:r>
                    <a:endParaRPr lang="en-US" sz="1600" dirty="0">
                      <a:solidFill>
                        <a:srgbClr val="000000"/>
                      </a:solidFill>
                      <a:latin typeface="Tahoma"/>
                      <a:ea typeface="ＭＳ Ｐゴシック" charset="0"/>
                      <a:cs typeface="ＭＳ Ｐゴシック" charset="0"/>
                    </a:endParaRPr>
                  </a:p>
                </p:txBody>
              </p:sp>
              <p:sp>
                <p:nvSpPr>
                  <p:cNvPr id="189" name="TextBox 188"/>
                  <p:cNvSpPr txBox="1"/>
                  <p:nvPr/>
                </p:nvSpPr>
                <p:spPr>
                  <a:xfrm>
                    <a:off x="5689492" y="3601678"/>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4</a:t>
                    </a:r>
                    <a:endParaRPr lang="en-US" sz="1600" dirty="0">
                      <a:solidFill>
                        <a:srgbClr val="000000"/>
                      </a:solidFill>
                      <a:latin typeface="Tahoma"/>
                      <a:ea typeface="ＭＳ Ｐゴシック" charset="0"/>
                      <a:cs typeface="ＭＳ Ｐゴシック" charset="0"/>
                    </a:endParaRPr>
                  </a:p>
                </p:txBody>
              </p:sp>
              <p:sp>
                <p:nvSpPr>
                  <p:cNvPr id="190" name="TextBox 189"/>
                  <p:cNvSpPr txBox="1"/>
                  <p:nvPr/>
                </p:nvSpPr>
                <p:spPr>
                  <a:xfrm>
                    <a:off x="5180140" y="3596219"/>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5</a:t>
                    </a:r>
                    <a:endParaRPr lang="en-US" sz="1600" dirty="0">
                      <a:solidFill>
                        <a:srgbClr val="000000"/>
                      </a:solidFill>
                      <a:latin typeface="Tahoma"/>
                      <a:ea typeface="ＭＳ Ｐゴシック" charset="0"/>
                      <a:cs typeface="ＭＳ Ｐゴシック" charset="0"/>
                    </a:endParaRP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16281"/>
                  </a:xfrm>
                  <a:prstGeom prst="rect">
                    <a:avLst/>
                  </a:prstGeom>
                  <a:noFill/>
                </p:spPr>
                <p:txBody>
                  <a:bodyPr wrap="square" rtlCol="0">
                    <a:spAutoFit/>
                  </a:bodyPr>
                  <a:lstStyle/>
                  <a:p>
                    <a:r>
                      <a:rPr lang="en-US" sz="1600" dirty="0" smtClean="0">
                        <a:solidFill>
                          <a:srgbClr val="000000"/>
                        </a:solidFill>
                        <a:latin typeface="Tahoma"/>
                        <a:ea typeface="ＭＳ Ｐゴシック" charset="0"/>
                        <a:cs typeface="ＭＳ Ｐゴシック" charset="0"/>
                      </a:rPr>
                      <a:t>6</a:t>
                    </a:r>
                    <a:endParaRPr lang="en-US" sz="1600" dirty="0">
                      <a:solidFill>
                        <a:srgbClr val="000000"/>
                      </a:solidFill>
                      <a:latin typeface="Tahoma"/>
                      <a:ea typeface="ＭＳ Ｐゴシック" charset="0"/>
                      <a:cs typeface="ＭＳ Ｐゴシック" charset="0"/>
                    </a:endParaRP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R2</a:t>
                    </a:r>
                    <a:endParaRPr lang="en-US" sz="1400" dirty="0">
                      <a:solidFill>
                        <a:srgbClr val="FFFFFF"/>
                      </a:solidFill>
                      <a:latin typeface="Tahoma"/>
                    </a:endParaRP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R3</a:t>
                    </a:r>
                    <a:endParaRPr lang="en-US" sz="1400" dirty="0">
                      <a:solidFill>
                        <a:srgbClr val="FFFFFF"/>
                      </a:solidFill>
                      <a:latin typeface="Tahoma"/>
                    </a:endParaRP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R4</a:t>
                    </a:r>
                    <a:endParaRPr lang="en-US" sz="1400" dirty="0">
                      <a:solidFill>
                        <a:srgbClr val="FFFFFF"/>
                      </a:solidFill>
                      <a:latin typeface="Tahoma"/>
                    </a:endParaRP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R1</a:t>
                    </a:r>
                    <a:endParaRPr lang="en-US" sz="1400" dirty="0">
                      <a:solidFill>
                        <a:srgbClr val="FFFFFF"/>
                      </a:solidFill>
                      <a:latin typeface="Tahoma"/>
                    </a:endParaRPr>
                  </a:p>
                </p:txBody>
              </p:sp>
              <p:sp>
                <p:nvSpPr>
                  <p:cNvPr id="122" name="TextBox 121"/>
                  <p:cNvSpPr txBox="1"/>
                  <p:nvPr/>
                </p:nvSpPr>
                <p:spPr>
                  <a:xfrm>
                    <a:off x="4788024" y="2938007"/>
                    <a:ext cx="720080" cy="646331"/>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Time units</a:t>
                    </a:r>
                    <a:endParaRPr lang="en-US" dirty="0">
                      <a:solidFill>
                        <a:srgbClr val="000000"/>
                      </a:solidFill>
                      <a:latin typeface="Tahoma"/>
                      <a:ea typeface="ＭＳ Ｐゴシック" charset="0"/>
                      <a:cs typeface="ＭＳ Ｐゴシック" charset="0"/>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4" y="836712"/>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0</a:t>
                      </a:r>
                      <a:endParaRPr lang="en-US" dirty="0">
                        <a:solidFill>
                          <a:srgbClr val="000000"/>
                        </a:solidFill>
                        <a:latin typeface="Tahoma"/>
                        <a:ea typeface="ＭＳ Ｐゴシック" charset="0"/>
                        <a:cs typeface="ＭＳ Ｐゴシック" charset="0"/>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R1</a:t>
                      </a:r>
                      <a:endParaRPr lang="en-US" sz="1400" dirty="0">
                        <a:solidFill>
                          <a:srgbClr val="FFFFFF"/>
                        </a:solidFill>
                        <a:latin typeface="Tahoma"/>
                      </a:endParaRP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R2</a:t>
                      </a:r>
                      <a:endParaRPr lang="en-US" sz="1400" dirty="0">
                        <a:solidFill>
                          <a:srgbClr val="FFFFFF"/>
                        </a:solidFill>
                        <a:latin typeface="Tahoma"/>
                      </a:endParaRP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R3</a:t>
                      </a:r>
                      <a:endParaRPr lang="en-US" sz="1400" dirty="0">
                        <a:solidFill>
                          <a:srgbClr val="FFFFFF"/>
                        </a:solidFill>
                        <a:latin typeface="Tahoma"/>
                      </a:endParaRP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R0</a:t>
                      </a:r>
                      <a:endParaRPr lang="en-US" sz="1400" dirty="0">
                        <a:solidFill>
                          <a:srgbClr val="FFFFFF"/>
                        </a:solidFill>
                        <a:latin typeface="Tahoma"/>
                      </a:endParaRP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latin typeface="Tahoma"/>
                        </a:rPr>
                        <a:t>R4</a:t>
                      </a:r>
                      <a:endParaRPr lang="en-US" sz="1400" dirty="0">
                        <a:solidFill>
                          <a:srgbClr val="FFFFFF"/>
                        </a:solidFill>
                        <a:latin typeface="Tahoma"/>
                      </a:endParaRPr>
                    </a:p>
                  </p:txBody>
                </p:sp>
                <p:sp>
                  <p:nvSpPr>
                    <p:cNvPr id="172" name="TextBox 171"/>
                    <p:cNvSpPr txBox="1"/>
                    <p:nvPr/>
                  </p:nvSpPr>
                  <p:spPr>
                    <a:xfrm>
                      <a:off x="5648064" y="836712"/>
                      <a:ext cx="1840589" cy="603809"/>
                    </a:xfrm>
                    <a:prstGeom prst="rect">
                      <a:avLst/>
                    </a:prstGeom>
                    <a:noFill/>
                  </p:spPr>
                  <p:txBody>
                    <a:bodyPr wrap="square" rtlCol="0">
                      <a:spAutoFit/>
                    </a:bodyPr>
                    <a:lstStyle/>
                    <a:p>
                      <a:pPr algn="ctr"/>
                      <a:r>
                        <a:rPr lang="en-US" dirty="0" smtClean="0">
                          <a:solidFill>
                            <a:srgbClr val="000000"/>
                          </a:solidFill>
                          <a:latin typeface="Tahoma"/>
                          <a:ea typeface="ＭＳ Ｐゴシック" charset="0"/>
                          <a:cs typeface="ＭＳ Ｐゴシック" charset="0"/>
                        </a:rPr>
                        <a:t>Request Buffer State</a:t>
                      </a:r>
                      <a:endParaRPr lang="en-US" dirty="0">
                        <a:solidFill>
                          <a:srgbClr val="000000"/>
                        </a:solidFill>
                        <a:latin typeface="Tahoma"/>
                        <a:ea typeface="ＭＳ Ｐゴシック" charset="0"/>
                        <a:cs typeface="ＭＳ Ｐゴシック" charset="0"/>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a:r>
                      <a:rPr lang="en-US" b="1" dirty="0" smtClean="0">
                        <a:solidFill>
                          <a:srgbClr val="000000"/>
                        </a:solidFill>
                        <a:latin typeface="Tahoma"/>
                        <a:ea typeface="ＭＳ Ｐゴシック" charset="0"/>
                        <a:cs typeface="ＭＳ Ｐゴシック" charset="0"/>
                      </a:rPr>
                      <a:t>Channel Partitioning</a:t>
                    </a:r>
                    <a:endParaRPr lang="en-US" b="1" dirty="0">
                      <a:solidFill>
                        <a:srgbClr val="000000"/>
                      </a:solidFill>
                      <a:latin typeface="Tahoma"/>
                      <a:ea typeface="ＭＳ Ｐゴシック" charset="0"/>
                      <a:cs typeface="ＭＳ Ｐゴシック" charset="0"/>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45034"/>
            </a:xfrm>
            <a:prstGeom prst="rect">
              <a:avLst/>
            </a:prstGeom>
            <a:noFill/>
          </p:spPr>
          <p:txBody>
            <a:bodyPr wrap="square" rtlCol="0">
              <a:spAutoFit/>
            </a:bodyPr>
            <a:lstStyle/>
            <a:p>
              <a:r>
                <a:rPr lang="en-US" dirty="0" smtClean="0">
                  <a:solidFill>
                    <a:srgbClr val="000000"/>
                  </a:solidFill>
                  <a:latin typeface="Tahoma"/>
                  <a:ea typeface="ＭＳ Ｐゴシック" charset="0"/>
                  <a:cs typeface="ＭＳ Ｐゴシック" charset="0"/>
                </a:rPr>
                <a:t>Channel 1</a:t>
              </a:r>
              <a:endParaRPr lang="en-US" dirty="0">
                <a:solidFill>
                  <a:srgbClr val="000000"/>
                </a:solidFill>
                <a:latin typeface="Tahoma"/>
                <a:ea typeface="ＭＳ Ｐゴシック" charset="0"/>
                <a:cs typeface="ＭＳ Ｐゴシック" charset="0"/>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rtlCol="0">
            <a:spAutoFit/>
          </a:bodyPr>
          <a:lstStyle/>
          <a:p>
            <a:r>
              <a:rPr lang="en-US" sz="1600" b="1" dirty="0" smtClean="0">
                <a:solidFill>
                  <a:srgbClr val="000000"/>
                </a:solidFill>
                <a:latin typeface="Tahoma"/>
                <a:ea typeface="ＭＳ Ｐゴシック" charset="0"/>
                <a:cs typeface="ＭＳ Ｐゴシック" charset="0"/>
              </a:rPr>
              <a:t>Saved </a:t>
            </a:r>
          </a:p>
          <a:p>
            <a:r>
              <a:rPr lang="en-US" sz="1600" b="1" dirty="0" smtClean="0">
                <a:solidFill>
                  <a:srgbClr val="000000"/>
                </a:solidFill>
                <a:latin typeface="Tahoma"/>
                <a:ea typeface="ＭＳ Ｐゴシック" charset="0"/>
                <a:cs typeface="ＭＳ Ｐゴシック" charset="0"/>
              </a:rPr>
              <a:t>Cycles</a:t>
            </a:r>
            <a:endParaRPr lang="en-US" sz="1600" b="1" dirty="0">
              <a:solidFill>
                <a:srgbClr val="000000"/>
              </a:solidFill>
              <a:latin typeface="Tahoma"/>
              <a:ea typeface="ＭＳ Ｐゴシック" charset="0"/>
              <a:cs typeface="ＭＳ Ｐゴシック" charset="0"/>
            </a:endParaRP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8" name="Rectangle 227"/>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smtClean="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110254853"/>
      </p:ext>
    </p:extLst>
  </p:cSld>
  <p:clrMapOvr>
    <a:masterClrMapping/>
  </p:clrMapOvr>
  <p:transition advTm="7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Memory Channel Partitioning (MCP) Mechanism</a:t>
            </a:r>
            <a:endParaRPr lang="en-US" sz="3400" dirty="0"/>
          </a:p>
        </p:txBody>
      </p:sp>
      <p:sp>
        <p:nvSpPr>
          <p:cNvPr id="3" name="Content Placeholder 2"/>
          <p:cNvSpPr>
            <a:spLocks noGrp="1"/>
          </p:cNvSpPr>
          <p:nvPr>
            <p:ph idx="1"/>
          </p:nvPr>
        </p:nvSpPr>
        <p:spPr>
          <a:xfrm>
            <a:off x="281880" y="2060848"/>
            <a:ext cx="8610600" cy="5339680"/>
          </a:xfrm>
        </p:spPr>
        <p:txBody>
          <a:bodyPr/>
          <a:lstStyle/>
          <a:p>
            <a:pPr marL="514350" indent="-514350">
              <a:buNone/>
            </a:pPr>
            <a:r>
              <a:rPr lang="en-US" sz="3000" dirty="0" smtClean="0">
                <a:solidFill>
                  <a:srgbClr val="FF0000"/>
                </a:solidFill>
              </a:rPr>
              <a:t>1. </a:t>
            </a:r>
            <a:r>
              <a:rPr lang="en-US" sz="3000" dirty="0" smtClean="0">
                <a:solidFill>
                  <a:srgbClr val="0070C0"/>
                </a:solidFill>
              </a:rPr>
              <a:t>Profile</a:t>
            </a:r>
            <a:r>
              <a:rPr lang="en-US" sz="3000" dirty="0" smtClean="0"/>
              <a:t> applications</a:t>
            </a:r>
          </a:p>
          <a:p>
            <a:pPr marL="514350" indent="-514350">
              <a:buNone/>
            </a:pPr>
            <a:r>
              <a:rPr lang="en-US" sz="3000" dirty="0" smtClean="0">
                <a:solidFill>
                  <a:srgbClr val="FF0000"/>
                </a:solidFill>
              </a:rPr>
              <a:t>2. </a:t>
            </a:r>
            <a:r>
              <a:rPr lang="en-US" sz="3000" dirty="0" smtClean="0">
                <a:solidFill>
                  <a:srgbClr val="0070C0"/>
                </a:solidFill>
              </a:rPr>
              <a:t>Classify</a:t>
            </a:r>
            <a:r>
              <a:rPr lang="en-US" sz="3000" dirty="0" smtClean="0"/>
              <a:t> applications into groups</a:t>
            </a:r>
          </a:p>
          <a:p>
            <a:pPr marL="514350" indent="-514350">
              <a:buNone/>
            </a:pPr>
            <a:r>
              <a:rPr lang="en-US" sz="3000" dirty="0" smtClean="0">
                <a:solidFill>
                  <a:srgbClr val="FF0000"/>
                </a:solidFill>
              </a:rPr>
              <a:t>3. </a:t>
            </a:r>
            <a:r>
              <a:rPr lang="en-US" sz="3000" dirty="0" smtClean="0">
                <a:solidFill>
                  <a:srgbClr val="0070C0"/>
                </a:solidFill>
              </a:rPr>
              <a:t>Partition channels</a:t>
            </a:r>
            <a:r>
              <a:rPr lang="en-US" sz="3000" dirty="0" smtClean="0"/>
              <a:t> between application groups</a:t>
            </a:r>
          </a:p>
          <a:p>
            <a:pPr marL="514350" indent="-514350">
              <a:buNone/>
            </a:pPr>
            <a:r>
              <a:rPr lang="en-US" sz="3000" dirty="0" smtClean="0">
                <a:solidFill>
                  <a:srgbClr val="FF0000"/>
                </a:solidFill>
              </a:rPr>
              <a:t>4. </a:t>
            </a:r>
            <a:r>
              <a:rPr lang="en-US" sz="3000" dirty="0" smtClean="0">
                <a:solidFill>
                  <a:srgbClr val="0070C0"/>
                </a:solidFill>
              </a:rPr>
              <a:t>Assign a preferred channel</a:t>
            </a:r>
            <a:r>
              <a:rPr lang="en-US" sz="3000" dirty="0" smtClean="0"/>
              <a:t> to each application</a:t>
            </a:r>
          </a:p>
          <a:p>
            <a:pPr marL="514350" indent="-514350">
              <a:buNone/>
            </a:pPr>
            <a:r>
              <a:rPr lang="en-US" sz="3000" dirty="0" smtClean="0">
                <a:solidFill>
                  <a:srgbClr val="FF0000"/>
                </a:solidFill>
              </a:rPr>
              <a:t>5. </a:t>
            </a:r>
            <a:r>
              <a:rPr lang="en-US" sz="3000" dirty="0" smtClean="0">
                <a:solidFill>
                  <a:srgbClr val="0070C0"/>
                </a:solidFill>
              </a:rPr>
              <a:t>Allocate application pages</a:t>
            </a:r>
            <a:r>
              <a:rPr lang="en-US" sz="3000" dirty="0" smtClean="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92</a:t>
            </a:fld>
            <a:endParaRPr lang="en-US" altLang="en-US"/>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fontAlgn="base">
                <a:spcBef>
                  <a:spcPct val="0"/>
                </a:spcBef>
                <a:spcAft>
                  <a:spcPct val="0"/>
                </a:spcAft>
              </a:pPr>
              <a:r>
                <a:rPr lang="en-US" sz="2400" b="1" dirty="0" smtClean="0">
                  <a:solidFill>
                    <a:srgbClr val="000000"/>
                  </a:solidFill>
                  <a:latin typeface="Arial" charset="0"/>
                  <a:ea typeface="ＭＳ Ｐゴシック" charset="0"/>
                  <a:cs typeface="ＭＳ Ｐゴシック" charset="0"/>
                </a:rPr>
                <a:t>Hardware</a:t>
              </a:r>
              <a:endParaRPr lang="en-US" sz="2400" b="1" dirty="0">
                <a:solidFill>
                  <a:srgbClr val="000000"/>
                </a:solidFill>
                <a:latin typeface="Arial" charset="0"/>
                <a:ea typeface="ＭＳ Ｐゴシック" charset="0"/>
                <a:cs typeface="ＭＳ Ｐゴシック" charset="0"/>
              </a:endParaRP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fontAlgn="base">
                <a:spcBef>
                  <a:spcPct val="0"/>
                </a:spcBef>
                <a:spcAft>
                  <a:spcPct val="0"/>
                </a:spcAft>
              </a:pPr>
              <a:r>
                <a:rPr lang="en-US" sz="2400" b="1" dirty="0" smtClean="0">
                  <a:solidFill>
                    <a:srgbClr val="000000"/>
                  </a:solidFill>
                  <a:latin typeface="Arial" charset="0"/>
                  <a:ea typeface="ＭＳ Ｐゴシック" charset="0"/>
                  <a:cs typeface="ＭＳ Ｐゴシック" charset="0"/>
                </a:rPr>
                <a:t>System Software</a:t>
              </a:r>
              <a:endParaRPr lang="en-US" sz="2400" b="1" dirty="0">
                <a:solidFill>
                  <a:srgbClr val="000000"/>
                </a:solidFill>
                <a:latin typeface="Arial" charset="0"/>
                <a:ea typeface="ＭＳ Ｐゴシック" charset="0"/>
                <a:cs typeface="ＭＳ Ｐゴシック" charset="0"/>
              </a:endParaRPr>
            </a:p>
          </p:txBody>
        </p:sp>
      </p:grpSp>
      <p:sp>
        <p:nvSpPr>
          <p:cNvPr id="13" name="Rectangle 12"/>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1667949265"/>
      </p:ext>
    </p:extLst>
  </p:cSld>
  <p:clrMapOvr>
    <a:masterClrMapping/>
  </p:clrMapOvr>
  <p:transition advTm="670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93</a:t>
            </a:fld>
            <a:endParaRPr lang="en-US" altLang="en-US">
              <a:solidFill>
                <a:srgbClr val="000000"/>
              </a:solidFill>
            </a:endParaRPr>
          </a:p>
        </p:txBody>
      </p:sp>
      <p:grpSp>
        <p:nvGrpSpPr>
          <p:cNvPr id="30" name="Group 29"/>
          <p:cNvGrpSpPr/>
          <p:nvPr/>
        </p:nvGrpSpPr>
        <p:grpSpPr>
          <a:xfrm>
            <a:off x="344825"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r>
                <a:rPr lang="en-US" sz="2400" dirty="0" smtClean="0">
                  <a:solidFill>
                    <a:srgbClr val="000000"/>
                  </a:solidFill>
                  <a:latin typeface="Tahoma"/>
                  <a:ea typeface="ＭＳ Ｐゴシック" charset="0"/>
                  <a:cs typeface="ＭＳ Ｐゴシック" charset="0"/>
                </a:rPr>
                <a:t>time</a:t>
              </a:r>
              <a:endParaRPr lang="en-US" sz="2400" dirty="0">
                <a:solidFill>
                  <a:srgbClr val="000000"/>
                </a:solidFill>
                <a:latin typeface="Tahoma"/>
                <a:ea typeface="ＭＳ Ｐゴシック" charset="0"/>
                <a:cs typeface="ＭＳ Ｐゴシック" charset="0"/>
              </a:endParaRPr>
            </a:p>
          </p:txBody>
        </p:sp>
      </p:grpSp>
      <p:grpSp>
        <p:nvGrpSpPr>
          <p:cNvPr id="31" name="Group 30"/>
          <p:cNvGrpSpPr/>
          <p:nvPr/>
        </p:nvGrpSpPr>
        <p:grpSpPr>
          <a:xfrm>
            <a:off x="363486"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a:r>
                <a:rPr lang="en-US" sz="3000" dirty="0" smtClean="0">
                  <a:solidFill>
                    <a:srgbClr val="000000"/>
                  </a:solidFill>
                  <a:latin typeface="Tahoma"/>
                  <a:ea typeface="ＭＳ Ｐゴシック" charset="0"/>
                  <a:cs typeface="ＭＳ Ｐゴシック" charset="0"/>
                </a:rPr>
                <a:t>Current Interval</a:t>
              </a:r>
              <a:endParaRPr lang="en-US" sz="3000" dirty="0">
                <a:solidFill>
                  <a:srgbClr val="000000"/>
                </a:solidFill>
                <a:latin typeface="Tahoma"/>
                <a:ea typeface="ＭＳ Ｐゴシック" charset="0"/>
                <a:cs typeface="ＭＳ Ｐゴシック" charset="0"/>
              </a:endParaRPr>
            </a:p>
          </p:txBody>
        </p:sp>
      </p:grpSp>
      <p:grpSp>
        <p:nvGrpSpPr>
          <p:cNvPr id="35" name="Group 34"/>
          <p:cNvGrpSpPr/>
          <p:nvPr/>
        </p:nvGrpSpPr>
        <p:grpSpPr>
          <a:xfrm>
            <a:off x="4414594" y="908720"/>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a:r>
                <a:rPr lang="en-US" sz="3000" dirty="0" smtClean="0">
                  <a:solidFill>
                    <a:srgbClr val="000000"/>
                  </a:solidFill>
                  <a:latin typeface="Tahoma"/>
                  <a:ea typeface="ＭＳ Ｐゴシック" charset="0"/>
                  <a:cs typeface="ＭＳ Ｐゴシック" charset="0"/>
                </a:rPr>
                <a:t>Next Interval</a:t>
              </a:r>
              <a:endParaRPr lang="en-US" sz="3000" dirty="0">
                <a:solidFill>
                  <a:srgbClr val="000000"/>
                </a:solidFill>
                <a:latin typeface="Tahoma"/>
                <a:ea typeface="ＭＳ Ｐゴシック" charset="0"/>
                <a:cs typeface="ＭＳ Ｐゴシック" charset="0"/>
              </a:endParaRPr>
            </a:p>
          </p:txBody>
        </p:sp>
      </p:grpSp>
      <p:sp>
        <p:nvSpPr>
          <p:cNvPr id="20" name="TextBox 19"/>
          <p:cNvSpPr txBox="1"/>
          <p:nvPr/>
        </p:nvSpPr>
        <p:spPr>
          <a:xfrm>
            <a:off x="272817" y="3080573"/>
            <a:ext cx="3816424" cy="492443"/>
          </a:xfrm>
          <a:prstGeom prst="rect">
            <a:avLst/>
          </a:prstGeom>
          <a:noFill/>
        </p:spPr>
        <p:txBody>
          <a:bodyPr wrap="square" rtlCol="0">
            <a:spAutoFit/>
          </a:bodyPr>
          <a:lstStyle/>
          <a:p>
            <a:pPr algn="ctr"/>
            <a:r>
              <a:rPr lang="en-US" sz="2600" dirty="0" smtClean="0">
                <a:solidFill>
                  <a:srgbClr val="000000"/>
                </a:solidFill>
                <a:latin typeface="Tahoma"/>
                <a:ea typeface="ＭＳ Ｐゴシック" charset="0"/>
                <a:cs typeface="ＭＳ Ｐゴシック" charset="0"/>
              </a:rPr>
              <a:t>1. Profile applications</a:t>
            </a:r>
            <a:endParaRPr lang="en-US" sz="2600" dirty="0">
              <a:solidFill>
                <a:srgbClr val="000000"/>
              </a:solidFill>
              <a:latin typeface="Tahoma"/>
              <a:ea typeface="ＭＳ Ｐゴシック" charset="0"/>
              <a:cs typeface="ＭＳ Ｐゴシック" charset="0"/>
            </a:endParaRPr>
          </a:p>
        </p:txBody>
      </p:sp>
      <p:sp>
        <p:nvSpPr>
          <p:cNvPr id="21" name="Right Arrow 20"/>
          <p:cNvSpPr/>
          <p:nvPr/>
        </p:nvSpPr>
        <p:spPr>
          <a:xfrm>
            <a:off x="416833" y="2575356"/>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rtlCol="0">
            <a:spAutoFit/>
          </a:bodyPr>
          <a:lstStyle/>
          <a:p>
            <a:r>
              <a:rPr lang="en-US" sz="2600" dirty="0" smtClean="0">
                <a:solidFill>
                  <a:srgbClr val="000000"/>
                </a:solidFill>
                <a:latin typeface="Tahoma"/>
                <a:ea typeface="ＭＳ Ｐゴシック" charset="0"/>
                <a:cs typeface="ＭＳ Ｐゴシック" charset="0"/>
              </a:rPr>
              <a:t>2. Classify applications into groups</a:t>
            </a:r>
          </a:p>
          <a:p>
            <a:r>
              <a:rPr lang="en-US" sz="2600" dirty="0" smtClean="0">
                <a:solidFill>
                  <a:srgbClr val="000000"/>
                </a:solidFill>
                <a:latin typeface="Tahoma"/>
                <a:ea typeface="ＭＳ Ｐゴシック" charset="0"/>
                <a:cs typeface="ＭＳ Ｐゴシック" charset="0"/>
              </a:rPr>
              <a:t>3. Partition channels between groups</a:t>
            </a:r>
          </a:p>
          <a:p>
            <a:r>
              <a:rPr lang="en-US" sz="2600" dirty="0" smtClean="0">
                <a:solidFill>
                  <a:srgbClr val="000000"/>
                </a:solidFill>
                <a:latin typeface="Tahoma"/>
                <a:ea typeface="ＭＳ Ｐゴシック" charset="0"/>
                <a:cs typeface="ＭＳ Ｐゴシック" charset="0"/>
              </a:rPr>
              <a:t>4. Assign preferred channel to applications</a:t>
            </a:r>
            <a:endParaRPr lang="en-US" sz="2600" dirty="0">
              <a:solidFill>
                <a:srgbClr val="000000"/>
              </a:solidFill>
              <a:latin typeface="Tahoma"/>
              <a:ea typeface="ＭＳ Ｐゴシック" charset="0"/>
              <a:cs typeface="ＭＳ Ｐゴシック" charset="0"/>
            </a:endParaRPr>
          </a:p>
        </p:txBody>
      </p:sp>
      <p:sp>
        <p:nvSpPr>
          <p:cNvPr id="27" name="TextBox 26"/>
          <p:cNvSpPr txBox="1"/>
          <p:nvPr/>
        </p:nvSpPr>
        <p:spPr>
          <a:xfrm>
            <a:off x="4430620" y="3080573"/>
            <a:ext cx="5256584" cy="492443"/>
          </a:xfrm>
          <a:prstGeom prst="rect">
            <a:avLst/>
          </a:prstGeom>
          <a:noFill/>
        </p:spPr>
        <p:txBody>
          <a:bodyPr wrap="square" rtlCol="0">
            <a:spAutoFit/>
          </a:bodyPr>
          <a:lstStyle/>
          <a:p>
            <a:r>
              <a:rPr lang="en-US" sz="2600" dirty="0" smtClean="0">
                <a:solidFill>
                  <a:srgbClr val="000000"/>
                </a:solidFill>
                <a:latin typeface="Tahoma"/>
                <a:ea typeface="ＭＳ Ｐゴシック" charset="0"/>
                <a:cs typeface="ＭＳ Ｐゴシック" charset="0"/>
              </a:rPr>
              <a:t>5. Enforce channel preferences</a:t>
            </a:r>
            <a:endParaRPr lang="en-US" sz="2600" dirty="0">
              <a:solidFill>
                <a:srgbClr val="000000"/>
              </a:solidFill>
              <a:latin typeface="Tahoma"/>
              <a:ea typeface="ＭＳ Ｐゴシック" charset="0"/>
              <a:cs typeface="ＭＳ Ｐゴシック" charset="0"/>
            </a:endParaRPr>
          </a:p>
        </p:txBody>
      </p:sp>
      <p:sp>
        <p:nvSpPr>
          <p:cNvPr id="29" name="Right Arrow 28"/>
          <p:cNvSpPr/>
          <p:nvPr/>
        </p:nvSpPr>
        <p:spPr>
          <a:xfrm>
            <a:off x="4593297" y="2575356"/>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773798449"/>
      </p:ext>
    </p:extLst>
  </p:cSld>
  <p:clrMapOvr>
    <a:masterClrMapping/>
  </p:clrMapOvr>
  <p:transition advTm="235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smtClean="0"/>
          </a:p>
          <a:p>
            <a:r>
              <a:rPr lang="en-US" sz="2600" dirty="0" smtClean="0">
                <a:solidFill>
                  <a:srgbClr val="0070C0"/>
                </a:solidFill>
              </a:rPr>
              <a:t>Applications with very low memory-intensity rarely access memory</a:t>
            </a:r>
            <a:r>
              <a:rPr lang="en-US" sz="2600" dirty="0" smtClean="0"/>
              <a:t>                                                         </a:t>
            </a:r>
            <a:r>
              <a:rPr lang="en-US" dirty="0" smtClean="0">
                <a:sym typeface="Wingdings" pitchFamily="2" charset="2"/>
              </a:rPr>
              <a:t> </a:t>
            </a:r>
            <a:r>
              <a:rPr lang="en-US" sz="2600" dirty="0" smtClean="0"/>
              <a:t>Dedicating channels to them results in precious memory bandwidth waste</a:t>
            </a:r>
          </a:p>
          <a:p>
            <a:endParaRPr lang="en-US" sz="2600" dirty="0" smtClean="0">
              <a:solidFill>
                <a:srgbClr val="0070C0"/>
              </a:solidFill>
            </a:endParaRPr>
          </a:p>
          <a:p>
            <a:r>
              <a:rPr lang="en-US" sz="2600" dirty="0" smtClean="0">
                <a:solidFill>
                  <a:srgbClr val="0070C0"/>
                </a:solidFill>
              </a:rPr>
              <a:t>They have the most potential to keep their cores busy</a:t>
            </a:r>
            <a:r>
              <a:rPr lang="en-US" sz="2600" dirty="0" smtClean="0"/>
              <a:t>  </a:t>
            </a:r>
            <a:r>
              <a:rPr lang="en-US" sz="2600" dirty="0" smtClean="0">
                <a:sym typeface="Wingdings" pitchFamily="2" charset="2"/>
              </a:rPr>
              <a:t> W</a:t>
            </a:r>
            <a:r>
              <a:rPr lang="en-US" sz="2600" dirty="0" smtClean="0"/>
              <a:t>e would really like to prioritize them</a:t>
            </a:r>
          </a:p>
          <a:p>
            <a:endParaRPr lang="en-US" sz="2600" dirty="0" smtClean="0">
              <a:solidFill>
                <a:srgbClr val="0070C0"/>
              </a:solidFill>
            </a:endParaRPr>
          </a:p>
          <a:p>
            <a:r>
              <a:rPr lang="en-US" sz="2600" dirty="0" smtClean="0">
                <a:solidFill>
                  <a:srgbClr val="0070C0"/>
                </a:solidFill>
              </a:rPr>
              <a:t>They interfere minimally with other applications</a:t>
            </a:r>
            <a:r>
              <a:rPr lang="en-US" sz="2600" dirty="0" smtClean="0"/>
              <a:t>            </a:t>
            </a:r>
            <a:r>
              <a:rPr lang="en-US" sz="2600" dirty="0" smtClean="0">
                <a:sym typeface="Wingdings" pitchFamily="2" charset="2"/>
              </a:rPr>
              <a:t> Prioritizing them does not hurt others</a:t>
            </a:r>
            <a:endParaRPr lang="en-US" sz="2600" dirty="0" smtClean="0"/>
          </a:p>
          <a:p>
            <a:pPr lvl="1">
              <a:buNone/>
            </a:pP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94</a:t>
            </a:fld>
            <a:endParaRPr lang="en-US" altLang="en-US"/>
          </a:p>
        </p:txBody>
      </p:sp>
    </p:spTree>
    <p:custDataLst>
      <p:tags r:id="rId1"/>
    </p:custDataLst>
    <p:extLst>
      <p:ext uri="{BB962C8B-B14F-4D97-AF65-F5344CB8AC3E}">
        <p14:creationId xmlns:p14="http://schemas.microsoft.com/office/powerpoint/2010/main" val="3611196873"/>
      </p:ext>
    </p:extLst>
  </p:cSld>
  <p:clrMapOvr>
    <a:masterClrMapping/>
  </p:clrMapOvr>
  <p:transition advTm="28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smtClean="0">
              <a:solidFill>
                <a:srgbClr val="0070C0"/>
              </a:solidFill>
            </a:endParaRPr>
          </a:p>
          <a:p>
            <a:r>
              <a:rPr lang="en-US" sz="3100" dirty="0" smtClean="0">
                <a:solidFill>
                  <a:srgbClr val="FF0000"/>
                </a:solidFill>
              </a:rPr>
              <a:t>Always prioritize very low memory-intensity applications in the memory scheduler</a:t>
            </a:r>
          </a:p>
          <a:p>
            <a:pPr>
              <a:buNone/>
            </a:pPr>
            <a:endParaRPr lang="en-US" sz="3000" dirty="0" smtClean="0">
              <a:solidFill>
                <a:srgbClr val="FF0000"/>
              </a:solidFill>
            </a:endParaRPr>
          </a:p>
          <a:p>
            <a:pPr>
              <a:buNone/>
            </a:pPr>
            <a:endParaRPr lang="en-US" sz="3000" dirty="0" smtClean="0"/>
          </a:p>
          <a:p>
            <a:r>
              <a:rPr lang="en-US" sz="3100" dirty="0" smtClean="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95</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01524336"/>
      </p:ext>
    </p:extLst>
  </p:cSld>
  <p:clrMapOvr>
    <a:masterClrMapping/>
  </p:clrMapOvr>
  <p:transition advTm="20576"/>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Hardware Cost</a:t>
            </a:r>
          </a:p>
        </p:txBody>
      </p:sp>
      <p:sp>
        <p:nvSpPr>
          <p:cNvPr id="27651" name="Content Placeholder 2"/>
          <p:cNvSpPr>
            <a:spLocks noGrp="1"/>
          </p:cNvSpPr>
          <p:nvPr>
            <p:ph idx="1"/>
          </p:nvPr>
        </p:nvSpPr>
        <p:spPr>
          <a:xfrm>
            <a:off x="228600" y="1058008"/>
            <a:ext cx="8610600" cy="5339680"/>
          </a:xfrm>
        </p:spPr>
        <p:txBody>
          <a:bodyPr/>
          <a:lstStyle/>
          <a:p>
            <a:pPr eaLnBrk="1" hangingPunct="1"/>
            <a:r>
              <a:rPr lang="en-US" sz="2600" dirty="0" smtClean="0">
                <a:solidFill>
                  <a:srgbClr val="0070C0"/>
                </a:solidFill>
              </a:rPr>
              <a:t>Memory Channel Partitioning (MCP)</a:t>
            </a:r>
            <a:endParaRPr lang="en-US" sz="2600" dirty="0" smtClean="0"/>
          </a:p>
          <a:p>
            <a:pPr lvl="1" eaLnBrk="1" hangingPunct="1"/>
            <a:r>
              <a:rPr lang="en-US" sz="2600" dirty="0" smtClean="0"/>
              <a:t>Only profiling counters in hardware</a:t>
            </a:r>
          </a:p>
          <a:p>
            <a:pPr lvl="1" eaLnBrk="1" hangingPunct="1"/>
            <a:r>
              <a:rPr lang="en-US" sz="2600" dirty="0" smtClean="0"/>
              <a:t>No modifications to memory scheduling logic</a:t>
            </a:r>
          </a:p>
          <a:p>
            <a:pPr lvl="1" eaLnBrk="1" hangingPunct="1"/>
            <a:r>
              <a:rPr lang="en-US" sz="2600" dirty="0" smtClean="0"/>
              <a:t>1.5 KB storage cost for a 24-core, 4-channel system</a:t>
            </a:r>
          </a:p>
          <a:p>
            <a:pPr lvl="1" eaLnBrk="1" hangingPunct="1">
              <a:buNone/>
            </a:pPr>
            <a:endParaRPr lang="en-US" sz="2600" dirty="0" smtClean="0"/>
          </a:p>
          <a:p>
            <a:pPr eaLnBrk="1" hangingPunct="1"/>
            <a:r>
              <a:rPr lang="en-US" sz="2600" dirty="0" smtClean="0">
                <a:solidFill>
                  <a:srgbClr val="0070C0"/>
                </a:solidFill>
              </a:rPr>
              <a:t>Integrated Memory Partitioning and Scheduling (IMPS)</a:t>
            </a:r>
          </a:p>
          <a:p>
            <a:pPr lvl="1" eaLnBrk="1" hangingPunct="1"/>
            <a:r>
              <a:rPr lang="en-US" sz="2600" dirty="0" smtClean="0"/>
              <a:t>A single bit per request</a:t>
            </a:r>
          </a:p>
          <a:p>
            <a:pPr lvl="1" eaLnBrk="1" hangingPunct="1"/>
            <a:r>
              <a:rPr lang="en-US" sz="2600" dirty="0" smtClean="0"/>
              <a:t>Scheduler prioritizes based on this single bit</a:t>
            </a:r>
          </a:p>
        </p:txBody>
      </p:sp>
      <p:sp>
        <p:nvSpPr>
          <p:cNvPr id="4" name="Slide Number Placeholder 3"/>
          <p:cNvSpPr>
            <a:spLocks noGrp="1"/>
          </p:cNvSpPr>
          <p:nvPr>
            <p:ph type="sldNum" sz="quarter" idx="11"/>
          </p:nvPr>
        </p:nvSpPr>
        <p:spPr/>
        <p:txBody>
          <a:bodyPr/>
          <a:lstStyle/>
          <a:p>
            <a:pPr>
              <a:defRPr/>
            </a:pPr>
            <a:fld id="{BBFEC375-B410-4E11-8A0D-36D515DA3939}" type="slidenum">
              <a:rPr lang="en-US" altLang="en-US"/>
              <a:pPr>
                <a:defRPr/>
              </a:pPr>
              <a:t>96</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pPr fontAlgn="base">
              <a:spcBef>
                <a:spcPct val="0"/>
              </a:spcBef>
              <a:spcAft>
                <a:spcPct val="0"/>
              </a:spcAft>
            </a:pPr>
            <a:r>
              <a:rPr lang="en-US" dirty="0" err="1" smtClean="0">
                <a:solidFill>
                  <a:srgbClr val="000000"/>
                </a:solidFill>
                <a:latin typeface="Arial" charset="0"/>
                <a:ea typeface="ＭＳ Ｐゴシック" charset="0"/>
                <a:cs typeface="ＭＳ Ｐゴシック" charset="0"/>
              </a:rPr>
              <a:t>Muralidhara</a:t>
            </a:r>
            <a:r>
              <a:rPr lang="en-US" dirty="0" smtClean="0">
                <a:solidFill>
                  <a:srgbClr val="000000"/>
                </a:solidFill>
                <a:latin typeface="Arial" charset="0"/>
                <a:ea typeface="ＭＳ Ｐゴシック" charset="0"/>
                <a:cs typeface="ＭＳ Ｐゴシック" charset="0"/>
              </a:rPr>
              <a:t> et </a:t>
            </a:r>
            <a:r>
              <a:rPr lang="en-US" dirty="0">
                <a:solidFill>
                  <a:srgbClr val="000000"/>
                </a:solidFill>
                <a:latin typeface="Arial" charset="0"/>
                <a:ea typeface="ＭＳ Ｐゴシック" charset="0"/>
                <a:cs typeface="ＭＳ Ｐゴシック" charset="0"/>
              </a:rPr>
              <a:t>al., </a:t>
            </a:r>
            <a:r>
              <a:rPr lang="en-US" dirty="0" smtClean="0">
                <a:solidFill>
                  <a:srgbClr val="000000"/>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Memory Channel Partitioning</a:t>
            </a:r>
            <a:r>
              <a:rPr lang="en-US" dirty="0" smtClean="0">
                <a:solidFill>
                  <a:srgbClr val="000000"/>
                </a:solidFill>
                <a:latin typeface="Arial" charset="0"/>
                <a:ea typeface="ＭＳ Ｐゴシック" charset="0"/>
                <a:cs typeface="ＭＳ Ｐゴシック" charset="0"/>
              </a:rPr>
              <a:t>,” MICRO’11.</a:t>
            </a:r>
            <a:endParaRPr lang="en-US"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4025844693"/>
      </p:ext>
    </p:extLst>
  </p:cSld>
  <p:clrMapOvr>
    <a:masterClrMapping/>
  </p:clrMapOvr>
  <p:transition advTm="358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 y="152400"/>
            <a:ext cx="8915400" cy="756320"/>
          </a:xfrm>
        </p:spPr>
        <p:txBody>
          <a:bodyPr/>
          <a:lstStyle/>
          <a:p>
            <a:r>
              <a:rPr lang="en-US" dirty="0" smtClean="0"/>
              <a:t>Performance of Channel Partitioning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97</a:t>
            </a:fld>
            <a:endParaRPr lang="en-US" altLang="en-US"/>
          </a:p>
        </p:txBody>
      </p:sp>
      <p:sp>
        <p:nvSpPr>
          <p:cNvPr id="6" name="TextBox 5"/>
          <p:cNvSpPr txBox="1"/>
          <p:nvPr/>
        </p:nvSpPr>
        <p:spPr>
          <a:xfrm>
            <a:off x="5166725" y="2474235"/>
            <a:ext cx="576064" cy="369332"/>
          </a:xfrm>
          <a:prstGeom prst="rect">
            <a:avLst/>
          </a:prstGeom>
          <a:noFill/>
        </p:spPr>
        <p:txBody>
          <a:bodyPr wrap="square" rtlCol="0">
            <a:spAutoFit/>
          </a:bodyPr>
          <a:lstStyle/>
          <a:p>
            <a:pPr fontAlgn="base">
              <a:spcBef>
                <a:spcPct val="0"/>
              </a:spcBef>
              <a:spcAft>
                <a:spcPct val="0"/>
              </a:spcAft>
            </a:pPr>
            <a:r>
              <a:rPr lang="en-US" dirty="0" smtClean="0">
                <a:solidFill>
                  <a:srgbClr val="FF0000"/>
                </a:solidFill>
                <a:latin typeface="Arial" charset="0"/>
                <a:ea typeface="ＭＳ Ｐゴシック" charset="0"/>
                <a:cs typeface="ＭＳ Ｐゴシック" charset="0"/>
              </a:rPr>
              <a:t>1%</a:t>
            </a:r>
            <a:endParaRPr lang="en-US" dirty="0">
              <a:solidFill>
                <a:srgbClr val="FF0000"/>
              </a:solidFill>
              <a:latin typeface="Arial" charset="0"/>
              <a:ea typeface="ＭＳ Ｐゴシック" charset="0"/>
              <a:cs typeface="ＭＳ Ｐゴシック" charset="0"/>
            </a:endParaRPr>
          </a:p>
        </p:txBody>
      </p:sp>
      <p:sp>
        <p:nvSpPr>
          <p:cNvPr id="7" name="TextBox 6"/>
          <p:cNvSpPr txBox="1"/>
          <p:nvPr/>
        </p:nvSpPr>
        <p:spPr>
          <a:xfrm>
            <a:off x="5873416" y="1860849"/>
            <a:ext cx="576064" cy="369332"/>
          </a:xfrm>
          <a:prstGeom prst="rect">
            <a:avLst/>
          </a:prstGeom>
          <a:noFill/>
        </p:spPr>
        <p:txBody>
          <a:bodyPr wrap="square" rtlCol="0">
            <a:spAutoFit/>
          </a:bodyPr>
          <a:lstStyle/>
          <a:p>
            <a:pPr fontAlgn="base">
              <a:spcBef>
                <a:spcPct val="0"/>
              </a:spcBef>
              <a:spcAft>
                <a:spcPct val="0"/>
              </a:spcAft>
            </a:pPr>
            <a:r>
              <a:rPr lang="en-US" dirty="0" smtClean="0">
                <a:solidFill>
                  <a:srgbClr val="FF0000"/>
                </a:solidFill>
                <a:latin typeface="Arial" charset="0"/>
                <a:ea typeface="ＭＳ Ｐゴシック" charset="0"/>
                <a:cs typeface="ＭＳ Ｐゴシック" charset="0"/>
              </a:rPr>
              <a:t>5%</a:t>
            </a:r>
            <a:endParaRPr lang="en-US" dirty="0">
              <a:solidFill>
                <a:srgbClr val="FF0000"/>
              </a:solidFill>
              <a:latin typeface="Arial" charset="0"/>
              <a:ea typeface="ＭＳ Ｐゴシック" charset="0"/>
              <a:cs typeface="ＭＳ Ｐゴシック" charset="0"/>
            </a:endParaRPr>
          </a:p>
        </p:txBody>
      </p:sp>
      <p:cxnSp>
        <p:nvCxnSpPr>
          <p:cNvPr id="12" name="Straight Arrow Connector 11"/>
          <p:cNvCxnSpPr/>
          <p:nvPr/>
        </p:nvCxnSpPr>
        <p:spPr>
          <a:xfrm flipV="1">
            <a:off x="4764091" y="2703322"/>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50702" y="2127258"/>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720890" y="1340768"/>
          <a:ext cx="7920880" cy="432048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3419872" y="2687623"/>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1997" y="2470424"/>
            <a:ext cx="648072" cy="369332"/>
          </a:xfrm>
          <a:prstGeom prst="rect">
            <a:avLst/>
          </a:prstGeom>
          <a:noFill/>
        </p:spPr>
        <p:txBody>
          <a:bodyPr wrap="square" rtlCol="0">
            <a:spAutoFit/>
          </a:bodyPr>
          <a:lstStyle/>
          <a:p>
            <a:pPr fontAlgn="base">
              <a:spcBef>
                <a:spcPct val="0"/>
              </a:spcBef>
              <a:spcAft>
                <a:spcPct val="0"/>
              </a:spcAft>
            </a:pPr>
            <a:r>
              <a:rPr lang="en-US" dirty="0" smtClean="0">
                <a:solidFill>
                  <a:srgbClr val="FF0000"/>
                </a:solidFill>
                <a:latin typeface="Arial" charset="0"/>
                <a:ea typeface="ＭＳ Ｐゴシック" charset="0"/>
                <a:cs typeface="ＭＳ Ｐゴシック" charset="0"/>
              </a:rPr>
              <a:t>7%</a:t>
            </a:r>
            <a:endParaRPr lang="en-US" dirty="0">
              <a:solidFill>
                <a:srgbClr val="FF0000"/>
              </a:solidFill>
              <a:latin typeface="Arial" charset="0"/>
              <a:ea typeface="ＭＳ Ｐゴシック" charset="0"/>
              <a:cs typeface="ＭＳ Ｐゴシック" charset="0"/>
            </a:endParaRPr>
          </a:p>
        </p:txBody>
      </p:sp>
      <p:sp>
        <p:nvSpPr>
          <p:cNvPr id="31" name="TextBox 30"/>
          <p:cNvSpPr txBox="1"/>
          <p:nvPr/>
        </p:nvSpPr>
        <p:spPr>
          <a:xfrm>
            <a:off x="5868144" y="1843649"/>
            <a:ext cx="720080" cy="369332"/>
          </a:xfrm>
          <a:prstGeom prst="rect">
            <a:avLst/>
          </a:prstGeom>
          <a:noFill/>
        </p:spPr>
        <p:txBody>
          <a:bodyPr wrap="square" rtlCol="0">
            <a:spAutoFit/>
          </a:bodyPr>
          <a:lstStyle/>
          <a:p>
            <a:pPr fontAlgn="base">
              <a:spcBef>
                <a:spcPct val="0"/>
              </a:spcBef>
              <a:spcAft>
                <a:spcPct val="0"/>
              </a:spcAft>
            </a:pPr>
            <a:r>
              <a:rPr lang="en-US" dirty="0" smtClean="0">
                <a:solidFill>
                  <a:srgbClr val="FF0000"/>
                </a:solidFill>
                <a:latin typeface="Arial" charset="0"/>
                <a:ea typeface="ＭＳ Ｐゴシック" charset="0"/>
                <a:cs typeface="ＭＳ Ｐゴシック" charset="0"/>
              </a:rPr>
              <a:t>11%</a:t>
            </a:r>
            <a:endParaRPr lang="en-US" dirty="0">
              <a:solidFill>
                <a:srgbClr val="FF0000"/>
              </a:solidFill>
              <a:latin typeface="Arial" charset="0"/>
              <a:ea typeface="ＭＳ Ｐゴシック" charset="0"/>
              <a:cs typeface="ＭＳ Ｐゴシック" charset="0"/>
            </a:endParaRPr>
          </a:p>
        </p:txBody>
      </p:sp>
      <p:cxnSp>
        <p:nvCxnSpPr>
          <p:cNvPr id="35" name="Straight Arrow Connector 34"/>
          <p:cNvCxnSpPr/>
          <p:nvPr/>
        </p:nvCxnSpPr>
        <p:spPr>
          <a:xfrm flipV="1">
            <a:off x="3419872" y="2108597"/>
            <a:ext cx="0"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13656" y="5540896"/>
            <a:ext cx="86493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kern="0" dirty="0" smtClean="0">
                <a:solidFill>
                  <a:srgbClr val="FF0000"/>
                </a:solidFill>
                <a:latin typeface="Tahoma"/>
              </a:rPr>
              <a:t>Better system performance than the best previous scheduler </a:t>
            </a:r>
          </a:p>
          <a:p>
            <a:pPr algn="ctr" fontAlgn="base">
              <a:spcBef>
                <a:spcPct val="0"/>
              </a:spcBef>
              <a:spcAft>
                <a:spcPct val="0"/>
              </a:spcAft>
            </a:pPr>
            <a:r>
              <a:rPr lang="en-US" sz="2400" kern="0" dirty="0" smtClean="0">
                <a:solidFill>
                  <a:srgbClr val="FF0000"/>
                </a:solidFill>
                <a:latin typeface="Tahoma"/>
              </a:rPr>
              <a:t>at lower hardware cost </a:t>
            </a:r>
            <a:endParaRPr lang="en-US" dirty="0">
              <a:solidFill>
                <a:srgbClr val="FFFFFF"/>
              </a:solidFill>
              <a:latin typeface="Tahoma"/>
            </a:endParaRPr>
          </a:p>
        </p:txBody>
      </p:sp>
      <p:sp>
        <p:nvSpPr>
          <p:cNvPr id="18" name="Rectangle 17"/>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kern="0" dirty="0" smtClean="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171469105"/>
      </p:ext>
    </p:extLst>
  </p:cSld>
  <p:clrMapOvr>
    <a:masterClrMapping/>
  </p:clrMapOvr>
  <p:transition advTm="48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p:stCondLst>
                              <p:cond delay="0"/>
                            </p:stCondLst>
                            <p:childTnLst>
                              <p:par>
                                <p:cTn id="19" presetID="17"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ppt_h/2"/>
                                          </p:val>
                                        </p:tav>
                                        <p:tav tm="100000">
                                          <p:val>
                                            <p:strVal val="#ppt_y"/>
                                          </p:val>
                                        </p:tav>
                                      </p:tavLst>
                                    </p:anim>
                                    <p:anim calcmode="lin" valueType="num">
                                      <p:cBhvr>
                                        <p:cTn id="23" dur="500" fill="hold"/>
                                        <p:tgtEl>
                                          <p:spTgt spid="35"/>
                                        </p:tgtEl>
                                        <p:attrNameLst>
                                          <p:attrName>ppt_w</p:attrName>
                                        </p:attrNameLst>
                                      </p:cBhvr>
                                      <p:tavLst>
                                        <p:tav tm="0">
                                          <p:val>
                                            <p:strVal val="#ppt_w"/>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5"/>
                                        </p:tgtEl>
                                        <p:attrNameLst>
                                          <p:attrName>style.visibility</p:attrName>
                                        </p:attrNameLst>
                                      </p:cBhvr>
                                      <p:to>
                                        <p:strVal val="hidden"/>
                                      </p:to>
                                    </p:set>
                                  </p:childTnLst>
                                </p:cTn>
                              </p:par>
                            </p:childTnLst>
                          </p:cTn>
                        </p:par>
                        <p:par>
                          <p:cTn id="36" fill="hold">
                            <p:stCondLst>
                              <p:cond delay="0"/>
                            </p:stCondLst>
                            <p:childTnLst>
                              <p:par>
                                <p:cTn id="37" presetID="17"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ppt_h/2"/>
                                          </p:val>
                                        </p:tav>
                                        <p:tav tm="100000">
                                          <p:val>
                                            <p:strVal val="#ppt_y"/>
                                          </p:val>
                                        </p:tav>
                                      </p:tavLst>
                                    </p:anim>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0" grpId="1"/>
      <p:bldP spid="31" grpId="0"/>
      <p:bldP spid="31"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300" dirty="0" smtClean="0"/>
              <a:t>Combining Multiple Interference Control Techniques</a:t>
            </a:r>
            <a:endParaRPr lang="en-US" sz="3300" dirty="0"/>
          </a:p>
        </p:txBody>
      </p:sp>
      <p:sp>
        <p:nvSpPr>
          <p:cNvPr id="3" name="Content Placeholder 2"/>
          <p:cNvSpPr>
            <a:spLocks noGrp="1"/>
          </p:cNvSpPr>
          <p:nvPr>
            <p:ph idx="1"/>
          </p:nvPr>
        </p:nvSpPr>
        <p:spPr/>
        <p:txBody>
          <a:bodyPr/>
          <a:lstStyle/>
          <a:p>
            <a:r>
              <a:rPr lang="en-US" dirty="0" smtClean="0"/>
              <a:t>Combined interference control techniques can mitigate interference much more than a single technique alone can do</a:t>
            </a:r>
          </a:p>
          <a:p>
            <a:endParaRPr lang="en-US" dirty="0"/>
          </a:p>
          <a:p>
            <a:r>
              <a:rPr lang="en-US" dirty="0" smtClean="0"/>
              <a:t>The key challenge is:</a:t>
            </a:r>
          </a:p>
          <a:p>
            <a:pPr lvl="1"/>
            <a:r>
              <a:rPr lang="en-US" dirty="0"/>
              <a:t>D</a:t>
            </a:r>
            <a:r>
              <a:rPr lang="en-US" dirty="0" smtClean="0"/>
              <a:t>eciding what technique to apply when</a:t>
            </a:r>
          </a:p>
          <a:p>
            <a:pPr lvl="1"/>
            <a:r>
              <a:rPr lang="en-US" dirty="0" smtClean="0"/>
              <a:t>Partitioning work appropriately between software and hardware</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98</a:t>
            </a:fld>
            <a:endParaRPr lang="en-US"/>
          </a:p>
        </p:txBody>
      </p:sp>
    </p:spTree>
    <p:extLst>
      <p:ext uri="{BB962C8B-B14F-4D97-AF65-F5344CB8AC3E}">
        <p14:creationId xmlns:p14="http://schemas.microsoft.com/office/powerpoint/2010/main" val="4127700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inter-thread memory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99</a:t>
            </a:fld>
            <a:endParaRPr lang="en-US"/>
          </a:p>
        </p:txBody>
      </p:sp>
      <p:sp>
        <p:nvSpPr>
          <p:cNvPr id="5" name="Rectangle 4"/>
          <p:cNvSpPr/>
          <p:nvPr/>
        </p:nvSpPr>
        <p:spPr>
          <a:xfrm>
            <a:off x="152400" y="4076325"/>
            <a:ext cx="3581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548025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10.xml><?xml version="1.0" encoding="utf-8"?>
<p:tagLst xmlns:a="http://schemas.openxmlformats.org/drawingml/2006/main" xmlns:r="http://schemas.openxmlformats.org/officeDocument/2006/relationships" xmlns:p="http://schemas.openxmlformats.org/presentationml/2006/main">
  <p:tag name="TIMING" val="|5.2|2.6"/>
</p:tagLst>
</file>

<file path=ppt/tags/tag11.xml><?xml version="1.0" encoding="utf-8"?>
<p:tagLst xmlns:a="http://schemas.openxmlformats.org/drawingml/2006/main" xmlns:r="http://schemas.openxmlformats.org/officeDocument/2006/relationships" xmlns:p="http://schemas.openxmlformats.org/presentationml/2006/main">
  <p:tag name="TIMING" val="|5.3|6|1.8"/>
</p:tagLst>
</file>

<file path=ppt/tags/tag12.xml><?xml version="1.0" encoding="utf-8"?>
<p:tagLst xmlns:a="http://schemas.openxmlformats.org/drawingml/2006/main" xmlns:r="http://schemas.openxmlformats.org/officeDocument/2006/relationships" xmlns:p="http://schemas.openxmlformats.org/presentationml/2006/main">
  <p:tag name="TIMING" val="|0.6|1|3.4"/>
</p:tagLst>
</file>

<file path=ppt/tags/tag13.xml><?xml version="1.0" encoding="utf-8"?>
<p:tagLst xmlns:a="http://schemas.openxmlformats.org/drawingml/2006/main" xmlns:r="http://schemas.openxmlformats.org/officeDocument/2006/relationships" xmlns:p="http://schemas.openxmlformats.org/presentationml/2006/main">
  <p:tag name="TIMING" val="|2.6|5.6|10"/>
</p:tagLst>
</file>

<file path=ppt/tags/tag14.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15.xml><?xml version="1.0" encoding="utf-8"?>
<p:tagLst xmlns:a="http://schemas.openxmlformats.org/drawingml/2006/main" xmlns:r="http://schemas.openxmlformats.org/officeDocument/2006/relationships" xmlns:p="http://schemas.openxmlformats.org/presentationml/2006/main">
  <p:tag name="TIMING" val="|8.5|20.7|10.9|6|7.4|14"/>
</p:tagLst>
</file>

<file path=ppt/tags/tag16.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17.xml><?xml version="1.0" encoding="utf-8"?>
<p:tagLst xmlns:a="http://schemas.openxmlformats.org/drawingml/2006/main" xmlns:r="http://schemas.openxmlformats.org/officeDocument/2006/relationships" xmlns:p="http://schemas.openxmlformats.org/presentationml/2006/main">
  <p:tag name="TIMING" val="|1.7|1.8|2.3|9.6"/>
</p:tagLst>
</file>

<file path=ppt/tags/tag18.xml><?xml version="1.0" encoding="utf-8"?>
<p:tagLst xmlns:a="http://schemas.openxmlformats.org/drawingml/2006/main" xmlns:r="http://schemas.openxmlformats.org/officeDocument/2006/relationships" xmlns:p="http://schemas.openxmlformats.org/presentationml/2006/main">
  <p:tag name="TIMING" val="|12.9|7.7"/>
</p:tagLst>
</file>

<file path=ppt/tags/tag19.xml><?xml version="1.0" encoding="utf-8"?>
<p:tagLst xmlns:a="http://schemas.openxmlformats.org/drawingml/2006/main" xmlns:r="http://schemas.openxmlformats.org/officeDocument/2006/relationships" xmlns:p="http://schemas.openxmlformats.org/presentationml/2006/main">
  <p:tag name="TIMING" val="|18.1"/>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20.xml><?xml version="1.0" encoding="utf-8"?>
<p:tagLst xmlns:a="http://schemas.openxmlformats.org/drawingml/2006/main" xmlns:r="http://schemas.openxmlformats.org/officeDocument/2006/relationships" xmlns:p="http://schemas.openxmlformats.org/presentationml/2006/main">
  <p:tag name="TIMING" val="|6.6|4|4|6.5|6.8|13.1"/>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19|8.6|8.8"/>
</p:tagLst>
</file>

<file path=ppt/tags/tag5.xml><?xml version="1.0" encoding="utf-8"?>
<p:tagLst xmlns:a="http://schemas.openxmlformats.org/drawingml/2006/main" xmlns:r="http://schemas.openxmlformats.org/officeDocument/2006/relationships" xmlns:p="http://schemas.openxmlformats.org/presentationml/2006/main">
  <p:tag name="TIMING" val="|9.6|15.6"/>
</p:tagLst>
</file>

<file path=ppt/tags/tag6.xml><?xml version="1.0" encoding="utf-8"?>
<p:tagLst xmlns:a="http://schemas.openxmlformats.org/drawingml/2006/main" xmlns:r="http://schemas.openxmlformats.org/officeDocument/2006/relationships" xmlns:p="http://schemas.openxmlformats.org/presentationml/2006/main">
  <p:tag name="TIMING" val="|15.4|12.6|15"/>
</p:tagLst>
</file>

<file path=ppt/tags/tag7.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8.xml><?xml version="1.0" encoding="utf-8"?>
<p:tagLst xmlns:a="http://schemas.openxmlformats.org/drawingml/2006/main" xmlns:r="http://schemas.openxmlformats.org/officeDocument/2006/relationships" xmlns:p="http://schemas.openxmlformats.org/presentationml/2006/main">
  <p:tag name="TIMING" val="|9.2|17.1|16.2|10.9|28.4|12.6|7.2|6.5|3.3|7.8|3.4"/>
</p:tagLst>
</file>

<file path=ppt/tags/tag9.xml><?xml version="1.0" encoding="utf-8"?>
<p:tagLst xmlns:a="http://schemas.openxmlformats.org/drawingml/2006/main" xmlns:r="http://schemas.openxmlformats.org/officeDocument/2006/relationships" xmlns:p="http://schemas.openxmlformats.org/presentationml/2006/main">
  <p:tag name="TIMING" val="|36.5|19.6|8.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9.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65.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56516</TotalTime>
  <Words>14197</Words>
  <Application>Microsoft Office PowerPoint</Application>
  <PresentationFormat>On-screen Show (4:3)</PresentationFormat>
  <Paragraphs>2600</Paragraphs>
  <Slides>129</Slides>
  <Notes>83</Notes>
  <HiddenSlides>0</HiddenSlides>
  <MMClips>0</MMClips>
  <ScaleCrop>false</ScaleCrop>
  <HeadingPairs>
    <vt:vector size="8" baseType="variant">
      <vt:variant>
        <vt:lpstr>Fonts Used</vt:lpstr>
      </vt:variant>
      <vt:variant>
        <vt:i4>14</vt:i4>
      </vt:variant>
      <vt:variant>
        <vt:lpstr>Theme</vt:lpstr>
      </vt:variant>
      <vt:variant>
        <vt:i4>74</vt:i4>
      </vt:variant>
      <vt:variant>
        <vt:lpstr>Embedded OLE Servers</vt:lpstr>
      </vt:variant>
      <vt:variant>
        <vt:i4>1</vt:i4>
      </vt:variant>
      <vt:variant>
        <vt:lpstr>Slide Titles</vt:lpstr>
      </vt:variant>
      <vt:variant>
        <vt:i4>129</vt:i4>
      </vt:variant>
    </vt:vector>
  </HeadingPairs>
  <TitlesOfParts>
    <vt:vector size="218" baseType="lpstr">
      <vt:lpstr>ＭＳ Ｐゴシック</vt:lpstr>
      <vt:lpstr>Arial</vt:lpstr>
      <vt:lpstr>Calibri</vt:lpstr>
      <vt:lpstr>Calibri Light</vt:lpstr>
      <vt:lpstr>Garamond</vt:lpstr>
      <vt:lpstr>Gill Sans</vt:lpstr>
      <vt:lpstr>Helvetica</vt:lpstr>
      <vt:lpstr>Lucida Grande</vt:lpstr>
      <vt:lpstr>Symbol</vt:lpstr>
      <vt:lpstr>Tahoma</vt:lpstr>
      <vt:lpstr>Times New Roman</vt:lpstr>
      <vt:lpstr>Verdana</vt:lpstr>
      <vt:lpstr>Wingdings</vt:lpstr>
      <vt:lpstr>ヒラギノ角ゴ ProN W3</vt: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42_Edge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57_Edge</vt:lpstr>
      <vt:lpstr>58_Edge</vt:lpstr>
      <vt:lpstr>20_Edge</vt:lpstr>
      <vt:lpstr>53_Edge</vt:lpstr>
      <vt:lpstr>60_Edge</vt:lpstr>
      <vt:lpstr>1_Metropolitan_bullet</vt:lpstr>
      <vt:lpstr>16_Edge</vt:lpstr>
      <vt:lpstr>40_Edge</vt:lpstr>
      <vt:lpstr>62_Edge</vt:lpstr>
      <vt:lpstr>63_Edge</vt:lpstr>
      <vt:lpstr>64_Edge</vt:lpstr>
      <vt:lpstr>2_Metropolitan_bullet</vt:lpstr>
      <vt:lpstr>65_Edge</vt:lpstr>
      <vt:lpstr>66_Edge</vt:lpstr>
      <vt:lpstr>38_Edge</vt:lpstr>
      <vt:lpstr>43_Edge</vt:lpstr>
      <vt:lpstr>Office Theme</vt:lpstr>
      <vt:lpstr>44_Edge</vt:lpstr>
      <vt:lpstr>59_Edge</vt:lpstr>
      <vt:lpstr>Office 主题</vt:lpstr>
      <vt:lpstr>4_Office Theme</vt:lpstr>
      <vt:lpstr>61_Edge</vt:lpstr>
      <vt:lpstr>Worksheet</vt:lpstr>
      <vt:lpstr>18-740/640  Computer Architecture Lecture 15: Memory Resource Management II</vt:lpstr>
      <vt:lpstr>Required Readings</vt:lpstr>
      <vt:lpstr>Guest Lecture Tomorrow (11/3, Tuesday) </vt:lpstr>
      <vt:lpstr>CALCM Seminar Tomorrow (11/3)</vt:lpstr>
      <vt:lpstr>Shared Resource Design for Multi-Core Systems</vt:lpstr>
      <vt:lpstr>Memory System is the Major Shared Resource</vt:lpstr>
      <vt:lpstr>Much More of a Shared Resource in Future</vt:lpstr>
      <vt:lpstr>Inter-Thread/Application Interference</vt:lpstr>
      <vt:lpstr>Unfair Slowdowns due to Interference</vt:lpstr>
      <vt:lpstr>Uncontrolled Interference: An Example</vt:lpstr>
      <vt:lpstr>A Memory Performance Hog</vt:lpstr>
      <vt:lpstr>What Does the Memory Hog Do?</vt:lpstr>
      <vt:lpstr>DRAM Controllers</vt:lpstr>
      <vt:lpstr>Effect of the Memory Performance Hog</vt:lpstr>
      <vt:lpstr>Problems due to Uncontrolled Interference</vt:lpstr>
      <vt:lpstr>Problems due to Uncontrolled Interference</vt:lpstr>
      <vt:lpstr>Distributed DoS in Networked Multi-Core Systems</vt:lpstr>
      <vt:lpstr>How Do We Solve The Problem?</vt:lpstr>
      <vt:lpstr>QoS-Aware Memory Systems: Challenges</vt:lpstr>
      <vt:lpstr>Designing QoS-Aware Memory Systems: Approaches</vt:lpstr>
      <vt:lpstr>Fundamental Interference Control Techniques</vt:lpstr>
      <vt:lpstr>QoS-Aware Memory Scheduling</vt:lpstr>
      <vt:lpstr>QoS-Aware Memory Scheduling: Evolution</vt:lpstr>
      <vt:lpstr>QoS-Aware Memory Scheduling: Evolution</vt:lpstr>
      <vt:lpstr>QoS-Aware Memory Scheduling: Evolution</vt:lpstr>
      <vt:lpstr>QoS-Aware Memory Scheduling: Evolution</vt:lpstr>
      <vt:lpstr>QoS-Aware Memory Scheduling: Evolution</vt:lpstr>
      <vt:lpstr>QoS-Aware Memory Scheduling: Evolution</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More on STFM</vt:lpstr>
      <vt:lpstr>Parallelism-Aware Batch Scheduling</vt:lpstr>
      <vt:lpstr>Another Problem due to Memory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Thread Ranking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 (Hmean-speedup)</vt:lpstr>
      <vt:lpstr>PAR-BS Pros and Cons</vt:lpstr>
      <vt:lpstr>More on PAR-BS</vt:lpstr>
      <vt:lpstr>ATLAS Memory Scheduler</vt:lpstr>
      <vt:lpstr>ATLAS: Summary</vt:lpstr>
      <vt:lpstr>System Throughput: 24-Core System</vt:lpstr>
      <vt:lpstr>System Throughput: 4-MC System</vt:lpstr>
      <vt:lpstr>ATLAS Pros and Cons</vt:lpstr>
      <vt:lpstr>More on ATLAS Memory Scheduler</vt:lpstr>
      <vt:lpstr>TCM: Thread Cluster Memory Scheduling</vt:lpstr>
      <vt:lpstr>Previous Scheduling Algorithms are Biased</vt:lpstr>
      <vt:lpstr>Throughput vs. Fairness</vt:lpstr>
      <vt:lpstr>Achieving the Best of Both Worlds</vt:lpstr>
      <vt:lpstr>Thread Cluster Memory Scheduling [Kim+ MICRO’10]</vt:lpstr>
      <vt:lpstr>Clustering Threads</vt:lpstr>
      <vt:lpstr>TCM: Quantum-Based Operation</vt:lpstr>
      <vt:lpstr>TCM: Scheduling Algorithm</vt:lpstr>
      <vt:lpstr>TCM: Throughput and Fairness</vt:lpstr>
      <vt:lpstr>TCM: Fairness-Throughput Tradeoff</vt:lpstr>
      <vt:lpstr>Operating System Support</vt:lpstr>
      <vt:lpstr>TCM Pros and Cons</vt:lpstr>
      <vt:lpstr>More on TCM</vt:lpstr>
      <vt:lpstr>Handling Memory Interference In Multithreaded Applications with Memory Scheduling  </vt:lpstr>
      <vt:lpstr>Multithreaded (Parallel) Applications</vt:lpstr>
      <vt:lpstr>Critical Sections</vt:lpstr>
      <vt:lpstr>Barriers</vt:lpstr>
      <vt:lpstr>Stages of Pipelined Programs</vt:lpstr>
      <vt:lpstr>Handling Interference in Parallel Applications</vt:lpstr>
      <vt:lpstr>Prioritizing Requests from Limiter Threads</vt:lpstr>
      <vt:lpstr>More on PAMS</vt:lpstr>
      <vt:lpstr>Other Ways of  Handling Memory Interference</vt:lpstr>
      <vt:lpstr>Fundamental Interference Control Techniques</vt:lpstr>
      <vt:lpstr>Memory Channel Partitioning</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Interval Based Operation</vt:lpstr>
      <vt:lpstr>Observations</vt:lpstr>
      <vt:lpstr>Integrated Memory Partitioning and Scheduling (IMPS)</vt:lpstr>
      <vt:lpstr>Hardware Cost</vt:lpstr>
      <vt:lpstr>Performance of Channel Partitioning</vt:lpstr>
      <vt:lpstr>Combining Multiple Interference Control Techniques</vt:lpstr>
      <vt:lpstr>Fundamental Interference Control Techniques</vt:lpstr>
      <vt:lpstr>Source Throttling: A Fairness Substrate</vt:lpstr>
      <vt:lpstr>Fairness via Source Throttling (FST) [ASPLOS’10]</vt:lpstr>
      <vt:lpstr>Core (Source) Throttling</vt:lpstr>
      <vt:lpstr>More on Source Throttling (I)</vt:lpstr>
      <vt:lpstr>Fundamental Interference Control Techniques</vt:lpstr>
      <vt:lpstr>Interference-Aware Thread Scheduling</vt:lpstr>
      <vt:lpstr>Summary: Fundamental Interference Control Techniques</vt:lpstr>
      <vt:lpstr>Required Readings for Wednesday</vt:lpstr>
      <vt:lpstr>18-740/640  Computer Architecture Lecture 15: Memory Resource Management II</vt:lpstr>
      <vt:lpstr>Interference-Aware Thread Scheduling</vt:lpstr>
      <vt:lpstr>Virtualized Cluster</vt:lpstr>
      <vt:lpstr>Conventional DRM Policies</vt:lpstr>
      <vt:lpstr>Microarchitecture-level Interference</vt:lpstr>
      <vt:lpstr>Microarchitecture Unawareness</vt:lpstr>
      <vt:lpstr>Impact on Performance</vt:lpstr>
      <vt:lpstr>Impact on Performance</vt:lpstr>
      <vt:lpstr>A-DRM: Architecture-aware DRM</vt:lpstr>
      <vt:lpstr>A-DRM: Architecture-aware DRM</vt:lpstr>
      <vt:lpstr>More on Architecture-Aware DRM</vt:lpstr>
      <vt:lpstr>The Blacklisting Memory Scheduler</vt:lpstr>
      <vt:lpstr>Tackling Inter-Application Interference: Application-aware Memory Scheduling</vt:lpstr>
      <vt:lpstr>Performance vs. Fairness vs. Simplicity </vt:lpstr>
      <vt:lpstr>Key Observation 1: Group Rather Than Rank</vt:lpstr>
      <vt:lpstr>Key Observation 1: Group Rather Than Rank</vt:lpstr>
      <vt:lpstr>Key Observation 2</vt:lpstr>
      <vt:lpstr>Performance vs. Fairness vs. Simplicity</vt:lpstr>
      <vt:lpstr>Performance and Fairness</vt:lpstr>
      <vt:lpstr>Complexity</vt:lpstr>
      <vt:lpstr>More on BLISS (I)</vt:lpstr>
      <vt:lpstr>More on BLISS: Longer Version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Nandita Vijaykumar</cp:lastModifiedBy>
  <cp:revision>1798</cp:revision>
  <cp:lastPrinted>2010-05-26T16:43:32Z</cp:lastPrinted>
  <dcterms:created xsi:type="dcterms:W3CDTF">2010-10-08T20:41:54Z</dcterms:created>
  <dcterms:modified xsi:type="dcterms:W3CDTF">2015-11-03T06:58:24Z</dcterms:modified>
</cp:coreProperties>
</file>