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2.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4.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6.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7.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8.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9.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0.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1.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2.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5.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7.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30.xml" ContentType="application/vnd.openxmlformats-officedocument.presentationml.notesSlide+xml"/>
  <Override PartName="/ppt/charts/chart9.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Override5.xml" ContentType="application/vnd.openxmlformats-officedocument.themeOverride+xml"/>
  <Override PartName="/ppt/charts/chart13.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charts/chart14.xml" ContentType="application/vnd.openxmlformats-officedocument.drawingml.chart+xml"/>
  <Override PartName="/ppt/theme/themeOverride7.xml" ContentType="application/vnd.openxmlformats-officedocument.themeOverride+xml"/>
  <Override PartName="/ppt/drawings/drawing2.xml" ContentType="application/vnd.openxmlformats-officedocument.drawingml.chartshapes+xml"/>
  <Override PartName="/ppt/notesSlides/notesSlide33.xml" ContentType="application/vnd.openxmlformats-officedocument.presentationml.notesSlide+xml"/>
  <Override PartName="/ppt/charts/chart15.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charts/chart16.xml" ContentType="application/vnd.openxmlformats-officedocument.drawingml.chart+xml"/>
  <Override PartName="/ppt/theme/themeOverride9.xml" ContentType="application/vnd.openxmlformats-officedocument.themeOverride+xml"/>
  <Override PartName="/ppt/charts/chart17.xml" ContentType="application/vnd.openxmlformats-officedocument.drawingml.chart+xml"/>
  <Override PartName="/ppt/theme/themeOverride10.xml" ContentType="application/vnd.openxmlformats-officedocument.themeOverride+xml"/>
  <Override PartName="/ppt/charts/chart18.xml" ContentType="application/vnd.openxmlformats-officedocument.drawingml.chart+xml"/>
  <Override PartName="/ppt/theme/themeOverride1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36.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 id="2147483908" r:id="rId3"/>
    <p:sldMasterId id="2147483924" r:id="rId4"/>
    <p:sldMasterId id="2147483940" r:id="rId5"/>
    <p:sldMasterId id="2147483956" r:id="rId6"/>
    <p:sldMasterId id="2147483972" r:id="rId7"/>
    <p:sldMasterId id="2147483998" r:id="rId8"/>
    <p:sldMasterId id="2147484072" r:id="rId9"/>
    <p:sldMasterId id="2147484120" r:id="rId10"/>
    <p:sldMasterId id="2147484408" r:id="rId11"/>
    <p:sldMasterId id="2147484421" r:id="rId12"/>
    <p:sldMasterId id="2147484434" r:id="rId13"/>
    <p:sldMasterId id="2147484446" r:id="rId14"/>
    <p:sldMasterId id="2147484459" r:id="rId15"/>
    <p:sldMasterId id="2147484471" r:id="rId16"/>
    <p:sldMasterId id="2147484483" r:id="rId17"/>
    <p:sldMasterId id="2147484495" r:id="rId18"/>
    <p:sldMasterId id="2147484508" r:id="rId19"/>
    <p:sldMasterId id="2147484520" r:id="rId20"/>
    <p:sldMasterId id="2147484532" r:id="rId21"/>
    <p:sldMasterId id="2147484544" r:id="rId22"/>
    <p:sldMasterId id="2147484556" r:id="rId23"/>
    <p:sldMasterId id="2147484568" r:id="rId24"/>
    <p:sldMasterId id="2147484580" r:id="rId25"/>
    <p:sldMasterId id="2147484593" r:id="rId26"/>
    <p:sldMasterId id="2147484606" r:id="rId27"/>
    <p:sldMasterId id="2147484618" r:id="rId28"/>
    <p:sldMasterId id="2147484630" r:id="rId29"/>
    <p:sldMasterId id="2147484642" r:id="rId30"/>
    <p:sldMasterId id="2147484655" r:id="rId31"/>
    <p:sldMasterId id="2147484667" r:id="rId32"/>
    <p:sldMasterId id="2147484679" r:id="rId33"/>
    <p:sldMasterId id="2147484686" r:id="rId34"/>
    <p:sldMasterId id="2147484693" r:id="rId35"/>
    <p:sldMasterId id="2147484700" r:id="rId36"/>
    <p:sldMasterId id="2147484713" r:id="rId37"/>
    <p:sldMasterId id="2147484725" r:id="rId38"/>
  </p:sldMasterIdLst>
  <p:notesMasterIdLst>
    <p:notesMasterId r:id="rId191"/>
  </p:notesMasterIdLst>
  <p:sldIdLst>
    <p:sldId id="316" r:id="rId39"/>
    <p:sldId id="468" r:id="rId40"/>
    <p:sldId id="469" r:id="rId41"/>
    <p:sldId id="470" r:id="rId42"/>
    <p:sldId id="471" r:id="rId43"/>
    <p:sldId id="472" r:id="rId44"/>
    <p:sldId id="473" r:id="rId45"/>
    <p:sldId id="474" r:id="rId46"/>
    <p:sldId id="475" r:id="rId47"/>
    <p:sldId id="476" r:id="rId48"/>
    <p:sldId id="477" r:id="rId49"/>
    <p:sldId id="478" r:id="rId50"/>
    <p:sldId id="479" r:id="rId51"/>
    <p:sldId id="452" r:id="rId52"/>
    <p:sldId id="463" r:id="rId53"/>
    <p:sldId id="462" r:id="rId54"/>
    <p:sldId id="454" r:id="rId55"/>
    <p:sldId id="455" r:id="rId56"/>
    <p:sldId id="456" r:id="rId57"/>
    <p:sldId id="457" r:id="rId58"/>
    <p:sldId id="458" r:id="rId59"/>
    <p:sldId id="459" r:id="rId60"/>
    <p:sldId id="460" r:id="rId61"/>
    <p:sldId id="480" r:id="rId62"/>
    <p:sldId id="464" r:id="rId63"/>
    <p:sldId id="447" r:id="rId64"/>
    <p:sldId id="450" r:id="rId65"/>
    <p:sldId id="465" r:id="rId66"/>
    <p:sldId id="466" r:id="rId67"/>
    <p:sldId id="467" r:id="rId68"/>
    <p:sldId id="608" r:id="rId69"/>
    <p:sldId id="481" r:id="rId70"/>
    <p:sldId id="482" r:id="rId71"/>
    <p:sldId id="484" r:id="rId72"/>
    <p:sldId id="485" r:id="rId73"/>
    <p:sldId id="486" r:id="rId74"/>
    <p:sldId id="487" r:id="rId75"/>
    <p:sldId id="488" r:id="rId76"/>
    <p:sldId id="489" r:id="rId77"/>
    <p:sldId id="490" r:id="rId78"/>
    <p:sldId id="491" r:id="rId79"/>
    <p:sldId id="492" r:id="rId80"/>
    <p:sldId id="493" r:id="rId81"/>
    <p:sldId id="494" r:id="rId82"/>
    <p:sldId id="495" r:id="rId83"/>
    <p:sldId id="496" r:id="rId84"/>
    <p:sldId id="497" r:id="rId85"/>
    <p:sldId id="498" r:id="rId86"/>
    <p:sldId id="499" r:id="rId87"/>
    <p:sldId id="500" r:id="rId88"/>
    <p:sldId id="501" r:id="rId89"/>
    <p:sldId id="502" r:id="rId90"/>
    <p:sldId id="503" r:id="rId91"/>
    <p:sldId id="504" r:id="rId92"/>
    <p:sldId id="505" r:id="rId93"/>
    <p:sldId id="506" r:id="rId94"/>
    <p:sldId id="507" r:id="rId95"/>
    <p:sldId id="508" r:id="rId96"/>
    <p:sldId id="509" r:id="rId97"/>
    <p:sldId id="510" r:id="rId98"/>
    <p:sldId id="511" r:id="rId99"/>
    <p:sldId id="512" r:id="rId100"/>
    <p:sldId id="513" r:id="rId101"/>
    <p:sldId id="514" r:id="rId102"/>
    <p:sldId id="515" r:id="rId103"/>
    <p:sldId id="516" r:id="rId104"/>
    <p:sldId id="517" r:id="rId105"/>
    <p:sldId id="518" r:id="rId106"/>
    <p:sldId id="519" r:id="rId107"/>
    <p:sldId id="520" r:id="rId108"/>
    <p:sldId id="609" r:id="rId109"/>
    <p:sldId id="521" r:id="rId110"/>
    <p:sldId id="522" r:id="rId111"/>
    <p:sldId id="523" r:id="rId112"/>
    <p:sldId id="524" r:id="rId113"/>
    <p:sldId id="525" r:id="rId114"/>
    <p:sldId id="526" r:id="rId115"/>
    <p:sldId id="527" r:id="rId116"/>
    <p:sldId id="528" r:id="rId117"/>
    <p:sldId id="529" r:id="rId118"/>
    <p:sldId id="530" r:id="rId119"/>
    <p:sldId id="531" r:id="rId120"/>
    <p:sldId id="532" r:id="rId121"/>
    <p:sldId id="533" r:id="rId122"/>
    <p:sldId id="534" r:id="rId123"/>
    <p:sldId id="535" r:id="rId124"/>
    <p:sldId id="536" r:id="rId125"/>
    <p:sldId id="537" r:id="rId126"/>
    <p:sldId id="538" r:id="rId127"/>
    <p:sldId id="539" r:id="rId128"/>
    <p:sldId id="540" r:id="rId129"/>
    <p:sldId id="541" r:id="rId130"/>
    <p:sldId id="542" r:id="rId131"/>
    <p:sldId id="543" r:id="rId132"/>
    <p:sldId id="544" r:id="rId133"/>
    <p:sldId id="545" r:id="rId134"/>
    <p:sldId id="546" r:id="rId135"/>
    <p:sldId id="547" r:id="rId136"/>
    <p:sldId id="548" r:id="rId137"/>
    <p:sldId id="549" r:id="rId138"/>
    <p:sldId id="550" r:id="rId139"/>
    <p:sldId id="551" r:id="rId140"/>
    <p:sldId id="552" r:id="rId141"/>
    <p:sldId id="553" r:id="rId142"/>
    <p:sldId id="554" r:id="rId143"/>
    <p:sldId id="555" r:id="rId144"/>
    <p:sldId id="556" r:id="rId145"/>
    <p:sldId id="557" r:id="rId146"/>
    <p:sldId id="558" r:id="rId147"/>
    <p:sldId id="559" r:id="rId148"/>
    <p:sldId id="560" r:id="rId149"/>
    <p:sldId id="561" r:id="rId150"/>
    <p:sldId id="562" r:id="rId151"/>
    <p:sldId id="563" r:id="rId152"/>
    <p:sldId id="564" r:id="rId153"/>
    <p:sldId id="565" r:id="rId154"/>
    <p:sldId id="566" r:id="rId155"/>
    <p:sldId id="567" r:id="rId156"/>
    <p:sldId id="568" r:id="rId157"/>
    <p:sldId id="569" r:id="rId158"/>
    <p:sldId id="570" r:id="rId159"/>
    <p:sldId id="571" r:id="rId160"/>
    <p:sldId id="572" r:id="rId161"/>
    <p:sldId id="573" r:id="rId162"/>
    <p:sldId id="574" r:id="rId163"/>
    <p:sldId id="575" r:id="rId164"/>
    <p:sldId id="576" r:id="rId165"/>
    <p:sldId id="577" r:id="rId166"/>
    <p:sldId id="578" r:id="rId167"/>
    <p:sldId id="579" r:id="rId168"/>
    <p:sldId id="580" r:id="rId169"/>
    <p:sldId id="581" r:id="rId170"/>
    <p:sldId id="582" r:id="rId171"/>
    <p:sldId id="583" r:id="rId172"/>
    <p:sldId id="584" r:id="rId173"/>
    <p:sldId id="585" r:id="rId174"/>
    <p:sldId id="586" r:id="rId175"/>
    <p:sldId id="587" r:id="rId176"/>
    <p:sldId id="588" r:id="rId177"/>
    <p:sldId id="589" r:id="rId178"/>
    <p:sldId id="590" r:id="rId179"/>
    <p:sldId id="591" r:id="rId180"/>
    <p:sldId id="592" r:id="rId181"/>
    <p:sldId id="593" r:id="rId182"/>
    <p:sldId id="594" r:id="rId183"/>
    <p:sldId id="595" r:id="rId184"/>
    <p:sldId id="596" r:id="rId185"/>
    <p:sldId id="597" r:id="rId186"/>
    <p:sldId id="598" r:id="rId187"/>
    <p:sldId id="606" r:id="rId188"/>
    <p:sldId id="603" r:id="rId189"/>
    <p:sldId id="604" r:id="rId1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132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04.xml"/><Relationship Id="rId143" Type="http://schemas.openxmlformats.org/officeDocument/2006/relationships/slide" Target="slides/slide105.xml"/><Relationship Id="rId144" Type="http://schemas.openxmlformats.org/officeDocument/2006/relationships/slide" Target="slides/slide106.xml"/><Relationship Id="rId145" Type="http://schemas.openxmlformats.org/officeDocument/2006/relationships/slide" Target="slides/slide107.xml"/><Relationship Id="rId146" Type="http://schemas.openxmlformats.org/officeDocument/2006/relationships/slide" Target="slides/slide108.xml"/><Relationship Id="rId147" Type="http://schemas.openxmlformats.org/officeDocument/2006/relationships/slide" Target="slides/slide109.xml"/><Relationship Id="rId148" Type="http://schemas.openxmlformats.org/officeDocument/2006/relationships/slide" Target="slides/slide110.xml"/><Relationship Id="rId149" Type="http://schemas.openxmlformats.org/officeDocument/2006/relationships/slide" Target="slides/slide111.xml"/><Relationship Id="rId180" Type="http://schemas.openxmlformats.org/officeDocument/2006/relationships/slide" Target="slides/slide142.xml"/><Relationship Id="rId181" Type="http://schemas.openxmlformats.org/officeDocument/2006/relationships/slide" Target="slides/slide143.xml"/><Relationship Id="rId182" Type="http://schemas.openxmlformats.org/officeDocument/2006/relationships/slide" Target="slides/slide144.xml"/><Relationship Id="rId40" Type="http://schemas.openxmlformats.org/officeDocument/2006/relationships/slide" Target="slides/slide2.xml"/><Relationship Id="rId41" Type="http://schemas.openxmlformats.org/officeDocument/2006/relationships/slide" Target="slides/slide3.xml"/><Relationship Id="rId42" Type="http://schemas.openxmlformats.org/officeDocument/2006/relationships/slide" Target="slides/slide4.xml"/><Relationship Id="rId43" Type="http://schemas.openxmlformats.org/officeDocument/2006/relationships/slide" Target="slides/slide5.xml"/><Relationship Id="rId44" Type="http://schemas.openxmlformats.org/officeDocument/2006/relationships/slide" Target="slides/slide6.xml"/><Relationship Id="rId45" Type="http://schemas.openxmlformats.org/officeDocument/2006/relationships/slide" Target="slides/slide7.xml"/><Relationship Id="rId46" Type="http://schemas.openxmlformats.org/officeDocument/2006/relationships/slide" Target="slides/slide8.xml"/><Relationship Id="rId47" Type="http://schemas.openxmlformats.org/officeDocument/2006/relationships/slide" Target="slides/slide9.xml"/><Relationship Id="rId48" Type="http://schemas.openxmlformats.org/officeDocument/2006/relationships/slide" Target="slides/slide10.xml"/><Relationship Id="rId49" Type="http://schemas.openxmlformats.org/officeDocument/2006/relationships/slide" Target="slides/slide11.xml"/><Relationship Id="rId183" Type="http://schemas.openxmlformats.org/officeDocument/2006/relationships/slide" Target="slides/slide145.xml"/><Relationship Id="rId184" Type="http://schemas.openxmlformats.org/officeDocument/2006/relationships/slide" Target="slides/slide146.xml"/><Relationship Id="rId185" Type="http://schemas.openxmlformats.org/officeDocument/2006/relationships/slide" Target="slides/slide147.xml"/><Relationship Id="rId186" Type="http://schemas.openxmlformats.org/officeDocument/2006/relationships/slide" Target="slides/slide148.xml"/><Relationship Id="rId187" Type="http://schemas.openxmlformats.org/officeDocument/2006/relationships/slide" Target="slides/slide149.xml"/><Relationship Id="rId188" Type="http://schemas.openxmlformats.org/officeDocument/2006/relationships/slide" Target="slides/slide150.xml"/><Relationship Id="rId189" Type="http://schemas.openxmlformats.org/officeDocument/2006/relationships/slide" Target="slides/slide151.xml"/><Relationship Id="rId80" Type="http://schemas.openxmlformats.org/officeDocument/2006/relationships/slide" Target="slides/slide42.xml"/><Relationship Id="rId81" Type="http://schemas.openxmlformats.org/officeDocument/2006/relationships/slide" Target="slides/slide43.xml"/><Relationship Id="rId82" Type="http://schemas.openxmlformats.org/officeDocument/2006/relationships/slide" Target="slides/slide44.xml"/><Relationship Id="rId83" Type="http://schemas.openxmlformats.org/officeDocument/2006/relationships/slide" Target="slides/slide45.xml"/><Relationship Id="rId84" Type="http://schemas.openxmlformats.org/officeDocument/2006/relationships/slide" Target="slides/slide46.xml"/><Relationship Id="rId85" Type="http://schemas.openxmlformats.org/officeDocument/2006/relationships/slide" Target="slides/slide47.xml"/><Relationship Id="rId86" Type="http://schemas.openxmlformats.org/officeDocument/2006/relationships/slide" Target="slides/slide48.xml"/><Relationship Id="rId87" Type="http://schemas.openxmlformats.org/officeDocument/2006/relationships/slide" Target="slides/slide49.xml"/><Relationship Id="rId88" Type="http://schemas.openxmlformats.org/officeDocument/2006/relationships/slide" Target="slides/slide50.xml"/><Relationship Id="rId89" Type="http://schemas.openxmlformats.org/officeDocument/2006/relationships/slide" Target="slides/slide51.xml"/><Relationship Id="rId110" Type="http://schemas.openxmlformats.org/officeDocument/2006/relationships/slide" Target="slides/slide72.xml"/><Relationship Id="rId111" Type="http://schemas.openxmlformats.org/officeDocument/2006/relationships/slide" Target="slides/slide73.xml"/><Relationship Id="rId112" Type="http://schemas.openxmlformats.org/officeDocument/2006/relationships/slide" Target="slides/slide74.xml"/><Relationship Id="rId113" Type="http://schemas.openxmlformats.org/officeDocument/2006/relationships/slide" Target="slides/slide75.xml"/><Relationship Id="rId114" Type="http://schemas.openxmlformats.org/officeDocument/2006/relationships/slide" Target="slides/slide76.xml"/><Relationship Id="rId115" Type="http://schemas.openxmlformats.org/officeDocument/2006/relationships/slide" Target="slides/slide77.xml"/><Relationship Id="rId116" Type="http://schemas.openxmlformats.org/officeDocument/2006/relationships/slide" Target="slides/slide78.xml"/><Relationship Id="rId117" Type="http://schemas.openxmlformats.org/officeDocument/2006/relationships/slide" Target="slides/slide79.xml"/><Relationship Id="rId118" Type="http://schemas.openxmlformats.org/officeDocument/2006/relationships/slide" Target="slides/slide80.xml"/><Relationship Id="rId119" Type="http://schemas.openxmlformats.org/officeDocument/2006/relationships/slide" Target="slides/slide81.xml"/><Relationship Id="rId150" Type="http://schemas.openxmlformats.org/officeDocument/2006/relationships/slide" Target="slides/slide112.xml"/><Relationship Id="rId151" Type="http://schemas.openxmlformats.org/officeDocument/2006/relationships/slide" Target="slides/slide113.xml"/><Relationship Id="rId152" Type="http://schemas.openxmlformats.org/officeDocument/2006/relationships/slide" Target="slides/slide11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5.xml"/><Relationship Id="rId154" Type="http://schemas.openxmlformats.org/officeDocument/2006/relationships/slide" Target="slides/slide116.xml"/><Relationship Id="rId155" Type="http://schemas.openxmlformats.org/officeDocument/2006/relationships/slide" Target="slides/slide117.xml"/><Relationship Id="rId156" Type="http://schemas.openxmlformats.org/officeDocument/2006/relationships/slide" Target="slides/slide118.xml"/><Relationship Id="rId157" Type="http://schemas.openxmlformats.org/officeDocument/2006/relationships/slide" Target="slides/slide119.xml"/><Relationship Id="rId158" Type="http://schemas.openxmlformats.org/officeDocument/2006/relationships/slide" Target="slides/slide120.xml"/><Relationship Id="rId159" Type="http://schemas.openxmlformats.org/officeDocument/2006/relationships/slide" Target="slides/slide121.xml"/><Relationship Id="rId190" Type="http://schemas.openxmlformats.org/officeDocument/2006/relationships/slide" Target="slides/slide152.xml"/><Relationship Id="rId191" Type="http://schemas.openxmlformats.org/officeDocument/2006/relationships/notesMaster" Target="notesMasters/notesMaster1.xml"/><Relationship Id="rId192" Type="http://schemas.openxmlformats.org/officeDocument/2006/relationships/printerSettings" Target="printerSettings/printerSettings1.bin"/><Relationship Id="rId50" Type="http://schemas.openxmlformats.org/officeDocument/2006/relationships/slide" Target="slides/slide12.xml"/><Relationship Id="rId51" Type="http://schemas.openxmlformats.org/officeDocument/2006/relationships/slide" Target="slides/slide13.xml"/><Relationship Id="rId52" Type="http://schemas.openxmlformats.org/officeDocument/2006/relationships/slide" Target="slides/slide14.xml"/><Relationship Id="rId53" Type="http://schemas.openxmlformats.org/officeDocument/2006/relationships/slide" Target="slides/slide15.xml"/><Relationship Id="rId54" Type="http://schemas.openxmlformats.org/officeDocument/2006/relationships/slide" Target="slides/slide16.xml"/><Relationship Id="rId55" Type="http://schemas.openxmlformats.org/officeDocument/2006/relationships/slide" Target="slides/slide17.xml"/><Relationship Id="rId56" Type="http://schemas.openxmlformats.org/officeDocument/2006/relationships/slide" Target="slides/slide18.xml"/><Relationship Id="rId57" Type="http://schemas.openxmlformats.org/officeDocument/2006/relationships/slide" Target="slides/slide19.xml"/><Relationship Id="rId58" Type="http://schemas.openxmlformats.org/officeDocument/2006/relationships/slide" Target="slides/slide20.xml"/><Relationship Id="rId59" Type="http://schemas.openxmlformats.org/officeDocument/2006/relationships/slide" Target="slides/slide21.xml"/><Relationship Id="rId193" Type="http://schemas.openxmlformats.org/officeDocument/2006/relationships/presProps" Target="presProps.xml"/><Relationship Id="rId194" Type="http://schemas.openxmlformats.org/officeDocument/2006/relationships/viewProps" Target="viewProps.xml"/><Relationship Id="rId195" Type="http://schemas.openxmlformats.org/officeDocument/2006/relationships/theme" Target="theme/theme1.xml"/><Relationship Id="rId196" Type="http://schemas.openxmlformats.org/officeDocument/2006/relationships/tableStyles" Target="tableStyles.xml"/><Relationship Id="rId90" Type="http://schemas.openxmlformats.org/officeDocument/2006/relationships/slide" Target="slides/slide52.xml"/><Relationship Id="rId91" Type="http://schemas.openxmlformats.org/officeDocument/2006/relationships/slide" Target="slides/slide53.xml"/><Relationship Id="rId92" Type="http://schemas.openxmlformats.org/officeDocument/2006/relationships/slide" Target="slides/slide54.xml"/><Relationship Id="rId93" Type="http://schemas.openxmlformats.org/officeDocument/2006/relationships/slide" Target="slides/slide55.xml"/><Relationship Id="rId94" Type="http://schemas.openxmlformats.org/officeDocument/2006/relationships/slide" Target="slides/slide56.xml"/><Relationship Id="rId95" Type="http://schemas.openxmlformats.org/officeDocument/2006/relationships/slide" Target="slides/slide57.xml"/><Relationship Id="rId96" Type="http://schemas.openxmlformats.org/officeDocument/2006/relationships/slide" Target="slides/slide58.xml"/><Relationship Id="rId97" Type="http://schemas.openxmlformats.org/officeDocument/2006/relationships/slide" Target="slides/slide59.xml"/><Relationship Id="rId98" Type="http://schemas.openxmlformats.org/officeDocument/2006/relationships/slide" Target="slides/slide60.xml"/><Relationship Id="rId99" Type="http://schemas.openxmlformats.org/officeDocument/2006/relationships/slide" Target="slides/slide61.xml"/><Relationship Id="rId120" Type="http://schemas.openxmlformats.org/officeDocument/2006/relationships/slide" Target="slides/slide82.xml"/><Relationship Id="rId121" Type="http://schemas.openxmlformats.org/officeDocument/2006/relationships/slide" Target="slides/slide83.xml"/><Relationship Id="rId122" Type="http://schemas.openxmlformats.org/officeDocument/2006/relationships/slide" Target="slides/slide84.xml"/><Relationship Id="rId123" Type="http://schemas.openxmlformats.org/officeDocument/2006/relationships/slide" Target="slides/slide85.xml"/><Relationship Id="rId124" Type="http://schemas.openxmlformats.org/officeDocument/2006/relationships/slide" Target="slides/slide86.xml"/><Relationship Id="rId125" Type="http://schemas.openxmlformats.org/officeDocument/2006/relationships/slide" Target="slides/slide87.xml"/><Relationship Id="rId126" Type="http://schemas.openxmlformats.org/officeDocument/2006/relationships/slide" Target="slides/slide88.xml"/><Relationship Id="rId127" Type="http://schemas.openxmlformats.org/officeDocument/2006/relationships/slide" Target="slides/slide89.xml"/><Relationship Id="rId128" Type="http://schemas.openxmlformats.org/officeDocument/2006/relationships/slide" Target="slides/slide90.xml"/><Relationship Id="rId129" Type="http://schemas.openxmlformats.org/officeDocument/2006/relationships/slide" Target="slides/slide91.xml"/><Relationship Id="rId160" Type="http://schemas.openxmlformats.org/officeDocument/2006/relationships/slide" Target="slides/slide122.xml"/><Relationship Id="rId161" Type="http://schemas.openxmlformats.org/officeDocument/2006/relationships/slide" Target="slides/slide123.xml"/><Relationship Id="rId162" Type="http://schemas.openxmlformats.org/officeDocument/2006/relationships/slide" Target="slides/slide12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5.xml"/><Relationship Id="rId164" Type="http://schemas.openxmlformats.org/officeDocument/2006/relationships/slide" Target="slides/slide126.xml"/><Relationship Id="rId165" Type="http://schemas.openxmlformats.org/officeDocument/2006/relationships/slide" Target="slides/slide127.xml"/><Relationship Id="rId166" Type="http://schemas.openxmlformats.org/officeDocument/2006/relationships/slide" Target="slides/slide128.xml"/><Relationship Id="rId167" Type="http://schemas.openxmlformats.org/officeDocument/2006/relationships/slide" Target="slides/slide129.xml"/><Relationship Id="rId168" Type="http://schemas.openxmlformats.org/officeDocument/2006/relationships/slide" Target="slides/slide130.xml"/><Relationship Id="rId169" Type="http://schemas.openxmlformats.org/officeDocument/2006/relationships/slide" Target="slides/slide131.xml"/><Relationship Id="rId60" Type="http://schemas.openxmlformats.org/officeDocument/2006/relationships/slide" Target="slides/slide22.xml"/><Relationship Id="rId61" Type="http://schemas.openxmlformats.org/officeDocument/2006/relationships/slide" Target="slides/slide23.xml"/><Relationship Id="rId62" Type="http://schemas.openxmlformats.org/officeDocument/2006/relationships/slide" Target="slides/slide24.xml"/><Relationship Id="rId63" Type="http://schemas.openxmlformats.org/officeDocument/2006/relationships/slide" Target="slides/slide25.xml"/><Relationship Id="rId64" Type="http://schemas.openxmlformats.org/officeDocument/2006/relationships/slide" Target="slides/slide26.xml"/><Relationship Id="rId65" Type="http://schemas.openxmlformats.org/officeDocument/2006/relationships/slide" Target="slides/slide27.xml"/><Relationship Id="rId66" Type="http://schemas.openxmlformats.org/officeDocument/2006/relationships/slide" Target="slides/slide28.xml"/><Relationship Id="rId67" Type="http://schemas.openxmlformats.org/officeDocument/2006/relationships/slide" Target="slides/slide29.xml"/><Relationship Id="rId68" Type="http://schemas.openxmlformats.org/officeDocument/2006/relationships/slide" Target="slides/slide30.xml"/><Relationship Id="rId69" Type="http://schemas.openxmlformats.org/officeDocument/2006/relationships/slide" Target="slides/slide31.xml"/><Relationship Id="rId130" Type="http://schemas.openxmlformats.org/officeDocument/2006/relationships/slide" Target="slides/slide92.xml"/><Relationship Id="rId131" Type="http://schemas.openxmlformats.org/officeDocument/2006/relationships/slide" Target="slides/slide93.xml"/><Relationship Id="rId132" Type="http://schemas.openxmlformats.org/officeDocument/2006/relationships/slide" Target="slides/slide94.xml"/><Relationship Id="rId133" Type="http://schemas.openxmlformats.org/officeDocument/2006/relationships/slide" Target="slides/slide95.xml"/><Relationship Id="rId134" Type="http://schemas.openxmlformats.org/officeDocument/2006/relationships/slide" Target="slides/slide96.xml"/><Relationship Id="rId135" Type="http://schemas.openxmlformats.org/officeDocument/2006/relationships/slide" Target="slides/slide97.xml"/><Relationship Id="rId136" Type="http://schemas.openxmlformats.org/officeDocument/2006/relationships/slide" Target="slides/slide98.xml"/><Relationship Id="rId137" Type="http://schemas.openxmlformats.org/officeDocument/2006/relationships/slide" Target="slides/slide99.xml"/><Relationship Id="rId138" Type="http://schemas.openxmlformats.org/officeDocument/2006/relationships/slide" Target="slides/slide100.xml"/><Relationship Id="rId139" Type="http://schemas.openxmlformats.org/officeDocument/2006/relationships/slide" Target="slides/slide101.xml"/><Relationship Id="rId170" Type="http://schemas.openxmlformats.org/officeDocument/2006/relationships/slide" Target="slides/slide132.xml"/><Relationship Id="rId171" Type="http://schemas.openxmlformats.org/officeDocument/2006/relationships/slide" Target="slides/slide133.xml"/><Relationship Id="rId172" Type="http://schemas.openxmlformats.org/officeDocument/2006/relationships/slide" Target="slides/slide13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 Target="slides/slide1.xml"/><Relationship Id="rId173" Type="http://schemas.openxmlformats.org/officeDocument/2006/relationships/slide" Target="slides/slide135.xml"/><Relationship Id="rId174" Type="http://schemas.openxmlformats.org/officeDocument/2006/relationships/slide" Target="slides/slide136.xml"/><Relationship Id="rId175" Type="http://schemas.openxmlformats.org/officeDocument/2006/relationships/slide" Target="slides/slide137.xml"/><Relationship Id="rId176" Type="http://schemas.openxmlformats.org/officeDocument/2006/relationships/slide" Target="slides/slide138.xml"/><Relationship Id="rId177" Type="http://schemas.openxmlformats.org/officeDocument/2006/relationships/slide" Target="slides/slide139.xml"/><Relationship Id="rId178" Type="http://schemas.openxmlformats.org/officeDocument/2006/relationships/slide" Target="slides/slide140.xml"/><Relationship Id="rId179" Type="http://schemas.openxmlformats.org/officeDocument/2006/relationships/slide" Target="slides/slide141.xml"/><Relationship Id="rId70" Type="http://schemas.openxmlformats.org/officeDocument/2006/relationships/slide" Target="slides/slide32.xml"/><Relationship Id="rId71" Type="http://schemas.openxmlformats.org/officeDocument/2006/relationships/slide" Target="slides/slide33.xml"/><Relationship Id="rId72" Type="http://schemas.openxmlformats.org/officeDocument/2006/relationships/slide" Target="slides/slide34.xml"/><Relationship Id="rId73" Type="http://schemas.openxmlformats.org/officeDocument/2006/relationships/slide" Target="slides/slide35.xml"/><Relationship Id="rId74" Type="http://schemas.openxmlformats.org/officeDocument/2006/relationships/slide" Target="slides/slide36.xml"/><Relationship Id="rId75" Type="http://schemas.openxmlformats.org/officeDocument/2006/relationships/slide" Target="slides/slide37.xml"/><Relationship Id="rId76" Type="http://schemas.openxmlformats.org/officeDocument/2006/relationships/slide" Target="slides/slide38.xml"/><Relationship Id="rId77" Type="http://schemas.openxmlformats.org/officeDocument/2006/relationships/slide" Target="slides/slide39.xml"/><Relationship Id="rId78" Type="http://schemas.openxmlformats.org/officeDocument/2006/relationships/slide" Target="slides/slide40.xml"/><Relationship Id="rId7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2.xml"/><Relationship Id="rId101" Type="http://schemas.openxmlformats.org/officeDocument/2006/relationships/slide" Target="slides/slide63.xml"/><Relationship Id="rId102" Type="http://schemas.openxmlformats.org/officeDocument/2006/relationships/slide" Target="slides/slide64.xml"/><Relationship Id="rId103" Type="http://schemas.openxmlformats.org/officeDocument/2006/relationships/slide" Target="slides/slide65.xml"/><Relationship Id="rId104" Type="http://schemas.openxmlformats.org/officeDocument/2006/relationships/slide" Target="slides/slide66.xml"/><Relationship Id="rId105" Type="http://schemas.openxmlformats.org/officeDocument/2006/relationships/slide" Target="slides/slide67.xml"/><Relationship Id="rId106" Type="http://schemas.openxmlformats.org/officeDocument/2006/relationships/slide" Target="slides/slide68.xml"/><Relationship Id="rId107" Type="http://schemas.openxmlformats.org/officeDocument/2006/relationships/slide" Target="slides/slide69.xml"/><Relationship Id="rId108" Type="http://schemas.openxmlformats.org/officeDocument/2006/relationships/slide" Target="slides/slide70.xml"/><Relationship Id="rId109" Type="http://schemas.openxmlformats.org/officeDocument/2006/relationships/slide" Target="slides/slide71.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02.xml"/><Relationship Id="rId141" Type="http://schemas.openxmlformats.org/officeDocument/2006/relationships/slide" Target="slides/slide103.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2.xlsx"/></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3.xlsx"/><Relationship Id="rId3"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4.xlsx"/><Relationship Id="rId3"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5.xlsx"/><Relationship Id="rId3"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6.xlsx"/></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7.xlsx"/></Relationships>
</file>

<file path=ppt/charts/_rels/chart18.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Sheet8.xlsx"/></Relationships>
</file>

<file path=ppt/charts/_rels/chart19.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vboxsrv\shared\ppts\pdl-retreat-talk\sheets\perf-energy.csv"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vboxsrv\shared\ppts\pdl-retreat-talk\sheets\s-curve.csv"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2012018696"/>
        <c:axId val="-2012015000"/>
      </c:barChart>
      <c:catAx>
        <c:axId val="-20120186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012015000"/>
        <c:crosses val="autoZero"/>
        <c:auto val="1"/>
        <c:lblAlgn val="ctr"/>
        <c:lblOffset val="100"/>
        <c:noMultiLvlLbl val="0"/>
      </c:catAx>
      <c:valAx>
        <c:axId val="-2012015000"/>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2012018696"/>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c:v>
                </c:pt>
                <c:pt idx="1">
                  <c:v>1.115</c:v>
                </c:pt>
                <c:pt idx="2">
                  <c:v>1.107</c:v>
                </c:pt>
              </c:numCache>
            </c:numRef>
          </c:val>
        </c:ser>
        <c:dLbls>
          <c:showLegendKey val="0"/>
          <c:showVal val="0"/>
          <c:showCatName val="0"/>
          <c:showSerName val="0"/>
          <c:showPercent val="0"/>
          <c:showBubbleSize val="0"/>
        </c:dLbls>
        <c:gapWidth val="150"/>
        <c:axId val="1754339064"/>
        <c:axId val="1754342104"/>
      </c:barChart>
      <c:catAx>
        <c:axId val="1754339064"/>
        <c:scaling>
          <c:orientation val="minMax"/>
        </c:scaling>
        <c:delete val="0"/>
        <c:axPos val="b"/>
        <c:majorTickMark val="out"/>
        <c:minorTickMark val="none"/>
        <c:tickLblPos val="nextTo"/>
        <c:txPr>
          <a:bodyPr/>
          <a:lstStyle/>
          <a:p>
            <a:pPr>
              <a:defRPr sz="1800"/>
            </a:pPr>
            <a:endParaRPr lang="en-US"/>
          </a:p>
        </c:txPr>
        <c:crossAx val="1754342104"/>
        <c:crosses val="autoZero"/>
        <c:auto val="1"/>
        <c:lblAlgn val="ctr"/>
        <c:lblOffset val="0"/>
        <c:noMultiLvlLbl val="0"/>
      </c:catAx>
      <c:valAx>
        <c:axId val="1754342104"/>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1754339064"/>
        <c:crosses val="autoZero"/>
        <c:crossBetween val="between"/>
      </c:valAx>
    </c:plotArea>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c:v>
                </c:pt>
                <c:pt idx="1">
                  <c:v>0.755</c:v>
                </c:pt>
                <c:pt idx="2">
                  <c:v>0.737</c:v>
                </c:pt>
              </c:numCache>
            </c:numRef>
          </c:val>
        </c:ser>
        <c:dLbls>
          <c:showLegendKey val="0"/>
          <c:showVal val="0"/>
          <c:showCatName val="0"/>
          <c:showSerName val="0"/>
          <c:showPercent val="0"/>
          <c:showBubbleSize val="0"/>
        </c:dLbls>
        <c:gapWidth val="150"/>
        <c:axId val="1752454168"/>
        <c:axId val="1752465400"/>
      </c:barChart>
      <c:catAx>
        <c:axId val="1752454168"/>
        <c:scaling>
          <c:orientation val="minMax"/>
        </c:scaling>
        <c:delete val="0"/>
        <c:axPos val="b"/>
        <c:majorTickMark val="out"/>
        <c:minorTickMark val="none"/>
        <c:tickLblPos val="nextTo"/>
        <c:txPr>
          <a:bodyPr/>
          <a:lstStyle/>
          <a:p>
            <a:pPr>
              <a:defRPr sz="1800"/>
            </a:pPr>
            <a:endParaRPr lang="en-US"/>
          </a:p>
        </c:txPr>
        <c:crossAx val="1752465400"/>
        <c:crosses val="autoZero"/>
        <c:auto val="1"/>
        <c:lblAlgn val="ctr"/>
        <c:lblOffset val="0"/>
        <c:noMultiLvlLbl val="0"/>
      </c:catAx>
      <c:valAx>
        <c:axId val="1752465400"/>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1752454168"/>
        <c:crosses val="autoZero"/>
        <c:crossBetween val="between"/>
      </c:valAx>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752637736"/>
        <c:axId val="1752641368"/>
      </c:barChart>
      <c:catAx>
        <c:axId val="175263773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641368"/>
        <c:crosses val="autoZero"/>
        <c:auto val="1"/>
        <c:lblAlgn val="ctr"/>
        <c:lblOffset val="100"/>
        <c:noMultiLvlLbl val="0"/>
      </c:catAx>
      <c:valAx>
        <c:axId val="175264136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63773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754621080"/>
        <c:axId val="1754624712"/>
      </c:barChart>
      <c:catAx>
        <c:axId val="175462108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4624712"/>
        <c:crosses val="autoZero"/>
        <c:auto val="1"/>
        <c:lblAlgn val="ctr"/>
        <c:lblOffset val="100"/>
        <c:noMultiLvlLbl val="0"/>
      </c:catAx>
      <c:valAx>
        <c:axId val="175462471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462108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754663592"/>
        <c:axId val="1754667224"/>
      </c:barChart>
      <c:catAx>
        <c:axId val="175466359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4667224"/>
        <c:crosses val="autoZero"/>
        <c:auto val="1"/>
        <c:lblAlgn val="ctr"/>
        <c:lblOffset val="100"/>
        <c:noMultiLvlLbl val="0"/>
      </c:catAx>
      <c:valAx>
        <c:axId val="175466722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466359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751438584"/>
        <c:axId val="1751442216"/>
      </c:barChart>
      <c:catAx>
        <c:axId val="175143858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1442216"/>
        <c:crosses val="autoZero"/>
        <c:auto val="1"/>
        <c:lblAlgn val="ctr"/>
        <c:lblOffset val="100"/>
        <c:noMultiLvlLbl val="0"/>
      </c:catAx>
      <c:valAx>
        <c:axId val="175144221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1438584"/>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751512936"/>
        <c:axId val="1751516568"/>
      </c:barChart>
      <c:catAx>
        <c:axId val="175151293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1516568"/>
        <c:crosses val="autoZero"/>
        <c:auto val="1"/>
        <c:lblAlgn val="ctr"/>
        <c:lblOffset val="100"/>
        <c:noMultiLvlLbl val="0"/>
      </c:catAx>
      <c:valAx>
        <c:axId val="175151656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151293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752703272"/>
        <c:axId val="1752706904"/>
      </c:barChart>
      <c:catAx>
        <c:axId val="17527032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706904"/>
        <c:crosses val="autoZero"/>
        <c:auto val="1"/>
        <c:lblAlgn val="ctr"/>
        <c:lblOffset val="100"/>
        <c:noMultiLvlLbl val="0"/>
      </c:catAx>
      <c:valAx>
        <c:axId val="175270690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70327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752759288"/>
        <c:axId val="1752762888"/>
      </c:barChart>
      <c:catAx>
        <c:axId val="17527592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762888"/>
        <c:crosses val="autoZero"/>
        <c:auto val="1"/>
        <c:lblAlgn val="ctr"/>
        <c:lblOffset val="100"/>
        <c:noMultiLvlLbl val="0"/>
      </c:catAx>
      <c:valAx>
        <c:axId val="175276288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759288"/>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(Sheet1!$F$27,Sheet1!$F$47,Sheet1!$F$97)</c:f>
              <c:numCache>
                <c:formatCode>General</c:formatCode>
                <c:ptCount val="3"/>
                <c:pt idx="0">
                  <c:v>1.0</c:v>
                </c:pt>
                <c:pt idx="1">
                  <c:v>1.0</c:v>
                </c:pt>
                <c:pt idx="2">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(Sheet1!$F$28,Sheet1!$F$48,Sheet1!$F$98)</c:f>
              <c:numCache>
                <c:formatCode>General</c:formatCode>
                <c:ptCount val="3"/>
                <c:pt idx="0">
                  <c:v>1.31083660882258</c:v>
                </c:pt>
                <c:pt idx="1">
                  <c:v>0.81719489482245</c:v>
                </c:pt>
                <c:pt idx="2">
                  <c:v>0.465423705640499</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(Sheet1!$F$29,Sheet1!$F$49,Sheet1!$F$99)</c:f>
              <c:numCache>
                <c:formatCode>General</c:formatCode>
                <c:ptCount val="3"/>
                <c:pt idx="0">
                  <c:v>1.8423460201957</c:v>
                </c:pt>
                <c:pt idx="1">
                  <c:v>0.569207907349579</c:v>
                </c:pt>
                <c:pt idx="2">
                  <c:v>0.443071661584369</c:v>
                </c:pt>
              </c:numCache>
            </c:numRef>
          </c:val>
        </c:ser>
        <c:dLbls>
          <c:showLegendKey val="0"/>
          <c:showVal val="0"/>
          <c:showCatName val="0"/>
          <c:showSerName val="0"/>
          <c:showPercent val="0"/>
          <c:showBubbleSize val="0"/>
        </c:dLbls>
        <c:gapWidth val="150"/>
        <c:axId val="1752878344"/>
        <c:axId val="1752883880"/>
      </c:barChart>
      <c:catAx>
        <c:axId val="1752878344"/>
        <c:scaling>
          <c:orientation val="minMax"/>
        </c:scaling>
        <c:delete val="0"/>
        <c:axPos val="b"/>
        <c:title>
          <c:tx>
            <c:rich>
              <a:bodyPr/>
              <a:lstStyle/>
              <a:p>
                <a:pPr>
                  <a:defRPr/>
                </a:pPr>
                <a:r>
                  <a:rPr lang="en-US"/>
                  <a:t>Normalized Metric</a:t>
                </a:r>
              </a:p>
            </c:rich>
          </c:tx>
          <c:layout/>
          <c:overlay val="0"/>
        </c:title>
        <c:majorTickMark val="none"/>
        <c:minorTickMark val="none"/>
        <c:tickLblPos val="nextTo"/>
        <c:crossAx val="1752883880"/>
        <c:crosses val="autoZero"/>
        <c:auto val="1"/>
        <c:lblAlgn val="ctr"/>
        <c:lblOffset val="100"/>
        <c:noMultiLvlLbl val="0"/>
      </c:catAx>
      <c:valAx>
        <c:axId val="1752883880"/>
        <c:scaling>
          <c:orientation val="minMax"/>
        </c:scaling>
        <c:delete val="0"/>
        <c:axPos val="l"/>
        <c:majorGridlines/>
        <c:numFmt formatCode="General" sourceLinked="1"/>
        <c:majorTickMark val="out"/>
        <c:minorTickMark val="none"/>
        <c:tickLblPos val="nextTo"/>
        <c:crossAx val="1752878344"/>
        <c:crosses val="autoZero"/>
        <c:crossBetween val="between"/>
      </c:valAx>
      <c:spPr>
        <a:noFill/>
        <a:ln w="25400">
          <a:noFill/>
        </a:ln>
      </c:spPr>
    </c:plotArea>
    <c:legend>
      <c:legendPos val="t"/>
      <c:layout/>
      <c:overlay val="0"/>
    </c:legend>
    <c:plotVisOnly val="1"/>
    <c:dispBlanksAs val="gap"/>
    <c:showDLblsOverMax val="0"/>
  </c:chart>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0.0422949214681498"/>
          <c:w val="0.812485267171792"/>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1.0</c:v>
                </c:pt>
                <c:pt idx="1">
                  <c:v>1.0</c:v>
                </c:pt>
              </c:numCache>
            </c:numRef>
          </c:val>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0.0885826771653543</c:v>
                </c:pt>
                <c:pt idx="1">
                  <c:v>0.0134486900255947</c:v>
                </c:pt>
              </c:numCache>
            </c:numRef>
          </c:val>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c:v>
                </c:pt>
                <c:pt idx="1">
                  <c:v>0.311830651836331</c:v>
                </c:pt>
              </c:numCache>
            </c:numRef>
          </c:val>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1.01476377952756</c:v>
                </c:pt>
                <c:pt idx="1">
                  <c:v>0.678499123939099</c:v>
                </c:pt>
              </c:numCache>
            </c:numRef>
          </c:val>
        </c:ser>
        <c:dLbls>
          <c:showLegendKey val="0"/>
          <c:showVal val="0"/>
          <c:showCatName val="0"/>
          <c:showSerName val="0"/>
          <c:showPercent val="0"/>
          <c:showBubbleSize val="0"/>
        </c:dLbls>
        <c:gapWidth val="150"/>
        <c:axId val="-2010061208"/>
        <c:axId val="-2010047096"/>
      </c:barChart>
      <c:catAx>
        <c:axId val="-2010061208"/>
        <c:scaling>
          <c:orientation val="minMax"/>
        </c:scaling>
        <c:delete val="0"/>
        <c:axPos val="b"/>
        <c:majorTickMark val="out"/>
        <c:minorTickMark val="none"/>
        <c:tickLblPos val="nextTo"/>
        <c:txPr>
          <a:bodyPr/>
          <a:lstStyle/>
          <a:p>
            <a:pPr>
              <a:defRPr sz="2400"/>
            </a:pPr>
            <a:endParaRPr lang="en-US"/>
          </a:p>
        </c:txPr>
        <c:crossAx val="-2010047096"/>
        <c:crosses val="autoZero"/>
        <c:auto val="1"/>
        <c:lblAlgn val="ctr"/>
        <c:lblOffset val="100"/>
        <c:noMultiLvlLbl val="0"/>
      </c:catAx>
      <c:valAx>
        <c:axId val="-2010047096"/>
        <c:scaling>
          <c:orientation val="minMax"/>
        </c:scaling>
        <c:delete val="0"/>
        <c:axPos val="l"/>
        <c:majorGridlines/>
        <c:title>
          <c:tx>
            <c:rich>
              <a:bodyPr rot="-5400000" vert="horz"/>
              <a:lstStyle/>
              <a:p>
                <a:pPr>
                  <a:defRPr/>
                </a:pPr>
                <a:r>
                  <a:rPr lang="en-US" sz="2400" dirty="0" smtClean="0"/>
                  <a:t>Normalized</a:t>
                </a:r>
                <a:r>
                  <a:rPr lang="en-US" sz="2400" baseline="0" dirty="0" smtClean="0"/>
                  <a:t> Savings</a:t>
                </a:r>
                <a:endParaRPr lang="en-US" sz="2400" dirty="0"/>
              </a:p>
            </c:rich>
          </c:tx>
          <c:layout/>
          <c:overlay val="0"/>
        </c:title>
        <c:numFmt formatCode="General" sourceLinked="1"/>
        <c:majorTickMark val="out"/>
        <c:minorTickMark val="none"/>
        <c:tickLblPos val="nextTo"/>
        <c:txPr>
          <a:bodyPr/>
          <a:lstStyle/>
          <a:p>
            <a:pPr>
              <a:defRPr sz="1800"/>
            </a:pPr>
            <a:endParaRPr lang="en-US"/>
          </a:p>
        </c:txPr>
        <c:crossAx val="-2010061208"/>
        <c:crosses val="autoZero"/>
        <c:crossBetween val="between"/>
      </c:valAx>
    </c:plotArea>
    <c:legend>
      <c:legendPos val="r"/>
      <c:layout>
        <c:manualLayout>
          <c:xMode val="edge"/>
          <c:yMode val="edge"/>
          <c:x val="0.283318352894567"/>
          <c:y val="0.00220680748239803"/>
          <c:w val="0.667939508740653"/>
          <c:h val="0.14108903053784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Sheet1!$F$27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Sheet1!$F$28</c:f>
              <c:numCache>
                <c:formatCode>General</c:formatCode>
                <c:ptCount val="1"/>
                <c:pt idx="0">
                  <c:v>1.31083660882258</c:v>
                </c:pt>
              </c:numCache>
            </c:numRef>
          </c:val>
        </c:ser>
        <c:ser>
          <c:idx val="1"/>
          <c:order val="2"/>
          <c:tx>
            <c:strRef>
              <c:f>Sheet1!$G$21</c:f>
              <c:strCache>
                <c:ptCount val="1"/>
                <c:pt idx="0">
                  <c:v>16GB DRAM</c:v>
                </c:pt>
              </c:strCache>
            </c:strRef>
          </c:tx>
          <c:spPr>
            <a:solidFill>
              <a:srgbClr val="0070C0"/>
            </a:solidFill>
            <a:ln>
              <a:solidFill>
                <a:schemeClr val="tx1"/>
              </a:solidFill>
            </a:ln>
          </c:spPr>
          <c:invertIfNegative val="0"/>
          <c:dPt>
            <c:idx val="0"/>
            <c:invertIfNegative val="0"/>
            <c:bubble3D val="0"/>
            <c:spPr>
              <a:solidFill>
                <a:srgbClr val="FFC000"/>
              </a:solidFill>
              <a:ln>
                <a:solidFill>
                  <a:schemeClr val="tx1"/>
                </a:solidFill>
              </a:ln>
            </c:spPr>
          </c:dPt>
          <c:cat>
            <c:strRef>
              <c:f>Sheet1!$E$9</c:f>
              <c:strCache>
                <c:ptCount val="1"/>
                <c:pt idx="0">
                  <c:v>Avg</c:v>
                </c:pt>
              </c:strCache>
            </c:strRef>
          </c:cat>
          <c:val>
            <c:numRef>
              <c:f>Sheet1!$F$29</c:f>
              <c:numCache>
                <c:formatCode>General</c:formatCode>
                <c:ptCount val="1"/>
                <c:pt idx="0">
                  <c:v>1.8423460201957</c:v>
                </c:pt>
              </c:numCache>
            </c:numRef>
          </c:val>
        </c:ser>
        <c:dLbls>
          <c:showLegendKey val="0"/>
          <c:showVal val="0"/>
          <c:showCatName val="0"/>
          <c:showSerName val="0"/>
          <c:showPercent val="0"/>
          <c:showBubbleSize val="0"/>
        </c:dLbls>
        <c:gapWidth val="150"/>
        <c:axId val="1752916280"/>
        <c:axId val="1752919256"/>
      </c:barChart>
      <c:catAx>
        <c:axId val="1752916280"/>
        <c:scaling>
          <c:orientation val="minMax"/>
        </c:scaling>
        <c:delete val="1"/>
        <c:axPos val="b"/>
        <c:majorTickMark val="none"/>
        <c:minorTickMark val="none"/>
        <c:tickLblPos val="nextTo"/>
        <c:crossAx val="1752919256"/>
        <c:crosses val="autoZero"/>
        <c:auto val="1"/>
        <c:lblAlgn val="ctr"/>
        <c:lblOffset val="100"/>
        <c:noMultiLvlLbl val="0"/>
      </c:catAx>
      <c:valAx>
        <c:axId val="1752919256"/>
        <c:scaling>
          <c:orientation val="minMax"/>
        </c:scaling>
        <c:delete val="0"/>
        <c:axPos val="l"/>
        <c:majorGridlines/>
        <c:title>
          <c:tx>
            <c:rich>
              <a:bodyPr/>
              <a:lstStyle/>
              <a:p>
                <a:pPr>
                  <a:defRPr b="1"/>
                </a:pPr>
                <a:r>
                  <a:rPr lang="en-US" b="1"/>
                  <a:t>Normalized Weighted Speedup</a:t>
                </a:r>
              </a:p>
            </c:rich>
          </c:tx>
          <c:layout/>
          <c:overlay val="0"/>
        </c:title>
        <c:numFmt formatCode="General" sourceLinked="1"/>
        <c:majorTickMark val="out"/>
        <c:minorTickMark val="none"/>
        <c:tickLblPos val="nextTo"/>
        <c:crossAx val="1752916280"/>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Sheet1!$F$47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Sheet1!$F$48</c:f>
              <c:numCache>
                <c:formatCode>General</c:formatCode>
                <c:ptCount val="1"/>
                <c:pt idx="0">
                  <c:v>0.81719489482245</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Sheet1!$E$9</c:f>
              <c:strCache>
                <c:ptCount val="1"/>
                <c:pt idx="0">
                  <c:v>Avg</c:v>
                </c:pt>
              </c:strCache>
            </c:strRef>
          </c:cat>
          <c:val>
            <c:numRef>
              <c:f>Sheet1!$F$49</c:f>
              <c:numCache>
                <c:formatCode>General</c:formatCode>
                <c:ptCount val="1"/>
                <c:pt idx="0">
                  <c:v>0.569207907349579</c:v>
                </c:pt>
              </c:numCache>
            </c:numRef>
          </c:val>
        </c:ser>
        <c:dLbls>
          <c:showLegendKey val="0"/>
          <c:showVal val="0"/>
          <c:showCatName val="0"/>
          <c:showSerName val="0"/>
          <c:showPercent val="0"/>
          <c:showBubbleSize val="0"/>
        </c:dLbls>
        <c:gapWidth val="150"/>
        <c:axId val="1752932888"/>
        <c:axId val="1752935864"/>
      </c:barChart>
      <c:catAx>
        <c:axId val="1752932888"/>
        <c:scaling>
          <c:orientation val="minMax"/>
        </c:scaling>
        <c:delete val="1"/>
        <c:axPos val="b"/>
        <c:majorTickMark val="none"/>
        <c:minorTickMark val="none"/>
        <c:tickLblPos val="nextTo"/>
        <c:crossAx val="1752935864"/>
        <c:crosses val="autoZero"/>
        <c:auto val="1"/>
        <c:lblAlgn val="ctr"/>
        <c:lblOffset val="100"/>
        <c:noMultiLvlLbl val="0"/>
      </c:catAx>
      <c:valAx>
        <c:axId val="1752935864"/>
        <c:scaling>
          <c:orientation val="minMax"/>
        </c:scaling>
        <c:delete val="0"/>
        <c:axPos val="l"/>
        <c:majorGridlines/>
        <c:title>
          <c:tx>
            <c:rich>
              <a:bodyPr/>
              <a:lstStyle/>
              <a:p>
                <a:pPr>
                  <a:defRPr b="1"/>
                </a:pPr>
                <a:r>
                  <a:rPr lang="en-US" b="1" dirty="0"/>
                  <a:t>Normalized </a:t>
                </a:r>
                <a:r>
                  <a:rPr lang="en-US" b="1" dirty="0" smtClean="0"/>
                  <a:t>Max. </a:t>
                </a:r>
                <a:r>
                  <a:rPr lang="en-US" b="1" dirty="0"/>
                  <a:t>Slowdown</a:t>
                </a:r>
              </a:p>
            </c:rich>
          </c:tx>
          <c:layout/>
          <c:overlay val="0"/>
        </c:title>
        <c:numFmt formatCode="General" sourceLinked="1"/>
        <c:majorTickMark val="out"/>
        <c:minorTickMark val="none"/>
        <c:tickLblPos val="nextTo"/>
        <c:crossAx val="1752932888"/>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
          <c:y val="0.134182129085658"/>
          <c:w val="0.772958040525943"/>
          <c:h val="0.572258160755767"/>
        </c:manualLayout>
      </c:layout>
      <c:barChart>
        <c:barDir val="col"/>
        <c:grouping val="clustered"/>
        <c:varyColors val="0"/>
        <c:ser>
          <c:idx val="1"/>
          <c:order val="0"/>
          <c:tx>
            <c:v>STT-RAM (base)</c:v>
          </c:tx>
          <c:invertIfNegative val="0"/>
          <c:val>
            <c:numRef>
              <c:f>DATA3!$AE$254:$AE$265</c:f>
              <c:numCache>
                <c:formatCode>0%</c:formatCode>
                <c:ptCount val="12"/>
                <c:pt idx="0">
                  <c:v>0.955735103004788</c:v>
                </c:pt>
                <c:pt idx="1">
                  <c:v>0.91812375170456</c:v>
                </c:pt>
                <c:pt idx="2">
                  <c:v>0.934346948873282</c:v>
                </c:pt>
                <c:pt idx="3">
                  <c:v>0.955791847209529</c:v>
                </c:pt>
                <c:pt idx="4">
                  <c:v>0.957383869299522</c:v>
                </c:pt>
                <c:pt idx="5">
                  <c:v>0.920833921090981</c:v>
                </c:pt>
                <c:pt idx="6">
                  <c:v>0.954044207803924</c:v>
                </c:pt>
                <c:pt idx="7">
                  <c:v>0.930193168435743</c:v>
                </c:pt>
                <c:pt idx="8">
                  <c:v>0.954133461057936</c:v>
                </c:pt>
                <c:pt idx="9">
                  <c:v>0.945068867250995</c:v>
                </c:pt>
                <c:pt idx="10">
                  <c:v>0.921034999102877</c:v>
                </c:pt>
                <c:pt idx="11">
                  <c:v>0.940608194984922</c:v>
                </c:pt>
              </c:numCache>
            </c:numRef>
          </c:val>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c:v>
                </c:pt>
                <c:pt idx="1">
                  <c:v>0.914526536881981</c:v>
                </c:pt>
                <c:pt idx="2">
                  <c:v>0.944297717493359</c:v>
                </c:pt>
                <c:pt idx="3">
                  <c:v>0.956316404121815</c:v>
                </c:pt>
                <c:pt idx="4">
                  <c:v>0.959512807264697</c:v>
                </c:pt>
                <c:pt idx="5">
                  <c:v>0.920918636758808</c:v>
                </c:pt>
                <c:pt idx="6">
                  <c:v>0.959476493019427</c:v>
                </c:pt>
                <c:pt idx="7">
                  <c:v>0.935640973444873</c:v>
                </c:pt>
                <c:pt idx="8">
                  <c:v>0.960028948504045</c:v>
                </c:pt>
                <c:pt idx="9">
                  <c:v>0.945741474428232</c:v>
                </c:pt>
                <c:pt idx="10">
                  <c:v>0.935460062455704</c:v>
                </c:pt>
                <c:pt idx="11">
                  <c:v>0.944732746297554</c:v>
                </c:pt>
              </c:numCache>
            </c:numRef>
          </c:val>
        </c:ser>
        <c:dLbls>
          <c:showLegendKey val="0"/>
          <c:showVal val="0"/>
          <c:showCatName val="0"/>
          <c:showSerName val="0"/>
          <c:showPercent val="0"/>
          <c:showBubbleSize val="0"/>
        </c:dLbls>
        <c:gapWidth val="150"/>
        <c:axId val="1752957704"/>
        <c:axId val="1752960680"/>
      </c:barChart>
      <c:catAx>
        <c:axId val="1752957704"/>
        <c:scaling>
          <c:orientation val="minMax"/>
        </c:scaling>
        <c:delete val="0"/>
        <c:axPos val="b"/>
        <c:majorTickMark val="out"/>
        <c:minorTickMark val="none"/>
        <c:tickLblPos val="nextTo"/>
        <c:crossAx val="1752960680"/>
        <c:crosses val="autoZero"/>
        <c:auto val="1"/>
        <c:lblAlgn val="ctr"/>
        <c:lblOffset val="100"/>
        <c:noMultiLvlLbl val="0"/>
      </c:catAx>
      <c:valAx>
        <c:axId val="1752960680"/>
        <c:scaling>
          <c:orientation val="minMax"/>
        </c:scaling>
        <c:delete val="0"/>
        <c:axPos val="l"/>
        <c:majorGridlines/>
        <c:title>
          <c:tx>
            <c:rich>
              <a:bodyPr rot="-5400000" vert="horz"/>
              <a:lstStyle/>
              <a:p>
                <a:pPr>
                  <a:defRPr sz="1600"/>
                </a:pPr>
                <a:r>
                  <a:rPr lang="en-US" sz="1800" dirty="0" smtClean="0"/>
                  <a:t>Performance </a:t>
                </a:r>
                <a:endParaRPr lang="en-US" sz="1800" dirty="0"/>
              </a:p>
              <a:p>
                <a:pPr>
                  <a:defRPr sz="1600"/>
                </a:pPr>
                <a:r>
                  <a:rPr lang="en-US" sz="1800" dirty="0" smtClean="0"/>
                  <a:t>vs. </a:t>
                </a:r>
                <a:r>
                  <a:rPr lang="en-US" sz="1800" dirty="0"/>
                  <a:t>DRAM</a:t>
                </a:r>
              </a:p>
            </c:rich>
          </c:tx>
          <c:layout>
            <c:manualLayout>
              <c:xMode val="edge"/>
              <c:yMode val="edge"/>
              <c:x val="0.0"/>
              <c:y val="0.140480918786801"/>
            </c:manualLayout>
          </c:layout>
          <c:overlay val="0"/>
        </c:title>
        <c:numFmt formatCode="0%" sourceLinked="1"/>
        <c:majorTickMark val="out"/>
        <c:minorTickMark val="none"/>
        <c:tickLblPos val="nextTo"/>
        <c:txPr>
          <a:bodyPr/>
          <a:lstStyle/>
          <a:p>
            <a:pPr>
              <a:defRPr sz="1200"/>
            </a:pPr>
            <a:endParaRPr lang="en-US"/>
          </a:p>
        </c:txPr>
        <c:crossAx val="1752957704"/>
        <c:crosses val="autoZero"/>
        <c:crossBetween val="between"/>
      </c:valAx>
      <c:spPr>
        <a:noFill/>
      </c:spPr>
    </c:plotArea>
    <c:legend>
      <c:legendPos val="t"/>
      <c:layout>
        <c:manualLayout>
          <c:xMode val="edge"/>
          <c:yMode val="edge"/>
          <c:x val="0.235482519014531"/>
          <c:y val="0.0335305711241938"/>
          <c:w val="0.529034961970939"/>
          <c:h val="0.0854787545108959"/>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c:v>
                </c:pt>
                <c:pt idx="1">
                  <c:v>0.276460740767901</c:v>
                </c:pt>
                <c:pt idx="2">
                  <c:v>0.374246102624908</c:v>
                </c:pt>
                <c:pt idx="3">
                  <c:v>0.321193773889845</c:v>
                </c:pt>
                <c:pt idx="4">
                  <c:v>0.339731364740398</c:v>
                </c:pt>
                <c:pt idx="5">
                  <c:v>0.34882700464223</c:v>
                </c:pt>
                <c:pt idx="6">
                  <c:v>0.361969230116095</c:v>
                </c:pt>
                <c:pt idx="7">
                  <c:v>0.260303148145966</c:v>
                </c:pt>
                <c:pt idx="8">
                  <c:v>0.33523660020355</c:v>
                </c:pt>
                <c:pt idx="9">
                  <c:v>0.393846164880816</c:v>
                </c:pt>
                <c:pt idx="10">
                  <c:v>0.326548185802742</c:v>
                </c:pt>
                <c:pt idx="11">
                  <c:v>0.330919029074422</c:v>
                </c:pt>
              </c:numCache>
            </c:numRef>
          </c:val>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0.0185287696079311</c:v>
                </c:pt>
                <c:pt idx="1">
                  <c:v>0.0273970530019987</c:v>
                </c:pt>
                <c:pt idx="2">
                  <c:v>0.0135177849359938</c:v>
                </c:pt>
                <c:pt idx="3">
                  <c:v>0.0159786244869045</c:v>
                </c:pt>
                <c:pt idx="4">
                  <c:v>0.0222327724420047</c:v>
                </c:pt>
                <c:pt idx="5">
                  <c:v>0.0186487519376289</c:v>
                </c:pt>
                <c:pt idx="6">
                  <c:v>0.0158715196141603</c:v>
                </c:pt>
                <c:pt idx="7">
                  <c:v>0.0258260822607475</c:v>
                </c:pt>
                <c:pt idx="8">
                  <c:v>0.0168700752780532</c:v>
                </c:pt>
                <c:pt idx="9">
                  <c:v>0.0163618832378828</c:v>
                </c:pt>
                <c:pt idx="10">
                  <c:v>0.0150084765126291</c:v>
                </c:pt>
                <c:pt idx="11">
                  <c:v>0.0187492539378122</c:v>
                </c:pt>
              </c:numCache>
            </c:numRef>
          </c:val>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0.0175196370561174</c:v>
                </c:pt>
                <c:pt idx="1">
                  <c:v>0.0141617981497664</c:v>
                </c:pt>
                <c:pt idx="2">
                  <c:v>0.010281025536002</c:v>
                </c:pt>
                <c:pt idx="3">
                  <c:v>0.0187812377047714</c:v>
                </c:pt>
                <c:pt idx="4">
                  <c:v>0.0236646924890344</c:v>
                </c:pt>
                <c:pt idx="5">
                  <c:v>0.0101482727717277</c:v>
                </c:pt>
                <c:pt idx="6">
                  <c:v>0.0241610716167688</c:v>
                </c:pt>
                <c:pt idx="7">
                  <c:v>0.0169857619267297</c:v>
                </c:pt>
                <c:pt idx="8">
                  <c:v>0.0133146280157119</c:v>
                </c:pt>
                <c:pt idx="9">
                  <c:v>0.0127433858270102</c:v>
                </c:pt>
                <c:pt idx="10">
                  <c:v>0.0101663101466437</c:v>
                </c:pt>
                <c:pt idx="11">
                  <c:v>0.0156298019309349</c:v>
                </c:pt>
              </c:numCache>
            </c:numRef>
          </c:val>
        </c:ser>
        <c:dLbls>
          <c:showLegendKey val="0"/>
          <c:showVal val="0"/>
          <c:showCatName val="0"/>
          <c:showSerName val="0"/>
          <c:showPercent val="0"/>
          <c:showBubbleSize val="0"/>
        </c:dLbls>
        <c:gapWidth val="150"/>
        <c:overlap val="100"/>
        <c:axId val="1753027784"/>
        <c:axId val="1753030760"/>
      </c:barChart>
      <c:catAx>
        <c:axId val="1753027784"/>
        <c:scaling>
          <c:orientation val="minMax"/>
        </c:scaling>
        <c:delete val="0"/>
        <c:axPos val="b"/>
        <c:majorTickMark val="out"/>
        <c:minorTickMark val="none"/>
        <c:tickLblPos val="nextTo"/>
        <c:crossAx val="1753030760"/>
        <c:crosses val="autoZero"/>
        <c:auto val="1"/>
        <c:lblAlgn val="ctr"/>
        <c:lblOffset val="100"/>
        <c:noMultiLvlLbl val="0"/>
      </c:catAx>
      <c:valAx>
        <c:axId val="1753030760"/>
        <c:scaling>
          <c:orientation val="minMax"/>
          <c:max val="1.0"/>
        </c:scaling>
        <c:delete val="0"/>
        <c:axPos val="l"/>
        <c:majorGridlines/>
        <c:title>
          <c:tx>
            <c:rich>
              <a:bodyPr rot="-5400000" vert="horz"/>
              <a:lstStyle/>
              <a:p>
                <a:pPr>
                  <a:defRPr/>
                </a:pPr>
                <a:r>
                  <a:rPr lang="en-US" sz="1800" dirty="0" smtClean="0"/>
                  <a:t>Energy</a:t>
                </a:r>
                <a:r>
                  <a:rPr lang="en-US" sz="1800" baseline="0" dirty="0" smtClean="0"/>
                  <a:t> </a:t>
                </a:r>
              </a:p>
              <a:p>
                <a:pPr>
                  <a:defRPr/>
                </a:pPr>
                <a:r>
                  <a:rPr lang="en-US" sz="1800" baseline="0" dirty="0" smtClean="0"/>
                  <a:t>vs. DRAM</a:t>
                </a:r>
                <a:endParaRPr lang="en-US" sz="1800" dirty="0"/>
              </a:p>
            </c:rich>
          </c:tx>
          <c:layout>
            <c:manualLayout>
              <c:xMode val="edge"/>
              <c:yMode val="edge"/>
              <c:x val="0.0143002128892585"/>
              <c:y val="0.276314598606209"/>
            </c:manualLayout>
          </c:layout>
          <c:overlay val="0"/>
        </c:title>
        <c:numFmt formatCode="0%" sourceLinked="1"/>
        <c:majorTickMark val="out"/>
        <c:minorTickMark val="none"/>
        <c:tickLblPos val="nextTo"/>
        <c:crossAx val="1753027784"/>
        <c:crosses val="autoZero"/>
        <c:crossBetween val="between"/>
      </c:valAx>
      <c:spPr>
        <a:noFill/>
      </c:spPr>
    </c:plotArea>
    <c:legend>
      <c:legendPos val="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0.0509259259259259"/>
          <c:w val="0.829656751594863"/>
          <c:h val="0.814646011062213"/>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15.0</c:v>
                </c:pt>
                <c:pt idx="1">
                  <c:v>9.0</c:v>
                </c:pt>
                <c:pt idx="2">
                  <c:v>43.0</c:v>
                </c:pt>
                <c:pt idx="3">
                  <c:v>4.0</c:v>
                </c:pt>
                <c:pt idx="4">
                  <c:v>4.0</c:v>
                </c:pt>
                <c:pt idx="5">
                  <c:v>40.0</c:v>
                </c:pt>
              </c:numCache>
            </c:numRef>
          </c:val>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40.0</c:v>
                </c:pt>
                <c:pt idx="1">
                  <c:v>32.0</c:v>
                </c:pt>
                <c:pt idx="2">
                  <c:v>60.0</c:v>
                </c:pt>
                <c:pt idx="3">
                  <c:v>15.0</c:v>
                </c:pt>
                <c:pt idx="4">
                  <c:v>17.0</c:v>
                </c:pt>
                <c:pt idx="5">
                  <c:v>67.0</c:v>
                </c:pt>
              </c:numCache>
            </c:numRef>
          </c:val>
        </c:ser>
        <c:dLbls>
          <c:showLegendKey val="0"/>
          <c:showVal val="0"/>
          <c:showCatName val="0"/>
          <c:showSerName val="0"/>
          <c:showPercent val="0"/>
          <c:showBubbleSize val="0"/>
        </c:dLbls>
        <c:gapWidth val="150"/>
        <c:axId val="-2009620712"/>
        <c:axId val="-2009617688"/>
      </c:barChart>
      <c:catAx>
        <c:axId val="-2009620712"/>
        <c:scaling>
          <c:orientation val="minMax"/>
        </c:scaling>
        <c:delete val="0"/>
        <c:axPos val="b"/>
        <c:majorTickMark val="out"/>
        <c:minorTickMark val="none"/>
        <c:tickLblPos val="nextTo"/>
        <c:txPr>
          <a:bodyPr/>
          <a:lstStyle/>
          <a:p>
            <a:pPr>
              <a:defRPr sz="2000"/>
            </a:pPr>
            <a:endParaRPr lang="en-US"/>
          </a:p>
        </c:txPr>
        <c:crossAx val="-2009617688"/>
        <c:crosses val="autoZero"/>
        <c:auto val="1"/>
        <c:lblAlgn val="ctr"/>
        <c:lblOffset val="100"/>
        <c:noMultiLvlLbl val="0"/>
      </c:catAx>
      <c:valAx>
        <c:axId val="-2009617688"/>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0.0144230969254128"/>
              <c:y val="0.0324827242394651"/>
            </c:manualLayout>
          </c:layout>
          <c:overlay val="0"/>
        </c:title>
        <c:numFmt formatCode="General" sourceLinked="1"/>
        <c:majorTickMark val="out"/>
        <c:minorTickMark val="none"/>
        <c:tickLblPos val="nextTo"/>
        <c:crossAx val="-2009620712"/>
        <c:crosses val="autoZero"/>
        <c:crossBetween val="between"/>
      </c:valAx>
    </c:plotArea>
    <c:legend>
      <c:legendPos val="r"/>
      <c:layout>
        <c:manualLayout>
          <c:xMode val="edge"/>
          <c:yMode val="edge"/>
          <c:x val="0.153070813014808"/>
          <c:y val="0.0340183473981229"/>
          <c:w val="0.757496809204517"/>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894999692387"/>
          <c:y val="0.0514005540974045"/>
          <c:w val="0.841479894283077"/>
          <c:h val="0.827154017044616"/>
        </c:manualLayout>
      </c:layout>
      <c:lineChart>
        <c:grouping val="standard"/>
        <c:varyColors val="0"/>
        <c:ser>
          <c:idx val="0"/>
          <c:order val="0"/>
          <c:tx>
            <c:strRef>
              <c:f>'s-curve'!$B$1</c:f>
              <c:strCache>
                <c:ptCount val="1"/>
                <c:pt idx="0">
                  <c:v>Baseline</c:v>
                </c:pt>
              </c:strCache>
            </c:strRef>
          </c:tx>
          <c:spPr>
            <a:ln w="76200">
              <a:solidFill>
                <a:schemeClr val="tx1"/>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's-curve'!$B$2:$B$51</c:f>
              <c:numCache>
                <c:formatCode>General</c:formatCode>
                <c:ptCount val="50"/>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numCache>
            </c:numRef>
          </c:val>
          <c:smooth val="0"/>
        </c:ser>
        <c:ser>
          <c:idx val="1"/>
          <c:order val="1"/>
          <c:tx>
            <c:strRef>
              <c:f>'s-curve'!$C$1</c:f>
              <c:strCache>
                <c:ptCount val="1"/>
                <c:pt idx="0">
                  <c:v>RowClone</c:v>
                </c:pt>
              </c:strCache>
            </c:strRef>
          </c:tx>
          <c:spPr>
            <a:ln w="76200">
              <a:solidFill>
                <a:srgbClr val="C00000"/>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's-curve'!$C$2:$C$51</c:f>
              <c:numCache>
                <c:formatCode>General</c:formatCode>
                <c:ptCount val="50"/>
                <c:pt idx="0">
                  <c:v>1.02</c:v>
                </c:pt>
                <c:pt idx="1">
                  <c:v>1.04</c:v>
                </c:pt>
                <c:pt idx="2">
                  <c:v>1.07</c:v>
                </c:pt>
                <c:pt idx="3">
                  <c:v>1.07</c:v>
                </c:pt>
                <c:pt idx="4">
                  <c:v>1.08</c:v>
                </c:pt>
                <c:pt idx="5">
                  <c:v>1.08</c:v>
                </c:pt>
                <c:pt idx="6">
                  <c:v>1.08</c:v>
                </c:pt>
                <c:pt idx="7">
                  <c:v>1.08</c:v>
                </c:pt>
                <c:pt idx="8">
                  <c:v>1.08</c:v>
                </c:pt>
                <c:pt idx="9">
                  <c:v>1.09</c:v>
                </c:pt>
                <c:pt idx="10">
                  <c:v>1.09</c:v>
                </c:pt>
                <c:pt idx="11">
                  <c:v>1.09</c:v>
                </c:pt>
                <c:pt idx="12">
                  <c:v>1.1</c:v>
                </c:pt>
                <c:pt idx="13">
                  <c:v>1.1</c:v>
                </c:pt>
                <c:pt idx="14">
                  <c:v>1.11</c:v>
                </c:pt>
                <c:pt idx="15">
                  <c:v>1.11</c:v>
                </c:pt>
                <c:pt idx="16">
                  <c:v>1.12</c:v>
                </c:pt>
                <c:pt idx="17">
                  <c:v>1.12</c:v>
                </c:pt>
                <c:pt idx="18">
                  <c:v>1.12</c:v>
                </c:pt>
                <c:pt idx="19">
                  <c:v>1.12</c:v>
                </c:pt>
                <c:pt idx="20">
                  <c:v>1.129999999999998</c:v>
                </c:pt>
                <c:pt idx="21">
                  <c:v>1.149999999999998</c:v>
                </c:pt>
                <c:pt idx="22">
                  <c:v>1.159999999999998</c:v>
                </c:pt>
                <c:pt idx="23">
                  <c:v>1.159999999999998</c:v>
                </c:pt>
                <c:pt idx="24">
                  <c:v>1.180000000000002</c:v>
                </c:pt>
                <c:pt idx="25">
                  <c:v>1.2</c:v>
                </c:pt>
                <c:pt idx="26">
                  <c:v>1.2</c:v>
                </c:pt>
                <c:pt idx="27">
                  <c:v>1.2</c:v>
                </c:pt>
                <c:pt idx="28">
                  <c:v>1.2</c:v>
                </c:pt>
                <c:pt idx="29">
                  <c:v>1.21</c:v>
                </c:pt>
                <c:pt idx="30">
                  <c:v>1.21</c:v>
                </c:pt>
                <c:pt idx="31">
                  <c:v>1.21</c:v>
                </c:pt>
                <c:pt idx="32">
                  <c:v>1.21</c:v>
                </c:pt>
                <c:pt idx="33">
                  <c:v>1.23</c:v>
                </c:pt>
                <c:pt idx="34">
                  <c:v>1.23</c:v>
                </c:pt>
                <c:pt idx="35">
                  <c:v>1.23</c:v>
                </c:pt>
                <c:pt idx="36">
                  <c:v>1.23</c:v>
                </c:pt>
                <c:pt idx="37">
                  <c:v>1.24</c:v>
                </c:pt>
                <c:pt idx="38">
                  <c:v>1.26</c:v>
                </c:pt>
                <c:pt idx="39">
                  <c:v>1.27</c:v>
                </c:pt>
                <c:pt idx="40">
                  <c:v>1.27</c:v>
                </c:pt>
                <c:pt idx="41">
                  <c:v>1.27</c:v>
                </c:pt>
                <c:pt idx="42">
                  <c:v>1.28</c:v>
                </c:pt>
                <c:pt idx="43">
                  <c:v>1.3</c:v>
                </c:pt>
                <c:pt idx="44">
                  <c:v>1.31</c:v>
                </c:pt>
                <c:pt idx="45">
                  <c:v>1.32</c:v>
                </c:pt>
                <c:pt idx="46">
                  <c:v>1.32</c:v>
                </c:pt>
                <c:pt idx="47">
                  <c:v>1.34</c:v>
                </c:pt>
                <c:pt idx="48">
                  <c:v>1.34</c:v>
                </c:pt>
                <c:pt idx="49">
                  <c:v>1.39</c:v>
                </c:pt>
              </c:numCache>
            </c:numRef>
          </c:val>
          <c:smooth val="0"/>
        </c:ser>
        <c:dLbls>
          <c:showLegendKey val="0"/>
          <c:showVal val="0"/>
          <c:showCatName val="0"/>
          <c:showSerName val="0"/>
          <c:showPercent val="0"/>
          <c:showBubbleSize val="0"/>
        </c:dLbls>
        <c:marker val="1"/>
        <c:smooth val="0"/>
        <c:axId val="-2009568792"/>
        <c:axId val="-2009563240"/>
      </c:lineChart>
      <c:catAx>
        <c:axId val="-2009568792"/>
        <c:scaling>
          <c:orientation val="minMax"/>
        </c:scaling>
        <c:delete val="1"/>
        <c:axPos val="b"/>
        <c:title>
          <c:tx>
            <c:rich>
              <a:bodyPr/>
              <a:lstStyle/>
              <a:p>
                <a:pPr>
                  <a:defRPr/>
                </a:pPr>
                <a:r>
                  <a:rPr lang="en-US" sz="2400" dirty="0" smtClean="0"/>
                  <a:t>50 Workloads (4-core)</a:t>
                </a:r>
                <a:endParaRPr lang="en-US" sz="2400" dirty="0"/>
              </a:p>
            </c:rich>
          </c:tx>
          <c:layout>
            <c:manualLayout>
              <c:xMode val="edge"/>
              <c:yMode val="edge"/>
              <c:x val="0.329993196851726"/>
              <c:y val="0.904047071042391"/>
            </c:manualLayout>
          </c:layout>
          <c:overlay val="0"/>
        </c:title>
        <c:numFmt formatCode="General" sourceLinked="1"/>
        <c:majorTickMark val="out"/>
        <c:minorTickMark val="none"/>
        <c:tickLblPos val="none"/>
        <c:crossAx val="-2009563240"/>
        <c:crosses val="autoZero"/>
        <c:auto val="1"/>
        <c:lblAlgn val="ctr"/>
        <c:lblOffset val="100"/>
        <c:noMultiLvlLbl val="0"/>
      </c:catAx>
      <c:valAx>
        <c:axId val="-2009563240"/>
        <c:scaling>
          <c:orientation val="minMax"/>
          <c:min val="0.9"/>
        </c:scaling>
        <c:delete val="0"/>
        <c:axPos val="l"/>
        <c:majorGridlines/>
        <c:title>
          <c:tx>
            <c:rich>
              <a:bodyPr rot="-5400000" vert="horz"/>
              <a:lstStyle/>
              <a:p>
                <a:pPr>
                  <a:defRPr sz="2000"/>
                </a:pPr>
                <a:r>
                  <a:rPr lang="en-US" sz="2000" dirty="0" smtClean="0"/>
                  <a:t>Normalized Weighted Speedup</a:t>
                </a:r>
                <a:endParaRPr lang="en-US" sz="2000" dirty="0"/>
              </a:p>
            </c:rich>
          </c:tx>
          <c:layout>
            <c:manualLayout>
              <c:xMode val="edge"/>
              <c:yMode val="edge"/>
              <c:x val="0.0137643700744525"/>
              <c:y val="0.071444870763948"/>
            </c:manualLayout>
          </c:layout>
          <c:overlay val="0"/>
        </c:title>
        <c:numFmt formatCode="General" sourceLinked="1"/>
        <c:majorTickMark val="out"/>
        <c:minorTickMark val="none"/>
        <c:tickLblPos val="nextTo"/>
        <c:txPr>
          <a:bodyPr/>
          <a:lstStyle/>
          <a:p>
            <a:pPr>
              <a:defRPr sz="1800"/>
            </a:pPr>
            <a:endParaRPr lang="en-US"/>
          </a:p>
        </c:txPr>
        <c:crossAx val="-2009568792"/>
        <c:crosses val="autoZero"/>
        <c:crossBetween val="between"/>
      </c:valAx>
    </c:plotArea>
    <c:legend>
      <c:legendPos val="r"/>
      <c:layout>
        <c:manualLayout>
          <c:xMode val="edge"/>
          <c:yMode val="edge"/>
          <c:x val="0.165908673752929"/>
          <c:y val="0.0690605861767279"/>
          <c:w val="0.58218708797868"/>
          <c:h val="0.136614594478921"/>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532595587714"/>
          <c:y val="0.180294865485564"/>
          <c:w val="0.677767373672885"/>
          <c:h val="0.591493807414698"/>
        </c:manualLayout>
      </c:layout>
      <c:lineChart>
        <c:grouping val="standard"/>
        <c:varyColors val="0"/>
        <c:ser>
          <c:idx val="0"/>
          <c:order val="0"/>
          <c:tx>
            <c:strRef>
              <c:f>Trend!$C$42</c:f>
              <c:strCache>
                <c:ptCount val="1"/>
                <c:pt idx="0">
                  <c:v>Capacity</c:v>
                </c:pt>
              </c:strCache>
            </c:strRef>
          </c:tx>
          <c:marker>
            <c:symbol val="triangle"/>
            <c:size val="12"/>
          </c:marker>
          <c:cat>
            <c:numRef>
              <c:f>Trend!$D$41:$H$41</c:f>
              <c:numCache>
                <c:formatCode>General</c:formatCode>
                <c:ptCount val="5"/>
                <c:pt idx="0">
                  <c:v>2000.0</c:v>
                </c:pt>
                <c:pt idx="1">
                  <c:v>2003.0</c:v>
                </c:pt>
                <c:pt idx="2">
                  <c:v>2006.0</c:v>
                </c:pt>
                <c:pt idx="3">
                  <c:v>2008.0</c:v>
                </c:pt>
                <c:pt idx="4">
                  <c:v>2011.0</c:v>
                </c:pt>
              </c:numCache>
            </c:numRef>
          </c:cat>
          <c:val>
            <c:numRef>
              <c:f>Trend!$D$42:$H$42</c:f>
              <c:numCache>
                <c:formatCode>General</c:formatCode>
                <c:ptCount val="5"/>
                <c:pt idx="0">
                  <c:v>0.125</c:v>
                </c:pt>
                <c:pt idx="1">
                  <c:v>0.25</c:v>
                </c:pt>
                <c:pt idx="2">
                  <c:v>0.5</c:v>
                </c:pt>
                <c:pt idx="3">
                  <c:v>1.0</c:v>
                </c:pt>
                <c:pt idx="4">
                  <c:v>2.0</c:v>
                </c:pt>
              </c:numCache>
            </c:numRef>
          </c:val>
          <c:smooth val="0"/>
        </c:ser>
        <c:dLbls>
          <c:showLegendKey val="0"/>
          <c:showVal val="0"/>
          <c:showCatName val="0"/>
          <c:showSerName val="0"/>
          <c:showPercent val="0"/>
          <c:showBubbleSize val="0"/>
        </c:dLbls>
        <c:marker val="1"/>
        <c:smooth val="0"/>
        <c:axId val="1752229000"/>
        <c:axId val="1752234728"/>
      </c:lineChart>
      <c:lineChart>
        <c:grouping val="standard"/>
        <c:varyColors val="0"/>
        <c:ser>
          <c:idx val="1"/>
          <c:order val="1"/>
          <c:tx>
            <c:strRef>
              <c:f>Trend!$C$43</c:f>
              <c:strCache>
                <c:ptCount val="1"/>
                <c:pt idx="0">
                  <c:v>Latency (tRC)</c:v>
                </c:pt>
              </c:strCache>
            </c:strRef>
          </c:tx>
          <c:marker>
            <c:symbol val="square"/>
            <c:size val="10"/>
          </c:marker>
          <c:cat>
            <c:numRef>
              <c:f>Trend!$D$41:$H$41</c:f>
              <c:numCache>
                <c:formatCode>General</c:formatCode>
                <c:ptCount val="5"/>
                <c:pt idx="0">
                  <c:v>2000.0</c:v>
                </c:pt>
                <c:pt idx="1">
                  <c:v>2003.0</c:v>
                </c:pt>
                <c:pt idx="2">
                  <c:v>2006.0</c:v>
                </c:pt>
                <c:pt idx="3">
                  <c:v>2008.0</c:v>
                </c:pt>
                <c:pt idx="4">
                  <c:v>2011.0</c:v>
                </c:pt>
              </c:numCache>
            </c:numRef>
          </c:cat>
          <c:val>
            <c:numRef>
              <c:f>Trend!$D$43:$H$43</c:f>
              <c:numCache>
                <c:formatCode>General</c:formatCode>
                <c:ptCount val="5"/>
                <c:pt idx="0">
                  <c:v>65.0</c:v>
                </c:pt>
                <c:pt idx="1">
                  <c:v>60.0</c:v>
                </c:pt>
                <c:pt idx="2">
                  <c:v>57.5</c:v>
                </c:pt>
                <c:pt idx="3">
                  <c:v>49.5</c:v>
                </c:pt>
                <c:pt idx="4">
                  <c:v>47.91</c:v>
                </c:pt>
              </c:numCache>
            </c:numRef>
          </c:val>
          <c:smooth val="0"/>
        </c:ser>
        <c:dLbls>
          <c:showLegendKey val="0"/>
          <c:showVal val="0"/>
          <c:showCatName val="0"/>
          <c:showSerName val="0"/>
          <c:showPercent val="0"/>
          <c:showBubbleSize val="0"/>
        </c:dLbls>
        <c:marker val="1"/>
        <c:smooth val="0"/>
        <c:axId val="1752245864"/>
        <c:axId val="1752240264"/>
      </c:lineChart>
      <c:catAx>
        <c:axId val="1752229000"/>
        <c:scaling>
          <c:orientation val="minMax"/>
        </c:scaling>
        <c:delete val="0"/>
        <c:axPos val="b"/>
        <c:title>
          <c:tx>
            <c:rich>
              <a:bodyPr/>
              <a:lstStyle/>
              <a:p>
                <a:pPr>
                  <a:defRPr sz="2800"/>
                </a:pPr>
                <a:r>
                  <a:rPr lang="en-US" sz="2800"/>
                  <a:t>Year</a:t>
                </a:r>
              </a:p>
            </c:rich>
          </c:tx>
          <c:layout>
            <c:manualLayout>
              <c:xMode val="edge"/>
              <c:yMode val="edge"/>
              <c:x val="0.450371237379111"/>
              <c:y val="0.894271038385827"/>
            </c:manualLayout>
          </c:layout>
          <c:overlay val="0"/>
        </c:title>
        <c:numFmt formatCode="General" sourceLinked="1"/>
        <c:majorTickMark val="out"/>
        <c:minorTickMark val="none"/>
        <c:tickLblPos val="nextTo"/>
        <c:txPr>
          <a:bodyPr/>
          <a:lstStyle/>
          <a:p>
            <a:pPr>
              <a:defRPr sz="2400"/>
            </a:pPr>
            <a:endParaRPr lang="en-US"/>
          </a:p>
        </c:txPr>
        <c:crossAx val="1752234728"/>
        <c:crosses val="autoZero"/>
        <c:auto val="1"/>
        <c:lblAlgn val="ctr"/>
        <c:lblOffset val="100"/>
        <c:noMultiLvlLbl val="0"/>
      </c:catAx>
      <c:valAx>
        <c:axId val="1752234728"/>
        <c:scaling>
          <c:orientation val="minMax"/>
        </c:scaling>
        <c:delete val="0"/>
        <c:axPos val="l"/>
        <c:majorGridlines/>
        <c:title>
          <c:tx>
            <c:rich>
              <a:bodyPr rot="-5400000" vert="horz"/>
              <a:lstStyle/>
              <a:p>
                <a:pPr>
                  <a:defRPr sz="2800">
                    <a:solidFill>
                      <a:schemeClr val="accent1"/>
                    </a:solidFill>
                  </a:defRPr>
                </a:pPr>
                <a:r>
                  <a:rPr lang="en-US" sz="2800" dirty="0">
                    <a:solidFill>
                      <a:schemeClr val="accent1"/>
                    </a:solidFill>
                  </a:rPr>
                  <a:t>Capacity (Gb)</a:t>
                </a:r>
              </a:p>
            </c:rich>
          </c:tx>
          <c:layout/>
          <c:overlay val="0"/>
        </c:title>
        <c:numFmt formatCode="#,##0.0" sourceLinked="0"/>
        <c:majorTickMark val="out"/>
        <c:minorTickMark val="none"/>
        <c:tickLblPos val="nextTo"/>
        <c:txPr>
          <a:bodyPr/>
          <a:lstStyle/>
          <a:p>
            <a:pPr>
              <a:defRPr sz="2400">
                <a:solidFill>
                  <a:schemeClr val="tx1"/>
                </a:solidFill>
              </a:defRPr>
            </a:pPr>
            <a:endParaRPr lang="en-US"/>
          </a:p>
        </c:txPr>
        <c:crossAx val="1752229000"/>
        <c:crosses val="autoZero"/>
        <c:crossBetween val="between"/>
      </c:valAx>
      <c:valAx>
        <c:axId val="1752240264"/>
        <c:scaling>
          <c:orientation val="minMax"/>
          <c:max val="100.0"/>
        </c:scaling>
        <c:delete val="0"/>
        <c:axPos val="r"/>
        <c:title>
          <c:tx>
            <c:rich>
              <a:bodyPr rot="-5400000" vert="horz"/>
              <a:lstStyle/>
              <a:p>
                <a:pPr>
                  <a:defRPr sz="2800">
                    <a:solidFill>
                      <a:schemeClr val="accent2"/>
                    </a:solidFill>
                  </a:defRPr>
                </a:pPr>
                <a:r>
                  <a:rPr lang="en-US" sz="2800">
                    <a:solidFill>
                      <a:schemeClr val="accent2"/>
                    </a:solidFill>
                  </a:rPr>
                  <a:t>Latency (ns)</a:t>
                </a:r>
              </a:p>
            </c:rich>
          </c:tx>
          <c:layout/>
          <c:overlay val="0"/>
        </c:title>
        <c:numFmt formatCode="General" sourceLinked="1"/>
        <c:majorTickMark val="out"/>
        <c:minorTickMark val="none"/>
        <c:tickLblPos val="nextTo"/>
        <c:txPr>
          <a:bodyPr/>
          <a:lstStyle/>
          <a:p>
            <a:pPr>
              <a:defRPr sz="2400"/>
            </a:pPr>
            <a:endParaRPr lang="en-US"/>
          </a:p>
        </c:txPr>
        <c:crossAx val="1752245864"/>
        <c:crosses val="max"/>
        <c:crossBetween val="between"/>
        <c:majorUnit val="20.0"/>
      </c:valAx>
      <c:catAx>
        <c:axId val="1752245864"/>
        <c:scaling>
          <c:orientation val="minMax"/>
        </c:scaling>
        <c:delete val="1"/>
        <c:axPos val="b"/>
        <c:numFmt formatCode="General" sourceLinked="1"/>
        <c:majorTickMark val="out"/>
        <c:minorTickMark val="none"/>
        <c:tickLblPos val="nextTo"/>
        <c:crossAx val="1752240264"/>
        <c:crosses val="autoZero"/>
        <c:auto val="1"/>
        <c:lblAlgn val="ctr"/>
        <c:lblOffset val="100"/>
        <c:noMultiLvlLbl val="0"/>
      </c:catAx>
    </c:plotArea>
    <c:legend>
      <c:legendPos val="t"/>
      <c:layout/>
      <c:overlay val="0"/>
      <c:txPr>
        <a:bodyPr/>
        <a:lstStyle/>
        <a:p>
          <a:pPr>
            <a:defRPr sz="2800"/>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dPt>
          <c:dPt>
            <c:idx val="4"/>
            <c:marker>
              <c:spPr>
                <a:solidFill>
                  <a:schemeClr val="tx1"/>
                </a:solidFill>
                <a:ln>
                  <a:noFill/>
                </a:ln>
              </c:spPr>
            </c:marker>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045057032"/>
        <c:axId val="-2045051448"/>
      </c:scatterChart>
      <c:valAx>
        <c:axId val="-2045057032"/>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45051448"/>
        <c:crosses val="autoZero"/>
        <c:crossBetween val="midCat"/>
        <c:majorUnit val="10.0"/>
      </c:valAx>
      <c:valAx>
        <c:axId val="-2045051448"/>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045057032"/>
        <c:crosses val="autoZero"/>
        <c:crossBetween val="midCat"/>
        <c:majorUnit val="1.0"/>
      </c:valAx>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5"/>
          <c:y val="0.0897224210610037"/>
          <c:w val="0.642587790750294"/>
          <c:h val="0.71270381430327"/>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1.0</c:v>
                </c:pt>
                <c:pt idx="1">
                  <c:v>0.49</c:v>
                </c:pt>
                <c:pt idx="2">
                  <c:v>1.49</c:v>
                </c:pt>
              </c:numCache>
            </c:numRef>
          </c:val>
        </c:ser>
        <c:dLbls>
          <c:showLegendKey val="0"/>
          <c:showVal val="0"/>
          <c:showCatName val="0"/>
          <c:showSerName val="0"/>
          <c:showPercent val="0"/>
          <c:showBubbleSize val="0"/>
        </c:dLbls>
        <c:gapWidth val="50"/>
        <c:axId val="1753356024"/>
        <c:axId val="1753261704"/>
      </c:barChart>
      <c:catAx>
        <c:axId val="1753356024"/>
        <c:scaling>
          <c:orientation val="minMax"/>
        </c:scaling>
        <c:delete val="1"/>
        <c:axPos val="b"/>
        <c:majorTickMark val="out"/>
        <c:minorTickMark val="none"/>
        <c:tickLblPos val="nextTo"/>
        <c:crossAx val="1753261704"/>
        <c:crosses val="autoZero"/>
        <c:auto val="1"/>
        <c:lblAlgn val="ctr"/>
        <c:lblOffset val="100"/>
        <c:noMultiLvlLbl val="0"/>
      </c:catAx>
      <c:valAx>
        <c:axId val="1753261704"/>
        <c:scaling>
          <c:orientation val="minMax"/>
          <c:max val="1.5"/>
          <c:min val="0.0"/>
        </c:scaling>
        <c:delete val="0"/>
        <c:axPos val="l"/>
        <c:majorGridlines/>
        <c:numFmt formatCode="0%" sourceLinked="0"/>
        <c:majorTickMark val="out"/>
        <c:minorTickMark val="none"/>
        <c:tickLblPos val="nextTo"/>
        <c:txPr>
          <a:bodyPr/>
          <a:lstStyle/>
          <a:p>
            <a:pPr>
              <a:defRPr sz="1600"/>
            </a:pPr>
            <a:endParaRPr lang="en-US"/>
          </a:p>
        </c:txPr>
        <c:crossAx val="1753356024"/>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0.0365644301934415"/>
          <c:w val="0.628219872688108"/>
          <c:h val="0.756087645113449"/>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1.0</c:v>
                </c:pt>
                <c:pt idx="1">
                  <c:v>0.56</c:v>
                </c:pt>
                <c:pt idx="2">
                  <c:v>1.23</c:v>
                </c:pt>
              </c:numCache>
            </c:numRef>
          </c:val>
        </c:ser>
        <c:dLbls>
          <c:showLegendKey val="0"/>
          <c:showVal val="0"/>
          <c:showCatName val="0"/>
          <c:showSerName val="0"/>
          <c:showPercent val="0"/>
          <c:showBubbleSize val="0"/>
        </c:dLbls>
        <c:gapWidth val="50"/>
        <c:axId val="1753751784"/>
        <c:axId val="1753790408"/>
      </c:barChart>
      <c:catAx>
        <c:axId val="1753751784"/>
        <c:scaling>
          <c:orientation val="minMax"/>
        </c:scaling>
        <c:delete val="1"/>
        <c:axPos val="b"/>
        <c:majorTickMark val="out"/>
        <c:minorTickMark val="none"/>
        <c:tickLblPos val="nextTo"/>
        <c:crossAx val="1753790408"/>
        <c:crosses val="autoZero"/>
        <c:auto val="1"/>
        <c:lblAlgn val="ctr"/>
        <c:lblOffset val="100"/>
        <c:noMultiLvlLbl val="0"/>
      </c:catAx>
      <c:valAx>
        <c:axId val="1753790408"/>
        <c:scaling>
          <c:orientation val="minMax"/>
          <c:max val="1.6"/>
          <c:min val="0.0"/>
        </c:scaling>
        <c:delete val="0"/>
        <c:axPos val="l"/>
        <c:majorGridlines/>
        <c:numFmt formatCode="0%" sourceLinked="0"/>
        <c:majorTickMark val="out"/>
        <c:minorTickMark val="none"/>
        <c:tickLblPos val="nextTo"/>
        <c:txPr>
          <a:bodyPr/>
          <a:lstStyle/>
          <a:p>
            <a:pPr>
              <a:defRPr sz="1800"/>
            </a:pPr>
            <a:endParaRPr lang="en-US"/>
          </a:p>
        </c:txPr>
        <c:crossAx val="1753751784"/>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dPt>
          <c:dPt>
            <c:idx val="4"/>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1751225944"/>
        <c:axId val="1751315960"/>
      </c:scatterChart>
      <c:valAx>
        <c:axId val="1751225944"/>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1751315960"/>
        <c:crosses val="autoZero"/>
        <c:crossBetween val="midCat"/>
        <c:majorUnit val="10.0"/>
      </c:valAx>
      <c:valAx>
        <c:axId val="1751315960"/>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1751225944"/>
        <c:crosses val="autoZero"/>
        <c:crossBetween val="midCat"/>
        <c:majorUnit val="1.0"/>
      </c:valAx>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8CCABDD6-7655-DE43-8028-60943F4F8F99}" type="datetime1">
              <a:rPr lang="en-US"/>
              <a:pPr>
                <a:defRPr/>
              </a:pPr>
              <a:t>9/8/15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5F2E865F-CAA8-0C44-A202-79298D435BCD}" type="slidenum">
              <a:rPr lang="en-US"/>
              <a:pPr>
                <a:defRPr/>
              </a:pPr>
              <a:t>‹#›</a:t>
            </a:fld>
            <a:endParaRPr lang="en-US"/>
          </a:p>
        </p:txBody>
      </p:sp>
    </p:spTree>
    <p:extLst>
      <p:ext uri="{BB962C8B-B14F-4D97-AF65-F5344CB8AC3E}">
        <p14:creationId xmlns:p14="http://schemas.microsoft.com/office/powerpoint/2010/main" val="2492751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6E4254-0DF6-F244-B682-F5398C836A37}" type="datetime1">
              <a:rPr lang="en-US" sz="1200">
                <a:solidFill>
                  <a:srgbClr val="FFFFFF"/>
                </a:solidFill>
                <a:latin typeface="Calibri" charset="0"/>
                <a:cs typeface="Arial" charset="0"/>
              </a:rPr>
              <a:pPr eaLnBrk="1" hangingPunct="1"/>
              <a:t>9/8/15</a:t>
            </a:fld>
            <a:endParaRPr lang="en-US" sz="1200">
              <a:solidFill>
                <a:srgbClr val="FFFFFF"/>
              </a:solidFill>
              <a:latin typeface="Calibri" charset="0"/>
              <a:cs typeface="Arial" charset="0"/>
            </a:endParaRPr>
          </a:p>
        </p:txBody>
      </p:sp>
      <p:sp>
        <p:nvSpPr>
          <p:cNvPr id="8192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4DFAB1-5F99-234C-94C8-A794BE46AFE0}" type="slidenum">
              <a:rPr lang="en-US" sz="1200">
                <a:solidFill>
                  <a:srgbClr val="FFFFFF"/>
                </a:solidFill>
                <a:latin typeface="Calibri" charset="0"/>
                <a:cs typeface="Arial" charset="0"/>
              </a:rPr>
              <a:pPr eaLnBrk="1" hangingPunct="1"/>
              <a:t>1</a:t>
            </a:fld>
            <a:endParaRPr lang="en-US" sz="1200">
              <a:solidFill>
                <a:srgbClr val="FFFFFF"/>
              </a:solidFill>
              <a:latin typeface="Calibri" charset="0"/>
              <a:cs typeface="Arial" charset="0"/>
            </a:endParaRPr>
          </a:p>
        </p:txBody>
      </p:sp>
      <p:sp>
        <p:nvSpPr>
          <p:cNvPr id="614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defTabSz="457200">
              <a:buSzPct val="100000"/>
              <a:defRPr/>
            </a:pPr>
            <a:fld id="{56FF3B11-3775-0441-92E3-CC02A5A62F3E}" type="slidenum">
              <a:rPr lang="en-US" sz="1200" smtClean="0"/>
              <a:pPr algn="r" defTabSz="457200">
                <a:buSzPct val="100000"/>
                <a:defRPr/>
              </a:pPr>
              <a:t>1</a:t>
            </a:fld>
            <a:endParaRPr lang="en-US" sz="1200" smtClean="0"/>
          </a:p>
        </p:txBody>
      </p:sp>
      <p:sp>
        <p:nvSpPr>
          <p:cNvPr id="6146" name="Text Box 2"/>
          <p:cNvSpPr txBox="1">
            <a:spLocks noGrp="1" noRot="1" noChangeAspect="1" noChangeArrowheads="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7" name="Text Box 3"/>
          <p:cNvSpPr txBox="1">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ct val="0"/>
              </a:spcBef>
              <a:defRPr/>
            </a:pPr>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1441" indent="-171441">
              <a:buFontTx/>
              <a:buChar char="-"/>
            </a:pPr>
            <a:r>
              <a:rPr lang="en-US" dirty="0"/>
              <a:t>To exploit this observation, we would like to map these different data onto different memory modules according to their memory error tolerance.</a:t>
            </a:r>
          </a:p>
          <a:p>
            <a:pPr marL="171441" indent="-171441">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1441" indent="-171441">
              <a:buFontTx/>
              <a:buChar char="-"/>
            </a:pPr>
            <a:r>
              <a:rPr lang="en-US" dirty="0" smtClean="0"/>
              <a:t>Reliable</a:t>
            </a:r>
            <a:r>
              <a:rPr lang="en-US" baseline="0" dirty="0" smtClean="0"/>
              <a:t> memory consists of … Low cost memory consists of …</a:t>
            </a:r>
            <a:endParaRPr lang="en-US" dirty="0"/>
          </a:p>
          <a:p>
            <a:pPr marL="171441" indent="-171441">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4169761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a:t>
            </a:r>
            <a:r>
              <a:rPr lang="en-US" dirty="0" err="1" smtClean="0"/>
              <a:t>multicore</a:t>
            </a:r>
            <a:r>
              <a:rPr lang="en-US" baseline="0" dirty="0" smtClean="0"/>
              <a:t> system, multiple applications running on the different cores share the main memory.</a:t>
            </a:r>
          </a:p>
          <a:p>
            <a:r>
              <a:rPr lang="en-US" baseline="0" dirty="0" smtClean="0"/>
              <a:t>These applications interfere at the main memory. The result of this interference is unpredictable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66</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489F0E-357D-EE4A-BD2D-C3DB5EB8DAC2}" type="slidenum">
              <a:rPr lang="en-US" sz="1200">
                <a:solidFill>
                  <a:srgbClr val="000000"/>
                </a:solidFill>
              </a:rPr>
              <a:pPr eaLnBrk="1" hangingPunct="1"/>
              <a:t>71</a:t>
            </a:fld>
            <a:endParaRPr lang="en-US" sz="1200">
              <a:solidFill>
                <a:srgbClr val="000000"/>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55424" y="685488"/>
            <a:ext cx="4547152" cy="342900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000">
                <a:latin typeface="Lucida Grande" charset="0"/>
                <a:cs typeface="Lucida Grande" charset="0"/>
                <a:sym typeface="Lucida Grande" charset="0"/>
              </a:rPr>
              <a:t>say you want a byte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489F0E-357D-EE4A-BD2D-C3DB5EB8DAC2}" type="slidenum">
              <a:rPr lang="en-US" sz="1200">
                <a:solidFill>
                  <a:srgbClr val="000000"/>
                </a:solidFill>
              </a:rPr>
              <a:pPr eaLnBrk="1" hangingPunct="1"/>
              <a:t>14</a:t>
            </a:fld>
            <a:endParaRPr lang="en-US" sz="1200">
              <a:solidFill>
                <a:srgbClr val="000000"/>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55424" y="685488"/>
            <a:ext cx="4547152" cy="342900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000">
                <a:latin typeface="Lucida Grande" charset="0"/>
                <a:cs typeface="Lucida Grande" charset="0"/>
                <a:sym typeface="Lucida Grande" charset="0"/>
              </a:rPr>
              <a:t>copy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98</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shows the historical trends of DRAM during the last 12-years, from 2000 to 2011.</a:t>
            </a:r>
          </a:p>
          <a:p>
            <a:r>
              <a:rPr lang="en-US" baseline="0" dirty="0" smtClean="0">
                <a:solidFill>
                  <a:srgbClr val="FFFFFF"/>
                </a:solidFill>
              </a:rPr>
              <a:t>We can see that, during this time, DRAM capacity has increased by 16 times.</a:t>
            </a:r>
          </a:p>
          <a:p>
            <a:r>
              <a:rPr lang="en-US" baseline="0" dirty="0" smtClean="0"/>
              <a:t>On the other hand, during the same period of time, DRAM latency has reduced by only 20%. </a:t>
            </a:r>
          </a:p>
          <a:p>
            <a:r>
              <a:rPr lang="en-US" baseline="0" dirty="0" smtClean="0">
                <a:solidFill>
                  <a:srgbClr val="FFFFFF"/>
                </a:solidFill>
              </a:rPr>
              <a:t>As a result, the high DRAM latency continues to be a critical bottleneck for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100</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understand what causes the long latency, let me take a look at the DRAM organization.</a:t>
            </a:r>
          </a:p>
          <a:p>
            <a:r>
              <a:rPr lang="en-US" baseline="0" dirty="0" smtClean="0">
                <a:solidFill>
                  <a:srgbClr val="FFFFFF"/>
                </a:solidFill>
              </a:rPr>
              <a:t>DRAM consists of two components, the cell array and the I/O circuitry. The cell array consists of multiple </a:t>
            </a:r>
            <a:r>
              <a:rPr lang="en-US" baseline="0" dirty="0" err="1" smtClean="0">
                <a:solidFill>
                  <a:srgbClr val="FFFFFF"/>
                </a:solidFill>
              </a:rPr>
              <a:t>subarrays</a:t>
            </a:r>
            <a:r>
              <a:rPr lang="en-US" baseline="0" dirty="0" smtClean="0">
                <a:solidFill>
                  <a:srgbClr val="FFFFFF"/>
                </a:solidFill>
              </a:rPr>
              <a:t>. </a:t>
            </a:r>
          </a:p>
          <a:p>
            <a:r>
              <a:rPr lang="en-US" baseline="0" dirty="0" smtClean="0"/>
              <a:t>To read from a DRAM chip, the data is first accessed from the </a:t>
            </a:r>
            <a:r>
              <a:rPr lang="en-US" baseline="0" dirty="0" err="1" smtClean="0"/>
              <a:t>subarray</a:t>
            </a:r>
            <a:r>
              <a:rPr lang="en-US" baseline="0" dirty="0" smtClean="0"/>
              <a:t> and then the data is transferred over the channel by the I/O circuitry. </a:t>
            </a:r>
          </a:p>
          <a:p>
            <a:r>
              <a:rPr lang="en-US" baseline="0" dirty="0" smtClean="0">
                <a:solidFill>
                  <a:srgbClr val="FFFFFF"/>
                </a:solidFill>
              </a:rPr>
              <a:t>So, the DRAM latency is the sum of the </a:t>
            </a:r>
            <a:r>
              <a:rPr lang="en-US" baseline="0" dirty="0" err="1" smtClean="0">
                <a:solidFill>
                  <a:srgbClr val="FFFFFF"/>
                </a:solidFill>
              </a:rPr>
              <a:t>subarray</a:t>
            </a:r>
            <a:r>
              <a:rPr lang="en-US" baseline="0" dirty="0" smtClean="0">
                <a:solidFill>
                  <a:srgbClr val="FFFFFF"/>
                </a:solidFill>
              </a:rPr>
              <a:t> latency and the I/O latency. </a:t>
            </a:r>
          </a:p>
          <a:p>
            <a:r>
              <a:rPr lang="en-US" baseline="0" dirty="0" smtClean="0"/>
              <a:t>We observed that the </a:t>
            </a:r>
            <a:r>
              <a:rPr lang="en-US" baseline="0" dirty="0" err="1" smtClean="0"/>
              <a:t>subarray</a:t>
            </a:r>
            <a:r>
              <a:rPr lang="en-US" baseline="0" dirty="0" smtClean="0"/>
              <a:t> latency is much higher than the I/O latency.</a:t>
            </a:r>
          </a:p>
          <a:p>
            <a:r>
              <a:rPr lang="en-US" baseline="0" dirty="0" smtClean="0">
                <a:solidFill>
                  <a:srgbClr val="FFFFFF"/>
                </a:solidFill>
              </a:rPr>
              <a:t>As a result, </a:t>
            </a:r>
            <a:r>
              <a:rPr lang="en-US" baseline="0" dirty="0" err="1" smtClean="0">
                <a:solidFill>
                  <a:srgbClr val="FFFFFF"/>
                </a:solidFill>
              </a:rPr>
              <a:t>subarray</a:t>
            </a:r>
            <a:r>
              <a:rPr lang="en-US" baseline="0" dirty="0" smtClean="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101</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cell’s capacitor is small and can store only a small amount of charge. </a:t>
            </a:r>
          </a:p>
          <a:p>
            <a:r>
              <a:rPr lang="en-US" baseline="0" dirty="0" smtClean="0"/>
              <a:t>That is why a </a:t>
            </a:r>
            <a:r>
              <a:rPr lang="en-US" baseline="0" dirty="0" err="1" smtClean="0"/>
              <a:t>subarray</a:t>
            </a:r>
            <a:r>
              <a:rPr lang="en-US" baseline="0" dirty="0" smtClean="0"/>
              <a:t> also has sense-amplifiers, which are specialized circuits that can detect the small amount of charge. </a:t>
            </a:r>
          </a:p>
          <a:p>
            <a:endParaRPr lang="en-US" baseline="0" dirty="0" smtClean="0"/>
          </a:p>
          <a:p>
            <a:r>
              <a:rPr lang="en-US" baseline="0" dirty="0" smtClean="0"/>
              <a:t>Unfortunately, a sense-amplifier size is about *100* times the cell size. </a:t>
            </a:r>
          </a:p>
          <a:p>
            <a:r>
              <a:rPr lang="en-US" baseline="0" dirty="0" smtClean="0"/>
              <a:t>So, to amortize the area of the sense-amplifiers, </a:t>
            </a:r>
          </a:p>
          <a:p>
            <a:r>
              <a:rPr lang="en-US" baseline="0" dirty="0" smtClean="0"/>
              <a:t>hundreds of cells share the same sense-amplifier through a long </a:t>
            </a:r>
            <a:r>
              <a:rPr lang="en-US" baseline="0" dirty="0" err="1" smtClean="0"/>
              <a:t>bitline</a:t>
            </a:r>
            <a:r>
              <a:rPr lang="en-US" baseline="0" dirty="0" smtClean="0"/>
              <a:t>. </a:t>
            </a:r>
          </a:p>
          <a:p>
            <a:endParaRPr lang="en-US" baseline="0" dirty="0" smtClean="0"/>
          </a:p>
          <a:p>
            <a:r>
              <a:rPr lang="en-US" baseline="0" dirty="0" smtClean="0"/>
              <a:t>However, a long </a:t>
            </a:r>
            <a:r>
              <a:rPr lang="en-US" baseline="0" dirty="0" err="1" smtClean="0"/>
              <a:t>bitline</a:t>
            </a:r>
            <a:r>
              <a:rPr lang="en-US" baseline="0" dirty="0" smtClean="0"/>
              <a:t> has a large capacitance that increases latency and power consumption. </a:t>
            </a:r>
          </a:p>
          <a:p>
            <a:r>
              <a:rPr lang="en-US" baseline="0" dirty="0" smtClean="0"/>
              <a:t>Therefore, the long </a:t>
            </a:r>
            <a:r>
              <a:rPr lang="en-US" baseline="0" dirty="0" err="1" smtClean="0"/>
              <a:t>bitline</a:t>
            </a:r>
            <a:r>
              <a:rPr lang="en-US" baseline="0" dirty="0" smtClean="0"/>
              <a:t> is one of the dominant sources of high latency and high power consumption.</a:t>
            </a:r>
          </a:p>
          <a:p>
            <a:endParaRPr lang="en-US" baseline="0" dirty="0" smtClean="0"/>
          </a:p>
          <a:p>
            <a:r>
              <a:rPr lang="en-US" baseline="0" dirty="0" smtClean="0"/>
              <a:t>To understand why the </a:t>
            </a:r>
            <a:r>
              <a:rPr lang="en-US" baseline="0" dirty="0" err="1" smtClean="0"/>
              <a:t>subarray</a:t>
            </a:r>
            <a:r>
              <a:rPr lang="en-US" baseline="0" dirty="0" smtClean="0"/>
              <a:t> is so slow, </a:t>
            </a:r>
          </a:p>
          <a:p>
            <a:r>
              <a:rPr lang="en-US" baseline="0" dirty="0" smtClean="0"/>
              <a:t>let me take a look at the </a:t>
            </a:r>
            <a:r>
              <a:rPr lang="en-US" baseline="0" dirty="0" err="1" smtClean="0"/>
              <a:t>subarray</a:t>
            </a:r>
            <a:r>
              <a:rPr lang="en-US" baseline="0" dirty="0" smtClean="0"/>
              <a:t> organization.</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102</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naïve way to reduce the DRAM latency is to have short </a:t>
            </a:r>
            <a:r>
              <a:rPr lang="en-US" baseline="0" dirty="0" err="1" smtClean="0"/>
              <a:t>bitlines</a:t>
            </a:r>
            <a:r>
              <a:rPr lang="en-US" baseline="0" dirty="0" smtClean="0"/>
              <a:t> that have lower latency.</a:t>
            </a:r>
          </a:p>
          <a:p>
            <a:r>
              <a:rPr lang="en-US" baseline="0" dirty="0" smtClean="0"/>
              <a:t>Unfortunately, short </a:t>
            </a:r>
            <a:r>
              <a:rPr lang="en-US" baseline="0" dirty="0" err="1" smtClean="0"/>
              <a:t>bitlines</a:t>
            </a:r>
            <a:r>
              <a:rPr lang="en-US" baseline="0" dirty="0" smtClean="0"/>
              <a:t> significantly increase the DRAM area.</a:t>
            </a:r>
          </a:p>
          <a:p>
            <a:r>
              <a:rPr lang="en-US" baseline="0" dirty="0" smtClean="0"/>
              <a:t>Therefore, the </a:t>
            </a:r>
            <a:r>
              <a:rPr lang="en-US" baseline="0" dirty="0" err="1" smtClean="0"/>
              <a:t>bitline</a:t>
            </a:r>
            <a:r>
              <a:rPr lang="en-US" baseline="0" dirty="0" smtClean="0"/>
              <a:t> length exposes an important trade-off between area and latency.</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103</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shows the trade-off between DRAM area and latency as we change the </a:t>
            </a:r>
            <a:r>
              <a:rPr lang="en-US" baseline="0" dirty="0" err="1" smtClean="0"/>
              <a:t>bitline</a:t>
            </a:r>
            <a:r>
              <a:rPr lang="en-US" baseline="0" dirty="0" smtClean="0"/>
              <a:t> length.</a:t>
            </a:r>
          </a:p>
          <a:p>
            <a:r>
              <a:rPr lang="en-US" baseline="0" dirty="0" smtClean="0"/>
              <a:t>Y-axis is the normalized DRAM area compared to a DRAM using 512 cells/</a:t>
            </a:r>
            <a:r>
              <a:rPr lang="en-US" baseline="0" dirty="0" err="1" smtClean="0"/>
              <a:t>bitline</a:t>
            </a:r>
            <a:r>
              <a:rPr lang="en-US" baseline="0" dirty="0" smtClean="0"/>
              <a:t>. A lower value is cheaper.</a:t>
            </a:r>
          </a:p>
          <a:p>
            <a:r>
              <a:rPr lang="en-US" baseline="0" dirty="0" smtClean="0"/>
              <a:t>X-axis shows the latency in terms of </a:t>
            </a:r>
            <a:r>
              <a:rPr lang="en-US" baseline="0" dirty="0" err="1" smtClean="0"/>
              <a:t>tRC</a:t>
            </a:r>
            <a:r>
              <a:rPr lang="en-US" baseline="0" dirty="0" smtClean="0"/>
              <a:t>, an important DRAM timing constraint. A lower value is faster.</a:t>
            </a:r>
          </a:p>
          <a:p>
            <a:endParaRPr lang="en-US" baseline="0" dirty="0" smtClean="0"/>
          </a:p>
          <a:p>
            <a:r>
              <a:rPr lang="en-US" baseline="0" dirty="0" smtClean="0"/>
              <a:t>Commodity DRAM chips use long </a:t>
            </a:r>
            <a:r>
              <a:rPr lang="en-US" baseline="0" dirty="0" err="1" smtClean="0"/>
              <a:t>bitlines</a:t>
            </a:r>
            <a:r>
              <a:rPr lang="en-US" baseline="0" dirty="0" smtClean="0"/>
              <a:t> to minimize area cost. On the other hand, shorter </a:t>
            </a:r>
            <a:r>
              <a:rPr lang="en-US" baseline="0" dirty="0" err="1" smtClean="0"/>
              <a:t>bitlines</a:t>
            </a:r>
            <a:r>
              <a:rPr lang="en-US" baseline="0" dirty="0" smtClean="0"/>
              <a:t> achieve lower latency at higher cost. </a:t>
            </a:r>
          </a:p>
          <a:p>
            <a:pPr defTabSz="914350">
              <a:defRPr/>
            </a:pPr>
            <a:r>
              <a:rPr lang="en-US" baseline="0" dirty="0" smtClean="0"/>
              <a:t>Our goal is to achieve the best of both worlds: low latency and low area cost.</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sum up, both long and short </a:t>
            </a:r>
            <a:r>
              <a:rPr lang="en-US" baseline="0" dirty="0" err="1" smtClean="0"/>
              <a:t>bitline</a:t>
            </a:r>
            <a:r>
              <a:rPr lang="en-US" baseline="0" dirty="0" smtClean="0"/>
              <a:t> do not achieve small area and low latency. </a:t>
            </a:r>
          </a:p>
          <a:p>
            <a:r>
              <a:rPr lang="en-US" baseline="0" dirty="0" smtClean="0"/>
              <a:t>Long </a:t>
            </a:r>
            <a:r>
              <a:rPr lang="en-US" baseline="0" dirty="0" err="1" smtClean="0"/>
              <a:t>bitline</a:t>
            </a:r>
            <a:r>
              <a:rPr lang="en-US" baseline="0" dirty="0" smtClean="0"/>
              <a:t> has small area but has high latency while short </a:t>
            </a:r>
            <a:r>
              <a:rPr lang="en-US" baseline="0" dirty="0" err="1" smtClean="0"/>
              <a:t>bitline</a:t>
            </a:r>
            <a:r>
              <a:rPr lang="en-US" baseline="0" dirty="0" smtClean="0"/>
              <a:t> has low latency but has large area.</a:t>
            </a:r>
          </a:p>
          <a:p>
            <a:endParaRPr lang="en-US" baseline="0" dirty="0" smtClean="0"/>
          </a:p>
          <a:p>
            <a:r>
              <a:rPr lang="en-US" baseline="0" dirty="0" smtClean="0"/>
              <a:t>To achieve the best of both worlds, we first start from long </a:t>
            </a:r>
            <a:r>
              <a:rPr lang="en-US" baseline="0" dirty="0" err="1" smtClean="0"/>
              <a:t>bitline</a:t>
            </a:r>
            <a:r>
              <a:rPr lang="en-US" baseline="0" dirty="0" smtClean="0"/>
              <a:t>, which has small area. </a:t>
            </a:r>
          </a:p>
          <a:p>
            <a:r>
              <a:rPr lang="en-US" baseline="0" dirty="0" smtClean="0"/>
              <a:t>After that, to achieve the low latency of short </a:t>
            </a:r>
            <a:r>
              <a:rPr lang="en-US" baseline="0" dirty="0" err="1" smtClean="0"/>
              <a:t>bitline</a:t>
            </a:r>
            <a:r>
              <a:rPr lang="en-US" baseline="0" dirty="0" smtClean="0"/>
              <a:t>, we divide the long </a:t>
            </a:r>
            <a:r>
              <a:rPr lang="en-US" baseline="0" dirty="0" err="1" smtClean="0"/>
              <a:t>bitline</a:t>
            </a:r>
            <a:r>
              <a:rPr lang="en-US" baseline="0" dirty="0" smtClean="0"/>
              <a:t> into two smaller segments. </a:t>
            </a:r>
          </a:p>
          <a:p>
            <a:r>
              <a:rPr lang="en-US" baseline="0" dirty="0" smtClean="0"/>
              <a:t>The </a:t>
            </a:r>
            <a:r>
              <a:rPr lang="en-US" baseline="0" dirty="0" err="1" smtClean="0"/>
              <a:t>bitline</a:t>
            </a:r>
            <a:r>
              <a:rPr lang="en-US" baseline="0" dirty="0" smtClean="0"/>
              <a:t> length of the segment nearby the sense-amplifier is same as the length of short </a:t>
            </a:r>
            <a:r>
              <a:rPr lang="en-US" baseline="0" dirty="0" err="1" smtClean="0"/>
              <a:t>bitline</a:t>
            </a:r>
            <a:r>
              <a:rPr lang="en-US" baseline="0" dirty="0" smtClean="0"/>
              <a:t>. </a:t>
            </a:r>
          </a:p>
          <a:p>
            <a:r>
              <a:rPr lang="en-US" baseline="0" dirty="0" smtClean="0"/>
              <a:t>Therefore, the latency of the segment is as low as the latency of the short </a:t>
            </a:r>
            <a:r>
              <a:rPr lang="en-US" baseline="0" dirty="0" err="1" smtClean="0"/>
              <a:t>bitline</a:t>
            </a:r>
            <a:r>
              <a:rPr lang="en-US" baseline="0" dirty="0" smtClean="0"/>
              <a:t>. </a:t>
            </a:r>
          </a:p>
          <a:p>
            <a:r>
              <a:rPr lang="en-US" baseline="0" dirty="0" smtClean="0"/>
              <a:t>To isolate this fast segment from the other segment, we add isolation transistors that selectively connect the two segments. </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105</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way, our proposed approach achieves small area and low latency.</a:t>
            </a:r>
          </a:p>
          <a:p>
            <a:r>
              <a:rPr lang="en-US" baseline="0" dirty="0" smtClean="0"/>
              <a:t>We call this new DRAM architecture as Tiered-Latency DRAM</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106</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compares the latency.</a:t>
            </a:r>
          </a:p>
          <a:p>
            <a:r>
              <a:rPr lang="en-US" baseline="0" dirty="0" smtClean="0"/>
              <a:t>Y-axis is normalized latency. </a:t>
            </a:r>
          </a:p>
          <a:p>
            <a:r>
              <a:rPr lang="en-US" baseline="0" dirty="0" smtClean="0"/>
              <a:t>Compared to commodity DRAM, TL-DRAM’s near segment has 56% lower latency, while the far segment has 23% higher latency.</a:t>
            </a:r>
          </a:p>
          <a:p>
            <a:r>
              <a:rPr lang="en-US" baseline="0" dirty="0" smtClean="0"/>
              <a:t> </a:t>
            </a:r>
          </a:p>
          <a:p>
            <a:r>
              <a:rPr lang="en-US" baseline="0" dirty="0" smtClean="0"/>
              <a:t>The right figure compares the power.</a:t>
            </a:r>
          </a:p>
          <a:p>
            <a:r>
              <a:rPr lang="en-US" baseline="0" dirty="0" smtClean="0"/>
              <a:t>Y-axis is normalized power.</a:t>
            </a:r>
          </a:p>
          <a:p>
            <a:r>
              <a:rPr lang="en-US" baseline="0" dirty="0" smtClean="0"/>
              <a:t>Compared to commodity DRAM, TL-DRAM’s near segment has 51% lower power consumption and the far segment has 49% higher power consumption. </a:t>
            </a:r>
          </a:p>
          <a:p>
            <a:endParaRPr lang="en-US" baseline="0" dirty="0" smtClean="0"/>
          </a:p>
          <a:p>
            <a:r>
              <a:rPr lang="en-US" baseline="0" dirty="0" smtClean="0"/>
              <a:t>Lastly, mainly due to the isolation transistor, Tiered-latency DRAM increases the die-size by about 3%.</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107</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489F0E-357D-EE4A-BD2D-C3DB5EB8DAC2}" type="slidenum">
              <a:rPr lang="en-US" sz="1200">
                <a:solidFill>
                  <a:srgbClr val="000000"/>
                </a:solidFill>
              </a:rPr>
              <a:pPr eaLnBrk="1" hangingPunct="1"/>
              <a:t>25</a:t>
            </a:fld>
            <a:endParaRPr lang="en-US" sz="1200">
              <a:solidFill>
                <a:srgbClr val="000000"/>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the figure shows the trade-off between area and latency in existing DRAM. </a:t>
            </a:r>
          </a:p>
          <a:p>
            <a:endParaRPr lang="en-US" baseline="0" dirty="0" smtClean="0"/>
          </a:p>
          <a:p>
            <a:r>
              <a:rPr lang="en-US" baseline="0" dirty="0" smtClean="0"/>
              <a:t>Unlike existing DRAM, TL-DRAM achieves low latency using the near segment while increasing the area by only 3%. </a:t>
            </a:r>
          </a:p>
          <a:p>
            <a:endParaRPr lang="en-US" baseline="0" dirty="0" smtClean="0"/>
          </a:p>
          <a:p>
            <a:r>
              <a:rPr lang="en-US" baseline="0" dirty="0" smtClean="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108</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ways to leverage the TL-DRAM</a:t>
            </a:r>
            <a:r>
              <a:rPr lang="en-US" baseline="0" dirty="0" smtClean="0"/>
              <a:t> substrate by hardware or software.</a:t>
            </a:r>
          </a:p>
          <a:p>
            <a:endParaRPr lang="en-US" baseline="0" dirty="0" smtClean="0"/>
          </a:p>
          <a:p>
            <a:r>
              <a:rPr lang="en-US" baseline="0" dirty="0" smtClean="0"/>
              <a:t>In this slide, I describe many such ways.</a:t>
            </a:r>
          </a:p>
          <a:p>
            <a:r>
              <a:rPr lang="en-US" baseline="0" dirty="0" smtClean="0"/>
              <a:t>First, the near segment can be used as a hardware-managed inclusive cache to the far segment.</a:t>
            </a:r>
          </a:p>
          <a:p>
            <a:r>
              <a:rPr lang="en-US" baseline="0" dirty="0" smtClean="0"/>
              <a:t>Second, the near segment can be used as a hardware-managed exclusive cache to the far segment.</a:t>
            </a:r>
          </a:p>
          <a:p>
            <a:r>
              <a:rPr lang="en-US" baseline="0" dirty="0" smtClean="0"/>
              <a:t>Third, the operating system can intelligently allocate frequently-accessed pages to the near segment.</a:t>
            </a:r>
          </a:p>
          <a:p>
            <a:r>
              <a:rPr lang="en-US" baseline="0" dirty="0" smtClean="0"/>
              <a:t>Forth mechanism is to simple replace DRAM with TL-DRAM without any near segment handling</a:t>
            </a:r>
          </a:p>
          <a:p>
            <a:endParaRPr lang="en-US" baseline="0" dirty="0" smtClean="0"/>
          </a:p>
          <a:p>
            <a:r>
              <a:rPr lang="en-US" baseline="0" dirty="0" smtClean="0"/>
              <a:t>While our paper provides detailed explanations and evaluations of first three mechanism, </a:t>
            </a:r>
          </a:p>
          <a:p>
            <a:r>
              <a:rPr lang="en-US" baseline="0" dirty="0" smtClean="0"/>
              <a:t>in this talk, we will focus on the first approach, which is to use the near segment as a hardware managed cache for the far segment.</a:t>
            </a:r>
            <a:endParaRPr lang="en-US" dirty="0" smtClean="0"/>
          </a:p>
          <a:p>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a:t>
            </a:r>
            <a:r>
              <a:rPr lang="en-US" baseline="0" dirty="0" smtClean="0"/>
              <a:t> shows the IPC improvement of our three caching mechanisms over commodity DRAM. </a:t>
            </a:r>
          </a:p>
          <a:p>
            <a:r>
              <a:rPr lang="en-US" baseline="0" dirty="0" smtClean="0"/>
              <a:t>All of them improve performance and benefit-based caching shows maximum performance improvement by 12.7%.</a:t>
            </a:r>
          </a:p>
          <a:p>
            <a:endParaRPr lang="en-US" baseline="0" dirty="0" smtClean="0"/>
          </a:p>
          <a:p>
            <a:r>
              <a:rPr lang="en-US" baseline="0" dirty="0" smtClean="0"/>
              <a:t>The right figure shows the normalized power reduction of our three caching mechanisms over commodity DRAM.</a:t>
            </a:r>
          </a:p>
          <a:p>
            <a:r>
              <a:rPr lang="en-US" baseline="0" dirty="0" smtClean="0"/>
              <a:t> All of them reduce power consumption and benefit-based caching shows maximum power reduction by 23%.</a:t>
            </a:r>
            <a:endParaRPr lang="en-US" dirty="0" smtClean="0"/>
          </a:p>
          <a:p>
            <a:endParaRPr lang="en-US" dirty="0" smtClean="0"/>
          </a:p>
          <a:p>
            <a:pPr defTabSz="914294">
              <a:defRPr/>
            </a:pPr>
            <a:r>
              <a:rPr lang="en-US" baseline="0" dirty="0" smtClean="0"/>
              <a:t>Therefore, using near segment as a cache improves performance and reduces power consumption at the cost of 3% area overhead.</a:t>
            </a:r>
          </a:p>
          <a:p>
            <a:endParaRPr lang="en-US"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110</a:t>
            </a:fld>
            <a:endParaRPr lang="en-US">
              <a:solidFill>
                <a:prstClr val="black"/>
              </a:solidFill>
              <a:latin typeface="Calibri"/>
            </a:endParaRPr>
          </a:p>
        </p:txBody>
      </p:sp>
    </p:spTree>
    <p:extLst>
      <p:ext uri="{BB962C8B-B14F-4D97-AF65-F5344CB8AC3E}">
        <p14:creationId xmlns:p14="http://schemas.microsoft.com/office/powerpoint/2010/main" val="2532083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117</a:t>
            </a:fld>
            <a:endParaRPr lang="en-US">
              <a:solidFill>
                <a:prstClr val="black"/>
              </a:solidFill>
              <a:latin typeface="Calibri"/>
            </a:endParaRPr>
          </a:p>
        </p:txBody>
      </p:sp>
    </p:spTree>
    <p:extLst>
      <p:ext uri="{BB962C8B-B14F-4D97-AF65-F5344CB8AC3E}">
        <p14:creationId xmlns:p14="http://schemas.microsoft.com/office/powerpoint/2010/main" val="1465796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120</a:t>
            </a:fld>
            <a:endParaRPr lang="en-US" dirty="0">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compare our mechanism to a </a:t>
            </a:r>
            <a:r>
              <a:rPr lang="en-US" b="1" dirty="0" smtClean="0"/>
              <a:t>homogeneous</a:t>
            </a:r>
            <a:r>
              <a:rPr lang="en-US" baseline="0" dirty="0" smtClean="0"/>
              <a:t> memory system.</a:t>
            </a:r>
          </a:p>
          <a:p>
            <a:r>
              <a:rPr lang="en-US" baseline="0" dirty="0" smtClean="0"/>
              <a:t>Here the comparison points are a</a:t>
            </a:r>
            <a:r>
              <a:rPr lang="en-US" dirty="0" smtClean="0"/>
              <a:t> 16GB all-PCM and all-DRAM memory system.</a:t>
            </a:r>
          </a:p>
          <a:p>
            <a:r>
              <a:rPr lang="en-US" dirty="0" smtClean="0"/>
              <a:t>O</a:t>
            </a:r>
            <a:r>
              <a:rPr lang="en-US" baseline="0" dirty="0" smtClean="0"/>
              <a:t>ur mechanism achieves 31% better performance than the all-PCM memory system, and comes within 29% of the all-DRAM performance.</a:t>
            </a:r>
          </a:p>
          <a:p>
            <a:r>
              <a:rPr lang="en-US" baseline="0" dirty="0" smtClean="0"/>
              <a:t>Note that we </a:t>
            </a:r>
            <a:r>
              <a:rPr lang="en-US" b="1" baseline="0" dirty="0" smtClean="0"/>
              <a:t>do not assume any capacity benefits</a:t>
            </a:r>
            <a:r>
              <a:rPr lang="en-US" baseline="0" dirty="0" smtClean="0"/>
              <a:t> of PCM over DRAM.</a:t>
            </a:r>
          </a:p>
          <a:p>
            <a:r>
              <a:rPr lang="en-US" baseline="0" dirty="0" smtClean="0"/>
              <a:t>And yet, our mechanism bridges the performance gap between the two homogeneous memory systems.</a:t>
            </a:r>
          </a:p>
          <a:p>
            <a:r>
              <a:rPr lang="en-US" baseline="0" dirty="0" smtClean="0"/>
              <a:t>If the capacity benefit of PCM was included, the </a:t>
            </a:r>
            <a:r>
              <a:rPr lang="en-US" b="1" baseline="0" dirty="0" smtClean="0"/>
              <a:t>hybrid memory system</a:t>
            </a:r>
            <a:r>
              <a:rPr lang="en-US" baseline="0" dirty="0" smtClean="0"/>
              <a:t> will perform even better.</a:t>
            </a:r>
          </a:p>
        </p:txBody>
      </p:sp>
      <p:sp>
        <p:nvSpPr>
          <p:cNvPr id="4" name="Slide Number Placeholder 3"/>
          <p:cNvSpPr>
            <a:spLocks noGrp="1"/>
          </p:cNvSpPr>
          <p:nvPr>
            <p:ph type="sldNum" sz="quarter" idx="10"/>
          </p:nvPr>
        </p:nvSpPr>
        <p:spPr/>
        <p:txBody>
          <a:bodyPr/>
          <a:lstStyle/>
          <a:p>
            <a:pPr>
              <a:defRPr/>
            </a:pPr>
            <a:fld id="{7F547B56-6240-4A47-937A-39B4CD6371F4}" type="slidenum">
              <a:rPr lang="en-US" smtClean="0">
                <a:solidFill>
                  <a:prstClr val="black"/>
                </a:solidFill>
                <a:latin typeface="Calibri"/>
              </a:rPr>
              <a:pPr>
                <a:defRPr/>
              </a:pPr>
              <a:t>130</a:t>
            </a:fld>
            <a:endParaRPr lang="en-US">
              <a:solidFill>
                <a:prstClr val="black"/>
              </a:solidFill>
              <a:latin typeface="Calibri"/>
            </a:endParaRPr>
          </a:p>
        </p:txBody>
      </p:sp>
    </p:spTree>
    <p:extLst>
      <p:ext uri="{BB962C8B-B14F-4D97-AF65-F5344CB8AC3E}">
        <p14:creationId xmlns:p14="http://schemas.microsoft.com/office/powerpoint/2010/main" val="1304768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DRAM to STT-RAM,</a:t>
            </a:r>
            <a:r>
              <a:rPr lang="en-US" baseline="0" dirty="0" smtClean="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smtClean="0"/>
              <a:t>Reading requires a small voltage to be applied across the </a:t>
            </a:r>
            <a:r>
              <a:rPr lang="en-US" baseline="0" dirty="0" err="1" smtClean="0"/>
              <a:t>bitline</a:t>
            </a:r>
            <a:r>
              <a:rPr lang="en-US" baseline="0" dirty="0" smtClean="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fld id="{8923B1BF-2DE4-4D7D-8ECD-16D20D21B23B}" type="slidenum">
              <a:rPr lang="en-US" smtClean="0">
                <a:solidFill>
                  <a:prstClr val="black"/>
                </a:solidFill>
                <a:latin typeface="Calibri"/>
              </a:rPr>
              <a:pPr/>
              <a:t>131</a:t>
            </a:fld>
            <a:endParaRPr lang="en-US">
              <a:solidFill>
                <a:prstClr val="black"/>
              </a:solidFill>
              <a:latin typeface="Calibri"/>
            </a:endParaRPr>
          </a:p>
        </p:txBody>
      </p:sp>
    </p:spTree>
    <p:extLst>
      <p:ext uri="{BB962C8B-B14F-4D97-AF65-F5344CB8AC3E}">
        <p14:creationId xmlns:p14="http://schemas.microsoft.com/office/powerpoint/2010/main" val="4015428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a:t>
            </a:r>
            <a:r>
              <a:rPr lang="en-US" baseline="0" dirty="0" smtClean="0"/>
              <a:t> look at the high-level design goals for a Persistent Memory Manager, or PMM.</a:t>
            </a:r>
          </a:p>
          <a:p>
            <a:endParaRPr lang="en-US" baseline="0" dirty="0" smtClean="0"/>
          </a:p>
          <a:p>
            <a:r>
              <a:rPr lang="en-US" baseline="0" dirty="0" smtClean="0"/>
              <a:t>[click] The most noticeable feature of the PMM – from the system software perspective – is the fact that it exposes a load/store interface to access all persistent data in the system.  This means that applications can allocate portions of persistent memory, just as they would allocate portions of volatile DRAM memory in today’s systems.</a:t>
            </a:r>
          </a:p>
          <a:p>
            <a:endParaRPr lang="en-US" baseline="0" dirty="0" smtClean="0"/>
          </a:p>
          <a:p>
            <a:r>
              <a:rPr lang="en-US" baseline="0" dirty="0" smtClean="0"/>
              <a:t>[click] Of course, with a diverse array of devices managed by a persistent memory, it will be important for the PMM to leverage each of their strengths – and mitigate each of their weaknesses – as much as possible.  To this end, the PMM is responsible for managing how volatile and persistent are placed among devices, to ensure data can be efficiently located, persistence guarantees met, and any security rules enforced.</a:t>
            </a:r>
          </a:p>
          <a:p>
            <a:endParaRPr lang="en-US" baseline="0" dirty="0" smtClean="0"/>
          </a:p>
          <a:p>
            <a:r>
              <a:rPr lang="en-US" baseline="0" dirty="0" smtClean="0"/>
              <a:t>[click]  The PMM is also responsible for managing metadata storage and retrieval.  We will later evaluate how such overheads affect system performance.</a:t>
            </a:r>
          </a:p>
          <a:p>
            <a:endParaRPr lang="en-US" baseline="0" dirty="0" smtClean="0"/>
          </a:p>
          <a:p>
            <a:r>
              <a:rPr lang="en-US" baseline="0" dirty="0" smtClean="0"/>
              <a:t>[click]  In addition, to achieve the best performance and energy efficiency for the applications running on a system, it will be necessary for the system software to provide hints to the hardware to be used to make more efficient data placement decisions.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137</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smtClean="0"/>
          </a:p>
          <a:p>
            <a:r>
              <a:rPr lang="en-US" baseline="0" dirty="0" smtClean="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138</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139</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33</a:t>
            </a:fld>
            <a:endParaRPr lang="en-US">
              <a:solidFill>
                <a:prstClr val="black"/>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140</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150</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09" indent="-285734" eaLnBrk="0" hangingPunct="0">
              <a:defRPr sz="2400">
                <a:solidFill>
                  <a:schemeClr val="tx1"/>
                </a:solidFill>
                <a:latin typeface="Arial" charset="0"/>
                <a:ea typeface="ＭＳ Ｐゴシック" charset="0"/>
              </a:defRPr>
            </a:lvl2pPr>
            <a:lvl3pPr marL="1142937" indent="-228587" eaLnBrk="0" hangingPunct="0">
              <a:defRPr sz="2400">
                <a:solidFill>
                  <a:schemeClr val="tx1"/>
                </a:solidFill>
                <a:latin typeface="Arial" charset="0"/>
                <a:ea typeface="ＭＳ Ｐゴシック" charset="0"/>
              </a:defRPr>
            </a:lvl3pPr>
            <a:lvl4pPr marL="1600112" indent="-228587" eaLnBrk="0" hangingPunct="0">
              <a:defRPr sz="2400">
                <a:solidFill>
                  <a:schemeClr val="tx1"/>
                </a:solidFill>
                <a:latin typeface="Arial" charset="0"/>
                <a:ea typeface="ＭＳ Ｐゴシック" charset="0"/>
              </a:defRPr>
            </a:lvl4pPr>
            <a:lvl5pPr marL="2057287" indent="-228587" eaLnBrk="0" hangingPunct="0">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0"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45</a:t>
            </a:fld>
            <a:endParaRPr lang="en-US" sz="1200">
              <a:solidFill>
                <a:srgbClr val="000000"/>
              </a:solidFill>
              <a:latin typeface="Calibri"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65642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350600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49825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4.pn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4.png"/></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4.pn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0E9C41A-DD24-7E4E-AC4B-FA0D96C8A69F}" type="slidenum">
              <a:rPr lang="en-US"/>
              <a:pPr>
                <a:defRPr/>
              </a:pPr>
              <a:t>‹#›</a:t>
            </a:fld>
            <a:endParaRPr lang="en-US"/>
          </a:p>
        </p:txBody>
      </p:sp>
    </p:spTree>
    <p:extLst>
      <p:ext uri="{BB962C8B-B14F-4D97-AF65-F5344CB8AC3E}">
        <p14:creationId xmlns:p14="http://schemas.microsoft.com/office/powerpoint/2010/main" val="172490742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D772A60-CDC8-5847-A6FA-CCDE0F710516}" type="slidenum">
              <a:rPr lang="en-US"/>
              <a:pPr>
                <a:defRPr/>
              </a:pPr>
              <a:t>‹#›</a:t>
            </a:fld>
            <a:endParaRPr lang="en-US"/>
          </a:p>
        </p:txBody>
      </p:sp>
    </p:spTree>
    <p:extLst>
      <p:ext uri="{BB962C8B-B14F-4D97-AF65-F5344CB8AC3E}">
        <p14:creationId xmlns:p14="http://schemas.microsoft.com/office/powerpoint/2010/main" val="23512281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004A774-4D4F-1A4E-8DC1-068BE278D149}" type="slidenum">
              <a:rPr lang="en-US" altLang="en-US"/>
              <a:pPr>
                <a:defRPr/>
              </a:pPr>
              <a:t>‹#›</a:t>
            </a:fld>
            <a:endParaRPr lang="en-US" altLang="en-US"/>
          </a:p>
        </p:txBody>
      </p:sp>
    </p:spTree>
    <p:extLst>
      <p:ext uri="{BB962C8B-B14F-4D97-AF65-F5344CB8AC3E}">
        <p14:creationId xmlns:p14="http://schemas.microsoft.com/office/powerpoint/2010/main" val="2189397637"/>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D1BEA86-0F84-BF47-86C2-538ECDFF676A}" type="slidenum">
              <a:rPr lang="en-US" altLang="en-US"/>
              <a:pPr>
                <a:defRPr/>
              </a:pPr>
              <a:t>‹#›</a:t>
            </a:fld>
            <a:endParaRPr lang="en-US" altLang="en-US"/>
          </a:p>
        </p:txBody>
      </p:sp>
    </p:spTree>
    <p:extLst>
      <p:ext uri="{BB962C8B-B14F-4D97-AF65-F5344CB8AC3E}">
        <p14:creationId xmlns:p14="http://schemas.microsoft.com/office/powerpoint/2010/main" val="2446289641"/>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5FB38C-C3F7-CD4D-9F4F-F0871728E7B7}" type="slidenum">
              <a:rPr lang="en-US" altLang="en-US"/>
              <a:pPr>
                <a:defRPr/>
              </a:pPr>
              <a:t>‹#›</a:t>
            </a:fld>
            <a:endParaRPr lang="en-US" altLang="en-US"/>
          </a:p>
        </p:txBody>
      </p:sp>
    </p:spTree>
    <p:extLst>
      <p:ext uri="{BB962C8B-B14F-4D97-AF65-F5344CB8AC3E}">
        <p14:creationId xmlns:p14="http://schemas.microsoft.com/office/powerpoint/2010/main" val="76314793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71A6BD-2D5A-024D-90DE-889F0B49A540}" type="slidenum">
              <a:rPr lang="en-US" altLang="en-US"/>
              <a:pPr>
                <a:defRPr/>
              </a:pPr>
              <a:t>‹#›</a:t>
            </a:fld>
            <a:endParaRPr lang="en-US" altLang="en-US"/>
          </a:p>
        </p:txBody>
      </p:sp>
    </p:spTree>
    <p:extLst>
      <p:ext uri="{BB962C8B-B14F-4D97-AF65-F5344CB8AC3E}">
        <p14:creationId xmlns:p14="http://schemas.microsoft.com/office/powerpoint/2010/main" val="311835627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19A89A1-AAD3-7740-A360-6676F77261BA}" type="slidenum">
              <a:rPr lang="en-US" altLang="en-US"/>
              <a:pPr>
                <a:defRPr/>
              </a:pPr>
              <a:t>‹#›</a:t>
            </a:fld>
            <a:endParaRPr lang="en-US" altLang="en-US"/>
          </a:p>
        </p:txBody>
      </p:sp>
    </p:spTree>
    <p:extLst>
      <p:ext uri="{BB962C8B-B14F-4D97-AF65-F5344CB8AC3E}">
        <p14:creationId xmlns:p14="http://schemas.microsoft.com/office/powerpoint/2010/main" val="2627374932"/>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522526-ED99-BD47-9F69-4947EBDDB1CC}" type="slidenum">
              <a:rPr lang="en-US" altLang="en-US"/>
              <a:pPr>
                <a:defRPr/>
              </a:pPr>
              <a:t>‹#›</a:t>
            </a:fld>
            <a:endParaRPr lang="en-US" altLang="en-US"/>
          </a:p>
        </p:txBody>
      </p:sp>
    </p:spTree>
    <p:extLst>
      <p:ext uri="{BB962C8B-B14F-4D97-AF65-F5344CB8AC3E}">
        <p14:creationId xmlns:p14="http://schemas.microsoft.com/office/powerpoint/2010/main" val="219003868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32E2DB-62A8-0047-9145-67E9E4765DF5}" type="slidenum">
              <a:rPr lang="en-US" altLang="en-US"/>
              <a:pPr>
                <a:defRPr/>
              </a:pPr>
              <a:t>‹#›</a:t>
            </a:fld>
            <a:endParaRPr lang="en-US" altLang="en-US"/>
          </a:p>
        </p:txBody>
      </p:sp>
    </p:spTree>
    <p:extLst>
      <p:ext uri="{BB962C8B-B14F-4D97-AF65-F5344CB8AC3E}">
        <p14:creationId xmlns:p14="http://schemas.microsoft.com/office/powerpoint/2010/main" val="960047667"/>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1C2AEEC6-62CC-3D46-A929-0AB8177BD99B}" type="slidenum">
              <a:rPr lang="en-US" altLang="en-US"/>
              <a:pPr>
                <a:defRPr/>
              </a:pPr>
              <a:t>‹#›</a:t>
            </a:fld>
            <a:endParaRPr lang="en-US" altLang="en-US"/>
          </a:p>
        </p:txBody>
      </p:sp>
    </p:spTree>
    <p:extLst>
      <p:ext uri="{BB962C8B-B14F-4D97-AF65-F5344CB8AC3E}">
        <p14:creationId xmlns:p14="http://schemas.microsoft.com/office/powerpoint/2010/main" val="181470802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A8FFE-51DB-B144-B2C6-39D979322299}" type="slidenum">
              <a:rPr lang="en-US" altLang="en-US"/>
              <a:pPr>
                <a:defRPr/>
              </a:pPr>
              <a:t>‹#›</a:t>
            </a:fld>
            <a:endParaRPr lang="en-US" altLang="en-US"/>
          </a:p>
        </p:txBody>
      </p:sp>
    </p:spTree>
    <p:extLst>
      <p:ext uri="{BB962C8B-B14F-4D97-AF65-F5344CB8AC3E}">
        <p14:creationId xmlns:p14="http://schemas.microsoft.com/office/powerpoint/2010/main" val="951733299"/>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72F788-B339-364B-8502-7FCBCA4587F5}" type="slidenum">
              <a:rPr lang="en-US" altLang="en-US"/>
              <a:pPr>
                <a:defRPr/>
              </a:pPr>
              <a:t>‹#›</a:t>
            </a:fld>
            <a:endParaRPr lang="en-US" altLang="en-US"/>
          </a:p>
        </p:txBody>
      </p:sp>
    </p:spTree>
    <p:extLst>
      <p:ext uri="{BB962C8B-B14F-4D97-AF65-F5344CB8AC3E}">
        <p14:creationId xmlns:p14="http://schemas.microsoft.com/office/powerpoint/2010/main" val="89989891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6A32968E-3D14-5D41-BED4-162E337F6556}" type="slidenum">
              <a:rPr lang="en-US"/>
              <a:pPr>
                <a:defRPr/>
              </a:pPr>
              <a:t>‹#›</a:t>
            </a:fld>
            <a:endParaRPr lang="en-US"/>
          </a:p>
        </p:txBody>
      </p:sp>
    </p:spTree>
    <p:extLst>
      <p:ext uri="{BB962C8B-B14F-4D97-AF65-F5344CB8AC3E}">
        <p14:creationId xmlns:p14="http://schemas.microsoft.com/office/powerpoint/2010/main" val="4055662347"/>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275F8DD-121C-6046-ABE3-6F5ECEDC3CEF}" type="slidenum">
              <a:rPr lang="en-US" altLang="en-US"/>
              <a:pPr>
                <a:defRPr/>
              </a:pPr>
              <a:t>‹#›</a:t>
            </a:fld>
            <a:endParaRPr lang="en-US" altLang="en-US"/>
          </a:p>
        </p:txBody>
      </p:sp>
    </p:spTree>
    <p:extLst>
      <p:ext uri="{BB962C8B-B14F-4D97-AF65-F5344CB8AC3E}">
        <p14:creationId xmlns:p14="http://schemas.microsoft.com/office/powerpoint/2010/main" val="2417824396"/>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484807-94ED-2445-B689-2F64D7E9AA34}" type="slidenum">
              <a:rPr lang="en-US" altLang="en-US"/>
              <a:pPr>
                <a:defRPr/>
              </a:pPr>
              <a:t>‹#›</a:t>
            </a:fld>
            <a:endParaRPr lang="en-US" altLang="en-US"/>
          </a:p>
        </p:txBody>
      </p:sp>
    </p:spTree>
    <p:extLst>
      <p:ext uri="{BB962C8B-B14F-4D97-AF65-F5344CB8AC3E}">
        <p14:creationId xmlns:p14="http://schemas.microsoft.com/office/powerpoint/2010/main" val="104233476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4B3414C-3442-F643-83AE-59CB9358B3A2}" type="slidenum">
              <a:rPr lang="en-US" altLang="en-US"/>
              <a:pPr>
                <a:defRPr/>
              </a:pPr>
              <a:t>‹#›</a:t>
            </a:fld>
            <a:endParaRPr lang="en-US" altLang="en-US"/>
          </a:p>
        </p:txBody>
      </p:sp>
    </p:spTree>
    <p:extLst>
      <p:ext uri="{BB962C8B-B14F-4D97-AF65-F5344CB8AC3E}">
        <p14:creationId xmlns:p14="http://schemas.microsoft.com/office/powerpoint/2010/main" val="3950480951"/>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630AE4-6237-8A4E-B00F-EF7B645037A8}" type="slidenum">
              <a:rPr lang="en-US" altLang="en-US"/>
              <a:pPr>
                <a:defRPr/>
              </a:pPr>
              <a:t>‹#›</a:t>
            </a:fld>
            <a:endParaRPr lang="en-US" altLang="en-US"/>
          </a:p>
        </p:txBody>
      </p:sp>
    </p:spTree>
    <p:extLst>
      <p:ext uri="{BB962C8B-B14F-4D97-AF65-F5344CB8AC3E}">
        <p14:creationId xmlns:p14="http://schemas.microsoft.com/office/powerpoint/2010/main" val="3549348285"/>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CF3E15-E970-204E-AA66-5B260AC050C4}" type="slidenum">
              <a:rPr lang="en-US" altLang="en-US"/>
              <a:pPr>
                <a:defRPr/>
              </a:pPr>
              <a:t>‹#›</a:t>
            </a:fld>
            <a:endParaRPr lang="en-US" altLang="en-US"/>
          </a:p>
        </p:txBody>
      </p:sp>
    </p:spTree>
    <p:extLst>
      <p:ext uri="{BB962C8B-B14F-4D97-AF65-F5344CB8AC3E}">
        <p14:creationId xmlns:p14="http://schemas.microsoft.com/office/powerpoint/2010/main" val="336769733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693CB86-94EC-8B49-BE81-0117877AD723}" type="slidenum">
              <a:rPr lang="en-US" altLang="en-US"/>
              <a:pPr>
                <a:defRPr/>
              </a:pPr>
              <a:t>‹#›</a:t>
            </a:fld>
            <a:endParaRPr lang="en-US" altLang="en-US"/>
          </a:p>
        </p:txBody>
      </p:sp>
    </p:spTree>
    <p:extLst>
      <p:ext uri="{BB962C8B-B14F-4D97-AF65-F5344CB8AC3E}">
        <p14:creationId xmlns:p14="http://schemas.microsoft.com/office/powerpoint/2010/main" val="153221776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5473EFC-C0EB-624F-9B7B-5C845D389810}" type="slidenum">
              <a:rPr lang="en-US" altLang="en-US"/>
              <a:pPr>
                <a:defRPr/>
              </a:pPr>
              <a:t>‹#›</a:t>
            </a:fld>
            <a:endParaRPr lang="en-US" altLang="en-US"/>
          </a:p>
        </p:txBody>
      </p:sp>
    </p:spTree>
    <p:extLst>
      <p:ext uri="{BB962C8B-B14F-4D97-AF65-F5344CB8AC3E}">
        <p14:creationId xmlns:p14="http://schemas.microsoft.com/office/powerpoint/2010/main" val="2032839720"/>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E10F99B-0BA1-8547-B676-388BB6A30914}" type="slidenum">
              <a:rPr lang="en-US" altLang="en-US"/>
              <a:pPr>
                <a:defRPr/>
              </a:pPr>
              <a:t>‹#›</a:t>
            </a:fld>
            <a:endParaRPr lang="en-US" altLang="en-US"/>
          </a:p>
        </p:txBody>
      </p:sp>
    </p:spTree>
    <p:extLst>
      <p:ext uri="{BB962C8B-B14F-4D97-AF65-F5344CB8AC3E}">
        <p14:creationId xmlns:p14="http://schemas.microsoft.com/office/powerpoint/2010/main" val="358988041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35F193-A057-C14D-A5DF-5FF2440BEA3B}" type="datetime1">
              <a:rPr lang="en-US"/>
              <a:pPr>
                <a:defRPr/>
              </a:pPr>
              <a:t>9/8/15</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527FD3-3FC0-E54B-A28A-C11435E7B2B0}" type="slidenum">
              <a:rPr lang="en-US"/>
              <a:pPr>
                <a:defRPr/>
              </a:pPr>
              <a:t>‹#›</a:t>
            </a:fld>
            <a:endParaRPr lang="en-US" dirty="0"/>
          </a:p>
        </p:txBody>
      </p:sp>
    </p:spTree>
    <p:extLst>
      <p:ext uri="{BB962C8B-B14F-4D97-AF65-F5344CB8AC3E}">
        <p14:creationId xmlns:p14="http://schemas.microsoft.com/office/powerpoint/2010/main" val="2875561450"/>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67ECDE9-C72A-D741-9E4A-6F452181B696}" type="datetime1">
              <a:rPr lang="en-US"/>
              <a:pPr>
                <a:defRPr/>
              </a:pPr>
              <a:t>9/8/15</a:t>
            </a:fld>
            <a:endParaRPr lang="en-US"/>
          </a:p>
        </p:txBody>
      </p:sp>
      <p:sp>
        <p:nvSpPr>
          <p:cNvPr id="5"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039BC8-240E-3241-893D-EAB1F9215BF3}" type="slidenum">
              <a:rPr lang="en-US"/>
              <a:pPr>
                <a:defRPr/>
              </a:pPr>
              <a:t>‹#›</a:t>
            </a:fld>
            <a:endParaRPr lang="en-US" dirty="0"/>
          </a:p>
        </p:txBody>
      </p:sp>
    </p:spTree>
    <p:extLst>
      <p:ext uri="{BB962C8B-B14F-4D97-AF65-F5344CB8AC3E}">
        <p14:creationId xmlns:p14="http://schemas.microsoft.com/office/powerpoint/2010/main" val="138686617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10F8C71-A5D6-0641-AAAB-D72821CAC7C7}" type="slidenum">
              <a:rPr lang="en-US"/>
              <a:pPr>
                <a:defRPr/>
              </a:pPr>
              <a:t>‹#›</a:t>
            </a:fld>
            <a:endParaRPr lang="en-US"/>
          </a:p>
        </p:txBody>
      </p:sp>
    </p:spTree>
    <p:extLst>
      <p:ext uri="{BB962C8B-B14F-4D97-AF65-F5344CB8AC3E}">
        <p14:creationId xmlns:p14="http://schemas.microsoft.com/office/powerpoint/2010/main" val="3044203553"/>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D88F52-85C7-784A-B840-1A269005686B}" type="datetime1">
              <a:rPr lang="en-US"/>
              <a:pPr>
                <a:defRPr/>
              </a:pPr>
              <a:t>9/8/15</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8B7EA7-0CCC-F748-9C8D-B6346BFEC66C}" type="slidenum">
              <a:rPr lang="en-US"/>
              <a:pPr>
                <a:defRPr/>
              </a:pPr>
              <a:t>‹#›</a:t>
            </a:fld>
            <a:endParaRPr lang="en-US" dirty="0"/>
          </a:p>
        </p:txBody>
      </p:sp>
    </p:spTree>
    <p:extLst>
      <p:ext uri="{BB962C8B-B14F-4D97-AF65-F5344CB8AC3E}">
        <p14:creationId xmlns:p14="http://schemas.microsoft.com/office/powerpoint/2010/main" val="38481916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C94C2FC-1DFA-E94C-A97F-C9D2140CC96E}" type="datetime1">
              <a:rPr lang="en-US"/>
              <a:pPr>
                <a:defRPr/>
              </a:pPr>
              <a:t>9/8/15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56DA729-AF6B-7B4E-A6FF-F15344F837C6}" type="slidenum">
              <a:rPr lang="en-US"/>
              <a:pPr>
                <a:defRPr/>
              </a:pPr>
              <a:t>‹#›</a:t>
            </a:fld>
            <a:endParaRPr lang="en-US" dirty="0"/>
          </a:p>
        </p:txBody>
      </p:sp>
    </p:spTree>
    <p:extLst>
      <p:ext uri="{BB962C8B-B14F-4D97-AF65-F5344CB8AC3E}">
        <p14:creationId xmlns:p14="http://schemas.microsoft.com/office/powerpoint/2010/main" val="5308607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EA5BB4C-8DF1-9E43-8A01-289854C4009E}" type="datetime1">
              <a:rPr lang="en-US"/>
              <a:pPr>
                <a:defRPr/>
              </a:pPr>
              <a:t>9/8/15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3A6BDFA-A3EC-F64E-B129-042BD5BAA0BA}" type="slidenum">
              <a:rPr lang="en-US"/>
              <a:pPr>
                <a:defRPr/>
              </a:pPr>
              <a:t>‹#›</a:t>
            </a:fld>
            <a:endParaRPr lang="en-US" dirty="0"/>
          </a:p>
        </p:txBody>
      </p:sp>
    </p:spTree>
    <p:extLst>
      <p:ext uri="{BB962C8B-B14F-4D97-AF65-F5344CB8AC3E}">
        <p14:creationId xmlns:p14="http://schemas.microsoft.com/office/powerpoint/2010/main" val="19224284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D99D16F-356C-8B41-B06E-F78A1981A42D}" type="datetime1">
              <a:rPr lang="en-US"/>
              <a:pPr>
                <a:defRPr/>
              </a:pPr>
              <a:t>9/8/15</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DCD0B-299B-CE40-8F42-53A2A3719F1C}" type="slidenum">
              <a:rPr lang="en-US"/>
              <a:pPr>
                <a:defRPr/>
              </a:pPr>
              <a:t>‹#›</a:t>
            </a:fld>
            <a:endParaRPr lang="en-US" dirty="0"/>
          </a:p>
        </p:txBody>
      </p:sp>
    </p:spTree>
    <p:extLst>
      <p:ext uri="{BB962C8B-B14F-4D97-AF65-F5344CB8AC3E}">
        <p14:creationId xmlns:p14="http://schemas.microsoft.com/office/powerpoint/2010/main" val="22049661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843549D-DADE-C449-8C46-6835FA519C52}" type="datetime1">
              <a:rPr lang="en-US"/>
              <a:pPr>
                <a:defRPr/>
              </a:pPr>
              <a:t>9/8/15</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B512F88-1791-5145-BF39-DB9F9EDC90BC}" type="slidenum">
              <a:rPr lang="en-US"/>
              <a:pPr>
                <a:defRPr/>
              </a:pPr>
              <a:t>‹#›</a:t>
            </a:fld>
            <a:endParaRPr lang="en-US" dirty="0"/>
          </a:p>
        </p:txBody>
      </p:sp>
    </p:spTree>
    <p:extLst>
      <p:ext uri="{BB962C8B-B14F-4D97-AF65-F5344CB8AC3E}">
        <p14:creationId xmlns:p14="http://schemas.microsoft.com/office/powerpoint/2010/main" val="7394280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6B30C9-69AE-064F-8974-67FDFAB679C3}" type="datetime1">
              <a:rPr lang="en-US"/>
              <a:pPr>
                <a:defRPr/>
              </a:pPr>
              <a:t>9/8/15</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B90B10C-854E-B540-8353-F1E42FBCB8FA}" type="slidenum">
              <a:rPr lang="en-US"/>
              <a:pPr>
                <a:defRPr/>
              </a:pPr>
              <a:t>‹#›</a:t>
            </a:fld>
            <a:endParaRPr lang="en-US" dirty="0"/>
          </a:p>
        </p:txBody>
      </p:sp>
    </p:spTree>
    <p:extLst>
      <p:ext uri="{BB962C8B-B14F-4D97-AF65-F5344CB8AC3E}">
        <p14:creationId xmlns:p14="http://schemas.microsoft.com/office/powerpoint/2010/main" val="27330448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E10146A-61FE-1D47-BD89-2A381E27123A}" type="datetime1">
              <a:rPr lang="en-US"/>
              <a:pPr>
                <a:defRPr/>
              </a:pPr>
              <a:t>9/8/15</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4C1B645-6600-E24B-9D28-6A7574A1A69B}" type="slidenum">
              <a:rPr lang="en-US"/>
              <a:pPr>
                <a:defRPr/>
              </a:pPr>
              <a:t>‹#›</a:t>
            </a:fld>
            <a:endParaRPr lang="en-US" dirty="0"/>
          </a:p>
        </p:txBody>
      </p:sp>
    </p:spTree>
    <p:extLst>
      <p:ext uri="{BB962C8B-B14F-4D97-AF65-F5344CB8AC3E}">
        <p14:creationId xmlns:p14="http://schemas.microsoft.com/office/powerpoint/2010/main" val="2182800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fld id="{B3E9BD86-AA19-0048-A8BC-0E4FAA46A02F}" type="datetime1">
              <a:rPr lang="en-US"/>
              <a:pPr>
                <a:defRPr/>
              </a:pPr>
              <a:t>9/8/15</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solidFill>
                <a:ea typeface="ＭＳ Ｐゴシック" charset="0"/>
                <a:cs typeface="ＭＳ Ｐゴシック" charset="0"/>
              </a:defRPr>
            </a:lvl1pPr>
          </a:lstStyle>
          <a:p>
            <a:pPr>
              <a:defRPr/>
            </a:pPr>
            <a:fld id="{B32DABAA-928E-544E-9A45-9F81B9331B77}" type="slidenum">
              <a:rPr lang="en-US"/>
              <a:pPr>
                <a:defRPr/>
              </a:pPr>
              <a:t>‹#›</a:t>
            </a:fld>
            <a:endParaRPr lang="en-US" dirty="0"/>
          </a:p>
        </p:txBody>
      </p:sp>
    </p:spTree>
    <p:extLst>
      <p:ext uri="{BB962C8B-B14F-4D97-AF65-F5344CB8AC3E}">
        <p14:creationId xmlns:p14="http://schemas.microsoft.com/office/powerpoint/2010/main" val="3785902732"/>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89C7EA-F57F-5F41-99A3-99D2647ED8BD}" type="datetime1">
              <a:rPr lang="en-US"/>
              <a:pPr>
                <a:defRPr/>
              </a:pPr>
              <a:t>9/8/15</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AC6D661-9724-E748-A6FA-5D079E542C12}" type="slidenum">
              <a:rPr lang="en-US"/>
              <a:pPr>
                <a:defRPr/>
              </a:pPr>
              <a:t>‹#›</a:t>
            </a:fld>
            <a:endParaRPr lang="en-US" dirty="0"/>
          </a:p>
        </p:txBody>
      </p:sp>
    </p:spTree>
    <p:extLst>
      <p:ext uri="{BB962C8B-B14F-4D97-AF65-F5344CB8AC3E}">
        <p14:creationId xmlns:p14="http://schemas.microsoft.com/office/powerpoint/2010/main" val="25523210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8D4D011-71C4-F548-9268-272FA58599C7}" type="datetime1">
              <a:rPr lang="en-US"/>
              <a:pPr>
                <a:defRPr/>
              </a:pPr>
              <a:t>9/8/15</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3A806E5-0410-9A44-967D-16026A5DFE52}" type="slidenum">
              <a:rPr lang="en-US"/>
              <a:pPr>
                <a:defRPr/>
              </a:pPr>
              <a:t>‹#›</a:t>
            </a:fld>
            <a:endParaRPr lang="en-US" dirty="0"/>
          </a:p>
        </p:txBody>
      </p:sp>
    </p:spTree>
    <p:extLst>
      <p:ext uri="{BB962C8B-B14F-4D97-AF65-F5344CB8AC3E}">
        <p14:creationId xmlns:p14="http://schemas.microsoft.com/office/powerpoint/2010/main" val="4004428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defTabSz="914400">
              <a:buSzTx/>
              <a:defRPr/>
            </a:lvl1pPr>
          </a:lstStyle>
          <a:p>
            <a:pPr>
              <a:defRPr/>
            </a:pPr>
            <a:r>
              <a:rPr lang="en-US"/>
              <a:t>Efficient Runahead Execution</a:t>
            </a:r>
          </a:p>
        </p:txBody>
      </p:sp>
      <p:sp>
        <p:nvSpPr>
          <p:cNvPr id="5" name="Slide Number Placeholder 4"/>
          <p:cNvSpPr>
            <a:spLocks noGrp="1"/>
          </p:cNvSpPr>
          <p:nvPr>
            <p:ph type="sldNum" idx="11"/>
          </p:nvPr>
        </p:nvSpPr>
        <p:spPr/>
        <p:txBody>
          <a:bodyPr/>
          <a:lstStyle>
            <a:lvl1pPr defTabSz="914400">
              <a:buSzTx/>
              <a:defRPr/>
            </a:lvl1pPr>
          </a:lstStyle>
          <a:p>
            <a:pPr>
              <a:defRPr/>
            </a:pPr>
            <a:fld id="{A1F996E7-489B-884A-AEB3-96F71648F82C}" type="slidenum">
              <a:rPr lang="en-US"/>
              <a:pPr>
                <a:defRPr/>
              </a:pPr>
              <a:t>‹#›</a:t>
            </a:fld>
            <a:endParaRPr lang="en-US"/>
          </a:p>
        </p:txBody>
      </p:sp>
    </p:spTree>
    <p:extLst>
      <p:ext uri="{BB962C8B-B14F-4D97-AF65-F5344CB8AC3E}">
        <p14:creationId xmlns:p14="http://schemas.microsoft.com/office/powerpoint/2010/main" val="26227874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6C7B97E-BA26-1E4D-BA38-C6CF2C15706A}" type="slidenum">
              <a:rPr lang="en-US"/>
              <a:pPr>
                <a:defRPr/>
              </a:pPr>
              <a:t>‹#›</a:t>
            </a:fld>
            <a:endParaRPr lang="en-US"/>
          </a:p>
        </p:txBody>
      </p:sp>
    </p:spTree>
    <p:extLst>
      <p:ext uri="{BB962C8B-B14F-4D97-AF65-F5344CB8AC3E}">
        <p14:creationId xmlns:p14="http://schemas.microsoft.com/office/powerpoint/2010/main" val="3973629983"/>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1E8FBD-B98E-0545-BA07-24AC88B3DC2A}" type="slidenum">
              <a:rPr lang="en-US"/>
              <a:pPr>
                <a:defRPr/>
              </a:pPr>
              <a:t>‹#›</a:t>
            </a:fld>
            <a:endParaRPr lang="en-US"/>
          </a:p>
        </p:txBody>
      </p:sp>
    </p:spTree>
    <p:extLst>
      <p:ext uri="{BB962C8B-B14F-4D97-AF65-F5344CB8AC3E}">
        <p14:creationId xmlns:p14="http://schemas.microsoft.com/office/powerpoint/2010/main" val="3586804441"/>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D086E22-0292-FA42-824A-17F0ED333A7A}" type="slidenum">
              <a:rPr lang="en-US"/>
              <a:pPr>
                <a:defRPr/>
              </a:pPr>
              <a:t>‹#›</a:t>
            </a:fld>
            <a:endParaRPr lang="en-US"/>
          </a:p>
        </p:txBody>
      </p:sp>
    </p:spTree>
    <p:extLst>
      <p:ext uri="{BB962C8B-B14F-4D97-AF65-F5344CB8AC3E}">
        <p14:creationId xmlns:p14="http://schemas.microsoft.com/office/powerpoint/2010/main" val="297963424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718EE89-6254-1B4B-9BE7-B369FF7A34AB}" type="slidenum">
              <a:rPr lang="en-US"/>
              <a:pPr>
                <a:defRPr/>
              </a:pPr>
              <a:t>‹#›</a:t>
            </a:fld>
            <a:endParaRPr lang="en-US"/>
          </a:p>
        </p:txBody>
      </p:sp>
    </p:spTree>
    <p:extLst>
      <p:ext uri="{BB962C8B-B14F-4D97-AF65-F5344CB8AC3E}">
        <p14:creationId xmlns:p14="http://schemas.microsoft.com/office/powerpoint/2010/main" val="1032245556"/>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657A880-B6CD-4C43-A4C5-D15A085C0504}" type="slidenum">
              <a:rPr lang="en-US"/>
              <a:pPr>
                <a:defRPr/>
              </a:pPr>
              <a:t>‹#›</a:t>
            </a:fld>
            <a:endParaRPr lang="en-US"/>
          </a:p>
        </p:txBody>
      </p:sp>
    </p:spTree>
    <p:extLst>
      <p:ext uri="{BB962C8B-B14F-4D97-AF65-F5344CB8AC3E}">
        <p14:creationId xmlns:p14="http://schemas.microsoft.com/office/powerpoint/2010/main" val="195446862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C2BFD39F-3C48-FC41-BED2-C4D05C644F2C}" type="slidenum">
              <a:rPr lang="en-US"/>
              <a:pPr>
                <a:defRPr/>
              </a:pPr>
              <a:t>‹#›</a:t>
            </a:fld>
            <a:endParaRPr lang="en-US"/>
          </a:p>
        </p:txBody>
      </p:sp>
    </p:spTree>
    <p:extLst>
      <p:ext uri="{BB962C8B-B14F-4D97-AF65-F5344CB8AC3E}">
        <p14:creationId xmlns:p14="http://schemas.microsoft.com/office/powerpoint/2010/main" val="3482202763"/>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37490B3D-7FC5-3E44-8E39-29903B726A10}" type="slidenum">
              <a:rPr lang="en-US"/>
              <a:pPr>
                <a:defRPr/>
              </a:pPr>
              <a:t>‹#›</a:t>
            </a:fld>
            <a:endParaRPr lang="en-US"/>
          </a:p>
        </p:txBody>
      </p:sp>
    </p:spTree>
    <p:extLst>
      <p:ext uri="{BB962C8B-B14F-4D97-AF65-F5344CB8AC3E}">
        <p14:creationId xmlns:p14="http://schemas.microsoft.com/office/powerpoint/2010/main" val="3446857179"/>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E53C612-A023-7C48-8E29-6D54C9C5A0FB}" type="slidenum">
              <a:rPr lang="en-US"/>
              <a:pPr>
                <a:defRPr/>
              </a:pPr>
              <a:t>‹#›</a:t>
            </a:fld>
            <a:endParaRPr lang="en-US"/>
          </a:p>
        </p:txBody>
      </p:sp>
    </p:spTree>
    <p:extLst>
      <p:ext uri="{BB962C8B-B14F-4D97-AF65-F5344CB8AC3E}">
        <p14:creationId xmlns:p14="http://schemas.microsoft.com/office/powerpoint/2010/main" val="597415624"/>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3378061-B604-5844-B406-1A279E182EE9}" type="slidenum">
              <a:rPr lang="en-US"/>
              <a:pPr>
                <a:defRPr/>
              </a:pPr>
              <a:t>‹#›</a:t>
            </a:fld>
            <a:endParaRPr lang="en-US"/>
          </a:p>
        </p:txBody>
      </p:sp>
    </p:spTree>
    <p:extLst>
      <p:ext uri="{BB962C8B-B14F-4D97-AF65-F5344CB8AC3E}">
        <p14:creationId xmlns:p14="http://schemas.microsoft.com/office/powerpoint/2010/main" val="2358066800"/>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698F7BD5-63BA-9949-B830-7FCEBA263E60}" type="slidenum">
              <a:rPr lang="en-US"/>
              <a:pPr>
                <a:defRPr/>
              </a:pPr>
              <a:t>‹#›</a:t>
            </a:fld>
            <a:endParaRPr lang="en-US"/>
          </a:p>
        </p:txBody>
      </p:sp>
    </p:spTree>
    <p:extLst>
      <p:ext uri="{BB962C8B-B14F-4D97-AF65-F5344CB8AC3E}">
        <p14:creationId xmlns:p14="http://schemas.microsoft.com/office/powerpoint/2010/main" val="71728949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defTabSz="914400">
              <a:buSzTx/>
              <a:defRPr/>
            </a:lvl1pPr>
          </a:lstStyle>
          <a:p>
            <a:pPr>
              <a:defRPr/>
            </a:pPr>
            <a:r>
              <a:rPr lang="en-US"/>
              <a:t>Efficient Runahead Execution</a:t>
            </a:r>
          </a:p>
        </p:txBody>
      </p:sp>
      <p:sp>
        <p:nvSpPr>
          <p:cNvPr id="5" name="Slide Number Placeholder 4"/>
          <p:cNvSpPr>
            <a:spLocks noGrp="1"/>
          </p:cNvSpPr>
          <p:nvPr>
            <p:ph type="sldNum" idx="11"/>
          </p:nvPr>
        </p:nvSpPr>
        <p:spPr/>
        <p:txBody>
          <a:bodyPr/>
          <a:lstStyle>
            <a:lvl1pPr defTabSz="914400">
              <a:buSzTx/>
              <a:defRPr/>
            </a:lvl1pPr>
          </a:lstStyle>
          <a:p>
            <a:pPr>
              <a:defRPr/>
            </a:pPr>
            <a:fld id="{E13D2727-8A27-F24C-95E5-C451B02101FA}" type="slidenum">
              <a:rPr lang="en-US"/>
              <a:pPr>
                <a:defRPr/>
              </a:pPr>
              <a:t>‹#›</a:t>
            </a:fld>
            <a:endParaRPr lang="en-US"/>
          </a:p>
        </p:txBody>
      </p:sp>
    </p:spTree>
    <p:extLst>
      <p:ext uri="{BB962C8B-B14F-4D97-AF65-F5344CB8AC3E}">
        <p14:creationId xmlns:p14="http://schemas.microsoft.com/office/powerpoint/2010/main" val="32051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7018F63-A375-1D47-9827-E5D80373D49A}" type="slidenum">
              <a:rPr lang="en-US"/>
              <a:pPr>
                <a:defRPr/>
              </a:pPr>
              <a:t>‹#›</a:t>
            </a:fld>
            <a:endParaRPr lang="en-US"/>
          </a:p>
        </p:txBody>
      </p:sp>
    </p:spTree>
    <p:extLst>
      <p:ext uri="{BB962C8B-B14F-4D97-AF65-F5344CB8AC3E}">
        <p14:creationId xmlns:p14="http://schemas.microsoft.com/office/powerpoint/2010/main" val="743343360"/>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F852022-4552-9C4D-8BAD-1919039C00C9}" type="slidenum">
              <a:rPr lang="en-US"/>
              <a:pPr>
                <a:defRPr/>
              </a:pPr>
              <a:t>‹#›</a:t>
            </a:fld>
            <a:endParaRPr lang="en-US"/>
          </a:p>
        </p:txBody>
      </p:sp>
    </p:spTree>
    <p:extLst>
      <p:ext uri="{BB962C8B-B14F-4D97-AF65-F5344CB8AC3E}">
        <p14:creationId xmlns:p14="http://schemas.microsoft.com/office/powerpoint/2010/main" val="45920253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ED607BA4-828A-7A41-BCCC-76836C1BE6A1}" type="slidenum">
              <a:rPr lang="en-US"/>
              <a:pPr>
                <a:defRPr/>
              </a:pPr>
              <a:t>‹#›</a:t>
            </a:fld>
            <a:endParaRPr lang="en-US"/>
          </a:p>
        </p:txBody>
      </p:sp>
    </p:spTree>
    <p:extLst>
      <p:ext uri="{BB962C8B-B14F-4D97-AF65-F5344CB8AC3E}">
        <p14:creationId xmlns:p14="http://schemas.microsoft.com/office/powerpoint/2010/main" val="3611024633"/>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DB8DC08-DD7E-2D4A-9EDC-1BFC6CC7FC94}" type="slidenum">
              <a:rPr lang="en-US"/>
              <a:pPr>
                <a:defRPr/>
              </a:pPr>
              <a:t>‹#›</a:t>
            </a:fld>
            <a:endParaRPr lang="en-US"/>
          </a:p>
        </p:txBody>
      </p:sp>
    </p:spTree>
    <p:extLst>
      <p:ext uri="{BB962C8B-B14F-4D97-AF65-F5344CB8AC3E}">
        <p14:creationId xmlns:p14="http://schemas.microsoft.com/office/powerpoint/2010/main" val="101246053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1DBB953B-A768-304F-9F94-6F8008CA4505}" type="slidenum">
              <a:rPr lang="en-US"/>
              <a:pPr>
                <a:defRPr/>
              </a:pPr>
              <a:t>‹#›</a:t>
            </a:fld>
            <a:endParaRPr lang="en-US"/>
          </a:p>
        </p:txBody>
      </p:sp>
    </p:spTree>
    <p:extLst>
      <p:ext uri="{BB962C8B-B14F-4D97-AF65-F5344CB8AC3E}">
        <p14:creationId xmlns:p14="http://schemas.microsoft.com/office/powerpoint/2010/main" val="3523612106"/>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3C17180-E86C-224B-ACD5-F2F453985474}" type="slidenum">
              <a:rPr lang="en-US"/>
              <a:pPr>
                <a:defRPr/>
              </a:pPr>
              <a:t>‹#›</a:t>
            </a:fld>
            <a:endParaRPr lang="en-US"/>
          </a:p>
        </p:txBody>
      </p:sp>
    </p:spTree>
    <p:extLst>
      <p:ext uri="{BB962C8B-B14F-4D97-AF65-F5344CB8AC3E}">
        <p14:creationId xmlns:p14="http://schemas.microsoft.com/office/powerpoint/2010/main" val="3640636847"/>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15874D35-6BFA-A044-82CE-83A798E2E973}" type="slidenum">
              <a:rPr lang="en-US"/>
              <a:pPr>
                <a:defRPr/>
              </a:pPr>
              <a:t>‹#›</a:t>
            </a:fld>
            <a:endParaRPr lang="en-US"/>
          </a:p>
        </p:txBody>
      </p:sp>
    </p:spTree>
    <p:extLst>
      <p:ext uri="{BB962C8B-B14F-4D97-AF65-F5344CB8AC3E}">
        <p14:creationId xmlns:p14="http://schemas.microsoft.com/office/powerpoint/2010/main" val="72528702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9118EAC7-8ABF-F449-8D11-A1BC253FE48A}" type="slidenum">
              <a:rPr lang="en-US"/>
              <a:pPr>
                <a:defRPr/>
              </a:pPr>
              <a:t>‹#›</a:t>
            </a:fld>
            <a:endParaRPr lang="en-US"/>
          </a:p>
        </p:txBody>
      </p:sp>
    </p:spTree>
    <p:extLst>
      <p:ext uri="{BB962C8B-B14F-4D97-AF65-F5344CB8AC3E}">
        <p14:creationId xmlns:p14="http://schemas.microsoft.com/office/powerpoint/2010/main" val="190698657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13F16EBD-8F2F-E345-AD23-B2D80507BAE8}" type="slidenum">
              <a:rPr lang="en-US"/>
              <a:pPr>
                <a:defRPr/>
              </a:pPr>
              <a:t>‹#›</a:t>
            </a:fld>
            <a:endParaRPr lang="en-US"/>
          </a:p>
        </p:txBody>
      </p:sp>
    </p:spTree>
    <p:extLst>
      <p:ext uri="{BB962C8B-B14F-4D97-AF65-F5344CB8AC3E}">
        <p14:creationId xmlns:p14="http://schemas.microsoft.com/office/powerpoint/2010/main" val="411764640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CA2FC80-41B6-554B-8E8A-DA4F36C98879}" type="slidenum">
              <a:rPr lang="en-US"/>
              <a:pPr>
                <a:defRPr/>
              </a:pPr>
              <a:t>‹#›</a:t>
            </a:fld>
            <a:endParaRPr lang="en-US"/>
          </a:p>
        </p:txBody>
      </p:sp>
    </p:spTree>
    <p:extLst>
      <p:ext uri="{BB962C8B-B14F-4D97-AF65-F5344CB8AC3E}">
        <p14:creationId xmlns:p14="http://schemas.microsoft.com/office/powerpoint/2010/main" val="233383904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defTabSz="914400">
              <a:buSzTx/>
              <a:defRPr/>
            </a:lvl1pPr>
          </a:lstStyle>
          <a:p>
            <a:pPr>
              <a:defRPr/>
            </a:pPr>
            <a:r>
              <a:rPr lang="en-US"/>
              <a:t>Efficient Runahead Execution</a:t>
            </a:r>
          </a:p>
        </p:txBody>
      </p:sp>
      <p:sp>
        <p:nvSpPr>
          <p:cNvPr id="5" name="Slide Number Placeholder 4"/>
          <p:cNvSpPr>
            <a:spLocks noGrp="1"/>
          </p:cNvSpPr>
          <p:nvPr>
            <p:ph type="sldNum" idx="11"/>
          </p:nvPr>
        </p:nvSpPr>
        <p:spPr/>
        <p:txBody>
          <a:bodyPr/>
          <a:lstStyle>
            <a:lvl1pPr defTabSz="914400">
              <a:buSzTx/>
              <a:defRPr/>
            </a:lvl1pPr>
          </a:lstStyle>
          <a:p>
            <a:pPr>
              <a:defRPr/>
            </a:pPr>
            <a:fld id="{CD8E5D03-D46F-1F46-AFCB-1C215C77FAC3}" type="slidenum">
              <a:rPr lang="en-US"/>
              <a:pPr>
                <a:defRPr/>
              </a:pPr>
              <a:t>‹#›</a:t>
            </a:fld>
            <a:endParaRPr lang="en-US"/>
          </a:p>
        </p:txBody>
      </p:sp>
    </p:spTree>
    <p:extLst>
      <p:ext uri="{BB962C8B-B14F-4D97-AF65-F5344CB8AC3E}">
        <p14:creationId xmlns:p14="http://schemas.microsoft.com/office/powerpoint/2010/main" val="20040140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BC6D316C-7707-8742-958E-FDEC47ECA0A5}" type="slidenum">
              <a:rPr lang="en-US"/>
              <a:pPr>
                <a:defRPr/>
              </a:pPr>
              <a:t>‹#›</a:t>
            </a:fld>
            <a:endParaRPr lang="en-US"/>
          </a:p>
        </p:txBody>
      </p:sp>
    </p:spTree>
    <p:extLst>
      <p:ext uri="{BB962C8B-B14F-4D97-AF65-F5344CB8AC3E}">
        <p14:creationId xmlns:p14="http://schemas.microsoft.com/office/powerpoint/2010/main" val="52815609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C5861ED-E4B8-0845-A545-438AE4ABD217}" type="slidenum">
              <a:rPr lang="en-US"/>
              <a:pPr>
                <a:defRPr/>
              </a:pPr>
              <a:t>‹#›</a:t>
            </a:fld>
            <a:endParaRPr lang="en-US"/>
          </a:p>
        </p:txBody>
      </p:sp>
    </p:spTree>
    <p:extLst>
      <p:ext uri="{BB962C8B-B14F-4D97-AF65-F5344CB8AC3E}">
        <p14:creationId xmlns:p14="http://schemas.microsoft.com/office/powerpoint/2010/main" val="2661343580"/>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09B4034-E570-004E-BC09-4CC00B68C96B}" type="slidenum">
              <a:rPr lang="en-US"/>
              <a:pPr>
                <a:defRPr/>
              </a:pPr>
              <a:t>‹#›</a:t>
            </a:fld>
            <a:endParaRPr lang="en-US"/>
          </a:p>
        </p:txBody>
      </p:sp>
    </p:spTree>
    <p:extLst>
      <p:ext uri="{BB962C8B-B14F-4D97-AF65-F5344CB8AC3E}">
        <p14:creationId xmlns:p14="http://schemas.microsoft.com/office/powerpoint/2010/main" val="2968725075"/>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464F0AA-40A7-694C-958B-5054035BFF6F}" type="slidenum">
              <a:rPr lang="en-US"/>
              <a:pPr>
                <a:defRPr/>
              </a:pPr>
              <a:t>‹#›</a:t>
            </a:fld>
            <a:endParaRPr lang="en-US"/>
          </a:p>
        </p:txBody>
      </p:sp>
    </p:spTree>
    <p:extLst>
      <p:ext uri="{BB962C8B-B14F-4D97-AF65-F5344CB8AC3E}">
        <p14:creationId xmlns:p14="http://schemas.microsoft.com/office/powerpoint/2010/main" val="1135910149"/>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auto">
              <a:spcBef>
                <a:spcPts val="0"/>
              </a:spcBef>
              <a:spcAft>
                <a:spcPts val="0"/>
              </a:spcAft>
            </a:pPr>
            <a:endParaRPr lang="en-US">
              <a:solidFill>
                <a:srgbClr val="000000"/>
              </a:solidFill>
              <a:latin typeface="Tahoma"/>
              <a:ea typeface="+mn-ea"/>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7119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000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997002"/>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872790"/>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777102"/>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865602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13" y="898527"/>
            <a:ext cx="4227513" cy="5233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8513" y="898527"/>
            <a:ext cx="4229100" cy="5233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defTabSz="914400">
              <a:buSzTx/>
              <a:defRPr/>
            </a:lvl1pPr>
          </a:lstStyle>
          <a:p>
            <a:pPr>
              <a:defRPr/>
            </a:pPr>
            <a:r>
              <a:rPr lang="en-US"/>
              <a:t>Efficient Runahead Execution</a:t>
            </a:r>
          </a:p>
        </p:txBody>
      </p:sp>
      <p:sp>
        <p:nvSpPr>
          <p:cNvPr id="6" name="Slide Number Placeholder 5"/>
          <p:cNvSpPr>
            <a:spLocks noGrp="1"/>
          </p:cNvSpPr>
          <p:nvPr>
            <p:ph type="sldNum" idx="11"/>
          </p:nvPr>
        </p:nvSpPr>
        <p:spPr/>
        <p:txBody>
          <a:bodyPr/>
          <a:lstStyle>
            <a:lvl1pPr defTabSz="914400">
              <a:buSzTx/>
              <a:defRPr/>
            </a:lvl1pPr>
          </a:lstStyle>
          <a:p>
            <a:pPr>
              <a:defRPr/>
            </a:pPr>
            <a:fld id="{0BD26C1E-232B-FD48-A151-52AF964320FD}" type="slidenum">
              <a:rPr lang="en-US"/>
              <a:pPr>
                <a:defRPr/>
              </a:pPr>
              <a:t>‹#›</a:t>
            </a:fld>
            <a:endParaRPr lang="en-US"/>
          </a:p>
        </p:txBody>
      </p:sp>
    </p:spTree>
    <p:extLst>
      <p:ext uri="{BB962C8B-B14F-4D97-AF65-F5344CB8AC3E}">
        <p14:creationId xmlns:p14="http://schemas.microsoft.com/office/powerpoint/2010/main" val="39064870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916477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1693888"/>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243183"/>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3687659"/>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133781"/>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srgbClr val="000000"/>
              </a:solidFill>
              <a:latin typeface="Arial" pitchFamily="34"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2272658916"/>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887269752"/>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07925831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493437835"/>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26150948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defTabSz="914400">
              <a:buSzTx/>
              <a:defRPr/>
            </a:lvl1pPr>
          </a:lstStyle>
          <a:p>
            <a:pPr>
              <a:defRPr/>
            </a:pPr>
            <a:r>
              <a:rPr lang="en-US"/>
              <a:t>Efficient Runahead Execution</a:t>
            </a:r>
          </a:p>
        </p:txBody>
      </p:sp>
      <p:sp>
        <p:nvSpPr>
          <p:cNvPr id="8" name="Slide Number Placeholder 7"/>
          <p:cNvSpPr>
            <a:spLocks noGrp="1"/>
          </p:cNvSpPr>
          <p:nvPr>
            <p:ph type="sldNum" idx="11"/>
          </p:nvPr>
        </p:nvSpPr>
        <p:spPr/>
        <p:txBody>
          <a:bodyPr/>
          <a:lstStyle>
            <a:lvl1pPr defTabSz="914400">
              <a:buSzTx/>
              <a:defRPr/>
            </a:lvl1pPr>
          </a:lstStyle>
          <a:p>
            <a:pPr>
              <a:defRPr/>
            </a:pPr>
            <a:fld id="{9AD77AD2-5747-EA4C-BA3F-C0DAFC67B376}" type="slidenum">
              <a:rPr lang="en-US"/>
              <a:pPr>
                <a:defRPr/>
              </a:pPr>
              <a:t>‹#›</a:t>
            </a:fld>
            <a:endParaRPr lang="en-US"/>
          </a:p>
        </p:txBody>
      </p:sp>
    </p:spTree>
    <p:extLst>
      <p:ext uri="{BB962C8B-B14F-4D97-AF65-F5344CB8AC3E}">
        <p14:creationId xmlns:p14="http://schemas.microsoft.com/office/powerpoint/2010/main" val="39850173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053461131"/>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99440421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427063493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8755909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049706997"/>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778408585"/>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612595649"/>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auto">
              <a:spcBef>
                <a:spcPts val="0"/>
              </a:spcBef>
              <a:spcAft>
                <a:spcPts val="0"/>
              </a:spcAft>
            </a:pPr>
            <a:endParaRPr lang="en-US">
              <a:solidFill>
                <a:srgbClr val="000000"/>
              </a:solidFill>
              <a:latin typeface="Tahoma"/>
              <a:ea typeface="+mn-ea"/>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8461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1174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749574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defTabSz="914400">
              <a:buSzTx/>
              <a:defRPr/>
            </a:lvl1pPr>
          </a:lstStyle>
          <a:p>
            <a:pPr>
              <a:defRPr/>
            </a:pPr>
            <a:r>
              <a:rPr lang="en-US"/>
              <a:t>Efficient Runahead Execution</a:t>
            </a:r>
          </a:p>
        </p:txBody>
      </p:sp>
      <p:sp>
        <p:nvSpPr>
          <p:cNvPr id="4" name="Slide Number Placeholder 3"/>
          <p:cNvSpPr>
            <a:spLocks noGrp="1"/>
          </p:cNvSpPr>
          <p:nvPr>
            <p:ph type="sldNum" idx="11"/>
          </p:nvPr>
        </p:nvSpPr>
        <p:spPr/>
        <p:txBody>
          <a:bodyPr/>
          <a:lstStyle>
            <a:lvl1pPr defTabSz="914400">
              <a:buSzTx/>
              <a:defRPr/>
            </a:lvl1pPr>
          </a:lstStyle>
          <a:p>
            <a:pPr>
              <a:defRPr/>
            </a:pPr>
            <a:fld id="{75AC855F-A4D7-6A43-9F2E-EDA61BC6B634}" type="slidenum">
              <a:rPr lang="en-US"/>
              <a:pPr>
                <a:defRPr/>
              </a:pPr>
              <a:t>‹#›</a:t>
            </a:fld>
            <a:endParaRPr lang="en-US"/>
          </a:p>
        </p:txBody>
      </p:sp>
    </p:spTree>
    <p:extLst>
      <p:ext uri="{BB962C8B-B14F-4D97-AF65-F5344CB8AC3E}">
        <p14:creationId xmlns:p14="http://schemas.microsoft.com/office/powerpoint/2010/main" val="18964443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764334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8652752"/>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894013"/>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2026423"/>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840941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1554543"/>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5897968"/>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2334425"/>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auto">
              <a:spcBef>
                <a:spcPts val="0"/>
              </a:spcBef>
              <a:spcAft>
                <a:spcPts val="0"/>
              </a:spcAft>
            </a:pPr>
            <a:endParaRPr lang="en-US">
              <a:solidFill>
                <a:srgbClr val="000000"/>
              </a:solidFill>
              <a:latin typeface="Tahoma"/>
              <a:ea typeface="+mn-ea"/>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25934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203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SzTx/>
              <a:defRPr/>
            </a:lvl1pPr>
          </a:lstStyle>
          <a:p>
            <a:pPr>
              <a:defRPr/>
            </a:pPr>
            <a:r>
              <a:rPr lang="en-US"/>
              <a:t>Efficient Runahead Execution</a:t>
            </a:r>
          </a:p>
        </p:txBody>
      </p:sp>
      <p:sp>
        <p:nvSpPr>
          <p:cNvPr id="3" name="Slide Number Placeholder 2"/>
          <p:cNvSpPr>
            <a:spLocks noGrp="1"/>
          </p:cNvSpPr>
          <p:nvPr>
            <p:ph type="sldNum" idx="11"/>
          </p:nvPr>
        </p:nvSpPr>
        <p:spPr/>
        <p:txBody>
          <a:bodyPr/>
          <a:lstStyle>
            <a:lvl1pPr defTabSz="914400">
              <a:buSzTx/>
              <a:defRPr/>
            </a:lvl1pPr>
          </a:lstStyle>
          <a:p>
            <a:pPr>
              <a:defRPr/>
            </a:pPr>
            <a:fld id="{8AAF0C31-9E04-1A4F-8614-24260866A430}" type="slidenum">
              <a:rPr lang="en-US"/>
              <a:pPr>
                <a:defRPr/>
              </a:pPr>
              <a:t>‹#›</a:t>
            </a:fld>
            <a:endParaRPr lang="en-US"/>
          </a:p>
        </p:txBody>
      </p:sp>
    </p:spTree>
    <p:extLst>
      <p:ext uri="{BB962C8B-B14F-4D97-AF65-F5344CB8AC3E}">
        <p14:creationId xmlns:p14="http://schemas.microsoft.com/office/powerpoint/2010/main" val="23290523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539935"/>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221450"/>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7951657"/>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395209"/>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2673494"/>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0571441"/>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8872630"/>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900604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9731314"/>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auto">
              <a:spcBef>
                <a:spcPts val="0"/>
              </a:spcBef>
              <a:spcAft>
                <a:spcPts val="0"/>
              </a:spcAft>
            </a:pPr>
            <a:endParaRPr lang="en-US">
              <a:solidFill>
                <a:srgbClr val="000000"/>
              </a:solidFill>
              <a:latin typeface="Tahoma"/>
              <a:ea typeface="+mn-ea"/>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0402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9"/>
            <a:ext cx="8610600" cy="5193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F460DE-F796-D747-989D-06E67EF22648}" type="slidenum">
              <a:rPr lang="en-US"/>
              <a:pPr>
                <a:defRPr/>
              </a:pPr>
              <a:t>‹#›</a:t>
            </a:fld>
            <a:endParaRPr lang="en-US"/>
          </a:p>
        </p:txBody>
      </p:sp>
    </p:spTree>
    <p:extLst>
      <p:ext uri="{BB962C8B-B14F-4D97-AF65-F5344CB8AC3E}">
        <p14:creationId xmlns:p14="http://schemas.microsoft.com/office/powerpoint/2010/main" val="152135022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defTabSz="914400">
              <a:buSzTx/>
              <a:defRPr/>
            </a:lvl1pPr>
          </a:lstStyle>
          <a:p>
            <a:pPr>
              <a:defRPr/>
            </a:pPr>
            <a:r>
              <a:rPr lang="en-US"/>
              <a:t>Efficient Runahead Execution</a:t>
            </a:r>
          </a:p>
        </p:txBody>
      </p:sp>
      <p:sp>
        <p:nvSpPr>
          <p:cNvPr id="6" name="Slide Number Placeholder 5"/>
          <p:cNvSpPr>
            <a:spLocks noGrp="1"/>
          </p:cNvSpPr>
          <p:nvPr>
            <p:ph type="sldNum" idx="11"/>
          </p:nvPr>
        </p:nvSpPr>
        <p:spPr/>
        <p:txBody>
          <a:bodyPr/>
          <a:lstStyle>
            <a:lvl1pPr defTabSz="914400">
              <a:buSzTx/>
              <a:defRPr/>
            </a:lvl1pPr>
          </a:lstStyle>
          <a:p>
            <a:pPr>
              <a:defRPr/>
            </a:pPr>
            <a:fld id="{CB51CC62-91F7-0141-8210-B3B452B6D6B5}" type="slidenum">
              <a:rPr lang="en-US"/>
              <a:pPr>
                <a:defRPr/>
              </a:pPr>
              <a:t>‹#›</a:t>
            </a:fld>
            <a:endParaRPr lang="en-US"/>
          </a:p>
        </p:txBody>
      </p:sp>
    </p:spTree>
    <p:extLst>
      <p:ext uri="{BB962C8B-B14F-4D97-AF65-F5344CB8AC3E}">
        <p14:creationId xmlns:p14="http://schemas.microsoft.com/office/powerpoint/2010/main" val="28259473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723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2022275"/>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066611"/>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647874"/>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764089"/>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1674211"/>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3410388"/>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7722142"/>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085684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267162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defTabSz="914400">
              <a:buSzTx/>
              <a:defRPr/>
            </a:lvl1pPr>
          </a:lstStyle>
          <a:p>
            <a:pPr>
              <a:defRPr/>
            </a:pPr>
            <a:r>
              <a:rPr lang="en-US"/>
              <a:t>Efficient Runahead Execution</a:t>
            </a:r>
          </a:p>
        </p:txBody>
      </p:sp>
      <p:sp>
        <p:nvSpPr>
          <p:cNvPr id="6" name="Slide Number Placeholder 5"/>
          <p:cNvSpPr>
            <a:spLocks noGrp="1"/>
          </p:cNvSpPr>
          <p:nvPr>
            <p:ph type="sldNum" idx="11"/>
          </p:nvPr>
        </p:nvSpPr>
        <p:spPr/>
        <p:txBody>
          <a:bodyPr/>
          <a:lstStyle>
            <a:lvl1pPr defTabSz="914400">
              <a:buSzTx/>
              <a:defRPr/>
            </a:lvl1pPr>
          </a:lstStyle>
          <a:p>
            <a:pPr>
              <a:defRPr/>
            </a:pPr>
            <a:fld id="{6F97B297-6382-0549-B56F-700782D11827}" type="slidenum">
              <a:rPr lang="en-US"/>
              <a:pPr>
                <a:defRPr/>
              </a:pPr>
              <a:t>‹#›</a:t>
            </a:fld>
            <a:endParaRPr lang="en-US"/>
          </a:p>
        </p:txBody>
      </p:sp>
    </p:spTree>
    <p:extLst>
      <p:ext uri="{BB962C8B-B14F-4D97-AF65-F5344CB8AC3E}">
        <p14:creationId xmlns:p14="http://schemas.microsoft.com/office/powerpoint/2010/main" val="39123685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srgbClr val="000000"/>
              </a:solidFill>
              <a:latin typeface="Arial" pitchFamily="34"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76106683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4273694266"/>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1854129008"/>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2655684026"/>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86866659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013237204"/>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3510933030"/>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4231177021"/>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115151879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229534828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defTabSz="914400">
              <a:buSzTx/>
              <a:defRPr/>
            </a:lvl1pPr>
          </a:lstStyle>
          <a:p>
            <a:pPr>
              <a:defRPr/>
            </a:pPr>
            <a:r>
              <a:rPr lang="en-US"/>
              <a:t>Efficient Runahead Execution</a:t>
            </a:r>
          </a:p>
        </p:txBody>
      </p:sp>
      <p:sp>
        <p:nvSpPr>
          <p:cNvPr id="5" name="Slide Number Placeholder 4"/>
          <p:cNvSpPr>
            <a:spLocks noGrp="1"/>
          </p:cNvSpPr>
          <p:nvPr>
            <p:ph type="sldNum" idx="11"/>
          </p:nvPr>
        </p:nvSpPr>
        <p:spPr/>
        <p:txBody>
          <a:bodyPr/>
          <a:lstStyle>
            <a:lvl1pPr defTabSz="914400">
              <a:buSzTx/>
              <a:defRPr/>
            </a:lvl1pPr>
          </a:lstStyle>
          <a:p>
            <a:pPr>
              <a:defRPr/>
            </a:pPr>
            <a:fld id="{439A3FCC-68C8-064E-BEE0-79E8B49D1E7A}" type="slidenum">
              <a:rPr lang="en-US"/>
              <a:pPr>
                <a:defRPr/>
              </a:pPr>
              <a:t>‹#›</a:t>
            </a:fld>
            <a:endParaRPr lang="en-US"/>
          </a:p>
        </p:txBody>
      </p:sp>
    </p:spTree>
    <p:extLst>
      <p:ext uri="{BB962C8B-B14F-4D97-AF65-F5344CB8AC3E}">
        <p14:creationId xmlns:p14="http://schemas.microsoft.com/office/powerpoint/2010/main" val="9243293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2489187555"/>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51650377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706001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39881752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3700479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6783154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328515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23886373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18347159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238605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60" y="152400"/>
            <a:ext cx="2151063" cy="59801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59801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defTabSz="914400">
              <a:buSzTx/>
              <a:defRPr/>
            </a:lvl1pPr>
          </a:lstStyle>
          <a:p>
            <a:pPr>
              <a:defRPr/>
            </a:pPr>
            <a:r>
              <a:rPr lang="en-US"/>
              <a:t>Efficient Runahead Execution</a:t>
            </a:r>
          </a:p>
        </p:txBody>
      </p:sp>
      <p:sp>
        <p:nvSpPr>
          <p:cNvPr id="5" name="Slide Number Placeholder 4"/>
          <p:cNvSpPr>
            <a:spLocks noGrp="1"/>
          </p:cNvSpPr>
          <p:nvPr>
            <p:ph type="sldNum" idx="11"/>
          </p:nvPr>
        </p:nvSpPr>
        <p:spPr/>
        <p:txBody>
          <a:bodyPr/>
          <a:lstStyle>
            <a:lvl1pPr defTabSz="914400">
              <a:buSzTx/>
              <a:defRPr/>
            </a:lvl1pPr>
          </a:lstStyle>
          <a:p>
            <a:pPr>
              <a:defRPr/>
            </a:pPr>
            <a:fld id="{EA849D3C-6DF8-0345-94AF-E2FA294CF000}" type="slidenum">
              <a:rPr lang="en-US"/>
              <a:pPr>
                <a:defRPr/>
              </a:pPr>
              <a:t>‹#›</a:t>
            </a:fld>
            <a:endParaRPr lang="en-US"/>
          </a:p>
        </p:txBody>
      </p:sp>
    </p:spTree>
    <p:extLst>
      <p:ext uri="{BB962C8B-B14F-4D97-AF65-F5344CB8AC3E}">
        <p14:creationId xmlns:p14="http://schemas.microsoft.com/office/powerpoint/2010/main" val="32358307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6203743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672939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2627134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60812226"/>
      </p:ext>
    </p:extLst>
  </p:cSld>
  <p:clrMapOvr>
    <a:masterClrMapping/>
  </p:clrMapOvr>
  <p:timing>
    <p:tnLst>
      <p:par>
        <p:cTn xmlns:p14="http://schemas.microsoft.com/office/powerpoint/2010/mai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71811"/>
      </p:ext>
    </p:extLst>
  </p:cSld>
  <p:clrMapOvr>
    <a:masterClrMapping/>
  </p:clrMapOvr>
  <p:timing>
    <p:tnLst>
      <p:par>
        <p:cTn xmlns:p14="http://schemas.microsoft.com/office/powerpoint/2010/mai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48140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2815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3603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6104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8230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VLogo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2588"/>
            <a:ext cx="5694363"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2"/>
          <p:cNvSpPr>
            <a:spLocks noGrp="1" noChangeArrowheads="1"/>
          </p:cNvSpPr>
          <p:nvPr>
            <p:ph type="ctrTitle"/>
          </p:nvPr>
        </p:nvSpPr>
        <p:spPr>
          <a:xfrm>
            <a:off x="455613" y="4624391"/>
            <a:ext cx="8229600" cy="584776"/>
          </a:xfrm>
        </p:spPr>
        <p:txBody>
          <a:bodyPr/>
          <a:lstStyle>
            <a:lvl1pPr algn="ctr">
              <a:defRPr/>
            </a:lvl1pPr>
          </a:lstStyle>
          <a:p>
            <a:r>
              <a:rPr lang="en-US"/>
              <a:t>Click to edit Master title style</a:t>
            </a:r>
          </a:p>
        </p:txBody>
      </p:sp>
      <p:sp>
        <p:nvSpPr>
          <p:cNvPr id="175107" name="Rectangle 3"/>
          <p:cNvSpPr>
            <a:spLocks noGrp="1" noChangeArrowheads="1"/>
          </p:cNvSpPr>
          <p:nvPr>
            <p:ph type="subTitle" idx="1"/>
          </p:nvPr>
        </p:nvSpPr>
        <p:spPr>
          <a:xfrm>
            <a:off x="457200" y="5562620"/>
            <a:ext cx="8229600" cy="461665"/>
          </a:xfrm>
        </p:spPr>
        <p:txBody>
          <a:bodyPr>
            <a:spAutoFit/>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990431052"/>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7508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36350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29342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9543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994196065"/>
      </p:ext>
    </p:extLst>
  </p:cSld>
  <p:clrMapOvr>
    <a:masterClrMapping/>
  </p:clrMapOvr>
  <p:timing>
    <p:tnLst>
      <p:par>
        <p:cTn xmlns:p14="http://schemas.microsoft.com/office/powerpoint/2010/mai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582534113"/>
      </p:ext>
    </p:extLst>
  </p:cSld>
  <p:clrMapOvr>
    <a:masterClrMapping/>
  </p:clrMapOvr>
  <p:timing>
    <p:tnLst>
      <p:par>
        <p:cTn xmlns:p14="http://schemas.microsoft.com/office/powerpoint/2010/mai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Tree>
    <p:extLst>
      <p:ext uri="{BB962C8B-B14F-4D97-AF65-F5344CB8AC3E}">
        <p14:creationId xmlns:p14="http://schemas.microsoft.com/office/powerpoint/2010/main" val="642185779"/>
      </p:ext>
    </p:extLst>
  </p:cSld>
  <p:clrMapOvr>
    <a:masterClrMapping/>
  </p:clrMapOvr>
  <p:timing>
    <p:tnLst>
      <p:par>
        <p:cTn xmlns:p14="http://schemas.microsoft.com/office/powerpoint/2010/mai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5769091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5377559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98685258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701922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071139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2270626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4648046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0947964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4258324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53823212"/>
      </p:ext>
    </p:extLst>
  </p:cSld>
  <p:clrMapOvr>
    <a:masterClrMapping/>
  </p:clrMapOvr>
  <p:timing>
    <p:tnLst>
      <p:par>
        <p:cTn xmlns:p14="http://schemas.microsoft.com/office/powerpoint/2010/mai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43618"/>
      </p:ext>
    </p:extLst>
  </p:cSld>
  <p:clrMapOvr>
    <a:masterClrMapping/>
  </p:clrMapOvr>
  <p:timing>
    <p:tnLst>
      <p:par>
        <p:cTn xmlns:p14="http://schemas.microsoft.com/office/powerpoint/2010/mai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76298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2886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6760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29803494"/>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57740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0719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58875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69937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476483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70068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4036501346"/>
      </p:ext>
    </p:extLst>
  </p:cSld>
  <p:clrMapOvr>
    <a:masterClrMapping/>
  </p:clrMapOvr>
  <p:timing>
    <p:tnLst>
      <p:par>
        <p:cTn xmlns:p14="http://schemas.microsoft.com/office/powerpoint/2010/mai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428255"/>
      </p:ext>
    </p:extLst>
  </p:cSld>
  <p:clrMapOvr>
    <a:masterClrMapping/>
  </p:clrMapOvr>
  <p:timing>
    <p:tnLst>
      <p:par>
        <p:cTn xmlns:p14="http://schemas.microsoft.com/office/powerpoint/2010/mai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21017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8213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83791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69477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6960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73648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32395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18826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59379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78843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1534442"/>
      </p:ext>
    </p:extLst>
  </p:cSld>
  <p:clrMapOvr>
    <a:masterClrMapping/>
  </p:clrMapOvr>
  <p:timing>
    <p:tnLst>
      <p:par>
        <p:cTn xmlns:p14="http://schemas.microsoft.com/office/powerpoint/2010/mai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256367"/>
      </p:ext>
    </p:extLst>
  </p:cSld>
  <p:clrMapOvr>
    <a:masterClrMapping/>
  </p:clrMapOvr>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4649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477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514806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27096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05985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3436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040928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3513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99583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448107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86200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63756209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2133892323"/>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0390560"/>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51103643"/>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3323749431"/>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869180703"/>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12746137"/>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926310137"/>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493384445"/>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51472901"/>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661758815"/>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1092839480"/>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61071562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2743A85-DC80-D24B-9599-2A9B192FCF49}" type="slidenum">
              <a:rPr lang="en-US"/>
              <a:pPr>
                <a:defRPr/>
              </a:pPr>
              <a:t>‹#›</a:t>
            </a:fld>
            <a:endParaRPr lang="en-US"/>
          </a:p>
        </p:txBody>
      </p:sp>
    </p:spTree>
    <p:extLst>
      <p:ext uri="{BB962C8B-B14F-4D97-AF65-F5344CB8AC3E}">
        <p14:creationId xmlns:p14="http://schemas.microsoft.com/office/powerpoint/2010/main" val="34821974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528933"/>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8742174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946706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84392764"/>
      </p:ext>
    </p:extLst>
  </p:cSld>
  <p:clrMapOvr>
    <a:masterClrMapping/>
  </p:clrMapOvr>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192020550"/>
      </p:ext>
    </p:extLst>
  </p:cSld>
  <p:clrMapOvr>
    <a:masterClrMapping/>
  </p:clrMapOvr>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9780055"/>
      </p:ext>
    </p:extLst>
  </p:cSld>
  <p:clrMapOvr>
    <a:masterClrMapping/>
  </p:clrMapOvr>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74662665"/>
      </p:ext>
    </p:extLst>
  </p:cSld>
  <p:clrMapOvr>
    <a:masterClrMapping/>
  </p:clrMapOvr>
  <p:timing>
    <p:tnLst>
      <p:par>
        <p:cTn xmlns:p14="http://schemas.microsoft.com/office/powerpoint/2010/mai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17633034"/>
      </p:ext>
    </p:extLst>
  </p:cSld>
  <p:clrMapOvr>
    <a:masterClrMapping/>
  </p:clrMapOvr>
  <p:timing>
    <p:tnLst>
      <p:par>
        <p:cTn xmlns:p14="http://schemas.microsoft.com/office/powerpoint/2010/mai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923924132"/>
      </p:ext>
    </p:extLst>
  </p:cSld>
  <p:clrMapOvr>
    <a:masterClrMapping/>
  </p:clrMapOvr>
  <p:timing>
    <p:tnLst>
      <p:par>
        <p:cTn xmlns:p14="http://schemas.microsoft.com/office/powerpoint/2010/mai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0915817"/>
      </p:ext>
    </p:extLst>
  </p:cSld>
  <p:clrMapOvr>
    <a:masterClrMapping/>
  </p:clrMapOvr>
  <p:timing>
    <p:tnLst>
      <p:par>
        <p:cTn xmlns:p14="http://schemas.microsoft.com/office/powerpoint/2010/mai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9/8/15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87713510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8873884"/>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08675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9/8/15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83866420"/>
      </p:ext>
    </p:extLst>
  </p:cSld>
  <p:clrMapOvr>
    <a:masterClrMapping/>
  </p:clrMapOvr>
  <p:timing>
    <p:tnLst>
      <p:par>
        <p:cTn xmlns:p14="http://schemas.microsoft.com/office/powerpoint/2010/mai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fontAlgn="auto">
              <a:spcBef>
                <a:spcPts val="0"/>
              </a:spcBef>
              <a:spcAft>
                <a:spcPts val="0"/>
              </a:spcAft>
            </a:pPr>
            <a:endParaRPr lang="en-US">
              <a:solidFill>
                <a:srgbClr val="000000"/>
              </a:solidFill>
              <a:latin typeface="Tahoma"/>
              <a:ea typeface="+mn-ea"/>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fontAlgn="auto">
              <a:spcBef>
                <a:spcPts val="0"/>
              </a:spcBef>
              <a:spcAft>
                <a:spcPts val="0"/>
              </a:spcAft>
              <a:defRPr/>
            </a:pPr>
            <a:endParaRPr lang="en-US">
              <a:solidFill>
                <a:srgbClr val="000000"/>
              </a:solidFill>
              <a:latin typeface="Tahoma"/>
              <a:ea typeface="+mn-ea"/>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fontAlgn="auto">
              <a:spcBef>
                <a:spcPts val="0"/>
              </a:spcBef>
              <a:spcAft>
                <a:spcPts val="0"/>
              </a:spcAft>
              <a:defRPr/>
            </a:pPr>
            <a:endParaRPr lang="en-US">
              <a:solidFill>
                <a:srgbClr val="000000"/>
              </a:solidFill>
              <a:latin typeface="Tahoma"/>
              <a:ea typeface="+mn-ea"/>
              <a:cs typeface="+mn-cs"/>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fontAlgn="auto">
              <a:spcBef>
                <a:spcPts val="0"/>
              </a:spcBef>
              <a:spcAft>
                <a:spcPts val="0"/>
              </a:spcAft>
            </a:pPr>
            <a:endParaRPr lang="en-US" altLang="en-US">
              <a:solidFill>
                <a:srgbClr val="000000"/>
              </a:solidFill>
              <a:ea typeface="+mn-ea"/>
              <a:cs typeface="+mn-cs"/>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787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98879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4862943"/>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929615"/>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106692"/>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2684447"/>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759739"/>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587791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559828"/>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7480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1374148"/>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3535127"/>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94474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18401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77765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449817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12058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0665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873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741566"/>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48776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055823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78740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590173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9095522"/>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0229847"/>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1146984938"/>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811112"/>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9184503"/>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477530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09698" y="274642"/>
            <a:ext cx="677108"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4396544"/>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176022"/>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1395593752"/>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589071684"/>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544203"/>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168090"/>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515075863"/>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404272144"/>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2136516147"/>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981032138"/>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20901382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4558529"/>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4175438209"/>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4265012946"/>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3729510403"/>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3539974628"/>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4234329582"/>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664544254"/>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349494906"/>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587002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420407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2867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38600"/>
            <a:ext cx="8229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2453136"/>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4411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606183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229216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326571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168593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332069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583207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586112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594004248"/>
      </p:ext>
    </p:extLst>
  </p:cSld>
  <p:clrMapOvr>
    <a:masterClrMapping/>
  </p:clrMapOvr>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3942361495"/>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4382473"/>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240389906"/>
      </p:ext>
    </p:extLst>
  </p:cSld>
  <p:clrMapOvr>
    <a:masterClrMapping/>
  </p:clrMapOvr>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1369554865"/>
      </p:ext>
    </p:extLst>
  </p:cSld>
  <p:clrMapOvr>
    <a:masterClrMapping/>
  </p:clrMapOvr>
  <p:timing>
    <p:tnLst>
      <p:par>
        <p:cTn xmlns:p14="http://schemas.microsoft.com/office/powerpoint/2010/mai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2281986342"/>
      </p:ext>
    </p:extLst>
  </p:cSld>
  <p:clrMapOvr>
    <a:masterClrMapping/>
  </p:clrMapOvr>
  <p:timing>
    <p:tnLst>
      <p:par>
        <p:cTn xmlns:p14="http://schemas.microsoft.com/office/powerpoint/2010/mai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1078607896"/>
      </p:ext>
    </p:extLst>
  </p:cSld>
  <p:clrMapOvr>
    <a:masterClrMapping/>
  </p:clrMapOvr>
  <p:timing>
    <p:tnLst>
      <p:par>
        <p:cTn xmlns:p14="http://schemas.microsoft.com/office/powerpoint/2010/mai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2327265898"/>
      </p:ext>
    </p:extLst>
  </p:cSld>
  <p:clrMapOvr>
    <a:masterClrMapping/>
  </p:clrMapOvr>
  <p:timing>
    <p:tnLst>
      <p:par>
        <p:cTn xmlns:p14="http://schemas.microsoft.com/office/powerpoint/2010/mai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625485680"/>
      </p:ext>
    </p:extLst>
  </p:cSld>
  <p:clrMapOvr>
    <a:masterClrMapping/>
  </p:clrMapOvr>
  <p:timing>
    <p:tnLst>
      <p:par>
        <p:cTn xmlns:p14="http://schemas.microsoft.com/office/powerpoint/2010/mai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2070696411"/>
      </p:ext>
    </p:extLst>
  </p:cSld>
  <p:clrMapOvr>
    <a:masterClrMapping/>
  </p:clrMapOvr>
  <p:timing>
    <p:tnLst>
      <p:par>
        <p:cTn xmlns:p14="http://schemas.microsoft.com/office/powerpoint/2010/mai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1377495937"/>
      </p:ext>
    </p:extLst>
  </p:cSld>
  <p:clrMapOvr>
    <a:masterClrMapping/>
  </p:clrMapOvr>
  <p:timing>
    <p:tnLst>
      <p:par>
        <p:cTn xmlns:p14="http://schemas.microsoft.com/office/powerpoint/2010/mai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latin typeface="Calibri"/>
              </a: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fontAlgn="auto">
              <a:spcBef>
                <a:spcPts val="0"/>
              </a:spcBef>
              <a:spcAft>
                <a:spcPts val="0"/>
              </a:spcAft>
            </a:pPr>
            <a:fld id="{8B363EBC-A636-4E4F-B313-DA526F248DF6}" type="slidenum">
              <a:rPr lang="en-US">
                <a:solidFill>
                  <a:prstClr val="black"/>
                </a:solidFill>
                <a:latin typeface="Calibri"/>
                <a:ea typeface="+mn-ea"/>
                <a:cs typeface="+mn-cs"/>
              </a:rPr>
              <a:pPr fontAlgn="auto">
                <a:spcBef>
                  <a:spcPts val="0"/>
                </a:spcBef>
                <a:spcAft>
                  <a:spcPts val="0"/>
                </a:spcAft>
              </a:pPr>
              <a:t>‹#›</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3455490425"/>
      </p:ext>
    </p:extLst>
  </p:cSld>
  <p:clrMapOvr>
    <a:masterClrMapping/>
  </p:clrMapOvr>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4168399253"/>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5671148"/>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4D2B188-1D62-4FCA-8363-938AD4629BBB}"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3576146904"/>
      </p:ext>
    </p:extLst>
  </p:cSld>
  <p:clrMapOvr>
    <a:masterClrMapping/>
  </p:clrMapOvr>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1975389"/>
      </p:ext>
    </p:extLst>
  </p:cSld>
  <p:clrMapOvr>
    <a:masterClrMapping/>
  </p:clrMapOvr>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855710"/>
      </p:ext>
    </p:extLst>
  </p:cSld>
  <p:clrMapOvr>
    <a:masterClrMapping/>
  </p:clrMapOvr>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61378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9565979"/>
      </p:ext>
    </p:extLst>
  </p:cSld>
  <p:clrMapOvr>
    <a:masterClrMapping/>
  </p:clrMapOvr>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677695114"/>
      </p:ext>
    </p:extLst>
  </p:cSld>
  <p:clrMapOvr>
    <a:masterClrMapping/>
  </p:clrMapOvr>
  <p:timing>
    <p:tnLst>
      <p:par>
        <p:cTn xmlns:p14="http://schemas.microsoft.com/office/powerpoint/2010/mai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4D2B188-1D62-4FCA-8363-938AD4629BBB}"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4224425855"/>
      </p:ext>
    </p:extLst>
  </p:cSld>
  <p:clrMapOvr>
    <a:masterClrMapping/>
  </p:clrMapOvr>
  <p:timing>
    <p:tnLst>
      <p:par>
        <p:cTn xmlns:p14="http://schemas.microsoft.com/office/powerpoint/2010/mai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6124047"/>
      </p:ext>
    </p:extLst>
  </p:cSld>
  <p:clrMapOvr>
    <a:masterClrMapping/>
  </p:clrMapOvr>
  <p:timing>
    <p:tnLst>
      <p:par>
        <p:cTn xmlns:p14="http://schemas.microsoft.com/office/powerpoint/2010/mai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7683667"/>
      </p:ext>
    </p:extLst>
  </p:cSld>
  <p:clrMapOvr>
    <a:masterClrMapping/>
  </p:clrMapOvr>
  <p:timing>
    <p:tnLst>
      <p:par>
        <p:cTn xmlns:p14="http://schemas.microsoft.com/office/powerpoint/2010/mai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1274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VLogo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2588"/>
            <a:ext cx="5694363"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2"/>
          <p:cNvSpPr>
            <a:spLocks noGrp="1" noChangeArrowheads="1"/>
          </p:cNvSpPr>
          <p:nvPr>
            <p:ph type="ctrTitle"/>
          </p:nvPr>
        </p:nvSpPr>
        <p:spPr>
          <a:xfrm>
            <a:off x="455613" y="4624391"/>
            <a:ext cx="8229600" cy="584776"/>
          </a:xfrm>
        </p:spPr>
        <p:txBody>
          <a:bodyPr/>
          <a:lstStyle>
            <a:lvl1pPr algn="ctr">
              <a:defRPr/>
            </a:lvl1pPr>
          </a:lstStyle>
          <a:p>
            <a:r>
              <a:rPr lang="en-US"/>
              <a:t>Click to edit Master title style</a:t>
            </a:r>
          </a:p>
        </p:txBody>
      </p:sp>
      <p:sp>
        <p:nvSpPr>
          <p:cNvPr id="175107" name="Rectangle 3"/>
          <p:cNvSpPr>
            <a:spLocks noGrp="1" noChangeArrowheads="1"/>
          </p:cNvSpPr>
          <p:nvPr>
            <p:ph type="subTitle" idx="1"/>
          </p:nvPr>
        </p:nvSpPr>
        <p:spPr>
          <a:xfrm>
            <a:off x="457200" y="5562615"/>
            <a:ext cx="8229600" cy="461665"/>
          </a:xfrm>
        </p:spPr>
        <p:txBody>
          <a:bodyPr>
            <a:spAutoFit/>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142467780"/>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330819"/>
      </p:ext>
    </p:extLst>
  </p:cSld>
  <p:clrMapOvr>
    <a:masterClrMapping/>
  </p:clrMapOvr>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52122303"/>
      </p:ext>
    </p:extLst>
  </p:cSld>
  <p:clrMapOvr>
    <a:masterClrMapping/>
  </p:clrMapOvr>
  <p:timing>
    <p:tnLst>
      <p:par>
        <p:cTn xmlns:p14="http://schemas.microsoft.com/office/powerpoint/2010/mai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4D2B188-1D62-4FCA-8363-938AD4629BBB}"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019931558"/>
      </p:ext>
    </p:extLst>
  </p:cSld>
  <p:clrMapOvr>
    <a:masterClrMapping/>
  </p:clrMapOvr>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0108077"/>
      </p:ext>
    </p:extLst>
  </p:cSld>
  <p:clrMapOvr>
    <a:masterClrMapping/>
  </p:clrMapOvr>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8671662"/>
      </p:ext>
    </p:extLst>
  </p:cSld>
  <p:clrMapOvr>
    <a:masterClrMapping/>
  </p:clrMapOvr>
  <p:timing>
    <p:tnLst>
      <p:par>
        <p:cTn xmlns:p14="http://schemas.microsoft.com/office/powerpoint/2010/mai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64546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5059691"/>
      </p:ext>
    </p:extLst>
  </p:cSld>
  <p:clrMapOvr>
    <a:masterClrMapping/>
  </p:clrMapOvr>
  <p:timing>
    <p:tnLst>
      <p:par>
        <p:cTn xmlns:p14="http://schemas.microsoft.com/office/powerpoint/2010/mai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srgbClr val="000000"/>
              </a:solidFill>
              <a:latin typeface="Arial" pitchFamily="34"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83373194"/>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90624248"/>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420039774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0804831-DEA0-5745-94B2-D16D5E24F8B0}" type="slidenum">
              <a:rPr lang="en-US"/>
              <a:pPr>
                <a:defRPr/>
              </a:pPr>
              <a:t>‹#›</a:t>
            </a:fld>
            <a:endParaRPr lang="en-US"/>
          </a:p>
        </p:txBody>
      </p:sp>
    </p:spTree>
    <p:extLst>
      <p:ext uri="{BB962C8B-B14F-4D97-AF65-F5344CB8AC3E}">
        <p14:creationId xmlns:p14="http://schemas.microsoft.com/office/powerpoint/2010/main" val="503372230"/>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238452"/>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323361081"/>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239778393"/>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222263145"/>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066517356"/>
      </p:ext>
    </p:extLst>
  </p:cSld>
  <p:clrMapOvr>
    <a:masterClrMapping/>
  </p:clrMapOvr>
  <p:transition xmlns:p14="http://schemas.microsoft.com/office/powerpoint/2010/mai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507512482"/>
      </p:ext>
    </p:extLst>
  </p:cSld>
  <p:clrMapOvr>
    <a:masterClrMapping/>
  </p:clrMapOvr>
  <p:transition xmlns:p14="http://schemas.microsoft.com/office/powerpoint/2010/mai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179297"/>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851007378"/>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7639581"/>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759559115"/>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latin typeface="Calibri" charset="0"/>
            </a:endParaRPr>
          </a:p>
        </p:txBody>
      </p:sp>
      <p:sp>
        <p:nvSpPr>
          <p:cNvPr id="5" name="Freeform 7"/>
          <p:cNvSpPr>
            <a:spLocks noChangeArrowheads="1"/>
          </p:cNvSpPr>
          <p:nvPr userDrawn="1"/>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latin typeface="Calibri" charset="0"/>
            </a:endParaRPr>
          </a:p>
        </p:txBody>
      </p:sp>
      <p:sp>
        <p:nvSpPr>
          <p:cNvPr id="2" name="Title 1"/>
          <p:cNvSpPr>
            <a:spLocks noGrp="1"/>
          </p:cNvSpPr>
          <p:nvPr>
            <p:ph type="ctrTitle"/>
          </p:nvPr>
        </p:nvSpPr>
        <p:spPr>
          <a:xfrm>
            <a:off x="685800" y="1303337"/>
            <a:ext cx="7772400" cy="1470025"/>
          </a:xfrm>
        </p:spPr>
        <p:txBody>
          <a:bodyPr/>
          <a:lstStyle>
            <a:lvl1pPr>
              <a:defRPr>
                <a:solidFill>
                  <a:srgbClr val="008000"/>
                </a:solidFill>
                <a:latin typeface="Times"/>
                <a:cs typeface="Time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0017"/>
            <a:ext cx="64008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325BA5A-0C7E-0E47-AAD1-834DC09CEE71}"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3666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985183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300163"/>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708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8F38B2D-C142-8E4D-BB16-E265621A6145}"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490602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E3B05B-CB03-C648-BB9E-4C7442322920}"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0337659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138DA8-CF27-304E-8482-1399D4A5CA7D}"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484980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8C3CFA-1326-1A49-8F6E-B193261C6978}"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2624078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F64C0E-82B9-ED47-BA46-8629A4D5FB01}"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3771635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F05CF-1B34-134E-AE7C-A15FAEDBB725}"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826357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B67CE8-EBA1-0F45-A85A-ECC21B891591}"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02359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225F-0256-2E4A-A293-0ED9A2EED1FA}"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075604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B6ED78-0DC9-8942-B96C-695E7CB163A6}"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08375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F659A-3D86-754F-BBC3-811CD5A704DC}" type="datetime1">
              <a:rPr lang="en-US">
                <a:solidFill>
                  <a:prstClr val="black">
                    <a:tint val="75000"/>
                  </a:prstClr>
                </a:solidFill>
                <a:latin typeface="Calibri"/>
              </a:rPr>
              <a:pPr>
                <a:defRPr/>
              </a:pPr>
              <a:t>9/8/15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8160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7520661"/>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auto">
              <a:spcBef>
                <a:spcPts val="0"/>
              </a:spcBef>
              <a:spcAft>
                <a:spcPts val="0"/>
              </a:spcAft>
            </a:pPr>
            <a:endParaRPr lang="en-US">
              <a:solidFill>
                <a:srgbClr val="000000"/>
              </a:solidFill>
              <a:latin typeface="Tahoma"/>
              <a:ea typeface="+mn-ea"/>
              <a:cs typeface="+mn-cs"/>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2363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661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7106026"/>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538941"/>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3766697"/>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886833"/>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937975"/>
      </p:ext>
    </p:extLst>
  </p:cSld>
  <p:clrMapOvr>
    <a:masterClrMapping/>
  </p:clrMapOvr>
  <p:transition xmlns:p14="http://schemas.microsoft.com/office/powerpoint/2010/main"/>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5641529"/>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1322405"/>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537425"/>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477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93321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797588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226648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481548"/>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915076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5045203"/>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824311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09698" y="274642"/>
            <a:ext cx="677108"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71445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A603E0D4-54FD-1042-BE73-85A8ED180B65}" type="slidenum">
              <a:rPr lang="en-US"/>
              <a:pPr>
                <a:defRPr/>
              </a:pPr>
              <a:t>‹#›</a:t>
            </a:fld>
            <a:endParaRPr lang="en-US"/>
          </a:p>
        </p:txBody>
      </p:sp>
    </p:spTree>
    <p:extLst>
      <p:ext uri="{BB962C8B-B14F-4D97-AF65-F5344CB8AC3E}">
        <p14:creationId xmlns:p14="http://schemas.microsoft.com/office/powerpoint/2010/main" val="1691523650"/>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45437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38600"/>
            <a:ext cx="8229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351585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58933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9232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VLogo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2588"/>
            <a:ext cx="5694363"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2"/>
          <p:cNvSpPr>
            <a:spLocks noGrp="1" noChangeArrowheads="1"/>
          </p:cNvSpPr>
          <p:nvPr>
            <p:ph type="ctrTitle"/>
          </p:nvPr>
        </p:nvSpPr>
        <p:spPr>
          <a:xfrm>
            <a:off x="455613" y="4624391"/>
            <a:ext cx="8229600" cy="584776"/>
          </a:xfrm>
        </p:spPr>
        <p:txBody>
          <a:bodyPr/>
          <a:lstStyle>
            <a:lvl1pPr algn="ctr">
              <a:defRPr/>
            </a:lvl1pPr>
          </a:lstStyle>
          <a:p>
            <a:r>
              <a:rPr lang="en-US"/>
              <a:t>Click to edit Master title style</a:t>
            </a:r>
          </a:p>
        </p:txBody>
      </p:sp>
      <p:sp>
        <p:nvSpPr>
          <p:cNvPr id="175107" name="Rectangle 3"/>
          <p:cNvSpPr>
            <a:spLocks noGrp="1" noChangeArrowheads="1"/>
          </p:cNvSpPr>
          <p:nvPr>
            <p:ph type="subTitle" idx="1"/>
          </p:nvPr>
        </p:nvSpPr>
        <p:spPr>
          <a:xfrm>
            <a:off x="457200" y="5562609"/>
            <a:ext cx="8229600" cy="461665"/>
          </a:xfrm>
        </p:spPr>
        <p:txBody>
          <a:bodyPr>
            <a:spAutoFit/>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07828564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0219903"/>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747079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2395772"/>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477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902217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14700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530C28F8-54EC-7944-916D-1ADDA62DF1E7}" type="slidenum">
              <a:rPr lang="en-US"/>
              <a:pPr>
                <a:defRPr/>
              </a:pPr>
              <a:t>‹#›</a:t>
            </a:fld>
            <a:endParaRPr lang="en-US"/>
          </a:p>
        </p:txBody>
      </p:sp>
    </p:spTree>
    <p:extLst>
      <p:ext uri="{BB962C8B-B14F-4D97-AF65-F5344CB8AC3E}">
        <p14:creationId xmlns:p14="http://schemas.microsoft.com/office/powerpoint/2010/main" val="232898055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8975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50"/>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212747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92624732"/>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96314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09698" y="274642"/>
            <a:ext cx="677108"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68062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18997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38600"/>
            <a:ext cx="8229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7986468"/>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464235"/>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7391400" cy="58477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51061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VLogo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2588"/>
            <a:ext cx="5694363"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2"/>
          <p:cNvSpPr>
            <a:spLocks noGrp="1" noChangeArrowheads="1"/>
          </p:cNvSpPr>
          <p:nvPr>
            <p:ph type="ctrTitle"/>
          </p:nvPr>
        </p:nvSpPr>
        <p:spPr>
          <a:xfrm>
            <a:off x="455613" y="4624390"/>
            <a:ext cx="8229600" cy="584776"/>
          </a:xfrm>
        </p:spPr>
        <p:txBody>
          <a:bodyPr/>
          <a:lstStyle>
            <a:lvl1pPr algn="ctr">
              <a:defRPr/>
            </a:lvl1pPr>
          </a:lstStyle>
          <a:p>
            <a:r>
              <a:rPr lang="en-US"/>
              <a:t>Click to edit Master title style</a:t>
            </a:r>
          </a:p>
        </p:txBody>
      </p:sp>
      <p:sp>
        <p:nvSpPr>
          <p:cNvPr id="175107" name="Rectangle 3"/>
          <p:cNvSpPr>
            <a:spLocks noGrp="1" noChangeArrowheads="1"/>
          </p:cNvSpPr>
          <p:nvPr>
            <p:ph type="subTitle" idx="1"/>
          </p:nvPr>
        </p:nvSpPr>
        <p:spPr>
          <a:xfrm>
            <a:off x="457200" y="5562602"/>
            <a:ext cx="8229600" cy="461665"/>
          </a:xfrm>
        </p:spPr>
        <p:txBody>
          <a:bodyPr>
            <a:spAutoFit/>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84329703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452D8277-8A1D-B346-AB67-BF32D3018959}" type="slidenum">
              <a:rPr lang="en-US"/>
              <a:pPr>
                <a:defRPr/>
              </a:pPr>
              <a:t>‹#›</a:t>
            </a:fld>
            <a:endParaRPr lang="en-US"/>
          </a:p>
        </p:txBody>
      </p:sp>
    </p:spTree>
    <p:extLst>
      <p:ext uri="{BB962C8B-B14F-4D97-AF65-F5344CB8AC3E}">
        <p14:creationId xmlns:p14="http://schemas.microsoft.com/office/powerpoint/2010/main" val="7428449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199580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2406352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339076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477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699721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4885141"/>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35580"/>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3849947"/>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61482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101366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09694" y="274639"/>
            <a:ext cx="677108"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2251680"/>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0E3A482-3B96-8B47-8C7A-6F1F951F59B8}" type="slidenum">
              <a:rPr lang="en-US"/>
              <a:pPr>
                <a:defRPr/>
              </a:pPr>
              <a:t>‹#›</a:t>
            </a:fld>
            <a:endParaRPr lang="en-US"/>
          </a:p>
        </p:txBody>
      </p:sp>
    </p:spTree>
    <p:extLst>
      <p:ext uri="{BB962C8B-B14F-4D97-AF65-F5344CB8AC3E}">
        <p14:creationId xmlns:p14="http://schemas.microsoft.com/office/powerpoint/2010/main" val="3782639496"/>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550598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38600"/>
            <a:ext cx="8229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923220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7391400" cy="58477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1050365"/>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7391400" cy="58477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275613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39EBB16F-1377-E44B-ABD9-2F5ACE1C8EF6}" type="slidenum">
              <a:rPr lang="en-US"/>
              <a:pPr>
                <a:defRPr/>
              </a:pPr>
              <a:t>‹#›</a:t>
            </a:fld>
            <a:endParaRPr lang="en-US"/>
          </a:p>
        </p:txBody>
      </p:sp>
    </p:spTree>
    <p:extLst>
      <p:ext uri="{BB962C8B-B14F-4D97-AF65-F5344CB8AC3E}">
        <p14:creationId xmlns:p14="http://schemas.microsoft.com/office/powerpoint/2010/main" val="358465929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39C887-84FE-6D4A-8803-02BE50C94915}" type="slidenum">
              <a:rPr lang="en-US"/>
              <a:pPr>
                <a:defRPr/>
              </a:pPr>
              <a:t>‹#›</a:t>
            </a:fld>
            <a:endParaRPr lang="en-US"/>
          </a:p>
        </p:txBody>
      </p:sp>
    </p:spTree>
    <p:extLst>
      <p:ext uri="{BB962C8B-B14F-4D97-AF65-F5344CB8AC3E}">
        <p14:creationId xmlns:p14="http://schemas.microsoft.com/office/powerpoint/2010/main" val="174384302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4667FBB-D76E-834C-A0A9-026E68666476}" type="slidenum">
              <a:rPr lang="en-US"/>
              <a:pPr>
                <a:defRPr/>
              </a:pPr>
              <a:t>‹#›</a:t>
            </a:fld>
            <a:endParaRPr lang="en-US"/>
          </a:p>
        </p:txBody>
      </p:sp>
    </p:spTree>
    <p:extLst>
      <p:ext uri="{BB962C8B-B14F-4D97-AF65-F5344CB8AC3E}">
        <p14:creationId xmlns:p14="http://schemas.microsoft.com/office/powerpoint/2010/main" val="221199988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1BB4C55-069F-3C4B-BCDB-59F306F9E158}" type="slidenum">
              <a:rPr lang="en-US"/>
              <a:pPr>
                <a:defRPr/>
              </a:pPr>
              <a:t>‹#›</a:t>
            </a:fld>
            <a:endParaRPr lang="en-US"/>
          </a:p>
        </p:txBody>
      </p:sp>
    </p:spTree>
    <p:extLst>
      <p:ext uri="{BB962C8B-B14F-4D97-AF65-F5344CB8AC3E}">
        <p14:creationId xmlns:p14="http://schemas.microsoft.com/office/powerpoint/2010/main" val="40534440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61BD47-3295-9B41-8782-DA4E86610887}" type="slidenum">
              <a:rPr lang="en-US"/>
              <a:pPr>
                <a:defRPr/>
              </a:pPr>
              <a:t>‹#›</a:t>
            </a:fld>
            <a:endParaRPr lang="en-US"/>
          </a:p>
        </p:txBody>
      </p:sp>
    </p:spTree>
    <p:extLst>
      <p:ext uri="{BB962C8B-B14F-4D97-AF65-F5344CB8AC3E}">
        <p14:creationId xmlns:p14="http://schemas.microsoft.com/office/powerpoint/2010/main" val="987840420"/>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C2A0415F-0A8A-7E4D-9103-E46415DC2BE2}" type="slidenum">
              <a:rPr lang="en-US"/>
              <a:pPr>
                <a:defRPr/>
              </a:pPr>
              <a:t>‹#›</a:t>
            </a:fld>
            <a:endParaRPr lang="en-US"/>
          </a:p>
        </p:txBody>
      </p:sp>
    </p:spTree>
    <p:extLst>
      <p:ext uri="{BB962C8B-B14F-4D97-AF65-F5344CB8AC3E}">
        <p14:creationId xmlns:p14="http://schemas.microsoft.com/office/powerpoint/2010/main" val="211026082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B177BEF7-6657-B042-8876-F51CD40DD30A}" type="slidenum">
              <a:rPr lang="en-US"/>
              <a:pPr>
                <a:defRPr/>
              </a:pPr>
              <a:t>‹#›</a:t>
            </a:fld>
            <a:endParaRPr lang="en-US"/>
          </a:p>
        </p:txBody>
      </p:sp>
    </p:spTree>
    <p:extLst>
      <p:ext uri="{BB962C8B-B14F-4D97-AF65-F5344CB8AC3E}">
        <p14:creationId xmlns:p14="http://schemas.microsoft.com/office/powerpoint/2010/main" val="4234085930"/>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62A06F2-8C09-464E-91C8-82AA85EEA535}" type="slidenum">
              <a:rPr lang="en-US"/>
              <a:pPr>
                <a:defRPr/>
              </a:pPr>
              <a:t>‹#›</a:t>
            </a:fld>
            <a:endParaRPr lang="en-US"/>
          </a:p>
        </p:txBody>
      </p:sp>
    </p:spTree>
    <p:extLst>
      <p:ext uri="{BB962C8B-B14F-4D97-AF65-F5344CB8AC3E}">
        <p14:creationId xmlns:p14="http://schemas.microsoft.com/office/powerpoint/2010/main" val="2603841694"/>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344ED0F-B240-2C41-8F49-A4DD7EAB65AF}" type="slidenum">
              <a:rPr lang="en-US"/>
              <a:pPr>
                <a:defRPr/>
              </a:pPr>
              <a:t>‹#›</a:t>
            </a:fld>
            <a:endParaRPr lang="en-US"/>
          </a:p>
        </p:txBody>
      </p:sp>
    </p:spTree>
    <p:extLst>
      <p:ext uri="{BB962C8B-B14F-4D97-AF65-F5344CB8AC3E}">
        <p14:creationId xmlns:p14="http://schemas.microsoft.com/office/powerpoint/2010/main" val="161015387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E1D5158-6834-3845-9DC7-F605463A2741}" type="slidenum">
              <a:rPr lang="en-US"/>
              <a:pPr>
                <a:defRPr/>
              </a:pPr>
              <a:t>‹#›</a:t>
            </a:fld>
            <a:endParaRPr lang="en-US"/>
          </a:p>
        </p:txBody>
      </p:sp>
    </p:spTree>
    <p:extLst>
      <p:ext uri="{BB962C8B-B14F-4D97-AF65-F5344CB8AC3E}">
        <p14:creationId xmlns:p14="http://schemas.microsoft.com/office/powerpoint/2010/main" val="381470977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34A97E01-DAD1-3C40-94A0-5BE0FC110D36}" type="slidenum">
              <a:rPr lang="en-US"/>
              <a:pPr>
                <a:defRPr/>
              </a:pPr>
              <a:t>‹#›</a:t>
            </a:fld>
            <a:endParaRPr lang="en-US"/>
          </a:p>
        </p:txBody>
      </p:sp>
    </p:spTree>
    <p:extLst>
      <p:ext uri="{BB962C8B-B14F-4D97-AF65-F5344CB8AC3E}">
        <p14:creationId xmlns:p14="http://schemas.microsoft.com/office/powerpoint/2010/main" val="3365610383"/>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17CD950-9B5B-9C4B-93D6-E3182CD511F7}" type="slidenum">
              <a:rPr lang="en-US"/>
              <a:pPr>
                <a:defRPr/>
              </a:pPr>
              <a:t>‹#›</a:t>
            </a:fld>
            <a:endParaRPr lang="en-US"/>
          </a:p>
        </p:txBody>
      </p:sp>
    </p:spTree>
    <p:extLst>
      <p:ext uri="{BB962C8B-B14F-4D97-AF65-F5344CB8AC3E}">
        <p14:creationId xmlns:p14="http://schemas.microsoft.com/office/powerpoint/2010/main" val="765967353"/>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8DDBC3-D884-2E47-8093-E4FD50461282}" type="slidenum">
              <a:rPr lang="en-US"/>
              <a:pPr>
                <a:defRPr/>
              </a:pPr>
              <a:t>‹#›</a:t>
            </a:fld>
            <a:endParaRPr lang="en-US"/>
          </a:p>
        </p:txBody>
      </p:sp>
    </p:spTree>
    <p:extLst>
      <p:ext uri="{BB962C8B-B14F-4D97-AF65-F5344CB8AC3E}">
        <p14:creationId xmlns:p14="http://schemas.microsoft.com/office/powerpoint/2010/main" val="156781431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E12AEAF5-FD66-4D48-BF23-89C764766103}" type="slidenum">
              <a:rPr lang="en-US" altLang="en-US"/>
              <a:pPr>
                <a:defRPr/>
              </a:pPr>
              <a:t>‹#›</a:t>
            </a:fld>
            <a:endParaRPr lang="en-US" altLang="en-US"/>
          </a:p>
        </p:txBody>
      </p:sp>
    </p:spTree>
    <p:extLst>
      <p:ext uri="{BB962C8B-B14F-4D97-AF65-F5344CB8AC3E}">
        <p14:creationId xmlns:p14="http://schemas.microsoft.com/office/powerpoint/2010/main" val="166963533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099D60C-0B37-2F4F-9848-243E249F755C}" type="slidenum">
              <a:rPr lang="en-US" altLang="en-US"/>
              <a:pPr>
                <a:defRPr/>
              </a:pPr>
              <a:t>‹#›</a:t>
            </a:fld>
            <a:endParaRPr lang="en-US" altLang="en-US"/>
          </a:p>
        </p:txBody>
      </p:sp>
    </p:spTree>
    <p:extLst>
      <p:ext uri="{BB962C8B-B14F-4D97-AF65-F5344CB8AC3E}">
        <p14:creationId xmlns:p14="http://schemas.microsoft.com/office/powerpoint/2010/main" val="5052414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8251B7-0C23-EB43-AE2E-DB4E4F3333FD}" type="slidenum">
              <a:rPr lang="en-US" altLang="en-US"/>
              <a:pPr>
                <a:defRPr/>
              </a:pPr>
              <a:t>‹#›</a:t>
            </a:fld>
            <a:endParaRPr lang="en-US" altLang="en-US"/>
          </a:p>
        </p:txBody>
      </p:sp>
    </p:spTree>
    <p:extLst>
      <p:ext uri="{BB962C8B-B14F-4D97-AF65-F5344CB8AC3E}">
        <p14:creationId xmlns:p14="http://schemas.microsoft.com/office/powerpoint/2010/main" val="416996573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D944EEE-4C40-2E4B-9AB8-855DD987CD53}" type="slidenum">
              <a:rPr lang="en-US" altLang="en-US"/>
              <a:pPr>
                <a:defRPr/>
              </a:pPr>
              <a:t>‹#›</a:t>
            </a:fld>
            <a:endParaRPr lang="en-US" altLang="en-US"/>
          </a:p>
        </p:txBody>
      </p:sp>
    </p:spTree>
    <p:extLst>
      <p:ext uri="{BB962C8B-B14F-4D97-AF65-F5344CB8AC3E}">
        <p14:creationId xmlns:p14="http://schemas.microsoft.com/office/powerpoint/2010/main" val="2706063059"/>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theme" Target="../theme/theme10.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slideLayout" Target="../slideLayouts/slideLayout141.xml"/><Relationship Id="rId13" Type="http://schemas.openxmlformats.org/officeDocument/2006/relationships/theme" Target="../theme/theme11.xml"/><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theme" Target="../theme/theme12.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3.xml"/><Relationship Id="rId13" Type="http://schemas.openxmlformats.org/officeDocument/2006/relationships/image" Target="../media/image4.png"/><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slideLayout" Target="../slideLayouts/slideLayout176.xml"/><Relationship Id="rId13" Type="http://schemas.openxmlformats.org/officeDocument/2006/relationships/theme" Target="../theme/theme14.xml"/><Relationship Id="rId14" Type="http://schemas.openxmlformats.org/officeDocument/2006/relationships/image" Target="../media/image4.png"/><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5.xml"/><Relationship Id="rId13"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6.xml"/><Relationship Id="rId13"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7.xml"/><Relationship Id="rId13" Type="http://schemas.openxmlformats.org/officeDocument/2006/relationships/image" Target="../media/image4.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slideLayout" Target="../slideLayouts/slideLayout221.xml"/><Relationship Id="rId13" Type="http://schemas.openxmlformats.org/officeDocument/2006/relationships/theme" Target="../theme/theme18.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theme" Target="../theme/theme19.xml"/><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20.xml"/><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theme" Target="../theme/theme21.xml"/><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theme" Target="../theme/theme22.xml"/><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23.xml"/><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87.xml"/><Relationship Id="rId12" Type="http://schemas.openxmlformats.org/officeDocument/2006/relationships/theme" Target="../theme/theme24.xml"/><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98.xml"/><Relationship Id="rId12" Type="http://schemas.openxmlformats.org/officeDocument/2006/relationships/slideLayout" Target="../slideLayouts/slideLayout299.xml"/><Relationship Id="rId13" Type="http://schemas.openxmlformats.org/officeDocument/2006/relationships/theme" Target="../theme/theme25.xml"/><Relationship Id="rId1" Type="http://schemas.openxmlformats.org/officeDocument/2006/relationships/slideLayout" Target="../slideLayouts/slideLayout288.xml"/><Relationship Id="rId2" Type="http://schemas.openxmlformats.org/officeDocument/2006/relationships/slideLayout" Target="../slideLayouts/slideLayout289.xml"/><Relationship Id="rId3" Type="http://schemas.openxmlformats.org/officeDocument/2006/relationships/slideLayout" Target="../slideLayouts/slideLayout290.xml"/><Relationship Id="rId4" Type="http://schemas.openxmlformats.org/officeDocument/2006/relationships/slideLayout" Target="../slideLayouts/slideLayout291.xml"/><Relationship Id="rId5" Type="http://schemas.openxmlformats.org/officeDocument/2006/relationships/slideLayout" Target="../slideLayouts/slideLayout292.xml"/><Relationship Id="rId6" Type="http://schemas.openxmlformats.org/officeDocument/2006/relationships/slideLayout" Target="../slideLayouts/slideLayout293.xml"/><Relationship Id="rId7" Type="http://schemas.openxmlformats.org/officeDocument/2006/relationships/slideLayout" Target="../slideLayouts/slideLayout294.xml"/><Relationship Id="rId8" Type="http://schemas.openxmlformats.org/officeDocument/2006/relationships/slideLayout" Target="../slideLayouts/slideLayout295.xml"/><Relationship Id="rId9" Type="http://schemas.openxmlformats.org/officeDocument/2006/relationships/slideLayout" Target="../slideLayouts/slideLayout296.xml"/><Relationship Id="rId10" Type="http://schemas.openxmlformats.org/officeDocument/2006/relationships/slideLayout" Target="../slideLayouts/slideLayout29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slideLayout" Target="../slideLayouts/slideLayout311.xml"/><Relationship Id="rId13" Type="http://schemas.openxmlformats.org/officeDocument/2006/relationships/theme" Target="../theme/theme26.xml"/><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22.xml"/><Relationship Id="rId12" Type="http://schemas.openxmlformats.org/officeDocument/2006/relationships/theme" Target="../theme/theme27.xml"/><Relationship Id="rId13" Type="http://schemas.openxmlformats.org/officeDocument/2006/relationships/image" Target="../media/image4.png"/><Relationship Id="rId1" Type="http://schemas.openxmlformats.org/officeDocument/2006/relationships/slideLayout" Target="../slideLayouts/slideLayout312.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33.xml"/><Relationship Id="rId12" Type="http://schemas.openxmlformats.org/officeDocument/2006/relationships/theme" Target="../theme/theme28.xml"/><Relationship Id="rId1" Type="http://schemas.openxmlformats.org/officeDocument/2006/relationships/slideLayout" Target="../slideLayouts/slideLayout323.xml"/><Relationship Id="rId2" Type="http://schemas.openxmlformats.org/officeDocument/2006/relationships/slideLayout" Target="../slideLayouts/slideLayout324.xml"/><Relationship Id="rId3" Type="http://schemas.openxmlformats.org/officeDocument/2006/relationships/slideLayout" Target="../slideLayouts/slideLayout325.xml"/><Relationship Id="rId4" Type="http://schemas.openxmlformats.org/officeDocument/2006/relationships/slideLayout" Target="../slideLayouts/slideLayout326.xml"/><Relationship Id="rId5" Type="http://schemas.openxmlformats.org/officeDocument/2006/relationships/slideLayout" Target="../slideLayouts/slideLayout327.xml"/><Relationship Id="rId6" Type="http://schemas.openxmlformats.org/officeDocument/2006/relationships/slideLayout" Target="../slideLayouts/slideLayout328.xml"/><Relationship Id="rId7" Type="http://schemas.openxmlformats.org/officeDocument/2006/relationships/slideLayout" Target="../slideLayouts/slideLayout329.xml"/><Relationship Id="rId8" Type="http://schemas.openxmlformats.org/officeDocument/2006/relationships/slideLayout" Target="../slideLayouts/slideLayout330.xml"/><Relationship Id="rId9" Type="http://schemas.openxmlformats.org/officeDocument/2006/relationships/slideLayout" Target="../slideLayouts/slideLayout331.xml"/><Relationship Id="rId10" Type="http://schemas.openxmlformats.org/officeDocument/2006/relationships/slideLayout" Target="../slideLayouts/slideLayout332.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44.xml"/><Relationship Id="rId12" Type="http://schemas.openxmlformats.org/officeDocument/2006/relationships/theme" Target="../theme/theme29.xml"/><Relationship Id="rId1" Type="http://schemas.openxmlformats.org/officeDocument/2006/relationships/slideLayout" Target="../slideLayouts/slideLayout334.xml"/><Relationship Id="rId2" Type="http://schemas.openxmlformats.org/officeDocument/2006/relationships/slideLayout" Target="../slideLayouts/slideLayout335.xml"/><Relationship Id="rId3" Type="http://schemas.openxmlformats.org/officeDocument/2006/relationships/slideLayout" Target="../slideLayouts/slideLayout336.xml"/><Relationship Id="rId4" Type="http://schemas.openxmlformats.org/officeDocument/2006/relationships/slideLayout" Target="../slideLayouts/slideLayout337.xml"/><Relationship Id="rId5" Type="http://schemas.openxmlformats.org/officeDocument/2006/relationships/slideLayout" Target="../slideLayouts/slideLayout338.xml"/><Relationship Id="rId6" Type="http://schemas.openxmlformats.org/officeDocument/2006/relationships/slideLayout" Target="../slideLayouts/slideLayout339.xml"/><Relationship Id="rId7" Type="http://schemas.openxmlformats.org/officeDocument/2006/relationships/slideLayout" Target="../slideLayouts/slideLayout340.xml"/><Relationship Id="rId8" Type="http://schemas.openxmlformats.org/officeDocument/2006/relationships/slideLayout" Target="../slideLayouts/slideLayout341.xml"/><Relationship Id="rId9" Type="http://schemas.openxmlformats.org/officeDocument/2006/relationships/slideLayout" Target="../slideLayouts/slideLayout342.xml"/><Relationship Id="rId10" Type="http://schemas.openxmlformats.org/officeDocument/2006/relationships/slideLayout" Target="../slideLayouts/slideLayout34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theme" Target="../theme/theme3.xml"/><Relationship Id="rId17" Type="http://schemas.openxmlformats.org/officeDocument/2006/relationships/image" Target="../media/image2.jpeg"/><Relationship Id="rId18"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55.xml"/><Relationship Id="rId12" Type="http://schemas.openxmlformats.org/officeDocument/2006/relationships/slideLayout" Target="../slideLayouts/slideLayout356.xml"/><Relationship Id="rId13" Type="http://schemas.openxmlformats.org/officeDocument/2006/relationships/theme" Target="../theme/theme30.xml"/><Relationship Id="rId1" Type="http://schemas.openxmlformats.org/officeDocument/2006/relationships/slideLayout" Target="../slideLayouts/slideLayout345.xml"/><Relationship Id="rId2" Type="http://schemas.openxmlformats.org/officeDocument/2006/relationships/slideLayout" Target="../slideLayouts/slideLayout346.xml"/><Relationship Id="rId3" Type="http://schemas.openxmlformats.org/officeDocument/2006/relationships/slideLayout" Target="../slideLayouts/slideLayout347.xml"/><Relationship Id="rId4" Type="http://schemas.openxmlformats.org/officeDocument/2006/relationships/slideLayout" Target="../slideLayouts/slideLayout348.xml"/><Relationship Id="rId5" Type="http://schemas.openxmlformats.org/officeDocument/2006/relationships/slideLayout" Target="../slideLayouts/slideLayout349.xml"/><Relationship Id="rId6" Type="http://schemas.openxmlformats.org/officeDocument/2006/relationships/slideLayout" Target="../slideLayouts/slideLayout350.xml"/><Relationship Id="rId7" Type="http://schemas.openxmlformats.org/officeDocument/2006/relationships/slideLayout" Target="../slideLayouts/slideLayout351.xml"/><Relationship Id="rId8" Type="http://schemas.openxmlformats.org/officeDocument/2006/relationships/slideLayout" Target="../slideLayouts/slideLayout352.xml"/><Relationship Id="rId9" Type="http://schemas.openxmlformats.org/officeDocument/2006/relationships/slideLayout" Target="../slideLayouts/slideLayout353.xml"/><Relationship Id="rId10" Type="http://schemas.openxmlformats.org/officeDocument/2006/relationships/slideLayout" Target="../slideLayouts/slideLayout35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67.xml"/><Relationship Id="rId12" Type="http://schemas.openxmlformats.org/officeDocument/2006/relationships/theme" Target="../theme/theme31.xml"/><Relationship Id="rId1" Type="http://schemas.openxmlformats.org/officeDocument/2006/relationships/slideLayout" Target="../slideLayouts/slideLayout357.xml"/><Relationship Id="rId2" Type="http://schemas.openxmlformats.org/officeDocument/2006/relationships/slideLayout" Target="../slideLayouts/slideLayout358.xml"/><Relationship Id="rId3" Type="http://schemas.openxmlformats.org/officeDocument/2006/relationships/slideLayout" Target="../slideLayouts/slideLayout359.xml"/><Relationship Id="rId4" Type="http://schemas.openxmlformats.org/officeDocument/2006/relationships/slideLayout" Target="../slideLayouts/slideLayout360.xml"/><Relationship Id="rId5" Type="http://schemas.openxmlformats.org/officeDocument/2006/relationships/slideLayout" Target="../slideLayouts/slideLayout361.xml"/><Relationship Id="rId6" Type="http://schemas.openxmlformats.org/officeDocument/2006/relationships/slideLayout" Target="../slideLayouts/slideLayout362.xml"/><Relationship Id="rId7" Type="http://schemas.openxmlformats.org/officeDocument/2006/relationships/slideLayout" Target="../slideLayouts/slideLayout363.xml"/><Relationship Id="rId8" Type="http://schemas.openxmlformats.org/officeDocument/2006/relationships/slideLayout" Target="../slideLayouts/slideLayout364.xml"/><Relationship Id="rId9" Type="http://schemas.openxmlformats.org/officeDocument/2006/relationships/slideLayout" Target="../slideLayouts/slideLayout365.xml"/><Relationship Id="rId10" Type="http://schemas.openxmlformats.org/officeDocument/2006/relationships/slideLayout" Target="../slideLayouts/slideLayout366.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78.xml"/><Relationship Id="rId12" Type="http://schemas.openxmlformats.org/officeDocument/2006/relationships/theme" Target="../theme/theme32.xml"/><Relationship Id="rId1" Type="http://schemas.openxmlformats.org/officeDocument/2006/relationships/slideLayout" Target="../slideLayouts/slideLayout368.xml"/><Relationship Id="rId2" Type="http://schemas.openxmlformats.org/officeDocument/2006/relationships/slideLayout" Target="../slideLayouts/slideLayout369.xml"/><Relationship Id="rId3" Type="http://schemas.openxmlformats.org/officeDocument/2006/relationships/slideLayout" Target="../slideLayouts/slideLayout370.xml"/><Relationship Id="rId4" Type="http://schemas.openxmlformats.org/officeDocument/2006/relationships/slideLayout" Target="../slideLayouts/slideLayout371.xml"/><Relationship Id="rId5" Type="http://schemas.openxmlformats.org/officeDocument/2006/relationships/slideLayout" Target="../slideLayouts/slideLayout372.xml"/><Relationship Id="rId6" Type="http://schemas.openxmlformats.org/officeDocument/2006/relationships/slideLayout" Target="../slideLayouts/slideLayout373.xml"/><Relationship Id="rId7" Type="http://schemas.openxmlformats.org/officeDocument/2006/relationships/slideLayout" Target="../slideLayouts/slideLayout374.xml"/><Relationship Id="rId8" Type="http://schemas.openxmlformats.org/officeDocument/2006/relationships/slideLayout" Target="../slideLayouts/slideLayout375.xml"/><Relationship Id="rId9" Type="http://schemas.openxmlformats.org/officeDocument/2006/relationships/slideLayout" Target="../slideLayouts/slideLayout376.xml"/><Relationship Id="rId10" Type="http://schemas.openxmlformats.org/officeDocument/2006/relationships/slideLayout" Target="../slideLayouts/slideLayout377.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theme" Target="../theme/theme33.xml"/><Relationship Id="rId1" Type="http://schemas.openxmlformats.org/officeDocument/2006/relationships/slideLayout" Target="../slideLayouts/slideLayout379.xml"/><Relationship Id="rId2" Type="http://schemas.openxmlformats.org/officeDocument/2006/relationships/slideLayout" Target="../slideLayouts/slideLayout380.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387.xml"/><Relationship Id="rId4" Type="http://schemas.openxmlformats.org/officeDocument/2006/relationships/slideLayout" Target="../slideLayouts/slideLayout388.xml"/><Relationship Id="rId5" Type="http://schemas.openxmlformats.org/officeDocument/2006/relationships/slideLayout" Target="../slideLayouts/slideLayout389.xml"/><Relationship Id="rId6" Type="http://schemas.openxmlformats.org/officeDocument/2006/relationships/slideLayout" Target="../slideLayouts/slideLayout390.xml"/><Relationship Id="rId7" Type="http://schemas.openxmlformats.org/officeDocument/2006/relationships/theme" Target="../theme/theme34.xml"/><Relationship Id="rId1" Type="http://schemas.openxmlformats.org/officeDocument/2006/relationships/slideLayout" Target="../slideLayouts/slideLayout385.xml"/><Relationship Id="rId2" Type="http://schemas.openxmlformats.org/officeDocument/2006/relationships/slideLayout" Target="../slideLayouts/slideLayout386.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theme" Target="../theme/theme35.xml"/><Relationship Id="rId1" Type="http://schemas.openxmlformats.org/officeDocument/2006/relationships/slideLayout" Target="../slideLayouts/slideLayout391.xml"/><Relationship Id="rId2" Type="http://schemas.openxmlformats.org/officeDocument/2006/relationships/slideLayout" Target="../slideLayouts/slideLayout392.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slideLayout" Target="../slideLayouts/slideLayout408.xml"/><Relationship Id="rId13" Type="http://schemas.openxmlformats.org/officeDocument/2006/relationships/theme" Target="../theme/theme36.xml"/><Relationship Id="rId14" Type="http://schemas.openxmlformats.org/officeDocument/2006/relationships/image" Target="../media/image4.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19.xml"/><Relationship Id="rId12" Type="http://schemas.openxmlformats.org/officeDocument/2006/relationships/theme" Target="../theme/theme37.xml"/><Relationship Id="rId1" Type="http://schemas.openxmlformats.org/officeDocument/2006/relationships/slideLayout" Target="../slideLayouts/slideLayout409.xml"/><Relationship Id="rId2" Type="http://schemas.openxmlformats.org/officeDocument/2006/relationships/slideLayout" Target="../slideLayouts/slideLayout410.xml"/><Relationship Id="rId3" Type="http://schemas.openxmlformats.org/officeDocument/2006/relationships/slideLayout" Target="../slideLayouts/slideLayout411.xml"/><Relationship Id="rId4" Type="http://schemas.openxmlformats.org/officeDocument/2006/relationships/slideLayout" Target="../slideLayouts/slideLayout412.xml"/><Relationship Id="rId5" Type="http://schemas.openxmlformats.org/officeDocument/2006/relationships/slideLayout" Target="../slideLayouts/slideLayout413.xml"/><Relationship Id="rId6" Type="http://schemas.openxmlformats.org/officeDocument/2006/relationships/slideLayout" Target="../slideLayouts/slideLayout414.xml"/><Relationship Id="rId7" Type="http://schemas.openxmlformats.org/officeDocument/2006/relationships/slideLayout" Target="../slideLayouts/slideLayout415.xml"/><Relationship Id="rId8" Type="http://schemas.openxmlformats.org/officeDocument/2006/relationships/slideLayout" Target="../slideLayouts/slideLayout416.xml"/><Relationship Id="rId9" Type="http://schemas.openxmlformats.org/officeDocument/2006/relationships/slideLayout" Target="../slideLayouts/slideLayout417.xml"/><Relationship Id="rId10"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theme" Target="../theme/theme38.xml"/><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theme" Target="../theme/theme4.xml"/><Relationship Id="rId17" Type="http://schemas.openxmlformats.org/officeDocument/2006/relationships/image" Target="../media/image2.jpeg"/><Relationship Id="rId18" Type="http://schemas.openxmlformats.org/officeDocument/2006/relationships/image" Target="../media/image1.pn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slideLayout" Target="../slideLayouts/slideLayout66.xml"/><Relationship Id="rId14" Type="http://schemas.openxmlformats.org/officeDocument/2006/relationships/slideLayout" Target="../slideLayouts/slideLayout67.xml"/><Relationship Id="rId15" Type="http://schemas.openxmlformats.org/officeDocument/2006/relationships/slideLayout" Target="../slideLayouts/slideLayout68.xml"/><Relationship Id="rId16" Type="http://schemas.openxmlformats.org/officeDocument/2006/relationships/theme" Target="../theme/theme5.xml"/><Relationship Id="rId17" Type="http://schemas.openxmlformats.org/officeDocument/2006/relationships/image" Target="../media/image2.jpeg"/><Relationship Id="rId18" Type="http://schemas.openxmlformats.org/officeDocument/2006/relationships/image" Target="../media/image1.png"/><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image" Target="../media/image2.jpeg"/><Relationship Id="rId18" Type="http://schemas.openxmlformats.org/officeDocument/2006/relationships/image" Target="../media/image1.pn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theme" Target="../theme/theme7.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8.xml"/><Relationship Id="rId13" Type="http://schemas.openxmlformats.org/officeDocument/2006/relationships/image" Target="../media/image4.png"/><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9.xml"/><Relationship Id="rId13" Type="http://schemas.openxmlformats.org/officeDocument/2006/relationships/image" Target="../media/image4.pn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F152D88E-243B-0246-B4D2-49A3E15AFD41}" type="slidenum">
              <a:rPr lang="en-US"/>
              <a:pPr>
                <a:defRPr/>
              </a:pPr>
              <a:t>‹#›</a:t>
            </a:fld>
            <a:endParaRPr 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298"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162819"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50" smtClean="0">
                <a:solidFill>
                  <a:prstClr val="black">
                    <a:alpha val="75000"/>
                  </a:prstClr>
                </a:solidFill>
                <a:latin typeface="Calibri"/>
                <a:ea typeface="+mn-ea"/>
                <a:cs typeface="+mn-cs"/>
              </a:defRPr>
            </a:lvl1pPr>
          </a:lstStyle>
          <a:p>
            <a:pPr>
              <a:defRPr/>
            </a:pPr>
            <a:fld id="{45A6AD93-9D40-8049-9447-D7ED959ADF8E}" type="datetime1">
              <a:rPr lang="en-US"/>
              <a:pPr>
                <a:defRPr/>
              </a:pPr>
              <a:t>9/8/15</a:t>
            </a:fld>
            <a:endParaRPr lang="en-US"/>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dirty="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smtClean="0">
                <a:solidFill>
                  <a:prstClr val="black"/>
                </a:solidFill>
                <a:latin typeface="Calibri"/>
                <a:ea typeface="+mn-ea"/>
                <a:cs typeface="+mn-cs"/>
              </a:defRPr>
            </a:lvl1pPr>
          </a:lstStyle>
          <a:p>
            <a:pPr>
              <a:defRPr/>
            </a:pPr>
            <a:fld id="{9EB63477-053D-914E-8DD6-FA2154DE32A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Lst>
  <p:timing>
    <p:tnLst>
      <p:par>
        <p:cTn xmlns:p14="http://schemas.microsoft.com/office/powerpoint/2010/main" id="1" dur="indefinite" restart="never" nodeType="tmRoot"/>
      </p:par>
    </p:tnLst>
  </p:timing>
  <p:hf hdr="0" ftr="0" dt="0"/>
  <p:txStyles>
    <p:titleStyle>
      <a:lvl1pPr algn="ctr" rtl="0" fontAlgn="base">
        <a:lnSpc>
          <a:spcPct val="90000"/>
        </a:lnSpc>
        <a:spcBef>
          <a:spcPct val="0"/>
        </a:spcBef>
        <a:spcAft>
          <a:spcPct val="0"/>
        </a:spcAft>
        <a:defRPr sz="4800" kern="1200" spc="-120">
          <a:solidFill>
            <a:schemeClr val="bg1"/>
          </a:solidFill>
          <a:latin typeface="+mj-lt"/>
          <a:ea typeface="ＭＳ Ｐゴシック" charset="0"/>
          <a:cs typeface="ＭＳ Ｐゴシック" charset="0"/>
        </a:defRPr>
      </a:lvl1pPr>
      <a:lvl2pPr algn="ctr" rtl="0" fontAlgn="base">
        <a:lnSpc>
          <a:spcPct val="90000"/>
        </a:lnSpc>
        <a:spcBef>
          <a:spcPct val="0"/>
        </a:spcBef>
        <a:spcAft>
          <a:spcPct val="0"/>
        </a:spcAft>
        <a:defRPr sz="4800">
          <a:solidFill>
            <a:schemeClr val="bg1"/>
          </a:solidFill>
          <a:latin typeface="Calibri" charset="0"/>
          <a:ea typeface="ＭＳ Ｐゴシック" charset="0"/>
          <a:cs typeface="ＭＳ Ｐゴシック" charset="0"/>
        </a:defRPr>
      </a:lvl2pPr>
      <a:lvl3pPr algn="ctr" rtl="0" fontAlgn="base">
        <a:lnSpc>
          <a:spcPct val="90000"/>
        </a:lnSpc>
        <a:spcBef>
          <a:spcPct val="0"/>
        </a:spcBef>
        <a:spcAft>
          <a:spcPct val="0"/>
        </a:spcAft>
        <a:defRPr sz="4800">
          <a:solidFill>
            <a:schemeClr val="bg1"/>
          </a:solidFill>
          <a:latin typeface="Calibri" charset="0"/>
          <a:ea typeface="ＭＳ Ｐゴシック" charset="0"/>
          <a:cs typeface="ＭＳ Ｐゴシック" charset="0"/>
        </a:defRPr>
      </a:lvl3pPr>
      <a:lvl4pPr algn="ctr" rtl="0" fontAlgn="base">
        <a:lnSpc>
          <a:spcPct val="90000"/>
        </a:lnSpc>
        <a:spcBef>
          <a:spcPct val="0"/>
        </a:spcBef>
        <a:spcAft>
          <a:spcPct val="0"/>
        </a:spcAft>
        <a:defRPr sz="4800">
          <a:solidFill>
            <a:schemeClr val="bg1"/>
          </a:solidFill>
          <a:latin typeface="Calibri" charset="0"/>
          <a:ea typeface="ＭＳ Ｐゴシック" charset="0"/>
          <a:cs typeface="ＭＳ Ｐゴシック" charset="0"/>
        </a:defRPr>
      </a:lvl4pPr>
      <a:lvl5pPr algn="ctr" rtl="0" fontAlgn="base">
        <a:lnSpc>
          <a:spcPct val="90000"/>
        </a:lnSpc>
        <a:spcBef>
          <a:spcPct val="0"/>
        </a:spcBef>
        <a:spcAft>
          <a:spcPct val="0"/>
        </a:spcAft>
        <a:defRPr sz="4800">
          <a:solidFill>
            <a:schemeClr val="bg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bg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bg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bg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bg1"/>
          </a:solidFill>
          <a:latin typeface="Calibri" charset="0"/>
          <a:ea typeface="ＭＳ Ｐゴシック" charset="0"/>
          <a:cs typeface="ＭＳ Ｐゴシック" charset="0"/>
        </a:defRPr>
      </a:lvl9pPr>
    </p:titleStyle>
    <p:bodyStyle>
      <a:lvl1pPr marL="182563" indent="-182563" algn="l" rtl="0" fontAlgn="base">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fontAlgn="base">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fontAlgn="base">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fontAlgn="base">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fontAlgn="base">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E8FCCAA6-3791-0F48-A0A9-A9174B391188}" type="slidenum">
              <a:rPr lang="en-US"/>
              <a:pPr>
                <a:defRPr/>
              </a:pPr>
              <a:t>‹#›</a:t>
            </a:fld>
            <a:endParaRPr lang="en-US"/>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652139186"/>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9875"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37A763E7-64E1-814C-84C5-D038BA55853E}" type="slidenum">
              <a:rPr lang="en-US"/>
              <a:pPr>
                <a:defRPr/>
              </a:pPr>
              <a:t>‹#›</a:t>
            </a:fld>
            <a:endParaRPr lang="en-US"/>
          </a:p>
        </p:txBody>
      </p:sp>
      <p:sp>
        <p:nvSpPr>
          <p:cNvPr id="79878"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79879"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996655739"/>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fontAlgn="auto">
              <a:spcBef>
                <a:spcPts val="0"/>
              </a:spcBef>
              <a:spcAft>
                <a:spcPts val="0"/>
              </a:spcAft>
            </a:pPr>
            <a:fld id="{6F400BD0-49BF-48FC-8114-37C1D4F5AB3D}" type="slidenum">
              <a:rPr lang="en-US" altLang="en-US">
                <a:solidFill>
                  <a:srgbClr val="000000"/>
                </a:solidFill>
                <a:ea typeface="+mn-ea"/>
                <a:cs typeface="+mn-cs"/>
              </a:rPr>
              <a:pPr fontAlgn="auto">
                <a:spcBef>
                  <a:spcPts val="0"/>
                </a:spcBef>
                <a:spcAft>
                  <a:spcPts val="0"/>
                </a:spcAft>
              </a:pPr>
              <a:t>‹#›</a:t>
            </a:fld>
            <a:endParaRPr lang="en-US" altLang="en-US">
              <a:solidFill>
                <a:srgbClr val="000000"/>
              </a:solidFill>
              <a:ea typeface="+mn-ea"/>
              <a:cs typeface="+mn-cs"/>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75191526"/>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fld id="{55D46416-474E-184B-A5AD-7D0BC91A8C60}" type="slidenum">
              <a:rPr lang="en-US" smtClean="0">
                <a:cs typeface="Arial" charset="0"/>
              </a:rPr>
              <a:pPr/>
              <a:t>‹#›</a:t>
            </a:fld>
            <a:endParaRPr lang="en-US" smtClean="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634712"/>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fontAlgn="auto">
              <a:spcBef>
                <a:spcPts val="0"/>
              </a:spcBef>
              <a:spcAft>
                <a:spcPts val="0"/>
              </a:spcAft>
            </a:pPr>
            <a:fld id="{6F400BD0-49BF-48FC-8114-37C1D4F5AB3D}" type="slidenum">
              <a:rPr lang="en-US" altLang="en-US">
                <a:solidFill>
                  <a:srgbClr val="000000"/>
                </a:solidFill>
                <a:ea typeface="+mn-ea"/>
                <a:cs typeface="+mn-cs"/>
              </a:rPr>
              <a:pPr fontAlgn="auto">
                <a:spcBef>
                  <a:spcPts val="0"/>
                </a:spcBef>
                <a:spcAft>
                  <a:spcPts val="0"/>
                </a:spcAft>
              </a:pPr>
              <a:t>‹#›</a:t>
            </a:fld>
            <a:endParaRPr lang="en-US" altLang="en-US">
              <a:solidFill>
                <a:srgbClr val="000000"/>
              </a:solidFill>
              <a:ea typeface="+mn-ea"/>
              <a:cs typeface="+mn-cs"/>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026235440"/>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fontAlgn="auto">
              <a:spcBef>
                <a:spcPts val="0"/>
              </a:spcBef>
              <a:spcAft>
                <a:spcPts val="0"/>
              </a:spcAft>
            </a:pPr>
            <a:fld id="{6F400BD0-49BF-48FC-8114-37C1D4F5AB3D}" type="slidenum">
              <a:rPr lang="en-US" altLang="en-US">
                <a:solidFill>
                  <a:srgbClr val="000000"/>
                </a:solidFill>
                <a:ea typeface="+mn-ea"/>
                <a:cs typeface="+mn-cs"/>
              </a:rPr>
              <a:pPr fontAlgn="auto">
                <a:spcBef>
                  <a:spcPts val="0"/>
                </a:spcBef>
                <a:spcAft>
                  <a:spcPts val="0"/>
                </a:spcAft>
              </a:pPr>
              <a:t>‹#›</a:t>
            </a:fld>
            <a:endParaRPr lang="en-US" altLang="en-US">
              <a:solidFill>
                <a:srgbClr val="000000"/>
              </a:solidFill>
              <a:ea typeface="+mn-ea"/>
              <a:cs typeface="+mn-cs"/>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81550188"/>
      </p:ext>
    </p:extLst>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fontAlgn="auto">
              <a:spcBef>
                <a:spcPts val="0"/>
              </a:spcBef>
              <a:spcAft>
                <a:spcPts val="0"/>
              </a:spcAft>
            </a:pPr>
            <a:fld id="{6F400BD0-49BF-48FC-8114-37C1D4F5AB3D}" type="slidenum">
              <a:rPr lang="en-US" altLang="en-US">
                <a:solidFill>
                  <a:srgbClr val="000000"/>
                </a:solidFill>
                <a:ea typeface="+mn-ea"/>
                <a:cs typeface="+mn-cs"/>
              </a:rPr>
              <a:pPr fontAlgn="auto">
                <a:spcBef>
                  <a:spcPts val="0"/>
                </a:spcBef>
                <a:spcAft>
                  <a:spcPts val="0"/>
                </a:spcAft>
              </a:pPr>
              <a:t>‹#›</a:t>
            </a:fld>
            <a:endParaRPr lang="en-US" altLang="en-US">
              <a:solidFill>
                <a:srgbClr val="000000"/>
              </a:solidFill>
              <a:ea typeface="+mn-ea"/>
              <a:cs typeface="+mn-cs"/>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629139872"/>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fld id="{964860F9-DD7C-AE47-98ED-AEBA17B0375F}" type="slidenum">
              <a:rPr lang="en-US" smtClean="0">
                <a:cs typeface="Arial" charset="0"/>
              </a:rPr>
              <a:pPr/>
              <a:t>‹#›</a:t>
            </a:fld>
            <a:endParaRPr lang="en-US" smtClean="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Tree>
    <p:extLst>
      <p:ext uri="{BB962C8B-B14F-4D97-AF65-F5344CB8AC3E}">
        <p14:creationId xmlns:p14="http://schemas.microsoft.com/office/powerpoint/2010/main" val="3347450596"/>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879428648"/>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Freeform 1"/>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560">
            <a:solidFill>
              <a:srgbClr val="CC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2400">
              <a:solidFill>
                <a:srgbClr val="FFFFFF"/>
              </a:solidFill>
            </a:endParaRPr>
          </a:p>
        </p:txBody>
      </p:sp>
      <p:sp>
        <p:nvSpPr>
          <p:cNvPr id="2050" name="Line 2"/>
          <p:cNvSpPr>
            <a:spLocks noChangeShapeType="1"/>
          </p:cNvSpPr>
          <p:nvPr/>
        </p:nvSpPr>
        <p:spPr bwMode="auto">
          <a:xfrm>
            <a:off x="457200" y="3371850"/>
            <a:ext cx="8229600" cy="1588"/>
          </a:xfrm>
          <a:prstGeom prst="line">
            <a:avLst/>
          </a:prstGeom>
          <a:noFill/>
          <a:ln w="19080">
            <a:solidFill>
              <a:srgbClr val="CC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2400">
              <a:solidFill>
                <a:srgbClr val="FFFFFF"/>
              </a:solidFill>
            </a:endParaRPr>
          </a:p>
        </p:txBody>
      </p:sp>
      <p:sp>
        <p:nvSpPr>
          <p:cNvPr id="2051" name="Line 3"/>
          <p:cNvSpPr>
            <a:spLocks noChangeShapeType="1"/>
          </p:cNvSpPr>
          <p:nvPr/>
        </p:nvSpPr>
        <p:spPr bwMode="auto">
          <a:xfrm>
            <a:off x="8686800" y="2457450"/>
            <a:ext cx="1588" cy="914400"/>
          </a:xfrm>
          <a:prstGeom prst="line">
            <a:avLst/>
          </a:prstGeom>
          <a:noFill/>
          <a:ln w="25560">
            <a:solidFill>
              <a:srgbClr val="CC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2400">
              <a:solidFill>
                <a:srgbClr val="FFFFFF"/>
              </a:solidFill>
            </a:endParaRPr>
          </a:p>
        </p:txBody>
      </p:sp>
      <p:sp>
        <p:nvSpPr>
          <p:cNvPr id="2052" name="Rectangle 4"/>
          <p:cNvSpPr>
            <a:spLocks noGrp="1" noChangeArrowheads="1"/>
          </p:cNvSpPr>
          <p:nvPr>
            <p:ph type="title"/>
          </p:nvPr>
        </p:nvSpPr>
        <p:spPr bwMode="auto">
          <a:xfrm>
            <a:off x="228600" y="152400"/>
            <a:ext cx="8609013" cy="106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title text format</a:t>
            </a:r>
          </a:p>
        </p:txBody>
      </p:sp>
      <p:sp>
        <p:nvSpPr>
          <p:cNvPr id="2053" name="Rectangle 5"/>
          <p:cNvSpPr>
            <a:spLocks noGrp="1" noChangeArrowheads="1"/>
          </p:cNvSpPr>
          <p:nvPr>
            <p:ph type="body" idx="1"/>
          </p:nvPr>
        </p:nvSpPr>
        <p:spPr bwMode="auto">
          <a:xfrm>
            <a:off x="228600" y="898525"/>
            <a:ext cx="8609013" cy="5233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54" name="Rectangle 6"/>
          <p:cNvSpPr>
            <a:spLocks noGrp="1" noChangeArrowheads="1"/>
          </p:cNvSpPr>
          <p:nvPr>
            <p:ph type="dt"/>
          </p:nvPr>
        </p:nvSpPr>
        <p:spPr bwMode="auto">
          <a:xfrm>
            <a:off x="457200" y="6242050"/>
            <a:ext cx="2132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defTabSz="457200">
              <a:buClrTx/>
              <a:buSzPct val="100000"/>
              <a:buFontTx/>
              <a:buNone/>
              <a:tabLst>
                <a:tab pos="723900" algn="l"/>
                <a:tab pos="1447800" algn="l"/>
              </a:tabLst>
              <a:defRPr sz="1200">
                <a:solidFill>
                  <a:srgbClr val="000000"/>
                </a:solidFill>
                <a:latin typeface="Garamond"/>
                <a:cs typeface="Arial" charset="0"/>
              </a:defRPr>
            </a:lvl1pPr>
          </a:lstStyle>
          <a:p>
            <a:pPr>
              <a:defRPr/>
            </a:pPr>
            <a:r>
              <a:rPr lang="en-US"/>
              <a:t>Efficient Runahead Execution</a:t>
            </a:r>
          </a:p>
        </p:txBody>
      </p:sp>
      <p:sp>
        <p:nvSpPr>
          <p:cNvPr id="2055" name="Text Box 7"/>
          <p:cNvSpPr txBox="1">
            <a:spLocks noChangeArrowheads="1"/>
          </p:cNvSpPr>
          <p:nvPr/>
        </p:nvSpPr>
        <p:spPr bwMode="auto">
          <a:xfrm>
            <a:off x="3124200" y="6243638"/>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2400">
              <a:solidFill>
                <a:srgbClr val="FFFFFF"/>
              </a:solidFill>
            </a:endParaRPr>
          </a:p>
        </p:txBody>
      </p:sp>
      <p:sp>
        <p:nvSpPr>
          <p:cNvPr id="2056" name="Rectangle 8"/>
          <p:cNvSpPr>
            <a:spLocks noGrp="1" noChangeArrowheads="1"/>
          </p:cNvSpPr>
          <p:nvPr>
            <p:ph type="sldNum"/>
          </p:nvPr>
        </p:nvSpPr>
        <p:spPr bwMode="auto">
          <a:xfrm>
            <a:off x="6777038" y="6318250"/>
            <a:ext cx="21320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defTabSz="457200">
              <a:buClrTx/>
              <a:buSzPct val="100000"/>
              <a:buFontTx/>
              <a:buNone/>
              <a:tabLst>
                <a:tab pos="723900" algn="l"/>
                <a:tab pos="1447800" algn="l"/>
              </a:tabLst>
              <a:defRPr sz="1200">
                <a:solidFill>
                  <a:srgbClr val="000000"/>
                </a:solidFill>
                <a:latin typeface="Garamond"/>
                <a:cs typeface="Arial" charset="0"/>
              </a:defRPr>
            </a:lvl1pPr>
          </a:lstStyle>
          <a:p>
            <a:pPr>
              <a:defRPr/>
            </a:pPr>
            <a:fld id="{301808A3-3390-F94E-8D99-834D8F8F03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Garamond"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Garamond"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Garamond"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Garamond"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Garamond"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Garamond"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Garamond"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000">
          <a:solidFill>
            <a:srgbClr val="006633"/>
          </a:solidFill>
          <a:latin typeface="Garamond"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charset="0"/>
        <a:defRPr sz="22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3pPr>
      <a:lvl4pPr marL="1600200" indent="-228600" algn="l" defTabSz="457200" rtl="0" eaLnBrk="0" fontAlgn="base" hangingPunct="0">
        <a:spcBef>
          <a:spcPts val="450"/>
        </a:spcBef>
        <a:spcAft>
          <a:spcPct val="0"/>
        </a:spcAft>
        <a:buClr>
          <a:srgbClr val="000000"/>
        </a:buClr>
        <a:buSzPct val="100000"/>
        <a:buFont typeface="Times New Roman" charset="0"/>
        <a:defRPr>
          <a:solidFill>
            <a:srgbClr val="000000"/>
          </a:solidFill>
          <a:latin typeface="+mn-lt"/>
          <a:ea typeface="+mn-ea"/>
          <a:cs typeface="+mn-cs"/>
        </a:defRPr>
      </a:lvl4pPr>
      <a:lvl5pPr marL="2057400" indent="-228600" algn="l" defTabSz="457200" rtl="0" eaLnBrk="0" fontAlgn="base" hangingPunct="0">
        <a:spcBef>
          <a:spcPts val="400"/>
        </a:spcBef>
        <a:spcAft>
          <a:spcPct val="0"/>
        </a:spcAft>
        <a:buClr>
          <a:srgbClr val="000000"/>
        </a:buClr>
        <a:buSzPct val="100000"/>
        <a:buFont typeface="Times New Roman" charset="0"/>
        <a:defRPr sz="1600">
          <a:solidFill>
            <a:srgbClr val="000000"/>
          </a:solidFill>
          <a:latin typeface="+mn-lt"/>
          <a:ea typeface="+mn-ea"/>
          <a:cs typeface="+mn-cs"/>
        </a:defRPr>
      </a:lvl5pPr>
      <a:lvl6pPr marL="2514600" indent="-228600" algn="l" defTabSz="457200" rtl="0" eaLnBrk="0" fontAlgn="base" hangingPunct="0">
        <a:spcBef>
          <a:spcPts val="400"/>
        </a:spcBef>
        <a:spcAft>
          <a:spcPct val="0"/>
        </a:spcAft>
        <a:buClr>
          <a:srgbClr val="000000"/>
        </a:buClr>
        <a:buSzPct val="100000"/>
        <a:buFont typeface="Times New Roman" charset="0"/>
        <a:defRPr sz="1600">
          <a:solidFill>
            <a:srgbClr val="000000"/>
          </a:solidFill>
          <a:latin typeface="+mn-lt"/>
          <a:ea typeface="+mn-ea"/>
          <a:cs typeface="+mn-cs"/>
        </a:defRPr>
      </a:lvl6pPr>
      <a:lvl7pPr marL="2971800" indent="-228600" algn="l" defTabSz="457200" rtl="0" eaLnBrk="0" fontAlgn="base" hangingPunct="0">
        <a:spcBef>
          <a:spcPts val="400"/>
        </a:spcBef>
        <a:spcAft>
          <a:spcPct val="0"/>
        </a:spcAft>
        <a:buClr>
          <a:srgbClr val="000000"/>
        </a:buClr>
        <a:buSzPct val="100000"/>
        <a:buFont typeface="Times New Roman" charset="0"/>
        <a:defRPr sz="1600">
          <a:solidFill>
            <a:srgbClr val="000000"/>
          </a:solidFill>
          <a:latin typeface="+mn-lt"/>
          <a:ea typeface="+mn-ea"/>
          <a:cs typeface="+mn-cs"/>
        </a:defRPr>
      </a:lvl7pPr>
      <a:lvl8pPr marL="3429000" indent="-228600" algn="l" defTabSz="457200" rtl="0" eaLnBrk="0" fontAlgn="base" hangingPunct="0">
        <a:spcBef>
          <a:spcPts val="400"/>
        </a:spcBef>
        <a:spcAft>
          <a:spcPct val="0"/>
        </a:spcAft>
        <a:buClr>
          <a:srgbClr val="000000"/>
        </a:buClr>
        <a:buSzPct val="100000"/>
        <a:buFont typeface="Times New Roman" charset="0"/>
        <a:defRPr sz="1600">
          <a:solidFill>
            <a:srgbClr val="000000"/>
          </a:solidFill>
          <a:latin typeface="+mn-lt"/>
          <a:ea typeface="+mn-ea"/>
          <a:cs typeface="+mn-cs"/>
        </a:defRPr>
      </a:lvl8pPr>
      <a:lvl9pPr marL="3886200" indent="-228600" algn="l" defTabSz="457200" rtl="0" eaLnBrk="0" fontAlgn="base" hangingPunct="0">
        <a:spcBef>
          <a:spcPts val="400"/>
        </a:spcBef>
        <a:spcAft>
          <a:spcPct val="0"/>
        </a:spcAft>
        <a:buClr>
          <a:srgbClr val="000000"/>
        </a:buClr>
        <a:buSzPct val="100000"/>
        <a:buFont typeface="Times New Roman" charset="0"/>
        <a:defRPr sz="1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D2B188-1D62-4FCA-8363-938AD4629BB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8517446"/>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pPr fontAlgn="auto">
              <a:spcBef>
                <a:spcPts val="0"/>
              </a:spcBef>
              <a:spcAft>
                <a:spcPts val="0"/>
              </a:spcAft>
            </a:pPr>
            <a:fld id="{D4D2B188-1D62-4FCA-8363-938AD4629BBB}" type="slidenum">
              <a:rPr lang="en-US" smtClean="0">
                <a:solidFill>
                  <a:prstClr val="black">
                    <a:tint val="75000"/>
                  </a:prstClr>
                </a:solidFill>
                <a:latin typeface="Calibri Light"/>
                <a:ea typeface="+mn-ea"/>
                <a:cs typeface="+mn-cs"/>
              </a:rPr>
              <a:pPr fontAlgn="auto">
                <a:spcBef>
                  <a:spcPts val="0"/>
                </a:spcBef>
                <a:spcAft>
                  <a:spcPts val="0"/>
                </a:spcAft>
              </a:pPr>
              <a:t>‹#›</a:t>
            </a:fld>
            <a:r>
              <a:rPr lang="en-US" smtClean="0">
                <a:solidFill>
                  <a:prstClr val="black">
                    <a:tint val="75000"/>
                  </a:prstClr>
                </a:solidFill>
                <a:latin typeface="Calibri Light"/>
                <a:ea typeface="+mn-ea"/>
                <a:cs typeface="+mn-cs"/>
              </a:rPr>
              <a:t>/4</a:t>
            </a:r>
            <a:endParaRPr lang="en-US">
              <a:solidFill>
                <a:prstClr val="black">
                  <a:tint val="75000"/>
                </a:prstClr>
              </a:solidFill>
              <a:latin typeface="Calibri Light"/>
              <a:ea typeface="+mn-ea"/>
              <a:cs typeface="+mn-cs"/>
            </a:endParaRPr>
          </a:p>
        </p:txBody>
      </p:sp>
    </p:spTree>
    <p:extLst>
      <p:ext uri="{BB962C8B-B14F-4D97-AF65-F5344CB8AC3E}">
        <p14:creationId xmlns:p14="http://schemas.microsoft.com/office/powerpoint/2010/main" val="228886280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D2B188-1D62-4FCA-8363-938AD4629BB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6144241"/>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D2B188-1D62-4FCA-8363-938AD4629BB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03919148"/>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D2B188-1D62-4FCA-8363-938AD4629BB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29790453"/>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227335F6-6954-3C40-A4A8-B5A9BB3542FD}" type="slidenum">
              <a:rPr lang="en-US"/>
              <a:pPr>
                <a:defRPr/>
              </a:pPr>
              <a:t>‹#›</a:t>
            </a:fld>
            <a:endParaRPr lang="en-US"/>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1571239512"/>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 id="2147484592"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fontAlgn="auto">
              <a:spcBef>
                <a:spcPts val="0"/>
              </a:spcBef>
              <a:spcAft>
                <a:spcPts val="0"/>
              </a:spcAft>
            </a:pPr>
            <a:fld id="{9FD9DB3E-E709-42CF-B11F-1DFE1D210A82}" type="datetime1">
              <a:rPr lang="en-US" smtClean="0">
                <a:solidFill>
                  <a:prstClr val="black">
                    <a:alpha val="75000"/>
                  </a:prstClr>
                </a:solidFill>
                <a:latin typeface="Calibri"/>
                <a:ea typeface="+mn-ea"/>
                <a:cs typeface="+mn-cs"/>
              </a:rPr>
              <a:pPr fontAlgn="auto">
                <a:spcBef>
                  <a:spcPts val="0"/>
                </a:spcBef>
                <a:spcAft>
                  <a:spcPts val="0"/>
                </a:spcAft>
              </a:pPr>
              <a:t>9/8/15</a:t>
            </a:fld>
            <a:endParaRPr lang="en-US">
              <a:solidFill>
                <a:prstClr val="black">
                  <a:alpha val="75000"/>
                </a:prstClr>
              </a:solidFill>
              <a:latin typeface="Calibri"/>
              <a:ea typeface="+mn-ea"/>
              <a:cs typeface="+mn-cs"/>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fontAlgn="auto">
              <a:spcBef>
                <a:spcPts val="0"/>
              </a:spcBef>
              <a:spcAft>
                <a:spcPts val="0"/>
              </a:spcAft>
            </a:pPr>
            <a:endParaRPr lang="en-US" dirty="0">
              <a:solidFill>
                <a:prstClr val="black">
                  <a:alpha val="75000"/>
                </a:prstClr>
              </a:solidFill>
              <a:latin typeface="Calibri"/>
              <a:ea typeface="+mn-ea"/>
              <a:cs typeface="+mn-cs"/>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pPr fontAlgn="auto">
              <a:spcBef>
                <a:spcPts val="0"/>
              </a:spcBef>
              <a:spcAft>
                <a:spcPts val="0"/>
              </a:spcAft>
            </a:pPr>
            <a:fld id="{659951FD-F195-4FF4-B5D0-ABFF8986B8DF}" type="slidenum">
              <a:rPr lang="en-US" smtClean="0">
                <a:solidFill>
                  <a:prstClr val="black"/>
                </a:solidFill>
                <a:latin typeface="Calibri"/>
                <a:ea typeface="+mn-ea"/>
                <a:cs typeface="+mn-cs"/>
              </a:rPr>
              <a:pPr fontAlgn="auto">
                <a:spcBef>
                  <a:spcPts val="0"/>
                </a:spcBef>
                <a:spcAft>
                  <a:spcPts val="0"/>
                </a:spcAft>
              </a:pPr>
              <a:t>‹#›</a:t>
            </a:fld>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3363952817"/>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fontAlgn="auto">
              <a:spcBef>
                <a:spcPts val="0"/>
              </a:spcBef>
              <a:spcAft>
                <a:spcPts val="0"/>
              </a:spcAft>
            </a:pPr>
            <a:endParaRPr lang="en-US" altLang="en-US">
              <a:solidFill>
                <a:srgbClr val="000000"/>
              </a:solidFill>
              <a:ea typeface="+mn-ea"/>
              <a:cs typeface="+mn-cs"/>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fontAlgn="auto">
              <a:spcBef>
                <a:spcPts val="0"/>
              </a:spcBef>
              <a:spcAft>
                <a:spcPts val="0"/>
              </a:spcAft>
            </a:pPr>
            <a:fld id="{6F400BD0-49BF-48FC-8114-37C1D4F5AB3D}" type="slidenum">
              <a:rPr lang="en-US" altLang="en-US">
                <a:solidFill>
                  <a:srgbClr val="000000"/>
                </a:solidFill>
                <a:ea typeface="+mn-ea"/>
                <a:cs typeface="+mn-cs"/>
              </a:rPr>
              <a:pPr defTabSz="914024" fontAlgn="auto">
                <a:spcBef>
                  <a:spcPts val="0"/>
                </a:spcBef>
                <a:spcAft>
                  <a:spcPts val="0"/>
                </a:spcAft>
              </a:pPr>
              <a:t>‹#›</a:t>
            </a:fld>
            <a:endParaRPr lang="en-US" altLang="en-US">
              <a:solidFill>
                <a:srgbClr val="000000"/>
              </a:solidFill>
              <a:ea typeface="+mn-ea"/>
              <a:cs typeface="+mn-cs"/>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fontAlgn="auto">
              <a:spcBef>
                <a:spcPts val="0"/>
              </a:spcBef>
              <a:spcAft>
                <a:spcPts val="0"/>
              </a:spcAft>
              <a:defRPr/>
            </a:pPr>
            <a:endParaRPr lang="en-US">
              <a:solidFill>
                <a:srgbClr val="000000"/>
              </a:solidFill>
              <a:latin typeface="Tahoma"/>
              <a:ea typeface="+mn-ea"/>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fontAlgn="auto">
              <a:spcBef>
                <a:spcPts val="0"/>
              </a:spcBef>
              <a:spcAft>
                <a:spcPts val="0"/>
              </a:spcAft>
              <a:defRPr/>
            </a:pPr>
            <a:endParaRPr lang="en-US">
              <a:solidFill>
                <a:srgbClr val="000000"/>
              </a:solidFill>
              <a:latin typeface="Tahoma"/>
              <a:ea typeface="+mn-ea"/>
              <a:cs typeface="+mn-cs"/>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027765483"/>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C01E2B0-9580-443F-A6BA-B15F0931263F}" type="datetime1">
              <a:rPr lang="en-US" smtClean="0">
                <a:solidFill>
                  <a:prstClr val="black">
                    <a:tint val="75000"/>
                  </a:prstClr>
                </a:solidFill>
                <a:latin typeface="Calibri"/>
                <a:ea typeface="+mn-ea"/>
                <a:cs typeface="+mn-cs"/>
              </a:rPr>
              <a:pPr fontAlgn="auto">
                <a:spcBef>
                  <a:spcPts val="0"/>
                </a:spcBef>
                <a:spcAft>
                  <a:spcPts val="0"/>
                </a:spcAft>
              </a:pPr>
              <a:t>9/8/15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D63C8E0-6DD9-4302-9AA9-5177C785CB79}"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88012833"/>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2566702998"/>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ransition xmlns:p14="http://schemas.microsoft.com/office/powerpoint/2010/mai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4638"/>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56675" name="Rectangle 3"/>
          <p:cNvSpPr>
            <a:spLocks noGrp="1" noChangeArrowheads="1"/>
          </p:cNvSpPr>
          <p:nvPr>
            <p:ph type="body" idx="1"/>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56676" name="Text Box 4"/>
          <p:cNvSpPr txBox="1">
            <a:spLocks noChangeArrowheads="1"/>
          </p:cNvSpPr>
          <p:nvPr/>
        </p:nvSpPr>
        <p:spPr bwMode="auto">
          <a:xfrm>
            <a:off x="457200" y="6477000"/>
            <a:ext cx="2057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a:solidFill>
                  <a:srgbClr val="FFFFFF"/>
                </a:solidFill>
              </a:rPr>
              <a:t>© NVIDIA Corporation 2007</a:t>
            </a:r>
          </a:p>
        </p:txBody>
      </p:sp>
    </p:spTree>
  </p:cSld>
  <p:clrMap bg1="dk2" tx1="lt1" bg2="dk1" tx2="lt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Lst>
  <p:transition xmlns:p14="http://schemas.microsoft.com/office/powerpoint/2010/main"/>
  <p:txStyles>
    <p:titleStyle>
      <a:lvl1pPr algn="l" rtl="0" eaLnBrk="0" fontAlgn="base" hangingPunct="0">
        <a:spcBef>
          <a:spcPct val="0"/>
        </a:spcBef>
        <a:spcAft>
          <a:spcPct val="0"/>
        </a:spcAft>
        <a:defRPr sz="3200" b="1">
          <a:solidFill>
            <a:srgbClr val="73B900"/>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3200" b="1">
          <a:solidFill>
            <a:srgbClr val="73B900"/>
          </a:solidFill>
          <a:latin typeface="Arial" charset="0"/>
        </a:defRPr>
      </a:lvl6pPr>
      <a:lvl7pPr marL="914400" algn="l" rtl="0" fontAlgn="base">
        <a:spcBef>
          <a:spcPct val="0"/>
        </a:spcBef>
        <a:spcAft>
          <a:spcPct val="0"/>
        </a:spcAft>
        <a:defRPr sz="3200" b="1">
          <a:solidFill>
            <a:srgbClr val="73B900"/>
          </a:solidFill>
          <a:latin typeface="Arial" charset="0"/>
        </a:defRPr>
      </a:lvl7pPr>
      <a:lvl8pPr marL="1371600" algn="l" rtl="0" fontAlgn="base">
        <a:spcBef>
          <a:spcPct val="0"/>
        </a:spcBef>
        <a:spcAft>
          <a:spcPct val="0"/>
        </a:spcAft>
        <a:defRPr sz="3200" b="1">
          <a:solidFill>
            <a:srgbClr val="73B900"/>
          </a:solidFill>
          <a:latin typeface="Arial" charset="0"/>
        </a:defRPr>
      </a:lvl8pPr>
      <a:lvl9pPr marL="1828800" algn="l" rtl="0" fontAlgn="base">
        <a:spcBef>
          <a:spcPct val="0"/>
        </a:spcBef>
        <a:spcAft>
          <a:spcPct val="0"/>
        </a:spcAft>
        <a:defRPr sz="3200" b="1">
          <a:solidFill>
            <a:srgbClr val="73B900"/>
          </a:solidFill>
          <a:latin typeface="Arial" charset="0"/>
        </a:defRPr>
      </a:lvl9pPr>
    </p:titleStyle>
    <p:bodyStyle>
      <a:lvl1pPr marL="457200" indent="-457200" algn="l" rtl="0" eaLnBrk="0" fontAlgn="base" hangingPunct="0">
        <a:spcBef>
          <a:spcPct val="20000"/>
        </a:spcBef>
        <a:spcAft>
          <a:spcPct val="0"/>
        </a:spcAft>
        <a:buSzPct val="180000"/>
        <a:buBlip>
          <a:blip r:embed="rId18"/>
        </a:buBlip>
        <a:defRPr sz="2400" b="1">
          <a:solidFill>
            <a:schemeClr val="tx1"/>
          </a:solidFill>
          <a:latin typeface="+mn-lt"/>
          <a:ea typeface="ＭＳ Ｐゴシック" pitchFamily="-110" charset="-128"/>
          <a:cs typeface="ＭＳ Ｐゴシック" pitchFamily="-110" charset="-128"/>
        </a:defRPr>
      </a:lvl1pPr>
      <a:lvl2pPr marL="974725" indent="-403225" algn="l" rtl="0" eaLnBrk="0" fontAlgn="base" hangingPunct="0">
        <a:spcBef>
          <a:spcPct val="20000"/>
        </a:spcBef>
        <a:spcAft>
          <a:spcPct val="0"/>
        </a:spcAft>
        <a:buSzPct val="180000"/>
        <a:buBlip>
          <a:blip r:embed="rId18"/>
        </a:buBlip>
        <a:defRPr sz="2000" b="1">
          <a:solidFill>
            <a:schemeClr val="tx1"/>
          </a:solidFill>
          <a:latin typeface="+mn-lt"/>
          <a:ea typeface="ＭＳ Ｐゴシック" pitchFamily="-110" charset="-128"/>
          <a:cs typeface="ＭＳ Ｐゴシック"/>
        </a:defRPr>
      </a:lvl2pPr>
      <a:lvl3pPr marL="1431925" indent="-342900" algn="l" rtl="0" eaLnBrk="0" fontAlgn="base" hangingPunct="0">
        <a:spcBef>
          <a:spcPct val="20000"/>
        </a:spcBef>
        <a:spcAft>
          <a:spcPct val="0"/>
        </a:spcAft>
        <a:buSzPct val="180000"/>
        <a:buBlip>
          <a:blip r:embed="rId18"/>
        </a:buBlip>
        <a:defRPr b="1">
          <a:solidFill>
            <a:schemeClr val="tx1"/>
          </a:solidFill>
          <a:latin typeface="+mn-lt"/>
          <a:ea typeface="ＭＳ Ｐゴシック" pitchFamily="-110" charset="-128"/>
          <a:cs typeface="ＭＳ Ｐゴシック"/>
        </a:defRPr>
      </a:lvl3pPr>
      <a:lvl4pPr marL="1774825" indent="-228600" algn="l" rtl="0" eaLnBrk="0" fontAlgn="base" hangingPunct="0">
        <a:spcBef>
          <a:spcPct val="20000"/>
        </a:spcBef>
        <a:spcAft>
          <a:spcPct val="0"/>
        </a:spcAft>
        <a:buChar char="–"/>
        <a:defRPr sz="2000">
          <a:solidFill>
            <a:schemeClr val="bg1"/>
          </a:solidFill>
          <a:latin typeface="+mn-lt"/>
          <a:ea typeface="ＭＳ Ｐゴシック" pitchFamily="-110" charset="-128"/>
          <a:cs typeface="ＭＳ Ｐゴシック"/>
        </a:defRPr>
      </a:lvl4pPr>
      <a:lvl5pPr marL="2117725" indent="-228600" algn="l" rtl="0" eaLnBrk="0" fontAlgn="base" hangingPunct="0">
        <a:spcBef>
          <a:spcPct val="20000"/>
        </a:spcBef>
        <a:spcAft>
          <a:spcPct val="0"/>
        </a:spcAft>
        <a:buChar char="»"/>
        <a:defRPr sz="2000">
          <a:solidFill>
            <a:schemeClr val="bg1"/>
          </a:solidFill>
          <a:latin typeface="+mn-lt"/>
          <a:ea typeface="ＭＳ Ｐゴシック" pitchFamily="-110" charset="-128"/>
          <a:cs typeface="ＭＳ Ｐゴシック"/>
        </a:defRPr>
      </a:lvl5pPr>
      <a:lvl6pPr marL="2574925" indent="-228600" algn="l" rtl="0" fontAlgn="base">
        <a:spcBef>
          <a:spcPct val="20000"/>
        </a:spcBef>
        <a:spcAft>
          <a:spcPct val="0"/>
        </a:spcAft>
        <a:buChar char="»"/>
        <a:defRPr sz="2000">
          <a:solidFill>
            <a:schemeClr val="bg1"/>
          </a:solidFill>
          <a:latin typeface="+mn-lt"/>
        </a:defRPr>
      </a:lvl6pPr>
      <a:lvl7pPr marL="3032125" indent="-228600" algn="l" rtl="0" fontAlgn="base">
        <a:spcBef>
          <a:spcPct val="20000"/>
        </a:spcBef>
        <a:spcAft>
          <a:spcPct val="0"/>
        </a:spcAft>
        <a:buChar char="»"/>
        <a:defRPr sz="2000">
          <a:solidFill>
            <a:schemeClr val="bg1"/>
          </a:solidFill>
          <a:latin typeface="+mn-lt"/>
        </a:defRPr>
      </a:lvl7pPr>
      <a:lvl8pPr marL="3489325" indent="-228600" algn="l" rtl="0" fontAlgn="base">
        <a:spcBef>
          <a:spcPct val="20000"/>
        </a:spcBef>
        <a:spcAft>
          <a:spcPct val="0"/>
        </a:spcAft>
        <a:buChar char="»"/>
        <a:defRPr sz="2000">
          <a:solidFill>
            <a:schemeClr val="bg1"/>
          </a:solidFill>
          <a:latin typeface="+mn-lt"/>
        </a:defRPr>
      </a:lvl8pPr>
      <a:lvl9pPr marL="3946525"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a:defRPr/>
            </a:pPr>
            <a:fld id="{3FF84C08-C189-5C4C-822D-BCB9DCC3AF18}" type="slidenum">
              <a:rPr lang="en-US"/>
              <a:pPr>
                <a:defRPr/>
              </a:pPr>
              <a:t>‹#›</a:t>
            </a:fld>
            <a:endParaRPr 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240331863"/>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 id="2147484654"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9958798-9B1B-6641-9F35-7F47B962806E}" type="datetime1">
              <a:rPr lang="en-US" smtClean="0">
                <a:solidFill>
                  <a:prstClr val="black">
                    <a:tint val="75000"/>
                  </a:prstClr>
                </a:solidFill>
                <a:latin typeface="Calibri"/>
                <a:ea typeface="+mn-ea"/>
                <a:cs typeface="+mn-cs"/>
              </a:rPr>
              <a:pPr defTabSz="457200" fontAlgn="auto">
                <a:spcBef>
                  <a:spcPts val="0"/>
                </a:spcBef>
                <a:spcAft>
                  <a:spcPts val="0"/>
                </a:spcAft>
              </a:pPr>
              <a:t>9/8/15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fontAlgn="auto">
              <a:spcBef>
                <a:spcPts val="0"/>
              </a:spcBef>
              <a:spcAft>
                <a:spcPts val="0"/>
              </a:spcAft>
            </a:pPr>
            <a:fld id="{002C8897-7E0F-D74E-BB6D-222FC9BDF5EC}"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58191661"/>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7F65629-F741-454D-8A3F-49FD9C45B2E3}" type="datetime1">
              <a:rPr lang="en-US" smtClean="0">
                <a:solidFill>
                  <a:prstClr val="black">
                    <a:tint val="75000"/>
                  </a:prstClr>
                </a:solidFill>
                <a:latin typeface="Calibri"/>
                <a:ea typeface="+mn-ea"/>
                <a:cs typeface="+mn-cs"/>
              </a:rPr>
              <a:pPr fontAlgn="auto">
                <a:spcBef>
                  <a:spcPts val="0"/>
                </a:spcBef>
                <a:spcAft>
                  <a:spcPts val="0"/>
                </a:spcAft>
              </a:pPr>
              <a:t>9/8/15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latin typeface="Calibri"/>
              </a:rPr>
              <a:pPr algn="ctr" fontAlgn="auto">
                <a:spcBef>
                  <a:spcPts val="0"/>
                </a:spcBef>
                <a:spcAft>
                  <a:spcPts val="0"/>
                </a:spcAft>
              </a:pPr>
              <a:t>‹#›</a:t>
            </a:fld>
            <a:endParaRPr lang="en-US" sz="2000">
              <a:solidFill>
                <a:prstClr val="black"/>
              </a:solidFill>
              <a:latin typeface="Calibri"/>
            </a:endParaRPr>
          </a:p>
        </p:txBody>
      </p:sp>
    </p:spTree>
    <p:extLst>
      <p:ext uri="{BB962C8B-B14F-4D97-AF65-F5344CB8AC3E}">
        <p14:creationId xmlns:p14="http://schemas.microsoft.com/office/powerpoint/2010/main" val="1306902489"/>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D2B188-1D62-4FCA-8363-938AD4629BB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8209215"/>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D2B188-1D62-4FCA-8363-938AD4629BB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60763236"/>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D2B188-1D62-4FCA-8363-938AD4629BBB}"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75923118"/>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fld id="{A7361BF2-EEC8-BD44-B1FF-0E6EA04503FC}" type="slidenum">
              <a:rPr lang="en-US" smtClean="0">
                <a:cs typeface="Arial" charset="0"/>
              </a:rPr>
              <a:pPr/>
              <a:t>‹#›</a:t>
            </a:fld>
            <a:endParaRPr lang="en-US" smtClean="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Arial" pitchFamily="34"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64458051"/>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 id="2147484712"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2CE593E5-F38D-FD40-A93F-456A3E799E50}" type="datetime1">
              <a:rPr lang="en-US">
                <a:solidFill>
                  <a:prstClr val="black">
                    <a:tint val="75000"/>
                  </a:prstClr>
                </a:solidFill>
                <a:latin typeface="Calibri"/>
              </a:rPr>
              <a:pPr defTabSz="457200">
                <a:defRPr/>
              </a:pPr>
              <a:t>9/8/15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a:solidFill>
                  <a:prstClr val="black">
                    <a:tint val="75000"/>
                  </a:prstClr>
                </a:solidFill>
                <a:latin typeface="Calibri"/>
              </a:rPr>
              <a:pPr defTabSz="457200">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80671754"/>
      </p:ext>
    </p:extLst>
  </p:cSld>
  <p:clrMap bg1="lt1" tx1="dk1" bg2="lt2" tx2="dk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fontAlgn="auto">
              <a:spcBef>
                <a:spcPts val="0"/>
              </a:spcBef>
              <a:spcAft>
                <a:spcPts val="0"/>
              </a:spcAft>
            </a:pPr>
            <a:endParaRPr lang="en-US" altLang="en-US">
              <a:solidFill>
                <a:srgbClr val="000000"/>
              </a:solidFill>
              <a:ea typeface="+mn-ea"/>
              <a:cs typeface="+mn-cs"/>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fontAlgn="auto">
              <a:spcBef>
                <a:spcPts val="0"/>
              </a:spcBef>
              <a:spcAft>
                <a:spcPts val="0"/>
              </a:spcAft>
            </a:pPr>
            <a:fld id="{6F400BD0-49BF-48FC-8114-37C1D4F5AB3D}" type="slidenum">
              <a:rPr lang="en-US" altLang="en-US">
                <a:solidFill>
                  <a:srgbClr val="000000"/>
                </a:solidFill>
                <a:ea typeface="+mn-ea"/>
                <a:cs typeface="+mn-cs"/>
              </a:rPr>
              <a:pPr fontAlgn="auto">
                <a:spcBef>
                  <a:spcPts val="0"/>
                </a:spcBef>
                <a:spcAft>
                  <a:spcPts val="0"/>
                </a:spcAft>
              </a:pPr>
              <a:t>‹#›</a:t>
            </a:fld>
            <a:endParaRPr lang="en-US" altLang="en-US" dirty="0">
              <a:solidFill>
                <a:srgbClr val="000000"/>
              </a:solidFill>
              <a:ea typeface="+mn-ea"/>
              <a:cs typeface="+mn-cs"/>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lang="en-US">
              <a:solidFill>
                <a:srgbClr val="000000"/>
              </a:solidFill>
              <a:latin typeface="Tahoma"/>
              <a:ea typeface="+mn-ea"/>
              <a:cs typeface="+mn-cs"/>
            </a:endParaRPr>
          </a:p>
        </p:txBody>
      </p:sp>
    </p:spTree>
    <p:extLst>
      <p:ext uri="{BB962C8B-B14F-4D97-AF65-F5344CB8AC3E}">
        <p14:creationId xmlns:p14="http://schemas.microsoft.com/office/powerpoint/2010/main" val="3730718490"/>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57700" name="Text Box 4"/>
          <p:cNvSpPr txBox="1">
            <a:spLocks noChangeArrowheads="1"/>
          </p:cNvSpPr>
          <p:nvPr/>
        </p:nvSpPr>
        <p:spPr bwMode="auto">
          <a:xfrm>
            <a:off x="457200" y="6477000"/>
            <a:ext cx="2057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a:solidFill>
                  <a:srgbClr val="FFFFFF"/>
                </a:solidFill>
              </a:rPr>
              <a:t>© NVIDIA Corporation 2007</a:t>
            </a:r>
          </a:p>
        </p:txBody>
      </p:sp>
    </p:spTree>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Lst>
  <p:transition xmlns:p14="http://schemas.microsoft.com/office/powerpoint/2010/main"/>
  <p:txStyles>
    <p:titleStyle>
      <a:lvl1pPr algn="l" rtl="0" eaLnBrk="0" fontAlgn="base" hangingPunct="0">
        <a:spcBef>
          <a:spcPct val="0"/>
        </a:spcBef>
        <a:spcAft>
          <a:spcPct val="0"/>
        </a:spcAft>
        <a:defRPr sz="3200" b="1">
          <a:solidFill>
            <a:srgbClr val="73B900"/>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3200" b="1">
          <a:solidFill>
            <a:srgbClr val="73B900"/>
          </a:solidFill>
          <a:latin typeface="Arial" charset="0"/>
        </a:defRPr>
      </a:lvl6pPr>
      <a:lvl7pPr marL="914400" algn="l" rtl="0" fontAlgn="base">
        <a:spcBef>
          <a:spcPct val="0"/>
        </a:spcBef>
        <a:spcAft>
          <a:spcPct val="0"/>
        </a:spcAft>
        <a:defRPr sz="3200" b="1">
          <a:solidFill>
            <a:srgbClr val="73B900"/>
          </a:solidFill>
          <a:latin typeface="Arial" charset="0"/>
        </a:defRPr>
      </a:lvl7pPr>
      <a:lvl8pPr marL="1371600" algn="l" rtl="0" fontAlgn="base">
        <a:spcBef>
          <a:spcPct val="0"/>
        </a:spcBef>
        <a:spcAft>
          <a:spcPct val="0"/>
        </a:spcAft>
        <a:defRPr sz="3200" b="1">
          <a:solidFill>
            <a:srgbClr val="73B900"/>
          </a:solidFill>
          <a:latin typeface="Arial" charset="0"/>
        </a:defRPr>
      </a:lvl8pPr>
      <a:lvl9pPr marL="1828800" algn="l" rtl="0" fontAlgn="base">
        <a:spcBef>
          <a:spcPct val="0"/>
        </a:spcBef>
        <a:spcAft>
          <a:spcPct val="0"/>
        </a:spcAft>
        <a:defRPr sz="3200" b="1">
          <a:solidFill>
            <a:srgbClr val="73B900"/>
          </a:solidFill>
          <a:latin typeface="Arial" charset="0"/>
        </a:defRPr>
      </a:lvl9pPr>
    </p:titleStyle>
    <p:bodyStyle>
      <a:lvl1pPr marL="457200" indent="-457200" algn="l" rtl="0" eaLnBrk="0" fontAlgn="base" hangingPunct="0">
        <a:spcBef>
          <a:spcPct val="20000"/>
        </a:spcBef>
        <a:spcAft>
          <a:spcPct val="0"/>
        </a:spcAft>
        <a:buSzPct val="180000"/>
        <a:buBlip>
          <a:blip r:embed="rId18"/>
        </a:buBlip>
        <a:defRPr sz="2400" b="1">
          <a:solidFill>
            <a:schemeClr val="tx1"/>
          </a:solidFill>
          <a:latin typeface="+mn-lt"/>
          <a:ea typeface="ＭＳ Ｐゴシック" pitchFamily="-110" charset="-128"/>
          <a:cs typeface="ＭＳ Ｐゴシック" pitchFamily="-110" charset="-128"/>
        </a:defRPr>
      </a:lvl1pPr>
      <a:lvl2pPr marL="974725" indent="-403225" algn="l" rtl="0" eaLnBrk="0" fontAlgn="base" hangingPunct="0">
        <a:spcBef>
          <a:spcPct val="20000"/>
        </a:spcBef>
        <a:spcAft>
          <a:spcPct val="0"/>
        </a:spcAft>
        <a:buSzPct val="180000"/>
        <a:buBlip>
          <a:blip r:embed="rId18"/>
        </a:buBlip>
        <a:defRPr sz="2000" b="1">
          <a:solidFill>
            <a:schemeClr val="tx1"/>
          </a:solidFill>
          <a:latin typeface="+mn-lt"/>
          <a:ea typeface="ＭＳ Ｐゴシック" pitchFamily="-110" charset="-128"/>
          <a:cs typeface="ＭＳ Ｐゴシック"/>
        </a:defRPr>
      </a:lvl2pPr>
      <a:lvl3pPr marL="1431925" indent="-342900" algn="l" rtl="0" eaLnBrk="0" fontAlgn="base" hangingPunct="0">
        <a:spcBef>
          <a:spcPct val="20000"/>
        </a:spcBef>
        <a:spcAft>
          <a:spcPct val="0"/>
        </a:spcAft>
        <a:buSzPct val="180000"/>
        <a:buBlip>
          <a:blip r:embed="rId18"/>
        </a:buBlip>
        <a:defRPr b="1">
          <a:solidFill>
            <a:schemeClr val="tx1"/>
          </a:solidFill>
          <a:latin typeface="+mn-lt"/>
          <a:ea typeface="ＭＳ Ｐゴシック" pitchFamily="-110" charset="-128"/>
          <a:cs typeface="ＭＳ Ｐゴシック"/>
        </a:defRPr>
      </a:lvl3pPr>
      <a:lvl4pPr marL="1774825" indent="-228600" algn="l" rtl="0" eaLnBrk="0" fontAlgn="base" hangingPunct="0">
        <a:spcBef>
          <a:spcPct val="20000"/>
        </a:spcBef>
        <a:spcAft>
          <a:spcPct val="0"/>
        </a:spcAft>
        <a:buChar char="–"/>
        <a:defRPr sz="2000">
          <a:solidFill>
            <a:schemeClr val="bg1"/>
          </a:solidFill>
          <a:latin typeface="+mn-lt"/>
          <a:ea typeface="ＭＳ Ｐゴシック" pitchFamily="-110" charset="-128"/>
          <a:cs typeface="ＭＳ Ｐゴシック"/>
        </a:defRPr>
      </a:lvl4pPr>
      <a:lvl5pPr marL="2117725" indent="-228600" algn="l" rtl="0" eaLnBrk="0" fontAlgn="base" hangingPunct="0">
        <a:spcBef>
          <a:spcPct val="20000"/>
        </a:spcBef>
        <a:spcAft>
          <a:spcPct val="0"/>
        </a:spcAft>
        <a:buChar char="»"/>
        <a:defRPr sz="2000">
          <a:solidFill>
            <a:schemeClr val="bg1"/>
          </a:solidFill>
          <a:latin typeface="+mn-lt"/>
          <a:ea typeface="ＭＳ Ｐゴシック" pitchFamily="-110" charset="-128"/>
          <a:cs typeface="ＭＳ Ｐゴシック"/>
        </a:defRPr>
      </a:lvl5pPr>
      <a:lvl6pPr marL="2574925" indent="-228600" algn="l" rtl="0" fontAlgn="base">
        <a:spcBef>
          <a:spcPct val="20000"/>
        </a:spcBef>
        <a:spcAft>
          <a:spcPct val="0"/>
        </a:spcAft>
        <a:buChar char="»"/>
        <a:defRPr sz="2000">
          <a:solidFill>
            <a:schemeClr val="bg1"/>
          </a:solidFill>
          <a:latin typeface="+mn-lt"/>
        </a:defRPr>
      </a:lvl6pPr>
      <a:lvl7pPr marL="3032125" indent="-228600" algn="l" rtl="0" fontAlgn="base">
        <a:spcBef>
          <a:spcPct val="20000"/>
        </a:spcBef>
        <a:spcAft>
          <a:spcPct val="0"/>
        </a:spcAft>
        <a:buChar char="»"/>
        <a:defRPr sz="2000">
          <a:solidFill>
            <a:schemeClr val="bg1"/>
          </a:solidFill>
          <a:latin typeface="+mn-lt"/>
        </a:defRPr>
      </a:lvl7pPr>
      <a:lvl8pPr marL="3489325" indent="-228600" algn="l" rtl="0" fontAlgn="base">
        <a:spcBef>
          <a:spcPct val="20000"/>
        </a:spcBef>
        <a:spcAft>
          <a:spcPct val="0"/>
        </a:spcAft>
        <a:buChar char="»"/>
        <a:defRPr sz="2000">
          <a:solidFill>
            <a:schemeClr val="bg1"/>
          </a:solidFill>
          <a:latin typeface="+mn-lt"/>
        </a:defRPr>
      </a:lvl8pPr>
      <a:lvl9pPr marL="3946525"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457200" y="274638"/>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58723" name="Rectangle 3"/>
          <p:cNvSpPr>
            <a:spLocks noGrp="1" noChangeArrowheads="1"/>
          </p:cNvSpPr>
          <p:nvPr>
            <p:ph type="body" idx="1"/>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58724" name="Text Box 4"/>
          <p:cNvSpPr txBox="1">
            <a:spLocks noChangeArrowheads="1"/>
          </p:cNvSpPr>
          <p:nvPr/>
        </p:nvSpPr>
        <p:spPr bwMode="auto">
          <a:xfrm>
            <a:off x="457200" y="6477000"/>
            <a:ext cx="2057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a:solidFill>
                  <a:srgbClr val="FFFFFF"/>
                </a:solidFill>
              </a:rPr>
              <a:t>© NVIDIA Corporation 2007</a:t>
            </a:r>
          </a:p>
        </p:txBody>
      </p:sp>
    </p:spTree>
  </p:cSld>
  <p:clrMap bg1="dk2" tx1="lt1" bg2="dk1"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Lst>
  <p:transition xmlns:p14="http://schemas.microsoft.com/office/powerpoint/2010/main"/>
  <p:txStyles>
    <p:titleStyle>
      <a:lvl1pPr algn="l" rtl="0" eaLnBrk="0" fontAlgn="base" hangingPunct="0">
        <a:spcBef>
          <a:spcPct val="0"/>
        </a:spcBef>
        <a:spcAft>
          <a:spcPct val="0"/>
        </a:spcAft>
        <a:defRPr sz="3200" b="1">
          <a:solidFill>
            <a:srgbClr val="73B900"/>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3200" b="1">
          <a:solidFill>
            <a:srgbClr val="73B900"/>
          </a:solidFill>
          <a:latin typeface="Arial" charset="0"/>
        </a:defRPr>
      </a:lvl6pPr>
      <a:lvl7pPr marL="914400" algn="l" rtl="0" fontAlgn="base">
        <a:spcBef>
          <a:spcPct val="0"/>
        </a:spcBef>
        <a:spcAft>
          <a:spcPct val="0"/>
        </a:spcAft>
        <a:defRPr sz="3200" b="1">
          <a:solidFill>
            <a:srgbClr val="73B900"/>
          </a:solidFill>
          <a:latin typeface="Arial" charset="0"/>
        </a:defRPr>
      </a:lvl7pPr>
      <a:lvl8pPr marL="1371600" algn="l" rtl="0" fontAlgn="base">
        <a:spcBef>
          <a:spcPct val="0"/>
        </a:spcBef>
        <a:spcAft>
          <a:spcPct val="0"/>
        </a:spcAft>
        <a:defRPr sz="3200" b="1">
          <a:solidFill>
            <a:srgbClr val="73B900"/>
          </a:solidFill>
          <a:latin typeface="Arial" charset="0"/>
        </a:defRPr>
      </a:lvl8pPr>
      <a:lvl9pPr marL="1828800" algn="l" rtl="0" fontAlgn="base">
        <a:spcBef>
          <a:spcPct val="0"/>
        </a:spcBef>
        <a:spcAft>
          <a:spcPct val="0"/>
        </a:spcAft>
        <a:defRPr sz="3200" b="1">
          <a:solidFill>
            <a:srgbClr val="73B900"/>
          </a:solidFill>
          <a:latin typeface="Arial" charset="0"/>
        </a:defRPr>
      </a:lvl9pPr>
    </p:titleStyle>
    <p:bodyStyle>
      <a:lvl1pPr marL="457200" indent="-457200" algn="l" rtl="0" eaLnBrk="0" fontAlgn="base" hangingPunct="0">
        <a:spcBef>
          <a:spcPct val="20000"/>
        </a:spcBef>
        <a:spcAft>
          <a:spcPct val="0"/>
        </a:spcAft>
        <a:buSzPct val="180000"/>
        <a:buBlip>
          <a:blip r:embed="rId18"/>
        </a:buBlip>
        <a:defRPr sz="2400" b="1">
          <a:solidFill>
            <a:schemeClr val="tx1"/>
          </a:solidFill>
          <a:latin typeface="+mn-lt"/>
          <a:ea typeface="ＭＳ Ｐゴシック" pitchFamily="-110" charset="-128"/>
          <a:cs typeface="ＭＳ Ｐゴシック" pitchFamily="-110" charset="-128"/>
        </a:defRPr>
      </a:lvl1pPr>
      <a:lvl2pPr marL="974725" indent="-403225" algn="l" rtl="0" eaLnBrk="0" fontAlgn="base" hangingPunct="0">
        <a:spcBef>
          <a:spcPct val="20000"/>
        </a:spcBef>
        <a:spcAft>
          <a:spcPct val="0"/>
        </a:spcAft>
        <a:buSzPct val="180000"/>
        <a:buBlip>
          <a:blip r:embed="rId18"/>
        </a:buBlip>
        <a:defRPr sz="2000" b="1">
          <a:solidFill>
            <a:schemeClr val="tx1"/>
          </a:solidFill>
          <a:latin typeface="+mn-lt"/>
          <a:ea typeface="ＭＳ Ｐゴシック" pitchFamily="-110" charset="-128"/>
          <a:cs typeface="ＭＳ Ｐゴシック"/>
        </a:defRPr>
      </a:lvl2pPr>
      <a:lvl3pPr marL="1431925" indent="-342900" algn="l" rtl="0" eaLnBrk="0" fontAlgn="base" hangingPunct="0">
        <a:spcBef>
          <a:spcPct val="20000"/>
        </a:spcBef>
        <a:spcAft>
          <a:spcPct val="0"/>
        </a:spcAft>
        <a:buSzPct val="180000"/>
        <a:buBlip>
          <a:blip r:embed="rId18"/>
        </a:buBlip>
        <a:defRPr b="1">
          <a:solidFill>
            <a:schemeClr val="tx1"/>
          </a:solidFill>
          <a:latin typeface="+mn-lt"/>
          <a:ea typeface="ＭＳ Ｐゴシック" pitchFamily="-110" charset="-128"/>
          <a:cs typeface="ＭＳ Ｐゴシック"/>
        </a:defRPr>
      </a:lvl3pPr>
      <a:lvl4pPr marL="1774825" indent="-228600" algn="l" rtl="0" eaLnBrk="0" fontAlgn="base" hangingPunct="0">
        <a:spcBef>
          <a:spcPct val="20000"/>
        </a:spcBef>
        <a:spcAft>
          <a:spcPct val="0"/>
        </a:spcAft>
        <a:buChar char="–"/>
        <a:defRPr sz="2000">
          <a:solidFill>
            <a:schemeClr val="bg1"/>
          </a:solidFill>
          <a:latin typeface="+mn-lt"/>
          <a:ea typeface="ＭＳ Ｐゴシック" pitchFamily="-110" charset="-128"/>
          <a:cs typeface="ＭＳ Ｐゴシック"/>
        </a:defRPr>
      </a:lvl4pPr>
      <a:lvl5pPr marL="2117725" indent="-228600" algn="l" rtl="0" eaLnBrk="0" fontAlgn="base" hangingPunct="0">
        <a:spcBef>
          <a:spcPct val="20000"/>
        </a:spcBef>
        <a:spcAft>
          <a:spcPct val="0"/>
        </a:spcAft>
        <a:buChar char="»"/>
        <a:defRPr sz="2000">
          <a:solidFill>
            <a:schemeClr val="bg1"/>
          </a:solidFill>
          <a:latin typeface="+mn-lt"/>
          <a:ea typeface="ＭＳ Ｐゴシック" pitchFamily="-110" charset="-128"/>
          <a:cs typeface="ＭＳ Ｐゴシック"/>
        </a:defRPr>
      </a:lvl5pPr>
      <a:lvl6pPr marL="2574925" indent="-228600" algn="l" rtl="0" fontAlgn="base">
        <a:spcBef>
          <a:spcPct val="20000"/>
        </a:spcBef>
        <a:spcAft>
          <a:spcPct val="0"/>
        </a:spcAft>
        <a:buChar char="»"/>
        <a:defRPr sz="2000">
          <a:solidFill>
            <a:schemeClr val="bg1"/>
          </a:solidFill>
          <a:latin typeface="+mn-lt"/>
        </a:defRPr>
      </a:lvl6pPr>
      <a:lvl7pPr marL="3032125" indent="-228600" algn="l" rtl="0" fontAlgn="base">
        <a:spcBef>
          <a:spcPct val="20000"/>
        </a:spcBef>
        <a:spcAft>
          <a:spcPct val="0"/>
        </a:spcAft>
        <a:buChar char="»"/>
        <a:defRPr sz="2000">
          <a:solidFill>
            <a:schemeClr val="bg1"/>
          </a:solidFill>
          <a:latin typeface="+mn-lt"/>
        </a:defRPr>
      </a:lvl7pPr>
      <a:lvl8pPr marL="3489325" indent="-228600" algn="l" rtl="0" fontAlgn="base">
        <a:spcBef>
          <a:spcPct val="20000"/>
        </a:spcBef>
        <a:spcAft>
          <a:spcPct val="0"/>
        </a:spcAft>
        <a:buChar char="»"/>
        <a:defRPr sz="2000">
          <a:solidFill>
            <a:schemeClr val="bg1"/>
          </a:solidFill>
          <a:latin typeface="+mn-lt"/>
        </a:defRPr>
      </a:lvl8pPr>
      <a:lvl9pPr marL="3946525"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457200" y="274638"/>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59747" name="Rectangle 3"/>
          <p:cNvSpPr>
            <a:spLocks noGrp="1" noChangeArrowheads="1"/>
          </p:cNvSpPr>
          <p:nvPr>
            <p:ph type="body" idx="1"/>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59748" name="Text Box 4"/>
          <p:cNvSpPr txBox="1">
            <a:spLocks noChangeArrowheads="1"/>
          </p:cNvSpPr>
          <p:nvPr/>
        </p:nvSpPr>
        <p:spPr bwMode="auto">
          <a:xfrm>
            <a:off x="457200" y="6477000"/>
            <a:ext cx="2057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a:solidFill>
                  <a:srgbClr val="FFFFFF"/>
                </a:solidFill>
              </a:rPr>
              <a:t>© NVIDIA Corporation 2007</a:t>
            </a:r>
          </a:p>
        </p:txBody>
      </p:sp>
    </p:spTree>
  </p:cSld>
  <p:clrMap bg1="dk2" tx1="lt1" bg2="dk1" tx2="lt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Lst>
  <p:transition xmlns:p14="http://schemas.microsoft.com/office/powerpoint/2010/main"/>
  <p:txStyles>
    <p:titleStyle>
      <a:lvl1pPr algn="l" rtl="0" eaLnBrk="0" fontAlgn="base" hangingPunct="0">
        <a:spcBef>
          <a:spcPct val="0"/>
        </a:spcBef>
        <a:spcAft>
          <a:spcPct val="0"/>
        </a:spcAft>
        <a:defRPr sz="3200" b="1">
          <a:solidFill>
            <a:srgbClr val="73B900"/>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3200" b="1">
          <a:solidFill>
            <a:srgbClr val="73B900"/>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3200" b="1">
          <a:solidFill>
            <a:srgbClr val="73B900"/>
          </a:solidFill>
          <a:latin typeface="Arial" charset="0"/>
        </a:defRPr>
      </a:lvl6pPr>
      <a:lvl7pPr marL="914400" algn="l" rtl="0" fontAlgn="base">
        <a:spcBef>
          <a:spcPct val="0"/>
        </a:spcBef>
        <a:spcAft>
          <a:spcPct val="0"/>
        </a:spcAft>
        <a:defRPr sz="3200" b="1">
          <a:solidFill>
            <a:srgbClr val="73B900"/>
          </a:solidFill>
          <a:latin typeface="Arial" charset="0"/>
        </a:defRPr>
      </a:lvl7pPr>
      <a:lvl8pPr marL="1371600" algn="l" rtl="0" fontAlgn="base">
        <a:spcBef>
          <a:spcPct val="0"/>
        </a:spcBef>
        <a:spcAft>
          <a:spcPct val="0"/>
        </a:spcAft>
        <a:defRPr sz="3200" b="1">
          <a:solidFill>
            <a:srgbClr val="73B900"/>
          </a:solidFill>
          <a:latin typeface="Arial" charset="0"/>
        </a:defRPr>
      </a:lvl8pPr>
      <a:lvl9pPr marL="1828800" algn="l" rtl="0" fontAlgn="base">
        <a:spcBef>
          <a:spcPct val="0"/>
        </a:spcBef>
        <a:spcAft>
          <a:spcPct val="0"/>
        </a:spcAft>
        <a:defRPr sz="3200" b="1">
          <a:solidFill>
            <a:srgbClr val="73B900"/>
          </a:solidFill>
          <a:latin typeface="Arial" charset="0"/>
        </a:defRPr>
      </a:lvl9pPr>
    </p:titleStyle>
    <p:bodyStyle>
      <a:lvl1pPr marL="457200" indent="-457200" algn="l" rtl="0" eaLnBrk="0" fontAlgn="base" hangingPunct="0">
        <a:spcBef>
          <a:spcPct val="20000"/>
        </a:spcBef>
        <a:spcAft>
          <a:spcPct val="0"/>
        </a:spcAft>
        <a:buSzPct val="180000"/>
        <a:buBlip>
          <a:blip r:embed="rId18"/>
        </a:buBlip>
        <a:defRPr sz="2400" b="1">
          <a:solidFill>
            <a:schemeClr val="tx1"/>
          </a:solidFill>
          <a:latin typeface="+mn-lt"/>
          <a:ea typeface="ＭＳ Ｐゴシック" pitchFamily="-110" charset="-128"/>
          <a:cs typeface="ＭＳ Ｐゴシック" pitchFamily="-110" charset="-128"/>
        </a:defRPr>
      </a:lvl1pPr>
      <a:lvl2pPr marL="974725" indent="-403225" algn="l" rtl="0" eaLnBrk="0" fontAlgn="base" hangingPunct="0">
        <a:spcBef>
          <a:spcPct val="20000"/>
        </a:spcBef>
        <a:spcAft>
          <a:spcPct val="0"/>
        </a:spcAft>
        <a:buSzPct val="180000"/>
        <a:buBlip>
          <a:blip r:embed="rId18"/>
        </a:buBlip>
        <a:defRPr sz="2000" b="1">
          <a:solidFill>
            <a:schemeClr val="tx1"/>
          </a:solidFill>
          <a:latin typeface="+mn-lt"/>
          <a:ea typeface="ＭＳ Ｐゴシック" pitchFamily="-110" charset="-128"/>
          <a:cs typeface="ＭＳ Ｐゴシック"/>
        </a:defRPr>
      </a:lvl2pPr>
      <a:lvl3pPr marL="1431925" indent="-342900" algn="l" rtl="0" eaLnBrk="0" fontAlgn="base" hangingPunct="0">
        <a:spcBef>
          <a:spcPct val="20000"/>
        </a:spcBef>
        <a:spcAft>
          <a:spcPct val="0"/>
        </a:spcAft>
        <a:buSzPct val="180000"/>
        <a:buBlip>
          <a:blip r:embed="rId18"/>
        </a:buBlip>
        <a:defRPr b="1">
          <a:solidFill>
            <a:schemeClr val="tx1"/>
          </a:solidFill>
          <a:latin typeface="+mn-lt"/>
          <a:ea typeface="ＭＳ Ｐゴシック" pitchFamily="-110" charset="-128"/>
          <a:cs typeface="ＭＳ Ｐゴシック"/>
        </a:defRPr>
      </a:lvl3pPr>
      <a:lvl4pPr marL="1774825" indent="-228600" algn="l" rtl="0" eaLnBrk="0" fontAlgn="base" hangingPunct="0">
        <a:spcBef>
          <a:spcPct val="20000"/>
        </a:spcBef>
        <a:spcAft>
          <a:spcPct val="0"/>
        </a:spcAft>
        <a:buChar char="–"/>
        <a:defRPr sz="2000">
          <a:solidFill>
            <a:schemeClr val="bg1"/>
          </a:solidFill>
          <a:latin typeface="+mn-lt"/>
          <a:ea typeface="ＭＳ Ｐゴシック" pitchFamily="-110" charset="-128"/>
          <a:cs typeface="ＭＳ Ｐゴシック"/>
        </a:defRPr>
      </a:lvl4pPr>
      <a:lvl5pPr marL="2117725" indent="-228600" algn="l" rtl="0" eaLnBrk="0" fontAlgn="base" hangingPunct="0">
        <a:spcBef>
          <a:spcPct val="20000"/>
        </a:spcBef>
        <a:spcAft>
          <a:spcPct val="0"/>
        </a:spcAft>
        <a:buChar char="»"/>
        <a:defRPr sz="2000">
          <a:solidFill>
            <a:schemeClr val="bg1"/>
          </a:solidFill>
          <a:latin typeface="+mn-lt"/>
          <a:ea typeface="ＭＳ Ｐゴシック" pitchFamily="-110" charset="-128"/>
          <a:cs typeface="ＭＳ Ｐゴシック"/>
        </a:defRPr>
      </a:lvl5pPr>
      <a:lvl6pPr marL="2574925" indent="-228600" algn="l" rtl="0" fontAlgn="base">
        <a:spcBef>
          <a:spcPct val="20000"/>
        </a:spcBef>
        <a:spcAft>
          <a:spcPct val="0"/>
        </a:spcAft>
        <a:buChar char="»"/>
        <a:defRPr sz="2000">
          <a:solidFill>
            <a:schemeClr val="bg1"/>
          </a:solidFill>
          <a:latin typeface="+mn-lt"/>
        </a:defRPr>
      </a:lvl6pPr>
      <a:lvl7pPr marL="3032125" indent="-228600" algn="l" rtl="0" fontAlgn="base">
        <a:spcBef>
          <a:spcPct val="20000"/>
        </a:spcBef>
        <a:spcAft>
          <a:spcPct val="0"/>
        </a:spcAft>
        <a:buChar char="»"/>
        <a:defRPr sz="2000">
          <a:solidFill>
            <a:schemeClr val="bg1"/>
          </a:solidFill>
          <a:latin typeface="+mn-lt"/>
        </a:defRPr>
      </a:lvl7pPr>
      <a:lvl8pPr marL="3489325" indent="-228600" algn="l" rtl="0" fontAlgn="base">
        <a:spcBef>
          <a:spcPct val="20000"/>
        </a:spcBef>
        <a:spcAft>
          <a:spcPct val="0"/>
        </a:spcAft>
        <a:buChar char="»"/>
        <a:defRPr sz="2000">
          <a:solidFill>
            <a:schemeClr val="bg1"/>
          </a:solidFill>
          <a:latin typeface="+mn-lt"/>
        </a:defRPr>
      </a:lvl8pPr>
      <a:lvl9pPr marL="3946525"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6563"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28341619-9B05-D549-BCB5-2E6DBC7BFB05}" type="slidenum">
              <a:rPr lang="en-US"/>
              <a:pPr>
                <a:defRPr/>
              </a:pPr>
              <a:t>‹#›</a:t>
            </a:fld>
            <a:endParaRPr lang="en-US"/>
          </a:p>
        </p:txBody>
      </p:sp>
      <p:sp>
        <p:nvSpPr>
          <p:cNvPr id="66566"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7"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373"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0770"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0771"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836A2B9C-00D8-FC4F-B586-69288F39B0CC}" type="slidenum">
              <a:rPr lang="en-US" altLang="en-US"/>
              <a:pPr>
                <a:defRPr/>
              </a:pPr>
              <a:t>‹#›</a:t>
            </a:fld>
            <a:endParaRPr lang="en-US" altLang="en-US"/>
          </a:p>
        </p:txBody>
      </p:sp>
      <p:sp>
        <p:nvSpPr>
          <p:cNvPr id="160774"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5"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60776"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179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179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677279EE-300E-364C-B741-9FE8B61AE14B}" type="slidenum">
              <a:rPr lang="en-US" altLang="en-US"/>
              <a:pPr>
                <a:defRPr/>
              </a:pPr>
              <a:t>‹#›</a:t>
            </a:fld>
            <a:endParaRPr lang="en-US" altLang="en-US"/>
          </a:p>
        </p:txBody>
      </p:sp>
      <p:sp>
        <p:nvSpPr>
          <p:cNvPr id="16179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6180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143.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22.xml"/><Relationship Id="rId3" Type="http://schemas.openxmlformats.org/officeDocument/2006/relationships/chart" Target="../charts/char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2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26.xml"/><Relationship Id="rId3" Type="http://schemas.openxmlformats.org/officeDocument/2006/relationships/chart" Target="../charts/char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2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28.xml"/></Relationships>
</file>

<file path=ppt/slides/_rels/slide107.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369.xml"/><Relationship Id="rId2" Type="http://schemas.openxmlformats.org/officeDocument/2006/relationships/notesSlide" Target="../notesSlides/notesSlide2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30.xml"/><Relationship Id="rId3" Type="http://schemas.openxmlformats.org/officeDocument/2006/relationships/chart" Target="../charts/char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10.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1" Type="http://schemas.openxmlformats.org/officeDocument/2006/relationships/slideLayout" Target="../slideLayouts/slideLayout369.xml"/><Relationship Id="rId2" Type="http://schemas.openxmlformats.org/officeDocument/2006/relationships/notesSlide" Target="../notesSlides/notesSlide3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51.png"/><Relationship Id="rId3" Type="http://schemas.openxmlformats.org/officeDocument/2006/relationships/image" Target="../media/image52.png"/></Relationships>
</file>

<file path=ppt/slides/_rels/slide116.xml.rels><?xml version="1.0" encoding="UTF-8" standalone="yes"?>
<Relationships xmlns="http://schemas.openxmlformats.org/package/2006/relationships"><Relationship Id="rId3" Type="http://schemas.openxmlformats.org/officeDocument/2006/relationships/chart" Target="../charts/chart13.xml"/><Relationship Id="rId4" Type="http://schemas.openxmlformats.org/officeDocument/2006/relationships/chart" Target="../charts/chart14.xml"/><Relationship Id="rId1" Type="http://schemas.openxmlformats.org/officeDocument/2006/relationships/slideLayout" Target="../slideLayouts/slideLayout392.xml"/><Relationship Id="rId2" Type="http://schemas.openxmlformats.org/officeDocument/2006/relationships/chart" Target="../charts/chart12.xml"/></Relationships>
</file>

<file path=ppt/slides/_rels/slide117.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chart" Target="../charts/chart16.xml"/><Relationship Id="rId5" Type="http://schemas.openxmlformats.org/officeDocument/2006/relationships/chart" Target="../charts/chart17.xml"/><Relationship Id="rId6" Type="http://schemas.openxmlformats.org/officeDocument/2006/relationships/chart" Target="../charts/chart18.xml"/><Relationship Id="rId1" Type="http://schemas.openxmlformats.org/officeDocument/2006/relationships/slideLayout" Target="../slideLayouts/slideLayout392.xml"/><Relationship Id="rId2" Type="http://schemas.openxmlformats.org/officeDocument/2006/relationships/notesSlide" Target="../notesSlides/notesSlide3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43.xml"/><Relationship Id="rId2"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4.xml"/><Relationship Id="rId3" Type="http://schemas.openxmlformats.org/officeDocument/2006/relationships/image" Target="../media/image5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image" Target="../media/image5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image" Target="../media/image55.png"/><Relationship Id="rId3" Type="http://schemas.openxmlformats.org/officeDocument/2006/relationships/image" Target="../media/image5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image" Target="../media/image55.png"/><Relationship Id="rId3" Type="http://schemas.openxmlformats.org/officeDocument/2006/relationships/image" Target="../media/image5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image" Target="../media/image5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image" Target="../media/image5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image" Target="../media/image5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30.xml.rels><?xml version="1.0" encoding="UTF-8" standalone="yes"?>
<Relationships xmlns="http://schemas.openxmlformats.org/package/2006/relationships"><Relationship Id="rId3" Type="http://schemas.openxmlformats.org/officeDocument/2006/relationships/chart" Target="../charts/chart19.xml"/><Relationship Id="rId4" Type="http://schemas.openxmlformats.org/officeDocument/2006/relationships/chart" Target="../charts/chart20.xml"/><Relationship Id="rId5" Type="http://schemas.openxmlformats.org/officeDocument/2006/relationships/chart" Target="../charts/chart21.xml"/><Relationship Id="rId1" Type="http://schemas.openxmlformats.org/officeDocument/2006/relationships/slideLayout" Target="../slideLayouts/slideLayout410.xml"/><Relationship Id="rId2" Type="http://schemas.openxmlformats.org/officeDocument/2006/relationships/notesSlide" Target="../notesSlides/notesSlide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notesSlide" Target="../notesSlides/notesSlide3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chart" Target="../charts/chart22.xml"/><Relationship Id="rId3" Type="http://schemas.openxmlformats.org/officeDocument/2006/relationships/chart" Target="../charts/chart2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55.xml"/><Relationship Id="rId2" Type="http://schemas.openxmlformats.org/officeDocument/2006/relationships/image" Target="../media/image22.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14.jpeg"/><Relationship Id="rId3" Type="http://schemas.openxmlformats.org/officeDocument/2006/relationships/image" Target="../media/image1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21.xml"/><Relationship Id="rId2" Type="http://schemas.openxmlformats.org/officeDocument/2006/relationships/notesSlide" Target="../notesSlides/notesSlide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21.xml"/><Relationship Id="rId2" Type="http://schemas.openxmlformats.org/officeDocument/2006/relationships/notesSlide" Target="../notesSlides/notesSlide38.xml"/><Relationship Id="rId3" Type="http://schemas.openxmlformats.org/officeDocument/2006/relationships/image" Target="../media/image60.e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9.xml"/><Relationship Id="rId3" Type="http://schemas.openxmlformats.org/officeDocument/2006/relationships/image" Target="../media/image6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40.xml"/><Relationship Id="rId3" Type="http://schemas.openxmlformats.org/officeDocument/2006/relationships/image" Target="../media/image62.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47.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4" Type="http://schemas.openxmlformats.org/officeDocument/2006/relationships/hyperlink" Target="https://github.com/CMU-SAFARI/memsim" TargetMode="External"/><Relationship Id="rId5" Type="http://schemas.openxmlformats.org/officeDocument/2006/relationships/hyperlink" Target="https://github.com/CMU-SAFARI/NOCulator" TargetMode="External"/><Relationship Id="rId6" Type="http://schemas.openxmlformats.org/officeDocument/2006/relationships/hyperlink" Target="http://www.ece.cmu.edu/~safari/tools/memerr/index.html" TargetMode="External"/><Relationship Id="rId7" Type="http://schemas.openxmlformats.org/officeDocument/2006/relationships/hyperlink" Target="https://github.com/CMU-SAFARI/" TargetMode="External"/><Relationship Id="rId8" Type="http://schemas.openxmlformats.org/officeDocument/2006/relationships/hyperlink" Target="http://www.ece.cmu.edu/~safari/tools.html" TargetMode="External"/><Relationship Id="rId1" Type="http://schemas.openxmlformats.org/officeDocument/2006/relationships/slideLayout" Target="../slideLayouts/slideLayout398.xml"/><Relationship Id="rId2" Type="http://schemas.openxmlformats.org/officeDocument/2006/relationships/hyperlink" Target="https://github.com/CMU-SAFARI/rowhammer"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4" Type="http://schemas.openxmlformats.org/officeDocument/2006/relationships/hyperlink" Target="http://users.ece.cmu.edu/~omutlu/pub/memory-systems-research_superfri14.pdf" TargetMode="External"/><Relationship Id="rId5" Type="http://schemas.openxmlformats.org/officeDocument/2006/relationships/hyperlink" Target="http://superfri.org/superfri" TargetMode="External"/><Relationship Id="rId1" Type="http://schemas.openxmlformats.org/officeDocument/2006/relationships/slideLayout" Target="../slideLayouts/slideLayout398.xml"/><Relationship Id="rId2" Type="http://schemas.openxmlformats.org/officeDocument/2006/relationships/hyperlink" Target="http://users.ece.cmu.edu/~omutlu/projects.htm" TargetMode="External"/></Relationships>
</file>

<file path=ppt/slides/_rels/slide149.xml.rels><?xml version="1.0" encoding="UTF-8" standalone="yes"?>
<Relationships xmlns="http://schemas.openxmlformats.org/package/2006/relationships"><Relationship Id="rId11" Type="http://schemas.openxmlformats.org/officeDocument/2006/relationships/hyperlink" Target="http://www.ece.cmu.edu/~ece742/f12/doku.php?id=lectures" TargetMode="External"/><Relationship Id="rId12" Type="http://schemas.openxmlformats.org/officeDocument/2006/relationships/hyperlink" Target="https://www.youtube.com/playlist?feature=edit_ok&amp;list=PLSEZzvupP7hNjq3Tuv2hiE5VvR-WRYoW4" TargetMode="External"/><Relationship Id="rId13" Type="http://schemas.openxmlformats.org/officeDocument/2006/relationships/hyperlink" Target="http://users.ece.cmu.edu/~omutlu/acaces2013-memory.html" TargetMode="External"/><Relationship Id="rId14" Type="http://schemas.openxmlformats.org/officeDocument/2006/relationships/hyperlink" Target="https://www.youtube.com/watch?v=ZLCy3pG7Rc0" TargetMode="External"/><Relationship Id="rId1" Type="http://schemas.openxmlformats.org/officeDocument/2006/relationships/slideLayout" Target="../slideLayouts/slideLayout398.xml"/><Relationship Id="rId2" Type="http://schemas.openxmlformats.org/officeDocument/2006/relationships/hyperlink" Target="https://www.youtube.com/playlist?list=PL5PHm2jkkXmidJOd59REog9jDnPDTG6IJ" TargetMode="External"/><Relationship Id="rId3" Type="http://schemas.openxmlformats.org/officeDocument/2006/relationships/hyperlink" Target="https://www.youtube.com/watch?v=BJ87rZCGWU0&amp;list=PL5PHm2jkkXmidJOd59REog9jDnPDTG6IJ" TargetMode="External"/><Relationship Id="rId4" Type="http://schemas.openxmlformats.org/officeDocument/2006/relationships/hyperlink" Target="https://www.youtube.com/watch?v=hxzvtWEN7G4&amp;list=PL5PHm2jkkXmgFdD9x7RsjQC4a8KQjmUkQ" TargetMode="External"/><Relationship Id="rId5" Type="http://schemas.openxmlformats.org/officeDocument/2006/relationships/hyperlink" Target="https://www.youtube.com/watch?v=zLP_X4wyHbY&amp;list=PL5PHm2jkkXmi5CxxI7b3JCL1TWybTDtKq" TargetMode="External"/><Relationship Id="rId6" Type="http://schemas.openxmlformats.org/officeDocument/2006/relationships/hyperlink" Target="http://www.ece.cmu.edu/~ece447/s13/doku.php?id=schedule" TargetMode="External"/><Relationship Id="rId7" Type="http://schemas.openxmlformats.org/officeDocument/2006/relationships/hyperlink" Target="http://www.ece.cmu.edu/~ece447/s14/doku.php?id=schedule" TargetMode="External"/><Relationship Id="rId8" Type="http://schemas.openxmlformats.org/officeDocument/2006/relationships/hyperlink" Target="http://www.ece.cmu.edu/~ece447/s15/doku.php?id=schedule" TargetMode="External"/><Relationship Id="rId9" Type="http://schemas.openxmlformats.org/officeDocument/2006/relationships/hyperlink" Target="http://www.ece.cmu.edu/~ece740/f13/doku.php?id=schedule" TargetMode="External"/><Relationship Id="rId10" Type="http://schemas.openxmlformats.org/officeDocument/2006/relationships/hyperlink" Target="https://www.youtube.com/playlist?list=PL5PHm2jkkXmgDN1PLwOY_tGtUlynnyV6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png"/><Relationship Id="rId1" Type="http://schemas.openxmlformats.org/officeDocument/2006/relationships/slideLayout" Target="../slideLayouts/slideLayout397.xml"/><Relationship Id="rId2" Type="http://schemas.openxmlformats.org/officeDocument/2006/relationships/notesSlide" Target="../notesSlides/notesSlide41.xml"/></Relationships>
</file>

<file path=ppt/slides/_rels/slide151.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398.xml"/><Relationship Id="rId2" Type="http://schemas.openxmlformats.org/officeDocument/2006/relationships/hyperlink" Target="http://users.ece.cmu.edu/~omutlu/pub/flash-memory-errors_mutlu_fms14-talk.pdf"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ce.cmu.edu/~ece740/f15/doku.php?id=project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hyperlink" Target="http://en.wikipedia.org/wiki/George_H._Heilmeie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hyperlink" Target="http://www.cs.virginia.edu/~robins/YouAndYourResearch.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informatik.uni-trier.de/~ley/db/conf/micro/" TargetMode="External"/><Relationship Id="rId4" Type="http://schemas.openxmlformats.org/officeDocument/2006/relationships/hyperlink" Target="http://www.informatik.uni-trier.de/~ley/db/conf/hpca/" TargetMode="External"/><Relationship Id="rId5" Type="http://schemas.openxmlformats.org/officeDocument/2006/relationships/hyperlink" Target="http://www.informatik.uni-trier.de/~ley/db/conf/asplos/" TargetMode="External"/><Relationship Id="rId1" Type="http://schemas.openxmlformats.org/officeDocument/2006/relationships/slideLayout" Target="../slideLayouts/slideLayout131.xml"/><Relationship Id="rId2" Type="http://schemas.openxmlformats.org/officeDocument/2006/relationships/hyperlink" Target="http://www.informatik.uni-trier.de/~ley/db/conf/isc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4" Type="http://schemas.openxmlformats.org/officeDocument/2006/relationships/hyperlink" Target="http://users.ece.cmu.edu/~omutlu/pub/tesseract-pim-architecture-for-graph-processing_isca15-talk.pdf" TargetMode="External"/><Relationship Id="rId5" Type="http://schemas.openxmlformats.org/officeDocument/2006/relationships/hyperlink" Target="http://users.ece.cmu.edu/~omutlu/pub/tesseract-pim-architecture-for-graph-processing_isca15-lightning-talk.pdf" TargetMode="External"/><Relationship Id="rId6" Type="http://schemas.openxmlformats.org/officeDocument/2006/relationships/hyperlink" Target="https://users.ece.cmu.edu/~omutlu/pub/pim-enabled-instructons-for-low-overhead-pim_isca15.pdf" TargetMode="External"/><Relationship Id="rId7" Type="http://schemas.openxmlformats.org/officeDocument/2006/relationships/hyperlink" Target="https://users.ece.cmu.edu/~omutlu/pub/pim-enabled-instructons-for-low-overhead-pim_isca15-talk.pdf" TargetMode="External"/><Relationship Id="rId8" Type="http://schemas.openxmlformats.org/officeDocument/2006/relationships/hyperlink" Target="https://users.ece.cmu.edu/~omutlu/pub/pim-enabled-instructons-for-low-overhead-pim_isca15-lightning-talk.pdf" TargetMode="External"/><Relationship Id="rId1" Type="http://schemas.openxmlformats.org/officeDocument/2006/relationships/slideLayout" Target="../slideLayouts/slideLayout85.xml"/><Relationship Id="rId2" Type="http://schemas.openxmlformats.org/officeDocument/2006/relationships/hyperlink" Target="http://users.ece.cmu.edu/~omutlu/pub/tesseract-pim-architecture-for-graph-processing_isca15.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hyperlink" Target="http://dx.doi.org/10.1109/MM.2015.7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hyperlink" Target="http://cacm.acm.org/magazines/2015/9/191183-experiments-as-research-validation/fulltext" TargetMode="External"/><Relationship Id="rId3" Type="http://schemas.openxmlformats.org/officeDocument/2006/relationships/hyperlink" Target="http://cacm.acm.org/magazines/2015/9/191184-theory-without-experiments/fulltex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43.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4" Type="http://schemas.openxmlformats.org/officeDocument/2006/relationships/hyperlink" Target="https://users.ece.cmu.edu/~omutlu/pub/caba-gpu-assist-warps_isca15-talk.pptx" TargetMode="External"/><Relationship Id="rId5" Type="http://schemas.openxmlformats.org/officeDocument/2006/relationships/hyperlink" Target="https://users.ece.cmu.edu/~omutlu/pub/caba-gpu-assist-warps_isca15-talk.pdf" TargetMode="External"/><Relationship Id="rId6" Type="http://schemas.openxmlformats.org/officeDocument/2006/relationships/hyperlink" Target="https://users.ece.cmu.edu/~omutlu/pub/caba-gpu-assist-warps_isca15-lightning-talk.pptx" TargetMode="External"/><Relationship Id="rId7" Type="http://schemas.openxmlformats.org/officeDocument/2006/relationships/hyperlink" Target="https://users.ece.cmu.edu/~omutlu/pub/caba-gpu-assist-warps_isca15-lightning-talk.pdf" TargetMode="External"/><Relationship Id="rId1" Type="http://schemas.openxmlformats.org/officeDocument/2006/relationships/slideLayout" Target="../slideLayouts/slideLayout85.xml"/><Relationship Id="rId2" Type="http://schemas.openxmlformats.org/officeDocument/2006/relationships/hyperlink" Target="https://users.ece.cmu.edu/~omutlu/pub/caba-gpu-assist-warps_isca15.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s://users.ece.cmu.edu/~omutlu/pub/flash-read-disturb-errors_dsn15-talk.pptx" TargetMode="External"/><Relationship Id="rId5" Type="http://schemas.openxmlformats.org/officeDocument/2006/relationships/hyperlink" Target="https://users.ece.cmu.edu/~omutlu/pub/flash-read-disturb-errors_dsn15-talk.pdf" TargetMode="External"/><Relationship Id="rId1" Type="http://schemas.openxmlformats.org/officeDocument/2006/relationships/slideLayout" Target="../slideLayouts/slideLayout85.xml"/><Relationship Id="rId2" Type="http://schemas.openxmlformats.org/officeDocument/2006/relationships/hyperlink" Target="https://users.ece.cmu.edu/~omutlu/pub/flash-read-disturb-errors_dsn15.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png"/><Relationship Id="rId1" Type="http://schemas.openxmlformats.org/officeDocument/2006/relationships/slideLayout" Target="../slideLayouts/slideLayout154.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66.xml"/><Relationship Id="rId2" Type="http://schemas.openxmlformats.org/officeDocument/2006/relationships/image" Target="../media/image2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image" Target="../media/image23.png"/><Relationship Id="rId3"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Layout" Target="../slideLayouts/slideLayout143.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5.xml"/><Relationship Id="rId3" Type="http://schemas.openxmlformats.org/officeDocument/2006/relationships/hyperlink" Target="http://users.ece.cmu.edu/~omutlu/pub/dram-row-hammer_isca14.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234.xml"/><Relationship Id="rId2" Type="http://schemas.openxmlformats.org/officeDocument/2006/relationships/notesSlide" Target="../notesSlides/notesSlide6.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2.wdp"/><Relationship Id="rId5" Type="http://schemas.openxmlformats.org/officeDocument/2006/relationships/image" Target="../media/image27.jpeg"/><Relationship Id="rId6" Type="http://schemas.openxmlformats.org/officeDocument/2006/relationships/hyperlink" Target="https://github.com/CMU-SAFARI/rowhammer" TargetMode="External"/><Relationship Id="rId1" Type="http://schemas.openxmlformats.org/officeDocument/2006/relationships/slideLayout" Target="../slideLayouts/slideLayout245.xml"/><Relationship Id="rId2" Type="http://schemas.openxmlformats.org/officeDocument/2006/relationships/notesSlide" Target="../notesSlides/notesSlide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1.png"/><Relationship Id="rId5" Type="http://schemas.microsoft.com/office/2007/relationships/hdphoto" Target="../media/hdphoto1.wdp"/><Relationship Id="rId6" Type="http://schemas.openxmlformats.org/officeDocument/2006/relationships/hyperlink" Target="https://github.com/CMU-SAFARI/rowhammer" TargetMode="External"/><Relationship Id="rId1" Type="http://schemas.openxmlformats.org/officeDocument/2006/relationships/slideLayout" Target="../slideLayouts/slideLayout245.xml"/><Relationship Id="rId2" Type="http://schemas.openxmlformats.org/officeDocument/2006/relationships/notesSlide" Target="../notesSlides/notesSlide8.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5" Type="http://schemas.openxmlformats.org/officeDocument/2006/relationships/image" Target="../media/image27.jpeg"/><Relationship Id="rId6" Type="http://schemas.openxmlformats.org/officeDocument/2006/relationships/hyperlink" Target="https://github.com/CMU-SAFARI/rowhammer" TargetMode="External"/><Relationship Id="rId1" Type="http://schemas.openxmlformats.org/officeDocument/2006/relationships/slideLayout" Target="../slideLayouts/slideLayout245.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5" Type="http://schemas.openxmlformats.org/officeDocument/2006/relationships/image" Target="../media/image27.jpeg"/><Relationship Id="rId6" Type="http://schemas.openxmlformats.org/officeDocument/2006/relationships/hyperlink" Target="https://github.com/CMU-SAFARI/rowhammer" TargetMode="External"/><Relationship Id="rId1" Type="http://schemas.openxmlformats.org/officeDocument/2006/relationships/slideLayout" Target="../slideLayouts/slideLayout245.xml"/><Relationship Id="rId2" Type="http://schemas.openxmlformats.org/officeDocument/2006/relationships/notesSlide" Target="../notesSlides/notesSlide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6.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67.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155.xml"/><Relationship Id="rId2"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3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8.xml"/><Relationship Id="rId2" Type="http://schemas.openxmlformats.org/officeDocument/2006/relationships/notesSlide" Target="../notesSlides/notesSlide13.xml"/><Relationship Id="rId3" Type="http://schemas.openxmlformats.org/officeDocument/2006/relationships/hyperlink" Target="http://users.ece.cmu.edu/~omutlu/pub/dram-row-hammer_isca14.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289.xml"/><Relationship Id="rId2"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89.xml"/><Relationship Id="rId2" Type="http://schemas.openxmlformats.org/officeDocument/2006/relationships/notesSlide" Target="../notesSlides/notesSlide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image" Target="../media/image38.png"/><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40.jpeg"/><Relationship Id="rId1" Type="http://schemas.openxmlformats.org/officeDocument/2006/relationships/slideLayout" Target="../slideLayouts/slideLayout306.xml"/><Relationship Id="rId2" Type="http://schemas.openxmlformats.org/officeDocument/2006/relationships/notesSlide" Target="../notesSlides/notesSlide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2.xml"/><Relationship Id="rId2" Type="http://schemas.openxmlformats.org/officeDocument/2006/relationships/notesSlide" Target="../notesSlides/notesSlide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4.xml"/><Relationship Id="rId2"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4.xml"/><Relationship Id="rId2" Type="http://schemas.openxmlformats.org/officeDocument/2006/relationships/chart" Target="../charts/char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4.xml"/><Relationship Id="rId2" Type="http://schemas.openxmlformats.org/officeDocument/2006/relationships/chart" Target="../charts/char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image" Target="../media/image41.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6.xml"/><Relationship Id="rId2"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6.xml"/><Relationship Id="rId2" Type="http://schemas.openxmlformats.org/officeDocument/2006/relationships/image" Target="../media/image4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6.xml"/><Relationship Id="rId2" Type="http://schemas.openxmlformats.org/officeDocument/2006/relationships/image" Target="../media/image4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6.xml"/><Relationship Id="rId2" Type="http://schemas.openxmlformats.org/officeDocument/2006/relationships/image" Target="../media/image4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45.png"/><Relationship Id="rId3" Type="http://schemas.openxmlformats.org/officeDocument/2006/relationships/image" Target="../media/image4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189.xml"/><Relationship Id="rId2" Type="http://schemas.openxmlformats.org/officeDocument/2006/relationships/image" Target="../media/image3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image" Target="../media/image3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image" Target="../media/image47.png"/><Relationship Id="rId3" Type="http://schemas.openxmlformats.org/officeDocument/2006/relationships/image" Target="../media/image48.png"/></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358.xml"/><Relationship Id="rId2" Type="http://schemas.openxmlformats.org/officeDocument/2006/relationships/notesSlide" Target="../notesSlides/notesSlide2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66713" y="1219200"/>
            <a:ext cx="8428037"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ctr" defTabSz="457200">
              <a:buSzPct val="100000"/>
              <a:defRPr/>
            </a:pPr>
            <a:r>
              <a:rPr lang="en-US" sz="4000" dirty="0" smtClean="0">
                <a:solidFill>
                  <a:srgbClr val="006633"/>
                </a:solidFill>
                <a:latin typeface="Garamond" charset="0"/>
              </a:rPr>
              <a:t>18-740: Computer Architecture</a:t>
            </a:r>
            <a:br>
              <a:rPr lang="en-US" sz="4000" dirty="0" smtClean="0">
                <a:solidFill>
                  <a:srgbClr val="006633"/>
                </a:solidFill>
                <a:latin typeface="Garamond" charset="0"/>
              </a:rPr>
            </a:br>
            <a:r>
              <a:rPr lang="en-US" sz="4000" dirty="0" smtClean="0">
                <a:solidFill>
                  <a:srgbClr val="006633"/>
                </a:solidFill>
                <a:latin typeface="Garamond" charset="0"/>
              </a:rPr>
              <a:t>Recitation 2: </a:t>
            </a:r>
          </a:p>
          <a:p>
            <a:pPr algn="ctr" defTabSz="457200">
              <a:buSzPct val="100000"/>
              <a:defRPr/>
            </a:pPr>
            <a:r>
              <a:rPr lang="en-US" sz="4000" dirty="0" smtClean="0">
                <a:solidFill>
                  <a:srgbClr val="006633"/>
                </a:solidFill>
                <a:latin typeface="Garamond" charset="0"/>
              </a:rPr>
              <a:t>Rethinking Memory System Design</a:t>
            </a:r>
          </a:p>
        </p:txBody>
      </p:sp>
      <p:sp>
        <p:nvSpPr>
          <p:cNvPr id="4098" name="Text Box 2"/>
          <p:cNvSpPr txBox="1">
            <a:spLocks noChangeArrowheads="1"/>
          </p:cNvSpPr>
          <p:nvPr/>
        </p:nvSpPr>
        <p:spPr bwMode="auto">
          <a:xfrm>
            <a:off x="685800" y="3581400"/>
            <a:ext cx="7848600" cy="290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ctr" defTabSz="457200">
              <a:spcBef>
                <a:spcPts val="600"/>
              </a:spcBef>
              <a:buSzPct val="65000"/>
              <a:defRPr/>
            </a:pPr>
            <a:endParaRPr lang="en-US" i="1" dirty="0" smtClean="0">
              <a:latin typeface="Tahoma" charset="0"/>
            </a:endParaRPr>
          </a:p>
          <a:p>
            <a:pPr algn="ctr" defTabSz="457200">
              <a:spcBef>
                <a:spcPts val="600"/>
              </a:spcBef>
              <a:buSzPct val="65000"/>
              <a:defRPr/>
            </a:pPr>
            <a:endParaRPr lang="en-US" dirty="0" smtClean="0">
              <a:latin typeface="Tahoma" charset="0"/>
            </a:endParaRPr>
          </a:p>
          <a:p>
            <a:pPr algn="ctr" defTabSz="457200">
              <a:spcBef>
                <a:spcPts val="600"/>
              </a:spcBef>
              <a:buSzPct val="65000"/>
              <a:defRPr/>
            </a:pPr>
            <a:r>
              <a:rPr lang="en-US" dirty="0" smtClean="0">
                <a:solidFill>
                  <a:srgbClr val="003399"/>
                </a:solidFill>
                <a:latin typeface="Tahoma" charset="0"/>
              </a:rPr>
              <a:t>Prof. Onur Mutlu</a:t>
            </a:r>
          </a:p>
          <a:p>
            <a:pPr algn="ctr" defTabSz="457200">
              <a:spcBef>
                <a:spcPts val="600"/>
              </a:spcBef>
              <a:buSzPct val="65000"/>
              <a:defRPr/>
            </a:pPr>
            <a:r>
              <a:rPr lang="en-US" dirty="0" smtClean="0">
                <a:latin typeface="Tahoma" charset="0"/>
              </a:rPr>
              <a:t>Carnegie Mellon University</a:t>
            </a:r>
          </a:p>
          <a:p>
            <a:pPr algn="ctr" defTabSz="457200">
              <a:spcBef>
                <a:spcPts val="600"/>
              </a:spcBef>
              <a:buSzPct val="65000"/>
              <a:defRPr/>
            </a:pPr>
            <a:r>
              <a:rPr lang="en-US" dirty="0" smtClean="0">
                <a:latin typeface="Tahoma" charset="0"/>
              </a:rPr>
              <a:t>Fall 2015</a:t>
            </a:r>
          </a:p>
          <a:p>
            <a:pPr algn="ctr" defTabSz="457200">
              <a:spcBef>
                <a:spcPts val="600"/>
              </a:spcBef>
              <a:buSzPct val="65000"/>
              <a:defRPr/>
            </a:pPr>
            <a:r>
              <a:rPr lang="en-US" dirty="0" smtClean="0">
                <a:latin typeface="Tahoma" charset="0"/>
              </a:rPr>
              <a:t>September 8, 2015</a:t>
            </a:r>
          </a:p>
          <a:p>
            <a:pPr algn="ctr" defTabSz="457200">
              <a:spcBef>
                <a:spcPts val="600"/>
              </a:spcBef>
              <a:buSzPct val="65000"/>
              <a:defRPr/>
            </a:pPr>
            <a:endParaRPr lang="en-US" dirty="0" smtClean="0">
              <a:latin typeface="Tahom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p:nvPr>
        </p:nvSpPr>
        <p:spPr/>
        <p:txBody>
          <a:bodyPr/>
          <a:lstStyle/>
          <a:p>
            <a:r>
              <a:rPr lang="en-US">
                <a:latin typeface="Garamond" charset="0"/>
              </a:rPr>
              <a:t>Computer Architecture Today (III)</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rPr>
              <a:t>Computing landscape is very different from 10-20 years ago</a:t>
            </a:r>
          </a:p>
          <a:p>
            <a:r>
              <a:rPr lang="en-US">
                <a:latin typeface="Tahoma" charset="0"/>
              </a:rPr>
              <a:t>Both UP (software and humanity trends) and DOWN (technologies and their issues), FORWARD and BACKWARD, and the resulting requirements and constraints</a:t>
            </a:r>
          </a:p>
          <a:p>
            <a:endParaRPr lang="en-US">
              <a:latin typeface="Tahoma" charset="0"/>
            </a:endParaRPr>
          </a:p>
        </p:txBody>
      </p:sp>
      <p:sp>
        <p:nvSpPr>
          <p:cNvPr id="1576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3CCE9D-5F64-B94E-BD60-975A04517830}" type="slidenum">
              <a:rPr lang="en-US" sz="1600">
                <a:solidFill>
                  <a:srgbClr val="000000"/>
                </a:solidFill>
                <a:latin typeface="Garamond" charset="0"/>
                <a:cs typeface="Arial" charset="0"/>
              </a:rPr>
              <a:pPr eaLnBrk="1" hangingPunct="1"/>
              <a:t>10</a:t>
            </a:fld>
            <a:endParaRPr lang="en-US" sz="1600">
              <a:solidFill>
                <a:srgbClr val="000000"/>
              </a:solidFill>
              <a:latin typeface="Garamond" charset="0"/>
              <a:cs typeface="Arial"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2613" y="3621088"/>
            <a:ext cx="1524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0" descr="3177_01.png"/>
          <p:cNvPicPr>
            <a:picLocks noChangeAspect="1"/>
          </p:cNvPicPr>
          <p:nvPr/>
        </p:nvPicPr>
        <p:blipFill>
          <a:blip r:embed="rId3">
            <a:extLst>
              <a:ext uri="{28A0092B-C50C-407E-A947-70E740481C1C}">
                <a14:useLocalDpi xmlns:a14="http://schemas.microsoft.com/office/drawing/2010/main" val="0"/>
              </a:ext>
            </a:extLst>
          </a:blip>
          <a:srcRect l="4478" t="22220" r="3780" b="12109"/>
          <a:stretch>
            <a:fillRect/>
          </a:stretch>
        </p:blipFill>
        <p:spPr bwMode="auto">
          <a:xfrm>
            <a:off x="354013" y="5108575"/>
            <a:ext cx="2325687"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47"/>
          <p:cNvGrpSpPr>
            <a:grpSpLocks/>
          </p:cNvGrpSpPr>
          <p:nvPr/>
        </p:nvGrpSpPr>
        <p:grpSpPr bwMode="auto">
          <a:xfrm>
            <a:off x="3402013" y="4729163"/>
            <a:ext cx="2301875" cy="1554162"/>
            <a:chOff x="5252245" y="4774407"/>
            <a:chExt cx="2301419" cy="1554282"/>
          </a:xfrm>
        </p:grpSpPr>
        <p:sp>
          <p:nvSpPr>
            <p:cNvPr id="157714" name="TextBox 8"/>
            <p:cNvSpPr txBox="1">
              <a:spLocks noChangeArrowheads="1"/>
            </p:cNvSpPr>
            <p:nvPr/>
          </p:nvSpPr>
          <p:spPr bwMode="auto">
            <a:xfrm>
              <a:off x="5252245" y="5959310"/>
              <a:ext cx="2301419"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General Purpose GPUs</a:t>
              </a:r>
              <a:endParaRPr lang="en-US" altLang="zh-CN" sz="1600">
                <a:solidFill>
                  <a:srgbClr val="000000"/>
                </a:solidFill>
                <a:latin typeface="Calibri" charset="0"/>
                <a:cs typeface="Arial" charset="0"/>
              </a:endParaRPr>
            </a:p>
          </p:txBody>
        </p:sp>
        <p:pic>
          <p:nvPicPr>
            <p:cNvPr id="157715" name="Picture 6" descr="C:\Daten\talks\invited\ferc2010\material\Fermi_Die_FI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 Box 13" descr="90%"/>
          <p:cNvSpPr txBox="1">
            <a:spLocks noChangeArrowheads="1"/>
          </p:cNvSpPr>
          <p:nvPr/>
        </p:nvSpPr>
        <p:spPr bwMode="auto">
          <a:xfrm>
            <a:off x="474663" y="4211638"/>
            <a:ext cx="1731962" cy="896937"/>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Heterogeneous</a:t>
            </a:r>
          </a:p>
          <a:p>
            <a:pPr algn="ctr">
              <a:defRPr/>
            </a:pPr>
            <a:r>
              <a:rPr lang="en-US" kern="0" dirty="0">
                <a:solidFill>
                  <a:sysClr val="windowText" lastClr="000000"/>
                </a:solidFill>
                <a:latin typeface="Arial" pitchFamily="-107" charset="0"/>
                <a:ea typeface="Arial" pitchFamily="-107" charset="0"/>
                <a:cs typeface="Arial" pitchFamily="-107" charset="0"/>
              </a:rPr>
              <a:t>Processors and </a:t>
            </a:r>
          </a:p>
          <a:p>
            <a:pPr algn="ctr">
              <a:defRPr/>
            </a:pPr>
            <a:r>
              <a:rPr lang="en-US" kern="0" dirty="0">
                <a:solidFill>
                  <a:sysClr val="windowText" lastClr="000000"/>
                </a:solidFill>
                <a:latin typeface="Arial" pitchFamily="-107" charset="0"/>
                <a:ea typeface="Arial" pitchFamily="-107" charset="0"/>
                <a:cs typeface="Arial" pitchFamily="-107" charset="0"/>
              </a:rPr>
              <a:t>Accelerators</a:t>
            </a:r>
          </a:p>
        </p:txBody>
      </p:sp>
      <p:sp>
        <p:nvSpPr>
          <p:cNvPr id="26" name="Text Box 20" descr="90%"/>
          <p:cNvSpPr txBox="1">
            <a:spLocks noChangeArrowheads="1"/>
          </p:cNvSpPr>
          <p:nvPr/>
        </p:nvSpPr>
        <p:spPr bwMode="auto">
          <a:xfrm>
            <a:off x="2698750" y="3370263"/>
            <a:ext cx="2257425" cy="34131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Hybrid Main Memory</a:t>
            </a:r>
          </a:p>
        </p:txBody>
      </p:sp>
      <p:sp>
        <p:nvSpPr>
          <p:cNvPr id="27" name="Line 15"/>
          <p:cNvSpPr>
            <a:spLocks noChangeShapeType="1"/>
          </p:cNvSpPr>
          <p:nvPr/>
        </p:nvSpPr>
        <p:spPr bwMode="auto">
          <a:xfrm flipV="1">
            <a:off x="1982788" y="3467100"/>
            <a:ext cx="696912" cy="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8" name="Text Box 24" descr="90%"/>
          <p:cNvSpPr txBox="1">
            <a:spLocks noChangeArrowheads="1"/>
          </p:cNvSpPr>
          <p:nvPr/>
        </p:nvSpPr>
        <p:spPr bwMode="auto">
          <a:xfrm>
            <a:off x="5608638" y="4137025"/>
            <a:ext cx="292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Persistent Memory/Storage</a:t>
            </a:r>
          </a:p>
        </p:txBody>
      </p:sp>
      <p:pic>
        <p:nvPicPr>
          <p:cNvPr id="29" name="Content Placeholder 6" descr="barcelona-die-photo-col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895600"/>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im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2679700" y="2840038"/>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81663" y="3009900"/>
            <a:ext cx="15541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15"/>
          <p:cNvSpPr>
            <a:spLocks noChangeShapeType="1"/>
          </p:cNvSpPr>
          <p:nvPr/>
        </p:nvSpPr>
        <p:spPr bwMode="auto">
          <a:xfrm flipV="1">
            <a:off x="4984750" y="3482975"/>
            <a:ext cx="696913" cy="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3" name="Line 15"/>
          <p:cNvSpPr>
            <a:spLocks noChangeShapeType="1"/>
          </p:cNvSpPr>
          <p:nvPr/>
        </p:nvSpPr>
        <p:spPr bwMode="auto">
          <a:xfrm flipV="1">
            <a:off x="2330450" y="3886200"/>
            <a:ext cx="641350" cy="1222375"/>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4" name="Line 15"/>
          <p:cNvSpPr>
            <a:spLocks noChangeShapeType="1"/>
          </p:cNvSpPr>
          <p:nvPr/>
        </p:nvSpPr>
        <p:spPr bwMode="auto">
          <a:xfrm flipV="1">
            <a:off x="3962400" y="4289425"/>
            <a:ext cx="0" cy="439738"/>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5" name="TextBox 34"/>
          <p:cNvSpPr txBox="1">
            <a:spLocks noChangeArrowheads="1"/>
          </p:cNvSpPr>
          <p:nvPr/>
        </p:nvSpPr>
        <p:spPr bwMode="auto">
          <a:xfrm>
            <a:off x="5480050" y="4619625"/>
            <a:ext cx="353853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0000"/>
                </a:solidFill>
              </a:rPr>
              <a:t>Every component and its </a:t>
            </a:r>
          </a:p>
          <a:p>
            <a:pPr algn="ctr" eaLnBrk="1" hangingPunct="1"/>
            <a:r>
              <a:rPr lang="en-US" sz="2200" b="1">
                <a:solidFill>
                  <a:srgbClr val="FF0000"/>
                </a:solidFill>
              </a:rPr>
              <a:t>interfaces, as well as</a:t>
            </a:r>
          </a:p>
          <a:p>
            <a:pPr algn="ctr" eaLnBrk="1" hangingPunct="1"/>
            <a:r>
              <a:rPr lang="en-US" sz="2200" b="1">
                <a:solidFill>
                  <a:srgbClr val="FF0000"/>
                </a:solidFill>
              </a:rPr>
              <a:t>entire system designs</a:t>
            </a:r>
          </a:p>
          <a:p>
            <a:pPr algn="ctr" eaLnBrk="1" hangingPunct="1"/>
            <a:r>
              <a:rPr lang="en-US" sz="2200" b="1">
                <a:solidFill>
                  <a:srgbClr val="FF0000"/>
                </a:solidFill>
              </a:rPr>
              <a:t>are being re-examined</a:t>
            </a:r>
          </a:p>
        </p:txBody>
      </p:sp>
    </p:spTree>
    <p:extLst>
      <p:ext uri="{BB962C8B-B14F-4D97-AF65-F5344CB8AC3E}">
        <p14:creationId xmlns:p14="http://schemas.microsoft.com/office/powerpoint/2010/main" val="33878014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0"/>
            <a:ext cx="91440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pPr fontAlgn="auto">
              <a:spcAft>
                <a:spcPts val="0"/>
              </a:spcAft>
            </a:pPr>
            <a:r>
              <a:rPr lang="en-US" dirty="0" smtClean="0">
                <a:solidFill>
                  <a:prstClr val="black"/>
                </a:solidFill>
                <a:latin typeface="Calibri"/>
              </a:rPr>
              <a:t>DRAM Latency-Capacity Trend</a:t>
            </a:r>
            <a:endParaRPr lang="en-US" dirty="0">
              <a:solidFill>
                <a:prstClr val="black"/>
              </a:solidFill>
              <a:latin typeface="Calibri"/>
            </a:endParaRPr>
          </a:p>
        </p:txBody>
      </p:sp>
      <p:graphicFrame>
        <p:nvGraphicFramePr>
          <p:cNvPr id="7" name="Chart 6"/>
          <p:cNvGraphicFramePr>
            <a:graphicFrameLocks/>
          </p:cNvGraphicFramePr>
          <p:nvPr>
            <p:extLst>
              <p:ext uri="{D42A27DB-BD31-4B8C-83A1-F6EECF244321}">
                <p14:modId xmlns:p14="http://schemas.microsoft.com/office/powerpoint/2010/main" val="2915961206"/>
              </p:ext>
            </p:extLst>
          </p:nvPr>
        </p:nvGraphicFramePr>
        <p:xfrm>
          <a:off x="304800" y="885825"/>
          <a:ext cx="8458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248400" y="1600200"/>
            <a:ext cx="1123950" cy="646331"/>
          </a:xfrm>
          <a:prstGeom prst="rect">
            <a:avLst/>
          </a:prstGeom>
          <a:noFill/>
        </p:spPr>
        <p:txBody>
          <a:bodyPr wrap="square" rtlCol="0">
            <a:spAutoFit/>
          </a:bodyPr>
          <a:lstStyle/>
          <a:p>
            <a:pPr algn="ctr" fontAlgn="auto">
              <a:spcBef>
                <a:spcPts val="0"/>
              </a:spcBef>
              <a:spcAft>
                <a:spcPts val="0"/>
              </a:spcAft>
            </a:pPr>
            <a:r>
              <a:rPr lang="en-US" sz="3600" b="1" dirty="0">
                <a:solidFill>
                  <a:srgbClr val="4F81BD"/>
                </a:solidFill>
                <a:latin typeface="Calibri"/>
                <a:ea typeface="+mn-ea"/>
                <a:cs typeface="+mn-cs"/>
              </a:rPr>
              <a:t>16X</a:t>
            </a:r>
          </a:p>
        </p:txBody>
      </p:sp>
      <p:sp>
        <p:nvSpPr>
          <p:cNvPr id="9" name="TextBox 8"/>
          <p:cNvSpPr txBox="1"/>
          <p:nvPr/>
        </p:nvSpPr>
        <p:spPr>
          <a:xfrm>
            <a:off x="6248400" y="3276600"/>
            <a:ext cx="1123950" cy="646331"/>
          </a:xfrm>
          <a:prstGeom prst="rect">
            <a:avLst/>
          </a:prstGeom>
          <a:noFill/>
        </p:spPr>
        <p:txBody>
          <a:bodyPr wrap="square" rtlCol="0">
            <a:spAutoFit/>
          </a:bodyPr>
          <a:lstStyle/>
          <a:p>
            <a:pPr algn="ctr" fontAlgn="auto">
              <a:spcBef>
                <a:spcPts val="0"/>
              </a:spcBef>
              <a:spcAft>
                <a:spcPts val="0"/>
              </a:spcAft>
            </a:pPr>
            <a:r>
              <a:rPr lang="en-US" sz="3600" b="1">
                <a:solidFill>
                  <a:srgbClr val="C0504D"/>
                </a:solidFill>
                <a:latin typeface="Calibri"/>
                <a:ea typeface="+mn-ea"/>
                <a:cs typeface="+mn-cs"/>
              </a:rPr>
              <a:t>-20%</a:t>
            </a:r>
          </a:p>
        </p:txBody>
      </p:sp>
      <p:sp>
        <p:nvSpPr>
          <p:cNvPr id="3" name="TextBox 2"/>
          <p:cNvSpPr txBox="1"/>
          <p:nvPr/>
        </p:nvSpPr>
        <p:spPr>
          <a:xfrm>
            <a:off x="304800" y="5715000"/>
            <a:ext cx="8534400" cy="1077218"/>
          </a:xfrm>
          <a:prstGeom prst="rect">
            <a:avLst/>
          </a:prstGeom>
          <a:noFill/>
        </p:spPr>
        <p:txBody>
          <a:bodyPr wrap="square" rtlCol="0">
            <a:spAutoFit/>
          </a:bodyPr>
          <a:lstStyle/>
          <a:p>
            <a:pPr fontAlgn="auto">
              <a:spcBef>
                <a:spcPts val="0"/>
              </a:spcBef>
              <a:spcAft>
                <a:spcPts val="0"/>
              </a:spcAft>
            </a:pPr>
            <a:r>
              <a:rPr lang="en-US" sz="3200" i="1" dirty="0">
                <a:solidFill>
                  <a:srgbClr val="FF0000"/>
                </a:solidFill>
                <a:latin typeface="Calibri"/>
                <a:ea typeface="+mn-ea"/>
                <a:cs typeface="+mn-cs"/>
              </a:rPr>
              <a:t>DRAM latency continues to be a critical bottleneck, especially for response time-sensitive workloads</a:t>
            </a:r>
          </a:p>
        </p:txBody>
      </p:sp>
    </p:spTree>
    <p:extLst>
      <p:ext uri="{BB962C8B-B14F-4D97-AF65-F5344CB8AC3E}">
        <p14:creationId xmlns:p14="http://schemas.microsoft.com/office/powerpoint/2010/main" val="2709428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2" grpId="0"/>
      <p:bldP spid="9"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fontAlgn="auto">
              <a:spcBef>
                <a:spcPts val="0"/>
              </a:spcBef>
              <a:spcAft>
                <a:spcPts val="0"/>
              </a:spcAft>
            </a:pPr>
            <a:r>
              <a:rPr lang="en-US" sz="3200" i="1" dirty="0">
                <a:solidFill>
                  <a:prstClr val="black"/>
                </a:solidFill>
                <a:latin typeface="Calibri"/>
                <a:ea typeface="+mn-ea"/>
                <a:cs typeface="+mn-cs"/>
              </a:rPr>
              <a:t>DRAM Latency = </a:t>
            </a:r>
            <a:r>
              <a:rPr lang="en-US" sz="3200" b="1" i="1" dirty="0" err="1">
                <a:solidFill>
                  <a:srgbClr val="FF0000"/>
                </a:solidFill>
                <a:latin typeface="Calibri"/>
                <a:ea typeface="+mn-ea"/>
                <a:cs typeface="+mn-cs"/>
              </a:rPr>
              <a:t>Subarray</a:t>
            </a:r>
            <a:r>
              <a:rPr lang="en-US" sz="3200" b="1" i="1" dirty="0">
                <a:solidFill>
                  <a:srgbClr val="FF0000"/>
                </a:solidFill>
                <a:latin typeface="Calibri"/>
                <a:ea typeface="+mn-ea"/>
                <a:cs typeface="+mn-cs"/>
              </a:rPr>
              <a:t> Latency</a:t>
            </a:r>
            <a:r>
              <a:rPr lang="en-US" sz="3200" i="1" dirty="0">
                <a:solidFill>
                  <a:prstClr val="black"/>
                </a:solidFill>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smtClean="0"/>
              <a:t>   What </a:t>
            </a:r>
            <a:r>
              <a:rPr lang="en-US"/>
              <a:t>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a:solidFill>
                  <a:prstClr val="black"/>
                </a:solidFill>
                <a:latin typeface="Calibri"/>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a:solidFill>
                  <a:prstClr val="black"/>
                </a:solidFill>
                <a:latin typeface="Calibri"/>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a:solidFill>
                  <a:prstClr val="black"/>
                </a:solidFill>
                <a:latin typeface="Calibri"/>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a:solidFill>
                  <a:prstClr val="black"/>
                </a:solidFill>
                <a:latin typeface="Calibri"/>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a:solidFill>
                    <a:prstClr val="black"/>
                  </a:solidFill>
                  <a:latin typeface="Calibri"/>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a:solidFill>
                    <a:prstClr val="black"/>
                  </a:solidFill>
                  <a:latin typeface="Calibri"/>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600" b="1">
                <a:solidFill>
                  <a:prstClr val="black"/>
                </a:solidFill>
                <a:latin typeface="Calibri"/>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a:solidFill>
                    <a:prstClr val="black"/>
                  </a:solidFill>
                  <a:latin typeface="Calibri"/>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4000" b="1">
                <a:solidFill>
                  <a:prstClr val="black"/>
                </a:solidFill>
                <a:latin typeface="Calibri"/>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dirty="0" err="1">
                  <a:solidFill>
                    <a:prstClr val="black"/>
                  </a:solidFill>
                  <a:latin typeface="Calibri"/>
                </a:rPr>
                <a:t>subarray</a:t>
              </a:r>
              <a:endParaRPr lang="en-US" sz="2800" b="1" i="1" dirty="0">
                <a:solidFill>
                  <a:prstClr val="black"/>
                </a:solidFill>
                <a:latin typeface="Calibri"/>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fontAlgn="auto">
              <a:spcBef>
                <a:spcPts val="0"/>
              </a:spcBef>
              <a:spcAft>
                <a:spcPts val="0"/>
              </a:spcAft>
            </a:pPr>
            <a:r>
              <a:rPr lang="en-US" sz="3200" i="1" dirty="0">
                <a:solidFill>
                  <a:prstClr val="black"/>
                </a:solidFill>
                <a:latin typeface="Calibri"/>
                <a:ea typeface="+mn-ea"/>
                <a:cs typeface="+mn-cs"/>
              </a:rPr>
              <a:t>DRAM Latency = </a:t>
            </a:r>
            <a:r>
              <a:rPr lang="en-US" sz="3200" i="1" dirty="0" err="1">
                <a:solidFill>
                  <a:prstClr val="black"/>
                </a:solidFill>
                <a:latin typeface="Calibri"/>
                <a:ea typeface="+mn-ea"/>
                <a:cs typeface="+mn-cs"/>
              </a:rPr>
              <a:t>Subarray</a:t>
            </a:r>
            <a:r>
              <a:rPr lang="en-US" sz="3200" i="1" dirty="0">
                <a:solidFill>
                  <a:prstClr val="black"/>
                </a:solidFill>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fontAlgn="auto">
                <a:spcBef>
                  <a:spcPts val="0"/>
                </a:spcBef>
                <a:spcAft>
                  <a:spcPts val="0"/>
                </a:spcAft>
              </a:pPr>
              <a:r>
                <a:rPr lang="en-US" sz="4000" b="1" i="1">
                  <a:solidFill>
                    <a:srgbClr val="FF0000"/>
                  </a:solidFill>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fontAlgn="auto">
              <a:spcBef>
                <a:spcPts val="0"/>
              </a:spcBef>
              <a:spcAft>
                <a:spcPts val="0"/>
              </a:spcAft>
            </a:pPr>
            <a:r>
              <a:rPr lang="en-US" sz="2600" b="1" dirty="0" err="1">
                <a:solidFill>
                  <a:prstClr val="white"/>
                </a:solidFill>
                <a:latin typeface="Calibri"/>
              </a:rPr>
              <a:t>Subarray</a:t>
            </a:r>
            <a:endParaRPr lang="en-US" sz="2600" b="1" dirty="0">
              <a:solidFill>
                <a:prstClr val="white"/>
              </a:solidFill>
              <a:latin typeface="Calibri"/>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fontAlgn="auto">
              <a:spcBef>
                <a:spcPts val="0"/>
              </a:spcBef>
              <a:spcAft>
                <a:spcPts val="0"/>
              </a:spcAft>
            </a:pPr>
            <a:r>
              <a:rPr lang="en-US" sz="2600" b="1" dirty="0">
                <a:solidFill>
                  <a:prstClr val="white"/>
                </a:solidFill>
                <a:latin typeface="Calibri"/>
              </a:rPr>
              <a:t>I/O</a:t>
            </a:r>
          </a:p>
        </p:txBody>
      </p:sp>
    </p:spTree>
    <p:extLst>
      <p:ext uri="{BB962C8B-B14F-4D97-AF65-F5344CB8AC3E}">
        <p14:creationId xmlns:p14="http://schemas.microsoft.com/office/powerpoint/2010/main" val="2525291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Why is the </a:t>
            </a:r>
            <a:r>
              <a:rPr lang="en-US" dirty="0" err="1" smtClean="0"/>
              <a:t>Subarray</a:t>
            </a:r>
            <a:r>
              <a:rPr lang="en-US" dirty="0" smtClean="0"/>
              <a:t> </a:t>
            </a:r>
            <a:r>
              <a:rPr lang="en-US" dirty="0"/>
              <a:t>S</a:t>
            </a:r>
            <a:r>
              <a:rPr lang="en-US" dirty="0" smtClean="0"/>
              <a:t>o Slow?</a:t>
            </a:r>
            <a:endParaRPr lang="en-US" dirty="0"/>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i="1" dirty="0" err="1">
                <a:solidFill>
                  <a:prstClr val="black"/>
                </a:solidFill>
                <a:latin typeface="Calibri"/>
              </a:rPr>
              <a:t>Subarray</a:t>
            </a:r>
            <a:endParaRPr lang="en-US" sz="3200" b="1" i="1" dirty="0">
              <a:solidFill>
                <a:prstClr val="black"/>
              </a:solidFill>
              <a:latin typeface="Calibri"/>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dirty="0">
                  <a:solidFill>
                    <a:prstClr val="black"/>
                  </a:solidFill>
                  <a:latin typeface="Calibri"/>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dirty="0">
                  <a:solidFill>
                    <a:prstClr val="black"/>
                  </a:solidFill>
                  <a:latin typeface="Calibri"/>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prstClr val="black"/>
                  </a:solidFill>
                  <a:latin typeface="Calibri"/>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a:solidFill>
                    <a:prstClr val="black"/>
                  </a:solidFill>
                  <a:latin typeface="Calibri"/>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a:solidFill>
                    <a:prstClr val="black"/>
                  </a:solidFill>
                  <a:latin typeface="Calibri"/>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err="1">
                  <a:solidFill>
                    <a:prstClr val="black"/>
                  </a:solidFill>
                  <a:latin typeface="Calibri"/>
                </a:rPr>
                <a:t>wordline</a:t>
              </a:r>
              <a:endParaRPr lang="en-US" sz="2000">
                <a:solidFill>
                  <a:prstClr val="black"/>
                </a:solidFill>
                <a:latin typeface="Calibri"/>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err="1">
                  <a:solidFill>
                    <a:prstClr val="black"/>
                  </a:solidFill>
                  <a:latin typeface="Calibri"/>
                </a:rPr>
                <a:t>bitline</a:t>
              </a:r>
              <a:endParaRPr lang="en-US" sz="2000">
                <a:solidFill>
                  <a:prstClr val="black"/>
                </a:solidFill>
                <a:latin typeface="Calibri"/>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dirty="0">
                  <a:solidFill>
                    <a:prstClr val="black"/>
                  </a:solidFill>
                  <a:latin typeface="Calibri"/>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i="1" dirty="0">
                  <a:solidFill>
                    <a:srgbClr val="FF0000"/>
                  </a:solidFill>
                  <a:latin typeface="Calibri"/>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i="1" dirty="0" err="1">
                  <a:solidFill>
                    <a:srgbClr val="FF0000"/>
                  </a:solidFill>
                  <a:latin typeface="Calibri"/>
                  <a:cs typeface="Calibri"/>
                </a:rPr>
                <a:t>bitline</a:t>
              </a:r>
              <a:r>
                <a:rPr lang="en-US" sz="2400" b="1" i="1" dirty="0">
                  <a:solidFill>
                    <a:srgbClr val="FF0000"/>
                  </a:solidFill>
                  <a:latin typeface="Calibri"/>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dirty="0">
                  <a:solidFill>
                    <a:prstClr val="black"/>
                  </a:solidFill>
                  <a:latin typeface="Calibri"/>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90000"/>
              </a:lnSpc>
              <a:spcAft>
                <a:spcPts val="0"/>
              </a:spcAft>
            </a:pPr>
            <a:r>
              <a:rPr lang="en-US" sz="3200" b="1" dirty="0" smtClean="0">
                <a:solidFill>
                  <a:prstClr val="black"/>
                </a:solidFill>
                <a:latin typeface="Calibri"/>
              </a:rPr>
              <a:t>Long </a:t>
            </a:r>
            <a:r>
              <a:rPr lang="en-US" sz="3200" b="1" dirty="0" err="1">
                <a:solidFill>
                  <a:prstClr val="black"/>
                </a:solidFill>
                <a:latin typeface="Calibri"/>
              </a:rPr>
              <a:t>b</a:t>
            </a:r>
            <a:r>
              <a:rPr lang="en-US" sz="3200" b="1" dirty="0" err="1" smtClean="0">
                <a:solidFill>
                  <a:prstClr val="black"/>
                </a:solidFill>
                <a:latin typeface="Calibri"/>
              </a:rPr>
              <a:t>itline</a:t>
            </a:r>
            <a:endParaRPr lang="en-US" sz="3200" b="1" dirty="0" smtClean="0">
              <a:solidFill>
                <a:prstClr val="black"/>
              </a:solidFill>
              <a:latin typeface="Calibri"/>
            </a:endParaRPr>
          </a:p>
          <a:p>
            <a:pPr lvl="1" fontAlgn="auto">
              <a:lnSpc>
                <a:spcPct val="90000"/>
              </a:lnSpc>
              <a:spcAft>
                <a:spcPts val="0"/>
              </a:spcAft>
            </a:pPr>
            <a:r>
              <a:rPr lang="en-US" sz="2800" b="1" dirty="0" smtClean="0">
                <a:solidFill>
                  <a:srgbClr val="006600"/>
                </a:solidFill>
                <a:latin typeface="Calibri"/>
              </a:rPr>
              <a:t>Amortizes sense amplifier cost </a:t>
            </a:r>
            <a:r>
              <a:rPr lang="en-US" sz="2800" b="1" dirty="0" smtClean="0">
                <a:solidFill>
                  <a:srgbClr val="006600"/>
                </a:solidFill>
                <a:latin typeface="Calibri"/>
                <a:sym typeface="Wingdings" pitchFamily="2" charset="2"/>
              </a:rPr>
              <a:t> Small area</a:t>
            </a:r>
          </a:p>
          <a:p>
            <a:pPr lvl="1" fontAlgn="auto">
              <a:lnSpc>
                <a:spcPct val="90000"/>
              </a:lnSpc>
              <a:spcAft>
                <a:spcPts val="0"/>
              </a:spcAft>
            </a:pPr>
            <a:r>
              <a:rPr lang="en-US" sz="2800" b="1" dirty="0" smtClean="0">
                <a:solidFill>
                  <a:srgbClr val="FF0000"/>
                </a:solidFill>
                <a:latin typeface="Calibri"/>
                <a:sym typeface="Wingdings" pitchFamily="2" charset="2"/>
              </a:rPr>
              <a:t>Large </a:t>
            </a:r>
            <a:r>
              <a:rPr lang="en-US" sz="2800" b="1" dirty="0" err="1" smtClean="0">
                <a:solidFill>
                  <a:srgbClr val="FF0000"/>
                </a:solidFill>
                <a:latin typeface="Calibri"/>
                <a:sym typeface="Wingdings" pitchFamily="2" charset="2"/>
              </a:rPr>
              <a:t>bitline</a:t>
            </a:r>
            <a:r>
              <a:rPr lang="en-US" sz="2800" b="1" dirty="0" smtClean="0">
                <a:solidFill>
                  <a:srgbClr val="FF0000"/>
                </a:solidFill>
                <a:latin typeface="Calibri"/>
                <a:sym typeface="Wingdings" pitchFamily="2" charset="2"/>
              </a:rPr>
              <a:t> capacitance  High latency &amp; power</a:t>
            </a:r>
            <a:endParaRPr lang="en-US" sz="2800" dirty="0" smtClean="0">
              <a:solidFill>
                <a:srgbClr val="FF0000"/>
              </a:solidFill>
              <a:latin typeface="Calibri"/>
            </a:endParaRPr>
          </a:p>
          <a:p>
            <a:pPr marL="749300" lvl="1" indent="-349250" fontAlgn="auto">
              <a:lnSpc>
                <a:spcPct val="90000"/>
              </a:lnSpc>
              <a:spcAft>
                <a:spcPts val="0"/>
              </a:spcAft>
            </a:pPr>
            <a:endParaRPr lang="en-US" dirty="0" smtClean="0">
              <a:solidFill>
                <a:prstClr val="black"/>
              </a:solidFill>
              <a:latin typeface="Calibri"/>
            </a:endParaRPr>
          </a:p>
          <a:p>
            <a:pPr marL="749300" lvl="1" indent="-349250" fontAlgn="auto">
              <a:lnSpc>
                <a:spcPct val="90000"/>
              </a:lnSpc>
              <a:spcAft>
                <a:spcPts val="0"/>
              </a:spcAft>
            </a:pPr>
            <a:endParaRPr lang="en-US" sz="4400" b="1" i="1" dirty="0">
              <a:solidFill>
                <a:srgbClr val="1F497D"/>
              </a:solidFill>
              <a:latin typeface="Calibri"/>
            </a:endParaRPr>
          </a:p>
          <a:p>
            <a:pPr marL="746125" lvl="1" indent="-346075" fontAlgn="auto">
              <a:lnSpc>
                <a:spcPct val="90000"/>
              </a:lnSpc>
              <a:spcAft>
                <a:spcPts val="0"/>
              </a:spcAft>
            </a:pPr>
            <a:endParaRPr lang="en-US" dirty="0">
              <a:solidFill>
                <a:prstClr val="black"/>
              </a:solidFill>
              <a:latin typeface="Calibri"/>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dirty="0">
                <a:solidFill>
                  <a:prstClr val="black"/>
                </a:solidFill>
                <a:latin typeface="Calibri"/>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i="1" dirty="0">
                <a:solidFill>
                  <a:prstClr val="black"/>
                </a:solidFill>
                <a:latin typeface="Calibri"/>
              </a:rPr>
              <a:t>row decoder</a:t>
            </a:r>
          </a:p>
        </p:txBody>
      </p:sp>
    </p:spTree>
    <p:extLst>
      <p:ext uri="{BB962C8B-B14F-4D97-AF65-F5344CB8AC3E}">
        <p14:creationId xmlns:p14="http://schemas.microsoft.com/office/powerpoint/2010/main" val="1720987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Trade-Off: Area (Die Size) vs. Latency</a:t>
            </a:r>
            <a:endParaRPr lang="en-US" dirty="0"/>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fontAlgn="auto">
              <a:spcBef>
                <a:spcPts val="0"/>
              </a:spcBef>
              <a:spcAft>
                <a:spcPts val="0"/>
              </a:spcAft>
            </a:pPr>
            <a:r>
              <a:rPr lang="en-US" sz="4000" b="1" dirty="0">
                <a:solidFill>
                  <a:prstClr val="white"/>
                </a:solidFill>
                <a:latin typeface="Calibri"/>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fontAlgn="auto">
              <a:spcBef>
                <a:spcPts val="0"/>
              </a:spcBef>
              <a:spcAft>
                <a:spcPts val="0"/>
              </a:spcAft>
            </a:pPr>
            <a:r>
              <a:rPr lang="en-US" sz="4000" b="1" dirty="0">
                <a:solidFill>
                  <a:prstClr val="white"/>
                </a:solidFill>
                <a:latin typeface="Calibri"/>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80000"/>
                </a:lnSpc>
                <a:spcBef>
                  <a:spcPts val="0"/>
                </a:spcBef>
                <a:spcAft>
                  <a:spcPts val="0"/>
                </a:spcAft>
              </a:pPr>
              <a:r>
                <a:rPr lang="en-US" sz="3600" b="1" dirty="0">
                  <a:solidFill>
                    <a:prstClr val="black"/>
                  </a:solidFill>
                  <a:latin typeface="Calibri"/>
                  <a:cs typeface="Calibri"/>
                </a:rPr>
                <a:t>Short </a:t>
              </a:r>
              <a:r>
                <a:rPr lang="en-US" sz="3600" b="1" dirty="0" err="1">
                  <a:solidFill>
                    <a:prstClr val="black"/>
                  </a:solidFill>
                  <a:latin typeface="Calibri"/>
                  <a:cs typeface="Calibri"/>
                </a:rPr>
                <a:t>Bitline</a:t>
              </a:r>
              <a:endParaRPr lang="en-US" sz="3600" b="1" dirty="0">
                <a:solidFill>
                  <a:prstClr val="black"/>
                </a:solidFill>
                <a:latin typeface="Calibri"/>
                <a:cs typeface="Calibri"/>
              </a:endParaRPr>
            </a:p>
            <a:p>
              <a:pPr algn="ctr" fontAlgn="auto">
                <a:lnSpc>
                  <a:spcPct val="80000"/>
                </a:lnSpc>
                <a:spcBef>
                  <a:spcPts val="0"/>
                </a:spcBef>
                <a:spcAft>
                  <a:spcPts val="0"/>
                </a:spcAft>
              </a:pPr>
              <a:endParaRPr lang="en-US" sz="3600" b="1" dirty="0">
                <a:solidFill>
                  <a:prstClr val="black"/>
                </a:solidFill>
                <a:latin typeface="Calibri"/>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80000"/>
                </a:lnSpc>
                <a:spcBef>
                  <a:spcPts val="0"/>
                </a:spcBef>
                <a:spcAft>
                  <a:spcPts val="0"/>
                </a:spcAft>
              </a:pPr>
              <a:r>
                <a:rPr lang="en-US" sz="3600" b="1" dirty="0">
                  <a:solidFill>
                    <a:prstClr val="black"/>
                  </a:solidFill>
                  <a:latin typeface="Calibri"/>
                  <a:cs typeface="Calibri"/>
                </a:rPr>
                <a:t>Long </a:t>
              </a:r>
              <a:r>
                <a:rPr lang="en-US" sz="3600" b="1" dirty="0" err="1">
                  <a:solidFill>
                    <a:prstClr val="black"/>
                  </a:solidFill>
                  <a:latin typeface="Calibri"/>
                  <a:cs typeface="Calibri"/>
                </a:rPr>
                <a:t>Bitline</a:t>
              </a:r>
              <a:endParaRPr lang="en-US" sz="3600" b="1" dirty="0">
                <a:solidFill>
                  <a:prstClr val="black"/>
                </a:solidFill>
                <a:latin typeface="Calibri"/>
                <a:cs typeface="Calibri"/>
              </a:endParaRPr>
            </a:p>
            <a:p>
              <a:pPr algn="ctr" fontAlgn="auto">
                <a:lnSpc>
                  <a:spcPct val="80000"/>
                </a:lnSpc>
                <a:spcBef>
                  <a:spcPts val="0"/>
                </a:spcBef>
                <a:spcAft>
                  <a:spcPts val="0"/>
                </a:spcAft>
              </a:pPr>
              <a:endParaRPr lang="en-US" sz="3600" b="1" dirty="0">
                <a:solidFill>
                  <a:prstClr val="black"/>
                </a:solidFill>
                <a:latin typeface="Calibri"/>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4000" b="1" dirty="0" smtClean="0">
                <a:solidFill>
                  <a:srgbClr val="FFFF00"/>
                </a:solidFill>
                <a:latin typeface="Calibri"/>
              </a:rPr>
              <a:t>Trade-Off: Area vs. Latency</a:t>
            </a:r>
          </a:p>
        </p:txBody>
      </p:sp>
    </p:spTree>
    <p:extLst>
      <p:ext uri="{BB962C8B-B14F-4D97-AF65-F5344CB8AC3E}">
        <p14:creationId xmlns:p14="http://schemas.microsoft.com/office/powerpoint/2010/main" val="1735910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t>
            </a:r>
            <a:r>
              <a:rPr lang="en-US" dirty="0"/>
              <a:t> </a:t>
            </a:r>
            <a:r>
              <a:rPr lang="en-US" dirty="0" smtClean="0"/>
              <a:t>Size)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3608565282"/>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fontAlgn="auto">
              <a:spcBef>
                <a:spcPts val="0"/>
              </a:spcBef>
              <a:spcAft>
                <a:spcPts val="0"/>
              </a:spcAft>
            </a:pPr>
            <a:r>
              <a:rPr lang="en-US" sz="2800" b="1" dirty="0">
                <a:solidFill>
                  <a:prstClr val="black"/>
                </a:solidFill>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algn="r" fontAlgn="auto">
              <a:spcBef>
                <a:spcPts val="0"/>
              </a:spcBef>
              <a:spcAft>
                <a:spcPts val="0"/>
              </a:spcAft>
            </a:pPr>
            <a:r>
              <a:rPr lang="en-US" sz="2800" b="1">
                <a:solidFill>
                  <a:prstClr val="black"/>
                </a:solidFill>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algn="r" fontAlgn="auto">
              <a:spcBef>
                <a:spcPts val="0"/>
              </a:spcBef>
              <a:spcAft>
                <a:spcPts val="0"/>
              </a:spcAft>
            </a:pPr>
            <a:r>
              <a:rPr lang="en-US" sz="2800" b="1" dirty="0">
                <a:solidFill>
                  <a:srgbClr val="9BBB59">
                    <a:lumMod val="75000"/>
                  </a:srgbClr>
                </a:solidFill>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algn="ctr" fontAlgn="auto">
              <a:spcBef>
                <a:spcPts val="0"/>
              </a:spcBef>
              <a:spcAft>
                <a:spcPts val="0"/>
              </a:spcAft>
            </a:pPr>
            <a:r>
              <a:rPr lang="en-US" sz="2800" b="1" dirty="0">
                <a:solidFill>
                  <a:prstClr val="black"/>
                </a:solidFill>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algn="ctr" fontAlgn="auto">
              <a:spcBef>
                <a:spcPts val="0"/>
              </a:spcBef>
              <a:spcAft>
                <a:spcPts val="0"/>
              </a:spcAft>
            </a:pPr>
            <a:r>
              <a:rPr lang="en-US" sz="2800" b="1" dirty="0">
                <a:solidFill>
                  <a:srgbClr val="C0504D"/>
                </a:solidFill>
                <a:latin typeface="Calibri"/>
                <a:ea typeface="+mn-ea"/>
                <a:cs typeface="+mn-cs"/>
              </a:rPr>
              <a:t>512 cells/</a:t>
            </a:r>
            <a:r>
              <a:rPr lang="en-US" sz="2800" b="1" dirty="0" err="1">
                <a:solidFill>
                  <a:srgbClr val="C0504D"/>
                </a:solidFill>
                <a:latin typeface="Calibri"/>
                <a:ea typeface="+mn-ea"/>
                <a:cs typeface="+mn-cs"/>
              </a:rPr>
              <a:t>bitline</a:t>
            </a:r>
            <a:endParaRPr lang="en-US" sz="2800" b="1" dirty="0">
              <a:solidFill>
                <a:srgbClr val="C0504D"/>
              </a:solidFill>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400" b="1" dirty="0">
                <a:solidFill>
                  <a:prstClr val="white"/>
                </a:solidFill>
                <a:latin typeface="Calibri"/>
              </a:rPr>
              <a:t>Commodity DRAM</a:t>
            </a:r>
          </a:p>
          <a:p>
            <a:pPr algn="ctr" fontAlgn="auto">
              <a:spcBef>
                <a:spcPts val="0"/>
              </a:spcBef>
              <a:spcAft>
                <a:spcPts val="0"/>
              </a:spcAft>
            </a:pPr>
            <a:r>
              <a:rPr lang="en-US" sz="2400" b="1" dirty="0">
                <a:solidFill>
                  <a:prstClr val="white"/>
                </a:solidFill>
                <a:latin typeface="Calibri"/>
              </a:rPr>
              <a:t>Long </a:t>
            </a:r>
            <a:r>
              <a:rPr lang="en-US" sz="2400" b="1" dirty="0" err="1">
                <a:solidFill>
                  <a:prstClr val="white"/>
                </a:solidFill>
                <a:latin typeface="Calibri"/>
              </a:rPr>
              <a:t>Bitline</a:t>
            </a:r>
            <a:endParaRPr lang="en-US" sz="2400" b="1" dirty="0">
              <a:solidFill>
                <a:prstClr val="white"/>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prstClr val="white"/>
                </a:solidFill>
                <a:latin typeface="Calibri"/>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prstClr val="white"/>
                </a:solidFill>
                <a:latin typeface="Calibri"/>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400" b="1" dirty="0">
                <a:solidFill>
                  <a:prstClr val="white"/>
                </a:solidFill>
                <a:latin typeface="Calibri"/>
              </a:rPr>
              <a:t>Fancy DRAM</a:t>
            </a:r>
          </a:p>
          <a:p>
            <a:pPr algn="ctr" fontAlgn="auto">
              <a:spcBef>
                <a:spcPts val="0"/>
              </a:spcBef>
              <a:spcAft>
                <a:spcPts val="0"/>
              </a:spcAft>
            </a:pPr>
            <a:r>
              <a:rPr lang="en-US" sz="2400" b="1" dirty="0">
                <a:solidFill>
                  <a:prstClr val="white"/>
                </a:solidFill>
                <a:latin typeface="Calibri"/>
              </a:rPr>
              <a:t>Short </a:t>
            </a:r>
            <a:r>
              <a:rPr lang="en-US" sz="2400" b="1" dirty="0" err="1">
                <a:solidFill>
                  <a:prstClr val="white"/>
                </a:solidFill>
                <a:latin typeface="Calibri"/>
              </a:rPr>
              <a:t>Bitline</a:t>
            </a:r>
            <a:endParaRPr lang="en-US" sz="2400" b="1" dirty="0">
              <a:solidFill>
                <a:prstClr val="white"/>
              </a:solidFill>
              <a:latin typeface="Calibri"/>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200" b="1" dirty="0">
                <a:solidFill>
                  <a:prstClr val="white"/>
                </a:solidFill>
                <a:latin typeface="Calibri"/>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algn="ctr" fontAlgn="auto">
                <a:spcBef>
                  <a:spcPts val="0"/>
                </a:spcBef>
                <a:spcAft>
                  <a:spcPts val="0"/>
                </a:spcAft>
              </a:pPr>
              <a:r>
                <a:rPr lang="en-US" sz="2800" b="1" dirty="0">
                  <a:solidFill>
                    <a:srgbClr val="FFFFFF"/>
                  </a:solidFill>
                  <a:latin typeface="Calibri"/>
                  <a:ea typeface="+mn-ea"/>
                  <a:cs typeface="+mn-cs"/>
                </a:rPr>
                <a:t>GOAL</a:t>
              </a:r>
            </a:p>
          </p:txBody>
        </p:sp>
      </p:grpSp>
    </p:spTree>
    <p:extLst>
      <p:ext uri="{BB962C8B-B14F-4D97-AF65-F5344CB8AC3E}">
        <p14:creationId xmlns:p14="http://schemas.microsoft.com/office/powerpoint/2010/main" val="1497704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prstClr val="black"/>
                  </a:solidFill>
                  <a:latin typeface="Calibri"/>
                  <a:cs typeface="Calibri"/>
                </a:rPr>
                <a:t>Short </a:t>
              </a:r>
              <a:r>
                <a:rPr lang="en-US" sz="3200" b="1" dirty="0" err="1">
                  <a:solidFill>
                    <a:prstClr val="black"/>
                  </a:solidFill>
                  <a:latin typeface="Calibri"/>
                  <a:cs typeface="Calibri"/>
                </a:rPr>
                <a:t>Bitline</a:t>
              </a:r>
              <a:endParaRPr lang="en-US" sz="3200" b="1" dirty="0">
                <a:solidFill>
                  <a:prstClr val="black"/>
                </a:solidFill>
                <a:latin typeface="Calibri"/>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smtClean="0">
                <a:solidFill>
                  <a:srgbClr val="008000"/>
                </a:solidFill>
                <a:latin typeface="Calibri"/>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prstClr val="black"/>
                  </a:solidFill>
                  <a:latin typeface="Calibri"/>
                  <a:cs typeface="Calibri"/>
                </a:rPr>
                <a:t>Long </a:t>
              </a:r>
              <a:r>
                <a:rPr lang="en-US" sz="3200" b="1" dirty="0" err="1">
                  <a:solidFill>
                    <a:prstClr val="black"/>
                  </a:solidFill>
                  <a:latin typeface="Calibri"/>
                  <a:cs typeface="Calibri"/>
                </a:rPr>
                <a:t>Bitline</a:t>
              </a:r>
              <a:endParaRPr lang="en-US" sz="3200" b="1" dirty="0">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srgbClr val="FFFF00"/>
                </a:solidFill>
                <a:latin typeface="Calibri"/>
                <a:cs typeface="Calibri"/>
              </a:rPr>
              <a:t>Long </a:t>
            </a:r>
            <a:r>
              <a:rPr lang="en-US" sz="3200" b="1" dirty="0" err="1">
                <a:solidFill>
                  <a:srgbClr val="FFFF00"/>
                </a:solidFill>
                <a:latin typeface="Calibri"/>
                <a:cs typeface="Calibri"/>
              </a:rPr>
              <a:t>Bitline</a:t>
            </a:r>
            <a:endParaRPr lang="en-US" sz="3200" b="1" dirty="0">
              <a:solidFill>
                <a:srgbClr val="FFFF00"/>
              </a:solidFill>
              <a:latin typeface="Calibri"/>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a:solidFill>
                  <a:srgbClr val="FFFF00"/>
                </a:solidFill>
                <a:latin typeface="Calibri"/>
                <a:cs typeface="Calibri"/>
              </a:rPr>
              <a:t>Short </a:t>
            </a:r>
            <a:r>
              <a:rPr lang="en-US" sz="3200" b="1" err="1">
                <a:solidFill>
                  <a:srgbClr val="FFFF00"/>
                </a:solidFill>
                <a:latin typeface="Calibri"/>
                <a:cs typeface="Calibri"/>
              </a:rPr>
              <a:t>Bitline</a:t>
            </a:r>
            <a:endParaRPr lang="en-US" sz="3200" b="1">
              <a:solidFill>
                <a:srgbClr val="FFFF00"/>
              </a:solidFill>
              <a:latin typeface="Calibri"/>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a:solidFill>
                  <a:srgbClr val="FFFF00"/>
                </a:solidFill>
                <a:latin typeface="Calibri"/>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FFFF66"/>
                  </a:solidFill>
                  <a:latin typeface="Calibri"/>
                </a:rPr>
                <a:t>Short </a:t>
              </a:r>
              <a:r>
                <a:rPr lang="en-US" sz="3200" b="1" i="1" dirty="0" err="1" smtClean="0">
                  <a:solidFill>
                    <a:srgbClr val="FFFF66"/>
                  </a:solidFill>
                  <a:latin typeface="Calibri"/>
                </a:rPr>
                <a:t>Bitline</a:t>
              </a:r>
              <a:r>
                <a:rPr lang="en-US" sz="3200" b="1" i="1" dirty="0">
                  <a:solidFill>
                    <a:srgbClr val="FFFF66"/>
                  </a:solidFill>
                  <a:latin typeface="Calibri"/>
                </a:rPr>
                <a:t> </a:t>
              </a:r>
              <a:r>
                <a:rPr lang="en-US" sz="3200" b="1" i="1" dirty="0" smtClean="0">
                  <a:solidFill>
                    <a:srgbClr val="FFFF66"/>
                  </a:solidFill>
                  <a:latin typeface="Calibri"/>
                  <a:sym typeface="Wingdings"/>
                </a:rPr>
                <a:t> </a:t>
              </a:r>
              <a:r>
                <a:rPr lang="en-US" sz="3200" b="1" i="1" dirty="0" smtClean="0">
                  <a:solidFill>
                    <a:srgbClr val="FFFF66"/>
                  </a:solidFill>
                  <a:latin typeface="Calibri"/>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FFFF66"/>
                    </a:solidFill>
                    <a:latin typeface="Calibri"/>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FFFF66"/>
                </a:solidFill>
                <a:latin typeface="Calibri"/>
              </a:rPr>
              <a:t>Add Isolation Transistor</a:t>
            </a:r>
            <a:r>
              <a:rPr lang="en-US" sz="3200" b="1" i="1" dirty="0">
                <a:solidFill>
                  <a:srgbClr val="FFFF66"/>
                </a:solidFill>
                <a:latin typeface="Calibri"/>
              </a:rPr>
              <a:t>s</a:t>
            </a:r>
            <a:endParaRPr lang="en-US" sz="3200" b="1" i="1" dirty="0" smtClean="0">
              <a:solidFill>
                <a:srgbClr val="FFFF66"/>
              </a:solidFill>
              <a:latin typeface="Calibri"/>
            </a:endParaRP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FF0000"/>
                </a:solidFill>
                <a:latin typeface="Calibri"/>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999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008000"/>
                </a:solidFill>
                <a:latin typeface="Calibri"/>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a:solidFill>
                  <a:srgbClr val="FFFF00"/>
                </a:solidFill>
                <a:latin typeface="Calibri"/>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a:solidFill>
                      <a:prstClr val="black"/>
                    </a:solidFill>
                    <a:latin typeface="Calibri"/>
                    <a:cs typeface="Calibri"/>
                  </a:rPr>
                  <a:t>Long </a:t>
                </a:r>
                <a:r>
                  <a:rPr lang="en-US" sz="3200" b="1" err="1">
                    <a:solidFill>
                      <a:prstClr val="black"/>
                    </a:solidFill>
                    <a:latin typeface="Calibri"/>
                    <a:cs typeface="Calibri"/>
                  </a:rPr>
                  <a:t>Bitline</a:t>
                </a:r>
                <a:endParaRPr lang="en-US" sz="3200" b="1">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srgbClr val="FFFF00"/>
                  </a:solidFill>
                  <a:latin typeface="Calibri"/>
                  <a:cs typeface="Calibri"/>
                </a:rPr>
                <a:t>Long </a:t>
              </a:r>
              <a:r>
                <a:rPr lang="en-US" sz="3200" b="1" dirty="0" err="1">
                  <a:solidFill>
                    <a:srgbClr val="FFFF00"/>
                  </a:solidFill>
                  <a:latin typeface="Calibri"/>
                  <a:cs typeface="Calibri"/>
                </a:rPr>
                <a:t>Bitline</a:t>
              </a:r>
              <a:endParaRPr lang="en-US" sz="3200" b="1" dirty="0">
                <a:solidFill>
                  <a:srgbClr val="FFFF00"/>
                </a:solidFill>
                <a:latin typeface="Calibri"/>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FF0000"/>
                  </a:solidFill>
                  <a:latin typeface="Calibri"/>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a:solidFill>
                      <a:prstClr val="black"/>
                    </a:solidFill>
                    <a:latin typeface="Calibri"/>
                    <a:cs typeface="Calibri"/>
                  </a:rPr>
                  <a:t>Short </a:t>
                </a:r>
                <a:r>
                  <a:rPr lang="en-US" sz="3200" b="1" err="1">
                    <a:solidFill>
                      <a:prstClr val="black"/>
                    </a:solidFill>
                    <a:latin typeface="Calibri"/>
                    <a:cs typeface="Calibri"/>
                  </a:rPr>
                  <a:t>Bitline</a:t>
                </a:r>
                <a:endParaRPr lang="en-US" sz="3200" b="1">
                  <a:solidFill>
                    <a:prstClr val="black"/>
                  </a:solidFill>
                  <a:latin typeface="Calibri"/>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srgbClr val="FFFF00"/>
                  </a:solidFill>
                  <a:latin typeface="Calibri"/>
                  <a:cs typeface="Calibri"/>
                </a:rPr>
                <a:t>Short </a:t>
              </a:r>
              <a:r>
                <a:rPr lang="en-US" sz="3200" b="1" dirty="0" err="1">
                  <a:solidFill>
                    <a:srgbClr val="FFFF00"/>
                  </a:solidFill>
                  <a:latin typeface="Calibri"/>
                  <a:cs typeface="Calibri"/>
                </a:rPr>
                <a:t>Bitline</a:t>
              </a:r>
              <a:endParaRPr lang="en-US" sz="3200" b="1" dirty="0">
                <a:solidFill>
                  <a:srgbClr val="FFFF00"/>
                </a:solidFill>
                <a:latin typeface="Calibri"/>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srgbClr val="FFFF00"/>
                </a:solidFill>
                <a:latin typeface="Calibri"/>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fontAlgn="auto">
                <a:spcBef>
                  <a:spcPts val="0"/>
                </a:spcBef>
                <a:spcAft>
                  <a:spcPts val="0"/>
                </a:spcAft>
              </a:pPr>
              <a:r>
                <a:rPr lang="en-US" sz="3200" b="1" dirty="0">
                  <a:solidFill>
                    <a:srgbClr val="FFFF00"/>
                  </a:solidFill>
                  <a:latin typeface="Calibri"/>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b="1">
                <a:solidFill>
                  <a:prstClr val="black"/>
                </a:solidFill>
                <a:latin typeface="Calibri"/>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libri"/>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fontAlgn="auto">
                <a:spcBef>
                  <a:spcPts val="0"/>
                </a:spcBef>
                <a:spcAft>
                  <a:spcPts val="0"/>
                </a:spcAft>
              </a:pPr>
              <a:r>
                <a:rPr lang="en-US" sz="3200" b="1" dirty="0">
                  <a:solidFill>
                    <a:srgbClr val="FFFF00"/>
                  </a:solidFill>
                  <a:latin typeface="Calibri"/>
                  <a:cs typeface="Calibri"/>
                </a:rPr>
                <a:t>Small area using long </a:t>
              </a:r>
              <a:r>
                <a:rPr lang="en-US" sz="3200" b="1" dirty="0" err="1">
                  <a:solidFill>
                    <a:srgbClr val="FFFF00"/>
                  </a:solidFill>
                  <a:latin typeface="Calibri"/>
                  <a:cs typeface="Calibri"/>
                </a:rPr>
                <a:t>bitline</a:t>
              </a:r>
              <a:endParaRPr lang="en-US" sz="3200" b="1" dirty="0">
                <a:solidFill>
                  <a:srgbClr val="FFFF00"/>
                </a:solidFill>
                <a:latin typeface="Calibri"/>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7198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3611272684"/>
              </p:ext>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3703565788"/>
              </p:ext>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a:t>
            </a:r>
            <a:r>
              <a:rPr lang="en-US" dirty="0"/>
              <a:t>Commodity DRAM </a:t>
            </a:r>
            <a:r>
              <a:rPr lang="en-US" dirty="0" smtClean="0"/>
              <a:t>vs. TL-DRAM </a:t>
            </a:r>
            <a:r>
              <a:rPr lang="en-US" sz="2700" dirty="0" smtClean="0">
                <a:solidFill>
                  <a:srgbClr val="1A5712"/>
                </a:solidFill>
              </a:rPr>
              <a:t>[HPCA 2013] </a:t>
            </a:r>
            <a:endParaRPr lang="en-US" sz="2700" dirty="0">
              <a:solidFill>
                <a:srgbClr val="1A5712"/>
              </a:solidFill>
            </a:endParaRP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a:solidFill>
                  <a:prstClr val="black"/>
                </a:solidFill>
                <a:latin typeface="Calibri"/>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b="1" dirty="0">
                <a:solidFill>
                  <a:prstClr val="black"/>
                </a:solidFill>
                <a:latin typeface="Calibri"/>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fontAlgn="auto">
              <a:lnSpc>
                <a:spcPct val="90000"/>
              </a:lnSpc>
              <a:spcAft>
                <a:spcPts val="0"/>
              </a:spcAft>
              <a:buFont typeface="Arial" pitchFamily="34" charset="0"/>
              <a:buNone/>
            </a:pPr>
            <a:r>
              <a:rPr lang="en-US" sz="2800" b="1" dirty="0" smtClean="0">
                <a:solidFill>
                  <a:srgbClr val="0000FF"/>
                </a:solidFill>
                <a:latin typeface="Calibri"/>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fontAlgn="auto">
              <a:lnSpc>
                <a:spcPct val="90000"/>
              </a:lnSpc>
              <a:spcAft>
                <a:spcPts val="0"/>
              </a:spcAft>
              <a:buFont typeface="Arial" pitchFamily="34" charset="0"/>
              <a:buNone/>
            </a:pPr>
            <a:r>
              <a:rPr lang="en-US" sz="2800" b="1">
                <a:solidFill>
                  <a:srgbClr val="FF0000"/>
                </a:solidFill>
                <a:latin typeface="Calibri"/>
              </a:rPr>
              <a:t>+</a:t>
            </a:r>
            <a:r>
              <a:rPr lang="en-US" sz="2800" b="1" smtClean="0">
                <a:solidFill>
                  <a:srgbClr val="FF0000"/>
                </a:solidFill>
                <a:latin typeface="Calibri"/>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fontAlgn="auto">
              <a:lnSpc>
                <a:spcPct val="90000"/>
              </a:lnSpc>
              <a:spcAft>
                <a:spcPts val="0"/>
              </a:spcAft>
              <a:buFont typeface="Arial" pitchFamily="34" charset="0"/>
              <a:buNone/>
            </a:pPr>
            <a:r>
              <a:rPr lang="en-US" sz="2800" b="1" smtClean="0">
                <a:solidFill>
                  <a:srgbClr val="0000FF"/>
                </a:solidFill>
                <a:latin typeface="Calibri"/>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fontAlgn="auto">
              <a:lnSpc>
                <a:spcPct val="90000"/>
              </a:lnSpc>
              <a:spcAft>
                <a:spcPts val="0"/>
              </a:spcAft>
              <a:buFont typeface="Arial" pitchFamily="34" charset="0"/>
              <a:buNone/>
            </a:pPr>
            <a:r>
              <a:rPr lang="en-US" sz="2800" b="1" smtClean="0">
                <a:solidFill>
                  <a:srgbClr val="FF0000"/>
                </a:solidFill>
                <a:latin typeface="Calibri"/>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90000"/>
              </a:lnSpc>
              <a:spcAft>
                <a:spcPts val="0"/>
              </a:spcAft>
            </a:pPr>
            <a:r>
              <a:rPr lang="en-US" sz="3600" b="1" dirty="0" smtClean="0">
                <a:solidFill>
                  <a:prstClr val="black"/>
                </a:solidFill>
                <a:latin typeface="Calibri"/>
              </a:rPr>
              <a:t>DRAM Latency </a:t>
            </a:r>
            <a:r>
              <a:rPr lang="en-US" sz="3600" dirty="0" smtClean="0">
                <a:solidFill>
                  <a:prstClr val="black"/>
                </a:solidFill>
                <a:latin typeface="Calibri"/>
              </a:rPr>
              <a:t>(</a:t>
            </a:r>
            <a:r>
              <a:rPr lang="en-US" sz="3600" dirty="0" err="1" smtClean="0">
                <a:solidFill>
                  <a:prstClr val="black"/>
                </a:solidFill>
                <a:latin typeface="Calibri"/>
              </a:rPr>
              <a:t>tRC</a:t>
            </a:r>
            <a:r>
              <a:rPr lang="en-US" sz="3600" dirty="0" smtClean="0">
                <a:solidFill>
                  <a:prstClr val="black"/>
                </a:solidFill>
                <a:latin typeface="Calibri"/>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90000"/>
              </a:lnSpc>
              <a:spcAft>
                <a:spcPts val="0"/>
              </a:spcAft>
            </a:pPr>
            <a:r>
              <a:rPr lang="en-US" sz="3600" b="1" dirty="0" smtClean="0">
                <a:solidFill>
                  <a:prstClr val="black"/>
                </a:solidFill>
                <a:latin typeface="Calibri"/>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90000"/>
              </a:lnSpc>
              <a:spcAft>
                <a:spcPts val="0"/>
              </a:spcAft>
            </a:pPr>
            <a:r>
              <a:rPr lang="en-US" sz="3600" b="1" dirty="0" smtClean="0">
                <a:solidFill>
                  <a:prstClr val="black"/>
                </a:solidFill>
                <a:latin typeface="Calibri"/>
              </a:rPr>
              <a:t>DRAM Area Overhead</a:t>
            </a:r>
          </a:p>
          <a:p>
            <a:pPr marL="457200" lvl="1" indent="0" fontAlgn="auto">
              <a:lnSpc>
                <a:spcPct val="90000"/>
              </a:lnSpc>
              <a:spcAft>
                <a:spcPts val="0"/>
              </a:spcAft>
              <a:buFont typeface="Arial" pitchFamily="34" charset="0"/>
              <a:buNone/>
            </a:pPr>
            <a:r>
              <a:rPr lang="en-US" sz="3200" b="1" dirty="0" smtClean="0">
                <a:solidFill>
                  <a:srgbClr val="4F81BD">
                    <a:lumMod val="75000"/>
                  </a:srgbClr>
                </a:solidFill>
                <a:latin typeface="Calibri"/>
              </a:rPr>
              <a:t>~3%</a:t>
            </a:r>
            <a:r>
              <a:rPr lang="en-US" sz="2800" dirty="0" smtClean="0">
                <a:solidFill>
                  <a:prstClr val="black"/>
                </a:solidFill>
                <a:latin typeface="Calibri"/>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auto">
                <a:lnSpc>
                  <a:spcPct val="90000"/>
                </a:lnSpc>
                <a:spcAft>
                  <a:spcPts val="0"/>
                </a:spcAft>
                <a:buFont typeface="Arial" pitchFamily="34" charset="0"/>
                <a:buNone/>
              </a:pPr>
              <a:r>
                <a:rPr lang="en-US" b="1" smtClean="0">
                  <a:solidFill>
                    <a:prstClr val="black"/>
                  </a:solidFill>
                  <a:latin typeface="Calibri"/>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auto">
                <a:lnSpc>
                  <a:spcPct val="90000"/>
                </a:lnSpc>
                <a:spcAft>
                  <a:spcPts val="0"/>
                </a:spcAft>
                <a:buFont typeface="Arial" pitchFamily="34" charset="0"/>
                <a:buNone/>
              </a:pPr>
              <a:r>
                <a:rPr lang="en-US" b="1" dirty="0" smtClean="0">
                  <a:solidFill>
                    <a:prstClr val="black"/>
                  </a:solidFill>
                  <a:latin typeface="Calibri"/>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auto">
                <a:lnSpc>
                  <a:spcPct val="90000"/>
                </a:lnSpc>
                <a:spcAft>
                  <a:spcPts val="0"/>
                </a:spcAft>
                <a:buFont typeface="Arial" pitchFamily="34" charset="0"/>
                <a:buNone/>
              </a:pPr>
              <a:r>
                <a:rPr lang="en-US" b="1" smtClean="0">
                  <a:solidFill>
                    <a:prstClr val="black"/>
                  </a:solidFill>
                  <a:latin typeface="Calibri"/>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auto">
                <a:lnSpc>
                  <a:spcPct val="90000"/>
                </a:lnSpc>
                <a:spcAft>
                  <a:spcPts val="0"/>
                </a:spcAft>
                <a:buFont typeface="Arial" pitchFamily="34" charset="0"/>
                <a:buNone/>
              </a:pPr>
              <a:r>
                <a:rPr lang="en-US" b="1" smtClean="0">
                  <a:solidFill>
                    <a:prstClr val="black"/>
                  </a:solidFill>
                  <a:latin typeface="Calibri"/>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auto">
                <a:lnSpc>
                  <a:spcPct val="90000"/>
                </a:lnSpc>
                <a:spcAft>
                  <a:spcPts val="0"/>
                </a:spcAft>
                <a:buFont typeface="Arial" pitchFamily="34" charset="0"/>
                <a:buNone/>
              </a:pPr>
              <a:r>
                <a:rPr lang="en-US" b="1" smtClean="0">
                  <a:solidFill>
                    <a:prstClr val="black"/>
                  </a:solidFill>
                  <a:latin typeface="Calibri"/>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auto">
                <a:lnSpc>
                  <a:spcPct val="90000"/>
                </a:lnSpc>
                <a:spcAft>
                  <a:spcPts val="0"/>
                </a:spcAft>
                <a:buFont typeface="Arial" pitchFamily="34" charset="0"/>
                <a:buNone/>
              </a:pPr>
              <a:r>
                <a:rPr lang="en-US" b="1" smtClean="0">
                  <a:solidFill>
                    <a:prstClr val="black"/>
                  </a:solidFill>
                  <a:latin typeface="Calibri"/>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fontAlgn="auto">
              <a:lnSpc>
                <a:spcPct val="90000"/>
              </a:lnSpc>
              <a:spcAft>
                <a:spcPts val="0"/>
              </a:spcAft>
              <a:buFont typeface="Arial" pitchFamily="34" charset="0"/>
              <a:buNone/>
            </a:pPr>
            <a:r>
              <a:rPr lang="en-US" b="1" dirty="0" smtClean="0">
                <a:solidFill>
                  <a:prstClr val="black"/>
                </a:solidFill>
                <a:latin typeface="Calibri"/>
              </a:rPr>
              <a:t> (52.5ns)</a:t>
            </a:r>
          </a:p>
        </p:txBody>
      </p:sp>
    </p:spTree>
    <p:extLst>
      <p:ext uri="{BB962C8B-B14F-4D97-AF65-F5344CB8AC3E}">
        <p14:creationId xmlns:p14="http://schemas.microsoft.com/office/powerpoint/2010/main" val="3746034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(Die-Area)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3477049030"/>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fontAlgn="auto">
              <a:spcBef>
                <a:spcPts val="0"/>
              </a:spcBef>
              <a:spcAft>
                <a:spcPts val="0"/>
              </a:spcAft>
            </a:pPr>
            <a:r>
              <a:rPr lang="en-US" sz="2800" b="1">
                <a:solidFill>
                  <a:prstClr val="black"/>
                </a:solidFill>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algn="r" fontAlgn="auto">
              <a:spcBef>
                <a:spcPts val="0"/>
              </a:spcBef>
              <a:spcAft>
                <a:spcPts val="0"/>
              </a:spcAft>
            </a:pPr>
            <a:r>
              <a:rPr lang="en-US" sz="2800" b="1">
                <a:solidFill>
                  <a:prstClr val="black"/>
                </a:solidFill>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algn="r" fontAlgn="auto">
              <a:spcBef>
                <a:spcPts val="0"/>
              </a:spcBef>
              <a:spcAft>
                <a:spcPts val="0"/>
              </a:spcAft>
            </a:pPr>
            <a:r>
              <a:rPr lang="en-US" sz="2800" b="1" dirty="0">
                <a:solidFill>
                  <a:prstClr val="black"/>
                </a:solidFill>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algn="ctr" fontAlgn="auto">
              <a:spcBef>
                <a:spcPts val="0"/>
              </a:spcBef>
              <a:spcAft>
                <a:spcPts val="0"/>
              </a:spcAft>
            </a:pPr>
            <a:r>
              <a:rPr lang="en-US" sz="2800" b="1" dirty="0">
                <a:solidFill>
                  <a:prstClr val="black"/>
                </a:solidFill>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fontAlgn="auto">
              <a:spcBef>
                <a:spcPts val="0"/>
              </a:spcBef>
              <a:spcAft>
                <a:spcPts val="0"/>
              </a:spcAft>
            </a:pPr>
            <a:r>
              <a:rPr lang="en-US" sz="2800" b="1" dirty="0">
                <a:solidFill>
                  <a:prstClr val="black"/>
                </a:solidFill>
                <a:latin typeface="Calibri"/>
                <a:ea typeface="+mn-ea"/>
                <a:cs typeface="+mn-cs"/>
              </a:rPr>
              <a:t>   512 cells/</a:t>
            </a:r>
            <a:r>
              <a:rPr lang="en-US" sz="2800" b="1" dirty="0" err="1">
                <a:solidFill>
                  <a:prstClr val="black"/>
                </a:solidFill>
                <a:latin typeface="Calibri"/>
                <a:ea typeface="+mn-ea"/>
                <a:cs typeface="+mn-cs"/>
              </a:rPr>
              <a:t>bitline</a:t>
            </a:r>
            <a:r>
              <a:rPr lang="en-US" sz="2800" b="1" dirty="0">
                <a:solidFill>
                  <a:prstClr val="black"/>
                </a:solidFill>
                <a:latin typeface="Calibri"/>
                <a:ea typeface="+mn-ea"/>
                <a:cs typeface="+mn-cs"/>
              </a:rPr>
              <a:t> </a:t>
            </a:r>
          </a:p>
          <a:p>
            <a:pPr fontAlgn="auto">
              <a:spcBef>
                <a:spcPts val="0"/>
              </a:spcBef>
              <a:spcAft>
                <a:spcPts val="0"/>
              </a:spcAft>
            </a:pPr>
            <a:r>
              <a:rPr lang="en-US" sz="2800" b="1" dirty="0">
                <a:solidFill>
                  <a:prstClr val="black"/>
                </a:solidFill>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prstClr val="white"/>
                </a:solidFill>
                <a:latin typeface="Calibri"/>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prstClr val="white"/>
                </a:solidFill>
                <a:latin typeface="Calibri"/>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i="1" dirty="0">
                <a:solidFill>
                  <a:srgbClr val="9BBB59">
                    <a:lumMod val="50000"/>
                  </a:srgbClr>
                </a:solidFill>
                <a:latin typeface="Calibri"/>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en-US" sz="2800" b="1" i="1" dirty="0">
                <a:solidFill>
                  <a:srgbClr val="FF0000"/>
                </a:solidFill>
                <a:latin typeface="Calibri"/>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200" b="1" dirty="0">
                <a:solidFill>
                  <a:prstClr val="white"/>
                </a:solidFill>
                <a:latin typeface="Calibri"/>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algn="ctr" fontAlgn="auto">
                <a:spcBef>
                  <a:spcPts val="0"/>
                </a:spcBef>
                <a:spcAft>
                  <a:spcPts val="0"/>
                </a:spcAft>
              </a:pPr>
              <a:r>
                <a:rPr lang="en-US" sz="2800" b="1" dirty="0">
                  <a:solidFill>
                    <a:srgbClr val="FFFFFF"/>
                  </a:solidFill>
                  <a:latin typeface="Calibri"/>
                  <a:ea typeface="+mn-ea"/>
                  <a:cs typeface="+mn-cs"/>
                </a:rPr>
                <a:t>GOAL</a:t>
              </a:r>
            </a:p>
          </p:txBody>
        </p:sp>
      </p:grpSp>
    </p:spTree>
    <p:extLst>
      <p:ext uri="{BB962C8B-B14F-4D97-AF65-F5344CB8AC3E}">
        <p14:creationId xmlns:p14="http://schemas.microsoft.com/office/powerpoint/2010/main" val="208587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Leveraging Tiered-Latency DRAM </a:t>
            </a:r>
            <a:endParaRPr lang="en-US" dirty="0"/>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smtClean="0"/>
              <a:t>TL-DRAM is a </a:t>
            </a:r>
            <a:r>
              <a:rPr lang="en-US" sz="3200" b="1" i="1" dirty="0" smtClean="0"/>
              <a:t>substrate</a:t>
            </a:r>
            <a:r>
              <a:rPr lang="en-US" sz="3200" dirty="0" smtClean="0"/>
              <a:t> that can be leveraged by the hardware and/or software</a:t>
            </a:r>
          </a:p>
          <a:p>
            <a:pPr>
              <a:lnSpc>
                <a:spcPct val="85000"/>
              </a:lnSpc>
            </a:pPr>
            <a:endParaRPr lang="en-US" sz="1800" dirty="0"/>
          </a:p>
          <a:p>
            <a:pPr>
              <a:lnSpc>
                <a:spcPct val="85000"/>
              </a:lnSpc>
            </a:pPr>
            <a:r>
              <a:rPr lang="en-US" sz="3200" dirty="0" smtClean="0"/>
              <a:t>Many potential uses</a:t>
            </a:r>
          </a:p>
          <a:p>
            <a:pPr marL="801688" lvl="1" indent="-344488">
              <a:lnSpc>
                <a:spcPct val="85000"/>
              </a:lnSpc>
              <a:buFont typeface="+mj-lt"/>
              <a:buAutoNum type="arabicPeriod"/>
            </a:pPr>
            <a:r>
              <a:rPr lang="en-US" sz="2800" dirty="0" smtClean="0"/>
              <a:t>Use near segment as hardware-managed </a:t>
            </a:r>
            <a:r>
              <a:rPr lang="en-US" sz="2800" b="1" i="1" dirty="0" smtClean="0"/>
              <a:t>inclusive</a:t>
            </a:r>
            <a:r>
              <a:rPr lang="en-US" sz="2800" dirty="0" smtClean="0"/>
              <a:t> cache to far segment</a:t>
            </a:r>
          </a:p>
          <a:p>
            <a:pPr marL="801688" lvl="1" indent="-344488">
              <a:lnSpc>
                <a:spcPct val="85000"/>
              </a:lnSpc>
              <a:buFont typeface="+mj-lt"/>
              <a:buAutoNum type="arabicPeriod"/>
            </a:pPr>
            <a:r>
              <a:rPr lang="en-US" sz="2800" dirty="0" smtClean="0"/>
              <a:t>Use near segment as hardware-managed </a:t>
            </a:r>
            <a:r>
              <a:rPr lang="en-US" sz="2800" b="1" i="1" dirty="0" smtClean="0"/>
              <a:t>exclusive</a:t>
            </a:r>
            <a:r>
              <a:rPr lang="en-US" sz="2800" dirty="0" smtClean="0"/>
              <a:t> cache to far segment</a:t>
            </a:r>
            <a:endParaRPr lang="en-US" sz="2800" dirty="0"/>
          </a:p>
          <a:p>
            <a:pPr marL="801688" lvl="1" indent="-344488">
              <a:lnSpc>
                <a:spcPct val="85000"/>
              </a:lnSpc>
              <a:buFont typeface="+mj-lt"/>
              <a:buAutoNum type="arabicPeriod"/>
            </a:pPr>
            <a:r>
              <a:rPr lang="en-US" sz="2800" dirty="0" smtClean="0"/>
              <a:t>Profile-based page mapping by operating system</a:t>
            </a:r>
          </a:p>
          <a:p>
            <a:pPr marL="801688" lvl="1" indent="-344488">
              <a:lnSpc>
                <a:spcPct val="85000"/>
              </a:lnSpc>
              <a:buFont typeface="+mj-lt"/>
              <a:buAutoNum type="arabicPeriod"/>
            </a:pPr>
            <a:r>
              <a:rPr lang="en-US" sz="2800" dirty="0" smtClean="0"/>
              <a:t>Simply replace DRAM with TL-DRAM </a:t>
            </a:r>
            <a:r>
              <a:rPr lang="en-US" sz="1000" dirty="0" smtClean="0">
                <a:latin typeface="Wingdings"/>
                <a:ea typeface="Wingdings"/>
                <a:cs typeface="Wingdings"/>
                <a:sym typeface="Wingdings"/>
              </a:rPr>
              <a:t> </a:t>
            </a:r>
            <a:endParaRPr lang="en-US" sz="2800" dirty="0" smtClean="0"/>
          </a:p>
          <a:p>
            <a:pPr marL="457200" lvl="1" indent="0">
              <a:lnSpc>
                <a:spcPct val="85000"/>
              </a:lnSpc>
              <a:buNone/>
            </a:pPr>
            <a:endParaRPr lang="en-US" sz="2800" dirty="0" smtClean="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6" name="Rectangle 5"/>
          <p:cNvSpPr/>
          <p:nvPr/>
        </p:nvSpPr>
        <p:spPr>
          <a:xfrm>
            <a:off x="683568" y="6490211"/>
            <a:ext cx="7560840" cy="323165"/>
          </a:xfrm>
          <a:prstGeom prst="rect">
            <a:avLst/>
          </a:prstGeom>
        </p:spPr>
        <p:txBody>
          <a:bodyPr wrap="square">
            <a:spAutoFit/>
          </a:bodyPr>
          <a:lstStyle/>
          <a:p>
            <a:pPr fontAlgn="auto">
              <a:spcBef>
                <a:spcPts val="0"/>
              </a:spcBef>
              <a:spcAft>
                <a:spcPts val="0"/>
              </a:spcAft>
            </a:pPr>
            <a:r>
              <a:rPr lang="en-US" sz="1500" dirty="0">
                <a:solidFill>
                  <a:prstClr val="black"/>
                </a:solidFill>
                <a:latin typeface="Calibri"/>
                <a:ea typeface="+mn-ea"/>
                <a:cs typeface="+mn-cs"/>
              </a:rPr>
              <a:t>Lee+, “</a:t>
            </a:r>
            <a:r>
              <a:rPr lang="en-US" sz="1500" dirty="0">
                <a:solidFill>
                  <a:srgbClr val="0000FF"/>
                </a:solidFill>
                <a:latin typeface="Calibri"/>
                <a:ea typeface="+mn-ea"/>
                <a:cs typeface="+mn-cs"/>
              </a:rPr>
              <a:t>Tiered-Latency DRAM: A Low Latency and Low Cost DRAM Architecture</a:t>
            </a:r>
            <a:r>
              <a:rPr lang="en-US" sz="1500" dirty="0">
                <a:solidFill>
                  <a:prstClr val="black"/>
                </a:solidFill>
                <a:latin typeface="Calibri"/>
                <a:ea typeface="+mn-ea"/>
                <a:cs typeface="+mn-cs"/>
              </a:rPr>
              <a:t>,” HPCA 2013.</a:t>
            </a:r>
          </a:p>
        </p:txBody>
      </p:sp>
    </p:spTree>
    <p:extLst>
      <p:ext uri="{BB962C8B-B14F-4D97-AF65-F5344CB8AC3E}">
        <p14:creationId xmlns:p14="http://schemas.microsoft.com/office/powerpoint/2010/main" val="4210603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r>
              <a:rPr lang="en-US">
                <a:latin typeface="Garamond" charset="0"/>
              </a:rPr>
              <a:t>Computer Architecture Today (IV)</a:t>
            </a:r>
          </a:p>
        </p:txBody>
      </p:sp>
      <p:sp>
        <p:nvSpPr>
          <p:cNvPr id="3" name="Content Placeholder 2"/>
          <p:cNvSpPr>
            <a:spLocks noGrp="1"/>
          </p:cNvSpPr>
          <p:nvPr>
            <p:ph idx="1"/>
          </p:nvPr>
        </p:nvSpPr>
        <p:spPr>
          <a:xfrm>
            <a:off x="228600" y="996950"/>
            <a:ext cx="8763000" cy="5194300"/>
          </a:xfrm>
        </p:spPr>
        <p:txBody>
          <a:bodyPr/>
          <a:lstStyle/>
          <a:p>
            <a:r>
              <a:rPr lang="en-US">
                <a:latin typeface="Tahoma" charset="0"/>
              </a:rPr>
              <a:t>You can revolutionize the way computers are built, if you understand both the hardware and the software (and change each accordingly)</a:t>
            </a:r>
          </a:p>
          <a:p>
            <a:endParaRPr lang="en-US">
              <a:latin typeface="Tahoma" charset="0"/>
            </a:endParaRPr>
          </a:p>
          <a:p>
            <a:r>
              <a:rPr lang="en-US">
                <a:latin typeface="Tahoma" charset="0"/>
              </a:rPr>
              <a:t>You can invent new paradigms for computation, communication, and storage</a:t>
            </a:r>
          </a:p>
          <a:p>
            <a:pPr lvl="1"/>
            <a:endParaRPr lang="en-US">
              <a:latin typeface="Tahoma" charset="0"/>
              <a:ea typeface="ＭＳ Ｐゴシック" charset="0"/>
            </a:endParaRPr>
          </a:p>
          <a:p>
            <a:r>
              <a:rPr lang="en-US">
                <a:latin typeface="Tahoma" charset="0"/>
              </a:rPr>
              <a:t>Recommended book: Thomas Kuhn, “</a:t>
            </a:r>
            <a:r>
              <a:rPr lang="en-US" altLang="ja-JP">
                <a:solidFill>
                  <a:srgbClr val="0000FF"/>
                </a:solidFill>
                <a:latin typeface="Tahoma" charset="0"/>
              </a:rPr>
              <a:t>The Structure of Scientific Revolutions</a:t>
            </a:r>
            <a:r>
              <a:rPr lang="en-US">
                <a:latin typeface="Tahoma" charset="0"/>
              </a:rPr>
              <a:t>”</a:t>
            </a:r>
            <a:r>
              <a:rPr lang="en-US" altLang="ja-JP">
                <a:latin typeface="Tahoma" charset="0"/>
              </a:rPr>
              <a:t> (1962)</a:t>
            </a:r>
          </a:p>
          <a:p>
            <a:pPr lvl="1"/>
            <a:r>
              <a:rPr lang="en-US">
                <a:latin typeface="Tahoma" charset="0"/>
                <a:ea typeface="ＭＳ Ｐゴシック" charset="0"/>
              </a:rPr>
              <a:t>Pre-paradigm science: no clear consensus in the field</a:t>
            </a:r>
          </a:p>
          <a:p>
            <a:pPr lvl="1"/>
            <a:r>
              <a:rPr lang="en-US">
                <a:latin typeface="Tahoma" charset="0"/>
                <a:ea typeface="ＭＳ Ｐゴシック" charset="0"/>
              </a:rPr>
              <a:t>Normal science: dominant theory used to explain/improve things (business as usual); exceptions considered anomalies</a:t>
            </a:r>
          </a:p>
          <a:p>
            <a:pPr lvl="1"/>
            <a:r>
              <a:rPr lang="en-US">
                <a:latin typeface="Tahoma" charset="0"/>
                <a:ea typeface="ＭＳ Ｐゴシック" charset="0"/>
              </a:rPr>
              <a:t>Revolutionary science: underlying assumptions re-examined</a:t>
            </a:r>
          </a:p>
        </p:txBody>
      </p:sp>
      <p:sp>
        <p:nvSpPr>
          <p:cNvPr id="1587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6A98A-DA30-F14D-BF1D-36479C80EC5E}" type="slidenum">
              <a:rPr lang="en-US" sz="1600">
                <a:solidFill>
                  <a:srgbClr val="000000"/>
                </a:solidFill>
                <a:latin typeface="Garamond" charset="0"/>
                <a:cs typeface="Arial" charset="0"/>
              </a:rPr>
              <a:pPr eaLnBrk="1" hangingPunct="1"/>
              <a:t>11</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21119916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1790315600"/>
              </p:ext>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4232168656"/>
              </p:ext>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Performance &amp; Power Consumption  </a:t>
            </a:r>
            <a:endParaRPr lang="en-US" dirty="0"/>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auto">
              <a:spcBef>
                <a:spcPts val="0"/>
              </a:spcBef>
              <a:spcAft>
                <a:spcPts val="0"/>
              </a:spcAft>
            </a:pPr>
            <a:r>
              <a:rPr lang="en-US" sz="2200" b="1" dirty="0" smtClean="0">
                <a:solidFill>
                  <a:srgbClr val="9BBB59">
                    <a:lumMod val="50000"/>
                  </a:srgbClr>
                </a:solidFill>
                <a:latin typeface="Calibri"/>
              </a:rPr>
              <a:t>11.5%</a:t>
            </a:r>
            <a:endParaRPr lang="en-US" sz="2200" b="1" dirty="0">
              <a:solidFill>
                <a:srgbClr val="9BBB59">
                  <a:lumMod val="50000"/>
                </a:srgbClr>
              </a:solidFill>
              <a:latin typeface="Calibri"/>
            </a:endParaRPr>
          </a:p>
          <a:p>
            <a:pPr algn="ctr" fontAlgn="auto">
              <a:spcBef>
                <a:spcPts val="0"/>
              </a:spcBef>
              <a:spcAft>
                <a:spcPts val="0"/>
              </a:spcAft>
            </a:pPr>
            <a:endParaRPr lang="en-US" sz="2200" b="1" dirty="0">
              <a:solidFill>
                <a:srgbClr val="9BBB59">
                  <a:lumMod val="50000"/>
                </a:srgbClr>
              </a:solidFill>
              <a:latin typeface="Calibri"/>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600" b="1" dirty="0">
                <a:solidFill>
                  <a:prstClr val="black"/>
                </a:solidFill>
                <a:latin typeface="Calibri"/>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en-US" sz="2600" b="1" dirty="0">
                <a:solidFill>
                  <a:prstClr val="black"/>
                </a:solidFill>
                <a:latin typeface="Calibri"/>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600" b="1" dirty="0">
                <a:solidFill>
                  <a:prstClr val="black"/>
                </a:solidFill>
                <a:latin typeface="Calibri"/>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en-US" sz="2600" b="1" dirty="0">
                <a:solidFill>
                  <a:prstClr val="black"/>
                </a:solidFill>
                <a:latin typeface="Calibri"/>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auto">
              <a:spcBef>
                <a:spcPts val="0"/>
              </a:spcBef>
              <a:spcAft>
                <a:spcPts val="0"/>
              </a:spcAft>
            </a:pPr>
            <a:r>
              <a:rPr lang="en-US" sz="2200" b="1" dirty="0" smtClean="0">
                <a:solidFill>
                  <a:srgbClr val="9BBB59">
                    <a:lumMod val="50000"/>
                  </a:srgbClr>
                </a:solidFill>
                <a:latin typeface="Calibri"/>
              </a:rPr>
              <a:t>10.7%</a:t>
            </a:r>
            <a:endParaRPr lang="en-US" sz="2200" b="1" dirty="0">
              <a:solidFill>
                <a:srgbClr val="9BBB59">
                  <a:lumMod val="50000"/>
                </a:srgbClr>
              </a:solidFill>
              <a:latin typeface="Calibri"/>
            </a:endParaRPr>
          </a:p>
          <a:p>
            <a:pPr algn="ctr" fontAlgn="auto">
              <a:spcBef>
                <a:spcPts val="0"/>
              </a:spcBef>
              <a:spcAft>
                <a:spcPts val="0"/>
              </a:spcAft>
            </a:pPr>
            <a:endParaRPr lang="en-US" sz="2200" b="1" dirty="0">
              <a:solidFill>
                <a:srgbClr val="9BBB59">
                  <a:lumMod val="50000"/>
                </a:srgbClr>
              </a:solidFill>
              <a:latin typeface="Calibri"/>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auto">
              <a:spcBef>
                <a:spcPts val="0"/>
              </a:spcBef>
              <a:spcAft>
                <a:spcPts val="0"/>
              </a:spcAft>
            </a:pPr>
            <a:r>
              <a:rPr lang="en-US" sz="2200" b="1" dirty="0" smtClean="0">
                <a:solidFill>
                  <a:srgbClr val="9BBB59">
                    <a:lumMod val="50000"/>
                  </a:srgbClr>
                </a:solidFill>
                <a:latin typeface="Calibri"/>
              </a:rPr>
              <a:t>12.4%</a:t>
            </a:r>
            <a:endParaRPr lang="en-US" sz="2200" b="1" dirty="0">
              <a:solidFill>
                <a:srgbClr val="9BBB59">
                  <a:lumMod val="50000"/>
                </a:srgbClr>
              </a:solidFill>
              <a:latin typeface="Calibri"/>
            </a:endParaRPr>
          </a:p>
          <a:p>
            <a:pPr algn="ctr" fontAlgn="auto">
              <a:spcBef>
                <a:spcPts val="0"/>
              </a:spcBef>
              <a:spcAft>
                <a:spcPts val="0"/>
              </a:spcAft>
            </a:pPr>
            <a:endParaRPr lang="en-US" sz="2200" b="1" dirty="0">
              <a:solidFill>
                <a:srgbClr val="9BBB59">
                  <a:lumMod val="50000"/>
                </a:srgbClr>
              </a:solidFill>
              <a:latin typeface="Calibri"/>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auto">
              <a:spcBef>
                <a:spcPts val="0"/>
              </a:spcBef>
              <a:spcAft>
                <a:spcPts val="0"/>
              </a:spcAft>
            </a:pPr>
            <a:r>
              <a:rPr lang="en-US" sz="2200" b="1" dirty="0" smtClean="0">
                <a:solidFill>
                  <a:srgbClr val="9BBB59">
                    <a:lumMod val="50000"/>
                  </a:srgbClr>
                </a:solidFill>
                <a:latin typeface="Calibri"/>
              </a:rPr>
              <a:t>–23%</a:t>
            </a:r>
            <a:endParaRPr lang="en-US" sz="2200" b="1" dirty="0">
              <a:solidFill>
                <a:srgbClr val="9BBB59">
                  <a:lumMod val="50000"/>
                </a:srgbClr>
              </a:solidFill>
              <a:latin typeface="Calibri"/>
            </a:endParaRPr>
          </a:p>
          <a:p>
            <a:pPr algn="ctr" fontAlgn="auto">
              <a:spcBef>
                <a:spcPts val="0"/>
              </a:spcBef>
              <a:spcAft>
                <a:spcPts val="0"/>
              </a:spcAft>
            </a:pPr>
            <a:endParaRPr lang="en-US" sz="2200" b="1" dirty="0">
              <a:solidFill>
                <a:srgbClr val="9BBB59">
                  <a:lumMod val="50000"/>
                </a:srgbClr>
              </a:solidFill>
              <a:latin typeface="Calibri"/>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200">
              <a:solidFill>
                <a:prstClr val="white"/>
              </a:solidFill>
              <a:latin typeface="Calibri"/>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200">
              <a:solidFill>
                <a:prstClr val="white"/>
              </a:solidFill>
              <a:latin typeface="Calibri"/>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auto">
              <a:spcBef>
                <a:spcPts val="0"/>
              </a:spcBef>
              <a:spcAft>
                <a:spcPts val="0"/>
              </a:spcAft>
            </a:pPr>
            <a:r>
              <a:rPr lang="en-US" sz="2200" b="1" dirty="0" smtClean="0">
                <a:solidFill>
                  <a:srgbClr val="9BBB59">
                    <a:lumMod val="50000"/>
                  </a:srgbClr>
                </a:solidFill>
                <a:latin typeface="Calibri"/>
              </a:rPr>
              <a:t>–24%</a:t>
            </a:r>
            <a:endParaRPr lang="en-US" sz="2200" b="1" dirty="0">
              <a:solidFill>
                <a:srgbClr val="9BBB59">
                  <a:lumMod val="50000"/>
                </a:srgbClr>
              </a:solidFill>
              <a:latin typeface="Calibri"/>
            </a:endParaRPr>
          </a:p>
          <a:p>
            <a:pPr algn="ctr" fontAlgn="auto">
              <a:spcBef>
                <a:spcPts val="0"/>
              </a:spcBef>
              <a:spcAft>
                <a:spcPts val="0"/>
              </a:spcAft>
            </a:pPr>
            <a:endParaRPr lang="en-US" sz="2200" b="1" dirty="0">
              <a:solidFill>
                <a:srgbClr val="9BBB59">
                  <a:lumMod val="50000"/>
                </a:srgbClr>
              </a:solidFill>
              <a:latin typeface="Calibri"/>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200">
              <a:solidFill>
                <a:prstClr val="white"/>
              </a:solidFill>
              <a:latin typeface="Calibri"/>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auto">
              <a:spcBef>
                <a:spcPts val="0"/>
              </a:spcBef>
              <a:spcAft>
                <a:spcPts val="0"/>
              </a:spcAft>
            </a:pPr>
            <a:r>
              <a:rPr lang="en-US" sz="2200" b="1" dirty="0" smtClean="0">
                <a:solidFill>
                  <a:srgbClr val="9BBB59">
                    <a:lumMod val="50000"/>
                  </a:srgbClr>
                </a:solidFill>
                <a:latin typeface="Calibri"/>
              </a:rPr>
              <a:t>–26%</a:t>
            </a:r>
            <a:endParaRPr lang="en-US" sz="2200" b="1" dirty="0">
              <a:solidFill>
                <a:srgbClr val="9BBB59">
                  <a:lumMod val="50000"/>
                </a:srgbClr>
              </a:solidFill>
              <a:latin typeface="Calibri"/>
            </a:endParaRPr>
          </a:p>
          <a:p>
            <a:pPr algn="ctr" fontAlgn="auto">
              <a:spcBef>
                <a:spcPts val="0"/>
              </a:spcBef>
              <a:spcAft>
                <a:spcPts val="0"/>
              </a:spcAft>
            </a:pPr>
            <a:endParaRPr lang="en-US" sz="2200" b="1" dirty="0">
              <a:solidFill>
                <a:srgbClr val="9BBB59">
                  <a:lumMod val="50000"/>
                </a:srgbClr>
              </a:solidFill>
              <a:latin typeface="Calibri"/>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fontAlgn="auto">
              <a:spcBef>
                <a:spcPts val="0"/>
              </a:spcBef>
              <a:spcAft>
                <a:spcPts val="0"/>
              </a:spcAft>
            </a:pPr>
            <a:r>
              <a:rPr lang="en-US" sz="3200" b="1" i="1" dirty="0">
                <a:solidFill>
                  <a:srgbClr val="4F81BD">
                    <a:lumMod val="75000"/>
                  </a:srgbClr>
                </a:solidFill>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fontAlgn="auto">
              <a:spcBef>
                <a:spcPts val="0"/>
              </a:spcBef>
              <a:spcAft>
                <a:spcPts val="0"/>
              </a:spcAft>
            </a:pPr>
            <a:r>
              <a:rPr lang="en-US" sz="1500" dirty="0">
                <a:solidFill>
                  <a:prstClr val="black"/>
                </a:solidFill>
                <a:latin typeface="Calibri"/>
                <a:ea typeface="+mn-ea"/>
                <a:cs typeface="+mn-cs"/>
              </a:rPr>
              <a:t>Lee+, “</a:t>
            </a:r>
            <a:r>
              <a:rPr lang="en-US" sz="1500" dirty="0">
                <a:solidFill>
                  <a:srgbClr val="0000FF"/>
                </a:solidFill>
                <a:latin typeface="Calibri"/>
                <a:ea typeface="+mn-ea"/>
                <a:cs typeface="+mn-cs"/>
              </a:rPr>
              <a:t>Tiered-Latency DRAM: A Low Latency and Low Cost DRAM Architecture</a:t>
            </a:r>
            <a:r>
              <a:rPr lang="en-US" sz="1500" dirty="0">
                <a:solidFill>
                  <a:prstClr val="black"/>
                </a:solidFill>
                <a:latin typeface="Calibri"/>
                <a:ea typeface="+mn-ea"/>
                <a:cs typeface="+mn-cs"/>
              </a:rPr>
              <a:t>,” HPCA 2013.</a:t>
            </a:r>
          </a:p>
        </p:txBody>
      </p:sp>
    </p:spTree>
    <p:extLst>
      <p:ext uri="{BB962C8B-B14F-4D97-AF65-F5344CB8AC3E}">
        <p14:creationId xmlns:p14="http://schemas.microsoft.com/office/powerpoint/2010/main" val="155934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What Else Causes the Long DRAM Latency?</a:t>
            </a:r>
            <a:endParaRPr lang="en-US" sz="3800" dirty="0"/>
          </a:p>
        </p:txBody>
      </p:sp>
      <p:sp>
        <p:nvSpPr>
          <p:cNvPr id="3" name="Content Placeholder 2"/>
          <p:cNvSpPr>
            <a:spLocks noGrp="1"/>
          </p:cNvSpPr>
          <p:nvPr>
            <p:ph idx="1"/>
          </p:nvPr>
        </p:nvSpPr>
        <p:spPr>
          <a:xfrm>
            <a:off x="228600" y="1052736"/>
            <a:ext cx="8610600" cy="5051648"/>
          </a:xfrm>
        </p:spPr>
        <p:txBody>
          <a:bodyPr/>
          <a:lstStyle/>
          <a:p>
            <a:r>
              <a:rPr lang="en-US" b="1" dirty="0" smtClean="0">
                <a:solidFill>
                  <a:srgbClr val="FF0000"/>
                </a:solidFill>
              </a:rPr>
              <a:t>Conservative timing margins! </a:t>
            </a:r>
          </a:p>
          <a:p>
            <a:endParaRPr lang="en-US" dirty="0">
              <a:solidFill>
                <a:srgbClr val="FF0000"/>
              </a:solidFill>
            </a:endParaRPr>
          </a:p>
          <a:p>
            <a:r>
              <a:rPr lang="en-US" dirty="0" smtClean="0">
                <a:solidFill>
                  <a:srgbClr val="0000FF"/>
                </a:solidFill>
              </a:rPr>
              <a:t>DRAM timing parameters are set to cover the worst case</a:t>
            </a:r>
          </a:p>
          <a:p>
            <a:pPr lvl="1"/>
            <a:endParaRPr lang="en-US" dirty="0" smtClean="0"/>
          </a:p>
          <a:p>
            <a:r>
              <a:rPr lang="en-US" dirty="0" smtClean="0">
                <a:solidFill>
                  <a:srgbClr val="FF0000"/>
                </a:solidFill>
              </a:rPr>
              <a:t>Worst-case temperatures </a:t>
            </a:r>
          </a:p>
          <a:p>
            <a:pPr lvl="1"/>
            <a:r>
              <a:rPr lang="en-US" dirty="0" smtClean="0"/>
              <a:t>85 degrees vs. common-case</a:t>
            </a:r>
          </a:p>
          <a:p>
            <a:pPr lvl="1"/>
            <a:r>
              <a:rPr lang="en-US" dirty="0"/>
              <a:t>t</a:t>
            </a:r>
            <a:r>
              <a:rPr lang="en-US" dirty="0" smtClean="0"/>
              <a:t>o enable a wide range of operating conditions</a:t>
            </a:r>
          </a:p>
          <a:p>
            <a:r>
              <a:rPr lang="en-US" dirty="0" smtClean="0">
                <a:solidFill>
                  <a:srgbClr val="FF0000"/>
                </a:solidFill>
              </a:rPr>
              <a:t>Worst-case devices </a:t>
            </a:r>
          </a:p>
          <a:p>
            <a:pPr lvl="1"/>
            <a:r>
              <a:rPr lang="en-US" dirty="0" smtClean="0"/>
              <a:t>DRAM cell with smallest charge across any acceptable device</a:t>
            </a:r>
          </a:p>
          <a:p>
            <a:pPr lvl="1"/>
            <a:r>
              <a:rPr lang="en-US" dirty="0" smtClean="0"/>
              <a:t>to tolerate process variation at acceptable yield</a:t>
            </a:r>
          </a:p>
          <a:p>
            <a:pPr lvl="1"/>
            <a:endParaRPr lang="en-US" dirty="0"/>
          </a:p>
          <a:p>
            <a:r>
              <a:rPr lang="en-US" dirty="0" smtClean="0">
                <a:solidFill>
                  <a:srgbClr val="0000FF"/>
                </a:solidFill>
              </a:rPr>
              <a:t>This leads to large timing margins for the common case</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111</a:t>
            </a:fld>
            <a:endParaRPr lang="en-US" altLang="en-US">
              <a:solidFill>
                <a:srgbClr val="000000"/>
              </a:solidFill>
            </a:endParaRPr>
          </a:p>
        </p:txBody>
      </p:sp>
    </p:spTree>
    <p:extLst>
      <p:ext uri="{BB962C8B-B14F-4D97-AF65-F5344CB8AC3E}">
        <p14:creationId xmlns:p14="http://schemas.microsoft.com/office/powerpoint/2010/main" val="2662317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Adaptive-Latency DRAM </a:t>
            </a:r>
            <a:r>
              <a:rPr lang="en-US" sz="3200" b="1" dirty="0" smtClean="0"/>
              <a:t>[HPCA 2015] </a:t>
            </a:r>
            <a:endParaRPr lang="en-US" sz="3200" b="1" dirty="0"/>
          </a:p>
        </p:txBody>
      </p:sp>
      <p:sp>
        <p:nvSpPr>
          <p:cNvPr id="3" name="Content Placeholder 2"/>
          <p:cNvSpPr>
            <a:spLocks noGrp="1"/>
          </p:cNvSpPr>
          <p:nvPr>
            <p:ph idx="1"/>
          </p:nvPr>
        </p:nvSpPr>
        <p:spPr>
          <a:xfrm>
            <a:off x="228600" y="1196752"/>
            <a:ext cx="8610600" cy="5051648"/>
          </a:xfrm>
        </p:spPr>
        <p:txBody>
          <a:bodyPr/>
          <a:lstStyle/>
          <a:p>
            <a:r>
              <a:rPr lang="en-US" dirty="0" smtClean="0"/>
              <a:t>Idea: </a:t>
            </a:r>
            <a:r>
              <a:rPr lang="en-US" dirty="0" smtClean="0">
                <a:solidFill>
                  <a:srgbClr val="0000FF"/>
                </a:solidFill>
              </a:rPr>
              <a:t>Optimize DRAM timing for the common case</a:t>
            </a:r>
          </a:p>
          <a:p>
            <a:pPr lvl="1"/>
            <a:r>
              <a:rPr lang="en-US" dirty="0" smtClean="0">
                <a:solidFill>
                  <a:srgbClr val="0000FF"/>
                </a:solidFill>
              </a:rPr>
              <a:t>Current temperature</a:t>
            </a:r>
          </a:p>
          <a:p>
            <a:pPr lvl="1"/>
            <a:r>
              <a:rPr lang="en-US" dirty="0" smtClean="0">
                <a:solidFill>
                  <a:srgbClr val="0000FF"/>
                </a:solidFill>
              </a:rPr>
              <a:t>Current DRAM module</a:t>
            </a:r>
          </a:p>
          <a:p>
            <a:pPr lvl="1"/>
            <a:endParaRPr lang="en-US" dirty="0">
              <a:solidFill>
                <a:srgbClr val="0000FF"/>
              </a:solidFill>
            </a:endParaRPr>
          </a:p>
          <a:p>
            <a:r>
              <a:rPr lang="en-US" dirty="0" smtClean="0"/>
              <a:t>Why would this reduce latency?</a:t>
            </a:r>
          </a:p>
          <a:p>
            <a:pPr lvl="1"/>
            <a:endParaRPr lang="en-US" dirty="0" smtClean="0"/>
          </a:p>
          <a:p>
            <a:pPr lvl="1"/>
            <a:r>
              <a:rPr lang="en-US" dirty="0" smtClean="0"/>
              <a:t>A DRAM cell can store much more charge in the common case (low temperature, strong cell) than in the worst case</a:t>
            </a:r>
          </a:p>
          <a:p>
            <a:pPr lvl="1"/>
            <a:endParaRPr lang="en-US" dirty="0" smtClean="0">
              <a:sym typeface="Wingdings"/>
            </a:endParaRPr>
          </a:p>
          <a:p>
            <a:pPr lvl="1"/>
            <a:r>
              <a:rPr lang="en-US" dirty="0" smtClean="0">
                <a:sym typeface="Wingdings"/>
              </a:rPr>
              <a:t>More charge in a DRAM cell</a:t>
            </a:r>
          </a:p>
          <a:p>
            <a:pPr marL="344487" lvl="1" indent="0">
              <a:buNone/>
            </a:pPr>
            <a:r>
              <a:rPr lang="en-US" dirty="0">
                <a:sym typeface="Wingdings"/>
              </a:rPr>
              <a:t> </a:t>
            </a:r>
            <a:r>
              <a:rPr lang="en-US" dirty="0" smtClean="0">
                <a:sym typeface="Wingdings"/>
              </a:rPr>
              <a:t>    Faster </a:t>
            </a:r>
            <a:r>
              <a:rPr lang="en-US" dirty="0">
                <a:sym typeface="Wingdings"/>
              </a:rPr>
              <a:t>sensing, charge restoration, </a:t>
            </a:r>
            <a:r>
              <a:rPr lang="en-US" dirty="0" err="1" smtClean="0">
                <a:sym typeface="Wingdings"/>
              </a:rPr>
              <a:t>precharging</a:t>
            </a:r>
            <a:endParaRPr lang="en-US" dirty="0"/>
          </a:p>
          <a:p>
            <a:pPr marL="344487" lvl="1" indent="0">
              <a:buNone/>
            </a:pPr>
            <a:r>
              <a:rPr lang="en-US" dirty="0" smtClean="0">
                <a:sym typeface="Wingdings"/>
              </a:rPr>
              <a:t>     Faster access (read, write, refresh, …)</a:t>
            </a:r>
          </a:p>
          <a:p>
            <a:pPr marL="344487" lvl="1" indent="0">
              <a:buNone/>
            </a:pPr>
            <a:endParaRPr lang="en-US" dirty="0" smtClean="0">
              <a:sym typeface="Wingdings"/>
            </a:endParaRPr>
          </a:p>
          <a:p>
            <a:pPr marL="344487" lvl="1"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112</a:t>
            </a:fld>
            <a:endParaRPr lang="en-US" altLang="en-US">
              <a:solidFill>
                <a:srgbClr val="000000"/>
              </a:solidFill>
            </a:endParaRPr>
          </a:p>
        </p:txBody>
      </p:sp>
      <p:sp>
        <p:nvSpPr>
          <p:cNvPr id="5" name="Rectangle 4"/>
          <p:cNvSpPr/>
          <p:nvPr/>
        </p:nvSpPr>
        <p:spPr>
          <a:xfrm>
            <a:off x="1403648" y="6344604"/>
            <a:ext cx="7056784" cy="553998"/>
          </a:xfrm>
          <a:prstGeom prst="rect">
            <a:avLst/>
          </a:prstGeom>
        </p:spPr>
        <p:txBody>
          <a:bodyPr wrap="square">
            <a:spAutoFit/>
          </a:bodyPr>
          <a:lstStyle/>
          <a:p>
            <a:pPr fontAlgn="auto">
              <a:spcBef>
                <a:spcPts val="0"/>
              </a:spcBef>
              <a:spcAft>
                <a:spcPts val="0"/>
              </a:spcAft>
            </a:pPr>
            <a:r>
              <a:rPr lang="en-US" sz="1500" dirty="0">
                <a:solidFill>
                  <a:srgbClr val="000000"/>
                </a:solidFill>
                <a:latin typeface="Tahoma"/>
                <a:ea typeface="+mn-ea"/>
                <a:cs typeface="+mn-cs"/>
              </a:rPr>
              <a:t>Lee+, “</a:t>
            </a:r>
            <a:r>
              <a:rPr lang="en-US" sz="1500" dirty="0">
                <a:solidFill>
                  <a:srgbClr val="0000FF"/>
                </a:solidFill>
                <a:latin typeface="Tahoma"/>
                <a:ea typeface="+mn-ea"/>
                <a:cs typeface="+mn-cs"/>
              </a:rPr>
              <a:t>Adaptive-Latency DRAM: Optimizing DRAM Timing for the Common-Case</a:t>
            </a:r>
            <a:r>
              <a:rPr lang="en-US" sz="1500" dirty="0">
                <a:solidFill>
                  <a:srgbClr val="000000"/>
                </a:solidFill>
                <a:latin typeface="Tahoma"/>
                <a:ea typeface="+mn-ea"/>
                <a:cs typeface="+mn-cs"/>
              </a:rPr>
              <a:t>,” HPCA 2015.</a:t>
            </a:r>
          </a:p>
        </p:txBody>
      </p:sp>
    </p:spTree>
    <p:extLst>
      <p:ext uri="{BB962C8B-B14F-4D97-AF65-F5344CB8AC3E}">
        <p14:creationId xmlns:p14="http://schemas.microsoft.com/office/powerpoint/2010/main" val="35586487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smtClean="0">
                <a:latin typeface="+mn-lt"/>
              </a:rPr>
              <a:t>AL-DRAM</a:t>
            </a:r>
            <a:endParaRPr lang="en-US" sz="4000" b="0" dirty="0">
              <a:latin typeface="+mn-lt"/>
            </a:endParaRP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smtClean="0">
                <a:solidFill>
                  <a:srgbClr val="000000"/>
                </a:solidFill>
              </a:rPr>
              <a:t>Key idea</a:t>
            </a:r>
          </a:p>
          <a:p>
            <a:pPr marL="914400" lvl="1" indent="-457200">
              <a:lnSpc>
                <a:spcPct val="100000"/>
              </a:lnSpc>
              <a:spcBef>
                <a:spcPts val="0"/>
              </a:spcBef>
            </a:pPr>
            <a:r>
              <a:rPr lang="en-US" b="1" dirty="0" smtClean="0">
                <a:solidFill>
                  <a:srgbClr val="000000"/>
                </a:solidFill>
              </a:rPr>
              <a:t>Optimize </a:t>
            </a:r>
            <a:r>
              <a:rPr lang="en-US" b="1" dirty="0">
                <a:solidFill>
                  <a:srgbClr val="000000"/>
                </a:solidFill>
              </a:rPr>
              <a:t>DRAM timing parameters </a:t>
            </a:r>
            <a:r>
              <a:rPr lang="en-US" b="1" dirty="0" smtClean="0">
                <a:solidFill>
                  <a:srgbClr val="000000"/>
                </a:solidFill>
              </a:rPr>
              <a:t>online</a:t>
            </a:r>
          </a:p>
          <a:p>
            <a:pPr marL="914400" lvl="1" indent="-457200">
              <a:lnSpc>
                <a:spcPct val="100000"/>
              </a:lnSpc>
              <a:spcBef>
                <a:spcPts val="0"/>
              </a:spcBef>
            </a:pPr>
            <a:endParaRPr lang="en-US" sz="2000" i="1" dirty="0" smtClean="0">
              <a:solidFill>
                <a:srgbClr val="000000"/>
              </a:solidFill>
            </a:endParaRPr>
          </a:p>
          <a:p>
            <a:pPr marL="457200" indent="-457200">
              <a:lnSpc>
                <a:spcPct val="100000"/>
              </a:lnSpc>
              <a:spcBef>
                <a:spcPts val="0"/>
              </a:spcBef>
            </a:pPr>
            <a:r>
              <a:rPr lang="en-US" i="1" dirty="0" smtClean="0">
                <a:solidFill>
                  <a:srgbClr val="000000"/>
                </a:solidFill>
              </a:rPr>
              <a:t>Two components</a:t>
            </a:r>
            <a:endParaRPr lang="en-US" sz="3200" i="1" dirty="0">
              <a:solidFill>
                <a:srgbClr val="000000"/>
              </a:solidFill>
            </a:endParaRPr>
          </a:p>
          <a:p>
            <a:pPr lvl="1">
              <a:lnSpc>
                <a:spcPct val="100000"/>
              </a:lnSpc>
              <a:spcBef>
                <a:spcPts val="0"/>
              </a:spcBef>
            </a:pPr>
            <a:r>
              <a:rPr lang="en-US" dirty="0" smtClean="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smtClean="0">
                <a:solidFill>
                  <a:srgbClr val="000000"/>
                </a:solidFill>
              </a:rPr>
              <a:t>System monitors </a:t>
            </a:r>
            <a:r>
              <a:rPr lang="en-US" dirty="0">
                <a:solidFill>
                  <a:srgbClr val="000000"/>
                </a:solidFill>
              </a:rPr>
              <a:t>DRAM temperature </a:t>
            </a:r>
            <a:r>
              <a:rPr lang="en-US" dirty="0" smtClean="0">
                <a:solidFill>
                  <a:srgbClr val="000000"/>
                </a:solidFill>
              </a:rPr>
              <a:t>&amp; uses appropriate </a:t>
            </a:r>
            <a:r>
              <a:rPr lang="en-US" dirty="0">
                <a:solidFill>
                  <a:srgbClr val="000000"/>
                </a:solidFill>
              </a:rPr>
              <a:t>DRAM timing </a:t>
            </a:r>
            <a:r>
              <a:rPr lang="en-US" dirty="0" smtClean="0">
                <a:solidFill>
                  <a:srgbClr val="000000"/>
                </a:solidFill>
              </a:rPr>
              <a:t>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pPr>
            <a:r>
              <a:rPr lang="en-US" sz="3200" dirty="0" smtClean="0">
                <a:solidFill>
                  <a:prstClr val="white"/>
                </a:solidFill>
                <a:latin typeface="Calibri Light"/>
                <a:ea typeface="Cambria Math" panose="02040503050406030204" pitchFamily="18" charset="0"/>
              </a:rPr>
              <a:t>reliable DRAM timing parameters</a:t>
            </a:r>
            <a:endParaRPr lang="en-US" sz="3200" dirty="0">
              <a:solidFill>
                <a:prstClr val="white"/>
              </a:solidFill>
              <a:latin typeface="Calibri Light"/>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pPr>
            <a:r>
              <a:rPr lang="en-US" sz="3200" dirty="0" smtClean="0">
                <a:solidFill>
                  <a:prstClr val="white"/>
                </a:solidFill>
                <a:latin typeface="Calibri Light"/>
                <a:ea typeface="Cambria Math" panose="02040503050406030204" pitchFamily="18" charset="0"/>
              </a:rPr>
              <a:t>DRAM temperature</a:t>
            </a:r>
            <a:endParaRPr lang="en-US" sz="3200" dirty="0">
              <a:solidFill>
                <a:prstClr val="white"/>
              </a:solidFill>
              <a:latin typeface="Calibri Light"/>
            </a:endParaRPr>
          </a:p>
        </p:txBody>
      </p:sp>
      <p:sp>
        <p:nvSpPr>
          <p:cNvPr id="8" name="Rectangle 7"/>
          <p:cNvSpPr/>
          <p:nvPr/>
        </p:nvSpPr>
        <p:spPr>
          <a:xfrm>
            <a:off x="1403648" y="6309320"/>
            <a:ext cx="7056784" cy="553998"/>
          </a:xfrm>
          <a:prstGeom prst="rect">
            <a:avLst/>
          </a:prstGeom>
        </p:spPr>
        <p:txBody>
          <a:bodyPr wrap="square">
            <a:spAutoFit/>
          </a:bodyPr>
          <a:lstStyle/>
          <a:p>
            <a:pPr fontAlgn="auto">
              <a:spcBef>
                <a:spcPts val="0"/>
              </a:spcBef>
              <a:spcAft>
                <a:spcPts val="0"/>
              </a:spcAft>
            </a:pPr>
            <a:r>
              <a:rPr lang="en-US" sz="1500" dirty="0">
                <a:solidFill>
                  <a:prstClr val="black"/>
                </a:solidFill>
                <a:latin typeface="Calibri"/>
                <a:ea typeface="+mn-ea"/>
                <a:cs typeface="+mn-cs"/>
              </a:rPr>
              <a:t>Lee+, “</a:t>
            </a:r>
            <a:r>
              <a:rPr lang="en-US" sz="1500" dirty="0">
                <a:solidFill>
                  <a:srgbClr val="0000FF"/>
                </a:solidFill>
                <a:latin typeface="Calibri"/>
                <a:ea typeface="+mn-ea"/>
                <a:cs typeface="+mn-cs"/>
              </a:rPr>
              <a:t>Adaptive-Latency DRAM: Optimizing DRAM Timing for the Common-Case</a:t>
            </a:r>
            <a:r>
              <a:rPr lang="en-US" sz="1500" dirty="0">
                <a:solidFill>
                  <a:prstClr val="black"/>
                </a:solidFill>
                <a:latin typeface="Calibri"/>
                <a:ea typeface="+mn-ea"/>
                <a:cs typeface="+mn-cs"/>
              </a:rPr>
              <a:t>,” HPCA 2015.</a:t>
            </a:r>
          </a:p>
        </p:txBody>
      </p:sp>
    </p:spTree>
    <p:extLst>
      <p:ext uri="{BB962C8B-B14F-4D97-AF65-F5344CB8AC3E}">
        <p14:creationId xmlns:p14="http://schemas.microsoft.com/office/powerpoint/2010/main" val="1268173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sz="4000" dirty="0" smtClean="0">
                <a:solidFill>
                  <a:prstClr val="black"/>
                </a:solidFill>
                <a:latin typeface="Calibri"/>
              </a:rPr>
              <a:t>Latency Reduction Summary of 115 DIMMs</a:t>
            </a:r>
            <a:endParaRPr lang="en-US" sz="4000" dirty="0">
              <a:solidFill>
                <a:prstClr val="black"/>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lnSpc>
                <a:spcPct val="100000"/>
              </a:lnSpc>
              <a:spcBef>
                <a:spcPts val="3000"/>
              </a:spcBef>
              <a:spcAft>
                <a:spcPts val="0"/>
              </a:spcAft>
            </a:pPr>
            <a:r>
              <a:rPr lang="en-US" i="1" dirty="0" smtClean="0">
                <a:solidFill>
                  <a:srgbClr val="000000"/>
                </a:solidFill>
                <a:latin typeface="Calibri Light"/>
              </a:rPr>
              <a:t>Latency </a:t>
            </a:r>
            <a:r>
              <a:rPr lang="en-US" i="1" dirty="0">
                <a:solidFill>
                  <a:srgbClr val="000000"/>
                </a:solidFill>
                <a:latin typeface="Calibri Light"/>
              </a:rPr>
              <a:t>reduction for read &amp; write (55°C)</a:t>
            </a:r>
          </a:p>
          <a:p>
            <a:pPr lvl="1" fontAlgn="auto">
              <a:lnSpc>
                <a:spcPct val="100000"/>
              </a:lnSpc>
              <a:spcAft>
                <a:spcPts val="0"/>
              </a:spcAft>
            </a:pPr>
            <a:r>
              <a:rPr lang="en-US" i="1" dirty="0" smtClean="0">
                <a:solidFill>
                  <a:srgbClr val="000000"/>
                </a:solidFill>
                <a:latin typeface="Calibri Light"/>
              </a:rPr>
              <a:t>Read Latency: </a:t>
            </a:r>
            <a:r>
              <a:rPr lang="en-US" b="1" i="1" dirty="0" smtClean="0">
                <a:solidFill>
                  <a:srgbClr val="0000FF"/>
                </a:solidFill>
                <a:latin typeface="Calibri Light"/>
              </a:rPr>
              <a:t>32.7%</a:t>
            </a:r>
          </a:p>
          <a:p>
            <a:pPr lvl="1" fontAlgn="auto">
              <a:lnSpc>
                <a:spcPct val="100000"/>
              </a:lnSpc>
              <a:spcAft>
                <a:spcPts val="0"/>
              </a:spcAft>
            </a:pPr>
            <a:r>
              <a:rPr lang="en-US" i="1" dirty="0" smtClean="0">
                <a:solidFill>
                  <a:srgbClr val="000000"/>
                </a:solidFill>
                <a:latin typeface="Calibri Light"/>
              </a:rPr>
              <a:t>Write Latency: </a:t>
            </a:r>
            <a:r>
              <a:rPr lang="en-US" b="1" i="1" dirty="0" smtClean="0">
                <a:solidFill>
                  <a:srgbClr val="0000FF"/>
                </a:solidFill>
                <a:latin typeface="Calibri Light"/>
              </a:rPr>
              <a:t>55.1%</a:t>
            </a:r>
          </a:p>
          <a:p>
            <a:pPr marL="457200" indent="-457200" fontAlgn="auto">
              <a:lnSpc>
                <a:spcPct val="100000"/>
              </a:lnSpc>
              <a:spcBef>
                <a:spcPts val="3000"/>
              </a:spcBef>
              <a:spcAft>
                <a:spcPts val="0"/>
              </a:spcAft>
            </a:pPr>
            <a:r>
              <a:rPr lang="en-US" i="1" dirty="0" smtClean="0">
                <a:solidFill>
                  <a:srgbClr val="000000"/>
                </a:solidFill>
                <a:latin typeface="Calibri Light"/>
              </a:rPr>
              <a:t>Latency reduction for each timing parameter (55°C) </a:t>
            </a:r>
          </a:p>
          <a:p>
            <a:pPr lvl="1" fontAlgn="auto">
              <a:lnSpc>
                <a:spcPct val="100000"/>
              </a:lnSpc>
              <a:spcAft>
                <a:spcPts val="0"/>
              </a:spcAft>
            </a:pPr>
            <a:r>
              <a:rPr lang="en-US" i="1" dirty="0">
                <a:solidFill>
                  <a:srgbClr val="000000"/>
                </a:solidFill>
                <a:latin typeface="Calibri Light"/>
              </a:rPr>
              <a:t>S</a:t>
            </a:r>
            <a:r>
              <a:rPr lang="en-US" i="1" dirty="0" smtClean="0">
                <a:solidFill>
                  <a:srgbClr val="000000"/>
                </a:solidFill>
                <a:latin typeface="Calibri Light"/>
              </a:rPr>
              <a:t>ensing</a:t>
            </a:r>
            <a:r>
              <a:rPr lang="en-US" i="1" dirty="0">
                <a:solidFill>
                  <a:srgbClr val="000000"/>
                </a:solidFill>
                <a:latin typeface="Calibri Light"/>
              </a:rPr>
              <a:t>: </a:t>
            </a:r>
            <a:r>
              <a:rPr lang="en-US" b="1" i="1" dirty="0">
                <a:solidFill>
                  <a:srgbClr val="0000FF"/>
                </a:solidFill>
                <a:latin typeface="Calibri Light"/>
              </a:rPr>
              <a:t>17.3%</a:t>
            </a:r>
          </a:p>
          <a:p>
            <a:pPr lvl="1" fontAlgn="auto">
              <a:lnSpc>
                <a:spcPct val="100000"/>
              </a:lnSpc>
              <a:spcAft>
                <a:spcPts val="0"/>
              </a:spcAft>
            </a:pPr>
            <a:r>
              <a:rPr lang="en-US" i="1" dirty="0" smtClean="0">
                <a:solidFill>
                  <a:srgbClr val="000000"/>
                </a:solidFill>
                <a:latin typeface="Calibri Light"/>
              </a:rPr>
              <a:t>Restore: </a:t>
            </a:r>
            <a:r>
              <a:rPr lang="en-US" b="1" i="1" dirty="0">
                <a:solidFill>
                  <a:srgbClr val="0000FF"/>
                </a:solidFill>
                <a:latin typeface="Calibri Light"/>
              </a:rPr>
              <a:t>37.3%</a:t>
            </a:r>
            <a:r>
              <a:rPr lang="en-US" i="1" dirty="0">
                <a:solidFill>
                  <a:srgbClr val="000000"/>
                </a:solidFill>
                <a:latin typeface="Calibri Light"/>
              </a:rPr>
              <a:t> (read), </a:t>
            </a:r>
            <a:r>
              <a:rPr lang="en-US" b="1" i="1" dirty="0">
                <a:solidFill>
                  <a:srgbClr val="0000FF"/>
                </a:solidFill>
                <a:latin typeface="Calibri Light"/>
              </a:rPr>
              <a:t>54.8%</a:t>
            </a:r>
            <a:r>
              <a:rPr lang="en-US" i="1" dirty="0">
                <a:solidFill>
                  <a:srgbClr val="000000"/>
                </a:solidFill>
                <a:latin typeface="Calibri Light"/>
              </a:rPr>
              <a:t> (write)</a:t>
            </a:r>
          </a:p>
          <a:p>
            <a:pPr lvl="1" fontAlgn="auto">
              <a:lnSpc>
                <a:spcPct val="100000"/>
              </a:lnSpc>
              <a:spcAft>
                <a:spcPts val="0"/>
              </a:spcAft>
            </a:pPr>
            <a:r>
              <a:rPr lang="en-US" i="1" dirty="0" err="1" smtClean="0">
                <a:solidFill>
                  <a:srgbClr val="000000"/>
                </a:solidFill>
                <a:latin typeface="Calibri Light"/>
              </a:rPr>
              <a:t>Precharge</a:t>
            </a:r>
            <a:r>
              <a:rPr lang="en-US" i="1" dirty="0" smtClean="0">
                <a:solidFill>
                  <a:srgbClr val="000000"/>
                </a:solidFill>
                <a:latin typeface="Calibri Light"/>
              </a:rPr>
              <a:t>: </a:t>
            </a:r>
            <a:r>
              <a:rPr lang="en-US" b="1" i="1" dirty="0">
                <a:solidFill>
                  <a:srgbClr val="0000FF"/>
                </a:solidFill>
                <a:latin typeface="Calibri Light"/>
              </a:rPr>
              <a:t>35.2%</a:t>
            </a:r>
            <a:r>
              <a:rPr lang="en-US" i="1" dirty="0">
                <a:solidFill>
                  <a:srgbClr val="0000FF"/>
                </a:solidFill>
                <a:latin typeface="Calibri Light"/>
              </a:rPr>
              <a:t> </a:t>
            </a:r>
          </a:p>
        </p:txBody>
      </p:sp>
      <p:sp>
        <p:nvSpPr>
          <p:cNvPr id="4" name="Rectangle 3"/>
          <p:cNvSpPr/>
          <p:nvPr/>
        </p:nvSpPr>
        <p:spPr>
          <a:xfrm>
            <a:off x="1403648" y="6344604"/>
            <a:ext cx="7056784" cy="553998"/>
          </a:xfrm>
          <a:prstGeom prst="rect">
            <a:avLst/>
          </a:prstGeom>
        </p:spPr>
        <p:txBody>
          <a:bodyPr wrap="square">
            <a:spAutoFit/>
          </a:bodyPr>
          <a:lstStyle/>
          <a:p>
            <a:pPr fontAlgn="auto">
              <a:spcBef>
                <a:spcPts val="0"/>
              </a:spcBef>
              <a:spcAft>
                <a:spcPts val="0"/>
              </a:spcAft>
            </a:pPr>
            <a:r>
              <a:rPr lang="en-US" sz="1500" dirty="0">
                <a:solidFill>
                  <a:prstClr val="black"/>
                </a:solidFill>
                <a:latin typeface="Calibri"/>
                <a:ea typeface="+mn-ea"/>
                <a:cs typeface="+mn-cs"/>
              </a:rPr>
              <a:t>Lee+, “</a:t>
            </a:r>
            <a:r>
              <a:rPr lang="en-US" sz="1500" dirty="0">
                <a:solidFill>
                  <a:srgbClr val="0000FF"/>
                </a:solidFill>
                <a:latin typeface="Calibri"/>
                <a:ea typeface="+mn-ea"/>
                <a:cs typeface="+mn-cs"/>
              </a:rPr>
              <a:t>Adaptive-Latency DRAM: Optimizing DRAM Timing for the Common-Case</a:t>
            </a:r>
            <a:r>
              <a:rPr lang="en-US" sz="1500" dirty="0">
                <a:solidFill>
                  <a:prstClr val="black"/>
                </a:solidFill>
                <a:latin typeface="Calibri"/>
                <a:ea typeface="+mn-ea"/>
                <a:cs typeface="+mn-cs"/>
              </a:rPr>
              <a:t>,” HPCA 2015.</a:t>
            </a:r>
          </a:p>
        </p:txBody>
      </p:sp>
    </p:spTree>
    <p:extLst>
      <p:ext uri="{BB962C8B-B14F-4D97-AF65-F5344CB8AC3E}">
        <p14:creationId xmlns:p14="http://schemas.microsoft.com/office/powerpoint/2010/main" val="129509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sz="4000" dirty="0" smtClean="0">
                <a:solidFill>
                  <a:srgbClr val="000000"/>
                </a:solidFill>
                <a:latin typeface="Calibri"/>
              </a:rPr>
              <a:t>AL-DRAM: Real System Evaluation</a:t>
            </a:r>
            <a:endParaRPr lang="en-US" sz="4000" dirty="0">
              <a:solidFill>
                <a:srgbClr val="000000"/>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lnSpc>
                <a:spcPct val="100000"/>
              </a:lnSpc>
              <a:spcBef>
                <a:spcPts val="3000"/>
              </a:spcBef>
              <a:spcAft>
                <a:spcPts val="0"/>
              </a:spcAft>
            </a:pPr>
            <a:r>
              <a:rPr lang="en-US" i="1" dirty="0" smtClean="0">
                <a:solidFill>
                  <a:prstClr val="black"/>
                </a:solidFill>
                <a:latin typeface="Calibri Light"/>
              </a:rPr>
              <a:t>System</a:t>
            </a:r>
            <a:endParaRPr lang="en-US" i="1" dirty="0">
              <a:solidFill>
                <a:prstClr val="black"/>
              </a:solidFill>
              <a:latin typeface="Calibri Light"/>
            </a:endParaRPr>
          </a:p>
          <a:p>
            <a:pPr lvl="1" fontAlgn="auto">
              <a:lnSpc>
                <a:spcPct val="100000"/>
              </a:lnSpc>
              <a:spcAft>
                <a:spcPts val="0"/>
              </a:spcAft>
            </a:pPr>
            <a:r>
              <a:rPr lang="en-US" i="1" dirty="0" smtClean="0">
                <a:solidFill>
                  <a:prstClr val="black"/>
                </a:solidFill>
                <a:latin typeface="Calibri Light"/>
              </a:rPr>
              <a:t>CPU: AMD 4386 ( 8 Cores, 3.1GHz, 8MB LLC)</a:t>
            </a:r>
            <a:endParaRPr lang="en-US" b="1" i="1" dirty="0" smtClean="0">
              <a:solidFill>
                <a:prstClr val="black"/>
              </a:solidFill>
              <a:latin typeface="Calibri Light"/>
            </a:endParaRPr>
          </a:p>
          <a:p>
            <a:pPr lvl="1" fontAlgn="auto">
              <a:lnSpc>
                <a:spcPct val="100000"/>
              </a:lnSpc>
              <a:spcAft>
                <a:spcPts val="0"/>
              </a:spcAft>
            </a:pPr>
            <a:r>
              <a:rPr lang="en-US" dirty="0" smtClean="0">
                <a:solidFill>
                  <a:prstClr val="black"/>
                </a:solidFill>
                <a:latin typeface="Calibri Light"/>
              </a:rPr>
              <a:t>DRAM: 4GByte DDR3-1600 (800Mhz Clock)</a:t>
            </a:r>
          </a:p>
          <a:p>
            <a:pPr lvl="1" fontAlgn="auto">
              <a:lnSpc>
                <a:spcPct val="100000"/>
              </a:lnSpc>
              <a:spcAft>
                <a:spcPts val="0"/>
              </a:spcAft>
            </a:pPr>
            <a:r>
              <a:rPr lang="en-US" dirty="0" smtClean="0">
                <a:solidFill>
                  <a:prstClr val="black"/>
                </a:solidFill>
                <a:latin typeface="Calibri Light"/>
              </a:rPr>
              <a:t>OS: Linux</a:t>
            </a:r>
          </a:p>
          <a:p>
            <a:pPr lvl="1" fontAlgn="auto">
              <a:lnSpc>
                <a:spcPct val="100000"/>
              </a:lnSpc>
              <a:spcAft>
                <a:spcPts val="0"/>
              </a:spcAft>
            </a:pPr>
            <a:r>
              <a:rPr lang="en-US" dirty="0" smtClean="0">
                <a:solidFill>
                  <a:prstClr val="black"/>
                </a:solidFill>
                <a:latin typeface="Calibri Light"/>
              </a:rPr>
              <a:t>Storage: 128GByte SSD</a:t>
            </a:r>
          </a:p>
          <a:p>
            <a:pPr marL="457200" indent="-457200" fontAlgn="auto">
              <a:lnSpc>
                <a:spcPct val="100000"/>
              </a:lnSpc>
              <a:spcBef>
                <a:spcPts val="3000"/>
              </a:spcBef>
              <a:spcAft>
                <a:spcPts val="0"/>
              </a:spcAft>
            </a:pPr>
            <a:r>
              <a:rPr lang="en-US" i="1" dirty="0" smtClean="0">
                <a:solidFill>
                  <a:prstClr val="black"/>
                </a:solidFill>
                <a:latin typeface="Calibri Light"/>
              </a:rPr>
              <a:t>Workload</a:t>
            </a:r>
            <a:endParaRPr lang="en-US" i="1" dirty="0">
              <a:solidFill>
                <a:prstClr val="black"/>
              </a:solidFill>
              <a:latin typeface="Calibri Light"/>
            </a:endParaRPr>
          </a:p>
          <a:p>
            <a:pPr lvl="1" fontAlgn="auto">
              <a:lnSpc>
                <a:spcPct val="100000"/>
              </a:lnSpc>
              <a:spcAft>
                <a:spcPts val="0"/>
              </a:spcAft>
            </a:pPr>
            <a:r>
              <a:rPr lang="en-US" i="1" dirty="0" smtClean="0">
                <a:solidFill>
                  <a:prstClr val="black"/>
                </a:solidFill>
                <a:latin typeface="Calibri Light"/>
              </a:rPr>
              <a:t>35 applications from SPEC, STREAM, Parsec, </a:t>
            </a:r>
            <a:r>
              <a:rPr lang="en-US" i="1" dirty="0" err="1" smtClean="0">
                <a:solidFill>
                  <a:prstClr val="black"/>
                </a:solidFill>
                <a:latin typeface="Calibri Light"/>
              </a:rPr>
              <a:t>Memcached</a:t>
            </a:r>
            <a:r>
              <a:rPr lang="en-US" i="1" dirty="0" smtClean="0">
                <a:solidFill>
                  <a:prstClr val="black"/>
                </a:solidFill>
                <a:latin typeface="Calibri Light"/>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3278901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490923629"/>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ext uri="{D42A27DB-BD31-4B8C-83A1-F6EECF244321}">
                  <p14:modId xmlns:p14="http://schemas.microsoft.com/office/powerpoint/2010/main" val="2260625376"/>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2200" b="1" i="1" dirty="0" smtClean="0">
                  <a:solidFill>
                    <a:srgbClr val="4472C4"/>
                  </a:solidFill>
                  <a:latin typeface="Calibri Light"/>
                </a:rPr>
                <a:t>1.4%</a:t>
              </a:r>
              <a:endParaRPr lang="en-US" sz="2200" b="1" i="1" dirty="0">
                <a:solidFill>
                  <a:srgbClr val="4472C4"/>
                </a:solidFill>
                <a:latin typeface="Calibri Light"/>
              </a:endParaRP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2200" b="1" i="1" dirty="0" smtClean="0">
                  <a:solidFill>
                    <a:srgbClr val="4472C4"/>
                  </a:solidFill>
                  <a:latin typeface="Calibri Light"/>
                </a:rPr>
                <a:t>6.7%</a:t>
              </a:r>
              <a:endParaRPr lang="en-US" sz="2200" b="1" i="1" dirty="0">
                <a:solidFill>
                  <a:srgbClr val="4472C4"/>
                </a:solidFill>
                <a:latin typeface="Calibri Light"/>
              </a:endParaRP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ext uri="{D42A27DB-BD31-4B8C-83A1-F6EECF244321}">
                  <p14:modId xmlns:p14="http://schemas.microsoft.com/office/powerpoint/2010/main" val="2398544117"/>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fontAlgn="auto">
                <a:spcBef>
                  <a:spcPts val="0"/>
                </a:spcBef>
                <a:spcAft>
                  <a:spcPts val="0"/>
                </a:spcAft>
              </a:pPr>
              <a:r>
                <a:rPr lang="en-US" sz="2200" b="1" i="1" dirty="0" smtClean="0">
                  <a:solidFill>
                    <a:srgbClr val="4472C4"/>
                  </a:solidFill>
                  <a:latin typeface="Calibri Light"/>
                </a:rPr>
                <a:t>5.0%</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sz="4000" dirty="0" smtClean="0">
                <a:solidFill>
                  <a:srgbClr val="000000"/>
                </a:solidFill>
                <a:latin typeface="Calibri"/>
              </a:rPr>
              <a:t>AL-DRAM: Single-Core Evaluation</a:t>
            </a:r>
            <a:endParaRPr lang="en-US" sz="4000" dirty="0">
              <a:solidFill>
                <a:srgbClr val="000000"/>
              </a:solidFill>
              <a:latin typeface="Calibri"/>
            </a:endParaRP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endParaRPr lang="en-US" b="1" i="1" dirty="0">
              <a:solidFill>
                <a:srgbClr val="0000FF"/>
              </a:solidFill>
              <a:latin typeface="Calibri Light"/>
            </a:endParaRPr>
          </a:p>
        </p:txBody>
      </p:sp>
      <p:sp>
        <p:nvSpPr>
          <p:cNvPr id="13" name="Punchline"/>
          <p:cNvSpPr txBox="1"/>
          <p:nvPr/>
        </p:nvSpPr>
        <p:spPr>
          <a:xfrm>
            <a:off x="-152400" y="5334000"/>
            <a:ext cx="9448800" cy="670562"/>
          </a:xfrm>
          <a:prstGeom prst="rect">
            <a:avLst/>
          </a:prstGeom>
          <a:noFill/>
        </p:spPr>
        <p:txBody>
          <a:bodyPr wrap="square" rtlCol="0" anchor="ctr">
            <a:noAutofit/>
          </a:bodyPr>
          <a:lstStyle/>
          <a:p>
            <a:pPr algn="ctr" fontAlgn="auto">
              <a:spcBef>
                <a:spcPts val="0"/>
              </a:spcBef>
              <a:spcAft>
                <a:spcPts val="0"/>
              </a:spcAft>
            </a:pPr>
            <a:r>
              <a:rPr lang="en-US" sz="3600" i="1" dirty="0">
                <a:solidFill>
                  <a:srgbClr val="0000FF"/>
                </a:solidFill>
                <a:latin typeface="Calibri Light"/>
                <a:ea typeface="+mn-ea"/>
                <a:cs typeface="+mn-cs"/>
              </a:rPr>
              <a:t>AL-DRAM </a:t>
            </a:r>
            <a:r>
              <a:rPr lang="en-US" sz="3600" b="1" i="1" dirty="0">
                <a:solidFill>
                  <a:srgbClr val="0000FF"/>
                </a:solidFill>
                <a:latin typeface="Calibri Light"/>
                <a:ea typeface="+mn-ea"/>
                <a:cs typeface="+mn-cs"/>
              </a:rPr>
              <a:t>improves performance </a:t>
            </a:r>
            <a:r>
              <a:rPr lang="en-US" sz="3600" i="1" dirty="0">
                <a:solidFill>
                  <a:srgbClr val="0000FF"/>
                </a:solidFill>
                <a:latin typeface="Calibri Light"/>
                <a:ea typeface="+mn-ea"/>
                <a:cs typeface="+mn-cs"/>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fontAlgn="auto">
              <a:spcBef>
                <a:spcPts val="0"/>
              </a:spcBef>
              <a:spcAft>
                <a:spcPts val="0"/>
              </a:spcAft>
            </a:pPr>
            <a:r>
              <a:rPr lang="en-US" sz="2400" b="1" i="1" dirty="0">
                <a:solidFill>
                  <a:prstClr val="black"/>
                </a:solidFill>
                <a:latin typeface="Calibri Light"/>
                <a:ea typeface="+mn-ea"/>
                <a:cs typeface="+mn-cs"/>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fontAlgn="auto">
              <a:spcBef>
                <a:spcPts val="0"/>
              </a:spcBef>
              <a:spcAft>
                <a:spcPts val="0"/>
              </a:spcAft>
            </a:pPr>
            <a:r>
              <a:rPr lang="en-US" sz="2800" dirty="0">
                <a:solidFill>
                  <a:srgbClr val="000000"/>
                </a:solidFill>
                <a:latin typeface="Calibri Light"/>
                <a:ea typeface="+mn-ea"/>
                <a:cs typeface="+mn-cs"/>
              </a:rPr>
              <a:t>Average</a:t>
            </a:r>
          </a:p>
          <a:p>
            <a:pPr algn="ctr" fontAlgn="auto">
              <a:spcBef>
                <a:spcPts val="0"/>
              </a:spcBef>
              <a:spcAft>
                <a:spcPts val="0"/>
              </a:spcAft>
            </a:pPr>
            <a:r>
              <a:rPr lang="en-US" sz="2800" dirty="0">
                <a:solidFill>
                  <a:srgbClr val="000000"/>
                </a:solidFill>
                <a:latin typeface="Calibri Light"/>
                <a:ea typeface="+mn-ea"/>
                <a:cs typeface="+mn-cs"/>
              </a:rPr>
              <a:t>Improvement</a:t>
            </a:r>
          </a:p>
          <a:p>
            <a:pPr algn="ctr" fontAlgn="auto">
              <a:spcBef>
                <a:spcPts val="0"/>
              </a:spcBef>
              <a:spcAft>
                <a:spcPts val="0"/>
              </a:spcAft>
            </a:pPr>
            <a:endParaRPr lang="en-US" sz="2800" dirty="0">
              <a:solidFill>
                <a:srgbClr val="000000"/>
              </a:solidFill>
              <a:latin typeface="Calibri Light"/>
              <a:ea typeface="+mn-ea"/>
              <a:cs typeface="+mn-cs"/>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fontAlgn="auto">
              <a:spcBef>
                <a:spcPts val="0"/>
              </a:spcBef>
              <a:spcAft>
                <a:spcPts val="0"/>
              </a:spcAft>
            </a:pPr>
            <a:r>
              <a:rPr lang="en-US" sz="2400" dirty="0">
                <a:solidFill>
                  <a:prstClr val="black"/>
                </a:solidFill>
                <a:latin typeface="Calibri Light"/>
                <a:ea typeface="+mn-ea"/>
                <a:cs typeface="+mn-cs"/>
              </a:rPr>
              <a:t>all-35-workload</a:t>
            </a:r>
          </a:p>
        </p:txBody>
      </p:sp>
    </p:spTree>
    <p:extLst>
      <p:ext uri="{BB962C8B-B14F-4D97-AF65-F5344CB8AC3E}">
        <p14:creationId xmlns:p14="http://schemas.microsoft.com/office/powerpoint/2010/main" val="139339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128726712"/>
              </p:ext>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endParaRPr lang="en-US" b="1" i="1" dirty="0">
              <a:solidFill>
                <a:srgbClr val="0000FF"/>
              </a:solidFill>
              <a:latin typeface="Calibri Light"/>
            </a:endParaRPr>
          </a:p>
        </p:txBody>
      </p:sp>
      <p:graphicFrame>
        <p:nvGraphicFramePr>
          <p:cNvPr id="13" name="Chart 12"/>
          <p:cNvGraphicFramePr>
            <a:graphicFrameLocks/>
          </p:cNvGraphicFramePr>
          <p:nvPr>
            <p:extLst>
              <p:ext uri="{D42A27DB-BD31-4B8C-83A1-F6EECF244321}">
                <p14:modId xmlns:p14="http://schemas.microsoft.com/office/powerpoint/2010/main" val="151411389"/>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ext uri="{D42A27DB-BD31-4B8C-83A1-F6EECF244321}">
                  <p14:modId xmlns:p14="http://schemas.microsoft.com/office/powerpoint/2010/main" val="1686839626"/>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fontAlgn="auto">
                <a:spcBef>
                  <a:spcPts val="0"/>
                </a:spcBef>
                <a:spcAft>
                  <a:spcPts val="0"/>
                </a:spcAft>
              </a:pPr>
              <a:r>
                <a:rPr lang="en-US" sz="2200" b="1" i="1" dirty="0" smtClean="0">
                  <a:solidFill>
                    <a:srgbClr val="4472C4"/>
                  </a:solidFill>
                  <a:latin typeface="Calibri Light"/>
                </a:rPr>
                <a:t>14.0%</a:t>
              </a:r>
              <a:endParaRPr lang="en-US" sz="2200" b="1" i="1" dirty="0">
                <a:solidFill>
                  <a:srgbClr val="4472C4"/>
                </a:solidFill>
                <a:latin typeface="Calibri Light"/>
              </a:endParaRP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fontAlgn="auto">
                <a:spcBef>
                  <a:spcPts val="0"/>
                </a:spcBef>
                <a:spcAft>
                  <a:spcPts val="0"/>
                </a:spcAft>
              </a:pPr>
              <a:r>
                <a:rPr lang="en-US" sz="2200" b="1" i="1" dirty="0" smtClean="0">
                  <a:solidFill>
                    <a:srgbClr val="4472C4"/>
                  </a:solidFill>
                  <a:latin typeface="Calibri Light"/>
                </a:rPr>
                <a:t>2.9%</a:t>
              </a:r>
              <a:endParaRPr lang="en-US" sz="2200" b="1" i="1" dirty="0">
                <a:solidFill>
                  <a:srgbClr val="4472C4"/>
                </a:solidFill>
                <a:latin typeface="Calibri Light"/>
              </a:endParaRP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ext uri="{D42A27DB-BD31-4B8C-83A1-F6EECF244321}">
                  <p14:modId xmlns:p14="http://schemas.microsoft.com/office/powerpoint/2010/main" val="320107562"/>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fontAlgn="auto">
                <a:spcBef>
                  <a:spcPts val="0"/>
                </a:spcBef>
                <a:spcAft>
                  <a:spcPts val="0"/>
                </a:spcAft>
              </a:pPr>
              <a:r>
                <a:rPr lang="en-US" sz="2200" b="1" i="1" dirty="0" smtClean="0">
                  <a:solidFill>
                    <a:srgbClr val="4472C4"/>
                  </a:solidFill>
                  <a:latin typeface="Calibri Light"/>
                </a:rPr>
                <a:t>10.4%</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sz="4000" dirty="0" smtClean="0">
                <a:solidFill>
                  <a:srgbClr val="000000"/>
                </a:solidFill>
                <a:latin typeface="Calibri"/>
              </a:rPr>
              <a:t>AL-DRAM: Multi-Core Evaluation</a:t>
            </a:r>
            <a:endParaRPr lang="en-US" sz="4000" dirty="0">
              <a:solidFill>
                <a:srgbClr val="000000"/>
              </a:solidFill>
              <a:latin typeface="Calibri"/>
            </a:endParaRPr>
          </a:p>
        </p:txBody>
      </p:sp>
      <p:sp>
        <p:nvSpPr>
          <p:cNvPr id="16" name="Punchline"/>
          <p:cNvSpPr txBox="1"/>
          <p:nvPr/>
        </p:nvSpPr>
        <p:spPr>
          <a:xfrm>
            <a:off x="0" y="5181600"/>
            <a:ext cx="9144000" cy="1066802"/>
          </a:xfrm>
          <a:prstGeom prst="rect">
            <a:avLst/>
          </a:prstGeom>
          <a:noFill/>
        </p:spPr>
        <p:txBody>
          <a:bodyPr wrap="square" rtlCol="0" anchor="ctr">
            <a:noAutofit/>
          </a:bodyPr>
          <a:lstStyle/>
          <a:p>
            <a:pPr algn="ctr" fontAlgn="auto">
              <a:spcBef>
                <a:spcPts val="0"/>
              </a:spcBef>
              <a:spcAft>
                <a:spcPts val="0"/>
              </a:spcAft>
            </a:pPr>
            <a:r>
              <a:rPr lang="en-US" sz="3600" i="1" dirty="0">
                <a:solidFill>
                  <a:srgbClr val="0000FF"/>
                </a:solidFill>
                <a:latin typeface="Calibri Light"/>
                <a:ea typeface="+mn-ea"/>
                <a:cs typeface="+mn-cs"/>
              </a:rPr>
              <a:t>AL-DRAM provides higher performance for</a:t>
            </a:r>
          </a:p>
          <a:p>
            <a:pPr algn="ctr" fontAlgn="auto">
              <a:spcBef>
                <a:spcPts val="0"/>
              </a:spcBef>
              <a:spcAft>
                <a:spcPts val="0"/>
              </a:spcAft>
            </a:pPr>
            <a:r>
              <a:rPr lang="en-US" sz="3600" b="1" i="1" dirty="0">
                <a:solidFill>
                  <a:srgbClr val="0000FF"/>
                </a:solidFill>
                <a:latin typeface="Calibri Light"/>
                <a:ea typeface="+mn-ea"/>
                <a:cs typeface="+mn-cs"/>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fontAlgn="auto">
              <a:spcBef>
                <a:spcPts val="0"/>
              </a:spcBef>
              <a:spcAft>
                <a:spcPts val="0"/>
              </a:spcAft>
            </a:pPr>
            <a:r>
              <a:rPr lang="en-US" sz="2400" b="1" i="1" dirty="0">
                <a:solidFill>
                  <a:prstClr val="black"/>
                </a:solidFill>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fontAlgn="auto">
              <a:spcBef>
                <a:spcPts val="0"/>
              </a:spcBef>
              <a:spcAft>
                <a:spcPts val="0"/>
              </a:spcAft>
            </a:pPr>
            <a:r>
              <a:rPr lang="en-US" sz="2800" dirty="0">
                <a:solidFill>
                  <a:prstClr val="black"/>
                </a:solidFill>
                <a:latin typeface="Calibri Light"/>
                <a:ea typeface="+mn-ea"/>
                <a:cs typeface="+mn-cs"/>
              </a:rPr>
              <a:t>Average    </a:t>
            </a:r>
          </a:p>
          <a:p>
            <a:pPr algn="ctr" fontAlgn="auto">
              <a:spcBef>
                <a:spcPts val="0"/>
              </a:spcBef>
              <a:spcAft>
                <a:spcPts val="0"/>
              </a:spcAft>
            </a:pPr>
            <a:r>
              <a:rPr lang="en-US" sz="2800" dirty="0">
                <a:solidFill>
                  <a:prstClr val="black"/>
                </a:solidFill>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fontAlgn="auto">
              <a:spcBef>
                <a:spcPts val="0"/>
              </a:spcBef>
              <a:spcAft>
                <a:spcPts val="0"/>
              </a:spcAft>
            </a:pPr>
            <a:r>
              <a:rPr lang="en-US" sz="2400" dirty="0">
                <a:solidFill>
                  <a:prstClr val="black"/>
                </a:solidFill>
                <a:latin typeface="Calibri Light"/>
                <a:ea typeface="+mn-ea"/>
                <a:cs typeface="+mn-cs"/>
              </a:rPr>
              <a:t>all-35-workload</a:t>
            </a:r>
          </a:p>
        </p:txBody>
      </p:sp>
    </p:spTree>
    <p:extLst>
      <p:ext uri="{BB962C8B-B14F-4D97-AF65-F5344CB8AC3E}">
        <p14:creationId xmlns:p14="http://schemas.microsoft.com/office/powerpoint/2010/main" val="94118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118</a:t>
            </a:fld>
            <a:endParaRPr lang="en-US" altLang="en-US">
              <a:solidFill>
                <a:srgbClr val="000000"/>
              </a:solidFill>
            </a:endParaRPr>
          </a:p>
        </p:txBody>
      </p:sp>
      <p:sp>
        <p:nvSpPr>
          <p:cNvPr id="5" name="Rectangle 4"/>
          <p:cNvSpPr/>
          <p:nvPr/>
        </p:nvSpPr>
        <p:spPr>
          <a:xfrm>
            <a:off x="539552" y="4293096"/>
            <a:ext cx="165618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6" name="Rectangle 5"/>
          <p:cNvSpPr/>
          <p:nvPr/>
        </p:nvSpPr>
        <p:spPr>
          <a:xfrm>
            <a:off x="539552" y="5109842"/>
            <a:ext cx="1152128"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7" name="Rectangle 6"/>
          <p:cNvSpPr/>
          <p:nvPr/>
        </p:nvSpPr>
        <p:spPr>
          <a:xfrm>
            <a:off x="539552" y="5877272"/>
            <a:ext cx="309634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7823682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FF"/>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119</a:t>
            </a:fld>
            <a:endParaRPr lang="en-US" sz="1600">
              <a:solidFill>
                <a:srgbClr val="000000"/>
              </a:solidFill>
              <a:latin typeface="Garamond" charset="0"/>
            </a:endParaRPr>
          </a:p>
        </p:txBody>
      </p:sp>
    </p:spTree>
    <p:extLst>
      <p:ext uri="{BB962C8B-B14F-4D97-AF65-F5344CB8AC3E}">
        <p14:creationId xmlns:p14="http://schemas.microsoft.com/office/powerpoint/2010/main" val="571883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p:txBody>
          <a:bodyPr/>
          <a:lstStyle/>
          <a:p>
            <a:r>
              <a:rPr lang="en-US">
                <a:latin typeface="Garamond" charset="0"/>
              </a:rPr>
              <a:t>Computer Architecture Today (IV)</a:t>
            </a:r>
          </a:p>
        </p:txBody>
      </p:sp>
      <p:sp>
        <p:nvSpPr>
          <p:cNvPr id="159746" name="Content Placeholder 2"/>
          <p:cNvSpPr>
            <a:spLocks noGrp="1"/>
          </p:cNvSpPr>
          <p:nvPr>
            <p:ph idx="1"/>
          </p:nvPr>
        </p:nvSpPr>
        <p:spPr>
          <a:xfrm>
            <a:off x="228600" y="996950"/>
            <a:ext cx="8763000" cy="5194300"/>
          </a:xfrm>
        </p:spPr>
        <p:txBody>
          <a:bodyPr/>
          <a:lstStyle/>
          <a:p>
            <a:r>
              <a:rPr lang="en-US">
                <a:latin typeface="Tahoma" charset="0"/>
              </a:rPr>
              <a:t>You can revolutionize the way computers are built, if you understand both the hardware and the software (and change each accordingly)</a:t>
            </a:r>
          </a:p>
          <a:p>
            <a:endParaRPr lang="en-US">
              <a:latin typeface="Tahoma" charset="0"/>
            </a:endParaRPr>
          </a:p>
          <a:p>
            <a:r>
              <a:rPr lang="en-US">
                <a:latin typeface="Tahoma" charset="0"/>
              </a:rPr>
              <a:t>You can invent new paradigms for computation, communication, and storage</a:t>
            </a:r>
          </a:p>
          <a:p>
            <a:pPr lvl="1"/>
            <a:endParaRPr lang="en-US">
              <a:latin typeface="Tahoma" charset="0"/>
              <a:ea typeface="ＭＳ Ｐゴシック" charset="0"/>
            </a:endParaRPr>
          </a:p>
          <a:p>
            <a:r>
              <a:rPr lang="en-US">
                <a:latin typeface="Tahoma" charset="0"/>
              </a:rPr>
              <a:t>Recommended book: Thomas Kuhn, “</a:t>
            </a:r>
            <a:r>
              <a:rPr lang="en-US" altLang="ja-JP">
                <a:solidFill>
                  <a:srgbClr val="0000FF"/>
                </a:solidFill>
                <a:latin typeface="Tahoma" charset="0"/>
              </a:rPr>
              <a:t>The Structure of Scientific Revolutions</a:t>
            </a:r>
            <a:r>
              <a:rPr lang="en-US">
                <a:latin typeface="Tahoma" charset="0"/>
              </a:rPr>
              <a:t>”</a:t>
            </a:r>
            <a:r>
              <a:rPr lang="en-US" altLang="ja-JP">
                <a:latin typeface="Tahoma" charset="0"/>
              </a:rPr>
              <a:t> (1962)</a:t>
            </a:r>
          </a:p>
          <a:p>
            <a:pPr lvl="1"/>
            <a:r>
              <a:rPr lang="en-US">
                <a:latin typeface="Tahoma" charset="0"/>
                <a:ea typeface="ＭＳ Ｐゴシック" charset="0"/>
              </a:rPr>
              <a:t>Pre-paradigm science: no clear consensus in the field</a:t>
            </a:r>
          </a:p>
          <a:p>
            <a:pPr lvl="1"/>
            <a:r>
              <a:rPr lang="en-US">
                <a:latin typeface="Tahoma" charset="0"/>
                <a:ea typeface="ＭＳ Ｐゴシック" charset="0"/>
              </a:rPr>
              <a:t>Normal science: dominant theory used to explain/improve things (business as usual); exceptions considered anomalies</a:t>
            </a:r>
          </a:p>
          <a:p>
            <a:pPr lvl="1"/>
            <a:r>
              <a:rPr lang="en-US">
                <a:latin typeface="Tahoma" charset="0"/>
                <a:ea typeface="ＭＳ Ｐゴシック" charset="0"/>
              </a:rPr>
              <a:t>Revolutionary science: underlying assumptions re-examined</a:t>
            </a:r>
          </a:p>
        </p:txBody>
      </p:sp>
      <p:sp>
        <p:nvSpPr>
          <p:cNvPr id="15974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BA6EC4-A912-2740-979E-40F000C667B0}" type="slidenum">
              <a:rPr lang="en-US" sz="1600">
                <a:solidFill>
                  <a:srgbClr val="000000"/>
                </a:solidFill>
                <a:latin typeface="Garamond" charset="0"/>
                <a:cs typeface="Arial" charset="0"/>
              </a:rPr>
              <a:pPr eaLnBrk="1" hangingPunct="1"/>
              <a:t>12</a:t>
            </a:fld>
            <a:endParaRPr lang="en-US" sz="1600">
              <a:solidFill>
                <a:srgbClr val="000000"/>
              </a:solidFill>
              <a:latin typeface="Garamond" charset="0"/>
              <a:cs typeface="Arial" charset="0"/>
            </a:endParaRPr>
          </a:p>
        </p:txBody>
      </p:sp>
      <p:pic>
        <p:nvPicPr>
          <p:cNvPr id="1597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981200"/>
            <a:ext cx="1447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590800"/>
            <a:ext cx="2463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2590800"/>
            <a:ext cx="24606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524000"/>
            <a:ext cx="33972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7769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smtClean="0">
                <a:latin typeface="Garamond" charset="0"/>
                <a:ea typeface="ＭＳ Ｐゴシック" charset="0"/>
                <a:cs typeface="ＭＳ Ｐゴシック" charset="0"/>
              </a:rPr>
              <a:t>Solution 2: Emerging Memory Technologies</a:t>
            </a:r>
            <a:endParaRPr lang="en-US" sz="3900"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endParaRPr lang="en-US" dirty="0" smtClean="0">
              <a:solidFill>
                <a:srgbClr val="0000FF"/>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Memory</a:t>
            </a:r>
          </a:p>
          <a:p>
            <a:pPr lvl="1" eaLnBrk="1" hangingPunct="1"/>
            <a:r>
              <a:rPr lang="en-US" dirty="0" smtClean="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smtClean="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a:t>
            </a:r>
          </a:p>
          <a:p>
            <a:pPr lvl="1"/>
            <a:r>
              <a:rPr lang="en-US" dirty="0">
                <a:latin typeface="Tahoma" charset="0"/>
                <a:ea typeface="ＭＳ Ｐゴシック" charset="0"/>
              </a:rPr>
              <a:t>Prototyped at 20nm (Raoux+, IBM JRD 2008</a:t>
            </a:r>
            <a:r>
              <a:rPr lang="en-US" dirty="0" smtClean="0">
                <a:latin typeface="Tahoma" charset="0"/>
                <a:ea typeface="ＭＳ Ｐゴシック" charset="0"/>
              </a:rPr>
              <a:t>)</a:t>
            </a:r>
          </a:p>
          <a:p>
            <a:pPr lvl="1"/>
            <a:r>
              <a:rPr lang="en-US" dirty="0" smtClean="0">
                <a:latin typeface="Tahoma" charset="0"/>
                <a:ea typeface="ＭＳ Ｐゴシック" charset="0"/>
              </a:rPr>
              <a:t>Expected to be denser than DRAM: can store multiple bits/cell</a:t>
            </a:r>
          </a:p>
          <a:p>
            <a:endParaRPr lang="en-US" dirty="0" smtClean="0">
              <a:latin typeface="Tahoma" charset="0"/>
              <a:ea typeface="ＭＳ Ｐゴシック" charset="0"/>
            </a:endParaRPr>
          </a:p>
          <a:p>
            <a:r>
              <a:rPr lang="en-US" dirty="0" smtClean="0">
                <a:latin typeface="Tahoma" charset="0"/>
                <a:ea typeface="ＭＳ Ｐゴシック" charset="0"/>
              </a:rPr>
              <a:t>But, emerging technologies have (many) shortcomings</a:t>
            </a:r>
          </a:p>
          <a:p>
            <a:pPr lvl="1"/>
            <a:r>
              <a:rPr lang="en-US" dirty="0" smtClean="0">
                <a:solidFill>
                  <a:srgbClr val="FF0000"/>
                </a:solidFill>
                <a:latin typeface="Tahoma" charset="0"/>
                <a:ea typeface="ＭＳ Ｐゴシック" charset="0"/>
              </a:rPr>
              <a:t>Can they be enabled to replace/augment/surpass DRAM?</a:t>
            </a:r>
            <a:endParaRPr lang="en-US" dirty="0" smtClean="0">
              <a:latin typeface="Tahoma" charset="0"/>
              <a:ea typeface="ＭＳ Ｐゴシック" charset="0"/>
            </a:endParaRPr>
          </a:p>
          <a:p>
            <a:pPr lvl="1" eaLnBrk="1" hangingPunct="1"/>
            <a:endParaRPr lang="en-US" dirty="0" smtClean="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120</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2695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39939"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Difficult charge placement and control</a:t>
            </a:r>
          </a:p>
          <a:p>
            <a:pPr lvl="1"/>
            <a:r>
              <a:rPr lang="en-US">
                <a:latin typeface="Tahoma" charset="0"/>
                <a:ea typeface="ＭＳ Ｐゴシック" charset="0"/>
              </a:rPr>
              <a:t>Flash: floating gate charge</a:t>
            </a:r>
          </a:p>
          <a:p>
            <a:pPr lvl="1"/>
            <a:r>
              <a:rPr lang="en-US">
                <a:latin typeface="Tahoma" charset="0"/>
                <a:ea typeface="ＭＳ Ｐゴシック" charset="0"/>
              </a:rPr>
              <a:t>DRAM: capacitor charge, transistor leakage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Reliable sensing becomes difficult as charge storage unit size reduces</a:t>
            </a:r>
          </a:p>
        </p:txBody>
      </p:sp>
      <p:sp>
        <p:nvSpPr>
          <p:cNvPr id="399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619DA8A-D1A3-034D-85FB-F326B7A01761}" type="slidenum">
              <a:rPr lang="en-US" sz="1600">
                <a:solidFill>
                  <a:srgbClr val="000000"/>
                </a:solidFill>
                <a:latin typeface="Garamond" charset="0"/>
              </a:rPr>
              <a:pPr eaLnBrk="1" hangingPunct="1"/>
              <a:t>121</a:t>
            </a:fld>
            <a:endParaRPr lang="en-US" sz="1600">
              <a:solidFill>
                <a:srgbClr val="000000"/>
              </a:solidFill>
              <a:latin typeface="Garamond" charset="0"/>
            </a:endParaRPr>
          </a:p>
        </p:txBody>
      </p:sp>
      <p:pic>
        <p:nvPicPr>
          <p:cNvPr id="399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536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Garamond" charset="0"/>
                <a:ea typeface="ＭＳ Ｐゴシック" charset="0"/>
                <a:cs typeface="ＭＳ Ｐゴシック" charset="0"/>
              </a:rPr>
              <a:t>Promising Resistive </a:t>
            </a:r>
            <a:r>
              <a:rPr lang="en-US" dirty="0">
                <a:latin typeface="Garamond" charset="0"/>
                <a:ea typeface="ＭＳ Ｐゴシック" charset="0"/>
                <a:cs typeface="ＭＳ Ｐゴシック" charset="0"/>
              </a:rPr>
              <a:t>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smtClean="0">
                <a:latin typeface="Tahoma" charset="0"/>
                <a:ea typeface="ＭＳ Ｐゴシック" charset="0"/>
                <a:cs typeface="ＭＳ Ｐゴシック" charset="0"/>
              </a:rPr>
              <a:t>Memristors</a:t>
            </a:r>
            <a:r>
              <a:rPr lang="en-US" dirty="0" smtClean="0">
                <a:latin typeface="Tahoma" charset="0"/>
                <a:ea typeface="ＭＳ Ｐゴシック" charset="0"/>
                <a:cs typeface="ＭＳ Ｐゴシック" charset="0"/>
              </a:rPr>
              <a:t>/RRAM/</a:t>
            </a:r>
            <a:r>
              <a:rPr lang="en-US" dirty="0" err="1" smtClean="0">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122</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32971215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r>
              <a:rPr lang="en-US" dirty="0" smtClean="0">
                <a:solidFill>
                  <a:srgbClr val="FF0000"/>
                </a:solidFill>
                <a:latin typeface="Tahoma" charset="0"/>
                <a:ea typeface="ＭＳ Ｐゴシック" charset="0"/>
              </a:rPr>
              <a:t>)</a:t>
            </a:r>
          </a:p>
          <a:p>
            <a:pPr lvl="1" eaLnBrk="1" hangingPunct="1"/>
            <a:r>
              <a:rPr lang="en-US" dirty="0" smtClean="0">
                <a:solidFill>
                  <a:srgbClr val="FF0000"/>
                </a:solidFill>
                <a:latin typeface="Tahoma" charset="0"/>
                <a:ea typeface="ＭＳ Ｐゴシック" charset="0"/>
              </a:rPr>
              <a:t>Reliability issues (resistance drift)</a:t>
            </a:r>
            <a:endParaRPr lang="en-US" dirty="0">
              <a:solidFill>
                <a:srgbClr val="FF0000"/>
              </a:solidFill>
              <a:latin typeface="Tahoma" charset="0"/>
              <a:ea typeface="ＭＳ Ｐゴシック" charset="0"/>
            </a:endParaRP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a:t>
            </a:r>
            <a:r>
              <a:rPr lang="en-US" dirty="0" smtClean="0">
                <a:solidFill>
                  <a:srgbClr val="0000FF"/>
                </a:solidFill>
                <a:latin typeface="Tahoma" charset="0"/>
                <a:ea typeface="ＭＳ Ｐゴシック" charset="0"/>
              </a:rPr>
              <a:t>system</a:t>
            </a:r>
            <a:endParaRPr lang="en-US" dirty="0">
              <a:solidFill>
                <a:srgbClr val="0000FF"/>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FE82CC-7BA9-6841-9A5F-3367483BAFFF}" type="slidenum">
              <a:rPr lang="en-US" sz="1600">
                <a:solidFill>
                  <a:srgbClr val="000000"/>
                </a:solidFill>
                <a:latin typeface="Garamond" charset="0"/>
              </a:rPr>
              <a:pPr eaLnBrk="1" hangingPunct="1"/>
              <a:t>123</a:t>
            </a:fld>
            <a:endParaRPr lang="en-US" sz="1600">
              <a:solidFill>
                <a:srgbClr val="000000"/>
              </a:solidFill>
              <a:latin typeface="Garamond" charset="0"/>
            </a:endParaRPr>
          </a:p>
        </p:txBody>
      </p:sp>
    </p:spTree>
    <p:extLst>
      <p:ext uri="{BB962C8B-B14F-4D97-AF65-F5344CB8AC3E}">
        <p14:creationId xmlns:p14="http://schemas.microsoft.com/office/powerpoint/2010/main" val="6579197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a:t>
            </a:r>
            <a:endParaRPr lang="en-US" dirty="0">
              <a:latin typeface="Garamond" charset="0"/>
              <a:ea typeface="ＭＳ Ｐゴシック" charset="0"/>
              <a:cs typeface="ＭＳ Ｐゴシック" charset="0"/>
            </a:endParaRP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smtClean="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DAC’09]</a:t>
            </a:r>
            <a:r>
              <a:rPr lang="en-US" dirty="0" smtClean="0">
                <a:solidFill>
                  <a:srgbClr val="0000FF"/>
                </a:solidFill>
                <a:latin typeface="Tahoma" charset="0"/>
                <a:ea typeface="ＭＳ Ｐゴシック" charset="0"/>
                <a:cs typeface="ＭＳ Ｐゴシック" charset="0"/>
              </a:rPr>
              <a:t>: </a:t>
            </a:r>
          </a:p>
          <a:p>
            <a:pPr lvl="1" eaLnBrk="1" hangingPunct="1"/>
            <a:r>
              <a:rPr lang="en-US" dirty="0" smtClean="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B3EF163-E7CF-734F-8A38-A2627986A4B3}" type="slidenum">
              <a:rPr lang="en-US" sz="1600">
                <a:solidFill>
                  <a:srgbClr val="000000"/>
                </a:solidFill>
                <a:latin typeface="Garamond" charset="0"/>
              </a:rPr>
              <a:pPr eaLnBrk="1" hangingPunct="1"/>
              <a:t>124</a:t>
            </a:fld>
            <a:endParaRPr lang="en-US" sz="1600">
              <a:solidFill>
                <a:srgbClr val="000000"/>
              </a:solidFill>
              <a:latin typeface="Garamond"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a:solidFill>
                <a:srgbClr val="000000"/>
              </a:solidFill>
              <a:latin typeface="Tahoma"/>
              <a:ea typeface="+mn-ea"/>
              <a:cs typeface="+mn-cs"/>
            </a:endParaRPr>
          </a:p>
        </p:txBody>
      </p:sp>
    </p:spTree>
    <p:extLst>
      <p:ext uri="{BB962C8B-B14F-4D97-AF65-F5344CB8AC3E}">
        <p14:creationId xmlns:p14="http://schemas.microsoft.com/office/powerpoint/2010/main" val="36217907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(II)</a:t>
            </a:r>
            <a:endParaRPr lang="en-US" dirty="0">
              <a:latin typeface="Garamond" charset="0"/>
              <a:ea typeface="ＭＳ Ｐゴシック" charset="0"/>
              <a:cs typeface="ＭＳ Ｐゴシック" charset="0"/>
            </a:endParaRP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Top Picks’10</a:t>
            </a:r>
            <a:r>
              <a:rPr lang="en-US" sz="2000" dirty="0">
                <a:solidFill>
                  <a:srgbClr val="008000"/>
                </a:solidFill>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a:t>
            </a:r>
            <a:r>
              <a:rPr lang="en-US" dirty="0" smtClean="0">
                <a:latin typeface="Tahoma" charset="0"/>
                <a:ea typeface="ＭＳ Ｐゴシック" charset="0"/>
              </a:rPr>
              <a:t>shortcomings</a:t>
            </a:r>
            <a:endParaRPr lang="en-US" dirty="0">
              <a:latin typeface="Tahoma" charset="0"/>
              <a:ea typeface="ＭＳ Ｐゴシック" charset="0"/>
            </a:endParaRPr>
          </a:p>
        </p:txBody>
      </p:sp>
      <p:sp>
        <p:nvSpPr>
          <p:cNvPr id="542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9D8C9EB-AE2A-C24C-B938-98D1CB46FF5A}" type="slidenum">
              <a:rPr lang="en-US" sz="1600">
                <a:solidFill>
                  <a:srgbClr val="000000"/>
                </a:solidFill>
                <a:latin typeface="Garamond" charset="0"/>
              </a:rPr>
              <a:pPr eaLnBrk="1" hangingPunct="1"/>
              <a:t>125</a:t>
            </a:fld>
            <a:endParaRPr lang="en-US" sz="1600">
              <a:solidFill>
                <a:srgbClr val="000000"/>
              </a:solidFill>
              <a:latin typeface="Garamond"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a:solidFill>
                <a:srgbClr val="000000"/>
              </a:solidFill>
              <a:latin typeface="Tahoma"/>
              <a:ea typeface="+mn-ea"/>
              <a:cs typeface="+mn-cs"/>
            </a:endParaRPr>
          </a:p>
        </p:txBody>
      </p:sp>
    </p:spTree>
    <p:extLst>
      <p:ext uri="{BB962C8B-B14F-4D97-AF65-F5344CB8AC3E}">
        <p14:creationId xmlns:p14="http://schemas.microsoft.com/office/powerpoint/2010/main" val="3452049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An Initial Study: Replace DRAM with PCM</a:t>
            </a:r>
            <a:endParaRPr lang="en-US" dirty="0">
              <a:latin typeface="Garamond" charset="0"/>
              <a:ea typeface="ＭＳ Ｐゴシック" charset="0"/>
              <a:cs typeface="ＭＳ Ｐゴシック" charset="0"/>
            </a:endParaRPr>
          </a:p>
        </p:txBody>
      </p:sp>
      <p:sp>
        <p:nvSpPr>
          <p:cNvPr id="45059" name="Content Placeholder 2"/>
          <p:cNvSpPr>
            <a:spLocks noGrp="1"/>
          </p:cNvSpPr>
          <p:nvPr>
            <p:ph idx="1"/>
          </p:nvPr>
        </p:nvSpPr>
        <p:spPr>
          <a:xfrm>
            <a:off x="228600" y="996950"/>
            <a:ext cx="8807896" cy="5194300"/>
          </a:xfrm>
        </p:spPr>
        <p:txBody>
          <a:bodyPr/>
          <a:lstStyle/>
          <a:p>
            <a:r>
              <a:rPr lang="en-US" dirty="0" smtClean="0">
                <a:latin typeface="Tahoma" charset="0"/>
                <a:ea typeface="ＭＳ Ｐゴシック" charset="0"/>
                <a:cs typeface="ＭＳ Ｐゴシック" charset="0"/>
              </a:rPr>
              <a:t>Lee, </a:t>
            </a:r>
            <a:r>
              <a:rPr lang="en-US" dirty="0" err="1" smtClean="0">
                <a:latin typeface="Tahoma" charset="0"/>
                <a:ea typeface="ＭＳ Ｐゴシック" charset="0"/>
                <a:cs typeface="ＭＳ Ｐゴシック" charset="0"/>
              </a:rPr>
              <a:t>Ipek</a:t>
            </a:r>
            <a:r>
              <a:rPr lang="en-US" dirty="0" smtClean="0">
                <a:latin typeface="Tahoma" charset="0"/>
                <a:ea typeface="ＭＳ Ｐゴシック" charset="0"/>
                <a:cs typeface="ＭＳ Ｐゴシック" charset="0"/>
              </a:rPr>
              <a:t>, Mutlu, Burger, </a:t>
            </a:r>
            <a:r>
              <a:rPr lang="ja-JP" altLang="en-US" dirty="0" smtClean="0">
                <a:latin typeface="Tahoma" charset="0"/>
                <a:ea typeface="ＭＳ Ｐゴシック" charset="0"/>
                <a:cs typeface="ＭＳ Ｐゴシック" charset="0"/>
              </a:rPr>
              <a:t>“</a:t>
            </a:r>
            <a:r>
              <a:rPr lang="en-US" dirty="0" smtClean="0">
                <a:solidFill>
                  <a:srgbClr val="0000FF"/>
                </a:solidFill>
                <a:latin typeface="Tahoma" charset="0"/>
                <a:ea typeface="ＭＳ Ｐゴシック" charset="0"/>
                <a:cs typeface="ＭＳ Ｐゴシック" charset="0"/>
              </a:rPr>
              <a:t>Architecting Phase Change Memory as a Scalable DRAM Alternative</a:t>
            </a:r>
            <a:r>
              <a:rPr lang="en-US" dirty="0" smtClean="0">
                <a:latin typeface="Tahoma" charset="0"/>
                <a:ea typeface="ＭＳ Ｐゴシック" charset="0"/>
                <a:cs typeface="ＭＳ Ｐゴシック" charset="0"/>
              </a:rPr>
              <a:t>,</a:t>
            </a:r>
            <a:r>
              <a:rPr lang="ja-JP" altLang="en-US"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ISCA 2009.</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Surveyed prototypes from 2003-</a:t>
            </a:r>
            <a:r>
              <a:rPr lang="en-US" dirty="0" smtClean="0">
                <a:latin typeface="Tahoma" charset="0"/>
                <a:ea typeface="ＭＳ Ｐゴシック" charset="0"/>
                <a:cs typeface="ＭＳ Ｐゴシック" charset="0"/>
              </a:rPr>
              <a:t>2008 (e.g. </a:t>
            </a:r>
            <a:r>
              <a:rPr lang="en-US" dirty="0">
                <a:latin typeface="Tahoma" charset="0"/>
                <a:ea typeface="ＭＳ Ｐゴシック" charset="0"/>
                <a:cs typeface="ＭＳ Ｐゴシック" charset="0"/>
              </a:rPr>
              <a:t>IEDM, VLSI, ISSCC)</a:t>
            </a:r>
          </a:p>
          <a:p>
            <a:pPr lvl="1"/>
            <a:r>
              <a:rPr lang="en-US" dirty="0">
                <a:latin typeface="Tahoma" charset="0"/>
                <a:ea typeface="ＭＳ Ｐゴシック" charset="0"/>
                <a:cs typeface="ＭＳ Ｐゴシック" charset="0"/>
              </a:rPr>
              <a:t>Derived </a:t>
            </a:r>
            <a:r>
              <a:rPr lang="en-US" dirty="0" smtClean="0">
                <a:latin typeface="Tahoma" charset="0"/>
                <a:ea typeface="ＭＳ Ｐゴシック" charset="0"/>
                <a:cs typeface="ＭＳ Ｐゴシック" charset="0"/>
              </a:rPr>
              <a:t>“average” PCM </a:t>
            </a:r>
            <a:r>
              <a:rPr lang="en-US" dirty="0">
                <a:latin typeface="Tahoma" charset="0"/>
                <a:ea typeface="ＭＳ Ｐゴシック" charset="0"/>
                <a:cs typeface="ＭＳ Ｐゴシック" charset="0"/>
              </a:rPr>
              <a:t>parameters for F=</a:t>
            </a:r>
            <a:r>
              <a:rPr lang="en-US" dirty="0" smtClean="0">
                <a:latin typeface="Tahoma" charset="0"/>
                <a:ea typeface="ＭＳ Ｐゴシック" charset="0"/>
                <a:cs typeface="ＭＳ Ｐゴシック" charset="0"/>
              </a:rPr>
              <a:t>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082A579-E316-044F-805A-ED8A38B34982}" type="slidenum">
              <a:rPr lang="en-US" sz="1600">
                <a:solidFill>
                  <a:srgbClr val="000000"/>
                </a:solidFill>
                <a:latin typeface="Garamond" charset="0"/>
              </a:rPr>
              <a:pPr eaLnBrk="1" hangingPunct="1"/>
              <a:t>126</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830398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05DDA85-8629-3848-BCAD-65B9EC188183}" type="slidenum">
              <a:rPr lang="en-US" sz="1600">
                <a:solidFill>
                  <a:srgbClr val="000000"/>
                </a:solidFill>
                <a:latin typeface="Garamond" charset="0"/>
              </a:rPr>
              <a:pPr eaLnBrk="1" hangingPunct="1"/>
              <a:t>127</a:t>
            </a:fld>
            <a:endParaRPr lang="en-US" sz="1600">
              <a:solidFill>
                <a:srgbClr val="000000"/>
              </a:solidFill>
              <a:latin typeface="Garamond"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277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a:t>
            </a:r>
            <a:r>
              <a:rPr lang="en-US" sz="2100" dirty="0" smtClean="0">
                <a:latin typeface="Tahoma" charset="0"/>
                <a:ea typeface="ＭＳ Ｐゴシック" charset="0"/>
                <a:cs typeface="ＭＳ Ｐゴシック" charset="0"/>
              </a:rPr>
              <a:t>hits</a:t>
            </a:r>
          </a:p>
          <a:p>
            <a:r>
              <a:rPr lang="en-US" sz="2100" dirty="0" smtClean="0">
                <a:latin typeface="Tahoma" charset="0"/>
                <a:ea typeface="ＭＳ Ｐゴシック" charset="0"/>
                <a:cs typeface="ＭＳ Ｐゴシック" charset="0"/>
              </a:rPr>
              <a:t>Caveat 3: Optimistic PCM parameters?</a:t>
            </a:r>
            <a:endParaRPr lang="en-US" sz="2100" dirty="0">
              <a:latin typeface="Tahoma" charset="0"/>
              <a:ea typeface="ＭＳ Ｐゴシック" charset="0"/>
              <a:cs typeface="ＭＳ Ｐゴシック" charset="0"/>
            </a:endParaRP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CCB8ED4-A500-C744-ACEF-D399903418A2}" type="slidenum">
              <a:rPr lang="en-US" sz="1600">
                <a:solidFill>
                  <a:srgbClr val="000000"/>
                </a:solidFill>
                <a:latin typeface="Garamond" charset="0"/>
              </a:rPr>
              <a:pPr eaLnBrk="1" hangingPunct="1"/>
              <a:t>128</a:t>
            </a:fld>
            <a:endParaRPr lang="en-US" sz="1600">
              <a:solidFill>
                <a:srgbClr val="000000"/>
              </a:solidFill>
              <a:latin typeface="Garamond"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2078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smtClean="0"/>
              <a:t>Yoon+, </a:t>
            </a:r>
            <a:r>
              <a:rPr lang="en-US" sz="1600" dirty="0"/>
              <a:t>“</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2400" dirty="0">
                <a:solidFill>
                  <a:srgbClr val="FFFFFF"/>
                </a:solidFill>
                <a:latin typeface="Tahoma"/>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r>
              <a:rPr lang="en-US" dirty="0">
                <a:solidFill>
                  <a:srgbClr val="000000"/>
                </a:solidFill>
                <a:latin typeface="Tahoma"/>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006633">
                    <a:lumMod val="75000"/>
                  </a:srgbClr>
                </a:solidFill>
                <a:latin typeface="Tahoma"/>
              </a:rPr>
              <a:t>Fast, </a:t>
            </a:r>
            <a:r>
              <a:rPr lang="en-US" b="1" dirty="0">
                <a:solidFill>
                  <a:srgbClr val="006633">
                    <a:lumMod val="75000"/>
                  </a:srgbClr>
                </a:solidFill>
                <a:latin typeface="Tahoma"/>
              </a:rPr>
              <a:t>durable</a:t>
            </a:r>
          </a:p>
          <a:p>
            <a:pPr algn="ctr" fontAlgn="auto">
              <a:spcBef>
                <a:spcPts val="0"/>
              </a:spcBef>
              <a:spcAft>
                <a:spcPts val="0"/>
              </a:spcAft>
            </a:pPr>
            <a:r>
              <a:rPr lang="en-US" dirty="0">
                <a:solidFill>
                  <a:srgbClr val="8C0000"/>
                </a:solidFill>
                <a:latin typeface="Tahoma"/>
              </a:rPr>
              <a:t>Small, </a:t>
            </a:r>
          </a:p>
          <a:p>
            <a:pPr algn="ctr" fontAlgn="auto">
              <a:spcBef>
                <a:spcPts val="0"/>
              </a:spcBef>
              <a:spcAft>
                <a:spcPts val="0"/>
              </a:spcAft>
            </a:pPr>
            <a:r>
              <a:rPr lang="en-US" dirty="0">
                <a:solidFill>
                  <a:srgbClr val="8C0000"/>
                </a:solidFill>
                <a:latin typeface="Tahoma"/>
              </a:rPr>
              <a:t>leaky, volatile, </a:t>
            </a:r>
          </a:p>
          <a:p>
            <a:pPr algn="ctr" fontAlgn="auto">
              <a:spcBef>
                <a:spcPts val="0"/>
              </a:spcBef>
              <a:spcAft>
                <a:spcPts val="0"/>
              </a:spcAft>
            </a:pPr>
            <a:r>
              <a:rPr lang="en-US" dirty="0">
                <a:solidFill>
                  <a:srgbClr val="8C0000"/>
                </a:solidFill>
                <a:latin typeface="Tahoma"/>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004D26"/>
                </a:solidFill>
                <a:latin typeface="Tahoma"/>
              </a:rPr>
              <a:t>Large, non-volatile, low-cost</a:t>
            </a:r>
          </a:p>
          <a:p>
            <a:pPr algn="ctr" fontAlgn="auto">
              <a:spcBef>
                <a:spcPts val="0"/>
              </a:spcBef>
              <a:spcAft>
                <a:spcPts val="0"/>
              </a:spcAft>
            </a:pPr>
            <a:r>
              <a:rPr lang="en-US" dirty="0">
                <a:solidFill>
                  <a:srgbClr val="8C0000"/>
                </a:solidFill>
                <a:latin typeface="Tahoma"/>
              </a:rPr>
              <a:t>Slow, </a:t>
            </a:r>
            <a:r>
              <a:rPr lang="en-US" b="1" dirty="0">
                <a:solidFill>
                  <a:srgbClr val="8C0000"/>
                </a:solidFill>
                <a:latin typeface="Tahoma"/>
              </a:rPr>
              <a:t>wears out, </a:t>
            </a:r>
            <a:r>
              <a:rPr lang="en-US" dirty="0">
                <a:solidFill>
                  <a:srgbClr val="8C0000"/>
                </a:solidFill>
                <a:latin typeface="Tahoma"/>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r>
              <a:rPr lang="en-US" dirty="0">
                <a:solidFill>
                  <a:srgbClr val="303030"/>
                </a:solidFill>
                <a:latin typeface="Tahoma"/>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fontAlgn="auto">
              <a:spcBef>
                <a:spcPts val="0"/>
              </a:spcBef>
              <a:spcAft>
                <a:spcPts val="0"/>
              </a:spcAft>
            </a:pPr>
            <a:r>
              <a:rPr lang="en-US" dirty="0">
                <a:solidFill>
                  <a:srgbClr val="303030"/>
                </a:solidFill>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fontAlgn="auto">
              <a:spcBef>
                <a:spcPts val="0"/>
              </a:spcBef>
              <a:spcAft>
                <a:spcPts val="0"/>
              </a:spcAft>
            </a:pPr>
            <a:r>
              <a:rPr lang="en-US" dirty="0">
                <a:solidFill>
                  <a:srgbClr val="303030"/>
                </a:solidFill>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fontAlgn="auto">
              <a:spcBef>
                <a:spcPts val="0"/>
              </a:spcBef>
              <a:spcAft>
                <a:spcPts val="0"/>
              </a:spcAft>
            </a:pPr>
            <a:r>
              <a:rPr lang="en-US" sz="2400" dirty="0">
                <a:solidFill>
                  <a:srgbClr val="000000"/>
                </a:solidFill>
                <a:latin typeface="Tahoma"/>
                <a:ea typeface="+mn-ea"/>
                <a:cs typeface="+mn-cs"/>
              </a:rPr>
              <a:t>Hardware/software manage data allocation and movement </a:t>
            </a:r>
          </a:p>
          <a:p>
            <a:pPr algn="ctr" fontAlgn="auto">
              <a:spcBef>
                <a:spcPts val="0"/>
              </a:spcBef>
              <a:spcAft>
                <a:spcPts val="0"/>
              </a:spcAft>
            </a:pPr>
            <a:r>
              <a:rPr lang="en-US" sz="2400" dirty="0">
                <a:solidFill>
                  <a:srgbClr val="008000"/>
                </a:solidFill>
                <a:latin typeface="Tahoma"/>
                <a:ea typeface="+mn-ea"/>
                <a:cs typeface="+mn-cs"/>
              </a:rPr>
              <a:t>to achieve the best of multiple technologies</a:t>
            </a:r>
          </a:p>
        </p:txBody>
      </p:sp>
    </p:spTree>
    <p:extLst>
      <p:ext uri="{BB962C8B-B14F-4D97-AF65-F5344CB8AC3E}">
        <p14:creationId xmlns:p14="http://schemas.microsoft.com/office/powerpoint/2010/main" val="388413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lstStyle/>
          <a:p>
            <a:r>
              <a:rPr lang="en-US">
                <a:latin typeface="Garamond" charset="0"/>
              </a:rPr>
              <a:t>Agenda</a:t>
            </a:r>
          </a:p>
        </p:txBody>
      </p:sp>
      <p:sp>
        <p:nvSpPr>
          <p:cNvPr id="18435" name="Content Placeholder 2"/>
          <p:cNvSpPr>
            <a:spLocks noGrp="1"/>
          </p:cNvSpPr>
          <p:nvPr>
            <p:ph idx="1"/>
          </p:nvPr>
        </p:nvSpPr>
        <p:spPr>
          <a:xfrm>
            <a:off x="228600" y="996950"/>
            <a:ext cx="8610600" cy="5194300"/>
          </a:xfrm>
        </p:spPr>
        <p:txBody>
          <a:bodyPr/>
          <a:lstStyle/>
          <a:p>
            <a:pPr>
              <a:defRPr/>
            </a:pPr>
            <a:r>
              <a:rPr lang="en-US" dirty="0" smtClean="0">
                <a:latin typeface="Tahoma" charset="0"/>
              </a:rPr>
              <a:t>Why Do Research in Computer Architecture?</a:t>
            </a:r>
          </a:p>
          <a:p>
            <a:pPr>
              <a:defRPr/>
            </a:pPr>
            <a:endParaRPr lang="en-US" dirty="0">
              <a:latin typeface="Tahoma" charset="0"/>
            </a:endParaRPr>
          </a:p>
          <a:p>
            <a:pPr>
              <a:defRPr/>
            </a:pPr>
            <a:r>
              <a:rPr lang="en-US" dirty="0" smtClean="0">
                <a:solidFill>
                  <a:srgbClr val="0000FF"/>
                </a:solidFill>
                <a:latin typeface="Tahoma" charset="0"/>
              </a:rPr>
              <a:t>Project Proposal, Timeline, Topics</a:t>
            </a:r>
          </a:p>
          <a:p>
            <a:pPr>
              <a:defRPr/>
            </a:pPr>
            <a:endParaRPr lang="en-US" dirty="0">
              <a:latin typeface="Tahoma" charset="0"/>
            </a:endParaRPr>
          </a:p>
          <a:p>
            <a:pPr>
              <a:defRPr/>
            </a:pPr>
            <a:r>
              <a:rPr lang="en-US" dirty="0" smtClean="0">
                <a:latin typeface="Tahoma" charset="0"/>
              </a:rPr>
              <a:t>Review Assignments for Next Week</a:t>
            </a:r>
          </a:p>
          <a:p>
            <a:pPr>
              <a:defRPr/>
            </a:pPr>
            <a:endParaRPr lang="en-US" dirty="0">
              <a:latin typeface="Tahoma" charset="0"/>
            </a:endParaRPr>
          </a:p>
          <a:p>
            <a:pPr>
              <a:defRPr/>
            </a:pPr>
            <a:r>
              <a:rPr lang="en-US" dirty="0" smtClean="0">
                <a:latin typeface="Tahoma" charset="0"/>
              </a:rPr>
              <a:t>Rethinking Memory System Design</a:t>
            </a:r>
            <a:endParaRPr lang="en-US" dirty="0">
              <a:latin typeface="Tahoma" charset="0"/>
            </a:endParaRPr>
          </a:p>
        </p:txBody>
      </p:sp>
      <p:sp>
        <p:nvSpPr>
          <p:cNvPr id="1505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BC7485-7A45-5F48-B15D-2C735162B97B}" type="slidenum">
              <a:rPr lang="en-US" sz="1600">
                <a:solidFill>
                  <a:srgbClr val="000000"/>
                </a:solidFill>
                <a:latin typeface="Garamond" charset="0"/>
              </a:rPr>
              <a:pPr eaLnBrk="1" hangingPunct="1"/>
              <a:t>13</a:t>
            </a:fld>
            <a:endParaRPr lang="en-US" sz="1600">
              <a:solidFill>
                <a:srgbClr val="000000"/>
              </a:solidFill>
              <a:latin typeface="Garamond" charset="0"/>
            </a:endParaRPr>
          </a:p>
        </p:txBody>
      </p:sp>
    </p:spTree>
    <p:extLst>
      <p:ext uri="{BB962C8B-B14F-4D97-AF65-F5344CB8AC3E}">
        <p14:creationId xmlns:p14="http://schemas.microsoft.com/office/powerpoint/2010/main" val="3464731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1432640663"/>
              </p:ext>
            </p:extLst>
          </p:nvPr>
        </p:nvGraphicFramePr>
        <p:xfrm>
          <a:off x="902082" y="1417638"/>
          <a:ext cx="7065701" cy="493871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1880315"/>
            <a:ext cx="9144000" cy="446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a:solidFill>
                <a:prstClr val="black"/>
              </a:solidFill>
              <a:latin typeface="Calibri"/>
            </a:endParaRPr>
          </a:p>
        </p:txBody>
      </p:sp>
      <p:graphicFrame>
        <p:nvGraphicFramePr>
          <p:cNvPr id="13" name="Chart 12"/>
          <p:cNvGraphicFramePr>
            <a:graphicFrameLocks/>
          </p:cNvGraphicFramePr>
          <p:nvPr>
            <p:extLst>
              <p:ext uri="{D42A27DB-BD31-4B8C-83A1-F6EECF244321}">
                <p14:modId xmlns:p14="http://schemas.microsoft.com/office/powerpoint/2010/main" val="3757395689"/>
              </p:ext>
            </p:extLst>
          </p:nvPr>
        </p:nvGraphicFramePr>
        <p:xfrm>
          <a:off x="902083" y="1999737"/>
          <a:ext cx="3138021" cy="4349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2158119660"/>
              </p:ext>
            </p:extLst>
          </p:nvPr>
        </p:nvGraphicFramePr>
        <p:xfrm>
          <a:off x="4847052" y="1999738"/>
          <a:ext cx="3107242" cy="435661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274638"/>
            <a:ext cx="8435280" cy="1143000"/>
          </a:xfrm>
        </p:spPr>
        <p:txBody>
          <a:bodyPr/>
          <a:lstStyle/>
          <a:p>
            <a:r>
              <a:rPr lang="en-US" dirty="0" smtClean="0"/>
              <a:t>Hybrid vs. All-PCM/DRAM </a:t>
            </a:r>
            <a:r>
              <a:rPr lang="en-US" sz="3000" dirty="0" smtClean="0"/>
              <a:t>[ICCD’12]</a:t>
            </a:r>
            <a:endParaRPr lang="en-US" sz="3000" dirty="0"/>
          </a:p>
        </p:txBody>
      </p:sp>
      <p:cxnSp>
        <p:nvCxnSpPr>
          <p:cNvPr id="15" name="Straight Arrow Connector 14"/>
          <p:cNvCxnSpPr/>
          <p:nvPr/>
        </p:nvCxnSpPr>
        <p:spPr>
          <a:xfrm flipV="1">
            <a:off x="2466641" y="3562350"/>
            <a:ext cx="0" cy="604839"/>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906923" y="2512219"/>
            <a:ext cx="0" cy="1050131"/>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307244" y="4745954"/>
            <a:ext cx="6632544" cy="83099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US" sz="2400" b="1" dirty="0">
                <a:solidFill>
                  <a:srgbClr val="0000FF"/>
                </a:solidFill>
                <a:latin typeface="Calibri"/>
              </a:rPr>
              <a:t>31% better performance than all PCM, </a:t>
            </a:r>
          </a:p>
          <a:p>
            <a:pPr algn="ctr" defTabSz="457200"/>
            <a:r>
              <a:rPr lang="en-US" sz="2400" b="1" dirty="0">
                <a:solidFill>
                  <a:srgbClr val="0000FF"/>
                </a:solidFill>
                <a:latin typeface="Calibri"/>
              </a:rPr>
              <a:t>within 29% of all DRAM performance</a:t>
            </a:r>
          </a:p>
        </p:txBody>
      </p:sp>
      <p:sp>
        <p:nvSpPr>
          <p:cNvPr id="11" name="TextBox 10"/>
          <p:cNvSpPr txBox="1"/>
          <p:nvPr/>
        </p:nvSpPr>
        <p:spPr>
          <a:xfrm>
            <a:off x="1868805" y="3680103"/>
            <a:ext cx="597836" cy="369332"/>
          </a:xfrm>
          <a:prstGeom prst="rect">
            <a:avLst/>
          </a:prstGeom>
          <a:noFill/>
        </p:spPr>
        <p:txBody>
          <a:bodyPr wrap="square" rtlCol="0">
            <a:spAutoFit/>
          </a:bodyPr>
          <a:lstStyle/>
          <a:p>
            <a:pPr algn="r" defTabSz="457200"/>
            <a:r>
              <a:rPr lang="en-US" dirty="0">
                <a:solidFill>
                  <a:srgbClr val="0000FF"/>
                </a:solidFill>
                <a:latin typeface="Calibri" charset="0"/>
              </a:rPr>
              <a:t>31%</a:t>
            </a:r>
          </a:p>
        </p:txBody>
      </p:sp>
      <p:sp>
        <p:nvSpPr>
          <p:cNvPr id="12" name="TextBox 11"/>
          <p:cNvSpPr txBox="1"/>
          <p:nvPr/>
        </p:nvSpPr>
        <p:spPr>
          <a:xfrm>
            <a:off x="2309087" y="2852618"/>
            <a:ext cx="597836" cy="369332"/>
          </a:xfrm>
          <a:prstGeom prst="rect">
            <a:avLst/>
          </a:prstGeom>
          <a:noFill/>
        </p:spPr>
        <p:txBody>
          <a:bodyPr wrap="square" rtlCol="0">
            <a:spAutoFit/>
          </a:bodyPr>
          <a:lstStyle/>
          <a:p>
            <a:pPr algn="r" defTabSz="457200"/>
            <a:r>
              <a:rPr lang="en-US" dirty="0">
                <a:solidFill>
                  <a:srgbClr val="0000FF"/>
                </a:solidFill>
                <a:latin typeface="Calibri" charset="0"/>
              </a:rPr>
              <a:t>29%</a:t>
            </a:r>
          </a:p>
        </p:txBody>
      </p:sp>
      <p:sp>
        <p:nvSpPr>
          <p:cNvPr id="5" name="Rectangle 4"/>
          <p:cNvSpPr/>
          <p:nvPr/>
        </p:nvSpPr>
        <p:spPr>
          <a:xfrm>
            <a:off x="-36512" y="6474822"/>
            <a:ext cx="9060448" cy="338554"/>
          </a:xfrm>
          <a:prstGeom prst="rect">
            <a:avLst/>
          </a:prstGeom>
        </p:spPr>
        <p:txBody>
          <a:bodyPr wrap="square">
            <a:spAutoFit/>
          </a:bodyPr>
          <a:lstStyle/>
          <a:p>
            <a:pPr fontAlgn="auto">
              <a:spcBef>
                <a:spcPts val="0"/>
              </a:spcBef>
              <a:spcAft>
                <a:spcPts val="0"/>
              </a:spcAft>
            </a:pPr>
            <a:r>
              <a:rPr lang="en-US" sz="1600" dirty="0">
                <a:solidFill>
                  <a:prstClr val="black"/>
                </a:solidFill>
                <a:latin typeface="Calibri"/>
                <a:ea typeface="+mn-ea"/>
                <a:cs typeface="+mn-cs"/>
              </a:rPr>
              <a:t>Yoon+, “</a:t>
            </a:r>
            <a:r>
              <a:rPr lang="en-US" sz="1600" dirty="0">
                <a:solidFill>
                  <a:srgbClr val="0000FF"/>
                </a:solidFill>
                <a:latin typeface="Calibri"/>
                <a:ea typeface="+mn-ea"/>
                <a:cs typeface="+mn-cs"/>
              </a:rPr>
              <a:t>Row Buffer Locality-Aware Data Placement in Hybrid Memories</a:t>
            </a:r>
            <a:r>
              <a:rPr lang="en-US" sz="1600" dirty="0">
                <a:solidFill>
                  <a:prstClr val="black"/>
                </a:solidFill>
                <a:latin typeface="Calibri"/>
                <a:ea typeface="+mn-ea"/>
                <a:cs typeface="+mn-cs"/>
              </a:rPr>
              <a:t>,” ICCD 2012 Best Paper Award.</a:t>
            </a:r>
          </a:p>
        </p:txBody>
      </p:sp>
    </p:spTree>
    <p:extLst>
      <p:ext uri="{BB962C8B-B14F-4D97-AF65-F5344CB8AC3E}">
        <p14:creationId xmlns:p14="http://schemas.microsoft.com/office/powerpoint/2010/main" val="3219347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STT-MRAM as Main Memory</a:t>
            </a:r>
            <a:endParaRPr lang="en-US" dirty="0"/>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smtClean="0"/>
              <a:t>Magnetic Tunnel Junction (MTJ) device</a:t>
            </a:r>
          </a:p>
          <a:p>
            <a:pPr lvl="1"/>
            <a:r>
              <a:rPr lang="en-US" dirty="0" smtClean="0"/>
              <a:t>Reference layer: Fixed magnetic orientation</a:t>
            </a:r>
          </a:p>
          <a:p>
            <a:pPr lvl="1"/>
            <a:r>
              <a:rPr lang="en-US" dirty="0" smtClean="0"/>
              <a:t>Free layer: Parallel or anti-parallel</a:t>
            </a:r>
          </a:p>
          <a:p>
            <a:endParaRPr lang="en-US" sz="1700" dirty="0" smtClean="0"/>
          </a:p>
          <a:p>
            <a:r>
              <a:rPr lang="en-US" dirty="0" smtClean="0">
                <a:solidFill>
                  <a:srgbClr val="0000FF"/>
                </a:solidFill>
              </a:rPr>
              <a:t>Magnetic orientation of the free layer determines logical state of device</a:t>
            </a:r>
          </a:p>
          <a:p>
            <a:pPr lvl="1"/>
            <a:r>
              <a:rPr lang="en-US" dirty="0" smtClean="0"/>
              <a:t>High vs. low resistance</a:t>
            </a:r>
          </a:p>
          <a:p>
            <a:endParaRPr lang="en-US" sz="1700" dirty="0" smtClean="0"/>
          </a:p>
          <a:p>
            <a:r>
              <a:rPr lang="en-US" dirty="0" smtClean="0"/>
              <a:t>Write: Push large current through MTJ to change orientation of free layer</a:t>
            </a:r>
          </a:p>
          <a:p>
            <a:r>
              <a:rPr lang="en-US" dirty="0" smtClean="0"/>
              <a:t>Read: Sense current flow</a:t>
            </a:r>
          </a:p>
          <a:p>
            <a:endParaRPr lang="en-US" sz="1700" dirty="0" smtClean="0"/>
          </a:p>
          <a:p>
            <a:endParaRPr lang="en-US" sz="1700" dirty="0" smtClean="0"/>
          </a:p>
          <a:p>
            <a:r>
              <a:rPr lang="en-US" sz="1900" dirty="0" err="1" smtClean="0"/>
              <a:t>Kultursay</a:t>
            </a:r>
            <a:r>
              <a:rPr lang="en-US" sz="1900" dirty="0" smtClean="0"/>
              <a:t> et al., “</a:t>
            </a:r>
            <a:r>
              <a:rPr lang="en-US" sz="1900" dirty="0" smtClean="0">
                <a:solidFill>
                  <a:srgbClr val="0000FF"/>
                </a:solidFill>
              </a:rPr>
              <a:t>Evaluating STT-RAM as an Energy-Efficient Main Memory Alternative</a:t>
            </a:r>
            <a:r>
              <a:rPr lang="en-US" sz="1900" dirty="0" smtClean="0"/>
              <a:t>,” ISPASS 2013.</a:t>
            </a:r>
            <a:endParaRPr lang="en-US" sz="1900" dirty="0"/>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lang="en-US" sz="1400">
                  <a:solidFill>
                    <a:srgbClr val="FFFFFF"/>
                  </a:solidFill>
                  <a:latin typeface="Tahoma"/>
                </a:rPr>
                <a:t>Reference Layer</a:t>
              </a: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lang="en-US" sz="1400">
                  <a:solidFill>
                    <a:srgbClr val="FFFFFF"/>
                  </a:solidFill>
                  <a:latin typeface="Tahoma"/>
                </a:rPr>
                <a:t>Free Layer</a:t>
              </a: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1400">
                  <a:solidFill>
                    <a:srgbClr val="000000"/>
                  </a:solidFill>
                  <a:latin typeface="Tahoma"/>
                </a:rPr>
                <a:t>Barrier</a:t>
              </a: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1400">
                <a:solidFill>
                  <a:srgbClr val="000000"/>
                </a:solidFill>
                <a:latin typeface="Tahoma"/>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1400">
                <a:solidFill>
                  <a:srgbClr val="000000"/>
                </a:solidFill>
                <a:latin typeface="Tahoma"/>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lang="en-US" sz="1400">
                  <a:solidFill>
                    <a:srgbClr val="FFFFFF"/>
                  </a:solidFill>
                  <a:latin typeface="Tahoma"/>
                </a:rPr>
                <a:t>Reference Layer</a:t>
              </a: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lang="en-US" sz="1400">
                  <a:solidFill>
                    <a:srgbClr val="FFFFFF"/>
                  </a:solidFill>
                  <a:latin typeface="Tahoma"/>
                </a:rPr>
                <a:t>Free Layer</a:t>
              </a: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1400">
                  <a:solidFill>
                    <a:srgbClr val="000000"/>
                  </a:solidFill>
                  <a:latin typeface="Tahoma"/>
                </a:rPr>
                <a:t>Barrier</a:t>
              </a: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1400">
                <a:solidFill>
                  <a:srgbClr val="000000"/>
                </a:solidFill>
                <a:latin typeface="Tahoma"/>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sz="1400">
                <a:solidFill>
                  <a:srgbClr val="000000"/>
                </a:solidFill>
                <a:latin typeface="Tahoma"/>
              </a:endParaRPr>
            </a:p>
          </p:txBody>
        </p:sp>
        <p:sp>
          <p:nvSpPr>
            <p:cNvPr id="14" name="TextBox 13"/>
            <p:cNvSpPr txBox="1"/>
            <p:nvPr/>
          </p:nvSpPr>
          <p:spPr>
            <a:xfrm>
              <a:off x="8077200" y="3272135"/>
              <a:ext cx="1185611" cy="410733"/>
            </a:xfrm>
            <a:prstGeom prst="rect">
              <a:avLst/>
            </a:prstGeom>
            <a:noFill/>
          </p:spPr>
          <p:txBody>
            <a:bodyPr wrap="none" rtlCol="0">
              <a:spAutoFit/>
            </a:bodyPr>
            <a:lstStyle/>
            <a:p>
              <a:pPr fontAlgn="auto">
                <a:spcBef>
                  <a:spcPts val="0"/>
                </a:spcBef>
                <a:spcAft>
                  <a:spcPts val="0"/>
                </a:spcAft>
              </a:pPr>
              <a:r>
                <a:rPr lang="en-US" sz="1400">
                  <a:solidFill>
                    <a:srgbClr val="000000"/>
                  </a:solidFill>
                  <a:latin typeface="Tahoma"/>
                  <a:ea typeface="+mn-ea"/>
                  <a:cs typeface="+mn-cs"/>
                </a:rPr>
                <a:t>Logical 0</a:t>
              </a:r>
            </a:p>
          </p:txBody>
        </p:sp>
        <p:sp>
          <p:nvSpPr>
            <p:cNvPr id="15" name="TextBox 14"/>
            <p:cNvSpPr txBox="1"/>
            <p:nvPr/>
          </p:nvSpPr>
          <p:spPr>
            <a:xfrm>
              <a:off x="8080249" y="5033665"/>
              <a:ext cx="1185611" cy="410733"/>
            </a:xfrm>
            <a:prstGeom prst="rect">
              <a:avLst/>
            </a:prstGeom>
            <a:noFill/>
          </p:spPr>
          <p:txBody>
            <a:bodyPr wrap="none" rtlCol="0">
              <a:spAutoFit/>
            </a:bodyPr>
            <a:lstStyle/>
            <a:p>
              <a:pPr fontAlgn="auto">
                <a:spcBef>
                  <a:spcPts val="0"/>
                </a:spcBef>
                <a:spcAft>
                  <a:spcPts val="0"/>
                </a:spcAft>
              </a:pPr>
              <a:r>
                <a:rPr lang="en-US" sz="1400">
                  <a:solidFill>
                    <a:srgbClr val="000000"/>
                  </a:solidFill>
                  <a:latin typeface="Tahoma"/>
                  <a:ea typeface="+mn-ea"/>
                  <a:cs typeface="+mn-cs"/>
                </a:rPr>
                <a:t>Logical 1</a:t>
              </a: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pPr fontAlgn="auto">
                <a:spcBef>
                  <a:spcPts val="0"/>
                </a:spcBef>
                <a:spcAft>
                  <a:spcPts val="0"/>
                </a:spcAft>
              </a:pPr>
              <a:r>
                <a:rPr lang="en-US" sz="1600" dirty="0">
                  <a:solidFill>
                    <a:srgbClr val="000000"/>
                  </a:solidFill>
                  <a:latin typeface="Tahoma"/>
                  <a:ea typeface="+mn-ea"/>
                  <a:cs typeface="+mn-cs"/>
                </a:rPr>
                <a:t>Word Line</a:t>
              </a:r>
            </a:p>
          </p:txBody>
        </p:sp>
        <p:sp>
          <p:nvSpPr>
            <p:cNvPr id="26" name="TextBox 25"/>
            <p:cNvSpPr txBox="1"/>
            <p:nvPr/>
          </p:nvSpPr>
          <p:spPr>
            <a:xfrm>
              <a:off x="2667000" y="3345922"/>
              <a:ext cx="801823" cy="338554"/>
            </a:xfrm>
            <a:prstGeom prst="rect">
              <a:avLst/>
            </a:prstGeom>
            <a:noFill/>
          </p:spPr>
          <p:txBody>
            <a:bodyPr wrap="none" rtlCol="0">
              <a:spAutoFit/>
            </a:bodyPr>
            <a:lstStyle/>
            <a:p>
              <a:pPr fontAlgn="auto">
                <a:spcBef>
                  <a:spcPts val="0"/>
                </a:spcBef>
                <a:spcAft>
                  <a:spcPts val="0"/>
                </a:spcAft>
              </a:pPr>
              <a:r>
                <a:rPr lang="en-US" sz="1600" dirty="0">
                  <a:solidFill>
                    <a:srgbClr val="000000"/>
                  </a:solidFill>
                  <a:latin typeface="Tahoma"/>
                  <a:ea typeface="+mn-ea"/>
                  <a:cs typeface="+mn-cs"/>
                </a:rPr>
                <a:t>Bit Line</a:t>
              </a: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algn="ctr" fontAlgn="auto">
                <a:spcBef>
                  <a:spcPts val="0"/>
                </a:spcBef>
                <a:spcAft>
                  <a:spcPts val="0"/>
                </a:spcAft>
              </a:pPr>
              <a:r>
                <a:rPr lang="en-US" sz="1400" dirty="0">
                  <a:solidFill>
                    <a:srgbClr val="000000"/>
                  </a:solidFill>
                  <a:latin typeface="Tahoma"/>
                  <a:ea typeface="+mn-ea"/>
                  <a:cs typeface="+mn-cs"/>
                </a:rPr>
                <a:t>Access</a:t>
              </a:r>
            </a:p>
            <a:p>
              <a:pPr algn="ctr" fontAlgn="auto">
                <a:spcBef>
                  <a:spcPts val="0"/>
                </a:spcBef>
                <a:spcAft>
                  <a:spcPts val="0"/>
                </a:spcAft>
              </a:pPr>
              <a:r>
                <a:rPr lang="en-US" sz="1400" dirty="0">
                  <a:solidFill>
                    <a:srgbClr val="000000"/>
                  </a:solidFill>
                  <a:latin typeface="Tahoma"/>
                  <a:ea typeface="+mn-ea"/>
                  <a:cs typeface="+mn-cs"/>
                </a:rPr>
                <a:t>Transistor</a:t>
              </a:r>
            </a:p>
          </p:txBody>
        </p:sp>
        <p:sp>
          <p:nvSpPr>
            <p:cNvPr id="29" name="TextBox 28"/>
            <p:cNvSpPr txBox="1"/>
            <p:nvPr/>
          </p:nvSpPr>
          <p:spPr>
            <a:xfrm>
              <a:off x="4206794" y="2591498"/>
              <a:ext cx="478721" cy="307777"/>
            </a:xfrm>
            <a:prstGeom prst="rect">
              <a:avLst/>
            </a:prstGeom>
            <a:noFill/>
          </p:spPr>
          <p:txBody>
            <a:bodyPr wrap="none" rtlCol="0">
              <a:spAutoFit/>
            </a:bodyPr>
            <a:lstStyle/>
            <a:p>
              <a:pPr algn="ctr" fontAlgn="auto">
                <a:spcBef>
                  <a:spcPts val="0"/>
                </a:spcBef>
                <a:spcAft>
                  <a:spcPts val="0"/>
                </a:spcAft>
              </a:pPr>
              <a:r>
                <a:rPr lang="en-US" sz="1400" dirty="0">
                  <a:solidFill>
                    <a:srgbClr val="000000"/>
                  </a:solidFill>
                  <a:latin typeface="Tahoma"/>
                  <a:ea typeface="+mn-ea"/>
                  <a:cs typeface="+mn-cs"/>
                </a:rPr>
                <a:t>MTJ</a:t>
              </a: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ahoma"/>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ahoma"/>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ahoma"/>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pPr fontAlgn="auto">
                <a:spcBef>
                  <a:spcPts val="0"/>
                </a:spcBef>
                <a:spcAft>
                  <a:spcPts val="0"/>
                </a:spcAft>
              </a:pPr>
              <a:r>
                <a:rPr lang="en-US" sz="1600" dirty="0">
                  <a:solidFill>
                    <a:srgbClr val="000000"/>
                  </a:solidFill>
                  <a:latin typeface="Tahoma"/>
                  <a:ea typeface="+mn-ea"/>
                  <a:cs typeface="+mn-cs"/>
                </a:rPr>
                <a:t>Sense Line</a:t>
              </a:r>
            </a:p>
          </p:txBody>
        </p:sp>
      </p:grpSp>
    </p:spTree>
    <p:extLst>
      <p:ext uri="{BB962C8B-B14F-4D97-AF65-F5344CB8AC3E}">
        <p14:creationId xmlns:p14="http://schemas.microsoft.com/office/powerpoint/2010/main" val="39800500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latin typeface="Garamond" charset="0"/>
                <a:ea typeface="ＭＳ Ｐゴシック" charset="0"/>
                <a:cs typeface="ＭＳ Ｐゴシック" charset="0"/>
              </a:rPr>
              <a:t>STT-MRAM: </a:t>
            </a:r>
            <a:r>
              <a:rPr lang="en-US" dirty="0">
                <a:latin typeface="Garamond" charset="0"/>
                <a:ea typeface="ＭＳ Ｐゴシック" charset="0"/>
                <a:cs typeface="ＭＳ Ｐゴシック" charset="0"/>
              </a:rPr>
              <a:t>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a:t>
            </a: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write latency</a:t>
            </a:r>
          </a:p>
          <a:p>
            <a:pPr lvl="1" eaLnBrk="1" hangingPunct="1"/>
            <a:r>
              <a:rPr lang="en-US" dirty="0" smtClean="0">
                <a:solidFill>
                  <a:srgbClr val="FF0000"/>
                </a:solidFill>
                <a:latin typeface="Tahoma" charset="0"/>
                <a:ea typeface="ＭＳ Ｐゴシック" charset="0"/>
              </a:rPr>
              <a:t>Higher write energy</a:t>
            </a:r>
          </a:p>
          <a:p>
            <a:pPr lvl="1" eaLnBrk="1" hangingPunct="1"/>
            <a:r>
              <a:rPr lang="en-US" dirty="0" smtClean="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smtClean="0">
                <a:latin typeface="Tahoma" charset="0"/>
                <a:ea typeface="ＭＳ Ｐゴシック" charset="0"/>
              </a:rPr>
              <a:t>Another level of freedom</a:t>
            </a:r>
          </a:p>
          <a:p>
            <a:pPr lvl="1" eaLnBrk="1" hangingPunct="1"/>
            <a:r>
              <a:rPr lang="en-US" dirty="0" smtClean="0">
                <a:solidFill>
                  <a:srgbClr val="FF0000"/>
                </a:solidFill>
                <a:latin typeface="Tahoma" charset="0"/>
                <a:ea typeface="ＭＳ Ｐゴシック" charset="0"/>
              </a:rPr>
              <a:t>Can trade off non-volatility for lower write latency/energy (by reducing the size of the MTJ)</a:t>
            </a:r>
            <a:endParaRPr lang="en-US" dirty="0">
              <a:solidFill>
                <a:srgbClr val="FF0000"/>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B4145D1-8D0C-954A-B9B2-B5A6EDB1613A}" type="slidenum">
              <a:rPr lang="en-US" sz="1600">
                <a:solidFill>
                  <a:srgbClr val="000000"/>
                </a:solidFill>
                <a:latin typeface="Garamond" charset="0"/>
              </a:rPr>
              <a:pPr eaLnBrk="1" hangingPunct="1"/>
              <a:t>132</a:t>
            </a:fld>
            <a:endParaRPr lang="en-US" sz="1600">
              <a:solidFill>
                <a:srgbClr val="000000"/>
              </a:solidFill>
              <a:latin typeface="Garamond" charset="0"/>
            </a:endParaRPr>
          </a:p>
        </p:txBody>
      </p:sp>
    </p:spTree>
    <p:extLst>
      <p:ext uri="{BB962C8B-B14F-4D97-AF65-F5344CB8AC3E}">
        <p14:creationId xmlns:p14="http://schemas.microsoft.com/office/powerpoint/2010/main" val="3622712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Architected STT-MRAM as Main Memory</a:t>
            </a:r>
            <a:endParaRPr lang="en-US" dirty="0"/>
          </a:p>
        </p:txBody>
      </p:sp>
      <p:sp>
        <p:nvSpPr>
          <p:cNvPr id="3" name="Content Placeholder 2"/>
          <p:cNvSpPr>
            <a:spLocks noGrp="1"/>
          </p:cNvSpPr>
          <p:nvPr>
            <p:ph idx="1"/>
          </p:nvPr>
        </p:nvSpPr>
        <p:spPr/>
        <p:txBody>
          <a:bodyPr/>
          <a:lstStyle/>
          <a:p>
            <a:r>
              <a:rPr lang="en-US" dirty="0" smtClean="0"/>
              <a:t>4-core, 4GB main memory, </a:t>
            </a:r>
            <a:r>
              <a:rPr lang="en-US" dirty="0" err="1" smtClean="0"/>
              <a:t>multiprogrammed</a:t>
            </a:r>
            <a:r>
              <a:rPr lang="en-US" dirty="0" smtClean="0"/>
              <a:t> workloads</a:t>
            </a:r>
          </a:p>
          <a:p>
            <a:r>
              <a:rPr lang="en-US" dirty="0" smtClean="0">
                <a:solidFill>
                  <a:srgbClr val="0000FF"/>
                </a:solidFill>
              </a:rPr>
              <a:t>~6% performance loss, ~60% energy savings vs. DRAM</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133</a:t>
            </a:fld>
            <a:endParaRPr lang="en-US" altLang="en-US"/>
          </a:p>
        </p:txBody>
      </p:sp>
      <p:graphicFrame>
        <p:nvGraphicFramePr>
          <p:cNvPr id="5" name="Chart 4"/>
          <p:cNvGraphicFramePr>
            <a:graphicFrameLocks/>
          </p:cNvGraphicFramePr>
          <p:nvPr>
            <p:extLst>
              <p:ext uri="{D42A27DB-BD31-4B8C-83A1-F6EECF244321}">
                <p14:modId xmlns:p14="http://schemas.microsoft.com/office/powerpoint/2010/main" val="4036032124"/>
              </p:ext>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280913052"/>
              </p:ext>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pPr fontAlgn="auto">
              <a:spcBef>
                <a:spcPts val="0"/>
              </a:spcBef>
              <a:spcAft>
                <a:spcPts val="0"/>
              </a:spcAft>
            </a:pPr>
            <a:r>
              <a:rPr lang="en-US" sz="1600" dirty="0" err="1">
                <a:solidFill>
                  <a:srgbClr val="000000"/>
                </a:solidFill>
                <a:latin typeface="Tahoma"/>
                <a:ea typeface="+mn-ea"/>
                <a:cs typeface="+mn-cs"/>
              </a:rPr>
              <a:t>Kultursay</a:t>
            </a:r>
            <a:r>
              <a:rPr lang="en-US" sz="1600" dirty="0">
                <a:solidFill>
                  <a:srgbClr val="000000"/>
                </a:solidFill>
                <a:latin typeface="Tahoma"/>
                <a:ea typeface="+mn-ea"/>
                <a:cs typeface="+mn-cs"/>
              </a:rPr>
              <a:t>+, “</a:t>
            </a:r>
            <a:r>
              <a:rPr lang="en-US" sz="1600" dirty="0">
                <a:solidFill>
                  <a:srgbClr val="0000FF"/>
                </a:solidFill>
                <a:latin typeface="Tahoma"/>
                <a:ea typeface="+mn-ea"/>
                <a:cs typeface="+mn-cs"/>
              </a:rPr>
              <a:t>Evaluating STT-RAM as an Energy-Efficient Main Memory Alternative</a:t>
            </a:r>
            <a:r>
              <a:rPr lang="en-US" sz="1600" dirty="0">
                <a:solidFill>
                  <a:srgbClr val="000000"/>
                </a:solidFill>
                <a:latin typeface="Tahoma"/>
                <a:ea typeface="+mn-ea"/>
                <a:cs typeface="+mn-cs"/>
              </a:rPr>
              <a:t>,” ISPASS 2013.</a:t>
            </a:r>
          </a:p>
        </p:txBody>
      </p:sp>
    </p:spTree>
    <p:extLst>
      <p:ext uri="{BB962C8B-B14F-4D97-AF65-F5344CB8AC3E}">
        <p14:creationId xmlns:p14="http://schemas.microsoft.com/office/powerpoint/2010/main" val="2489398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Other Opportunities with Emerging Technologies</a:t>
            </a:r>
            <a:endParaRPr lang="en-US" sz="3400" dirty="0"/>
          </a:p>
        </p:txBody>
      </p:sp>
      <p:sp>
        <p:nvSpPr>
          <p:cNvPr id="3" name="Content Placeholder 2"/>
          <p:cNvSpPr>
            <a:spLocks noGrp="1"/>
          </p:cNvSpPr>
          <p:nvPr>
            <p:ph idx="1"/>
          </p:nvPr>
        </p:nvSpPr>
        <p:spPr/>
        <p:txBody>
          <a:bodyPr/>
          <a:lstStyle/>
          <a:p>
            <a:r>
              <a:rPr lang="en-US" dirty="0" smtClean="0">
                <a:solidFill>
                  <a:srgbClr val="0000FF"/>
                </a:solidFill>
              </a:rPr>
              <a:t>Merging of memory and storage</a:t>
            </a:r>
          </a:p>
          <a:p>
            <a:pPr lvl="1"/>
            <a:r>
              <a:rPr lang="en-US" dirty="0"/>
              <a:t>e</a:t>
            </a:r>
            <a:r>
              <a:rPr lang="en-US" dirty="0" smtClean="0"/>
              <a:t>.g., a single interface to manage all data</a:t>
            </a:r>
          </a:p>
          <a:p>
            <a:endParaRPr lang="en-US" dirty="0" smtClean="0"/>
          </a:p>
          <a:p>
            <a:r>
              <a:rPr lang="en-US" dirty="0" smtClean="0">
                <a:solidFill>
                  <a:srgbClr val="0000FF"/>
                </a:solidFill>
              </a:rPr>
              <a:t>New applications</a:t>
            </a:r>
          </a:p>
          <a:p>
            <a:pPr lvl="1"/>
            <a:r>
              <a:rPr lang="en-US" dirty="0"/>
              <a:t>e</a:t>
            </a:r>
            <a:r>
              <a:rPr lang="en-US" dirty="0" smtClean="0"/>
              <a:t>.g., ultra-fast checkpoint and restore</a:t>
            </a:r>
          </a:p>
          <a:p>
            <a:pPr lvl="1"/>
            <a:endParaRPr lang="en-US" dirty="0" smtClean="0"/>
          </a:p>
          <a:p>
            <a:r>
              <a:rPr lang="en-US" dirty="0" smtClean="0">
                <a:solidFill>
                  <a:srgbClr val="0000FF"/>
                </a:solidFill>
              </a:rPr>
              <a:t>More robust system design</a:t>
            </a:r>
          </a:p>
          <a:p>
            <a:pPr lvl="1"/>
            <a:r>
              <a:rPr lang="en-US" dirty="0" smtClean="0"/>
              <a:t>e.g., reducing data loss</a:t>
            </a:r>
            <a:endParaRPr lang="en-US" dirty="0"/>
          </a:p>
          <a:p>
            <a:endParaRPr lang="en-US" dirty="0"/>
          </a:p>
          <a:p>
            <a:r>
              <a:rPr lang="en-US" dirty="0" smtClean="0">
                <a:solidFill>
                  <a:srgbClr val="0000FF"/>
                </a:solidFill>
              </a:rPr>
              <a:t>Processing tightly-coupled with memory</a:t>
            </a:r>
          </a:p>
          <a:p>
            <a:pPr lvl="1"/>
            <a:r>
              <a:rPr lang="en-US" dirty="0"/>
              <a:t>e</a:t>
            </a:r>
            <a:r>
              <a:rPr lang="en-US" dirty="0" smtClean="0"/>
              <a:t>.g., enabling efficient search and filtering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134</a:t>
            </a:fld>
            <a:endParaRPr lang="en-US" altLang="en-US">
              <a:solidFill>
                <a:srgbClr val="000000"/>
              </a:solidFill>
            </a:endParaRPr>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22296564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Coordinated Memory and Storage with NVM (I)</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smtClean="0">
                <a:solidFill>
                  <a:srgbClr val="FF0000"/>
                </a:solidFill>
                <a:sym typeface="Wingdings"/>
              </a:rPr>
              <a:t>The traditional two</a:t>
            </a:r>
            <a:r>
              <a:rPr lang="en-US" sz="2200" dirty="0">
                <a:solidFill>
                  <a:srgbClr val="FF0000"/>
                </a:solidFill>
                <a:sym typeface="Wingdings"/>
              </a:rPr>
              <a:t>-level storage </a:t>
            </a:r>
            <a:r>
              <a:rPr lang="en-US" sz="2200" dirty="0" smtClean="0">
                <a:solidFill>
                  <a:srgbClr val="FF0000"/>
                </a:solidFill>
                <a:sym typeface="Wingdings"/>
              </a:rPr>
              <a:t>model is a bottleneck with NVM</a:t>
            </a:r>
            <a:endParaRPr lang="en-US" sz="2200" dirty="0">
              <a:solidFill>
                <a:srgbClr val="FF0000"/>
              </a:solidFill>
              <a:sym typeface="Wingdings"/>
            </a:endParaRPr>
          </a:p>
          <a:p>
            <a:pPr lvl="1"/>
            <a:r>
              <a:rPr lang="en-US" sz="1800" b="1" dirty="0">
                <a:solidFill>
                  <a:schemeClr val="tx2">
                    <a:lumMod val="75000"/>
                  </a:schemeClr>
                </a:solidFill>
                <a:sym typeface="Wingdings"/>
              </a:rPr>
              <a:t>V</a:t>
            </a:r>
            <a:r>
              <a:rPr lang="en-US" sz="1800" b="1" dirty="0" smtClean="0">
                <a:solidFill>
                  <a:schemeClr val="tx2">
                    <a:lumMod val="75000"/>
                  </a:schemeClr>
                </a:solidFill>
                <a:sym typeface="Wingdings"/>
              </a:rPr>
              <a:t>olatile</a:t>
            </a:r>
            <a:r>
              <a:rPr lang="en-US" sz="1800" dirty="0" smtClean="0">
                <a:solidFill>
                  <a:schemeClr val="tx2">
                    <a:lumMod val="75000"/>
                  </a:schemeClr>
                </a:solidFill>
                <a:sym typeface="Wingdings"/>
              </a:rPr>
              <a:t> </a:t>
            </a:r>
            <a:r>
              <a:rPr lang="en-US" sz="1800" dirty="0">
                <a:solidFill>
                  <a:schemeClr val="tx2">
                    <a:lumMod val="75000"/>
                  </a:schemeClr>
                </a:solidFill>
                <a:sym typeface="Wingdings"/>
              </a:rPr>
              <a:t>data in memory </a:t>
            </a:r>
            <a:r>
              <a:rPr lang="en-US" sz="1800" dirty="0" smtClean="0">
                <a:solidFill>
                  <a:schemeClr val="tx2">
                    <a:lumMod val="75000"/>
                  </a:schemeClr>
                </a:solidFill>
                <a:sym typeface="Wingdings"/>
              </a:rPr>
              <a:t>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a:t>
            </a:r>
            <a:r>
              <a:rPr lang="en-US" sz="1800" b="1" dirty="0" smtClean="0">
                <a:solidFill>
                  <a:srgbClr val="004D26"/>
                </a:solidFill>
                <a:sym typeface="Wingdings"/>
              </a:rPr>
              <a:t>ersistent</a:t>
            </a:r>
            <a:r>
              <a:rPr lang="en-US" sz="1800" dirty="0" smtClean="0">
                <a:solidFill>
                  <a:srgbClr val="004D26"/>
                </a:solidFill>
                <a:sym typeface="Wingdings"/>
              </a:rPr>
              <a:t> </a:t>
            </a:r>
            <a:r>
              <a:rPr lang="en-US" sz="1800" dirty="0">
                <a:solidFill>
                  <a:srgbClr val="004D26"/>
                </a:solidFill>
                <a:sym typeface="Wingdings"/>
              </a:rPr>
              <a:t>data in storage </a:t>
            </a:r>
            <a:r>
              <a:rPr lang="en-US" sz="1800" dirty="0" smtClean="0">
                <a:solidFill>
                  <a:srgbClr val="004D26"/>
                </a:solidFill>
                <a:sym typeface="Wingdings"/>
              </a:rPr>
              <a:t> </a:t>
            </a:r>
            <a:r>
              <a:rPr lang="en-US" sz="1800" dirty="0">
                <a:solidFill>
                  <a:srgbClr val="004D26"/>
                </a:solidFill>
                <a:sym typeface="Wingdings"/>
              </a:rPr>
              <a:t>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a:t>
            </a:r>
            <a:r>
              <a:rPr lang="en-US" sz="1800" dirty="0" smtClean="0">
                <a:solidFill>
                  <a:srgbClr val="0000FF"/>
                </a:solidFill>
                <a:sym typeface="Wingdings"/>
              </a:rPr>
              <a:t>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135</a:t>
            </a:fld>
            <a:endParaRPr lang="en-US" altLang="en-US">
              <a:solidFill>
                <a:srgbClr val="000000"/>
              </a:solidFill>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ahoma"/>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pPr fontAlgn="auto">
              <a:spcBef>
                <a:spcPts val="0"/>
              </a:spcBef>
              <a:spcAft>
                <a:spcPts val="0"/>
              </a:spcAft>
            </a:pPr>
            <a:r>
              <a:rPr lang="en-US" dirty="0">
                <a:solidFill>
                  <a:srgbClr val="000000"/>
                </a:solidFill>
                <a:latin typeface="Tahoma"/>
                <a:ea typeface="+mn-ea"/>
                <a:cs typeface="+mn-cs"/>
              </a:rPr>
              <a:t>Two-Level Store</a:t>
            </a: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algn="ctr" fontAlgn="auto">
              <a:spcBef>
                <a:spcPts val="0"/>
              </a:spcBef>
              <a:spcAft>
                <a:spcPts val="0"/>
              </a:spcAft>
              <a:defRPr/>
            </a:pPr>
            <a:r>
              <a:rPr lang="en-US" sz="1400" kern="0" dirty="0">
                <a:solidFill>
                  <a:sysClr val="windowText" lastClr="000000"/>
                </a:solidFill>
                <a:latin typeface="Tahoma"/>
                <a:ea typeface="Arial" pitchFamily="-107" charset="0"/>
                <a:cs typeface="Tahoma"/>
              </a:rPr>
              <a:t>Processor</a:t>
            </a:r>
          </a:p>
          <a:p>
            <a:pPr algn="ctr" fontAlgn="auto">
              <a:spcBef>
                <a:spcPts val="0"/>
              </a:spcBef>
              <a:spcAft>
                <a:spcPts val="0"/>
              </a:spcAft>
              <a:defRPr/>
            </a:pPr>
            <a:r>
              <a:rPr lang="en-US" sz="1400" kern="0" dirty="0">
                <a:solidFill>
                  <a:sysClr val="windowText" lastClr="000000"/>
                </a:solidFill>
                <a:latin typeface="Tahoma"/>
                <a:ea typeface="Arial" pitchFamily="-107" charset="0"/>
                <a:cs typeface="Tahoma"/>
              </a:rPr>
              <a:t>and caches</a:t>
            </a: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algn="ctr" fontAlgn="auto">
              <a:spcBef>
                <a:spcPts val="0"/>
              </a:spcBef>
              <a:spcAft>
                <a:spcPts val="0"/>
              </a:spcAft>
              <a:defRPr/>
            </a:pPr>
            <a:r>
              <a:rPr lang="en-US" sz="1400" kern="0" dirty="0">
                <a:solidFill>
                  <a:srgbClr val="FF0000"/>
                </a:solidFill>
                <a:latin typeface="Tahoma"/>
                <a:ea typeface="Arial" pitchFamily="-107" charset="0"/>
                <a:cs typeface="Tahoma"/>
              </a:rPr>
              <a:t>Main Memory</a:t>
            </a: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400" dirty="0" smtClean="0">
                <a:solidFill>
                  <a:srgbClr val="FF0000"/>
                </a:solidFill>
                <a:latin typeface="Tahoma"/>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400" dirty="0">
                <a:solidFill>
                  <a:srgbClr val="000000"/>
                </a:solidFill>
                <a:latin typeface="Tahoma"/>
              </a:rPr>
              <a:t>Virtual memory</a:t>
            </a: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400" dirty="0">
                <a:solidFill>
                  <a:srgbClr val="000000"/>
                </a:solidFill>
                <a:latin typeface="Tahoma"/>
              </a:rPr>
              <a:t>Address translation</a:t>
            </a: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pPr fontAlgn="auto">
              <a:spcBef>
                <a:spcPts val="0"/>
              </a:spcBef>
              <a:spcAft>
                <a:spcPts val="0"/>
              </a:spcAft>
            </a:pPr>
            <a:r>
              <a:rPr lang="en-US" sz="1400" dirty="0">
                <a:solidFill>
                  <a:srgbClr val="FF0000"/>
                </a:solidFill>
                <a:latin typeface="Tahoma"/>
                <a:ea typeface="+mn-ea"/>
                <a:cs typeface="+mn-cs"/>
              </a:rPr>
              <a:t>Load/Store</a:t>
            </a: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400" dirty="0">
                <a:solidFill>
                  <a:srgbClr val="000000"/>
                </a:solidFill>
                <a:latin typeface="Tahoma"/>
              </a:rPr>
              <a:t>Operating system</a:t>
            </a:r>
          </a:p>
          <a:p>
            <a:pPr algn="ctr" fontAlgn="auto">
              <a:spcBef>
                <a:spcPts val="0"/>
              </a:spcBef>
              <a:spcAft>
                <a:spcPts val="0"/>
              </a:spcAft>
            </a:pPr>
            <a:r>
              <a:rPr lang="en-US" sz="1400" dirty="0">
                <a:solidFill>
                  <a:srgbClr val="000000"/>
                </a:solidFill>
                <a:latin typeface="Tahoma"/>
              </a:rPr>
              <a:t>and file system</a:t>
            </a: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pPr fontAlgn="auto">
              <a:spcBef>
                <a:spcPts val="0"/>
              </a:spcBef>
              <a:spcAft>
                <a:spcPts val="0"/>
              </a:spcAft>
            </a:pPr>
            <a:r>
              <a:rPr lang="en-US" sz="1400" dirty="0" err="1">
                <a:solidFill>
                  <a:srgbClr val="FF0000"/>
                </a:solidFill>
                <a:latin typeface="Tahoma"/>
                <a:ea typeface="+mn-ea"/>
                <a:cs typeface="+mn-cs"/>
              </a:rPr>
              <a:t>fopen</a:t>
            </a:r>
            <a:r>
              <a:rPr lang="en-US" sz="1400" dirty="0">
                <a:solidFill>
                  <a:srgbClr val="FF0000"/>
                </a:solidFill>
                <a:latin typeface="Tahoma"/>
                <a:ea typeface="+mn-ea"/>
                <a:cs typeface="+mn-cs"/>
              </a:rPr>
              <a:t>, </a:t>
            </a:r>
            <a:r>
              <a:rPr lang="en-US" sz="1400" dirty="0" err="1">
                <a:solidFill>
                  <a:srgbClr val="FF0000"/>
                </a:solidFill>
                <a:latin typeface="Tahoma"/>
                <a:ea typeface="+mn-ea"/>
                <a:cs typeface="+mn-cs"/>
              </a:rPr>
              <a:t>fread</a:t>
            </a:r>
            <a:r>
              <a:rPr lang="en-US" sz="1400" dirty="0">
                <a:solidFill>
                  <a:srgbClr val="FF0000"/>
                </a:solidFill>
                <a:latin typeface="Tahoma"/>
                <a:ea typeface="+mn-ea"/>
                <a:cs typeface="+mn-cs"/>
              </a:rPr>
              <a:t>, </a:t>
            </a:r>
            <a:r>
              <a:rPr lang="en-US" sz="1400" dirty="0" err="1">
                <a:solidFill>
                  <a:srgbClr val="FF0000"/>
                </a:solidFill>
                <a:latin typeface="Tahoma"/>
                <a:ea typeface="+mn-ea"/>
                <a:cs typeface="+mn-cs"/>
              </a:rPr>
              <a:t>fwrite</a:t>
            </a:r>
            <a:r>
              <a:rPr lang="en-US" sz="1400" dirty="0">
                <a:solidFill>
                  <a:srgbClr val="FF0000"/>
                </a:solidFill>
                <a:latin typeface="Tahoma"/>
                <a:ea typeface="+mn-ea"/>
                <a:cs typeface="+mn-cs"/>
              </a:rPr>
              <a:t>, …</a:t>
            </a: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400" dirty="0" smtClean="0">
                <a:solidFill>
                  <a:srgbClr val="FF0000"/>
                </a:solidFill>
                <a:latin typeface="Tahoma"/>
                <a:cs typeface="Tahoma"/>
              </a:rPr>
              <a:t>Persistent (e.g., Phase-Change) </a:t>
            </a:r>
          </a:p>
          <a:p>
            <a:pPr algn="ctr" eaLnBrk="1" hangingPunct="1"/>
            <a:r>
              <a:rPr lang="en-US" sz="1400" dirty="0" smtClean="0">
                <a:solidFill>
                  <a:srgbClr val="FF0000"/>
                </a:solidFill>
                <a:latin typeface="Tahoma"/>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pPr fontAlgn="auto">
              <a:spcBef>
                <a:spcPts val="0"/>
              </a:spcBef>
              <a:spcAft>
                <a:spcPts val="0"/>
              </a:spcAft>
            </a:pPr>
            <a:endParaRPr lang="en-US" dirty="0">
              <a:solidFill>
                <a:srgbClr val="000000"/>
              </a:solidFill>
              <a:latin typeface="Tahoma"/>
              <a:ea typeface="+mn-ea"/>
              <a:cs typeface="+mn-cs"/>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a typeface="+mn-ea"/>
              <a:cs typeface="+mn-cs"/>
            </a:endParaRPr>
          </a:p>
        </p:txBody>
      </p:sp>
    </p:spTree>
    <p:extLst>
      <p:ext uri="{BB962C8B-B14F-4D97-AF65-F5344CB8AC3E}">
        <p14:creationId xmlns:p14="http://schemas.microsoft.com/office/powerpoint/2010/main" val="8048027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rgbClr val="006633"/>
                </a:solidFill>
              </a:rPr>
              <a:t>Coordinated Memory and Storage with NVM (</a:t>
            </a:r>
            <a:r>
              <a:rPr lang="en-US" sz="3400" dirty="0" smtClean="0">
                <a:solidFill>
                  <a:srgbClr val="006633"/>
                </a:solidFill>
              </a:rPr>
              <a:t>II)</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a:t>
            </a:r>
            <a:r>
              <a:rPr lang="en-US" sz="2200" dirty="0" smtClean="0">
                <a:solidFill>
                  <a:srgbClr val="0000FF"/>
                </a:solidFill>
                <a:sym typeface="Wingdings"/>
              </a:rPr>
              <a:t>management in a single unit to </a:t>
            </a:r>
            <a:r>
              <a:rPr lang="en-US" sz="2200" dirty="0">
                <a:solidFill>
                  <a:srgbClr val="FF0000"/>
                </a:solidFill>
                <a:sym typeface="Wingdings"/>
              </a:rPr>
              <a:t>eliminate wasted work to locate, transfer, and translate data</a:t>
            </a:r>
          </a:p>
          <a:p>
            <a:pPr lvl="1"/>
            <a:r>
              <a:rPr lang="en-US" sz="1800" dirty="0" smtClean="0">
                <a:sym typeface="Wingdings"/>
              </a:rPr>
              <a:t>Improves </a:t>
            </a:r>
            <a:r>
              <a:rPr lang="en-US" sz="1800" dirty="0">
                <a:sym typeface="Wingdings"/>
              </a:rPr>
              <a:t>both energy and performance</a:t>
            </a:r>
          </a:p>
          <a:p>
            <a:pPr lvl="1"/>
            <a:r>
              <a:rPr lang="en-US" sz="1800" dirty="0" smtClean="0">
                <a:sym typeface="Wingdings"/>
              </a:rPr>
              <a:t>Simplifies </a:t>
            </a:r>
            <a:r>
              <a:rPr lang="en-US" sz="1800" dirty="0">
                <a:sym typeface="Wingdings"/>
              </a:rPr>
              <a:t>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136</a:t>
            </a:fld>
            <a:endParaRPr lang="en-US" altLang="en-US">
              <a:solidFill>
                <a:srgbClr val="000000"/>
              </a:solidFill>
            </a:endParaRPr>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ahoma"/>
            </a:endParaRPr>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ahoma"/>
            </a:endParaRPr>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pPr fontAlgn="auto">
              <a:spcBef>
                <a:spcPts val="0"/>
              </a:spcBef>
              <a:spcAft>
                <a:spcPts val="0"/>
              </a:spcAft>
            </a:pPr>
            <a:r>
              <a:rPr lang="en-US" dirty="0">
                <a:solidFill>
                  <a:srgbClr val="000000"/>
                </a:solidFill>
                <a:latin typeface="Tahoma"/>
                <a:ea typeface="+mn-ea"/>
                <a:cs typeface="+mn-cs"/>
              </a:rPr>
              <a:t>Unified Memory/Storage</a:t>
            </a:r>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algn="ctr" fontAlgn="auto">
              <a:spcBef>
                <a:spcPts val="0"/>
              </a:spcBef>
              <a:spcAft>
                <a:spcPts val="0"/>
              </a:spcAft>
              <a:defRPr/>
            </a:pPr>
            <a:r>
              <a:rPr lang="en-US" sz="1400" kern="0" dirty="0">
                <a:solidFill>
                  <a:sysClr val="windowText" lastClr="000000"/>
                </a:solidFill>
                <a:latin typeface="Tahoma"/>
                <a:ea typeface="Arial" pitchFamily="-107" charset="0"/>
                <a:cs typeface="Tahoma"/>
              </a:rPr>
              <a:t>Processor</a:t>
            </a:r>
          </a:p>
          <a:p>
            <a:pPr algn="ctr" fontAlgn="auto">
              <a:spcBef>
                <a:spcPts val="0"/>
              </a:spcBef>
              <a:spcAft>
                <a:spcPts val="0"/>
              </a:spcAft>
              <a:defRPr/>
            </a:pPr>
            <a:r>
              <a:rPr lang="en-US" sz="1400" kern="0" dirty="0">
                <a:solidFill>
                  <a:sysClr val="windowText" lastClr="000000"/>
                </a:solidFill>
                <a:latin typeface="Tahoma"/>
                <a:ea typeface="Arial" pitchFamily="-107" charset="0"/>
                <a:cs typeface="Tahoma"/>
              </a:rPr>
              <a:t>and caches</a:t>
            </a: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400" dirty="0" smtClean="0">
                <a:solidFill>
                  <a:srgbClr val="FF0000"/>
                </a:solidFill>
                <a:latin typeface="Tahoma"/>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pPr fontAlgn="auto">
              <a:spcBef>
                <a:spcPts val="0"/>
              </a:spcBef>
              <a:spcAft>
                <a:spcPts val="0"/>
              </a:spcAft>
            </a:pPr>
            <a:r>
              <a:rPr lang="en-US" sz="1400" dirty="0">
                <a:solidFill>
                  <a:srgbClr val="000000"/>
                </a:solidFill>
                <a:latin typeface="Tahoma"/>
                <a:ea typeface="+mn-ea"/>
                <a:cs typeface="+mn-cs"/>
              </a:rPr>
              <a:t>Load/Store</a:t>
            </a:r>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algn="ctr" fontAlgn="auto">
              <a:spcBef>
                <a:spcPts val="0"/>
              </a:spcBef>
              <a:spcAft>
                <a:spcPts val="0"/>
              </a:spcAft>
            </a:pPr>
            <a:r>
              <a:rPr lang="en-US" sz="1400" dirty="0">
                <a:solidFill>
                  <a:srgbClr val="FF0000"/>
                </a:solidFill>
                <a:latin typeface="Tahoma"/>
                <a:ea typeface="+mn-ea"/>
                <a:cs typeface="+mn-cs"/>
              </a:rPr>
              <a:t>Persistent Memory</a:t>
            </a:r>
          </a:p>
          <a:p>
            <a:pPr algn="ctr" fontAlgn="auto">
              <a:spcBef>
                <a:spcPts val="0"/>
              </a:spcBef>
              <a:spcAft>
                <a:spcPts val="0"/>
              </a:spcAft>
            </a:pPr>
            <a:r>
              <a:rPr lang="en-US" sz="1400" dirty="0">
                <a:solidFill>
                  <a:srgbClr val="FF0000"/>
                </a:solidFill>
                <a:latin typeface="Tahoma"/>
                <a:ea typeface="+mn-ea"/>
                <a:cs typeface="+mn-cs"/>
              </a:rPr>
              <a:t>Manager</a:t>
            </a: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pPr fontAlgn="auto">
              <a:spcBef>
                <a:spcPts val="0"/>
              </a:spcBef>
              <a:spcAft>
                <a:spcPts val="0"/>
              </a:spcAft>
            </a:pPr>
            <a:r>
              <a:rPr lang="en-US" sz="1400" dirty="0">
                <a:solidFill>
                  <a:srgbClr val="000000"/>
                </a:solidFill>
                <a:latin typeface="Tahoma"/>
                <a:ea typeface="+mn-ea"/>
                <a:cs typeface="+mn-cs"/>
              </a:rPr>
              <a:t>Feedback</a:t>
            </a:r>
          </a:p>
        </p:txBody>
      </p:sp>
      <p:sp>
        <p:nvSpPr>
          <p:cNvPr id="18" name="Rectangle 17"/>
          <p:cNvSpPr/>
          <p:nvPr/>
        </p:nvSpPr>
        <p:spPr>
          <a:xfrm>
            <a:off x="1475656" y="6344604"/>
            <a:ext cx="7056784" cy="553998"/>
          </a:xfrm>
          <a:prstGeom prst="rect">
            <a:avLst/>
          </a:prstGeom>
        </p:spPr>
        <p:txBody>
          <a:bodyPr wrap="square">
            <a:spAutoFit/>
          </a:bodyPr>
          <a:lstStyle/>
          <a:p>
            <a:pPr fontAlgn="auto">
              <a:spcBef>
                <a:spcPts val="0"/>
              </a:spcBef>
              <a:spcAft>
                <a:spcPts val="0"/>
              </a:spcAft>
            </a:pPr>
            <a:r>
              <a:rPr lang="en-US" sz="1500" dirty="0">
                <a:solidFill>
                  <a:srgbClr val="000000"/>
                </a:solidFill>
                <a:latin typeface="Tahoma"/>
                <a:ea typeface="+mn-ea"/>
                <a:cs typeface="+mn-cs"/>
              </a:rPr>
              <a:t>Meza+, “</a:t>
            </a:r>
            <a:r>
              <a:rPr lang="en-US" sz="1500" dirty="0">
                <a:solidFill>
                  <a:srgbClr val="0000FF"/>
                </a:solidFill>
                <a:latin typeface="Tahoma"/>
                <a:ea typeface="+mn-ea"/>
                <a:cs typeface="+mn-cs"/>
              </a:rPr>
              <a:t>A Case for Efficient Hardware-Software Cooperative Management of Storage and Memory</a:t>
            </a:r>
            <a:r>
              <a:rPr lang="en-US" sz="1500" dirty="0">
                <a:solidFill>
                  <a:srgbClr val="000000"/>
                </a:solidFill>
                <a:latin typeface="Tahoma"/>
                <a:ea typeface="+mn-ea"/>
                <a:cs typeface="+mn-cs"/>
              </a:rPr>
              <a:t>,” WEED 2013.</a:t>
            </a:r>
          </a:p>
        </p:txBody>
      </p:sp>
    </p:spTree>
    <p:extLst>
      <p:ext uri="{BB962C8B-B14F-4D97-AF65-F5344CB8AC3E}">
        <p14:creationId xmlns:p14="http://schemas.microsoft.com/office/powerpoint/2010/main" val="9490017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Memory Manager (PMM)</a:t>
            </a:r>
            <a:endParaRPr lang="en-US" dirty="0"/>
          </a:p>
        </p:txBody>
      </p:sp>
      <p:sp>
        <p:nvSpPr>
          <p:cNvPr id="3" name="Content Placeholder 2"/>
          <p:cNvSpPr>
            <a:spLocks noGrp="1"/>
          </p:cNvSpPr>
          <p:nvPr>
            <p:ph idx="1"/>
          </p:nvPr>
        </p:nvSpPr>
        <p:spPr>
          <a:xfrm>
            <a:off x="228600" y="980728"/>
            <a:ext cx="8610600" cy="5472608"/>
          </a:xfrm>
        </p:spPr>
        <p:txBody>
          <a:bodyPr/>
          <a:lstStyle/>
          <a:p>
            <a:r>
              <a:rPr lang="en-US" sz="2200" dirty="0" smtClean="0">
                <a:solidFill>
                  <a:srgbClr val="0000FF"/>
                </a:solidFill>
                <a:sym typeface="Wingdings"/>
              </a:rPr>
              <a:t>Exposes a load/store interface to access persistent data</a:t>
            </a:r>
          </a:p>
          <a:p>
            <a:pPr lvl="1"/>
            <a:r>
              <a:rPr lang="en-US" sz="2000" dirty="0" smtClean="0">
                <a:solidFill>
                  <a:schemeClr val="accent2">
                    <a:lumMod val="75000"/>
                  </a:schemeClr>
                </a:solidFill>
                <a:sym typeface="Wingdings"/>
              </a:rPr>
              <a:t>Applications can directly access persistent memory  no conversion, translation, location overhead for persistent data </a:t>
            </a:r>
          </a:p>
          <a:p>
            <a:pPr lvl="1"/>
            <a:endParaRPr lang="en-US" sz="2000" dirty="0" smtClean="0">
              <a:sym typeface="Wingdings"/>
            </a:endParaRPr>
          </a:p>
          <a:p>
            <a:r>
              <a:rPr lang="en-US" sz="2200" dirty="0" smtClean="0">
                <a:solidFill>
                  <a:srgbClr val="0000FF"/>
                </a:solidFill>
                <a:sym typeface="Wingdings"/>
              </a:rPr>
              <a:t>Manages data placement, location, persistence, security</a:t>
            </a:r>
          </a:p>
          <a:p>
            <a:pPr lvl="1"/>
            <a:r>
              <a:rPr lang="en-US" sz="2000" dirty="0" smtClean="0">
                <a:solidFill>
                  <a:schemeClr val="accent2">
                    <a:lumMod val="75000"/>
                  </a:schemeClr>
                </a:solidFill>
                <a:sym typeface="Wingdings"/>
              </a:rPr>
              <a:t>To get the best of multiple forms of storage</a:t>
            </a:r>
          </a:p>
          <a:p>
            <a:pPr lvl="1"/>
            <a:endParaRPr lang="en-US" sz="2000" dirty="0" smtClean="0">
              <a:sym typeface="Wingdings"/>
            </a:endParaRPr>
          </a:p>
          <a:p>
            <a:r>
              <a:rPr lang="en-US" sz="2200" dirty="0" smtClean="0">
                <a:solidFill>
                  <a:srgbClr val="0000FF"/>
                </a:solidFill>
                <a:sym typeface="Wingdings"/>
              </a:rPr>
              <a:t>Manages metadata storage and retrieval</a:t>
            </a:r>
          </a:p>
          <a:p>
            <a:pPr lvl="1"/>
            <a:r>
              <a:rPr lang="en-US" sz="2000" dirty="0" smtClean="0">
                <a:solidFill>
                  <a:srgbClr val="FF0000"/>
                </a:solidFill>
                <a:sym typeface="Wingdings"/>
              </a:rPr>
              <a:t>This can lead to overheads that need to be managed</a:t>
            </a:r>
          </a:p>
          <a:p>
            <a:pPr lvl="1"/>
            <a:endParaRPr lang="en-US" sz="2000" dirty="0" smtClean="0">
              <a:sym typeface="Wingdings"/>
            </a:endParaRPr>
          </a:p>
          <a:p>
            <a:r>
              <a:rPr lang="en-US" sz="2200" dirty="0" smtClean="0">
                <a:solidFill>
                  <a:srgbClr val="0000FF"/>
                </a:solidFill>
                <a:sym typeface="Wingdings"/>
              </a:rPr>
              <a:t>Exposes hooks and interfaces for system software</a:t>
            </a:r>
          </a:p>
          <a:p>
            <a:pPr lvl="1"/>
            <a:r>
              <a:rPr lang="en-US" sz="2000" dirty="0" smtClean="0">
                <a:solidFill>
                  <a:srgbClr val="2C6123"/>
                </a:solidFill>
                <a:sym typeface="Wingdings"/>
              </a:rPr>
              <a:t>To enable better data placement and management decisions</a:t>
            </a:r>
          </a:p>
          <a:p>
            <a:pPr lvl="1"/>
            <a:endParaRPr lang="en-US" sz="2000" dirty="0">
              <a:solidFill>
                <a:srgbClr val="2C6123"/>
              </a:solidFill>
              <a:sym typeface="Wingdings"/>
            </a:endParaRPr>
          </a:p>
          <a:p>
            <a:r>
              <a:rPr lang="en-US" sz="1800" dirty="0"/>
              <a:t>Meza+, “</a:t>
            </a:r>
            <a:r>
              <a:rPr lang="en-US" sz="1800" dirty="0">
                <a:solidFill>
                  <a:srgbClr val="0000FF"/>
                </a:solidFill>
              </a:rPr>
              <a:t>A Case for Efficient Hardware-Software Cooperative Management of Storage and Memory</a:t>
            </a:r>
            <a:r>
              <a:rPr lang="en-US" sz="1800" dirty="0"/>
              <a:t>,” WEED 2013.</a:t>
            </a:r>
          </a:p>
          <a:p>
            <a:pPr lvl="1"/>
            <a:endParaRPr lang="en-US" sz="2000" dirty="0" smtClean="0">
              <a:solidFill>
                <a:srgbClr val="2C6123"/>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137</a:t>
            </a:fld>
            <a:endParaRPr lang="en-US" altLang="en-US">
              <a:solidFill>
                <a:srgbClr val="000000"/>
              </a:solidFill>
            </a:endParaRPr>
          </a:p>
        </p:txBody>
      </p:sp>
    </p:spTree>
    <p:extLst>
      <p:ext uri="{BB962C8B-B14F-4D97-AF65-F5344CB8AC3E}">
        <p14:creationId xmlns:p14="http://schemas.microsoft.com/office/powerpoint/2010/main" val="10589490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138</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algn="ctr" fontAlgn="auto">
              <a:spcBef>
                <a:spcPts val="0"/>
              </a:spcBef>
              <a:spcAft>
                <a:spcPts val="0"/>
              </a:spcAft>
              <a:defRPr/>
            </a:pPr>
            <a:r>
              <a:rPr lang="en-US" sz="2400" b="1" kern="0" dirty="0">
                <a:solidFill>
                  <a:srgbClr val="0000FF"/>
                </a:solidFill>
                <a:latin typeface="Calibri"/>
                <a:ea typeface="+mn-ea"/>
                <a:cs typeface="+mn-cs"/>
              </a:rPr>
              <a:t>PMM uses access and hint information to allocate, locate, migrate and access data in the heterogeneous array of devices</a:t>
            </a: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a typeface="+mn-ea"/>
              <a:cs typeface="+mn-cs"/>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600" dirty="0" smtClean="0">
                <a:solidFill>
                  <a:srgbClr val="0000FF"/>
                </a:solidFill>
              </a:rPr>
              <a:t>Persistent objects</a:t>
            </a:r>
          </a:p>
        </p:txBody>
      </p:sp>
    </p:spTree>
    <p:extLst>
      <p:ext uri="{BB962C8B-B14F-4D97-AF65-F5344CB8AC3E}">
        <p14:creationId xmlns:p14="http://schemas.microsoft.com/office/powerpoint/2010/main" val="38668721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smtClean="0"/>
              <a:t>Performance Benefits </a:t>
            </a:r>
            <a:r>
              <a:rPr lang="en-US" sz="3800" dirty="0"/>
              <a:t>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139</a:t>
            </a:fld>
            <a:endParaRPr lang="en-US" altLang="en-US">
              <a:solidFill>
                <a:srgbClr val="000000"/>
              </a:solidFill>
            </a:endParaRPr>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dirty="0" smtClean="0">
                <a:solidFill>
                  <a:srgbClr val="FF0000"/>
                </a:solidFill>
              </a:rPr>
              <a:t>~24X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pPr fontAlgn="auto">
              <a:spcBef>
                <a:spcPts val="0"/>
              </a:spcBef>
              <a:spcAft>
                <a:spcPts val="0"/>
              </a:spcAft>
            </a:pPr>
            <a:r>
              <a:rPr lang="en-US" sz="1500" dirty="0">
                <a:solidFill>
                  <a:srgbClr val="000000"/>
                </a:solidFill>
                <a:latin typeface="Tahoma"/>
                <a:ea typeface="+mn-ea"/>
                <a:cs typeface="+mn-cs"/>
              </a:rPr>
              <a:t>Meza+, “</a:t>
            </a:r>
            <a:r>
              <a:rPr lang="en-US" sz="1500" dirty="0">
                <a:solidFill>
                  <a:srgbClr val="0000FF"/>
                </a:solidFill>
                <a:latin typeface="Tahoma"/>
                <a:ea typeface="+mn-ea"/>
                <a:cs typeface="+mn-cs"/>
              </a:rPr>
              <a:t>A Case for Efficient Hardware-Software Cooperative Management of Storage and Memory</a:t>
            </a:r>
            <a:r>
              <a:rPr lang="en-US" sz="1500" dirty="0">
                <a:solidFill>
                  <a:srgbClr val="000000"/>
                </a:solidFill>
                <a:latin typeface="Tahoma"/>
                <a:ea typeface="+mn-ea"/>
                <a:cs typeface="+mn-cs"/>
              </a:rPr>
              <a:t>,” WEED 2013.</a:t>
            </a:r>
          </a:p>
        </p:txBody>
      </p:sp>
    </p:spTree>
    <p:extLst>
      <p:ext uri="{BB962C8B-B14F-4D97-AF65-F5344CB8AC3E}">
        <p14:creationId xmlns:p14="http://schemas.microsoft.com/office/powerpoint/2010/main" val="36244395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Grp="1" noChangeArrowheads="1"/>
          </p:cNvSpPr>
          <p:nvPr>
            <p:ph type="ctrTitle"/>
          </p:nvPr>
        </p:nvSpPr>
        <p:spPr>
          <a:xfrm>
            <a:off x="366713" y="1708150"/>
            <a:ext cx="8428037" cy="1720850"/>
          </a:xfrm>
        </p:spPr>
        <p:txBody>
          <a:bodyPr/>
          <a:lstStyle/>
          <a:p>
            <a:pPr algn="ctr" eaLnBrk="1" hangingPunct="1"/>
            <a:r>
              <a:rPr lang="en-US" sz="4000" dirty="0" smtClean="0">
                <a:latin typeface="Garamond" charset="0"/>
              </a:rPr>
              <a:t>Project </a:t>
            </a:r>
            <a:r>
              <a:rPr lang="en-US" sz="4000" dirty="0">
                <a:latin typeface="Garamond" charset="0"/>
              </a:rPr>
              <a:t>Proposal and Topics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2103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dirty="0" smtClean="0">
                <a:solidFill>
                  <a:srgbClr val="FF0000"/>
                </a:solidFill>
              </a:rPr>
              <a:t>~16X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pPr fontAlgn="auto">
              <a:spcBef>
                <a:spcPts val="0"/>
              </a:spcBef>
              <a:spcAft>
                <a:spcPts val="0"/>
              </a:spcAft>
            </a:pPr>
            <a:r>
              <a:rPr lang="en-US" sz="1500" dirty="0">
                <a:solidFill>
                  <a:srgbClr val="000000"/>
                </a:solidFill>
                <a:latin typeface="Tahoma"/>
                <a:ea typeface="+mn-ea"/>
                <a:cs typeface="+mn-cs"/>
              </a:rPr>
              <a:t>Meza+, “</a:t>
            </a:r>
            <a:r>
              <a:rPr lang="en-US" sz="1500" dirty="0">
                <a:solidFill>
                  <a:srgbClr val="0000FF"/>
                </a:solidFill>
                <a:latin typeface="Tahoma"/>
                <a:ea typeface="+mn-ea"/>
                <a:cs typeface="+mn-cs"/>
              </a:rPr>
              <a:t>A Case for Efficient Hardware-Software Cooperative Management of Storage and Memory</a:t>
            </a:r>
            <a:r>
              <a:rPr lang="en-US" sz="1500" dirty="0">
                <a:solidFill>
                  <a:srgbClr val="000000"/>
                </a:solidFill>
                <a:latin typeface="Tahoma"/>
                <a:ea typeface="+mn-ea"/>
                <a:cs typeface="+mn-cs"/>
              </a:rPr>
              <a:t>,” WEED 2013.</a:t>
            </a:r>
          </a:p>
        </p:txBody>
      </p:sp>
    </p:spTree>
    <p:extLst>
      <p:ext uri="{BB962C8B-B14F-4D97-AF65-F5344CB8AC3E}">
        <p14:creationId xmlns:p14="http://schemas.microsoft.com/office/powerpoint/2010/main" val="23820911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solidFill>
                  <a:srgbClr val="0000FF"/>
                </a:solidFill>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141</a:t>
            </a:fld>
            <a:endParaRPr lang="en-US" sz="1600">
              <a:solidFill>
                <a:srgbClr val="000000"/>
              </a:solidFill>
              <a:latin typeface="Garamond" charset="0"/>
            </a:endParaRPr>
          </a:p>
        </p:txBody>
      </p:sp>
    </p:spTree>
    <p:extLst>
      <p:ext uri="{BB962C8B-B14F-4D97-AF65-F5344CB8AC3E}">
        <p14:creationId xmlns:p14="http://schemas.microsoft.com/office/powerpoint/2010/main" val="975094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(So Far)</a:t>
            </a:r>
            <a:endParaRPr lang="en-US" dirty="0"/>
          </a:p>
        </p:txBody>
      </p:sp>
      <p:sp>
        <p:nvSpPr>
          <p:cNvPr id="3" name="Content Placeholder 2"/>
          <p:cNvSpPr>
            <a:spLocks noGrp="1"/>
          </p:cNvSpPr>
          <p:nvPr>
            <p:ph idx="1"/>
          </p:nvPr>
        </p:nvSpPr>
        <p:spPr>
          <a:xfrm>
            <a:off x="228600" y="1196752"/>
            <a:ext cx="8610600" cy="4876800"/>
          </a:xfrm>
        </p:spPr>
        <p:txBody>
          <a:bodyPr/>
          <a:lstStyle/>
          <a:p>
            <a:r>
              <a:rPr lang="en-US" dirty="0" smtClean="0">
                <a:solidFill>
                  <a:srgbClr val="0000FF"/>
                </a:solidFill>
              </a:rPr>
              <a:t>Better cooperation between devices and the system</a:t>
            </a:r>
          </a:p>
          <a:p>
            <a:pPr lvl="1"/>
            <a:r>
              <a:rPr lang="en-US" dirty="0" smtClean="0"/>
              <a:t>Expose more information about devices to upper layers</a:t>
            </a:r>
          </a:p>
          <a:p>
            <a:pPr lvl="1"/>
            <a:r>
              <a:rPr lang="en-US" dirty="0" smtClean="0"/>
              <a:t>More flexible interfaces</a:t>
            </a:r>
          </a:p>
          <a:p>
            <a:pPr lvl="1"/>
            <a:endParaRPr lang="en-US" dirty="0" smtClean="0"/>
          </a:p>
          <a:p>
            <a:r>
              <a:rPr lang="en-US" dirty="0" smtClean="0">
                <a:solidFill>
                  <a:srgbClr val="0000FF"/>
                </a:solidFill>
              </a:rPr>
              <a:t>Better-than-worst-case design</a:t>
            </a:r>
          </a:p>
          <a:p>
            <a:pPr lvl="1"/>
            <a:r>
              <a:rPr lang="en-US" dirty="0" smtClean="0"/>
              <a:t>Do not optimize for the worst case</a:t>
            </a:r>
          </a:p>
          <a:p>
            <a:pPr lvl="1"/>
            <a:r>
              <a:rPr lang="en-US" dirty="0"/>
              <a:t>W</a:t>
            </a:r>
            <a:r>
              <a:rPr lang="en-US" dirty="0" smtClean="0"/>
              <a:t>orst case should not determine the common case</a:t>
            </a:r>
          </a:p>
          <a:p>
            <a:endParaRPr lang="en-US" dirty="0"/>
          </a:p>
          <a:p>
            <a:r>
              <a:rPr lang="en-US" dirty="0" smtClean="0">
                <a:solidFill>
                  <a:srgbClr val="0000FF"/>
                </a:solidFill>
              </a:rPr>
              <a:t>Heterogeneity in design (specialization, asymmetry)</a:t>
            </a:r>
          </a:p>
          <a:p>
            <a:pPr lvl="1"/>
            <a:r>
              <a:rPr lang="en-US" dirty="0" smtClean="0"/>
              <a:t>Enables a more efficient design (No one size fits all) </a:t>
            </a:r>
          </a:p>
          <a:p>
            <a:pPr lvl="1"/>
            <a:endParaRPr lang="en-US" dirty="0"/>
          </a:p>
          <a:p>
            <a:r>
              <a:rPr lang="en-US" dirty="0" smtClean="0">
                <a:solidFill>
                  <a:srgbClr val="FF0000"/>
                </a:solidFill>
              </a:rPr>
              <a:t>These principles are coupled</a:t>
            </a:r>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spTree>
    <p:extLst>
      <p:ext uri="{BB962C8B-B14F-4D97-AF65-F5344CB8AC3E}">
        <p14:creationId xmlns:p14="http://schemas.microsoft.com/office/powerpoint/2010/main" val="2363410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solidFill>
                  <a:srgbClr val="0000FF"/>
                </a:solidFill>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143</a:t>
            </a:fld>
            <a:endParaRPr lang="en-US" sz="1600">
              <a:solidFill>
                <a:srgbClr val="000000"/>
              </a:solidFill>
              <a:latin typeface="Garamond" charset="0"/>
            </a:endParaRPr>
          </a:p>
        </p:txBody>
      </p:sp>
    </p:spTree>
    <p:extLst>
      <p:ext uri="{BB962C8B-B14F-4D97-AF65-F5344CB8AC3E}">
        <p14:creationId xmlns:p14="http://schemas.microsoft.com/office/powerpoint/2010/main" val="550528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Summary: 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Scaling</a:t>
            </a:r>
            <a:endParaRPr lang="en-US" dirty="0"/>
          </a:p>
        </p:txBody>
      </p:sp>
      <p:sp>
        <p:nvSpPr>
          <p:cNvPr id="3" name="Content Placeholder 2"/>
          <p:cNvSpPr>
            <a:spLocks noGrp="1"/>
          </p:cNvSpPr>
          <p:nvPr>
            <p:ph idx="1"/>
          </p:nvPr>
        </p:nvSpPr>
        <p:spPr>
          <a:xfrm>
            <a:off x="228600" y="908720"/>
            <a:ext cx="8915400" cy="5193723"/>
          </a:xfrm>
        </p:spPr>
        <p:txBody>
          <a:bodyPr/>
          <a:lstStyle/>
          <a:p>
            <a:r>
              <a:rPr lang="en-US" dirty="0" smtClean="0">
                <a:solidFill>
                  <a:srgbClr val="FF0000"/>
                </a:solidFill>
              </a:rPr>
              <a:t>Memory</a:t>
            </a:r>
            <a:r>
              <a:rPr lang="en-US" dirty="0">
                <a:solidFill>
                  <a:srgbClr val="FF0000"/>
                </a:solidFill>
              </a:rPr>
              <a:t> </a:t>
            </a:r>
            <a:r>
              <a:rPr lang="en-US" dirty="0" smtClean="0">
                <a:solidFill>
                  <a:srgbClr val="FF0000"/>
                </a:solidFill>
              </a:rPr>
              <a:t>scaling problems are a critical bottleneck for system performance, efficiency, and usability</a:t>
            </a:r>
          </a:p>
          <a:p>
            <a:endParaRPr lang="en-US" sz="1000" dirty="0">
              <a:solidFill>
                <a:srgbClr val="0000FF"/>
              </a:solidFill>
            </a:endParaRPr>
          </a:p>
          <a:p>
            <a:r>
              <a:rPr lang="en-US" dirty="0" smtClean="0">
                <a:solidFill>
                  <a:srgbClr val="0000FF"/>
                </a:solidFill>
              </a:rPr>
              <a:t>New memory architectures</a:t>
            </a:r>
          </a:p>
          <a:p>
            <a:pPr lvl="1"/>
            <a:r>
              <a:rPr lang="en-US" sz="1900" b="1" dirty="0">
                <a:solidFill>
                  <a:srgbClr val="2C6123"/>
                </a:solidFill>
              </a:rPr>
              <a:t>A</a:t>
            </a:r>
            <a:r>
              <a:rPr lang="en-US" sz="1900" b="1" dirty="0" smtClean="0">
                <a:solidFill>
                  <a:srgbClr val="2C6123"/>
                </a:solidFill>
              </a:rPr>
              <a:t> lot of hope in fixing DRAM</a:t>
            </a:r>
          </a:p>
          <a:p>
            <a:endParaRPr lang="en-US" sz="1000" dirty="0" smtClean="0"/>
          </a:p>
          <a:p>
            <a:r>
              <a:rPr lang="en-US" dirty="0" smtClean="0">
                <a:solidFill>
                  <a:srgbClr val="0000FF"/>
                </a:solidFill>
              </a:rPr>
              <a:t>Enabling emerging NVM technologies </a:t>
            </a:r>
          </a:p>
          <a:p>
            <a:pPr lvl="1"/>
            <a:r>
              <a:rPr lang="en-US" sz="1900" b="1" dirty="0">
                <a:solidFill>
                  <a:srgbClr val="2C6123"/>
                </a:solidFill>
              </a:rPr>
              <a:t>A</a:t>
            </a:r>
            <a:r>
              <a:rPr lang="en-US" sz="1900" b="1" dirty="0" smtClean="0">
                <a:solidFill>
                  <a:srgbClr val="2C6123"/>
                </a:solidFill>
              </a:rPr>
              <a:t> lot of hope in hybrid memory systems and single-level stores</a:t>
            </a:r>
          </a:p>
          <a:p>
            <a:pPr lvl="1"/>
            <a:endParaRPr lang="en-US" sz="1000" dirty="0">
              <a:solidFill>
                <a:srgbClr val="2C6123"/>
              </a:solidFill>
            </a:endParaRPr>
          </a:p>
          <a:p>
            <a:r>
              <a:rPr lang="en-US" dirty="0" smtClean="0">
                <a:solidFill>
                  <a:srgbClr val="0000FF"/>
                </a:solidFill>
              </a:rPr>
              <a:t>System-level memory/storage QoS</a:t>
            </a:r>
          </a:p>
          <a:p>
            <a:pPr lvl="1">
              <a:buClr>
                <a:srgbClr val="3B812F"/>
              </a:buClr>
            </a:pPr>
            <a:r>
              <a:rPr lang="en-US" sz="1900" b="1" dirty="0">
                <a:solidFill>
                  <a:srgbClr val="2C6123"/>
                </a:solidFill>
              </a:rPr>
              <a:t>A lot of hope in </a:t>
            </a:r>
            <a:r>
              <a:rPr lang="en-US" sz="1900" b="1" dirty="0" smtClean="0">
                <a:solidFill>
                  <a:srgbClr val="2C6123"/>
                </a:solidFill>
              </a:rPr>
              <a:t>designing a predictable system</a:t>
            </a:r>
            <a:endParaRPr lang="en-US" dirty="0" smtClean="0">
              <a:solidFill>
                <a:srgbClr val="0000FF"/>
              </a:solidFill>
            </a:endParaRPr>
          </a:p>
          <a:p>
            <a:endParaRPr lang="en-US" sz="1000" dirty="0" smtClean="0">
              <a:solidFill>
                <a:srgbClr val="2C6123"/>
              </a:solidFill>
            </a:endParaRPr>
          </a:p>
          <a:p>
            <a:r>
              <a:rPr lang="en-US" dirty="0" smtClean="0">
                <a:solidFill>
                  <a:srgbClr val="FF0000"/>
                </a:solidFill>
              </a:rPr>
              <a:t>Three principles are essential for scaling</a:t>
            </a:r>
          </a:p>
          <a:p>
            <a:pPr lvl="1"/>
            <a:r>
              <a:rPr lang="en-US" dirty="0" smtClean="0"/>
              <a:t>Software</a:t>
            </a:r>
            <a:r>
              <a:rPr lang="en-US" dirty="0"/>
              <a:t>/hardware/device </a:t>
            </a:r>
            <a:r>
              <a:rPr lang="en-US" dirty="0" smtClean="0"/>
              <a:t>cooperation</a:t>
            </a:r>
          </a:p>
          <a:p>
            <a:pPr lvl="1"/>
            <a:r>
              <a:rPr lang="en-US" dirty="0" smtClean="0"/>
              <a:t>Better-than-worst-case design</a:t>
            </a:r>
          </a:p>
          <a:p>
            <a:pPr lvl="1"/>
            <a:r>
              <a:rPr lang="en-US" dirty="0" smtClean="0"/>
              <a:t>Heterogeneity (specialization, asymmetry)</a:t>
            </a:r>
          </a:p>
          <a:p>
            <a:pPr lvl="1"/>
            <a:endParaRPr lang="en-US" sz="13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144</a:t>
            </a:fld>
            <a:endParaRPr lang="en-US"/>
          </a:p>
        </p:txBody>
      </p:sp>
    </p:spTree>
    <p:extLst>
      <p:ext uri="{BB962C8B-B14F-4D97-AF65-F5344CB8AC3E}">
        <p14:creationId xmlns:p14="http://schemas.microsoft.com/office/powerpoint/2010/main" val="12888838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smtClean="0">
                <a:solidFill>
                  <a:srgbClr val="0000FF"/>
                </a:solidFill>
              </a:rPr>
              <a:t>My current and past students and postdocs</a:t>
            </a:r>
          </a:p>
          <a:p>
            <a:pPr lvl="1"/>
            <a:r>
              <a:rPr lang="en-US" sz="2100" dirty="0" err="1" smtClean="0"/>
              <a:t>Rachata</a:t>
            </a:r>
            <a:r>
              <a:rPr lang="en-US" sz="2100" dirty="0" smtClean="0"/>
              <a:t> </a:t>
            </a:r>
            <a:r>
              <a:rPr lang="en-US" sz="2100" dirty="0" err="1" smtClean="0"/>
              <a:t>Ausavarungnirun</a:t>
            </a:r>
            <a:r>
              <a:rPr lang="en-US" sz="2100" dirty="0" smtClean="0"/>
              <a:t>, Abhishek </a:t>
            </a:r>
            <a:r>
              <a:rPr lang="en-US" sz="2100" dirty="0" err="1" smtClean="0"/>
              <a:t>Bhowmick</a:t>
            </a:r>
            <a:r>
              <a:rPr lang="en-US" sz="2100" dirty="0" smtClean="0"/>
              <a:t>, </a:t>
            </a:r>
            <a:r>
              <a:rPr lang="en-US" sz="2100" dirty="0" err="1" smtClean="0"/>
              <a:t>Amirali</a:t>
            </a:r>
            <a:r>
              <a:rPr lang="en-US" sz="2100" dirty="0" smtClean="0"/>
              <a:t> </a:t>
            </a:r>
            <a:r>
              <a:rPr lang="en-US" sz="2100" dirty="0" err="1" smtClean="0"/>
              <a:t>Boroumand</a:t>
            </a:r>
            <a:r>
              <a:rPr lang="en-US" sz="2100" dirty="0" smtClean="0"/>
              <a:t>, </a:t>
            </a:r>
            <a:r>
              <a:rPr lang="en-US" sz="2100" dirty="0" err="1" smtClean="0"/>
              <a:t>Rui</a:t>
            </a:r>
            <a:r>
              <a:rPr lang="en-US" sz="2100" dirty="0" smtClean="0"/>
              <a:t> </a:t>
            </a:r>
            <a:r>
              <a:rPr lang="en-US" sz="2100" dirty="0" err="1" smtClean="0"/>
              <a:t>Cai</a:t>
            </a:r>
            <a:r>
              <a:rPr lang="en-US" sz="2100" dirty="0" smtClean="0"/>
              <a:t>, Yu </a:t>
            </a:r>
            <a:r>
              <a:rPr lang="en-US" sz="2100" dirty="0" err="1" smtClean="0"/>
              <a:t>Cai</a:t>
            </a:r>
            <a:r>
              <a:rPr lang="en-US" sz="2100" dirty="0" smtClean="0"/>
              <a:t>, Kevin Chang, </a:t>
            </a:r>
            <a:r>
              <a:rPr lang="en-US" sz="2100" dirty="0" err="1" smtClean="0"/>
              <a:t>Saugata</a:t>
            </a:r>
            <a:r>
              <a:rPr lang="en-US" sz="2100" dirty="0" smtClean="0"/>
              <a:t> </a:t>
            </a:r>
            <a:r>
              <a:rPr lang="en-US" sz="2100" dirty="0" err="1" smtClean="0"/>
              <a:t>Ghose</a:t>
            </a:r>
            <a:r>
              <a:rPr lang="en-US" sz="2100" dirty="0" smtClean="0"/>
              <a:t>, Kevin Hsieh, Tyler </a:t>
            </a:r>
            <a:r>
              <a:rPr lang="en-US" sz="2100" dirty="0" err="1" smtClean="0"/>
              <a:t>Huberty</a:t>
            </a:r>
            <a:r>
              <a:rPr lang="en-US" sz="2100" dirty="0" smtClean="0"/>
              <a:t>, Ben </a:t>
            </a:r>
            <a:r>
              <a:rPr lang="en-US" sz="2100" dirty="0" err="1" smtClean="0"/>
              <a:t>Jaiyen</a:t>
            </a:r>
            <a:r>
              <a:rPr lang="en-US" sz="2100" dirty="0" smtClean="0"/>
              <a:t>, Samira Khan, </a:t>
            </a:r>
            <a:r>
              <a:rPr lang="en-US" sz="2100" dirty="0" err="1" smtClean="0"/>
              <a:t>Jeremie</a:t>
            </a:r>
            <a:r>
              <a:rPr lang="en-US" sz="2100" dirty="0" smtClean="0"/>
              <a:t> Kim, Yoongu Kim, Yang Li, Jamie Liu, Lavanya Subramanian, Donghyuk Lee, </a:t>
            </a:r>
            <a:r>
              <a:rPr lang="en-US" sz="2100" dirty="0" err="1" smtClean="0"/>
              <a:t>Yixin</a:t>
            </a:r>
            <a:r>
              <a:rPr lang="en-US" sz="2100" dirty="0" smtClean="0"/>
              <a:t> </a:t>
            </a:r>
            <a:r>
              <a:rPr lang="en-US" sz="2100" dirty="0" err="1" smtClean="0"/>
              <a:t>Luo</a:t>
            </a:r>
            <a:r>
              <a:rPr lang="en-US" sz="2100" dirty="0" smtClean="0"/>
              <a:t>, Justin Meza, Gennady </a:t>
            </a:r>
            <a:r>
              <a:rPr lang="en-US" sz="2100" dirty="0" err="1" smtClean="0"/>
              <a:t>Pekhimenko</a:t>
            </a:r>
            <a:r>
              <a:rPr lang="en-US" sz="2100" dirty="0" smtClean="0"/>
              <a:t>, Vivek Seshadri, Lavanya Subramanian, </a:t>
            </a:r>
            <a:r>
              <a:rPr lang="en-US" sz="2100" dirty="0" err="1" smtClean="0"/>
              <a:t>Nandita</a:t>
            </a:r>
            <a:r>
              <a:rPr lang="en-US" sz="2100" dirty="0" smtClean="0"/>
              <a:t> </a:t>
            </a:r>
            <a:r>
              <a:rPr lang="en-US" sz="2100" dirty="0" err="1" smtClean="0"/>
              <a:t>Vijaykumar</a:t>
            </a:r>
            <a:r>
              <a:rPr lang="en-US" sz="2100" dirty="0" smtClean="0"/>
              <a:t>, </a:t>
            </a:r>
            <a:r>
              <a:rPr lang="en-US" sz="2100" dirty="0" err="1" smtClean="0"/>
              <a:t>HanBin</a:t>
            </a:r>
            <a:r>
              <a:rPr lang="en-US" sz="2100" dirty="0" smtClean="0"/>
              <a:t> Yoon, </a:t>
            </a:r>
            <a:r>
              <a:rPr lang="en-US" sz="2100" dirty="0" err="1" smtClean="0"/>
              <a:t>Jishen</a:t>
            </a:r>
            <a:r>
              <a:rPr lang="en-US" sz="2100" dirty="0" smtClean="0"/>
              <a:t> Zhao, …</a:t>
            </a:r>
          </a:p>
          <a:p>
            <a:endParaRPr lang="en-US" sz="400" dirty="0" smtClean="0"/>
          </a:p>
          <a:p>
            <a:r>
              <a:rPr lang="en-US" dirty="0" smtClean="0">
                <a:solidFill>
                  <a:srgbClr val="0000FF"/>
                </a:solidFill>
              </a:rPr>
              <a:t>My collaborators at CMU</a:t>
            </a:r>
          </a:p>
          <a:p>
            <a:pPr lvl="1"/>
            <a:r>
              <a:rPr lang="en-US" sz="2100" dirty="0" smtClean="0"/>
              <a:t>Greg Ganger, Phil Gibbons, </a:t>
            </a:r>
            <a:r>
              <a:rPr lang="en-US" sz="2100" dirty="0" err="1" smtClean="0"/>
              <a:t>Mor</a:t>
            </a:r>
            <a:r>
              <a:rPr lang="en-US" sz="2100" dirty="0" smtClean="0"/>
              <a:t> </a:t>
            </a:r>
            <a:r>
              <a:rPr lang="en-US" sz="2100" dirty="0" err="1" smtClean="0"/>
              <a:t>Harchol-Balter</a:t>
            </a:r>
            <a:r>
              <a:rPr lang="en-US" sz="2100" dirty="0" smtClean="0"/>
              <a:t>, James Hoe, Mike </a:t>
            </a:r>
            <a:r>
              <a:rPr lang="en-US" sz="2100" dirty="0" err="1" smtClean="0"/>
              <a:t>Kozuch</a:t>
            </a:r>
            <a:r>
              <a:rPr lang="en-US" sz="2100" dirty="0" smtClean="0"/>
              <a:t>, Ken Mai, Todd </a:t>
            </a:r>
            <a:r>
              <a:rPr lang="en-US" sz="2100" dirty="0" err="1" smtClean="0"/>
              <a:t>Mowry</a:t>
            </a:r>
            <a:r>
              <a:rPr lang="en-US" sz="2100" dirty="0" smtClean="0"/>
              <a:t>, …</a:t>
            </a:r>
          </a:p>
          <a:p>
            <a:endParaRPr lang="en-US" sz="400" dirty="0" smtClean="0"/>
          </a:p>
          <a:p>
            <a:r>
              <a:rPr lang="en-US" dirty="0" smtClean="0">
                <a:solidFill>
                  <a:srgbClr val="0000FF"/>
                </a:solidFill>
              </a:rPr>
              <a:t>My collaborators elsewhere</a:t>
            </a:r>
          </a:p>
          <a:p>
            <a:pPr lvl="1"/>
            <a:r>
              <a:rPr lang="en-US" sz="2100" dirty="0" smtClean="0"/>
              <a:t>Can </a:t>
            </a:r>
            <a:r>
              <a:rPr lang="en-US" sz="2100" dirty="0" err="1" smtClean="0"/>
              <a:t>Alkan</a:t>
            </a:r>
            <a:r>
              <a:rPr lang="en-US" sz="2100" dirty="0" smtClean="0"/>
              <a:t>, Chita Das, </a:t>
            </a:r>
            <a:r>
              <a:rPr lang="en-US" sz="2100" dirty="0" err="1" smtClean="0"/>
              <a:t>Sriram</a:t>
            </a:r>
            <a:r>
              <a:rPr lang="en-US" sz="2100" dirty="0" smtClean="0"/>
              <a:t> </a:t>
            </a:r>
            <a:r>
              <a:rPr lang="en-US" sz="2100" dirty="0" err="1" smtClean="0"/>
              <a:t>Govindan</a:t>
            </a:r>
            <a:r>
              <a:rPr lang="en-US" sz="2100" dirty="0" smtClean="0"/>
              <a:t>, Norm </a:t>
            </a:r>
            <a:r>
              <a:rPr lang="en-US" sz="2100" dirty="0" err="1" smtClean="0"/>
              <a:t>Jouppi</a:t>
            </a:r>
            <a:r>
              <a:rPr lang="en-US" sz="2100" dirty="0" smtClean="0"/>
              <a:t>, </a:t>
            </a:r>
            <a:r>
              <a:rPr lang="en-US" sz="2100" dirty="0" err="1" smtClean="0"/>
              <a:t>Mahmut</a:t>
            </a:r>
            <a:r>
              <a:rPr lang="en-US" sz="2100" dirty="0" smtClean="0"/>
              <a:t> </a:t>
            </a:r>
            <a:r>
              <a:rPr lang="en-US" sz="2100" dirty="0" err="1" smtClean="0"/>
              <a:t>Kandemir</a:t>
            </a:r>
            <a:r>
              <a:rPr lang="en-US" sz="2100" dirty="0" smtClean="0"/>
              <a:t>, </a:t>
            </a:r>
            <a:r>
              <a:rPr lang="en-US" sz="2100" dirty="0" err="1" smtClean="0"/>
              <a:t>Konrad</a:t>
            </a:r>
            <a:r>
              <a:rPr lang="en-US" sz="2100" dirty="0" smtClean="0"/>
              <a:t> Lai, Yale </a:t>
            </a:r>
            <a:r>
              <a:rPr lang="en-US" sz="2100" dirty="0" err="1" smtClean="0"/>
              <a:t>Patt</a:t>
            </a:r>
            <a:r>
              <a:rPr lang="en-US" sz="2100" dirty="0" smtClean="0"/>
              <a:t>, </a:t>
            </a:r>
            <a:r>
              <a:rPr lang="en-US" sz="2100" dirty="0" err="1" smtClean="0"/>
              <a:t>Moinuddin</a:t>
            </a:r>
            <a:r>
              <a:rPr lang="en-US" sz="2100" dirty="0" smtClean="0"/>
              <a:t> </a:t>
            </a:r>
            <a:r>
              <a:rPr lang="en-US" sz="2100" dirty="0" err="1" smtClean="0"/>
              <a:t>Qureshi</a:t>
            </a:r>
            <a:r>
              <a:rPr lang="en-US" sz="2100" dirty="0" smtClean="0"/>
              <a:t>, Partha Ranganathan, </a:t>
            </a:r>
            <a:r>
              <a:rPr lang="en-US" sz="2100" dirty="0" err="1" smtClean="0"/>
              <a:t>Bikash</a:t>
            </a:r>
            <a:r>
              <a:rPr lang="en-US" sz="2100" dirty="0" smtClean="0"/>
              <a:t> Sharma, </a:t>
            </a:r>
            <a:r>
              <a:rPr lang="en-US" sz="2100" dirty="0" err="1" smtClean="0"/>
              <a:t>Kushagra</a:t>
            </a:r>
            <a:r>
              <a:rPr lang="en-US" sz="2100" dirty="0" smtClean="0"/>
              <a:t> </a:t>
            </a:r>
            <a:r>
              <a:rPr lang="en-US" sz="2100" dirty="0" err="1" smtClean="0"/>
              <a:t>Vaid</a:t>
            </a:r>
            <a:r>
              <a:rPr lang="en-US" sz="2100" dirty="0" smtClean="0"/>
              <a:t>, Chris Wilkerson, …</a:t>
            </a:r>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145</a:t>
            </a:fld>
            <a:endParaRPr lang="en-US"/>
          </a:p>
        </p:txBody>
      </p:sp>
    </p:spTree>
    <p:extLst>
      <p:ext uri="{BB962C8B-B14F-4D97-AF65-F5344CB8AC3E}">
        <p14:creationId xmlns:p14="http://schemas.microsoft.com/office/powerpoint/2010/main" val="14752111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Acknowledgments</a:t>
            </a:r>
            <a:endParaRPr lang="en-US" dirty="0"/>
          </a:p>
        </p:txBody>
      </p:sp>
      <p:sp>
        <p:nvSpPr>
          <p:cNvPr id="3" name="Content Placeholder 2"/>
          <p:cNvSpPr>
            <a:spLocks noGrp="1"/>
          </p:cNvSpPr>
          <p:nvPr>
            <p:ph idx="1"/>
          </p:nvPr>
        </p:nvSpPr>
        <p:spPr/>
        <p:txBody>
          <a:bodyPr/>
          <a:lstStyle/>
          <a:p>
            <a:r>
              <a:rPr lang="en-US" dirty="0" smtClean="0"/>
              <a:t>NSF</a:t>
            </a:r>
          </a:p>
          <a:p>
            <a:r>
              <a:rPr lang="en-US" dirty="0" smtClean="0"/>
              <a:t>GSRC</a:t>
            </a:r>
          </a:p>
          <a:p>
            <a:r>
              <a:rPr lang="en-US" dirty="0" smtClean="0"/>
              <a:t>SRC</a:t>
            </a:r>
          </a:p>
          <a:p>
            <a:r>
              <a:rPr lang="en-US" dirty="0" err="1" smtClean="0"/>
              <a:t>CyLab</a:t>
            </a:r>
            <a:endParaRPr lang="en-US" dirty="0" smtClean="0"/>
          </a:p>
          <a:p>
            <a:r>
              <a:rPr lang="en-US" dirty="0" smtClean="0"/>
              <a:t>AMD, Google, Facebook, HP Labs, Huawei, IBM, Intel, Microsoft, </a:t>
            </a:r>
            <a:r>
              <a:rPr lang="en-US" dirty="0" err="1" smtClean="0"/>
              <a:t>Nvidia</a:t>
            </a:r>
            <a:r>
              <a:rPr lang="en-US" dirty="0" smtClean="0"/>
              <a:t>, Oracle, Qualcomm, Rambus, Samsung, Seagate, VMware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146</a:t>
            </a:fld>
            <a:endParaRPr lang="en-US"/>
          </a:p>
        </p:txBody>
      </p:sp>
    </p:spTree>
    <p:extLst>
      <p:ext uri="{BB962C8B-B14F-4D97-AF65-F5344CB8AC3E}">
        <p14:creationId xmlns:p14="http://schemas.microsoft.com/office/powerpoint/2010/main" val="24895223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Tools</a:t>
            </a:r>
            <a:endParaRPr lang="en-US" dirty="0"/>
          </a:p>
        </p:txBody>
      </p:sp>
      <p:sp>
        <p:nvSpPr>
          <p:cNvPr id="3" name="Content Placeholder 2"/>
          <p:cNvSpPr>
            <a:spLocks noGrp="1"/>
          </p:cNvSpPr>
          <p:nvPr>
            <p:ph idx="1"/>
          </p:nvPr>
        </p:nvSpPr>
        <p:spPr>
          <a:xfrm>
            <a:off x="228600" y="836712"/>
            <a:ext cx="8610600" cy="5193723"/>
          </a:xfrm>
        </p:spPr>
        <p:txBody>
          <a:bodyPr/>
          <a:lstStyle/>
          <a:p>
            <a:r>
              <a:rPr lang="en-US" dirty="0" err="1" smtClean="0">
                <a:solidFill>
                  <a:srgbClr val="0000FF"/>
                </a:solidFill>
              </a:rPr>
              <a:t>Rowhammer</a:t>
            </a:r>
            <a:r>
              <a:rPr lang="en-US" dirty="0" smtClean="0">
                <a:solidFill>
                  <a:srgbClr val="0000FF"/>
                </a:solidFill>
              </a:rPr>
              <a:t> </a:t>
            </a:r>
          </a:p>
          <a:p>
            <a:pPr lvl="1"/>
            <a:r>
              <a:rPr lang="en-US" dirty="0">
                <a:hlinkClick r:id="rId2"/>
              </a:rPr>
              <a:t>https://github.com/CMU-SAFARI/</a:t>
            </a:r>
            <a:r>
              <a:rPr lang="en-US" dirty="0" smtClean="0">
                <a:hlinkClick r:id="rId2"/>
              </a:rPr>
              <a:t>rowhammer</a:t>
            </a:r>
            <a:r>
              <a:rPr lang="en-US" dirty="0" smtClean="0"/>
              <a:t> </a:t>
            </a:r>
            <a:endParaRPr lang="en-US" dirty="0"/>
          </a:p>
          <a:p>
            <a:r>
              <a:rPr lang="en-US" dirty="0" err="1" smtClean="0">
                <a:solidFill>
                  <a:srgbClr val="0000FF"/>
                </a:solidFill>
              </a:rPr>
              <a:t>Ramulator</a:t>
            </a:r>
            <a:r>
              <a:rPr lang="en-US" dirty="0" smtClean="0">
                <a:solidFill>
                  <a:srgbClr val="0000FF"/>
                </a:solidFill>
              </a:rPr>
              <a:t> </a:t>
            </a:r>
          </a:p>
          <a:p>
            <a:pPr lvl="1"/>
            <a:r>
              <a:rPr lang="en-US" dirty="0" smtClean="0">
                <a:hlinkClick r:id="rId3"/>
              </a:rPr>
              <a:t>https</a:t>
            </a:r>
            <a:r>
              <a:rPr lang="en-US" dirty="0">
                <a:hlinkClick r:id="rId3"/>
              </a:rPr>
              <a:t>://github.com/CMU-SAFARI/ramulator</a:t>
            </a:r>
            <a:r>
              <a:rPr lang="en-US" dirty="0"/>
              <a:t> </a:t>
            </a:r>
            <a:endParaRPr lang="en-US" dirty="0" smtClean="0"/>
          </a:p>
          <a:p>
            <a:r>
              <a:rPr lang="en-US" dirty="0" err="1" smtClean="0">
                <a:solidFill>
                  <a:srgbClr val="0000FF"/>
                </a:solidFill>
              </a:rPr>
              <a:t>MemSim</a:t>
            </a:r>
            <a:endParaRPr lang="en-US" dirty="0" smtClean="0">
              <a:solidFill>
                <a:srgbClr val="0000FF"/>
              </a:solidFill>
            </a:endParaRPr>
          </a:p>
          <a:p>
            <a:pPr lvl="1"/>
            <a:r>
              <a:rPr lang="en-US" dirty="0">
                <a:hlinkClick r:id="rId4"/>
              </a:rPr>
              <a:t>https://github.com/CMU-SAFARI/</a:t>
            </a:r>
            <a:r>
              <a:rPr lang="en-US" dirty="0" smtClean="0">
                <a:hlinkClick r:id="rId4"/>
              </a:rPr>
              <a:t>memsim</a:t>
            </a:r>
            <a:r>
              <a:rPr lang="en-US" dirty="0" smtClean="0"/>
              <a:t> </a:t>
            </a:r>
          </a:p>
          <a:p>
            <a:r>
              <a:rPr lang="en-US" dirty="0" err="1" smtClean="0">
                <a:solidFill>
                  <a:srgbClr val="0000FF"/>
                </a:solidFill>
              </a:rPr>
              <a:t>NOCulator</a:t>
            </a:r>
            <a:endParaRPr lang="en-US" dirty="0" smtClean="0">
              <a:solidFill>
                <a:srgbClr val="0000FF"/>
              </a:solidFill>
            </a:endParaRPr>
          </a:p>
          <a:p>
            <a:pPr lvl="1"/>
            <a:r>
              <a:rPr lang="en-US" dirty="0">
                <a:hlinkClick r:id="rId5"/>
              </a:rPr>
              <a:t>https://github.com/CMU-SAFARI/</a:t>
            </a:r>
            <a:r>
              <a:rPr lang="en-US" dirty="0" smtClean="0">
                <a:hlinkClick r:id="rId5"/>
              </a:rPr>
              <a:t>NOCulator</a:t>
            </a:r>
            <a:r>
              <a:rPr lang="en-US" dirty="0" smtClean="0"/>
              <a:t> </a:t>
            </a:r>
          </a:p>
          <a:p>
            <a:r>
              <a:rPr lang="en-US" dirty="0" smtClean="0">
                <a:solidFill>
                  <a:srgbClr val="0000FF"/>
                </a:solidFill>
              </a:rPr>
              <a:t>DRAM Error Model</a:t>
            </a:r>
          </a:p>
          <a:p>
            <a:pPr lvl="1"/>
            <a:r>
              <a:rPr lang="en-US" dirty="0">
                <a:hlinkClick r:id="rId6"/>
              </a:rPr>
              <a:t>http://www.ece.cmu.edu/~safari/tools/memerr/</a:t>
            </a:r>
            <a:r>
              <a:rPr lang="en-US" dirty="0" smtClean="0">
                <a:hlinkClick r:id="rId6"/>
              </a:rPr>
              <a:t>index.html</a:t>
            </a:r>
            <a:r>
              <a:rPr lang="en-US" dirty="0" smtClean="0"/>
              <a:t> </a:t>
            </a:r>
          </a:p>
          <a:p>
            <a:pPr lvl="1"/>
            <a:endParaRPr lang="en-US" sz="1200" dirty="0" smtClean="0"/>
          </a:p>
          <a:p>
            <a:r>
              <a:rPr lang="en-US" dirty="0" smtClean="0">
                <a:solidFill>
                  <a:srgbClr val="FF0000"/>
                </a:solidFill>
              </a:rPr>
              <a:t>Other open-source software from my group</a:t>
            </a:r>
          </a:p>
          <a:p>
            <a:pPr lvl="1"/>
            <a:r>
              <a:rPr lang="en-US" dirty="0">
                <a:hlinkClick r:id="rId7"/>
              </a:rPr>
              <a:t>https://github.com/CMU-SAFARI</a:t>
            </a:r>
            <a:r>
              <a:rPr lang="en-US" dirty="0" smtClean="0">
                <a:hlinkClick r:id="rId7"/>
              </a:rPr>
              <a:t>/</a:t>
            </a:r>
            <a:r>
              <a:rPr lang="en-US" dirty="0" smtClean="0"/>
              <a:t> </a:t>
            </a:r>
          </a:p>
          <a:p>
            <a:pPr lvl="1"/>
            <a:r>
              <a:rPr lang="en-US" dirty="0">
                <a:hlinkClick r:id="rId8"/>
              </a:rPr>
              <a:t>http://www.ece.cmu.edu/~safari/</a:t>
            </a:r>
            <a:r>
              <a:rPr lang="en-US" dirty="0" smtClean="0">
                <a:hlinkClick r:id="rId8"/>
              </a:rPr>
              <a:t>tools.html</a:t>
            </a:r>
            <a:r>
              <a:rPr lang="en-US" dirty="0" smtClean="0"/>
              <a:t> </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147</a:t>
            </a:fld>
            <a:endParaRPr lang="en-US"/>
          </a:p>
        </p:txBody>
      </p:sp>
    </p:spTree>
    <p:extLst>
      <p:ext uri="{BB962C8B-B14F-4D97-AF65-F5344CB8AC3E}">
        <p14:creationId xmlns:p14="http://schemas.microsoft.com/office/powerpoint/2010/main" val="21708152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Referenced Papers</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are available at</a:t>
            </a:r>
          </a:p>
          <a:p>
            <a:pPr marL="344487" lvl="1" indent="0">
              <a:buNone/>
            </a:pPr>
            <a:r>
              <a:rPr lang="en-US" dirty="0">
                <a:hlinkClick r:id="rId2"/>
              </a:rPr>
              <a:t>http://users.ece.cmu.edu/~omutlu/</a:t>
            </a:r>
            <a:r>
              <a:rPr lang="en-US" dirty="0" smtClean="0">
                <a:hlinkClick r:id="rId2"/>
              </a:rPr>
              <a:t>projects.htm</a:t>
            </a:r>
            <a:endParaRPr lang="en-US" dirty="0" smtClean="0"/>
          </a:p>
          <a:p>
            <a:pPr marL="344487" lvl="1" indent="0">
              <a:buNone/>
            </a:pPr>
            <a:r>
              <a:rPr lang="en-US" dirty="0">
                <a:hlinkClick r:id="rId3"/>
              </a:rPr>
              <a:t>http://scholar.google.com/citations?user=7XyGUGkAAAAJ&amp;hl=en</a:t>
            </a:r>
            <a:endParaRPr lang="en-US" dirty="0"/>
          </a:p>
          <a:p>
            <a:pPr marL="344487" lvl="1" indent="0">
              <a:buNone/>
            </a:pPr>
            <a:endParaRPr lang="en-US" dirty="0"/>
          </a:p>
          <a:p>
            <a:r>
              <a:rPr lang="en-US" dirty="0" smtClean="0"/>
              <a:t>A detailed accompanying overview paper</a:t>
            </a:r>
          </a:p>
          <a:p>
            <a:pPr lvl="1"/>
            <a:endParaRPr lang="en-US" u="sng" dirty="0" smtClean="0"/>
          </a:p>
          <a:p>
            <a:pPr lvl="1"/>
            <a:r>
              <a:rPr lang="en-US" dirty="0" smtClean="0"/>
              <a:t>Onur </a:t>
            </a:r>
            <a:r>
              <a:rPr lang="en-US" dirty="0"/>
              <a:t>Mutlu and Lavanya Subramanian,</a:t>
            </a:r>
            <a:br>
              <a:rPr lang="en-US" dirty="0"/>
            </a:br>
            <a:r>
              <a:rPr lang="en-US" b="1" dirty="0">
                <a:hlinkClick r:id="rId4"/>
              </a:rPr>
              <a:t>"Research Problems and Opportunities in Memory Systems"</a:t>
            </a:r>
            <a:r>
              <a:rPr lang="en-US" dirty="0"/>
              <a:t/>
            </a:r>
            <a:br>
              <a:rPr lang="en-US" dirty="0"/>
            </a:br>
            <a:r>
              <a:rPr lang="en-US" i="1" dirty="0"/>
              <a:t>Invited Article in </a:t>
            </a:r>
            <a:r>
              <a:rPr lang="en-US" i="1" dirty="0">
                <a:hlinkClick r:id="rId5"/>
              </a:rPr>
              <a:t>Supercomputing Frontiers and Innovations</a:t>
            </a:r>
            <a:r>
              <a:rPr lang="en-US" i="1" dirty="0"/>
              <a:t> (</a:t>
            </a:r>
            <a:r>
              <a:rPr lang="en-US" b="1" i="1" dirty="0"/>
              <a:t>SUPERFRI</a:t>
            </a:r>
            <a:r>
              <a:rPr lang="en-US" i="1" dirty="0"/>
              <a:t>)</a:t>
            </a:r>
            <a:r>
              <a:rPr lang="en-US" dirty="0"/>
              <a:t>, 2015. </a:t>
            </a:r>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148</a:t>
            </a:fld>
            <a:endParaRPr lang="en-US"/>
          </a:p>
        </p:txBody>
      </p:sp>
    </p:spTree>
    <p:extLst>
      <p:ext uri="{BB962C8B-B14F-4D97-AF65-F5344CB8AC3E}">
        <p14:creationId xmlns:p14="http://schemas.microsoft.com/office/powerpoint/2010/main" val="2821100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Videos and Course Materials</a:t>
            </a:r>
            <a:endParaRPr lang="en-US" dirty="0"/>
          </a:p>
        </p:txBody>
      </p:sp>
      <p:sp>
        <p:nvSpPr>
          <p:cNvPr id="3" name="Content Placeholder 2"/>
          <p:cNvSpPr>
            <a:spLocks noGrp="1"/>
          </p:cNvSpPr>
          <p:nvPr>
            <p:ph idx="1"/>
          </p:nvPr>
        </p:nvSpPr>
        <p:spPr>
          <a:xfrm>
            <a:off x="228600" y="997527"/>
            <a:ext cx="8915400" cy="5193723"/>
          </a:xfrm>
        </p:spPr>
        <p:txBody>
          <a:bodyPr/>
          <a:lstStyle/>
          <a:p>
            <a:r>
              <a:rPr lang="en-US" b="1" dirty="0">
                <a:hlinkClick r:id="rId2"/>
              </a:rPr>
              <a:t>Undergraduate Computer Architecture Course Lecture Videos</a:t>
            </a:r>
            <a:r>
              <a:rPr lang="en-US" b="1" dirty="0"/>
              <a:t> (</a:t>
            </a:r>
            <a:r>
              <a:rPr lang="en-US" b="1" dirty="0">
                <a:hlinkClick r:id="rId3"/>
              </a:rPr>
              <a:t>2013</a:t>
            </a:r>
            <a:r>
              <a:rPr lang="en-US" b="1" dirty="0"/>
              <a:t>, </a:t>
            </a:r>
            <a:r>
              <a:rPr lang="en-US" b="1" dirty="0">
                <a:hlinkClick r:id="rId4"/>
              </a:rPr>
              <a:t>2014</a:t>
            </a:r>
            <a:r>
              <a:rPr lang="en-US" b="1" dirty="0"/>
              <a:t>, </a:t>
            </a:r>
            <a:r>
              <a:rPr lang="en-US" b="1" dirty="0">
                <a:hlinkClick r:id="rId5"/>
              </a:rPr>
              <a:t>2015</a:t>
            </a:r>
            <a:r>
              <a:rPr lang="en-US" b="1" dirty="0"/>
              <a:t>) </a:t>
            </a:r>
          </a:p>
          <a:p>
            <a:endParaRPr lang="en-US" sz="1800" b="1" dirty="0" smtClean="0">
              <a:hlinkClick r:id="rId6"/>
            </a:endParaRPr>
          </a:p>
          <a:p>
            <a:r>
              <a:rPr lang="en-US" b="1" dirty="0" smtClean="0">
                <a:hlinkClick r:id="rId6"/>
              </a:rPr>
              <a:t>Undergraduate </a:t>
            </a:r>
            <a:r>
              <a:rPr lang="en-US" b="1" dirty="0">
                <a:hlinkClick r:id="rId6"/>
              </a:rPr>
              <a:t>Computer Architecture Course Materials</a:t>
            </a:r>
            <a:r>
              <a:rPr lang="en-US" b="1" dirty="0"/>
              <a:t> (</a:t>
            </a:r>
            <a:r>
              <a:rPr lang="en-US" b="1" dirty="0">
                <a:hlinkClick r:id="rId6"/>
              </a:rPr>
              <a:t>2013</a:t>
            </a:r>
            <a:r>
              <a:rPr lang="en-US" b="1" dirty="0"/>
              <a:t>, </a:t>
            </a:r>
            <a:r>
              <a:rPr lang="en-US" b="1" dirty="0">
                <a:hlinkClick r:id="rId7"/>
              </a:rPr>
              <a:t>2014</a:t>
            </a:r>
            <a:r>
              <a:rPr lang="en-US" b="1" dirty="0"/>
              <a:t>, </a:t>
            </a:r>
            <a:r>
              <a:rPr lang="en-US" b="1" dirty="0">
                <a:hlinkClick r:id="rId8"/>
              </a:rPr>
              <a:t>2015</a:t>
            </a:r>
            <a:r>
              <a:rPr lang="en-US" b="1" dirty="0"/>
              <a:t>) </a:t>
            </a:r>
          </a:p>
          <a:p>
            <a:endParaRPr lang="en-US" sz="1800" b="1" dirty="0" smtClean="0">
              <a:hlinkClick r:id="rId9"/>
            </a:endParaRPr>
          </a:p>
          <a:p>
            <a:r>
              <a:rPr lang="en-US" b="1" dirty="0" smtClean="0">
                <a:hlinkClick r:id="rId9"/>
              </a:rPr>
              <a:t>Graduate </a:t>
            </a:r>
            <a:r>
              <a:rPr lang="en-US" b="1" dirty="0">
                <a:hlinkClick r:id="rId9"/>
              </a:rPr>
              <a:t>Computer Architecture Course Materials</a:t>
            </a:r>
            <a:r>
              <a:rPr lang="en-US" b="1" dirty="0"/>
              <a:t> (</a:t>
            </a:r>
            <a:r>
              <a:rPr lang="en-US" b="1" dirty="0">
                <a:hlinkClick r:id="rId10"/>
              </a:rPr>
              <a:t>Lecture Videos</a:t>
            </a:r>
            <a:r>
              <a:rPr lang="en-US" b="1" dirty="0"/>
              <a:t>)</a:t>
            </a:r>
          </a:p>
          <a:p>
            <a:endParaRPr lang="en-US" sz="1800" b="1" dirty="0" smtClean="0">
              <a:hlinkClick r:id="rId11"/>
            </a:endParaRPr>
          </a:p>
          <a:p>
            <a:r>
              <a:rPr lang="en-US" b="1" dirty="0" smtClean="0">
                <a:hlinkClick r:id="rId11"/>
              </a:rPr>
              <a:t>Parallel </a:t>
            </a:r>
            <a:r>
              <a:rPr lang="en-US" b="1" dirty="0">
                <a:hlinkClick r:id="rId11"/>
              </a:rPr>
              <a:t>Computer Architecture Course Materials</a:t>
            </a:r>
            <a:r>
              <a:rPr lang="en-US" b="1" dirty="0"/>
              <a:t> (</a:t>
            </a:r>
            <a:r>
              <a:rPr lang="en-US" b="1" dirty="0">
                <a:hlinkClick r:id="rId12"/>
              </a:rPr>
              <a:t>Lecture Videos</a:t>
            </a:r>
            <a:r>
              <a:rPr lang="en-US" b="1" dirty="0"/>
              <a:t>)</a:t>
            </a:r>
          </a:p>
          <a:p>
            <a:endParaRPr lang="en-US" sz="1800" b="1" dirty="0" smtClean="0">
              <a:hlinkClick r:id="rId13"/>
            </a:endParaRPr>
          </a:p>
          <a:p>
            <a:r>
              <a:rPr lang="en-US" b="1" dirty="0" smtClean="0">
                <a:hlinkClick r:id="rId13"/>
              </a:rPr>
              <a:t>Memory </a:t>
            </a:r>
            <a:r>
              <a:rPr lang="en-US" b="1" dirty="0">
                <a:hlinkClick r:id="rId13"/>
              </a:rPr>
              <a:t>Systems Short Course Materials</a:t>
            </a:r>
            <a:r>
              <a:rPr lang="en-US" b="1" dirty="0"/>
              <a:t> </a:t>
            </a:r>
            <a:endParaRPr lang="en-US" b="1" dirty="0" smtClean="0"/>
          </a:p>
          <a:p>
            <a:pPr marL="0" indent="0">
              <a:buNone/>
            </a:pPr>
            <a:r>
              <a:rPr lang="en-US" b="1" dirty="0"/>
              <a:t> </a:t>
            </a:r>
            <a:r>
              <a:rPr lang="en-US" b="1" dirty="0" smtClean="0"/>
              <a:t>   (</a:t>
            </a:r>
            <a:r>
              <a:rPr lang="en-US" b="1" dirty="0">
                <a:hlinkClick r:id="rId14"/>
              </a:rPr>
              <a:t>Lecture Video on Main Memory and DRAM Basics</a:t>
            </a:r>
            <a:r>
              <a:rPr lang="en-US" b="1" dirty="0"/>
              <a:t>)</a:t>
            </a:r>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149</a:t>
            </a:fld>
            <a:endParaRPr lang="en-US"/>
          </a:p>
        </p:txBody>
      </p:sp>
    </p:spTree>
    <p:extLst>
      <p:ext uri="{BB962C8B-B14F-4D97-AF65-F5344CB8AC3E}">
        <p14:creationId xmlns:p14="http://schemas.microsoft.com/office/powerpoint/2010/main" val="5613613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a:latin typeface="Garamond" charset="0"/>
              </a:rPr>
              <a:t>Research Project</a:t>
            </a:r>
          </a:p>
        </p:txBody>
      </p:sp>
      <p:sp>
        <p:nvSpPr>
          <p:cNvPr id="36866" name="Content Placeholder 2"/>
          <p:cNvSpPr>
            <a:spLocks noGrp="1"/>
          </p:cNvSpPr>
          <p:nvPr>
            <p:ph idx="1"/>
          </p:nvPr>
        </p:nvSpPr>
        <p:spPr>
          <a:xfrm>
            <a:off x="228600" y="996950"/>
            <a:ext cx="8610600" cy="5194300"/>
          </a:xfrm>
        </p:spPr>
        <p:txBody>
          <a:bodyPr/>
          <a:lstStyle/>
          <a:p>
            <a:r>
              <a:rPr lang="en-US">
                <a:latin typeface="Tahoma" charset="0"/>
              </a:rPr>
              <a:t>Your chance to explore in depth a computer architecture topic that interests you </a:t>
            </a:r>
          </a:p>
          <a:p>
            <a:r>
              <a:rPr lang="en-US">
                <a:latin typeface="Tahoma" charset="0"/>
              </a:rPr>
              <a:t>Perhaps even publish your innovation in a top computer architecture conference. </a:t>
            </a:r>
          </a:p>
          <a:p>
            <a:endParaRPr lang="en-US">
              <a:latin typeface="Tahoma" charset="0"/>
            </a:endParaRPr>
          </a:p>
          <a:p>
            <a:r>
              <a:rPr lang="en-US">
                <a:solidFill>
                  <a:srgbClr val="FF0000"/>
                </a:solidFill>
                <a:latin typeface="Tahoma" charset="0"/>
              </a:rPr>
              <a:t>Start thinking about your project topic from now!</a:t>
            </a:r>
          </a:p>
          <a:p>
            <a:r>
              <a:rPr lang="en-US">
                <a:latin typeface="Tahoma" charset="0"/>
              </a:rPr>
              <a:t>Interact with me and Nandita</a:t>
            </a:r>
          </a:p>
          <a:p>
            <a:r>
              <a:rPr lang="en-US">
                <a:latin typeface="Tahoma" charset="0"/>
              </a:rPr>
              <a:t>Read the project topics handout well</a:t>
            </a:r>
          </a:p>
          <a:p>
            <a:endParaRPr lang="en-US">
              <a:latin typeface="Tahoma" charset="0"/>
            </a:endParaRPr>
          </a:p>
          <a:p>
            <a:r>
              <a:rPr lang="en-US">
                <a:latin typeface="Tahoma" charset="0"/>
              </a:rPr>
              <a:t>Groups of 2-3 students (will finalize this later)</a:t>
            </a:r>
          </a:p>
          <a:p>
            <a:r>
              <a:rPr lang="en-US">
                <a:latin typeface="Tahoma" charset="0"/>
              </a:rPr>
              <a:t>Proposal due: within ~3-4 weeks of first recitation session</a:t>
            </a:r>
          </a:p>
          <a:p>
            <a:pPr lvl="1"/>
            <a:r>
              <a:rPr lang="en-US">
                <a:latin typeface="Tahoma" charset="0"/>
                <a:ea typeface="ＭＳ Ｐゴシック" charset="0"/>
              </a:rPr>
              <a:t>Exact date will be announced</a:t>
            </a:r>
          </a:p>
          <a:p>
            <a:endParaRPr lang="en-US">
              <a:latin typeface="Tahoma" charset="0"/>
            </a:endParaRPr>
          </a:p>
        </p:txBody>
      </p:sp>
      <p:sp>
        <p:nvSpPr>
          <p:cNvPr id="1198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690E3C-E49C-9E48-8418-5F36F590DF51}" type="slidenum">
              <a:rPr lang="en-US" sz="1600">
                <a:solidFill>
                  <a:srgbClr val="000000"/>
                </a:solidFill>
                <a:latin typeface="Garamond" charset="0"/>
              </a:rPr>
              <a:pPr eaLnBrk="1" hangingPunct="1"/>
              <a:t>15</a:t>
            </a:fld>
            <a:endParaRPr lang="en-US" sz="1600">
              <a:solidFill>
                <a:srgbClr val="000000"/>
              </a:solidFill>
              <a:latin typeface="Garamond" charset="0"/>
            </a:endParaRPr>
          </a:p>
        </p:txBody>
      </p:sp>
    </p:spTree>
    <p:extLst>
      <p:ext uri="{BB962C8B-B14F-4D97-AF65-F5344CB8AC3E}">
        <p14:creationId xmlns:p14="http://schemas.microsoft.com/office/powerpoint/2010/main" val="35856353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6">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66">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6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4114800"/>
            <a:ext cx="8208912" cy="614362"/>
          </a:xfrm>
        </p:spPr>
        <p:txBody>
          <a:bodyPr>
            <a:noAutofit/>
          </a:bodyPr>
          <a:lstStyle/>
          <a:p>
            <a:r>
              <a:rPr lang="en-US" sz="2200" dirty="0" smtClean="0">
                <a:solidFill>
                  <a:srgbClr val="0000FF"/>
                </a:solidFill>
              </a:rPr>
              <a:t>Prof. Onur Mutlu</a:t>
            </a:r>
          </a:p>
          <a:p>
            <a:r>
              <a:rPr lang="en-US" sz="2200" dirty="0" smtClean="0"/>
              <a:t>18-740 Recitation 2</a:t>
            </a:r>
          </a:p>
          <a:p>
            <a:r>
              <a:rPr lang="en-US" sz="2200" dirty="0" smtClean="0"/>
              <a:t>September 8, 2015</a:t>
            </a:r>
          </a:p>
          <a:p>
            <a:endParaRPr lang="en-US" sz="2200" dirty="0" smtClean="0"/>
          </a:p>
          <a:p>
            <a:pPr algn="l"/>
            <a:endParaRPr lang="en-US" sz="2200" dirty="0"/>
          </a:p>
        </p:txBody>
      </p:sp>
      <p:pic>
        <p:nvPicPr>
          <p:cNvPr id="6" name="Picture 5" descr="Burgundy_CMU_JPG_Logo.jpg"/>
          <p:cNvPicPr>
            <a:picLocks noChangeAspect="1"/>
          </p:cNvPicPr>
          <p:nvPr/>
        </p:nvPicPr>
        <p:blipFill>
          <a:blip r:embed="rId3"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7140614"/>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Talk: NAND Flash Scaling Challenges</a:t>
            </a:r>
            <a:endParaRPr lang="en-US" sz="3600" dirty="0"/>
          </a:p>
        </p:txBody>
      </p:sp>
      <p:sp>
        <p:nvSpPr>
          <p:cNvPr id="3" name="Content Placeholder 2"/>
          <p:cNvSpPr>
            <a:spLocks noGrp="1"/>
          </p:cNvSpPr>
          <p:nvPr>
            <p:ph idx="1"/>
          </p:nvPr>
        </p:nvSpPr>
        <p:spPr>
          <a:xfrm>
            <a:off x="228600" y="908720"/>
            <a:ext cx="8807896"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800" dirty="0" smtClean="0"/>
          </a:p>
          <a:p>
            <a:endParaRPr lang="en-US" sz="800" dirty="0"/>
          </a:p>
          <a:p>
            <a:pPr marL="0" indent="0">
              <a:buNone/>
            </a:pPr>
            <a:r>
              <a:rPr lang="en-US" sz="1500" dirty="0" err="1" smtClean="0"/>
              <a:t>Cai</a:t>
            </a:r>
            <a:r>
              <a:rPr lang="en-US" sz="1500" dirty="0"/>
              <a:t>+, “</a:t>
            </a:r>
            <a:r>
              <a:rPr lang="en-US" sz="1500" dirty="0">
                <a:solidFill>
                  <a:srgbClr val="0000FF"/>
                </a:solidFill>
              </a:rPr>
              <a:t>Error Patterns in MLC NAND Flash Memory: Measurement, Characterization, and </a:t>
            </a:r>
            <a:r>
              <a:rPr lang="en-US" sz="1500" dirty="0" smtClean="0">
                <a:solidFill>
                  <a:srgbClr val="0000FF"/>
                </a:solidFill>
              </a:rPr>
              <a:t>Analysis</a:t>
            </a:r>
            <a:r>
              <a:rPr lang="en-US" sz="1500" dirty="0" smtClean="0"/>
              <a:t>,</a:t>
            </a:r>
            <a:r>
              <a:rPr lang="en-US" sz="1500" dirty="0"/>
              <a:t>” DATE 2012</a:t>
            </a:r>
            <a:r>
              <a:rPr lang="en-US" sz="1500" dirty="0" smtClean="0"/>
              <a:t>.</a:t>
            </a:r>
          </a:p>
          <a:p>
            <a:pPr marL="0" indent="0">
              <a:buNone/>
            </a:pPr>
            <a:r>
              <a:rPr lang="en-US" sz="1500" dirty="0" err="1" smtClean="0"/>
              <a:t>Cai</a:t>
            </a:r>
            <a:r>
              <a:rPr lang="en-US" sz="1500" dirty="0"/>
              <a:t>+, “</a:t>
            </a:r>
            <a:r>
              <a:rPr lang="en-US" sz="1500" dirty="0">
                <a:solidFill>
                  <a:srgbClr val="0000FF"/>
                </a:solidFill>
              </a:rPr>
              <a:t>Flash Correct-and-Refresh: Retention-Aware Error Management for Increased Flash Memory </a:t>
            </a:r>
            <a:r>
              <a:rPr lang="en-US" sz="1500" dirty="0" smtClean="0">
                <a:solidFill>
                  <a:srgbClr val="0000FF"/>
                </a:solidFill>
              </a:rPr>
              <a:t>Lifetime</a:t>
            </a:r>
            <a:r>
              <a:rPr lang="en-US" sz="1500" dirty="0" smtClean="0"/>
              <a:t>,” ICCD 2012.</a:t>
            </a:r>
          </a:p>
          <a:p>
            <a:pPr marL="0" indent="0">
              <a:buNone/>
            </a:pPr>
            <a:r>
              <a:rPr lang="en-US" sz="1500" dirty="0" err="1" smtClean="0"/>
              <a:t>Cai</a:t>
            </a:r>
            <a:r>
              <a:rPr lang="en-US" sz="1500" dirty="0"/>
              <a:t>+, “</a:t>
            </a:r>
            <a:r>
              <a:rPr lang="en-US" sz="1500" dirty="0">
                <a:solidFill>
                  <a:srgbClr val="0000FF"/>
                </a:solidFill>
              </a:rPr>
              <a:t>Threshold Voltage Distribution in MLC NAND Flash Memory: Characterization, Analysis and </a:t>
            </a:r>
            <a:r>
              <a:rPr lang="en-US" sz="1500" dirty="0" smtClean="0">
                <a:solidFill>
                  <a:srgbClr val="0000FF"/>
                </a:solidFill>
              </a:rPr>
              <a:t>Modeling</a:t>
            </a:r>
            <a:r>
              <a:rPr lang="en-US" sz="1500" dirty="0" smtClean="0"/>
              <a:t>,” DATE 2013.</a:t>
            </a:r>
          </a:p>
          <a:p>
            <a:pPr marL="0" indent="0">
              <a:buNone/>
            </a:pPr>
            <a:r>
              <a:rPr lang="en-US" sz="1500" dirty="0" err="1" smtClean="0"/>
              <a:t>Cai</a:t>
            </a:r>
            <a:r>
              <a:rPr lang="en-US" sz="1500" dirty="0"/>
              <a:t>+, “</a:t>
            </a:r>
            <a:r>
              <a:rPr lang="en-US" sz="1500" dirty="0">
                <a:solidFill>
                  <a:srgbClr val="0000FF"/>
                </a:solidFill>
              </a:rPr>
              <a:t>Error Analysis and Retention-Aware Error Management for NAND Flash </a:t>
            </a:r>
            <a:r>
              <a:rPr lang="en-US" sz="1500" dirty="0" smtClean="0">
                <a:solidFill>
                  <a:srgbClr val="0000FF"/>
                </a:solidFill>
              </a:rPr>
              <a:t>Memory</a:t>
            </a:r>
            <a:r>
              <a:rPr lang="en-US" sz="1500" dirty="0" smtClean="0"/>
              <a:t>,” Intel Technology Journal 2013.</a:t>
            </a:r>
          </a:p>
          <a:p>
            <a:pPr marL="0" indent="0">
              <a:buNone/>
            </a:pPr>
            <a:r>
              <a:rPr lang="en-US" sz="1500" dirty="0" err="1" smtClean="0"/>
              <a:t>Cai</a:t>
            </a:r>
            <a:r>
              <a:rPr lang="en-US" sz="1500" dirty="0"/>
              <a:t>+, “</a:t>
            </a:r>
            <a:r>
              <a:rPr lang="en-US" sz="1500" dirty="0">
                <a:solidFill>
                  <a:srgbClr val="0000FF"/>
                </a:solidFill>
              </a:rPr>
              <a:t>Program Interference in MLC NAND Flash Memory: Characterization, Modeling, and </a:t>
            </a:r>
            <a:r>
              <a:rPr lang="en-US" sz="1500" dirty="0" smtClean="0">
                <a:solidFill>
                  <a:srgbClr val="0000FF"/>
                </a:solidFill>
              </a:rPr>
              <a:t>Mitigation</a:t>
            </a:r>
            <a:r>
              <a:rPr lang="en-US" sz="1500" dirty="0" smtClean="0"/>
              <a:t>,” ICCD 2013.</a:t>
            </a:r>
          </a:p>
          <a:p>
            <a:pPr marL="0" indent="0">
              <a:buNone/>
            </a:pPr>
            <a:r>
              <a:rPr lang="en-US" sz="1500" dirty="0" err="1" smtClean="0"/>
              <a:t>Cai</a:t>
            </a:r>
            <a:r>
              <a:rPr lang="en-US" sz="1500" dirty="0"/>
              <a:t>+, “</a:t>
            </a:r>
            <a:r>
              <a:rPr lang="en-US" sz="1500" dirty="0">
                <a:solidFill>
                  <a:srgbClr val="0000FF"/>
                </a:solidFill>
              </a:rPr>
              <a:t>Neighbor-Cell Assisted Error Correction for MLC NAND Flash </a:t>
            </a:r>
            <a:r>
              <a:rPr lang="en-US" sz="1500" dirty="0" smtClean="0">
                <a:solidFill>
                  <a:srgbClr val="0000FF"/>
                </a:solidFill>
              </a:rPr>
              <a:t>Memories</a:t>
            </a:r>
            <a:r>
              <a:rPr lang="en-US" sz="1500" dirty="0" smtClean="0"/>
              <a:t>,” SIGMETRICS 2014.</a:t>
            </a:r>
          </a:p>
          <a:p>
            <a:pPr marL="0" indent="0">
              <a:buNone/>
            </a:pPr>
            <a:r>
              <a:rPr lang="en-US" sz="1500" dirty="0" err="1" smtClean="0"/>
              <a:t>Cai</a:t>
            </a:r>
            <a:r>
              <a:rPr lang="en-US" sz="1500" dirty="0"/>
              <a:t>+,</a:t>
            </a:r>
            <a:r>
              <a:rPr lang="en-US" sz="1500" dirty="0" smtClean="0"/>
              <a:t>”</a:t>
            </a:r>
            <a:r>
              <a:rPr lang="en-US" sz="1500" dirty="0" smtClean="0">
                <a:solidFill>
                  <a:srgbClr val="0000FF"/>
                </a:solidFill>
              </a:rPr>
              <a:t>Data </a:t>
            </a:r>
            <a:r>
              <a:rPr lang="en-US" sz="1500" dirty="0">
                <a:solidFill>
                  <a:srgbClr val="0000FF"/>
                </a:solidFill>
              </a:rPr>
              <a:t>Retention in MLC NAND Flash Memory: Characterization, Optimization and Recovery</a:t>
            </a:r>
            <a:r>
              <a:rPr lang="en-US" sz="1500" dirty="0"/>
              <a:t>,” HPCA 2015</a:t>
            </a:r>
            <a:r>
              <a:rPr lang="en-US" sz="1500" dirty="0" smtClean="0"/>
              <a:t>.</a:t>
            </a:r>
          </a:p>
          <a:p>
            <a:pPr marL="0" indent="0">
              <a:buNone/>
            </a:pPr>
            <a:r>
              <a:rPr lang="en-US" sz="1500" dirty="0" err="1" smtClean="0"/>
              <a:t>Cai</a:t>
            </a:r>
            <a:r>
              <a:rPr lang="en-US" sz="1500" dirty="0" smtClean="0"/>
              <a:t>+, “</a:t>
            </a:r>
            <a:r>
              <a:rPr lang="en-US" sz="1500" dirty="0">
                <a:solidFill>
                  <a:srgbClr val="0000FF"/>
                </a:solidFill>
              </a:rPr>
              <a:t>Read Disturb Errors in MLC NAND Flash Memory: Characterization and </a:t>
            </a:r>
            <a:r>
              <a:rPr lang="en-US" sz="1500" dirty="0" smtClean="0">
                <a:solidFill>
                  <a:srgbClr val="0000FF"/>
                </a:solidFill>
              </a:rPr>
              <a:t>Mitigation</a:t>
            </a:r>
            <a:r>
              <a:rPr lang="en-US" sz="1500" dirty="0" smtClean="0"/>
              <a:t>,” DSN 2015. </a:t>
            </a:r>
          </a:p>
          <a:p>
            <a:pPr marL="0" indent="0">
              <a:buNone/>
            </a:pPr>
            <a:r>
              <a:rPr lang="en-US" sz="1500" dirty="0" err="1" smtClean="0"/>
              <a:t>Luo</a:t>
            </a:r>
            <a:r>
              <a:rPr lang="en-US" sz="1500" dirty="0" smtClean="0"/>
              <a:t>+, “</a:t>
            </a:r>
            <a:r>
              <a:rPr lang="en-US" sz="1500" dirty="0" smtClean="0">
                <a:solidFill>
                  <a:srgbClr val="0000FF"/>
                </a:solidFill>
              </a:rPr>
              <a:t>WARM: Improving </a:t>
            </a:r>
            <a:r>
              <a:rPr lang="en-US" sz="1500" dirty="0">
                <a:solidFill>
                  <a:srgbClr val="0000FF"/>
                </a:solidFill>
              </a:rPr>
              <a:t>NAND Flash Memory Lifetime with Write-hotness Aware Retention </a:t>
            </a:r>
            <a:r>
              <a:rPr lang="en-US" sz="1500" dirty="0" smtClean="0">
                <a:solidFill>
                  <a:srgbClr val="0000FF"/>
                </a:solidFill>
              </a:rPr>
              <a:t>Management</a:t>
            </a:r>
            <a:r>
              <a:rPr lang="en-US" sz="1500" dirty="0" smtClean="0"/>
              <a:t>,” MSST 2015.</a:t>
            </a: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151</a:t>
            </a:fld>
            <a:endParaRPr lang="en-US" altLang="en-US"/>
          </a:p>
        </p:txBody>
      </p:sp>
    </p:spTree>
    <p:extLst>
      <p:ext uri="{BB962C8B-B14F-4D97-AF65-F5344CB8AC3E}">
        <p14:creationId xmlns:p14="http://schemas.microsoft.com/office/powerpoint/2010/main" val="3294465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152</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333399"/>
                </a:solidFill>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auto">
                <a:spcBef>
                  <a:spcPts val="0"/>
                </a:spcBef>
                <a:spcAft>
                  <a:spcPts val="0"/>
                </a:spcAft>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FFFF00"/>
                </a:solidFill>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auto">
                <a:spcBef>
                  <a:spcPts val="0"/>
                </a:spcBef>
                <a:spcAft>
                  <a:spcPts val="0"/>
                </a:spcAft>
                <a:defRPr/>
              </a:pPr>
              <a:r>
                <a:rPr lang="en-US" sz="1800" kern="0" smtClean="0">
                  <a:solidFill>
                    <a:srgbClr val="FFFF00"/>
                  </a:solidFill>
                </a:rPr>
                <a:t>Virtex-II Pro</a:t>
              </a:r>
            </a:p>
            <a:p>
              <a:pPr algn="ctr" fontAlgn="auto">
                <a:spcBef>
                  <a:spcPts val="0"/>
                </a:spcBef>
                <a:spcAft>
                  <a:spcPts val="0"/>
                </a:spcAft>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FFFF00"/>
              </a:solidFill>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auto">
              <a:spcBef>
                <a:spcPts val="0"/>
              </a:spcBef>
              <a:spcAft>
                <a:spcPts val="0"/>
              </a:spcAft>
              <a:defRPr/>
            </a:pPr>
            <a:r>
              <a:rPr lang="en-US" sz="1800" kern="0" smtClean="0">
                <a:solidFill>
                  <a:srgbClr val="FFFF00"/>
                </a:solidFill>
              </a:rPr>
              <a:t>Virtex-V FPGA</a:t>
            </a:r>
          </a:p>
          <a:p>
            <a:pPr algn="ctr" fontAlgn="auto">
              <a:spcBef>
                <a:spcPts val="0"/>
              </a:spcBef>
              <a:spcAft>
                <a:spcPts val="0"/>
              </a:spcAft>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333399"/>
              </a:solidFill>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0066CC"/>
                </a:solidFill>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auto">
                <a:spcBef>
                  <a:spcPts val="0"/>
                </a:spcBef>
                <a:spcAft>
                  <a:spcPts val="0"/>
                </a:spcAft>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333399"/>
                </a:solidFill>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auto">
                <a:spcBef>
                  <a:spcPts val="0"/>
                </a:spcBef>
                <a:spcAft>
                  <a:spcPts val="0"/>
                </a:spcAft>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Tahoma"/>
                <a:ea typeface="+mn-ea"/>
                <a:cs typeface="+mn-cs"/>
              </a:endParaRPr>
            </a:p>
          </p:txBody>
        </p:sp>
      </p:grpSp>
      <p:grpSp>
        <p:nvGrpSpPr>
          <p:cNvPr id="55"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333399"/>
                </a:solidFill>
                <a:latin typeface="Tahoma"/>
                <a:ea typeface="+mn-ea"/>
                <a:cs typeface="+mn-cs"/>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auto">
                <a:spcBef>
                  <a:spcPts val="0"/>
                </a:spcBef>
                <a:spcAft>
                  <a:spcPts val="0"/>
                </a:spcAft>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auto">
              <a:spcBef>
                <a:spcPts val="0"/>
              </a:spcBef>
              <a:spcAft>
                <a:spcPts val="0"/>
              </a:spcAft>
              <a:defRPr/>
            </a:pPr>
            <a:r>
              <a:rPr lang="en-US" sz="1800" kern="0" smtClean="0">
                <a:solidFill>
                  <a:srgbClr val="FFFF00"/>
                </a:solidFill>
              </a:rPr>
              <a:t>3x-nm</a:t>
            </a:r>
          </a:p>
          <a:p>
            <a:pPr algn="ctr" fontAlgn="auto">
              <a:spcBef>
                <a:spcPts val="0"/>
              </a:spcBef>
              <a:spcAft>
                <a:spcPts val="0"/>
              </a:spcAft>
              <a:defRPr/>
            </a:pPr>
            <a:r>
              <a:rPr lang="en-US" sz="1800" kern="0" smtClean="0">
                <a:solidFill>
                  <a:srgbClr val="FFFF00"/>
                </a:solidFill>
              </a:rPr>
              <a:t>NAND Flash</a:t>
            </a:r>
          </a:p>
        </p:txBody>
      </p:sp>
      <p:sp>
        <p:nvSpPr>
          <p:cNvPr id="61" name="Rectangle 60"/>
          <p:cNvSpPr/>
          <p:nvPr/>
        </p:nvSpPr>
        <p:spPr>
          <a:xfrm>
            <a:off x="107504" y="5805264"/>
            <a:ext cx="5904656" cy="584776"/>
          </a:xfrm>
          <a:prstGeom prst="rect">
            <a:avLst/>
          </a:prstGeom>
        </p:spPr>
        <p:txBody>
          <a:bodyPr wrap="square">
            <a:spAutoFit/>
          </a:bodyPr>
          <a:lstStyle/>
          <a:p>
            <a:pPr fontAlgn="auto">
              <a:spcBef>
                <a:spcPts val="0"/>
              </a:spcBef>
              <a:spcAft>
                <a:spcPts val="0"/>
              </a:spcAft>
            </a:pPr>
            <a:r>
              <a:rPr lang="en-US" sz="1600" dirty="0">
                <a:solidFill>
                  <a:srgbClr val="006633"/>
                </a:solidFill>
                <a:latin typeface="Tahoma"/>
                <a:ea typeface="+mn-ea"/>
                <a:cs typeface="+mn-cs"/>
              </a:rPr>
              <a:t>[</a:t>
            </a:r>
            <a:r>
              <a:rPr lang="en-US" sz="1600" dirty="0" err="1">
                <a:solidFill>
                  <a:srgbClr val="006633"/>
                </a:solidFill>
                <a:latin typeface="Tahoma"/>
                <a:ea typeface="+mn-ea"/>
                <a:cs typeface="+mn-cs"/>
              </a:rPr>
              <a:t>Cai</a:t>
            </a:r>
            <a:r>
              <a:rPr lang="en-US" sz="1600" dirty="0">
                <a:solidFill>
                  <a:srgbClr val="006633"/>
                </a:solidFill>
                <a:latin typeface="Tahoma"/>
                <a:ea typeface="+mn-ea"/>
                <a:cs typeface="+mn-cs"/>
              </a:rPr>
              <a:t>+, DATE 2012, ICCD 2012, DATE 2013, ITJ 2013, ICCD 2013, SIGMETRICS 2014, HPCA 2015, DSN 2015, MSST 2015]</a:t>
            </a:r>
            <a:endParaRPr lang="en-US" sz="1600" dirty="0">
              <a:solidFill>
                <a:srgbClr val="000000"/>
              </a:solidFill>
              <a:latin typeface="Tahoma"/>
              <a:ea typeface="+mn-ea"/>
              <a:cs typeface="+mn-cs"/>
            </a:endParaRPr>
          </a:p>
        </p:txBody>
      </p:sp>
    </p:spTree>
    <p:extLst>
      <p:ext uri="{BB962C8B-B14F-4D97-AF65-F5344CB8AC3E}">
        <p14:creationId xmlns:p14="http://schemas.microsoft.com/office/powerpoint/2010/main" val="4081854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Timeline</a:t>
            </a:r>
            <a:endParaRPr lang="en-US" dirty="0"/>
          </a:p>
        </p:txBody>
      </p:sp>
      <p:sp>
        <p:nvSpPr>
          <p:cNvPr id="3" name="Content Placeholder 2"/>
          <p:cNvSpPr>
            <a:spLocks noGrp="1"/>
          </p:cNvSpPr>
          <p:nvPr>
            <p:ph idx="1"/>
          </p:nvPr>
        </p:nvSpPr>
        <p:spPr/>
        <p:txBody>
          <a:bodyPr/>
          <a:lstStyle/>
          <a:p>
            <a:r>
              <a:rPr lang="en-US" dirty="0" smtClean="0"/>
              <a:t>Pre-Proposal: September 15</a:t>
            </a:r>
          </a:p>
          <a:p>
            <a:endParaRPr lang="en-US" dirty="0"/>
          </a:p>
          <a:p>
            <a:r>
              <a:rPr lang="en-US" dirty="0" smtClean="0"/>
              <a:t>Proposal: September 25</a:t>
            </a:r>
          </a:p>
          <a:p>
            <a:endParaRPr lang="en-US" dirty="0"/>
          </a:p>
          <a:p>
            <a:r>
              <a:rPr lang="en-US" dirty="0" smtClean="0"/>
              <a:t>Milestone </a:t>
            </a:r>
            <a:r>
              <a:rPr lang="en-US" dirty="0" smtClean="0"/>
              <a:t>1 + Literature Review: </a:t>
            </a:r>
            <a:r>
              <a:rPr lang="en-US" dirty="0" smtClean="0"/>
              <a:t>October 13</a:t>
            </a:r>
          </a:p>
          <a:p>
            <a:endParaRPr lang="en-US" dirty="0"/>
          </a:p>
          <a:p>
            <a:r>
              <a:rPr lang="en-US" dirty="0" smtClean="0"/>
              <a:t>Milestone </a:t>
            </a:r>
            <a:r>
              <a:rPr lang="en-US" dirty="0" smtClean="0"/>
              <a:t>2: </a:t>
            </a:r>
            <a:r>
              <a:rPr lang="en-US" dirty="0" smtClean="0"/>
              <a:t>November 10</a:t>
            </a:r>
          </a:p>
          <a:p>
            <a:endParaRPr lang="en-US" dirty="0"/>
          </a:p>
          <a:p>
            <a:r>
              <a:rPr lang="en-US" dirty="0" smtClean="0"/>
              <a:t>Report, Talk, Poster: TBD</a:t>
            </a:r>
          </a:p>
          <a:p>
            <a:endParaRPr lang="en-US" dirty="0"/>
          </a:p>
          <a:p>
            <a:r>
              <a:rPr lang="en-US" dirty="0" smtClean="0">
                <a:hlinkClick r:id="rId2"/>
              </a:rPr>
              <a:t>http://www.ece.cmu.edu/~ece740/f15/doku.php?id=projects</a:t>
            </a:r>
            <a:r>
              <a:rPr lang="en-US" dirty="0" smtClean="0"/>
              <a:t> </a:t>
            </a:r>
            <a:endParaRPr lang="en-US" dirty="0"/>
          </a:p>
        </p:txBody>
      </p:sp>
      <p:sp>
        <p:nvSpPr>
          <p:cNvPr id="4" name="Slide Number Placeholder 3"/>
          <p:cNvSpPr>
            <a:spLocks noGrp="1"/>
          </p:cNvSpPr>
          <p:nvPr>
            <p:ph type="sldNum" sz="quarter" idx="11"/>
          </p:nvPr>
        </p:nvSpPr>
        <p:spPr/>
        <p:txBody>
          <a:bodyPr/>
          <a:lstStyle/>
          <a:p>
            <a:pPr>
              <a:defRPr/>
            </a:pPr>
            <a:fld id="{85F460DE-F796-D747-989D-06E67EF22648}" type="slidenum">
              <a:rPr lang="en-US" smtClean="0"/>
              <a:pPr>
                <a:defRPr/>
              </a:pPr>
              <a:t>16</a:t>
            </a:fld>
            <a:endParaRPr lang="en-US"/>
          </a:p>
        </p:txBody>
      </p:sp>
    </p:spTree>
    <p:extLst>
      <p:ext uri="{BB962C8B-B14F-4D97-AF65-F5344CB8AC3E}">
        <p14:creationId xmlns:p14="http://schemas.microsoft.com/office/powerpoint/2010/main" val="1595685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atin typeface="Garamond" charset="0"/>
                <a:ea typeface="ＭＳ Ｐゴシック" charset="0"/>
                <a:cs typeface="ＭＳ Ｐゴシック" charset="0"/>
              </a:rPr>
              <a:t>Research Project </a:t>
            </a:r>
          </a:p>
        </p:txBody>
      </p:sp>
      <p:sp>
        <p:nvSpPr>
          <p:cNvPr id="40962" name="Content Placeholder 2"/>
          <p:cNvSpPr>
            <a:spLocks noGrp="1"/>
          </p:cNvSpPr>
          <p:nvPr>
            <p:ph idx="1"/>
          </p:nvPr>
        </p:nvSpPr>
        <p:spPr>
          <a:xfrm>
            <a:off x="152400" y="996950"/>
            <a:ext cx="8991600" cy="5194300"/>
          </a:xfrm>
        </p:spPr>
        <p:txBody>
          <a:bodyPr/>
          <a:lstStyle/>
          <a:p>
            <a:r>
              <a:rPr lang="en-US">
                <a:latin typeface="Tahoma" charset="0"/>
                <a:ea typeface="ＭＳ Ｐゴシック" charset="0"/>
                <a:cs typeface="ＭＳ Ｐゴシック" charset="0"/>
              </a:rPr>
              <a:t>Goal: </a:t>
            </a:r>
            <a:r>
              <a:rPr lang="en-US">
                <a:solidFill>
                  <a:srgbClr val="0000FF"/>
                </a:solidFill>
                <a:latin typeface="Tahoma" charset="0"/>
                <a:ea typeface="ＭＳ Ｐゴシック" charset="0"/>
                <a:cs typeface="ＭＳ Ｐゴシック" charset="0"/>
              </a:rPr>
              <a:t>Develop (new) insight</a:t>
            </a:r>
          </a:p>
          <a:p>
            <a:pPr lvl="1"/>
            <a:r>
              <a:rPr lang="en-US">
                <a:solidFill>
                  <a:srgbClr val="0000FF"/>
                </a:solidFill>
                <a:latin typeface="Tahoma" charset="0"/>
                <a:ea typeface="ＭＳ Ｐゴシック" charset="0"/>
              </a:rPr>
              <a:t>Solve a problem in a new way or evaluate/analyze systems/ideas</a:t>
            </a:r>
          </a:p>
          <a:p>
            <a:pPr lvl="1"/>
            <a:r>
              <a:rPr lang="en-US">
                <a:latin typeface="Tahoma" charset="0"/>
                <a:ea typeface="ＭＳ Ｐゴシック" charset="0"/>
              </a:rPr>
              <a:t>Type 1: </a:t>
            </a:r>
          </a:p>
          <a:p>
            <a:pPr lvl="2"/>
            <a:r>
              <a:rPr lang="en-US">
                <a:latin typeface="Tahoma" charset="0"/>
                <a:ea typeface="ＭＳ Ｐゴシック" charset="0"/>
              </a:rPr>
              <a:t>Develop new ideas to solve an important problem</a:t>
            </a:r>
          </a:p>
          <a:p>
            <a:pPr lvl="2"/>
            <a:r>
              <a:rPr lang="en-US">
                <a:latin typeface="Tahoma" charset="0"/>
                <a:ea typeface="ＭＳ Ｐゴシック" charset="0"/>
              </a:rPr>
              <a:t>Rigorously evaluate the benefits and limitations of the ideas</a:t>
            </a:r>
          </a:p>
          <a:p>
            <a:pPr lvl="1"/>
            <a:r>
              <a:rPr lang="en-US">
                <a:latin typeface="Tahoma" charset="0"/>
                <a:ea typeface="ＭＳ Ｐゴシック" charset="0"/>
              </a:rPr>
              <a:t>Type 2:</a:t>
            </a:r>
          </a:p>
          <a:p>
            <a:pPr lvl="2"/>
            <a:r>
              <a:rPr lang="en-US">
                <a:latin typeface="Tahoma" charset="0"/>
                <a:ea typeface="ＭＳ Ｐゴシック" charset="0"/>
              </a:rPr>
              <a:t>Derive insight from rigorous analysis and understanding of existing systems or previously proposed ideas</a:t>
            </a:r>
          </a:p>
          <a:p>
            <a:pPr lvl="2"/>
            <a:r>
              <a:rPr lang="en-US">
                <a:latin typeface="Tahoma" charset="0"/>
                <a:ea typeface="ＭＳ Ｐゴシック" charset="0"/>
              </a:rPr>
              <a:t>Propose potential new solutions based on the new insight</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The problem and ideas need to be concrete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Problem and goals need to be very clear</a:t>
            </a: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p:txBody>
      </p:sp>
      <p:sp>
        <p:nvSpPr>
          <p:cNvPr id="3174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52DD77-5340-CF46-B637-E6206D429CB7}" type="slidenum">
              <a:rPr lang="en-US" sz="1600">
                <a:solidFill>
                  <a:srgbClr val="000000"/>
                </a:solidFill>
                <a:latin typeface="Garamond" charset="0"/>
              </a:rPr>
              <a:pPr eaLnBrk="1" hangingPunct="1"/>
              <a:t>17</a:t>
            </a:fld>
            <a:endParaRPr lang="en-US" sz="1600">
              <a:solidFill>
                <a:srgbClr val="000000"/>
              </a:solidFill>
              <a:latin typeface="Garamond" charset="0"/>
            </a:endParaRPr>
          </a:p>
        </p:txBody>
      </p:sp>
    </p:spTree>
    <p:extLst>
      <p:ext uri="{BB962C8B-B14F-4D97-AF65-F5344CB8AC3E}">
        <p14:creationId xmlns:p14="http://schemas.microsoft.com/office/powerpoint/2010/main" val="6609845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62">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0962">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0962">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0962">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0962">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0962">
                                            <p:txEl>
                                              <p:pRg st="9" end="9"/>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096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Garamond" charset="0"/>
                <a:ea typeface="ＭＳ Ｐゴシック" charset="0"/>
                <a:cs typeface="ＭＳ Ｐゴシック" charset="0"/>
              </a:rPr>
              <a:t>Research Proposal Outline: Type 1</a:t>
            </a:r>
          </a:p>
        </p:txBody>
      </p:sp>
      <p:sp>
        <p:nvSpPr>
          <p:cNvPr id="3" name="Content Placeholder 2"/>
          <p:cNvSpPr>
            <a:spLocks noGrp="1"/>
          </p:cNvSpPr>
          <p:nvPr>
            <p:ph idx="1"/>
          </p:nvPr>
        </p:nvSpPr>
        <p:spPr>
          <a:xfrm>
            <a:off x="228600" y="996950"/>
            <a:ext cx="8915400" cy="5194300"/>
          </a:xfrm>
        </p:spPr>
        <p:txBody>
          <a:bodyPr/>
          <a:lstStyle/>
          <a:p>
            <a:pPr>
              <a:defRPr/>
            </a:pPr>
            <a:r>
              <a:rPr lang="en-US" sz="2000" dirty="0" smtClean="0">
                <a:solidFill>
                  <a:srgbClr val="FF0000"/>
                </a:solidFill>
              </a:rPr>
              <a:t>The Problem: </a:t>
            </a:r>
            <a:r>
              <a:rPr lang="en-US" sz="2000" dirty="0" smtClean="0"/>
              <a:t>What is the problem you are trying to solve</a:t>
            </a:r>
          </a:p>
          <a:p>
            <a:pPr lvl="1">
              <a:defRPr/>
            </a:pPr>
            <a:r>
              <a:rPr lang="en-US" sz="1800" dirty="0" smtClean="0"/>
              <a:t>Define very clearly. Explain why it is important.</a:t>
            </a:r>
          </a:p>
          <a:p>
            <a:pPr>
              <a:defRPr/>
            </a:pPr>
            <a:r>
              <a:rPr lang="en-US" sz="2000" dirty="0" smtClean="0">
                <a:solidFill>
                  <a:srgbClr val="FF0000"/>
                </a:solidFill>
              </a:rPr>
              <a:t>Novelty:</a:t>
            </a:r>
            <a:r>
              <a:rPr lang="en-US" sz="2000" dirty="0" smtClean="0"/>
              <a:t> Why has previous research not solved this problem? What are its shortcomings? </a:t>
            </a:r>
          </a:p>
          <a:p>
            <a:pPr lvl="1">
              <a:defRPr/>
            </a:pPr>
            <a:r>
              <a:rPr lang="en-US" sz="1800" dirty="0" smtClean="0"/>
              <a:t>Describe/cite all relevant works you know of and describe why these works are inadequate to solve the problem. This will be your literature survey.</a:t>
            </a:r>
          </a:p>
          <a:p>
            <a:pPr>
              <a:defRPr/>
            </a:pPr>
            <a:r>
              <a:rPr lang="en-US" sz="2000" dirty="0" smtClean="0">
                <a:solidFill>
                  <a:srgbClr val="FF0000"/>
                </a:solidFill>
              </a:rPr>
              <a:t>Idea:</a:t>
            </a:r>
            <a:r>
              <a:rPr lang="en-US" sz="2000" dirty="0" smtClean="0"/>
              <a:t> What is your initial idea/insight? What new solution are you proposing to the problem? Why does it make sense? How does/could it solve the problem better?</a:t>
            </a:r>
          </a:p>
          <a:p>
            <a:pPr>
              <a:defRPr/>
            </a:pPr>
            <a:r>
              <a:rPr lang="en-US" sz="2000" dirty="0" smtClean="0">
                <a:solidFill>
                  <a:srgbClr val="FF0000"/>
                </a:solidFill>
              </a:rPr>
              <a:t>Hypothesis:</a:t>
            </a:r>
            <a:r>
              <a:rPr lang="en-US" sz="2000" dirty="0" smtClean="0"/>
              <a:t> What is the main hypothesis you will test?</a:t>
            </a:r>
          </a:p>
          <a:p>
            <a:pPr>
              <a:defRPr/>
            </a:pPr>
            <a:r>
              <a:rPr lang="en-US" sz="2000" dirty="0" smtClean="0">
                <a:solidFill>
                  <a:srgbClr val="FF0000"/>
                </a:solidFill>
              </a:rPr>
              <a:t>Methodology:</a:t>
            </a:r>
            <a:r>
              <a:rPr lang="en-US" sz="2000" dirty="0" smtClean="0"/>
              <a:t> How will you test the hypothesis/ideas? Describe what simulator or model you will use and what initial experiments you will do.</a:t>
            </a:r>
          </a:p>
          <a:p>
            <a:pPr>
              <a:defRPr/>
            </a:pPr>
            <a:r>
              <a:rPr lang="en-US" sz="2000" dirty="0" smtClean="0">
                <a:solidFill>
                  <a:srgbClr val="FF0000"/>
                </a:solidFill>
              </a:rPr>
              <a:t>Plan:</a:t>
            </a:r>
            <a:r>
              <a:rPr lang="en-US" sz="2000" dirty="0" smtClean="0"/>
              <a:t> Describe the steps you will take. What will you accomplish by Milestone 1, 2, 3, and Final Report? Give 75%, 100%, 125% and moonshot goals. </a:t>
            </a:r>
          </a:p>
          <a:p>
            <a:pPr marL="0" indent="0" algn="ctr">
              <a:buFont typeface="Wingdings" charset="0"/>
              <a:buNone/>
              <a:defRPr/>
            </a:pPr>
            <a:r>
              <a:rPr lang="en-US" sz="2100" i="1" dirty="0" smtClean="0">
                <a:solidFill>
                  <a:srgbClr val="0000FF"/>
                </a:solidFill>
              </a:rPr>
              <a:t>All research projects can be (and should be) described in this fashion.</a:t>
            </a:r>
          </a:p>
          <a:p>
            <a:pPr>
              <a:defRPr/>
            </a:pPr>
            <a:endParaRPr lang="en-US" dirty="0"/>
          </a:p>
        </p:txBody>
      </p:sp>
      <p:sp>
        <p:nvSpPr>
          <p:cNvPr id="327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85D73-EDD7-7141-8A20-CE79184E9BC3}" type="slidenum">
              <a:rPr lang="en-US" sz="1600">
                <a:solidFill>
                  <a:srgbClr val="000000"/>
                </a:solidFill>
                <a:latin typeface="Garamond" charset="0"/>
              </a:rPr>
              <a:pPr eaLnBrk="1" hangingPunct="1"/>
              <a:t>18</a:t>
            </a:fld>
            <a:endParaRPr lang="en-US" sz="1600">
              <a:solidFill>
                <a:srgbClr val="000000"/>
              </a:solidFill>
              <a:latin typeface="Garamond" charset="0"/>
            </a:endParaRPr>
          </a:p>
        </p:txBody>
      </p:sp>
    </p:spTree>
    <p:extLst>
      <p:ext uri="{BB962C8B-B14F-4D97-AF65-F5344CB8AC3E}">
        <p14:creationId xmlns:p14="http://schemas.microsoft.com/office/powerpoint/2010/main" val="2614581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a:latin typeface="Garamond" charset="0"/>
                <a:ea typeface="ＭＳ Ｐゴシック" charset="0"/>
                <a:cs typeface="ＭＳ Ｐゴシック" charset="0"/>
              </a:rPr>
              <a:t>Research Proposal Outline: Type 2</a:t>
            </a:r>
          </a:p>
        </p:txBody>
      </p:sp>
      <p:sp>
        <p:nvSpPr>
          <p:cNvPr id="3" name="Content Placeholder 2"/>
          <p:cNvSpPr>
            <a:spLocks noGrp="1"/>
          </p:cNvSpPr>
          <p:nvPr>
            <p:ph idx="1"/>
          </p:nvPr>
        </p:nvSpPr>
        <p:spPr>
          <a:xfrm>
            <a:off x="0" y="996950"/>
            <a:ext cx="9144000" cy="5194300"/>
          </a:xfrm>
        </p:spPr>
        <p:txBody>
          <a:bodyPr/>
          <a:lstStyle/>
          <a:p>
            <a:pPr>
              <a:defRPr/>
            </a:pPr>
            <a:r>
              <a:rPr lang="en-US" sz="2000" dirty="0" smtClean="0">
                <a:solidFill>
                  <a:srgbClr val="FF0000"/>
                </a:solidFill>
              </a:rPr>
              <a:t>The Problem: </a:t>
            </a:r>
            <a:r>
              <a:rPr lang="en-US" sz="2000" dirty="0" smtClean="0"/>
              <a:t>What is the problem/phenomenon you are trying to evaluate?</a:t>
            </a:r>
          </a:p>
          <a:p>
            <a:pPr lvl="1">
              <a:defRPr/>
            </a:pPr>
            <a:r>
              <a:rPr lang="en-US" sz="1800" dirty="0" smtClean="0"/>
              <a:t>Define very clearly. Explain why it is important.</a:t>
            </a:r>
          </a:p>
          <a:p>
            <a:pPr>
              <a:defRPr/>
            </a:pPr>
            <a:r>
              <a:rPr lang="en-US" sz="2000" dirty="0" smtClean="0">
                <a:solidFill>
                  <a:srgbClr val="FF0000"/>
                </a:solidFill>
              </a:rPr>
              <a:t>Novelty:</a:t>
            </a:r>
            <a:r>
              <a:rPr lang="en-US" sz="2000" dirty="0" smtClean="0"/>
              <a:t> How has previous research evaluated this? What are its shortcomings? </a:t>
            </a:r>
          </a:p>
          <a:p>
            <a:pPr lvl="1">
              <a:defRPr/>
            </a:pPr>
            <a:r>
              <a:rPr lang="en-US" sz="1800" dirty="0" smtClean="0"/>
              <a:t>Describe/cite all relevant works you know of and describe why these works are inadequate to solve the problem. This will be your literature survey.</a:t>
            </a:r>
          </a:p>
          <a:p>
            <a:pPr>
              <a:defRPr/>
            </a:pPr>
            <a:r>
              <a:rPr lang="en-US" sz="2000" dirty="0" smtClean="0">
                <a:solidFill>
                  <a:srgbClr val="FF0000"/>
                </a:solidFill>
              </a:rPr>
              <a:t>Evaluation method:</a:t>
            </a:r>
            <a:r>
              <a:rPr lang="en-US" sz="2000" dirty="0" smtClean="0"/>
              <a:t> How will you evaluate the phenomenon/idea? What experimental infrastructure will you design? How would that experimental infrastructure enable you to reliably evaluate the phenomenon/idea?</a:t>
            </a:r>
          </a:p>
          <a:p>
            <a:pPr>
              <a:defRPr/>
            </a:pPr>
            <a:r>
              <a:rPr lang="en-US" sz="2000" dirty="0" smtClean="0">
                <a:solidFill>
                  <a:srgbClr val="FF0000"/>
                </a:solidFill>
              </a:rPr>
              <a:t>Hypotheses:</a:t>
            </a:r>
            <a:r>
              <a:rPr lang="en-US" sz="2000" dirty="0" smtClean="0"/>
              <a:t> What hypotheses will you test?</a:t>
            </a:r>
          </a:p>
          <a:p>
            <a:pPr>
              <a:defRPr/>
            </a:pPr>
            <a:r>
              <a:rPr lang="en-US" sz="2000" dirty="0" smtClean="0">
                <a:solidFill>
                  <a:srgbClr val="FF0000"/>
                </a:solidFill>
              </a:rPr>
              <a:t>Methodology:</a:t>
            </a:r>
            <a:r>
              <a:rPr lang="en-US" sz="2000" dirty="0" smtClean="0"/>
              <a:t> What are your plans for evaluation? What experiments will you run? How will you do the data analysis?</a:t>
            </a:r>
          </a:p>
          <a:p>
            <a:pPr>
              <a:defRPr/>
            </a:pPr>
            <a:r>
              <a:rPr lang="en-US" sz="2000" dirty="0" smtClean="0">
                <a:solidFill>
                  <a:srgbClr val="FF0000"/>
                </a:solidFill>
              </a:rPr>
              <a:t>Plan:</a:t>
            </a:r>
            <a:r>
              <a:rPr lang="en-US" sz="2000" dirty="0" smtClean="0"/>
              <a:t> Describe the steps you will take. What will you accomplish by Milestone 1, 2, 3, and Final Report? Give 75%, 100%, 125% and moonshot goals. </a:t>
            </a:r>
          </a:p>
          <a:p>
            <a:pPr marL="0" indent="0" algn="ctr">
              <a:buFont typeface="Wingdings" charset="0"/>
              <a:buNone/>
              <a:defRPr/>
            </a:pPr>
            <a:r>
              <a:rPr lang="en-US" sz="2100" i="1" dirty="0" smtClean="0">
                <a:solidFill>
                  <a:srgbClr val="0000FF"/>
                </a:solidFill>
              </a:rPr>
              <a:t>All research projects can be (and should be) described in this fashion.</a:t>
            </a:r>
          </a:p>
          <a:p>
            <a:pPr>
              <a:defRPr/>
            </a:pPr>
            <a:endParaRPr lang="en-US" dirty="0"/>
          </a:p>
        </p:txBody>
      </p:sp>
      <p:sp>
        <p:nvSpPr>
          <p:cNvPr id="337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2412F7-E25F-2947-B64D-7910FB565BA9}" type="slidenum">
              <a:rPr lang="en-US" sz="1600">
                <a:solidFill>
                  <a:srgbClr val="000000"/>
                </a:solidFill>
                <a:latin typeface="Garamond" charset="0"/>
              </a:rPr>
              <a:pPr eaLnBrk="1" hangingPunct="1"/>
              <a:t>19</a:t>
            </a:fld>
            <a:endParaRPr lang="en-US" sz="1600">
              <a:solidFill>
                <a:srgbClr val="000000"/>
              </a:solidFill>
              <a:latin typeface="Garamond" charset="0"/>
            </a:endParaRPr>
          </a:p>
        </p:txBody>
      </p:sp>
    </p:spTree>
    <p:extLst>
      <p:ext uri="{BB962C8B-B14F-4D97-AF65-F5344CB8AC3E}">
        <p14:creationId xmlns:p14="http://schemas.microsoft.com/office/powerpoint/2010/main" val="36735136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lstStyle/>
          <a:p>
            <a:r>
              <a:rPr lang="en-US">
                <a:latin typeface="Garamond" charset="0"/>
              </a:rPr>
              <a:t>Agenda</a:t>
            </a:r>
          </a:p>
        </p:txBody>
      </p:sp>
      <p:sp>
        <p:nvSpPr>
          <p:cNvPr id="18435" name="Content Placeholder 2"/>
          <p:cNvSpPr>
            <a:spLocks noGrp="1"/>
          </p:cNvSpPr>
          <p:nvPr>
            <p:ph idx="1"/>
          </p:nvPr>
        </p:nvSpPr>
        <p:spPr>
          <a:xfrm>
            <a:off x="228600" y="996950"/>
            <a:ext cx="8610600" cy="5194300"/>
          </a:xfrm>
        </p:spPr>
        <p:txBody>
          <a:bodyPr/>
          <a:lstStyle/>
          <a:p>
            <a:pPr>
              <a:defRPr/>
            </a:pPr>
            <a:r>
              <a:rPr lang="en-US" dirty="0" smtClean="0">
                <a:solidFill>
                  <a:srgbClr val="0000FF"/>
                </a:solidFill>
                <a:latin typeface="Tahoma" charset="0"/>
              </a:rPr>
              <a:t>Why Do Research in Computer Architecture?</a:t>
            </a:r>
          </a:p>
          <a:p>
            <a:pPr>
              <a:defRPr/>
            </a:pPr>
            <a:endParaRPr lang="en-US" dirty="0">
              <a:latin typeface="Tahoma" charset="0"/>
            </a:endParaRPr>
          </a:p>
          <a:p>
            <a:pPr>
              <a:defRPr/>
            </a:pPr>
            <a:r>
              <a:rPr lang="en-US" dirty="0" smtClean="0">
                <a:latin typeface="Tahoma" charset="0"/>
              </a:rPr>
              <a:t>Project Proposal, Timeline, Topics</a:t>
            </a:r>
          </a:p>
          <a:p>
            <a:pPr>
              <a:defRPr/>
            </a:pPr>
            <a:endParaRPr lang="en-US" dirty="0">
              <a:latin typeface="Tahoma" charset="0"/>
            </a:endParaRPr>
          </a:p>
          <a:p>
            <a:pPr>
              <a:defRPr/>
            </a:pPr>
            <a:r>
              <a:rPr lang="en-US" dirty="0" smtClean="0">
                <a:latin typeface="Tahoma" charset="0"/>
              </a:rPr>
              <a:t>Review Assignments for Next Week</a:t>
            </a:r>
          </a:p>
          <a:p>
            <a:pPr>
              <a:defRPr/>
            </a:pPr>
            <a:endParaRPr lang="en-US" dirty="0">
              <a:latin typeface="Tahoma" charset="0"/>
            </a:endParaRPr>
          </a:p>
          <a:p>
            <a:pPr>
              <a:defRPr/>
            </a:pPr>
            <a:r>
              <a:rPr lang="en-US" dirty="0" smtClean="0">
                <a:latin typeface="Tahoma" charset="0"/>
              </a:rPr>
              <a:t>Rethinking Memory System Design</a:t>
            </a:r>
            <a:endParaRPr lang="en-US" dirty="0">
              <a:latin typeface="Tahoma" charset="0"/>
            </a:endParaRPr>
          </a:p>
        </p:txBody>
      </p:sp>
      <p:sp>
        <p:nvSpPr>
          <p:cNvPr id="1505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BC7485-7A45-5F48-B15D-2C735162B97B}"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Tree>
    <p:extLst>
      <p:ext uri="{BB962C8B-B14F-4D97-AF65-F5344CB8AC3E}">
        <p14:creationId xmlns:p14="http://schemas.microsoft.com/office/powerpoint/2010/main" val="3470354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atin typeface="Garamond" charset="0"/>
                <a:ea typeface="ＭＳ Ｐゴシック" charset="0"/>
                <a:cs typeface="ＭＳ Ｐゴシック" charset="0"/>
              </a:rPr>
              <a:t>Heilmeier’s Catechism (version 1)</a:t>
            </a:r>
          </a:p>
        </p:txBody>
      </p:sp>
      <p:sp>
        <p:nvSpPr>
          <p:cNvPr id="34818"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What are you trying to do? Articulate your objectives using absolutely no jargon.</a:t>
            </a:r>
          </a:p>
          <a:p>
            <a:r>
              <a:rPr lang="en-US">
                <a:latin typeface="Tahoma" charset="0"/>
                <a:ea typeface="ＭＳ Ｐゴシック" charset="0"/>
                <a:cs typeface="ＭＳ Ｐゴシック" charset="0"/>
              </a:rPr>
              <a:t>How is it done today, and what are the limits of current practice?</a:t>
            </a:r>
          </a:p>
          <a:p>
            <a:r>
              <a:rPr lang="en-US">
                <a:latin typeface="Tahoma" charset="0"/>
                <a:ea typeface="ＭＳ Ｐゴシック" charset="0"/>
                <a:cs typeface="ＭＳ Ｐゴシック" charset="0"/>
              </a:rPr>
              <a:t>What's new in your approach and why do you think it will be successful?</a:t>
            </a:r>
          </a:p>
          <a:p>
            <a:r>
              <a:rPr lang="en-US">
                <a:latin typeface="Tahoma" charset="0"/>
                <a:ea typeface="ＭＳ Ｐゴシック" charset="0"/>
                <a:cs typeface="ＭＳ Ｐゴシック" charset="0"/>
              </a:rPr>
              <a:t>Who cares?</a:t>
            </a:r>
          </a:p>
          <a:p>
            <a:r>
              <a:rPr lang="en-US">
                <a:latin typeface="Tahoma" charset="0"/>
                <a:ea typeface="ＭＳ Ｐゴシック" charset="0"/>
                <a:cs typeface="ＭＳ Ｐゴシック" charset="0"/>
              </a:rPr>
              <a:t>If you're successful, what difference will it make?</a:t>
            </a:r>
          </a:p>
          <a:p>
            <a:r>
              <a:rPr lang="en-US">
                <a:latin typeface="Tahoma" charset="0"/>
                <a:ea typeface="ＭＳ Ｐゴシック" charset="0"/>
                <a:cs typeface="ＭＳ Ｐゴシック" charset="0"/>
              </a:rPr>
              <a:t>What are the risks and the payoffs?</a:t>
            </a:r>
          </a:p>
          <a:p>
            <a:r>
              <a:rPr lang="en-US">
                <a:latin typeface="Tahoma" charset="0"/>
                <a:ea typeface="ＭＳ Ｐゴシック" charset="0"/>
                <a:cs typeface="ＭＳ Ｐゴシック" charset="0"/>
              </a:rPr>
              <a:t>How much will it cost?</a:t>
            </a:r>
          </a:p>
          <a:p>
            <a:r>
              <a:rPr lang="en-US">
                <a:latin typeface="Tahoma" charset="0"/>
                <a:ea typeface="ＭＳ Ｐゴシック" charset="0"/>
                <a:cs typeface="ＭＳ Ｐゴシック" charset="0"/>
              </a:rPr>
              <a:t>How long will it take?</a:t>
            </a:r>
          </a:p>
          <a:p>
            <a:r>
              <a:rPr lang="en-US">
                <a:latin typeface="Tahoma" charset="0"/>
                <a:ea typeface="ＭＳ Ｐゴシック" charset="0"/>
                <a:cs typeface="ＭＳ Ｐゴシック" charset="0"/>
              </a:rPr>
              <a:t>What are the midterm and final "exams" to check for success?</a:t>
            </a:r>
          </a:p>
        </p:txBody>
      </p:sp>
      <p:sp>
        <p:nvSpPr>
          <p:cNvPr id="348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6D14F2-8374-B946-AADE-3B7F9BCA3BEC}" type="slidenum">
              <a:rPr lang="en-US" sz="1600">
                <a:solidFill>
                  <a:srgbClr val="000000"/>
                </a:solidFill>
                <a:latin typeface="Garamond" charset="0"/>
              </a:rPr>
              <a:pPr eaLnBrk="1" hangingPunct="1"/>
              <a:t>20</a:t>
            </a:fld>
            <a:endParaRPr lang="en-US" sz="1600">
              <a:solidFill>
                <a:srgbClr val="000000"/>
              </a:solidFill>
              <a:latin typeface="Garamond" charset="0"/>
            </a:endParaRPr>
          </a:p>
        </p:txBody>
      </p:sp>
    </p:spTree>
    <p:extLst>
      <p:ext uri="{BB962C8B-B14F-4D97-AF65-F5344CB8AC3E}">
        <p14:creationId xmlns:p14="http://schemas.microsoft.com/office/powerpoint/2010/main" val="41242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a:latin typeface="Garamond" charset="0"/>
                <a:ea typeface="ＭＳ Ｐゴシック" charset="0"/>
                <a:cs typeface="ＭＳ Ｐゴシック" charset="0"/>
              </a:rPr>
              <a:t>Heilmeier’s Catechism (version 2)</a:t>
            </a:r>
          </a:p>
        </p:txBody>
      </p:sp>
      <p:sp>
        <p:nvSpPr>
          <p:cNvPr id="35842"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What is the problem?</a:t>
            </a:r>
          </a:p>
          <a:p>
            <a:r>
              <a:rPr lang="en-US">
                <a:latin typeface="Tahoma" charset="0"/>
                <a:ea typeface="ＭＳ Ｐゴシック" charset="0"/>
                <a:cs typeface="ＭＳ Ｐゴシック" charset="0"/>
              </a:rPr>
              <a:t>Why is it hard?</a:t>
            </a:r>
          </a:p>
          <a:p>
            <a:r>
              <a:rPr lang="en-US">
                <a:latin typeface="Tahoma" charset="0"/>
                <a:ea typeface="ＭＳ Ｐゴシック" charset="0"/>
                <a:cs typeface="ＭＳ Ｐゴシック" charset="0"/>
              </a:rPr>
              <a:t>How is it solved today?</a:t>
            </a:r>
          </a:p>
          <a:p>
            <a:r>
              <a:rPr lang="en-US">
                <a:latin typeface="Tahoma" charset="0"/>
                <a:ea typeface="ＭＳ Ｐゴシック" charset="0"/>
                <a:cs typeface="ＭＳ Ｐゴシック" charset="0"/>
              </a:rPr>
              <a:t>What is the new technical idea?</a:t>
            </a:r>
          </a:p>
          <a:p>
            <a:r>
              <a:rPr lang="en-US">
                <a:latin typeface="Tahoma" charset="0"/>
                <a:ea typeface="ＭＳ Ｐゴシック" charset="0"/>
                <a:cs typeface="ＭＳ Ｐゴシック" charset="0"/>
              </a:rPr>
              <a:t>Why can we succeed now?</a:t>
            </a:r>
          </a:p>
          <a:p>
            <a:r>
              <a:rPr lang="en-US">
                <a:latin typeface="Tahoma" charset="0"/>
                <a:ea typeface="ＭＳ Ｐゴシック" charset="0"/>
                <a:cs typeface="ＭＳ Ｐゴシック" charset="0"/>
              </a:rPr>
              <a:t>What is the impact if successful?</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hlinkClick r:id="rId2"/>
              </a:rPr>
              <a:t>http://en.wikipedia.org/wiki/George_H._Heilmeier</a:t>
            </a:r>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p:txBody>
      </p:sp>
      <p:sp>
        <p:nvSpPr>
          <p:cNvPr id="358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3EDEBD-2536-8F49-9310-49F6AD75C9AC}" type="slidenum">
              <a:rPr lang="en-US" sz="1600">
                <a:solidFill>
                  <a:srgbClr val="000000"/>
                </a:solidFill>
                <a:latin typeface="Garamond" charset="0"/>
              </a:rPr>
              <a:pPr eaLnBrk="1" hangingPunct="1"/>
              <a:t>21</a:t>
            </a:fld>
            <a:endParaRPr lang="en-US" sz="1600">
              <a:solidFill>
                <a:srgbClr val="000000"/>
              </a:solidFill>
              <a:latin typeface="Garamond" charset="0"/>
            </a:endParaRPr>
          </a:p>
        </p:txBody>
      </p:sp>
    </p:spTree>
    <p:extLst>
      <p:ext uri="{BB962C8B-B14F-4D97-AF65-F5344CB8AC3E}">
        <p14:creationId xmlns:p14="http://schemas.microsoft.com/office/powerpoint/2010/main" val="2138176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228600" y="152400"/>
            <a:ext cx="8839200" cy="1066800"/>
          </a:xfrm>
        </p:spPr>
        <p:txBody>
          <a:bodyPr/>
          <a:lstStyle/>
          <a:p>
            <a:r>
              <a:rPr lang="en-US" sz="3000">
                <a:latin typeface="Garamond" charset="0"/>
                <a:ea typeface="ＭＳ Ｐゴシック" charset="0"/>
                <a:cs typeface="ＭＳ Ｐゴシック" charset="0"/>
              </a:rPr>
              <a:t>Supplementary Readings on Research, Writing, Reviews </a:t>
            </a:r>
          </a:p>
        </p:txBody>
      </p:sp>
      <p:sp>
        <p:nvSpPr>
          <p:cNvPr id="3" name="Content Placeholder 2"/>
          <p:cNvSpPr>
            <a:spLocks noGrp="1"/>
          </p:cNvSpPr>
          <p:nvPr>
            <p:ph idx="1"/>
          </p:nvPr>
        </p:nvSpPr>
        <p:spPr>
          <a:xfrm>
            <a:off x="228600" y="996950"/>
            <a:ext cx="8610600" cy="5194300"/>
          </a:xfrm>
        </p:spPr>
        <p:txBody>
          <a:bodyPr/>
          <a:lstStyle/>
          <a:p>
            <a:pPr marL="342900" lvl="1" indent="-342900">
              <a:buClr>
                <a:schemeClr val="accent1"/>
              </a:buClr>
              <a:buSzPct val="65000"/>
              <a:buFont typeface="Wingdings" charset="0"/>
              <a:buChar char="n"/>
              <a:defRPr/>
            </a:pPr>
            <a:r>
              <a:rPr lang="en-US" sz="2400" dirty="0" smtClean="0">
                <a:latin typeface="Tahoma" charset="0"/>
                <a:ea typeface="ＭＳ Ｐゴシック" charset="0"/>
              </a:rPr>
              <a:t>Hamming, </a:t>
            </a:r>
            <a:r>
              <a:rPr lang="ja-JP" altLang="en-US" sz="2400" dirty="0" smtClean="0">
                <a:latin typeface="Tahoma" charset="0"/>
                <a:ea typeface="ＭＳ Ｐゴシック" charset="0"/>
              </a:rPr>
              <a:t>“</a:t>
            </a:r>
            <a:r>
              <a:rPr lang="en-US" altLang="ja-JP" sz="2400" dirty="0" smtClean="0">
                <a:solidFill>
                  <a:srgbClr val="0000FF"/>
                </a:solidFill>
                <a:latin typeface="Tahoma" charset="0"/>
                <a:ea typeface="ＭＳ Ｐゴシック" charset="0"/>
              </a:rPr>
              <a:t>You and Your Research</a:t>
            </a:r>
            <a:r>
              <a:rPr lang="en-US" altLang="ja-JP" sz="2400" dirty="0" smtClean="0">
                <a:latin typeface="Tahoma" charset="0"/>
                <a:ea typeface="ＭＳ Ｐゴシック" charset="0"/>
              </a:rPr>
              <a:t>,</a:t>
            </a:r>
            <a:r>
              <a:rPr lang="ja-JP" altLang="en-US" sz="2400" dirty="0" smtClean="0">
                <a:latin typeface="Tahoma" charset="0"/>
                <a:ea typeface="ＭＳ Ｐゴシック" charset="0"/>
              </a:rPr>
              <a:t>”</a:t>
            </a:r>
            <a:r>
              <a:rPr lang="en-US" altLang="ja-JP" sz="2400" dirty="0" smtClean="0">
                <a:latin typeface="Tahoma" charset="0"/>
                <a:ea typeface="ＭＳ Ｐゴシック" charset="0"/>
              </a:rPr>
              <a:t> </a:t>
            </a:r>
            <a:r>
              <a:rPr lang="en-US" sz="2400" dirty="0" smtClean="0"/>
              <a:t>Bell Communications Research Colloquium Seminar, 7 March 1986.</a:t>
            </a:r>
          </a:p>
          <a:p>
            <a:pPr marL="695325" lvl="2" indent="-342900">
              <a:defRPr/>
            </a:pPr>
            <a:r>
              <a:rPr lang="en-US" dirty="0" smtClean="0">
                <a:hlinkClick r:id="rId2"/>
              </a:rPr>
              <a:t>http://www.cs.virginia.edu/~robins/YouAndYourResearch.html</a:t>
            </a:r>
            <a:endParaRPr lang="en-US" dirty="0" smtClean="0"/>
          </a:p>
          <a:p>
            <a:pPr marL="342900" lvl="1" indent="-342900">
              <a:buClr>
                <a:schemeClr val="accent1"/>
              </a:buClr>
              <a:buSzPct val="65000"/>
              <a:buFont typeface="Wingdings" charset="0"/>
              <a:buChar char="n"/>
              <a:defRPr/>
            </a:pPr>
            <a:endParaRPr lang="en-US" dirty="0" smtClean="0"/>
          </a:p>
          <a:p>
            <a:pPr marL="342900" lvl="1" indent="-342900">
              <a:buClr>
                <a:schemeClr val="accent1"/>
              </a:buClr>
              <a:buSzPct val="65000"/>
              <a:buFont typeface="Wingdings" charset="0"/>
              <a:buChar char="n"/>
              <a:defRPr/>
            </a:pPr>
            <a:r>
              <a:rPr lang="en-US" sz="2400" dirty="0" smtClean="0">
                <a:latin typeface="Tahoma" charset="0"/>
                <a:ea typeface="ＭＳ Ｐゴシック" charset="0"/>
              </a:rPr>
              <a:t>Levin and </a:t>
            </a:r>
            <a:r>
              <a:rPr lang="en-US" sz="2400" dirty="0" err="1" smtClean="0">
                <a:latin typeface="Tahoma" charset="0"/>
                <a:ea typeface="ＭＳ Ｐゴシック" charset="0"/>
              </a:rPr>
              <a:t>Redell</a:t>
            </a:r>
            <a:r>
              <a:rPr lang="en-US" sz="2400" dirty="0" smtClean="0">
                <a:latin typeface="Tahoma" charset="0"/>
                <a:ea typeface="ＭＳ Ｐゴシック" charset="0"/>
              </a:rPr>
              <a:t>, “</a:t>
            </a:r>
            <a:r>
              <a:rPr lang="en-US" altLang="ja-JP" sz="2400" dirty="0" smtClean="0">
                <a:solidFill>
                  <a:srgbClr val="0000FF"/>
                </a:solidFill>
                <a:latin typeface="Tahoma" charset="0"/>
                <a:ea typeface="ＭＳ Ｐゴシック" charset="0"/>
              </a:rPr>
              <a:t>How (and how not) to write a good systems paper</a:t>
            </a:r>
            <a:r>
              <a:rPr lang="en-US" altLang="ja-JP" sz="2400" dirty="0" smtClean="0">
                <a:latin typeface="Tahoma" charset="0"/>
                <a:ea typeface="ＭＳ Ｐゴシック" charset="0"/>
              </a:rPr>
              <a:t>,</a:t>
            </a:r>
            <a:r>
              <a:rPr lang="en-US" sz="2400" dirty="0" smtClean="0">
                <a:latin typeface="Tahoma" charset="0"/>
                <a:ea typeface="ＭＳ Ｐゴシック" charset="0"/>
              </a:rPr>
              <a:t>”</a:t>
            </a:r>
            <a:r>
              <a:rPr lang="en-US" altLang="ja-JP" sz="2400" dirty="0" smtClean="0">
                <a:latin typeface="Tahoma" charset="0"/>
                <a:ea typeface="ＭＳ Ｐゴシック" charset="0"/>
              </a:rPr>
              <a:t> OSR 1983.</a:t>
            </a:r>
          </a:p>
          <a:p>
            <a:pPr marL="342900" lvl="1" indent="-342900">
              <a:buClr>
                <a:schemeClr val="accent1"/>
              </a:buClr>
              <a:buSzPct val="65000"/>
              <a:buFont typeface="Wingdings" charset="0"/>
              <a:buChar char="n"/>
              <a:defRPr/>
            </a:pPr>
            <a:endParaRPr lang="en-US" altLang="ja-JP" sz="2400" dirty="0">
              <a:latin typeface="Tahoma" charset="0"/>
              <a:ea typeface="ＭＳ Ｐゴシック" charset="0"/>
            </a:endParaRPr>
          </a:p>
          <a:p>
            <a:pPr>
              <a:defRPr/>
            </a:pPr>
            <a:r>
              <a:rPr lang="en-US" dirty="0" smtClean="0">
                <a:latin typeface="Tahoma" charset="0"/>
              </a:rPr>
              <a:t>Smith, “</a:t>
            </a:r>
            <a:r>
              <a:rPr lang="en-US" altLang="ja-JP" dirty="0" smtClean="0">
                <a:solidFill>
                  <a:srgbClr val="0000FF"/>
                </a:solidFill>
                <a:latin typeface="Tahoma" charset="0"/>
              </a:rPr>
              <a:t>The Task of the Referee</a:t>
            </a:r>
            <a:r>
              <a:rPr lang="en-US" altLang="ja-JP" dirty="0" smtClean="0">
                <a:latin typeface="Tahoma" charset="0"/>
              </a:rPr>
              <a:t>,</a:t>
            </a:r>
            <a:r>
              <a:rPr lang="en-US" dirty="0" smtClean="0">
                <a:latin typeface="Tahoma" charset="0"/>
              </a:rPr>
              <a:t>”</a:t>
            </a:r>
            <a:r>
              <a:rPr lang="en-US" altLang="ja-JP" dirty="0" smtClean="0">
                <a:latin typeface="Tahoma" charset="0"/>
              </a:rPr>
              <a:t> IEEE Computer 1990. </a:t>
            </a:r>
          </a:p>
          <a:p>
            <a:pPr lvl="1">
              <a:defRPr/>
            </a:pPr>
            <a:r>
              <a:rPr lang="en-US" dirty="0" smtClean="0">
                <a:latin typeface="Tahoma" charset="0"/>
                <a:ea typeface="ＭＳ Ｐゴシック" charset="0"/>
              </a:rPr>
              <a:t>Read this to get an idea of the publication process</a:t>
            </a:r>
          </a:p>
          <a:p>
            <a:pPr marL="342900" lvl="1" indent="-342900">
              <a:buClr>
                <a:schemeClr val="accent1"/>
              </a:buClr>
              <a:buSzPct val="65000"/>
              <a:buFont typeface="Wingdings" charset="0"/>
              <a:buChar char="n"/>
              <a:defRPr/>
            </a:pPr>
            <a:endParaRPr lang="en-US" altLang="ja-JP" sz="2400" dirty="0" smtClean="0">
              <a:latin typeface="Tahoma" charset="0"/>
              <a:ea typeface="ＭＳ Ｐゴシック" charset="0"/>
            </a:endParaRPr>
          </a:p>
          <a:p>
            <a:pPr marL="342900" lvl="1" indent="-342900">
              <a:buClr>
                <a:schemeClr val="accent1"/>
              </a:buClr>
              <a:buSzPct val="65000"/>
              <a:buFont typeface="Wingdings" charset="0"/>
              <a:buChar char="n"/>
              <a:defRPr/>
            </a:pPr>
            <a:r>
              <a:rPr lang="en-US" altLang="ja-JP" sz="2400" dirty="0" smtClean="0">
                <a:latin typeface="Tahoma" charset="0"/>
                <a:ea typeface="ＭＳ Ｐゴシック" charset="0"/>
              </a:rPr>
              <a:t>SP Jones, “</a:t>
            </a:r>
            <a:r>
              <a:rPr lang="en-US" altLang="ja-JP" sz="2400" dirty="0" smtClean="0">
                <a:solidFill>
                  <a:srgbClr val="0000FF"/>
                </a:solidFill>
                <a:latin typeface="Tahoma" charset="0"/>
                <a:ea typeface="ＭＳ Ｐゴシック" charset="0"/>
              </a:rPr>
              <a:t>How to Write a Great Research Paper</a:t>
            </a:r>
            <a:r>
              <a:rPr lang="en-US" altLang="ja-JP" sz="2400" dirty="0" smtClean="0">
                <a:latin typeface="Tahoma" charset="0"/>
                <a:ea typeface="ＭＳ Ｐゴシック" charset="0"/>
              </a:rPr>
              <a:t>”</a:t>
            </a:r>
            <a:endParaRPr lang="en-US" altLang="ja-JP" sz="2400" dirty="0">
              <a:latin typeface="Tahoma" charset="0"/>
              <a:ea typeface="ＭＳ Ｐゴシック" charset="0"/>
            </a:endParaRPr>
          </a:p>
          <a:p>
            <a:pPr marL="342900" lvl="1" indent="-342900">
              <a:buClr>
                <a:schemeClr val="accent1"/>
              </a:buClr>
              <a:buSzPct val="65000"/>
              <a:buFont typeface="Wingdings" charset="0"/>
              <a:buChar char="n"/>
              <a:defRPr/>
            </a:pPr>
            <a:endParaRPr lang="en-US" altLang="ja-JP" sz="2400" dirty="0" smtClean="0">
              <a:latin typeface="Tahoma" charset="0"/>
              <a:ea typeface="ＭＳ Ｐゴシック" charset="0"/>
            </a:endParaRPr>
          </a:p>
          <a:p>
            <a:pPr marL="342900" lvl="1" indent="-342900">
              <a:buClr>
                <a:schemeClr val="accent1"/>
              </a:buClr>
              <a:buSzPct val="65000"/>
              <a:buFont typeface="Wingdings" charset="0"/>
              <a:buChar char="n"/>
              <a:defRPr/>
            </a:pPr>
            <a:r>
              <a:rPr lang="en-US" sz="2400" dirty="0" smtClean="0">
                <a:latin typeface="Tahoma" charset="0"/>
              </a:rPr>
              <a:t>Fong, “</a:t>
            </a:r>
            <a:r>
              <a:rPr lang="en-US" altLang="ja-JP" sz="2400" dirty="0" smtClean="0">
                <a:solidFill>
                  <a:srgbClr val="0000FF"/>
                </a:solidFill>
                <a:latin typeface="Tahoma" charset="0"/>
              </a:rPr>
              <a:t>How to Write a CS Research Paper: A Bibliography</a:t>
            </a:r>
            <a:r>
              <a:rPr lang="en-US" sz="2400" dirty="0" smtClean="0">
                <a:latin typeface="Tahoma" charset="0"/>
              </a:rPr>
              <a:t>”</a:t>
            </a:r>
            <a:endParaRPr lang="en-US" altLang="ja-JP" sz="2400" dirty="0" smtClean="0">
              <a:latin typeface="Tahoma" charset="0"/>
            </a:endParaRPr>
          </a:p>
          <a:p>
            <a:pPr marL="342900" lvl="1" indent="-342900">
              <a:buClr>
                <a:schemeClr val="accent1"/>
              </a:buClr>
              <a:buSzPct val="65000"/>
              <a:buFont typeface="Wingdings" charset="0"/>
              <a:buChar char="n"/>
              <a:defRPr/>
            </a:pPr>
            <a:endParaRPr lang="en-US" dirty="0" smtClean="0"/>
          </a:p>
          <a:p>
            <a:pPr marL="342900" lvl="1" indent="-342900">
              <a:buClr>
                <a:schemeClr val="accent1"/>
              </a:buClr>
              <a:buSzPct val="65000"/>
              <a:buFont typeface="Wingdings" charset="0"/>
              <a:buChar char="n"/>
              <a:defRPr/>
            </a:pPr>
            <a:endParaRPr lang="en-US" dirty="0"/>
          </a:p>
        </p:txBody>
      </p:sp>
      <p:sp>
        <p:nvSpPr>
          <p:cNvPr id="368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7418AD-D823-EE46-95EE-BF3D6EFFA4E2}" type="slidenum">
              <a:rPr lang="en-US" sz="1600">
                <a:solidFill>
                  <a:srgbClr val="000000"/>
                </a:solidFill>
                <a:latin typeface="Garamond" charset="0"/>
                <a:cs typeface="Arial" charset="0"/>
              </a:rPr>
              <a:pPr eaLnBrk="1" hangingPunct="1"/>
              <a:t>22</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3654165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atin typeface="Garamond" charset="0"/>
                <a:ea typeface="ＭＳ Ｐゴシック" charset="0"/>
                <a:cs typeface="ＭＳ Ｐゴシック" charset="0"/>
              </a:rPr>
              <a:t>Where to Get Project Topics/Ideas From</a:t>
            </a:r>
          </a:p>
        </p:txBody>
      </p:sp>
      <p:sp>
        <p:nvSpPr>
          <p:cNvPr id="41986" name="Content Placeholder 2"/>
          <p:cNvSpPr>
            <a:spLocks noGrp="1"/>
          </p:cNvSpPr>
          <p:nvPr>
            <p:ph idx="1"/>
          </p:nvPr>
        </p:nvSpPr>
        <p:spPr>
          <a:xfrm>
            <a:off x="228600" y="996950"/>
            <a:ext cx="8610600" cy="5194300"/>
          </a:xfrm>
        </p:spPr>
        <p:txBody>
          <a:bodyPr/>
          <a:lstStyle/>
          <a:p>
            <a:r>
              <a:rPr lang="en-US" dirty="0">
                <a:latin typeface="Tahoma" charset="0"/>
                <a:ea typeface="ＭＳ Ｐゴシック" charset="0"/>
                <a:cs typeface="ＭＳ Ｐゴシック" charset="0"/>
              </a:rPr>
              <a:t>Project topics handout</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Assigned readings</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Recent conference proceedings </a:t>
            </a:r>
          </a:p>
          <a:p>
            <a:pPr lvl="1"/>
            <a:r>
              <a:rPr lang="en-US" dirty="0">
                <a:latin typeface="Tahoma" charset="0"/>
                <a:ea typeface="ＭＳ Ｐゴシック" charset="0"/>
              </a:rPr>
              <a:t>ISCA: </a:t>
            </a:r>
            <a:r>
              <a:rPr lang="en-US" dirty="0">
                <a:latin typeface="Tahoma" charset="0"/>
                <a:ea typeface="ＭＳ Ｐゴシック" charset="0"/>
                <a:hlinkClick r:id="rId2"/>
              </a:rPr>
              <a:t>http://www.informatik.uni-trier.de/~ley/db/conf/isca/</a:t>
            </a:r>
            <a:r>
              <a:rPr lang="en-US" dirty="0">
                <a:latin typeface="Tahoma" charset="0"/>
                <a:ea typeface="ＭＳ Ｐゴシック" charset="0"/>
              </a:rPr>
              <a:t> </a:t>
            </a:r>
          </a:p>
          <a:p>
            <a:pPr lvl="1"/>
            <a:r>
              <a:rPr lang="en-US" dirty="0">
                <a:latin typeface="Tahoma" charset="0"/>
                <a:ea typeface="ＭＳ Ｐゴシック" charset="0"/>
              </a:rPr>
              <a:t>MICRO: </a:t>
            </a:r>
            <a:r>
              <a:rPr lang="en-US" dirty="0">
                <a:latin typeface="Tahoma" charset="0"/>
                <a:ea typeface="ＭＳ Ｐゴシック" charset="0"/>
                <a:hlinkClick r:id="rId3"/>
              </a:rPr>
              <a:t>http://www.informatik.uni-trier.de/~ley/db/conf/micro/</a:t>
            </a:r>
            <a:r>
              <a:rPr lang="en-US" dirty="0">
                <a:latin typeface="Tahoma" charset="0"/>
                <a:ea typeface="ＭＳ Ｐゴシック" charset="0"/>
              </a:rPr>
              <a:t>   </a:t>
            </a:r>
          </a:p>
          <a:p>
            <a:pPr lvl="1"/>
            <a:r>
              <a:rPr lang="en-US" dirty="0">
                <a:latin typeface="Tahoma" charset="0"/>
                <a:ea typeface="ＭＳ Ｐゴシック" charset="0"/>
              </a:rPr>
              <a:t>HPCA: </a:t>
            </a:r>
            <a:r>
              <a:rPr lang="en-US" dirty="0">
                <a:latin typeface="Tahoma" charset="0"/>
                <a:ea typeface="ＭＳ Ｐゴシック" charset="0"/>
                <a:hlinkClick r:id="rId4"/>
              </a:rPr>
              <a:t>http://www.informatik.uni-trier.de/~ley/db/conf/hpca/</a:t>
            </a:r>
            <a:r>
              <a:rPr lang="en-US" dirty="0">
                <a:latin typeface="Tahoma" charset="0"/>
                <a:ea typeface="ＭＳ Ｐゴシック" charset="0"/>
              </a:rPr>
              <a:t> </a:t>
            </a:r>
          </a:p>
          <a:p>
            <a:pPr lvl="1"/>
            <a:r>
              <a:rPr lang="en-US" dirty="0">
                <a:latin typeface="Tahoma" charset="0"/>
                <a:ea typeface="ＭＳ Ｐゴシック" charset="0"/>
              </a:rPr>
              <a:t>ASPLOS: </a:t>
            </a:r>
            <a:r>
              <a:rPr lang="en-US" dirty="0">
                <a:latin typeface="Tahoma" charset="0"/>
                <a:ea typeface="ＭＳ Ｐゴシック" charset="0"/>
                <a:hlinkClick r:id="rId5"/>
              </a:rPr>
              <a:t>http://www.informatik.uni-trier.de/~ley/db/conf/asplos/</a:t>
            </a:r>
            <a:r>
              <a:rPr lang="en-US" dirty="0">
                <a:latin typeface="Tahoma" charset="0"/>
                <a:ea typeface="ＭＳ Ｐゴシック" charset="0"/>
              </a:rPr>
              <a:t> </a:t>
            </a:r>
          </a:p>
        </p:txBody>
      </p:sp>
      <p:sp>
        <p:nvSpPr>
          <p:cNvPr id="419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01F40A-29C3-D84B-9F7D-627DC0844F7F}" type="slidenum">
              <a:rPr lang="en-US" sz="1600">
                <a:solidFill>
                  <a:srgbClr val="000000"/>
                </a:solidFill>
                <a:latin typeface="Garamond" charset="0"/>
                <a:cs typeface="Arial" charset="0"/>
              </a:rPr>
              <a:pPr eaLnBrk="1" hangingPunct="1"/>
              <a:t>23</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2231953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lstStyle/>
          <a:p>
            <a:r>
              <a:rPr lang="en-US">
                <a:latin typeface="Garamond" charset="0"/>
              </a:rPr>
              <a:t>Agenda</a:t>
            </a:r>
          </a:p>
        </p:txBody>
      </p:sp>
      <p:sp>
        <p:nvSpPr>
          <p:cNvPr id="18435" name="Content Placeholder 2"/>
          <p:cNvSpPr>
            <a:spLocks noGrp="1"/>
          </p:cNvSpPr>
          <p:nvPr>
            <p:ph idx="1"/>
          </p:nvPr>
        </p:nvSpPr>
        <p:spPr>
          <a:xfrm>
            <a:off x="228600" y="996950"/>
            <a:ext cx="8610600" cy="5194300"/>
          </a:xfrm>
        </p:spPr>
        <p:txBody>
          <a:bodyPr/>
          <a:lstStyle/>
          <a:p>
            <a:pPr>
              <a:defRPr/>
            </a:pPr>
            <a:r>
              <a:rPr lang="en-US" dirty="0" smtClean="0">
                <a:latin typeface="Tahoma" charset="0"/>
              </a:rPr>
              <a:t>Why Do Research in Computer Architecture?</a:t>
            </a:r>
          </a:p>
          <a:p>
            <a:pPr>
              <a:defRPr/>
            </a:pPr>
            <a:endParaRPr lang="en-US" dirty="0">
              <a:latin typeface="Tahoma" charset="0"/>
            </a:endParaRPr>
          </a:p>
          <a:p>
            <a:pPr>
              <a:defRPr/>
            </a:pPr>
            <a:r>
              <a:rPr lang="en-US" dirty="0" smtClean="0">
                <a:solidFill>
                  <a:srgbClr val="000000"/>
                </a:solidFill>
                <a:latin typeface="Tahoma" charset="0"/>
              </a:rPr>
              <a:t>Project Proposal, Timeline, Topics</a:t>
            </a:r>
          </a:p>
          <a:p>
            <a:pPr>
              <a:defRPr/>
            </a:pPr>
            <a:endParaRPr lang="en-US" dirty="0">
              <a:latin typeface="Tahoma" charset="0"/>
            </a:endParaRPr>
          </a:p>
          <a:p>
            <a:pPr>
              <a:defRPr/>
            </a:pPr>
            <a:r>
              <a:rPr lang="en-US" dirty="0" smtClean="0">
                <a:solidFill>
                  <a:srgbClr val="0000FF"/>
                </a:solidFill>
                <a:latin typeface="Tahoma" charset="0"/>
              </a:rPr>
              <a:t>Review Assignments for Next Week</a:t>
            </a:r>
          </a:p>
          <a:p>
            <a:pPr>
              <a:defRPr/>
            </a:pPr>
            <a:endParaRPr lang="en-US" dirty="0">
              <a:latin typeface="Tahoma" charset="0"/>
            </a:endParaRPr>
          </a:p>
          <a:p>
            <a:pPr>
              <a:defRPr/>
            </a:pPr>
            <a:r>
              <a:rPr lang="en-US" dirty="0" smtClean="0">
                <a:latin typeface="Tahoma" charset="0"/>
              </a:rPr>
              <a:t>Rethinking Memory System Design</a:t>
            </a:r>
            <a:endParaRPr lang="en-US" dirty="0">
              <a:latin typeface="Tahoma" charset="0"/>
            </a:endParaRPr>
          </a:p>
        </p:txBody>
      </p:sp>
      <p:sp>
        <p:nvSpPr>
          <p:cNvPr id="1505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BC7485-7A45-5F48-B15D-2C735162B97B}"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Tree>
    <p:extLst>
      <p:ext uri="{BB962C8B-B14F-4D97-AF65-F5344CB8AC3E}">
        <p14:creationId xmlns:p14="http://schemas.microsoft.com/office/powerpoint/2010/main" val="64081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Grp="1" noChangeArrowheads="1"/>
          </p:cNvSpPr>
          <p:nvPr>
            <p:ph type="ctrTitle"/>
          </p:nvPr>
        </p:nvSpPr>
        <p:spPr>
          <a:xfrm>
            <a:off x="366713" y="1708150"/>
            <a:ext cx="8428037" cy="1720850"/>
          </a:xfrm>
        </p:spPr>
        <p:txBody>
          <a:bodyPr/>
          <a:lstStyle/>
          <a:p>
            <a:pPr algn="ctr" eaLnBrk="1" hangingPunct="1"/>
            <a:r>
              <a:rPr lang="en-US" sz="4000" dirty="0" smtClean="0">
                <a:latin typeface="Garamond" charset="0"/>
              </a:rPr>
              <a:t>Review Assignments for Next Week</a:t>
            </a:r>
            <a:endParaRPr lang="en-US" sz="4000" dirty="0">
              <a:latin typeface="Garamond"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36796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p:cNvSpPr>
            <a:spLocks noGrp="1"/>
          </p:cNvSpPr>
          <p:nvPr>
            <p:ph type="title"/>
          </p:nvPr>
        </p:nvSpPr>
        <p:spPr/>
        <p:txBody>
          <a:bodyPr/>
          <a:lstStyle/>
          <a:p>
            <a:r>
              <a:rPr lang="en-US">
                <a:latin typeface="Garamond" charset="0"/>
              </a:rPr>
              <a:t>Required Reviews</a:t>
            </a:r>
          </a:p>
        </p:txBody>
      </p:sp>
      <p:sp>
        <p:nvSpPr>
          <p:cNvPr id="277506" name="Content Placeholder 2"/>
          <p:cNvSpPr>
            <a:spLocks noGrp="1"/>
          </p:cNvSpPr>
          <p:nvPr>
            <p:ph idx="1"/>
          </p:nvPr>
        </p:nvSpPr>
        <p:spPr>
          <a:xfrm>
            <a:off x="228600" y="996950"/>
            <a:ext cx="8610600" cy="5194300"/>
          </a:xfrm>
        </p:spPr>
        <p:txBody>
          <a:bodyPr/>
          <a:lstStyle/>
          <a:p>
            <a:r>
              <a:rPr lang="en-US" dirty="0">
                <a:solidFill>
                  <a:srgbClr val="FF0000"/>
                </a:solidFill>
                <a:latin typeface="Tahoma" charset="0"/>
              </a:rPr>
              <a:t>Due Tuesday Sep </a:t>
            </a:r>
            <a:r>
              <a:rPr lang="en-US" dirty="0" smtClean="0">
                <a:solidFill>
                  <a:srgbClr val="FF0000"/>
                </a:solidFill>
                <a:latin typeface="Tahoma" charset="0"/>
              </a:rPr>
              <a:t>15 </a:t>
            </a:r>
            <a:r>
              <a:rPr lang="en-US" dirty="0">
                <a:solidFill>
                  <a:srgbClr val="FF0000"/>
                </a:solidFill>
                <a:latin typeface="Tahoma" charset="0"/>
              </a:rPr>
              <a:t>@ 3pm</a:t>
            </a:r>
          </a:p>
          <a:p>
            <a:endParaRPr lang="en-US" dirty="0">
              <a:latin typeface="Tahoma" charset="0"/>
            </a:endParaRPr>
          </a:p>
          <a:p>
            <a:r>
              <a:rPr lang="en-US" dirty="0">
                <a:latin typeface="Tahoma" charset="0"/>
              </a:rPr>
              <a:t>Enter your reviews on the review website</a:t>
            </a:r>
          </a:p>
          <a:p>
            <a:endParaRPr lang="en-US" dirty="0">
              <a:latin typeface="Tahoma" charset="0"/>
            </a:endParaRPr>
          </a:p>
          <a:p>
            <a:r>
              <a:rPr lang="en-US" dirty="0">
                <a:latin typeface="Tahoma" charset="0"/>
              </a:rPr>
              <a:t>Start discussing ideas and thoughts on Piazza</a:t>
            </a:r>
          </a:p>
          <a:p>
            <a:endParaRPr lang="en-US" dirty="0">
              <a:latin typeface="Tahoma" charset="0"/>
            </a:endParaRPr>
          </a:p>
        </p:txBody>
      </p:sp>
      <p:sp>
        <p:nvSpPr>
          <p:cNvPr id="2775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435AE7-0597-C844-BEB1-247B5C3F8499}" type="slidenum">
              <a:rPr lang="en-US" sz="1600">
                <a:solidFill>
                  <a:srgbClr val="000000"/>
                </a:solidFill>
                <a:latin typeface="Garamond" charset="0"/>
                <a:cs typeface="Arial" charset="0"/>
              </a:rPr>
              <a:pPr eaLnBrk="1" hangingPunct="1"/>
              <a:t>26</a:t>
            </a:fld>
            <a:endParaRPr lang="en-US" sz="1600">
              <a:solidFill>
                <a:srgbClr val="000000"/>
              </a:solidFill>
              <a:latin typeface="Garamond"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p:txBody>
          <a:bodyPr/>
          <a:lstStyle/>
          <a:p>
            <a:r>
              <a:rPr lang="en-US" dirty="0">
                <a:latin typeface="Garamond" charset="0"/>
              </a:rPr>
              <a:t>Review Paper </a:t>
            </a:r>
            <a:r>
              <a:rPr lang="en-US" dirty="0" smtClean="0">
                <a:latin typeface="Garamond" charset="0"/>
              </a:rPr>
              <a:t>1 (Required)</a:t>
            </a:r>
            <a:endParaRPr lang="en-US" dirty="0">
              <a:latin typeface="Garamond" charset="0"/>
            </a:endParaRPr>
          </a:p>
        </p:txBody>
      </p:sp>
      <p:sp>
        <p:nvSpPr>
          <p:cNvPr id="280578" name="Content Placeholder 2"/>
          <p:cNvSpPr>
            <a:spLocks noGrp="1"/>
          </p:cNvSpPr>
          <p:nvPr>
            <p:ph idx="1"/>
          </p:nvPr>
        </p:nvSpPr>
        <p:spPr>
          <a:xfrm>
            <a:off x="228600" y="996950"/>
            <a:ext cx="8610600" cy="5194300"/>
          </a:xfrm>
        </p:spPr>
        <p:txBody>
          <a:bodyPr/>
          <a:lstStyle/>
          <a:p>
            <a:r>
              <a:rPr lang="en-US" dirty="0" err="1">
                <a:latin typeface="Tahoma" charset="0"/>
              </a:rPr>
              <a:t>Junwhan</a:t>
            </a:r>
            <a:r>
              <a:rPr lang="en-US" dirty="0">
                <a:latin typeface="Tahoma" charset="0"/>
              </a:rPr>
              <a:t> </a:t>
            </a:r>
            <a:r>
              <a:rPr lang="en-US" dirty="0" err="1">
                <a:latin typeface="Tahoma" charset="0"/>
              </a:rPr>
              <a:t>Ahn</a:t>
            </a:r>
            <a:r>
              <a:rPr lang="en-US" dirty="0">
                <a:latin typeface="Tahoma" charset="0"/>
              </a:rPr>
              <a:t>, </a:t>
            </a:r>
            <a:r>
              <a:rPr lang="en-US" dirty="0" err="1">
                <a:latin typeface="Tahoma" charset="0"/>
              </a:rPr>
              <a:t>Sungpack</a:t>
            </a:r>
            <a:r>
              <a:rPr lang="en-US" dirty="0">
                <a:latin typeface="Tahoma" charset="0"/>
              </a:rPr>
              <a:t> Hong, </a:t>
            </a:r>
            <a:r>
              <a:rPr lang="en-US" dirty="0" err="1">
                <a:latin typeface="Tahoma" charset="0"/>
              </a:rPr>
              <a:t>Sungjoo</a:t>
            </a:r>
            <a:r>
              <a:rPr lang="en-US" dirty="0">
                <a:latin typeface="Tahoma" charset="0"/>
              </a:rPr>
              <a:t> </a:t>
            </a:r>
            <a:r>
              <a:rPr lang="en-US" dirty="0" err="1">
                <a:latin typeface="Tahoma" charset="0"/>
              </a:rPr>
              <a:t>Yoo</a:t>
            </a:r>
            <a:r>
              <a:rPr lang="en-US" dirty="0">
                <a:latin typeface="Tahoma" charset="0"/>
              </a:rPr>
              <a:t>, Onur Mutlu, and </a:t>
            </a:r>
            <a:r>
              <a:rPr lang="en-US" dirty="0" err="1">
                <a:latin typeface="Tahoma" charset="0"/>
              </a:rPr>
              <a:t>Kiyoung</a:t>
            </a:r>
            <a:r>
              <a:rPr lang="en-US" dirty="0">
                <a:latin typeface="Tahoma" charset="0"/>
              </a:rPr>
              <a:t> Choi,</a:t>
            </a:r>
            <a:br>
              <a:rPr lang="en-US" dirty="0">
                <a:latin typeface="Tahoma" charset="0"/>
              </a:rPr>
            </a:br>
            <a:r>
              <a:rPr lang="en-US" b="1" dirty="0">
                <a:latin typeface="Tahoma" charset="0"/>
                <a:hlinkClick r:id="rId2"/>
              </a:rPr>
              <a:t>"A Scalable Processing-in-Memory Accelerator for Parallel Graph Processing"</a:t>
            </a:r>
            <a:r>
              <a:rPr lang="en-US" dirty="0">
                <a:latin typeface="Tahoma" charset="0"/>
              </a:rPr>
              <a:t/>
            </a:r>
            <a:br>
              <a:rPr lang="en-US" dirty="0">
                <a:latin typeface="Tahoma" charset="0"/>
              </a:rPr>
            </a:br>
            <a:r>
              <a:rPr lang="en-US" i="1" dirty="0">
                <a:latin typeface="Tahoma" charset="0"/>
              </a:rPr>
              <a:t>Proceedings of the </a:t>
            </a:r>
            <a:r>
              <a:rPr lang="en-US" i="1" dirty="0">
                <a:latin typeface="Tahoma" charset="0"/>
                <a:hlinkClick r:id="rId3"/>
              </a:rPr>
              <a:t>42nd International Symposium on Computer Architecture</a:t>
            </a:r>
            <a:r>
              <a:rPr lang="en-US" i="1" dirty="0">
                <a:latin typeface="Tahoma" charset="0"/>
              </a:rPr>
              <a:t> (</a:t>
            </a:r>
            <a:r>
              <a:rPr lang="en-US" b="1" i="1" dirty="0">
                <a:latin typeface="Tahoma" charset="0"/>
              </a:rPr>
              <a:t>ISCA</a:t>
            </a:r>
            <a:r>
              <a:rPr lang="en-US" i="1" dirty="0">
                <a:latin typeface="Tahoma" charset="0"/>
              </a:rPr>
              <a:t>)</a:t>
            </a:r>
            <a:r>
              <a:rPr lang="en-US" dirty="0">
                <a:latin typeface="Tahoma" charset="0"/>
              </a:rPr>
              <a:t>, Portland, OR, June 2015. </a:t>
            </a:r>
            <a:br>
              <a:rPr lang="en-US" dirty="0">
                <a:latin typeface="Tahoma" charset="0"/>
              </a:rPr>
            </a:br>
            <a:r>
              <a:rPr lang="en-US" dirty="0">
                <a:latin typeface="Tahoma" charset="0"/>
              </a:rPr>
              <a:t>[</a:t>
            </a:r>
            <a:r>
              <a:rPr lang="en-US" dirty="0">
                <a:latin typeface="Tahoma" charset="0"/>
                <a:hlinkClick r:id="rId4"/>
              </a:rPr>
              <a:t>Slides (pdf)</a:t>
            </a:r>
            <a:r>
              <a:rPr lang="en-US" dirty="0">
                <a:latin typeface="Tahoma" charset="0"/>
              </a:rPr>
              <a:t>] [</a:t>
            </a:r>
            <a:r>
              <a:rPr lang="en-US" dirty="0">
                <a:latin typeface="Tahoma" charset="0"/>
                <a:hlinkClick r:id="rId5"/>
              </a:rPr>
              <a:t>Lightning Session Slides (pdf)</a:t>
            </a:r>
            <a:r>
              <a:rPr lang="en-US" dirty="0">
                <a:latin typeface="Tahoma" charset="0"/>
              </a:rPr>
              <a:t>] </a:t>
            </a:r>
          </a:p>
          <a:p>
            <a:pPr marL="0" indent="0">
              <a:buNone/>
            </a:pPr>
            <a:endParaRPr lang="en-US" sz="2000" dirty="0">
              <a:latin typeface="Tahoma" charset="0"/>
            </a:endParaRPr>
          </a:p>
          <a:p>
            <a:r>
              <a:rPr lang="en-US" dirty="0" smtClean="0">
                <a:latin typeface="Tahoma" charset="0"/>
              </a:rPr>
              <a:t>Related reading (no review required):</a:t>
            </a:r>
          </a:p>
          <a:p>
            <a:pPr lvl="1"/>
            <a:r>
              <a:rPr lang="en-US" sz="1800" dirty="0" err="1" smtClean="0"/>
              <a:t>Junwhan</a:t>
            </a:r>
            <a:r>
              <a:rPr lang="en-US" sz="1800" dirty="0" smtClean="0"/>
              <a:t> </a:t>
            </a:r>
            <a:r>
              <a:rPr lang="en-US" sz="1800" dirty="0" err="1" smtClean="0"/>
              <a:t>Ahn</a:t>
            </a:r>
            <a:r>
              <a:rPr lang="en-US" sz="1800" dirty="0" smtClean="0"/>
              <a:t>, </a:t>
            </a:r>
            <a:r>
              <a:rPr lang="en-US" sz="1800" dirty="0" err="1" smtClean="0"/>
              <a:t>Sungjoo</a:t>
            </a:r>
            <a:r>
              <a:rPr lang="en-US" sz="1800" dirty="0" smtClean="0"/>
              <a:t> </a:t>
            </a:r>
            <a:r>
              <a:rPr lang="en-US" sz="1800" dirty="0" err="1" smtClean="0"/>
              <a:t>Yoo</a:t>
            </a:r>
            <a:r>
              <a:rPr lang="en-US" sz="1800" dirty="0" smtClean="0"/>
              <a:t>, </a:t>
            </a:r>
            <a:r>
              <a:rPr lang="en-US" sz="1800" u="sng" dirty="0" smtClean="0"/>
              <a:t>Onur Mutlu</a:t>
            </a:r>
            <a:r>
              <a:rPr lang="en-US" sz="1800" dirty="0" smtClean="0"/>
              <a:t>, and </a:t>
            </a:r>
            <a:r>
              <a:rPr lang="en-US" sz="1800" dirty="0" err="1" smtClean="0"/>
              <a:t>Kiyoung</a:t>
            </a:r>
            <a:r>
              <a:rPr lang="en-US" sz="1800" dirty="0" smtClean="0"/>
              <a:t> Choi,</a:t>
            </a:r>
            <a:br>
              <a:rPr lang="en-US" sz="1800" dirty="0" smtClean="0"/>
            </a:br>
            <a:r>
              <a:rPr lang="en-US" sz="1800" b="1" dirty="0" smtClean="0">
                <a:hlinkClick r:id="rId6"/>
              </a:rPr>
              <a:t>"PIM-Enabled Instructions: A Low-Overhead, Locality-Aware Processing-in-Memory Architecture"</a:t>
            </a:r>
            <a:r>
              <a:rPr lang="en-US" sz="1800" dirty="0" smtClean="0"/>
              <a:t/>
            </a:r>
            <a:br>
              <a:rPr lang="en-US" sz="1800" dirty="0" smtClean="0"/>
            </a:br>
            <a:r>
              <a:rPr lang="en-US" sz="1800" i="1" dirty="0" smtClean="0"/>
              <a:t>Proceedings of the </a:t>
            </a:r>
            <a:r>
              <a:rPr lang="en-US" sz="1800" i="1" dirty="0" smtClean="0">
                <a:hlinkClick r:id="rId3"/>
              </a:rPr>
              <a:t>42nd International Symposium on Computer Architecture</a:t>
            </a:r>
            <a:r>
              <a:rPr lang="en-US" sz="1800" i="1" dirty="0" smtClean="0"/>
              <a:t> (</a:t>
            </a:r>
            <a:r>
              <a:rPr lang="en-US" sz="1800" b="1" i="1" dirty="0" smtClean="0"/>
              <a:t>ISCA</a:t>
            </a:r>
            <a:r>
              <a:rPr lang="en-US" sz="1800" i="1" dirty="0" smtClean="0"/>
              <a:t>)</a:t>
            </a:r>
            <a:r>
              <a:rPr lang="en-US" sz="1800" dirty="0" smtClean="0"/>
              <a:t>, Portland, OR, June 2015. </a:t>
            </a:r>
            <a:br>
              <a:rPr lang="en-US" sz="1800" dirty="0" smtClean="0"/>
            </a:br>
            <a:r>
              <a:rPr lang="en-US" sz="1800" dirty="0" smtClean="0"/>
              <a:t>[</a:t>
            </a:r>
            <a:r>
              <a:rPr lang="en-US" sz="1800" dirty="0" smtClean="0">
                <a:hlinkClick r:id="rId7"/>
              </a:rPr>
              <a:t>Slides (pdf)</a:t>
            </a:r>
            <a:r>
              <a:rPr lang="en-US" sz="1800" dirty="0" smtClean="0"/>
              <a:t>] [</a:t>
            </a:r>
            <a:r>
              <a:rPr lang="en-US" sz="1800" dirty="0" smtClean="0">
                <a:hlinkClick r:id="rId8"/>
              </a:rPr>
              <a:t>Lightning Session Slides (pdf)</a:t>
            </a:r>
            <a:r>
              <a:rPr lang="en-US" sz="1800" dirty="0" smtClean="0"/>
              <a:t>]  </a:t>
            </a:r>
            <a:endParaRPr lang="en-US" sz="1800" dirty="0">
              <a:latin typeface="Tahoma" charset="0"/>
            </a:endParaRPr>
          </a:p>
        </p:txBody>
      </p:sp>
      <p:sp>
        <p:nvSpPr>
          <p:cNvPr id="2805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46EE71-48DA-A04C-89CB-E75E31666C7A}" type="slidenum">
              <a:rPr lang="en-US" sz="1600">
                <a:solidFill>
                  <a:srgbClr val="000000"/>
                </a:solidFill>
                <a:latin typeface="Garamond" charset="0"/>
                <a:cs typeface="Arial" charset="0"/>
              </a:rPr>
              <a:pPr eaLnBrk="1" hangingPunct="1"/>
              <a:t>27</a:t>
            </a:fld>
            <a:endParaRPr lang="en-US" sz="1600">
              <a:solidFill>
                <a:srgbClr val="000000"/>
              </a:solidFill>
              <a:latin typeface="Garamond"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Paper 2 (Required)</a:t>
            </a:r>
            <a:endParaRPr lang="en-US" dirty="0"/>
          </a:p>
        </p:txBody>
      </p:sp>
      <p:sp>
        <p:nvSpPr>
          <p:cNvPr id="3" name="Content Placeholder 2"/>
          <p:cNvSpPr>
            <a:spLocks noGrp="1"/>
          </p:cNvSpPr>
          <p:nvPr>
            <p:ph idx="1"/>
          </p:nvPr>
        </p:nvSpPr>
        <p:spPr/>
        <p:txBody>
          <a:bodyPr/>
          <a:lstStyle/>
          <a:p>
            <a:r>
              <a:rPr lang="en-US" dirty="0" smtClean="0"/>
              <a:t>Stephen W. </a:t>
            </a:r>
            <a:r>
              <a:rPr lang="en-US" dirty="0" err="1" smtClean="0"/>
              <a:t>Keckler</a:t>
            </a:r>
            <a:r>
              <a:rPr lang="en-US" dirty="0" smtClean="0"/>
              <a:t>, William J. Dally, </a:t>
            </a:r>
            <a:r>
              <a:rPr lang="en-US" dirty="0" err="1" smtClean="0"/>
              <a:t>Brucek</a:t>
            </a:r>
            <a:r>
              <a:rPr lang="en-US" dirty="0" smtClean="0"/>
              <a:t> </a:t>
            </a:r>
            <a:r>
              <a:rPr lang="en-US" dirty="0" err="1" smtClean="0"/>
              <a:t>Khailany</a:t>
            </a:r>
            <a:r>
              <a:rPr lang="en-US" dirty="0" smtClean="0"/>
              <a:t>, Michael Garland, David </a:t>
            </a:r>
            <a:r>
              <a:rPr lang="en-US" dirty="0" err="1" smtClean="0"/>
              <a:t>Glasco</a:t>
            </a:r>
            <a:r>
              <a:rPr lang="en-US" dirty="0"/>
              <a:t>,</a:t>
            </a:r>
            <a:r>
              <a:rPr lang="en-US" dirty="0" smtClean="0"/>
              <a:t/>
            </a:r>
            <a:br>
              <a:rPr lang="en-US" dirty="0" smtClean="0"/>
            </a:br>
            <a:r>
              <a:rPr lang="en-US" dirty="0" smtClean="0">
                <a:solidFill>
                  <a:srgbClr val="0000FF"/>
                </a:solidFill>
              </a:rPr>
              <a:t>GPUs and the Future of Parallel Computing</a:t>
            </a:r>
            <a:r>
              <a:rPr lang="en-US" dirty="0" smtClean="0"/>
              <a:t>, IEEE Micro 2011.</a:t>
            </a:r>
          </a:p>
          <a:p>
            <a:pPr marL="0" indent="0">
              <a:buNone/>
            </a:pPr>
            <a:endParaRPr lang="en-US" dirty="0" smtClean="0"/>
          </a:p>
          <a:p>
            <a:pPr marL="0" indent="0">
              <a:buNone/>
            </a:pPr>
            <a:endParaRPr lang="en-US" dirty="0"/>
          </a:p>
          <a:p>
            <a:r>
              <a:rPr lang="en-US" dirty="0" smtClean="0"/>
              <a:t>Background reading (no review required)</a:t>
            </a:r>
          </a:p>
          <a:p>
            <a:pPr lvl="1"/>
            <a:r>
              <a:rPr lang="en-US" dirty="0" err="1" smtClean="0"/>
              <a:t>Nickolls</a:t>
            </a:r>
            <a:r>
              <a:rPr lang="en-US" dirty="0" smtClean="0"/>
              <a:t> and Dally, </a:t>
            </a:r>
            <a:r>
              <a:rPr lang="en-US" dirty="0" smtClean="0">
                <a:solidFill>
                  <a:srgbClr val="0000FF"/>
                </a:solidFill>
              </a:rPr>
              <a:t>The GPU Computing Era</a:t>
            </a:r>
            <a:r>
              <a:rPr lang="en-US" dirty="0" smtClean="0"/>
              <a:t>, IEEE Micro 2010.</a:t>
            </a:r>
          </a:p>
          <a:p>
            <a:endParaRPr lang="en-US" dirty="0" smtClean="0"/>
          </a:p>
          <a:p>
            <a:r>
              <a:rPr lang="en-US" dirty="0" smtClean="0"/>
              <a:t>Related reading (no review required)</a:t>
            </a:r>
          </a:p>
          <a:p>
            <a:pPr lvl="1"/>
            <a:r>
              <a:rPr lang="en-US" dirty="0" smtClean="0"/>
              <a:t>Schulte et al., </a:t>
            </a:r>
            <a:r>
              <a:rPr lang="en-US" dirty="0" smtClean="0">
                <a:solidFill>
                  <a:srgbClr val="0000FF"/>
                </a:solidFill>
              </a:rPr>
              <a:t>Achieving </a:t>
            </a:r>
            <a:r>
              <a:rPr lang="en-US" dirty="0" err="1" smtClean="0">
                <a:solidFill>
                  <a:srgbClr val="0000FF"/>
                </a:solidFill>
              </a:rPr>
              <a:t>Exascale</a:t>
            </a:r>
            <a:r>
              <a:rPr lang="en-US" dirty="0" smtClean="0">
                <a:solidFill>
                  <a:srgbClr val="0000FF"/>
                </a:solidFill>
              </a:rPr>
              <a:t> Capabilities through Heterogeneous Computing</a:t>
            </a:r>
            <a:r>
              <a:rPr lang="en-US" dirty="0" smtClean="0"/>
              <a:t>, IEEE Micro 2015.</a:t>
            </a:r>
            <a:endParaRPr lang="en-US" dirty="0"/>
          </a:p>
          <a:p>
            <a:pPr lvl="2"/>
            <a:r>
              <a:rPr lang="cs-CZ" dirty="0" smtClean="0">
                <a:hlinkClick r:id="rId2"/>
              </a:rPr>
              <a:t>http://dx.doi.org/10.1109/MM.2015.71</a:t>
            </a:r>
            <a:r>
              <a:rPr lang="cs-CZ" dirty="0" smtClean="0"/>
              <a:t> </a:t>
            </a:r>
            <a:endParaRPr lang="en-US" dirty="0"/>
          </a:p>
        </p:txBody>
      </p:sp>
      <p:sp>
        <p:nvSpPr>
          <p:cNvPr id="4" name="Slide Number Placeholder 3"/>
          <p:cNvSpPr>
            <a:spLocks noGrp="1"/>
          </p:cNvSpPr>
          <p:nvPr>
            <p:ph type="sldNum" sz="quarter" idx="11"/>
          </p:nvPr>
        </p:nvSpPr>
        <p:spPr/>
        <p:txBody>
          <a:bodyPr/>
          <a:lstStyle/>
          <a:p>
            <a:pPr>
              <a:defRPr/>
            </a:pPr>
            <a:fld id="{B839C887-84FE-6D4A-8803-02BE50C94915}" type="slidenum">
              <a:rPr lang="en-US" smtClean="0"/>
              <a:pPr>
                <a:defRPr/>
              </a:pPr>
              <a:t>28</a:t>
            </a:fld>
            <a:endParaRPr lang="en-US"/>
          </a:p>
        </p:txBody>
      </p:sp>
    </p:spTree>
    <p:extLst>
      <p:ext uri="{BB962C8B-B14F-4D97-AF65-F5344CB8AC3E}">
        <p14:creationId xmlns:p14="http://schemas.microsoft.com/office/powerpoint/2010/main" val="2981112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Paper 3 (Required)</a:t>
            </a:r>
            <a:endParaRPr lang="en-US" dirty="0"/>
          </a:p>
        </p:txBody>
      </p:sp>
      <p:sp>
        <p:nvSpPr>
          <p:cNvPr id="3" name="Content Placeholder 2"/>
          <p:cNvSpPr>
            <a:spLocks noGrp="1"/>
          </p:cNvSpPr>
          <p:nvPr>
            <p:ph idx="1"/>
          </p:nvPr>
        </p:nvSpPr>
        <p:spPr/>
        <p:txBody>
          <a:bodyPr/>
          <a:lstStyle/>
          <a:p>
            <a:r>
              <a:rPr lang="en-US" dirty="0" smtClean="0"/>
              <a:t>Jeffrey D. Ullman, </a:t>
            </a:r>
            <a:r>
              <a:rPr lang="en-US" dirty="0" smtClean="0">
                <a:solidFill>
                  <a:srgbClr val="0000FF"/>
                </a:solidFill>
              </a:rPr>
              <a:t>Experiments as Research Validation: Have We Gone Too Far?</a:t>
            </a:r>
            <a:r>
              <a:rPr lang="en-US" dirty="0" smtClean="0"/>
              <a:t>, CACM 2015.</a:t>
            </a:r>
          </a:p>
          <a:p>
            <a:pPr lvl="1"/>
            <a:r>
              <a:rPr lang="en-US" dirty="0" smtClean="0">
                <a:hlinkClick r:id="rId2"/>
              </a:rPr>
              <a:t>http://cacm.acm.org/magazines/2015/9/191183-experiments-as-research-validation/fulltext</a:t>
            </a:r>
            <a:r>
              <a:rPr lang="en-US" dirty="0" smtClean="0"/>
              <a:t> </a:t>
            </a:r>
            <a:endParaRPr lang="en-US" dirty="0"/>
          </a:p>
          <a:p>
            <a:endParaRPr lang="en-US" dirty="0" smtClean="0"/>
          </a:p>
          <a:p>
            <a:endParaRPr lang="en-US" dirty="0"/>
          </a:p>
          <a:p>
            <a:endParaRPr lang="en-US" dirty="0" smtClean="0"/>
          </a:p>
          <a:p>
            <a:r>
              <a:rPr lang="en-US" dirty="0" smtClean="0"/>
              <a:t>Related reading (no review required):</a:t>
            </a:r>
          </a:p>
          <a:p>
            <a:pPr lvl="1"/>
            <a:r>
              <a:rPr lang="en-US" dirty="0" smtClean="0"/>
              <a:t>Michael </a:t>
            </a:r>
            <a:r>
              <a:rPr lang="en-US" dirty="0" err="1" smtClean="0"/>
              <a:t>Mitzenmacher</a:t>
            </a:r>
            <a:r>
              <a:rPr lang="en-US" dirty="0" smtClean="0"/>
              <a:t>, </a:t>
            </a:r>
            <a:r>
              <a:rPr lang="en-US" dirty="0" smtClean="0">
                <a:solidFill>
                  <a:srgbClr val="0000FF"/>
                </a:solidFill>
              </a:rPr>
              <a:t>Theory Without Experiments: Have We Gone Too Far?</a:t>
            </a:r>
            <a:r>
              <a:rPr lang="en-US" dirty="0" smtClean="0"/>
              <a:t>, CACM 2015.</a:t>
            </a:r>
          </a:p>
          <a:p>
            <a:pPr lvl="2"/>
            <a:r>
              <a:rPr lang="en-US" dirty="0" smtClean="0">
                <a:hlinkClick r:id="rId3"/>
              </a:rPr>
              <a:t>http://cacm.acm.org/magazines/2015/9/191184-theory-without-experiments/fulltext</a:t>
            </a:r>
            <a:r>
              <a:rPr lang="en-US" dirty="0" smtClean="0"/>
              <a:t> </a:t>
            </a:r>
          </a:p>
        </p:txBody>
      </p:sp>
      <p:sp>
        <p:nvSpPr>
          <p:cNvPr id="4" name="Slide Number Placeholder 3"/>
          <p:cNvSpPr>
            <a:spLocks noGrp="1"/>
          </p:cNvSpPr>
          <p:nvPr>
            <p:ph type="sldNum" sz="quarter" idx="11"/>
          </p:nvPr>
        </p:nvSpPr>
        <p:spPr/>
        <p:txBody>
          <a:bodyPr/>
          <a:lstStyle/>
          <a:p>
            <a:pPr>
              <a:defRPr/>
            </a:pPr>
            <a:fld id="{B839C887-84FE-6D4A-8803-02BE50C94915}" type="slidenum">
              <a:rPr lang="en-US" smtClean="0"/>
              <a:pPr>
                <a:defRPr/>
              </a:pPr>
              <a:t>29</a:t>
            </a:fld>
            <a:endParaRPr lang="en-US"/>
          </a:p>
        </p:txBody>
      </p:sp>
    </p:spTree>
    <p:extLst>
      <p:ext uri="{BB962C8B-B14F-4D97-AF65-F5344CB8AC3E}">
        <p14:creationId xmlns:p14="http://schemas.microsoft.com/office/powerpoint/2010/main" val="32761429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a:latin typeface="Garamond" charset="0"/>
              </a:rPr>
              <a:t>An Enabler: Moore’</a:t>
            </a:r>
            <a:r>
              <a:rPr lang="en-US" altLang="ja-JP">
                <a:latin typeface="Garamond" charset="0"/>
              </a:rPr>
              <a:t>s Law</a:t>
            </a:r>
            <a:endParaRPr lang="en-US">
              <a:latin typeface="Garamond" charset="0"/>
            </a:endParaRPr>
          </a:p>
        </p:txBody>
      </p:sp>
      <p:pic>
        <p:nvPicPr>
          <p:cNvPr id="151554" name="Content Placeholder 4" descr="moores_law-200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82638" y="1030288"/>
            <a:ext cx="7658100" cy="4303712"/>
          </a:xfrm>
        </p:spPr>
      </p:pic>
      <p:sp>
        <p:nvSpPr>
          <p:cNvPr id="1515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1E76A8-29FE-3049-9BAC-BE3224FBC777}" type="slidenum">
              <a:rPr lang="en-US" sz="1600">
                <a:solidFill>
                  <a:srgbClr val="000000"/>
                </a:solidFill>
                <a:latin typeface="Garamond" charset="0"/>
                <a:cs typeface="Arial" charset="0"/>
              </a:rPr>
              <a:pPr eaLnBrk="1" hangingPunct="1"/>
              <a:t>3</a:t>
            </a:fld>
            <a:endParaRPr lang="en-US" sz="1600">
              <a:solidFill>
                <a:srgbClr val="000000"/>
              </a:solidFill>
              <a:latin typeface="Garamond" charset="0"/>
              <a:cs typeface="Arial" charset="0"/>
            </a:endParaRPr>
          </a:p>
        </p:txBody>
      </p:sp>
      <p:sp>
        <p:nvSpPr>
          <p:cNvPr id="151556" name="TextBox 4"/>
          <p:cNvSpPr txBox="1">
            <a:spLocks noChangeArrowheads="1"/>
          </p:cNvSpPr>
          <p:nvPr/>
        </p:nvSpPr>
        <p:spPr bwMode="auto">
          <a:xfrm>
            <a:off x="381000" y="5554663"/>
            <a:ext cx="81772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000000"/>
                </a:solidFill>
                <a:latin typeface="Tahoma" charset="0"/>
              </a:rPr>
              <a:t>Moore, </a:t>
            </a:r>
            <a:r>
              <a:rPr lang="ja-JP" altLang="en-US" sz="2200">
                <a:solidFill>
                  <a:srgbClr val="000000"/>
                </a:solidFill>
                <a:latin typeface="Tahoma" charset="0"/>
              </a:rPr>
              <a:t>“</a:t>
            </a:r>
            <a:r>
              <a:rPr lang="en-US" altLang="ja-JP" sz="2200">
                <a:solidFill>
                  <a:srgbClr val="0000FF"/>
                </a:solidFill>
                <a:latin typeface="Tahoma" charset="0"/>
              </a:rPr>
              <a:t>Cramming more components onto integrated circuits</a:t>
            </a:r>
            <a:r>
              <a:rPr lang="en-US" altLang="ja-JP" sz="2200">
                <a:solidFill>
                  <a:srgbClr val="000000"/>
                </a:solidFill>
                <a:latin typeface="Tahoma" charset="0"/>
              </a:rPr>
              <a:t>,</a:t>
            </a:r>
            <a:r>
              <a:rPr lang="ja-JP" altLang="en-US" sz="2200">
                <a:solidFill>
                  <a:srgbClr val="000000"/>
                </a:solidFill>
                <a:latin typeface="Tahoma" charset="0"/>
              </a:rPr>
              <a:t>”</a:t>
            </a:r>
            <a:r>
              <a:rPr lang="en-US" altLang="ja-JP" sz="2200">
                <a:solidFill>
                  <a:srgbClr val="000000"/>
                </a:solidFill>
                <a:latin typeface="Tahoma" charset="0"/>
              </a:rPr>
              <a:t> </a:t>
            </a:r>
          </a:p>
          <a:p>
            <a:pPr eaLnBrk="1" hangingPunct="1"/>
            <a:r>
              <a:rPr lang="en-US" sz="2200">
                <a:solidFill>
                  <a:srgbClr val="000000"/>
                </a:solidFill>
                <a:latin typeface="Tahoma" charset="0"/>
              </a:rPr>
              <a:t>Electronics Magazine, 1965.       </a:t>
            </a:r>
            <a:r>
              <a:rPr lang="en-US" sz="1600">
                <a:solidFill>
                  <a:srgbClr val="000000"/>
                </a:solidFill>
                <a:latin typeface="Tahoma" charset="0"/>
                <a:cs typeface="Arial" charset="0"/>
              </a:rPr>
              <a:t>Component counts double every other year</a:t>
            </a:r>
            <a:endParaRPr lang="en-US" sz="1600">
              <a:solidFill>
                <a:srgbClr val="000000"/>
              </a:solidFill>
              <a:cs typeface="Arial" charset="0"/>
            </a:endParaRPr>
          </a:p>
        </p:txBody>
      </p:sp>
      <p:sp>
        <p:nvSpPr>
          <p:cNvPr id="151557" name="TextBox 4"/>
          <p:cNvSpPr txBox="1">
            <a:spLocks noChangeArrowheads="1"/>
          </p:cNvSpPr>
          <p:nvPr/>
        </p:nvSpPr>
        <p:spPr bwMode="auto">
          <a:xfrm>
            <a:off x="304800" y="6570663"/>
            <a:ext cx="1522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Tahoma" charset="0"/>
                <a:cs typeface="Arial" charset="0"/>
              </a:rPr>
              <a:t>Image source: Intel</a:t>
            </a:r>
            <a:endParaRPr lang="en-US" sz="1200">
              <a:solidFill>
                <a:srgbClr val="000000"/>
              </a:solidFill>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1066800"/>
            <a:ext cx="43545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1066800"/>
            <a:ext cx="3683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925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Paper 4 (Required)</a:t>
            </a:r>
            <a:endParaRPr lang="en-US" dirty="0"/>
          </a:p>
        </p:txBody>
      </p:sp>
      <p:sp>
        <p:nvSpPr>
          <p:cNvPr id="3" name="Content Placeholder 2"/>
          <p:cNvSpPr>
            <a:spLocks noGrp="1"/>
          </p:cNvSpPr>
          <p:nvPr>
            <p:ph idx="1"/>
          </p:nvPr>
        </p:nvSpPr>
        <p:spPr/>
        <p:txBody>
          <a:bodyPr/>
          <a:lstStyle/>
          <a:p>
            <a:r>
              <a:rPr lang="en-US" dirty="0" err="1" smtClean="0"/>
              <a:t>Nandita</a:t>
            </a:r>
            <a:r>
              <a:rPr lang="en-US" dirty="0" smtClean="0"/>
              <a:t> </a:t>
            </a:r>
            <a:r>
              <a:rPr lang="en-US" dirty="0" err="1" smtClean="0"/>
              <a:t>Vijaykumar</a:t>
            </a:r>
            <a:r>
              <a:rPr lang="en-US" dirty="0" smtClean="0"/>
              <a:t>, Gennady </a:t>
            </a:r>
            <a:r>
              <a:rPr lang="en-US" dirty="0" err="1" smtClean="0"/>
              <a:t>Pekhimenko</a:t>
            </a:r>
            <a:r>
              <a:rPr lang="en-US" dirty="0" smtClean="0"/>
              <a:t>, </a:t>
            </a:r>
            <a:r>
              <a:rPr lang="en-US" dirty="0" err="1" smtClean="0"/>
              <a:t>Adwait</a:t>
            </a:r>
            <a:r>
              <a:rPr lang="en-US" dirty="0" smtClean="0"/>
              <a:t> Jog, Abhishek </a:t>
            </a:r>
            <a:r>
              <a:rPr lang="en-US" dirty="0" err="1" smtClean="0"/>
              <a:t>Bhowmick</a:t>
            </a:r>
            <a:r>
              <a:rPr lang="en-US" dirty="0" smtClean="0"/>
              <a:t>, </a:t>
            </a:r>
            <a:r>
              <a:rPr lang="en-US" dirty="0" err="1" smtClean="0"/>
              <a:t>Rachata</a:t>
            </a:r>
            <a:r>
              <a:rPr lang="en-US" dirty="0" smtClean="0"/>
              <a:t> </a:t>
            </a:r>
            <a:r>
              <a:rPr lang="en-US" dirty="0" err="1" smtClean="0"/>
              <a:t>Ausavarungnirun</a:t>
            </a:r>
            <a:r>
              <a:rPr lang="en-US" dirty="0" smtClean="0"/>
              <a:t>, Chita Das, </a:t>
            </a:r>
            <a:r>
              <a:rPr lang="en-US" dirty="0" err="1" smtClean="0"/>
              <a:t>Mahmut</a:t>
            </a:r>
            <a:r>
              <a:rPr lang="en-US" dirty="0" smtClean="0"/>
              <a:t> </a:t>
            </a:r>
            <a:r>
              <a:rPr lang="en-US" dirty="0" err="1" smtClean="0"/>
              <a:t>Kandemir</a:t>
            </a:r>
            <a:r>
              <a:rPr lang="en-US" dirty="0" smtClean="0"/>
              <a:t>, Todd C. </a:t>
            </a:r>
            <a:r>
              <a:rPr lang="en-US" dirty="0" err="1" smtClean="0"/>
              <a:t>Mowry</a:t>
            </a:r>
            <a:r>
              <a:rPr lang="en-US" dirty="0" smtClean="0"/>
              <a:t>, and Onur Mutlu,</a:t>
            </a:r>
            <a:br>
              <a:rPr lang="en-US" dirty="0" smtClean="0"/>
            </a:br>
            <a:r>
              <a:rPr lang="en-US" b="1" dirty="0" smtClean="0">
                <a:hlinkClick r:id="rId2"/>
              </a:rPr>
              <a:t>"A Case for Core-Assisted Bottleneck Acceleration in GPUs: Enabling Flexible Data Compression with Assist Warps"</a:t>
            </a:r>
            <a:r>
              <a:rPr lang="en-US" dirty="0" smtClean="0"/>
              <a:t/>
            </a:r>
            <a:br>
              <a:rPr lang="en-US" dirty="0" smtClean="0"/>
            </a:br>
            <a:r>
              <a:rPr lang="en-US" i="1" dirty="0" smtClean="0"/>
              <a:t>Proceedings of the </a:t>
            </a:r>
            <a:r>
              <a:rPr lang="en-US" i="1" dirty="0" smtClean="0">
                <a:hlinkClick r:id="rId3"/>
              </a:rPr>
              <a:t>42nd International Symposium on Computer Architecture</a:t>
            </a:r>
            <a:r>
              <a:rPr lang="en-US" i="1" dirty="0" smtClean="0"/>
              <a:t> (</a:t>
            </a:r>
            <a:r>
              <a:rPr lang="en-US" b="1" i="1" dirty="0" smtClean="0"/>
              <a:t>ISCA</a:t>
            </a:r>
            <a:r>
              <a:rPr lang="en-US" i="1" dirty="0" smtClean="0"/>
              <a:t>)</a:t>
            </a:r>
            <a:r>
              <a:rPr lang="en-US" dirty="0" smtClean="0"/>
              <a:t>, Portland, OR, June 2015. </a:t>
            </a:r>
            <a:br>
              <a:rPr lang="en-US" dirty="0" smtClean="0"/>
            </a:br>
            <a:r>
              <a:rPr lang="en-US" dirty="0" smtClean="0"/>
              <a:t>[</a:t>
            </a:r>
            <a:r>
              <a:rPr lang="en-US" dirty="0" smtClean="0">
                <a:hlinkClick r:id="rId4"/>
              </a:rPr>
              <a:t>Slides (pptx)</a:t>
            </a:r>
            <a:r>
              <a:rPr lang="en-US" dirty="0" smtClean="0"/>
              <a:t> </a:t>
            </a:r>
            <a:r>
              <a:rPr lang="en-US" dirty="0" smtClean="0">
                <a:hlinkClick r:id="rId5"/>
              </a:rPr>
              <a:t>(pdf)</a:t>
            </a:r>
            <a:r>
              <a:rPr lang="en-US" dirty="0" smtClean="0"/>
              <a:t>] [</a:t>
            </a:r>
            <a:r>
              <a:rPr lang="en-US" dirty="0" smtClean="0">
                <a:hlinkClick r:id="rId6"/>
              </a:rPr>
              <a:t>Lightning Session Slides (pptx)</a:t>
            </a:r>
            <a:r>
              <a:rPr lang="en-US" dirty="0" smtClean="0"/>
              <a:t> </a:t>
            </a:r>
            <a:r>
              <a:rPr lang="en-US" dirty="0" smtClean="0">
                <a:hlinkClick r:id="rId7"/>
              </a:rPr>
              <a:t>(pdf)</a:t>
            </a:r>
            <a:r>
              <a:rPr lang="en-US" dirty="0" smtClean="0"/>
              <a:t>] </a:t>
            </a:r>
          </a:p>
          <a:p>
            <a:endParaRPr lang="en-US" dirty="0"/>
          </a:p>
        </p:txBody>
      </p:sp>
      <p:sp>
        <p:nvSpPr>
          <p:cNvPr id="4" name="Slide Number Placeholder 3"/>
          <p:cNvSpPr>
            <a:spLocks noGrp="1"/>
          </p:cNvSpPr>
          <p:nvPr>
            <p:ph type="sldNum" sz="quarter" idx="11"/>
          </p:nvPr>
        </p:nvSpPr>
        <p:spPr/>
        <p:txBody>
          <a:bodyPr/>
          <a:lstStyle/>
          <a:p>
            <a:pPr>
              <a:defRPr/>
            </a:pPr>
            <a:fld id="{B839C887-84FE-6D4A-8803-02BE50C94915}" type="slidenum">
              <a:rPr lang="en-US" smtClean="0"/>
              <a:pPr>
                <a:defRPr/>
              </a:pPr>
              <a:t>30</a:t>
            </a:fld>
            <a:endParaRPr lang="en-US"/>
          </a:p>
        </p:txBody>
      </p:sp>
    </p:spTree>
    <p:extLst>
      <p:ext uri="{BB962C8B-B14F-4D97-AF65-F5344CB8AC3E}">
        <p14:creationId xmlns:p14="http://schemas.microsoft.com/office/powerpoint/2010/main" val="100717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Paper 5 (Optional)</a:t>
            </a:r>
            <a:endParaRPr lang="en-US" dirty="0"/>
          </a:p>
        </p:txBody>
      </p:sp>
      <p:sp>
        <p:nvSpPr>
          <p:cNvPr id="3" name="Content Placeholder 2"/>
          <p:cNvSpPr>
            <a:spLocks noGrp="1"/>
          </p:cNvSpPr>
          <p:nvPr>
            <p:ph idx="1"/>
          </p:nvPr>
        </p:nvSpPr>
        <p:spPr/>
        <p:txBody>
          <a:bodyPr/>
          <a:lstStyle/>
          <a:p>
            <a:r>
              <a:rPr lang="en-US" dirty="0"/>
              <a:t>Yu </a:t>
            </a:r>
            <a:r>
              <a:rPr lang="en-US" dirty="0" err="1"/>
              <a:t>Cai</a:t>
            </a:r>
            <a:r>
              <a:rPr lang="en-US" dirty="0"/>
              <a:t>, </a:t>
            </a:r>
            <a:r>
              <a:rPr lang="en-US" dirty="0" err="1"/>
              <a:t>Yixin</a:t>
            </a:r>
            <a:r>
              <a:rPr lang="en-US" dirty="0"/>
              <a:t> </a:t>
            </a:r>
            <a:r>
              <a:rPr lang="en-US" dirty="0" err="1"/>
              <a:t>Luo</a:t>
            </a:r>
            <a:r>
              <a:rPr lang="en-US" dirty="0"/>
              <a:t>, </a:t>
            </a:r>
            <a:r>
              <a:rPr lang="en-US" dirty="0" err="1"/>
              <a:t>Saugata</a:t>
            </a:r>
            <a:r>
              <a:rPr lang="en-US" dirty="0"/>
              <a:t> </a:t>
            </a:r>
            <a:r>
              <a:rPr lang="en-US" dirty="0" err="1"/>
              <a:t>Ghose</a:t>
            </a:r>
            <a:r>
              <a:rPr lang="en-US" dirty="0"/>
              <a:t>, Erich F. </a:t>
            </a:r>
            <a:r>
              <a:rPr lang="en-US" dirty="0" err="1"/>
              <a:t>Haratsch</a:t>
            </a:r>
            <a:r>
              <a:rPr lang="en-US" dirty="0"/>
              <a:t>, Ken Mai, and Onur Mutlu,</a:t>
            </a:r>
            <a:br>
              <a:rPr lang="en-US" dirty="0"/>
            </a:br>
            <a:r>
              <a:rPr lang="en-US" b="1" dirty="0">
                <a:hlinkClick r:id="rId2"/>
              </a:rPr>
              <a:t>"Read Disturb Errors in MLC NAND Flash Memory: Characterization and Mitigation"</a:t>
            </a:r>
            <a:r>
              <a:rPr lang="en-US" dirty="0"/>
              <a:t> </a:t>
            </a:r>
            <a:br>
              <a:rPr lang="en-US" dirty="0"/>
            </a:br>
            <a:r>
              <a:rPr lang="en-US" i="1" dirty="0"/>
              <a:t>Proceedings of the </a:t>
            </a:r>
            <a:r>
              <a:rPr lang="en-US" i="1" dirty="0">
                <a:hlinkClick r:id="rId3"/>
              </a:rPr>
              <a:t>45th Annual IEEE/IFIP International Conference on Dependable Systems and Networks</a:t>
            </a:r>
            <a:r>
              <a:rPr lang="en-US" i="1" dirty="0"/>
              <a:t> (</a:t>
            </a:r>
            <a:r>
              <a:rPr lang="en-US" b="1" i="1" dirty="0"/>
              <a:t>DSN</a:t>
            </a:r>
            <a:r>
              <a:rPr lang="en-US" i="1" dirty="0"/>
              <a:t>)</a:t>
            </a:r>
            <a:r>
              <a:rPr lang="en-US" dirty="0"/>
              <a:t>, Rio de Janeiro, Brazil, June 2015. </a:t>
            </a:r>
            <a:br>
              <a:rPr lang="en-US" dirty="0"/>
            </a:br>
            <a:r>
              <a:rPr lang="en-US" dirty="0"/>
              <a:t>[</a:t>
            </a:r>
            <a:r>
              <a:rPr lang="en-US" dirty="0">
                <a:hlinkClick r:id="rId4"/>
              </a:rPr>
              <a:t>Slides (pptx)</a:t>
            </a:r>
            <a:r>
              <a:rPr lang="en-US" dirty="0"/>
              <a:t> </a:t>
            </a:r>
            <a:r>
              <a:rPr lang="en-US" dirty="0">
                <a:hlinkClick r:id="rId5"/>
              </a:rPr>
              <a:t>(pdf)</a:t>
            </a:r>
            <a:r>
              <a:rPr lang="en-US" dirty="0"/>
              <a:t>] </a:t>
            </a:r>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B839C887-84FE-6D4A-8803-02BE50C94915}" type="slidenum">
              <a:rPr lang="en-US" smtClean="0"/>
              <a:pPr>
                <a:defRPr/>
              </a:pPr>
              <a:t>31</a:t>
            </a:fld>
            <a:endParaRPr lang="en-US"/>
          </a:p>
        </p:txBody>
      </p:sp>
    </p:spTree>
    <p:extLst>
      <p:ext uri="{BB962C8B-B14F-4D97-AF65-F5344CB8AC3E}">
        <p14:creationId xmlns:p14="http://schemas.microsoft.com/office/powerpoint/2010/main" val="5436808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lstStyle/>
          <a:p>
            <a:r>
              <a:rPr lang="en-US">
                <a:latin typeface="Garamond" charset="0"/>
              </a:rPr>
              <a:t>Agenda</a:t>
            </a:r>
          </a:p>
        </p:txBody>
      </p:sp>
      <p:sp>
        <p:nvSpPr>
          <p:cNvPr id="18435" name="Content Placeholder 2"/>
          <p:cNvSpPr>
            <a:spLocks noGrp="1"/>
          </p:cNvSpPr>
          <p:nvPr>
            <p:ph idx="1"/>
          </p:nvPr>
        </p:nvSpPr>
        <p:spPr>
          <a:xfrm>
            <a:off x="228600" y="996950"/>
            <a:ext cx="8610600" cy="5194300"/>
          </a:xfrm>
        </p:spPr>
        <p:txBody>
          <a:bodyPr/>
          <a:lstStyle/>
          <a:p>
            <a:pPr>
              <a:defRPr/>
            </a:pPr>
            <a:r>
              <a:rPr lang="en-US" dirty="0" smtClean="0">
                <a:latin typeface="Tahoma" charset="0"/>
              </a:rPr>
              <a:t>Why Do Research in Computer Architecture?</a:t>
            </a:r>
          </a:p>
          <a:p>
            <a:pPr>
              <a:defRPr/>
            </a:pPr>
            <a:endParaRPr lang="en-US" dirty="0">
              <a:latin typeface="Tahoma" charset="0"/>
            </a:endParaRPr>
          </a:p>
          <a:p>
            <a:pPr>
              <a:defRPr/>
            </a:pPr>
            <a:r>
              <a:rPr lang="en-US" dirty="0" smtClean="0">
                <a:solidFill>
                  <a:srgbClr val="000000"/>
                </a:solidFill>
                <a:latin typeface="Tahoma" charset="0"/>
              </a:rPr>
              <a:t>Project Proposal, Timeline, Topics</a:t>
            </a:r>
          </a:p>
          <a:p>
            <a:pPr>
              <a:defRPr/>
            </a:pPr>
            <a:endParaRPr lang="en-US" dirty="0">
              <a:latin typeface="Tahoma" charset="0"/>
            </a:endParaRPr>
          </a:p>
          <a:p>
            <a:pPr>
              <a:defRPr/>
            </a:pPr>
            <a:r>
              <a:rPr lang="en-US" dirty="0" smtClean="0">
                <a:latin typeface="Tahoma" charset="0"/>
              </a:rPr>
              <a:t>Review Assignments for Next Week</a:t>
            </a:r>
          </a:p>
          <a:p>
            <a:pPr>
              <a:defRPr/>
            </a:pPr>
            <a:endParaRPr lang="en-US" dirty="0">
              <a:latin typeface="Tahoma" charset="0"/>
            </a:endParaRPr>
          </a:p>
          <a:p>
            <a:pPr>
              <a:defRPr/>
            </a:pPr>
            <a:r>
              <a:rPr lang="en-US" dirty="0" smtClean="0">
                <a:solidFill>
                  <a:srgbClr val="0000FF"/>
                </a:solidFill>
                <a:latin typeface="Tahoma" charset="0"/>
              </a:rPr>
              <a:t>Rethinking Memory System Design</a:t>
            </a:r>
            <a:endParaRPr lang="en-US" dirty="0">
              <a:solidFill>
                <a:srgbClr val="0000FF"/>
              </a:solidFill>
              <a:latin typeface="Tahoma" charset="0"/>
            </a:endParaRPr>
          </a:p>
        </p:txBody>
      </p:sp>
      <p:sp>
        <p:nvSpPr>
          <p:cNvPr id="1505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BC7485-7A45-5F48-B15D-2C735162B97B}" type="slidenum">
              <a:rPr lang="en-US" sz="1600">
                <a:solidFill>
                  <a:srgbClr val="000000"/>
                </a:solidFill>
                <a:latin typeface="Garamond" charset="0"/>
              </a:rPr>
              <a:pPr eaLnBrk="1" hangingPunct="1"/>
              <a:t>32</a:t>
            </a:fld>
            <a:endParaRPr lang="en-US" sz="1600">
              <a:solidFill>
                <a:srgbClr val="000000"/>
              </a:solidFill>
              <a:latin typeface="Garamond" charset="0"/>
            </a:endParaRPr>
          </a:p>
        </p:txBody>
      </p:sp>
    </p:spTree>
    <p:extLst>
      <p:ext uri="{BB962C8B-B14F-4D97-AF65-F5344CB8AC3E}">
        <p14:creationId xmlns:p14="http://schemas.microsoft.com/office/powerpoint/2010/main" val="2477825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4114800"/>
            <a:ext cx="8208912" cy="614362"/>
          </a:xfrm>
        </p:spPr>
        <p:txBody>
          <a:bodyPr>
            <a:noAutofit/>
          </a:bodyPr>
          <a:lstStyle/>
          <a:p>
            <a:r>
              <a:rPr lang="en-US" sz="2200" dirty="0" smtClean="0">
                <a:solidFill>
                  <a:srgbClr val="0000FF"/>
                </a:solidFill>
              </a:rPr>
              <a:t>Prof. Onur Mutlu</a:t>
            </a:r>
          </a:p>
          <a:p>
            <a:r>
              <a:rPr lang="en-US" sz="2200" dirty="0" smtClean="0"/>
              <a:t>18-740 Recitation 2</a:t>
            </a:r>
          </a:p>
          <a:p>
            <a:r>
              <a:rPr lang="en-US" sz="2200" dirty="0" smtClean="0"/>
              <a:t>September 8, 2015</a:t>
            </a:r>
          </a:p>
          <a:p>
            <a:endParaRPr lang="en-US" sz="2200" dirty="0" smtClean="0"/>
          </a:p>
          <a:p>
            <a:pPr algn="l"/>
            <a:endParaRPr lang="en-US" sz="2200" dirty="0"/>
          </a:p>
        </p:txBody>
      </p:sp>
      <p:pic>
        <p:nvPicPr>
          <p:cNvPr id="6" name="Picture 5" descr="Burgundy_CMU_JPG_Logo.jpg"/>
          <p:cNvPicPr>
            <a:picLocks noChangeAspect="1"/>
          </p:cNvPicPr>
          <p:nvPr/>
        </p:nvPicPr>
        <p:blipFill>
          <a:blip r:embed="rId3"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86368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fontAlgn="auto">
              <a:spcBef>
                <a:spcPts val="0"/>
              </a:spcBef>
              <a:spcAft>
                <a:spcPts val="0"/>
              </a:spcAft>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fontAlgn="auto">
              <a:spcBef>
                <a:spcPts val="0"/>
              </a:spcBef>
              <a:spcAft>
                <a:spcPts val="0"/>
              </a:spcAft>
              <a:defRPr/>
            </a:pPr>
            <a:r>
              <a:rPr lang="en-US" kern="0" dirty="0">
                <a:solidFill>
                  <a:sysClr val="windowText" lastClr="000000"/>
                </a:solidFill>
                <a:latin typeface="Arial" pitchFamily="-107" charset="0"/>
                <a:ea typeface="Arial" pitchFamily="-107" charset="0"/>
                <a:cs typeface="Arial" pitchFamily="-107" charset="0"/>
              </a:rPr>
              <a:t>Processor</a:t>
            </a:r>
          </a:p>
          <a:p>
            <a:pPr algn="ctr" fontAlgn="auto">
              <a:spcBef>
                <a:spcPts val="0"/>
              </a:spcBef>
              <a:spcAft>
                <a:spcPts val="0"/>
              </a:spcAft>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fontAlgn="auto">
              <a:spcBef>
                <a:spcPts val="0"/>
              </a:spcBef>
              <a:spcAft>
                <a:spcPts val="0"/>
              </a:spcAft>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fontAlgn="auto">
              <a:spcBef>
                <a:spcPts val="0"/>
              </a:spcBef>
              <a:spcAft>
                <a:spcPts val="0"/>
              </a:spcAft>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3608"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fontAlgn="auto">
              <a:spcBef>
                <a:spcPts val="0"/>
              </a:spcBef>
              <a:spcAft>
                <a:spcPts val="0"/>
              </a:spcAft>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907625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smtClean="0"/>
              <a:t>Memory System: A </a:t>
            </a:r>
            <a:r>
              <a:rPr lang="en-US" sz="3800" b="1" i="1" dirty="0" smtClean="0"/>
              <a:t>Shared Resource </a:t>
            </a:r>
            <a:r>
              <a:rPr lang="en-US" sz="3800" dirty="0" smtClean="0"/>
              <a:t>View</a:t>
            </a:r>
          </a:p>
        </p:txBody>
      </p:sp>
      <p:sp>
        <p:nvSpPr>
          <p:cNvPr id="2048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35</a:t>
            </a:fld>
            <a:endParaRPr lang="en-US"/>
          </a:p>
        </p:txBody>
      </p:sp>
      <p:sp>
        <p:nvSpPr>
          <p:cNvPr id="20486" name="TextBox 5"/>
          <p:cNvSpPr txBox="1">
            <a:spLocks noChangeArrowheads="1"/>
          </p:cNvSpPr>
          <p:nvPr/>
        </p:nvSpPr>
        <p:spPr bwMode="auto">
          <a:xfrm>
            <a:off x="964377" y="1108075"/>
            <a:ext cx="2286000" cy="533400"/>
          </a:xfrm>
          <a:prstGeom prst="rect">
            <a:avLst/>
          </a:prstGeom>
          <a:solidFill>
            <a:schemeClr val="bg1"/>
          </a:solidFill>
          <a:ln w="9525">
            <a:noFill/>
            <a:miter lim="800000"/>
            <a:headEnd/>
            <a:tailEnd/>
          </a:ln>
        </p:spPr>
        <p:txBody>
          <a:bodyPr>
            <a:prstTxWarp prst="textNoShape">
              <a:avLst/>
            </a:prstTxWarp>
            <a:spAutoFit/>
          </a:bodyPr>
          <a:lstStyle/>
          <a:p>
            <a:pPr fontAlgn="auto">
              <a:spcBef>
                <a:spcPts val="0"/>
              </a:spcBef>
              <a:spcAft>
                <a:spcPts val="0"/>
              </a:spcAft>
            </a:pPr>
            <a:endParaRPr lang="en-US">
              <a:solidFill>
                <a:srgbClr val="000000"/>
              </a:solidFill>
              <a:latin typeface="Tahoma"/>
              <a:ea typeface="+mn-ea"/>
              <a:cs typeface="+mn-cs"/>
            </a:endParaRPr>
          </a:p>
        </p:txBody>
      </p:sp>
      <p:pic>
        <p:nvPicPr>
          <p:cNvPr id="7" name="Picture 6" descr="many-core3.eps"/>
          <p:cNvPicPr>
            <a:picLocks noChangeAspect="1"/>
          </p:cNvPicPr>
          <p:nvPr/>
        </p:nvPicPr>
        <p:blipFill>
          <a:blip r:embed="rId2"/>
          <a:srcRect/>
          <a:stretch>
            <a:fillRect/>
          </a:stretch>
        </p:blipFill>
        <p:spPr bwMode="auto">
          <a:xfrm>
            <a:off x="437624" y="1066800"/>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42572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470304"/>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fontAlgn="auto">
              <a:spcBef>
                <a:spcPts val="0"/>
              </a:spcBef>
              <a:spcAft>
                <a:spcPts val="0"/>
              </a:spcAft>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89441"/>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auto" hangingPunct="1">
              <a:spcBef>
                <a:spcPts val="0"/>
              </a:spcBef>
              <a:spcAft>
                <a:spcPts val="0"/>
              </a:spcAft>
            </a:pPr>
            <a:r>
              <a:rPr lang="en-US" sz="1800" dirty="0" smtClean="0">
                <a:solidFill>
                  <a:srgbClr val="000000"/>
                </a:solidFill>
              </a:rPr>
              <a:t>Storage</a:t>
            </a:r>
            <a:endParaRPr lang="en-US" sz="1800" dirty="0">
              <a:solidFill>
                <a:srgbClr val="000000"/>
              </a:solidFill>
            </a:endParaRPr>
          </a:p>
        </p:txBody>
      </p:sp>
    </p:spTree>
    <p:extLst>
      <p:ext uri="{BB962C8B-B14F-4D97-AF65-F5344CB8AC3E}">
        <p14:creationId xmlns:p14="http://schemas.microsoft.com/office/powerpoint/2010/main" val="2563427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t>
            </a:r>
            <a:r>
              <a:rPr lang="en-US" dirty="0" smtClean="0">
                <a:solidFill>
                  <a:srgbClr val="FF0000"/>
                </a:solidFill>
                <a:latin typeface="Tahoma" charset="0"/>
                <a:ea typeface="ＭＳ Ｐゴシック" charset="0"/>
                <a:cs typeface="ＭＳ Ｐゴシック" charset="0"/>
              </a:rPr>
              <a:t>and memory controllers</a:t>
            </a:r>
            <a:r>
              <a:rPr lang="en-US" dirty="0" smtClean="0">
                <a:latin typeface="Tahoma" charset="0"/>
                <a:ea typeface="ＭＳ Ｐゴシック" charset="0"/>
                <a:cs typeface="ＭＳ Ｐゴシック" charset="0"/>
              </a:rPr>
              <a:t>, as we know them today, are </a:t>
            </a:r>
            <a:r>
              <a:rPr lang="en-US" dirty="0">
                <a:latin typeface="Tahoma" charset="0"/>
                <a:ea typeface="ＭＳ Ｐゴシック" charset="0"/>
                <a:cs typeface="ＭＳ Ｐゴシック" charset="0"/>
              </a:rPr>
              <a:t>(will be) </a:t>
            </a:r>
            <a:r>
              <a:rPr lang="en-US" dirty="0" smtClean="0">
                <a:solidFill>
                  <a:srgbClr val="FF0000"/>
                </a:solidFill>
                <a:latin typeface="Tahoma" charset="0"/>
                <a:ea typeface="ＭＳ Ｐゴシック" charset="0"/>
                <a:cs typeface="ＭＳ Ｐゴシック" charset="0"/>
              </a:rPr>
              <a:t>unlikely to </a:t>
            </a:r>
            <a:r>
              <a:rPr lang="en-US" dirty="0">
                <a:solidFill>
                  <a:srgbClr val="FF0000"/>
                </a:solidFill>
                <a:latin typeface="Tahoma" charset="0"/>
                <a:ea typeface="ＭＳ Ｐゴシック" charset="0"/>
                <a:cs typeface="ＭＳ Ｐゴシック" charset="0"/>
              </a:rPr>
              <a:t>satisfy </a:t>
            </a:r>
            <a:r>
              <a:rPr lang="en-US" dirty="0" smtClean="0">
                <a:solidFill>
                  <a:srgbClr val="FF0000"/>
                </a:solidFill>
                <a:latin typeface="Tahoma" charset="0"/>
                <a:ea typeface="ＭＳ Ｐゴシック" charset="0"/>
                <a:cs typeface="ＭＳ Ｐゴシック" charset="0"/>
              </a:rPr>
              <a:t>all requirements</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smtClean="0">
                <a:solidFill>
                  <a:srgbClr val="FF0000"/>
                </a:solidFill>
                <a:latin typeface="Tahoma" charset="0"/>
                <a:ea typeface="ＭＳ Ｐゴシック" charset="0"/>
              </a:rPr>
              <a:t>enable </a:t>
            </a:r>
            <a:r>
              <a:rPr lang="en-US" dirty="0">
                <a:solidFill>
                  <a:srgbClr val="FF0000"/>
                </a:solidFill>
                <a:latin typeface="Tahoma" charset="0"/>
                <a:ea typeface="ＭＳ Ｐゴシック" charset="0"/>
              </a:rPr>
              <a:t>new </a:t>
            </a:r>
            <a:r>
              <a:rPr lang="en-US" dirty="0" smtClean="0">
                <a:solidFill>
                  <a:srgbClr val="FF0000"/>
                </a:solidFill>
                <a:latin typeface="Tahoma" charset="0"/>
                <a:ea typeface="ＭＳ Ｐゴシック" charset="0"/>
              </a:rPr>
              <a:t>opportunities</a:t>
            </a:r>
            <a:r>
              <a:rPr lang="en-US" dirty="0" smtClean="0">
                <a:latin typeface="Tahoma" charset="0"/>
                <a:ea typeface="ＭＳ Ｐゴシック" charset="0"/>
              </a:rPr>
              <a:t>: </a:t>
            </a:r>
            <a:r>
              <a:rPr lang="en-US" dirty="0" err="1" smtClean="0">
                <a:latin typeface="Tahoma" charset="0"/>
                <a:ea typeface="ＭＳ Ｐゴシック" charset="0"/>
              </a:rPr>
              <a:t>memory+storage</a:t>
            </a:r>
            <a:r>
              <a:rPr lang="en-US" dirty="0" smtClean="0">
                <a:latin typeface="Tahoma" charset="0"/>
                <a:ea typeface="ＭＳ Ｐゴシック" charset="0"/>
              </a:rPr>
              <a:t> merging</a:t>
            </a:r>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a:t>
            </a:r>
            <a:r>
              <a:rPr lang="en-US" dirty="0" smtClean="0">
                <a:solidFill>
                  <a:srgbClr val="0000FF"/>
                </a:solidFill>
                <a:latin typeface="Tahoma" charset="0"/>
                <a:ea typeface="ＭＳ Ｐゴシック" charset="0"/>
                <a:cs typeface="ＭＳ Ｐゴシック" charset="0"/>
              </a:rPr>
              <a:t>system</a:t>
            </a:r>
          </a:p>
          <a:p>
            <a:pPr lvl="1"/>
            <a:r>
              <a:rPr lang="en-US" dirty="0" smtClean="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a:t>
            </a:r>
            <a:r>
              <a:rPr lang="en-US" dirty="0" smtClean="0">
                <a:solidFill>
                  <a:srgbClr val="0000FF"/>
                </a:solidFill>
                <a:latin typeface="Tahoma" charset="0"/>
                <a:ea typeface="ＭＳ Ｐゴシック" charset="0"/>
                <a:cs typeface="ＭＳ Ｐゴシック" charset="0"/>
              </a:rPr>
              <a:t>requirements</a:t>
            </a:r>
            <a:endParaRPr lang="en-US" dirty="0">
              <a:solidFill>
                <a:srgbClr val="0000FF"/>
              </a:solidFill>
              <a:latin typeface="Tahoma" charset="0"/>
              <a:ea typeface="ＭＳ Ｐゴシック" charset="0"/>
              <a:cs typeface="ＭＳ Ｐゴシック" charset="0"/>
            </a:endParaRPr>
          </a:p>
          <a:p>
            <a:pPr lvl="1"/>
            <a:endParaRPr lang="en-US" dirty="0" smtClean="0">
              <a:solidFill>
                <a:srgbClr val="0000FF"/>
              </a:solidFill>
              <a:latin typeface="Tahoma" charset="0"/>
              <a:ea typeface="ＭＳ Ｐゴシック" charset="0"/>
              <a:cs typeface="ＭＳ Ｐゴシック" charset="0"/>
            </a:endParaRPr>
          </a:p>
          <a:p>
            <a:pPr marL="344487" lvl="1" indent="0">
              <a:buNone/>
            </a:pPr>
            <a:endParaRPr lang="en-US" dirty="0" smtClean="0">
              <a:solidFill>
                <a:srgbClr val="0000FF"/>
              </a:solidFill>
              <a:latin typeface="Tahoma" charset="0"/>
              <a:ea typeface="ＭＳ Ｐゴシック" charset="0"/>
              <a:cs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36</a:t>
            </a:fld>
            <a:endParaRPr lang="en-US" sz="1600">
              <a:solidFill>
                <a:srgbClr val="000000"/>
              </a:solidFill>
              <a:latin typeface="Garamond" charset="0"/>
            </a:endParaRPr>
          </a:p>
        </p:txBody>
      </p:sp>
    </p:spTree>
    <p:extLst>
      <p:ext uri="{BB962C8B-B14F-4D97-AF65-F5344CB8AC3E}">
        <p14:creationId xmlns:p14="http://schemas.microsoft.com/office/powerpoint/2010/main" val="13165818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FF"/>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37</a:t>
            </a:fld>
            <a:endParaRPr lang="en-US" sz="1600">
              <a:solidFill>
                <a:srgbClr val="000000"/>
              </a:solidFill>
              <a:latin typeface="Garamond" charset="0"/>
            </a:endParaRPr>
          </a:p>
        </p:txBody>
      </p:sp>
    </p:spTree>
    <p:extLst>
      <p:ext uri="{BB962C8B-B14F-4D97-AF65-F5344CB8AC3E}">
        <p14:creationId xmlns:p14="http://schemas.microsoft.com/office/powerpoint/2010/main" val="2211397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38</a:t>
            </a:fld>
            <a:endParaRPr lang="en-US" sz="1600" dirty="0">
              <a:solidFill>
                <a:srgbClr val="000000"/>
              </a:solidFill>
              <a:latin typeface="Garamond" charset="0"/>
            </a:endParaRPr>
          </a:p>
        </p:txBody>
      </p:sp>
    </p:spTree>
    <p:extLst>
      <p:ext uri="{BB962C8B-B14F-4D97-AF65-F5344CB8AC3E}">
        <p14:creationId xmlns:p14="http://schemas.microsoft.com/office/powerpoint/2010/main" val="23774077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a:t>
            </a:r>
            <a:r>
              <a:rPr lang="en-US" dirty="0" smtClean="0">
                <a:latin typeface="Tahoma" charset="0"/>
                <a:ea typeface="ＭＳ Ｐゴシック" charset="0"/>
              </a:rPr>
              <a:t>cores/agents</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a:t>
            </a:r>
            <a:r>
              <a:rPr lang="en-US" dirty="0" smtClean="0">
                <a:latin typeface="Tahoma" charset="0"/>
                <a:ea typeface="ＭＳ Ｐゴシック" charset="0"/>
              </a:rPr>
              <a:t>cloud </a:t>
            </a:r>
            <a:r>
              <a:rPr lang="en-US" dirty="0">
                <a:latin typeface="Tahoma" charset="0"/>
                <a:ea typeface="ＭＳ Ｐゴシック" charset="0"/>
              </a:rPr>
              <a:t>computing, GPUs, </a:t>
            </a:r>
            <a:r>
              <a:rPr lang="en-US" dirty="0" smtClean="0">
                <a:latin typeface="Tahoma" charset="0"/>
                <a:ea typeface="ＭＳ Ｐゴシック" charset="0"/>
              </a:rPr>
              <a:t>mobile, heterogeneity</a:t>
            </a:r>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39</a:t>
            </a:fld>
            <a:endParaRPr lang="en-US" sz="1600" dirty="0">
              <a:solidFill>
                <a:srgbClr val="000000"/>
              </a:solidFill>
              <a:latin typeface="Garamond" charset="0"/>
            </a:endParaRPr>
          </a:p>
        </p:txBody>
      </p:sp>
    </p:spTree>
    <p:extLst>
      <p:ext uri="{BB962C8B-B14F-4D97-AF65-F5344CB8AC3E}">
        <p14:creationId xmlns:p14="http://schemas.microsoft.com/office/powerpoint/2010/main" val="3342305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p:txBody>
          <a:bodyPr/>
          <a:lstStyle/>
          <a:p>
            <a:endParaRPr lang="en-US">
              <a:latin typeface="Garamond" charset="0"/>
            </a:endParaRPr>
          </a:p>
        </p:txBody>
      </p:sp>
      <p:sp>
        <p:nvSpPr>
          <p:cNvPr id="15257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B0296E-F81B-DF4E-93EB-CC5EE08593EB}" type="slidenum">
              <a:rPr lang="en-US" sz="1600">
                <a:solidFill>
                  <a:srgbClr val="000000"/>
                </a:solidFill>
                <a:latin typeface="Garamond" charset="0"/>
                <a:cs typeface="Arial" charset="0"/>
              </a:rPr>
              <a:pPr eaLnBrk="1" hangingPunct="1"/>
              <a:t>4</a:t>
            </a:fld>
            <a:endParaRPr lang="en-US" sz="1600">
              <a:solidFill>
                <a:srgbClr val="000000"/>
              </a:solidFill>
              <a:latin typeface="Garamond" charset="0"/>
              <a:cs typeface="Arial" charset="0"/>
            </a:endParaRPr>
          </a:p>
        </p:txBody>
      </p:sp>
      <p:pic>
        <p:nvPicPr>
          <p:cNvPr id="15257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0963"/>
            <a:ext cx="7061200"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Box 4"/>
          <p:cNvSpPr txBox="1">
            <a:spLocks noChangeArrowheads="1"/>
          </p:cNvSpPr>
          <p:nvPr/>
        </p:nvSpPr>
        <p:spPr bwMode="auto">
          <a:xfrm>
            <a:off x="228600" y="6138863"/>
            <a:ext cx="6784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latin typeface="Tahoma" charset="0"/>
                <a:cs typeface="Arial" charset="0"/>
              </a:rPr>
              <a:t>Number of transistors on an integrated circuit doubles ~ every two years</a:t>
            </a:r>
            <a:endParaRPr lang="en-US" sz="1600">
              <a:solidFill>
                <a:srgbClr val="000000"/>
              </a:solidFill>
              <a:cs typeface="Arial" charset="0"/>
            </a:endParaRPr>
          </a:p>
        </p:txBody>
      </p:sp>
      <p:sp>
        <p:nvSpPr>
          <p:cNvPr id="152581" name="TextBox 4"/>
          <p:cNvSpPr txBox="1">
            <a:spLocks noChangeArrowheads="1"/>
          </p:cNvSpPr>
          <p:nvPr/>
        </p:nvSpPr>
        <p:spPr bwMode="auto">
          <a:xfrm>
            <a:off x="304800" y="6570663"/>
            <a:ext cx="1865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latin typeface="Tahoma" charset="0"/>
                <a:cs typeface="Arial" charset="0"/>
              </a:rPr>
              <a:t>Image source: Wikipedia</a:t>
            </a:r>
            <a:endParaRPr lang="en-US" sz="1200">
              <a:solidFill>
                <a:srgbClr val="000000"/>
              </a:solidFill>
              <a:cs typeface="Arial" charset="0"/>
            </a:endParaRPr>
          </a:p>
        </p:txBody>
      </p:sp>
      <p:pic>
        <p:nvPicPr>
          <p:cNvPr id="152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886200"/>
            <a:ext cx="16002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95400"/>
            <a:ext cx="43545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783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Garamond" charset="0"/>
                <a:ea typeface="ＭＳ Ｐゴシック" charset="0"/>
                <a:cs typeface="ＭＳ Ｐゴシック" charset="0"/>
              </a:rPr>
              <a:t>Example: The </a:t>
            </a:r>
            <a:r>
              <a:rPr lang="en-US" dirty="0">
                <a:latin typeface="Garamond" charset="0"/>
                <a:ea typeface="ＭＳ Ｐゴシック" charset="0"/>
                <a:cs typeface="ＭＳ Ｐゴシック" charset="0"/>
              </a:rPr>
              <a:t>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smtClean="0">
              <a:solidFill>
                <a:srgbClr val="0000FF"/>
              </a:solidFill>
              <a:latin typeface="Tahoma" charset="0"/>
              <a:ea typeface="ＭＳ Ｐゴシック" charset="0"/>
              <a:cs typeface="ＭＳ Ｐゴシック" charset="0"/>
            </a:endParaRPr>
          </a:p>
          <a:p>
            <a:r>
              <a:rPr lang="en-US" sz="2100" i="1" dirty="0" smtClean="0">
                <a:solidFill>
                  <a:srgbClr val="0000FF"/>
                </a:solidFill>
                <a:latin typeface="Tahoma" charset="0"/>
                <a:ea typeface="ＭＳ Ｐゴシック" charset="0"/>
                <a:cs typeface="ＭＳ Ｐゴシック" charset="0"/>
              </a:rPr>
              <a:t>Memory </a:t>
            </a:r>
            <a:r>
              <a:rPr lang="en-US" sz="2100" i="1" dirty="0">
                <a:solidFill>
                  <a:srgbClr val="0000FF"/>
                </a:solidFill>
                <a:latin typeface="Tahoma" charset="0"/>
                <a:ea typeface="ＭＳ Ｐゴシック" charset="0"/>
                <a:cs typeface="ＭＳ Ｐゴシック" charset="0"/>
              </a:rPr>
              <a:t>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a:t>
            </a:r>
            <a:r>
              <a:rPr lang="en-US" sz="2100" dirty="0" smtClean="0">
                <a:solidFill>
                  <a:srgbClr val="0000FF"/>
                </a:solidFill>
                <a:latin typeface="Tahoma" charset="0"/>
                <a:ea typeface="ＭＳ Ｐゴシック" charset="0"/>
                <a:cs typeface="ＭＳ Ｐゴシック" charset="0"/>
              </a:rPr>
              <a:t>rends worse for </a:t>
            </a:r>
            <a:r>
              <a:rPr lang="en-US" sz="2100" i="1" dirty="0" smtClean="0">
                <a:solidFill>
                  <a:srgbClr val="0000FF"/>
                </a:solidFill>
                <a:latin typeface="Tahoma" charset="0"/>
                <a:ea typeface="ＭＳ Ｐゴシック" charset="0"/>
                <a:cs typeface="ＭＳ Ｐゴシック" charset="0"/>
              </a:rPr>
              <a:t>memory bandwidth per core</a:t>
            </a:r>
            <a:r>
              <a:rPr lang="en-US" sz="2100" dirty="0" smtClean="0">
                <a:solidFill>
                  <a:srgbClr val="0000FF"/>
                </a:solidFill>
                <a:latin typeface="Tahoma" charset="0"/>
                <a:ea typeface="ＭＳ Ｐゴシック" charset="0"/>
                <a:cs typeface="ＭＳ Ｐゴシック" charset="0"/>
              </a:rPr>
              <a:t>!</a:t>
            </a:r>
            <a:endParaRPr lang="en-US" sz="2100" dirty="0">
              <a:solidFill>
                <a:srgbClr val="0000FF"/>
              </a:solidFill>
              <a:latin typeface="Tahoma" charset="0"/>
              <a:ea typeface="ＭＳ Ｐゴシック" charset="0"/>
              <a:cs typeface="ＭＳ Ｐゴシック" charset="0"/>
            </a:endParaRP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2200" dirty="0" smtClean="0">
                <a:solidFill>
                  <a:srgbClr val="000000"/>
                </a:solidFill>
              </a:rPr>
              <a:t>Core count doubling ~ every 2 years </a:t>
            </a:r>
          </a:p>
          <a:p>
            <a:pPr eaLnBrk="1" hangingPunct="1"/>
            <a:r>
              <a:rPr lang="en-US" sz="2200" dirty="0" smtClean="0">
                <a:solidFill>
                  <a:srgbClr val="000000"/>
                </a:solidFill>
              </a:rPr>
              <a:t>DRAM DIMM capacity doubling ~ every 3 years</a:t>
            </a:r>
          </a:p>
        </p:txBody>
      </p:sp>
      <p:pic>
        <p:nvPicPr>
          <p:cNvPr id="25607" name="Picture 6" descr="9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832475" y="5487988"/>
            <a:ext cx="1806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8597952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smtClean="0">
                <a:solidFill>
                  <a:srgbClr val="FF0000"/>
                </a:solidFill>
                <a:latin typeface="Tahoma" charset="0"/>
                <a:ea typeface="ＭＳ Ｐゴシック" charset="0"/>
              </a:rPr>
              <a:t>~40-50</a:t>
            </a:r>
            <a:r>
              <a:rPr lang="en-US" dirty="0">
                <a:solidFill>
                  <a:srgbClr val="FF0000"/>
                </a:solidFill>
                <a:latin typeface="Tahoma" charset="0"/>
                <a:ea typeface="ＭＳ Ｐゴシック" charset="0"/>
              </a:rPr>
              <a:t>% energy spent in off-chip memory hierarchy </a:t>
            </a:r>
            <a:r>
              <a:rPr lang="en-US" sz="1800" dirty="0">
                <a:solidFill>
                  <a:srgbClr val="008000"/>
                </a:solidFill>
                <a:latin typeface="Tahoma" charset="0"/>
                <a:ea typeface="ＭＳ Ｐゴシック" charset="0"/>
              </a:rPr>
              <a:t>[Lefurgy, IEEE Computer 2003</a:t>
            </a:r>
            <a:r>
              <a:rPr lang="en-US" sz="1800" dirty="0" smtClean="0">
                <a:solidFill>
                  <a:srgbClr val="008000"/>
                </a:solidFill>
                <a:latin typeface="Tahoma" charset="0"/>
                <a:ea typeface="ＭＳ Ｐゴシック" charset="0"/>
              </a:rPr>
              <a:t>] </a:t>
            </a:r>
            <a:endParaRPr lang="en-US" dirty="0">
              <a:solidFill>
                <a:srgbClr val="FF0000"/>
              </a:solidFill>
              <a:latin typeface="Tahoma" charset="0"/>
              <a:ea typeface="ＭＳ Ｐゴシック" charset="0"/>
            </a:endParaRPr>
          </a:p>
          <a:p>
            <a:pPr lvl="1"/>
            <a:r>
              <a:rPr lang="en-US" dirty="0">
                <a:solidFill>
                  <a:srgbClr val="FF0000"/>
                </a:solidFill>
                <a:latin typeface="Tahoma" charset="0"/>
                <a:ea typeface="ＭＳ Ｐゴシック" charset="0"/>
              </a:rPr>
              <a:t>DRAM consumes power </a:t>
            </a:r>
            <a:r>
              <a:rPr lang="en-US" dirty="0" smtClean="0">
                <a:solidFill>
                  <a:srgbClr val="FF0000"/>
                </a:solidFill>
                <a:latin typeface="Tahoma" charset="0"/>
                <a:ea typeface="ＭＳ Ｐゴシック" charset="0"/>
              </a:rPr>
              <a:t>even when not used (periodic refresh)</a:t>
            </a:r>
            <a:endParaRPr lang="en-US" dirty="0">
              <a:solidFill>
                <a:srgbClr val="FF0000"/>
              </a:solidFill>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41</a:t>
            </a:fld>
            <a:endParaRPr lang="en-US" sz="1600" dirty="0">
              <a:solidFill>
                <a:srgbClr val="000000"/>
              </a:solidFill>
              <a:latin typeface="Garamond" charset="0"/>
            </a:endParaRPr>
          </a:p>
        </p:txBody>
      </p:sp>
    </p:spTree>
    <p:extLst>
      <p:ext uri="{BB962C8B-B14F-4D97-AF65-F5344CB8AC3E}">
        <p14:creationId xmlns:p14="http://schemas.microsoft.com/office/powerpoint/2010/main" val="3932328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a:t>
            </a:r>
            <a:r>
              <a:rPr lang="en-US" dirty="0" smtClean="0">
                <a:solidFill>
                  <a:srgbClr val="FF0000"/>
                </a:solidFill>
                <a:latin typeface="Tahoma" charset="0"/>
                <a:ea typeface="ＭＳ Ｐゴシック" charset="0"/>
              </a:rPr>
              <a:t>X nm </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capacity</a:t>
            </a:r>
            <a:r>
              <a:rPr lang="en-US" dirty="0">
                <a:solidFill>
                  <a:srgbClr val="FF0000"/>
                </a:solidFill>
                <a:latin typeface="Tahoma" charset="0"/>
                <a:ea typeface="ＭＳ Ｐゴシック" charset="0"/>
              </a:rPr>
              <a:t> </a:t>
            </a:r>
            <a:r>
              <a:rPr lang="en-US" dirty="0" smtClean="0">
                <a:solidFill>
                  <a:srgbClr val="FF0000"/>
                </a:solidFill>
                <a:latin typeface="Tahoma" charset="0"/>
                <a:ea typeface="ＭＳ Ｐゴシック" charset="0"/>
              </a:rPr>
              <a:t>(density), </a:t>
            </a:r>
            <a:r>
              <a:rPr lang="en-US" dirty="0">
                <a:solidFill>
                  <a:srgbClr val="FF0000"/>
                </a:solidFill>
                <a:latin typeface="Tahoma" charset="0"/>
                <a:ea typeface="ＭＳ Ｐゴシック" charset="0"/>
              </a:rPr>
              <a:t>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42</a:t>
            </a:fld>
            <a:endParaRPr lang="en-US" sz="1600" dirty="0">
              <a:solidFill>
                <a:srgbClr val="000000"/>
              </a:solidFill>
              <a:latin typeface="Garamond" charset="0"/>
            </a:endParaRPr>
          </a:p>
        </p:txBody>
      </p:sp>
    </p:spTree>
    <p:extLst>
      <p:ext uri="{BB962C8B-B14F-4D97-AF65-F5344CB8AC3E}">
        <p14:creationId xmlns:p14="http://schemas.microsoft.com/office/powerpoint/2010/main" val="1773775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solidFill>
                  <a:srgbClr val="0000FF"/>
                </a:solidFill>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43</a:t>
            </a:fld>
            <a:endParaRPr lang="en-US" sz="1600">
              <a:solidFill>
                <a:srgbClr val="000000"/>
              </a:solidFill>
              <a:latin typeface="Garamond" charset="0"/>
            </a:endParaRPr>
          </a:p>
        </p:txBody>
      </p:sp>
    </p:spTree>
    <p:extLst>
      <p:ext uri="{BB962C8B-B14F-4D97-AF65-F5344CB8AC3E}">
        <p14:creationId xmlns:p14="http://schemas.microsoft.com/office/powerpoint/2010/main" val="341476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44</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2155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fontAlgn="auto">
              <a:spcBef>
                <a:spcPts val="0"/>
              </a:spcBef>
              <a:spcAft>
                <a:spcPts val="0"/>
              </a:spcAft>
              <a:defRPr/>
            </a:pPr>
            <a:r>
              <a:rPr lang="en-US" sz="4000">
                <a:solidFill>
                  <a:prstClr val="black"/>
                </a:solidFill>
                <a:latin typeface="Calibri Light"/>
              </a:rPr>
              <a:t> Wordline</a:t>
            </a:r>
          </a:p>
        </p:txBody>
      </p:sp>
      <p:sp>
        <p:nvSpPr>
          <p:cNvPr id="21" name="Low Volt"/>
          <p:cNvSpPr txBox="1"/>
          <p:nvPr/>
        </p:nvSpPr>
        <p:spPr>
          <a:xfrm>
            <a:off x="5943600" y="2667000"/>
            <a:ext cx="2286000" cy="457200"/>
          </a:xfrm>
          <a:prstGeom prst="rect">
            <a:avLst/>
          </a:prstGeom>
          <a:noFill/>
        </p:spPr>
        <p:txBody>
          <a:bodyPr anchor="ctr"/>
          <a:lstStyle/>
          <a:p>
            <a:pPr fontAlgn="auto">
              <a:spcBef>
                <a:spcPts val="0"/>
              </a:spcBef>
              <a:spcAft>
                <a:spcPts val="0"/>
              </a:spcAft>
              <a:defRPr/>
            </a:pPr>
            <a:r>
              <a:rPr lang="en-US" sz="4400" b="1" i="1">
                <a:solidFill>
                  <a:prstClr val="black">
                    <a:lumMod val="65000"/>
                    <a:lumOff val="35000"/>
                  </a:prstClr>
                </a:solidFill>
                <a:latin typeface="Calibri Light"/>
              </a:rPr>
              <a:t> V</a:t>
            </a:r>
            <a:r>
              <a:rPr lang="en-US" sz="4800" b="1" i="1" baseline="-20000">
                <a:solidFill>
                  <a:prstClr val="black">
                    <a:lumMod val="65000"/>
                    <a:lumOff val="35000"/>
                  </a:prstClr>
                </a:solidFill>
                <a:latin typeface="Calibri Light"/>
              </a:rPr>
              <a:t>LOW</a:t>
            </a:r>
            <a:endParaRPr lang="en-US" sz="4400" b="1" i="1" baseline="-20000">
              <a:solidFill>
                <a:prstClr val="black">
                  <a:lumMod val="65000"/>
                  <a:lumOff val="35000"/>
                </a:prstClr>
              </a:solidFill>
              <a:latin typeface="Calibri Light"/>
            </a:endParaRPr>
          </a:p>
        </p:txBody>
      </p:sp>
      <p:sp>
        <p:nvSpPr>
          <p:cNvPr id="22" name="High Volt"/>
          <p:cNvSpPr txBox="1"/>
          <p:nvPr/>
        </p:nvSpPr>
        <p:spPr>
          <a:xfrm>
            <a:off x="5943600" y="2667000"/>
            <a:ext cx="2286000" cy="457200"/>
          </a:xfrm>
          <a:prstGeom prst="rect">
            <a:avLst/>
          </a:prstGeom>
          <a:noFill/>
        </p:spPr>
        <p:txBody>
          <a:bodyPr anchor="ctr"/>
          <a:lstStyle/>
          <a:p>
            <a:pPr fontAlgn="auto">
              <a:spcBef>
                <a:spcPts val="0"/>
              </a:spcBef>
              <a:spcAft>
                <a:spcPts val="0"/>
              </a:spcAft>
              <a:defRPr/>
            </a:pPr>
            <a:r>
              <a:rPr lang="en-US" sz="4400" b="1">
                <a:solidFill>
                  <a:srgbClr val="FF0000"/>
                </a:solidFill>
                <a:latin typeface="Calibri Light"/>
              </a:rPr>
              <a:t> </a:t>
            </a:r>
            <a:r>
              <a:rPr lang="en-US" sz="4400" b="1" i="1">
                <a:solidFill>
                  <a:srgbClr val="FF0000"/>
                </a:solidFill>
                <a:latin typeface="Calibri Light"/>
              </a:rPr>
              <a:t>V</a:t>
            </a:r>
            <a:r>
              <a:rPr lang="en-US" sz="4800" b="1" i="1" baseline="-20000">
                <a:solidFill>
                  <a:srgbClr val="FF0000"/>
                </a:solidFill>
                <a:latin typeface="Calibri Light"/>
              </a:rPr>
              <a:t>HIGH</a:t>
            </a:r>
            <a:endParaRPr lang="en-US" sz="4400" b="1" i="1" baseline="-20000">
              <a:solidFill>
                <a:srgbClr val="FF0000"/>
              </a:solidFill>
              <a:latin typeface="Calibri Light"/>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fontAlgn="auto">
              <a:spcBef>
                <a:spcPts val="0"/>
              </a:spcBef>
              <a:spcAft>
                <a:spcPts val="0"/>
              </a:spcAft>
              <a:defRPr/>
            </a:pPr>
            <a:r>
              <a:rPr lang="en-US" sz="2600" dirty="0">
                <a:solidFill>
                  <a:prstClr val="black"/>
                </a:solidFill>
                <a:latin typeface="Calibri Light"/>
              </a:rPr>
              <a:t>Repeatedly opening and closing a row enough times within a refresh interval induces </a:t>
            </a:r>
            <a:r>
              <a:rPr lang="en-US" sz="2600" b="1" dirty="0">
                <a:solidFill>
                  <a:srgbClr val="FF0000"/>
                </a:solidFill>
                <a:latin typeface="Calibri Light"/>
              </a:rPr>
              <a:t>disturbance errors</a:t>
            </a:r>
            <a:r>
              <a:rPr lang="en-US" sz="2600" dirty="0">
                <a:solidFill>
                  <a:srgbClr val="FF0000"/>
                </a:solidFill>
                <a:latin typeface="Calibri Light"/>
              </a:rPr>
              <a:t> </a:t>
            </a:r>
            <a:r>
              <a:rPr lang="en-US" sz="2600" dirty="0">
                <a:solidFill>
                  <a:prstClr val="black"/>
                </a:solidFill>
                <a:latin typeface="Calibri Light"/>
              </a:rPr>
              <a:t>in adjacent rows in </a:t>
            </a:r>
            <a:r>
              <a:rPr lang="en-US" sz="2600" b="1" dirty="0">
                <a:solidFill>
                  <a:srgbClr val="FF0000"/>
                </a:solidFill>
                <a:latin typeface="Calibri Light"/>
              </a:rPr>
              <a:t>most real DRAM chips you can buy today</a:t>
            </a:r>
            <a:endParaRPr lang="en-US" sz="2600" dirty="0">
              <a:solidFill>
                <a:prstClr val="black"/>
              </a:solidFill>
              <a:latin typeface="Calibri Light"/>
            </a:endParaRPr>
          </a:p>
        </p:txBody>
      </p:sp>
      <p:sp>
        <p:nvSpPr>
          <p:cNvPr id="35" name="Opened"/>
          <p:cNvSpPr txBox="1"/>
          <p:nvPr/>
        </p:nvSpPr>
        <p:spPr>
          <a:xfrm>
            <a:off x="3124200" y="2671763"/>
            <a:ext cx="2209800" cy="457200"/>
          </a:xfrm>
          <a:prstGeom prst="rect">
            <a:avLst/>
          </a:prstGeom>
          <a:noFill/>
        </p:spPr>
        <p:txBody>
          <a:bodyPr anchor="ctr"/>
          <a:lstStyle/>
          <a:p>
            <a:pPr algn="r" fontAlgn="auto">
              <a:spcBef>
                <a:spcPts val="0"/>
              </a:spcBef>
              <a:spcAft>
                <a:spcPts val="0"/>
              </a:spcAft>
              <a:defRPr/>
            </a:pPr>
            <a:r>
              <a:rPr lang="en-US" sz="4000" b="1" i="1">
                <a:solidFill>
                  <a:prstClr val="black"/>
                </a:solidFill>
                <a:latin typeface="Calibri Light"/>
              </a:rPr>
              <a:t>Opened</a:t>
            </a:r>
          </a:p>
        </p:txBody>
      </p:sp>
      <p:sp>
        <p:nvSpPr>
          <p:cNvPr id="28" name="Closed"/>
          <p:cNvSpPr txBox="1"/>
          <p:nvPr/>
        </p:nvSpPr>
        <p:spPr>
          <a:xfrm>
            <a:off x="3133725" y="2671763"/>
            <a:ext cx="2200275" cy="457200"/>
          </a:xfrm>
          <a:prstGeom prst="rect">
            <a:avLst/>
          </a:prstGeom>
          <a:noFill/>
        </p:spPr>
        <p:txBody>
          <a:bodyPr anchor="ctr"/>
          <a:lstStyle/>
          <a:p>
            <a:pPr algn="r" fontAlgn="auto">
              <a:spcBef>
                <a:spcPts val="0"/>
              </a:spcBef>
              <a:spcAft>
                <a:spcPts val="0"/>
              </a:spcAft>
              <a:defRPr/>
            </a:pPr>
            <a:r>
              <a:rPr lang="en-US" sz="4000" b="1" i="1">
                <a:solidFill>
                  <a:prstClr val="black"/>
                </a:solidFill>
                <a:latin typeface="Calibri Light"/>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45</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900" b="0" dirty="0" smtClean="0">
                <a:solidFill>
                  <a:schemeClr val="accent6">
                    <a:lumMod val="50000"/>
                  </a:schemeClr>
                </a:solidFill>
                <a:latin typeface="Garamond" charset="0"/>
              </a:rPr>
              <a:t>An Example of the DRAM Scaling Problem</a:t>
            </a:r>
            <a:endParaRPr lang="en-US" sz="39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fontAlgn="auto">
              <a:spcBef>
                <a:spcPts val="0"/>
              </a:spcBef>
              <a:spcAft>
                <a:spcPts val="0"/>
              </a:spcAft>
              <a:defRPr/>
            </a:pPr>
            <a:r>
              <a:rPr lang="en-US" dirty="0">
                <a:solidFill>
                  <a:srgbClr val="0000FF"/>
                </a:solidFill>
                <a:latin typeface="Calibri"/>
                <a:hlinkClick r:id="rId3"/>
              </a:rPr>
              <a:t>Flipping Bits in Memory Without Accessing Them: An Experimental Study of DRAM Disturbance Errors</a:t>
            </a:r>
            <a:r>
              <a:rPr lang="en-US" dirty="0">
                <a:solidFill>
                  <a:srgbClr val="0000FF"/>
                </a:solidFill>
                <a:latin typeface="Calibri"/>
              </a:rPr>
              <a:t>,</a:t>
            </a:r>
            <a:r>
              <a:rPr lang="en-US" dirty="0">
                <a:solidFill>
                  <a:prstClr val="black"/>
                </a:solidFill>
                <a:latin typeface="Tahoma" charset="0"/>
              </a:rPr>
              <a:t> </a:t>
            </a:r>
            <a:r>
              <a:rPr lang="en-US" dirty="0">
                <a:solidFill>
                  <a:prstClr val="black"/>
                </a:solidFill>
                <a:latin typeface="Calibri"/>
              </a:rPr>
              <a:t>(Kim et al., ISCA 2014)</a:t>
            </a:r>
          </a:p>
        </p:txBody>
      </p:sp>
    </p:spTree>
    <p:extLst>
      <p:ext uri="{BB962C8B-B14F-4D97-AF65-F5344CB8AC3E}">
        <p14:creationId xmlns:p14="http://schemas.microsoft.com/office/powerpoint/2010/main" val="3270698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fontAlgn="auto">
              <a:lnSpc>
                <a:spcPct val="90000"/>
              </a:lnSpc>
              <a:spcBef>
                <a:spcPts val="0"/>
              </a:spcBef>
              <a:spcAft>
                <a:spcPts val="0"/>
              </a:spcAft>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fontAlgn="auto">
              <a:lnSpc>
                <a:spcPct val="90000"/>
              </a:lnSpc>
              <a:spcBef>
                <a:spcPts val="0"/>
              </a:spcBef>
              <a:spcAft>
                <a:spcPts val="0"/>
              </a:spcAft>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fontAlgn="auto">
              <a:lnSpc>
                <a:spcPct val="90000"/>
              </a:lnSpc>
              <a:spcBef>
                <a:spcPts val="0"/>
              </a:spcBef>
              <a:spcAft>
                <a:spcPts val="0"/>
              </a:spcAft>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fontAlgn="auto">
              <a:lnSpc>
                <a:spcPct val="90000"/>
              </a:lnSpc>
              <a:spcBef>
                <a:spcPts val="0"/>
              </a:spcBef>
              <a:spcAft>
                <a:spcPts val="0"/>
              </a:spcAft>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fontAlgn="auto">
              <a:lnSpc>
                <a:spcPct val="90000"/>
              </a:lnSpc>
              <a:spcBef>
                <a:spcPts val="0"/>
              </a:spcBef>
              <a:spcAft>
                <a:spcPts val="0"/>
              </a:spcAft>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fontAlgn="auto">
              <a:lnSpc>
                <a:spcPct val="90000"/>
              </a:lnSpc>
              <a:spcBef>
                <a:spcPts val="0"/>
              </a:spcBef>
              <a:spcAft>
                <a:spcPts val="0"/>
              </a:spcAft>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fontAlgn="auto">
              <a:spcBef>
                <a:spcPts val="0"/>
              </a:spcBef>
              <a:spcAft>
                <a:spcPts val="0"/>
              </a:spcAft>
            </a:pPr>
            <a:r>
              <a:rPr lang="en-US" sz="3600" dirty="0">
                <a:solidFill>
                  <a:srgbClr val="5B9BD5"/>
                </a:solidFill>
                <a:latin typeface="Calibri Light"/>
                <a:cs typeface="Courier New" panose="02070309020205020404" pitchFamily="49" charset="0"/>
              </a:rPr>
              <a:t>Up to</a:t>
            </a:r>
          </a:p>
          <a:p>
            <a:pPr algn="ctr" fontAlgn="auto">
              <a:spcBef>
                <a:spcPts val="0"/>
              </a:spcBef>
              <a:spcAft>
                <a:spcPts val="0"/>
              </a:spcAft>
            </a:pP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fontAlgn="auto">
              <a:spcBef>
                <a:spcPts val="0"/>
              </a:spcBef>
              <a:spcAft>
                <a:spcPts val="0"/>
              </a:spcAft>
            </a:pPr>
            <a:r>
              <a:rPr lang="en-US" sz="3600" dirty="0">
                <a:solidFill>
                  <a:srgbClr val="ED7D31"/>
                </a:solidFill>
                <a:latin typeface="Calibri Light"/>
                <a:cs typeface="Courier New" panose="02070309020205020404" pitchFamily="49" charset="0"/>
              </a:rPr>
              <a:t>Up to</a:t>
            </a:r>
          </a:p>
          <a:p>
            <a:pPr algn="ctr" fontAlgn="auto">
              <a:spcBef>
                <a:spcPts val="0"/>
              </a:spcBef>
              <a:spcAft>
                <a:spcPts val="0"/>
              </a:spcAft>
            </a:pP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fontAlgn="auto">
              <a:spcBef>
                <a:spcPts val="0"/>
              </a:spcBef>
              <a:spcAft>
                <a:spcPts val="0"/>
              </a:spcAft>
            </a:pPr>
            <a:r>
              <a:rPr lang="en-US" sz="3600" dirty="0">
                <a:solidFill>
                  <a:srgbClr val="70AD47"/>
                </a:solidFill>
                <a:latin typeface="Calibri Light"/>
                <a:cs typeface="Courier New" panose="02070309020205020404" pitchFamily="49" charset="0"/>
              </a:rPr>
              <a:t>Up to</a:t>
            </a:r>
          </a:p>
          <a:p>
            <a:pPr algn="ctr" fontAlgn="auto">
              <a:spcBef>
                <a:spcPts val="0"/>
              </a:spcBef>
              <a:spcAft>
                <a:spcPts val="0"/>
              </a:spcAft>
            </a:pP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46</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at Risk</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fontAlgn="auto">
              <a:spcBef>
                <a:spcPts val="0"/>
              </a:spcBef>
              <a:spcAft>
                <a:spcPts val="0"/>
              </a:spcAft>
              <a:defRPr/>
            </a:pPr>
            <a:r>
              <a:rPr lang="en-US" dirty="0">
                <a:solidFill>
                  <a:srgbClr val="0000FF"/>
                </a:solidFill>
                <a:latin typeface="Calibri"/>
                <a:hlinkClick r:id="rId5"/>
              </a:rPr>
              <a:t>Flipping Bits in Memory Without Accessing Them: An Experimental Study of DRAM Disturbance Errors</a:t>
            </a:r>
            <a:r>
              <a:rPr lang="en-US" dirty="0">
                <a:solidFill>
                  <a:srgbClr val="0000FF"/>
                </a:solidFill>
                <a:latin typeface="Calibri"/>
              </a:rPr>
              <a:t>,</a:t>
            </a:r>
            <a:r>
              <a:rPr lang="en-US" dirty="0">
                <a:solidFill>
                  <a:prstClr val="black"/>
                </a:solidFill>
                <a:latin typeface="Tahoma" charset="0"/>
              </a:rPr>
              <a:t> </a:t>
            </a:r>
            <a:r>
              <a:rPr lang="en-US" dirty="0">
                <a:solidFill>
                  <a:prstClr val="black"/>
                </a:solidFill>
                <a:latin typeface="Calibri"/>
              </a:rPr>
              <a:t>(Kim et al., ISCA 2014)</a:t>
            </a:r>
          </a:p>
        </p:txBody>
      </p:sp>
    </p:spTree>
    <p:extLst>
      <p:ext uri="{BB962C8B-B14F-4D97-AF65-F5344CB8AC3E}">
        <p14:creationId xmlns:p14="http://schemas.microsoft.com/office/powerpoint/2010/main" val="41857890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fontAlgn="auto">
              <a:spcBef>
                <a:spcPts val="0"/>
              </a:spcBef>
              <a:spcAft>
                <a:spcPts val="0"/>
              </a:spcAft>
            </a:pPr>
            <a:r>
              <a:rPr lang="en-US" sz="5400" b="1">
                <a:solidFill>
                  <a:prstClr val="black">
                    <a:lumMod val="65000"/>
                    <a:lumOff val="35000"/>
                  </a:prstClr>
                </a:solidFill>
                <a:latin typeface="Calibri Light"/>
                <a:ea typeface="+mn-ea"/>
                <a:cs typeface="+mn-cs"/>
              </a:rPr>
              <a:t>DRAM Module</a:t>
            </a: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fontAlgn="auto">
              <a:spcBef>
                <a:spcPts val="0"/>
              </a:spcBef>
              <a:spcAft>
                <a:spcPts val="0"/>
              </a:spcAft>
            </a:pPr>
            <a:r>
              <a:rPr lang="en-US" sz="5400" b="1">
                <a:solidFill>
                  <a:prstClr val="black">
                    <a:lumMod val="65000"/>
                    <a:lumOff val="35000"/>
                  </a:prstClr>
                </a:solidFill>
                <a:latin typeface="Calibri Light"/>
                <a:ea typeface="+mn-ea"/>
                <a:cs typeface="+mn-cs"/>
              </a:rPr>
              <a:t>x86 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cxnSp>
        <p:nvCxnSpPr>
          <p:cNvPr id="24" name="YArrow"/>
          <p:cNvCxnSpPr>
            <a:stCxn id="26" idx="3"/>
            <a:endCxn id="29"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6"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fontAlgn="auto">
              <a:spcBef>
                <a:spcPts val="0"/>
              </a:spcBef>
              <a:spcAft>
                <a:spcPts val="0"/>
              </a:spcAft>
            </a:pP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9" name="XArrow"/>
          <p:cNvCxnSpPr>
            <a:stCxn id="2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fontAlgn="auto">
              <a:spcBef>
                <a:spcPts val="0"/>
              </a:spcBef>
              <a:spcAft>
                <a:spcPts val="0"/>
              </a:spcAft>
            </a:pP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fontAlgn="auto">
              <a:lnSpc>
                <a:spcPct val="90000"/>
              </a:lnSpc>
              <a:spcBef>
                <a:spcPts val="0"/>
              </a:spcBef>
              <a:spcAft>
                <a:spcPts val="0"/>
              </a:spcAft>
            </a:pPr>
            <a:r>
              <a:rPr lang="en-US" sz="2800" u="sng">
                <a:solidFill>
                  <a:prstClr val="white"/>
                </a:solidFill>
                <a:latin typeface="Courier New" panose="02070309020205020404" pitchFamily="49" charset="0"/>
                <a:cs typeface="Courier New" panose="02070309020205020404" pitchFamily="49" charset="0"/>
              </a:rPr>
              <a:t>loop</a:t>
            </a:r>
            <a:r>
              <a:rPr lang="en-US" sz="2800">
                <a:solidFill>
                  <a:prstClr val="white"/>
                </a:solidFill>
                <a:latin typeface="Courier New" panose="02070309020205020404" pitchFamily="49" charset="0"/>
                <a:cs typeface="Courier New" panose="02070309020205020404" pitchFamily="49" charset="0"/>
              </a:rPr>
              <a:t>:</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%eax</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mfence</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jmp </a:t>
            </a:r>
            <a:r>
              <a:rPr lang="en-US" sz="2800" u="sng">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2" name="Rectangle 1"/>
          <p:cNvSpPr/>
          <p:nvPr/>
        </p:nvSpPr>
        <p:spPr>
          <a:xfrm>
            <a:off x="-324544" y="6453336"/>
            <a:ext cx="5310336" cy="369332"/>
          </a:xfrm>
          <a:prstGeom prst="rect">
            <a:avLst/>
          </a:prstGeom>
        </p:spPr>
        <p:txBody>
          <a:bodyPr wrap="square">
            <a:spAutoFit/>
          </a:bodyPr>
          <a:lstStyle/>
          <a:p>
            <a:pPr lvl="1" fontAlgn="auto">
              <a:spcBef>
                <a:spcPts val="0"/>
              </a:spcBef>
              <a:spcAft>
                <a:spcPts val="0"/>
              </a:spcAft>
            </a:pPr>
            <a:r>
              <a:rPr lang="en-US" dirty="0">
                <a:solidFill>
                  <a:prstClr val="black"/>
                </a:solidFill>
                <a:latin typeface="Calibri"/>
                <a:ea typeface="+mn-ea"/>
                <a:cs typeface="+mn-cs"/>
                <a:hlinkClick r:id="rId6"/>
              </a:rPr>
              <a:t>https://github.com/CMU-SAFARI/rowhammer</a:t>
            </a:r>
            <a:r>
              <a:rPr lang="en-US" dirty="0">
                <a:solidFill>
                  <a:prstClr val="black"/>
                </a:solidFill>
                <a:latin typeface="Calibri"/>
                <a:ea typeface="+mn-ea"/>
                <a:cs typeface="+mn-cs"/>
              </a:rPr>
              <a:t> </a:t>
            </a:r>
          </a:p>
        </p:txBody>
      </p:sp>
    </p:spTree>
    <p:extLst>
      <p:ext uri="{BB962C8B-B14F-4D97-AF65-F5344CB8AC3E}">
        <p14:creationId xmlns:p14="http://schemas.microsoft.com/office/powerpoint/2010/main" val="19394763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fontAlgn="auto">
              <a:spcBef>
                <a:spcPts val="0"/>
              </a:spcBef>
              <a:spcAft>
                <a:spcPts val="0"/>
              </a:spcAft>
            </a:pPr>
            <a:r>
              <a:rPr lang="en-US" sz="5400" b="1">
                <a:solidFill>
                  <a:prstClr val="black">
                    <a:lumMod val="65000"/>
                    <a:lumOff val="35000"/>
                  </a:prstClr>
                </a:solidFill>
                <a:latin typeface="Calibri Light"/>
                <a:ea typeface="+mn-ea"/>
                <a:cs typeface="+mn-cs"/>
              </a:rPr>
              <a:t>DRAM Module</a:t>
            </a: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fontAlgn="auto">
              <a:spcBef>
                <a:spcPts val="0"/>
              </a:spcBef>
              <a:spcAft>
                <a:spcPts val="0"/>
              </a:spcAft>
            </a:pPr>
            <a:r>
              <a:rPr lang="en-US" sz="5400" b="1">
                <a:solidFill>
                  <a:prstClr val="black">
                    <a:lumMod val="65000"/>
                    <a:lumOff val="35000"/>
                  </a:prstClr>
                </a:solidFill>
                <a:latin typeface="Calibri Light"/>
                <a:ea typeface="+mn-ea"/>
                <a:cs typeface="+mn-cs"/>
              </a:rPr>
              <a:t>x86 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lang="en-US" sz="2800" b="1">
                <a:solidFill>
                  <a:prstClr val="black"/>
                </a:solidFill>
                <a:latin typeface="Calibri Light"/>
                <a:cs typeface="Courier New" panose="02070309020205020404" pitchFamily="49" charset="0"/>
              </a:rPr>
              <a:t> </a:t>
            </a: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lang="en-US" sz="2800" b="1">
                <a:solidFill>
                  <a:prstClr val="black"/>
                </a:solidFill>
                <a:latin typeface="Calibri Light"/>
                <a:cs typeface="Courier New" panose="02070309020205020404" pitchFamily="49" charset="0"/>
              </a:rPr>
              <a:t> </a:t>
            </a: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fontAlgn="auto">
              <a:lnSpc>
                <a:spcPct val="90000"/>
              </a:lnSpc>
              <a:spcBef>
                <a:spcPts val="0"/>
              </a:spcBef>
              <a:spcAft>
                <a:spcPts val="0"/>
              </a:spcAft>
            </a:pPr>
            <a:r>
              <a:rPr lang="en-US" sz="2800" u="sng">
                <a:solidFill>
                  <a:prstClr val="white"/>
                </a:solidFill>
                <a:latin typeface="Courier New" panose="02070309020205020404" pitchFamily="49" charset="0"/>
                <a:cs typeface="Courier New" panose="02070309020205020404" pitchFamily="49" charset="0"/>
              </a:rPr>
              <a:t>loop</a:t>
            </a:r>
            <a:r>
              <a:rPr lang="en-US" sz="2800">
                <a:solidFill>
                  <a:prstClr val="white"/>
                </a:solidFill>
                <a:latin typeface="Courier New" panose="02070309020205020404" pitchFamily="49" charset="0"/>
                <a:cs typeface="Courier New" panose="02070309020205020404" pitchFamily="49" charset="0"/>
              </a:rPr>
              <a:t>:</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%eax</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mfence</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jmp </a:t>
            </a:r>
            <a:r>
              <a:rPr lang="en-US" sz="2800" u="sng">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20" name="YArrow"/>
          <p:cNvCxnSpPr>
            <a:stCxn id="2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fontAlgn="auto">
              <a:spcBef>
                <a:spcPts val="0"/>
              </a:spcBef>
              <a:spcAft>
                <a:spcPts val="0"/>
              </a:spcAft>
            </a:pP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22" name="XArrow"/>
          <p:cNvCxnSpPr>
            <a:stCxn id="27"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7"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fontAlgn="auto">
              <a:spcBef>
                <a:spcPts val="0"/>
              </a:spcBef>
              <a:spcAft>
                <a:spcPts val="0"/>
              </a:spcAft>
            </a:pP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4" name="Rectangle 23"/>
          <p:cNvSpPr/>
          <p:nvPr/>
        </p:nvSpPr>
        <p:spPr>
          <a:xfrm>
            <a:off x="-324544" y="6453336"/>
            <a:ext cx="5310336" cy="369332"/>
          </a:xfrm>
          <a:prstGeom prst="rect">
            <a:avLst/>
          </a:prstGeom>
        </p:spPr>
        <p:txBody>
          <a:bodyPr wrap="square">
            <a:spAutoFit/>
          </a:bodyPr>
          <a:lstStyle/>
          <a:p>
            <a:pPr lvl="1" fontAlgn="auto">
              <a:spcBef>
                <a:spcPts val="0"/>
              </a:spcBef>
              <a:spcAft>
                <a:spcPts val="0"/>
              </a:spcAft>
            </a:pPr>
            <a:r>
              <a:rPr lang="en-US" dirty="0">
                <a:solidFill>
                  <a:prstClr val="black"/>
                </a:solidFill>
                <a:latin typeface="Calibri"/>
                <a:ea typeface="+mn-ea"/>
                <a:cs typeface="+mn-cs"/>
                <a:hlinkClick r:id="rId6"/>
              </a:rPr>
              <a:t>https://github.com/CMU-SAFARI/rowhammer</a:t>
            </a:r>
            <a:r>
              <a:rPr lang="en-US" dirty="0">
                <a:solidFill>
                  <a:prstClr val="black"/>
                </a:solidFill>
                <a:latin typeface="Calibri"/>
                <a:ea typeface="+mn-ea"/>
                <a:cs typeface="+mn-cs"/>
              </a:rPr>
              <a:t> </a:t>
            </a:r>
          </a:p>
        </p:txBody>
      </p:sp>
    </p:spTree>
    <p:extLst>
      <p:ext uri="{BB962C8B-B14F-4D97-AF65-F5344CB8AC3E}">
        <p14:creationId xmlns:p14="http://schemas.microsoft.com/office/powerpoint/2010/main" val="24793998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fontAlgn="auto">
              <a:spcBef>
                <a:spcPts val="0"/>
              </a:spcBef>
              <a:spcAft>
                <a:spcPts val="0"/>
              </a:spcAft>
            </a:pPr>
            <a:r>
              <a:rPr lang="en-US" sz="5400" b="1">
                <a:solidFill>
                  <a:prstClr val="black">
                    <a:lumMod val="65000"/>
                    <a:lumOff val="35000"/>
                  </a:prstClr>
                </a:solidFill>
                <a:latin typeface="Calibri Light"/>
                <a:ea typeface="+mn-ea"/>
                <a:cs typeface="+mn-cs"/>
              </a:rPr>
              <a:t>DRAM Module</a:t>
            </a: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fontAlgn="auto">
              <a:spcBef>
                <a:spcPts val="0"/>
              </a:spcBef>
              <a:spcAft>
                <a:spcPts val="0"/>
              </a:spcAft>
            </a:pPr>
            <a:r>
              <a:rPr lang="en-US" sz="5400" b="1">
                <a:solidFill>
                  <a:prstClr val="black">
                    <a:lumMod val="65000"/>
                    <a:lumOff val="35000"/>
                  </a:prstClr>
                </a:solidFill>
                <a:latin typeface="Calibri Light"/>
                <a:ea typeface="+mn-ea"/>
                <a:cs typeface="+mn-cs"/>
              </a:rPr>
              <a:t>x86 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lang="en-US" sz="2800" b="1">
                <a:solidFill>
                  <a:prstClr val="black"/>
                </a:solidFill>
                <a:latin typeface="Calibri Light"/>
                <a:cs typeface="Courier New" panose="02070309020205020404" pitchFamily="49" charset="0"/>
              </a:rPr>
              <a:t> </a:t>
            </a: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lang="en-US" sz="2800" b="1">
                <a:solidFill>
                  <a:prstClr val="black"/>
                </a:solidFill>
                <a:latin typeface="Calibri Light"/>
                <a:cs typeface="Courier New" panose="02070309020205020404" pitchFamily="49" charset="0"/>
              </a:rPr>
              <a:t> </a:t>
            </a: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fontAlgn="auto">
              <a:lnSpc>
                <a:spcPct val="90000"/>
              </a:lnSpc>
              <a:spcBef>
                <a:spcPts val="0"/>
              </a:spcBef>
              <a:spcAft>
                <a:spcPts val="0"/>
              </a:spcAft>
            </a:pPr>
            <a:r>
              <a:rPr lang="en-US" sz="2800" u="sng">
                <a:solidFill>
                  <a:prstClr val="white"/>
                </a:solidFill>
                <a:latin typeface="Courier New" panose="02070309020205020404" pitchFamily="49" charset="0"/>
                <a:cs typeface="Courier New" panose="02070309020205020404" pitchFamily="49" charset="0"/>
              </a:rPr>
              <a:t>loop</a:t>
            </a:r>
            <a:r>
              <a:rPr lang="en-US" sz="2800">
                <a:solidFill>
                  <a:prstClr val="white"/>
                </a:solidFill>
                <a:latin typeface="Courier New" panose="02070309020205020404" pitchFamily="49" charset="0"/>
                <a:cs typeface="Courier New" panose="02070309020205020404" pitchFamily="49" charset="0"/>
              </a:rPr>
              <a:t>:</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%eax</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mfence</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jmp </a:t>
            </a:r>
            <a:r>
              <a:rPr lang="en-US" sz="2800" u="sng">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36" name="YArrow"/>
          <p:cNvCxnSpPr>
            <a:stCxn id="37"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3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fontAlgn="auto">
              <a:spcBef>
                <a:spcPts val="0"/>
              </a:spcBef>
              <a:spcAft>
                <a:spcPts val="0"/>
              </a:spcAft>
            </a:pP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40" name="XArrow"/>
          <p:cNvCxnSpPr>
            <a:stCxn id="41"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41"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fontAlgn="auto">
              <a:spcBef>
                <a:spcPts val="0"/>
              </a:spcBef>
              <a:spcAft>
                <a:spcPts val="0"/>
              </a:spcAft>
            </a:pP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0" name="Rectangle 19"/>
          <p:cNvSpPr/>
          <p:nvPr/>
        </p:nvSpPr>
        <p:spPr>
          <a:xfrm>
            <a:off x="-324544" y="6453336"/>
            <a:ext cx="5310336" cy="369332"/>
          </a:xfrm>
          <a:prstGeom prst="rect">
            <a:avLst/>
          </a:prstGeom>
        </p:spPr>
        <p:txBody>
          <a:bodyPr wrap="square">
            <a:spAutoFit/>
          </a:bodyPr>
          <a:lstStyle/>
          <a:p>
            <a:pPr lvl="1" fontAlgn="auto">
              <a:spcBef>
                <a:spcPts val="0"/>
              </a:spcBef>
              <a:spcAft>
                <a:spcPts val="0"/>
              </a:spcAft>
            </a:pPr>
            <a:r>
              <a:rPr lang="en-US" dirty="0">
                <a:solidFill>
                  <a:prstClr val="black"/>
                </a:solidFill>
                <a:latin typeface="Calibri"/>
                <a:ea typeface="+mn-ea"/>
                <a:cs typeface="+mn-cs"/>
                <a:hlinkClick r:id="rId6"/>
              </a:rPr>
              <a:t>https://github.com/CMU-SAFARI/rowhammer</a:t>
            </a:r>
            <a:r>
              <a:rPr lang="en-US" dirty="0">
                <a:solidFill>
                  <a:prstClr val="black"/>
                </a:solidFill>
                <a:latin typeface="Calibri"/>
                <a:ea typeface="+mn-ea"/>
                <a:cs typeface="+mn-cs"/>
              </a:rPr>
              <a:t> </a:t>
            </a:r>
          </a:p>
        </p:txBody>
      </p:sp>
    </p:spTree>
    <p:extLst>
      <p:ext uri="{BB962C8B-B14F-4D97-AF65-F5344CB8AC3E}">
        <p14:creationId xmlns:p14="http://schemas.microsoft.com/office/powerpoint/2010/main" val="3366066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a:latin typeface="Garamond" charset="0"/>
              </a:rPr>
              <a:t>Recommended Reading</a:t>
            </a:r>
          </a:p>
        </p:txBody>
      </p:sp>
      <p:sp>
        <p:nvSpPr>
          <p:cNvPr id="3" name="Content Placeholder 2"/>
          <p:cNvSpPr>
            <a:spLocks noGrp="1"/>
          </p:cNvSpPr>
          <p:nvPr>
            <p:ph idx="1"/>
          </p:nvPr>
        </p:nvSpPr>
        <p:spPr>
          <a:xfrm>
            <a:off x="228600" y="996950"/>
            <a:ext cx="8610600" cy="5194300"/>
          </a:xfrm>
        </p:spPr>
        <p:txBody>
          <a:bodyPr/>
          <a:lstStyle/>
          <a:p>
            <a:pPr eaLnBrk="1" hangingPunct="1">
              <a:defRPr/>
            </a:pPr>
            <a:r>
              <a:rPr lang="en-US" dirty="0">
                <a:solidFill>
                  <a:srgbClr val="000000"/>
                </a:solidFill>
                <a:latin typeface="Tahoma" charset="0"/>
              </a:rPr>
              <a:t>Moore, </a:t>
            </a:r>
            <a:r>
              <a:rPr lang="ja-JP" altLang="en-US" dirty="0">
                <a:solidFill>
                  <a:srgbClr val="000000"/>
                </a:solidFill>
                <a:latin typeface="Tahoma" charset="0"/>
              </a:rPr>
              <a:t>“</a:t>
            </a:r>
            <a:r>
              <a:rPr lang="en-US" altLang="ja-JP" dirty="0" smtClean="0">
                <a:solidFill>
                  <a:srgbClr val="0000FF"/>
                </a:solidFill>
                <a:latin typeface="Tahoma" charset="0"/>
              </a:rPr>
              <a:t>Cramming more components onto integrated circuits</a:t>
            </a:r>
            <a:r>
              <a:rPr lang="en-US" altLang="ja-JP" dirty="0">
                <a:solidFill>
                  <a:srgbClr val="000000"/>
                </a:solidFill>
                <a:latin typeface="Tahoma" charset="0"/>
              </a:rPr>
              <a:t>,</a:t>
            </a:r>
            <a:r>
              <a:rPr lang="ja-JP" altLang="en-US" dirty="0">
                <a:solidFill>
                  <a:srgbClr val="000000"/>
                </a:solidFill>
                <a:latin typeface="Tahoma" charset="0"/>
              </a:rPr>
              <a:t>”</a:t>
            </a:r>
            <a:r>
              <a:rPr lang="en-US" altLang="ja-JP" dirty="0">
                <a:solidFill>
                  <a:srgbClr val="000000"/>
                </a:solidFill>
                <a:latin typeface="Tahoma" charset="0"/>
              </a:rPr>
              <a:t> </a:t>
            </a:r>
            <a:r>
              <a:rPr lang="en-US" dirty="0" smtClean="0">
                <a:solidFill>
                  <a:srgbClr val="000000"/>
                </a:solidFill>
                <a:latin typeface="Tahoma" charset="0"/>
              </a:rPr>
              <a:t>Electronics </a:t>
            </a:r>
            <a:r>
              <a:rPr lang="en-US" dirty="0">
                <a:solidFill>
                  <a:srgbClr val="000000"/>
                </a:solidFill>
                <a:latin typeface="Tahoma" charset="0"/>
              </a:rPr>
              <a:t>Magazine, 1965. </a:t>
            </a:r>
            <a:endParaRPr lang="en-US" dirty="0" smtClean="0">
              <a:solidFill>
                <a:srgbClr val="000000"/>
              </a:solidFill>
              <a:latin typeface="Tahoma" charset="0"/>
            </a:endParaRPr>
          </a:p>
          <a:p>
            <a:pPr eaLnBrk="1" hangingPunct="1">
              <a:defRPr/>
            </a:pPr>
            <a:endParaRPr lang="en-US" dirty="0">
              <a:solidFill>
                <a:srgbClr val="000000"/>
              </a:solidFill>
              <a:latin typeface="Tahoma" charset="0"/>
            </a:endParaRPr>
          </a:p>
          <a:p>
            <a:pPr eaLnBrk="1" hangingPunct="1">
              <a:defRPr/>
            </a:pPr>
            <a:r>
              <a:rPr lang="en-US" dirty="0" smtClean="0">
                <a:solidFill>
                  <a:srgbClr val="000000"/>
                </a:solidFill>
                <a:latin typeface="Tahoma" charset="0"/>
              </a:rPr>
              <a:t>Only </a:t>
            </a:r>
            <a:r>
              <a:rPr lang="en-US" dirty="0">
                <a:solidFill>
                  <a:srgbClr val="000000"/>
                </a:solidFill>
                <a:latin typeface="Tahoma" charset="0"/>
              </a:rPr>
              <a:t>3</a:t>
            </a:r>
            <a:r>
              <a:rPr lang="en-US" dirty="0" smtClean="0">
                <a:solidFill>
                  <a:srgbClr val="000000"/>
                </a:solidFill>
                <a:latin typeface="Tahoma" charset="0"/>
              </a:rPr>
              <a:t> pages</a:t>
            </a:r>
          </a:p>
          <a:p>
            <a:pPr eaLnBrk="1" hangingPunct="1">
              <a:defRPr/>
            </a:pPr>
            <a:endParaRPr lang="en-US" dirty="0" smtClean="0">
              <a:solidFill>
                <a:srgbClr val="000000"/>
              </a:solidFill>
              <a:latin typeface="Tahoma" charset="0"/>
            </a:endParaRPr>
          </a:p>
          <a:p>
            <a:pPr>
              <a:defRPr/>
            </a:pPr>
            <a:r>
              <a:rPr lang="en-US" dirty="0" smtClean="0"/>
              <a:t>A quote:</a:t>
            </a:r>
          </a:p>
          <a:p>
            <a:pPr marL="0" indent="0">
              <a:buFont typeface="Wingdings" charset="0"/>
              <a:buNone/>
              <a:defRPr/>
            </a:pPr>
            <a:r>
              <a:rPr lang="en-US" i="1" dirty="0"/>
              <a:t> </a:t>
            </a:r>
            <a:r>
              <a:rPr lang="en-US" i="1" dirty="0" smtClean="0"/>
              <a:t>  “With unit cost falling as the number of components per circuit rises, by 1975 economics may dictate squeezing as many as 65 000 components on a single silicon chip.”</a:t>
            </a:r>
          </a:p>
          <a:p>
            <a:pPr marL="0" indent="0">
              <a:buFont typeface="Wingdings" charset="0"/>
              <a:buNone/>
              <a:defRPr/>
            </a:pPr>
            <a:endParaRPr lang="en-US" i="1" dirty="0"/>
          </a:p>
          <a:p>
            <a:pPr>
              <a:defRPr/>
            </a:pPr>
            <a:r>
              <a:rPr lang="en-US" dirty="0" smtClean="0"/>
              <a:t>Another quote:</a:t>
            </a:r>
          </a:p>
          <a:p>
            <a:pPr marL="0" indent="0">
              <a:buFont typeface="Wingdings" charset="0"/>
              <a:buNone/>
              <a:defRPr/>
            </a:pPr>
            <a:r>
              <a:rPr lang="en-US" dirty="0" smtClean="0"/>
              <a:t>    </a:t>
            </a:r>
            <a:r>
              <a:rPr lang="en-US" i="1" dirty="0" smtClean="0"/>
              <a:t>“Will it be possible to remove the heat generated by tens of thousands of components in a single silicon chip?”</a:t>
            </a:r>
          </a:p>
          <a:p>
            <a:pPr>
              <a:defRPr/>
            </a:pPr>
            <a:endParaRPr lang="en-US" dirty="0"/>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9754E2-CE49-9045-8C9C-CBD07586A86D}" type="slidenum">
              <a:rPr lang="en-US" sz="1600">
                <a:solidFill>
                  <a:srgbClr val="000000"/>
                </a:solidFill>
                <a:latin typeface="Garamond" charset="0"/>
                <a:cs typeface="Arial" charset="0"/>
              </a:rPr>
              <a:pPr eaLnBrk="1" hangingPunct="1"/>
              <a:t>5</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38166935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fontAlgn="auto">
              <a:spcBef>
                <a:spcPts val="0"/>
              </a:spcBef>
              <a:spcAft>
                <a:spcPts val="0"/>
              </a:spcAft>
            </a:pPr>
            <a:r>
              <a:rPr lang="en-US" sz="5400" b="1">
                <a:solidFill>
                  <a:prstClr val="black">
                    <a:lumMod val="65000"/>
                    <a:lumOff val="35000"/>
                  </a:prstClr>
                </a:solidFill>
                <a:latin typeface="Calibri Light"/>
                <a:ea typeface="+mn-ea"/>
                <a:cs typeface="+mn-cs"/>
              </a:rPr>
              <a:t>DRAM Module</a:t>
            </a: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fontAlgn="auto">
              <a:spcBef>
                <a:spcPts val="0"/>
              </a:spcBef>
              <a:spcAft>
                <a:spcPts val="0"/>
              </a:spcAft>
            </a:pPr>
            <a:r>
              <a:rPr lang="en-US" sz="5400" b="1">
                <a:solidFill>
                  <a:prstClr val="black">
                    <a:lumMod val="65000"/>
                    <a:lumOff val="35000"/>
                  </a:prstClr>
                </a:solidFill>
                <a:latin typeface="Calibri Light"/>
                <a:ea typeface="+mn-ea"/>
                <a:cs typeface="+mn-cs"/>
              </a:rPr>
              <a:t>x86 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lang="en-US" sz="2800" b="1">
                <a:solidFill>
                  <a:prstClr val="black"/>
                </a:solidFill>
                <a:latin typeface="Calibri Light"/>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lang="en-US" sz="2800" b="1">
                <a:solidFill>
                  <a:prstClr val="black"/>
                </a:solidFill>
                <a:latin typeface="Calibri Light"/>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fontAlgn="auto">
              <a:lnSpc>
                <a:spcPct val="90000"/>
              </a:lnSpc>
              <a:spcBef>
                <a:spcPts val="0"/>
              </a:spcBef>
              <a:spcAft>
                <a:spcPts val="0"/>
              </a:spcAft>
            </a:pPr>
            <a:r>
              <a:rPr lang="en-US" sz="2800" u="sng">
                <a:solidFill>
                  <a:prstClr val="white"/>
                </a:solidFill>
                <a:latin typeface="Courier New" panose="02070309020205020404" pitchFamily="49" charset="0"/>
                <a:cs typeface="Courier New" panose="02070309020205020404" pitchFamily="49" charset="0"/>
              </a:rPr>
              <a:t>loop</a:t>
            </a:r>
            <a:r>
              <a:rPr lang="en-US" sz="2800">
                <a:solidFill>
                  <a:prstClr val="white"/>
                </a:solidFill>
                <a:latin typeface="Courier New" panose="02070309020205020404" pitchFamily="49" charset="0"/>
                <a:cs typeface="Courier New" panose="02070309020205020404" pitchFamily="49" charset="0"/>
              </a:rPr>
              <a:t>:</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%eax</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mov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  </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clflush (</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mfence</a:t>
            </a:r>
          </a:p>
          <a:p>
            <a:pPr marL="114300" fontAlgn="auto">
              <a:lnSpc>
                <a:spcPct val="90000"/>
              </a:lnSpc>
              <a:spcBef>
                <a:spcPts val="0"/>
              </a:spcBef>
              <a:spcAft>
                <a:spcPts val="0"/>
              </a:spcAft>
            </a:pPr>
            <a:r>
              <a:rPr lang="en-US" sz="2800">
                <a:solidFill>
                  <a:prstClr val="white"/>
                </a:solidFill>
                <a:latin typeface="Courier New" panose="02070309020205020404" pitchFamily="49" charset="0"/>
                <a:cs typeface="Courier New" panose="02070309020205020404" pitchFamily="49" charset="0"/>
              </a:rPr>
              <a:t>  jmp </a:t>
            </a:r>
            <a:r>
              <a:rPr lang="en-US" sz="2800" u="sng">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fontAlgn="auto">
              <a:spcBef>
                <a:spcPts val="0"/>
              </a:spcBef>
              <a:spcAft>
                <a:spcPts val="0"/>
              </a:spcAft>
            </a:pP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fontAlgn="auto">
              <a:spcBef>
                <a:spcPts val="0"/>
              </a:spcBef>
              <a:spcAft>
                <a:spcPts val="0"/>
              </a:spcAft>
            </a:pPr>
            <a:r>
              <a:rPr lang="en-US" sz="3200" b="1">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5310336" cy="369332"/>
          </a:xfrm>
          <a:prstGeom prst="rect">
            <a:avLst/>
          </a:prstGeom>
        </p:spPr>
        <p:txBody>
          <a:bodyPr wrap="square">
            <a:spAutoFit/>
          </a:bodyPr>
          <a:lstStyle/>
          <a:p>
            <a:pPr lvl="1" fontAlgn="auto">
              <a:spcBef>
                <a:spcPts val="0"/>
              </a:spcBef>
              <a:spcAft>
                <a:spcPts val="0"/>
              </a:spcAft>
            </a:pPr>
            <a:r>
              <a:rPr lang="en-US" dirty="0">
                <a:solidFill>
                  <a:prstClr val="black"/>
                </a:solidFill>
                <a:latin typeface="Calibri"/>
                <a:ea typeface="+mn-ea"/>
                <a:cs typeface="+mn-cs"/>
                <a:hlinkClick r:id="rId6"/>
              </a:rPr>
              <a:t>https://github.com/CMU-SAFARI/rowhammer</a:t>
            </a:r>
            <a:r>
              <a:rPr lang="en-US" dirty="0">
                <a:solidFill>
                  <a:prstClr val="black"/>
                </a:solidFill>
                <a:latin typeface="Calibri"/>
                <a:ea typeface="+mn-ea"/>
                <a:cs typeface="+mn-cs"/>
              </a:rPr>
              <a:t> </a:t>
            </a:r>
          </a:p>
        </p:txBody>
      </p:sp>
    </p:spTree>
    <p:extLst>
      <p:ext uri="{BB962C8B-B14F-4D97-AF65-F5344CB8AC3E}">
        <p14:creationId xmlns:p14="http://schemas.microsoft.com/office/powerpoint/2010/main" val="189827469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679083370"/>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51</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pPr fontAlgn="auto">
              <a:spcBef>
                <a:spcPts val="0"/>
              </a:spcBef>
              <a:spcAft>
                <a:spcPts val="0"/>
              </a:spcAft>
            </a:pPr>
            <a:r>
              <a:rPr lang="en-US" dirty="0">
                <a:solidFill>
                  <a:prstClr val="black"/>
                </a:solidFill>
                <a:latin typeface="Tahoma" charset="0"/>
              </a:rPr>
              <a:t>Kim+, “</a:t>
            </a:r>
            <a:r>
              <a:rPr lang="en-US" dirty="0">
                <a:solidFill>
                  <a:srgbClr val="0000FF"/>
                </a:solidFill>
                <a:latin typeface="Calibri"/>
                <a:ea typeface="+mn-ea"/>
                <a:cs typeface="+mn-cs"/>
              </a:rPr>
              <a:t>Flipping Bits in Memory Without Accessing Them: An Experimental Study of DRAM Disturbance Errors</a:t>
            </a:r>
            <a:r>
              <a:rPr lang="en-US" dirty="0">
                <a:solidFill>
                  <a:prstClr val="black"/>
                </a:solidFill>
                <a:latin typeface="Tahoma"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1011142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52</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fontAlgn="auto">
              <a:spcBef>
                <a:spcPts val="0"/>
              </a:spcBef>
              <a:spcAft>
                <a:spcPts val="0"/>
              </a:spcAft>
            </a:pPr>
            <a:r>
              <a:rPr lang="en-US" sz="3600" i="1" dirty="0">
                <a:solidFill>
                  <a:srgbClr val="FF0000"/>
                </a:solidFill>
                <a:latin typeface="Calibri Light"/>
                <a:ea typeface="+mn-ea"/>
                <a:cs typeface="+mn-cs"/>
              </a:rPr>
              <a:t>All modules from </a:t>
            </a:r>
            <a:r>
              <a:rPr lang="en-US" sz="3200" i="1" dirty="0">
                <a:solidFill>
                  <a:srgbClr val="FF0000"/>
                </a:solidFill>
                <a:latin typeface="Cambria Math" panose="02040503050406030204" pitchFamily="18" charset="0"/>
                <a:ea typeface="Cambria Math" panose="02040503050406030204" pitchFamily="18" charset="0"/>
                <a:cs typeface="+mn-cs"/>
              </a:rPr>
              <a:t>2012–2013 </a:t>
            </a:r>
            <a:r>
              <a:rPr lang="en-US" sz="3600" i="1" dirty="0">
                <a:solidFill>
                  <a:srgbClr val="FF0000"/>
                </a:solidFill>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fontAlgn="auto">
              <a:lnSpc>
                <a:spcPct val="80000"/>
              </a:lnSpc>
              <a:spcBef>
                <a:spcPts val="0"/>
              </a:spcBef>
              <a:spcAft>
                <a:spcPts val="0"/>
              </a:spcAft>
            </a:pPr>
            <a:r>
              <a:rPr lang="en-US" sz="2800" i="1" dirty="0">
                <a:solidFill>
                  <a:srgbClr val="70AE46"/>
                </a:solidFill>
                <a:latin typeface="Calibri Light"/>
                <a:cs typeface="Courier New" panose="02070309020205020404" pitchFamily="49" charset="0"/>
              </a:rPr>
              <a:t>First</a:t>
            </a:r>
          </a:p>
          <a:p>
            <a:pPr algn="ctr" fontAlgn="auto">
              <a:lnSpc>
                <a:spcPct val="80000"/>
              </a:lnSpc>
              <a:spcBef>
                <a:spcPts val="0"/>
              </a:spcBef>
              <a:spcAft>
                <a:spcPts val="0"/>
              </a:spcAft>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Errors </a:t>
            </a:r>
            <a:r>
              <a:rPr lang="en-US" sz="4400" b="0" i="1" dirty="0" smtClean="0">
                <a:solidFill>
                  <a:srgbClr val="1A5712"/>
                </a:solidFill>
                <a:latin typeface="Garamond" charset="0"/>
                <a:ea typeface="ＭＳ Ｐゴシック" charset="0"/>
                <a:cs typeface="ＭＳ Ｐゴシック" charset="0"/>
              </a:rPr>
              <a:t>vs. </a:t>
            </a:r>
            <a:r>
              <a:rPr lang="en-US" sz="4400" b="0" dirty="0" smtClean="0">
                <a:solidFill>
                  <a:srgbClr val="1A5712"/>
                </a:solidFill>
                <a:latin typeface="Garamond" charset="0"/>
                <a:ea typeface="ＭＳ Ｐゴシック" charset="0"/>
                <a:cs typeface="ＭＳ Ｐゴシック" charset="0"/>
              </a:rPr>
              <a:t>Vintage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310063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fontAlgn="auto">
              <a:spcBef>
                <a:spcPts val="0"/>
              </a:spcBef>
              <a:spcAft>
                <a:spcPts val="0"/>
              </a:spcAft>
            </a:pPr>
            <a:r>
              <a:rPr lang="en-US" sz="1600" dirty="0">
                <a:solidFill>
                  <a:srgbClr val="0000FF"/>
                </a:solidFill>
                <a:latin typeface="Tahoma"/>
                <a:ea typeface="+mn-ea"/>
                <a:cs typeface="+mn-cs"/>
                <a:hlinkClick r:id="rId4"/>
              </a:rPr>
              <a:t>An Experimental Study of Data Retention Behavior in Modern DRAM Devices: Implications for Retention Time Profiling Mechanisms</a:t>
            </a:r>
            <a:r>
              <a:rPr lang="en-US" sz="1600" dirty="0">
                <a:solidFill>
                  <a:srgbClr val="000000"/>
                </a:solidFill>
                <a:latin typeface="Tahoma"/>
                <a:ea typeface="+mn-ea"/>
                <a:cs typeface="+mn-cs"/>
              </a:rPr>
              <a:t> (Liu et al., ISCA 2013)</a:t>
            </a:r>
          </a:p>
          <a:p>
            <a:pPr lvl="1" fontAlgn="auto">
              <a:spcBef>
                <a:spcPts val="0"/>
              </a:spcBef>
              <a:spcAft>
                <a:spcPts val="0"/>
              </a:spcAft>
            </a:pPr>
            <a:endParaRPr lang="en-US" sz="1600" dirty="0">
              <a:solidFill>
                <a:srgbClr val="000000"/>
              </a:solidFill>
              <a:latin typeface="Tahoma" charset="0"/>
            </a:endParaRPr>
          </a:p>
          <a:p>
            <a:pPr lvl="1" fontAlgn="auto">
              <a:spcBef>
                <a:spcPts val="0"/>
              </a:spcBef>
              <a:spcAft>
                <a:spcPts val="0"/>
              </a:spcAft>
            </a:pPr>
            <a:r>
              <a:rPr lang="en-US" sz="1600" dirty="0">
                <a:solidFill>
                  <a:srgbClr val="0000FF"/>
                </a:solidFill>
                <a:latin typeface="Tahoma" charset="0"/>
                <a:hlinkClick r:id="rId5"/>
              </a:rPr>
              <a:t>The Efficacy of Error Mitigation Techniques for DRAM Retention Failures: A Comparative Experimental Study</a:t>
            </a:r>
            <a:r>
              <a:rPr lang="en-US" sz="1600" dirty="0">
                <a:solidFill>
                  <a:srgbClr val="000000"/>
                </a:solidFill>
                <a:latin typeface="Tahoma" charset="0"/>
              </a:rPr>
              <a:t> </a:t>
            </a:r>
          </a:p>
          <a:p>
            <a:pPr lvl="1" fontAlgn="auto">
              <a:spcBef>
                <a:spcPts val="0"/>
              </a:spcBef>
              <a:spcAft>
                <a:spcPts val="0"/>
              </a:spcAft>
            </a:pPr>
            <a:r>
              <a:rPr lang="en-US" sz="1600" dirty="0">
                <a:solidFill>
                  <a:srgbClr val="000000"/>
                </a:solidFill>
                <a:latin typeface="Tahoma" charset="0"/>
              </a:rPr>
              <a:t>(Khan et al., SIGMETRICS 2014)</a:t>
            </a:r>
            <a:endParaRPr lang="en-US" sz="1600" dirty="0">
              <a:solidFill>
                <a:srgbClr val="000000"/>
              </a:solidFill>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lvl="1" fontAlgn="auto">
              <a:spcBef>
                <a:spcPts val="0"/>
              </a:spcBef>
              <a:spcAft>
                <a:spcPts val="0"/>
              </a:spcAft>
            </a:pPr>
            <a:r>
              <a:rPr lang="en-US" sz="1600" dirty="0">
                <a:solidFill>
                  <a:srgbClr val="0000FF"/>
                </a:solidFill>
                <a:latin typeface="Tahoma"/>
                <a:ea typeface="+mn-ea"/>
                <a:cs typeface="+mn-cs"/>
                <a:hlinkClick r:id="rId6"/>
              </a:rPr>
              <a:t>Flipping Bits in Memory Without Accessing Them: An Experimental Study of DRAM Disturbance Errors</a:t>
            </a:r>
            <a:r>
              <a:rPr lang="en-US" sz="1600" dirty="0">
                <a:solidFill>
                  <a:srgbClr val="000000"/>
                </a:solidFill>
                <a:latin typeface="Tahoma"/>
                <a:ea typeface="+mn-ea"/>
                <a:cs typeface="+mn-cs"/>
              </a:rPr>
              <a:t> (Kim et al., ISCA 2014)</a:t>
            </a:r>
          </a:p>
          <a:p>
            <a:pPr lvl="1" fontAlgn="auto">
              <a:spcBef>
                <a:spcPts val="0"/>
              </a:spcBef>
              <a:spcAft>
                <a:spcPts val="0"/>
              </a:spcAft>
            </a:pPr>
            <a:endParaRPr lang="en-US" sz="1600" dirty="0">
              <a:solidFill>
                <a:srgbClr val="000000"/>
              </a:solidFill>
              <a:latin typeface="Tahoma" charset="0"/>
            </a:endParaRPr>
          </a:p>
          <a:p>
            <a:pPr lvl="1" fontAlgn="auto">
              <a:spcBef>
                <a:spcPts val="0"/>
              </a:spcBef>
              <a:spcAft>
                <a:spcPts val="0"/>
              </a:spcAft>
            </a:pPr>
            <a:r>
              <a:rPr lang="en-US" sz="1600" dirty="0">
                <a:solidFill>
                  <a:srgbClr val="0000FF"/>
                </a:solidFill>
                <a:latin typeface="Tahoma" charset="0"/>
                <a:hlinkClick r:id="rId7"/>
              </a:rPr>
              <a:t>Adaptive-Latency DRAM: Optimizing DRAM Timing for the Common-Case</a:t>
            </a:r>
            <a:r>
              <a:rPr lang="en-US" sz="1600" dirty="0">
                <a:solidFill>
                  <a:srgbClr val="000000"/>
                </a:solidFill>
                <a:latin typeface="Tahoma" charset="0"/>
              </a:rPr>
              <a:t> (Lee et al., HPCA 2015)</a:t>
            </a:r>
          </a:p>
          <a:p>
            <a:pPr lvl="1" fontAlgn="auto">
              <a:spcBef>
                <a:spcPts val="0"/>
              </a:spcBef>
              <a:spcAft>
                <a:spcPts val="0"/>
              </a:spcAft>
            </a:pPr>
            <a:endParaRPr lang="en-US" sz="1600" dirty="0">
              <a:solidFill>
                <a:srgbClr val="000000"/>
              </a:solidFill>
              <a:latin typeface="Tahoma" charset="0"/>
            </a:endParaRPr>
          </a:p>
          <a:p>
            <a:pPr lvl="1" fontAlgn="auto">
              <a:spcBef>
                <a:spcPts val="0"/>
              </a:spcBef>
              <a:spcAft>
                <a:spcPts val="0"/>
              </a:spcAft>
            </a:pPr>
            <a:r>
              <a:rPr lang="en-US" sz="1600" dirty="0">
                <a:solidFill>
                  <a:srgbClr val="0000FF"/>
                </a:solidFill>
                <a:latin typeface="Tahoma" charset="0"/>
                <a:hlinkClick r:id="rId8"/>
              </a:rPr>
              <a:t>AVATAR: A Variable-Retention-Time (VRT) Aware Refresh for DRAM Systems</a:t>
            </a:r>
            <a:r>
              <a:rPr lang="en-US" sz="1600" dirty="0">
                <a:solidFill>
                  <a:srgbClr val="000000"/>
                </a:solidFill>
                <a:latin typeface="Tahoma" charset="0"/>
              </a:rPr>
              <a:t> (</a:t>
            </a:r>
            <a:r>
              <a:rPr lang="en-US" sz="1600" dirty="0" err="1">
                <a:solidFill>
                  <a:srgbClr val="000000"/>
                </a:solidFill>
                <a:latin typeface="Tahoma" charset="0"/>
              </a:rPr>
              <a:t>Qureshi</a:t>
            </a:r>
            <a:r>
              <a:rPr lang="en-US" sz="1600" dirty="0">
                <a:solidFill>
                  <a:srgbClr val="000000"/>
                </a:solidFill>
                <a:latin typeface="Tahoma" charset="0"/>
              </a:rPr>
              <a:t> et al., DSN 2015)</a:t>
            </a:r>
            <a:endParaRPr lang="en-US" sz="1600" dirty="0">
              <a:solidFill>
                <a:srgbClr val="000000"/>
              </a:solidFill>
              <a:latin typeface="Tahoma"/>
              <a:ea typeface="+mn-ea"/>
              <a:cs typeface="+mn-cs"/>
            </a:endParaRPr>
          </a:p>
        </p:txBody>
      </p:sp>
    </p:spTree>
    <p:extLst>
      <p:ext uri="{BB962C8B-B14F-4D97-AF65-F5344CB8AC3E}">
        <p14:creationId xmlns:p14="http://schemas.microsoft.com/office/powerpoint/2010/main" val="1903458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54</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fontAlgn="auto">
              <a:spcBef>
                <a:spcPts val="0"/>
              </a:spcBef>
              <a:spcAft>
                <a:spcPts val="0"/>
              </a:spcAft>
            </a:pPr>
            <a:r>
              <a:rPr lang="en-US" sz="1600" dirty="0">
                <a:solidFill>
                  <a:srgbClr val="000000"/>
                </a:solidFill>
                <a:latin typeface="Tahoma" charset="0"/>
              </a:rPr>
              <a:t>Kim+, “</a:t>
            </a:r>
            <a:r>
              <a:rPr lang="en-US" sz="1600" dirty="0">
                <a:solidFill>
                  <a:srgbClr val="0000FF"/>
                </a:solidFill>
                <a:latin typeface="Tahoma"/>
                <a:ea typeface="+mn-ea"/>
                <a:cs typeface="+mn-cs"/>
              </a:rPr>
              <a:t>Flipping Bits in Memory Without Accessing Them: An Experimental Study of DRAM Disturbance Errors</a:t>
            </a:r>
            <a:r>
              <a:rPr lang="en-US" sz="1600" dirty="0">
                <a:solidFill>
                  <a:srgbClr val="000000"/>
                </a:solidFill>
                <a:latin typeface="Tahoma"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90000"/>
              </a:lnSpc>
              <a:spcBef>
                <a:spcPts val="0"/>
              </a:spcBef>
              <a:spcAft>
                <a:spcPts val="0"/>
              </a:spcAft>
            </a:pPr>
            <a:r>
              <a:rPr lang="en-US" sz="2400" b="1">
                <a:solidFill>
                  <a:srgbClr val="FFFF00"/>
                </a:solidFill>
                <a:effectLst>
                  <a:outerShdw blurRad="38100" dist="38100" dir="2700000" algn="tl">
                    <a:srgbClr val="000000">
                      <a:alpha val="43137"/>
                    </a:srgbClr>
                  </a:outerShdw>
                </a:effectLst>
                <a:latin typeface="Tahoma"/>
              </a:rPr>
              <a:t>Temperature</a:t>
            </a:r>
          </a:p>
          <a:p>
            <a:pPr algn="ctr" fontAlgn="auto">
              <a:lnSpc>
                <a:spcPct val="90000"/>
              </a:lnSpc>
              <a:spcBef>
                <a:spcPts val="0"/>
              </a:spcBef>
              <a:spcAft>
                <a:spcPts val="0"/>
              </a:spcAft>
            </a:pPr>
            <a:r>
              <a:rPr lang="en-US" sz="2400" b="1">
                <a:solidFill>
                  <a:srgbClr val="FFFF00"/>
                </a:solidFill>
                <a:effectLst>
                  <a:outerShdw blurRad="38100" dist="38100" dir="2700000" algn="tl">
                    <a:srgbClr val="000000">
                      <a:alpha val="43137"/>
                    </a:srgbClr>
                  </a:outerShdw>
                </a:effectLst>
                <a:latin typeface="Tahoma"/>
              </a:rPr>
              <a:t>Controller</a:t>
            </a:r>
          </a:p>
          <a:p>
            <a:pPr algn="ctr" fontAlgn="auto">
              <a:lnSpc>
                <a:spcPct val="90000"/>
              </a:lnSpc>
              <a:spcBef>
                <a:spcPts val="0"/>
              </a:spcBef>
              <a:spcAft>
                <a:spcPts val="0"/>
              </a:spcAft>
            </a:pPr>
            <a:endParaRPr lang="en-US" sz="3200" b="1">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r>
              <a:rPr lang="en-US" sz="2800" b="1" dirty="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r>
              <a:rPr lang="en-US" sz="3200" b="1" dirty="0">
                <a:solidFill>
                  <a:srgbClr val="FFFF00"/>
                </a:solidFill>
                <a:effectLst>
                  <a:outerShdw blurRad="38100" dist="38100" dir="2700000" algn="tl">
                    <a:srgbClr val="000000">
                      <a:alpha val="43137"/>
                    </a:srgbClr>
                  </a:outerShdw>
                </a:effectLst>
                <a:latin typeface="Tahoma"/>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r>
              <a:rPr lang="en-US" sz="3200" b="1" dirty="0">
                <a:solidFill>
                  <a:srgbClr val="FFFF00"/>
                </a:solidFill>
                <a:effectLst>
                  <a:outerShdw blurRad="38100" dist="38100" dir="2700000" algn="tl">
                    <a:srgbClr val="000000">
                      <a:alpha val="43137"/>
                    </a:srgbClr>
                  </a:outerShdw>
                </a:effectLst>
                <a:latin typeface="Tahoma"/>
              </a:rPr>
              <a:t>FPGAs</a:t>
            </a:r>
          </a:p>
        </p:txBody>
      </p:sp>
    </p:spTree>
    <p:extLst>
      <p:ext uri="{BB962C8B-B14F-4D97-AF65-F5344CB8AC3E}">
        <p14:creationId xmlns:p14="http://schemas.microsoft.com/office/powerpoint/2010/main" val="22488365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55</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7" name="Rectangle 6"/>
          <p:cNvSpPr/>
          <p:nvPr/>
        </p:nvSpPr>
        <p:spPr>
          <a:xfrm>
            <a:off x="107950" y="6239053"/>
            <a:ext cx="8568506" cy="646331"/>
          </a:xfrm>
          <a:prstGeom prst="rect">
            <a:avLst/>
          </a:prstGeom>
        </p:spPr>
        <p:txBody>
          <a:bodyPr wrap="square">
            <a:spAutoFit/>
          </a:bodyPr>
          <a:lstStyle/>
          <a:p>
            <a:pPr fontAlgn="auto">
              <a:spcBef>
                <a:spcPts val="0"/>
              </a:spcBef>
              <a:spcAft>
                <a:spcPts val="0"/>
              </a:spcAft>
              <a:defRPr/>
            </a:pPr>
            <a:r>
              <a:rPr lang="en-US" dirty="0">
                <a:solidFill>
                  <a:srgbClr val="0000FF"/>
                </a:solidFill>
                <a:latin typeface="Calibri"/>
                <a:hlinkClick r:id="rId3"/>
              </a:rPr>
              <a:t>Flipping Bits in Memory Without Accessing Them: An Experimental Study of DRAM Disturbance Errors</a:t>
            </a:r>
            <a:r>
              <a:rPr lang="en-US" dirty="0">
                <a:solidFill>
                  <a:srgbClr val="0000FF"/>
                </a:solidFill>
                <a:latin typeface="Calibri"/>
              </a:rPr>
              <a:t>,</a:t>
            </a:r>
            <a:r>
              <a:rPr lang="en-US" dirty="0">
                <a:solidFill>
                  <a:prstClr val="black"/>
                </a:solidFill>
                <a:latin typeface="Tahoma" charset="0"/>
              </a:rPr>
              <a:t> </a:t>
            </a:r>
            <a:r>
              <a:rPr lang="en-US" dirty="0">
                <a:solidFill>
                  <a:prstClr val="black"/>
                </a:solidFill>
                <a:latin typeface="Calibri"/>
              </a:rPr>
              <a:t>(Kim et al., ISCA 2014)</a:t>
            </a:r>
          </a:p>
        </p:txBody>
      </p:sp>
    </p:spTree>
    <p:extLst>
      <p:ext uri="{BB962C8B-B14F-4D97-AF65-F5344CB8AC3E}">
        <p14:creationId xmlns:p14="http://schemas.microsoft.com/office/powerpoint/2010/main" val="230014765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56</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fontAlgn="auto">
              <a:spcBef>
                <a:spcPts val="0"/>
              </a:spcBef>
              <a:spcAft>
                <a:spcPts val="0"/>
              </a:spcAft>
            </a:pPr>
            <a:r>
              <a:rPr lang="en-US" dirty="0">
                <a:solidFill>
                  <a:srgbClr val="0000FF"/>
                </a:solidFill>
                <a:latin typeface="Tahoma"/>
                <a:ea typeface="+mn-ea"/>
                <a:cs typeface="+mn-cs"/>
                <a:hlinkClick r:id="rId5"/>
              </a:rPr>
              <a:t>Exploiting the DRAM rowhammer bug to gain kernel privileges </a:t>
            </a:r>
            <a:r>
              <a:rPr lang="en-US" dirty="0">
                <a:solidFill>
                  <a:srgbClr val="0000FF"/>
                </a:solidFill>
                <a:latin typeface="Tahoma"/>
                <a:ea typeface="+mn-ea"/>
                <a:cs typeface="+mn-cs"/>
              </a:rPr>
              <a:t> (</a:t>
            </a:r>
            <a:r>
              <a:rPr lang="en-US" dirty="0" err="1">
                <a:solidFill>
                  <a:srgbClr val="0000FF"/>
                </a:solidFill>
                <a:latin typeface="Tahoma"/>
                <a:ea typeface="+mn-ea"/>
                <a:cs typeface="+mn-cs"/>
              </a:rPr>
              <a:t>Seaborn</a:t>
            </a:r>
            <a:r>
              <a:rPr lang="en-US" dirty="0">
                <a:solidFill>
                  <a:srgbClr val="0000FF"/>
                </a:solidFill>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fontAlgn="auto">
              <a:spcBef>
                <a:spcPts val="0"/>
              </a:spcBef>
              <a:spcAft>
                <a:spcPts val="0"/>
              </a:spcAft>
              <a:defRPr/>
            </a:pPr>
            <a:r>
              <a:rPr lang="en-US" dirty="0">
                <a:solidFill>
                  <a:srgbClr val="0000FF"/>
                </a:solidFill>
                <a:latin typeface="Tahoma"/>
                <a:hlinkClick r:id="rId6"/>
              </a:rPr>
              <a:t>Flipping Bits in Memory Without Accessing Them: An Experimental Study of DRAM Disturbance Errors</a:t>
            </a:r>
            <a:r>
              <a:rPr lang="en-US" dirty="0">
                <a:solidFill>
                  <a:srgbClr val="0000FF"/>
                </a:solidFill>
                <a:latin typeface="Tahoma"/>
              </a:rPr>
              <a:t> (Kim et al., ISCA 2014)</a:t>
            </a:r>
          </a:p>
        </p:txBody>
      </p:sp>
    </p:spTree>
    <p:extLst>
      <p:ext uri="{BB962C8B-B14F-4D97-AF65-F5344CB8AC3E}">
        <p14:creationId xmlns:p14="http://schemas.microsoft.com/office/powerpoint/2010/main" val="14640402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57</a:t>
            </a:fld>
            <a:endParaRPr lang="en-US"/>
          </a:p>
        </p:txBody>
      </p:sp>
      <p:sp>
        <p:nvSpPr>
          <p:cNvPr id="5" name="Rectangle 4"/>
          <p:cNvSpPr/>
          <p:nvPr/>
        </p:nvSpPr>
        <p:spPr>
          <a:xfrm>
            <a:off x="107504" y="6545534"/>
            <a:ext cx="8496944" cy="615553"/>
          </a:xfrm>
          <a:prstGeom prst="rect">
            <a:avLst/>
          </a:prstGeom>
        </p:spPr>
        <p:txBody>
          <a:bodyPr wrap="square">
            <a:spAutoFit/>
          </a:bodyPr>
          <a:lstStyle/>
          <a:p>
            <a:pPr fontAlgn="auto">
              <a:spcBef>
                <a:spcPts val="0"/>
              </a:spcBef>
              <a:spcAft>
                <a:spcPts val="0"/>
              </a:spcAft>
            </a:pPr>
            <a:r>
              <a:rPr lang="en-US" sz="1600" dirty="0">
                <a:solidFill>
                  <a:srgbClr val="0000FF"/>
                </a:solidFill>
                <a:latin typeface="Tahoma"/>
                <a:ea typeface="+mn-ea"/>
                <a:cs typeface="+mn-cs"/>
                <a:hlinkClick r:id="rId3"/>
              </a:rPr>
              <a:t>Exploiting the DRAM rowhammer bug to gain kernel privileges </a:t>
            </a:r>
            <a:r>
              <a:rPr lang="en-US" sz="1600" dirty="0">
                <a:solidFill>
                  <a:srgbClr val="0000FF"/>
                </a:solidFill>
                <a:latin typeface="Tahoma"/>
                <a:ea typeface="+mn-ea"/>
                <a:cs typeface="+mn-cs"/>
              </a:rPr>
              <a:t> (</a:t>
            </a:r>
            <a:r>
              <a:rPr lang="en-US" sz="1600" dirty="0" err="1">
                <a:solidFill>
                  <a:srgbClr val="0000FF"/>
                </a:solidFill>
                <a:latin typeface="Tahoma"/>
                <a:ea typeface="+mn-ea"/>
                <a:cs typeface="+mn-cs"/>
              </a:rPr>
              <a:t>Seaborn</a:t>
            </a:r>
            <a:r>
              <a:rPr lang="en-US" sz="1600" dirty="0">
                <a:solidFill>
                  <a:srgbClr val="0000FF"/>
                </a:solidFill>
                <a:latin typeface="Tahoma"/>
                <a:ea typeface="+mn-ea"/>
                <a:cs typeface="+mn-cs"/>
              </a:rPr>
              <a:t>, 2015)</a:t>
            </a:r>
          </a:p>
          <a:p>
            <a:pPr fontAlgn="auto">
              <a:spcBef>
                <a:spcPts val="0"/>
              </a:spcBef>
              <a:spcAft>
                <a:spcPts val="0"/>
              </a:spcAft>
            </a:pPr>
            <a:endParaRPr lang="en-US" dirty="0">
              <a:solidFill>
                <a:srgbClr val="0000FF"/>
              </a:solidFill>
              <a:latin typeface="Tahoma"/>
              <a:ea typeface="+mn-ea"/>
              <a:cs typeface="+mn-cs"/>
            </a:endParaRPr>
          </a:p>
        </p:txBody>
      </p:sp>
    </p:spTree>
    <p:extLst>
      <p:ext uri="{BB962C8B-B14F-4D97-AF65-F5344CB8AC3E}">
        <p14:creationId xmlns:p14="http://schemas.microsoft.com/office/powerpoint/2010/main" val="31691462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58</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spTree>
    <p:extLst>
      <p:ext uri="{BB962C8B-B14F-4D97-AF65-F5344CB8AC3E}">
        <p14:creationId xmlns:p14="http://schemas.microsoft.com/office/powerpoint/2010/main" val="39357316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263287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Title 1"/>
          <p:cNvSpPr>
            <a:spLocks noGrp="1"/>
          </p:cNvSpPr>
          <p:nvPr>
            <p:ph type="title"/>
          </p:nvPr>
        </p:nvSpPr>
        <p:spPr/>
        <p:txBody>
          <a:bodyPr/>
          <a:lstStyle/>
          <a:p>
            <a:r>
              <a:rPr lang="en-US">
                <a:latin typeface="Garamond" charset="0"/>
              </a:rPr>
              <a:t>When Moore’s Law Ends …</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rPr>
              <a:t>All good things come to an end</a:t>
            </a:r>
          </a:p>
          <a:p>
            <a:endParaRPr lang="en-US">
              <a:latin typeface="Tahoma" charset="0"/>
            </a:endParaRPr>
          </a:p>
          <a:p>
            <a:r>
              <a:rPr lang="en-US">
                <a:solidFill>
                  <a:srgbClr val="0000FF"/>
                </a:solidFill>
                <a:latin typeface="Tahoma" charset="0"/>
              </a:rPr>
              <a:t>How you architect systems will be even more important</a:t>
            </a:r>
          </a:p>
          <a:p>
            <a:pPr lvl="1"/>
            <a:r>
              <a:rPr lang="en-US">
                <a:latin typeface="Tahoma" charset="0"/>
                <a:ea typeface="ＭＳ Ｐゴシック" charset="0"/>
              </a:rPr>
              <a:t>When technology scaling ends or becomes more difficult</a:t>
            </a:r>
          </a:p>
          <a:p>
            <a:endParaRPr lang="en-US">
              <a:latin typeface="Tahoma" charset="0"/>
            </a:endParaRPr>
          </a:p>
          <a:p>
            <a:r>
              <a:rPr lang="en-US">
                <a:latin typeface="Tahoma" charset="0"/>
              </a:rPr>
              <a:t>Every new beginning is another beginning’s end</a:t>
            </a:r>
          </a:p>
          <a:p>
            <a:pPr lvl="1"/>
            <a:r>
              <a:rPr lang="en-US">
                <a:latin typeface="Tahoma" charset="0"/>
                <a:ea typeface="ＭＳ Ｐゴシック" charset="0"/>
              </a:rPr>
              <a:t>Even if there is a replacement scalable technology, it will require new architectures to take advantage of it</a:t>
            </a:r>
          </a:p>
        </p:txBody>
      </p:sp>
      <p:sp>
        <p:nvSpPr>
          <p:cNvPr id="3860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8DFAB4-8738-1944-BF05-5ABEBE34A73E}" type="slidenum">
              <a:rPr lang="en-US" sz="1600">
                <a:solidFill>
                  <a:srgbClr val="000000"/>
                </a:solidFill>
                <a:latin typeface="Garamond" charset="0"/>
                <a:cs typeface="Arial" charset="0"/>
              </a:rPr>
              <a:pPr eaLnBrk="1" hangingPunct="1"/>
              <a:t>6</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559251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Solve The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DRAM and controllers more intelligent</a:t>
            </a:r>
          </a:p>
          <a:p>
            <a:pPr lvl="1"/>
            <a:r>
              <a:rPr lang="en-US" dirty="0" smtClean="0">
                <a:solidFill>
                  <a:srgbClr val="FF0000"/>
                </a:solidFill>
              </a:rPr>
              <a:t>New interfaces, functions, architectures</a:t>
            </a:r>
            <a:r>
              <a:rPr lang="en-US" dirty="0" smtClean="0"/>
              <a:t>: system-DRAM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60</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US" sz="4000" b="1" dirty="0">
                <a:solidFill>
                  <a:srgbClr val="0000FF"/>
                </a:solidFill>
                <a:latin typeface="Calibri"/>
              </a:rPr>
              <a:t>Solutions (to memory scaling) require </a:t>
            </a:r>
          </a:p>
          <a:p>
            <a:pPr algn="ctr" defTabSz="457200"/>
            <a:r>
              <a:rPr lang="en-US" sz="4000" b="1" dirty="0">
                <a:solidFill>
                  <a:srgbClr val="0000FF"/>
                </a:solidFill>
                <a:latin typeface="Calibri"/>
              </a:rPr>
              <a:t>software/hardware/device cooperation</a:t>
            </a: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fontAlgn="auto">
                <a:spcBef>
                  <a:spcPts val="0"/>
                </a:spcBef>
                <a:spcAft>
                  <a:spcPts val="0"/>
                </a:spcAft>
                <a:defRPr/>
              </a:pPr>
              <a:r>
                <a:rPr lang="en-US">
                  <a:solidFill>
                    <a:srgbClr val="000000"/>
                  </a:solidFill>
                  <a:latin typeface="Arial" pitchFamily="-105" charset="0"/>
                  <a:ea typeface="+mn-ea"/>
                  <a:cs typeface="+mn-cs"/>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fontAlgn="auto">
                <a:spcBef>
                  <a:spcPts val="0"/>
                </a:spcBef>
                <a:spcAft>
                  <a:spcPts val="0"/>
                </a:spcAft>
                <a:defRPr/>
              </a:pPr>
              <a:r>
                <a:rPr lang="en-US">
                  <a:solidFill>
                    <a:srgbClr val="000000"/>
                  </a:solidFill>
                  <a:latin typeface="Arial" pitchFamily="-105" charset="0"/>
                  <a:ea typeface="+mn-ea"/>
                  <a:cs typeface="+mn-cs"/>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fontAlgn="auto">
                <a:spcBef>
                  <a:spcPts val="0"/>
                </a:spcBef>
                <a:spcAft>
                  <a:spcPts val="0"/>
                </a:spcAft>
                <a:defRPr/>
              </a:pPr>
              <a:r>
                <a:rPr lang="en-US">
                  <a:solidFill>
                    <a:srgbClr val="000000"/>
                  </a:solidFill>
                  <a:latin typeface="Arial" pitchFamily="-105" charset="0"/>
                  <a:ea typeface="+mn-ea"/>
                  <a:cs typeface="+mn-cs"/>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fontAlgn="auto">
                <a:spcBef>
                  <a:spcPts val="0"/>
                </a:spcBef>
                <a:spcAft>
                  <a:spcPts val="0"/>
                </a:spcAft>
                <a:defRPr/>
              </a:pPr>
              <a:r>
                <a:rPr lang="en-US">
                  <a:solidFill>
                    <a:srgbClr val="000000"/>
                  </a:solidFill>
                  <a:latin typeface="Arial" pitchFamily="-105" charset="0"/>
                  <a:ea typeface="+mn-ea"/>
                  <a:cs typeface="+mn-cs"/>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fontAlgn="auto">
                <a:spcBef>
                  <a:spcPts val="0"/>
                </a:spcBef>
                <a:spcAft>
                  <a:spcPts val="0"/>
                </a:spcAft>
                <a:defRPr/>
              </a:pPr>
              <a:r>
                <a:rPr lang="en-US">
                  <a:solidFill>
                    <a:srgbClr val="000000"/>
                  </a:solidFill>
                  <a:latin typeface="Arial" pitchFamily="-105" charset="0"/>
                  <a:ea typeface="+mn-ea"/>
                  <a:cs typeface="+mn-cs"/>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fontAlgn="auto">
                <a:spcBef>
                  <a:spcPts val="0"/>
                </a:spcBef>
                <a:spcAft>
                  <a:spcPts val="0"/>
                </a:spcAft>
                <a:defRPr/>
              </a:pPr>
              <a:r>
                <a:rPr lang="en-US">
                  <a:solidFill>
                    <a:srgbClr val="000000"/>
                  </a:solidFill>
                  <a:latin typeface="Arial" pitchFamily="-105" charset="0"/>
                  <a:ea typeface="+mn-ea"/>
                  <a:cs typeface="+mn-cs"/>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fontAlgn="auto">
                <a:spcBef>
                  <a:spcPts val="0"/>
                </a:spcBef>
                <a:spcAft>
                  <a:spcPts val="0"/>
                </a:spcAft>
                <a:defRPr/>
              </a:pPr>
              <a:r>
                <a:rPr lang="en-US">
                  <a:solidFill>
                    <a:srgbClr val="000000"/>
                  </a:solidFill>
                  <a:latin typeface="Arial" pitchFamily="-105" charset="0"/>
                  <a:ea typeface="+mn-ea"/>
                  <a:cs typeface="+mn-cs"/>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fontAlgn="auto">
                <a:spcBef>
                  <a:spcPts val="0"/>
                </a:spcBef>
                <a:spcAft>
                  <a:spcPts val="0"/>
                </a:spcAft>
                <a:defRPr/>
              </a:pPr>
              <a:r>
                <a:rPr lang="en-US">
                  <a:solidFill>
                    <a:srgbClr val="000000"/>
                  </a:solidFill>
                  <a:latin typeface="Arial" pitchFamily="-105" charset="0"/>
                  <a:ea typeface="+mn-ea"/>
                  <a:cs typeface="+mn-cs"/>
                </a:rPr>
                <a:t>Runtime System</a:t>
              </a:r>
            </a:p>
            <a:p>
              <a:pPr fontAlgn="auto">
                <a:spcBef>
                  <a:spcPts val="0"/>
                </a:spcBef>
                <a:spcAft>
                  <a:spcPts val="0"/>
                </a:spcAft>
                <a:defRPr/>
              </a:pPr>
              <a:r>
                <a:rPr lang="en-US">
                  <a:solidFill>
                    <a:srgbClr val="000000"/>
                  </a:solidFill>
                  <a:latin typeface="Arial" pitchFamily="-105" charset="0"/>
                  <a:ea typeface="+mn-ea"/>
                  <a:cs typeface="+mn-cs"/>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fontAlgn="auto">
                <a:spcBef>
                  <a:spcPts val="0"/>
                </a:spcBef>
                <a:spcAft>
                  <a:spcPts val="0"/>
                </a:spcAft>
                <a:defRPr/>
              </a:pPr>
              <a:r>
                <a:rPr lang="en-US">
                  <a:solidFill>
                    <a:srgbClr val="000000"/>
                  </a:solidFill>
                  <a:latin typeface="Arial" pitchFamily="-105" charset="0"/>
                  <a:ea typeface="+mn-ea"/>
                  <a:cs typeface="+mn-cs"/>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fontAlgn="auto">
                <a:spcBef>
                  <a:spcPts val="0"/>
                </a:spcBef>
                <a:spcAft>
                  <a:spcPts val="0"/>
                </a:spcAft>
                <a:defRPr/>
              </a:pPr>
              <a:endParaRPr lang="en-US">
                <a:solidFill>
                  <a:srgbClr val="000000"/>
                </a:solidFill>
                <a:latin typeface="Arial" pitchFamily="-105" charset="0"/>
                <a:ea typeface="+mn-ea"/>
                <a:cs typeface="+mn-cs"/>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fontAlgn="auto">
                <a:spcBef>
                  <a:spcPts val="0"/>
                </a:spcBef>
                <a:spcAft>
                  <a:spcPts val="0"/>
                </a:spcAft>
                <a:defRPr/>
              </a:pPr>
              <a:endParaRPr lang="en-US">
                <a:solidFill>
                  <a:srgbClr val="000000"/>
                </a:solidFill>
                <a:latin typeface="Arial" pitchFamily="-105" charset="0"/>
                <a:ea typeface="+mn-ea"/>
                <a:cs typeface="+mn-cs"/>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fontAlgn="auto">
                <a:spcBef>
                  <a:spcPts val="0"/>
                </a:spcBef>
                <a:spcAft>
                  <a:spcPts val="0"/>
                </a:spcAft>
                <a:defRPr/>
              </a:pPr>
              <a:endParaRPr lang="en-US">
                <a:solidFill>
                  <a:srgbClr val="000000"/>
                </a:solidFill>
                <a:latin typeface="Arial" pitchFamily="-105" charset="0"/>
                <a:ea typeface="+mn-ea"/>
                <a:cs typeface="+mn-cs"/>
              </a:endParaRPr>
            </a:p>
          </p:txBody>
        </p:sp>
      </p:grpSp>
    </p:spTree>
    <p:extLst>
      <p:ext uri="{BB962C8B-B14F-4D97-AF65-F5344CB8AC3E}">
        <p14:creationId xmlns:p14="http://schemas.microsoft.com/office/powerpoint/2010/main" val="2600889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smtClean="0">
                <a:solidFill>
                  <a:srgbClr val="000000"/>
                </a:solidFill>
                <a:latin typeface="Tahoma" charset="0"/>
                <a:ea typeface="ＭＳ Ｐゴシック" charset="0"/>
                <a:cs typeface="ＭＳ Ｐゴシック" charset="0"/>
              </a:rPr>
              <a:t>Overcome DRAM shortcomings with</a:t>
            </a:r>
          </a:p>
          <a:p>
            <a:pPr lvl="1" eaLnBrk="1" hangingPunct="1"/>
            <a:r>
              <a:rPr lang="en-US" dirty="0" smtClean="0">
                <a:solidFill>
                  <a:srgbClr val="0000FF"/>
                </a:solidFill>
                <a:latin typeface="Tahoma" charset="0"/>
                <a:ea typeface="ＭＳ Ｐゴシック" charset="0"/>
                <a:cs typeface="ＭＳ Ｐゴシック" charset="0"/>
              </a:rPr>
              <a:t>System-DRAM co-design</a:t>
            </a:r>
          </a:p>
          <a:p>
            <a:pPr lvl="1" eaLnBrk="1" hangingPunct="1"/>
            <a:r>
              <a:rPr lang="en-US" dirty="0" smtClean="0">
                <a:solidFill>
                  <a:srgbClr val="000000"/>
                </a:solidFill>
                <a:latin typeface="Tahoma" charset="0"/>
                <a:ea typeface="ＭＳ Ｐゴシック" charset="0"/>
                <a:cs typeface="ＭＳ Ｐゴシック" charset="0"/>
              </a:rPr>
              <a:t>Novel DRAM architectures, interface, functions</a:t>
            </a:r>
          </a:p>
          <a:p>
            <a:pPr lvl="1" eaLnBrk="1" hangingPunct="1"/>
            <a:r>
              <a:rPr lang="en-US" dirty="0" smtClean="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smtClean="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cost</a:t>
            </a:r>
          </a:p>
          <a:p>
            <a:pPr lvl="1" eaLnBrk="1" hangingPunct="1"/>
            <a:r>
              <a:rPr lang="en-US" dirty="0" smtClean="0">
                <a:solidFill>
                  <a:srgbClr val="FF0000"/>
                </a:solidFill>
                <a:latin typeface="Tahoma" charset="0"/>
                <a:ea typeface="ＭＳ Ｐゴシック" charset="0"/>
                <a:cs typeface="ＭＳ Ｐゴシック" charset="0"/>
              </a:rPr>
              <a:t>Reduce energy</a:t>
            </a:r>
          </a:p>
          <a:p>
            <a:pPr lvl="1" eaLnBrk="1" hangingPunct="1"/>
            <a:r>
              <a:rPr lang="en-US" dirty="0" smtClean="0">
                <a:solidFill>
                  <a:srgbClr val="FF0000"/>
                </a:solidFill>
                <a:latin typeface="Tahoma" charset="0"/>
                <a:ea typeface="ＭＳ Ｐゴシック" charset="0"/>
                <a:cs typeface="ＭＳ Ｐゴシック" charset="0"/>
              </a:rPr>
              <a:t>Improve latency and bandwidth</a:t>
            </a:r>
          </a:p>
          <a:p>
            <a:pPr lvl="1" eaLnBrk="1" hangingPunct="1"/>
            <a:r>
              <a:rPr lang="en-US" dirty="0" smtClean="0">
                <a:solidFill>
                  <a:srgbClr val="FF0000"/>
                </a:solidFill>
                <a:latin typeface="Tahoma" charset="0"/>
                <a:ea typeface="ＭＳ Ｐゴシック" charset="0"/>
                <a:cs typeface="ＭＳ Ｐゴシック" charset="0"/>
              </a:rPr>
              <a:t>Reduce waste (capacity, bandwidth, latency)</a:t>
            </a:r>
          </a:p>
          <a:p>
            <a:pPr lvl="1" eaLnBrk="1" hangingPunct="1"/>
            <a:r>
              <a:rPr lang="en-US" dirty="0" smtClean="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61</a:t>
            </a:fld>
            <a:endParaRPr lang="en-US" sz="1600" dirty="0">
              <a:solidFill>
                <a:srgbClr val="000000"/>
              </a:solidFill>
              <a:latin typeface="Garamond" charset="0"/>
            </a:endParaRPr>
          </a:p>
        </p:txBody>
      </p:sp>
    </p:spTree>
    <p:extLst>
      <p:ext uri="{BB962C8B-B14F-4D97-AF65-F5344CB8AC3E}">
        <p14:creationId xmlns:p14="http://schemas.microsoft.com/office/powerpoint/2010/main" val="21416078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692696"/>
            <a:ext cx="9036496" cy="5339680"/>
          </a:xfrm>
        </p:spPr>
        <p:txBody>
          <a:bodyPr/>
          <a:lstStyle/>
          <a:p>
            <a:pPr lvl="1" eaLnBrk="1" hangingPunct="1">
              <a:buClr>
                <a:srgbClr val="3B812F"/>
              </a:buClr>
            </a:pPr>
            <a:endParaRPr lang="en-US" sz="1000" dirty="0">
              <a:solidFill>
                <a:srgbClr val="000000"/>
              </a:solidFill>
              <a:latin typeface="Tahoma" charset="0"/>
              <a:ea typeface="ＭＳ Ｐゴシック" charset="0"/>
              <a:cs typeface="ＭＳ Ｐゴシック" charset="0"/>
            </a:endParaRPr>
          </a:p>
          <a:p>
            <a:pPr eaLnBrk="1" hangingPunct="1"/>
            <a:r>
              <a:rPr lang="en-US" sz="1150" dirty="0" smtClean="0">
                <a:solidFill>
                  <a:srgbClr val="000000"/>
                </a:solidFill>
                <a:latin typeface="Tahoma" charset="0"/>
                <a:ea typeface="ＭＳ Ｐゴシック" charset="0"/>
                <a:cs typeface="ＭＳ Ｐゴシック" charset="0"/>
              </a:rPr>
              <a:t>Liu+,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RAIDR: Retention-Aware Intelligent DRAM Refresh</a:t>
            </a:r>
            <a:r>
              <a:rPr lang="en-US" sz="1150" dirty="0">
                <a:solidFill>
                  <a:srgbClr val="000000"/>
                </a:solidFill>
                <a:latin typeface="Tahoma" charset="0"/>
                <a:ea typeface="ＭＳ Ｐゴシック" charset="0"/>
                <a:cs typeface="ＭＳ Ｐゴシック" charset="0"/>
              </a:rPr>
              <a:t>,” ISCA 2012.</a:t>
            </a:r>
          </a:p>
          <a:p>
            <a:pPr eaLnBrk="1" hangingPunct="1"/>
            <a:r>
              <a:rPr lang="en-US" sz="1150" dirty="0" smtClean="0">
                <a:solidFill>
                  <a:srgbClr val="000000"/>
                </a:solidFill>
                <a:latin typeface="Tahoma" charset="0"/>
                <a:ea typeface="ＭＳ Ｐゴシック" charset="0"/>
                <a:cs typeface="ＭＳ Ｐゴシック" charset="0"/>
              </a:rPr>
              <a:t>Kim+,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A Case for Exploiting Subarray-Level Parallelism in DRAM</a:t>
            </a:r>
            <a:r>
              <a:rPr lang="en-US" sz="1150" dirty="0">
                <a:solidFill>
                  <a:srgbClr val="000000"/>
                </a:solidFill>
                <a:latin typeface="Tahoma" charset="0"/>
                <a:ea typeface="ＭＳ Ｐゴシック" charset="0"/>
                <a:cs typeface="ＭＳ Ｐゴシック" charset="0"/>
              </a:rPr>
              <a:t>,” ISCA 2012</a:t>
            </a:r>
            <a:r>
              <a:rPr lang="en-US" sz="1150" dirty="0" smtClean="0">
                <a:solidFill>
                  <a:srgbClr val="000000"/>
                </a:solidFill>
                <a:latin typeface="Tahoma" charset="0"/>
                <a:ea typeface="ＭＳ Ｐゴシック" charset="0"/>
                <a:cs typeface="ＭＳ Ｐゴシック" charset="0"/>
              </a:rPr>
              <a:t>.</a:t>
            </a:r>
          </a:p>
          <a:p>
            <a:pPr eaLnBrk="1" hangingPunct="1"/>
            <a:r>
              <a:rPr lang="en-US" sz="1150" dirty="0" smtClean="0">
                <a:solidFill>
                  <a:srgbClr val="000000"/>
                </a:solidFill>
                <a:latin typeface="Tahoma" charset="0"/>
                <a:ea typeface="ＭＳ Ｐゴシック" charset="0"/>
                <a:cs typeface="ＭＳ Ｐゴシック" charset="0"/>
              </a:rPr>
              <a:t>Lee</a:t>
            </a:r>
            <a:r>
              <a:rPr lang="en-US" sz="1150" dirty="0">
                <a:solidFill>
                  <a:srgbClr val="000000"/>
                </a:solidFill>
                <a:latin typeface="Tahoma" charset="0"/>
                <a:ea typeface="ＭＳ Ｐゴシック" charset="0"/>
                <a:cs typeface="ＭＳ Ｐゴシック" charset="0"/>
              </a:rPr>
              <a:t>+</a:t>
            </a:r>
            <a:r>
              <a:rPr lang="en-US" sz="1150" dirty="0" smtClean="0">
                <a:solidFill>
                  <a:srgbClr val="000000"/>
                </a:solidFill>
                <a:latin typeface="Tahoma" charset="0"/>
                <a:ea typeface="ＭＳ Ｐゴシック" charset="0"/>
                <a:cs typeface="ＭＳ Ｐゴシック" charset="0"/>
              </a:rPr>
              <a:t>,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Tiered-Latency DRAM: A Low Latency and Low Cost DRAM </a:t>
            </a:r>
            <a:r>
              <a:rPr lang="en-US" sz="1150" dirty="0" smtClean="0">
                <a:solidFill>
                  <a:srgbClr val="0000FF"/>
                </a:solidFill>
                <a:latin typeface="Tahoma" charset="0"/>
                <a:ea typeface="ＭＳ Ｐゴシック" charset="0"/>
                <a:cs typeface="ＭＳ Ｐゴシック" charset="0"/>
              </a:rPr>
              <a:t>Architecture</a:t>
            </a:r>
            <a:r>
              <a:rPr lang="en-US" sz="1150" dirty="0" smtClean="0">
                <a:solidFill>
                  <a:srgbClr val="000000"/>
                </a:solidFill>
                <a:latin typeface="Tahoma" charset="0"/>
                <a:ea typeface="ＭＳ Ｐゴシック" charset="0"/>
                <a:cs typeface="ＭＳ Ｐゴシック" charset="0"/>
              </a:rPr>
              <a:t>,” HPCA 2013.</a:t>
            </a:r>
          </a:p>
          <a:p>
            <a:pPr eaLnBrk="1" hangingPunct="1"/>
            <a:r>
              <a:rPr lang="en-US" sz="1150" dirty="0" smtClean="0">
                <a:solidFill>
                  <a:srgbClr val="000000"/>
                </a:solidFill>
                <a:latin typeface="Tahoma" charset="0"/>
                <a:ea typeface="ＭＳ Ｐゴシック" charset="0"/>
                <a:cs typeface="ＭＳ Ｐゴシック" charset="0"/>
              </a:rPr>
              <a:t>Liu+, “</a:t>
            </a:r>
            <a:r>
              <a:rPr lang="en-US" sz="1150" dirty="0">
                <a:solidFill>
                  <a:srgbClr val="0000FF"/>
                </a:solidFill>
                <a:latin typeface="Tahoma" charset="0"/>
                <a:ea typeface="ＭＳ Ｐゴシック" charset="0"/>
                <a:cs typeface="ＭＳ Ｐゴシック" charset="0"/>
              </a:rPr>
              <a:t>An Experimental Study of Data Retention Behavior in Modern DRAM </a:t>
            </a:r>
            <a:r>
              <a:rPr lang="en-US" sz="1150" dirty="0" smtClean="0">
                <a:solidFill>
                  <a:srgbClr val="0000FF"/>
                </a:solidFill>
                <a:latin typeface="Tahoma" charset="0"/>
                <a:ea typeface="ＭＳ Ｐゴシック" charset="0"/>
                <a:cs typeface="ＭＳ Ｐゴシック" charset="0"/>
              </a:rPr>
              <a:t>Devices</a:t>
            </a:r>
            <a:r>
              <a:rPr lang="en-US" sz="1150" dirty="0" smtClean="0">
                <a:solidFill>
                  <a:srgbClr val="000000"/>
                </a:solidFill>
                <a:latin typeface="Tahoma" charset="0"/>
                <a:ea typeface="ＭＳ Ｐゴシック" charset="0"/>
                <a:cs typeface="ＭＳ Ｐゴシック" charset="0"/>
              </a:rPr>
              <a:t>,” ISCA 2013.</a:t>
            </a:r>
            <a:endParaRPr lang="en-US" sz="1150" dirty="0">
              <a:solidFill>
                <a:srgbClr val="000000"/>
              </a:solidFill>
              <a:latin typeface="Tahoma" charset="0"/>
              <a:ea typeface="ＭＳ Ｐゴシック" charset="0"/>
              <a:cs typeface="ＭＳ Ｐゴシック" charset="0"/>
            </a:endParaRPr>
          </a:p>
          <a:p>
            <a:pPr eaLnBrk="1" hangingPunct="1"/>
            <a:r>
              <a:rPr lang="en-US" sz="1150" dirty="0" smtClean="0"/>
              <a:t>Seshadri+, “</a:t>
            </a:r>
            <a:r>
              <a:rPr lang="en-US" sz="1150" dirty="0" err="1">
                <a:solidFill>
                  <a:srgbClr val="0000FF"/>
                </a:solidFill>
              </a:rPr>
              <a:t>RowClone</a:t>
            </a:r>
            <a:r>
              <a:rPr lang="en-US" sz="1150" dirty="0">
                <a:solidFill>
                  <a:srgbClr val="0000FF"/>
                </a:solidFill>
              </a:rPr>
              <a:t>: Fast and Efficient In-DRAM Copy and Initialization of Bulk Data</a:t>
            </a:r>
            <a:r>
              <a:rPr lang="en-US" sz="1150" dirty="0"/>
              <a:t>,</a:t>
            </a:r>
            <a:r>
              <a:rPr lang="en-US" sz="1150" dirty="0" smtClean="0"/>
              <a:t>” MICRO 2013.</a:t>
            </a:r>
          </a:p>
          <a:p>
            <a:pPr eaLnBrk="1" hangingPunct="1"/>
            <a:r>
              <a:rPr lang="en-US" sz="1150" dirty="0" err="1" smtClean="0">
                <a:latin typeface="Tahoma" charset="0"/>
                <a:ea typeface="ＭＳ Ｐゴシック" charset="0"/>
                <a:cs typeface="ＭＳ Ｐゴシック" charset="0"/>
              </a:rPr>
              <a:t>Pekhimenko</a:t>
            </a:r>
            <a:r>
              <a:rPr lang="en-US" sz="1150" dirty="0" smtClean="0">
                <a:latin typeface="Tahoma" charset="0"/>
                <a:ea typeface="ＭＳ Ｐゴシック" charset="0"/>
                <a:cs typeface="ＭＳ Ｐゴシック" charset="0"/>
              </a:rPr>
              <a:t>+, “</a:t>
            </a:r>
            <a:r>
              <a:rPr lang="en-US" sz="1150" dirty="0" smtClean="0">
                <a:solidFill>
                  <a:srgbClr val="0000FF"/>
                </a:solidFill>
                <a:latin typeface="Tahoma" charset="0"/>
                <a:ea typeface="ＭＳ Ｐゴシック" charset="0"/>
                <a:cs typeface="ＭＳ Ｐゴシック" charset="0"/>
              </a:rPr>
              <a:t>Linearly Compressed Pages: A Main Memory Compression Framework</a:t>
            </a:r>
            <a:r>
              <a:rPr lang="en-US" sz="1150" dirty="0" smtClean="0">
                <a:latin typeface="Tahoma" charset="0"/>
                <a:ea typeface="ＭＳ Ｐゴシック" charset="0"/>
                <a:cs typeface="ＭＳ Ｐゴシック" charset="0"/>
              </a:rPr>
              <a:t>,” MICRO 2013.</a:t>
            </a:r>
          </a:p>
          <a:p>
            <a:pPr eaLnBrk="1" hangingPunct="1"/>
            <a:r>
              <a:rPr lang="en-US" sz="1150" dirty="0">
                <a:latin typeface="Tahoma" charset="0"/>
                <a:ea typeface="ＭＳ Ｐゴシック" charset="0"/>
                <a:cs typeface="ＭＳ Ｐゴシック" charset="0"/>
              </a:rPr>
              <a:t>Chang+, “</a:t>
            </a:r>
            <a:r>
              <a:rPr lang="en-US" sz="1150" dirty="0">
                <a:solidFill>
                  <a:srgbClr val="0000FF"/>
                </a:solidFill>
                <a:latin typeface="Tahoma" charset="0"/>
                <a:ea typeface="ＭＳ Ｐゴシック" charset="0"/>
                <a:cs typeface="ＭＳ Ｐゴシック" charset="0"/>
              </a:rPr>
              <a:t>Improving DRAM Performance by Parallelizing Refreshes with </a:t>
            </a:r>
            <a:r>
              <a:rPr lang="en-US" sz="1150" dirty="0" smtClean="0">
                <a:solidFill>
                  <a:srgbClr val="0000FF"/>
                </a:solidFill>
                <a:latin typeface="Tahoma" charset="0"/>
                <a:ea typeface="ＭＳ Ｐゴシック" charset="0"/>
                <a:cs typeface="ＭＳ Ｐゴシック" charset="0"/>
              </a:rPr>
              <a:t>Accesses</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HPCA 2014</a:t>
            </a:r>
            <a:r>
              <a:rPr lang="en-US" sz="1150" dirty="0" smtClean="0">
                <a:latin typeface="Tahoma" charset="0"/>
                <a:ea typeface="ＭＳ Ｐゴシック" charset="0"/>
                <a:cs typeface="ＭＳ Ｐゴシック" charset="0"/>
              </a:rPr>
              <a:t>.</a:t>
            </a:r>
          </a:p>
          <a:p>
            <a:pPr eaLnBrk="1" hangingPunct="1"/>
            <a:r>
              <a:rPr lang="en-US" sz="1150" dirty="0">
                <a:latin typeface="Tahoma" charset="0"/>
                <a:ea typeface="ＭＳ Ｐゴシック" charset="0"/>
                <a:cs typeface="ＭＳ Ｐゴシック" charset="0"/>
              </a:rPr>
              <a:t>Khan+, “</a:t>
            </a:r>
            <a:r>
              <a:rPr lang="en-US" sz="115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150" dirty="0">
                <a:latin typeface="Tahoma" charset="0"/>
                <a:ea typeface="ＭＳ Ｐゴシック" charset="0"/>
                <a:cs typeface="ＭＳ Ｐゴシック" charset="0"/>
              </a:rPr>
              <a:t>,” SIGMETRICS 2014</a:t>
            </a:r>
            <a:r>
              <a:rPr lang="en-US" sz="1150" dirty="0" smtClean="0">
                <a:latin typeface="Tahoma" charset="0"/>
                <a:ea typeface="ＭＳ Ｐゴシック" charset="0"/>
                <a:cs typeface="ＭＳ Ｐゴシック" charset="0"/>
              </a:rPr>
              <a:t>.</a:t>
            </a:r>
          </a:p>
          <a:p>
            <a:pPr eaLnBrk="1" hangingPunct="1"/>
            <a:r>
              <a:rPr lang="en-US" sz="1150" dirty="0" err="1" smtClean="0">
                <a:latin typeface="Tahoma" charset="0"/>
                <a:ea typeface="ＭＳ Ｐゴシック" charset="0"/>
                <a:cs typeface="ＭＳ Ｐゴシック" charset="0"/>
              </a:rPr>
              <a:t>Luo</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150" dirty="0">
                <a:latin typeface="Tahoma" charset="0"/>
                <a:ea typeface="ＭＳ Ｐゴシック" charset="0"/>
                <a:cs typeface="ＭＳ Ｐゴシック" charset="0"/>
              </a:rPr>
              <a:t>,” DSN 2014.</a:t>
            </a:r>
            <a:endParaRPr lang="en-US" sz="1150" dirty="0" smtClean="0">
              <a:latin typeface="Tahoma" charset="0"/>
              <a:ea typeface="ＭＳ Ｐゴシック" charset="0"/>
              <a:cs typeface="ＭＳ Ｐゴシック" charset="0"/>
            </a:endParaRPr>
          </a:p>
          <a:p>
            <a:pPr eaLnBrk="1" hangingPunct="1"/>
            <a:r>
              <a:rPr lang="en-US" sz="1150" dirty="0" smtClean="0">
                <a:latin typeface="Tahoma" charset="0"/>
                <a:ea typeface="ＭＳ Ｐゴシック" charset="0"/>
                <a:cs typeface="ＭＳ Ｐゴシック" charset="0"/>
              </a:rPr>
              <a:t>Kim+, “</a:t>
            </a:r>
            <a:r>
              <a:rPr lang="en-US" sz="1150" dirty="0">
                <a:solidFill>
                  <a:srgbClr val="0000FF"/>
                </a:solidFill>
              </a:rPr>
              <a:t>Flipping Bits in Memory Without Accessing Them: </a:t>
            </a:r>
            <a:r>
              <a:rPr lang="en-US" sz="1150" dirty="0" smtClean="0">
                <a:solidFill>
                  <a:srgbClr val="0000FF"/>
                </a:solidFill>
              </a:rPr>
              <a:t>An Experimental </a:t>
            </a:r>
            <a:r>
              <a:rPr lang="en-US" sz="1150" dirty="0">
                <a:solidFill>
                  <a:srgbClr val="0000FF"/>
                </a:solidFill>
              </a:rPr>
              <a:t>Study of DRAM Disturbance Errors</a:t>
            </a:r>
            <a:r>
              <a:rPr lang="en-US" sz="1150" dirty="0" smtClean="0">
                <a:latin typeface="Tahoma" charset="0"/>
                <a:ea typeface="ＭＳ Ｐゴシック" charset="0"/>
                <a:cs typeface="ＭＳ Ｐゴシック" charset="0"/>
              </a:rPr>
              <a:t>,” ISCA 2014.</a:t>
            </a:r>
          </a:p>
          <a:p>
            <a:pPr eaLnBrk="1" hangingPunct="1"/>
            <a:r>
              <a:rPr lang="en-US" sz="1150" dirty="0">
                <a:latin typeface="Tahoma" charset="0"/>
                <a:ea typeface="ＭＳ Ｐゴシック" charset="0"/>
                <a:cs typeface="ＭＳ Ｐゴシック" charset="0"/>
              </a:rPr>
              <a:t>Lee+, “</a:t>
            </a:r>
            <a:r>
              <a:rPr lang="en-US" sz="1150" dirty="0">
                <a:solidFill>
                  <a:srgbClr val="0000FF"/>
                </a:solidFill>
                <a:latin typeface="Tahoma" charset="0"/>
                <a:ea typeface="ＭＳ Ｐゴシック" charset="0"/>
                <a:cs typeface="ＭＳ Ｐゴシック" charset="0"/>
              </a:rPr>
              <a:t>Adaptive-Latency DRAM: Optimizing DRAM Timing for the Common-Case</a:t>
            </a:r>
            <a:r>
              <a:rPr lang="en-US" sz="1150" dirty="0">
                <a:latin typeface="Tahoma" charset="0"/>
                <a:ea typeface="ＭＳ Ｐゴシック" charset="0"/>
                <a:cs typeface="ＭＳ Ｐゴシック" charset="0"/>
              </a:rPr>
              <a:t>,” HPCA 2015</a:t>
            </a:r>
            <a:r>
              <a:rPr lang="en-US" sz="1150" dirty="0" smtClean="0">
                <a:latin typeface="Tahoma" charset="0"/>
                <a:ea typeface="ＭＳ Ｐゴシック" charset="0"/>
                <a:cs typeface="ＭＳ Ｐゴシック" charset="0"/>
              </a:rPr>
              <a:t>.</a:t>
            </a:r>
          </a:p>
          <a:p>
            <a:pPr eaLnBrk="1" hangingPunct="1"/>
            <a:r>
              <a:rPr lang="en-US" sz="1150" dirty="0" err="1" smtClean="0">
                <a:latin typeface="Tahoma" charset="0"/>
                <a:ea typeface="ＭＳ Ｐゴシック" charset="0"/>
                <a:cs typeface="ＭＳ Ｐゴシック" charset="0"/>
              </a:rPr>
              <a:t>Qureshi</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AVATAR: A Variable-Retention-Time (VRT) Aware Refresh for DRAM Systems</a:t>
            </a:r>
            <a:r>
              <a:rPr lang="en-US" sz="1150" dirty="0">
                <a:latin typeface="Tahoma" charset="0"/>
                <a:ea typeface="ＭＳ Ｐゴシック" charset="0"/>
                <a:cs typeface="ＭＳ Ｐゴシック" charset="0"/>
              </a:rPr>
              <a:t>,” DSN 2015.</a:t>
            </a:r>
            <a:endParaRPr lang="en-US" sz="1150" dirty="0" smtClean="0">
              <a:latin typeface="Tahoma" charset="0"/>
              <a:ea typeface="ＭＳ Ｐゴシック" charset="0"/>
              <a:cs typeface="ＭＳ Ｐゴシック" charset="0"/>
            </a:endParaRPr>
          </a:p>
          <a:p>
            <a:pPr eaLnBrk="1" hangingPunct="1"/>
            <a:r>
              <a:rPr lang="en-US" sz="1150" dirty="0">
                <a:latin typeface="Tahoma" charset="0"/>
                <a:ea typeface="ＭＳ Ｐゴシック" charset="0"/>
                <a:cs typeface="ＭＳ Ｐゴシック" charset="0"/>
              </a:rPr>
              <a:t>Meza+, “</a:t>
            </a:r>
            <a:r>
              <a:rPr lang="en-US" sz="1150" dirty="0">
                <a:solidFill>
                  <a:srgbClr val="0000FF"/>
                </a:solidFill>
                <a:latin typeface="Tahoma" charset="0"/>
                <a:ea typeface="ＭＳ Ｐゴシック" charset="0"/>
                <a:cs typeface="ＭＳ Ｐゴシック" charset="0"/>
              </a:rPr>
              <a:t>Revisiting Memory Errors in Large-Scale Production Data Centers: Analysis and Modeling of New Trends from the Field</a:t>
            </a:r>
            <a:r>
              <a:rPr lang="en-US" sz="1150" dirty="0">
                <a:latin typeface="Tahoma" charset="0"/>
                <a:ea typeface="ＭＳ Ｐゴシック" charset="0"/>
                <a:cs typeface="ＭＳ Ｐゴシック" charset="0"/>
              </a:rPr>
              <a:t>,” DSN 2015</a:t>
            </a:r>
            <a:r>
              <a:rPr lang="en-US" sz="1150" dirty="0" smtClean="0">
                <a:latin typeface="Tahoma" charset="0"/>
                <a:ea typeface="ＭＳ Ｐゴシック" charset="0"/>
                <a:cs typeface="ＭＳ Ｐゴシック" charset="0"/>
              </a:rPr>
              <a:t>.</a:t>
            </a:r>
          </a:p>
          <a:p>
            <a:pPr eaLnBrk="1" hangingPunct="1"/>
            <a:r>
              <a:rPr lang="en-US" sz="1150" dirty="0" smtClean="0">
                <a:latin typeface="Tahoma" charset="0"/>
                <a:ea typeface="ＭＳ Ｐゴシック" charset="0"/>
                <a:cs typeface="ＭＳ Ｐゴシック" charset="0"/>
              </a:rPr>
              <a:t>Kim+</a:t>
            </a:r>
            <a:r>
              <a:rPr lang="en-US" sz="1150" dirty="0">
                <a:latin typeface="Tahoma" charset="0"/>
                <a:ea typeface="ＭＳ Ｐゴシック" charset="0"/>
                <a:cs typeface="ＭＳ Ｐゴシック" charset="0"/>
              </a:rPr>
              <a:t>, “</a:t>
            </a:r>
            <a:r>
              <a:rPr lang="en-US" sz="1150" dirty="0" err="1">
                <a:solidFill>
                  <a:srgbClr val="0000FF"/>
                </a:solidFill>
                <a:latin typeface="Tahoma" charset="0"/>
                <a:ea typeface="ＭＳ Ｐゴシック" charset="0"/>
                <a:cs typeface="ＭＳ Ｐゴシック" charset="0"/>
              </a:rPr>
              <a:t>Ramulator</a:t>
            </a:r>
            <a:r>
              <a:rPr lang="en-US" sz="1150" dirty="0">
                <a:solidFill>
                  <a:srgbClr val="0000FF"/>
                </a:solidFill>
                <a:latin typeface="Tahoma" charset="0"/>
                <a:ea typeface="ＭＳ Ｐゴシック" charset="0"/>
                <a:cs typeface="ＭＳ Ｐゴシック" charset="0"/>
              </a:rPr>
              <a:t>: A Fast and Extensible DRAM Simulator</a:t>
            </a:r>
            <a:r>
              <a:rPr lang="en-US" sz="1150" dirty="0">
                <a:latin typeface="Tahoma" charset="0"/>
                <a:ea typeface="ＭＳ Ｐゴシック" charset="0"/>
                <a:cs typeface="ＭＳ Ｐゴシック" charset="0"/>
              </a:rPr>
              <a:t>,” IEEE CAL 2015</a:t>
            </a:r>
            <a:r>
              <a:rPr lang="en-US" sz="1150" dirty="0" smtClean="0">
                <a:latin typeface="Tahoma" charset="0"/>
                <a:ea typeface="ＭＳ Ｐゴシック" charset="0"/>
                <a:cs typeface="ＭＳ Ｐゴシック" charset="0"/>
              </a:rPr>
              <a:t>.</a:t>
            </a:r>
          </a:p>
          <a:p>
            <a:pPr eaLnBrk="1" hangingPunct="1"/>
            <a:r>
              <a:rPr lang="en-US" sz="1150" dirty="0" smtClean="0">
                <a:latin typeface="Tahoma" charset="0"/>
                <a:ea typeface="ＭＳ Ｐゴシック" charset="0"/>
                <a:cs typeface="ＭＳ Ｐゴシック" charset="0"/>
              </a:rPr>
              <a:t>Seshadri+, “</a:t>
            </a:r>
            <a:r>
              <a:rPr lang="en-US" sz="1150" dirty="0" smtClean="0">
                <a:solidFill>
                  <a:srgbClr val="0000FF"/>
                </a:solidFill>
                <a:latin typeface="Tahoma" charset="0"/>
                <a:ea typeface="ＭＳ Ｐゴシック" charset="0"/>
                <a:cs typeface="ＭＳ Ｐゴシック" charset="0"/>
              </a:rPr>
              <a:t>Fast Bulk Bitwise AND and OR in DRAM</a:t>
            </a:r>
            <a:r>
              <a:rPr lang="en-US" sz="1150" dirty="0" smtClean="0">
                <a:latin typeface="Tahoma" charset="0"/>
                <a:ea typeface="ＭＳ Ｐゴシック" charset="0"/>
                <a:cs typeface="ＭＳ Ｐゴシック" charset="0"/>
              </a:rPr>
              <a:t>,” IEEE CAL 2015.</a:t>
            </a:r>
          </a:p>
          <a:p>
            <a:pPr eaLnBrk="1" hangingPunct="1"/>
            <a:r>
              <a:rPr lang="en-US" sz="1150" dirty="0" err="1" smtClean="0">
                <a:latin typeface="Tahoma" charset="0"/>
                <a:ea typeface="ＭＳ Ｐゴシック" charset="0"/>
                <a:cs typeface="ＭＳ Ｐゴシック" charset="0"/>
              </a:rPr>
              <a:t>Ahn</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 Scalable Processing-in-Memory Accelerator for Parallel Graph Processing</a:t>
            </a:r>
            <a:r>
              <a:rPr lang="en-US" sz="1150" dirty="0">
                <a:latin typeface="Tahoma" charset="0"/>
                <a:ea typeface="ＭＳ Ｐゴシック" charset="0"/>
                <a:cs typeface="ＭＳ Ｐゴシック" charset="0"/>
              </a:rPr>
              <a:t>,</a:t>
            </a:r>
            <a:r>
              <a:rPr lang="en-US" sz="1150" dirty="0" smtClean="0">
                <a:latin typeface="Tahoma" charset="0"/>
                <a:ea typeface="ＭＳ Ｐゴシック" charset="0"/>
                <a:cs typeface="ＭＳ Ｐゴシック" charset="0"/>
              </a:rPr>
              <a:t>” ISCA 2015.</a:t>
            </a:r>
          </a:p>
          <a:p>
            <a:pPr eaLnBrk="1" hangingPunct="1"/>
            <a:r>
              <a:rPr lang="en-US" sz="1150" dirty="0" err="1" smtClean="0">
                <a:latin typeface="Tahoma" charset="0"/>
                <a:ea typeface="ＭＳ Ｐゴシック" charset="0"/>
                <a:cs typeface="ＭＳ Ｐゴシック" charset="0"/>
              </a:rPr>
              <a:t>Ahn</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PIM-Enabled Instructions: A Low-Overhead, Locality-Aware Processing-in-Memory Architecture</a:t>
            </a:r>
            <a:r>
              <a:rPr lang="en-US" sz="1150" dirty="0">
                <a:latin typeface="Tahoma" charset="0"/>
                <a:ea typeface="ＭＳ Ｐゴシック" charset="0"/>
                <a:cs typeface="ＭＳ Ｐゴシック" charset="0"/>
              </a:rPr>
              <a:t>,</a:t>
            </a:r>
            <a:r>
              <a:rPr lang="en-US" sz="1150" dirty="0" smtClean="0">
                <a:latin typeface="Tahoma" charset="0"/>
                <a:ea typeface="ＭＳ Ｐゴシック" charset="0"/>
                <a:cs typeface="ＭＳ Ｐゴシック" charset="0"/>
              </a:rPr>
              <a:t>” ISCA 2015.</a:t>
            </a:r>
            <a:endParaRPr lang="en-US" sz="1150" dirty="0">
              <a:latin typeface="Tahoma" charset="0"/>
              <a:ea typeface="ＭＳ Ｐゴシック" charset="0"/>
              <a:cs typeface="ＭＳ Ｐゴシック" charset="0"/>
            </a:endParaRPr>
          </a:p>
          <a:p>
            <a:pPr eaLnBrk="1" hangingPunct="1"/>
            <a:r>
              <a:rPr lang="en-US" sz="1150" dirty="0" smtClean="0">
                <a:latin typeface="Tahoma" charset="0"/>
                <a:ea typeface="ＭＳ Ｐゴシック" charset="0"/>
                <a:cs typeface="ＭＳ Ｐゴシック" charset="0"/>
              </a:rPr>
              <a:t>Avoid DRAM:</a:t>
            </a:r>
          </a:p>
          <a:p>
            <a:pPr lvl="1" eaLnBrk="1" hangingPunct="1"/>
            <a:r>
              <a:rPr lang="en-US" sz="1150" dirty="0" smtClean="0">
                <a:latin typeface="Tahoma" charset="0"/>
                <a:ea typeface="ＭＳ Ｐゴシック" charset="0"/>
                <a:cs typeface="ＭＳ Ｐゴシック" charset="0"/>
              </a:rPr>
              <a:t>Seshadri+</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The Evicted-Address Filter: A Unified Mechanism to Address Both Cache Pollution and </a:t>
            </a:r>
            <a:r>
              <a:rPr lang="en-US" sz="1150" dirty="0" smtClean="0">
                <a:solidFill>
                  <a:srgbClr val="0000FF"/>
                </a:solidFill>
                <a:latin typeface="Tahoma" charset="0"/>
                <a:ea typeface="ＭＳ Ｐゴシック" charset="0"/>
                <a:cs typeface="ＭＳ Ｐゴシック" charset="0"/>
              </a:rPr>
              <a:t>Thrashing</a:t>
            </a:r>
            <a:r>
              <a:rPr lang="en-US" sz="1150" dirty="0" smtClean="0">
                <a:latin typeface="Tahoma" charset="0"/>
                <a:ea typeface="ＭＳ Ｐゴシック" charset="0"/>
                <a:cs typeface="ＭＳ Ｐゴシック" charset="0"/>
              </a:rPr>
              <a:t>,” PACT 2012.</a:t>
            </a:r>
          </a:p>
          <a:p>
            <a:pPr lvl="1" eaLnBrk="1" hangingPunct="1"/>
            <a:r>
              <a:rPr lang="en-US" sz="1150" dirty="0" err="1" smtClean="0">
                <a:latin typeface="Tahoma" charset="0"/>
                <a:ea typeface="ＭＳ Ｐゴシック" charset="0"/>
                <a:cs typeface="ＭＳ Ｐゴシック" charset="0"/>
              </a:rPr>
              <a:t>Pekhimenko</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Base-Delta-Immediate Compression: Practical Data Compression for On-Chip </a:t>
            </a:r>
            <a:r>
              <a:rPr lang="en-US" sz="1150" dirty="0" smtClean="0">
                <a:solidFill>
                  <a:srgbClr val="0000FF"/>
                </a:solidFill>
                <a:latin typeface="Tahoma" charset="0"/>
                <a:ea typeface="ＭＳ Ｐゴシック" charset="0"/>
                <a:cs typeface="ＭＳ Ｐゴシック" charset="0"/>
              </a:rPr>
              <a:t>Caches</a:t>
            </a:r>
            <a:r>
              <a:rPr lang="en-US" sz="1150" dirty="0" smtClean="0">
                <a:latin typeface="Tahoma" charset="0"/>
                <a:ea typeface="ＭＳ Ｐゴシック" charset="0"/>
                <a:cs typeface="ＭＳ Ｐゴシック" charset="0"/>
              </a:rPr>
              <a:t>,” PACT 2012.</a:t>
            </a:r>
          </a:p>
          <a:p>
            <a:pPr lvl="1" eaLnBrk="1" hangingPunct="1"/>
            <a:r>
              <a:rPr lang="en-US" sz="1150" dirty="0" smtClean="0">
                <a:latin typeface="Tahoma" charset="0"/>
                <a:ea typeface="ＭＳ Ｐゴシック" charset="0"/>
                <a:cs typeface="ＭＳ Ｐゴシック" charset="0"/>
              </a:rPr>
              <a:t>Seshadri+, “</a:t>
            </a:r>
            <a:r>
              <a:rPr lang="en-US" sz="1150" dirty="0" smtClean="0">
                <a:solidFill>
                  <a:srgbClr val="0000FF"/>
                </a:solidFill>
                <a:latin typeface="Tahoma" charset="0"/>
                <a:ea typeface="ＭＳ Ｐゴシック" charset="0"/>
                <a:cs typeface="ＭＳ Ｐゴシック" charset="0"/>
              </a:rPr>
              <a:t>The Dirty-Block Index</a:t>
            </a:r>
            <a:r>
              <a:rPr lang="en-US" sz="1150" dirty="0" smtClean="0">
                <a:latin typeface="Tahoma" charset="0"/>
                <a:ea typeface="ＭＳ Ｐゴシック" charset="0"/>
                <a:cs typeface="ＭＳ Ｐゴシック" charset="0"/>
              </a:rPr>
              <a:t>,” ISCA 2014.</a:t>
            </a:r>
          </a:p>
          <a:p>
            <a:pPr lvl="1" eaLnBrk="1" hangingPunct="1"/>
            <a:r>
              <a:rPr lang="en-US" sz="1150" dirty="0" err="1" smtClean="0">
                <a:latin typeface="Tahoma" charset="0"/>
                <a:ea typeface="ＭＳ Ｐゴシック" charset="0"/>
                <a:cs typeface="ＭＳ Ｐゴシック" charset="0"/>
              </a:rPr>
              <a:t>Pekhimenko</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Exploiting Compressed Block Size as an Indicator of Future Reuse</a:t>
            </a:r>
            <a:r>
              <a:rPr lang="en-US" sz="1150" dirty="0">
                <a:latin typeface="Tahoma" charset="0"/>
                <a:ea typeface="ＭＳ Ｐゴシック" charset="0"/>
                <a:cs typeface="ＭＳ Ｐゴシック" charset="0"/>
              </a:rPr>
              <a:t>,” HPCA 2015</a:t>
            </a:r>
            <a:r>
              <a:rPr lang="en-US" sz="1150" dirty="0" smtClean="0">
                <a:latin typeface="Tahoma" charset="0"/>
                <a:ea typeface="ＭＳ Ｐゴシック" charset="0"/>
                <a:cs typeface="ＭＳ Ｐゴシック" charset="0"/>
              </a:rPr>
              <a:t>.</a:t>
            </a:r>
          </a:p>
          <a:p>
            <a:pPr lvl="1" eaLnBrk="1" hangingPunct="1"/>
            <a:r>
              <a:rPr lang="en-US" sz="1150" dirty="0" err="1" smtClean="0">
                <a:latin typeface="Tahoma" charset="0"/>
                <a:ea typeface="ＭＳ Ｐゴシック" charset="0"/>
                <a:cs typeface="ＭＳ Ｐゴシック" charset="0"/>
              </a:rPr>
              <a:t>Vijaykumar</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 Case for Core-Assisted Bottleneck Acceleration in GPUs: Enabling Flexible Data Compression with Assist </a:t>
            </a:r>
            <a:r>
              <a:rPr lang="en-US" sz="1150" dirty="0" smtClean="0">
                <a:solidFill>
                  <a:srgbClr val="0000FF"/>
                </a:solidFill>
                <a:latin typeface="Tahoma" charset="0"/>
                <a:ea typeface="ＭＳ Ｐゴシック" charset="0"/>
                <a:cs typeface="ＭＳ Ｐゴシック" charset="0"/>
              </a:rPr>
              <a:t>Warps</a:t>
            </a:r>
            <a:r>
              <a:rPr lang="en-US" sz="1150" dirty="0" smtClean="0">
                <a:latin typeface="Tahoma" charset="0"/>
                <a:ea typeface="ＭＳ Ｐゴシック" charset="0"/>
                <a:cs typeface="ＭＳ Ｐゴシック" charset="0"/>
              </a:rPr>
              <a:t>,” ISCA 2015.</a:t>
            </a:r>
          </a:p>
          <a:p>
            <a:pPr eaLnBrk="1" hangingPunct="1"/>
            <a:endParaRPr lang="en-US" sz="140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62</a:t>
            </a:fld>
            <a:endParaRPr lang="en-US" sz="1600" dirty="0">
              <a:solidFill>
                <a:srgbClr val="000000"/>
              </a:solidFill>
              <a:latin typeface="Garamond" charset="0"/>
            </a:endParaRPr>
          </a:p>
        </p:txBody>
      </p:sp>
    </p:spTree>
    <p:extLst>
      <p:ext uri="{BB962C8B-B14F-4D97-AF65-F5344CB8AC3E}">
        <p14:creationId xmlns:p14="http://schemas.microsoft.com/office/powerpoint/2010/main" val="3015594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856456"/>
            <a:ext cx="8928992"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a:t>
            </a:r>
            <a:r>
              <a:rPr lang="en-US" dirty="0" smtClean="0">
                <a:solidFill>
                  <a:srgbClr val="000000"/>
                </a:solidFill>
                <a:latin typeface="Tahoma" charset="0"/>
                <a:ea typeface="ＭＳ Ｐゴシック" charset="0"/>
                <a:cs typeface="ＭＳ Ｐゴシック" charset="0"/>
              </a:rPr>
              <a:t>Memory</a:t>
            </a:r>
            <a:endParaRPr lang="en-US" dirty="0">
              <a:solidFill>
                <a:srgbClr val="000000"/>
              </a:solidFill>
              <a:latin typeface="Tahoma" charset="0"/>
              <a:ea typeface="ＭＳ Ｐゴシック" charset="0"/>
              <a:cs typeface="ＭＳ Ｐゴシック" charset="0"/>
            </a:endParaRPr>
          </a:p>
          <a:p>
            <a:pPr lvl="1"/>
            <a:r>
              <a:rPr lang="en-US" dirty="0" smtClean="0">
                <a:latin typeface="Tahoma" charset="0"/>
                <a:ea typeface="ＭＳ Ｐゴシック" charset="0"/>
              </a:rPr>
              <a:t>Expected </a:t>
            </a:r>
            <a:r>
              <a:rPr lang="en-US" dirty="0">
                <a:latin typeface="Tahoma" charset="0"/>
                <a:ea typeface="ＭＳ Ｐゴシック" charset="0"/>
              </a:rPr>
              <a:t>to scale to 9nm (2022 [ITRS])</a:t>
            </a:r>
          </a:p>
          <a:p>
            <a:pPr lvl="1"/>
            <a:r>
              <a:rPr lang="en-US" dirty="0" smtClean="0">
                <a:latin typeface="Tahoma" charset="0"/>
                <a:ea typeface="ＭＳ Ｐゴシック" charset="0"/>
              </a:rPr>
              <a:t>Expected to be denser than DRAM: can store multiple bits/cell</a:t>
            </a:r>
            <a:endParaRPr lang="en-US" sz="1500" dirty="0">
              <a:latin typeface="Tahoma" charset="0"/>
              <a:ea typeface="ＭＳ Ｐゴシック" charset="0"/>
            </a:endParaRPr>
          </a:p>
          <a:p>
            <a:r>
              <a:rPr lang="en-US" dirty="0" smtClean="0">
                <a:latin typeface="Tahoma" charset="0"/>
                <a:ea typeface="ＭＳ Ｐゴシック" charset="0"/>
              </a:rPr>
              <a:t>But, emerging technologies have shortcomings as well</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marL="344487" lvl="1" indent="0" eaLnBrk="1" hangingPunct="1">
              <a:buNone/>
            </a:pPr>
            <a:endParaRPr lang="en-US" sz="900" dirty="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400" dirty="0" smtClean="0">
                <a:solidFill>
                  <a:srgbClr val="000000"/>
                </a:solidFill>
                <a:latin typeface="Tahoma" charset="0"/>
                <a:ea typeface="ＭＳ Ｐゴシック" charset="0"/>
                <a:cs typeface="ＭＳ Ｐゴシック" charset="0"/>
              </a:rPr>
              <a:t>Lee+, </a:t>
            </a:r>
            <a:r>
              <a:rPr lang="ja-JP" altLang="en-US" sz="1400" dirty="0">
                <a:solidFill>
                  <a:srgbClr val="000000"/>
                </a:solidFill>
                <a:latin typeface="Tahoma" charset="0"/>
                <a:ea typeface="ＭＳ Ｐゴシック" charset="0"/>
                <a:cs typeface="ＭＳ Ｐゴシック" charset="0"/>
              </a:rPr>
              <a:t>“</a:t>
            </a:r>
            <a:r>
              <a:rPr lang="en-US" sz="1400" dirty="0">
                <a:solidFill>
                  <a:srgbClr val="0000FF"/>
                </a:solidFill>
                <a:latin typeface="Tahoma" charset="0"/>
                <a:ea typeface="ＭＳ Ｐゴシック" charset="0"/>
                <a:cs typeface="ＭＳ Ｐゴシック" charset="0"/>
              </a:rPr>
              <a:t>Architecting Phase Change Memory as a Scalable DRAM Alternative</a:t>
            </a:r>
            <a:r>
              <a:rPr lang="en-US" sz="1400" dirty="0">
                <a:solidFill>
                  <a:srgbClr val="000000"/>
                </a:solidFill>
                <a:latin typeface="Tahoma" charset="0"/>
                <a:ea typeface="ＭＳ Ｐゴシック" charset="0"/>
                <a:cs typeface="ＭＳ Ｐゴシック" charset="0"/>
              </a:rPr>
              <a:t>,</a:t>
            </a:r>
            <a:r>
              <a:rPr lang="ja-JP" altLang="en-US" sz="1400" dirty="0">
                <a:solidFill>
                  <a:srgbClr val="000000"/>
                </a:solidFill>
                <a:latin typeface="Tahoma" charset="0"/>
                <a:ea typeface="ＭＳ Ｐゴシック" charset="0"/>
                <a:cs typeface="ＭＳ Ｐゴシック" charset="0"/>
              </a:rPr>
              <a:t>”</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ISCA’09</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CACM’10</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Micro’10</a:t>
            </a:r>
            <a:r>
              <a:rPr lang="en-US" sz="14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400" dirty="0" smtClean="0"/>
              <a:t>Meza+, </a:t>
            </a:r>
            <a:r>
              <a:rPr lang="en-US" sz="1400" dirty="0"/>
              <a:t>“</a:t>
            </a:r>
            <a:r>
              <a:rPr lang="en-US" sz="1400" dirty="0">
                <a:solidFill>
                  <a:srgbClr val="0000FF"/>
                </a:solidFill>
              </a:rPr>
              <a:t>Enabling Efficient and Scalable Hybrid Memories</a:t>
            </a:r>
            <a:r>
              <a:rPr lang="en-US" sz="1400" dirty="0"/>
              <a:t>,” IEEE Comp. Arch. Letters 2012.</a:t>
            </a:r>
          </a:p>
          <a:p>
            <a:pPr>
              <a:buClr>
                <a:srgbClr val="CC9900"/>
              </a:buClr>
              <a:buFont typeface="Wingdings" charset="0"/>
              <a:buChar char="n"/>
            </a:pPr>
            <a:r>
              <a:rPr lang="en-US" sz="1400" dirty="0" smtClean="0"/>
              <a:t>Yoon, Meza+, </a:t>
            </a:r>
            <a:r>
              <a:rPr lang="en-US" sz="1400" dirty="0"/>
              <a:t>“</a:t>
            </a:r>
            <a:r>
              <a:rPr lang="en-US" sz="1400" dirty="0">
                <a:solidFill>
                  <a:srgbClr val="0000FF"/>
                </a:solidFill>
              </a:rPr>
              <a:t>Row Buffer </a:t>
            </a:r>
            <a:r>
              <a:rPr lang="en-US" sz="1400" dirty="0" smtClean="0">
                <a:solidFill>
                  <a:srgbClr val="0000FF"/>
                </a:solidFill>
              </a:rPr>
              <a:t>Locality</a:t>
            </a:r>
            <a:r>
              <a:rPr lang="en-US" sz="1400" dirty="0">
                <a:solidFill>
                  <a:srgbClr val="0000FF"/>
                </a:solidFill>
              </a:rPr>
              <a:t> </a:t>
            </a:r>
            <a:r>
              <a:rPr lang="en-US" sz="1400" dirty="0" smtClean="0">
                <a:solidFill>
                  <a:srgbClr val="0000FF"/>
                </a:solidFill>
              </a:rPr>
              <a:t>Aware Caching Policies for </a:t>
            </a:r>
            <a:r>
              <a:rPr lang="en-US" sz="1400" dirty="0">
                <a:solidFill>
                  <a:srgbClr val="0000FF"/>
                </a:solidFill>
              </a:rPr>
              <a:t>Hybrid Memories</a:t>
            </a:r>
            <a:r>
              <a:rPr lang="en-US" sz="1400" dirty="0"/>
              <a:t>,” </a:t>
            </a:r>
            <a:r>
              <a:rPr lang="en-US" sz="1400" dirty="0" smtClean="0"/>
              <a:t>ICCD 2012.</a:t>
            </a:r>
          </a:p>
          <a:p>
            <a:pPr>
              <a:buClr>
                <a:srgbClr val="CC9900"/>
              </a:buClr>
              <a:buFont typeface="Wingdings" charset="0"/>
              <a:buChar char="n"/>
            </a:pPr>
            <a:r>
              <a:rPr lang="en-US" sz="1400" dirty="0" err="1" smtClean="0"/>
              <a:t>Kultursay</a:t>
            </a:r>
            <a:r>
              <a:rPr lang="en-US" sz="1400" dirty="0"/>
              <a:t>+, “</a:t>
            </a:r>
            <a:r>
              <a:rPr lang="en-US" sz="1400" dirty="0">
                <a:solidFill>
                  <a:srgbClr val="0000FF"/>
                </a:solidFill>
              </a:rPr>
              <a:t>Evaluating STT-RAM as an Energy-Efficient Main Memory </a:t>
            </a:r>
            <a:r>
              <a:rPr lang="en-US" sz="1400" dirty="0" smtClean="0">
                <a:solidFill>
                  <a:srgbClr val="0000FF"/>
                </a:solidFill>
              </a:rPr>
              <a:t>Alternative</a:t>
            </a:r>
            <a:r>
              <a:rPr lang="en-US" sz="1400" dirty="0" smtClean="0"/>
              <a:t>,</a:t>
            </a:r>
            <a:r>
              <a:rPr lang="en-US" sz="1400" dirty="0"/>
              <a:t>” ISPASS 2013. </a:t>
            </a:r>
            <a:endParaRPr lang="en-US" sz="1400" dirty="0" smtClean="0"/>
          </a:p>
          <a:p>
            <a:pPr>
              <a:buClr>
                <a:srgbClr val="CC9900"/>
              </a:buClr>
              <a:buFont typeface="Wingdings" charset="0"/>
              <a:buChar char="n"/>
            </a:pPr>
            <a:r>
              <a:rPr lang="en-US" sz="1400" dirty="0" smtClean="0"/>
              <a:t>Meza+, “</a:t>
            </a:r>
            <a:r>
              <a:rPr lang="en-US" sz="1400" dirty="0" smtClean="0">
                <a:solidFill>
                  <a:srgbClr val="0000FF"/>
                </a:solidFill>
              </a:rPr>
              <a:t>A Case for Efficient Hardware-Software Cooperative Management of Storage and Memory</a:t>
            </a:r>
            <a:r>
              <a:rPr lang="en-US" sz="1400" dirty="0" smtClean="0"/>
              <a:t>,” WEED 2013.</a:t>
            </a:r>
          </a:p>
          <a:p>
            <a:pPr>
              <a:buClr>
                <a:srgbClr val="CC9900"/>
              </a:buClr>
              <a:buFont typeface="Wingdings" charset="0"/>
              <a:buChar char="n"/>
            </a:pPr>
            <a:r>
              <a:rPr lang="en-US" sz="1400" dirty="0" smtClean="0"/>
              <a:t>Lu+, “</a:t>
            </a:r>
            <a:r>
              <a:rPr lang="en-US" sz="1400" dirty="0" smtClean="0">
                <a:solidFill>
                  <a:srgbClr val="0000FF"/>
                </a:solidFill>
              </a:rPr>
              <a:t>Loose Ordering Consistency for Persistent Memory</a:t>
            </a:r>
            <a:r>
              <a:rPr lang="en-US" sz="1400" dirty="0" smtClean="0"/>
              <a:t>,” ICCD 2014.</a:t>
            </a:r>
          </a:p>
          <a:p>
            <a:pPr>
              <a:buClr>
                <a:srgbClr val="CC9900"/>
              </a:buClr>
              <a:buFont typeface="Wingdings" charset="0"/>
              <a:buChar char="n"/>
            </a:pPr>
            <a:r>
              <a:rPr lang="en-US" sz="1400" dirty="0"/>
              <a:t>Zhao+, “</a:t>
            </a:r>
            <a:r>
              <a:rPr lang="en-US" sz="1400" dirty="0">
                <a:solidFill>
                  <a:srgbClr val="0000FF"/>
                </a:solidFill>
              </a:rPr>
              <a:t>FIRM: Fair and High-Performance Memory Control for Persistent Memory </a:t>
            </a:r>
            <a:r>
              <a:rPr lang="en-US" sz="1400" dirty="0" smtClean="0">
                <a:solidFill>
                  <a:srgbClr val="0000FF"/>
                </a:solidFill>
              </a:rPr>
              <a:t>Systems</a:t>
            </a:r>
            <a:r>
              <a:rPr lang="en-US" sz="1400" dirty="0" smtClean="0"/>
              <a:t>,</a:t>
            </a:r>
            <a:r>
              <a:rPr lang="en-US" sz="1400" dirty="0"/>
              <a:t>” MICRO 2014</a:t>
            </a:r>
            <a:r>
              <a:rPr lang="en-US" sz="1400" dirty="0" smtClean="0"/>
              <a:t>.</a:t>
            </a:r>
          </a:p>
          <a:p>
            <a:pPr>
              <a:buClr>
                <a:srgbClr val="CC9900"/>
              </a:buClr>
              <a:buFont typeface="Wingdings" charset="0"/>
              <a:buChar char="n"/>
            </a:pPr>
            <a:r>
              <a:rPr lang="en-US" sz="1400" dirty="0" smtClean="0"/>
              <a:t>Yoon, Meza+</a:t>
            </a:r>
            <a:r>
              <a:rPr lang="en-US" sz="1400" dirty="0"/>
              <a:t>, “</a:t>
            </a:r>
            <a:r>
              <a:rPr lang="en-US" sz="1400" dirty="0">
                <a:solidFill>
                  <a:srgbClr val="0000FF"/>
                </a:solidFill>
              </a:rPr>
              <a:t>Efficient Data Mapping and Buffering Techniques for Multi-Level Cell Phase-Change </a:t>
            </a:r>
            <a:r>
              <a:rPr lang="en-US" sz="1400" dirty="0" smtClean="0">
                <a:solidFill>
                  <a:srgbClr val="0000FF"/>
                </a:solidFill>
              </a:rPr>
              <a:t>Memories</a:t>
            </a:r>
            <a:r>
              <a:rPr lang="en-US" sz="1400" dirty="0" smtClean="0"/>
              <a:t>,” ACM TACO 2014.</a:t>
            </a:r>
            <a:endParaRPr lang="en-US" sz="14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63</a:t>
            </a:fld>
            <a:endParaRPr lang="en-US" sz="1600" dirty="0">
              <a:solidFill>
                <a:srgbClr val="000000"/>
              </a:solidFill>
              <a:latin typeface="Garamond" charset="0"/>
            </a:endParaRPr>
          </a:p>
        </p:txBody>
      </p:sp>
    </p:spTree>
    <p:extLst>
      <p:ext uri="{BB962C8B-B14F-4D97-AF65-F5344CB8AC3E}">
        <p14:creationId xmlns:p14="http://schemas.microsoft.com/office/powerpoint/2010/main" val="35570187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7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7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2400" dirty="0">
                <a:solidFill>
                  <a:srgbClr val="FFFFFF"/>
                </a:solidFill>
                <a:latin typeface="Tahoma"/>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r>
              <a:rPr lang="en-US" dirty="0">
                <a:solidFill>
                  <a:srgbClr val="000000"/>
                </a:solidFill>
                <a:latin typeface="Tahoma"/>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006633">
                    <a:lumMod val="75000"/>
                  </a:srgbClr>
                </a:solidFill>
                <a:latin typeface="Tahoma"/>
              </a:rPr>
              <a:t>Fast, </a:t>
            </a:r>
            <a:r>
              <a:rPr lang="en-US" b="1" dirty="0">
                <a:solidFill>
                  <a:srgbClr val="006633">
                    <a:lumMod val="75000"/>
                  </a:srgbClr>
                </a:solidFill>
                <a:latin typeface="Tahoma"/>
              </a:rPr>
              <a:t>durable</a:t>
            </a:r>
          </a:p>
          <a:p>
            <a:pPr algn="ctr" fontAlgn="auto">
              <a:spcBef>
                <a:spcPts val="0"/>
              </a:spcBef>
              <a:spcAft>
                <a:spcPts val="0"/>
              </a:spcAft>
            </a:pPr>
            <a:r>
              <a:rPr lang="en-US" dirty="0">
                <a:solidFill>
                  <a:srgbClr val="8C0000"/>
                </a:solidFill>
                <a:latin typeface="Tahoma"/>
              </a:rPr>
              <a:t>Small, </a:t>
            </a:r>
          </a:p>
          <a:p>
            <a:pPr algn="ctr" fontAlgn="auto">
              <a:spcBef>
                <a:spcPts val="0"/>
              </a:spcBef>
              <a:spcAft>
                <a:spcPts val="0"/>
              </a:spcAft>
            </a:pPr>
            <a:r>
              <a:rPr lang="en-US" dirty="0">
                <a:solidFill>
                  <a:srgbClr val="8C0000"/>
                </a:solidFill>
                <a:latin typeface="Tahoma"/>
              </a:rPr>
              <a:t>leaky, volatile, </a:t>
            </a:r>
          </a:p>
          <a:p>
            <a:pPr algn="ctr" fontAlgn="auto">
              <a:spcBef>
                <a:spcPts val="0"/>
              </a:spcBef>
              <a:spcAft>
                <a:spcPts val="0"/>
              </a:spcAft>
            </a:pPr>
            <a:r>
              <a:rPr lang="en-US" dirty="0">
                <a:solidFill>
                  <a:srgbClr val="8C0000"/>
                </a:solidFill>
                <a:latin typeface="Tahoma"/>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004D26"/>
                </a:solidFill>
                <a:latin typeface="Tahoma"/>
              </a:rPr>
              <a:t>Large, non-volatile, low-cost</a:t>
            </a:r>
          </a:p>
          <a:p>
            <a:pPr algn="ctr" fontAlgn="auto">
              <a:spcBef>
                <a:spcPts val="0"/>
              </a:spcBef>
              <a:spcAft>
                <a:spcPts val="0"/>
              </a:spcAft>
            </a:pPr>
            <a:r>
              <a:rPr lang="en-US" dirty="0">
                <a:solidFill>
                  <a:srgbClr val="8C0000"/>
                </a:solidFill>
                <a:latin typeface="Tahoma"/>
              </a:rPr>
              <a:t>Slow, </a:t>
            </a:r>
            <a:r>
              <a:rPr lang="en-US" b="1" dirty="0">
                <a:solidFill>
                  <a:srgbClr val="8C0000"/>
                </a:solidFill>
                <a:latin typeface="Tahoma"/>
              </a:rPr>
              <a:t>wears out, </a:t>
            </a:r>
            <a:r>
              <a:rPr lang="en-US" dirty="0">
                <a:solidFill>
                  <a:srgbClr val="8C0000"/>
                </a:solidFill>
                <a:latin typeface="Tahoma"/>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r>
              <a:rPr lang="en-US" dirty="0">
                <a:solidFill>
                  <a:srgbClr val="303030"/>
                </a:solidFill>
                <a:latin typeface="Tahoma"/>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fontAlgn="auto">
              <a:spcBef>
                <a:spcPts val="0"/>
              </a:spcBef>
              <a:spcAft>
                <a:spcPts val="0"/>
              </a:spcAft>
            </a:pPr>
            <a:r>
              <a:rPr lang="en-US" dirty="0">
                <a:solidFill>
                  <a:srgbClr val="303030"/>
                </a:solidFill>
                <a:latin typeface="Tahoma"/>
                <a:ea typeface="+mn-ea"/>
                <a:cs typeface="+mn-cs"/>
              </a:rPr>
              <a:t>DRAM</a:t>
            </a:r>
          </a:p>
        </p:txBody>
      </p:sp>
      <p:sp>
        <p:nvSpPr>
          <p:cNvPr id="14" name="TextBox 13"/>
          <p:cNvSpPr txBox="1"/>
          <p:nvPr/>
        </p:nvSpPr>
        <p:spPr>
          <a:xfrm>
            <a:off x="5070391" y="2364939"/>
            <a:ext cx="2741969" cy="369332"/>
          </a:xfrm>
          <a:prstGeom prst="rect">
            <a:avLst/>
          </a:prstGeom>
          <a:noFill/>
        </p:spPr>
        <p:txBody>
          <a:bodyPr wrap="none" rtlCol="0">
            <a:spAutoFit/>
          </a:bodyPr>
          <a:lstStyle/>
          <a:p>
            <a:pPr fontAlgn="auto">
              <a:spcBef>
                <a:spcPts val="0"/>
              </a:spcBef>
              <a:spcAft>
                <a:spcPts val="0"/>
              </a:spcAft>
            </a:pPr>
            <a:r>
              <a:rPr lang="en-US" dirty="0">
                <a:solidFill>
                  <a:srgbClr val="303030"/>
                </a:solidFill>
                <a:latin typeface="Tahoma"/>
                <a:ea typeface="+mn-ea"/>
                <a:cs typeface="+mn-cs"/>
              </a:rPr>
              <a:t>Technology X (e.g., PCM)</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fontAlgn="auto">
              <a:spcBef>
                <a:spcPts val="0"/>
              </a:spcBef>
              <a:spcAft>
                <a:spcPts val="0"/>
              </a:spcAft>
            </a:pPr>
            <a:r>
              <a:rPr lang="en-US" sz="2400" dirty="0">
                <a:solidFill>
                  <a:srgbClr val="000000"/>
                </a:solidFill>
                <a:latin typeface="Tahoma"/>
                <a:ea typeface="+mn-ea"/>
                <a:cs typeface="+mn-cs"/>
              </a:rPr>
              <a:t>Hardware/software manage data allocation and movement </a:t>
            </a:r>
          </a:p>
          <a:p>
            <a:pPr algn="ctr" fontAlgn="auto">
              <a:spcBef>
                <a:spcPts val="0"/>
              </a:spcBef>
              <a:spcAft>
                <a:spcPts val="0"/>
              </a:spcAft>
            </a:pPr>
            <a:r>
              <a:rPr lang="en-US" sz="2400" dirty="0">
                <a:solidFill>
                  <a:srgbClr val="008000"/>
                </a:solidFill>
                <a:latin typeface="Tahoma"/>
                <a:ea typeface="+mn-ea"/>
                <a:cs typeface="+mn-cs"/>
              </a:rPr>
              <a:t>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fontAlgn="auto">
              <a:spcBef>
                <a:spcPts val="0"/>
              </a:spcBef>
              <a:spcAft>
                <a:spcPts val="0"/>
              </a:spcAft>
              <a:defRPr/>
            </a:pPr>
            <a:endParaRPr lang="en-US" kern="0">
              <a:solidFill>
                <a:sysClr val="windowText" lastClr="000000"/>
              </a:solidFill>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fontAlgn="auto">
              <a:spcBef>
                <a:spcPts val="0"/>
              </a:spcBef>
              <a:spcAft>
                <a:spcPts val="0"/>
              </a:spcAft>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6785045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ext uri="{D42A27DB-BD31-4B8C-83A1-F6EECF244321}">
                <p14:modId xmlns:p14="http://schemas.microsoft.com/office/powerpoint/2010/main" val="3721884974"/>
              </p:ext>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spc="-150" dirty="0">
                <a:solidFill>
                  <a:prstClr val="white"/>
                </a:solidFill>
                <a:latin typeface="Calibri"/>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spc="-150" dirty="0">
                <a:solidFill>
                  <a:prstClr val="white"/>
                </a:solidFill>
                <a:latin typeface="Calibri"/>
              </a:rPr>
              <a:t>Tolerant data</a:t>
            </a: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auto">
              <a:spcBef>
                <a:spcPts val="0"/>
              </a:spcBef>
              <a:spcAft>
                <a:spcPts val="0"/>
              </a:spcAft>
            </a:pPr>
            <a:r>
              <a:rPr lang="en-US" sz="3600" b="1" dirty="0">
                <a:solidFill>
                  <a:prstClr val="black"/>
                </a:solidFill>
                <a:latin typeface="Calibri"/>
              </a:rPr>
              <a:t>H</a:t>
            </a:r>
            <a:r>
              <a:rPr lang="en-US" sz="3600" dirty="0">
                <a:solidFill>
                  <a:prstClr val="black"/>
                </a:solidFill>
                <a:latin typeface="Calibri"/>
              </a:rPr>
              <a:t>eterogeneous-</a:t>
            </a:r>
            <a:r>
              <a:rPr lang="en-US" sz="3600" b="1" dirty="0">
                <a:solidFill>
                  <a:prstClr val="black"/>
                </a:solidFill>
                <a:latin typeface="Calibri"/>
              </a:rPr>
              <a:t>R</a:t>
            </a:r>
            <a:r>
              <a:rPr lang="en-US" sz="3600" dirty="0">
                <a:solidFill>
                  <a:prstClr val="black"/>
                </a:solidFill>
                <a:latin typeface="Calibri"/>
              </a:rPr>
              <a:t>eliability </a:t>
            </a:r>
            <a:r>
              <a:rPr lang="en-US" sz="3600" b="1" dirty="0">
                <a:solidFill>
                  <a:prstClr val="black"/>
                </a:solidFill>
                <a:latin typeface="Calibri"/>
              </a:rPr>
              <a:t>M</a:t>
            </a:r>
            <a:r>
              <a:rPr lang="en-US" sz="3600" dirty="0">
                <a:solidFill>
                  <a:prstClr val="black"/>
                </a:solidFill>
                <a:latin typeface="Calibri"/>
              </a:rPr>
              <a:t>emory </a:t>
            </a:r>
            <a:r>
              <a:rPr lang="en-US" sz="2400" b="1" dirty="0">
                <a:solidFill>
                  <a:srgbClr val="1A5712"/>
                </a:solidFill>
                <a:latin typeface="Calibri"/>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a:solidFill>
                  <a:prstClr val="white"/>
                </a:solidFill>
                <a:latin typeface="Calibri"/>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a:solidFill>
                  <a:prstClr val="white"/>
                </a:solidFill>
                <a:latin typeface="Calibri"/>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spc="-150" dirty="0">
                <a:solidFill>
                  <a:prstClr val="white"/>
                </a:solidFill>
                <a:latin typeface="Calibri"/>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spc="-150" dirty="0">
                <a:solidFill>
                  <a:prstClr val="white"/>
                </a:solidFill>
                <a:latin typeface="Calibri"/>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spc="-150" dirty="0">
                <a:solidFill>
                  <a:prstClr val="white"/>
                </a:solidFill>
                <a:latin typeface="Calibri"/>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spc="-150" dirty="0">
                <a:solidFill>
                  <a:prstClr val="white"/>
                </a:solidFill>
                <a:latin typeface="Calibri"/>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fontAlgn="auto">
              <a:spcBef>
                <a:spcPts val="0"/>
              </a:spcBef>
              <a:spcAft>
                <a:spcPts val="0"/>
              </a:spcAft>
              <a:buFont typeface="Arial" panose="020B0604020202020204" pitchFamily="34" charset="0"/>
              <a:buChar char="•"/>
            </a:pPr>
            <a:r>
              <a:rPr lang="en-US" sz="3200" dirty="0">
                <a:solidFill>
                  <a:prstClr val="black"/>
                </a:solidFill>
                <a:latin typeface="Calibri"/>
                <a:ea typeface="+mn-ea"/>
                <a:cs typeface="+mn-cs"/>
              </a:rPr>
              <a:t>ECC protected</a:t>
            </a:r>
          </a:p>
          <a:p>
            <a:pPr marL="285750" indent="-285750" fontAlgn="auto">
              <a:spcBef>
                <a:spcPts val="0"/>
              </a:spcBef>
              <a:spcAft>
                <a:spcPts val="0"/>
              </a:spcAft>
              <a:buFont typeface="Arial" panose="020B0604020202020204" pitchFamily="34" charset="0"/>
              <a:buChar char="•"/>
            </a:pPr>
            <a:r>
              <a:rPr lang="en-US" sz="3200" dirty="0">
                <a:solidFill>
                  <a:prstClr val="black"/>
                </a:solidFill>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fontAlgn="auto">
              <a:spcBef>
                <a:spcPts val="0"/>
              </a:spcBef>
              <a:spcAft>
                <a:spcPts val="0"/>
              </a:spcAft>
              <a:buFont typeface="Arial" panose="020B0604020202020204" pitchFamily="34" charset="0"/>
              <a:buChar char="•"/>
            </a:pPr>
            <a:r>
              <a:rPr lang="en-US" sz="3200" dirty="0" err="1">
                <a:solidFill>
                  <a:prstClr val="black"/>
                </a:solidFill>
                <a:latin typeface="Calibri"/>
                <a:ea typeface="+mn-ea"/>
                <a:cs typeface="+mn-cs"/>
              </a:rPr>
              <a:t>NoECC</a:t>
            </a:r>
            <a:r>
              <a:rPr lang="en-US" sz="3200" dirty="0">
                <a:solidFill>
                  <a:prstClr val="black"/>
                </a:solidFill>
                <a:latin typeface="Calibri"/>
                <a:ea typeface="+mn-ea"/>
                <a:cs typeface="+mn-cs"/>
              </a:rPr>
              <a:t> or Parity</a:t>
            </a:r>
          </a:p>
          <a:p>
            <a:pPr marL="285750" indent="-285750" fontAlgn="auto">
              <a:spcBef>
                <a:spcPts val="0"/>
              </a:spcBef>
              <a:spcAft>
                <a:spcPts val="0"/>
              </a:spcAft>
              <a:buFont typeface="Arial" panose="020B0604020202020204" pitchFamily="34" charset="0"/>
              <a:buChar char="•"/>
            </a:pPr>
            <a:r>
              <a:rPr lang="en-US" sz="3200" dirty="0">
                <a:solidFill>
                  <a:prstClr val="black"/>
                </a:solidFill>
                <a:latin typeface="Calibri"/>
                <a:ea typeface="+mn-ea"/>
                <a:cs typeface="+mn-cs"/>
              </a:rPr>
              <a:t>Less-tested chips</a:t>
            </a: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latin typeface="Calibri"/>
              </a:rPr>
              <a:pPr/>
              <a:t>65</a:t>
            </a:fld>
            <a:endParaRPr lang="en-US">
              <a:solidFill>
                <a:prstClr val="black"/>
              </a:solidFill>
              <a:latin typeface="Calibri"/>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fontAlgn="auto">
              <a:spcBef>
                <a:spcPts val="0"/>
              </a:spcBef>
              <a:spcAft>
                <a:spcPts val="0"/>
              </a:spcAft>
            </a:pPr>
            <a:r>
              <a:rPr lang="en-US" sz="3200" dirty="0">
                <a:solidFill>
                  <a:prstClr val="black"/>
                </a:solidFill>
                <a:latin typeface="Calibri"/>
                <a:ea typeface="+mn-ea"/>
                <a:cs typeface="+mn-cs"/>
              </a:rPr>
              <a:t>On Microsoft’s Web Search workload</a:t>
            </a:r>
          </a:p>
          <a:p>
            <a:pPr lvl="1" fontAlgn="auto">
              <a:spcBef>
                <a:spcPts val="0"/>
              </a:spcBef>
              <a:spcAft>
                <a:spcPts val="0"/>
              </a:spcAft>
            </a:pPr>
            <a:r>
              <a:rPr lang="en-US" sz="3200" dirty="0">
                <a:solidFill>
                  <a:prstClr val="black"/>
                </a:solidFill>
                <a:latin typeface="Calibri"/>
                <a:ea typeface="+mn-ea"/>
                <a:cs typeface="+mn-cs"/>
              </a:rPr>
              <a:t>Reduces server hardware </a:t>
            </a:r>
            <a:r>
              <a:rPr lang="en-US" sz="3200" dirty="0">
                <a:solidFill>
                  <a:srgbClr val="4A66AC"/>
                </a:solidFill>
                <a:latin typeface="Calibri"/>
                <a:ea typeface="+mn-ea"/>
                <a:cs typeface="+mn-cs"/>
              </a:rPr>
              <a:t>cost </a:t>
            </a:r>
            <a:r>
              <a:rPr lang="en-US" sz="3200" dirty="0">
                <a:solidFill>
                  <a:prstClr val="black"/>
                </a:solidFill>
                <a:latin typeface="Calibri"/>
                <a:ea typeface="+mn-ea"/>
                <a:cs typeface="+mn-cs"/>
              </a:rPr>
              <a:t>by </a:t>
            </a:r>
            <a:r>
              <a:rPr lang="en-US" sz="3200" dirty="0">
                <a:solidFill>
                  <a:srgbClr val="FF0000"/>
                </a:solidFill>
                <a:latin typeface="Calibri"/>
                <a:ea typeface="+mn-ea"/>
                <a:cs typeface="+mn-cs"/>
              </a:rPr>
              <a:t>4.7 %</a:t>
            </a:r>
          </a:p>
          <a:p>
            <a:pPr lvl="1" fontAlgn="auto">
              <a:spcBef>
                <a:spcPts val="0"/>
              </a:spcBef>
              <a:spcAft>
                <a:spcPts val="0"/>
              </a:spcAft>
            </a:pPr>
            <a:r>
              <a:rPr lang="en-US" sz="3200" dirty="0">
                <a:solidFill>
                  <a:prstClr val="black"/>
                </a:solidFill>
                <a:latin typeface="Calibri"/>
                <a:ea typeface="+mn-ea"/>
                <a:cs typeface="+mn-cs"/>
              </a:rPr>
              <a:t>Achieves single server </a:t>
            </a:r>
            <a:r>
              <a:rPr lang="en-US" sz="3200" dirty="0">
                <a:solidFill>
                  <a:srgbClr val="4A66AC"/>
                </a:solidFill>
                <a:latin typeface="Calibri"/>
                <a:ea typeface="+mn-ea"/>
                <a:cs typeface="+mn-cs"/>
              </a:rPr>
              <a:t>availability</a:t>
            </a:r>
            <a:r>
              <a:rPr lang="en-US" sz="3200" dirty="0">
                <a:solidFill>
                  <a:prstClr val="black"/>
                </a:solidFill>
                <a:latin typeface="Calibri"/>
                <a:ea typeface="+mn-ea"/>
                <a:cs typeface="+mn-cs"/>
              </a:rPr>
              <a:t> target of </a:t>
            </a:r>
            <a:r>
              <a:rPr lang="en-US" sz="3200" dirty="0">
                <a:solidFill>
                  <a:srgbClr val="FF0000"/>
                </a:solidFill>
                <a:latin typeface="Calibri"/>
                <a:ea typeface="+mn-ea"/>
                <a:cs typeface="+mn-cs"/>
              </a:rPr>
              <a:t>99.90 %</a:t>
            </a:r>
          </a:p>
        </p:txBody>
      </p:sp>
    </p:spTree>
    <p:extLst>
      <p:ext uri="{BB962C8B-B14F-4D97-AF65-F5344CB8AC3E}">
        <p14:creationId xmlns:p14="http://schemas.microsoft.com/office/powerpoint/2010/main" val="187447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52400"/>
            <a:ext cx="8915400" cy="1066800"/>
          </a:xfrm>
        </p:spPr>
        <p:txBody>
          <a:bodyPr/>
          <a:lstStyle/>
          <a:p>
            <a:r>
              <a:rPr lang="en-US" dirty="0" smtClean="0"/>
              <a:t>An Orthogonal Issue: Memory Interference</a:t>
            </a:r>
          </a:p>
        </p:txBody>
      </p:sp>
      <p:sp>
        <p:nvSpPr>
          <p:cNvPr id="10268" name="Rectangle 65"/>
          <p:cNvSpPr>
            <a:spLocks noChangeArrowheads="1"/>
          </p:cNvSpPr>
          <p:nvPr/>
        </p:nvSpPr>
        <p:spPr bwMode="auto">
          <a:xfrm>
            <a:off x="5472764" y="1700808"/>
            <a:ext cx="2571768" cy="2928958"/>
          </a:xfrm>
          <a:prstGeom prst="rect">
            <a:avLst/>
          </a:prstGeom>
          <a:noFill/>
          <a:ln w="54864" algn="ctr">
            <a:solidFill>
              <a:schemeClr val="tx1"/>
            </a:solidFill>
            <a:round/>
            <a:headEnd/>
            <a:tailEnd/>
          </a:ln>
        </p:spPr>
        <p:txBody>
          <a:bodyPr anchor="ctr"/>
          <a:lstStyle/>
          <a:p>
            <a:pPr algn="ctr" eaLnBrk="0" fontAlgn="auto" hangingPunct="0">
              <a:spcBef>
                <a:spcPts val="0"/>
              </a:spcBef>
              <a:spcAft>
                <a:spcPts val="0"/>
              </a:spcAft>
            </a:pPr>
            <a:r>
              <a:rPr lang="en-US" sz="3000" dirty="0">
                <a:solidFill>
                  <a:srgbClr val="000000"/>
                </a:solidFill>
                <a:latin typeface="Tahoma"/>
                <a:ea typeface="+mn-ea"/>
                <a:cs typeface="+mn-cs"/>
              </a:rPr>
              <a:t>Main </a:t>
            </a:r>
          </a:p>
          <a:p>
            <a:pPr algn="ctr" eaLnBrk="0" fontAlgn="auto" hangingPunct="0">
              <a:spcBef>
                <a:spcPts val="0"/>
              </a:spcBef>
              <a:spcAft>
                <a:spcPts val="0"/>
              </a:spcAft>
            </a:pPr>
            <a:r>
              <a:rPr lang="en-US" sz="3000" dirty="0">
                <a:solidFill>
                  <a:srgbClr val="000000"/>
                </a:solidFill>
                <a:latin typeface="Tahoma"/>
                <a:ea typeface="+mn-ea"/>
                <a:cs typeface="+mn-cs"/>
              </a:rPr>
              <a:t>Memory</a:t>
            </a:r>
          </a:p>
        </p:txBody>
      </p:sp>
      <p:sp>
        <p:nvSpPr>
          <p:cNvPr id="272" name="Left-Right Arrow 271"/>
          <p:cNvSpPr/>
          <p:nvPr/>
        </p:nvSpPr>
        <p:spPr>
          <a:xfrm>
            <a:off x="3686814" y="2876824"/>
            <a:ext cx="1714512" cy="574354"/>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ahoma"/>
            </a:endParaRPr>
          </a:p>
        </p:txBody>
      </p:sp>
      <p:sp>
        <p:nvSpPr>
          <p:cNvPr id="274" name="Slide Number Placeholder 273"/>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sp>
        <p:nvSpPr>
          <p:cNvPr id="60" name="Rectangle 59"/>
          <p:cNvSpPr/>
          <p:nvPr/>
        </p:nvSpPr>
        <p:spPr>
          <a:xfrm>
            <a:off x="1043608"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000" dirty="0">
                <a:solidFill>
                  <a:srgbClr val="000000"/>
                </a:solidFill>
                <a:latin typeface="Tahoma"/>
              </a:rPr>
              <a:t>Core</a:t>
            </a:r>
          </a:p>
        </p:txBody>
      </p:sp>
      <p:sp>
        <p:nvSpPr>
          <p:cNvPr id="61" name="Rectangle 60"/>
          <p:cNvSpPr/>
          <p:nvPr/>
        </p:nvSpPr>
        <p:spPr>
          <a:xfrm>
            <a:off x="2400930"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000" dirty="0">
                <a:solidFill>
                  <a:srgbClr val="000000"/>
                </a:solidFill>
                <a:latin typeface="Tahoma"/>
              </a:rPr>
              <a:t>Core</a:t>
            </a:r>
          </a:p>
        </p:txBody>
      </p:sp>
      <p:sp>
        <p:nvSpPr>
          <p:cNvPr id="62" name="Rectangle 61"/>
          <p:cNvSpPr/>
          <p:nvPr/>
        </p:nvSpPr>
        <p:spPr>
          <a:xfrm>
            <a:off x="1043608"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000" dirty="0">
                <a:solidFill>
                  <a:srgbClr val="000000"/>
                </a:solidFill>
                <a:latin typeface="Tahoma"/>
              </a:rPr>
              <a:t>Core</a:t>
            </a:r>
          </a:p>
        </p:txBody>
      </p:sp>
      <p:sp>
        <p:nvSpPr>
          <p:cNvPr id="63" name="Rectangle 62"/>
          <p:cNvSpPr/>
          <p:nvPr/>
        </p:nvSpPr>
        <p:spPr>
          <a:xfrm>
            <a:off x="2400930"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000" dirty="0">
                <a:solidFill>
                  <a:srgbClr val="000000"/>
                </a:solidFill>
                <a:latin typeface="Tahoma"/>
              </a:rPr>
              <a:t>Core</a:t>
            </a:r>
          </a:p>
        </p:txBody>
      </p:sp>
      <p:sp>
        <p:nvSpPr>
          <p:cNvPr id="2" name="TextBox 1"/>
          <p:cNvSpPr txBox="1"/>
          <p:nvPr/>
        </p:nvSpPr>
        <p:spPr>
          <a:xfrm>
            <a:off x="179512" y="5518393"/>
            <a:ext cx="8869761" cy="430887"/>
          </a:xfrm>
          <a:prstGeom prst="rect">
            <a:avLst/>
          </a:prstGeom>
          <a:noFill/>
        </p:spPr>
        <p:txBody>
          <a:bodyPr wrap="none" rtlCol="0">
            <a:spAutoFit/>
          </a:bodyPr>
          <a:lstStyle/>
          <a:p>
            <a:pPr fontAlgn="auto">
              <a:spcBef>
                <a:spcPts val="0"/>
              </a:spcBef>
              <a:spcAft>
                <a:spcPts val="0"/>
              </a:spcAft>
            </a:pPr>
            <a:r>
              <a:rPr lang="en-US" sz="2200" dirty="0">
                <a:solidFill>
                  <a:srgbClr val="FF0000"/>
                </a:solidFill>
                <a:latin typeface="Tahoma"/>
                <a:ea typeface="+mn-ea"/>
                <a:cs typeface="+mn-cs"/>
              </a:rPr>
              <a:t>Cores’ interfere with each other when accessing shared main memory</a:t>
            </a:r>
          </a:p>
        </p:txBody>
      </p:sp>
    </p:spTree>
    <p:extLst>
      <p:ext uri="{BB962C8B-B14F-4D97-AF65-F5344CB8AC3E}">
        <p14:creationId xmlns:p14="http://schemas.microsoft.com/office/powerpoint/2010/main" val="1814284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6633"/>
            <a:ext cx="8801100" cy="5046663"/>
          </a:xfrm>
        </p:spPr>
        <p:txBody>
          <a:bodyPr/>
          <a:lstStyle/>
          <a:p>
            <a:r>
              <a:rPr lang="en-US" dirty="0">
                <a:latin typeface="Tahoma" charset="0"/>
              </a:rPr>
              <a:t>Problem: </a:t>
            </a:r>
            <a:r>
              <a:rPr lang="en-US" dirty="0">
                <a:solidFill>
                  <a:srgbClr val="FF0000"/>
                </a:solidFill>
                <a:latin typeface="Tahoma" charset="0"/>
              </a:rPr>
              <a:t>Memory interference </a:t>
            </a:r>
            <a:r>
              <a:rPr lang="en-US" dirty="0" smtClean="0">
                <a:solidFill>
                  <a:srgbClr val="FF0000"/>
                </a:solidFill>
                <a:latin typeface="Tahoma" charset="0"/>
              </a:rPr>
              <a:t>between cores is uncontrolled</a:t>
            </a:r>
          </a:p>
          <a:p>
            <a:pPr marL="344487" lvl="1" indent="0">
              <a:buNone/>
            </a:pPr>
            <a:r>
              <a:rPr lang="en-US" dirty="0" smtClean="0">
                <a:latin typeface="Tahoma" charset="0"/>
                <a:sym typeface="Wingdings"/>
              </a:rPr>
              <a:t> </a:t>
            </a:r>
            <a:r>
              <a:rPr lang="en-US" dirty="0" smtClean="0">
                <a:latin typeface="Tahoma" charset="0"/>
                <a:sym typeface="Wingdings" charset="0"/>
              </a:rPr>
              <a:t>unfairness, starvation, low performance</a:t>
            </a:r>
          </a:p>
          <a:p>
            <a:pPr marL="344487" lvl="1" indent="0">
              <a:buNone/>
            </a:pPr>
            <a:r>
              <a:rPr lang="en-US" dirty="0" smtClean="0">
                <a:solidFill>
                  <a:srgbClr val="FF0000"/>
                </a:solidFill>
                <a:latin typeface="Tahoma" charset="0"/>
                <a:sym typeface="Wingdings"/>
              </a:rPr>
              <a:t> </a:t>
            </a:r>
            <a:r>
              <a:rPr lang="en-US" dirty="0" smtClean="0">
                <a:solidFill>
                  <a:srgbClr val="FF0000"/>
                </a:solidFill>
                <a:latin typeface="Tahoma" charset="0"/>
                <a:sym typeface="Wingdings" charset="0"/>
              </a:rPr>
              <a:t>uncontrollable</a:t>
            </a:r>
            <a:r>
              <a:rPr lang="en-US" dirty="0">
                <a:solidFill>
                  <a:srgbClr val="FF0000"/>
                </a:solidFill>
                <a:latin typeface="Tahoma" charset="0"/>
                <a:sym typeface="Wingdings" charset="0"/>
              </a:rPr>
              <a:t>, </a:t>
            </a:r>
            <a:r>
              <a:rPr lang="en-US" dirty="0" smtClean="0">
                <a:solidFill>
                  <a:srgbClr val="FF0000"/>
                </a:solidFill>
                <a:latin typeface="Tahoma" charset="0"/>
                <a:sym typeface="Wingdings" charset="0"/>
              </a:rPr>
              <a:t>unpredictable, vulnerable </a:t>
            </a:r>
            <a:r>
              <a:rPr lang="en-US" dirty="0">
                <a:solidFill>
                  <a:srgbClr val="FF0000"/>
                </a:solidFill>
                <a:latin typeface="Tahoma" charset="0"/>
                <a:sym typeface="Wingdings" charset="0"/>
              </a:rPr>
              <a:t>system</a:t>
            </a:r>
            <a:endParaRPr lang="en-US" dirty="0">
              <a:solidFill>
                <a:srgbClr val="FF0000"/>
              </a:solidFill>
              <a:latin typeface="Tahoma" charset="0"/>
            </a:endParaRPr>
          </a:p>
          <a:p>
            <a:pPr marL="0" indent="0">
              <a:buNone/>
            </a:pPr>
            <a:endParaRPr lang="en-US" sz="1800" dirty="0">
              <a:latin typeface="Tahoma" charset="0"/>
              <a:sym typeface="Wingdings" charset="0"/>
            </a:endParaRPr>
          </a:p>
          <a:p>
            <a:r>
              <a:rPr lang="en-US" dirty="0">
                <a:latin typeface="Tahoma" charset="0"/>
                <a:sym typeface="Wingdings" charset="0"/>
              </a:rPr>
              <a:t>Solution: </a:t>
            </a:r>
            <a:r>
              <a:rPr lang="en-US" dirty="0" smtClean="0">
                <a:solidFill>
                  <a:srgbClr val="0000FF"/>
                </a:solidFill>
                <a:latin typeface="Tahoma" charset="0"/>
                <a:sym typeface="Wingdings" charset="0"/>
              </a:rPr>
              <a:t>QoS-Aware Memory Systems</a:t>
            </a:r>
            <a:endParaRPr lang="en-US" dirty="0">
              <a:solidFill>
                <a:srgbClr val="0000FF"/>
              </a:solidFill>
              <a:latin typeface="Tahoma" charset="0"/>
              <a:sym typeface="Wingdings" charset="0"/>
            </a:endParaRPr>
          </a:p>
          <a:p>
            <a:pPr lvl="1"/>
            <a:r>
              <a:rPr lang="en-US" dirty="0">
                <a:solidFill>
                  <a:srgbClr val="008000"/>
                </a:solidFill>
                <a:latin typeface="Tahoma" charset="0"/>
                <a:ea typeface="ＭＳ Ｐゴシック" charset="0"/>
                <a:sym typeface="Wingdings" charset="0"/>
              </a:rPr>
              <a:t>Hardware </a:t>
            </a:r>
            <a:r>
              <a:rPr lang="en-US" dirty="0" smtClean="0">
                <a:solidFill>
                  <a:srgbClr val="008000"/>
                </a:solidFill>
                <a:latin typeface="Tahoma" charset="0"/>
                <a:ea typeface="ＭＳ Ｐゴシック" charset="0"/>
                <a:sym typeface="Wingdings" charset="0"/>
              </a:rPr>
              <a:t>designed </a:t>
            </a:r>
            <a:r>
              <a:rPr lang="en-US" dirty="0">
                <a:solidFill>
                  <a:srgbClr val="008000"/>
                </a:solidFill>
                <a:latin typeface="Tahoma" charset="0"/>
                <a:ea typeface="ＭＳ Ｐゴシック" charset="0"/>
                <a:sym typeface="Wingdings" charset="0"/>
              </a:rPr>
              <a:t>to provide a configurable fairness substrate </a:t>
            </a:r>
          </a:p>
          <a:p>
            <a:pPr lvl="2"/>
            <a:r>
              <a:rPr lang="en-US" sz="1800" dirty="0">
                <a:latin typeface="Tahoma" charset="0"/>
                <a:ea typeface="ＭＳ Ｐゴシック" charset="0"/>
                <a:sym typeface="Wingdings" charset="0"/>
              </a:rPr>
              <a:t>Application-aware memory scheduling, partitioning, throttling</a:t>
            </a:r>
          </a:p>
          <a:p>
            <a:pPr lvl="1"/>
            <a:r>
              <a:rPr lang="en-US" dirty="0">
                <a:solidFill>
                  <a:srgbClr val="008000"/>
                </a:solidFill>
                <a:latin typeface="Tahoma" charset="0"/>
                <a:ea typeface="ＭＳ Ｐゴシック" charset="0"/>
                <a:sym typeface="Wingdings" charset="0"/>
              </a:rPr>
              <a:t>Software designed to configure the resources to satisfy different QoS </a:t>
            </a:r>
            <a:r>
              <a:rPr lang="en-US" dirty="0" smtClean="0">
                <a:solidFill>
                  <a:srgbClr val="008000"/>
                </a:solidFill>
                <a:latin typeface="Tahoma" charset="0"/>
                <a:ea typeface="ＭＳ Ｐゴシック" charset="0"/>
                <a:sym typeface="Wingdings" charset="0"/>
              </a:rPr>
              <a:t>goals</a:t>
            </a:r>
          </a:p>
          <a:p>
            <a:pPr lvl="1"/>
            <a:endParaRPr lang="en-US" dirty="0">
              <a:latin typeface="Tahoma" charset="0"/>
              <a:ea typeface="ＭＳ Ｐゴシック" charset="0"/>
              <a:sym typeface="Wingdings" charset="0"/>
            </a:endParaRPr>
          </a:p>
          <a:p>
            <a:r>
              <a:rPr lang="en-US" dirty="0" smtClean="0">
                <a:solidFill>
                  <a:srgbClr val="0000FF"/>
                </a:solidFill>
                <a:latin typeface="Tahoma" charset="0"/>
                <a:ea typeface="ＭＳ Ｐゴシック" charset="0"/>
                <a:sym typeface="Wingdings" charset="0"/>
              </a:rPr>
              <a:t>QoS-aware memory systems can provide predictable </a:t>
            </a:r>
            <a:r>
              <a:rPr lang="en-US" dirty="0">
                <a:solidFill>
                  <a:srgbClr val="0000FF"/>
                </a:solidFill>
                <a:latin typeface="Tahoma" charset="0"/>
                <a:ea typeface="ＭＳ Ｐゴシック" charset="0"/>
                <a:sym typeface="Wingdings" charset="0"/>
              </a:rPr>
              <a:t>performance </a:t>
            </a:r>
            <a:r>
              <a:rPr lang="en-US" dirty="0" smtClean="0">
                <a:solidFill>
                  <a:srgbClr val="0000FF"/>
                </a:solidFill>
                <a:latin typeface="Tahoma" charset="0"/>
                <a:ea typeface="ＭＳ Ｐゴシック" charset="0"/>
                <a:sym typeface="Wingdings" charset="0"/>
              </a:rPr>
              <a:t>and higher efficiency</a:t>
            </a:r>
          </a:p>
          <a:p>
            <a:endParaRPr lang="en-US" dirty="0">
              <a:latin typeface="Tahoma" charset="0"/>
              <a:sym typeface="Wingdings" charset="0"/>
            </a:endParaRPr>
          </a:p>
          <a:p>
            <a:endParaRPr lang="en-US" dirty="0">
              <a:latin typeface="Tahoma" charset="0"/>
            </a:endParaRPr>
          </a:p>
        </p:txBody>
      </p:sp>
      <p:sp>
        <p:nvSpPr>
          <p:cNvPr id="20482" name="Title 3"/>
          <p:cNvSpPr>
            <a:spLocks noGrp="1"/>
          </p:cNvSpPr>
          <p:nvPr>
            <p:ph type="title"/>
          </p:nvPr>
        </p:nvSpPr>
        <p:spPr>
          <a:xfrm>
            <a:off x="228600" y="152400"/>
            <a:ext cx="8915400" cy="1066800"/>
          </a:xfrm>
        </p:spPr>
        <p:txBody>
          <a:bodyPr/>
          <a:lstStyle/>
          <a:p>
            <a:r>
              <a:rPr lang="en-US" dirty="0" smtClean="0">
                <a:latin typeface="Garamond" charset="0"/>
              </a:rPr>
              <a:t>An Orthogonal Issue: Memory Interference</a:t>
            </a:r>
            <a:endParaRPr lang="en-US" dirty="0">
              <a:latin typeface="Garamond" charset="0"/>
            </a:endParaRPr>
          </a:p>
        </p:txBody>
      </p:sp>
    </p:spTree>
    <p:extLst>
      <p:ext uri="{BB962C8B-B14F-4D97-AF65-F5344CB8AC3E}">
        <p14:creationId xmlns:p14="http://schemas.microsoft.com/office/powerpoint/2010/main" val="12879894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400" dirty="0" smtClean="0"/>
              <a:t>Goal: Predictable Performance in Complex Systems</a:t>
            </a:r>
            <a:endParaRPr lang="en-US" sz="3400" dirty="0"/>
          </a:p>
        </p:txBody>
      </p:sp>
      <p:sp>
        <p:nvSpPr>
          <p:cNvPr id="3" name="Content Placeholder 2"/>
          <p:cNvSpPr>
            <a:spLocks noGrp="1"/>
          </p:cNvSpPr>
          <p:nvPr>
            <p:ph idx="1"/>
          </p:nvPr>
        </p:nvSpPr>
        <p:spPr>
          <a:xfrm>
            <a:off x="228600" y="4377767"/>
            <a:ext cx="8610600" cy="986115"/>
          </a:xfrm>
        </p:spPr>
        <p:txBody>
          <a:bodyPr/>
          <a:lstStyle/>
          <a:p>
            <a:r>
              <a:rPr lang="en-US" dirty="0" smtClean="0"/>
              <a:t>Heterogeneous agents: CPUs, GPUs, and HWAs </a:t>
            </a:r>
          </a:p>
          <a:p>
            <a:r>
              <a:rPr lang="en-US" dirty="0" smtClean="0"/>
              <a:t>Main memory interference between CPUs, GPUs, HWAs</a:t>
            </a:r>
            <a:endParaRPr lang="en-US" dirty="0"/>
          </a:p>
        </p:txBody>
      </p:sp>
      <p:sp>
        <p:nvSpPr>
          <p:cNvPr id="4" name="Slide Number Placeholder 3"/>
          <p:cNvSpPr>
            <a:spLocks noGrp="1"/>
          </p:cNvSpPr>
          <p:nvPr>
            <p:ph type="sldNum" sz="quarter" idx="11"/>
          </p:nvPr>
        </p:nvSpPr>
        <p:spPr/>
        <p:txBody>
          <a:bodyPr/>
          <a:lstStyle/>
          <a:p>
            <a:fld id="{752AE0C9-F7C4-4547-82DB-A8816991FA84}" type="slidenum">
              <a:rPr lang="en-US" smtClean="0">
                <a:solidFill>
                  <a:srgbClr val="000000"/>
                </a:solidFill>
              </a:rPr>
              <a:pPr/>
              <a:t>68</a:t>
            </a:fld>
            <a:endParaRPr lang="en-US">
              <a:solidFill>
                <a:srgbClr val="000000"/>
              </a:solidFill>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rgbClr val="FFFFFF"/>
                </a:solidFill>
                <a:latin typeface="Tahoma"/>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544" y="5367350"/>
            <a:ext cx="8605240" cy="830997"/>
          </a:xfrm>
          <a:prstGeom prst="rect">
            <a:avLst/>
          </a:prstGeom>
          <a:noFill/>
        </p:spPr>
        <p:txBody>
          <a:bodyPr wrap="none" rtlCol="0">
            <a:spAutoFit/>
          </a:bodyPr>
          <a:lstStyle/>
          <a:p>
            <a:pPr algn="ctr" defTabSz="457200" fontAlgn="auto">
              <a:spcBef>
                <a:spcPts val="0"/>
              </a:spcBef>
              <a:spcAft>
                <a:spcPts val="0"/>
              </a:spcAft>
            </a:pPr>
            <a:r>
              <a:rPr lang="en-US" sz="2400" dirty="0">
                <a:solidFill>
                  <a:srgbClr val="FF0000"/>
                </a:solidFill>
                <a:latin typeface="Tahoma"/>
                <a:ea typeface="+mn-ea"/>
                <a:cs typeface="+mn-cs"/>
              </a:rPr>
              <a:t>How to allocate resources to heterogeneous agents</a:t>
            </a:r>
          </a:p>
          <a:p>
            <a:pPr algn="ctr" defTabSz="457200" fontAlgn="auto">
              <a:spcBef>
                <a:spcPts val="0"/>
              </a:spcBef>
              <a:spcAft>
                <a:spcPts val="0"/>
              </a:spcAft>
            </a:pPr>
            <a:r>
              <a:rPr lang="en-US" sz="2400" dirty="0">
                <a:solidFill>
                  <a:srgbClr val="FF0000"/>
                </a:solidFill>
                <a:latin typeface="Tahoma"/>
                <a:ea typeface="+mn-ea"/>
                <a:cs typeface="+mn-cs"/>
              </a:rPr>
              <a:t>to mitigate interference and provide predictable performance? </a:t>
            </a: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37834658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Memory Service Guarantees</a:t>
            </a:r>
            <a:endParaRPr lang="en-US" dirty="0"/>
          </a:p>
        </p:txBody>
      </p:sp>
      <p:sp>
        <p:nvSpPr>
          <p:cNvPr id="3" name="Content Placeholder 2"/>
          <p:cNvSpPr>
            <a:spLocks noGrp="1"/>
          </p:cNvSpPr>
          <p:nvPr>
            <p:ph idx="1"/>
          </p:nvPr>
        </p:nvSpPr>
        <p:spPr/>
        <p:txBody>
          <a:bodyPr/>
          <a:lstStyle/>
          <a:p>
            <a:r>
              <a:rPr lang="en-US" dirty="0" smtClean="0"/>
              <a:t>Goal: </a:t>
            </a:r>
            <a:r>
              <a:rPr lang="en-US" dirty="0" smtClean="0">
                <a:solidFill>
                  <a:srgbClr val="0000FF"/>
                </a:solidFill>
              </a:rPr>
              <a:t>Satisfy performance/SLA requirements </a:t>
            </a:r>
            <a:r>
              <a:rPr lang="en-US" dirty="0" smtClean="0"/>
              <a:t>in the presence of shared main memory, heterogeneous agents, and hybrid memory/storage</a:t>
            </a:r>
          </a:p>
          <a:p>
            <a:endParaRPr lang="en-US" sz="1800" dirty="0"/>
          </a:p>
          <a:p>
            <a:r>
              <a:rPr lang="en-US" dirty="0" smtClean="0"/>
              <a:t>Approach: </a:t>
            </a:r>
          </a:p>
          <a:p>
            <a:pPr lvl="1"/>
            <a:r>
              <a:rPr lang="en-US" dirty="0" smtClean="0"/>
              <a:t>Develop techniques/models to accurately </a:t>
            </a:r>
            <a:r>
              <a:rPr lang="en-US" dirty="0" smtClean="0">
                <a:solidFill>
                  <a:srgbClr val="FF0000"/>
                </a:solidFill>
              </a:rPr>
              <a:t>estimate</a:t>
            </a:r>
            <a:r>
              <a:rPr lang="en-US" dirty="0" smtClean="0"/>
              <a:t> the </a:t>
            </a:r>
            <a:r>
              <a:rPr lang="en-US" dirty="0" smtClean="0">
                <a:solidFill>
                  <a:srgbClr val="FF0000"/>
                </a:solidFill>
              </a:rPr>
              <a:t>performance loss</a:t>
            </a:r>
            <a:r>
              <a:rPr lang="en-US" dirty="0" smtClean="0"/>
              <a:t> of an application/agent in the presence of resource sharing</a:t>
            </a:r>
          </a:p>
          <a:p>
            <a:pPr lvl="1"/>
            <a:r>
              <a:rPr lang="en-US" dirty="0" smtClean="0"/>
              <a:t>Develop mechanisms (hardware and software) to </a:t>
            </a:r>
            <a:r>
              <a:rPr lang="en-US" dirty="0" smtClean="0">
                <a:solidFill>
                  <a:srgbClr val="FF0000"/>
                </a:solidFill>
              </a:rPr>
              <a:t>enable</a:t>
            </a:r>
            <a:r>
              <a:rPr lang="en-US" dirty="0" smtClean="0"/>
              <a:t> the </a:t>
            </a:r>
            <a:r>
              <a:rPr lang="en-US" dirty="0" smtClean="0">
                <a:solidFill>
                  <a:srgbClr val="FF0000"/>
                </a:solidFill>
              </a:rPr>
              <a:t>resource partitioning/prioritization</a:t>
            </a:r>
            <a:r>
              <a:rPr lang="en-US" dirty="0" smtClean="0"/>
              <a:t> needed to achieve the required performance levels for all applications</a:t>
            </a:r>
          </a:p>
          <a:p>
            <a:pPr lvl="1"/>
            <a:r>
              <a:rPr lang="en-US" dirty="0" smtClean="0"/>
              <a:t>All the while providing </a:t>
            </a:r>
            <a:r>
              <a:rPr lang="en-US" dirty="0" smtClean="0">
                <a:solidFill>
                  <a:srgbClr val="FF0000"/>
                </a:solidFill>
              </a:rPr>
              <a:t>high system performance </a:t>
            </a:r>
          </a:p>
          <a:p>
            <a:endParaRPr lang="en-US" sz="2000" dirty="0">
              <a:solidFill>
                <a:srgbClr val="FF0000"/>
              </a:solidFill>
            </a:endParaRPr>
          </a:p>
          <a:p>
            <a:r>
              <a:rPr lang="en-US" sz="1600" dirty="0" smtClean="0"/>
              <a:t>Example work: Subramanian </a:t>
            </a:r>
            <a:r>
              <a:rPr lang="en-US" sz="1600" dirty="0"/>
              <a:t>et al., “</a:t>
            </a:r>
            <a:r>
              <a:rPr lang="en-US" sz="1600" dirty="0">
                <a:solidFill>
                  <a:srgbClr val="0000FF"/>
                </a:solidFill>
              </a:rPr>
              <a:t>MISE: Providing Performance Predictability and Improving Fairness in Shared Main Memory Systems</a:t>
            </a:r>
            <a:r>
              <a:rPr lang="en-US" sz="1600" dirty="0"/>
              <a:t>,” HPCA 2013.</a:t>
            </a:r>
          </a:p>
          <a:p>
            <a:pPr lvl="1"/>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69</a:t>
            </a:fld>
            <a:endParaRPr lang="en-US"/>
          </a:p>
        </p:txBody>
      </p:sp>
    </p:spTree>
    <p:extLst>
      <p:ext uri="{BB962C8B-B14F-4D97-AF65-F5344CB8AC3E}">
        <p14:creationId xmlns:p14="http://schemas.microsoft.com/office/powerpoint/2010/main" val="36706489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p:nvPr>
        </p:nvSpPr>
        <p:spPr>
          <a:xfrm>
            <a:off x="228600" y="152400"/>
            <a:ext cx="8915400" cy="1066800"/>
          </a:xfrm>
        </p:spPr>
        <p:txBody>
          <a:bodyPr/>
          <a:lstStyle/>
          <a:p>
            <a:r>
              <a:rPr lang="en-US">
                <a:latin typeface="Garamond" charset="0"/>
              </a:rPr>
              <a:t>Why Do Computer Architecture Research?</a:t>
            </a:r>
          </a:p>
        </p:txBody>
      </p:sp>
      <p:sp>
        <p:nvSpPr>
          <p:cNvPr id="154626" name="Content Placeholder 2"/>
          <p:cNvSpPr>
            <a:spLocks noGrp="1"/>
          </p:cNvSpPr>
          <p:nvPr>
            <p:ph idx="1"/>
          </p:nvPr>
        </p:nvSpPr>
        <p:spPr>
          <a:xfrm>
            <a:off x="228600" y="996950"/>
            <a:ext cx="8804275" cy="5194300"/>
          </a:xfrm>
        </p:spPr>
        <p:txBody>
          <a:bodyPr/>
          <a:lstStyle/>
          <a:p>
            <a:r>
              <a:rPr lang="en-US">
                <a:solidFill>
                  <a:srgbClr val="FF0000"/>
                </a:solidFill>
                <a:latin typeface="Tahoma" charset="0"/>
              </a:rPr>
              <a:t>Enable better systems</a:t>
            </a:r>
            <a:r>
              <a:rPr lang="en-US">
                <a:latin typeface="Tahoma" charset="0"/>
              </a:rPr>
              <a:t>: make computers </a:t>
            </a:r>
            <a:r>
              <a:rPr lang="en-US">
                <a:solidFill>
                  <a:srgbClr val="0000FF"/>
                </a:solidFill>
                <a:latin typeface="Tahoma" charset="0"/>
              </a:rPr>
              <a:t>faster, cheaper, smaller, more reliable, …</a:t>
            </a:r>
          </a:p>
          <a:p>
            <a:pPr lvl="1"/>
            <a:r>
              <a:rPr lang="en-US" sz="2000">
                <a:latin typeface="Tahoma" charset="0"/>
                <a:ea typeface="ＭＳ Ｐゴシック" charset="0"/>
              </a:rPr>
              <a:t>By exploiting advances and changes in underlying technology/circuits</a:t>
            </a:r>
          </a:p>
          <a:p>
            <a:pPr lvl="1"/>
            <a:endParaRPr lang="en-US">
              <a:latin typeface="Tahoma" charset="0"/>
              <a:ea typeface="ＭＳ Ｐゴシック" charset="0"/>
            </a:endParaRPr>
          </a:p>
          <a:p>
            <a:r>
              <a:rPr lang="en-US">
                <a:solidFill>
                  <a:srgbClr val="FF0000"/>
                </a:solidFill>
                <a:latin typeface="Tahoma" charset="0"/>
              </a:rPr>
              <a:t>Enable new applications</a:t>
            </a:r>
          </a:p>
          <a:p>
            <a:pPr lvl="1"/>
            <a:r>
              <a:rPr lang="en-US" sz="2000">
                <a:latin typeface="Tahoma" charset="0"/>
                <a:ea typeface="ＭＳ Ｐゴシック" charset="0"/>
              </a:rPr>
              <a:t>Life-like 3D visualization 20 years ago?</a:t>
            </a:r>
          </a:p>
          <a:p>
            <a:pPr lvl="1"/>
            <a:r>
              <a:rPr lang="en-US" sz="2000">
                <a:latin typeface="Tahoma" charset="0"/>
                <a:ea typeface="ＭＳ Ｐゴシック" charset="0"/>
              </a:rPr>
              <a:t>Virtual reality?</a:t>
            </a:r>
          </a:p>
          <a:p>
            <a:pPr lvl="1"/>
            <a:r>
              <a:rPr lang="en-US" sz="2000">
                <a:latin typeface="Tahoma" charset="0"/>
                <a:ea typeface="ＭＳ Ｐゴシック" charset="0"/>
              </a:rPr>
              <a:t>Personalized genomics? Personalized medicine?</a:t>
            </a:r>
          </a:p>
          <a:p>
            <a:pPr lvl="1"/>
            <a:endParaRPr lang="en-US">
              <a:latin typeface="Tahoma" charset="0"/>
              <a:ea typeface="ＭＳ Ｐゴシック" charset="0"/>
            </a:endParaRPr>
          </a:p>
          <a:p>
            <a:r>
              <a:rPr lang="en-US">
                <a:solidFill>
                  <a:srgbClr val="FF0000"/>
                </a:solidFill>
                <a:latin typeface="Tahoma" charset="0"/>
              </a:rPr>
              <a:t>Enable better solutions </a:t>
            </a:r>
            <a:r>
              <a:rPr lang="en-US">
                <a:latin typeface="Tahoma" charset="0"/>
              </a:rPr>
              <a:t>to problems</a:t>
            </a:r>
          </a:p>
          <a:p>
            <a:pPr lvl="1"/>
            <a:r>
              <a:rPr lang="en-US" sz="1800">
                <a:latin typeface="Tahoma" charset="0"/>
                <a:ea typeface="ＭＳ Ｐゴシック" charset="0"/>
              </a:rPr>
              <a:t>Software innovation is built into trends and changes in computer architecture </a:t>
            </a:r>
          </a:p>
          <a:p>
            <a:pPr lvl="2"/>
            <a:r>
              <a:rPr lang="en-US" sz="1800">
                <a:latin typeface="Tahoma" charset="0"/>
                <a:ea typeface="ＭＳ Ｐゴシック" charset="0"/>
              </a:rPr>
              <a:t>&gt; 50% performance improvement per year has enabled this innovation</a:t>
            </a:r>
          </a:p>
          <a:p>
            <a:pPr lvl="2"/>
            <a:endParaRPr lang="en-US">
              <a:latin typeface="Tahoma" charset="0"/>
              <a:ea typeface="ＭＳ Ｐゴシック" charset="0"/>
            </a:endParaRPr>
          </a:p>
          <a:p>
            <a:r>
              <a:rPr lang="en-US">
                <a:solidFill>
                  <a:srgbClr val="FF0000"/>
                </a:solidFill>
                <a:latin typeface="Tahoma" charset="0"/>
              </a:rPr>
              <a:t>Overcome the challenges </a:t>
            </a:r>
          </a:p>
        </p:txBody>
      </p:sp>
      <p:sp>
        <p:nvSpPr>
          <p:cNvPr id="1546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A572A9-359B-F347-AB95-A61CCEA8AC73}" type="slidenum">
              <a:rPr lang="en-US" sz="1600">
                <a:solidFill>
                  <a:srgbClr val="000000"/>
                </a:solidFill>
                <a:latin typeface="Garamond" charset="0"/>
                <a:cs typeface="Arial" charset="0"/>
              </a:rPr>
              <a:pPr eaLnBrk="1" hangingPunct="1"/>
              <a:t>7</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41068555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Some Promising Directions</a:t>
            </a:r>
            <a:endParaRPr lang="en-US" dirty="0"/>
          </a:p>
        </p:txBody>
      </p:sp>
      <p:sp>
        <p:nvSpPr>
          <p:cNvPr id="3" name="Content Placeholder 2"/>
          <p:cNvSpPr>
            <a:spLocks noGrp="1"/>
          </p:cNvSpPr>
          <p:nvPr>
            <p:ph idx="1"/>
          </p:nvPr>
        </p:nvSpPr>
        <p:spPr>
          <a:xfrm>
            <a:off x="228600" y="908720"/>
            <a:ext cx="8915400" cy="5193723"/>
          </a:xfrm>
        </p:spPr>
        <p:txBody>
          <a:bodyPr/>
          <a:lstStyle/>
          <a:p>
            <a:endParaRPr lang="en-US" sz="1200" dirty="0">
              <a:solidFill>
                <a:srgbClr val="0000FF"/>
              </a:solidFill>
            </a:endParaRPr>
          </a:p>
          <a:p>
            <a:r>
              <a:rPr lang="en-US" dirty="0" smtClean="0">
                <a:solidFill>
                  <a:srgbClr val="0000FF"/>
                </a:solidFill>
              </a:rPr>
              <a:t>New memory architectures</a:t>
            </a:r>
          </a:p>
          <a:p>
            <a:pPr lvl="1"/>
            <a:r>
              <a:rPr lang="en-US" sz="1900" dirty="0" smtClean="0">
                <a:solidFill>
                  <a:schemeClr val="accent2">
                    <a:lumMod val="75000"/>
                  </a:schemeClr>
                </a:solidFill>
              </a:rPr>
              <a:t>Rethinking DRAM and flash memory</a:t>
            </a:r>
          </a:p>
          <a:p>
            <a:pPr lvl="1"/>
            <a:r>
              <a:rPr lang="en-US" sz="1900" b="1" dirty="0">
                <a:solidFill>
                  <a:srgbClr val="2C6123"/>
                </a:solidFill>
              </a:rPr>
              <a:t>A lot of hope in fixing DRAM</a:t>
            </a:r>
          </a:p>
          <a:p>
            <a:pPr marL="0" indent="0">
              <a:buNone/>
            </a:pPr>
            <a:endParaRPr lang="en-US" sz="1000" dirty="0"/>
          </a:p>
          <a:p>
            <a:endParaRPr lang="en-US" sz="1000" dirty="0" smtClean="0"/>
          </a:p>
          <a:p>
            <a:endParaRPr lang="en-US" sz="1000" dirty="0"/>
          </a:p>
          <a:p>
            <a:endParaRPr lang="en-US" sz="1000" dirty="0" smtClean="0"/>
          </a:p>
          <a:p>
            <a:r>
              <a:rPr lang="en-US" dirty="0" smtClean="0">
                <a:solidFill>
                  <a:srgbClr val="0000FF"/>
                </a:solidFill>
              </a:rPr>
              <a:t>Enabling emerging NVM technologies </a:t>
            </a:r>
          </a:p>
          <a:p>
            <a:pPr lvl="1"/>
            <a:r>
              <a:rPr lang="en-US" sz="1900" dirty="0" smtClean="0">
                <a:solidFill>
                  <a:srgbClr val="2C6123"/>
                </a:solidFill>
              </a:rPr>
              <a:t>Hybrid memory systems</a:t>
            </a:r>
            <a:r>
              <a:rPr lang="en-US" sz="1900" dirty="0">
                <a:solidFill>
                  <a:srgbClr val="2C6123"/>
                </a:solidFill>
              </a:rPr>
              <a:t> </a:t>
            </a:r>
            <a:endParaRPr lang="en-US" sz="1900" dirty="0" smtClean="0">
              <a:solidFill>
                <a:srgbClr val="2C6123"/>
              </a:solidFill>
            </a:endParaRPr>
          </a:p>
          <a:p>
            <a:pPr lvl="1"/>
            <a:r>
              <a:rPr lang="en-US" sz="1900" dirty="0" smtClean="0">
                <a:solidFill>
                  <a:srgbClr val="2C6123"/>
                </a:solidFill>
              </a:rPr>
              <a:t>Single-level memory and storage</a:t>
            </a:r>
          </a:p>
          <a:p>
            <a:pPr lvl="1"/>
            <a:r>
              <a:rPr lang="en-US" sz="1900" b="1" dirty="0">
                <a:solidFill>
                  <a:srgbClr val="2C6123"/>
                </a:solidFill>
              </a:rPr>
              <a:t>A lot of hope in hybrid memory systems and single-level stores</a:t>
            </a:r>
          </a:p>
          <a:p>
            <a:pPr marL="344345" lvl="1" indent="0">
              <a:buNone/>
            </a:pPr>
            <a:endParaRPr lang="en-US" sz="1000" dirty="0">
              <a:solidFill>
                <a:srgbClr val="2C6123"/>
              </a:solidFill>
            </a:endParaRPr>
          </a:p>
          <a:p>
            <a:pPr lvl="1"/>
            <a:endParaRPr lang="en-US" sz="1000" dirty="0" smtClean="0">
              <a:solidFill>
                <a:srgbClr val="2C6123"/>
              </a:solidFill>
            </a:endParaRPr>
          </a:p>
          <a:p>
            <a:pPr lvl="1"/>
            <a:endParaRPr lang="en-US" sz="1000" dirty="0">
              <a:solidFill>
                <a:srgbClr val="2C6123"/>
              </a:solidFill>
            </a:endParaRPr>
          </a:p>
          <a:p>
            <a:r>
              <a:rPr lang="en-US" dirty="0" smtClean="0">
                <a:solidFill>
                  <a:srgbClr val="0000FF"/>
                </a:solidFill>
              </a:rPr>
              <a:t>System-level memory/storage QoS</a:t>
            </a:r>
          </a:p>
          <a:p>
            <a:pPr lvl="1"/>
            <a:r>
              <a:rPr lang="en-US" sz="1900" b="1" dirty="0">
                <a:solidFill>
                  <a:srgbClr val="2C6123"/>
                </a:solidFill>
              </a:rPr>
              <a:t>A lot of hope in designing a predictable system</a:t>
            </a:r>
            <a:endParaRPr lang="en-US" sz="1900" dirty="0">
              <a:solidFill>
                <a:srgbClr val="0000FF"/>
              </a:solidFill>
            </a:endParaRPr>
          </a:p>
          <a:p>
            <a:pPr lvl="1"/>
            <a:endParaRPr lang="en-US" dirty="0">
              <a:solidFill>
                <a:srgbClr val="0000FF"/>
              </a:solidFill>
            </a:endParaRPr>
          </a:p>
          <a:p>
            <a:endParaRPr lang="en-US" sz="1600" dirty="0" smtClean="0">
              <a:solidFill>
                <a:srgbClr val="2C6123"/>
              </a:solidFill>
            </a:endParaRPr>
          </a:p>
          <a:p>
            <a:endParaRPr lang="en-US" sz="1600" dirty="0">
              <a:solidFill>
                <a:srgbClr val="2C6123"/>
              </a:solidFill>
            </a:endParaRPr>
          </a:p>
          <a:p>
            <a:endParaRPr lang="en-US" sz="1600" dirty="0" smtClean="0">
              <a:solidFill>
                <a:srgbClr val="2C6123"/>
              </a:solidFill>
            </a:endParaRPr>
          </a:p>
          <a:p>
            <a:pPr lvl="1"/>
            <a:endParaRPr lang="en-US" sz="15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70</a:t>
            </a:fld>
            <a:endParaRPr lang="en-US">
              <a:solidFill>
                <a:srgbClr val="000000"/>
              </a:solidFill>
            </a:endParaRPr>
          </a:p>
        </p:txBody>
      </p:sp>
      <p:sp>
        <p:nvSpPr>
          <p:cNvPr id="5" name="Rectangle 4"/>
          <p:cNvSpPr/>
          <p:nvPr/>
        </p:nvSpPr>
        <p:spPr>
          <a:xfrm>
            <a:off x="899592" y="1604142"/>
            <a:ext cx="1944216"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7" name="Rectangle 6"/>
          <p:cNvSpPr/>
          <p:nvPr/>
        </p:nvSpPr>
        <p:spPr>
          <a:xfrm>
            <a:off x="899592" y="3465987"/>
            <a:ext cx="2736304"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8" name="Rectangle 7"/>
          <p:cNvSpPr/>
          <p:nvPr/>
        </p:nvSpPr>
        <p:spPr>
          <a:xfrm>
            <a:off x="899592" y="3836390"/>
            <a:ext cx="3672408"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232028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Grp="1" noChangeArrowheads="1"/>
          </p:cNvSpPr>
          <p:nvPr>
            <p:ph type="ctrTitle"/>
          </p:nvPr>
        </p:nvSpPr>
        <p:spPr>
          <a:xfrm>
            <a:off x="366713" y="1600200"/>
            <a:ext cx="8428037" cy="1720850"/>
          </a:xfrm>
        </p:spPr>
        <p:txBody>
          <a:bodyPr/>
          <a:lstStyle/>
          <a:p>
            <a:pPr algn="ctr" eaLnBrk="1" hangingPunct="1"/>
            <a:r>
              <a:rPr lang="en-US" sz="4000" dirty="0" smtClean="0">
                <a:latin typeface="Garamond" charset="0"/>
              </a:rPr>
              <a:t>We did not cover the remaining slides in Recitation 2.</a:t>
            </a:r>
            <a:endParaRPr lang="en-US" sz="4000" dirty="0">
              <a:latin typeface="Garamond"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14068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solidFill>
                  <a:srgbClr val="0000FF"/>
                </a:solidFill>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72</a:t>
            </a:fld>
            <a:endParaRPr lang="en-US" sz="1600">
              <a:solidFill>
                <a:srgbClr val="000000"/>
              </a:solidFill>
              <a:latin typeface="Garamond" charset="0"/>
            </a:endParaRPr>
          </a:p>
        </p:txBody>
      </p:sp>
    </p:spTree>
    <p:extLst>
      <p:ext uri="{BB962C8B-B14F-4D97-AF65-F5344CB8AC3E}">
        <p14:creationId xmlns:p14="http://schemas.microsoft.com/office/powerpoint/2010/main" val="3704489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sp>
        <p:nvSpPr>
          <p:cNvPr id="5" name="Rectangle 4"/>
          <p:cNvSpPr/>
          <p:nvPr/>
        </p:nvSpPr>
        <p:spPr>
          <a:xfrm>
            <a:off x="551882" y="1052735"/>
            <a:ext cx="3516062"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39979076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sz="4000" dirty="0" smtClean="0">
                <a:solidFill>
                  <a:srgbClr val="1A5712"/>
                </a:solidFill>
                <a:latin typeface="Garamond"/>
                <a:cs typeface="Garamond"/>
              </a:rPr>
              <a:t>Today’s Memory: Bulk Data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ea typeface="+mn-ea"/>
                <a:cs typeface="+mn-cs"/>
              </a:rPr>
              <a:t>Memory</a:t>
            </a:r>
          </a:p>
          <a:p>
            <a:pPr algn="ctr"/>
            <a:endParaRPr lang="en-US" sz="2400" dirty="0">
              <a:solidFill>
                <a:prstClr val="black"/>
              </a:solidFill>
              <a:latin typeface="Calibri"/>
              <a:ea typeface="+mn-ea"/>
              <a:cs typeface="+mn-cs"/>
            </a:endParaRPr>
          </a:p>
          <a:p>
            <a:pPr algn="ctr"/>
            <a:endParaRPr lang="en-US" sz="2400" b="1" dirty="0">
              <a:solidFill>
                <a:prstClr val="black"/>
              </a:solidFill>
              <a:ea typeface="+mn-ea"/>
              <a:cs typeface="+mn-cs"/>
            </a:endParaRPr>
          </a:p>
          <a:p>
            <a:pPr algn="ctr"/>
            <a:endParaRPr lang="en-US" sz="2400" dirty="0">
              <a:solidFill>
                <a:prstClr val="black"/>
              </a:solidFill>
              <a:latin typeface="Calibri"/>
              <a:ea typeface="+mn-ea"/>
              <a:cs typeface="+mn-cs"/>
            </a:endParaRPr>
          </a:p>
          <a:p>
            <a:pPr algn="ctr"/>
            <a:endParaRPr lang="en-US" sz="2400" b="1" dirty="0">
              <a:solidFill>
                <a:prstClr val="black"/>
              </a:solidFill>
              <a:ea typeface="+mn-ea"/>
              <a:cs typeface="+mn-cs"/>
            </a:endParaRPr>
          </a:p>
          <a:p>
            <a:pPr algn="ctr"/>
            <a:endParaRPr lang="en-US" sz="2400" dirty="0">
              <a:solidFill>
                <a:prstClr val="black"/>
              </a:solidFill>
              <a:latin typeface="Calibri"/>
              <a:ea typeface="+mn-ea"/>
              <a:cs typeface="+mn-cs"/>
            </a:endParaRPr>
          </a:p>
          <a:p>
            <a:pPr algn="ctr"/>
            <a:endParaRPr lang="en-US" sz="2400" b="1" dirty="0">
              <a:solidFill>
                <a:prstClr val="black"/>
              </a:solidFill>
              <a:ea typeface="+mn-ea"/>
              <a:cs typeface="+mn-cs"/>
            </a:endParaRPr>
          </a:p>
          <a:p>
            <a:pPr algn="ctr"/>
            <a:endParaRPr lang="en-US" sz="2400" b="1" dirty="0">
              <a:solidFill>
                <a:prstClr val="black"/>
              </a:solidFill>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auto">
              <a:spcBef>
                <a:spcPts val="0"/>
              </a:spcBef>
              <a:spcAft>
                <a:spcPts val="0"/>
              </a:spcAft>
            </a:pPr>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auto">
              <a:spcBef>
                <a:spcPts val="0"/>
              </a:spcBef>
              <a:spcAft>
                <a:spcPts val="0"/>
              </a:spcAft>
            </a:pPr>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fontAlgn="auto">
              <a:spcBef>
                <a:spcPts val="0"/>
              </a:spcBef>
              <a:spcAft>
                <a:spcPts val="0"/>
              </a:spcAft>
            </a:pPr>
            <a:r>
              <a:rPr lang="en-US" sz="2400" dirty="0">
                <a:solidFill>
                  <a:srgbClr val="C00000"/>
                </a:solidFill>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fontAlgn="auto">
              <a:spcBef>
                <a:spcPts val="0"/>
              </a:spcBef>
              <a:spcAft>
                <a:spcPts val="0"/>
              </a:spcAft>
            </a:pPr>
            <a:r>
              <a:rPr lang="en-US" sz="2400" dirty="0">
                <a:solidFill>
                  <a:srgbClr val="C00000"/>
                </a:solidFill>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669320" cy="461665"/>
          </a:xfrm>
          <a:prstGeom prst="rect">
            <a:avLst/>
          </a:prstGeom>
          <a:noFill/>
        </p:spPr>
        <p:txBody>
          <a:bodyPr wrap="none" rtlCol="0">
            <a:spAutoFit/>
          </a:bodyPr>
          <a:lstStyle/>
          <a:p>
            <a:pPr fontAlgn="auto">
              <a:spcBef>
                <a:spcPts val="0"/>
              </a:spcBef>
              <a:spcAft>
                <a:spcPts val="0"/>
              </a:spcAft>
            </a:pPr>
            <a:r>
              <a:rPr lang="en-US" sz="2400" dirty="0">
                <a:solidFill>
                  <a:srgbClr val="C00000"/>
                </a:solidFill>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1017012" cy="1105497"/>
          </a:xfrm>
          <a:prstGeom prst="curvedConnector4">
            <a:avLst>
              <a:gd name="adj1" fmla="val -22478"/>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fontAlgn="auto">
              <a:spcBef>
                <a:spcPts val="0"/>
              </a:spcBef>
              <a:spcAft>
                <a:spcPts val="0"/>
              </a:spcAft>
            </a:pPr>
            <a:r>
              <a:rPr lang="en-US" sz="2400" dirty="0">
                <a:solidFill>
                  <a:srgbClr val="C00000"/>
                </a:solidFill>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74</a:t>
            </a:fld>
            <a:endParaRPr lang="en-US">
              <a:solidFill>
                <a:prstClr val="black">
                  <a:tint val="75000"/>
                </a:prstClr>
              </a:solidFill>
              <a:latin typeface="Calibri"/>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fontAlgn="auto">
              <a:spcBef>
                <a:spcPts val="0"/>
              </a:spcBef>
              <a:spcAft>
                <a:spcPts val="0"/>
              </a:spcAft>
            </a:pPr>
            <a:r>
              <a:rPr lang="en-US" sz="3200" dirty="0">
                <a:solidFill>
                  <a:srgbClr val="FF0000"/>
                </a:solidFill>
                <a:latin typeface="Calibri"/>
                <a:ea typeface="+mn-ea"/>
                <a:cs typeface="+mn-cs"/>
              </a:rPr>
              <a:t>1046ns, 3.6uJ    (for 4KB page copy via DMA)</a:t>
            </a:r>
          </a:p>
        </p:txBody>
      </p:sp>
    </p:spTree>
    <p:extLst>
      <p:ext uri="{BB962C8B-B14F-4D97-AF65-F5344CB8AC3E}">
        <p14:creationId xmlns:p14="http://schemas.microsoft.com/office/powerpoint/2010/main" val="2882836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sz="4000" dirty="0" smtClean="0">
                <a:solidFill>
                  <a:srgbClr val="1A5712"/>
                </a:solidFill>
                <a:latin typeface="Garamond"/>
                <a:cs typeface="Garamond"/>
              </a:rPr>
              <a:t>Future: </a:t>
            </a:r>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(In-Memory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ea typeface="+mn-ea"/>
                <a:cs typeface="+mn-cs"/>
              </a:rPr>
              <a:t>Memory</a:t>
            </a:r>
          </a:p>
          <a:p>
            <a:pPr algn="ctr"/>
            <a:endParaRPr lang="en-US" sz="2400" dirty="0">
              <a:solidFill>
                <a:prstClr val="black"/>
              </a:solidFill>
              <a:latin typeface="Calibri"/>
              <a:ea typeface="+mn-ea"/>
              <a:cs typeface="+mn-cs"/>
            </a:endParaRPr>
          </a:p>
          <a:p>
            <a:pPr algn="ctr"/>
            <a:endParaRPr lang="en-US" sz="2400" b="1" dirty="0">
              <a:solidFill>
                <a:prstClr val="black"/>
              </a:solidFill>
              <a:ea typeface="+mn-ea"/>
              <a:cs typeface="+mn-cs"/>
            </a:endParaRPr>
          </a:p>
          <a:p>
            <a:pPr algn="ctr"/>
            <a:endParaRPr lang="en-US" sz="2400" dirty="0">
              <a:solidFill>
                <a:prstClr val="black"/>
              </a:solidFill>
              <a:latin typeface="Calibri"/>
              <a:ea typeface="+mn-ea"/>
              <a:cs typeface="+mn-cs"/>
            </a:endParaRPr>
          </a:p>
          <a:p>
            <a:pPr algn="ctr"/>
            <a:endParaRPr lang="en-US" sz="2400" b="1" dirty="0">
              <a:solidFill>
                <a:prstClr val="black"/>
              </a:solidFill>
              <a:ea typeface="+mn-ea"/>
              <a:cs typeface="+mn-cs"/>
            </a:endParaRPr>
          </a:p>
          <a:p>
            <a:pPr algn="ctr"/>
            <a:endParaRPr lang="en-US" sz="2400" dirty="0">
              <a:solidFill>
                <a:prstClr val="black"/>
              </a:solidFill>
              <a:latin typeface="Calibri"/>
              <a:ea typeface="+mn-ea"/>
              <a:cs typeface="+mn-cs"/>
            </a:endParaRPr>
          </a:p>
          <a:p>
            <a:pPr algn="ctr"/>
            <a:endParaRPr lang="en-US" sz="2400" b="1" dirty="0">
              <a:solidFill>
                <a:prstClr val="black"/>
              </a:solidFill>
              <a:ea typeface="+mn-ea"/>
              <a:cs typeface="+mn-cs"/>
            </a:endParaRPr>
          </a:p>
          <a:p>
            <a:pPr algn="ctr"/>
            <a:endParaRPr lang="en-US" sz="2400" b="1" dirty="0">
              <a:solidFill>
                <a:prstClr val="black"/>
              </a:solidFill>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fontAlgn="auto">
              <a:spcBef>
                <a:spcPts val="0"/>
              </a:spcBef>
              <a:spcAft>
                <a:spcPts val="0"/>
              </a:spcAft>
            </a:pPr>
            <a:r>
              <a:rPr lang="en-US" sz="2400" dirty="0">
                <a:solidFill>
                  <a:srgbClr val="003399"/>
                </a:solidFill>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fontAlgn="auto">
              <a:spcBef>
                <a:spcPts val="0"/>
              </a:spcBef>
              <a:spcAft>
                <a:spcPts val="0"/>
              </a:spcAft>
            </a:pPr>
            <a:r>
              <a:rPr lang="en-US" sz="2400" dirty="0">
                <a:solidFill>
                  <a:srgbClr val="003399"/>
                </a:solidFill>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fontAlgn="auto">
              <a:spcBef>
                <a:spcPts val="0"/>
              </a:spcBef>
              <a:spcAft>
                <a:spcPts val="0"/>
              </a:spcAft>
            </a:pPr>
            <a:r>
              <a:rPr lang="en-US" sz="2400" dirty="0">
                <a:solidFill>
                  <a:srgbClr val="003399"/>
                </a:solidFill>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fontAlgn="auto">
              <a:spcBef>
                <a:spcPts val="0"/>
              </a:spcBef>
              <a:spcAft>
                <a:spcPts val="0"/>
              </a:spcAft>
            </a:pPr>
            <a:r>
              <a:rPr lang="en-US" sz="2400" dirty="0">
                <a:solidFill>
                  <a:srgbClr val="003399"/>
                </a:solidFill>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75</a:t>
            </a:fld>
            <a:endParaRPr lang="en-US">
              <a:solidFill>
                <a:prstClr val="black">
                  <a:tint val="75000"/>
                </a:prstClr>
              </a:solidFill>
              <a:latin typeface="Calibri"/>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fontAlgn="auto">
              <a:spcBef>
                <a:spcPts val="0"/>
              </a:spcBef>
              <a:spcAft>
                <a:spcPts val="0"/>
              </a:spcAft>
            </a:pPr>
            <a:r>
              <a:rPr lang="en-US" sz="3200" dirty="0">
                <a:solidFill>
                  <a:srgbClr val="FF0000"/>
                </a:solidFill>
                <a:latin typeface="Calibri"/>
                <a:ea typeface="+mn-ea"/>
                <a:cs typeface="+mn-cs"/>
              </a:rPr>
              <a:t>1046ns, 3.6uJ</a:t>
            </a:r>
          </a:p>
        </p:txBody>
      </p:sp>
      <p:sp>
        <p:nvSpPr>
          <p:cNvPr id="30" name="TextBox 29"/>
          <p:cNvSpPr txBox="1"/>
          <p:nvPr/>
        </p:nvSpPr>
        <p:spPr>
          <a:xfrm>
            <a:off x="395536" y="6093296"/>
            <a:ext cx="2245927" cy="584776"/>
          </a:xfrm>
          <a:prstGeom prst="rect">
            <a:avLst/>
          </a:prstGeom>
          <a:noFill/>
        </p:spPr>
        <p:txBody>
          <a:bodyPr wrap="none" rtlCol="0">
            <a:spAutoFit/>
          </a:bodyPr>
          <a:lstStyle/>
          <a:p>
            <a:pPr fontAlgn="auto">
              <a:spcBef>
                <a:spcPts val="0"/>
              </a:spcBef>
              <a:spcAft>
                <a:spcPts val="0"/>
              </a:spcAft>
            </a:pPr>
            <a:r>
              <a:rPr lang="en-US" sz="3200" dirty="0">
                <a:solidFill>
                  <a:srgbClr val="008000"/>
                </a:solidFill>
                <a:latin typeface="Calibri"/>
                <a:ea typeface="+mn-ea"/>
                <a:cs typeface="+mn-cs"/>
              </a:rPr>
              <a:t>90ns, 0.04uJ</a:t>
            </a:r>
          </a:p>
        </p:txBody>
      </p:sp>
    </p:spTree>
    <p:extLst>
      <p:ext uri="{BB962C8B-B14F-4D97-AF65-F5344CB8AC3E}">
        <p14:creationId xmlns:p14="http://schemas.microsoft.com/office/powerpoint/2010/main" val="1867248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29" grpId="1"/>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40" name="Group 32"/>
          <p:cNvGrpSpPr>
            <a:grpSpLocks/>
          </p:cNvGrpSpPr>
          <p:nvPr/>
        </p:nvGrpSpPr>
        <p:grpSpPr bwMode="auto">
          <a:xfrm>
            <a:off x="1784350" y="5017294"/>
            <a:ext cx="4400550" cy="260350"/>
            <a:chOff x="0" y="0"/>
            <a:chExt cx="5544" cy="328"/>
          </a:xfrm>
        </p:grpSpPr>
        <p:sp>
          <p:nvSpPr>
            <p:cNvPr id="17409" name="Line 1"/>
            <p:cNvSpPr>
              <a:spLocks noChangeShapeType="1"/>
            </p:cNvSpPr>
            <p:nvPr/>
          </p:nvSpPr>
          <p:spPr bwMode="auto">
            <a:xfrm>
              <a:off x="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0" name="Line 2"/>
            <p:cNvSpPr>
              <a:spLocks noChangeShapeType="1"/>
            </p:cNvSpPr>
            <p:nvPr/>
          </p:nvSpPr>
          <p:spPr bwMode="auto">
            <a:xfrm>
              <a:off x="18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1" name="Line 3"/>
            <p:cNvSpPr>
              <a:spLocks noChangeShapeType="1"/>
            </p:cNvSpPr>
            <p:nvPr/>
          </p:nvSpPr>
          <p:spPr bwMode="auto">
            <a:xfrm>
              <a:off x="36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2" name="Line 4"/>
            <p:cNvSpPr>
              <a:spLocks noChangeShapeType="1"/>
            </p:cNvSpPr>
            <p:nvPr/>
          </p:nvSpPr>
          <p:spPr bwMode="auto">
            <a:xfrm>
              <a:off x="55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3" name="Line 5"/>
            <p:cNvSpPr>
              <a:spLocks noChangeShapeType="1"/>
            </p:cNvSpPr>
            <p:nvPr/>
          </p:nvSpPr>
          <p:spPr bwMode="auto">
            <a:xfrm>
              <a:off x="73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4" name="Line 6"/>
            <p:cNvSpPr>
              <a:spLocks noChangeShapeType="1"/>
            </p:cNvSpPr>
            <p:nvPr/>
          </p:nvSpPr>
          <p:spPr bwMode="auto">
            <a:xfrm>
              <a:off x="92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5" name="Line 7"/>
            <p:cNvSpPr>
              <a:spLocks noChangeShapeType="1"/>
            </p:cNvSpPr>
            <p:nvPr/>
          </p:nvSpPr>
          <p:spPr bwMode="auto">
            <a:xfrm>
              <a:off x="110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6" name="Line 8"/>
            <p:cNvSpPr>
              <a:spLocks noChangeShapeType="1"/>
            </p:cNvSpPr>
            <p:nvPr/>
          </p:nvSpPr>
          <p:spPr bwMode="auto">
            <a:xfrm>
              <a:off x="129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7" name="Line 9"/>
            <p:cNvSpPr>
              <a:spLocks noChangeShapeType="1"/>
            </p:cNvSpPr>
            <p:nvPr/>
          </p:nvSpPr>
          <p:spPr bwMode="auto">
            <a:xfrm>
              <a:off x="147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8" name="Line 10"/>
            <p:cNvSpPr>
              <a:spLocks noChangeShapeType="1"/>
            </p:cNvSpPr>
            <p:nvPr/>
          </p:nvSpPr>
          <p:spPr bwMode="auto">
            <a:xfrm>
              <a:off x="166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19" name="Line 11"/>
            <p:cNvSpPr>
              <a:spLocks noChangeShapeType="1"/>
            </p:cNvSpPr>
            <p:nvPr/>
          </p:nvSpPr>
          <p:spPr bwMode="auto">
            <a:xfrm>
              <a:off x="184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0" name="Line 12"/>
            <p:cNvSpPr>
              <a:spLocks noChangeShapeType="1"/>
            </p:cNvSpPr>
            <p:nvPr/>
          </p:nvSpPr>
          <p:spPr bwMode="auto">
            <a:xfrm>
              <a:off x="203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1" name="Line 13"/>
            <p:cNvSpPr>
              <a:spLocks noChangeShapeType="1"/>
            </p:cNvSpPr>
            <p:nvPr/>
          </p:nvSpPr>
          <p:spPr bwMode="auto">
            <a:xfrm>
              <a:off x="221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2" name="Line 14"/>
            <p:cNvSpPr>
              <a:spLocks noChangeShapeType="1"/>
            </p:cNvSpPr>
            <p:nvPr/>
          </p:nvSpPr>
          <p:spPr bwMode="auto">
            <a:xfrm>
              <a:off x="240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3" name="Line 15"/>
            <p:cNvSpPr>
              <a:spLocks noChangeShapeType="1"/>
            </p:cNvSpPr>
            <p:nvPr/>
          </p:nvSpPr>
          <p:spPr bwMode="auto">
            <a:xfrm>
              <a:off x="258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4" name="Line 16"/>
            <p:cNvSpPr>
              <a:spLocks noChangeShapeType="1"/>
            </p:cNvSpPr>
            <p:nvPr/>
          </p:nvSpPr>
          <p:spPr bwMode="auto">
            <a:xfrm>
              <a:off x="277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5" name="Line 17"/>
            <p:cNvSpPr>
              <a:spLocks noChangeShapeType="1"/>
            </p:cNvSpPr>
            <p:nvPr/>
          </p:nvSpPr>
          <p:spPr bwMode="auto">
            <a:xfrm>
              <a:off x="295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6" name="Line 18"/>
            <p:cNvSpPr>
              <a:spLocks noChangeShapeType="1"/>
            </p:cNvSpPr>
            <p:nvPr/>
          </p:nvSpPr>
          <p:spPr bwMode="auto">
            <a:xfrm>
              <a:off x="314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7" name="Line 19"/>
            <p:cNvSpPr>
              <a:spLocks noChangeShapeType="1"/>
            </p:cNvSpPr>
            <p:nvPr/>
          </p:nvSpPr>
          <p:spPr bwMode="auto">
            <a:xfrm>
              <a:off x="332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8" name="Line 20"/>
            <p:cNvSpPr>
              <a:spLocks noChangeShapeType="1"/>
            </p:cNvSpPr>
            <p:nvPr/>
          </p:nvSpPr>
          <p:spPr bwMode="auto">
            <a:xfrm>
              <a:off x="351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29" name="Line 21"/>
            <p:cNvSpPr>
              <a:spLocks noChangeShapeType="1"/>
            </p:cNvSpPr>
            <p:nvPr/>
          </p:nvSpPr>
          <p:spPr bwMode="auto">
            <a:xfrm>
              <a:off x="369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0" name="Line 22"/>
            <p:cNvSpPr>
              <a:spLocks noChangeShapeType="1"/>
            </p:cNvSpPr>
            <p:nvPr/>
          </p:nvSpPr>
          <p:spPr bwMode="auto">
            <a:xfrm>
              <a:off x="388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1" name="Line 23"/>
            <p:cNvSpPr>
              <a:spLocks noChangeShapeType="1"/>
            </p:cNvSpPr>
            <p:nvPr/>
          </p:nvSpPr>
          <p:spPr bwMode="auto">
            <a:xfrm>
              <a:off x="406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2" name="Line 24"/>
            <p:cNvSpPr>
              <a:spLocks noChangeShapeType="1"/>
            </p:cNvSpPr>
            <p:nvPr/>
          </p:nvSpPr>
          <p:spPr bwMode="auto">
            <a:xfrm>
              <a:off x="425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3" name="Line 25"/>
            <p:cNvSpPr>
              <a:spLocks noChangeShapeType="1"/>
            </p:cNvSpPr>
            <p:nvPr/>
          </p:nvSpPr>
          <p:spPr bwMode="auto">
            <a:xfrm>
              <a:off x="443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4" name="Line 26"/>
            <p:cNvSpPr>
              <a:spLocks noChangeShapeType="1"/>
            </p:cNvSpPr>
            <p:nvPr/>
          </p:nvSpPr>
          <p:spPr bwMode="auto">
            <a:xfrm>
              <a:off x="461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5" name="Line 27"/>
            <p:cNvSpPr>
              <a:spLocks noChangeShapeType="1"/>
            </p:cNvSpPr>
            <p:nvPr/>
          </p:nvSpPr>
          <p:spPr bwMode="auto">
            <a:xfrm>
              <a:off x="480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6" name="Line 28"/>
            <p:cNvSpPr>
              <a:spLocks noChangeShapeType="1"/>
            </p:cNvSpPr>
            <p:nvPr/>
          </p:nvSpPr>
          <p:spPr bwMode="auto">
            <a:xfrm>
              <a:off x="498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7" name="Line 29"/>
            <p:cNvSpPr>
              <a:spLocks noChangeShapeType="1"/>
            </p:cNvSpPr>
            <p:nvPr/>
          </p:nvSpPr>
          <p:spPr bwMode="auto">
            <a:xfrm>
              <a:off x="517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8" name="Line 30"/>
            <p:cNvSpPr>
              <a:spLocks noChangeShapeType="1"/>
            </p:cNvSpPr>
            <p:nvPr/>
          </p:nvSpPr>
          <p:spPr bwMode="auto">
            <a:xfrm>
              <a:off x="535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39" name="Line 31"/>
            <p:cNvSpPr>
              <a:spLocks noChangeShapeType="1"/>
            </p:cNvSpPr>
            <p:nvPr/>
          </p:nvSpPr>
          <p:spPr bwMode="auto">
            <a:xfrm>
              <a:off x="554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sp>
        <p:nvSpPr>
          <p:cNvPr id="17441" name="Rectangle 33"/>
          <p:cNvSpPr>
            <a:spLocks/>
          </p:cNvSpPr>
          <p:nvPr/>
        </p:nvSpPr>
        <p:spPr bwMode="auto">
          <a:xfrm>
            <a:off x="1714500" y="2082800"/>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42" name="Rectangle 34"/>
          <p:cNvSpPr>
            <a:spLocks/>
          </p:cNvSpPr>
          <p:nvPr/>
        </p:nvSpPr>
        <p:spPr bwMode="auto">
          <a:xfrm>
            <a:off x="2895600" y="2089150"/>
            <a:ext cx="1168400" cy="165100"/>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43" name="Rectangle 35"/>
          <p:cNvSpPr>
            <a:spLocks noGrp="1" noChangeArrowheads="1"/>
          </p:cNvSpPr>
          <p:nvPr>
            <p:ph type="title"/>
          </p:nvPr>
        </p:nvSpPr>
        <p:spPr>
          <a:xfrm>
            <a:off x="419100" y="196850"/>
            <a:ext cx="8617396" cy="558800"/>
          </a:xfrm>
          <a:ln/>
        </p:spPr>
        <p:txBody>
          <a:bodyPr/>
          <a:lstStyle/>
          <a:p>
            <a:r>
              <a:rPr lang="en-US" sz="4000" dirty="0">
                <a:solidFill>
                  <a:srgbClr val="1A5712"/>
                </a:solidFill>
                <a:latin typeface="Garamond"/>
                <a:cs typeface="Garamond"/>
              </a:rPr>
              <a:t>DRAM S</a:t>
            </a:r>
            <a:r>
              <a:rPr lang="en-US" sz="4000" dirty="0" smtClean="0">
                <a:solidFill>
                  <a:srgbClr val="1A5712"/>
                </a:solidFill>
                <a:latin typeface="Garamond"/>
                <a:cs typeface="Garamond"/>
              </a:rPr>
              <a:t>ubarray </a:t>
            </a:r>
            <a:r>
              <a:rPr lang="en-US" sz="4000" dirty="0">
                <a:solidFill>
                  <a:srgbClr val="1A5712"/>
                </a:solidFill>
                <a:latin typeface="Garamond"/>
                <a:cs typeface="Garamond"/>
              </a:rPr>
              <a:t>O</a:t>
            </a:r>
            <a:r>
              <a:rPr lang="en-US" sz="4000" dirty="0" smtClean="0">
                <a:solidFill>
                  <a:srgbClr val="1A5712"/>
                </a:solidFill>
                <a:latin typeface="Garamond"/>
                <a:cs typeface="Garamond"/>
              </a:rPr>
              <a:t>peration (</a:t>
            </a:r>
            <a:r>
              <a:rPr lang="en-US" sz="4000" dirty="0">
                <a:solidFill>
                  <a:srgbClr val="1A5712"/>
                </a:solidFill>
                <a:latin typeface="Garamond"/>
                <a:cs typeface="Garamond"/>
              </a:rPr>
              <a:t>load one byte)</a:t>
            </a:r>
          </a:p>
        </p:txBody>
      </p:sp>
      <p:grpSp>
        <p:nvGrpSpPr>
          <p:cNvPr id="17468" name="Group 60"/>
          <p:cNvGrpSpPr>
            <a:grpSpLocks/>
          </p:cNvGrpSpPr>
          <p:nvPr/>
        </p:nvGrpSpPr>
        <p:grpSpPr bwMode="auto">
          <a:xfrm>
            <a:off x="1695450" y="1662907"/>
            <a:ext cx="4574382" cy="3359944"/>
            <a:chOff x="0" y="0"/>
            <a:chExt cx="5763" cy="4232"/>
          </a:xfrm>
        </p:grpSpPr>
        <p:sp>
          <p:nvSpPr>
            <p:cNvPr id="17444" name="Line 36"/>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45" name="Line 37"/>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46" name="Line 38"/>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47" name="Line 39"/>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48" name="Line 40"/>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49" name="Line 41"/>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0" name="Line 42"/>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1" name="Line 43"/>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2" name="Line 44"/>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3" name="Line 45"/>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4" name="Line 46"/>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5" name="Line 47"/>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6" name="Line 48"/>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7" name="Line 49"/>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8" name="Line 50"/>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59" name="Line 51"/>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60" name="Line 52"/>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61" name="Line 53"/>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62" name="Line 54"/>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63" name="Line 55"/>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64" name="Line 56"/>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65" name="Line 57"/>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66" name="Line 58"/>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67" name="Line 59"/>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grpSp>
        <p:nvGrpSpPr>
          <p:cNvPr id="17501" name="Group 93"/>
          <p:cNvGrpSpPr>
            <a:grpSpLocks/>
          </p:cNvGrpSpPr>
          <p:nvPr/>
        </p:nvGrpSpPr>
        <p:grpSpPr bwMode="auto">
          <a:xfrm>
            <a:off x="1706563" y="1658938"/>
            <a:ext cx="4559300" cy="3371850"/>
            <a:chOff x="0" y="0"/>
            <a:chExt cx="5744" cy="4248"/>
          </a:xfrm>
        </p:grpSpPr>
        <p:sp>
          <p:nvSpPr>
            <p:cNvPr id="17469" name="Line 61"/>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0" name="Line 62"/>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1" name="Line 63"/>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2" name="Line 64"/>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3" name="Line 65"/>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4" name="Line 66"/>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5" name="Line 67"/>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6" name="Line 68"/>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7" name="Line 69"/>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8" name="Line 70"/>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79" name="Line 71"/>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0" name="Line 72"/>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1" name="Line 73"/>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2" name="Line 74"/>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3" name="Line 75"/>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4" name="Line 76"/>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5" name="Line 77"/>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6" name="Line 78"/>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7" name="Line 79"/>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8" name="Line 80"/>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89" name="Line 81"/>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0" name="Line 82"/>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1" name="Line 83"/>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2" name="Line 84"/>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3" name="Line 85"/>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4" name="Line 86"/>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5" name="Line 87"/>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6" name="Line 88"/>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7" name="Line 89"/>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8" name="Line 90"/>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499" name="Line 91"/>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00" name="Line 92"/>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sp>
        <p:nvSpPr>
          <p:cNvPr id="17502" name="Rectangle 94"/>
          <p:cNvSpPr>
            <a:spLocks/>
          </p:cNvSpPr>
          <p:nvPr/>
        </p:nvSpPr>
        <p:spPr bwMode="auto">
          <a:xfrm>
            <a:off x="6503988" y="5227250"/>
            <a:ext cx="14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dirty="0">
                <a:solidFill>
                  <a:srgbClr val="000000"/>
                </a:solidFill>
                <a:latin typeface="Myriad Pro Bold Cond" charset="0"/>
                <a:cs typeface="Myriad Pro Bold Cond" charset="0"/>
                <a:sym typeface="Myriad Pro Bold Cond" charset="0"/>
              </a:rPr>
              <a:t>Row Buffer (8 Kbits)</a:t>
            </a:r>
          </a:p>
        </p:txBody>
      </p:sp>
      <p:sp>
        <p:nvSpPr>
          <p:cNvPr id="17503" name="Line 95"/>
          <p:cNvSpPr>
            <a:spLocks noChangeShapeType="1"/>
          </p:cNvSpPr>
          <p:nvPr/>
        </p:nvSpPr>
        <p:spPr bwMode="auto">
          <a:xfrm rot="10800000" flipH="1">
            <a:off x="431800" y="6330157"/>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nvGrpSpPr>
          <p:cNvPr id="17506" name="Group 98"/>
          <p:cNvGrpSpPr>
            <a:grpSpLocks/>
          </p:cNvGrpSpPr>
          <p:nvPr/>
        </p:nvGrpSpPr>
        <p:grpSpPr bwMode="auto">
          <a:xfrm>
            <a:off x="1701800" y="5283200"/>
            <a:ext cx="4552950" cy="177800"/>
            <a:chOff x="0" y="0"/>
            <a:chExt cx="5736" cy="224"/>
          </a:xfrm>
        </p:grpSpPr>
        <p:sp>
          <p:nvSpPr>
            <p:cNvPr id="17504" name="Rectangle 96"/>
            <p:cNvSpPr>
              <a:spLocks/>
            </p:cNvSpPr>
            <p:nvPr/>
          </p:nvSpPr>
          <p:spPr bwMode="auto">
            <a:xfrm>
              <a:off x="0" y="0"/>
              <a:ext cx="5736" cy="224"/>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05" name="Rectangle 97"/>
            <p:cNvSpPr>
              <a:spLocks/>
            </p:cNvSpPr>
            <p:nvPr/>
          </p:nvSpPr>
          <p:spPr bwMode="auto">
            <a:xfrm>
              <a:off x="1488" y="0"/>
              <a:ext cx="1472" cy="216"/>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sp>
        <p:nvSpPr>
          <p:cNvPr id="17507" name="Line 99"/>
          <p:cNvSpPr>
            <a:spLocks noChangeShapeType="1"/>
          </p:cNvSpPr>
          <p:nvPr/>
        </p:nvSpPr>
        <p:spPr bwMode="auto">
          <a:xfrm>
            <a:off x="4064000" y="5537200"/>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08" name="Rectangle 100"/>
          <p:cNvSpPr>
            <a:spLocks/>
          </p:cNvSpPr>
          <p:nvPr/>
        </p:nvSpPr>
        <p:spPr bwMode="auto">
          <a:xfrm>
            <a:off x="7342982" y="6408350"/>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dirty="0">
                <a:solidFill>
                  <a:srgbClr val="000000"/>
                </a:solidFill>
                <a:latin typeface="Myriad Pro Bold Cond" charset="0"/>
                <a:cs typeface="Myriad Pro Bold Cond" charset="0"/>
                <a:sym typeface="Myriad Pro Bold Cond" charset="0"/>
              </a:rPr>
              <a:t>Data Bus</a:t>
            </a:r>
          </a:p>
        </p:txBody>
      </p:sp>
      <p:sp>
        <p:nvSpPr>
          <p:cNvPr id="17509" name="Rectangle 101"/>
          <p:cNvSpPr>
            <a:spLocks/>
          </p:cNvSpPr>
          <p:nvPr/>
        </p:nvSpPr>
        <p:spPr bwMode="auto">
          <a:xfrm>
            <a:off x="4149725" y="5798750"/>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dirty="0">
                <a:solidFill>
                  <a:srgbClr val="000000"/>
                </a:solidFill>
                <a:latin typeface="Myriad Pro Bold Cond" charset="0"/>
                <a:cs typeface="Myriad Pro Bold Cond" charset="0"/>
                <a:sym typeface="Myriad Pro Bold Cond" charset="0"/>
              </a:rPr>
              <a:t>8 bits</a:t>
            </a:r>
          </a:p>
        </p:txBody>
      </p:sp>
      <p:sp>
        <p:nvSpPr>
          <p:cNvPr id="17510" name="Rectangle 102"/>
          <p:cNvSpPr>
            <a:spLocks/>
          </p:cNvSpPr>
          <p:nvPr/>
        </p:nvSpPr>
        <p:spPr bwMode="auto">
          <a:xfrm>
            <a:off x="6484938" y="3125400"/>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a:solidFill>
                  <a:srgbClr val="000000"/>
                </a:solidFill>
                <a:latin typeface="Myriad Pro Bold Cond" charset="0"/>
                <a:cs typeface="Myriad Pro Bold Cond" charset="0"/>
                <a:sym typeface="Myriad Pro Bold Cond" charset="0"/>
              </a:rPr>
              <a:t>DRAM array</a:t>
            </a:r>
          </a:p>
        </p:txBody>
      </p:sp>
      <p:sp>
        <p:nvSpPr>
          <p:cNvPr id="17511" name="Line 103"/>
          <p:cNvSpPr>
            <a:spLocks noChangeShapeType="1"/>
          </p:cNvSpPr>
          <p:nvPr/>
        </p:nvSpPr>
        <p:spPr bwMode="auto">
          <a:xfrm rot="10800000" flipH="1">
            <a:off x="1701800" y="1415257"/>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12" name="Rectangle 104"/>
          <p:cNvSpPr>
            <a:spLocks/>
          </p:cNvSpPr>
          <p:nvPr/>
        </p:nvSpPr>
        <p:spPr bwMode="auto">
          <a:xfrm>
            <a:off x="3689350" y="1131500"/>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dirty="0">
                <a:solidFill>
                  <a:srgbClr val="000000"/>
                </a:solidFill>
                <a:latin typeface="Myriad Pro Bold Cond" charset="0"/>
                <a:cs typeface="Myriad Pro Bold Cond" charset="0"/>
                <a:sym typeface="Myriad Pro Bold Cond" charset="0"/>
              </a:rPr>
              <a:t>8 Kbits</a:t>
            </a:r>
          </a:p>
        </p:txBody>
      </p:sp>
      <p:sp>
        <p:nvSpPr>
          <p:cNvPr id="17513" name="Line 105"/>
          <p:cNvSpPr>
            <a:spLocks noChangeShapeType="1"/>
          </p:cNvSpPr>
          <p:nvPr/>
        </p:nvSpPr>
        <p:spPr bwMode="auto">
          <a:xfrm rot="10800000" flipH="1">
            <a:off x="1695450" y="5460207"/>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14" name="Line 106"/>
          <p:cNvSpPr>
            <a:spLocks noChangeShapeType="1"/>
          </p:cNvSpPr>
          <p:nvPr/>
        </p:nvSpPr>
        <p:spPr bwMode="auto">
          <a:xfrm rot="10800000" flipH="1">
            <a:off x="1701800" y="5276850"/>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nvGrpSpPr>
          <p:cNvPr id="17547" name="Group 139"/>
          <p:cNvGrpSpPr>
            <a:grpSpLocks/>
          </p:cNvGrpSpPr>
          <p:nvPr/>
        </p:nvGrpSpPr>
        <p:grpSpPr bwMode="auto">
          <a:xfrm>
            <a:off x="1701800" y="5270500"/>
            <a:ext cx="4559300" cy="190500"/>
            <a:chOff x="0" y="0"/>
            <a:chExt cx="5744" cy="240"/>
          </a:xfrm>
        </p:grpSpPr>
        <p:sp>
          <p:nvSpPr>
            <p:cNvPr id="17515" name="Line 107"/>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16" name="Line 108"/>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17" name="Line 109"/>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18" name="Line 110"/>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19" name="Line 111"/>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0" name="Line 112"/>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1" name="Line 113"/>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2" name="Line 114"/>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3" name="Line 115"/>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4" name="Line 116"/>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5" name="Line 117"/>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6" name="Line 118"/>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7" name="Line 119"/>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8" name="Line 120"/>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29" name="Line 121"/>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0" name="Line 122"/>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1" name="Line 123"/>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2" name="Line 124"/>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3" name="Line 125"/>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4" name="Line 126"/>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5" name="Line 127"/>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6" name="Line 128"/>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7" name="Line 129"/>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8" name="Line 130"/>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39" name="Line 131"/>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40" name="Line 132"/>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41" name="Line 133"/>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42" name="Line 134"/>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43" name="Line 135"/>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44" name="Line 136"/>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45" name="Line 137"/>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46" name="Line 138"/>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sp>
        <p:nvSpPr>
          <p:cNvPr id="17548" name="Freeform 140"/>
          <p:cNvSpPr>
            <a:spLocks/>
          </p:cNvSpPr>
          <p:nvPr/>
        </p:nvSpPr>
        <p:spPr bwMode="auto">
          <a:xfrm>
            <a:off x="922338" y="2194719"/>
            <a:ext cx="742950" cy="31813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549" name="Rectangle 141"/>
          <p:cNvSpPr>
            <a:spLocks/>
          </p:cNvSpPr>
          <p:nvPr/>
        </p:nvSpPr>
        <p:spPr bwMode="auto">
          <a:xfrm>
            <a:off x="6369050" y="2048589"/>
            <a:ext cx="1256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Step 1: Activate row</a:t>
            </a:r>
          </a:p>
        </p:txBody>
      </p:sp>
      <p:sp>
        <p:nvSpPr>
          <p:cNvPr id="17550" name="Rectangle 142"/>
          <p:cNvSpPr>
            <a:spLocks/>
          </p:cNvSpPr>
          <p:nvPr/>
        </p:nvSpPr>
        <p:spPr bwMode="auto">
          <a:xfrm>
            <a:off x="27484" y="3223339"/>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 Transfer row</a:t>
            </a:r>
          </a:p>
        </p:txBody>
      </p:sp>
      <p:sp>
        <p:nvSpPr>
          <p:cNvPr id="17551" name="Rectangle 143"/>
          <p:cNvSpPr>
            <a:spLocks/>
          </p:cNvSpPr>
          <p:nvPr/>
        </p:nvSpPr>
        <p:spPr bwMode="auto">
          <a:xfrm>
            <a:off x="2411760" y="5600853"/>
            <a:ext cx="151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Step 2: Read  </a:t>
            </a:r>
          </a:p>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Transfer byte onto bus</a:t>
            </a:r>
          </a:p>
        </p:txBody>
      </p:sp>
    </p:spTree>
    <p:extLst>
      <p:ext uri="{BB962C8B-B14F-4D97-AF65-F5344CB8AC3E}">
        <p14:creationId xmlns:p14="http://schemas.microsoft.com/office/powerpoint/2010/main" val="6197265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754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75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7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75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7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1" grpId="0" animBg="1"/>
      <p:bldP spid="17548" grpId="0" animBg="1"/>
      <p:bldP spid="17549" grpId="0" autoUpdateAnimBg="0"/>
      <p:bldP spid="17550" grpId="0" autoUpdateAnimBg="0"/>
      <p:bldP spid="1755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a:t>
            </a:r>
            <a:r>
              <a:rPr lang="en-US" sz="4000" dirty="0" smtClean="0">
                <a:solidFill>
                  <a:srgbClr val="1A5712"/>
                </a:solidFill>
                <a:latin typeface="Garamond"/>
                <a:cs typeface="Garamond"/>
              </a:rPr>
              <a:t>In</a:t>
            </a:r>
            <a:r>
              <a:rPr lang="en-US" sz="4000" dirty="0">
                <a:solidFill>
                  <a:srgbClr val="1A5712"/>
                </a:solidFill>
                <a:latin typeface="Garamond"/>
                <a:cs typeface="Garamond"/>
              </a:rPr>
              <a:t>-DRAM </a:t>
            </a:r>
            <a:r>
              <a:rPr lang="en-US" sz="4000" dirty="0" smtClean="0">
                <a:solidFill>
                  <a:srgbClr val="1A5712"/>
                </a:solidFill>
                <a:latin typeface="Garamond"/>
                <a:cs typeface="Garamond"/>
              </a:rPr>
              <a:t>Row Copy</a:t>
            </a:r>
            <a:endParaRPr lang="en-US" sz="4000" dirty="0">
              <a:solidFill>
                <a:srgbClr val="1A5712"/>
              </a:solidFill>
              <a:latin typeface="Garamond"/>
              <a:cs typeface="Garamond"/>
            </a:endParaRP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sp>
        <p:nvSpPr>
          <p:cNvPr id="19519" name="Rectangle 63"/>
          <p:cNvSpPr>
            <a:spLocks/>
          </p:cNvSpPr>
          <p:nvPr/>
        </p:nvSpPr>
        <p:spPr bwMode="auto">
          <a:xfrm>
            <a:off x="6503988" y="5220494"/>
            <a:ext cx="14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dirty="0">
                <a:solidFill>
                  <a:srgbClr val="000000"/>
                </a:solidFill>
                <a:latin typeface="Myriad Pro Bold Cond" charset="0"/>
                <a:cs typeface="Myriad Pro Bold Cond" charset="0"/>
                <a:sym typeface="Myriad Pro Bold Cond" charset="0"/>
              </a:rPr>
              <a:t>Row Buffer (8 Kbits)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dirty="0">
                <a:solidFill>
                  <a:srgbClr val="000000"/>
                </a:solidFill>
                <a:latin typeface="Myriad Pro Bold Cond"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dirty="0">
                <a:solidFill>
                  <a:srgbClr val="000000"/>
                </a:solidFill>
                <a:latin typeface="Myriad Pro Bold Cond" charset="0"/>
                <a:cs typeface="Myriad Pro Bold Cond" charset="0"/>
                <a:sym typeface="Myriad Pro Bold Cond" charset="0"/>
              </a:rPr>
              <a:t>8 bits</a:t>
            </a:r>
          </a:p>
        </p:txBody>
      </p:sp>
      <p:sp>
        <p:nvSpPr>
          <p:cNvPr id="19524" name="Rectangle 68"/>
          <p:cNvSpPr>
            <a:spLocks/>
          </p:cNvSpPr>
          <p:nvPr/>
        </p:nvSpPr>
        <p:spPr bwMode="auto">
          <a:xfrm>
            <a:off x="6484938" y="3118644"/>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a:solidFill>
                  <a:srgbClr val="000000"/>
                </a:solidFill>
                <a:latin typeface="Myriad Pro Bold Cond" charset="0"/>
                <a:cs typeface="Myriad Pro Bold Cond" charset="0"/>
                <a:sym typeface="Myriad Pro Bold Cond" charset="0"/>
              </a:rPr>
              <a:t>DRAM array</a:t>
            </a: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26" name="Rectangle 70"/>
          <p:cNvSpPr>
            <a:spLocks/>
          </p:cNvSpPr>
          <p:nvPr/>
        </p:nvSpPr>
        <p:spPr bwMode="auto">
          <a:xfrm>
            <a:off x="3689350" y="1124744"/>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dirty="0">
                <a:solidFill>
                  <a:srgbClr val="000000"/>
                </a:solidFill>
                <a:latin typeface="Myriad Pro Bold Cond" charset="0"/>
                <a:cs typeface="Myriad Pro Bold Cond" charset="0"/>
                <a:sym typeface="Myriad Pro Bold Cond" charset="0"/>
              </a:rPr>
              <a:t>8 Kbits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96" name="Rectangle 140"/>
          <p:cNvSpPr>
            <a:spLocks/>
          </p:cNvSpPr>
          <p:nvPr/>
        </p:nvSpPr>
        <p:spPr bwMode="auto">
          <a:xfrm>
            <a:off x="82550" y="3216583"/>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599" name="Rectangle 143"/>
          <p:cNvSpPr>
            <a:spLocks/>
          </p:cNvSpPr>
          <p:nvPr/>
        </p:nvSpPr>
        <p:spPr bwMode="auto">
          <a:xfrm>
            <a:off x="1162652" y="4119712"/>
            <a:ext cx="500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fontAlgn="auto">
              <a:spcBef>
                <a:spcPts val="0"/>
              </a:spcBef>
              <a:spcAft>
                <a:spcPts val="0"/>
              </a:spcAft>
            </a:pPr>
            <a:endParaRPr lang="en-US" sz="1600" dirty="0">
              <a:solidFill>
                <a:srgbClr val="D90B00"/>
              </a:solidFill>
              <a:latin typeface="Myriad Pro Bold Cond" charset="0"/>
              <a:cs typeface="Myriad Pro Bold Cond" charset="0"/>
              <a:sym typeface="Myriad Pro Bold Cond" charset="0"/>
            </a:endParaRPr>
          </a:p>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Transfer</a:t>
            </a:r>
          </a:p>
          <a:p>
            <a:pPr defTabSz="457200" fontAlgn="auto">
              <a:spcBef>
                <a:spcPts val="0"/>
              </a:spcBef>
              <a:spcAft>
                <a:spcPts val="0"/>
              </a:spcAft>
            </a:pPr>
            <a:r>
              <a:rPr lang="en-US" sz="1600" dirty="0">
                <a:solidFill>
                  <a:srgbClr val="D90B00"/>
                </a:solidFill>
                <a:latin typeface="Myriad Pro Bold Cond" charset="0"/>
                <a:cs typeface="Myriad Pro Bold Cond" charset="0"/>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fontAlgn="auto">
              <a:spcBef>
                <a:spcPts val="0"/>
              </a:spcBef>
              <a:spcAft>
                <a:spcPts val="0"/>
              </a:spcAft>
            </a:pPr>
            <a:endParaRPr lang="en-US" dirty="0">
              <a:solidFill>
                <a:srgbClr val="000000"/>
              </a:solidFill>
              <a:latin typeface="Myriad Pro Bold Cond" charset="0"/>
              <a:cs typeface="Myriad Pro Bold Cond" charset="0"/>
              <a:sym typeface="Myriad Pro Bold Cond" charset="0"/>
            </a:endParaRPr>
          </a:p>
        </p:txBody>
      </p:sp>
      <p:sp>
        <p:nvSpPr>
          <p:cNvPr id="146" name="TextBox 145"/>
          <p:cNvSpPr txBox="1"/>
          <p:nvPr/>
        </p:nvSpPr>
        <p:spPr>
          <a:xfrm>
            <a:off x="6804248" y="4221088"/>
            <a:ext cx="2177415" cy="584776"/>
          </a:xfrm>
          <a:prstGeom prst="rect">
            <a:avLst/>
          </a:prstGeom>
          <a:noFill/>
        </p:spPr>
        <p:txBody>
          <a:bodyPr wrap="none" rtlCol="0">
            <a:spAutoFit/>
          </a:bodyPr>
          <a:lstStyle/>
          <a:p>
            <a:pPr fontAlgn="auto">
              <a:spcBef>
                <a:spcPts val="0"/>
              </a:spcBef>
              <a:spcAft>
                <a:spcPts val="0"/>
              </a:spcAft>
            </a:pPr>
            <a:r>
              <a:rPr lang="en-US" sz="3200" dirty="0">
                <a:solidFill>
                  <a:srgbClr val="008000"/>
                </a:solidFill>
                <a:latin typeface="Myriad Pro Bold Cond"/>
                <a:ea typeface="ヒラギノ角ゴ ProN W6"/>
                <a:cs typeface="ヒラギノ角ゴ ProN W6"/>
              </a:rPr>
              <a:t>0.01% area cost</a:t>
            </a:r>
          </a:p>
        </p:txBody>
      </p:sp>
    </p:spTree>
    <p:extLst>
      <p:ext uri="{BB962C8B-B14F-4D97-AF65-F5344CB8AC3E}">
        <p14:creationId xmlns:p14="http://schemas.microsoft.com/office/powerpoint/2010/main" val="40519212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4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95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59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95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594" grpId="0" autoUpdateAnimBg="0"/>
      <p:bldP spid="19595" grpId="0" animBg="1"/>
      <p:bldP spid="19596" grpId="0" autoUpdateAnimBg="0"/>
      <p:bldP spid="19597" grpId="0" autoUpdateAnimBg="0"/>
      <p:bldP spid="19598" grpId="0" animBg="1"/>
      <p:bldP spid="19599" grpId="0" autoUpdateAnimBg="0"/>
      <p:bldP spid="14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dirty="0">
              <a:solidFill>
                <a:sysClr val="window" lastClr="FFFFFF"/>
              </a:solidFill>
              <a:latin typeface="Corbel"/>
              <a:ea typeface="ヒラギノ角ゴ ProN W6"/>
              <a:cs typeface="ヒラギノ角ゴ ProN W6"/>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dirty="0">
              <a:solidFill>
                <a:sysClr val="window" lastClr="FFFFFF"/>
              </a:solidFill>
              <a:latin typeface="Corbel"/>
              <a:ea typeface="ヒラギノ角ゴ ProN W6"/>
              <a:cs typeface="ヒラギノ角ゴ ProN W6"/>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dirty="0">
              <a:solidFill>
                <a:sysClr val="window" lastClr="FFFFFF"/>
              </a:solidFill>
              <a:latin typeface="Corbel"/>
              <a:ea typeface="ヒラギノ角ゴ ProN W6"/>
              <a:cs typeface="ヒラギノ角ゴ ProN W6"/>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dirty="0">
              <a:solidFill>
                <a:sysClr val="window" lastClr="FFFFFF"/>
              </a:solidFill>
              <a:latin typeface="Corbel"/>
              <a:ea typeface="ヒラギノ角ゴ ProN W6"/>
              <a:cs typeface="ヒラギノ角ゴ ProN W6"/>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dirty="0">
              <a:solidFill>
                <a:sysClr val="window" lastClr="FFFFFF"/>
              </a:solidFill>
              <a:latin typeface="Corbel"/>
              <a:ea typeface="ヒラギノ角ゴ ProN W6"/>
              <a:cs typeface="ヒラギノ角ゴ ProN W6"/>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dirty="0">
              <a:solidFill>
                <a:sysClr val="window" lastClr="FFFFFF"/>
              </a:solidFill>
              <a:latin typeface="Corbel"/>
              <a:ea typeface="ヒラギノ角ゴ ProN W6"/>
              <a:cs typeface="ヒラギノ角ゴ ProN W6"/>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algn="ctr" fontAlgn="auto">
                <a:spcBef>
                  <a:spcPts val="0"/>
                </a:spcBef>
                <a:spcAft>
                  <a:spcPts val="0"/>
                </a:spcAft>
                <a:defRPr/>
              </a:pPr>
              <a:endParaRPr lang="en-US" sz="2800" kern="0">
                <a:solidFill>
                  <a:srgbClr val="262626"/>
                </a:solidFill>
                <a:latin typeface="Corbel"/>
                <a:ea typeface="ヒラギノ角ゴ ProN W6"/>
                <a:cs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fontAlgn="auto">
                <a:spcBef>
                  <a:spcPts val="0"/>
                </a:spcBef>
                <a:spcAft>
                  <a:spcPts val="0"/>
                </a:spcAft>
                <a:defRPr/>
              </a:pPr>
              <a:r>
                <a:rPr lang="en-US" sz="2800" kern="0" dirty="0">
                  <a:solidFill>
                    <a:srgbClr val="262626">
                      <a:lumMod val="95000"/>
                      <a:lumOff val="5000"/>
                    </a:srgbClr>
                  </a:solidFill>
                  <a:latin typeface="Myriad Pro Bold Cond"/>
                  <a:ea typeface="ヒラギノ角ゴ ProN W6"/>
                  <a:cs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algn="ctr" fontAlgn="auto">
                <a:spcBef>
                  <a:spcPts val="0"/>
                </a:spcBef>
                <a:spcAft>
                  <a:spcPts val="0"/>
                </a:spcAft>
                <a:defRPr/>
              </a:pPr>
              <a:r>
                <a:rPr lang="en-US" sz="2800" kern="0" dirty="0">
                  <a:solidFill>
                    <a:srgbClr val="262626"/>
                  </a:solidFill>
                  <a:latin typeface="Corbel"/>
                  <a:ea typeface="ヒラギノ角ゴ ProN W6"/>
                  <a:cs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r>
                <a:rPr lang="en-US" sz="2800" kern="0" dirty="0">
                  <a:solidFill>
                    <a:srgbClr val="262626"/>
                  </a:solidFill>
                  <a:latin typeface="Corbel"/>
                  <a:ea typeface="ヒラギノ角ゴ ProN W6"/>
                  <a:cs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algn="ctr" fontAlgn="auto">
                <a:spcBef>
                  <a:spcPts val="0"/>
                </a:spcBef>
                <a:spcAft>
                  <a:spcPts val="0"/>
                </a:spcAft>
                <a:defRPr/>
              </a:pPr>
              <a:r>
                <a:rPr lang="en-US" sz="2800" kern="0" dirty="0">
                  <a:solidFill>
                    <a:srgbClr val="262626"/>
                  </a:solidFill>
                  <a:latin typeface="Corbel"/>
                  <a:ea typeface="ヒラギノ角ゴ ProN W6"/>
                  <a:cs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r>
                <a:rPr lang="en-US" sz="2800" kern="0" dirty="0">
                  <a:solidFill>
                    <a:srgbClr val="262626"/>
                  </a:solidFill>
                  <a:latin typeface="Corbel"/>
                  <a:ea typeface="ヒラギノ角ゴ ProN W6"/>
                  <a:cs typeface="ヒラギノ角ゴ ProN W6"/>
                </a:rPr>
                <a:t>Subarray</a:t>
              </a: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algn="ctr" fontAlgn="auto">
              <a:spcBef>
                <a:spcPts val="0"/>
              </a:spcBef>
              <a:spcAft>
                <a:spcPts val="0"/>
              </a:spcAft>
              <a:defRPr/>
            </a:pPr>
            <a:endParaRPr lang="en-US" sz="2800" kern="0">
              <a:solidFill>
                <a:sysClr val="window" lastClr="FFFFFF"/>
              </a:solidFill>
              <a:latin typeface="Corbel"/>
              <a:ea typeface="ヒラギノ角ゴ ProN W6"/>
              <a:cs typeface="ヒラギノ角ゴ ProN W6"/>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algn="ctr" fontAlgn="auto">
              <a:spcBef>
                <a:spcPts val="0"/>
              </a:spcBef>
              <a:spcAft>
                <a:spcPts val="0"/>
              </a:spcAft>
              <a:defRPr/>
            </a:pPr>
            <a:endParaRPr lang="en-US" kern="0">
              <a:solidFill>
                <a:srgbClr val="262626"/>
              </a:solidFill>
              <a:latin typeface="Corbel"/>
              <a:ea typeface="ヒラギノ角ゴ ProN W6"/>
              <a:cs typeface="ヒラギノ角ゴ ProN W6"/>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algn="ctr" fontAlgn="auto">
              <a:spcBef>
                <a:spcPts val="0"/>
              </a:spcBef>
              <a:spcAft>
                <a:spcPts val="0"/>
              </a:spcAft>
              <a:defRPr/>
            </a:pPr>
            <a:endParaRPr lang="en-US" kern="0">
              <a:solidFill>
                <a:srgbClr val="262626"/>
              </a:solidFill>
              <a:latin typeface="Corbel"/>
              <a:ea typeface="ヒラギノ角ゴ ProN W6"/>
              <a:cs typeface="ヒラギノ角ゴ ProN W6"/>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060424" y="5399782"/>
            <a:ext cx="2262158" cy="1077218"/>
          </a:xfrm>
          <a:prstGeom prst="rect">
            <a:avLst/>
          </a:prstGeom>
          <a:noFill/>
        </p:spPr>
        <p:txBody>
          <a:bodyPr wrap="none" rtlCol="0">
            <a:spAutoFit/>
          </a:bodyPr>
          <a:lstStyle/>
          <a:p>
            <a:pPr algn="r" fontAlgn="auto">
              <a:spcBef>
                <a:spcPts val="0"/>
              </a:spcBef>
              <a:spcAft>
                <a:spcPts val="0"/>
              </a:spcAft>
              <a:defRPr/>
            </a:pPr>
            <a:r>
              <a:rPr lang="en-US" sz="3200" b="1" kern="0" dirty="0">
                <a:solidFill>
                  <a:srgbClr val="262626">
                    <a:lumMod val="95000"/>
                    <a:lumOff val="5000"/>
                  </a:srgbClr>
                </a:solidFill>
                <a:latin typeface="Myriad Pro Bold Cond"/>
                <a:ea typeface="ヒラギノ角ゴ ProN W6"/>
                <a:cs typeface="ヒラギノ角ゴ ProN W6"/>
              </a:rPr>
              <a:t>Intra </a:t>
            </a:r>
            <a:r>
              <a:rPr lang="en-US" sz="3200" b="1" kern="0" dirty="0" err="1">
                <a:solidFill>
                  <a:srgbClr val="262626">
                    <a:lumMod val="95000"/>
                    <a:lumOff val="5000"/>
                  </a:srgbClr>
                </a:solidFill>
                <a:latin typeface="Myriad Pro Bold Cond"/>
                <a:ea typeface="ヒラギノ角ゴ ProN W6"/>
                <a:cs typeface="ヒラギノ角ゴ ProN W6"/>
              </a:rPr>
              <a:t>Subarray</a:t>
            </a:r>
            <a:endParaRPr lang="en-US" sz="3200" b="1" kern="0" dirty="0">
              <a:solidFill>
                <a:srgbClr val="262626">
                  <a:lumMod val="95000"/>
                  <a:lumOff val="5000"/>
                </a:srgbClr>
              </a:solidFill>
              <a:latin typeface="Myriad Pro Bold Cond"/>
              <a:ea typeface="ヒラギノ角ゴ ProN W6"/>
              <a:cs typeface="ヒラギノ角ゴ ProN W6"/>
            </a:endParaRPr>
          </a:p>
          <a:p>
            <a:pPr algn="r" fontAlgn="auto">
              <a:spcBef>
                <a:spcPts val="0"/>
              </a:spcBef>
              <a:spcAft>
                <a:spcPts val="0"/>
              </a:spcAft>
              <a:defRPr/>
            </a:pPr>
            <a:r>
              <a:rPr lang="en-US" sz="3200" b="1" kern="0" dirty="0">
                <a:solidFill>
                  <a:srgbClr val="262626">
                    <a:lumMod val="95000"/>
                    <a:lumOff val="5000"/>
                  </a:srgbClr>
                </a:solidFill>
                <a:latin typeface="Myriad Pro Bold Cond"/>
                <a:ea typeface="ヒラギノ角ゴ ProN W6"/>
                <a:cs typeface="ヒラギノ角ゴ ProN W6"/>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75965" y="5171182"/>
            <a:ext cx="2489706" cy="1569660"/>
          </a:xfrm>
          <a:prstGeom prst="rect">
            <a:avLst/>
          </a:prstGeom>
          <a:noFill/>
        </p:spPr>
        <p:txBody>
          <a:bodyPr wrap="none" rtlCol="0">
            <a:spAutoFit/>
          </a:bodyPr>
          <a:lstStyle/>
          <a:p>
            <a:pPr algn="ctr" fontAlgn="auto">
              <a:spcBef>
                <a:spcPts val="0"/>
              </a:spcBef>
              <a:spcAft>
                <a:spcPts val="0"/>
              </a:spcAft>
              <a:defRPr/>
            </a:pPr>
            <a:r>
              <a:rPr lang="en-US" sz="3200" b="1" kern="0" dirty="0">
                <a:solidFill>
                  <a:srgbClr val="262626">
                    <a:lumMod val="95000"/>
                    <a:lumOff val="5000"/>
                  </a:srgbClr>
                </a:solidFill>
                <a:latin typeface="Myriad Pro Bold Cond"/>
                <a:ea typeface="ヒラギノ角ゴ ProN W6"/>
                <a:cs typeface="ヒラギノ角ゴ ProN W6"/>
              </a:rPr>
              <a:t>Inter Bank Copy</a:t>
            </a:r>
          </a:p>
          <a:p>
            <a:pPr algn="ctr" fontAlgn="auto">
              <a:spcBef>
                <a:spcPts val="0"/>
              </a:spcBef>
              <a:spcAft>
                <a:spcPts val="0"/>
              </a:spcAft>
              <a:defRPr/>
            </a:pPr>
            <a:r>
              <a:rPr lang="en-US" sz="3200" b="1" kern="0" dirty="0">
                <a:solidFill>
                  <a:srgbClr val="262626">
                    <a:lumMod val="95000"/>
                    <a:lumOff val="5000"/>
                  </a:srgbClr>
                </a:solidFill>
                <a:latin typeface="Myriad Pro Bold Cond"/>
                <a:ea typeface="ヒラギノ角ゴ ProN W6"/>
                <a:cs typeface="ヒラギノ角ゴ ProN W6"/>
              </a:rPr>
              <a:t>(Pipelined </a:t>
            </a:r>
          </a:p>
          <a:p>
            <a:pPr algn="ctr" fontAlgn="auto">
              <a:spcBef>
                <a:spcPts val="0"/>
              </a:spcBef>
              <a:spcAft>
                <a:spcPts val="0"/>
              </a:spcAft>
              <a:defRPr/>
            </a:pPr>
            <a:r>
              <a:rPr lang="en-US" sz="3200" b="1" kern="0" dirty="0">
                <a:solidFill>
                  <a:srgbClr val="262626">
                    <a:lumMod val="95000"/>
                    <a:lumOff val="5000"/>
                  </a:srgbClr>
                </a:solidFill>
                <a:latin typeface="Myriad Pro Bold Cond"/>
                <a:ea typeface="ヒラギノ角ゴ ProN W6"/>
                <a:cs typeface="ヒラギノ角ゴ ProN W6"/>
              </a:rPr>
              <a:t>Internal RD/WR)</a:t>
            </a: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59784" y="1268760"/>
            <a:ext cx="4140208" cy="1077218"/>
          </a:xfrm>
          <a:prstGeom prst="rect">
            <a:avLst/>
          </a:prstGeom>
          <a:noFill/>
        </p:spPr>
        <p:txBody>
          <a:bodyPr wrap="none" rtlCol="0">
            <a:spAutoFit/>
          </a:bodyPr>
          <a:lstStyle/>
          <a:p>
            <a:pPr algn="ctr" fontAlgn="auto">
              <a:spcBef>
                <a:spcPts val="0"/>
              </a:spcBef>
              <a:spcAft>
                <a:spcPts val="0"/>
              </a:spcAft>
              <a:defRPr/>
            </a:pPr>
            <a:r>
              <a:rPr lang="en-US" sz="3200" b="1" kern="0" dirty="0">
                <a:solidFill>
                  <a:srgbClr val="262626">
                    <a:lumMod val="95000"/>
                    <a:lumOff val="5000"/>
                  </a:srgbClr>
                </a:solidFill>
                <a:latin typeface="Myriad Pro Bold Cond"/>
                <a:ea typeface="ヒラギノ角ゴ ProN W6"/>
                <a:cs typeface="ヒラギノ角ゴ ProN W6"/>
              </a:rPr>
              <a:t>Inter S</a:t>
            </a:r>
            <a:r>
              <a:rPr lang="en-US" sz="3200" b="1" kern="0" dirty="0" err="1">
                <a:solidFill>
                  <a:srgbClr val="262626">
                    <a:lumMod val="95000"/>
                    <a:lumOff val="5000"/>
                  </a:srgbClr>
                </a:solidFill>
                <a:latin typeface="Myriad Pro Bold Cond"/>
                <a:ea typeface="ヒラギノ角ゴ ProN W6"/>
                <a:cs typeface="ヒラギノ角ゴ ProN W6"/>
              </a:rPr>
              <a:t>ubarray</a:t>
            </a:r>
            <a:r>
              <a:rPr lang="en-US" sz="3200" b="1" kern="0" dirty="0">
                <a:solidFill>
                  <a:srgbClr val="262626">
                    <a:lumMod val="95000"/>
                    <a:lumOff val="5000"/>
                  </a:srgbClr>
                </a:solidFill>
                <a:latin typeface="Myriad Pro Bold Cond"/>
                <a:ea typeface="ヒラギノ角ゴ ProN W6"/>
                <a:cs typeface="ヒラギノ角ゴ ProN W6"/>
              </a:rPr>
              <a:t> Copy</a:t>
            </a:r>
          </a:p>
          <a:p>
            <a:pPr algn="ctr" fontAlgn="auto">
              <a:spcBef>
                <a:spcPts val="0"/>
              </a:spcBef>
              <a:spcAft>
                <a:spcPts val="0"/>
              </a:spcAft>
              <a:defRPr/>
            </a:pPr>
            <a:r>
              <a:rPr lang="en-US" sz="3200" b="1" kern="0" dirty="0">
                <a:solidFill>
                  <a:srgbClr val="262626">
                    <a:lumMod val="95000"/>
                    <a:lumOff val="5000"/>
                  </a:srgbClr>
                </a:solidFill>
                <a:latin typeface="Myriad Pro Bold Cond"/>
                <a:ea typeface="ヒラギノ角ゴ ProN W6"/>
                <a:cs typeface="ヒラギノ角ゴ ProN W6"/>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smtClean="0">
                <a:solidFill>
                  <a:srgbClr val="1A5712"/>
                </a:solidFill>
                <a:latin typeface="Garamond"/>
                <a:cs typeface="Garamond"/>
              </a:rPr>
              <a:t>Generalized RowClone</a:t>
            </a:r>
            <a:endParaRPr lang="en-US" sz="4000" dirty="0">
              <a:solidFill>
                <a:srgbClr val="1A5712"/>
              </a:solidFill>
              <a:latin typeface="Garamond"/>
              <a:cs typeface="Garamond"/>
            </a:endParaRPr>
          </a:p>
        </p:txBody>
      </p:sp>
    </p:spTree>
    <p:extLst>
      <p:ext uri="{BB962C8B-B14F-4D97-AF65-F5344CB8AC3E}">
        <p14:creationId xmlns:p14="http://schemas.microsoft.com/office/powerpoint/2010/main" val="7844820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smtClean="0">
                <a:solidFill>
                  <a:srgbClr val="1A5712"/>
                </a:solidFill>
                <a:latin typeface="Garamond"/>
                <a:cs typeface="Garamond"/>
              </a:rPr>
              <a:t>RowClone</a:t>
            </a:r>
            <a:r>
              <a:rPr lang="en-US" dirty="0" smtClean="0">
                <a:solidFill>
                  <a:srgbClr val="1A5712"/>
                </a:solidFill>
                <a:latin typeface="Garamond"/>
                <a:cs typeface="Garamond"/>
              </a:rPr>
              <a:t>: Latency and Energy Savings</a:t>
            </a:r>
            <a:endParaRPr lang="en-US" dirty="0">
              <a:solidFill>
                <a:srgbClr val="1A5712"/>
              </a:solidFill>
              <a:latin typeface="Garamond"/>
              <a:cs typeface="Garamond"/>
            </a:endParaRP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79755" cy="523220"/>
          </a:xfrm>
          <a:prstGeom prst="rect">
            <a:avLst/>
          </a:prstGeom>
          <a:noFill/>
          <a:ln>
            <a:noFill/>
          </a:ln>
        </p:spPr>
        <p:txBody>
          <a:bodyPr wrap="none" rtlCol="0">
            <a:spAutoFit/>
          </a:bodyPr>
          <a:lstStyle/>
          <a:p>
            <a:pPr fontAlgn="auto">
              <a:spcBef>
                <a:spcPts val="0"/>
              </a:spcBef>
              <a:spcAft>
                <a:spcPts val="0"/>
              </a:spcAft>
            </a:pPr>
            <a:r>
              <a:rPr lang="en-US" sz="2800" dirty="0">
                <a:solidFill>
                  <a:prstClr val="black"/>
                </a:solidFill>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05642" cy="523220"/>
          </a:xfrm>
          <a:prstGeom prst="rect">
            <a:avLst/>
          </a:prstGeom>
          <a:noFill/>
          <a:ln>
            <a:noFill/>
          </a:ln>
        </p:spPr>
        <p:txBody>
          <a:bodyPr wrap="none" rtlCol="0">
            <a:spAutoFit/>
          </a:bodyPr>
          <a:lstStyle/>
          <a:p>
            <a:pPr fontAlgn="auto">
              <a:spcBef>
                <a:spcPts val="0"/>
              </a:spcBef>
              <a:spcAft>
                <a:spcPts val="0"/>
              </a:spcAft>
            </a:pPr>
            <a:r>
              <a:rPr lang="en-US" sz="2800" dirty="0">
                <a:solidFill>
                  <a:prstClr val="black"/>
                </a:solidFill>
                <a:latin typeface="Calibri"/>
                <a:ea typeface="+mn-ea"/>
                <a:cs typeface="+mn-cs"/>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79</a:t>
            </a:fld>
            <a:endParaRPr lang="en-US">
              <a:solidFill>
                <a:prstClr val="black">
                  <a:tint val="75000"/>
                </a:prstClr>
              </a:solidFill>
              <a:latin typeface="Calibri"/>
            </a:endParaRPr>
          </a:p>
        </p:txBody>
      </p:sp>
      <p:sp>
        <p:nvSpPr>
          <p:cNvPr id="11" name="Rectangle 10"/>
          <p:cNvSpPr/>
          <p:nvPr/>
        </p:nvSpPr>
        <p:spPr>
          <a:xfrm>
            <a:off x="251520" y="6165304"/>
            <a:ext cx="7848872" cy="677108"/>
          </a:xfrm>
          <a:prstGeom prst="rect">
            <a:avLst/>
          </a:prstGeom>
        </p:spPr>
        <p:txBody>
          <a:bodyPr wrap="square">
            <a:spAutoFit/>
          </a:bodyPr>
          <a:lstStyle/>
          <a:p>
            <a:pPr fontAlgn="auto">
              <a:spcBef>
                <a:spcPts val="0"/>
              </a:spcBef>
              <a:spcAft>
                <a:spcPts val="0"/>
              </a:spcAft>
            </a:pPr>
            <a:r>
              <a:rPr lang="en-US" sz="1900" dirty="0">
                <a:solidFill>
                  <a:srgbClr val="000000"/>
                </a:solidFill>
                <a:latin typeface="Tahoma" charset="0"/>
                <a:ea typeface="+mn-ea"/>
                <a:cs typeface="+mn-cs"/>
              </a:rPr>
              <a:t>Seshadri et al., “</a:t>
            </a:r>
            <a:r>
              <a:rPr lang="en-US" altLang="ja-JP" sz="1900" dirty="0" err="1">
                <a:solidFill>
                  <a:srgbClr val="0000FF"/>
                </a:solidFill>
                <a:latin typeface="Tahoma" charset="0"/>
                <a:ea typeface="ＭＳ Ｐゴシック"/>
                <a:cs typeface="+mn-cs"/>
              </a:rPr>
              <a:t>RowClone</a:t>
            </a:r>
            <a:r>
              <a:rPr lang="en-US" altLang="ja-JP" sz="1900" dirty="0">
                <a:solidFill>
                  <a:srgbClr val="0000FF"/>
                </a:solidFill>
                <a:latin typeface="Tahoma" charset="0"/>
                <a:ea typeface="ＭＳ Ｐゴシック"/>
                <a:cs typeface="+mn-cs"/>
              </a:rPr>
              <a:t>: Fast and Efficient In-DRAM Copy and Initialization of Bulk Data</a:t>
            </a:r>
            <a:r>
              <a:rPr lang="en-US" altLang="ja-JP" sz="1900" dirty="0">
                <a:solidFill>
                  <a:srgbClr val="000000"/>
                </a:solidFill>
                <a:latin typeface="Tahoma" charset="0"/>
                <a:ea typeface="ＭＳ Ｐゴシック"/>
                <a:cs typeface="+mn-cs"/>
              </a:rPr>
              <a:t>,</a:t>
            </a:r>
            <a:r>
              <a:rPr lang="en-US" sz="1900" dirty="0">
                <a:solidFill>
                  <a:srgbClr val="000000"/>
                </a:solidFill>
                <a:latin typeface="Tahoma" charset="0"/>
                <a:ea typeface="+mn-ea"/>
                <a:cs typeface="+mn-cs"/>
              </a:rPr>
              <a:t>”</a:t>
            </a:r>
            <a:r>
              <a:rPr lang="en-US" altLang="ja-JP" sz="1900" dirty="0">
                <a:solidFill>
                  <a:srgbClr val="000000"/>
                </a:solidFill>
                <a:latin typeface="Tahoma" charset="0"/>
                <a:ea typeface="ＭＳ Ｐゴシック"/>
                <a:cs typeface="+mn-cs"/>
              </a:rPr>
              <a:t> MICRO 2013.</a:t>
            </a:r>
            <a:endParaRPr lang="en-US" sz="1900" dirty="0">
              <a:solidFill>
                <a:srgbClr val="000000"/>
              </a:solidFill>
              <a:latin typeface="Tahoma"/>
              <a:ea typeface="+mn-ea"/>
              <a:cs typeface="+mn-cs"/>
            </a:endParaRPr>
          </a:p>
        </p:txBody>
      </p:sp>
    </p:spTree>
    <p:extLst>
      <p:ext uri="{BB962C8B-B14F-4D97-AF65-F5344CB8AC3E}">
        <p14:creationId xmlns:p14="http://schemas.microsoft.com/office/powerpoint/2010/main" val="2265233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r>
              <a:rPr lang="en-US">
                <a:latin typeface="Garamond" charset="0"/>
              </a:rPr>
              <a:t>Computer Architecture Today (I)</a:t>
            </a:r>
          </a:p>
        </p:txBody>
      </p:sp>
      <p:sp>
        <p:nvSpPr>
          <p:cNvPr id="3" name="Content Placeholder 2"/>
          <p:cNvSpPr>
            <a:spLocks noGrp="1"/>
          </p:cNvSpPr>
          <p:nvPr>
            <p:ph idx="1"/>
          </p:nvPr>
        </p:nvSpPr>
        <p:spPr>
          <a:xfrm>
            <a:off x="228600" y="914400"/>
            <a:ext cx="8763000" cy="5194300"/>
          </a:xfrm>
        </p:spPr>
        <p:txBody>
          <a:bodyPr/>
          <a:lstStyle/>
          <a:p>
            <a:r>
              <a:rPr lang="en-US">
                <a:solidFill>
                  <a:srgbClr val="0000FF"/>
                </a:solidFill>
                <a:latin typeface="Tahoma" charset="0"/>
              </a:rPr>
              <a:t>Today is a very exciting time to study computer architecture</a:t>
            </a:r>
            <a:endParaRPr lang="en-US" sz="2200">
              <a:latin typeface="Tahoma" charset="0"/>
            </a:endParaRPr>
          </a:p>
          <a:p>
            <a:endParaRPr lang="en-US" sz="1600">
              <a:latin typeface="Tahoma" charset="0"/>
            </a:endParaRPr>
          </a:p>
          <a:p>
            <a:r>
              <a:rPr lang="en-US">
                <a:latin typeface="Tahoma" charset="0"/>
              </a:rPr>
              <a:t>Industry is in a large paradigm shift (to multi-core and beyond) – many different potential system designs possible</a:t>
            </a:r>
          </a:p>
          <a:p>
            <a:endParaRPr lang="en-US" sz="1600">
              <a:latin typeface="Tahoma" charset="0"/>
            </a:endParaRPr>
          </a:p>
          <a:p>
            <a:r>
              <a:rPr lang="en-US">
                <a:solidFill>
                  <a:srgbClr val="FF0000"/>
                </a:solidFill>
                <a:latin typeface="Tahoma" charset="0"/>
              </a:rPr>
              <a:t>Many difficult problems </a:t>
            </a:r>
            <a:r>
              <a:rPr lang="en-US" i="1">
                <a:latin typeface="Tahoma" charset="0"/>
              </a:rPr>
              <a:t>motivating</a:t>
            </a:r>
            <a:r>
              <a:rPr lang="en-US">
                <a:latin typeface="Tahoma" charset="0"/>
              </a:rPr>
              <a:t> and </a:t>
            </a:r>
            <a:r>
              <a:rPr lang="en-US" i="1">
                <a:latin typeface="Tahoma" charset="0"/>
              </a:rPr>
              <a:t>caused by </a:t>
            </a:r>
            <a:r>
              <a:rPr lang="en-US">
                <a:latin typeface="Tahoma" charset="0"/>
              </a:rPr>
              <a:t>the shift</a:t>
            </a:r>
          </a:p>
          <a:p>
            <a:pPr lvl="1"/>
            <a:r>
              <a:rPr lang="en-US" sz="2000">
                <a:latin typeface="Tahoma" charset="0"/>
                <a:ea typeface="ＭＳ Ｐゴシック" charset="0"/>
              </a:rPr>
              <a:t>Power/energy constraints </a:t>
            </a:r>
            <a:r>
              <a:rPr lang="en-US" sz="2000">
                <a:latin typeface="Tahoma" charset="0"/>
                <a:ea typeface="ＭＳ Ｐゴシック" charset="0"/>
                <a:sym typeface="Wingdings" charset="0"/>
              </a:rPr>
              <a:t> multi-core?</a:t>
            </a:r>
            <a:r>
              <a:rPr lang="en-US" sz="2000">
                <a:latin typeface="Tahoma" charset="0"/>
                <a:ea typeface="ＭＳ Ｐゴシック" charset="0"/>
              </a:rPr>
              <a:t> </a:t>
            </a:r>
          </a:p>
          <a:p>
            <a:pPr lvl="1"/>
            <a:r>
              <a:rPr lang="en-US" sz="2000">
                <a:latin typeface="Tahoma" charset="0"/>
                <a:ea typeface="ＭＳ Ｐゴシック" charset="0"/>
              </a:rPr>
              <a:t>Complexity of design </a:t>
            </a:r>
            <a:r>
              <a:rPr lang="en-US" sz="2000">
                <a:latin typeface="Tahoma" charset="0"/>
                <a:ea typeface="ＭＳ Ｐゴシック" charset="0"/>
                <a:sym typeface="Wingdings" charset="0"/>
              </a:rPr>
              <a:t> multi-core?</a:t>
            </a:r>
            <a:endParaRPr lang="en-US" sz="2000">
              <a:latin typeface="Tahoma" charset="0"/>
              <a:ea typeface="ＭＳ Ｐゴシック" charset="0"/>
            </a:endParaRPr>
          </a:p>
          <a:p>
            <a:pPr lvl="1"/>
            <a:r>
              <a:rPr lang="en-US" sz="2000">
                <a:latin typeface="Tahoma" charset="0"/>
                <a:ea typeface="ＭＳ Ｐゴシック" charset="0"/>
              </a:rPr>
              <a:t>Difficulties in technology scaling </a:t>
            </a:r>
            <a:r>
              <a:rPr lang="en-US" sz="2000">
                <a:latin typeface="Tahoma" charset="0"/>
                <a:ea typeface="ＭＳ Ｐゴシック" charset="0"/>
                <a:sym typeface="Wingdings" charset="0"/>
              </a:rPr>
              <a:t> new technologies?</a:t>
            </a:r>
            <a:endParaRPr lang="en-US" sz="2000">
              <a:latin typeface="Tahoma" charset="0"/>
              <a:ea typeface="ＭＳ Ｐゴシック" charset="0"/>
            </a:endParaRPr>
          </a:p>
          <a:p>
            <a:pPr lvl="1"/>
            <a:r>
              <a:rPr lang="en-US" sz="2000">
                <a:latin typeface="Tahoma" charset="0"/>
                <a:ea typeface="ＭＳ Ｐゴシック" charset="0"/>
              </a:rPr>
              <a:t>Memory wall/gap</a:t>
            </a:r>
          </a:p>
          <a:p>
            <a:pPr lvl="1"/>
            <a:r>
              <a:rPr lang="en-US" sz="2000">
                <a:latin typeface="Tahoma" charset="0"/>
                <a:ea typeface="ＭＳ Ｐゴシック" charset="0"/>
              </a:rPr>
              <a:t>Reliability wall/issues</a:t>
            </a:r>
          </a:p>
          <a:p>
            <a:pPr lvl="1"/>
            <a:r>
              <a:rPr lang="en-US" sz="2000">
                <a:latin typeface="Tahoma" charset="0"/>
                <a:ea typeface="ＭＳ Ｐゴシック" charset="0"/>
              </a:rPr>
              <a:t>Programmability wall/problem</a:t>
            </a:r>
          </a:p>
          <a:p>
            <a:pPr lvl="1"/>
            <a:r>
              <a:rPr lang="en-US" sz="2000">
                <a:latin typeface="Tahoma" charset="0"/>
                <a:ea typeface="ＭＳ Ｐゴシック" charset="0"/>
              </a:rPr>
              <a:t>Huge hunger for data and new data-intensive applications</a:t>
            </a:r>
          </a:p>
          <a:p>
            <a:pPr lvl="1"/>
            <a:endParaRPr lang="en-US" sz="1600">
              <a:latin typeface="Tahoma" charset="0"/>
              <a:ea typeface="ＭＳ Ｐゴシック" charset="0"/>
            </a:endParaRPr>
          </a:p>
          <a:p>
            <a:r>
              <a:rPr lang="en-US">
                <a:latin typeface="Tahoma" charset="0"/>
              </a:rPr>
              <a:t>No clear, definitive answers to these problems</a:t>
            </a:r>
          </a:p>
        </p:txBody>
      </p:sp>
      <p:sp>
        <p:nvSpPr>
          <p:cNvPr id="1556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916A95-0117-CB45-AFAE-C0E10FAAF352}" type="slidenum">
              <a:rPr lang="en-US" sz="1600">
                <a:solidFill>
                  <a:srgbClr val="000000"/>
                </a:solidFill>
                <a:latin typeface="Garamond" charset="0"/>
                <a:cs typeface="Arial" charset="0"/>
              </a:rPr>
              <a:pPr eaLnBrk="1" hangingPunct="1"/>
              <a:t>8</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9246783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smtClean="0">
                <a:solidFill>
                  <a:srgbClr val="1A5712"/>
                </a:solidFill>
                <a:latin typeface="Garamond"/>
                <a:cs typeface="Garamond"/>
              </a:rPr>
              <a:t>RowClone: Application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80</a:t>
            </a:fld>
            <a:endParaRPr lang="en-US">
              <a:solidFill>
                <a:prstClr val="black">
                  <a:tint val="75000"/>
                </a:prstClr>
              </a:solidFill>
              <a:latin typeface="Calibri"/>
            </a:endParaRPr>
          </a:p>
        </p:txBody>
      </p:sp>
      <p:graphicFrame>
        <p:nvGraphicFramePr>
          <p:cNvPr id="6" name="Chart 5"/>
          <p:cNvGraphicFramePr/>
          <p:nvPr>
            <p:extLst>
              <p:ext uri="{D42A27DB-BD31-4B8C-83A1-F6EECF244321}">
                <p14:modId xmlns:p14="http://schemas.microsoft.com/office/powerpoint/2010/main" val="1762875483"/>
              </p:ext>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402196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579296" cy="1143000"/>
          </a:xfrm>
        </p:spPr>
        <p:txBody>
          <a:bodyPr>
            <a:normAutofit/>
          </a:bodyPr>
          <a:lstStyle/>
          <a:p>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Multi-Core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81</a:t>
            </a:fld>
            <a:endParaRPr lang="en-US">
              <a:solidFill>
                <a:prstClr val="black">
                  <a:tint val="75000"/>
                </a:prstClr>
              </a:solidFill>
              <a:latin typeface="Calibri"/>
            </a:endParaRPr>
          </a:p>
        </p:txBody>
      </p:sp>
      <p:graphicFrame>
        <p:nvGraphicFramePr>
          <p:cNvPr id="5" name="Chart 4"/>
          <p:cNvGraphicFramePr/>
          <p:nvPr>
            <p:extLst>
              <p:ext uri="{D42A27DB-BD31-4B8C-83A1-F6EECF244321}">
                <p14:modId xmlns:p14="http://schemas.microsoft.com/office/powerpoint/2010/main" val="1006005016"/>
              </p:ext>
            </p:extLst>
          </p:nvPr>
        </p:nvGraphicFramePr>
        <p:xfrm>
          <a:off x="613953" y="1280161"/>
          <a:ext cx="7850777" cy="4767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362838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a:bodyPr>
          <a:lstStyle/>
          <a:p>
            <a:r>
              <a:rPr lang="en-US" sz="4000" dirty="0" smtClean="0">
                <a:solidFill>
                  <a:srgbClr val="1A5712"/>
                </a:solidFill>
                <a:latin typeface="Garamond"/>
                <a:cs typeface="Garamond"/>
              </a:rPr>
              <a:t>End-to-End System Design</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82</a:t>
            </a:fld>
            <a:endParaRPr lang="en-US">
              <a:solidFill>
                <a:prstClr val="black">
                  <a:tint val="75000"/>
                </a:prstClr>
              </a:solidFill>
              <a:latin typeface="Calibri"/>
            </a:endParaRPr>
          </a:p>
        </p:txBody>
      </p:sp>
      <p:sp>
        <p:nvSpPr>
          <p:cNvPr id="23" name="Rounded Rectangle 22"/>
          <p:cNvSpPr/>
          <p:nvPr/>
        </p:nvSpPr>
        <p:spPr>
          <a:xfrm>
            <a:off x="838200" y="5486400"/>
            <a:ext cx="3276600" cy="762000"/>
          </a:xfrm>
          <a:prstGeom prst="roundRect">
            <a:avLst/>
          </a:prstGeom>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2800" b="1" dirty="0">
                <a:solidFill>
                  <a:prstClr val="white"/>
                </a:solidFill>
                <a:latin typeface="Calibri"/>
              </a:rPr>
              <a:t> DRAM (RowClone)</a:t>
            </a:r>
          </a:p>
        </p:txBody>
      </p:sp>
      <p:sp>
        <p:nvSpPr>
          <p:cNvPr id="24" name="Rounded Rectangle 23"/>
          <p:cNvSpPr/>
          <p:nvPr/>
        </p:nvSpPr>
        <p:spPr>
          <a:xfrm>
            <a:off x="838200" y="44958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800" b="1" dirty="0">
                <a:solidFill>
                  <a:prstClr val="white"/>
                </a:solidFill>
                <a:latin typeface="Calibri"/>
              </a:rPr>
              <a:t>Microarchitecture</a:t>
            </a:r>
          </a:p>
        </p:txBody>
      </p:sp>
      <p:sp>
        <p:nvSpPr>
          <p:cNvPr id="25" name="Rounded Rectangle 24"/>
          <p:cNvSpPr/>
          <p:nvPr/>
        </p:nvSpPr>
        <p:spPr>
          <a:xfrm>
            <a:off x="838200" y="35052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800" b="1" dirty="0">
                <a:solidFill>
                  <a:prstClr val="white"/>
                </a:solidFill>
                <a:latin typeface="Calibri"/>
              </a:rPr>
              <a:t>ISA</a:t>
            </a:r>
          </a:p>
        </p:txBody>
      </p:sp>
      <p:sp>
        <p:nvSpPr>
          <p:cNvPr id="26" name="Rounded Rectangle 25"/>
          <p:cNvSpPr/>
          <p:nvPr/>
        </p:nvSpPr>
        <p:spPr>
          <a:xfrm>
            <a:off x="838200" y="25146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800" b="1" dirty="0">
                <a:solidFill>
                  <a:prstClr val="white"/>
                </a:solidFill>
                <a:latin typeface="Calibri"/>
              </a:rPr>
              <a:t>Operating System</a:t>
            </a:r>
          </a:p>
        </p:txBody>
      </p:sp>
      <p:sp>
        <p:nvSpPr>
          <p:cNvPr id="27" name="Rounded Rectangle 26"/>
          <p:cNvSpPr/>
          <p:nvPr/>
        </p:nvSpPr>
        <p:spPr>
          <a:xfrm>
            <a:off x="838200" y="15240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2800" b="1" dirty="0">
                <a:solidFill>
                  <a:prstClr val="white"/>
                </a:solidFill>
                <a:latin typeface="Calibri"/>
              </a:rPr>
              <a:t>Application</a:t>
            </a:r>
          </a:p>
        </p:txBody>
      </p:sp>
      <p:sp>
        <p:nvSpPr>
          <p:cNvPr id="28" name="TextBox 27"/>
          <p:cNvSpPr txBox="1"/>
          <p:nvPr/>
        </p:nvSpPr>
        <p:spPr>
          <a:xfrm>
            <a:off x="4648200" y="1412776"/>
            <a:ext cx="4191000" cy="1384995"/>
          </a:xfrm>
          <a:prstGeom prst="rect">
            <a:avLst/>
          </a:prstGeom>
          <a:noFill/>
        </p:spPr>
        <p:txBody>
          <a:bodyPr wrap="square" rtlCol="0">
            <a:spAutoFit/>
          </a:bodyPr>
          <a:lstStyle/>
          <a:p>
            <a:pPr fontAlgn="auto">
              <a:spcBef>
                <a:spcPts val="0"/>
              </a:spcBef>
              <a:spcAft>
                <a:spcPts val="0"/>
              </a:spcAft>
            </a:pPr>
            <a:r>
              <a:rPr lang="en-US" sz="2800" dirty="0">
                <a:solidFill>
                  <a:prstClr val="black">
                    <a:lumMod val="95000"/>
                    <a:lumOff val="5000"/>
                  </a:prstClr>
                </a:solidFill>
                <a:latin typeface="Calibri"/>
                <a:ea typeface="+mn-ea"/>
                <a:cs typeface="+mn-cs"/>
              </a:rPr>
              <a:t>How to communicate occurrences of bulk copy/initialization across layers?</a:t>
            </a:r>
          </a:p>
        </p:txBody>
      </p:sp>
      <p:sp>
        <p:nvSpPr>
          <p:cNvPr id="29" name="TextBox 28"/>
          <p:cNvSpPr txBox="1"/>
          <p:nvPr/>
        </p:nvSpPr>
        <p:spPr>
          <a:xfrm>
            <a:off x="4648200" y="4491117"/>
            <a:ext cx="4191000" cy="954107"/>
          </a:xfrm>
          <a:prstGeom prst="rect">
            <a:avLst/>
          </a:prstGeom>
          <a:noFill/>
        </p:spPr>
        <p:txBody>
          <a:bodyPr wrap="square" rtlCol="0">
            <a:spAutoFit/>
          </a:bodyPr>
          <a:lstStyle/>
          <a:p>
            <a:pPr fontAlgn="auto">
              <a:spcBef>
                <a:spcPts val="0"/>
              </a:spcBef>
              <a:spcAft>
                <a:spcPts val="0"/>
              </a:spcAft>
            </a:pPr>
            <a:r>
              <a:rPr lang="en-US" sz="2800" dirty="0">
                <a:solidFill>
                  <a:prstClr val="black">
                    <a:lumMod val="95000"/>
                    <a:lumOff val="5000"/>
                  </a:prstClr>
                </a:solidFill>
                <a:latin typeface="Calibri"/>
                <a:ea typeface="+mn-ea"/>
                <a:cs typeface="+mn-cs"/>
              </a:rPr>
              <a:t>How to maximize latency and energy savings?</a:t>
            </a:r>
          </a:p>
        </p:txBody>
      </p:sp>
      <p:sp>
        <p:nvSpPr>
          <p:cNvPr id="30" name="TextBox 29"/>
          <p:cNvSpPr txBox="1"/>
          <p:nvPr/>
        </p:nvSpPr>
        <p:spPr>
          <a:xfrm>
            <a:off x="4648200" y="3197294"/>
            <a:ext cx="4191000" cy="1815882"/>
          </a:xfrm>
          <a:prstGeom prst="rect">
            <a:avLst/>
          </a:prstGeom>
          <a:noFill/>
        </p:spPr>
        <p:txBody>
          <a:bodyPr wrap="square" rtlCol="0">
            <a:spAutoFit/>
          </a:bodyPr>
          <a:lstStyle/>
          <a:p>
            <a:pPr fontAlgn="auto">
              <a:spcBef>
                <a:spcPts val="0"/>
              </a:spcBef>
              <a:spcAft>
                <a:spcPts val="0"/>
              </a:spcAft>
            </a:pPr>
            <a:r>
              <a:rPr lang="en-US" sz="2800" dirty="0">
                <a:solidFill>
                  <a:prstClr val="black">
                    <a:lumMod val="95000"/>
                    <a:lumOff val="5000"/>
                  </a:prstClr>
                </a:solidFill>
                <a:latin typeface="Calibri"/>
                <a:ea typeface="+mn-ea"/>
                <a:cs typeface="+mn-cs"/>
              </a:rPr>
              <a:t>How to ensure cache coherence?</a:t>
            </a:r>
          </a:p>
          <a:p>
            <a:pPr fontAlgn="auto">
              <a:spcBef>
                <a:spcPts val="0"/>
              </a:spcBef>
              <a:spcAft>
                <a:spcPts val="0"/>
              </a:spcAft>
            </a:pPr>
            <a:endParaRPr lang="en-US" sz="2800" dirty="0">
              <a:solidFill>
                <a:prstClr val="black">
                  <a:lumMod val="95000"/>
                  <a:lumOff val="5000"/>
                </a:prstClr>
              </a:solidFill>
              <a:latin typeface="Calibri"/>
              <a:ea typeface="+mn-ea"/>
              <a:cs typeface="+mn-cs"/>
            </a:endParaRPr>
          </a:p>
          <a:p>
            <a:pPr fontAlgn="auto">
              <a:spcBef>
                <a:spcPts val="0"/>
              </a:spcBef>
              <a:spcAft>
                <a:spcPts val="0"/>
              </a:spcAft>
            </a:pPr>
            <a:endParaRPr lang="en-US" sz="2800" dirty="0">
              <a:solidFill>
                <a:prstClr val="black">
                  <a:lumMod val="95000"/>
                  <a:lumOff val="5000"/>
                </a:prstClr>
              </a:solidFill>
              <a:latin typeface="Calibri"/>
              <a:ea typeface="+mn-ea"/>
              <a:cs typeface="+mn-cs"/>
            </a:endParaRPr>
          </a:p>
        </p:txBody>
      </p:sp>
      <p:sp>
        <p:nvSpPr>
          <p:cNvPr id="31" name="TextBox 30"/>
          <p:cNvSpPr txBox="1"/>
          <p:nvPr/>
        </p:nvSpPr>
        <p:spPr>
          <a:xfrm>
            <a:off x="4648200" y="5714092"/>
            <a:ext cx="4191000" cy="523220"/>
          </a:xfrm>
          <a:prstGeom prst="rect">
            <a:avLst/>
          </a:prstGeom>
          <a:noFill/>
        </p:spPr>
        <p:txBody>
          <a:bodyPr wrap="square" rtlCol="0">
            <a:spAutoFit/>
          </a:bodyPr>
          <a:lstStyle/>
          <a:p>
            <a:pPr fontAlgn="auto">
              <a:spcBef>
                <a:spcPts val="0"/>
              </a:spcBef>
              <a:spcAft>
                <a:spcPts val="0"/>
              </a:spcAft>
            </a:pPr>
            <a:r>
              <a:rPr lang="en-US" sz="2800" dirty="0">
                <a:solidFill>
                  <a:prstClr val="black">
                    <a:lumMod val="95000"/>
                    <a:lumOff val="5000"/>
                  </a:prstClr>
                </a:solidFill>
                <a:latin typeface="Calibri"/>
                <a:ea typeface="+mn-ea"/>
                <a:cs typeface="+mn-cs"/>
              </a:rPr>
              <a:t>How to handle data reuse?</a:t>
            </a:r>
          </a:p>
        </p:txBody>
      </p:sp>
    </p:spTree>
    <p:extLst>
      <p:ext uri="{BB962C8B-B14F-4D97-AF65-F5344CB8AC3E}">
        <p14:creationId xmlns:p14="http://schemas.microsoft.com/office/powerpoint/2010/main" val="3381196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000" dirty="0" smtClean="0">
                <a:solidFill>
                  <a:srgbClr val="1A5712"/>
                </a:solidFill>
                <a:latin typeface="Garamond"/>
                <a:cs typeface="Garamond"/>
              </a:rPr>
              <a:t>Goal: Ultra-Efficient Processing Near Data</a:t>
            </a:r>
            <a:endParaRPr lang="en-US" sz="4000" dirty="0">
              <a:solidFill>
                <a:srgbClr val="1A5712"/>
              </a:solidFill>
              <a:latin typeface="Garamond"/>
              <a:cs typeface="Garamond"/>
            </a:endParaRP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CPU</a:t>
            </a:r>
          </a:p>
          <a:p>
            <a:pPr algn="ctr" defTabSz="457200">
              <a:lnSpc>
                <a:spcPct val="80000"/>
              </a:lnSpc>
            </a:pPr>
            <a:r>
              <a:rPr lang="en-US" sz="1600">
                <a:solidFill>
                  <a:srgbClr val="000000"/>
                </a:solidFill>
                <a:latin typeface="Myriad Pro Bold Cond"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CPU</a:t>
            </a:r>
          </a:p>
          <a:p>
            <a:pPr algn="ctr" defTabSz="457200">
              <a:lnSpc>
                <a:spcPct val="80000"/>
              </a:lnSpc>
            </a:pPr>
            <a:r>
              <a:rPr lang="en-US" sz="1600">
                <a:solidFill>
                  <a:srgbClr val="000000"/>
                </a:solidFill>
                <a:latin typeface="Myriad Pro Bold Cond"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CPU</a:t>
            </a:r>
          </a:p>
          <a:p>
            <a:pPr algn="ctr" defTabSz="457200">
              <a:lnSpc>
                <a:spcPct val="80000"/>
              </a:lnSpc>
            </a:pPr>
            <a:r>
              <a:rPr lang="en-US" sz="1600">
                <a:solidFill>
                  <a:srgbClr val="000000"/>
                </a:solidFill>
                <a:latin typeface="Myriad Pro Bold Cond"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CPU</a:t>
            </a:r>
          </a:p>
          <a:p>
            <a:pPr algn="ctr" defTabSz="457200">
              <a:lnSpc>
                <a:spcPct val="80000"/>
              </a:lnSpc>
            </a:pPr>
            <a:r>
              <a:rPr lang="en-US" sz="1600">
                <a:solidFill>
                  <a:srgbClr val="000000"/>
                </a:solidFill>
                <a:latin typeface="Myriad Pro Bold Cond"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222840" y="1722440"/>
            <a:ext cx="448841"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200">
                <a:solidFill>
                  <a:srgbClr val="000000"/>
                </a:solidFill>
                <a:latin typeface="Myriad Pro Bold Cond" charset="0"/>
                <a:cs typeface="Myriad Pro Bold Cond" charset="0"/>
                <a:sym typeface="Myriad Pro Bold Cond" charset="0"/>
              </a:rPr>
              <a:t>mini-CPU</a:t>
            </a:r>
          </a:p>
          <a:p>
            <a:pPr algn="ctr" defTabSz="457200">
              <a:lnSpc>
                <a:spcPct val="80000"/>
              </a:lnSpc>
            </a:pPr>
            <a:r>
              <a:rPr lang="en-US" sz="1200">
                <a:solidFill>
                  <a:srgbClr val="000000"/>
                </a:solidFill>
                <a:latin typeface="Myriad Pro Bold Cond"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200">
                <a:solidFill>
                  <a:srgbClr val="000000"/>
                </a:solidFill>
                <a:latin typeface="Myriad Pro Bold Cond" charset="0"/>
                <a:cs typeface="Myriad Pro Bold Cond" charset="0"/>
                <a:sym typeface="Myriad Pro Bold Cond" charset="0"/>
              </a:rPr>
              <a:t>video</a:t>
            </a:r>
          </a:p>
          <a:p>
            <a:pPr algn="ctr" defTabSz="457200">
              <a:lnSpc>
                <a:spcPct val="80000"/>
              </a:lnSpc>
            </a:pPr>
            <a:r>
              <a:rPr lang="en-US" sz="1200">
                <a:solidFill>
                  <a:srgbClr val="000000"/>
                </a:solidFill>
                <a:latin typeface="Myriad Pro Bold Cond"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72376" y="1744477"/>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400">
                <a:solidFill>
                  <a:srgbClr val="000000"/>
                </a:solidFill>
                <a:latin typeface="Myriad Pro Bold Cond" charset="0"/>
                <a:cs typeface="Myriad Pro Bold Cond" charset="0"/>
                <a:sym typeface="Myriad Pro Bold Cond" charset="0"/>
              </a:rPr>
              <a:t>GPU</a:t>
            </a:r>
          </a:p>
          <a:p>
            <a:pPr algn="ctr" defTabSz="457200">
              <a:lnSpc>
                <a:spcPct val="80000"/>
              </a:lnSpc>
            </a:pPr>
            <a:r>
              <a:rPr lang="en-US" sz="1400">
                <a:solidFill>
                  <a:srgbClr val="000000"/>
                </a:solidFill>
                <a:latin typeface="Myriad Pro Bold Cond" charset="0"/>
                <a:cs typeface="Myriad Pro Bold Cond" charset="0"/>
                <a:sym typeface="Myriad Pro Bold Cond" charset="0"/>
              </a:rPr>
              <a:t>(throughput)</a:t>
            </a:r>
          </a:p>
          <a:p>
            <a:pPr algn="ctr" defTabSz="457200">
              <a:lnSpc>
                <a:spcPct val="80000"/>
              </a:lnSpc>
            </a:pPr>
            <a:r>
              <a:rPr lang="en-US" sz="1400">
                <a:solidFill>
                  <a:srgbClr val="000000"/>
                </a:solidFill>
                <a:latin typeface="Myriad Pro Bold Cond"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28844" y="17540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400">
                <a:solidFill>
                  <a:srgbClr val="000000"/>
                </a:solidFill>
                <a:latin typeface="Myriad Pro Bold Cond" charset="0"/>
                <a:cs typeface="Myriad Pro Bold Cond" charset="0"/>
                <a:sym typeface="Myriad Pro Bold Cond" charset="0"/>
              </a:rPr>
              <a:t>GPU</a:t>
            </a:r>
          </a:p>
          <a:p>
            <a:pPr algn="ctr" defTabSz="457200">
              <a:lnSpc>
                <a:spcPct val="80000"/>
              </a:lnSpc>
            </a:pPr>
            <a:r>
              <a:rPr lang="en-US" sz="1400">
                <a:solidFill>
                  <a:srgbClr val="000000"/>
                </a:solidFill>
                <a:latin typeface="Myriad Pro Bold Cond" charset="0"/>
                <a:cs typeface="Myriad Pro Bold Cond" charset="0"/>
                <a:sym typeface="Myriad Pro Bold Cond" charset="0"/>
              </a:rPr>
              <a:t>(throughput)</a:t>
            </a:r>
          </a:p>
          <a:p>
            <a:pPr algn="ctr" defTabSz="457200">
              <a:lnSpc>
                <a:spcPct val="80000"/>
              </a:lnSpc>
            </a:pPr>
            <a:r>
              <a:rPr lang="en-US" sz="1400">
                <a:solidFill>
                  <a:srgbClr val="000000"/>
                </a:solidFill>
                <a:latin typeface="Myriad Pro Bold Cond"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69994" y="272555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400">
                <a:solidFill>
                  <a:srgbClr val="000000"/>
                </a:solidFill>
                <a:latin typeface="Myriad Pro Bold Cond" charset="0"/>
                <a:cs typeface="Myriad Pro Bold Cond" charset="0"/>
                <a:sym typeface="Myriad Pro Bold Cond" charset="0"/>
              </a:rPr>
              <a:t>GPU</a:t>
            </a:r>
          </a:p>
          <a:p>
            <a:pPr algn="ctr" defTabSz="457200">
              <a:lnSpc>
                <a:spcPct val="80000"/>
              </a:lnSpc>
            </a:pPr>
            <a:r>
              <a:rPr lang="en-US" sz="1400">
                <a:solidFill>
                  <a:srgbClr val="000000"/>
                </a:solidFill>
                <a:latin typeface="Myriad Pro Bold Cond" charset="0"/>
                <a:cs typeface="Myriad Pro Bold Cond" charset="0"/>
                <a:sym typeface="Myriad Pro Bold Cond" charset="0"/>
              </a:rPr>
              <a:t>(throughput)</a:t>
            </a:r>
          </a:p>
          <a:p>
            <a:pPr algn="ctr" defTabSz="457200">
              <a:lnSpc>
                <a:spcPct val="80000"/>
              </a:lnSpc>
            </a:pPr>
            <a:r>
              <a:rPr lang="en-US" sz="1400">
                <a:solidFill>
                  <a:srgbClr val="000000"/>
                </a:solidFill>
                <a:latin typeface="Myriad Pro Bold Cond"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28844" y="27319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400">
                <a:solidFill>
                  <a:srgbClr val="000000"/>
                </a:solidFill>
                <a:latin typeface="Myriad Pro Bold Cond" charset="0"/>
                <a:cs typeface="Myriad Pro Bold Cond" charset="0"/>
                <a:sym typeface="Myriad Pro Bold Cond" charset="0"/>
              </a:rPr>
              <a:t>GPU</a:t>
            </a:r>
          </a:p>
          <a:p>
            <a:pPr algn="ctr" defTabSz="457200">
              <a:lnSpc>
                <a:spcPct val="80000"/>
              </a:lnSpc>
            </a:pPr>
            <a:r>
              <a:rPr lang="en-US" sz="1400">
                <a:solidFill>
                  <a:srgbClr val="000000"/>
                </a:solidFill>
                <a:latin typeface="Myriad Pro Bold Cond" charset="0"/>
                <a:cs typeface="Myriad Pro Bold Cond" charset="0"/>
                <a:sym typeface="Myriad Pro Bold Cond" charset="0"/>
              </a:rPr>
              <a:t>(throughput)</a:t>
            </a:r>
          </a:p>
          <a:p>
            <a:pPr algn="ctr" defTabSz="457200">
              <a:lnSpc>
                <a:spcPct val="80000"/>
              </a:lnSpc>
            </a:pPr>
            <a:r>
              <a:rPr lang="en-US" sz="1400">
                <a:solidFill>
                  <a:srgbClr val="000000"/>
                </a:solidFill>
                <a:latin typeface="Myriad Pro Bold Cond"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191710" y="4583581"/>
            <a:ext cx="1243930" cy="5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Specialized</a:t>
            </a:r>
          </a:p>
          <a:p>
            <a:pPr algn="ctr" defTabSz="457200">
              <a:lnSpc>
                <a:spcPct val="80000"/>
              </a:lnSpc>
            </a:pPr>
            <a:r>
              <a:rPr lang="en-US" sz="1600">
                <a:solidFill>
                  <a:srgbClr val="000000"/>
                </a:solidFill>
                <a:latin typeface="Myriad Pro Bold Cond" charset="0"/>
                <a:cs typeface="Myriad Pro Bold Cond" charset="0"/>
                <a:sym typeface="Myriad Pro Bold Cond" charset="0"/>
              </a:rPr>
              <a:t>compute-capability</a:t>
            </a:r>
          </a:p>
          <a:p>
            <a:pPr algn="ctr" defTabSz="457200">
              <a:lnSpc>
                <a:spcPct val="80000"/>
              </a:lnSpc>
            </a:pPr>
            <a:r>
              <a:rPr lang="en-US" sz="1600">
                <a:solidFill>
                  <a:srgbClr val="000000"/>
                </a:solidFill>
                <a:latin typeface="Myriad Pro Bold Cond"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200">
                <a:solidFill>
                  <a:srgbClr val="000000"/>
                </a:solidFill>
                <a:latin typeface="Myriad Pro Bold Cond" charset="0"/>
                <a:cs typeface="Myriad Pro Bold Cond" charset="0"/>
                <a:sym typeface="Myriad Pro Bold Cond" charset="0"/>
              </a:rPr>
              <a:t>imaging</a:t>
            </a:r>
          </a:p>
          <a:p>
            <a:pPr algn="ctr" defTabSz="457200">
              <a:lnSpc>
                <a:spcPct val="80000"/>
              </a:lnSpc>
            </a:pPr>
            <a:r>
              <a:rPr lang="en-US" sz="1200">
                <a:solidFill>
                  <a:srgbClr val="000000"/>
                </a:solidFill>
                <a:latin typeface="Myriad Pro Bold Cond"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a:lnSpc>
                <a:spcPct val="80000"/>
              </a:lnSpc>
            </a:pPr>
            <a:r>
              <a:rPr lang="en-US" sz="1600">
                <a:solidFill>
                  <a:srgbClr val="000000"/>
                </a:solidFill>
                <a:latin typeface="Myriad Pro Bold Cond"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42" name="TextBox 41"/>
          <p:cNvSpPr txBox="1"/>
          <p:nvPr/>
        </p:nvSpPr>
        <p:spPr>
          <a:xfrm>
            <a:off x="107504" y="6115362"/>
            <a:ext cx="7301999" cy="615553"/>
          </a:xfrm>
          <a:prstGeom prst="rect">
            <a:avLst/>
          </a:prstGeom>
          <a:noFill/>
        </p:spPr>
        <p:txBody>
          <a:bodyPr wrap="none" rtlCol="0">
            <a:spAutoFit/>
          </a:bodyPr>
          <a:lstStyle/>
          <a:p>
            <a:pPr fontAlgn="auto">
              <a:spcBef>
                <a:spcPts val="0"/>
              </a:spcBef>
              <a:spcAft>
                <a:spcPts val="0"/>
              </a:spcAft>
              <a:defRPr/>
            </a:pPr>
            <a:r>
              <a:rPr lang="en-US" sz="3400" b="1" kern="0" dirty="0">
                <a:solidFill>
                  <a:srgbClr val="FF0000"/>
                </a:solidFill>
                <a:latin typeface="Myriad Pro Bold Cond"/>
                <a:ea typeface="ヒラギノ角ゴ ProN W6"/>
                <a:cs typeface="ヒラギノ角ゴ ProN W6"/>
              </a:rPr>
              <a:t>Memory similar to a “conventional” accelerator</a:t>
            </a:r>
          </a:p>
        </p:txBody>
      </p:sp>
    </p:spTree>
    <p:extLst>
      <p:ext uri="{BB962C8B-B14F-4D97-AF65-F5344CB8AC3E}">
        <p14:creationId xmlns:p14="http://schemas.microsoft.com/office/powerpoint/2010/main" val="33971466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1A5712"/>
                </a:solidFill>
                <a:latin typeface="Garamond"/>
                <a:cs typeface="Garamond"/>
              </a:rPr>
              <a:t>Enabling In-Memory Search</a:t>
            </a:r>
            <a:endParaRPr lang="en-US" sz="4000" dirty="0">
              <a:solidFill>
                <a:srgbClr val="1A5712"/>
              </a:solidFill>
              <a:latin typeface="Garamond"/>
              <a:cs typeface="Garamond"/>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dirty="0" smtClean="0"/>
              <a:t>What is a flexible and scalable memory interface?</a:t>
            </a:r>
          </a:p>
          <a:p>
            <a:r>
              <a:rPr lang="en-US" dirty="0" smtClean="0"/>
              <a:t>What is the right partitioning of computation capability?</a:t>
            </a:r>
          </a:p>
          <a:p>
            <a:r>
              <a:rPr lang="en-US" dirty="0" smtClean="0"/>
              <a:t>What is the right low-cost memory substrate?</a:t>
            </a:r>
          </a:p>
          <a:p>
            <a:r>
              <a:rPr lang="en-US" dirty="0" smtClean="0"/>
              <a:t>What memory technologies are the best enablers?</a:t>
            </a:r>
          </a:p>
          <a:p>
            <a:r>
              <a:rPr lang="en-US" dirty="0" smtClean="0"/>
              <a:t>How do we rethink/ease search algorithms/applications?</a:t>
            </a:r>
            <a:endParaRPr lang="en-US" dirty="0"/>
          </a:p>
        </p:txBody>
      </p:sp>
      <p:sp>
        <p:nvSpPr>
          <p:cNvPr id="4" name="Rectangle 5"/>
          <p:cNvSpPr>
            <a:spLocks/>
          </p:cNvSpPr>
          <p:nvPr/>
        </p:nvSpPr>
        <p:spPr bwMode="auto">
          <a:xfrm>
            <a:off x="1475656" y="1615978"/>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657378"/>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720878"/>
            <a:ext cx="660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lnSpc>
                <a:spcPct val="80000"/>
              </a:lnSpc>
              <a:spcBef>
                <a:spcPts val="0"/>
              </a:spcBef>
              <a:spcAft>
                <a:spcPts val="0"/>
              </a:spcAft>
            </a:pPr>
            <a:r>
              <a:rPr lang="en-US" sz="1600">
                <a:solidFill>
                  <a:srgbClr val="000000"/>
                </a:solidFill>
                <a:latin typeface="Myriad Pro Bold Cond" charset="0"/>
                <a:cs typeface="Myriad Pro Bold Cond" charset="0"/>
                <a:sym typeface="Myriad Pro Bold Cond" charset="0"/>
              </a:rPr>
              <a:t>Cache</a:t>
            </a:r>
          </a:p>
        </p:txBody>
      </p:sp>
      <p:sp>
        <p:nvSpPr>
          <p:cNvPr id="7" name="Line 8"/>
          <p:cNvSpPr>
            <a:spLocks noChangeShapeType="1"/>
          </p:cNvSpPr>
          <p:nvPr/>
        </p:nvSpPr>
        <p:spPr bwMode="auto">
          <a:xfrm>
            <a:off x="2212256" y="3152678"/>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327178"/>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787428"/>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786806" y="1838228"/>
            <a:ext cx="844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lnSpc>
                <a:spcPct val="80000"/>
              </a:lnSpc>
              <a:spcBef>
                <a:spcPts val="0"/>
              </a:spcBef>
              <a:spcAft>
                <a:spcPts val="0"/>
              </a:spcAft>
            </a:pPr>
            <a:r>
              <a:rPr lang="en-US" sz="1600">
                <a:solidFill>
                  <a:srgbClr val="000000"/>
                </a:solidFill>
                <a:latin typeface="Myriad Pro Bold Cond" charset="0"/>
                <a:cs typeface="Myriad Pro Bold Cond" charset="0"/>
                <a:sym typeface="Myriad Pro Bold Cond" charset="0"/>
              </a:rPr>
              <a:t>Processor</a:t>
            </a:r>
          </a:p>
          <a:p>
            <a:pPr defTabSz="457200" fontAlgn="auto">
              <a:lnSpc>
                <a:spcPct val="80000"/>
              </a:lnSpc>
              <a:spcBef>
                <a:spcPts val="0"/>
              </a:spcBef>
              <a:spcAft>
                <a:spcPts val="0"/>
              </a:spcAft>
            </a:pPr>
            <a:r>
              <a:rPr lang="en-US" sz="1600">
                <a:solidFill>
                  <a:srgbClr val="000000"/>
                </a:solidFill>
                <a:latin typeface="Myriad Pro Bold Cond" charset="0"/>
                <a:cs typeface="Myriad Pro Bold Cond" charset="0"/>
                <a:sym typeface="Myriad Pro Bold Cond" charset="0"/>
              </a:rPr>
              <a:t>Core</a:t>
            </a:r>
          </a:p>
        </p:txBody>
      </p:sp>
      <p:sp>
        <p:nvSpPr>
          <p:cNvPr id="11" name="Rectangle 12"/>
          <p:cNvSpPr>
            <a:spLocks/>
          </p:cNvSpPr>
          <p:nvPr/>
        </p:nvSpPr>
        <p:spPr bwMode="auto">
          <a:xfrm>
            <a:off x="5735414" y="3660678"/>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lnSpc>
                <a:spcPct val="80000"/>
              </a:lnSpc>
              <a:spcBef>
                <a:spcPts val="0"/>
              </a:spcBef>
              <a:spcAft>
                <a:spcPts val="0"/>
              </a:spcAft>
            </a:pPr>
            <a:r>
              <a:rPr lang="en-US" sz="1600" dirty="0">
                <a:solidFill>
                  <a:srgbClr val="000000"/>
                </a:solidFill>
                <a:latin typeface="Myriad Pro Bold Cond" charset="0"/>
                <a:cs typeface="Myriad Pro Bold Cond" charset="0"/>
                <a:sym typeface="Myriad Pro Bold Cond" charset="0"/>
              </a:rPr>
              <a:t> Interconnect</a:t>
            </a:r>
          </a:p>
        </p:txBody>
      </p:sp>
      <p:sp>
        <p:nvSpPr>
          <p:cNvPr id="12" name="Rectangle 13"/>
          <p:cNvSpPr>
            <a:spLocks/>
          </p:cNvSpPr>
          <p:nvPr/>
        </p:nvSpPr>
        <p:spPr bwMode="auto">
          <a:xfrm>
            <a:off x="3914056" y="1615978"/>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674568"/>
            <a:ext cx="1069404" cy="2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lnSpc>
                <a:spcPct val="80000"/>
              </a:lnSpc>
              <a:spcBef>
                <a:spcPts val="0"/>
              </a:spcBef>
              <a:spcAft>
                <a:spcPts val="0"/>
              </a:spcAft>
            </a:pPr>
            <a:r>
              <a:rPr lang="en-US" sz="1600" dirty="0">
                <a:solidFill>
                  <a:srgbClr val="000000"/>
                </a:solidFill>
                <a:latin typeface="Myriad Pro Bold Cond" charset="0"/>
                <a:cs typeface="Myriad Pro Bold Cond" charset="0"/>
                <a:sym typeface="Myriad Pro Bold Cond" charset="0"/>
              </a:rPr>
              <a:t> Memory</a:t>
            </a:r>
          </a:p>
        </p:txBody>
      </p:sp>
      <p:sp>
        <p:nvSpPr>
          <p:cNvPr id="14" name="Line 15"/>
          <p:cNvSpPr>
            <a:spLocks noChangeShapeType="1"/>
          </p:cNvSpPr>
          <p:nvPr/>
        </p:nvSpPr>
        <p:spPr bwMode="auto">
          <a:xfrm>
            <a:off x="5364238" y="3299522"/>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583685"/>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962178"/>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9461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2420888"/>
            <a:ext cx="1087536"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lnSpc>
                <a:spcPct val="80000"/>
              </a:lnSpc>
              <a:spcBef>
                <a:spcPts val="0"/>
              </a:spcBef>
              <a:spcAft>
                <a:spcPts val="0"/>
              </a:spcAft>
            </a:pPr>
            <a:r>
              <a:rPr lang="en-US" sz="2400" dirty="0">
                <a:solidFill>
                  <a:srgbClr val="000000"/>
                </a:solidFill>
                <a:latin typeface="Myriad Pro Bold Cond" charset="0"/>
                <a:cs typeface="Myriad Pro Bold Cond" charset="0"/>
                <a:sym typeface="Myriad Pro Bold Cond" charset="0"/>
              </a:rPr>
              <a:t>Database  </a:t>
            </a:r>
          </a:p>
        </p:txBody>
      </p:sp>
      <p:sp>
        <p:nvSpPr>
          <p:cNvPr id="29" name="Freeform 30"/>
          <p:cNvSpPr>
            <a:spLocks/>
          </p:cNvSpPr>
          <p:nvPr/>
        </p:nvSpPr>
        <p:spPr bwMode="auto">
          <a:xfrm>
            <a:off x="1863006" y="2441478"/>
            <a:ext cx="3714750" cy="1358900"/>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507531" y="2410522"/>
            <a:ext cx="3349625" cy="1091406"/>
            <a:chOff x="0" y="0"/>
            <a:chExt cx="4219" cy="1374"/>
          </a:xfrm>
        </p:grpSpPr>
        <p:sp>
          <p:nvSpPr>
            <p:cNvPr id="31" name="Rectangle 31"/>
            <p:cNvSpPr>
              <a:spLocks/>
            </p:cNvSpPr>
            <p:nvPr/>
          </p:nvSpPr>
          <p:spPr bwMode="auto">
            <a:xfrm>
              <a:off x="2987" y="862"/>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328"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800" y="1054"/>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lnSpc>
                  <a:spcPct val="80000"/>
                </a:lnSpc>
                <a:spcBef>
                  <a:spcPts val="0"/>
                </a:spcBef>
                <a:spcAft>
                  <a:spcPts val="0"/>
                </a:spcAft>
              </a:pPr>
              <a:r>
                <a:rPr lang="en-US" sz="1400" dirty="0">
                  <a:solidFill>
                    <a:srgbClr val="D90B00"/>
                  </a:solidFill>
                  <a:latin typeface="Myriad Pro Bold Cond" charset="0"/>
                  <a:cs typeface="Myriad Pro Bold Cond" charset="0"/>
                  <a:sym typeface="Myriad Pro Bold Cond" charset="0"/>
                </a:rPr>
                <a:t>Query vector</a:t>
              </a:r>
            </a:p>
          </p:txBody>
        </p:sp>
      </p:grpSp>
      <p:sp>
        <p:nvSpPr>
          <p:cNvPr id="34" name="Rectangle 35"/>
          <p:cNvSpPr>
            <a:spLocks/>
          </p:cNvSpPr>
          <p:nvPr/>
        </p:nvSpPr>
        <p:spPr bwMode="auto">
          <a:xfrm>
            <a:off x="3287142" y="3895080"/>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lnSpc>
                <a:spcPct val="80000"/>
              </a:lnSpc>
              <a:spcBef>
                <a:spcPts val="0"/>
              </a:spcBef>
              <a:spcAft>
                <a:spcPts val="0"/>
              </a:spcAft>
            </a:pPr>
            <a:r>
              <a:rPr lang="en-US" sz="1400" dirty="0">
                <a:solidFill>
                  <a:srgbClr val="D90B00"/>
                </a:solidFill>
                <a:latin typeface="Myriad Pro Bold Cond"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460231" y="1762202"/>
            <a:ext cx="2133601" cy="1434752"/>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fontAlgn="auto">
              <a:spcBef>
                <a:spcPts val="0"/>
              </a:spcBef>
              <a:spcAft>
                <a:spcPts val="0"/>
              </a:spcAft>
            </a:pPr>
            <a:endParaRPr lang="en-US">
              <a:solidFill>
                <a:srgbClr val="00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40261085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In-Memory Computation </a:t>
            </a:r>
            <a:endParaRPr lang="en-US" dirty="0"/>
          </a:p>
        </p:txBody>
      </p:sp>
      <p:sp>
        <p:nvSpPr>
          <p:cNvPr id="3" name="Content Placeholder 2"/>
          <p:cNvSpPr>
            <a:spLocks noGrp="1"/>
          </p:cNvSpPr>
          <p:nvPr>
            <p:ph idx="1"/>
          </p:nvPr>
        </p:nvSpPr>
        <p:spPr>
          <a:xfrm>
            <a:off x="228600" y="1196752"/>
            <a:ext cx="8610600" cy="4876800"/>
          </a:xfrm>
        </p:spPr>
        <p:txBody>
          <a:bodyPr/>
          <a:lstStyle/>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85</a:t>
            </a:fld>
            <a:endParaRPr lang="en-US" altLang="en-US">
              <a:solidFill>
                <a:srgbClr val="000000"/>
              </a:solidFill>
            </a:endParaRPr>
          </a:p>
        </p:txBody>
      </p:sp>
      <p:sp>
        <p:nvSpPr>
          <p:cNvPr id="33" name="Rounded Rectangle 32"/>
          <p:cNvSpPr/>
          <p:nvPr/>
        </p:nvSpPr>
        <p:spPr>
          <a:xfrm>
            <a:off x="5715000" y="1124744"/>
            <a:ext cx="2895600" cy="914400"/>
          </a:xfrm>
          <a:prstGeom prst="roundRect">
            <a:avLst/>
          </a:prstGeom>
          <a:noFill/>
          <a:ln w="25400" cap="flat" cmpd="sng" algn="ctr">
            <a:noFill/>
            <a:prstDash val="solid"/>
          </a:ln>
          <a:effectLst/>
        </p:spPr>
        <p:txBody>
          <a:bodyPr rtlCol="0" anchor="ctr"/>
          <a:lstStyle/>
          <a:p>
            <a:pPr algn="ctr" fontAlgn="auto">
              <a:spcBef>
                <a:spcPts val="0"/>
              </a:spcBef>
              <a:spcAft>
                <a:spcPts val="0"/>
              </a:spcAft>
              <a:defRPr/>
            </a:pPr>
            <a:r>
              <a:rPr lang="en-US" sz="2800" b="1" kern="0" dirty="0">
                <a:solidFill>
                  <a:sysClr val="windowText" lastClr="000000"/>
                </a:solidFill>
                <a:latin typeface="Calibri"/>
                <a:ea typeface="+mn-ea"/>
                <a:cs typeface="+mn-cs"/>
              </a:rPr>
              <a:t>Virtual Memory Support</a:t>
            </a:r>
          </a:p>
        </p:txBody>
      </p:sp>
      <p:sp>
        <p:nvSpPr>
          <p:cNvPr id="34" name="Rounded Rectangle 33"/>
          <p:cNvSpPr/>
          <p:nvPr/>
        </p:nvSpPr>
        <p:spPr>
          <a:xfrm>
            <a:off x="3124200" y="1124744"/>
            <a:ext cx="2438400" cy="914400"/>
          </a:xfrm>
          <a:prstGeom prst="roundRect">
            <a:avLst/>
          </a:prstGeom>
          <a:noFill/>
          <a:ln w="25400" cap="flat" cmpd="sng" algn="ctr">
            <a:noFill/>
            <a:prstDash val="solid"/>
          </a:ln>
          <a:effectLst/>
        </p:spPr>
        <p:txBody>
          <a:bodyPr rtlCol="0" anchor="ctr"/>
          <a:lstStyle/>
          <a:p>
            <a:pPr algn="ctr" fontAlgn="auto">
              <a:spcBef>
                <a:spcPts val="0"/>
              </a:spcBef>
              <a:spcAft>
                <a:spcPts val="0"/>
              </a:spcAft>
              <a:defRPr/>
            </a:pPr>
            <a:r>
              <a:rPr lang="en-US" sz="2800" b="1" kern="0" dirty="0">
                <a:solidFill>
                  <a:sysClr val="windowText" lastClr="000000"/>
                </a:solidFill>
                <a:latin typeface="Calibri"/>
                <a:ea typeface="+mn-ea"/>
                <a:cs typeface="+mn-cs"/>
              </a:rPr>
              <a:t>Cache Coherence</a:t>
            </a:r>
          </a:p>
        </p:txBody>
      </p:sp>
      <p:sp>
        <p:nvSpPr>
          <p:cNvPr id="35" name="Rounded Rectangle 34"/>
          <p:cNvSpPr/>
          <p:nvPr/>
        </p:nvSpPr>
        <p:spPr>
          <a:xfrm>
            <a:off x="533400" y="1124744"/>
            <a:ext cx="2286000" cy="914400"/>
          </a:xfrm>
          <a:prstGeom prst="roundRect">
            <a:avLst/>
          </a:prstGeom>
          <a:noFill/>
          <a:ln w="25400" cap="flat" cmpd="sng" algn="ctr">
            <a:noFill/>
            <a:prstDash val="solid"/>
          </a:ln>
          <a:effectLst/>
        </p:spPr>
        <p:txBody>
          <a:bodyPr rtlCol="0" anchor="ctr"/>
          <a:lstStyle/>
          <a:p>
            <a:pPr algn="ctr" fontAlgn="auto">
              <a:spcBef>
                <a:spcPts val="0"/>
              </a:spcBef>
              <a:spcAft>
                <a:spcPts val="0"/>
              </a:spcAft>
              <a:defRPr/>
            </a:pPr>
            <a:r>
              <a:rPr lang="en-US" sz="2800" b="1" kern="0" dirty="0">
                <a:solidFill>
                  <a:sysClr val="windowText" lastClr="000000"/>
                </a:solidFill>
                <a:latin typeface="Calibri"/>
                <a:ea typeface="+mn-ea"/>
                <a:cs typeface="+mn-cs"/>
              </a:rPr>
              <a:t>DRAM Support</a:t>
            </a:r>
          </a:p>
        </p:txBody>
      </p:sp>
      <p:sp>
        <p:nvSpPr>
          <p:cNvPr id="36" name="Rounded Rectangle 35"/>
          <p:cNvSpPr/>
          <p:nvPr/>
        </p:nvSpPr>
        <p:spPr>
          <a:xfrm>
            <a:off x="533400" y="2420144"/>
            <a:ext cx="2286000" cy="1143000"/>
          </a:xfrm>
          <a:prstGeom prst="roundRect">
            <a:avLst/>
          </a:prstGeom>
          <a:solidFill>
            <a:srgbClr val="2A55D6"/>
          </a:solidFill>
          <a:ln w="25400" cap="flat" cmpd="sng" algn="ctr">
            <a:noFill/>
            <a:prstDash val="solid"/>
          </a:ln>
          <a:effectLst/>
        </p:spPr>
        <p:txBody>
          <a:bodyPr rtlCol="0" anchor="ctr"/>
          <a:lstStyle/>
          <a:p>
            <a:pPr algn="ctr" fontAlgn="auto">
              <a:spcBef>
                <a:spcPts val="0"/>
              </a:spcBef>
              <a:spcAft>
                <a:spcPts val="0"/>
              </a:spcAft>
              <a:defRPr/>
            </a:pPr>
            <a:r>
              <a:rPr lang="en-US" sz="2400" b="1" kern="0" dirty="0">
                <a:solidFill>
                  <a:sysClr val="window" lastClr="FFFFFF"/>
                </a:solidFill>
                <a:latin typeface="Calibri"/>
                <a:ea typeface="+mn-ea"/>
                <a:cs typeface="+mn-cs"/>
              </a:rPr>
              <a:t>RowClone</a:t>
            </a:r>
          </a:p>
          <a:p>
            <a:pPr algn="ctr" fontAlgn="auto">
              <a:spcBef>
                <a:spcPts val="0"/>
              </a:spcBef>
              <a:spcAft>
                <a:spcPts val="0"/>
              </a:spcAft>
              <a:defRPr/>
            </a:pPr>
            <a:r>
              <a:rPr lang="en-US" b="1" kern="0" dirty="0">
                <a:solidFill>
                  <a:sysClr val="window" lastClr="FFFFFF"/>
                </a:solidFill>
                <a:latin typeface="Calibri"/>
                <a:ea typeface="+mn-ea"/>
                <a:cs typeface="+mn-cs"/>
              </a:rPr>
              <a:t>(MICRO 2013)</a:t>
            </a:r>
            <a:endParaRPr lang="en-US" sz="2400" b="1" kern="0" dirty="0">
              <a:solidFill>
                <a:sysClr val="window" lastClr="FFFFFF"/>
              </a:solidFill>
              <a:latin typeface="Calibri"/>
              <a:ea typeface="+mn-ea"/>
              <a:cs typeface="+mn-cs"/>
            </a:endParaRPr>
          </a:p>
        </p:txBody>
      </p:sp>
      <p:sp>
        <p:nvSpPr>
          <p:cNvPr id="37" name="Rounded Rectangle 36"/>
          <p:cNvSpPr/>
          <p:nvPr/>
        </p:nvSpPr>
        <p:spPr>
          <a:xfrm>
            <a:off x="3124200" y="2420145"/>
            <a:ext cx="2438400" cy="1143000"/>
          </a:xfrm>
          <a:prstGeom prst="roundRect">
            <a:avLst/>
          </a:prstGeom>
          <a:solidFill>
            <a:srgbClr val="2A55D6"/>
          </a:solidFill>
          <a:ln w="25400" cap="flat" cmpd="sng" algn="ctr">
            <a:noFill/>
            <a:prstDash val="solid"/>
          </a:ln>
          <a:effectLst/>
        </p:spPr>
        <p:txBody>
          <a:bodyPr rtlCol="0" anchor="ctr"/>
          <a:lstStyle/>
          <a:p>
            <a:pPr algn="ctr" fontAlgn="auto">
              <a:spcBef>
                <a:spcPts val="0"/>
              </a:spcBef>
              <a:spcAft>
                <a:spcPts val="0"/>
              </a:spcAft>
              <a:defRPr/>
            </a:pPr>
            <a:r>
              <a:rPr lang="en-US" sz="2400" b="1" kern="0" dirty="0">
                <a:solidFill>
                  <a:sysClr val="window" lastClr="FFFFFF"/>
                </a:solidFill>
                <a:latin typeface="Calibri"/>
                <a:ea typeface="+mn-ea"/>
                <a:cs typeface="+mn-cs"/>
              </a:rPr>
              <a:t>Dirty-Block Index</a:t>
            </a:r>
          </a:p>
          <a:p>
            <a:pPr algn="ctr" fontAlgn="auto">
              <a:spcBef>
                <a:spcPts val="0"/>
              </a:spcBef>
              <a:spcAft>
                <a:spcPts val="0"/>
              </a:spcAft>
              <a:defRPr/>
            </a:pPr>
            <a:r>
              <a:rPr lang="en-US" b="1" kern="0" dirty="0">
                <a:solidFill>
                  <a:sysClr val="window" lastClr="FFFFFF"/>
                </a:solidFill>
                <a:latin typeface="Calibri"/>
                <a:ea typeface="+mn-ea"/>
                <a:cs typeface="+mn-cs"/>
              </a:rPr>
              <a:t>(ISCA 2014)</a:t>
            </a:r>
            <a:endParaRPr lang="en-US" sz="2400" b="1" kern="0" dirty="0">
              <a:solidFill>
                <a:sysClr val="window" lastClr="FFFFFF"/>
              </a:solidFill>
              <a:latin typeface="Calibri"/>
              <a:ea typeface="+mn-ea"/>
              <a:cs typeface="+mn-cs"/>
            </a:endParaRPr>
          </a:p>
        </p:txBody>
      </p:sp>
      <p:sp>
        <p:nvSpPr>
          <p:cNvPr id="38" name="Rounded Rectangle 37"/>
          <p:cNvSpPr/>
          <p:nvPr/>
        </p:nvSpPr>
        <p:spPr>
          <a:xfrm>
            <a:off x="5867400" y="2420144"/>
            <a:ext cx="2590800" cy="1143000"/>
          </a:xfrm>
          <a:prstGeom prst="roundRect">
            <a:avLst/>
          </a:prstGeom>
          <a:solidFill>
            <a:srgbClr val="2A55D6"/>
          </a:solidFill>
          <a:ln w="25400" cap="flat" cmpd="sng" algn="ctr">
            <a:noFill/>
            <a:prstDash val="solid"/>
          </a:ln>
          <a:effectLst/>
        </p:spPr>
        <p:txBody>
          <a:bodyPr rtlCol="0" anchor="ctr"/>
          <a:lstStyle/>
          <a:p>
            <a:pPr algn="ctr" fontAlgn="auto">
              <a:spcBef>
                <a:spcPts val="0"/>
              </a:spcBef>
              <a:spcAft>
                <a:spcPts val="0"/>
              </a:spcAft>
              <a:defRPr/>
            </a:pPr>
            <a:r>
              <a:rPr lang="en-US" sz="2400" b="1" kern="0" dirty="0">
                <a:solidFill>
                  <a:sysClr val="window" lastClr="FFFFFF"/>
                </a:solidFill>
                <a:latin typeface="Calibri"/>
                <a:ea typeface="+mn-ea"/>
                <a:cs typeface="+mn-cs"/>
              </a:rPr>
              <a:t>Page Overlays </a:t>
            </a:r>
          </a:p>
          <a:p>
            <a:pPr algn="ctr" fontAlgn="auto">
              <a:spcBef>
                <a:spcPts val="0"/>
              </a:spcBef>
              <a:spcAft>
                <a:spcPts val="0"/>
              </a:spcAft>
              <a:defRPr/>
            </a:pPr>
            <a:r>
              <a:rPr lang="en-US" b="1" kern="0" dirty="0">
                <a:solidFill>
                  <a:sysClr val="window" lastClr="FFFFFF"/>
                </a:solidFill>
                <a:latin typeface="Calibri"/>
                <a:ea typeface="+mn-ea"/>
                <a:cs typeface="+mn-cs"/>
              </a:rPr>
              <a:t>(ISCA 2015)</a:t>
            </a:r>
          </a:p>
        </p:txBody>
      </p:sp>
      <p:sp>
        <p:nvSpPr>
          <p:cNvPr id="39" name="Rounded Rectangle 38"/>
          <p:cNvSpPr/>
          <p:nvPr/>
        </p:nvSpPr>
        <p:spPr>
          <a:xfrm>
            <a:off x="533400" y="3791744"/>
            <a:ext cx="2286000" cy="1143000"/>
          </a:xfrm>
          <a:prstGeom prst="roundRect">
            <a:avLst/>
          </a:prstGeom>
          <a:solidFill>
            <a:srgbClr val="2A55D6"/>
          </a:solidFill>
          <a:ln w="25400" cap="flat" cmpd="sng" algn="ctr">
            <a:noFill/>
            <a:prstDash val="solid"/>
          </a:ln>
          <a:effectLst/>
        </p:spPr>
        <p:txBody>
          <a:bodyPr rtlCol="0" anchor="ctr"/>
          <a:lstStyle/>
          <a:p>
            <a:pPr algn="ctr" fontAlgn="auto">
              <a:spcBef>
                <a:spcPts val="0"/>
              </a:spcBef>
              <a:spcAft>
                <a:spcPts val="0"/>
              </a:spcAft>
              <a:defRPr/>
            </a:pPr>
            <a:r>
              <a:rPr lang="en-US" sz="2400" b="1" kern="0" dirty="0">
                <a:solidFill>
                  <a:sysClr val="window" lastClr="FFFFFF"/>
                </a:solidFill>
                <a:latin typeface="Calibri"/>
                <a:ea typeface="+mn-ea"/>
                <a:cs typeface="+mn-cs"/>
              </a:rPr>
              <a:t>In-DRAM Gather Scatter</a:t>
            </a:r>
          </a:p>
        </p:txBody>
      </p:sp>
      <p:sp>
        <p:nvSpPr>
          <p:cNvPr id="40" name="Rounded Rectangle 39"/>
          <p:cNvSpPr/>
          <p:nvPr/>
        </p:nvSpPr>
        <p:spPr>
          <a:xfrm>
            <a:off x="533400" y="5239544"/>
            <a:ext cx="2286000" cy="914400"/>
          </a:xfrm>
          <a:prstGeom prst="roundRect">
            <a:avLst/>
          </a:prstGeom>
          <a:solidFill>
            <a:srgbClr val="2A55D6"/>
          </a:solidFill>
          <a:ln w="25400" cap="flat" cmpd="sng" algn="ctr">
            <a:noFill/>
            <a:prstDash val="solid"/>
          </a:ln>
          <a:effectLst/>
        </p:spPr>
        <p:txBody>
          <a:bodyPr rtlCol="0" anchor="ctr"/>
          <a:lstStyle/>
          <a:p>
            <a:pPr algn="ctr" fontAlgn="auto">
              <a:spcBef>
                <a:spcPts val="0"/>
              </a:spcBef>
              <a:spcAft>
                <a:spcPts val="0"/>
              </a:spcAft>
              <a:defRPr/>
            </a:pPr>
            <a:r>
              <a:rPr lang="en-US" sz="2000" b="1" kern="0" dirty="0">
                <a:solidFill>
                  <a:sysClr val="window" lastClr="FFFFFF"/>
                </a:solidFill>
                <a:latin typeface="Calibri"/>
                <a:ea typeface="+mn-ea"/>
                <a:cs typeface="+mn-cs"/>
              </a:rPr>
              <a:t>In-DRAM Bitwise Operations </a:t>
            </a:r>
          </a:p>
          <a:p>
            <a:pPr algn="ctr" fontAlgn="auto">
              <a:spcBef>
                <a:spcPts val="0"/>
              </a:spcBef>
              <a:spcAft>
                <a:spcPts val="0"/>
              </a:spcAft>
              <a:defRPr/>
            </a:pPr>
            <a:r>
              <a:rPr lang="en-US" sz="2000" b="1" kern="0" dirty="0">
                <a:solidFill>
                  <a:sysClr val="window" lastClr="FFFFFF"/>
                </a:solidFill>
                <a:latin typeface="Calibri"/>
                <a:ea typeface="+mn-ea"/>
                <a:cs typeface="+mn-cs"/>
              </a:rPr>
              <a:t>(IEEE CAL 2015)</a:t>
            </a:r>
          </a:p>
        </p:txBody>
      </p:sp>
      <p:sp>
        <p:nvSpPr>
          <p:cNvPr id="41" name="Rounded Rectangle 40"/>
          <p:cNvSpPr/>
          <p:nvPr/>
        </p:nvSpPr>
        <p:spPr>
          <a:xfrm>
            <a:off x="3124200" y="5239544"/>
            <a:ext cx="24384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fontAlgn="auto">
              <a:spcBef>
                <a:spcPts val="0"/>
              </a:spcBef>
              <a:spcAft>
                <a:spcPts val="0"/>
              </a:spcAft>
              <a:defRPr/>
            </a:pPr>
            <a:r>
              <a:rPr lang="en-US" sz="2800" b="1" kern="0" dirty="0">
                <a:solidFill>
                  <a:sysClr val="window" lastClr="FFFFFF"/>
                </a:solidFill>
                <a:latin typeface="Calibri"/>
                <a:ea typeface="+mn-ea"/>
                <a:cs typeface="+mn-cs"/>
              </a:rPr>
              <a:t>?</a:t>
            </a:r>
          </a:p>
        </p:txBody>
      </p:sp>
      <p:sp>
        <p:nvSpPr>
          <p:cNvPr id="42" name="Rounded Rectangle 41"/>
          <p:cNvSpPr/>
          <p:nvPr/>
        </p:nvSpPr>
        <p:spPr>
          <a:xfrm>
            <a:off x="5867400" y="5239544"/>
            <a:ext cx="25908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fontAlgn="auto">
              <a:spcBef>
                <a:spcPts val="0"/>
              </a:spcBef>
              <a:spcAft>
                <a:spcPts val="0"/>
              </a:spcAft>
              <a:defRPr/>
            </a:pPr>
            <a:r>
              <a:rPr lang="en-US" sz="2800" b="1" kern="0" dirty="0">
                <a:solidFill>
                  <a:sysClr val="window" lastClr="FFFFFF"/>
                </a:solidFill>
                <a:latin typeface="Calibri"/>
                <a:ea typeface="+mn-ea"/>
                <a:cs typeface="+mn-cs"/>
              </a:rPr>
              <a:t>?</a:t>
            </a:r>
          </a:p>
        </p:txBody>
      </p:sp>
      <p:sp>
        <p:nvSpPr>
          <p:cNvPr id="43" name="Rounded Rectangle 42"/>
          <p:cNvSpPr/>
          <p:nvPr/>
        </p:nvSpPr>
        <p:spPr>
          <a:xfrm>
            <a:off x="3124200" y="3791744"/>
            <a:ext cx="2438400" cy="1143000"/>
          </a:xfrm>
          <a:prstGeom prst="roundRect">
            <a:avLst/>
          </a:prstGeom>
          <a:solidFill>
            <a:srgbClr val="C4442A"/>
          </a:solidFill>
          <a:ln w="25400" cap="flat" cmpd="sng" algn="ctr">
            <a:noFill/>
            <a:prstDash val="solid"/>
          </a:ln>
          <a:effectLst/>
        </p:spPr>
        <p:txBody>
          <a:bodyPr rtlCol="0" anchor="ctr"/>
          <a:lstStyle/>
          <a:p>
            <a:pPr algn="ctr" fontAlgn="auto">
              <a:spcBef>
                <a:spcPts val="0"/>
              </a:spcBef>
              <a:spcAft>
                <a:spcPts val="0"/>
              </a:spcAft>
              <a:defRPr/>
            </a:pPr>
            <a:r>
              <a:rPr lang="en-US" sz="2400" b="1" kern="0" dirty="0">
                <a:solidFill>
                  <a:sysClr val="window" lastClr="FFFFFF"/>
                </a:solidFill>
                <a:latin typeface="Calibri"/>
                <a:ea typeface="+mn-ea"/>
                <a:cs typeface="+mn-cs"/>
              </a:rPr>
              <a:t>Non-contiguous Cache lines</a:t>
            </a:r>
          </a:p>
        </p:txBody>
      </p:sp>
      <p:sp>
        <p:nvSpPr>
          <p:cNvPr id="44" name="Rounded Rectangle 43"/>
          <p:cNvSpPr/>
          <p:nvPr/>
        </p:nvSpPr>
        <p:spPr>
          <a:xfrm>
            <a:off x="5867400" y="3791744"/>
            <a:ext cx="2590800" cy="1143000"/>
          </a:xfrm>
          <a:prstGeom prst="roundRect">
            <a:avLst/>
          </a:prstGeom>
          <a:solidFill>
            <a:srgbClr val="C4442A"/>
          </a:solidFill>
          <a:ln w="25400" cap="flat" cmpd="sng" algn="ctr">
            <a:noFill/>
            <a:prstDash val="solid"/>
          </a:ln>
          <a:effectLst/>
        </p:spPr>
        <p:txBody>
          <a:bodyPr rtlCol="0" anchor="ctr"/>
          <a:lstStyle/>
          <a:p>
            <a:pPr algn="ctr" fontAlgn="auto">
              <a:spcBef>
                <a:spcPts val="0"/>
              </a:spcBef>
              <a:spcAft>
                <a:spcPts val="0"/>
              </a:spcAft>
              <a:defRPr/>
            </a:pPr>
            <a:r>
              <a:rPr lang="en-US" sz="2400" b="1" kern="0" dirty="0">
                <a:solidFill>
                  <a:sysClr val="window" lastClr="FFFFFF"/>
                </a:solidFill>
                <a:latin typeface="Calibri"/>
                <a:ea typeface="+mn-ea"/>
                <a:cs typeface="+mn-cs"/>
              </a:rPr>
              <a:t>Gathered Pages</a:t>
            </a:r>
          </a:p>
        </p:txBody>
      </p:sp>
      <p:cxnSp>
        <p:nvCxnSpPr>
          <p:cNvPr id="45" name="Straight Connector 44"/>
          <p:cNvCxnSpPr/>
          <p:nvPr/>
        </p:nvCxnSpPr>
        <p:spPr>
          <a:xfrm>
            <a:off x="29718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6" name="Straight Connector 45"/>
          <p:cNvCxnSpPr/>
          <p:nvPr/>
        </p:nvCxnSpPr>
        <p:spPr>
          <a:xfrm>
            <a:off x="57150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7" name="Straight Connector 46"/>
          <p:cNvCxnSpPr/>
          <p:nvPr/>
        </p:nvCxnSpPr>
        <p:spPr>
          <a:xfrm>
            <a:off x="533400" y="2191544"/>
            <a:ext cx="7924800" cy="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spTree>
    <p:extLst>
      <p:ext uri="{BB962C8B-B14F-4D97-AF65-F5344CB8AC3E}">
        <p14:creationId xmlns:p14="http://schemas.microsoft.com/office/powerpoint/2010/main" val="3866260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In-DRAM AND/OR: Triple Row Activation</a:t>
            </a:r>
            <a:endParaRPr lang="en-US" sz="3800" dirty="0"/>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86</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fontAlgn="auto">
              <a:spcBef>
                <a:spcPts val="0"/>
              </a:spcBef>
              <a:spcAft>
                <a:spcPts val="0"/>
              </a:spcAft>
            </a:pPr>
            <a:r>
              <a:rPr lang="en-US" sz="2800" b="1" i="1" dirty="0">
                <a:solidFill>
                  <a:prstClr val="black"/>
                </a:solidFill>
                <a:latin typeface="Calibri"/>
                <a:ea typeface="+mn-ea"/>
                <a:cs typeface="+mn-cs"/>
              </a:rPr>
              <a:t>½V</a:t>
            </a:r>
            <a:r>
              <a:rPr lang="en-US" sz="2800" b="1" i="1" baseline="-25000" dirty="0">
                <a:solidFill>
                  <a:prstClr val="black"/>
                </a:solidFill>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fontAlgn="auto">
              <a:spcBef>
                <a:spcPts val="0"/>
              </a:spcBef>
              <a:spcAft>
                <a:spcPts val="0"/>
              </a:spcAft>
            </a:pPr>
            <a:r>
              <a:rPr lang="en-US" sz="2800" b="1" i="1" dirty="0">
                <a:solidFill>
                  <a:prstClr val="black"/>
                </a:solidFill>
                <a:latin typeface="Calibri"/>
                <a:ea typeface="+mn-ea"/>
                <a:cs typeface="+mn-cs"/>
              </a:rPr>
              <a:t>½V</a:t>
            </a:r>
            <a:r>
              <a:rPr lang="en-US" sz="2800" b="1" i="1" baseline="-25000" dirty="0">
                <a:solidFill>
                  <a:prstClr val="black"/>
                </a:solidFill>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fontAlgn="auto">
              <a:spcBef>
                <a:spcPts val="0"/>
              </a:spcBef>
              <a:spcAft>
                <a:spcPts val="0"/>
              </a:spcAft>
            </a:pPr>
            <a:r>
              <a:rPr lang="en-US" sz="2800" b="1" i="1" dirty="0">
                <a:solidFill>
                  <a:prstClr val="black"/>
                </a:solidFill>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fontAlgn="auto">
              <a:spcBef>
                <a:spcPts val="0"/>
              </a:spcBef>
              <a:spcAft>
                <a:spcPts val="0"/>
              </a:spcAft>
            </a:pPr>
            <a:r>
              <a:rPr lang="en-US" sz="2800" b="1" i="1" dirty="0">
                <a:solidFill>
                  <a:prstClr val="black"/>
                </a:solidFill>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fontAlgn="auto">
              <a:spcBef>
                <a:spcPts val="0"/>
              </a:spcBef>
              <a:spcAft>
                <a:spcPts val="0"/>
              </a:spcAft>
            </a:pPr>
            <a:r>
              <a:rPr lang="en-US" sz="2800" b="1" i="1" dirty="0">
                <a:solidFill>
                  <a:prstClr val="black"/>
                </a:solidFill>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fontAlgn="auto">
              <a:spcBef>
                <a:spcPts val="0"/>
              </a:spcBef>
              <a:spcAft>
                <a:spcPts val="0"/>
              </a:spcAft>
              <a:defRPr/>
            </a:pPr>
            <a:endParaRPr lang="en-US" sz="3200" b="1" kern="0" dirty="0">
              <a:solidFill>
                <a:prstClr val="white"/>
              </a:solidFill>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fontAlgn="auto">
              <a:spcBef>
                <a:spcPts val="0"/>
              </a:spcBef>
              <a:spcAft>
                <a:spcPts val="0"/>
              </a:spcAft>
            </a:pPr>
            <a:r>
              <a:rPr lang="en-US" sz="2800" b="1" i="1" dirty="0">
                <a:solidFill>
                  <a:prstClr val="black"/>
                </a:solidFill>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fontAlgn="auto">
              <a:spcBef>
                <a:spcPts val="0"/>
              </a:spcBef>
              <a:spcAft>
                <a:spcPts val="0"/>
              </a:spcAft>
              <a:defRPr/>
            </a:pPr>
            <a:r>
              <a:rPr lang="en-US" sz="4000" b="1" kern="0" dirty="0">
                <a:solidFill>
                  <a:prstClr val="white"/>
                </a:solidFill>
                <a:latin typeface="Calibri"/>
                <a:ea typeface="+mn-ea"/>
                <a:cs typeface="+mn-cs"/>
              </a:rPr>
              <a:t>Final State</a:t>
            </a:r>
          </a:p>
          <a:p>
            <a:pPr algn="ctr" fontAlgn="auto">
              <a:spcBef>
                <a:spcPts val="0"/>
              </a:spcBef>
              <a:spcAft>
                <a:spcPts val="0"/>
              </a:spcAft>
              <a:defRPr/>
            </a:pPr>
            <a:r>
              <a:rPr lang="en-US" sz="4000" b="1" i="1" kern="0" dirty="0">
                <a:solidFill>
                  <a:prstClr val="white"/>
                </a:solidFill>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fontAlgn="auto">
              <a:spcBef>
                <a:spcPts val="0"/>
              </a:spcBef>
              <a:spcAft>
                <a:spcPts val="0"/>
              </a:spcAft>
            </a:pPr>
            <a:r>
              <a:rPr lang="en-US" sz="2800" b="1" i="1" dirty="0">
                <a:solidFill>
                  <a:prstClr val="black"/>
                </a:solidFill>
                <a:latin typeface="Calibri"/>
                <a:ea typeface="+mn-ea"/>
                <a:cs typeface="+mn-cs"/>
              </a:rPr>
              <a:t>½V</a:t>
            </a:r>
            <a:r>
              <a:rPr lang="en-US" sz="2800" b="1" i="1" baseline="-25000" dirty="0">
                <a:solidFill>
                  <a:prstClr val="black"/>
                </a:solidFill>
                <a:latin typeface="Calibri"/>
                <a:ea typeface="+mn-ea"/>
                <a:cs typeface="+mn-cs"/>
              </a:rPr>
              <a:t>DD</a:t>
            </a:r>
            <a:r>
              <a:rPr lang="en-US" sz="2800" b="1" i="1" dirty="0">
                <a:solidFill>
                  <a:prstClr val="black"/>
                </a:solidFill>
                <a:latin typeface="Calibri"/>
                <a:ea typeface="+mn-ea"/>
                <a:cs typeface="+mn-cs"/>
              </a:rPr>
              <a:t>+</a:t>
            </a:r>
            <a:r>
              <a:rPr lang="el-GR" sz="2800" b="1" i="1" dirty="0">
                <a:solidFill>
                  <a:prstClr val="black"/>
                </a:solidFill>
                <a:latin typeface="Calibri"/>
                <a:ea typeface="+mn-ea"/>
                <a:cs typeface="+mn-cs"/>
              </a:rPr>
              <a:t>δ</a:t>
            </a:r>
            <a:endParaRPr lang="en-US" sz="2800" b="1" i="1" dirty="0">
              <a:solidFill>
                <a:prstClr val="black"/>
              </a:solidFill>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fontAlgn="auto">
              <a:spcBef>
                <a:spcPts val="0"/>
              </a:spcBef>
              <a:spcAft>
                <a:spcPts val="0"/>
              </a:spcAft>
              <a:defRPr/>
            </a:pPr>
            <a:r>
              <a:rPr lang="en-US" sz="4400" b="1" i="1" kern="0" dirty="0">
                <a:solidFill>
                  <a:prstClr val="white"/>
                </a:solidFill>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fontAlgn="auto">
              <a:spcBef>
                <a:spcPts val="0"/>
              </a:spcBef>
              <a:spcAft>
                <a:spcPts val="0"/>
              </a:spcAft>
            </a:pPr>
            <a:r>
              <a:rPr lang="en-US" sz="2800" b="1" i="1" dirty="0">
                <a:solidFill>
                  <a:prstClr val="black"/>
                </a:solidFill>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fontAlgn="auto">
              <a:spcBef>
                <a:spcPts val="0"/>
              </a:spcBef>
              <a:spcAft>
                <a:spcPts val="0"/>
              </a:spcAft>
            </a:pPr>
            <a:r>
              <a:rPr lang="en-US" sz="2800" b="1" i="1" dirty="0">
                <a:solidFill>
                  <a:prstClr val="black"/>
                </a:solidFill>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fontAlgn="auto">
              <a:spcBef>
                <a:spcPts val="0"/>
              </a:spcBef>
              <a:spcAft>
                <a:spcPts val="0"/>
              </a:spcAft>
            </a:pPr>
            <a:r>
              <a:rPr lang="en-US" sz="2800" b="1" i="1" dirty="0">
                <a:solidFill>
                  <a:prstClr val="black"/>
                </a:solidFill>
                <a:latin typeface="Calibri"/>
                <a:ea typeface="+mn-ea"/>
                <a:cs typeface="+mn-cs"/>
              </a:rPr>
              <a:t>V</a:t>
            </a:r>
            <a:r>
              <a:rPr lang="en-US" sz="2800" b="1" i="1" baseline="-25000" dirty="0">
                <a:solidFill>
                  <a:prstClr val="black"/>
                </a:solidFill>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fontAlgn="auto">
              <a:spcBef>
                <a:spcPts val="0"/>
              </a:spcBef>
              <a:spcAft>
                <a:spcPts val="0"/>
              </a:spcAft>
            </a:pPr>
            <a:r>
              <a:rPr lang="en-US" sz="1400" dirty="0">
                <a:solidFill>
                  <a:srgbClr val="000000"/>
                </a:solidFill>
                <a:latin typeface="Tahoma"/>
                <a:ea typeface="+mn-ea"/>
                <a:cs typeface="+mn-cs"/>
              </a:rPr>
              <a:t>Seshadri+, “</a:t>
            </a:r>
            <a:r>
              <a:rPr lang="en-US" sz="1400" dirty="0">
                <a:solidFill>
                  <a:srgbClr val="0000FF"/>
                </a:solidFill>
                <a:latin typeface="Tahoma"/>
                <a:ea typeface="+mn-ea"/>
                <a:cs typeface="+mn-cs"/>
              </a:rPr>
              <a:t>Fast Bulk Bitwise AND and OR in DRAM</a:t>
            </a:r>
            <a:r>
              <a:rPr lang="en-US" sz="1400" dirty="0">
                <a:solidFill>
                  <a:srgbClr val="000000"/>
                </a:solidFill>
                <a:latin typeface="Tahoma"/>
                <a:ea typeface="+mn-ea"/>
                <a:cs typeface="+mn-cs"/>
              </a:rPr>
              <a:t>”, IEEE CAL 2015.</a:t>
            </a:r>
          </a:p>
        </p:txBody>
      </p:sp>
    </p:spTree>
    <p:extLst>
      <p:ext uri="{BB962C8B-B14F-4D97-AF65-F5344CB8AC3E}">
        <p14:creationId xmlns:p14="http://schemas.microsoft.com/office/powerpoint/2010/main" val="40519670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AND/</a:t>
            </a:r>
            <a:r>
              <a:rPr lang="en-US" dirty="0" smtClean="0"/>
              <a:t>OR Results</a:t>
            </a:r>
            <a:endParaRPr lang="en-US" dirty="0"/>
          </a:p>
        </p:txBody>
      </p:sp>
      <p:sp>
        <p:nvSpPr>
          <p:cNvPr id="3" name="Content Placeholder 2"/>
          <p:cNvSpPr>
            <a:spLocks noGrp="1"/>
          </p:cNvSpPr>
          <p:nvPr>
            <p:ph idx="1"/>
          </p:nvPr>
        </p:nvSpPr>
        <p:spPr>
          <a:xfrm>
            <a:off x="228600" y="849041"/>
            <a:ext cx="8610600" cy="5123656"/>
          </a:xfrm>
        </p:spPr>
        <p:txBody>
          <a:bodyPr/>
          <a:lstStyle/>
          <a:p>
            <a:r>
              <a:rPr lang="en-US" dirty="0" smtClean="0">
                <a:solidFill>
                  <a:srgbClr val="0000FF"/>
                </a:solidFill>
              </a:rPr>
              <a:t>20X improvement in AND/OR throughput</a:t>
            </a:r>
            <a:r>
              <a:rPr lang="en-US" dirty="0" smtClean="0"/>
              <a:t> vs. Intel AVX</a:t>
            </a:r>
          </a:p>
          <a:p>
            <a:r>
              <a:rPr lang="en-US" dirty="0" smtClean="0">
                <a:solidFill>
                  <a:srgbClr val="0000FF"/>
                </a:solidFill>
              </a:rPr>
              <a:t>50.5X reduction in memory energy consumption</a:t>
            </a:r>
          </a:p>
          <a:p>
            <a:r>
              <a:rPr lang="en-US" dirty="0" smtClean="0">
                <a:solidFill>
                  <a:srgbClr val="0000FF"/>
                </a:solidFill>
              </a:rPr>
              <a:t>At least 30% performance improvement in range queries</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87</a:t>
            </a:fld>
            <a:endParaRPr lang="en-US" altLang="en-US">
              <a:solidFill>
                <a:srgbClr val="000000"/>
              </a:solidFill>
            </a:endParaRPr>
          </a:p>
        </p:txBody>
      </p:sp>
      <p:sp>
        <p:nvSpPr>
          <p:cNvPr id="6" name="TextBox 5"/>
          <p:cNvSpPr txBox="1"/>
          <p:nvPr/>
        </p:nvSpPr>
        <p:spPr>
          <a:xfrm>
            <a:off x="1781681" y="6453336"/>
            <a:ext cx="5677969" cy="307777"/>
          </a:xfrm>
          <a:prstGeom prst="rect">
            <a:avLst/>
          </a:prstGeom>
          <a:noFill/>
        </p:spPr>
        <p:txBody>
          <a:bodyPr wrap="none" rtlCol="0">
            <a:spAutoFit/>
          </a:bodyPr>
          <a:lstStyle/>
          <a:p>
            <a:pPr fontAlgn="auto">
              <a:spcBef>
                <a:spcPts val="0"/>
              </a:spcBef>
              <a:spcAft>
                <a:spcPts val="0"/>
              </a:spcAft>
            </a:pPr>
            <a:r>
              <a:rPr lang="en-US" sz="1400" dirty="0">
                <a:solidFill>
                  <a:srgbClr val="000000"/>
                </a:solidFill>
                <a:latin typeface="Tahoma"/>
                <a:ea typeface="+mn-ea"/>
                <a:cs typeface="+mn-cs"/>
              </a:rPr>
              <a:t>Seshadri+, “</a:t>
            </a:r>
            <a:r>
              <a:rPr lang="en-US" sz="1400" dirty="0">
                <a:solidFill>
                  <a:srgbClr val="0000FF"/>
                </a:solidFill>
                <a:latin typeface="Tahoma"/>
                <a:ea typeface="+mn-ea"/>
                <a:cs typeface="+mn-cs"/>
              </a:rPr>
              <a:t>Fast Bulk Bitwise AND and OR in DRAM</a:t>
            </a:r>
            <a:r>
              <a:rPr lang="en-US" sz="1400" dirty="0">
                <a:solidFill>
                  <a:srgbClr val="000000"/>
                </a:solidFill>
                <a:latin typeface="Tahoma"/>
                <a:ea typeface="+mn-ea"/>
                <a:cs typeface="+mn-cs"/>
              </a:rPr>
              <a:t>”, IEEE CAL 2015.</a:t>
            </a:r>
          </a:p>
        </p:txBody>
      </p:sp>
      <p:grpSp>
        <p:nvGrpSpPr>
          <p:cNvPr id="18" name="Group 17"/>
          <p:cNvGrpSpPr/>
          <p:nvPr/>
        </p:nvGrpSpPr>
        <p:grpSpPr>
          <a:xfrm>
            <a:off x="-183298" y="2132856"/>
            <a:ext cx="7707626" cy="4248472"/>
            <a:chOff x="-183298" y="2060848"/>
            <a:chExt cx="7707626" cy="4248472"/>
          </a:xfrm>
        </p:grpSpPr>
        <p:pic>
          <p:nvPicPr>
            <p:cNvPr id="12" name="Picture 11"/>
            <p:cNvPicPr>
              <a:picLocks noChangeAspect="1"/>
            </p:cNvPicPr>
            <p:nvPr/>
          </p:nvPicPr>
          <p:blipFill>
            <a:blip r:embed="rId2"/>
            <a:stretch>
              <a:fillRect/>
            </a:stretch>
          </p:blipFill>
          <p:spPr>
            <a:xfrm>
              <a:off x="1763688" y="2060848"/>
              <a:ext cx="5760640" cy="3978861"/>
            </a:xfrm>
            <a:prstGeom prst="rect">
              <a:avLst/>
            </a:prstGeom>
          </p:spPr>
        </p:pic>
        <p:sp>
          <p:nvSpPr>
            <p:cNvPr id="13" name="TextBox 12"/>
            <p:cNvSpPr txBox="1"/>
            <p:nvPr/>
          </p:nvSpPr>
          <p:spPr>
            <a:xfrm>
              <a:off x="3143520" y="5970766"/>
              <a:ext cx="2724624" cy="338554"/>
            </a:xfrm>
            <a:prstGeom prst="rect">
              <a:avLst/>
            </a:prstGeom>
            <a:noFill/>
          </p:spPr>
          <p:txBody>
            <a:bodyPr wrap="none" rtlCol="0">
              <a:spAutoFit/>
            </a:bodyPr>
            <a:lstStyle/>
            <a:p>
              <a:pPr fontAlgn="auto">
                <a:spcBef>
                  <a:spcPts val="0"/>
                </a:spcBef>
                <a:spcAft>
                  <a:spcPts val="0"/>
                </a:spcAft>
              </a:pPr>
              <a:r>
                <a:rPr lang="en-US" sz="1600" dirty="0">
                  <a:solidFill>
                    <a:srgbClr val="000000"/>
                  </a:solidFill>
                  <a:latin typeface="Tahoma"/>
                  <a:ea typeface="+mn-ea"/>
                  <a:cs typeface="+mn-cs"/>
                </a:rPr>
                <a:t>Size of Vectors to be </a:t>
              </a:r>
              <a:r>
                <a:rPr lang="en-US" sz="1600" dirty="0" err="1">
                  <a:solidFill>
                    <a:srgbClr val="000000"/>
                  </a:solidFill>
                  <a:latin typeface="Tahoma"/>
                  <a:ea typeface="+mn-ea"/>
                  <a:cs typeface="+mn-cs"/>
                </a:rPr>
                <a:t>ANDed</a:t>
              </a:r>
              <a:endParaRPr lang="en-US" sz="1600" dirty="0">
                <a:solidFill>
                  <a:srgbClr val="000000"/>
                </a:solidFill>
                <a:latin typeface="Tahoma"/>
                <a:ea typeface="+mn-ea"/>
                <a:cs typeface="+mn-cs"/>
              </a:endParaRPr>
            </a:p>
          </p:txBody>
        </p:sp>
        <p:sp>
          <p:nvSpPr>
            <p:cNvPr id="14" name="TextBox 13"/>
            <p:cNvSpPr txBox="1"/>
            <p:nvPr/>
          </p:nvSpPr>
          <p:spPr>
            <a:xfrm>
              <a:off x="-183298" y="3717032"/>
              <a:ext cx="3603170" cy="338554"/>
            </a:xfrm>
            <a:prstGeom prst="rect">
              <a:avLst/>
            </a:prstGeom>
            <a:noFill/>
            <a:scene3d>
              <a:camera prst="orthographicFront">
                <a:rot lat="0" lon="0" rev="5400000"/>
              </a:camera>
              <a:lightRig rig="threePt" dir="t"/>
            </a:scene3d>
          </p:spPr>
          <p:txBody>
            <a:bodyPr wrap="none" rtlCol="0">
              <a:spAutoFit/>
            </a:bodyPr>
            <a:lstStyle/>
            <a:p>
              <a:pPr fontAlgn="auto">
                <a:spcBef>
                  <a:spcPts val="0"/>
                </a:spcBef>
                <a:spcAft>
                  <a:spcPts val="0"/>
                </a:spcAft>
              </a:pPr>
              <a:r>
                <a:rPr lang="en-US" sz="1600" dirty="0">
                  <a:solidFill>
                    <a:srgbClr val="000000"/>
                  </a:solidFill>
                  <a:latin typeface="Tahoma"/>
                  <a:ea typeface="+mn-ea"/>
                  <a:cs typeface="+mn-cs"/>
                </a:rPr>
                <a:t>Throughput of AND operations (GB/s) </a:t>
              </a:r>
            </a:p>
          </p:txBody>
        </p:sp>
        <p:sp>
          <p:nvSpPr>
            <p:cNvPr id="15" name="TextBox 14"/>
            <p:cNvSpPr txBox="1"/>
            <p:nvPr/>
          </p:nvSpPr>
          <p:spPr>
            <a:xfrm>
              <a:off x="4646360" y="2276872"/>
              <a:ext cx="2386691" cy="338554"/>
            </a:xfrm>
            <a:prstGeom prst="rect">
              <a:avLst/>
            </a:prstGeom>
            <a:noFill/>
          </p:spPr>
          <p:txBody>
            <a:bodyPr wrap="none" rtlCol="0">
              <a:spAutoFit/>
            </a:bodyPr>
            <a:lstStyle/>
            <a:p>
              <a:pPr fontAlgn="auto">
                <a:spcBef>
                  <a:spcPts val="0"/>
                </a:spcBef>
                <a:spcAft>
                  <a:spcPts val="0"/>
                </a:spcAft>
              </a:pPr>
              <a:r>
                <a:rPr lang="en-US" sz="1600" dirty="0">
                  <a:solidFill>
                    <a:srgbClr val="FF0000"/>
                  </a:solidFill>
                  <a:latin typeface="Tahoma"/>
                  <a:ea typeface="+mn-ea"/>
                  <a:cs typeface="+mn-cs"/>
                </a:rPr>
                <a:t>In-DRAM AND (2 banks)</a:t>
              </a:r>
            </a:p>
          </p:txBody>
        </p:sp>
        <p:sp>
          <p:nvSpPr>
            <p:cNvPr id="16" name="TextBox 15"/>
            <p:cNvSpPr txBox="1"/>
            <p:nvPr/>
          </p:nvSpPr>
          <p:spPr>
            <a:xfrm>
              <a:off x="4644008" y="3645024"/>
              <a:ext cx="2295120" cy="338554"/>
            </a:xfrm>
            <a:prstGeom prst="rect">
              <a:avLst/>
            </a:prstGeom>
            <a:noFill/>
          </p:spPr>
          <p:txBody>
            <a:bodyPr wrap="none" rtlCol="0">
              <a:spAutoFit/>
            </a:bodyPr>
            <a:lstStyle/>
            <a:p>
              <a:pPr fontAlgn="auto">
                <a:spcBef>
                  <a:spcPts val="0"/>
                </a:spcBef>
                <a:spcAft>
                  <a:spcPts val="0"/>
                </a:spcAft>
              </a:pPr>
              <a:r>
                <a:rPr lang="en-US" sz="1600" dirty="0">
                  <a:solidFill>
                    <a:srgbClr val="FF6600"/>
                  </a:solidFill>
                  <a:latin typeface="Tahoma"/>
                  <a:ea typeface="+mn-ea"/>
                  <a:cs typeface="+mn-cs"/>
                </a:rPr>
                <a:t>In-DRAM AND (1 bank)</a:t>
              </a:r>
            </a:p>
          </p:txBody>
        </p:sp>
        <p:sp>
          <p:nvSpPr>
            <p:cNvPr id="17" name="TextBox 16"/>
            <p:cNvSpPr txBox="1"/>
            <p:nvPr/>
          </p:nvSpPr>
          <p:spPr>
            <a:xfrm>
              <a:off x="6012160" y="4797152"/>
              <a:ext cx="1021333" cy="338554"/>
            </a:xfrm>
            <a:prstGeom prst="rect">
              <a:avLst/>
            </a:prstGeom>
            <a:noFill/>
          </p:spPr>
          <p:txBody>
            <a:bodyPr wrap="none" rtlCol="0">
              <a:spAutoFit/>
            </a:bodyPr>
            <a:lstStyle/>
            <a:p>
              <a:pPr fontAlgn="auto">
                <a:spcBef>
                  <a:spcPts val="0"/>
                </a:spcBef>
                <a:spcAft>
                  <a:spcPts val="0"/>
                </a:spcAft>
              </a:pPr>
              <a:r>
                <a:rPr lang="en-US" sz="1600" dirty="0">
                  <a:solidFill>
                    <a:srgbClr val="2A55D6"/>
                  </a:solidFill>
                  <a:latin typeface="Tahoma"/>
                  <a:ea typeface="+mn-ea"/>
                  <a:cs typeface="+mn-cs"/>
                </a:rPr>
                <a:t>Intel AVX</a:t>
              </a:r>
            </a:p>
          </p:txBody>
        </p:sp>
      </p:grpSp>
    </p:spTree>
    <p:extLst>
      <p:ext uri="{BB962C8B-B14F-4D97-AF65-F5344CB8AC3E}">
        <p14:creationId xmlns:p14="http://schemas.microsoft.com/office/powerpoint/2010/main" val="39758839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88</a:t>
            </a:fld>
            <a:endParaRPr lang="en-US" altLang="en-US">
              <a:solidFill>
                <a:srgbClr val="000000"/>
              </a:solidFill>
            </a:endParaRPr>
          </a:p>
        </p:txBody>
      </p:sp>
      <p:sp>
        <p:nvSpPr>
          <p:cNvPr id="5" name="Rectangle 4"/>
          <p:cNvSpPr/>
          <p:nvPr/>
        </p:nvSpPr>
        <p:spPr>
          <a:xfrm>
            <a:off x="539552" y="1844824"/>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6" name="Rectangle 5"/>
          <p:cNvSpPr/>
          <p:nvPr/>
        </p:nvSpPr>
        <p:spPr>
          <a:xfrm>
            <a:off x="539552" y="2696591"/>
            <a:ext cx="1512168"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32613667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2863"/>
            <a:ext cx="26463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p:txBody>
          <a:bodyPr/>
          <a:lstStyle/>
          <a:p>
            <a:r>
              <a:rPr lang="en-US">
                <a:latin typeface="Garamond" charset="0"/>
                <a:ea typeface="ＭＳ Ｐゴシック" charset="0"/>
                <a:cs typeface="ＭＳ Ｐゴシック" charset="0"/>
              </a:rPr>
              <a:t>DRAM Refresh</a:t>
            </a:r>
          </a:p>
        </p:txBody>
      </p:sp>
      <p:sp>
        <p:nvSpPr>
          <p:cNvPr id="3" name="Content Placeholder 2"/>
          <p:cNvSpPr>
            <a:spLocks noGrp="1"/>
          </p:cNvSpPr>
          <p:nvPr>
            <p:ph idx="1"/>
          </p:nvPr>
        </p:nvSpPr>
        <p:spPr>
          <a:xfrm>
            <a:off x="228600" y="996950"/>
            <a:ext cx="8610600" cy="5194300"/>
          </a:xfrm>
        </p:spPr>
        <p:txBody>
          <a:bodyPr/>
          <a:lstStyle/>
          <a:p>
            <a:pPr>
              <a:defRPr/>
            </a:pPr>
            <a:r>
              <a:rPr lang="en-US" dirty="0">
                <a:latin typeface="Tahoma" charset="0"/>
              </a:rPr>
              <a:t>DRAM capacitor charge leaks over time</a:t>
            </a:r>
          </a:p>
          <a:p>
            <a:pPr>
              <a:defRPr/>
            </a:pPr>
            <a:endParaRPr lang="en-US" dirty="0" smtClean="0">
              <a:latin typeface="Tahoma" charset="0"/>
            </a:endParaRPr>
          </a:p>
          <a:p>
            <a:pPr>
              <a:defRPr/>
            </a:pPr>
            <a:r>
              <a:rPr lang="en-US" dirty="0" smtClean="0">
                <a:latin typeface="Tahoma" charset="0"/>
              </a:rPr>
              <a:t>The </a:t>
            </a:r>
            <a:r>
              <a:rPr lang="en-US" dirty="0">
                <a:latin typeface="Tahoma" charset="0"/>
              </a:rPr>
              <a:t>memory controller needs to </a:t>
            </a:r>
            <a:r>
              <a:rPr lang="en-US" dirty="0" smtClean="0">
                <a:latin typeface="Tahoma" charset="0"/>
              </a:rPr>
              <a:t>refresh each </a:t>
            </a:r>
            <a:r>
              <a:rPr lang="en-US" dirty="0">
                <a:latin typeface="Tahoma" charset="0"/>
              </a:rPr>
              <a:t>row periodically to </a:t>
            </a:r>
            <a:r>
              <a:rPr lang="en-US" dirty="0" smtClean="0">
                <a:latin typeface="Tahoma" charset="0"/>
              </a:rPr>
              <a:t>restore charge</a:t>
            </a:r>
            <a:endParaRPr lang="en-US" dirty="0">
              <a:latin typeface="Tahoma" charset="0"/>
            </a:endParaRPr>
          </a:p>
          <a:p>
            <a:pPr lvl="1">
              <a:defRPr/>
            </a:pPr>
            <a:r>
              <a:rPr lang="en-US" dirty="0" smtClean="0">
                <a:latin typeface="Tahoma" charset="0"/>
                <a:ea typeface="ＭＳ Ｐゴシック" charset="0"/>
              </a:rPr>
              <a:t>Activate each </a:t>
            </a:r>
            <a:r>
              <a:rPr lang="en-US" dirty="0">
                <a:latin typeface="Tahoma" charset="0"/>
                <a:ea typeface="ＭＳ Ｐゴシック" charset="0"/>
              </a:rPr>
              <a:t>row every N </a:t>
            </a:r>
            <a:r>
              <a:rPr lang="en-US" dirty="0" err="1">
                <a:latin typeface="Tahoma" charset="0"/>
                <a:ea typeface="ＭＳ Ｐゴシック" charset="0"/>
              </a:rPr>
              <a:t>ms</a:t>
            </a:r>
            <a:endParaRPr lang="en-US" dirty="0">
              <a:latin typeface="Tahoma" charset="0"/>
              <a:ea typeface="ＭＳ Ｐゴシック" charset="0"/>
            </a:endParaRPr>
          </a:p>
          <a:p>
            <a:pPr lvl="1">
              <a:defRPr/>
            </a:pPr>
            <a:r>
              <a:rPr lang="en-US" dirty="0">
                <a:latin typeface="Tahoma" charset="0"/>
                <a:ea typeface="ＭＳ Ｐゴシック" charset="0"/>
              </a:rPr>
              <a:t>Typical N = 64 </a:t>
            </a:r>
            <a:r>
              <a:rPr lang="en-US" dirty="0" err="1" smtClean="0">
                <a:latin typeface="Tahoma" charset="0"/>
                <a:ea typeface="ＭＳ Ｐゴシック" charset="0"/>
              </a:rPr>
              <a:t>ms</a:t>
            </a:r>
            <a:endParaRPr lang="en-US" dirty="0" smtClean="0">
              <a:latin typeface="Tahoma" charset="0"/>
              <a:ea typeface="ＭＳ Ｐゴシック" charset="0"/>
            </a:endParaRPr>
          </a:p>
          <a:p>
            <a:pPr lvl="1">
              <a:defRPr/>
            </a:pPr>
            <a:endParaRPr lang="en-US" dirty="0">
              <a:latin typeface="Tahoma" charset="0"/>
              <a:ea typeface="ＭＳ Ｐゴシック" charset="0"/>
            </a:endParaRPr>
          </a:p>
          <a:p>
            <a:pPr>
              <a:defRPr/>
            </a:pPr>
            <a:r>
              <a:rPr lang="en-US" dirty="0" smtClean="0">
                <a:latin typeface="Tahoma" charset="0"/>
              </a:rPr>
              <a:t>Downsides of refresh</a:t>
            </a:r>
          </a:p>
          <a:p>
            <a:pPr marL="0" indent="0">
              <a:buFont typeface="Wingdings" charset="0"/>
              <a:buNone/>
              <a:defRPr/>
            </a:pPr>
            <a:r>
              <a:rPr lang="en-US" sz="2200" dirty="0">
                <a:latin typeface="Tahoma" charset="0"/>
                <a:ea typeface="ＭＳ Ｐゴシック" charset="0"/>
              </a:rPr>
              <a:t> </a:t>
            </a:r>
            <a:r>
              <a:rPr lang="en-US" sz="2200" dirty="0" smtClean="0">
                <a:latin typeface="Tahoma" charset="0"/>
                <a:ea typeface="ＭＳ Ｐゴシック" charset="0"/>
              </a:rPr>
              <a:t>   -- </a:t>
            </a:r>
            <a:r>
              <a:rPr lang="en-US" sz="2200" dirty="0">
                <a:solidFill>
                  <a:srgbClr val="0000FF"/>
                </a:solidFill>
                <a:latin typeface="Tahoma" charset="0"/>
                <a:ea typeface="ＭＳ Ｐゴシック" charset="0"/>
              </a:rPr>
              <a:t>E</a:t>
            </a:r>
            <a:r>
              <a:rPr lang="en-US" sz="2200" dirty="0" smtClean="0">
                <a:solidFill>
                  <a:srgbClr val="0000FF"/>
                </a:solidFill>
                <a:latin typeface="Tahoma" charset="0"/>
                <a:ea typeface="ＭＳ Ｐゴシック" charset="0"/>
              </a:rPr>
              <a:t>nergy consumption</a:t>
            </a:r>
            <a:r>
              <a:rPr lang="en-US" sz="2200" dirty="0" smtClean="0">
                <a:latin typeface="Tahoma" charset="0"/>
                <a:ea typeface="ＭＳ Ｐゴシック" charset="0"/>
              </a:rPr>
              <a:t>: Each refresh consumes energy</a:t>
            </a:r>
          </a:p>
          <a:p>
            <a:pPr lvl="1">
              <a:buFont typeface="Wingdings" charset="0"/>
              <a:buNone/>
              <a:defRPr/>
            </a:pPr>
            <a:r>
              <a:rPr lang="en-US" dirty="0" smtClean="0">
                <a:latin typeface="Tahoma" charset="0"/>
                <a:ea typeface="ＭＳ Ｐゴシック" charset="0"/>
              </a:rPr>
              <a:t>-</a:t>
            </a:r>
            <a:r>
              <a:rPr lang="en-US" dirty="0">
                <a:latin typeface="Tahoma" charset="0"/>
                <a:ea typeface="ＭＳ Ｐゴシック" charset="0"/>
              </a:rPr>
              <a:t>- </a:t>
            </a:r>
            <a:r>
              <a:rPr lang="en-US" dirty="0" smtClean="0">
                <a:solidFill>
                  <a:srgbClr val="0000FF"/>
                </a:solidFill>
                <a:latin typeface="Tahoma" charset="0"/>
                <a:ea typeface="ＭＳ Ｐゴシック" charset="0"/>
              </a:rPr>
              <a:t>Performance degradation</a:t>
            </a:r>
            <a:r>
              <a:rPr lang="en-US" dirty="0" smtClean="0">
                <a:latin typeface="Tahoma" charset="0"/>
                <a:ea typeface="ＭＳ Ｐゴシック" charset="0"/>
              </a:rPr>
              <a:t>: DRAM rank/bank </a:t>
            </a:r>
            <a:r>
              <a:rPr lang="en-US" dirty="0">
                <a:latin typeface="Tahoma" charset="0"/>
                <a:ea typeface="ＭＳ Ｐゴシック" charset="0"/>
              </a:rPr>
              <a:t>unavailable while refreshed</a:t>
            </a:r>
          </a:p>
          <a:p>
            <a:pPr lvl="1">
              <a:buFont typeface="Wingdings" charset="0"/>
              <a:buNone/>
              <a:defRPr/>
            </a:pPr>
            <a:r>
              <a:rPr lang="en-US" dirty="0">
                <a:latin typeface="Tahoma" charset="0"/>
                <a:ea typeface="ＭＳ Ｐゴシック" charset="0"/>
              </a:rPr>
              <a:t>-- </a:t>
            </a:r>
            <a:r>
              <a:rPr lang="en-US" dirty="0" smtClean="0">
                <a:solidFill>
                  <a:srgbClr val="0000FF"/>
                </a:solidFill>
                <a:latin typeface="Tahoma" charset="0"/>
                <a:ea typeface="ＭＳ Ｐゴシック" charset="0"/>
              </a:rPr>
              <a:t>QoS/predictability impact</a:t>
            </a:r>
            <a:r>
              <a:rPr lang="en-US" dirty="0" smtClean="0">
                <a:latin typeface="Tahoma" charset="0"/>
                <a:ea typeface="ＭＳ Ｐゴシック" charset="0"/>
              </a:rPr>
              <a:t>: (Long) pause times during refresh</a:t>
            </a:r>
            <a:endParaRPr lang="en-US" dirty="0">
              <a:latin typeface="Tahoma" charset="0"/>
              <a:ea typeface="ＭＳ Ｐゴシック" charset="0"/>
            </a:endParaRPr>
          </a:p>
          <a:p>
            <a:pPr lvl="1">
              <a:buFont typeface="Wingdings" charset="0"/>
              <a:buNone/>
              <a:defRPr/>
            </a:pPr>
            <a:r>
              <a:rPr lang="en-US" dirty="0" smtClean="0">
                <a:latin typeface="Tahoma" charset="0"/>
                <a:ea typeface="ＭＳ Ｐゴシック" charset="0"/>
              </a:rPr>
              <a:t>-- </a:t>
            </a:r>
            <a:r>
              <a:rPr lang="en-US" dirty="0">
                <a:solidFill>
                  <a:srgbClr val="0000FF"/>
                </a:solidFill>
                <a:latin typeface="Tahoma" charset="0"/>
              </a:rPr>
              <a:t>Refresh rate limits DRAM </a:t>
            </a:r>
            <a:r>
              <a:rPr lang="en-US" dirty="0" smtClean="0">
                <a:solidFill>
                  <a:srgbClr val="0000FF"/>
                </a:solidFill>
                <a:latin typeface="Tahoma" charset="0"/>
              </a:rPr>
              <a:t>capacity scaling </a:t>
            </a:r>
            <a:endParaRPr lang="en-US" dirty="0">
              <a:solidFill>
                <a:srgbClr val="0000FF"/>
              </a:solidFill>
              <a:latin typeface="Tahoma" charset="0"/>
            </a:endParaRPr>
          </a:p>
          <a:p>
            <a:pPr lvl="1">
              <a:buFont typeface="Wingdings" charset="0"/>
              <a:buNone/>
              <a:defRPr/>
            </a:pPr>
            <a:endParaRPr lang="en-US" dirty="0">
              <a:latin typeface="Tahoma" charset="0"/>
            </a:endParaRPr>
          </a:p>
          <a:p>
            <a:pPr>
              <a:defRPr/>
            </a:pPr>
            <a:endParaRPr lang="en-US" dirty="0">
              <a:latin typeface="Tahoma" charset="0"/>
            </a:endParaRPr>
          </a:p>
          <a:p>
            <a:pPr lvl="1">
              <a:defRPr/>
            </a:pPr>
            <a:endParaRPr lang="en-US" dirty="0">
              <a:latin typeface="Tahoma" charset="0"/>
              <a:ea typeface="ＭＳ Ｐゴシック" charset="0"/>
            </a:endParaRPr>
          </a:p>
          <a:p>
            <a:pPr>
              <a:defRPr/>
            </a:pPr>
            <a:endParaRPr lang="en-US" dirty="0">
              <a:latin typeface="Tahoma" charset="0"/>
            </a:endParaRPr>
          </a:p>
        </p:txBody>
      </p:sp>
      <p:sp>
        <p:nvSpPr>
          <p:cNvPr id="952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3C4982-98C9-324D-9F65-FCC9C20E067B}" type="slidenum">
              <a:rPr lang="en-US" sz="1600">
                <a:solidFill>
                  <a:srgbClr val="000000"/>
                </a:solidFill>
                <a:latin typeface="Garamond" charset="0"/>
              </a:rPr>
              <a:pPr eaLnBrk="1" hangingPunct="1"/>
              <a:t>89</a:t>
            </a:fld>
            <a:endParaRPr lang="en-US" sz="1600">
              <a:solidFill>
                <a:srgbClr val="000000"/>
              </a:solidFill>
              <a:latin typeface="Garamond" charset="0"/>
            </a:endParaRPr>
          </a:p>
        </p:txBody>
      </p:sp>
    </p:spTree>
    <p:extLst>
      <p:ext uri="{BB962C8B-B14F-4D97-AF65-F5344CB8AC3E}">
        <p14:creationId xmlns:p14="http://schemas.microsoft.com/office/powerpoint/2010/main" val="16122253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p:txBody>
          <a:bodyPr/>
          <a:lstStyle/>
          <a:p>
            <a:r>
              <a:rPr lang="en-US">
                <a:latin typeface="Garamond" charset="0"/>
              </a:rPr>
              <a:t>Computer Architecture Today (II)</a:t>
            </a:r>
          </a:p>
        </p:txBody>
      </p:sp>
      <p:sp>
        <p:nvSpPr>
          <p:cNvPr id="3" name="Content Placeholder 2"/>
          <p:cNvSpPr>
            <a:spLocks noGrp="1"/>
          </p:cNvSpPr>
          <p:nvPr>
            <p:ph idx="1"/>
          </p:nvPr>
        </p:nvSpPr>
        <p:spPr>
          <a:xfrm>
            <a:off x="228600" y="996950"/>
            <a:ext cx="8763000" cy="5194300"/>
          </a:xfrm>
        </p:spPr>
        <p:txBody>
          <a:bodyPr/>
          <a:lstStyle/>
          <a:p>
            <a:r>
              <a:rPr lang="en-US">
                <a:latin typeface="Tahoma" charset="0"/>
              </a:rPr>
              <a:t>These problems affect all parts of the computing stack – if we do not change the way we design systems</a:t>
            </a: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sz="600">
              <a:latin typeface="Tahoma" charset="0"/>
            </a:endParaRPr>
          </a:p>
          <a:p>
            <a:endParaRPr lang="en-US">
              <a:latin typeface="Tahoma" charset="0"/>
            </a:endParaRPr>
          </a:p>
          <a:p>
            <a:endParaRPr lang="en-US" sz="1200">
              <a:latin typeface="Tahoma" charset="0"/>
            </a:endParaRPr>
          </a:p>
          <a:p>
            <a:r>
              <a:rPr lang="en-US">
                <a:latin typeface="Tahoma" charset="0"/>
              </a:rPr>
              <a:t>No clear, definitive answers to these problems</a:t>
            </a:r>
          </a:p>
        </p:txBody>
      </p:sp>
      <p:sp>
        <p:nvSpPr>
          <p:cNvPr id="1566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A1A1E5-028F-6043-9197-23373282588B}" type="slidenum">
              <a:rPr lang="en-US" sz="1600">
                <a:solidFill>
                  <a:srgbClr val="000000"/>
                </a:solidFill>
                <a:latin typeface="Garamond" charset="0"/>
                <a:cs typeface="Arial" charset="0"/>
              </a:rPr>
              <a:pPr eaLnBrk="1" hangingPunct="1"/>
              <a:t>9</a:t>
            </a:fld>
            <a:endParaRPr lang="en-US" sz="1600">
              <a:solidFill>
                <a:srgbClr val="000000"/>
              </a:solidFill>
              <a:latin typeface="Garamond" charset="0"/>
              <a:cs typeface="Arial" charset="0"/>
            </a:endParaRPr>
          </a:p>
        </p:txBody>
      </p:sp>
      <p:sp>
        <p:nvSpPr>
          <p:cNvPr id="5" name="Text Box 17"/>
          <p:cNvSpPr txBox="1">
            <a:spLocks noChangeArrowheads="1"/>
          </p:cNvSpPr>
          <p:nvPr/>
        </p:nvSpPr>
        <p:spPr bwMode="auto">
          <a:xfrm>
            <a:off x="3711575" y="4560888"/>
            <a:ext cx="2041525" cy="366712"/>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Microarchitecture</a:t>
            </a:r>
          </a:p>
        </p:txBody>
      </p:sp>
      <p:sp>
        <p:nvSpPr>
          <p:cNvPr id="6" name="Text Box 18"/>
          <p:cNvSpPr txBox="1">
            <a:spLocks noChangeAspect="1" noChangeArrowheads="1"/>
          </p:cNvSpPr>
          <p:nvPr/>
        </p:nvSpPr>
        <p:spPr bwMode="auto">
          <a:xfrm>
            <a:off x="3711575" y="4187825"/>
            <a:ext cx="2041525" cy="368300"/>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ISA</a:t>
            </a:r>
          </a:p>
        </p:txBody>
      </p:sp>
      <p:sp>
        <p:nvSpPr>
          <p:cNvPr id="7" name="Text Box 19"/>
          <p:cNvSpPr txBox="1">
            <a:spLocks noChangeAspect="1" noChangeArrowheads="1"/>
          </p:cNvSpPr>
          <p:nvPr/>
        </p:nvSpPr>
        <p:spPr bwMode="auto">
          <a:xfrm>
            <a:off x="2971800" y="260350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2971800" y="223202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2971800" y="186372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4"/>
          <p:cNvSpPr txBox="1">
            <a:spLocks noChangeAspect="1" noChangeArrowheads="1"/>
          </p:cNvSpPr>
          <p:nvPr/>
        </p:nvSpPr>
        <p:spPr bwMode="auto">
          <a:xfrm>
            <a:off x="3711575" y="3517900"/>
            <a:ext cx="2041525" cy="669925"/>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Runtime System</a:t>
            </a:r>
          </a:p>
          <a:p>
            <a:pPr eaLnBrk="1" hangingPunct="1"/>
            <a:r>
              <a:rPr lang="en-US" sz="1800">
                <a:solidFill>
                  <a:srgbClr val="000000"/>
                </a:solidFill>
                <a:latin typeface="Tahoma" charset="0"/>
              </a:rPr>
              <a:t>(VM, OS, MM)</a:t>
            </a:r>
          </a:p>
        </p:txBody>
      </p:sp>
      <p:sp>
        <p:nvSpPr>
          <p:cNvPr id="11" name="Text Box 25"/>
          <p:cNvSpPr txBox="1">
            <a:spLocks noChangeAspect="1" noChangeArrowheads="1"/>
          </p:cNvSpPr>
          <p:nvPr/>
        </p:nvSpPr>
        <p:spPr bwMode="auto">
          <a:xfrm>
            <a:off x="5449888" y="2592388"/>
            <a:ext cx="727075" cy="368300"/>
          </a:xfrm>
          <a:prstGeom prst="rect">
            <a:avLst/>
          </a:prstGeom>
          <a:solidFill>
            <a:srgbClr val="FF00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User</a:t>
            </a:r>
          </a:p>
        </p:txBody>
      </p:sp>
      <p:sp>
        <p:nvSpPr>
          <p:cNvPr id="12" name="Line 26"/>
          <p:cNvSpPr>
            <a:spLocks noChangeShapeType="1"/>
          </p:cNvSpPr>
          <p:nvPr/>
        </p:nvSpPr>
        <p:spPr bwMode="auto">
          <a:xfrm>
            <a:off x="3940175" y="29718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 name="Line 27"/>
          <p:cNvSpPr>
            <a:spLocks noChangeShapeType="1"/>
          </p:cNvSpPr>
          <p:nvPr/>
        </p:nvSpPr>
        <p:spPr bwMode="auto">
          <a:xfrm flipH="1">
            <a:off x="5027613" y="2770188"/>
            <a:ext cx="422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 name="Line 28"/>
          <p:cNvSpPr>
            <a:spLocks noChangeShapeType="1"/>
          </p:cNvSpPr>
          <p:nvPr/>
        </p:nvSpPr>
        <p:spPr bwMode="auto">
          <a:xfrm flipH="1">
            <a:off x="5268913" y="2971800"/>
            <a:ext cx="544512"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cxnSp>
        <p:nvCxnSpPr>
          <p:cNvPr id="15" name="Straight Arrow Connector 25"/>
          <p:cNvCxnSpPr>
            <a:cxnSpLocks noChangeShapeType="1"/>
          </p:cNvCxnSpPr>
          <p:nvPr/>
        </p:nvCxnSpPr>
        <p:spPr bwMode="auto">
          <a:xfrm rot="16200000" flipV="1">
            <a:off x="5141118" y="1920082"/>
            <a:ext cx="544513" cy="8001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Text Box 22"/>
          <p:cNvSpPr txBox="1">
            <a:spLocks noChangeAspect="1" noChangeArrowheads="1"/>
          </p:cNvSpPr>
          <p:nvPr/>
        </p:nvSpPr>
        <p:spPr bwMode="auto">
          <a:xfrm>
            <a:off x="3711575" y="4926013"/>
            <a:ext cx="2039938" cy="373062"/>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17" name="Text Box 23"/>
          <p:cNvSpPr txBox="1">
            <a:spLocks noChangeAspect="1" noChangeArrowheads="1"/>
          </p:cNvSpPr>
          <p:nvPr/>
        </p:nvSpPr>
        <p:spPr bwMode="auto">
          <a:xfrm>
            <a:off x="3711575" y="5297488"/>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Circuits</a:t>
            </a:r>
          </a:p>
        </p:txBody>
      </p:sp>
      <p:sp>
        <p:nvSpPr>
          <p:cNvPr id="18" name="Text Box 23"/>
          <p:cNvSpPr txBox="1">
            <a:spLocks noChangeAspect="1" noChangeArrowheads="1"/>
          </p:cNvSpPr>
          <p:nvPr/>
        </p:nvSpPr>
        <p:spPr bwMode="auto">
          <a:xfrm>
            <a:off x="3713163" y="5653088"/>
            <a:ext cx="2043112" cy="366712"/>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56690" name="TextBox 1"/>
          <p:cNvSpPr txBox="1">
            <a:spLocks noChangeArrowheads="1"/>
          </p:cNvSpPr>
          <p:nvPr/>
        </p:nvSpPr>
        <p:spPr bwMode="auto">
          <a:xfrm>
            <a:off x="-1143000" y="1181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solidFill>
                <a:srgbClr val="000000"/>
              </a:solidFill>
            </a:endParaRPr>
          </a:p>
        </p:txBody>
      </p:sp>
      <p:sp>
        <p:nvSpPr>
          <p:cNvPr id="2" name="TextBox 1"/>
          <p:cNvSpPr txBox="1">
            <a:spLocks noChangeArrowheads="1"/>
          </p:cNvSpPr>
          <p:nvPr/>
        </p:nvSpPr>
        <p:spPr bwMode="auto">
          <a:xfrm>
            <a:off x="609600" y="1981200"/>
            <a:ext cx="2251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Many new demands </a:t>
            </a:r>
          </a:p>
          <a:p>
            <a:pPr eaLnBrk="1" hangingPunct="1"/>
            <a:r>
              <a:rPr lang="en-US" sz="1800">
                <a:solidFill>
                  <a:srgbClr val="FF0000"/>
                </a:solidFill>
              </a:rPr>
              <a:t>from the top</a:t>
            </a:r>
          </a:p>
          <a:p>
            <a:pPr eaLnBrk="1" hangingPunct="1"/>
            <a:r>
              <a:rPr lang="en-US" sz="1800">
                <a:solidFill>
                  <a:srgbClr val="FF0000"/>
                </a:solidFill>
              </a:rPr>
              <a:t>(Look Up)</a:t>
            </a:r>
          </a:p>
        </p:txBody>
      </p:sp>
      <p:sp>
        <p:nvSpPr>
          <p:cNvPr id="21" name="TextBox 20"/>
          <p:cNvSpPr txBox="1">
            <a:spLocks noChangeArrowheads="1"/>
          </p:cNvSpPr>
          <p:nvPr/>
        </p:nvSpPr>
        <p:spPr bwMode="auto">
          <a:xfrm>
            <a:off x="609600" y="4953000"/>
            <a:ext cx="195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Many new issues</a:t>
            </a:r>
          </a:p>
          <a:p>
            <a:pPr eaLnBrk="1" hangingPunct="1"/>
            <a:r>
              <a:rPr lang="en-US" sz="1800">
                <a:solidFill>
                  <a:srgbClr val="FF0000"/>
                </a:solidFill>
              </a:rPr>
              <a:t>at the bottom</a:t>
            </a:r>
          </a:p>
          <a:p>
            <a:pPr eaLnBrk="1" hangingPunct="1"/>
            <a:r>
              <a:rPr lang="en-US" sz="1800">
                <a:solidFill>
                  <a:srgbClr val="FF0000"/>
                </a:solidFill>
              </a:rPr>
              <a:t>(Look Down)</a:t>
            </a:r>
          </a:p>
        </p:txBody>
      </p:sp>
      <p:sp>
        <p:nvSpPr>
          <p:cNvPr id="22" name="TextBox 21"/>
          <p:cNvSpPr txBox="1">
            <a:spLocks noChangeArrowheads="1"/>
          </p:cNvSpPr>
          <p:nvPr/>
        </p:nvSpPr>
        <p:spPr bwMode="auto">
          <a:xfrm>
            <a:off x="6400800" y="2590800"/>
            <a:ext cx="1635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Fast changing </a:t>
            </a:r>
          </a:p>
          <a:p>
            <a:pPr eaLnBrk="1" hangingPunct="1"/>
            <a:r>
              <a:rPr lang="en-US" sz="1800">
                <a:solidFill>
                  <a:srgbClr val="FF0000"/>
                </a:solidFill>
              </a:rPr>
              <a:t>demands and</a:t>
            </a:r>
          </a:p>
          <a:p>
            <a:pPr eaLnBrk="1" hangingPunct="1"/>
            <a:r>
              <a:rPr lang="en-US" sz="1800">
                <a:solidFill>
                  <a:srgbClr val="FF0000"/>
                </a:solidFill>
              </a:rPr>
              <a:t>personalities</a:t>
            </a:r>
          </a:p>
          <a:p>
            <a:pPr eaLnBrk="1" hangingPunct="1"/>
            <a:r>
              <a:rPr lang="en-US" sz="1800">
                <a:solidFill>
                  <a:srgbClr val="FF0000"/>
                </a:solidFill>
              </a:rPr>
              <a:t>of users</a:t>
            </a:r>
          </a:p>
          <a:p>
            <a:pPr eaLnBrk="1" hangingPunct="1"/>
            <a:r>
              <a:rPr lang="en-US" sz="1800">
                <a:solidFill>
                  <a:srgbClr val="FF0000"/>
                </a:solidFill>
              </a:rPr>
              <a:t>(Look Up)</a:t>
            </a:r>
          </a:p>
        </p:txBody>
      </p:sp>
    </p:spTree>
    <p:extLst>
      <p:ext uri="{BB962C8B-B14F-4D97-AF65-F5344CB8AC3E}">
        <p14:creationId xmlns:p14="http://schemas.microsoft.com/office/powerpoint/2010/main" val="21884931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2" grpId="0"/>
      <p:bldP spid="21" grpId="0"/>
      <p:bldP spid="2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CABFF-B2FC-7446-B344-1DF3937ECF61}" type="slidenum">
              <a:rPr lang="en-US" sz="1600">
                <a:solidFill>
                  <a:srgbClr val="000000"/>
                </a:solidFill>
                <a:latin typeface="Garamond" charset="0"/>
              </a:rPr>
              <a:pPr eaLnBrk="1" hangingPunct="1"/>
              <a:t>90</a:t>
            </a:fld>
            <a:endParaRPr lang="en-US" sz="1600">
              <a:solidFill>
                <a:srgbClr val="000000"/>
              </a:solidFill>
              <a:latin typeface="Garamond"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smtClean="0">
                <a:solidFill>
                  <a:srgbClr val="404040"/>
                </a:solidFill>
                <a:latin typeface="Calibri"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smtClean="0">
                <a:solidFill>
                  <a:srgbClr val="404040"/>
                </a:solidFill>
                <a:latin typeface="Calibri" charset="0"/>
              </a:rPr>
              <a:t>46%</a:t>
            </a:r>
          </a:p>
        </p:txBody>
      </p:sp>
      <p:sp>
        <p:nvSpPr>
          <p:cNvPr id="7" name="Rectangle 6"/>
          <p:cNvSpPr/>
          <p:nvPr/>
        </p:nvSpPr>
        <p:spPr>
          <a:xfrm>
            <a:off x="1403648" y="6577607"/>
            <a:ext cx="8208912" cy="307777"/>
          </a:xfrm>
          <a:prstGeom prst="rect">
            <a:avLst/>
          </a:prstGeom>
        </p:spPr>
        <p:txBody>
          <a:bodyPr wrap="square">
            <a:spAutoFit/>
          </a:bodyPr>
          <a:lstStyle/>
          <a:p>
            <a:pPr fontAlgn="auto">
              <a:spcBef>
                <a:spcPts val="0"/>
              </a:spcBef>
              <a:spcAft>
                <a:spcPts val="0"/>
              </a:spcAft>
            </a:pPr>
            <a:r>
              <a:rPr lang="en-US" sz="1400" dirty="0">
                <a:solidFill>
                  <a:srgbClr val="000000"/>
                </a:solidFill>
                <a:latin typeface="Tahoma" charset="0"/>
                <a:ea typeface="+mn-ea"/>
                <a:cs typeface="+mn-cs"/>
              </a:rPr>
              <a:t>Liu et al., “</a:t>
            </a:r>
            <a:r>
              <a:rPr lang="en-US" altLang="ja-JP" sz="1400" dirty="0">
                <a:solidFill>
                  <a:srgbClr val="0000FF"/>
                </a:solidFill>
                <a:latin typeface="Tahoma" charset="0"/>
                <a:ea typeface="+mn-ea"/>
                <a:cs typeface="+mn-cs"/>
              </a:rPr>
              <a:t>RAIDR: Retention-Aware Intelligent DRAM Refresh</a:t>
            </a:r>
            <a:r>
              <a:rPr lang="en-US" altLang="ja-JP" sz="1400" dirty="0">
                <a:solidFill>
                  <a:srgbClr val="000000"/>
                </a:solidFill>
                <a:latin typeface="Tahoma" charset="0"/>
                <a:ea typeface="+mn-ea"/>
                <a:cs typeface="+mn-cs"/>
              </a:rPr>
              <a:t>,</a:t>
            </a:r>
            <a:r>
              <a:rPr lang="en-US" sz="1400" dirty="0">
                <a:solidFill>
                  <a:srgbClr val="000000"/>
                </a:solidFill>
                <a:latin typeface="Tahoma" charset="0"/>
                <a:ea typeface="+mn-ea"/>
                <a:cs typeface="+mn-cs"/>
              </a:rPr>
              <a:t>”</a:t>
            </a:r>
            <a:r>
              <a:rPr lang="en-US" altLang="ja-JP" sz="1400" dirty="0">
                <a:solidFill>
                  <a:srgbClr val="000000"/>
                </a:solidFill>
                <a:latin typeface="Tahoma" charset="0"/>
                <a:ea typeface="+mn-ea"/>
                <a:cs typeface="+mn-cs"/>
              </a:rPr>
              <a:t> ISCA 2012.</a:t>
            </a:r>
            <a:endParaRPr lang="en-US" sz="1400" dirty="0">
              <a:solidFill>
                <a:srgbClr val="000000"/>
              </a:solidFill>
              <a:latin typeface="Tahoma"/>
              <a:ea typeface="+mn-ea"/>
              <a:cs typeface="+mn-cs"/>
            </a:endParaRPr>
          </a:p>
        </p:txBody>
      </p:sp>
    </p:spTree>
    <p:extLst>
      <p:ext uri="{BB962C8B-B14F-4D97-AF65-F5344CB8AC3E}">
        <p14:creationId xmlns:p14="http://schemas.microsoft.com/office/powerpoint/2010/main" val="3875333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8D7D63-AEFE-3544-81C8-F29D7B5104D9}" type="slidenum">
              <a:rPr lang="en-US" sz="1600">
                <a:solidFill>
                  <a:srgbClr val="000000"/>
                </a:solidFill>
                <a:latin typeface="Garamond" charset="0"/>
              </a:rPr>
              <a:pPr eaLnBrk="1" hangingPunct="1"/>
              <a:t>91</a:t>
            </a:fld>
            <a:endParaRPr lang="en-US" sz="1600">
              <a:solidFill>
                <a:srgbClr val="000000"/>
              </a:solidFill>
              <a:latin typeface="Garamond"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smtClean="0">
                <a:solidFill>
                  <a:srgbClr val="404040"/>
                </a:solidFill>
                <a:latin typeface="Calibri"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smtClean="0">
                <a:solidFill>
                  <a:srgbClr val="404040"/>
                </a:solidFill>
                <a:latin typeface="Calibri" charset="0"/>
              </a:rPr>
              <a:t>47%</a:t>
            </a:r>
          </a:p>
        </p:txBody>
      </p:sp>
      <p:sp>
        <p:nvSpPr>
          <p:cNvPr id="7" name="Rectangle 6"/>
          <p:cNvSpPr/>
          <p:nvPr/>
        </p:nvSpPr>
        <p:spPr>
          <a:xfrm>
            <a:off x="1403648" y="6577607"/>
            <a:ext cx="8208912" cy="307777"/>
          </a:xfrm>
          <a:prstGeom prst="rect">
            <a:avLst/>
          </a:prstGeom>
        </p:spPr>
        <p:txBody>
          <a:bodyPr wrap="square">
            <a:spAutoFit/>
          </a:bodyPr>
          <a:lstStyle/>
          <a:p>
            <a:pPr fontAlgn="auto">
              <a:spcBef>
                <a:spcPts val="0"/>
              </a:spcBef>
              <a:spcAft>
                <a:spcPts val="0"/>
              </a:spcAft>
            </a:pPr>
            <a:r>
              <a:rPr lang="en-US" sz="1400" dirty="0">
                <a:solidFill>
                  <a:srgbClr val="000000"/>
                </a:solidFill>
                <a:latin typeface="Tahoma" charset="0"/>
                <a:ea typeface="+mn-ea"/>
                <a:cs typeface="+mn-cs"/>
              </a:rPr>
              <a:t>Liu et al., “</a:t>
            </a:r>
            <a:r>
              <a:rPr lang="en-US" altLang="ja-JP" sz="1400" dirty="0">
                <a:solidFill>
                  <a:srgbClr val="0000FF"/>
                </a:solidFill>
                <a:latin typeface="Tahoma" charset="0"/>
                <a:ea typeface="+mn-ea"/>
                <a:cs typeface="+mn-cs"/>
              </a:rPr>
              <a:t>RAIDR: Retention-Aware Intelligent DRAM Refresh</a:t>
            </a:r>
            <a:r>
              <a:rPr lang="en-US" altLang="ja-JP" sz="1400" dirty="0">
                <a:solidFill>
                  <a:srgbClr val="000000"/>
                </a:solidFill>
                <a:latin typeface="Tahoma" charset="0"/>
                <a:ea typeface="+mn-ea"/>
                <a:cs typeface="+mn-cs"/>
              </a:rPr>
              <a:t>,</a:t>
            </a:r>
            <a:r>
              <a:rPr lang="en-US" sz="1400" dirty="0">
                <a:solidFill>
                  <a:srgbClr val="000000"/>
                </a:solidFill>
                <a:latin typeface="Tahoma" charset="0"/>
                <a:ea typeface="+mn-ea"/>
                <a:cs typeface="+mn-cs"/>
              </a:rPr>
              <a:t>”</a:t>
            </a:r>
            <a:r>
              <a:rPr lang="en-US" altLang="ja-JP" sz="1400" dirty="0">
                <a:solidFill>
                  <a:srgbClr val="000000"/>
                </a:solidFill>
                <a:latin typeface="Tahoma" charset="0"/>
                <a:ea typeface="+mn-ea"/>
                <a:cs typeface="+mn-cs"/>
              </a:rPr>
              <a:t> ISCA 2012.</a:t>
            </a:r>
            <a:endParaRPr lang="en-US" sz="1400" dirty="0">
              <a:solidFill>
                <a:srgbClr val="000000"/>
              </a:solidFill>
              <a:latin typeface="Tahoma"/>
              <a:ea typeface="+mn-ea"/>
              <a:cs typeface="+mn-cs"/>
            </a:endParaRPr>
          </a:p>
        </p:txBody>
      </p:sp>
    </p:spTree>
    <p:extLst>
      <p:ext uri="{BB962C8B-B14F-4D97-AF65-F5344CB8AC3E}">
        <p14:creationId xmlns:p14="http://schemas.microsoft.com/office/powerpoint/2010/main" val="3724384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Time Profile of DRAM</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92</a:t>
            </a:fld>
            <a:endParaRPr lang="en-US"/>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38778167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smtClean="0"/>
              <a:t>RAIDR: Eliminating Unnecessary Refreshes</a:t>
            </a:r>
            <a:endParaRPr lang="en-US" dirty="0"/>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a:t>
            </a:r>
            <a:r>
              <a:rPr lang="en-US" sz="2200" dirty="0" smtClean="0">
                <a:solidFill>
                  <a:srgbClr val="0000FF"/>
                </a:solidFill>
              </a:rPr>
              <a:t>DRAM rows </a:t>
            </a:r>
            <a:r>
              <a:rPr lang="en-US" sz="2200" dirty="0">
                <a:solidFill>
                  <a:srgbClr val="0000FF"/>
                </a:solidFill>
              </a:rPr>
              <a:t>can be refreshed much less often without losing data </a:t>
            </a:r>
            <a:r>
              <a:rPr lang="en-US" sz="1500" b="1" dirty="0">
                <a:solidFill>
                  <a:schemeClr val="accent6">
                    <a:lumMod val="75000"/>
                  </a:schemeClr>
                </a:solidFill>
              </a:rPr>
              <a:t>[Kim+, EDL’09</a:t>
            </a:r>
            <a:r>
              <a:rPr lang="en-US" sz="1500" b="1" dirty="0" smtClean="0">
                <a:solidFill>
                  <a:schemeClr val="accent6">
                    <a:lumMod val="75000"/>
                  </a:schemeClr>
                </a:solidFill>
              </a:rPr>
              <a:t>][Liu+ ISCA’13]</a:t>
            </a:r>
          </a:p>
          <a:p>
            <a:endParaRPr lang="en-US" sz="800" dirty="0" smtClean="0"/>
          </a:p>
          <a:p>
            <a:r>
              <a:rPr lang="en-US" sz="2200" dirty="0" smtClean="0"/>
              <a:t>Key </a:t>
            </a:r>
            <a:r>
              <a:rPr lang="en-US" sz="2200" dirty="0"/>
              <a:t>idea: </a:t>
            </a:r>
            <a:r>
              <a:rPr lang="en-US" sz="2200" dirty="0" smtClean="0">
                <a:solidFill>
                  <a:srgbClr val="0000FF"/>
                </a:solidFill>
              </a:rPr>
              <a:t>Refresh </a:t>
            </a:r>
            <a:r>
              <a:rPr lang="en-US" sz="2200" dirty="0">
                <a:solidFill>
                  <a:srgbClr val="0000FF"/>
                </a:solidFill>
              </a:rPr>
              <a:t>rows containing weak cells </a:t>
            </a:r>
            <a:endParaRPr lang="en-US" sz="2200" dirty="0" smtClean="0">
              <a:solidFill>
                <a:srgbClr val="0000FF"/>
              </a:solidFill>
            </a:endParaRPr>
          </a:p>
          <a:p>
            <a:pPr marL="0" indent="0">
              <a:buNone/>
            </a:pPr>
            <a:r>
              <a:rPr lang="en-US" sz="2200" dirty="0">
                <a:solidFill>
                  <a:srgbClr val="0000FF"/>
                </a:solidFill>
              </a:rPr>
              <a:t> </a:t>
            </a:r>
            <a:r>
              <a:rPr lang="en-US" sz="2200" dirty="0" smtClean="0">
                <a:solidFill>
                  <a:srgbClr val="0000FF"/>
                </a:solidFill>
              </a:rPr>
              <a:t>   more frequently, other </a:t>
            </a:r>
            <a:r>
              <a:rPr lang="en-US" sz="2200" dirty="0">
                <a:solidFill>
                  <a:srgbClr val="0000FF"/>
                </a:solidFill>
              </a:rPr>
              <a:t>rows less </a:t>
            </a:r>
            <a:r>
              <a:rPr lang="en-US" sz="2200" dirty="0" smtClean="0">
                <a:solidFill>
                  <a:srgbClr val="0000FF"/>
                </a:solidFill>
              </a:rPr>
              <a:t>frequently</a:t>
            </a:r>
          </a:p>
          <a:p>
            <a:pPr marL="344487" lvl="1" indent="0">
              <a:buNone/>
            </a:pPr>
            <a:r>
              <a:rPr lang="en-US" sz="2000" dirty="0">
                <a:solidFill>
                  <a:srgbClr val="FF0000"/>
                </a:solidFill>
              </a:rPr>
              <a:t>1. Profiling: </a:t>
            </a:r>
            <a:r>
              <a:rPr lang="en-US" sz="2000" dirty="0">
                <a:solidFill>
                  <a:srgbClr val="000000"/>
                </a:solidFill>
              </a:rPr>
              <a:t>Profile </a:t>
            </a:r>
            <a:r>
              <a:rPr lang="en-US" sz="2000" dirty="0" smtClean="0">
                <a:solidFill>
                  <a:srgbClr val="000000"/>
                </a:solidFill>
              </a:rPr>
              <a:t>retention </a:t>
            </a:r>
            <a:r>
              <a:rPr lang="en-US" sz="2000" dirty="0">
                <a:solidFill>
                  <a:srgbClr val="000000"/>
                </a:solidFill>
              </a:rPr>
              <a:t>time of </a:t>
            </a:r>
            <a:r>
              <a:rPr lang="en-US" sz="2000" dirty="0" smtClean="0">
                <a:solidFill>
                  <a:srgbClr val="000000"/>
                </a:solidFill>
              </a:rPr>
              <a:t>all rows</a:t>
            </a:r>
            <a:endParaRPr lang="en-US" sz="2000" dirty="0">
              <a:solidFill>
                <a:srgbClr val="000000"/>
              </a:solidFill>
            </a:endParaRPr>
          </a:p>
          <a:p>
            <a:pPr marL="344487" lvl="1" indent="0">
              <a:buNone/>
            </a:pPr>
            <a:r>
              <a:rPr lang="en-US" sz="2000" dirty="0">
                <a:solidFill>
                  <a:srgbClr val="FF0000"/>
                </a:solidFill>
              </a:rPr>
              <a:t>2. Binning: </a:t>
            </a:r>
            <a:r>
              <a:rPr lang="en-US" sz="2000" dirty="0">
                <a:solidFill>
                  <a:srgbClr val="000000"/>
                </a:solidFill>
              </a:rPr>
              <a:t>Store rows into bins by retention </a:t>
            </a:r>
            <a:r>
              <a:rPr lang="en-US" sz="2000" dirty="0" smtClean="0">
                <a:solidFill>
                  <a:srgbClr val="000000"/>
                </a:solidFill>
              </a:rPr>
              <a:t>time in memory controller</a:t>
            </a:r>
          </a:p>
          <a:p>
            <a:pPr marL="344487" lvl="1" indent="0">
              <a:buNone/>
            </a:pPr>
            <a:r>
              <a:rPr lang="en-US" sz="2000" dirty="0">
                <a:solidFill>
                  <a:srgbClr val="000000"/>
                </a:solidFill>
                <a:sym typeface="Wingdings"/>
              </a:rPr>
              <a:t>	</a:t>
            </a:r>
            <a:r>
              <a:rPr lang="en-US" sz="2000" i="1" dirty="0" smtClean="0">
                <a:solidFill>
                  <a:srgbClr val="000000"/>
                </a:solidFill>
                <a:sym typeface="Wingdings"/>
              </a:rPr>
              <a:t>Efficient storage with Bloom Filters</a:t>
            </a:r>
            <a:r>
              <a:rPr lang="en-US" sz="2000" dirty="0" smtClean="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smtClean="0"/>
          </a:p>
          <a:p>
            <a:r>
              <a:rPr lang="en-US" sz="2200" dirty="0" smtClean="0"/>
              <a:t>Results: 8-core, 32GB, SPEC, </a:t>
            </a:r>
            <a:r>
              <a:rPr lang="en-US" sz="2200" dirty="0"/>
              <a:t>TPC-C, TPC-</a:t>
            </a:r>
            <a:r>
              <a:rPr lang="en-US" sz="2200" dirty="0" smtClean="0"/>
              <a:t>H</a:t>
            </a:r>
            <a:endParaRPr lang="en-US" sz="2200" dirty="0"/>
          </a:p>
          <a:p>
            <a:pPr lvl="1"/>
            <a:r>
              <a:rPr lang="en-US" sz="1800" dirty="0">
                <a:solidFill>
                  <a:srgbClr val="0000FF"/>
                </a:solidFill>
              </a:rPr>
              <a:t>74.6% refresh </a:t>
            </a:r>
            <a:r>
              <a:rPr lang="en-US" sz="1800" dirty="0" smtClean="0">
                <a:solidFill>
                  <a:srgbClr val="0000FF"/>
                </a:solidFill>
              </a:rPr>
              <a:t>reduction @ 1.25KB storage</a:t>
            </a:r>
            <a:endParaRPr lang="en-US" sz="1800" dirty="0">
              <a:solidFill>
                <a:srgbClr val="0000FF"/>
              </a:solidFill>
            </a:endParaRPr>
          </a:p>
          <a:p>
            <a:pPr lvl="1"/>
            <a:r>
              <a:rPr lang="en-US" sz="1800" dirty="0">
                <a:solidFill>
                  <a:srgbClr val="0000FF"/>
                </a:solidFill>
              </a:rPr>
              <a:t>~16%/20% DRAM dynamic/idle power reduction</a:t>
            </a:r>
          </a:p>
          <a:p>
            <a:pPr lvl="1"/>
            <a:r>
              <a:rPr lang="en-US" sz="1800" dirty="0">
                <a:solidFill>
                  <a:srgbClr val="0000FF"/>
                </a:solidFill>
              </a:rPr>
              <a:t>~9% performance improvement </a:t>
            </a:r>
            <a:endParaRPr lang="en-US" sz="1800" dirty="0" smtClean="0">
              <a:solidFill>
                <a:srgbClr val="0000FF"/>
              </a:solidFill>
            </a:endParaRPr>
          </a:p>
          <a:p>
            <a:pPr lvl="1"/>
            <a:r>
              <a:rPr lang="en-US" sz="1800" dirty="0">
                <a:solidFill>
                  <a:srgbClr val="0000FF"/>
                </a:solidFill>
              </a:rPr>
              <a:t>B</a:t>
            </a:r>
            <a:r>
              <a:rPr lang="en-US" sz="1800" dirty="0" smtClean="0">
                <a:solidFill>
                  <a:srgbClr val="0000FF"/>
                </a:solidFill>
              </a:rPr>
              <a:t>enefits increase with DRAM capacity</a:t>
            </a:r>
            <a:endParaRPr lang="en-US" sz="1800" dirty="0">
              <a:solidFill>
                <a:srgbClr val="0000FF"/>
              </a:solidFill>
            </a:endParaRP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93</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pPr fontAlgn="auto">
              <a:spcBef>
                <a:spcPts val="0"/>
              </a:spcBef>
              <a:spcAft>
                <a:spcPts val="0"/>
              </a:spcAft>
            </a:pPr>
            <a:r>
              <a:rPr lang="en-US" sz="1400" dirty="0">
                <a:solidFill>
                  <a:srgbClr val="000000"/>
                </a:solidFill>
                <a:latin typeface="Tahoma" charset="0"/>
                <a:ea typeface="+mn-ea"/>
                <a:cs typeface="+mn-cs"/>
              </a:rPr>
              <a:t>Liu et al., “</a:t>
            </a:r>
            <a:r>
              <a:rPr lang="en-US" altLang="ja-JP" sz="1400" dirty="0">
                <a:solidFill>
                  <a:srgbClr val="0000FF"/>
                </a:solidFill>
                <a:latin typeface="Tahoma" charset="0"/>
                <a:ea typeface="+mn-ea"/>
                <a:cs typeface="+mn-cs"/>
              </a:rPr>
              <a:t>RAIDR: Retention-Aware Intelligent DRAM Refresh</a:t>
            </a:r>
            <a:r>
              <a:rPr lang="en-US" altLang="ja-JP" sz="1400" dirty="0">
                <a:solidFill>
                  <a:srgbClr val="000000"/>
                </a:solidFill>
                <a:latin typeface="Tahoma" charset="0"/>
                <a:ea typeface="+mn-ea"/>
                <a:cs typeface="+mn-cs"/>
              </a:rPr>
              <a:t>,</a:t>
            </a:r>
            <a:r>
              <a:rPr lang="en-US" sz="1400" dirty="0">
                <a:solidFill>
                  <a:srgbClr val="000000"/>
                </a:solidFill>
                <a:latin typeface="Tahoma" charset="0"/>
                <a:ea typeface="+mn-ea"/>
                <a:cs typeface="+mn-cs"/>
              </a:rPr>
              <a:t>”</a:t>
            </a:r>
            <a:r>
              <a:rPr lang="en-US" altLang="ja-JP" sz="1400" dirty="0">
                <a:solidFill>
                  <a:srgbClr val="000000"/>
                </a:solidFill>
                <a:latin typeface="Tahoma" charset="0"/>
                <a:ea typeface="+mn-ea"/>
                <a:cs typeface="+mn-cs"/>
              </a:rPr>
              <a:t> ISCA 2012.</a:t>
            </a:r>
            <a:endParaRPr lang="en-US" sz="1400" dirty="0">
              <a:solidFill>
                <a:srgbClr val="000000"/>
              </a:solidFill>
              <a:latin typeface="Tahoma"/>
              <a:ea typeface="+mn-ea"/>
              <a:cs typeface="+mn-cs"/>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7342676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 (for DRAM and Flash)</a:t>
            </a:r>
            <a:endParaRPr lang="en-US" dirty="0"/>
          </a:p>
        </p:txBody>
      </p:sp>
      <p:sp>
        <p:nvSpPr>
          <p:cNvPr id="3" name="Content Placeholder 2"/>
          <p:cNvSpPr>
            <a:spLocks noGrp="1"/>
          </p:cNvSpPr>
          <p:nvPr>
            <p:ph idx="1"/>
          </p:nvPr>
        </p:nvSpPr>
        <p:spPr>
          <a:xfrm>
            <a:off x="228600" y="908720"/>
            <a:ext cx="8807896" cy="5267672"/>
          </a:xfrm>
        </p:spPr>
        <p:txBody>
          <a:bodyPr/>
          <a:lstStyle/>
          <a:p>
            <a:r>
              <a:rPr lang="en-US" dirty="0" smtClean="0">
                <a:solidFill>
                  <a:srgbClr val="FF0000"/>
                </a:solidFill>
              </a:rPr>
              <a:t>How to find out weak memory cells/rows</a:t>
            </a:r>
          </a:p>
          <a:p>
            <a:pPr lvl="1"/>
            <a:r>
              <a:rPr lang="en-US" sz="1600" dirty="0" smtClean="0"/>
              <a:t>Liu</a:t>
            </a:r>
            <a:r>
              <a:rPr lang="en-US" sz="1600" dirty="0"/>
              <a:t>+, “</a:t>
            </a:r>
            <a:r>
              <a:rPr lang="en-US" sz="1600" dirty="0">
                <a:solidFill>
                  <a:srgbClr val="0000FF"/>
                </a:solidFill>
              </a:rPr>
              <a:t>An Experimental Study of Data Retention Behavior in Modern DRAM Devices: Implications for Retention Time Profiling Mechanisms</a:t>
            </a:r>
            <a:r>
              <a:rPr lang="en-US" sz="1600" dirty="0"/>
              <a:t>”, ISCA 2013</a:t>
            </a:r>
            <a:r>
              <a:rPr lang="en-US" sz="1600" dirty="0" smtClean="0"/>
              <a:t>.</a:t>
            </a:r>
          </a:p>
          <a:p>
            <a:pPr lvl="1"/>
            <a:r>
              <a:rPr lang="en-US" sz="1600" dirty="0">
                <a:latin typeface="Tahoma" charset="0"/>
                <a:ea typeface="ＭＳ Ｐゴシック" charset="0"/>
                <a:cs typeface="ＭＳ Ｐゴシック" charset="0"/>
              </a:rPr>
              <a:t>Khan+,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latin typeface="Tahoma" charset="0"/>
                <a:ea typeface="ＭＳ Ｐゴシック" charset="0"/>
                <a:cs typeface="ＭＳ Ｐゴシック" charset="0"/>
              </a:rPr>
              <a:t>,” SIGMETRICS 2014</a:t>
            </a:r>
            <a:r>
              <a:rPr lang="en-US" sz="1600" dirty="0" smtClean="0">
                <a:latin typeface="Tahoma" charset="0"/>
                <a:ea typeface="ＭＳ Ｐゴシック" charset="0"/>
                <a:cs typeface="ＭＳ Ｐゴシック" charset="0"/>
              </a:rPr>
              <a:t>.</a:t>
            </a:r>
            <a:endParaRPr lang="en-US" sz="1600" dirty="0" smtClean="0"/>
          </a:p>
          <a:p>
            <a:pPr marL="671512" lvl="2" indent="0">
              <a:buNone/>
            </a:pPr>
            <a:endParaRPr lang="en-US" sz="1000" dirty="0" smtClean="0"/>
          </a:p>
          <a:p>
            <a:r>
              <a:rPr lang="en-US" dirty="0" smtClean="0">
                <a:solidFill>
                  <a:srgbClr val="FF0000"/>
                </a:solidFill>
              </a:rPr>
              <a:t>Low-cost system-level tolerance of memory errors</a:t>
            </a:r>
          </a:p>
          <a:p>
            <a:pPr lvl="1"/>
            <a:r>
              <a:rPr lang="en-US" sz="1600" dirty="0" err="1">
                <a:latin typeface="Tahoma" charset="0"/>
                <a:ea typeface="ＭＳ Ｐゴシック" charset="0"/>
                <a:cs typeface="ＭＳ Ｐゴシック" charset="0"/>
              </a:rPr>
              <a:t>Luo</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600" dirty="0">
                <a:latin typeface="Tahoma" charset="0"/>
                <a:ea typeface="ＭＳ Ｐゴシック" charset="0"/>
                <a:cs typeface="ＭＳ Ｐゴシック" charset="0"/>
              </a:rPr>
              <a:t>,” DSN 2014</a:t>
            </a:r>
            <a:r>
              <a:rPr lang="en-US" sz="1600" dirty="0" smtClean="0">
                <a:latin typeface="Tahoma" charset="0"/>
                <a:ea typeface="ＭＳ Ｐゴシック" charset="0"/>
                <a:cs typeface="ＭＳ Ｐゴシック" charset="0"/>
              </a:rPr>
              <a:t>.</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Error Analysis and Retention-Aware Error Management for NAND Flash </a:t>
            </a:r>
            <a:r>
              <a:rPr lang="en-US" sz="1600" dirty="0" smtClean="0">
                <a:solidFill>
                  <a:srgbClr val="0000FF"/>
                </a:solidFill>
                <a:latin typeface="Tahoma" charset="0"/>
                <a:ea typeface="ＭＳ Ｐゴシック" charset="0"/>
                <a:cs typeface="ＭＳ Ｐゴシック" charset="0"/>
              </a:rPr>
              <a:t>Memory</a:t>
            </a:r>
            <a:r>
              <a:rPr lang="en-US" sz="1600" dirty="0" smtClean="0">
                <a:latin typeface="Tahoma" charset="0"/>
                <a:ea typeface="ＭＳ Ｐゴシック" charset="0"/>
                <a:cs typeface="ＭＳ Ｐゴシック" charset="0"/>
              </a:rPr>
              <a:t>,” Intel Technology Journal 2013.</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Neighbor-Cell Assisted Error Correction for MLC NAND Flash </a:t>
            </a:r>
            <a:r>
              <a:rPr lang="en-US" sz="1600" dirty="0" smtClean="0">
                <a:solidFill>
                  <a:srgbClr val="0000FF"/>
                </a:solidFill>
                <a:latin typeface="Tahoma" charset="0"/>
                <a:ea typeface="ＭＳ Ｐゴシック" charset="0"/>
                <a:cs typeface="ＭＳ Ｐゴシック" charset="0"/>
              </a:rPr>
              <a:t>Memories</a:t>
            </a:r>
            <a:r>
              <a:rPr lang="en-US" sz="1600" dirty="0" smtClean="0">
                <a:latin typeface="Tahoma" charset="0"/>
                <a:ea typeface="ＭＳ Ｐゴシック" charset="0"/>
                <a:cs typeface="ＭＳ Ｐゴシック" charset="0"/>
              </a:rPr>
              <a:t>,” SIGMETRICS 2014.</a:t>
            </a:r>
          </a:p>
          <a:p>
            <a:pPr marL="344487" lvl="1" indent="0">
              <a:buNone/>
            </a:pPr>
            <a:endParaRPr lang="en-US" sz="1000" dirty="0"/>
          </a:p>
          <a:p>
            <a:r>
              <a:rPr lang="en-US" dirty="0" smtClean="0">
                <a:solidFill>
                  <a:srgbClr val="FF0000"/>
                </a:solidFill>
              </a:rPr>
              <a:t>Tolerating cell-to-cell interference at the system level </a:t>
            </a:r>
          </a:p>
          <a:p>
            <a:pPr lvl="1"/>
            <a:r>
              <a:rPr lang="en-US" sz="1600" dirty="0" smtClean="0">
                <a:latin typeface="Tahoma" charset="0"/>
                <a:ea typeface="ＭＳ Ｐゴシック" charset="0"/>
                <a:cs typeface="ＭＳ Ｐゴシック" charset="0"/>
              </a:rPr>
              <a:t>Kim</a:t>
            </a:r>
            <a:r>
              <a:rPr lang="en-US" sz="1600" dirty="0">
                <a:latin typeface="Tahoma" charset="0"/>
                <a:ea typeface="ＭＳ Ｐゴシック" charset="0"/>
                <a:cs typeface="ＭＳ Ｐゴシック" charset="0"/>
              </a:rPr>
              <a:t>+, “</a:t>
            </a:r>
            <a:r>
              <a:rPr lang="en-US" sz="1600" dirty="0">
                <a:solidFill>
                  <a:srgbClr val="0000FF"/>
                </a:solidFill>
              </a:rPr>
              <a:t>Flipping Bits in Memory Without Accessing Them: An Experimental Study of DRAM Disturbance Errors</a:t>
            </a:r>
            <a:r>
              <a:rPr lang="en-US" sz="1600" dirty="0">
                <a:latin typeface="Tahoma" charset="0"/>
                <a:ea typeface="ＭＳ Ｐゴシック" charset="0"/>
                <a:cs typeface="ＭＳ Ｐゴシック" charset="0"/>
              </a:rPr>
              <a:t>,” ISCA 2014</a:t>
            </a:r>
            <a:r>
              <a:rPr lang="en-US" sz="1600" dirty="0" smtClean="0">
                <a:latin typeface="Tahoma" charset="0"/>
                <a:ea typeface="ＭＳ Ｐゴシック" charset="0"/>
                <a:cs typeface="ＭＳ Ｐゴシック" charset="0"/>
              </a:rPr>
              <a:t>.</a:t>
            </a:r>
          </a:p>
          <a:p>
            <a:pPr lvl="1"/>
            <a:r>
              <a:rPr lang="en-US" sz="1600" dirty="0" err="1"/>
              <a:t>Cai</a:t>
            </a:r>
            <a:r>
              <a:rPr lang="en-US" sz="1600" dirty="0"/>
              <a:t>+, “</a:t>
            </a:r>
            <a:r>
              <a:rPr lang="en-US" sz="1600" dirty="0">
                <a:solidFill>
                  <a:srgbClr val="0000FF"/>
                </a:solidFill>
              </a:rPr>
              <a:t>Program Interference in MLC NAND Flash Memory: Characterization, Modeling, and Mitigation</a:t>
            </a:r>
            <a:r>
              <a:rPr lang="en-US" sz="1600" dirty="0"/>
              <a:t>,” ICCD 2013.</a:t>
            </a:r>
          </a:p>
          <a:p>
            <a:pPr lvl="1"/>
            <a:endParaRPr lang="en-US" sz="1600" dirty="0">
              <a:latin typeface="Tahoma" charset="0"/>
              <a:ea typeface="ＭＳ Ｐゴシック" charset="0"/>
              <a:cs typeface="ＭＳ Ｐゴシック" charset="0"/>
            </a:endParaRPr>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94</a:t>
            </a:fld>
            <a:endParaRPr lang="en-US" altLang="en-US">
              <a:solidFill>
                <a:srgbClr val="000000"/>
              </a:solidFill>
            </a:endParaRPr>
          </a:p>
        </p:txBody>
      </p:sp>
      <p:sp>
        <p:nvSpPr>
          <p:cNvPr id="5" name="Rectangle 4"/>
          <p:cNvSpPr/>
          <p:nvPr/>
        </p:nvSpPr>
        <p:spPr>
          <a:xfrm>
            <a:off x="827584" y="5266186"/>
            <a:ext cx="8136904" cy="53907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6" name="Rectangle 5"/>
          <p:cNvSpPr/>
          <p:nvPr/>
        </p:nvSpPr>
        <p:spPr>
          <a:xfrm>
            <a:off x="539552" y="980727"/>
            <a:ext cx="5760640"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20647671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fontAlgn="auto">
              <a:spcBef>
                <a:spcPts val="0"/>
              </a:spcBef>
              <a:spcAft>
                <a:spcPts val="0"/>
              </a:spcAft>
            </a:pPr>
            <a:r>
              <a:rPr lang="en-US" sz="1600" dirty="0">
                <a:solidFill>
                  <a:srgbClr val="0000FF"/>
                </a:solidFill>
                <a:latin typeface="Tahoma"/>
                <a:ea typeface="+mn-ea"/>
                <a:cs typeface="+mn-cs"/>
                <a:hlinkClick r:id="rId4"/>
              </a:rPr>
              <a:t>An Experimental Study of Data Retention Behavior in Modern DRAM Devices: Implications for Retention Time Profiling Mechanisms</a:t>
            </a:r>
            <a:r>
              <a:rPr lang="en-US" sz="1600" dirty="0">
                <a:solidFill>
                  <a:srgbClr val="000000"/>
                </a:solidFill>
                <a:latin typeface="Tahoma"/>
                <a:ea typeface="+mn-ea"/>
                <a:cs typeface="+mn-cs"/>
              </a:rPr>
              <a:t> (Liu et al., ISCA 2013)</a:t>
            </a:r>
          </a:p>
          <a:p>
            <a:pPr lvl="1" fontAlgn="auto">
              <a:spcBef>
                <a:spcPts val="0"/>
              </a:spcBef>
              <a:spcAft>
                <a:spcPts val="0"/>
              </a:spcAft>
            </a:pPr>
            <a:endParaRPr lang="en-US" sz="1600" dirty="0">
              <a:solidFill>
                <a:srgbClr val="000000"/>
              </a:solidFill>
              <a:latin typeface="Tahoma" charset="0"/>
            </a:endParaRPr>
          </a:p>
          <a:p>
            <a:pPr lvl="1" fontAlgn="auto">
              <a:spcBef>
                <a:spcPts val="0"/>
              </a:spcBef>
              <a:spcAft>
                <a:spcPts val="0"/>
              </a:spcAft>
            </a:pPr>
            <a:r>
              <a:rPr lang="en-US" sz="1600" dirty="0">
                <a:solidFill>
                  <a:srgbClr val="0000FF"/>
                </a:solidFill>
                <a:latin typeface="Tahoma" charset="0"/>
                <a:hlinkClick r:id="rId5"/>
              </a:rPr>
              <a:t>The Efficacy of Error Mitigation Techniques for DRAM Retention Failures: A Comparative Experimental Study</a:t>
            </a:r>
            <a:r>
              <a:rPr lang="en-US" sz="1600" dirty="0">
                <a:solidFill>
                  <a:srgbClr val="000000"/>
                </a:solidFill>
                <a:latin typeface="Tahoma" charset="0"/>
              </a:rPr>
              <a:t> </a:t>
            </a:r>
          </a:p>
          <a:p>
            <a:pPr lvl="1" fontAlgn="auto">
              <a:spcBef>
                <a:spcPts val="0"/>
              </a:spcBef>
              <a:spcAft>
                <a:spcPts val="0"/>
              </a:spcAft>
            </a:pPr>
            <a:r>
              <a:rPr lang="en-US" sz="1600" dirty="0">
                <a:solidFill>
                  <a:srgbClr val="000000"/>
                </a:solidFill>
                <a:latin typeface="Tahoma" charset="0"/>
              </a:rPr>
              <a:t>(Khan et al., SIGMETRICS 2014)</a:t>
            </a:r>
            <a:endParaRPr lang="en-US" sz="1600" dirty="0">
              <a:solidFill>
                <a:srgbClr val="000000"/>
              </a:solidFill>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lvl="1" fontAlgn="auto">
              <a:spcBef>
                <a:spcPts val="0"/>
              </a:spcBef>
              <a:spcAft>
                <a:spcPts val="0"/>
              </a:spcAft>
            </a:pPr>
            <a:r>
              <a:rPr lang="en-US" sz="1600" dirty="0">
                <a:solidFill>
                  <a:srgbClr val="0000FF"/>
                </a:solidFill>
                <a:latin typeface="Tahoma"/>
                <a:ea typeface="+mn-ea"/>
                <a:cs typeface="+mn-cs"/>
                <a:hlinkClick r:id="rId6"/>
              </a:rPr>
              <a:t>Flipping Bits in Memory Without Accessing Them: An Experimental Study of DRAM Disturbance Errors</a:t>
            </a:r>
            <a:r>
              <a:rPr lang="en-US" sz="1600" dirty="0">
                <a:solidFill>
                  <a:srgbClr val="000000"/>
                </a:solidFill>
                <a:latin typeface="Tahoma"/>
                <a:ea typeface="+mn-ea"/>
                <a:cs typeface="+mn-cs"/>
              </a:rPr>
              <a:t> (Kim et al., ISCA 2014)</a:t>
            </a:r>
          </a:p>
          <a:p>
            <a:pPr lvl="1" fontAlgn="auto">
              <a:spcBef>
                <a:spcPts val="0"/>
              </a:spcBef>
              <a:spcAft>
                <a:spcPts val="0"/>
              </a:spcAft>
            </a:pPr>
            <a:endParaRPr lang="en-US" sz="1600" dirty="0">
              <a:solidFill>
                <a:srgbClr val="000000"/>
              </a:solidFill>
              <a:latin typeface="Tahoma" charset="0"/>
            </a:endParaRPr>
          </a:p>
          <a:p>
            <a:pPr lvl="1" fontAlgn="auto">
              <a:spcBef>
                <a:spcPts val="0"/>
              </a:spcBef>
              <a:spcAft>
                <a:spcPts val="0"/>
              </a:spcAft>
            </a:pPr>
            <a:r>
              <a:rPr lang="en-US" sz="1600" dirty="0">
                <a:solidFill>
                  <a:srgbClr val="0000FF"/>
                </a:solidFill>
                <a:latin typeface="Tahoma" charset="0"/>
                <a:hlinkClick r:id="rId7"/>
              </a:rPr>
              <a:t>Adaptive-Latency DRAM: Optimizing DRAM Timing for the Common-Case</a:t>
            </a:r>
            <a:r>
              <a:rPr lang="en-US" sz="1600" dirty="0">
                <a:solidFill>
                  <a:srgbClr val="000000"/>
                </a:solidFill>
                <a:latin typeface="Tahoma" charset="0"/>
              </a:rPr>
              <a:t> (Lee et al., HPCA 2015)</a:t>
            </a:r>
          </a:p>
          <a:p>
            <a:pPr lvl="1" fontAlgn="auto">
              <a:spcBef>
                <a:spcPts val="0"/>
              </a:spcBef>
              <a:spcAft>
                <a:spcPts val="0"/>
              </a:spcAft>
            </a:pPr>
            <a:endParaRPr lang="en-US" sz="1600" dirty="0">
              <a:solidFill>
                <a:srgbClr val="000000"/>
              </a:solidFill>
              <a:latin typeface="Tahoma" charset="0"/>
            </a:endParaRPr>
          </a:p>
          <a:p>
            <a:pPr lvl="1" fontAlgn="auto">
              <a:spcBef>
                <a:spcPts val="0"/>
              </a:spcBef>
              <a:spcAft>
                <a:spcPts val="0"/>
              </a:spcAft>
            </a:pPr>
            <a:r>
              <a:rPr lang="en-US" sz="1600" dirty="0">
                <a:solidFill>
                  <a:srgbClr val="0000FF"/>
                </a:solidFill>
                <a:latin typeface="Tahoma" charset="0"/>
                <a:hlinkClick r:id="rId8"/>
              </a:rPr>
              <a:t>AVATAR: A Variable-Retention-Time (VRT) Aware Refresh for DRAM Systems</a:t>
            </a:r>
            <a:r>
              <a:rPr lang="en-US" sz="1600" dirty="0">
                <a:solidFill>
                  <a:srgbClr val="000000"/>
                </a:solidFill>
                <a:latin typeface="Tahoma" charset="0"/>
              </a:rPr>
              <a:t> (</a:t>
            </a:r>
            <a:r>
              <a:rPr lang="en-US" sz="1600" dirty="0" err="1">
                <a:solidFill>
                  <a:srgbClr val="000000"/>
                </a:solidFill>
                <a:latin typeface="Tahoma" charset="0"/>
              </a:rPr>
              <a:t>Qureshi</a:t>
            </a:r>
            <a:r>
              <a:rPr lang="en-US" sz="1600" dirty="0">
                <a:solidFill>
                  <a:srgbClr val="000000"/>
                </a:solidFill>
                <a:latin typeface="Tahoma" charset="0"/>
              </a:rPr>
              <a:t> et al., DSN 2015)</a:t>
            </a:r>
            <a:endParaRPr lang="en-US" sz="1600" dirty="0">
              <a:solidFill>
                <a:srgbClr val="000000"/>
              </a:solidFill>
              <a:latin typeface="Tahoma"/>
              <a:ea typeface="+mn-ea"/>
              <a:cs typeface="+mn-cs"/>
            </a:endParaRPr>
          </a:p>
        </p:txBody>
      </p:sp>
    </p:spTree>
    <p:extLst>
      <p:ext uri="{BB962C8B-B14F-4D97-AF65-F5344CB8AC3E}">
        <p14:creationId xmlns:p14="http://schemas.microsoft.com/office/powerpoint/2010/main" val="1345179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96</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fontAlgn="auto">
              <a:spcBef>
                <a:spcPts val="0"/>
              </a:spcBef>
              <a:spcAft>
                <a:spcPts val="0"/>
              </a:spcAft>
            </a:pPr>
            <a:r>
              <a:rPr lang="en-US" sz="1600" dirty="0">
                <a:solidFill>
                  <a:srgbClr val="000000"/>
                </a:solidFill>
                <a:latin typeface="Tahoma" charset="0"/>
              </a:rPr>
              <a:t>Kim+, “</a:t>
            </a:r>
            <a:r>
              <a:rPr lang="en-US" sz="1600" dirty="0">
                <a:solidFill>
                  <a:srgbClr val="0000FF"/>
                </a:solidFill>
                <a:latin typeface="Tahoma"/>
                <a:ea typeface="+mn-ea"/>
                <a:cs typeface="+mn-cs"/>
              </a:rPr>
              <a:t>Flipping Bits in Memory Without Accessing Them: An Experimental Study of DRAM Disturbance Errors</a:t>
            </a:r>
            <a:r>
              <a:rPr lang="en-US" sz="1600" dirty="0">
                <a:solidFill>
                  <a:srgbClr val="000000"/>
                </a:solidFill>
                <a:latin typeface="Tahoma"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90000"/>
              </a:lnSpc>
              <a:spcBef>
                <a:spcPts val="0"/>
              </a:spcBef>
              <a:spcAft>
                <a:spcPts val="0"/>
              </a:spcAft>
            </a:pPr>
            <a:r>
              <a:rPr lang="en-US" sz="2400" b="1">
                <a:solidFill>
                  <a:srgbClr val="FFFF00"/>
                </a:solidFill>
                <a:effectLst>
                  <a:outerShdw blurRad="38100" dist="38100" dir="2700000" algn="tl">
                    <a:srgbClr val="000000">
                      <a:alpha val="43137"/>
                    </a:srgbClr>
                  </a:outerShdw>
                </a:effectLst>
                <a:latin typeface="Tahoma"/>
              </a:rPr>
              <a:t>Temperature</a:t>
            </a:r>
          </a:p>
          <a:p>
            <a:pPr algn="ctr" fontAlgn="auto">
              <a:lnSpc>
                <a:spcPct val="90000"/>
              </a:lnSpc>
              <a:spcBef>
                <a:spcPts val="0"/>
              </a:spcBef>
              <a:spcAft>
                <a:spcPts val="0"/>
              </a:spcAft>
            </a:pPr>
            <a:r>
              <a:rPr lang="en-US" sz="2400" b="1">
                <a:solidFill>
                  <a:srgbClr val="FFFF00"/>
                </a:solidFill>
                <a:effectLst>
                  <a:outerShdw blurRad="38100" dist="38100" dir="2700000" algn="tl">
                    <a:srgbClr val="000000">
                      <a:alpha val="43137"/>
                    </a:srgbClr>
                  </a:outerShdw>
                </a:effectLst>
                <a:latin typeface="Tahoma"/>
              </a:rPr>
              <a:t>Controller</a:t>
            </a:r>
          </a:p>
          <a:p>
            <a:pPr algn="ctr" fontAlgn="auto">
              <a:lnSpc>
                <a:spcPct val="90000"/>
              </a:lnSpc>
              <a:spcBef>
                <a:spcPts val="0"/>
              </a:spcBef>
              <a:spcAft>
                <a:spcPts val="0"/>
              </a:spcAft>
            </a:pPr>
            <a:endParaRPr lang="en-US" sz="3200" b="1">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r>
              <a:rPr lang="en-US" sz="2800" b="1" dirty="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r>
              <a:rPr lang="en-US" sz="3200" b="1" dirty="0">
                <a:solidFill>
                  <a:srgbClr val="FFFF00"/>
                </a:solidFill>
                <a:effectLst>
                  <a:outerShdw blurRad="38100" dist="38100" dir="2700000" algn="tl">
                    <a:srgbClr val="000000">
                      <a:alpha val="43137"/>
                    </a:srgbClr>
                  </a:outerShdw>
                </a:effectLst>
                <a:latin typeface="Tahoma"/>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auto">
              <a:spcBef>
                <a:spcPts val="0"/>
              </a:spcBef>
              <a:spcAft>
                <a:spcPts val="0"/>
              </a:spcAft>
            </a:pPr>
            <a:r>
              <a:rPr lang="en-US" sz="3200" b="1" dirty="0">
                <a:solidFill>
                  <a:srgbClr val="FFFF00"/>
                </a:solidFill>
                <a:effectLst>
                  <a:outerShdw blurRad="38100" dist="38100" dir="2700000" algn="tl">
                    <a:srgbClr val="000000">
                      <a:alpha val="43137"/>
                    </a:srgbClr>
                  </a:outerShdw>
                </a:effectLst>
                <a:latin typeface="Tahoma"/>
              </a:rPr>
              <a:t>FPGAs</a:t>
            </a:r>
          </a:p>
        </p:txBody>
      </p:sp>
    </p:spTree>
    <p:extLst>
      <p:ext uri="{BB962C8B-B14F-4D97-AF65-F5344CB8AC3E}">
        <p14:creationId xmlns:p14="http://schemas.microsoft.com/office/powerpoint/2010/main" val="4138434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a:t>
            </a:r>
            <a:r>
              <a:rPr lang="en-US" sz="3000" b="1" dirty="0" smtClean="0"/>
              <a:t>[ISCA’13, SIGMETRICS’14]</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97</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508000" y="1562100"/>
            <a:ext cx="8128000" cy="3733800"/>
          </a:xfrm>
          <a:prstGeom prst="rect">
            <a:avLst/>
          </a:prstGeom>
        </p:spPr>
      </p:pic>
      <p:pic>
        <p:nvPicPr>
          <p:cNvPr id="6" name="Picture 5"/>
          <p:cNvPicPr>
            <a:picLocks noChangeAspect="1"/>
          </p:cNvPicPr>
          <p:nvPr/>
        </p:nvPicPr>
        <p:blipFill>
          <a:blip r:embed="rId3"/>
          <a:stretch>
            <a:fillRect/>
          </a:stretch>
        </p:blipFill>
        <p:spPr>
          <a:xfrm>
            <a:off x="-17187" y="1628800"/>
            <a:ext cx="9144000" cy="3744416"/>
          </a:xfrm>
          <a:prstGeom prst="rect">
            <a:avLst/>
          </a:prstGeom>
        </p:spPr>
      </p:pic>
    </p:spTree>
    <p:extLst>
      <p:ext uri="{BB962C8B-B14F-4D97-AF65-F5344CB8AC3E}">
        <p14:creationId xmlns:p14="http://schemas.microsoft.com/office/powerpoint/2010/main" val="4868493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fontAlgn="auto">
              <a:spcBef>
                <a:spcPts val="0"/>
              </a:spcBef>
              <a:spcAft>
                <a:spcPts val="0"/>
              </a:spcAft>
            </a:pPr>
            <a:r>
              <a:rPr lang="en-US" sz="3600" b="1" dirty="0">
                <a:solidFill>
                  <a:srgbClr val="FF0000"/>
                </a:solidFill>
                <a:latin typeface="Calibri"/>
                <a:ea typeface="+mn-ea"/>
                <a:cs typeface="+mn-cs"/>
              </a:rPr>
              <a:t>Optimize DRAM and mitigate errors online </a:t>
            </a:r>
          </a:p>
          <a:p>
            <a:pPr algn="ctr" defTabSz="457200" fontAlgn="auto">
              <a:spcBef>
                <a:spcPts val="0"/>
              </a:spcBef>
              <a:spcAft>
                <a:spcPts val="0"/>
              </a:spcAft>
            </a:pPr>
            <a:r>
              <a:rPr lang="en-US" sz="3600" b="1" dirty="0">
                <a:solidFill>
                  <a:srgbClr val="FF0000"/>
                </a:solidFill>
                <a:latin typeface="Calibri"/>
                <a:ea typeface="+mn-ea"/>
                <a:cs typeface="+mn-cs"/>
              </a:rPr>
              <a:t>without disturbing the system and applications</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4517" y="883373"/>
            <a:ext cx="351082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fontAlgn="auto">
              <a:spcBef>
                <a:spcPts val="0"/>
              </a:spcBef>
              <a:spcAft>
                <a:spcPts val="0"/>
              </a:spcAft>
            </a:pPr>
            <a:r>
              <a:rPr lang="en-US" sz="2800" b="1" dirty="0">
                <a:solidFill>
                  <a:srgbClr val="000000"/>
                </a:solidFill>
                <a:latin typeface="Calibri"/>
              </a:rPr>
              <a:t>Initially protect DRAM </a:t>
            </a:r>
          </a:p>
          <a:p>
            <a:pPr algn="ctr" defTabSz="457200" fontAlgn="auto">
              <a:spcBef>
                <a:spcPts val="0"/>
              </a:spcBef>
              <a:spcAft>
                <a:spcPts val="0"/>
              </a:spcAft>
            </a:pPr>
            <a:r>
              <a:rPr lang="en-US" sz="2800" b="1" dirty="0">
                <a:solidFill>
                  <a:srgbClr val="000000"/>
                </a:solidFill>
                <a:latin typeface="Calibri"/>
              </a:rPr>
              <a:t>with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fontAlgn="auto">
              <a:spcBef>
                <a:spcPts val="0"/>
              </a:spcBef>
              <a:spcAft>
                <a:spcPts val="0"/>
              </a:spcAft>
            </a:pPr>
            <a:r>
              <a:rPr lang="en-US" sz="4400" b="1" dirty="0">
                <a:solidFill>
                  <a:prstClr val="white"/>
                </a:solidFill>
                <a:latin typeface="Calibri"/>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5" name="TextBox 44"/>
          <p:cNvSpPr txBox="1"/>
          <p:nvPr/>
        </p:nvSpPr>
        <p:spPr>
          <a:xfrm>
            <a:off x="4359487" y="863581"/>
            <a:ext cx="257439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fontAlgn="auto">
              <a:spcBef>
                <a:spcPts val="0"/>
              </a:spcBef>
              <a:spcAft>
                <a:spcPts val="0"/>
              </a:spcAft>
            </a:pPr>
            <a:r>
              <a:rPr lang="en-US" sz="2800" b="1" dirty="0">
                <a:solidFill>
                  <a:srgbClr val="000000"/>
                </a:solidFill>
                <a:latin typeface="Calibri"/>
              </a:rPr>
              <a:t>Periodically test</a:t>
            </a:r>
          </a:p>
          <a:p>
            <a:pPr algn="ctr" defTabSz="457200" fontAlgn="auto">
              <a:spcBef>
                <a:spcPts val="0"/>
              </a:spcBef>
              <a:spcAft>
                <a:spcPts val="0"/>
              </a:spcAft>
            </a:pPr>
            <a:r>
              <a:rPr lang="en-US" sz="2800" b="1" dirty="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fontAlgn="auto">
              <a:spcBef>
                <a:spcPts val="0"/>
              </a:spcBef>
              <a:spcAft>
                <a:spcPts val="0"/>
              </a:spcAft>
            </a:pPr>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fontAlgn="auto">
              <a:spcBef>
                <a:spcPts val="0"/>
              </a:spcBef>
              <a:spcAft>
                <a:spcPts val="0"/>
              </a:spcAft>
            </a:pPr>
            <a:r>
              <a:rPr lang="en-US" sz="6000" b="1" dirty="0">
                <a:solidFill>
                  <a:prstClr val="black"/>
                </a:solidFill>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fontAlgn="auto">
                <a:spcBef>
                  <a:spcPts val="0"/>
                </a:spcBef>
                <a:spcAft>
                  <a:spcPts val="0"/>
                </a:spcAft>
              </a:pPr>
              <a:r>
                <a:rPr lang="en-US" sz="3600" b="1" dirty="0">
                  <a:solidFill>
                    <a:prstClr val="black"/>
                  </a:solidFill>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fontAlgn="auto">
                <a:spcBef>
                  <a:spcPts val="0"/>
                </a:spcBef>
                <a:spcAft>
                  <a:spcPts val="0"/>
                </a:spcAft>
              </a:pPr>
              <a:r>
                <a:rPr lang="en-US" sz="3600" b="1" dirty="0">
                  <a:solidFill>
                    <a:prstClr val="black"/>
                  </a:solidFill>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fontAlgn="auto">
                <a:spcBef>
                  <a:spcPts val="0"/>
                </a:spcBef>
                <a:spcAft>
                  <a:spcPts val="0"/>
                </a:spcAft>
              </a:pPr>
              <a:r>
                <a:rPr lang="en-US" sz="3600" b="1" dirty="0">
                  <a:solidFill>
                    <a:prstClr val="black"/>
                  </a:solidFill>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grpSp>
      <p:sp>
        <p:nvSpPr>
          <p:cNvPr id="111" name="TextBox 110"/>
          <p:cNvSpPr txBox="1"/>
          <p:nvPr/>
        </p:nvSpPr>
        <p:spPr>
          <a:xfrm>
            <a:off x="4780784" y="4702165"/>
            <a:ext cx="362969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fontAlgn="auto">
              <a:spcBef>
                <a:spcPts val="0"/>
              </a:spcBef>
              <a:spcAft>
                <a:spcPts val="0"/>
              </a:spcAft>
            </a:pPr>
            <a:r>
              <a:rPr lang="en-US" sz="2800" b="1" dirty="0">
                <a:solidFill>
                  <a:srgbClr val="000000"/>
                </a:solidFill>
                <a:latin typeface="Calibri"/>
              </a:rPr>
              <a:t>Adjust refresh rate and</a:t>
            </a:r>
          </a:p>
          <a:p>
            <a:pPr algn="ctr" defTabSz="457200" fontAlgn="auto">
              <a:spcBef>
                <a:spcPts val="0"/>
              </a:spcBef>
              <a:spcAft>
                <a:spcPts val="0"/>
              </a:spcAft>
            </a:pPr>
            <a:r>
              <a:rPr lang="en-US" sz="2800" b="1" dirty="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fontAlgn="auto">
              <a:spcBef>
                <a:spcPts val="0"/>
              </a:spcBef>
              <a:spcAft>
                <a:spcPts val="0"/>
              </a:spcAft>
            </a:pPr>
            <a:r>
              <a:rPr lang="en-US" sz="4400" b="1" dirty="0">
                <a:solidFill>
                  <a:prstClr val="white"/>
                </a:solidFill>
                <a:latin typeface="Calibri"/>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31" name="Title 1"/>
          <p:cNvSpPr>
            <a:spLocks noGrp="1"/>
          </p:cNvSpPr>
          <p:nvPr>
            <p:ph type="title"/>
          </p:nvPr>
        </p:nvSpPr>
        <p:spPr>
          <a:xfrm>
            <a:off x="228600" y="44624"/>
            <a:ext cx="8610600" cy="684312"/>
          </a:xfrm>
        </p:spPr>
        <p:txBody>
          <a:bodyPr>
            <a:normAutofit fontScale="90000"/>
          </a:bodyPr>
          <a:lstStyle/>
          <a:p>
            <a:pPr eaLnBrk="1" hangingPunct="1"/>
            <a:r>
              <a:rPr lang="en-US" dirty="0" smtClean="0">
                <a:solidFill>
                  <a:srgbClr val="1A5712"/>
                </a:solidFill>
                <a:latin typeface="Garamond" charset="0"/>
                <a:ea typeface="ＭＳ Ｐゴシック" charset="0"/>
                <a:cs typeface="ＭＳ Ｐゴシック" charset="0"/>
              </a:rPr>
              <a:t>Online Profiling of DRAM In the Field</a:t>
            </a:r>
            <a:endParaRPr lang="en-US"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53388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99</a:t>
            </a:fld>
            <a:endParaRPr lang="en-US" altLang="en-US">
              <a:solidFill>
                <a:srgbClr val="000000"/>
              </a:solidFill>
            </a:endParaRPr>
          </a:p>
        </p:txBody>
      </p:sp>
      <p:sp>
        <p:nvSpPr>
          <p:cNvPr id="5" name="Rectangle 4"/>
          <p:cNvSpPr/>
          <p:nvPr/>
        </p:nvSpPr>
        <p:spPr>
          <a:xfrm>
            <a:off x="539552" y="3501008"/>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39699380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29.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1.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aramond"/>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2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PT_Template_Corp_4x3_rev1">
  <a:themeElements>
    <a:clrScheme name="1_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fontScheme name="1_PPT_Template_Corp_4x3_re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80000"/>
          <a:buFontTx/>
          <a:buBlip>
            <a:blip xmlns:r="http://schemas.openxmlformats.org/officeDocument/2006/relationships" r:embed="rId1"/>
          </a:buBlip>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80000"/>
          <a:buFontTx/>
          <a:buBlip>
            <a:blip xmlns:r="http://schemas.openxmlformats.org/officeDocument/2006/relationships" r:embed="rId1"/>
          </a:buBlip>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6.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PT_Template_Corp_4x3_rev1">
  <a:themeElements>
    <a:clrScheme name="1_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fontScheme name="1_PPT_Template_Corp_4x3_re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80000"/>
          <a:buFontTx/>
          <a:buBlip>
            <a:blip xmlns:r="http://schemas.openxmlformats.org/officeDocument/2006/relationships" r:embed="rId1"/>
          </a:buBlip>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80000"/>
          <a:buFontTx/>
          <a:buBlip>
            <a:blip xmlns:r="http://schemas.openxmlformats.org/officeDocument/2006/relationships" r:embed="rId1"/>
          </a:buBlip>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PT_Template_Corp_4x3_rev1">
  <a:themeElements>
    <a:clrScheme name="1_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fontScheme name="1_PPT_Template_Corp_4x3_re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80000"/>
          <a:buFontTx/>
          <a:buBlip>
            <a:blip xmlns:r="http://schemas.openxmlformats.org/officeDocument/2006/relationships" r:embed="rId1"/>
          </a:buBlip>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80000"/>
          <a:buFontTx/>
          <a:buBlip>
            <a:blip xmlns:r="http://schemas.openxmlformats.org/officeDocument/2006/relationships" r:embed="rId1"/>
          </a:buBlip>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PPT_Template_Corp_4x3_rev1">
  <a:themeElements>
    <a:clrScheme name="1_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fontScheme name="1_PPT_Template_Corp_4x3_re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80000"/>
          <a:buFontTx/>
          <a:buBlip>
            <a:blip xmlns:r="http://schemas.openxmlformats.org/officeDocument/2006/relationships" r:embed="rId1"/>
          </a:buBlip>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80000"/>
          <a:buFontTx/>
          <a:buBlip>
            <a:blip xmlns:r="http://schemas.openxmlformats.org/officeDocument/2006/relationships" r:embed="rId1"/>
          </a:buBlip>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3096</TotalTime>
  <Words>11967</Words>
  <Application>Microsoft Macintosh PowerPoint</Application>
  <PresentationFormat>On-screen Show (4:3)</PresentationFormat>
  <Paragraphs>2017</Paragraphs>
  <Slides>152</Slides>
  <Notes>41</Notes>
  <HiddenSlides>0</HiddenSlides>
  <MMClips>0</MMClips>
  <ScaleCrop>false</ScaleCrop>
  <HeadingPairs>
    <vt:vector size="4" baseType="variant">
      <vt:variant>
        <vt:lpstr>Theme</vt:lpstr>
      </vt:variant>
      <vt:variant>
        <vt:i4>38</vt:i4>
      </vt:variant>
      <vt:variant>
        <vt:lpstr>Slide Titles</vt:lpstr>
      </vt:variant>
      <vt:variant>
        <vt:i4>152</vt:i4>
      </vt:variant>
    </vt:vector>
  </HeadingPairs>
  <TitlesOfParts>
    <vt:vector size="190" baseType="lpstr">
      <vt:lpstr>Edge</vt:lpstr>
      <vt:lpstr>Office Theme</vt:lpstr>
      <vt:lpstr>1_PPT_Template_Corp_4x3_rev1</vt:lpstr>
      <vt:lpstr>2_PPT_Template_Corp_4x3_rev1</vt:lpstr>
      <vt:lpstr>3_PPT_Template_Corp_4x3_rev1</vt:lpstr>
      <vt:lpstr>4_PPT_Template_Corp_4x3_rev1</vt:lpstr>
      <vt:lpstr>4_Edge</vt:lpstr>
      <vt:lpstr>6_Edge</vt:lpstr>
      <vt:lpstr>78_Edge</vt:lpstr>
      <vt:lpstr>1_Metropolitan_bullet</vt:lpstr>
      <vt:lpstr>5_Edge</vt:lpstr>
      <vt:lpstr>7_Edge</vt:lpstr>
      <vt:lpstr>1_Edge</vt:lpstr>
      <vt:lpstr>16_Edge</vt:lpstr>
      <vt:lpstr>17_Edge</vt:lpstr>
      <vt:lpstr>38_Edge</vt:lpstr>
      <vt:lpstr>39_Edge</vt:lpstr>
      <vt:lpstr>36_Edge</vt:lpstr>
      <vt:lpstr>10_Office Theme</vt:lpstr>
      <vt:lpstr>11_Office Theme</vt:lpstr>
      <vt:lpstr>9_Office Theme</vt:lpstr>
      <vt:lpstr>5_Office Theme</vt:lpstr>
      <vt:lpstr>13_Office Theme</vt:lpstr>
      <vt:lpstr>16_Office Theme</vt:lpstr>
      <vt:lpstr>95_Edge</vt:lpstr>
      <vt:lpstr>2_Metropolitan_bullet</vt:lpstr>
      <vt:lpstr>58_Edge</vt:lpstr>
      <vt:lpstr>4_Office Theme</vt:lpstr>
      <vt:lpstr>Title &amp; Bullets</vt:lpstr>
      <vt:lpstr>65_Edge</vt:lpstr>
      <vt:lpstr>15_Office Theme</vt:lpstr>
      <vt:lpstr>8_Office Theme</vt:lpstr>
      <vt:lpstr>1_Office Theme</vt:lpstr>
      <vt:lpstr>3_Office Theme</vt:lpstr>
      <vt:lpstr>7_Office Theme</vt:lpstr>
      <vt:lpstr>2_Edge</vt:lpstr>
      <vt:lpstr>6_Office Theme</vt:lpstr>
      <vt:lpstr>49_Edge</vt:lpstr>
      <vt:lpstr>PowerPoint Presentation</vt:lpstr>
      <vt:lpstr>Agenda</vt:lpstr>
      <vt:lpstr>An Enabler: Moore’s Law</vt:lpstr>
      <vt:lpstr>PowerPoint Presentation</vt:lpstr>
      <vt:lpstr>Recommended Reading</vt:lpstr>
      <vt:lpstr>When Moore’s Law Ends …</vt:lpstr>
      <vt:lpstr>Why Do Computer Architecture Research?</vt:lpstr>
      <vt:lpstr>Computer Architecture Today (I)</vt:lpstr>
      <vt:lpstr>Computer Architecture Today (II)</vt:lpstr>
      <vt:lpstr>Computer Architecture Today (III)</vt:lpstr>
      <vt:lpstr>Computer Architecture Today (IV)</vt:lpstr>
      <vt:lpstr>Computer Architecture Today (IV)</vt:lpstr>
      <vt:lpstr>Agenda</vt:lpstr>
      <vt:lpstr>Project Proposal and Topics</vt:lpstr>
      <vt:lpstr>Research Project</vt:lpstr>
      <vt:lpstr>Project Timeline</vt:lpstr>
      <vt:lpstr>Research Project </vt:lpstr>
      <vt:lpstr>Research Proposal Outline: Type 1</vt:lpstr>
      <vt:lpstr>Research Proposal Outline: Type 2</vt:lpstr>
      <vt:lpstr>Heilmeier’s Catechism (version 1)</vt:lpstr>
      <vt:lpstr>Heilmeier’s Catechism (version 2)</vt:lpstr>
      <vt:lpstr>Supplementary Readings on Research, Writing, Reviews </vt:lpstr>
      <vt:lpstr>Where to Get Project Topics/Ideas From</vt:lpstr>
      <vt:lpstr>Agenda</vt:lpstr>
      <vt:lpstr>Review Assignments for Next Week</vt:lpstr>
      <vt:lpstr>Required Reviews</vt:lpstr>
      <vt:lpstr>Review Paper 1 (Required)</vt:lpstr>
      <vt:lpstr>Review Paper 2 (Required)</vt:lpstr>
      <vt:lpstr>Review Paper 3 (Required)</vt:lpstr>
      <vt:lpstr>Review Paper 4 (Required)</vt:lpstr>
      <vt:lpstr>Review Paper 5 (Optional)</vt:lpstr>
      <vt:lpstr>Agenda</vt:lpstr>
      <vt:lpstr>Rethinking Memory System Design  (for Data-Intensive Computing)</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Major Trends Affecting Main Memory (III)</vt:lpstr>
      <vt:lpstr>Major Trends Affecting Main Memory (IV)</vt:lpstr>
      <vt:lpstr>Agenda</vt:lpstr>
      <vt:lpstr>The DRAM Scaling Problem</vt:lpstr>
      <vt:lpstr>An Example of the DRAM Scaling Problem</vt:lpstr>
      <vt:lpstr>Most DRAM Modules Are at Risk</vt:lpstr>
      <vt:lpstr>PowerPoint Presentation</vt:lpstr>
      <vt:lpstr>PowerPoint Presentation</vt:lpstr>
      <vt:lpstr>PowerPoint Presentation</vt:lpstr>
      <vt:lpstr>PowerPoint Presentation</vt:lpstr>
      <vt:lpstr>Observed Errors in Real Systems</vt:lpstr>
      <vt:lpstr>Errors vs. Vintage</vt:lpstr>
      <vt:lpstr>Experimental DRAM Testing Infrastructure</vt:lpstr>
      <vt:lpstr>Experimental Infrastructure (DRAM)</vt:lpstr>
      <vt:lpstr>RowHammer Characterization Results</vt:lpstr>
      <vt:lpstr>One Can Take Over an Otherwise-Secure System</vt:lpstr>
      <vt:lpstr>RowHammer Security Attack Example</vt:lpstr>
      <vt:lpstr>Security Implications</vt:lpstr>
      <vt:lpstr>Recap: The DRAM Scaling Problem</vt:lpstr>
      <vt:lpstr>How Do We Solve The Problem?</vt:lpstr>
      <vt:lpstr>Solution 1: Fix DRAM</vt:lpstr>
      <vt:lpstr>Solution 1: Fix DRAM</vt:lpstr>
      <vt:lpstr>Solution 2: Emerging Memory Technologies</vt:lpstr>
      <vt:lpstr>Solution 3: Hybrid Memory Systems</vt:lpstr>
      <vt:lpstr>Exploiting Memory Error Tolerance  with Hybrid Memory Systems</vt:lpstr>
      <vt:lpstr>An Orthogonal Issue: Memory Interference</vt:lpstr>
      <vt:lpstr>An Orthogonal Issue: Memory Interference</vt:lpstr>
      <vt:lpstr>Goal: Predictable Performance in Complex Systems</vt:lpstr>
      <vt:lpstr>Strong Memory Service Guarantees</vt:lpstr>
      <vt:lpstr>Some Promising Directions</vt:lpstr>
      <vt:lpstr>We did not cover the remaining slides in Recitation 2.</vt:lpstr>
      <vt:lpstr>Agenda</vt:lpstr>
      <vt:lpstr>Rethinking DRAM</vt:lpstr>
      <vt:lpstr>Today’s Memory: Bulk Data Copy</vt:lpstr>
      <vt:lpstr>Future: RowClone (In-Memory Copy)</vt:lpstr>
      <vt:lpstr>DRAM Subarray Operation (load one byte)</vt:lpstr>
      <vt:lpstr>RowClone: In-DRAM Row Copy</vt:lpstr>
      <vt:lpstr>Generalized RowClone</vt:lpstr>
      <vt:lpstr>RowClone: Latency and Energy Savings</vt:lpstr>
      <vt:lpstr>RowClone: Application Performance</vt:lpstr>
      <vt:lpstr>RowClone: Multi-Core Performance</vt:lpstr>
      <vt:lpstr>End-to-End System Design</vt:lpstr>
      <vt:lpstr>Goal: Ultra-Efficient Processing Near Data</vt:lpstr>
      <vt:lpstr>Enabling In-Memory Search</vt:lpstr>
      <vt:lpstr>Enabling In-Memory Computation </vt:lpstr>
      <vt:lpstr>In-DRAM AND/OR: Triple Row Activation</vt:lpstr>
      <vt:lpstr>In-DRAM AND/OR Results</vt:lpstr>
      <vt:lpstr>Rethinking DRAM</vt:lpstr>
      <vt:lpstr>DRAM Refresh</vt:lpstr>
      <vt:lpstr>Refresh Overhead: Performance</vt:lpstr>
      <vt:lpstr>Refresh Overhead: Energy</vt:lpstr>
      <vt:lpstr>Retention Time Profile of DRAM</vt:lpstr>
      <vt:lpstr>RAIDR: Eliminating Unnecessary Refreshes</vt:lpstr>
      <vt:lpstr>Going Forward (for DRAM and Flash)</vt:lpstr>
      <vt:lpstr>Experimental DRAM Testing Infrastructure</vt:lpstr>
      <vt:lpstr>Experimental Infrastructure (DRAM)</vt:lpstr>
      <vt:lpstr>More Information [ISCA’13, SIGMETRICS’14]</vt:lpstr>
      <vt:lpstr>Online Profiling of DRAM In the Field</vt:lpstr>
      <vt:lpstr>Rethinking DRAM</vt:lpstr>
      <vt:lpstr>PowerPoint Presentation</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What Else Causes the Long DRAM Latency?</vt:lpstr>
      <vt:lpstr>Adaptive-Latency DRAM [HPCA 2015] </vt:lpstr>
      <vt:lpstr>AL-DRAM</vt:lpstr>
      <vt:lpstr>PowerPoint Presentation</vt:lpstr>
      <vt:lpstr>PowerPoint Presentation</vt:lpstr>
      <vt:lpstr>PowerPoint Presentation</vt:lpstr>
      <vt:lpstr>PowerPoint Presentation</vt:lpstr>
      <vt:lpstr>Rethinking DRAM</vt:lpstr>
      <vt:lpstr>Agenda</vt:lpstr>
      <vt:lpstr>Solution 2: Emerging Memory Technologies</vt:lpstr>
      <vt:lpstr>Limits of Charge Memory</vt:lpstr>
      <vt:lpstr>Promising Resistive Memory Technologies</vt:lpstr>
      <vt:lpstr>Phase Change Memory: Pros and Cons</vt:lpstr>
      <vt:lpstr>PCM-based Main Memory (I)</vt:lpstr>
      <vt:lpstr>PCM-based Main Memory (II)</vt:lpstr>
      <vt:lpstr>An Initial Study: Replace DRAM with PCM</vt:lpstr>
      <vt:lpstr>Results: Naïve Replacement of DRAM with PCM</vt:lpstr>
      <vt:lpstr>Results: Architected PCM as Main Memory </vt:lpstr>
      <vt:lpstr>Solution 3: Hybrid Memory Systems</vt:lpstr>
      <vt:lpstr>Hybrid vs. All-PCM/DRAM [ICCD’12]</vt:lpstr>
      <vt:lpstr>STT-MRAM as Main Memory</vt:lpstr>
      <vt:lpstr>STT-MRAM: Pros and Cons</vt:lpstr>
      <vt:lpstr>Architected STT-MRAM as Main Memory</vt:lpstr>
      <vt:lpstr>Other Opportunities with Emerging Technologies</vt:lpstr>
      <vt:lpstr>Coordinated Memory and Storage with NVM (I)</vt:lpstr>
      <vt:lpstr>Coordinated Memory and Storage with NVM (II)</vt:lpstr>
      <vt:lpstr>The Persistent Memory Manager (PMM)</vt:lpstr>
      <vt:lpstr>The Persistent Memory Manager (PMM)</vt:lpstr>
      <vt:lpstr>Performance Benefits of a Single-Level Store</vt:lpstr>
      <vt:lpstr>Energy Benefits of a Single-Level Store</vt:lpstr>
      <vt:lpstr>Agenda</vt:lpstr>
      <vt:lpstr>Principles (So Far)</vt:lpstr>
      <vt:lpstr>Agenda</vt:lpstr>
      <vt:lpstr>Summary: Memory Scaling</vt:lpstr>
      <vt:lpstr>Acknowledgments</vt:lpstr>
      <vt:lpstr>Funding Acknowledgments</vt:lpstr>
      <vt:lpstr>Open Source Tools</vt:lpstr>
      <vt:lpstr>Referenced Papers</vt:lpstr>
      <vt:lpstr>Related Videos and Course Materials</vt:lpstr>
      <vt:lpstr>Rethinking Memory System Design  (for Data-Intensive Computing)</vt:lpstr>
      <vt:lpstr>Another Talk: NAND Flash Scaling Challenges</vt:lpstr>
      <vt:lpstr>Experimental Infrastructure (Flash)</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18-741  Advanced Computer Architecture Lecture 1: Intro and Basics</dc:title>
  <dc:creator>Onur Mutlu</dc:creator>
  <cp:lastModifiedBy>Onur Mutlu</cp:lastModifiedBy>
  <cp:revision>129</cp:revision>
  <dcterms:created xsi:type="dcterms:W3CDTF">2010-08-23T19:09:31Z</dcterms:created>
  <dcterms:modified xsi:type="dcterms:W3CDTF">2015-09-09T04:08:22Z</dcterms:modified>
</cp:coreProperties>
</file>