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9C7D04F-F829-416B-ACB0-708664D97B6D}">
  <a:tblStyle styleId="{F9C7D04F-F829-416B-ACB0-708664D97B6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c2-34-207-105-69.compute-1.amazonaws.com:8000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Smart Sleeper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Live Demo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http://ec2-34-207-105-69.compute-1.amazonaws.com:8000/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Heartbeat On Mask -&gt; Web App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LED Illumination with Alarm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Recommended Sleep Time &amp; Other Metrics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Backup System Demo</a:t>
            </a:r>
          </a:p>
        </p:txBody>
      </p:sp>
      <p:sp>
        <p:nvSpPr>
          <p:cNvPr id="121" name="Shape 121" title="IMG_2483.m4v"/>
          <p:cNvSpPr/>
          <p:nvPr/>
        </p:nvSpPr>
        <p:spPr>
          <a:xfrm>
            <a:off x="2997625" y="113087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Consumption</a:t>
            </a:r>
          </a:p>
        </p:txBody>
      </p:sp>
      <p:graphicFrame>
        <p:nvGraphicFramePr>
          <p:cNvPr id="127" name="Shape 127"/>
          <p:cNvGraphicFramePr/>
          <p:nvPr/>
        </p:nvGraphicFramePr>
        <p:xfrm>
          <a:off x="216675" y="1077920"/>
          <a:ext cx="3000000" cy="2999999"/>
        </p:xfrm>
        <a:graphic>
          <a:graphicData uri="http://schemas.openxmlformats.org/drawingml/2006/table">
            <a:tbl>
              <a:tblPr>
                <a:noFill/>
                <a:tableStyleId>{F9C7D04F-F829-416B-ACB0-708664D97B6D}</a:tableStyleId>
              </a:tblPr>
              <a:tblGrid>
                <a:gridCol w="1451775"/>
                <a:gridCol w="1451775"/>
                <a:gridCol w="1257150"/>
                <a:gridCol w="1377650"/>
                <a:gridCol w="1720525"/>
                <a:gridCol w="1451775"/>
              </a:tblGrid>
              <a:tr h="6903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Device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Current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Maximum Voltage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Consumption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Time Active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(8 hours of Sleep)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Total Consumption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(Per Day)</a:t>
                      </a:r>
                    </a:p>
                  </a:txBody>
                  <a:tcPr marT="91425" marB="91425" marR="91425" marL="91425" anchor="ctr"/>
                </a:tc>
              </a:tr>
              <a:tr h="753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CC2650 Advertising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1.45 mA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3.8 V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.0055 W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80%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(6.4 hours)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.0352 Wh</a:t>
                      </a:r>
                    </a:p>
                  </a:txBody>
                  <a:tcPr marT="91425" marB="91425" marR="91425" marL="91425" anchor="ctr"/>
                </a:tc>
              </a:tr>
              <a:tr h="454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CC2650 Transmission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6.1 mA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3.8 V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.02318 W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20%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(1.6 hours)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.0370 Wh</a:t>
                      </a:r>
                    </a:p>
                  </a:txBody>
                  <a:tcPr marT="91425" marB="91425" marR="91425" marL="91425" anchor="ctr"/>
                </a:tc>
              </a:tr>
              <a:tr h="454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Oximeter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 mA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3.7 V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.074 W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20%</a:t>
                      </a: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(1.6 hours)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.1184 Wh</a:t>
                      </a:r>
                    </a:p>
                  </a:txBody>
                  <a:tcPr marT="91425" marB="91425" marR="91425" marL="91425" anchor="ctr"/>
                </a:tc>
              </a:tr>
              <a:tr h="454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LED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 mA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2.4 V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.048 W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.05%</a:t>
                      </a:r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(.004 hours)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.0002 Wh</a:t>
                      </a:r>
                    </a:p>
                  </a:txBody>
                  <a:tcPr marT="91425" marB="91425" marR="91425" marL="91425" anchor="ctr"/>
                </a:tc>
              </a:tr>
              <a:tr h="454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T="91425" marB="91425" marR="91425" marL="91425" anchor="ctr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.1908 Wh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Consumption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07650" y="1797900"/>
            <a:ext cx="9870000" cy="1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3V - 240mAh Coin Cell Supply: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.72Wh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Consumption :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.19 Wh	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Supply Time: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~30 Hours of Usage or 3-4 Days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350550" y="2125725"/>
            <a:ext cx="24429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7875"/>
            <a:ext cx="8839200" cy="3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3 Core Components</a:t>
            </a:r>
            <a:r>
              <a:rPr lang="en" sz="3600"/>
              <a:t>	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Sensing: Oximeter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Communication: BLE 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Learning: Sleep Stage Calculation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375" y="2609824"/>
            <a:ext cx="3159478" cy="236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850" y="2609824"/>
            <a:ext cx="3159503" cy="236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Agenda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1.Sleep Teaser Video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2.Sleep Demonstration Video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</a:t>
            </a:r>
            <a:r>
              <a:rPr lang="en"/>
              <a:t>.Machine Learning Discussion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4.</a:t>
            </a:r>
            <a:r>
              <a:rPr lang="en"/>
              <a:t>Heartbeat On Mask -&gt; Web App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5.LED Illumination with Alarm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6.Recommended Sleep Time &amp; Other </a:t>
            </a:r>
            <a:r>
              <a:rPr lang="en"/>
              <a:t>Metrics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7.Power Consumption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Sleep Teaser Video</a:t>
            </a:r>
          </a:p>
        </p:txBody>
      </p:sp>
      <p:sp>
        <p:nvSpPr>
          <p:cNvPr id="81" name="Shape 81" title="Smart Sleeper Trailer.mp4"/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Sleep Demonstration Video</a:t>
            </a:r>
          </a:p>
        </p:txBody>
      </p:sp>
      <p:sp>
        <p:nvSpPr>
          <p:cNvPr id="87" name="Shape 87" title="thirtyMinSleep.mp4"/>
          <p:cNvSpPr/>
          <p:nvPr/>
        </p:nvSpPr>
        <p:spPr>
          <a:xfrm>
            <a:off x="2450775" y="119792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Sleep Cycle Study (Ground Truth)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11700" y="1188650"/>
            <a:ext cx="3540300" cy="3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Source: </a:t>
            </a:r>
            <a:r>
              <a:rPr lang="en" sz="2400">
                <a:solidFill>
                  <a:srgbClr val="FFFFFF"/>
                </a:solidFill>
              </a:rPr>
              <a:t>Sleep Heart Health Study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400+ Patients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Heart Rate &amp; Sleep Cycle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30 Second Polysomnography Recordings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175" y="1234975"/>
            <a:ext cx="4715050" cy="365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Machine Learning Methodology</a:t>
            </a:r>
            <a:r>
              <a:rPr lang="en"/>
              <a:t>	</a:t>
            </a:r>
          </a:p>
        </p:txBody>
      </p:sp>
      <p:sp>
        <p:nvSpPr>
          <p:cNvPr id="100" name="Shape 100"/>
          <p:cNvSpPr/>
          <p:nvPr/>
        </p:nvSpPr>
        <p:spPr>
          <a:xfrm>
            <a:off x="1180800" y="2354625"/>
            <a:ext cx="2569200" cy="94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44,000 Recordings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01" name="Shape 101"/>
          <p:cNvSpPr/>
          <p:nvPr/>
        </p:nvSpPr>
        <p:spPr>
          <a:xfrm>
            <a:off x="5068025" y="1568400"/>
            <a:ext cx="2569200" cy="94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30,000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Train Data Set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02" name="Shape 102"/>
          <p:cNvSpPr/>
          <p:nvPr/>
        </p:nvSpPr>
        <p:spPr>
          <a:xfrm>
            <a:off x="5068025" y="3012650"/>
            <a:ext cx="2569200" cy="94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14,000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Test Data Set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03" name="Shape 103"/>
          <p:cNvSpPr/>
          <p:nvPr/>
        </p:nvSpPr>
        <p:spPr>
          <a:xfrm>
            <a:off x="3908875" y="2563650"/>
            <a:ext cx="1056600" cy="52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For, 14,000 tests the model is 75% accurate within 2 sleep cycles.</a:t>
            </a:r>
          </a:p>
        </p:txBody>
      </p:sp>
      <p:graphicFrame>
        <p:nvGraphicFramePr>
          <p:cNvPr id="109" name="Shape 109"/>
          <p:cNvGraphicFramePr/>
          <p:nvPr/>
        </p:nvGraphicFramePr>
        <p:xfrm>
          <a:off x="582300" y="14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{F9C7D04F-F829-416B-ACB0-708664D97B6D}</a:tableStyleId>
              </a:tblPr>
              <a:tblGrid>
                <a:gridCol w="1960200"/>
                <a:gridCol w="1529450"/>
                <a:gridCol w="2178175"/>
                <a:gridCol w="2178175"/>
              </a:tblGrid>
              <a:tr h="620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Sleep Cycle Difference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" u="sng">
                          <a:solidFill>
                            <a:srgbClr val="FFFFFF"/>
                          </a:solidFill>
                        </a:rPr>
                        <a:t>Actual - Prediction)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Negative Difference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Percentage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Positive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Difference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Percentage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</a:rPr>
                        <a:t>Amount of Data Represented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Zero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37%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37%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One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18%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Two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Three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13%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21%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Four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Five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u="sng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 u="sng">
                          <a:solidFill>
                            <a:srgbClr val="FFFFFF"/>
                          </a:solidFill>
                        </a:rPr>
                        <a:t>30%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 u="sng">
                          <a:solidFill>
                            <a:srgbClr val="FFFFFF"/>
                          </a:solidFill>
                        </a:rPr>
                        <a:t>70%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 u="sng">
                          <a:solidFill>
                            <a:srgbClr val="FFFFFF"/>
                          </a:solidFill>
                        </a:rPr>
                        <a:t>100%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