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3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2811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270250" y="3244600"/>
            <a:ext cx="8721899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Clr>
                <a:schemeClr val="dk1"/>
              </a:buClr>
              <a:buSzPct val="47826"/>
              <a:buFont typeface="Arial"/>
              <a:buNone/>
            </a:pPr>
            <a:r>
              <a:rPr lang="en" sz="2300" b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Brandon Lee--Andrew Pfeifer--Thomas Phillips--Ryan Quinn</a:t>
            </a:r>
          </a:p>
          <a:p>
            <a:endParaRPr lang="en" sz="2300" b="1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507566"/>
            <a:ext cx="7772400" cy="229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8C939F"/>
                </a:solidFill>
                <a:latin typeface="Arial"/>
                <a:ea typeface="Arial"/>
                <a:cs typeface="Arial"/>
                <a:sym typeface="Arial"/>
              </a:rPr>
              <a:t>18-549 Testing Plan:</a:t>
            </a:r>
          </a:p>
          <a:p>
            <a:pPr lvl="0" rtl="0">
              <a:buNone/>
            </a:pPr>
            <a:r>
              <a:rPr lang="en" sz="3600">
                <a:solidFill>
                  <a:srgbClr val="8C939F"/>
                </a:solidFill>
                <a:latin typeface="Arial"/>
                <a:ea typeface="Arial"/>
                <a:cs typeface="Arial"/>
                <a:sym typeface="Arial"/>
              </a:rPr>
              <a:t> 3/26/2014</a:t>
            </a:r>
          </a:p>
          <a:p>
            <a:pPr lvl="0" rtl="0">
              <a:buNone/>
            </a:pPr>
            <a:r>
              <a:rPr lang="en" sz="3000" i="1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Rapid Ocular Sideline Concussion Diagnostics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848350" y="2719575"/>
            <a:ext cx="1565699" cy="817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b="1">
                <a:solidFill>
                  <a:srgbClr val="4A86E8"/>
                </a:solidFill>
              </a:rPr>
              <a:t>Team 8</a:t>
            </a:r>
            <a:r>
              <a:rPr lang="en" sz="3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8828800" y="4786775"/>
            <a:ext cx="588899" cy="5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3F3F3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495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/>
              <a:t>Status Update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6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1800"/>
              <a:t>Restructuring the eye-set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Fixing the camera to be adjustable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800"/>
              <a:t>Allows for tests to include both eyes; </a:t>
            </a:r>
            <a:r>
              <a:rPr lang="en" sz="1400">
                <a:solidFill>
                  <a:srgbClr val="FFFF00"/>
                </a:solidFill>
              </a:rPr>
              <a:t>will require additional trainer intervention, at least for now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Exchanging the display screen for several LED’s around rim of glasses</a:t>
            </a:r>
          </a:p>
          <a:p>
            <a: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800"/>
              <a:t>Enables us to implement additional concussion tests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/>
              <a:t>OpenCV implementation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RasPi will be sending each video to a laptop to do the analysis after video recording; </a:t>
            </a:r>
            <a:r>
              <a:rPr lang="en" sz="1400">
                <a:solidFill>
                  <a:srgbClr val="FFFF00"/>
                </a:solidFill>
              </a:rPr>
              <a:t>“send data-process data-receive results loop” ~90 seconds,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/>
              <a:t>Web App set up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Enables us to persistently store each test of each athlete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Can do server-side analysis on many test subjects (in the future)</a:t>
            </a:r>
          </a:p>
          <a:p>
            <a:endParaRPr lang="en" sz="1800"/>
          </a:p>
          <a:p>
            <a:endParaRPr lang="en" sz="1800"/>
          </a:p>
        </p:txBody>
      </p:sp>
      <p:sp>
        <p:nvSpPr>
          <p:cNvPr id="84" name="Shape 84"/>
          <p:cNvSpPr txBox="1"/>
          <p:nvPr/>
        </p:nvSpPr>
        <p:spPr>
          <a:xfrm>
            <a:off x="8832275" y="4769450"/>
            <a:ext cx="588899" cy="5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F3F3F3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50472" y="1224300"/>
            <a:ext cx="2287499" cy="1907999"/>
          </a:xfrm>
          <a:prstGeom prst="ellipse">
            <a:avLst/>
          </a:prstGeom>
          <a:solidFill>
            <a:srgbClr val="999999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262775" y="1380300"/>
            <a:ext cx="1840499" cy="16082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367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/>
              <a:t>Updated Architecture</a:t>
            </a:r>
          </a:p>
        </p:txBody>
      </p:sp>
      <p:sp>
        <p:nvSpPr>
          <p:cNvPr id="92" name="Shape 92"/>
          <p:cNvSpPr/>
          <p:nvPr/>
        </p:nvSpPr>
        <p:spPr>
          <a:xfrm>
            <a:off x="261800" y="1589400"/>
            <a:ext cx="2008800" cy="1177799"/>
          </a:xfrm>
          <a:prstGeom prst="ellipse">
            <a:avLst/>
          </a:prstGeom>
          <a:solidFill>
            <a:srgbClr val="999999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840087" y="1932047"/>
            <a:ext cx="779999" cy="405300"/>
          </a:xfrm>
          <a:prstGeom prst="ellipse">
            <a:avLst/>
          </a:prstGeom>
          <a:solidFill>
            <a:srgbClr val="D9D9D9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3843612" y="1945775"/>
            <a:ext cx="793200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300"/>
              <a:t>Camera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57200" y="1125700"/>
            <a:ext cx="16749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u="sng">
                <a:solidFill>
                  <a:srgbClr val="EFEFEF"/>
                </a:solidFill>
              </a:rPr>
              <a:t>Android Tablet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88975" y="923675"/>
            <a:ext cx="2635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u="sng">
                <a:solidFill>
                  <a:srgbClr val="EFEFEF"/>
                </a:solidFill>
              </a:rPr>
              <a:t>Concussion-Testing Eye set</a:t>
            </a:r>
          </a:p>
        </p:txBody>
      </p:sp>
      <p:cxnSp>
        <p:nvCxnSpPr>
          <p:cNvPr id="97" name="Shape 97"/>
          <p:cNvCxnSpPr>
            <a:stCxn id="92" idx="5"/>
          </p:cNvCxnSpPr>
          <p:nvPr/>
        </p:nvCxnSpPr>
        <p:spPr>
          <a:xfrm rot="10800000" flipH="1">
            <a:off x="1976418" y="2560815"/>
            <a:ext cx="1167899" cy="3390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98" name="Shape 98"/>
          <p:cNvSpPr/>
          <p:nvPr/>
        </p:nvSpPr>
        <p:spPr>
          <a:xfrm>
            <a:off x="727800" y="1736080"/>
            <a:ext cx="1021200" cy="824699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967950" y="1975650"/>
            <a:ext cx="5171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App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27762" y="1473750"/>
            <a:ext cx="732899" cy="289200"/>
          </a:xfrm>
          <a:prstGeom prst="rect">
            <a:avLst/>
          </a:prstGeom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600">
                <a:solidFill>
                  <a:srgbClr val="FF0000"/>
                </a:solidFill>
              </a:rPr>
              <a:t>RasPi</a:t>
            </a:r>
          </a:p>
        </p:txBody>
      </p:sp>
      <p:cxnSp>
        <p:nvCxnSpPr>
          <p:cNvPr id="101" name="Shape 101"/>
          <p:cNvCxnSpPr>
            <a:stCxn id="92" idx="6"/>
            <a:endCxn id="89" idx="2"/>
          </p:cNvCxnSpPr>
          <p:nvPr/>
        </p:nvCxnSpPr>
        <p:spPr>
          <a:xfrm rot="10800000" flipH="1">
            <a:off x="2270600" y="2178299"/>
            <a:ext cx="779872" cy="0"/>
          </a:xfrm>
          <a:prstGeom prst="straightConnector1">
            <a:avLst/>
          </a:prstGeom>
          <a:noFill/>
          <a:ln w="19050" cap="flat">
            <a:solidFill>
              <a:srgbClr val="EFEFE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8839200" y="4747125"/>
            <a:ext cx="588899" cy="5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F3F3F3"/>
                </a:solidFill>
              </a:rPr>
              <a:t>3</a:t>
            </a:r>
          </a:p>
        </p:txBody>
      </p:sp>
      <p:cxnSp>
        <p:nvCxnSpPr>
          <p:cNvPr id="103" name="Shape 103"/>
          <p:cNvCxnSpPr/>
          <p:nvPr/>
        </p:nvCxnSpPr>
        <p:spPr>
          <a:xfrm>
            <a:off x="4636871" y="2148300"/>
            <a:ext cx="701100" cy="299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4" name="Shape 104"/>
          <p:cNvSpPr/>
          <p:nvPr/>
        </p:nvSpPr>
        <p:spPr>
          <a:xfrm>
            <a:off x="6454600" y="1496101"/>
            <a:ext cx="2008800" cy="1364400"/>
          </a:xfrm>
          <a:prstGeom prst="ellipse">
            <a:avLst/>
          </a:prstGeom>
          <a:solidFill>
            <a:srgbClr val="999999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05" name="Shape 105"/>
          <p:cNvCxnSpPr>
            <a:stCxn id="104" idx="2"/>
            <a:endCxn id="89" idx="6"/>
          </p:cNvCxnSpPr>
          <p:nvPr/>
        </p:nvCxnSpPr>
        <p:spPr>
          <a:xfrm rot="10800000">
            <a:off x="5337972" y="2178299"/>
            <a:ext cx="1116627" cy="2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06" name="Shape 106"/>
          <p:cNvSpPr txBox="1"/>
          <p:nvPr/>
        </p:nvSpPr>
        <p:spPr>
          <a:xfrm>
            <a:off x="6219900" y="923100"/>
            <a:ext cx="24765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rgbClr val="EFEFEF"/>
                </a:solidFill>
              </a:rPr>
              <a:t>Base Station (Laptop)</a:t>
            </a:r>
          </a:p>
        </p:txBody>
      </p:sp>
      <p:sp>
        <p:nvSpPr>
          <p:cNvPr id="107" name="Shape 107"/>
          <p:cNvSpPr/>
          <p:nvPr/>
        </p:nvSpPr>
        <p:spPr>
          <a:xfrm>
            <a:off x="6903300" y="1754164"/>
            <a:ext cx="976799" cy="6087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976050" y="1779662"/>
            <a:ext cx="8312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1200">
                <a:solidFill>
                  <a:srgbClr val="00FF00"/>
                </a:solidFill>
              </a:rPr>
              <a:t>OpenCV Kernel</a:t>
            </a:r>
          </a:p>
        </p:txBody>
      </p:sp>
      <p:cxnSp>
        <p:nvCxnSpPr>
          <p:cNvPr id="109" name="Shape 109"/>
          <p:cNvCxnSpPr>
            <a:endCxn id="104" idx="3"/>
          </p:cNvCxnSpPr>
          <p:nvPr/>
        </p:nvCxnSpPr>
        <p:spPr>
          <a:xfrm>
            <a:off x="5178281" y="2654690"/>
            <a:ext cx="1570500" cy="600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6181600" y="3374600"/>
            <a:ext cx="2008800" cy="1177799"/>
          </a:xfrm>
          <a:prstGeom prst="ellipse">
            <a:avLst/>
          </a:prstGeom>
          <a:solidFill>
            <a:srgbClr val="999999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7797000" y="3142312"/>
            <a:ext cx="1167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rgbClr val="EFEFEF"/>
                </a:solidFill>
              </a:rPr>
              <a:t>Web App</a:t>
            </a:r>
          </a:p>
        </p:txBody>
      </p:sp>
      <p:cxnSp>
        <p:nvCxnSpPr>
          <p:cNvPr id="112" name="Shape 112"/>
          <p:cNvCxnSpPr>
            <a:stCxn id="110" idx="0"/>
            <a:endCxn id="104" idx="4"/>
          </p:cNvCxnSpPr>
          <p:nvPr/>
        </p:nvCxnSpPr>
        <p:spPr>
          <a:xfrm rot="10800000" flipH="1">
            <a:off x="7186000" y="2860501"/>
            <a:ext cx="273000" cy="514098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3" name="Shape 113"/>
          <p:cNvSpPr/>
          <p:nvPr/>
        </p:nvSpPr>
        <p:spPr>
          <a:xfrm>
            <a:off x="6627700" y="3695150"/>
            <a:ext cx="1116600" cy="5367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748850" y="3760850"/>
            <a:ext cx="1116600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Database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378712" y="1964675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b="1" u="sng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485150" y="3142325"/>
            <a:ext cx="3630599" cy="15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Trainer begins test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Glasses performs test</a:t>
            </a:r>
            <a:r>
              <a:rPr lang="en">
                <a:solidFill>
                  <a:srgbClr val="FF0000"/>
                </a:solidFill>
              </a:rPr>
              <a:t>*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Video sent to laptop</a:t>
            </a:r>
            <a:r>
              <a:rPr lang="en">
                <a:solidFill>
                  <a:srgbClr val="FF0000"/>
                </a:solidFill>
              </a:rPr>
              <a:t>*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OpenCV analysis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Results sent back to glasses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All results sent to tablet</a:t>
            </a:r>
          </a:p>
          <a:p>
            <a:pPr marL="457200" lvl="0" indent="-317500" rtl="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FFFF"/>
                </a:solidFill>
              </a:rPr>
              <a:t>All results pushed to web app</a:t>
            </a:r>
          </a:p>
          <a:p>
            <a:pPr lvl="0" rtl="0">
              <a:buNone/>
            </a:pPr>
            <a:r>
              <a:rPr lang="en">
                <a:solidFill>
                  <a:srgbClr val="FF0000"/>
                </a:solidFill>
              </a:rPr>
              <a:t>*Done for each individual concussion test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511725" y="1754175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566525" y="1991975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429950" y="1795775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630137" y="2228662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357075" y="2213112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903300" y="2961100"/>
            <a:ext cx="297600" cy="3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u="sng">
                <a:solidFill>
                  <a:srgbClr val="00FFFF"/>
                </a:solidFill>
              </a:rPr>
              <a:t>7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60977" y="1259075"/>
            <a:ext cx="599109" cy="536700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03727" y="1352487"/>
            <a:ext cx="599109" cy="536700"/>
          </a:xfrm>
          <a:prstGeom prst="rect">
            <a:avLst/>
          </a:prstGeom>
        </p:spPr>
      </p:pic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48250" y="2533892"/>
            <a:ext cx="588899" cy="904282"/>
          </a:xfrm>
          <a:prstGeom prst="rect">
            <a:avLst/>
          </a:prstGeom>
        </p:spPr>
      </p:pic>
      <p:pic>
        <p:nvPicPr>
          <p:cNvPr id="126" name="Shape 1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083599" y="2533899"/>
            <a:ext cx="976798" cy="7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97399" y="1287075"/>
            <a:ext cx="780000" cy="78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/>
              <a:t>Component Requirements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 dirty="0"/>
              <a:t>Glasses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Needs to correctly time LED sequence with camera recording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Ensure that each video is successfully sent to base station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 dirty="0"/>
              <a:t>If unsuccessful, need to alert user!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Flow of PiUi app must be smooth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 dirty="0"/>
              <a:t>Main interface for instructions/alerts back to training staff</a:t>
            </a:r>
          </a:p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 dirty="0"/>
              <a:t>Base Station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Analyze the correct metric for each test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 dirty="0"/>
              <a:t>Area of pupil vs location of pupil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Package &amp; transmit results properly back to glasses &amp; server</a:t>
            </a:r>
          </a:p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 dirty="0"/>
              <a:t>Server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 dirty="0"/>
              <a:t>Store all test results as well as metadata about each test</a:t>
            </a:r>
          </a:p>
          <a:p>
            <a:pPr marL="1371600" lvl="2" indent="-31750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 dirty="0"/>
              <a:t>Web interface must be intuitive and informative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/>
              <a:t>Testing Plan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/>
              <a:t>Glasses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/>
              <a:t>Unit test each LED sequence to ensure it provides the correct stimulus to athlete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Will need to play with brightness of the LED’s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/>
              <a:t>Many iterations of each test to ensure we capture only the video we need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Too much video =&gt; unneeded processing &amp; time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Too little video =&gt; inaccurate results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/>
              <a:t>Rigorous PiUi user testing</a:t>
            </a:r>
          </a:p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1800"/>
              <a:t>Base Station</a:t>
            </a:r>
          </a:p>
          <a:p>
            <a:pPr marL="914400" lvl="1" indent="-3302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600"/>
              <a:t>Many iterations of OpenCV application to ensure: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Same inputs =&gt; same outputs, different inputs =&gt; different outputs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No issues analyzing different eyes (eye colors, right vs left)</a:t>
            </a:r>
          </a:p>
          <a:p>
            <a:pPr marL="1371600" lvl="2" indent="-317500" rtl="0"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 sz="1400"/>
              <a:t>Awareness of what metric each test is measuring</a:t>
            </a:r>
          </a:p>
          <a:p>
            <a:endParaRPr lang="en" sz="1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/>
              <a:t>Testing Plan (Cont)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400"/>
              <a:t>Web App</a:t>
            </a:r>
          </a:p>
          <a:p>
            <a:pPr marL="914400" lvl="1" indent="-3429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Unit tests for all database models</a:t>
            </a:r>
          </a:p>
          <a:p>
            <a:pPr marL="914400" lvl="1" indent="-3429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Unit tests for controllers to ensure HTTP requests are routed and handled properly 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400"/>
              <a:t>Overall System</a:t>
            </a:r>
          </a:p>
          <a:p>
            <a:pPr marL="914400" lvl="1" indent="-342900" rtl="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Communication between each component is critical. We will be testing the system by simulating failures of each node.</a:t>
            </a:r>
          </a:p>
          <a:p>
            <a:pPr marL="914400" lvl="1" indent="-342900"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System should remain stable if a node has an unexpected restart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On-screen Show (16:9)</PresentationFormat>
  <Paragraphs>78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spotlight</vt:lpstr>
      <vt:lpstr>18-549 Testing Plan:  3/26/2014 Rapid Ocular Sideline Concussion Diagnostics</vt:lpstr>
      <vt:lpstr>Status Update</vt:lpstr>
      <vt:lpstr>Updated Architecture</vt:lpstr>
      <vt:lpstr>Component Requirements</vt:lpstr>
      <vt:lpstr>Testing Plan</vt:lpstr>
      <vt:lpstr>Testing Plan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18-549 Testing Plan:  3/26/2014 Rapid Ocular Sideline Concussion Diagnostics</dc:title>
  <cp:lastModifiedBy>Zombots</cp:lastModifiedBy>
  <cp:revision>1</cp:revision>
  <dcterms:modified xsi:type="dcterms:W3CDTF">2014-03-26T02:22:02Z</dcterms:modified>
</cp:coreProperties>
</file>