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Lst>
  <p:notesMasterIdLst>
    <p:notesMasterId r:id="rId16"/>
  </p:notesMasterIdLst>
  <p:sldIdLst>
    <p:sldId id="256" r:id="rId4"/>
    <p:sldId id="257" r:id="rId5"/>
    <p:sldId id="258" r:id="rId6"/>
    <p:sldId id="259" r:id="rId7"/>
    <p:sldId id="260" r:id="rId8"/>
    <p:sldId id="270" r:id="rId9"/>
    <p:sldId id="261" r:id="rId10"/>
    <p:sldId id="262" r:id="rId11"/>
    <p:sldId id="263" r:id="rId12"/>
    <p:sldId id="264" r:id="rId13"/>
    <p:sldId id="265" r:id="rId14"/>
    <p:sldId id="266"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4660"/>
  </p:normalViewPr>
  <p:slideViewPr>
    <p:cSldViewPr>
      <p:cViewPr varScale="1">
        <p:scale>
          <a:sx n="63" d="100"/>
          <a:sy n="63" d="100"/>
        </p:scale>
        <p:origin x="-126" y="-6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34464-8F8C-4A83-B911-E01AB9E90E18}" type="datetimeFigureOut">
              <a:rPr lang="zh-CN" altLang="en-US" smtClean="0"/>
              <a:t>2013/2/19</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68E9EE-8164-47B9-8475-74111F8D90FD}" type="slidenum">
              <a:rPr lang="zh-CN" altLang="en-US" smtClean="0"/>
              <a:t>‹#›</a:t>
            </a:fld>
            <a:endParaRPr lang="zh-CN" altLang="en-US"/>
          </a:p>
        </p:txBody>
      </p:sp>
    </p:spTree>
    <p:extLst>
      <p:ext uri="{BB962C8B-B14F-4D97-AF65-F5344CB8AC3E}">
        <p14:creationId xmlns:p14="http://schemas.microsoft.com/office/powerpoint/2010/main" val="213869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9568E9EE-8164-47B9-8475-74111F8D90FD}" type="slidenum">
              <a:rPr lang="zh-CN" altLang="en-US" smtClean="0"/>
              <a:t>9</a:t>
            </a:fld>
            <a:endParaRPr lang="zh-CN" altLang="en-US"/>
          </a:p>
        </p:txBody>
      </p:sp>
    </p:spTree>
    <p:extLst>
      <p:ext uri="{BB962C8B-B14F-4D97-AF65-F5344CB8AC3E}">
        <p14:creationId xmlns:p14="http://schemas.microsoft.com/office/powerpoint/2010/main" val="272996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9568E9EE-8164-47B9-8475-74111F8D90FD}" type="slidenum">
              <a:rPr lang="zh-CN" altLang="en-US" smtClean="0"/>
              <a:t>11</a:t>
            </a:fld>
            <a:endParaRPr lang="zh-CN" altLang="en-US"/>
          </a:p>
        </p:txBody>
      </p:sp>
    </p:spTree>
    <p:extLst>
      <p:ext uri="{BB962C8B-B14F-4D97-AF65-F5344CB8AC3E}">
        <p14:creationId xmlns:p14="http://schemas.microsoft.com/office/powerpoint/2010/main" val="3626618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1443038" y="2971800"/>
            <a:ext cx="7313612" cy="990600"/>
          </a:xfrm>
        </p:spPr>
        <p:txBody>
          <a:bodyPr/>
          <a:lstStyle>
            <a:lvl1pPr>
              <a:defRPr/>
            </a:lvl1pPr>
          </a:lstStyle>
          <a:p>
            <a:pPr lvl="0"/>
            <a:r>
              <a:rPr lang="en-US" altLang="zh-CN" noProof="0" smtClean="0"/>
              <a:t>Click to edit Master title style</a:t>
            </a:r>
          </a:p>
        </p:txBody>
      </p:sp>
      <p:sp>
        <p:nvSpPr>
          <p:cNvPr id="3076" name="Rectangle 4"/>
          <p:cNvSpPr>
            <a:spLocks noGrp="1" noChangeArrowheads="1"/>
          </p:cNvSpPr>
          <p:nvPr>
            <p:ph type="subTitle" idx="1"/>
          </p:nvPr>
        </p:nvSpPr>
        <p:spPr>
          <a:xfrm>
            <a:off x="1443038" y="4191000"/>
            <a:ext cx="7313612" cy="1447800"/>
          </a:xfrm>
        </p:spPr>
        <p:txBody>
          <a:bodyPr/>
          <a:lstStyle>
            <a:lvl1pPr marL="0" indent="0">
              <a:buFontTx/>
              <a:buNone/>
              <a:defRPr/>
            </a:lvl1pPr>
          </a:lstStyle>
          <a:p>
            <a:pPr lvl="0"/>
            <a:r>
              <a:rPr lang="en-US" altLang="zh-CN" noProof="0" smtClean="0"/>
              <a:t>Click to edit Master subtitle style</a:t>
            </a:r>
          </a:p>
        </p:txBody>
      </p:sp>
      <p:sp>
        <p:nvSpPr>
          <p:cNvPr id="3080" name="Rectangle 8"/>
          <p:cNvSpPr>
            <a:spLocks noGrp="1" noChangeArrowheads="1"/>
          </p:cNvSpPr>
          <p:nvPr>
            <p:ph type="dt" sz="half" idx="2"/>
          </p:nvPr>
        </p:nvSpPr>
        <p:spPr/>
        <p:txBody>
          <a:bodyPr/>
          <a:lstStyle>
            <a:lvl1pPr>
              <a:defRPr/>
            </a:lvl1pPr>
          </a:lstStyle>
          <a:p>
            <a:fld id="{1A1F2F31-D708-40C4-8DD3-79812FF42D29}" type="datetimeFigureOut">
              <a:rPr lang="zh-CN" altLang="en-US" smtClean="0"/>
              <a:t>2013/2/19</a:t>
            </a:fld>
            <a:endParaRPr lang="zh-CN" altLang="en-US"/>
          </a:p>
        </p:txBody>
      </p:sp>
      <p:sp>
        <p:nvSpPr>
          <p:cNvPr id="3081" name="Rectangle 9"/>
          <p:cNvSpPr>
            <a:spLocks noGrp="1" noChangeArrowheads="1"/>
          </p:cNvSpPr>
          <p:nvPr>
            <p:ph type="ftr" sz="quarter" idx="3"/>
          </p:nvPr>
        </p:nvSpPr>
        <p:spPr/>
        <p:txBody>
          <a:bodyPr/>
          <a:lstStyle>
            <a:lvl1pPr>
              <a:defRPr/>
            </a:lvl1pPr>
          </a:lstStyle>
          <a:p>
            <a:endParaRPr lang="zh-CN" altLang="en-US"/>
          </a:p>
        </p:txBody>
      </p:sp>
      <p:sp>
        <p:nvSpPr>
          <p:cNvPr id="3082" name="Rectangle 10"/>
          <p:cNvSpPr>
            <a:spLocks noGrp="1" noChangeArrowheads="1"/>
          </p:cNvSpPr>
          <p:nvPr>
            <p:ph type="sldNum" sz="quarter" idx="4"/>
          </p:nvPr>
        </p:nvSpPr>
        <p:spPr/>
        <p:txBody>
          <a:bodyPr/>
          <a:lstStyle>
            <a:lvl1pPr>
              <a:defRPr/>
            </a:lvl1pPr>
          </a:lstStyle>
          <a:p>
            <a:fld id="{03555B07-4742-42B8-9B48-A8C081FFD69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3555B07-4742-42B8-9B48-A8C081FFD69A}" type="slidenum">
              <a:rPr lang="zh-CN" altLang="en-US" smtClean="0"/>
              <a:t>‹#›</a:t>
            </a:fld>
            <a:endParaRPr lang="zh-CN" altLang="en-US"/>
          </a:p>
        </p:txBody>
      </p:sp>
    </p:spTree>
    <p:extLst>
      <p:ext uri="{BB962C8B-B14F-4D97-AF65-F5344CB8AC3E}">
        <p14:creationId xmlns:p14="http://schemas.microsoft.com/office/powerpoint/2010/main" val="115044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827213"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1447800" y="274638"/>
            <a:ext cx="53340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3555B07-4742-42B8-9B48-A8C081FFD69A}" type="slidenum">
              <a:rPr lang="zh-CN" altLang="en-US" smtClean="0"/>
              <a:t>‹#›</a:t>
            </a:fld>
            <a:endParaRPr lang="zh-CN" altLang="en-US"/>
          </a:p>
        </p:txBody>
      </p:sp>
    </p:spTree>
    <p:extLst>
      <p:ext uri="{BB962C8B-B14F-4D97-AF65-F5344CB8AC3E}">
        <p14:creationId xmlns:p14="http://schemas.microsoft.com/office/powerpoint/2010/main" val="2916027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3" name="Subtitle 2"/>
          <p:cNvSpPr>
            <a:spLocks noGrp="1"/>
          </p:cNvSpPr>
          <p:nvPr>
            <p:ph type="subTitle" idx="1"/>
          </p:nvPr>
        </p:nvSpPr>
        <p:spPr>
          <a:xfrm>
            <a:off x="1143000" y="3602038"/>
            <a:ext cx="6858000" cy="1655762"/>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a:p>
        </p:txBody>
      </p:sp>
      <p:sp>
        <p:nvSpPr>
          <p:cNvPr id="2" name="Title 1"/>
          <p:cNvSpPr>
            <a:spLocks noGrp="1"/>
          </p:cNvSpPr>
          <p:nvPr>
            <p:ph type="ctrTitle"/>
          </p:nvPr>
        </p:nvSpPr>
        <p:spPr>
          <a:xfrm>
            <a:off x="1143000" y="1041400"/>
            <a:ext cx="6858000" cy="2387600"/>
          </a:xfrm>
        </p:spPr>
        <p:txBody>
          <a:bodyPr anchor="b"/>
          <a:lstStyle>
            <a:lvl1pPr algn="l">
              <a:defRPr sz="6000">
                <a:solidFill>
                  <a:schemeClr val="tx2"/>
                </a:solidFill>
              </a:defRPr>
            </a:lvl1pPr>
          </a:lstStyle>
          <a:p>
            <a:r>
              <a:rPr lang="en-US" altLang="zh-CN" smtClean="0"/>
              <a:t>Click to edit Master title style</a:t>
            </a:r>
            <a:endParaRPr lang="en-US"/>
          </a:p>
        </p:txBody>
      </p:sp>
    </p:spTree>
    <p:extLst>
      <p:ext uri="{BB962C8B-B14F-4D97-AF65-F5344CB8AC3E}">
        <p14:creationId xmlns:p14="http://schemas.microsoft.com/office/powerpoint/2010/main" val="248326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2" name="Title 1"/>
          <p:cNvSpPr>
            <a:spLocks noGrp="1"/>
          </p:cNvSpPr>
          <p:nvPr>
            <p:ph type="title"/>
          </p:nvPr>
        </p:nvSpPr>
        <p:spPr/>
        <p:txBody>
          <a:bodyPr/>
          <a:lstStyle/>
          <a:p>
            <a:r>
              <a:rPr lang="en-US" altLang="zh-CN" smtClean="0"/>
              <a:t>Click to edit Master title style</a:t>
            </a:r>
            <a:endParaRPr lang="en-US"/>
          </a:p>
        </p:txBody>
      </p:sp>
    </p:spTree>
    <p:extLst>
      <p:ext uri="{BB962C8B-B14F-4D97-AF65-F5344CB8AC3E}">
        <p14:creationId xmlns:p14="http://schemas.microsoft.com/office/powerpoint/2010/main" val="170246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
        <p:nvSpPr>
          <p:cNvPr id="2" name="Title 1"/>
          <p:cNvSpPr>
            <a:spLocks noGrp="1"/>
          </p:cNvSpPr>
          <p:nvPr>
            <p:ph type="title"/>
          </p:nvPr>
        </p:nvSpPr>
        <p:spPr>
          <a:xfrm>
            <a:off x="623887" y="1709738"/>
            <a:ext cx="7886700" cy="2862262"/>
          </a:xfrm>
        </p:spPr>
        <p:txBody>
          <a:bodyPr anchor="b"/>
          <a:lstStyle>
            <a:lvl1pPr>
              <a:defRPr sz="6000"/>
            </a:lvl1pPr>
          </a:lstStyle>
          <a:p>
            <a:r>
              <a:rPr lang="en-US" altLang="zh-CN" smtClean="0"/>
              <a:t>Click to edit Master title style</a:t>
            </a:r>
            <a:endParaRPr lang="en-US"/>
          </a:p>
        </p:txBody>
      </p:sp>
    </p:spTree>
    <p:extLst>
      <p:ext uri="{BB962C8B-B14F-4D97-AF65-F5344CB8AC3E}">
        <p14:creationId xmlns:p14="http://schemas.microsoft.com/office/powerpoint/2010/main" val="1233611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4" name="Content Placeholder 3"/>
          <p:cNvSpPr>
            <a:spLocks noGrp="1"/>
          </p:cNvSpPr>
          <p:nvPr>
            <p:ph sz="half" idx="2"/>
          </p:nvPr>
        </p:nvSpPr>
        <p:spPr>
          <a:xfrm>
            <a:off x="4629150" y="1825625"/>
            <a:ext cx="38862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3" name="Content Placeholder 2"/>
          <p:cNvSpPr>
            <a:spLocks noGrp="1"/>
          </p:cNvSpPr>
          <p:nvPr>
            <p:ph sz="half" idx="1"/>
          </p:nvPr>
        </p:nvSpPr>
        <p:spPr>
          <a:xfrm>
            <a:off x="628650" y="1825625"/>
            <a:ext cx="38862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2" name="Title 1"/>
          <p:cNvSpPr>
            <a:spLocks noGrp="1"/>
          </p:cNvSpPr>
          <p:nvPr>
            <p:ph type="title"/>
          </p:nvPr>
        </p:nvSpPr>
        <p:spPr/>
        <p:txBody>
          <a:bodyPr/>
          <a:lstStyle/>
          <a:p>
            <a:r>
              <a:rPr lang="en-US" altLang="zh-CN" smtClean="0"/>
              <a:t>Click to edit Master title style</a:t>
            </a:r>
            <a:endParaRPr lang="en-US"/>
          </a:p>
        </p:txBody>
      </p:sp>
    </p:spTree>
    <p:extLst>
      <p:ext uri="{BB962C8B-B14F-4D97-AF65-F5344CB8AC3E}">
        <p14:creationId xmlns:p14="http://schemas.microsoft.com/office/powerpoint/2010/main" val="1521872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5" name="Text Placeholder 4"/>
          <p:cNvSpPr>
            <a:spLocks noGrp="1"/>
          </p:cNvSpPr>
          <p:nvPr>
            <p:ph type="body" sz="quarter" idx="3"/>
          </p:nvPr>
        </p:nvSpPr>
        <p:spPr>
          <a:xfrm>
            <a:off x="4642248" y="1489075"/>
            <a:ext cx="386834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2248" y="2193926"/>
            <a:ext cx="386834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623887" y="2193926"/>
            <a:ext cx="386715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3" name="Text Placeholder 2"/>
          <p:cNvSpPr>
            <a:spLocks noGrp="1"/>
          </p:cNvSpPr>
          <p:nvPr>
            <p:ph type="body" idx="1"/>
          </p:nvPr>
        </p:nvSpPr>
        <p:spPr>
          <a:xfrm>
            <a:off x="623887" y="1489075"/>
            <a:ext cx="386715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2" name="Title 1"/>
          <p:cNvSpPr>
            <a:spLocks noGrp="1"/>
          </p:cNvSpPr>
          <p:nvPr>
            <p:ph type="title"/>
          </p:nvPr>
        </p:nvSpPr>
        <p:spPr>
          <a:xfrm>
            <a:off x="623887" y="274638"/>
            <a:ext cx="7886700" cy="1143000"/>
          </a:xfrm>
        </p:spPr>
        <p:txBody>
          <a:bodyPr/>
          <a:lstStyle/>
          <a:p>
            <a:r>
              <a:rPr lang="en-US" altLang="zh-CN" smtClean="0"/>
              <a:t>Click to edit Master title style</a:t>
            </a:r>
            <a:endParaRPr lang="en-US"/>
          </a:p>
        </p:txBody>
      </p:sp>
    </p:spTree>
    <p:extLst>
      <p:ext uri="{BB962C8B-B14F-4D97-AF65-F5344CB8AC3E}">
        <p14:creationId xmlns:p14="http://schemas.microsoft.com/office/powerpoint/2010/main" val="1100924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2" name="Title 1"/>
          <p:cNvSpPr>
            <a:spLocks noGrp="1"/>
          </p:cNvSpPr>
          <p:nvPr>
            <p:ph type="title"/>
          </p:nvPr>
        </p:nvSpPr>
        <p:spPr/>
        <p:txBody>
          <a:bodyPr/>
          <a:lstStyle/>
          <a:p>
            <a:r>
              <a:rPr lang="en-US" altLang="zh-CN" smtClean="0"/>
              <a:t>Click to edit Master title style</a:t>
            </a:r>
            <a:endParaRPr lang="en-US"/>
          </a:p>
        </p:txBody>
      </p:sp>
    </p:spTree>
    <p:extLst>
      <p:ext uri="{BB962C8B-B14F-4D97-AF65-F5344CB8AC3E}">
        <p14:creationId xmlns:p14="http://schemas.microsoft.com/office/powerpoint/2010/main" val="918406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3555B07-4742-42B8-9B48-A8C081FFD69A}" type="slidenum">
              <a:rPr lang="zh-CN" altLang="en-US" smtClean="0"/>
              <a:t>‹#›</a:t>
            </a:fld>
            <a:endParaRPr lang="zh-CN" altLang="en-US"/>
          </a:p>
        </p:txBody>
      </p:sp>
    </p:spTree>
    <p:extLst>
      <p:ext uri="{BB962C8B-B14F-4D97-AF65-F5344CB8AC3E}">
        <p14:creationId xmlns:p14="http://schemas.microsoft.com/office/powerpoint/2010/main" val="2497625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a:p>
        </p:txBody>
      </p:sp>
    </p:spTree>
    <p:extLst>
      <p:ext uri="{BB962C8B-B14F-4D97-AF65-F5344CB8AC3E}">
        <p14:creationId xmlns:p14="http://schemas.microsoft.com/office/powerpoint/2010/main" val="94365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3555B07-4742-42B8-9B48-A8C081FFD69A}" type="slidenum">
              <a:rPr lang="zh-CN" altLang="en-US" smtClean="0"/>
              <a:t>‹#›</a:t>
            </a:fld>
            <a:endParaRPr lang="zh-CN" altLang="en-US"/>
          </a:p>
        </p:txBody>
      </p:sp>
    </p:spTree>
    <p:extLst>
      <p:ext uri="{BB962C8B-B14F-4D97-AF65-F5344CB8AC3E}">
        <p14:creationId xmlns:p14="http://schemas.microsoft.com/office/powerpoint/2010/main" val="3786807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a:p>
        </p:txBody>
      </p:sp>
    </p:spTree>
    <p:extLst>
      <p:ext uri="{BB962C8B-B14F-4D97-AF65-F5344CB8AC3E}">
        <p14:creationId xmlns:p14="http://schemas.microsoft.com/office/powerpoint/2010/main" val="2522290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2" name="Title 1"/>
          <p:cNvSpPr>
            <a:spLocks noGrp="1"/>
          </p:cNvSpPr>
          <p:nvPr>
            <p:ph type="title"/>
          </p:nvPr>
        </p:nvSpPr>
        <p:spPr/>
        <p:txBody>
          <a:bodyPr/>
          <a:lstStyle/>
          <a:p>
            <a:r>
              <a:rPr lang="en-US" altLang="zh-CN" smtClean="0"/>
              <a:t>Click to edit Master title style</a:t>
            </a:r>
            <a:endParaRPr lang="en-US"/>
          </a:p>
        </p:txBody>
      </p:sp>
    </p:spTree>
    <p:extLst>
      <p:ext uri="{BB962C8B-B14F-4D97-AF65-F5344CB8AC3E}">
        <p14:creationId xmlns:p14="http://schemas.microsoft.com/office/powerpoint/2010/main" val="63179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2"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a:p>
        </p:txBody>
      </p:sp>
    </p:spTree>
    <p:extLst>
      <p:ext uri="{BB962C8B-B14F-4D97-AF65-F5344CB8AC3E}">
        <p14:creationId xmlns:p14="http://schemas.microsoft.com/office/powerpoint/2010/main" val="244623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sp>
        <p:nvSpPr>
          <p:cNvPr id="7" name="Date Placeholder 6"/>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8" name="Slide Number Placeholder 7"/>
          <p:cNvSpPr>
            <a:spLocks noGrp="1"/>
          </p:cNvSpPr>
          <p:nvPr>
            <p:ph type="sldNum" sz="quarter" idx="11"/>
          </p:nvPr>
        </p:nvSpPr>
        <p:spPr/>
        <p:txBody>
          <a:bodyPr/>
          <a:lstStyle/>
          <a:p>
            <a:fld id="{03555B07-4742-42B8-9B48-A8C081FFD69A}" type="slidenum">
              <a:rPr lang="zh-CN" altLang="en-US" smtClean="0"/>
              <a:t>‹#›</a:t>
            </a:fld>
            <a:endParaRPr lang="zh-CN" altLang="en-US"/>
          </a:p>
        </p:txBody>
      </p:sp>
      <p:sp>
        <p:nvSpPr>
          <p:cNvPr id="9" name="Footer Placeholder 8"/>
          <p:cNvSpPr>
            <a:spLocks noGrp="1"/>
          </p:cNvSpPr>
          <p:nvPr>
            <p:ph type="ftr" sz="quarter" idx="12"/>
          </p:nvPr>
        </p:nvSpPr>
        <p:spPr/>
        <p:txBody>
          <a:bodyPr/>
          <a:lstStyle/>
          <a:p>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smtClean="0"/>
          </a:p>
        </p:txBody>
      </p:sp>
      <p:sp>
        <p:nvSpPr>
          <p:cNvPr id="4" name="Date Placeholder 3"/>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555B07-4742-42B8-9B48-A8C081FFD69A}"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smtClean="0"/>
          </a:p>
        </p:txBody>
      </p:sp>
      <p:sp>
        <p:nvSpPr>
          <p:cNvPr id="5" name="Date Placeholder 4"/>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9" name="Content Placeholder 8"/>
          <p:cNvSpPr>
            <a:spLocks noGrp="1"/>
          </p:cNvSpPr>
          <p:nvPr>
            <p:ph sz="quarter" idx="13"/>
          </p:nvPr>
        </p:nvSpPr>
        <p:spPr>
          <a:xfrm>
            <a:off x="365760" y="1600200"/>
            <a:ext cx="4041648" cy="452628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7" name="Date Placeholder 6"/>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3555B07-4742-42B8-9B48-A8C081FFD69A}" type="slidenum">
              <a:rPr lang="zh-CN" altLang="en-US" smtClean="0"/>
              <a:t>‹#›</a:t>
            </a:fld>
            <a:endParaRPr lang="zh-CN" altLang="en-US"/>
          </a:p>
        </p:txBody>
      </p:sp>
      <p:sp>
        <p:nvSpPr>
          <p:cNvPr id="11" name="Content Placeholder 10"/>
          <p:cNvSpPr>
            <a:spLocks noGrp="1"/>
          </p:cNvSpPr>
          <p:nvPr>
            <p:ph sz="quarter" idx="13"/>
          </p:nvPr>
        </p:nvSpPr>
        <p:spPr>
          <a:xfrm>
            <a:off x="457200" y="2212848"/>
            <a:ext cx="4041648" cy="391363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3555B07-4742-42B8-9B48-A8C081FFD69A}"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3555B07-4742-42B8-9B48-A8C081FFD69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3555B07-4742-42B8-9B48-A8C081FFD69A}" type="slidenum">
              <a:rPr lang="zh-CN" altLang="en-US" smtClean="0"/>
              <a:t>‹#›</a:t>
            </a:fld>
            <a:endParaRPr lang="zh-CN" altLang="en-US"/>
          </a:p>
        </p:txBody>
      </p:sp>
    </p:spTree>
    <p:extLst>
      <p:ext uri="{BB962C8B-B14F-4D97-AF65-F5344CB8AC3E}">
        <p14:creationId xmlns:p14="http://schemas.microsoft.com/office/powerpoint/2010/main" val="2328922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555B07-4742-42B8-9B48-A8C081FFD69A}"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ltLang="zh-CN"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555B07-4742-42B8-9B48-A8C081FFD69A}"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555B07-4742-42B8-9B48-A8C081FFD69A}"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555B07-4742-42B8-9B48-A8C081FFD69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fld id="{1A1F2F31-D708-40C4-8DD3-79812FF42D29}" type="datetimeFigureOut">
              <a:rPr lang="zh-CN" altLang="en-US" smtClean="0"/>
              <a:t>2013/2/19</a:t>
            </a:fld>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03555B07-4742-42B8-9B48-A8C081FFD69A}" type="slidenum">
              <a:rPr lang="zh-CN" altLang="en-US" smtClean="0"/>
              <a:t>‹#›</a:t>
            </a:fld>
            <a:endParaRPr lang="zh-CN" altLang="en-US"/>
          </a:p>
        </p:txBody>
      </p:sp>
    </p:spTree>
    <p:extLst>
      <p:ext uri="{BB962C8B-B14F-4D97-AF65-F5344CB8AC3E}">
        <p14:creationId xmlns:p14="http://schemas.microsoft.com/office/powerpoint/2010/main" val="390179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fld id="{1A1F2F31-D708-40C4-8DD3-79812FF42D29}" type="datetimeFigureOut">
              <a:rPr lang="zh-CN" altLang="en-US" smtClean="0"/>
              <a:t>2013/2/19</a:t>
            </a:fld>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03555B07-4742-42B8-9B48-A8C081FFD69A}" type="slidenum">
              <a:rPr lang="zh-CN" altLang="en-US" smtClean="0"/>
              <a:t>‹#›</a:t>
            </a:fld>
            <a:endParaRPr lang="zh-CN" altLang="en-US"/>
          </a:p>
        </p:txBody>
      </p:sp>
    </p:spTree>
    <p:extLst>
      <p:ext uri="{BB962C8B-B14F-4D97-AF65-F5344CB8AC3E}">
        <p14:creationId xmlns:p14="http://schemas.microsoft.com/office/powerpoint/2010/main" val="95839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fld id="{1A1F2F31-D708-40C4-8DD3-79812FF42D29}" type="datetimeFigureOut">
              <a:rPr lang="zh-CN" altLang="en-US" smtClean="0"/>
              <a:t>2013/2/19</a:t>
            </a:fld>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03555B07-4742-42B8-9B48-A8C081FFD69A}" type="slidenum">
              <a:rPr lang="zh-CN" altLang="en-US" smtClean="0"/>
              <a:t>‹#›</a:t>
            </a:fld>
            <a:endParaRPr lang="zh-CN" altLang="en-US"/>
          </a:p>
        </p:txBody>
      </p:sp>
    </p:spTree>
    <p:extLst>
      <p:ext uri="{BB962C8B-B14F-4D97-AF65-F5344CB8AC3E}">
        <p14:creationId xmlns:p14="http://schemas.microsoft.com/office/powerpoint/2010/main" val="259423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A1F2F31-D708-40C4-8DD3-79812FF42D29}" type="datetimeFigureOut">
              <a:rPr lang="zh-CN" altLang="en-US" smtClean="0"/>
              <a:t>2013/2/19</a:t>
            </a:fld>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03555B07-4742-42B8-9B48-A8C081FFD69A}" type="slidenum">
              <a:rPr lang="zh-CN" altLang="en-US" smtClean="0"/>
              <a:t>‹#›</a:t>
            </a:fld>
            <a:endParaRPr lang="zh-CN" altLang="en-US"/>
          </a:p>
        </p:txBody>
      </p:sp>
    </p:spTree>
    <p:extLst>
      <p:ext uri="{BB962C8B-B14F-4D97-AF65-F5344CB8AC3E}">
        <p14:creationId xmlns:p14="http://schemas.microsoft.com/office/powerpoint/2010/main" val="319734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fld id="{1A1F2F31-D708-40C4-8DD3-79812FF42D29}" type="datetimeFigureOut">
              <a:rPr lang="zh-CN" altLang="en-US" smtClean="0"/>
              <a:t>2013/2/19</a:t>
            </a:fld>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03555B07-4742-42B8-9B48-A8C081FFD69A}" type="slidenum">
              <a:rPr lang="zh-CN" altLang="en-US" smtClean="0"/>
              <a:t>‹#›</a:t>
            </a:fld>
            <a:endParaRPr lang="zh-CN" altLang="en-US"/>
          </a:p>
        </p:txBody>
      </p:sp>
    </p:spTree>
    <p:extLst>
      <p:ext uri="{BB962C8B-B14F-4D97-AF65-F5344CB8AC3E}">
        <p14:creationId xmlns:p14="http://schemas.microsoft.com/office/powerpoint/2010/main" val="147024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fld id="{1A1F2F31-D708-40C4-8DD3-79812FF42D29}" type="datetimeFigureOut">
              <a:rPr lang="zh-CN" altLang="en-US" smtClean="0"/>
              <a:t>2013/2/19</a:t>
            </a:fld>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03555B07-4742-42B8-9B48-A8C081FFD69A}" type="slidenum">
              <a:rPr lang="zh-CN" altLang="en-US" smtClean="0"/>
              <a:t>‹#›</a:t>
            </a:fld>
            <a:endParaRPr lang="zh-CN" altLang="en-US"/>
          </a:p>
        </p:txBody>
      </p:sp>
    </p:spTree>
    <p:extLst>
      <p:ext uri="{BB962C8B-B14F-4D97-AF65-F5344CB8AC3E}">
        <p14:creationId xmlns:p14="http://schemas.microsoft.com/office/powerpoint/2010/main" val="126479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5" name="Rectangle 11"/>
          <p:cNvSpPr>
            <a:spLocks noGrp="1" noChangeArrowheads="1"/>
          </p:cNvSpPr>
          <p:nvPr>
            <p:ph type="dt" sz="half" idx="2"/>
          </p:nvPr>
        </p:nvSpPr>
        <p:spPr bwMode="auto">
          <a:xfrm>
            <a:off x="1443038" y="6524625"/>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宋体" charset="-122"/>
              </a:defRPr>
            </a:lvl1pPr>
          </a:lstStyle>
          <a:p>
            <a:fld id="{1A1F2F31-D708-40C4-8DD3-79812FF42D29}" type="datetimeFigureOut">
              <a:rPr lang="zh-CN" altLang="en-US" smtClean="0"/>
              <a:t>2013/2/19</a:t>
            </a:fld>
            <a:endParaRPr lang="zh-CN" altLang="en-US"/>
          </a:p>
        </p:txBody>
      </p:sp>
      <p:sp>
        <p:nvSpPr>
          <p:cNvPr id="1036" name="Rectangle 12"/>
          <p:cNvSpPr>
            <a:spLocks noGrp="1" noChangeArrowheads="1"/>
          </p:cNvSpPr>
          <p:nvPr>
            <p:ph type="ftr" sz="quarter" idx="3"/>
          </p:nvPr>
        </p:nvSpPr>
        <p:spPr bwMode="auto">
          <a:xfrm>
            <a:off x="3733800" y="6524625"/>
            <a:ext cx="2895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a typeface="宋体" charset="-122"/>
              </a:defRPr>
            </a:lvl1pPr>
          </a:lstStyle>
          <a:p>
            <a:endParaRPr lang="zh-CN" altLang="en-US"/>
          </a:p>
        </p:txBody>
      </p:sp>
      <p:sp>
        <p:nvSpPr>
          <p:cNvPr id="1037" name="Rectangle 13"/>
          <p:cNvSpPr>
            <a:spLocks noGrp="1" noChangeArrowheads="1"/>
          </p:cNvSpPr>
          <p:nvPr>
            <p:ph type="sldNum" sz="quarter" idx="4"/>
          </p:nvPr>
        </p:nvSpPr>
        <p:spPr bwMode="auto">
          <a:xfrm>
            <a:off x="6781800" y="6524625"/>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宋体" charset="-122"/>
              </a:defRPr>
            </a:lvl1pPr>
          </a:lstStyle>
          <a:p>
            <a:fld id="{03555B07-4742-42B8-9B48-A8C081FFD69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55B07-4742-42B8-9B48-A8C081FFD69A}" type="slidenum">
              <a:rPr lang="zh-CN" altLang="en-US" smtClean="0"/>
              <a:t>‹#›</a:t>
            </a:fld>
            <a:endParaRPr lang="zh-CN" altLang="en-US"/>
          </a:p>
        </p:txBody>
      </p:sp>
    </p:spTree>
    <p:extLst>
      <p:ext uri="{BB962C8B-B14F-4D97-AF65-F5344CB8AC3E}">
        <p14:creationId xmlns:p14="http://schemas.microsoft.com/office/powerpoint/2010/main" val="9815629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A1F2F31-D708-40C4-8DD3-79812FF42D29}" type="datetimeFigureOut">
              <a:rPr lang="zh-CN" altLang="en-US" smtClean="0"/>
              <a:t>2013/2/19</a:t>
            </a:fld>
            <a:endParaRPr lang="zh-CN"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zh-CN"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3555B07-4742-42B8-9B48-A8C081FFD69A}" type="slidenum">
              <a:rPr lang="zh-CN" altLang="en-US" smtClean="0"/>
              <a:t>‹#›</a:t>
            </a:fld>
            <a:endParaRPr lang="zh-CN"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altLang="zh-CN" dirty="0" err="1" smtClean="0"/>
              <a:t>Xinwu</a:t>
            </a:r>
            <a:r>
              <a:rPr lang="en-US" altLang="zh-CN" dirty="0" smtClean="0"/>
              <a:t> Yang</a:t>
            </a:r>
          </a:p>
          <a:p>
            <a:r>
              <a:rPr lang="en-US" altLang="zh-CN" dirty="0" smtClean="0"/>
              <a:t>Solomon </a:t>
            </a:r>
            <a:r>
              <a:rPr lang="en-US" altLang="zh-CN" dirty="0" err="1" smtClean="0"/>
              <a:t>Sia</a:t>
            </a:r>
            <a:endParaRPr lang="en-US" altLang="zh-CN" dirty="0" smtClean="0"/>
          </a:p>
          <a:p>
            <a:r>
              <a:rPr lang="en-US" altLang="zh-CN" dirty="0" err="1" smtClean="0"/>
              <a:t>Akash</a:t>
            </a:r>
            <a:r>
              <a:rPr lang="en-US" altLang="zh-CN" dirty="0" smtClean="0"/>
              <a:t> </a:t>
            </a:r>
            <a:r>
              <a:rPr lang="en-US" altLang="zh-CN" dirty="0" err="1" smtClean="0"/>
              <a:t>Katipaly</a:t>
            </a:r>
            <a:endParaRPr lang="en-US" altLang="zh-CN" dirty="0" smtClean="0"/>
          </a:p>
          <a:p>
            <a:r>
              <a:rPr lang="en-US" altLang="zh-CN" dirty="0" smtClean="0"/>
              <a:t>Nick </a:t>
            </a:r>
            <a:r>
              <a:rPr lang="en-US" altLang="zh-CN" dirty="0" err="1" smtClean="0"/>
              <a:t>Gullapalli</a:t>
            </a:r>
            <a:endParaRPr lang="zh-CN" altLang="en-US" dirty="0"/>
          </a:p>
        </p:txBody>
      </p:sp>
      <p:sp>
        <p:nvSpPr>
          <p:cNvPr id="2" name="Title 1"/>
          <p:cNvSpPr>
            <a:spLocks noGrp="1"/>
          </p:cNvSpPr>
          <p:nvPr>
            <p:ph type="ctrTitle"/>
          </p:nvPr>
        </p:nvSpPr>
        <p:spPr/>
        <p:txBody>
          <a:bodyPr/>
          <a:lstStyle/>
          <a:p>
            <a:r>
              <a:rPr lang="en-US" altLang="zh-CN" dirty="0" err="1" smtClean="0"/>
              <a:t>LiquiFire</a:t>
            </a:r>
            <a:r>
              <a:rPr lang="en-US" altLang="zh-CN" dirty="0" smtClean="0"/>
              <a:t>	</a:t>
            </a:r>
            <a:endParaRPr lang="zh-CN" altLang="en-US" dirty="0"/>
          </a:p>
        </p:txBody>
      </p:sp>
    </p:spTree>
    <p:extLst>
      <p:ext uri="{BB962C8B-B14F-4D97-AF65-F5344CB8AC3E}">
        <p14:creationId xmlns:p14="http://schemas.microsoft.com/office/powerpoint/2010/main" val="291006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err="1" smtClean="0"/>
              <a:t>Akash</a:t>
            </a:r>
            <a:r>
              <a:rPr lang="en-US" altLang="zh-CN" sz="4400" dirty="0" smtClean="0"/>
              <a:t>: STARS</a:t>
            </a:r>
            <a:endParaRPr lang="zh-CN" altLang="en-US" sz="4400" dirty="0"/>
          </a:p>
        </p:txBody>
      </p:sp>
      <p:sp>
        <p:nvSpPr>
          <p:cNvPr id="3" name="Content Placeholder 2"/>
          <p:cNvSpPr>
            <a:spLocks noGrp="1"/>
          </p:cNvSpPr>
          <p:nvPr>
            <p:ph idx="1"/>
          </p:nvPr>
        </p:nvSpPr>
        <p:spPr>
          <a:xfrm>
            <a:off x="467544" y="1844824"/>
            <a:ext cx="8229600" cy="4525963"/>
          </a:xfrm>
        </p:spPr>
        <p:txBody>
          <a:bodyPr>
            <a:normAutofit/>
          </a:bodyPr>
          <a:lstStyle/>
          <a:p>
            <a:pPr marL="0" indent="0">
              <a:lnSpc>
                <a:spcPct val="80000"/>
              </a:lnSpc>
              <a:buSzPct val="166000"/>
              <a:buFont typeface="Arial" pitchFamily="34" charset="0"/>
              <a:buNone/>
            </a:pPr>
            <a:r>
              <a:rPr lang="en-US" altLang="zh-CN" sz="1700" b="1" dirty="0"/>
              <a:t>Parts: </a:t>
            </a:r>
            <a:endParaRPr lang="en-US" altLang="zh-CN" sz="1700" b="1" dirty="0" smtClean="0"/>
          </a:p>
          <a:p>
            <a:pPr marL="0" indent="0">
              <a:lnSpc>
                <a:spcPct val="80000"/>
              </a:lnSpc>
              <a:buSzPct val="166000"/>
              <a:buFont typeface="Arial" pitchFamily="34" charset="0"/>
              <a:buNone/>
            </a:pPr>
            <a:r>
              <a:rPr lang="en-US" altLang="zh-CN" sz="1700" b="1" dirty="0" smtClean="0"/>
              <a:t> </a:t>
            </a:r>
            <a:r>
              <a:rPr lang="en-US" altLang="zh-CN" sz="1700" dirty="0" err="1"/>
              <a:t>Arduino</a:t>
            </a:r>
            <a:r>
              <a:rPr lang="en-US" altLang="zh-CN" sz="1700" dirty="0"/>
              <a:t> Mega, 5-7 Microprocessors, 25 White LEDS, 20 Blue LEDS, </a:t>
            </a:r>
            <a:r>
              <a:rPr lang="en-US" altLang="zh-CN" sz="1700" dirty="0" smtClean="0"/>
              <a:t>5 </a:t>
            </a:r>
            <a:r>
              <a:rPr lang="en-US" altLang="zh-CN" sz="1700" dirty="0"/>
              <a:t>Red LEDS</a:t>
            </a:r>
          </a:p>
          <a:p>
            <a:pPr marL="0" indent="0">
              <a:lnSpc>
                <a:spcPct val="80000"/>
              </a:lnSpc>
              <a:buSzPct val="166000"/>
              <a:buFont typeface="Arial" pitchFamily="34" charset="0"/>
              <a:buNone/>
            </a:pPr>
            <a:endParaRPr lang="en-US" altLang="zh-CN" sz="1700" dirty="0"/>
          </a:p>
          <a:p>
            <a:pPr marL="0" indent="0">
              <a:lnSpc>
                <a:spcPct val="80000"/>
              </a:lnSpc>
              <a:buSzPct val="166000"/>
              <a:buFont typeface="Arial" pitchFamily="34" charset="0"/>
              <a:buNone/>
            </a:pPr>
            <a:r>
              <a:rPr lang="en-US" altLang="zh-CN" sz="1700" b="1" dirty="0"/>
              <a:t>1 input: </a:t>
            </a:r>
            <a:r>
              <a:rPr lang="en-US" altLang="zh-CN" sz="1700" dirty="0"/>
              <a:t>Light Sensor (Light/Dark)</a:t>
            </a:r>
          </a:p>
          <a:p>
            <a:pPr marL="0" indent="0">
              <a:lnSpc>
                <a:spcPct val="80000"/>
              </a:lnSpc>
              <a:buSzPct val="166000"/>
              <a:buFont typeface="Arial" pitchFamily="34" charset="0"/>
              <a:buNone/>
            </a:pPr>
            <a:r>
              <a:rPr lang="en-US" altLang="zh-CN" sz="1700" b="1" dirty="0"/>
              <a:t>2 outputs: </a:t>
            </a:r>
            <a:r>
              <a:rPr lang="en-US" altLang="zh-CN" sz="1700" dirty="0"/>
              <a:t>Dark LED Clusters, Bright LED Clusters</a:t>
            </a:r>
          </a:p>
          <a:p>
            <a:pPr marL="0" indent="0">
              <a:lnSpc>
                <a:spcPct val="80000"/>
              </a:lnSpc>
              <a:buSzPct val="166000"/>
              <a:buFont typeface="Arial" pitchFamily="34" charset="0"/>
              <a:buNone/>
            </a:pPr>
            <a:endParaRPr lang="en-US" altLang="zh-CN" sz="1700" dirty="0"/>
          </a:p>
          <a:p>
            <a:pPr marL="0" indent="0">
              <a:lnSpc>
                <a:spcPct val="80000"/>
              </a:lnSpc>
              <a:buSzPct val="166000"/>
              <a:buFont typeface="Arial" pitchFamily="34" charset="0"/>
              <a:buNone/>
            </a:pPr>
            <a:r>
              <a:rPr lang="en-US" altLang="zh-CN" sz="1700" b="1" dirty="0"/>
              <a:t>Dark Animation: </a:t>
            </a:r>
            <a:endParaRPr lang="en-US" altLang="zh-CN" sz="1700" b="1" dirty="0" smtClean="0"/>
          </a:p>
          <a:p>
            <a:pPr marL="0" indent="0">
              <a:lnSpc>
                <a:spcPct val="80000"/>
              </a:lnSpc>
              <a:buSzPct val="166000"/>
              <a:buFont typeface="Arial" pitchFamily="34" charset="0"/>
              <a:buNone/>
            </a:pPr>
            <a:r>
              <a:rPr lang="en-US" altLang="zh-CN" sz="1700" dirty="0" smtClean="0"/>
              <a:t>Both </a:t>
            </a:r>
            <a:r>
              <a:rPr lang="en-US" altLang="zh-CN" sz="1700" dirty="0"/>
              <a:t>LED Clusters will shine </a:t>
            </a:r>
            <a:r>
              <a:rPr lang="en-US" altLang="zh-CN" sz="1700" dirty="0" smtClean="0"/>
              <a:t>beautiful</a:t>
            </a:r>
          </a:p>
          <a:p>
            <a:pPr marL="0" indent="0">
              <a:lnSpc>
                <a:spcPct val="80000"/>
              </a:lnSpc>
              <a:buSzPct val="166000"/>
              <a:buFont typeface="Arial" pitchFamily="34" charset="0"/>
              <a:buNone/>
            </a:pPr>
            <a:r>
              <a:rPr lang="en-US" altLang="zh-CN" sz="1700" dirty="0" smtClean="0"/>
              <a:t>(Achieved </a:t>
            </a:r>
            <a:r>
              <a:rPr lang="en-US" altLang="zh-CN" sz="1700" dirty="0"/>
              <a:t>by a magical loop yet to be discovered)</a:t>
            </a:r>
          </a:p>
          <a:p>
            <a:pPr marL="0" indent="0">
              <a:lnSpc>
                <a:spcPct val="80000"/>
              </a:lnSpc>
              <a:buSzPct val="166000"/>
              <a:buFont typeface="Arial" pitchFamily="34" charset="0"/>
              <a:buNone/>
            </a:pPr>
            <a:endParaRPr lang="en-US" altLang="zh-CN" sz="1700" dirty="0"/>
          </a:p>
          <a:p>
            <a:pPr marL="0" indent="0">
              <a:lnSpc>
                <a:spcPct val="80000"/>
              </a:lnSpc>
              <a:buSzPct val="166000"/>
              <a:buFont typeface="Arial" pitchFamily="34" charset="0"/>
              <a:buNone/>
            </a:pPr>
            <a:r>
              <a:rPr lang="en-US" altLang="zh-CN" sz="1700" b="1" dirty="0"/>
              <a:t>Interactivity: </a:t>
            </a:r>
            <a:r>
              <a:rPr lang="en-US" altLang="zh-CN" sz="1700" dirty="0"/>
              <a:t>None</a:t>
            </a:r>
          </a:p>
          <a:p>
            <a:pPr marL="0" indent="0">
              <a:lnSpc>
                <a:spcPct val="80000"/>
              </a:lnSpc>
              <a:buSzPct val="166000"/>
              <a:buFont typeface="Arial" pitchFamily="34" charset="0"/>
              <a:buNone/>
            </a:pPr>
            <a:endParaRPr lang="en-US" altLang="zh-CN" sz="1700" b="1" dirty="0"/>
          </a:p>
          <a:p>
            <a:pPr marL="0" indent="0">
              <a:lnSpc>
                <a:spcPct val="80000"/>
              </a:lnSpc>
              <a:buSzPct val="166000"/>
              <a:buFont typeface="Arial" pitchFamily="34" charset="0"/>
              <a:buNone/>
            </a:pPr>
            <a:r>
              <a:rPr lang="en-US" altLang="zh-CN" sz="1700" b="1" dirty="0"/>
              <a:t>Challenges: </a:t>
            </a:r>
            <a:endParaRPr lang="en-US" altLang="zh-CN" sz="1700" b="1" dirty="0" smtClean="0"/>
          </a:p>
          <a:p>
            <a:pPr marL="0" indent="0">
              <a:lnSpc>
                <a:spcPct val="80000"/>
              </a:lnSpc>
              <a:buSzPct val="166000"/>
              <a:buFont typeface="Arial" pitchFamily="34" charset="0"/>
              <a:buNone/>
            </a:pPr>
            <a:r>
              <a:rPr lang="en-US" altLang="zh-CN" sz="1700" dirty="0" smtClean="0"/>
              <a:t>Finding </a:t>
            </a:r>
            <a:r>
              <a:rPr lang="en-US" altLang="zh-CN" sz="1700" dirty="0"/>
              <a:t>the magical loop</a:t>
            </a:r>
          </a:p>
          <a:p>
            <a:pPr marL="0" indent="0">
              <a:lnSpc>
                <a:spcPct val="80000"/>
              </a:lnSpc>
              <a:buSzPct val="166000"/>
              <a:buFont typeface="Arial" pitchFamily="34" charset="0"/>
              <a:buNone/>
            </a:pPr>
            <a:r>
              <a:rPr lang="en-US" altLang="zh-CN" sz="1700" dirty="0" smtClean="0"/>
              <a:t>And </a:t>
            </a:r>
            <a:r>
              <a:rPr lang="en-US" altLang="zh-CN" sz="1700" dirty="0"/>
              <a:t>of course, wiring…</a:t>
            </a:r>
          </a:p>
        </p:txBody>
      </p:sp>
    </p:spTree>
    <p:extLst>
      <p:ext uri="{BB962C8B-B14F-4D97-AF65-F5344CB8AC3E}">
        <p14:creationId xmlns:p14="http://schemas.microsoft.com/office/powerpoint/2010/main" val="74808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Xinwu</a:t>
            </a:r>
            <a:r>
              <a:rPr lang="en-US" altLang="zh-CN" dirty="0" smtClean="0"/>
              <a:t>: FIRE</a:t>
            </a:r>
            <a:endParaRPr lang="zh-CN" altLang="en-US" dirty="0"/>
          </a:p>
        </p:txBody>
      </p:sp>
      <p:sp>
        <p:nvSpPr>
          <p:cNvPr id="3" name="Content Placeholder 2"/>
          <p:cNvSpPr>
            <a:spLocks noGrp="1"/>
          </p:cNvSpPr>
          <p:nvPr>
            <p:ph idx="1"/>
          </p:nvPr>
        </p:nvSpPr>
        <p:spPr>
          <a:xfrm>
            <a:off x="467544" y="1556792"/>
            <a:ext cx="8229600" cy="4752528"/>
          </a:xfrm>
        </p:spPr>
        <p:txBody>
          <a:bodyPr>
            <a:noAutofit/>
          </a:bodyPr>
          <a:lstStyle/>
          <a:p>
            <a:pPr marL="457200" lvl="1" indent="0">
              <a:lnSpc>
                <a:spcPct val="100000"/>
              </a:lnSpc>
              <a:buNone/>
            </a:pPr>
            <a:r>
              <a:rPr lang="en-US" altLang="zh-CN" sz="1400" b="1" dirty="0"/>
              <a:t>Parts: </a:t>
            </a:r>
            <a:endParaRPr lang="en-US" altLang="zh-CN" sz="1400" b="1" dirty="0" smtClean="0"/>
          </a:p>
          <a:p>
            <a:pPr marL="457200" lvl="1" indent="0">
              <a:lnSpc>
                <a:spcPct val="100000"/>
              </a:lnSpc>
              <a:buNone/>
            </a:pPr>
            <a:r>
              <a:rPr lang="en-US" altLang="zh-CN" sz="1400" dirty="0" smtClean="0"/>
              <a:t>3 </a:t>
            </a:r>
            <a:r>
              <a:rPr lang="en-US" altLang="zh-CN" sz="1400" dirty="0"/>
              <a:t>pagodas, each containing:</a:t>
            </a:r>
          </a:p>
          <a:p>
            <a:pPr marL="457200" lvl="1" indent="0">
              <a:lnSpc>
                <a:spcPct val="100000"/>
              </a:lnSpc>
              <a:buNone/>
            </a:pPr>
            <a:r>
              <a:rPr lang="en-US" altLang="zh-CN" sz="1400" dirty="0" smtClean="0"/>
              <a:t>	7 </a:t>
            </a:r>
            <a:r>
              <a:rPr lang="en-US" altLang="zh-CN" sz="1400" dirty="0"/>
              <a:t>lines of orange LEDs (for candles), 1 cluster of yellow LEDs (for roof)</a:t>
            </a:r>
          </a:p>
          <a:p>
            <a:pPr marL="457200" lvl="1" indent="0">
              <a:lnSpc>
                <a:spcPct val="100000"/>
              </a:lnSpc>
              <a:buNone/>
            </a:pPr>
            <a:r>
              <a:rPr lang="en-US" altLang="zh-CN" sz="1400" dirty="0"/>
              <a:t>            2 lantern strips, each containing:</a:t>
            </a:r>
          </a:p>
          <a:p>
            <a:pPr marL="457200" lvl="1" indent="0">
              <a:lnSpc>
                <a:spcPct val="100000"/>
              </a:lnSpc>
              <a:buNone/>
            </a:pPr>
            <a:r>
              <a:rPr lang="en-US" altLang="zh-CN" sz="1400" dirty="0"/>
              <a:t>	1 touch sensor, 5 red LEDs</a:t>
            </a:r>
          </a:p>
          <a:p>
            <a:pPr marL="457200" lvl="1" indent="0">
              <a:lnSpc>
                <a:spcPct val="100000"/>
              </a:lnSpc>
              <a:buNone/>
            </a:pPr>
            <a:endParaRPr lang="en-US" altLang="zh-CN" sz="1400" dirty="0"/>
          </a:p>
          <a:p>
            <a:pPr marL="457200" lvl="1" indent="0">
              <a:lnSpc>
                <a:spcPct val="100000"/>
              </a:lnSpc>
              <a:buNone/>
            </a:pPr>
            <a:r>
              <a:rPr lang="en-US" altLang="zh-CN" sz="1400" b="1" dirty="0"/>
              <a:t>2 inputs: </a:t>
            </a:r>
            <a:r>
              <a:rPr lang="en-US" altLang="zh-CN" sz="1400" dirty="0"/>
              <a:t>day/night (light sensor), user stroke (touch sensor)</a:t>
            </a:r>
          </a:p>
          <a:p>
            <a:pPr marL="457200" lvl="1" indent="0">
              <a:lnSpc>
                <a:spcPct val="100000"/>
              </a:lnSpc>
              <a:buNone/>
            </a:pPr>
            <a:r>
              <a:rPr lang="en-US" altLang="zh-CN" sz="1400" b="1" dirty="0"/>
              <a:t>10 outputs: </a:t>
            </a:r>
            <a:r>
              <a:rPr lang="en-US" altLang="zh-CN" sz="1400" dirty="0"/>
              <a:t>7 orange LED clusters, 1 yellow LED cluster, 2 red LED cluster</a:t>
            </a:r>
          </a:p>
          <a:p>
            <a:pPr marL="457200" lvl="1" indent="0">
              <a:lnSpc>
                <a:spcPct val="100000"/>
              </a:lnSpc>
              <a:buNone/>
            </a:pPr>
            <a:endParaRPr lang="en-US" altLang="zh-CN" sz="1400" dirty="0"/>
          </a:p>
          <a:p>
            <a:pPr marL="457200" lvl="1" indent="0">
              <a:lnSpc>
                <a:spcPct val="100000"/>
              </a:lnSpc>
              <a:buNone/>
            </a:pPr>
            <a:r>
              <a:rPr lang="en-US" altLang="zh-CN" sz="1400" b="1" dirty="0"/>
              <a:t>Night animation: </a:t>
            </a:r>
            <a:endParaRPr lang="en-US" altLang="zh-CN" sz="1400" b="1" dirty="0" smtClean="0"/>
          </a:p>
          <a:p>
            <a:pPr marL="457200" lvl="1" indent="0">
              <a:lnSpc>
                <a:spcPct val="100000"/>
              </a:lnSpc>
              <a:buNone/>
            </a:pPr>
            <a:r>
              <a:rPr lang="en-US" altLang="zh-CN" sz="1400" dirty="0" smtClean="0"/>
              <a:t>roof </a:t>
            </a:r>
            <a:r>
              <a:rPr lang="en-US" altLang="zh-CN" sz="1400" dirty="0"/>
              <a:t>lights up simultaneously, candles lights up layer by layer </a:t>
            </a:r>
            <a:r>
              <a:rPr lang="en-US" altLang="zh-CN" sz="1400" dirty="0" smtClean="0"/>
              <a:t>according </a:t>
            </a:r>
            <a:r>
              <a:rPr lang="en-US" altLang="zh-CN" sz="1400" dirty="0"/>
              <a:t>to brightness.</a:t>
            </a:r>
          </a:p>
          <a:p>
            <a:pPr marL="457200" lvl="1" indent="0">
              <a:lnSpc>
                <a:spcPct val="100000"/>
              </a:lnSpc>
              <a:buNone/>
            </a:pPr>
            <a:r>
              <a:rPr lang="en-US" altLang="zh-CN" sz="1400" dirty="0" smtClean="0"/>
              <a:t>lantern </a:t>
            </a:r>
            <a:r>
              <a:rPr lang="en-US" altLang="zh-CN" sz="1400" dirty="0"/>
              <a:t>strips light up when </a:t>
            </a:r>
            <a:r>
              <a:rPr lang="en-US" altLang="zh-CN" sz="1400" dirty="0" smtClean="0"/>
              <a:t>stroke</a:t>
            </a:r>
          </a:p>
          <a:p>
            <a:pPr marL="457200" lvl="1" indent="0">
              <a:lnSpc>
                <a:spcPct val="100000"/>
              </a:lnSpc>
              <a:buNone/>
            </a:pPr>
            <a:endParaRPr lang="en-US" altLang="zh-CN" sz="1400" dirty="0"/>
          </a:p>
          <a:p>
            <a:pPr marL="457200" lvl="1" indent="0">
              <a:buNone/>
            </a:pPr>
            <a:r>
              <a:rPr lang="en-US" altLang="zh-CN" sz="1400" b="1" dirty="0"/>
              <a:t>Interactivity</a:t>
            </a:r>
            <a:r>
              <a:rPr lang="en-US" altLang="zh-CN" sz="1400" b="1" dirty="0" smtClean="0"/>
              <a:t>: </a:t>
            </a:r>
            <a:r>
              <a:rPr lang="en-US" altLang="zh-CN" sz="1400" dirty="0" smtClean="0"/>
              <a:t>Stroke</a:t>
            </a:r>
            <a:endParaRPr lang="en-US" altLang="zh-CN" sz="1400" dirty="0"/>
          </a:p>
          <a:p>
            <a:pPr marL="457200" lvl="1" indent="0">
              <a:lnSpc>
                <a:spcPct val="100000"/>
              </a:lnSpc>
              <a:buNone/>
            </a:pPr>
            <a:endParaRPr lang="en-US" altLang="zh-CN" sz="1400" dirty="0"/>
          </a:p>
          <a:p>
            <a:pPr marL="457200" lvl="1" indent="0">
              <a:lnSpc>
                <a:spcPct val="100000"/>
              </a:lnSpc>
              <a:buNone/>
            </a:pPr>
            <a:r>
              <a:rPr lang="en-US" altLang="zh-CN" sz="1400" b="1" dirty="0"/>
              <a:t>Challenges: </a:t>
            </a:r>
            <a:endParaRPr lang="en-US" altLang="zh-CN" sz="1400" b="1" dirty="0" smtClean="0"/>
          </a:p>
          <a:p>
            <a:pPr marL="457200" lvl="1" indent="0">
              <a:lnSpc>
                <a:spcPct val="100000"/>
              </a:lnSpc>
              <a:buNone/>
            </a:pPr>
            <a:r>
              <a:rPr lang="en-US" altLang="zh-CN" sz="1400" dirty="0" smtClean="0"/>
              <a:t>wiring</a:t>
            </a:r>
            <a:r>
              <a:rPr lang="en-US" altLang="zh-CN" sz="1400" dirty="0"/>
              <a:t>, </a:t>
            </a:r>
            <a:r>
              <a:rPr lang="en-US" altLang="zh-CN" sz="1400" dirty="0" err="1" smtClean="0"/>
              <a:t>wiring,wiring</a:t>
            </a:r>
            <a:r>
              <a:rPr lang="en-US" altLang="zh-CN" sz="1400" dirty="0" smtClean="0"/>
              <a:t>…</a:t>
            </a:r>
          </a:p>
          <a:p>
            <a:pPr marL="457200" lvl="1" indent="0">
              <a:lnSpc>
                <a:spcPct val="100000"/>
              </a:lnSpc>
              <a:buNone/>
            </a:pPr>
            <a:r>
              <a:rPr lang="en-US" altLang="zh-CN" sz="1400" dirty="0" smtClean="0"/>
              <a:t>lighting </a:t>
            </a:r>
            <a:r>
              <a:rPr lang="en-US" altLang="zh-CN" sz="1400" dirty="0"/>
              <a:t>up the candles layer by layer</a:t>
            </a:r>
            <a:r>
              <a:rPr lang="en-US" altLang="zh-CN" sz="1400" b="1" dirty="0">
                <a:solidFill>
                  <a:srgbClr val="000000"/>
                </a:solidFill>
                <a:latin typeface="Arial"/>
                <a:ea typeface="Arial"/>
              </a:rPr>
              <a:t>	</a:t>
            </a:r>
            <a:r>
              <a:rPr lang="en-US" altLang="zh-CN" sz="1400" b="1" dirty="0" smtClean="0">
                <a:solidFill>
                  <a:srgbClr val="000000"/>
                </a:solidFill>
                <a:latin typeface="Arial"/>
                <a:ea typeface="Arial"/>
              </a:rPr>
              <a:t>	</a:t>
            </a:r>
          </a:p>
        </p:txBody>
      </p:sp>
    </p:spTree>
    <p:extLst>
      <p:ext uri="{BB962C8B-B14F-4D97-AF65-F5344CB8AC3E}">
        <p14:creationId xmlns:p14="http://schemas.microsoft.com/office/powerpoint/2010/main" val="295268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78360162"/>
              </p:ext>
            </p:extLst>
          </p:nvPr>
        </p:nvGraphicFramePr>
        <p:xfrm>
          <a:off x="457200" y="620688"/>
          <a:ext cx="8507288" cy="5810240"/>
        </p:xfrm>
        <a:graphic>
          <a:graphicData uri="http://schemas.openxmlformats.org/drawingml/2006/table">
            <a:tbl>
              <a:tblPr firstRow="1" bandRow="1">
                <a:tableStyleId>{5C22544A-7EE6-4342-B048-85BDC9FD1C3A}</a:tableStyleId>
              </a:tblPr>
              <a:tblGrid>
                <a:gridCol w="3178696"/>
                <a:gridCol w="5328592"/>
              </a:tblGrid>
              <a:tr h="720080">
                <a:tc>
                  <a:txBody>
                    <a:bodyPr/>
                    <a:lstStyle/>
                    <a:p>
                      <a:r>
                        <a:rPr lang="en-US" altLang="zh-CN" sz="3600" dirty="0" smtClean="0"/>
                        <a:t>RISKs</a:t>
                      </a:r>
                      <a:endParaRPr lang="zh-CN" altLang="en-US" sz="3600" dirty="0"/>
                    </a:p>
                  </a:txBody>
                  <a:tcPr/>
                </a:tc>
                <a:tc>
                  <a:txBody>
                    <a:bodyPr/>
                    <a:lstStyle/>
                    <a:p>
                      <a:r>
                        <a:rPr lang="en-US" altLang="zh-CN" sz="3600" dirty="0" smtClean="0"/>
                        <a:t>MITIGATION</a:t>
                      </a:r>
                      <a:endParaRPr lang="zh-CN" altLang="en-US" sz="3600" dirty="0"/>
                    </a:p>
                  </a:txBody>
                  <a:tcPr/>
                </a:tc>
              </a:tr>
              <a:tr h="2282552">
                <a:tc>
                  <a:txBody>
                    <a:bodyPr/>
                    <a:lstStyle/>
                    <a:p>
                      <a:pPr marL="0" indent="0">
                        <a:buNone/>
                      </a:pPr>
                      <a:endParaRPr lang="en-US" altLang="zh-CN" sz="1800" b="0" i="0" kern="1200" dirty="0" smtClean="0">
                        <a:solidFill>
                          <a:schemeClr val="dk1"/>
                        </a:solidFill>
                        <a:effectLst/>
                        <a:latin typeface="+mn-lt"/>
                        <a:ea typeface="+mn-ea"/>
                        <a:cs typeface="+mn-cs"/>
                      </a:endParaRPr>
                    </a:p>
                    <a:p>
                      <a:pPr marL="0" indent="0">
                        <a:buNone/>
                      </a:pPr>
                      <a:endParaRPr lang="en-US" altLang="zh-CN" sz="1800" b="0" i="0" kern="1200" dirty="0" smtClean="0">
                        <a:solidFill>
                          <a:schemeClr val="dk1"/>
                        </a:solidFill>
                        <a:effectLst/>
                        <a:latin typeface="+mn-lt"/>
                        <a:ea typeface="+mn-ea"/>
                        <a:cs typeface="+mn-cs"/>
                      </a:endParaRPr>
                    </a:p>
                    <a:p>
                      <a:pPr marL="0" indent="0">
                        <a:buNone/>
                      </a:pPr>
                      <a:endParaRPr lang="en-US" altLang="zh-CN" sz="1800" b="0" i="0" kern="1200" dirty="0" smtClean="0">
                        <a:solidFill>
                          <a:schemeClr val="dk1"/>
                        </a:solidFill>
                        <a:effectLst/>
                        <a:latin typeface="+mn-lt"/>
                        <a:ea typeface="+mn-ea"/>
                        <a:cs typeface="+mn-cs"/>
                      </a:endParaRPr>
                    </a:p>
                    <a:p>
                      <a:pPr marL="0" indent="0">
                        <a:buNone/>
                      </a:pPr>
                      <a:r>
                        <a:rPr lang="en-US" altLang="zh-CN" sz="1800" b="0" i="0" kern="1200" dirty="0" smtClean="0">
                          <a:solidFill>
                            <a:schemeClr val="dk1"/>
                          </a:solidFill>
                          <a:effectLst/>
                          <a:latin typeface="+mn-lt"/>
                          <a:ea typeface="+mn-ea"/>
                          <a:cs typeface="+mn-cs"/>
                        </a:rPr>
                        <a:t>1.</a:t>
                      </a:r>
                      <a:r>
                        <a:rPr lang="en-US" altLang="zh-CN" sz="1800" b="0" i="0" kern="1200" baseline="0" dirty="0" smtClean="0">
                          <a:solidFill>
                            <a:schemeClr val="dk1"/>
                          </a:solidFill>
                          <a:effectLst/>
                          <a:latin typeface="+mn-lt"/>
                          <a:ea typeface="+mn-ea"/>
                          <a:cs typeface="+mn-cs"/>
                        </a:rPr>
                        <a:t> </a:t>
                      </a:r>
                      <a:r>
                        <a:rPr lang="en-US" altLang="zh-CN" sz="1800" b="0" i="0" kern="1200" dirty="0" smtClean="0">
                          <a:solidFill>
                            <a:schemeClr val="dk1"/>
                          </a:solidFill>
                          <a:effectLst/>
                          <a:latin typeface="+mn-lt"/>
                          <a:ea typeface="+mn-ea"/>
                          <a:cs typeface="+mn-cs"/>
                        </a:rPr>
                        <a:t>Large scale design, heavy wiring</a:t>
                      </a:r>
                    </a:p>
                    <a:p>
                      <a:pPr marL="457200" indent="-457200">
                        <a:buAutoNum type="arabicPeriod"/>
                      </a:pPr>
                      <a:endParaRPr lang="en-US" altLang="zh-CN" sz="1800" b="0" i="0" kern="1200" dirty="0" smtClean="0">
                        <a:solidFill>
                          <a:schemeClr val="dk1"/>
                        </a:solidFill>
                        <a:effectLst/>
                        <a:latin typeface="+mn-lt"/>
                        <a:ea typeface="+mn-ea"/>
                        <a:cs typeface="+mn-cs"/>
                      </a:endParaRPr>
                    </a:p>
                    <a:p>
                      <a:r>
                        <a:rPr lang="en-US" altLang="zh-CN" sz="1800" b="0" i="0" kern="1200" dirty="0" smtClean="0">
                          <a:solidFill>
                            <a:schemeClr val="dk1"/>
                          </a:solidFill>
                          <a:effectLst/>
                          <a:latin typeface="+mn-lt"/>
                          <a:ea typeface="+mn-ea"/>
                          <a:cs typeface="+mn-cs"/>
                        </a:rPr>
                        <a:t>2. </a:t>
                      </a:r>
                      <a:r>
                        <a:rPr lang="en-US" altLang="zh-CN" sz="1800" b="0" i="0" kern="1200" dirty="0" smtClean="0">
                          <a:solidFill>
                            <a:schemeClr val="dk1"/>
                          </a:solidFill>
                          <a:effectLst/>
                          <a:latin typeface="+mn-lt"/>
                          <a:ea typeface="+mn-ea"/>
                          <a:cs typeface="+mn-cs"/>
                        </a:rPr>
                        <a:t>Several discrete elements for the final design</a:t>
                      </a:r>
                    </a:p>
                    <a:p>
                      <a:endParaRPr lang="en-US" altLang="zh-CN" sz="1800" b="0" i="0" kern="1200" dirty="0" smtClean="0">
                        <a:solidFill>
                          <a:schemeClr val="dk1"/>
                        </a:solidFill>
                        <a:effectLst/>
                        <a:latin typeface="+mn-lt"/>
                        <a:ea typeface="+mn-ea"/>
                        <a:cs typeface="+mn-cs"/>
                      </a:endParaRPr>
                    </a:p>
                    <a:p>
                      <a:r>
                        <a:rPr lang="en-US" altLang="zh-CN" sz="1800" b="0" i="0" kern="1200" dirty="0" smtClean="0">
                          <a:solidFill>
                            <a:schemeClr val="dk1"/>
                          </a:solidFill>
                          <a:effectLst/>
                          <a:latin typeface="+mn-lt"/>
                          <a:ea typeface="+mn-ea"/>
                          <a:cs typeface="+mn-cs"/>
                        </a:rPr>
                        <a:t>3. </a:t>
                      </a:r>
                      <a:r>
                        <a:rPr lang="en-US" altLang="zh-CN" sz="1800" b="0" i="0" kern="1200" dirty="0" smtClean="0">
                          <a:solidFill>
                            <a:schemeClr val="dk1"/>
                          </a:solidFill>
                          <a:effectLst/>
                          <a:latin typeface="+mn-lt"/>
                          <a:ea typeface="+mn-ea"/>
                          <a:cs typeface="+mn-cs"/>
                        </a:rPr>
                        <a:t>Unfamiliarity with large scale and structural design</a:t>
                      </a:r>
                      <a:endParaRPr lang="en-US" altLang="zh-CN" sz="1800" b="0" i="0" kern="1200" dirty="0" smtClean="0">
                        <a:solidFill>
                          <a:schemeClr val="dk1"/>
                        </a:solidFill>
                        <a:effectLst/>
                        <a:latin typeface="+mn-lt"/>
                        <a:ea typeface="+mn-ea"/>
                        <a:cs typeface="+mn-cs"/>
                      </a:endParaRPr>
                    </a:p>
                    <a:p>
                      <a:endParaRPr lang="en-US" altLang="zh-CN" sz="2000" baseline="0" dirty="0" smtClean="0">
                        <a:solidFill>
                          <a:srgbClr val="FF0000"/>
                        </a:solidFill>
                      </a:endParaRPr>
                    </a:p>
                  </a:txBody>
                  <a:tcPr/>
                </a:tc>
                <a:tc>
                  <a:txBody>
                    <a:bodyPr/>
                    <a:lstStyle/>
                    <a:p>
                      <a:pPr marL="342900" indent="-342900">
                        <a:buAutoNum type="arabicPeriod"/>
                      </a:pPr>
                      <a:r>
                        <a:rPr lang="en-US" altLang="zh-CN" sz="1800" b="0" i="0" kern="1200" dirty="0" smtClean="0">
                          <a:solidFill>
                            <a:schemeClr val="dk1"/>
                          </a:solidFill>
                          <a:effectLst/>
                          <a:latin typeface="+mn-lt"/>
                          <a:ea typeface="+mn-ea"/>
                          <a:cs typeface="+mn-cs"/>
                        </a:rPr>
                        <a:t>Focus on modularity. Rather than a single microcontroller working all LEDs, each distinct element will have its own standalone command module that handles the LED cluster. Therefore failures, if any, will be isolated and easily identified on the module level.</a:t>
                      </a:r>
                    </a:p>
                    <a:p>
                      <a:pPr marL="342900" indent="-342900">
                        <a:buAutoNum type="arabicPeriod"/>
                      </a:pPr>
                      <a:endParaRPr lang="en-US" altLang="zh-CN" sz="2000" dirty="0" smtClean="0"/>
                    </a:p>
                    <a:p>
                      <a:pPr marL="342900" indent="-342900">
                        <a:buAutoNum type="arabicPeriod" startAt="2"/>
                      </a:pPr>
                      <a:r>
                        <a:rPr lang="en-US" altLang="zh-CN" sz="1800" b="0" i="0" kern="1200" dirty="0" smtClean="0">
                          <a:solidFill>
                            <a:schemeClr val="dk1"/>
                          </a:solidFill>
                          <a:effectLst/>
                          <a:latin typeface="+mn-lt"/>
                          <a:ea typeface="+mn-ea"/>
                          <a:cs typeface="+mn-cs"/>
                        </a:rPr>
                        <a:t>Tasks are allocated with separate ICs   </a:t>
                      </a:r>
                    </a:p>
                    <a:p>
                      <a:pPr marL="0" indent="0">
                        <a:buNone/>
                      </a:pPr>
                      <a:r>
                        <a:rPr lang="en-US" altLang="zh-CN" sz="1800" b="0" i="0" kern="1200" dirty="0" smtClean="0">
                          <a:solidFill>
                            <a:schemeClr val="dk1"/>
                          </a:solidFill>
                          <a:effectLst/>
                          <a:latin typeface="+mn-lt"/>
                          <a:ea typeface="+mn-ea"/>
                          <a:cs typeface="+mn-cs"/>
                        </a:rPr>
                        <a:t>      dedicated to troubleshooting the various</a:t>
                      </a:r>
                    </a:p>
                    <a:p>
                      <a:pPr marL="0" indent="0">
                        <a:buNone/>
                      </a:pPr>
                      <a:r>
                        <a:rPr lang="en-US" altLang="zh-CN" sz="1800" b="0" i="0" kern="1200" dirty="0" smtClean="0">
                          <a:solidFill>
                            <a:schemeClr val="dk1"/>
                          </a:solidFill>
                          <a:effectLst/>
                          <a:latin typeface="+mn-lt"/>
                          <a:ea typeface="+mn-ea"/>
                          <a:cs typeface="+mn-cs"/>
                        </a:rPr>
                        <a:t>      components. Project will be built from   </a:t>
                      </a:r>
                    </a:p>
                    <a:p>
                      <a:pPr marL="0" indent="0">
                        <a:buNone/>
                      </a:pPr>
                      <a:r>
                        <a:rPr lang="en-US" altLang="zh-CN" sz="1800" b="0" i="0" kern="1200" dirty="0" smtClean="0">
                          <a:solidFill>
                            <a:schemeClr val="dk1"/>
                          </a:solidFill>
                          <a:effectLst/>
                          <a:latin typeface="+mn-lt"/>
                          <a:ea typeface="+mn-ea"/>
                          <a:cs typeface="+mn-cs"/>
                        </a:rPr>
                        <a:t>      bottom up with most critical/basic elements</a:t>
                      </a:r>
                    </a:p>
                    <a:p>
                      <a:pPr marL="0" indent="0">
                        <a:buNone/>
                      </a:pPr>
                      <a:r>
                        <a:rPr lang="en-US" altLang="zh-CN" sz="1800" b="0" i="0" kern="1200" dirty="0" smtClean="0">
                          <a:solidFill>
                            <a:schemeClr val="dk1"/>
                          </a:solidFill>
                          <a:effectLst/>
                          <a:latin typeface="+mn-lt"/>
                          <a:ea typeface="+mn-ea"/>
                          <a:cs typeface="+mn-cs"/>
                        </a:rPr>
                        <a:t>      completed first, and complex elements </a:t>
                      </a:r>
                    </a:p>
                    <a:p>
                      <a:pPr marL="0" indent="0">
                        <a:buNone/>
                      </a:pPr>
                      <a:r>
                        <a:rPr lang="en-US" altLang="zh-CN" sz="1800" b="0" i="0" kern="1200" dirty="0" smtClean="0">
                          <a:solidFill>
                            <a:schemeClr val="dk1"/>
                          </a:solidFill>
                          <a:effectLst/>
                          <a:latin typeface="+mn-lt"/>
                          <a:ea typeface="+mn-ea"/>
                          <a:cs typeface="+mn-cs"/>
                        </a:rPr>
                        <a:t>      added on in subsequent weeks.</a:t>
                      </a:r>
                      <a:endParaRPr lang="en-US" altLang="zh-CN" sz="2000" dirty="0" smtClean="0"/>
                    </a:p>
                    <a:p>
                      <a:pPr marL="0" indent="0">
                        <a:buNone/>
                      </a:pPr>
                      <a:endParaRPr lang="en-US" altLang="zh-CN" sz="2000" dirty="0" smtClean="0"/>
                    </a:p>
                    <a:p>
                      <a:pPr marL="342900" indent="-342900">
                        <a:buAutoNum type="arabicPeriod" startAt="3"/>
                      </a:pPr>
                      <a:r>
                        <a:rPr lang="en-US" altLang="zh-CN" sz="1800" b="0" i="0" kern="1200" dirty="0" smtClean="0">
                          <a:solidFill>
                            <a:schemeClr val="dk1"/>
                          </a:solidFill>
                          <a:effectLst/>
                          <a:latin typeface="+mn-lt"/>
                          <a:ea typeface="+mn-ea"/>
                          <a:cs typeface="+mn-cs"/>
                        </a:rPr>
                        <a:t>IC for structure/water components do </a:t>
                      </a:r>
                    </a:p>
                    <a:p>
                      <a:pPr marL="0" indent="0">
                        <a:buNone/>
                      </a:pPr>
                      <a:r>
                        <a:rPr lang="en-US" altLang="zh-CN" sz="1800" b="0" i="0" kern="1200" dirty="0" smtClean="0">
                          <a:solidFill>
                            <a:schemeClr val="dk1"/>
                          </a:solidFill>
                          <a:effectLst/>
                          <a:latin typeface="+mn-lt"/>
                          <a:ea typeface="+mn-ea"/>
                          <a:cs typeface="+mn-cs"/>
                        </a:rPr>
                        <a:t>      research and complete proof of concept </a:t>
                      </a:r>
                    </a:p>
                    <a:p>
                      <a:pPr marL="0" indent="0">
                        <a:buNone/>
                      </a:pPr>
                      <a:r>
                        <a:rPr lang="en-US" altLang="zh-CN" sz="1800" b="0" i="0" kern="1200" dirty="0" smtClean="0">
                          <a:solidFill>
                            <a:schemeClr val="dk1"/>
                          </a:solidFill>
                          <a:effectLst/>
                          <a:latin typeface="+mn-lt"/>
                          <a:ea typeface="+mn-ea"/>
                          <a:cs typeface="+mn-cs"/>
                        </a:rPr>
                        <a:t>      models before it is incorporated into the </a:t>
                      </a:r>
                    </a:p>
                    <a:p>
                      <a:pPr marL="0" indent="0">
                        <a:buNone/>
                      </a:pPr>
                      <a:r>
                        <a:rPr lang="en-US" altLang="zh-CN" sz="1800" b="0" i="0" kern="1200" dirty="0" smtClean="0">
                          <a:solidFill>
                            <a:schemeClr val="dk1"/>
                          </a:solidFill>
                          <a:effectLst/>
                          <a:latin typeface="+mn-lt"/>
                          <a:ea typeface="+mn-ea"/>
                          <a:cs typeface="+mn-cs"/>
                        </a:rPr>
                        <a:t>      final design.</a:t>
                      </a:r>
                      <a:endParaRPr lang="en-US" altLang="zh-CN" sz="2000" dirty="0" smtClean="0"/>
                    </a:p>
                  </a:txBody>
                  <a:tcPr/>
                </a:tc>
              </a:tr>
            </a:tbl>
          </a:graphicData>
        </a:graphic>
      </p:graphicFrame>
    </p:spTree>
    <p:extLst>
      <p:ext uri="{BB962C8B-B14F-4D97-AF65-F5344CB8AC3E}">
        <p14:creationId xmlns:p14="http://schemas.microsoft.com/office/powerpoint/2010/main" val="274075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Idea Recap	</a:t>
            </a:r>
            <a:endParaRPr lang="zh-CN" altLang="en-US" dirty="0"/>
          </a:p>
        </p:txBody>
      </p:sp>
      <p:sp>
        <p:nvSpPr>
          <p:cNvPr id="5" name="Content Placeholder 4"/>
          <p:cNvSpPr>
            <a:spLocks noGrp="1"/>
          </p:cNvSpPr>
          <p:nvPr>
            <p:ph idx="1"/>
          </p:nvPr>
        </p:nvSpPr>
        <p:spPr/>
        <p:txBody>
          <a:bodyPr/>
          <a:lstStyle/>
          <a:p>
            <a:r>
              <a:rPr lang="en-US" altLang="zh-CN" sz="2000" dirty="0" smtClean="0"/>
              <a:t>3 Layer Painting: LEDs, Paint, Water</a:t>
            </a:r>
          </a:p>
          <a:p>
            <a:r>
              <a:rPr lang="en-US" altLang="zh-CN" sz="2000" dirty="0" smtClean="0"/>
              <a:t>Themes (Contrast): </a:t>
            </a:r>
          </a:p>
          <a:p>
            <a:pPr lvl="1"/>
            <a:r>
              <a:rPr lang="en-US" altLang="zh-CN" sz="2000" dirty="0" smtClean="0"/>
              <a:t>Hot </a:t>
            </a:r>
            <a:r>
              <a:rPr lang="en-US" altLang="zh-CN" sz="2000" dirty="0" err="1" smtClean="0"/>
              <a:t>vs</a:t>
            </a:r>
            <a:r>
              <a:rPr lang="en-US" altLang="zh-CN" sz="2000" dirty="0" smtClean="0"/>
              <a:t> Cold</a:t>
            </a:r>
          </a:p>
          <a:p>
            <a:pPr lvl="1"/>
            <a:r>
              <a:rPr lang="en-US" altLang="zh-CN" sz="2000" dirty="0" smtClean="0"/>
              <a:t>Light </a:t>
            </a:r>
            <a:r>
              <a:rPr lang="en-US" altLang="zh-CN" sz="2000" dirty="0" err="1" smtClean="0"/>
              <a:t>vs</a:t>
            </a:r>
            <a:r>
              <a:rPr lang="en-US" altLang="zh-CN" sz="2000" dirty="0" smtClean="0"/>
              <a:t> Dark</a:t>
            </a:r>
          </a:p>
          <a:p>
            <a:r>
              <a:rPr lang="en-US" altLang="zh-CN" sz="2000" dirty="0" smtClean="0"/>
              <a:t>Features:</a:t>
            </a:r>
          </a:p>
          <a:p>
            <a:pPr lvl="1"/>
            <a:r>
              <a:rPr lang="en-US" altLang="zh-CN" sz="2000" dirty="0" smtClean="0"/>
              <a:t>Touch/Sound responsive animations</a:t>
            </a:r>
          </a:p>
          <a:p>
            <a:r>
              <a:rPr lang="en-US" altLang="zh-CN" sz="2000" dirty="0" smtClean="0"/>
              <a:t>Elements (Colorful things):</a:t>
            </a:r>
          </a:p>
          <a:p>
            <a:pPr lvl="1"/>
            <a:r>
              <a:rPr lang="en-US" altLang="zh-CN" sz="2000" dirty="0" smtClean="0"/>
              <a:t>Cherry Blossoms</a:t>
            </a:r>
          </a:p>
          <a:p>
            <a:pPr lvl="1"/>
            <a:r>
              <a:rPr lang="en-US" altLang="zh-CN" sz="2000" dirty="0" smtClean="0"/>
              <a:t>Waterfalls</a:t>
            </a:r>
          </a:p>
          <a:p>
            <a:pPr lvl="1"/>
            <a:r>
              <a:rPr lang="en-US" altLang="zh-CN" sz="2000" dirty="0" smtClean="0"/>
              <a:t>Stars</a:t>
            </a:r>
          </a:p>
          <a:p>
            <a:pPr lvl="1"/>
            <a:r>
              <a:rPr lang="en-US" altLang="zh-CN" sz="2000" dirty="0" smtClean="0"/>
              <a:t>Pagodas</a:t>
            </a:r>
            <a:endParaRPr lang="en-US" altLang="zh-CN" sz="2000" dirty="0"/>
          </a:p>
        </p:txBody>
      </p:sp>
    </p:spTree>
    <p:extLst>
      <p:ext uri="{BB962C8B-B14F-4D97-AF65-F5344CB8AC3E}">
        <p14:creationId xmlns:p14="http://schemas.microsoft.com/office/powerpoint/2010/main" val="2925738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To Do List	</a:t>
            </a:r>
            <a:endParaRPr lang="zh-CN" altLang="en-US" dirty="0"/>
          </a:p>
        </p:txBody>
      </p:sp>
      <p:sp>
        <p:nvSpPr>
          <p:cNvPr id="3" name="Content Placeholder 2"/>
          <p:cNvSpPr>
            <a:spLocks noGrp="1"/>
          </p:cNvSpPr>
          <p:nvPr>
            <p:ph idx="1"/>
          </p:nvPr>
        </p:nvSpPr>
        <p:spPr/>
        <p:txBody>
          <a:bodyPr/>
          <a:lstStyle/>
          <a:p>
            <a:r>
              <a:rPr lang="en-US" altLang="zh-CN" sz="2000" dirty="0" smtClean="0"/>
              <a:t>We have the parts !!!</a:t>
            </a:r>
          </a:p>
          <a:p>
            <a:pPr lvl="1"/>
            <a:r>
              <a:rPr lang="en-US" altLang="zh-CN" sz="2000" dirty="0" err="1" smtClean="0"/>
              <a:t>Arduino</a:t>
            </a:r>
            <a:r>
              <a:rPr lang="en-US" altLang="zh-CN" sz="2000" dirty="0" smtClean="0"/>
              <a:t>, LEDs, microphones…</a:t>
            </a:r>
          </a:p>
          <a:p>
            <a:r>
              <a:rPr lang="en-US" altLang="zh-CN" sz="2000" dirty="0" smtClean="0"/>
              <a:t>By this week:</a:t>
            </a:r>
          </a:p>
          <a:p>
            <a:pPr lvl="1"/>
            <a:r>
              <a:rPr lang="en-US" altLang="zh-CN" sz="2000" dirty="0" smtClean="0"/>
              <a:t>Final Design/ Composition of Painting</a:t>
            </a:r>
          </a:p>
          <a:p>
            <a:pPr lvl="1"/>
            <a:r>
              <a:rPr lang="en-US" altLang="zh-CN" sz="2000" dirty="0" smtClean="0"/>
              <a:t>Starter Codes for Animations</a:t>
            </a:r>
          </a:p>
          <a:p>
            <a:pPr lvl="1"/>
            <a:r>
              <a:rPr lang="en-US" altLang="zh-CN" sz="2000" dirty="0" smtClean="0"/>
              <a:t>Water </a:t>
            </a:r>
            <a:r>
              <a:rPr lang="en-US" altLang="zh-CN" sz="2000" dirty="0"/>
              <a:t>P</a:t>
            </a:r>
            <a:r>
              <a:rPr lang="en-US" altLang="zh-CN" sz="2000" dirty="0" smtClean="0"/>
              <a:t>ump Assembly</a:t>
            </a:r>
          </a:p>
          <a:p>
            <a:pPr lvl="1"/>
            <a:r>
              <a:rPr lang="en-US" altLang="zh-CN" sz="2000" dirty="0" smtClean="0"/>
              <a:t>Basic LED Tests</a:t>
            </a:r>
          </a:p>
          <a:p>
            <a:pPr lvl="1"/>
            <a:r>
              <a:rPr lang="en-US" altLang="zh-CN" sz="2000" dirty="0" smtClean="0"/>
              <a:t>Painting Test</a:t>
            </a:r>
          </a:p>
          <a:p>
            <a:pPr lvl="1"/>
            <a:r>
              <a:rPr lang="en-US" altLang="zh-CN" sz="2000" dirty="0" smtClean="0"/>
              <a:t>Censor Test</a:t>
            </a:r>
          </a:p>
          <a:p>
            <a:pPr lvl="1"/>
            <a:r>
              <a:rPr lang="en-US" altLang="zh-CN" sz="2000" dirty="0" smtClean="0"/>
              <a:t>Microcontroller Test</a:t>
            </a:r>
            <a:endParaRPr lang="zh-CN" altLang="en-US" sz="2000" dirty="0"/>
          </a:p>
        </p:txBody>
      </p:sp>
    </p:spTree>
    <p:extLst>
      <p:ext uri="{BB962C8B-B14F-4D97-AF65-F5344CB8AC3E}">
        <p14:creationId xmlns:p14="http://schemas.microsoft.com/office/powerpoint/2010/main" val="424057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smtClean="0"/>
              <a:t>Concept Evolution	</a:t>
            </a:r>
            <a:endParaRPr lang="zh-CN" alt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1486473"/>
            <a:ext cx="6840760" cy="480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89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t>Concept Evolution	</a:t>
            </a:r>
            <a:endParaRPr lang="zh-CN" altLang="en-US" sz="4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0220" y="1600200"/>
            <a:ext cx="648355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163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1066800" cy="276999"/>
          </a:xfrm>
          <a:prstGeom prst="rect">
            <a:avLst/>
          </a:prstGeom>
          <a:noFill/>
        </p:spPr>
        <p:txBody>
          <a:bodyPr wrap="square" rtlCol="0">
            <a:spAutoFit/>
          </a:bodyPr>
          <a:lstStyle/>
          <a:p>
            <a:r>
              <a:rPr lang="en-US" sz="1200" dirty="0" smtClean="0"/>
              <a:t>Microphone</a:t>
            </a:r>
            <a:endParaRPr lang="en-US" sz="1200" dirty="0"/>
          </a:p>
        </p:txBody>
      </p:sp>
      <p:sp>
        <p:nvSpPr>
          <p:cNvPr id="5" name="Rectangle 4"/>
          <p:cNvSpPr/>
          <p:nvPr/>
        </p:nvSpPr>
        <p:spPr>
          <a:xfrm>
            <a:off x="457200" y="304800"/>
            <a:ext cx="1066800"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2"/>
          </p:cNvCxnSpPr>
          <p:nvPr/>
        </p:nvCxnSpPr>
        <p:spPr>
          <a:xfrm>
            <a:off x="990600" y="581799"/>
            <a:ext cx="0" cy="1094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90600" y="914400"/>
            <a:ext cx="1066800" cy="461665"/>
          </a:xfrm>
          <a:prstGeom prst="rect">
            <a:avLst/>
          </a:prstGeom>
          <a:noFill/>
        </p:spPr>
        <p:txBody>
          <a:bodyPr wrap="square" rtlCol="0">
            <a:spAutoFit/>
          </a:bodyPr>
          <a:lstStyle/>
          <a:p>
            <a:r>
              <a:rPr lang="en-US" sz="1200" dirty="0" smtClean="0">
                <a:solidFill>
                  <a:schemeClr val="tx2">
                    <a:lumMod val="60000"/>
                    <a:lumOff val="40000"/>
                  </a:schemeClr>
                </a:solidFill>
              </a:rPr>
              <a:t>Send Analog Input</a:t>
            </a:r>
            <a:endParaRPr lang="en-US" sz="1200" dirty="0">
              <a:solidFill>
                <a:schemeClr val="tx2">
                  <a:lumMod val="60000"/>
                  <a:lumOff val="40000"/>
                </a:schemeClr>
              </a:solidFill>
            </a:endParaRPr>
          </a:p>
        </p:txBody>
      </p:sp>
      <p:sp>
        <p:nvSpPr>
          <p:cNvPr id="10" name="Rectangle 9"/>
          <p:cNvSpPr/>
          <p:nvPr/>
        </p:nvSpPr>
        <p:spPr>
          <a:xfrm>
            <a:off x="457200" y="1699569"/>
            <a:ext cx="1066800"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1022" y="3048000"/>
            <a:ext cx="1066800"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1699569"/>
            <a:ext cx="1066800" cy="276999"/>
          </a:xfrm>
          <a:prstGeom prst="rect">
            <a:avLst/>
          </a:prstGeom>
          <a:noFill/>
        </p:spPr>
        <p:txBody>
          <a:bodyPr wrap="square" rtlCol="0">
            <a:spAutoFit/>
          </a:bodyPr>
          <a:lstStyle/>
          <a:p>
            <a:r>
              <a:rPr lang="en-US" sz="1200" dirty="0" smtClean="0"/>
              <a:t>Amplifier</a:t>
            </a:r>
            <a:endParaRPr lang="en-US" sz="1200" dirty="0"/>
          </a:p>
        </p:txBody>
      </p:sp>
      <p:sp>
        <p:nvSpPr>
          <p:cNvPr id="13" name="TextBox 12"/>
          <p:cNvSpPr txBox="1"/>
          <p:nvPr/>
        </p:nvSpPr>
        <p:spPr>
          <a:xfrm>
            <a:off x="4038600" y="304797"/>
            <a:ext cx="1066800" cy="246221"/>
          </a:xfrm>
          <a:prstGeom prst="rect">
            <a:avLst/>
          </a:prstGeom>
          <a:noFill/>
        </p:spPr>
        <p:txBody>
          <a:bodyPr wrap="square" rtlCol="0">
            <a:spAutoFit/>
          </a:bodyPr>
          <a:lstStyle/>
          <a:p>
            <a:r>
              <a:rPr lang="en-US" sz="1000" dirty="0" smtClean="0"/>
              <a:t>Touch Sensors</a:t>
            </a:r>
            <a:endParaRPr lang="en-US" sz="1000" dirty="0"/>
          </a:p>
        </p:txBody>
      </p:sp>
      <p:cxnSp>
        <p:nvCxnSpPr>
          <p:cNvPr id="15" name="Straight Arrow Connector 14"/>
          <p:cNvCxnSpPr>
            <a:stCxn id="12" idx="2"/>
            <a:endCxn id="11" idx="0"/>
          </p:cNvCxnSpPr>
          <p:nvPr/>
        </p:nvCxnSpPr>
        <p:spPr>
          <a:xfrm flipH="1">
            <a:off x="984422" y="1976568"/>
            <a:ext cx="6178" cy="1071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0422" y="5031262"/>
            <a:ext cx="1066800" cy="246221"/>
          </a:xfrm>
          <a:prstGeom prst="rect">
            <a:avLst/>
          </a:prstGeom>
          <a:noFill/>
        </p:spPr>
        <p:txBody>
          <a:bodyPr wrap="square" rtlCol="0">
            <a:spAutoFit/>
          </a:bodyPr>
          <a:lstStyle/>
          <a:p>
            <a:r>
              <a:rPr lang="en-US" sz="1000" dirty="0" smtClean="0"/>
              <a:t>LED Clusters</a:t>
            </a:r>
            <a:endParaRPr lang="en-US" sz="1000" dirty="0"/>
          </a:p>
        </p:txBody>
      </p:sp>
      <p:sp>
        <p:nvSpPr>
          <p:cNvPr id="17" name="TextBox 16"/>
          <p:cNvSpPr txBox="1"/>
          <p:nvPr/>
        </p:nvSpPr>
        <p:spPr>
          <a:xfrm>
            <a:off x="5797378" y="581799"/>
            <a:ext cx="1066800" cy="461665"/>
          </a:xfrm>
          <a:prstGeom prst="rect">
            <a:avLst/>
          </a:prstGeom>
          <a:noFill/>
        </p:spPr>
        <p:txBody>
          <a:bodyPr wrap="square" rtlCol="0">
            <a:spAutoFit/>
          </a:bodyPr>
          <a:lstStyle/>
          <a:p>
            <a:r>
              <a:rPr lang="en-US" sz="1200" dirty="0" smtClean="0"/>
              <a:t>Bucket of Water</a:t>
            </a:r>
            <a:endParaRPr lang="en-US" sz="1200" dirty="0"/>
          </a:p>
        </p:txBody>
      </p:sp>
      <p:sp>
        <p:nvSpPr>
          <p:cNvPr id="18" name="TextBox 17"/>
          <p:cNvSpPr txBox="1"/>
          <p:nvPr/>
        </p:nvSpPr>
        <p:spPr>
          <a:xfrm>
            <a:off x="7467600" y="335691"/>
            <a:ext cx="1066800" cy="646331"/>
          </a:xfrm>
          <a:prstGeom prst="rect">
            <a:avLst/>
          </a:prstGeom>
          <a:noFill/>
        </p:spPr>
        <p:txBody>
          <a:bodyPr wrap="square" rtlCol="0">
            <a:spAutoFit/>
          </a:bodyPr>
          <a:lstStyle/>
          <a:p>
            <a:r>
              <a:rPr lang="en-US" sz="1200" dirty="0" smtClean="0">
                <a:solidFill>
                  <a:schemeClr val="accent2">
                    <a:lumMod val="50000"/>
                  </a:schemeClr>
                </a:solidFill>
              </a:rPr>
              <a:t>Behind the</a:t>
            </a:r>
          </a:p>
          <a:p>
            <a:r>
              <a:rPr lang="en-US" sz="1200" dirty="0" smtClean="0">
                <a:solidFill>
                  <a:schemeClr val="accent2">
                    <a:lumMod val="50000"/>
                  </a:schemeClr>
                </a:solidFill>
              </a:rPr>
              <a:t>Painting, Parts </a:t>
            </a:r>
            <a:endParaRPr lang="en-US" sz="1200" dirty="0">
              <a:solidFill>
                <a:schemeClr val="accent2">
                  <a:lumMod val="50000"/>
                </a:schemeClr>
              </a:solidFill>
            </a:endParaRPr>
          </a:p>
        </p:txBody>
      </p:sp>
      <p:sp>
        <p:nvSpPr>
          <p:cNvPr id="19" name="TextBox 18"/>
          <p:cNvSpPr txBox="1"/>
          <p:nvPr/>
        </p:nvSpPr>
        <p:spPr>
          <a:xfrm>
            <a:off x="4038600" y="5867400"/>
            <a:ext cx="1066800" cy="276999"/>
          </a:xfrm>
          <a:prstGeom prst="rect">
            <a:avLst/>
          </a:prstGeom>
          <a:noFill/>
        </p:spPr>
        <p:txBody>
          <a:bodyPr wrap="square" rtlCol="0">
            <a:spAutoFit/>
          </a:bodyPr>
          <a:lstStyle/>
          <a:p>
            <a:r>
              <a:rPr lang="en-US" sz="1200" dirty="0" smtClean="0">
                <a:solidFill>
                  <a:schemeClr val="accent2">
                    <a:lumMod val="50000"/>
                  </a:schemeClr>
                </a:solidFill>
              </a:rPr>
              <a:t>Painting</a:t>
            </a:r>
            <a:endParaRPr lang="en-US" sz="1200" dirty="0">
              <a:solidFill>
                <a:schemeClr val="accent2">
                  <a:lumMod val="50000"/>
                </a:schemeClr>
              </a:solidFill>
            </a:endParaRPr>
          </a:p>
        </p:txBody>
      </p:sp>
      <p:sp>
        <p:nvSpPr>
          <p:cNvPr id="20" name="TextBox 19"/>
          <p:cNvSpPr txBox="1"/>
          <p:nvPr/>
        </p:nvSpPr>
        <p:spPr>
          <a:xfrm>
            <a:off x="2203622" y="3064480"/>
            <a:ext cx="1066800" cy="246221"/>
          </a:xfrm>
          <a:prstGeom prst="rect">
            <a:avLst/>
          </a:prstGeom>
          <a:noFill/>
        </p:spPr>
        <p:txBody>
          <a:bodyPr wrap="square" rtlCol="0">
            <a:spAutoFit/>
          </a:bodyPr>
          <a:lstStyle/>
          <a:p>
            <a:r>
              <a:rPr lang="en-US" sz="1000" dirty="0" smtClean="0"/>
              <a:t>Microprocessor</a:t>
            </a:r>
            <a:endParaRPr lang="en-US" sz="1000" dirty="0"/>
          </a:p>
        </p:txBody>
      </p:sp>
      <p:sp>
        <p:nvSpPr>
          <p:cNvPr id="21" name="TextBox 20"/>
          <p:cNvSpPr txBox="1"/>
          <p:nvPr/>
        </p:nvSpPr>
        <p:spPr>
          <a:xfrm>
            <a:off x="451022" y="5353563"/>
            <a:ext cx="1066800" cy="246221"/>
          </a:xfrm>
          <a:prstGeom prst="rect">
            <a:avLst/>
          </a:prstGeom>
          <a:noFill/>
        </p:spPr>
        <p:txBody>
          <a:bodyPr wrap="square" rtlCol="0">
            <a:spAutoFit/>
          </a:bodyPr>
          <a:lstStyle/>
          <a:p>
            <a:r>
              <a:rPr lang="en-US" sz="1000" dirty="0" smtClean="0"/>
              <a:t>LED Clusters</a:t>
            </a:r>
            <a:endParaRPr lang="en-US" sz="1000" dirty="0"/>
          </a:p>
        </p:txBody>
      </p:sp>
      <p:sp>
        <p:nvSpPr>
          <p:cNvPr id="22" name="TextBox 21"/>
          <p:cNvSpPr txBox="1"/>
          <p:nvPr/>
        </p:nvSpPr>
        <p:spPr>
          <a:xfrm>
            <a:off x="1005016" y="3593754"/>
            <a:ext cx="1066800" cy="276999"/>
          </a:xfrm>
          <a:prstGeom prst="rect">
            <a:avLst/>
          </a:prstGeom>
          <a:noFill/>
        </p:spPr>
        <p:txBody>
          <a:bodyPr wrap="square" rtlCol="0">
            <a:spAutoFit/>
          </a:bodyPr>
          <a:lstStyle/>
          <a:p>
            <a:r>
              <a:rPr lang="en-US" sz="1200" dirty="0" smtClean="0">
                <a:solidFill>
                  <a:schemeClr val="tx2">
                    <a:lumMod val="60000"/>
                    <a:lumOff val="40000"/>
                  </a:schemeClr>
                </a:solidFill>
              </a:rPr>
              <a:t>PWM Signal</a:t>
            </a:r>
            <a:endParaRPr lang="en-US" sz="1200" dirty="0">
              <a:solidFill>
                <a:schemeClr val="tx2">
                  <a:lumMod val="60000"/>
                  <a:lumOff val="40000"/>
                </a:schemeClr>
              </a:solidFill>
            </a:endParaRPr>
          </a:p>
        </p:txBody>
      </p:sp>
      <p:sp>
        <p:nvSpPr>
          <p:cNvPr id="23" name="TextBox 22"/>
          <p:cNvSpPr txBox="1"/>
          <p:nvPr/>
        </p:nvSpPr>
        <p:spPr>
          <a:xfrm>
            <a:off x="1027670" y="2284800"/>
            <a:ext cx="1066800" cy="646331"/>
          </a:xfrm>
          <a:prstGeom prst="rect">
            <a:avLst/>
          </a:prstGeom>
          <a:noFill/>
        </p:spPr>
        <p:txBody>
          <a:bodyPr wrap="square" rtlCol="0">
            <a:spAutoFit/>
          </a:bodyPr>
          <a:lstStyle/>
          <a:p>
            <a:r>
              <a:rPr lang="en-US" sz="1200" dirty="0" smtClean="0">
                <a:solidFill>
                  <a:schemeClr val="tx2">
                    <a:lumMod val="60000"/>
                    <a:lumOff val="40000"/>
                  </a:schemeClr>
                </a:solidFill>
              </a:rPr>
              <a:t>Analog to Digital Converter</a:t>
            </a:r>
            <a:endParaRPr lang="en-US" sz="1200" dirty="0">
              <a:solidFill>
                <a:schemeClr val="tx2">
                  <a:lumMod val="60000"/>
                  <a:lumOff val="40000"/>
                </a:schemeClr>
              </a:solidFill>
            </a:endParaRPr>
          </a:p>
        </p:txBody>
      </p:sp>
      <p:sp>
        <p:nvSpPr>
          <p:cNvPr id="24" name="TextBox 23"/>
          <p:cNvSpPr txBox="1"/>
          <p:nvPr/>
        </p:nvSpPr>
        <p:spPr>
          <a:xfrm>
            <a:off x="457200" y="3052635"/>
            <a:ext cx="1066800" cy="246221"/>
          </a:xfrm>
          <a:prstGeom prst="rect">
            <a:avLst/>
          </a:prstGeom>
          <a:noFill/>
        </p:spPr>
        <p:txBody>
          <a:bodyPr wrap="square" rtlCol="0">
            <a:spAutoFit/>
          </a:bodyPr>
          <a:lstStyle/>
          <a:p>
            <a:r>
              <a:rPr lang="en-US" sz="1000" dirty="0" smtClean="0"/>
              <a:t>Microprocessor</a:t>
            </a:r>
            <a:endParaRPr lang="en-US" sz="1000" dirty="0"/>
          </a:p>
        </p:txBody>
      </p:sp>
      <p:sp>
        <p:nvSpPr>
          <p:cNvPr id="26" name="Rectangle 25"/>
          <p:cNvSpPr/>
          <p:nvPr/>
        </p:nvSpPr>
        <p:spPr>
          <a:xfrm>
            <a:off x="2203622" y="3052635"/>
            <a:ext cx="1066800"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91200" y="527658"/>
            <a:ext cx="1066800" cy="554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038600" y="304800"/>
            <a:ext cx="1066800"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9557" y="5347900"/>
            <a:ext cx="1066800"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284838" y="5031261"/>
            <a:ext cx="1066800"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28600" y="3837800"/>
            <a:ext cx="8458200" cy="241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791200" y="2146299"/>
            <a:ext cx="1066800"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8600" y="166297"/>
            <a:ext cx="8458200" cy="3451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11" idx="2"/>
            <a:endCxn id="29" idx="0"/>
          </p:cNvCxnSpPr>
          <p:nvPr/>
        </p:nvCxnSpPr>
        <p:spPr>
          <a:xfrm>
            <a:off x="984422" y="3324999"/>
            <a:ext cx="18535" cy="20229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18038" y="335692"/>
            <a:ext cx="1066800" cy="276999"/>
          </a:xfrm>
          <a:prstGeom prst="rect">
            <a:avLst/>
          </a:prstGeom>
          <a:noFill/>
        </p:spPr>
        <p:txBody>
          <a:bodyPr wrap="square" rtlCol="0">
            <a:spAutoFit/>
          </a:bodyPr>
          <a:lstStyle/>
          <a:p>
            <a:r>
              <a:rPr lang="en-US" sz="1200" dirty="0" smtClean="0"/>
              <a:t>Light Sensor</a:t>
            </a:r>
            <a:endParaRPr lang="en-US" sz="1200" dirty="0"/>
          </a:p>
        </p:txBody>
      </p:sp>
      <p:sp>
        <p:nvSpPr>
          <p:cNvPr id="39" name="Rectangle 38"/>
          <p:cNvSpPr/>
          <p:nvPr/>
        </p:nvSpPr>
        <p:spPr>
          <a:xfrm>
            <a:off x="2277762" y="304798"/>
            <a:ext cx="1066800"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stCxn id="26" idx="2"/>
            <a:endCxn id="16" idx="0"/>
          </p:cNvCxnSpPr>
          <p:nvPr/>
        </p:nvCxnSpPr>
        <p:spPr>
          <a:xfrm>
            <a:off x="2737022" y="3329634"/>
            <a:ext cx="1066800" cy="1701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000632" y="3593753"/>
            <a:ext cx="1066800" cy="276999"/>
          </a:xfrm>
          <a:prstGeom prst="rect">
            <a:avLst/>
          </a:prstGeom>
          <a:noFill/>
        </p:spPr>
        <p:txBody>
          <a:bodyPr wrap="square" rtlCol="0">
            <a:spAutoFit/>
          </a:bodyPr>
          <a:lstStyle/>
          <a:p>
            <a:r>
              <a:rPr lang="en-US" sz="1200" dirty="0" smtClean="0">
                <a:solidFill>
                  <a:schemeClr val="tx2">
                    <a:lumMod val="60000"/>
                    <a:lumOff val="40000"/>
                  </a:schemeClr>
                </a:solidFill>
              </a:rPr>
              <a:t>PWM Signal</a:t>
            </a:r>
            <a:endParaRPr lang="en-US" sz="1200" dirty="0">
              <a:solidFill>
                <a:schemeClr val="tx2">
                  <a:lumMod val="60000"/>
                  <a:lumOff val="40000"/>
                </a:schemeClr>
              </a:solidFill>
            </a:endParaRPr>
          </a:p>
        </p:txBody>
      </p:sp>
      <p:cxnSp>
        <p:nvCxnSpPr>
          <p:cNvPr id="44" name="Straight Arrow Connector 43"/>
          <p:cNvCxnSpPr>
            <a:stCxn id="38" idx="2"/>
            <a:endCxn id="26" idx="0"/>
          </p:cNvCxnSpPr>
          <p:nvPr/>
        </p:nvCxnSpPr>
        <p:spPr>
          <a:xfrm flipH="1">
            <a:off x="2737022" y="612691"/>
            <a:ext cx="14416" cy="2439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3" idx="2"/>
            <a:endCxn id="26" idx="0"/>
          </p:cNvCxnSpPr>
          <p:nvPr/>
        </p:nvCxnSpPr>
        <p:spPr>
          <a:xfrm flipH="1">
            <a:off x="2737022" y="551018"/>
            <a:ext cx="1834978" cy="25016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58018" y="2146300"/>
            <a:ext cx="1066800" cy="276999"/>
          </a:xfrm>
          <a:prstGeom prst="rect">
            <a:avLst/>
          </a:prstGeom>
          <a:noFill/>
        </p:spPr>
        <p:txBody>
          <a:bodyPr wrap="square" rtlCol="0">
            <a:spAutoFit/>
          </a:bodyPr>
          <a:lstStyle/>
          <a:p>
            <a:r>
              <a:rPr lang="en-US" sz="1200" dirty="0" smtClean="0"/>
              <a:t>Pump</a:t>
            </a:r>
            <a:endParaRPr lang="en-US" sz="1200" dirty="0"/>
          </a:p>
        </p:txBody>
      </p:sp>
      <p:sp>
        <p:nvSpPr>
          <p:cNvPr id="53" name="TextBox 52"/>
          <p:cNvSpPr txBox="1"/>
          <p:nvPr/>
        </p:nvSpPr>
        <p:spPr>
          <a:xfrm>
            <a:off x="5867400" y="4766101"/>
            <a:ext cx="1066800" cy="461665"/>
          </a:xfrm>
          <a:prstGeom prst="rect">
            <a:avLst/>
          </a:prstGeom>
          <a:noFill/>
        </p:spPr>
        <p:txBody>
          <a:bodyPr wrap="square" rtlCol="0">
            <a:spAutoFit/>
          </a:bodyPr>
          <a:lstStyle/>
          <a:p>
            <a:r>
              <a:rPr lang="en-US" sz="1200" dirty="0" smtClean="0"/>
              <a:t>Outlet of Water</a:t>
            </a:r>
            <a:endParaRPr lang="en-US" sz="1200" dirty="0"/>
          </a:p>
        </p:txBody>
      </p:sp>
      <p:sp>
        <p:nvSpPr>
          <p:cNvPr id="54" name="Rectangle 53"/>
          <p:cNvSpPr/>
          <p:nvPr/>
        </p:nvSpPr>
        <p:spPr>
          <a:xfrm>
            <a:off x="5791200" y="4719934"/>
            <a:ext cx="1066800" cy="588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stCxn id="27" idx="2"/>
            <a:endCxn id="33" idx="0"/>
          </p:cNvCxnSpPr>
          <p:nvPr/>
        </p:nvCxnSpPr>
        <p:spPr>
          <a:xfrm>
            <a:off x="6324600" y="1082506"/>
            <a:ext cx="0" cy="1063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54" idx="0"/>
          </p:cNvCxnSpPr>
          <p:nvPr/>
        </p:nvCxnSpPr>
        <p:spPr>
          <a:xfrm>
            <a:off x="6324600" y="2423298"/>
            <a:ext cx="0" cy="2296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54" idx="2"/>
            <a:endCxn id="17" idx="3"/>
          </p:cNvCxnSpPr>
          <p:nvPr/>
        </p:nvCxnSpPr>
        <p:spPr>
          <a:xfrm rot="5400000" flipH="1" flipV="1">
            <a:off x="4346575" y="2790657"/>
            <a:ext cx="4495628" cy="539578"/>
          </a:xfrm>
          <a:prstGeom prst="bentConnector4">
            <a:avLst>
              <a:gd name="adj1" fmla="val -5085"/>
              <a:gd name="adj2" fmla="val 142366"/>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239000" y="1537900"/>
            <a:ext cx="1066800" cy="830997"/>
          </a:xfrm>
          <a:prstGeom prst="rect">
            <a:avLst/>
          </a:prstGeom>
          <a:noFill/>
        </p:spPr>
        <p:txBody>
          <a:bodyPr wrap="square" rtlCol="0">
            <a:spAutoFit/>
          </a:bodyPr>
          <a:lstStyle/>
          <a:p>
            <a:r>
              <a:rPr lang="en-US" sz="1200" dirty="0" smtClean="0">
                <a:solidFill>
                  <a:schemeClr val="tx2">
                    <a:lumMod val="60000"/>
                    <a:lumOff val="40000"/>
                  </a:schemeClr>
                </a:solidFill>
              </a:rPr>
              <a:t>Gravity pulling back water to bucket</a:t>
            </a:r>
            <a:endParaRPr lang="en-US" sz="1200" dirty="0">
              <a:solidFill>
                <a:schemeClr val="tx2">
                  <a:lumMod val="60000"/>
                  <a:lumOff val="40000"/>
                </a:schemeClr>
              </a:solidFill>
            </a:endParaRPr>
          </a:p>
        </p:txBody>
      </p:sp>
      <p:sp>
        <p:nvSpPr>
          <p:cNvPr id="70" name="TextBox 69"/>
          <p:cNvSpPr txBox="1"/>
          <p:nvPr/>
        </p:nvSpPr>
        <p:spPr>
          <a:xfrm>
            <a:off x="5105400" y="2545754"/>
            <a:ext cx="1066800" cy="461665"/>
          </a:xfrm>
          <a:prstGeom prst="rect">
            <a:avLst/>
          </a:prstGeom>
          <a:noFill/>
        </p:spPr>
        <p:txBody>
          <a:bodyPr wrap="square" rtlCol="0">
            <a:spAutoFit/>
          </a:bodyPr>
          <a:lstStyle/>
          <a:p>
            <a:r>
              <a:rPr lang="en-US" sz="1200" dirty="0" smtClean="0">
                <a:solidFill>
                  <a:schemeClr val="tx2">
                    <a:lumMod val="60000"/>
                    <a:lumOff val="40000"/>
                  </a:schemeClr>
                </a:solidFill>
              </a:rPr>
              <a:t>Lifting water up</a:t>
            </a:r>
            <a:endParaRPr lang="en-US" sz="1200" dirty="0">
              <a:solidFill>
                <a:schemeClr val="tx2">
                  <a:lumMod val="60000"/>
                  <a:lumOff val="40000"/>
                </a:schemeClr>
              </a:solidFill>
            </a:endParaRPr>
          </a:p>
        </p:txBody>
      </p:sp>
      <p:sp>
        <p:nvSpPr>
          <p:cNvPr id="71" name="TextBox 70"/>
          <p:cNvSpPr txBox="1"/>
          <p:nvPr/>
        </p:nvSpPr>
        <p:spPr>
          <a:xfrm>
            <a:off x="2787479" y="1265019"/>
            <a:ext cx="1066800" cy="461665"/>
          </a:xfrm>
          <a:prstGeom prst="rect">
            <a:avLst/>
          </a:prstGeom>
          <a:noFill/>
        </p:spPr>
        <p:txBody>
          <a:bodyPr wrap="square" rtlCol="0">
            <a:spAutoFit/>
          </a:bodyPr>
          <a:lstStyle/>
          <a:p>
            <a:r>
              <a:rPr lang="en-US" sz="1200" dirty="0" smtClean="0">
                <a:solidFill>
                  <a:schemeClr val="tx2">
                    <a:lumMod val="60000"/>
                    <a:lumOff val="40000"/>
                  </a:schemeClr>
                </a:solidFill>
              </a:rPr>
              <a:t>Sending Digital Signal</a:t>
            </a:r>
            <a:endParaRPr lang="en-US" sz="1200" dirty="0">
              <a:solidFill>
                <a:schemeClr val="tx2">
                  <a:lumMod val="60000"/>
                  <a:lumOff val="40000"/>
                </a:schemeClr>
              </a:solidFill>
            </a:endParaRPr>
          </a:p>
        </p:txBody>
      </p:sp>
      <p:sp>
        <p:nvSpPr>
          <p:cNvPr id="72" name="TextBox 71"/>
          <p:cNvSpPr txBox="1"/>
          <p:nvPr/>
        </p:nvSpPr>
        <p:spPr>
          <a:xfrm>
            <a:off x="7467600" y="2652525"/>
            <a:ext cx="1066800" cy="646331"/>
          </a:xfrm>
          <a:prstGeom prst="rect">
            <a:avLst/>
          </a:prstGeom>
          <a:noFill/>
        </p:spPr>
        <p:txBody>
          <a:bodyPr wrap="square" rtlCol="0">
            <a:spAutoFit/>
          </a:bodyPr>
          <a:lstStyle/>
          <a:p>
            <a:r>
              <a:rPr lang="en-US" sz="1200" dirty="0" smtClean="0"/>
              <a:t>5 Volt Power  from Wall Outlet</a:t>
            </a:r>
            <a:endParaRPr lang="en-US" sz="1200" dirty="0"/>
          </a:p>
        </p:txBody>
      </p:sp>
      <p:sp>
        <p:nvSpPr>
          <p:cNvPr id="73" name="Rectangle 72"/>
          <p:cNvSpPr/>
          <p:nvPr/>
        </p:nvSpPr>
        <p:spPr>
          <a:xfrm>
            <a:off x="7465541" y="2652525"/>
            <a:ext cx="1066800" cy="672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48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Task Allocation</a:t>
            </a:r>
            <a:endParaRPr lang="zh-CN" altLang="en-US" dirty="0"/>
          </a:p>
        </p:txBody>
      </p:sp>
      <p:sp>
        <p:nvSpPr>
          <p:cNvPr id="3" name="Content Placeholder 2"/>
          <p:cNvSpPr>
            <a:spLocks noGrp="1"/>
          </p:cNvSpPr>
          <p:nvPr>
            <p:ph idx="1"/>
          </p:nvPr>
        </p:nvSpPr>
        <p:spPr>
          <a:xfrm>
            <a:off x="467544" y="1700808"/>
            <a:ext cx="8229600" cy="4525963"/>
          </a:xfrm>
        </p:spPr>
        <p:txBody>
          <a:bodyPr>
            <a:normAutofit/>
          </a:bodyPr>
          <a:lstStyle/>
          <a:p>
            <a:pPr marL="0" indent="0">
              <a:lnSpc>
                <a:spcPct val="100000"/>
              </a:lnSpc>
              <a:buNone/>
            </a:pPr>
            <a:r>
              <a:rPr lang="en-US" altLang="zh-CN" sz="2000" dirty="0"/>
              <a:t>ALL GROUP MEMBERS FOCUS ON THE LED LAYOUT DESIGNS</a:t>
            </a:r>
          </a:p>
          <a:p>
            <a:pPr marL="0" indent="0">
              <a:lnSpc>
                <a:spcPct val="100000"/>
              </a:lnSpc>
              <a:buNone/>
            </a:pPr>
            <a:endParaRPr lang="en-US" altLang="zh-CN" sz="2000" dirty="0"/>
          </a:p>
          <a:p>
            <a:pPr marL="0" indent="0">
              <a:lnSpc>
                <a:spcPct val="100000"/>
              </a:lnSpc>
              <a:buNone/>
            </a:pPr>
            <a:r>
              <a:rPr lang="en-US" altLang="zh-CN" sz="2000" dirty="0" err="1"/>
              <a:t>Xinwu</a:t>
            </a:r>
            <a:r>
              <a:rPr lang="en-US" altLang="zh-CN" sz="2000" dirty="0"/>
              <a:t> (FIRE):</a:t>
            </a:r>
          </a:p>
          <a:p>
            <a:pPr marL="0" indent="0">
              <a:lnSpc>
                <a:spcPct val="100000"/>
              </a:lnSpc>
              <a:buNone/>
            </a:pPr>
            <a:r>
              <a:rPr lang="en-US" altLang="zh-CN" sz="2000" dirty="0"/>
              <a:t>	Pagodas, Lanterns </a:t>
            </a:r>
          </a:p>
          <a:p>
            <a:pPr marL="0" indent="0">
              <a:lnSpc>
                <a:spcPct val="100000"/>
              </a:lnSpc>
              <a:buNone/>
            </a:pPr>
            <a:r>
              <a:rPr lang="en-US" altLang="zh-CN" sz="2000" dirty="0"/>
              <a:t>Nick (WOOD):</a:t>
            </a:r>
          </a:p>
          <a:p>
            <a:pPr marL="0" indent="0">
              <a:lnSpc>
                <a:spcPct val="100000"/>
              </a:lnSpc>
              <a:buNone/>
            </a:pPr>
            <a:r>
              <a:rPr lang="en-US" altLang="zh-CN" sz="2000" dirty="0"/>
              <a:t>	Cherry Blossom ,Framing </a:t>
            </a:r>
          </a:p>
          <a:p>
            <a:pPr marL="0" indent="0">
              <a:lnSpc>
                <a:spcPct val="100000"/>
              </a:lnSpc>
              <a:buNone/>
            </a:pPr>
            <a:r>
              <a:rPr lang="en-US" altLang="zh-CN" sz="2000" dirty="0"/>
              <a:t>Solomon (WATER):</a:t>
            </a:r>
          </a:p>
          <a:p>
            <a:pPr marL="0" indent="0">
              <a:lnSpc>
                <a:spcPct val="100000"/>
              </a:lnSpc>
              <a:buNone/>
            </a:pPr>
            <a:r>
              <a:rPr lang="en-US" altLang="zh-CN" sz="2000" dirty="0"/>
              <a:t>	Waterfalls ,Pond</a:t>
            </a:r>
          </a:p>
          <a:p>
            <a:pPr marL="0" indent="0">
              <a:lnSpc>
                <a:spcPct val="100000"/>
              </a:lnSpc>
              <a:buNone/>
            </a:pPr>
            <a:r>
              <a:rPr lang="en-US" altLang="zh-CN" sz="2000" dirty="0" err="1"/>
              <a:t>Akash</a:t>
            </a:r>
            <a:r>
              <a:rPr lang="en-US" altLang="zh-CN" sz="2000" dirty="0"/>
              <a:t> (AIR):</a:t>
            </a:r>
          </a:p>
          <a:p>
            <a:pPr marL="0" indent="0">
              <a:lnSpc>
                <a:spcPct val="100000"/>
              </a:lnSpc>
              <a:buNone/>
            </a:pPr>
            <a:r>
              <a:rPr lang="en-US" altLang="zh-CN" sz="2000" dirty="0"/>
              <a:t>	Stars ,Microcontrollers </a:t>
            </a:r>
          </a:p>
          <a:p>
            <a:endParaRPr lang="zh-CN" altLang="en-US" sz="2000" dirty="0"/>
          </a:p>
        </p:txBody>
      </p:sp>
    </p:spTree>
    <p:extLst>
      <p:ext uri="{BB962C8B-B14F-4D97-AF65-F5344CB8AC3E}">
        <p14:creationId xmlns:p14="http://schemas.microsoft.com/office/powerpoint/2010/main" val="328846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smtClean="0"/>
              <a:t>Solomon: WATER</a:t>
            </a:r>
            <a:endParaRPr lang="zh-CN" altLang="en-US" sz="4400" dirty="0"/>
          </a:p>
        </p:txBody>
      </p:sp>
      <p:sp>
        <p:nvSpPr>
          <p:cNvPr id="3" name="Content Placeholder 2"/>
          <p:cNvSpPr>
            <a:spLocks noGrp="1"/>
          </p:cNvSpPr>
          <p:nvPr>
            <p:ph idx="1"/>
          </p:nvPr>
        </p:nvSpPr>
        <p:spPr/>
        <p:txBody>
          <a:bodyPr>
            <a:normAutofit fontScale="77500" lnSpcReduction="20000"/>
          </a:bodyPr>
          <a:lstStyle/>
          <a:p>
            <a:pPr marL="0" indent="0">
              <a:lnSpc>
                <a:spcPct val="100000"/>
              </a:lnSpc>
              <a:buNone/>
            </a:pPr>
            <a:endParaRPr lang="en-US" altLang="zh-CN" dirty="0" smtClean="0">
              <a:solidFill>
                <a:srgbClr val="000000"/>
              </a:solidFill>
              <a:latin typeface="Arial"/>
              <a:ea typeface="Arial"/>
            </a:endParaRPr>
          </a:p>
          <a:p>
            <a:pPr marL="0" indent="0">
              <a:buNone/>
            </a:pPr>
            <a:r>
              <a:rPr lang="en-US" altLang="zh-CN" sz="2100" b="1" dirty="0"/>
              <a:t>Parts: </a:t>
            </a:r>
            <a:r>
              <a:rPr lang="en-US" altLang="zh-CN" sz="2100" dirty="0"/>
              <a:t>4 waterfalls, each containing:</a:t>
            </a:r>
          </a:p>
          <a:p>
            <a:pPr marL="0" indent="0">
              <a:buNone/>
            </a:pPr>
            <a:r>
              <a:rPr lang="en-US" altLang="zh-CN" sz="2100" dirty="0"/>
              <a:t>	1 servo, 1 pump, 1 transistor, 10 blue LEDs, 10 amber LEDs, 1 </a:t>
            </a:r>
            <a:r>
              <a:rPr lang="en-US" altLang="zh-CN" sz="2100" dirty="0" err="1"/>
              <a:t>ATmega</a:t>
            </a:r>
            <a:r>
              <a:rPr lang="en-US" altLang="zh-CN" sz="2100" dirty="0"/>
              <a:t>.</a:t>
            </a:r>
          </a:p>
          <a:p>
            <a:pPr marL="0" indent="0">
              <a:buNone/>
            </a:pPr>
            <a:endParaRPr lang="en-US" altLang="zh-CN" sz="2100" dirty="0"/>
          </a:p>
          <a:p>
            <a:pPr marL="0" indent="0">
              <a:buNone/>
            </a:pPr>
            <a:r>
              <a:rPr lang="en-US" altLang="zh-CN" sz="2100" b="1" dirty="0"/>
              <a:t>9 outputs: </a:t>
            </a:r>
            <a:r>
              <a:rPr lang="en-US" altLang="zh-CN" sz="2100" dirty="0"/>
              <a:t>water flow control, 4 blue LED clusters, 4 amber LED clusters</a:t>
            </a:r>
          </a:p>
          <a:p>
            <a:pPr marL="0" indent="0">
              <a:buNone/>
            </a:pPr>
            <a:r>
              <a:rPr lang="en-US" altLang="zh-CN" sz="2100" b="1" dirty="0"/>
              <a:t>2 inputs: </a:t>
            </a:r>
            <a:r>
              <a:rPr lang="en-US" altLang="zh-CN" sz="2100" dirty="0"/>
              <a:t>hot/cold (heat sensor), day/night (light sensor)</a:t>
            </a:r>
          </a:p>
          <a:p>
            <a:pPr marL="0" indent="0">
              <a:buNone/>
            </a:pPr>
            <a:endParaRPr lang="en-US" altLang="zh-CN" sz="2100" dirty="0"/>
          </a:p>
          <a:p>
            <a:pPr marL="0" indent="0">
              <a:buNone/>
            </a:pPr>
            <a:r>
              <a:rPr lang="en-US" altLang="zh-CN" sz="2100" b="1" dirty="0"/>
              <a:t>Hot animation (when room is cold): </a:t>
            </a:r>
            <a:r>
              <a:rPr lang="en-US" altLang="zh-CN" sz="2100" dirty="0"/>
              <a:t>Water flow reduced by half, LEDs are amber.</a:t>
            </a:r>
          </a:p>
          <a:p>
            <a:pPr marL="0" indent="0">
              <a:buNone/>
            </a:pPr>
            <a:r>
              <a:rPr lang="en-US" altLang="zh-CN" sz="2100" b="1" dirty="0"/>
              <a:t>Cold animation(when room is hot): </a:t>
            </a:r>
            <a:r>
              <a:rPr lang="en-US" altLang="zh-CN" sz="2100" dirty="0"/>
              <a:t>Water flow constant, LEDs are blue</a:t>
            </a:r>
            <a:r>
              <a:rPr lang="en-US" altLang="zh-CN" sz="2100" dirty="0" smtClean="0"/>
              <a:t>.</a:t>
            </a:r>
          </a:p>
          <a:p>
            <a:pPr marL="0" indent="0">
              <a:buNone/>
            </a:pPr>
            <a:endParaRPr lang="en-US" altLang="zh-CN" sz="2100" dirty="0"/>
          </a:p>
          <a:p>
            <a:pPr marL="0" indent="0">
              <a:buNone/>
            </a:pPr>
            <a:r>
              <a:rPr lang="en-US" altLang="zh-CN" sz="2100" b="1" dirty="0"/>
              <a:t>Interactivity: </a:t>
            </a:r>
            <a:r>
              <a:rPr lang="en-US" altLang="zh-CN" sz="2100" dirty="0"/>
              <a:t>None</a:t>
            </a:r>
          </a:p>
          <a:p>
            <a:pPr marL="0" indent="0">
              <a:buNone/>
            </a:pPr>
            <a:endParaRPr lang="en-US" altLang="zh-CN" sz="2100" dirty="0"/>
          </a:p>
          <a:p>
            <a:pPr marL="0" indent="0">
              <a:buNone/>
            </a:pPr>
            <a:r>
              <a:rPr lang="en-US" altLang="zh-CN" sz="2100" b="1" dirty="0"/>
              <a:t>Challenges: </a:t>
            </a:r>
          </a:p>
          <a:p>
            <a:pPr marL="0" indent="0">
              <a:buNone/>
            </a:pPr>
            <a:r>
              <a:rPr lang="en-US" altLang="zh-CN" sz="2100" dirty="0" smtClean="0"/>
              <a:t>waterproofing </a:t>
            </a:r>
            <a:r>
              <a:rPr lang="en-US" altLang="zh-CN" sz="2100" dirty="0"/>
              <a:t>(painting &amp; circuits)</a:t>
            </a:r>
          </a:p>
          <a:p>
            <a:pPr marL="0" indent="0">
              <a:buNone/>
            </a:pPr>
            <a:r>
              <a:rPr lang="en-US" altLang="zh-CN" sz="2100" dirty="0" smtClean="0"/>
              <a:t>water </a:t>
            </a:r>
            <a:r>
              <a:rPr lang="en-US" altLang="zh-CN" sz="2100" dirty="0"/>
              <a:t>collection and distribution</a:t>
            </a:r>
          </a:p>
          <a:p>
            <a:pPr marL="0" indent="0">
              <a:buNone/>
            </a:pPr>
            <a:r>
              <a:rPr lang="en-US" altLang="zh-CN" sz="2100" dirty="0" smtClean="0"/>
              <a:t>water </a:t>
            </a:r>
            <a:r>
              <a:rPr lang="en-US" altLang="zh-CN" sz="2100" dirty="0"/>
              <a:t>cleanliness</a:t>
            </a:r>
          </a:p>
          <a:p>
            <a:pPr marL="0" indent="0">
              <a:buNone/>
            </a:pPr>
            <a:r>
              <a:rPr lang="en-US" altLang="zh-CN" sz="2100" dirty="0" smtClean="0"/>
              <a:t>wiring</a:t>
            </a:r>
            <a:r>
              <a:rPr lang="en-US" altLang="zh-CN" sz="2100" dirty="0"/>
              <a:t>, wiring, wiring...</a:t>
            </a:r>
          </a:p>
        </p:txBody>
      </p:sp>
    </p:spTree>
    <p:extLst>
      <p:ext uri="{BB962C8B-B14F-4D97-AF65-F5344CB8AC3E}">
        <p14:creationId xmlns:p14="http://schemas.microsoft.com/office/powerpoint/2010/main" val="353757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63272" cy="1600200"/>
          </a:xfrm>
        </p:spPr>
        <p:txBody>
          <a:bodyPr/>
          <a:lstStyle/>
          <a:p>
            <a:r>
              <a:rPr lang="en-US" altLang="zh-CN" sz="4400" dirty="0" smtClean="0"/>
              <a:t>Nick: CHERRY BLOSSOM</a:t>
            </a:r>
            <a:endParaRPr lang="zh-CN" altLang="en-US" sz="4400" dirty="0"/>
          </a:p>
        </p:txBody>
      </p:sp>
      <p:sp>
        <p:nvSpPr>
          <p:cNvPr id="3" name="Content Placeholder 2"/>
          <p:cNvSpPr>
            <a:spLocks noGrp="1"/>
          </p:cNvSpPr>
          <p:nvPr>
            <p:ph idx="1"/>
          </p:nvPr>
        </p:nvSpPr>
        <p:spPr>
          <a:xfrm>
            <a:off x="467544" y="1772816"/>
            <a:ext cx="8229600" cy="4824536"/>
          </a:xfrm>
        </p:spPr>
        <p:txBody>
          <a:bodyPr>
            <a:normAutofit fontScale="55000" lnSpcReduction="20000"/>
          </a:bodyPr>
          <a:lstStyle/>
          <a:p>
            <a:pPr marL="0" indent="0">
              <a:lnSpc>
                <a:spcPct val="100000"/>
              </a:lnSpc>
              <a:buNone/>
            </a:pPr>
            <a:r>
              <a:rPr lang="en-US" altLang="zh-CN" sz="2700" b="1" dirty="0"/>
              <a:t>Parts: </a:t>
            </a:r>
            <a:endParaRPr lang="en-US" altLang="zh-CN" sz="2700" b="1" dirty="0" smtClean="0"/>
          </a:p>
          <a:p>
            <a:pPr marL="0" indent="0">
              <a:lnSpc>
                <a:spcPct val="100000"/>
              </a:lnSpc>
              <a:buNone/>
            </a:pPr>
            <a:r>
              <a:rPr lang="en-US" altLang="zh-CN" sz="2700" dirty="0" smtClean="0"/>
              <a:t>4 </a:t>
            </a:r>
            <a:r>
              <a:rPr lang="en-US" altLang="zh-CN" sz="2700" dirty="0"/>
              <a:t>trees, each </a:t>
            </a:r>
            <a:r>
              <a:rPr lang="en-US" altLang="zh-CN" sz="2700" dirty="0" smtClean="0"/>
              <a:t>containing:</a:t>
            </a:r>
            <a:endParaRPr lang="en-US" altLang="zh-CN" sz="2700" dirty="0"/>
          </a:p>
          <a:p>
            <a:pPr marL="0" indent="0">
              <a:lnSpc>
                <a:spcPct val="100000"/>
              </a:lnSpc>
              <a:buNone/>
            </a:pPr>
            <a:r>
              <a:rPr lang="en-US" altLang="zh-CN" sz="2700" dirty="0"/>
              <a:t>	1 microphone, 10 green LEDs (2 clusters), 5 pink/red LEDs</a:t>
            </a:r>
          </a:p>
          <a:p>
            <a:pPr marL="0" indent="0">
              <a:lnSpc>
                <a:spcPct val="100000"/>
              </a:lnSpc>
              <a:buNone/>
            </a:pPr>
            <a:r>
              <a:rPr lang="en-US" altLang="zh-CN" sz="2700" dirty="0"/>
              <a:t>	</a:t>
            </a:r>
          </a:p>
          <a:p>
            <a:pPr marL="0" indent="0">
              <a:lnSpc>
                <a:spcPct val="100000"/>
              </a:lnSpc>
              <a:buNone/>
            </a:pPr>
            <a:r>
              <a:rPr lang="en-US" altLang="zh-CN" sz="2700" b="1" dirty="0"/>
              <a:t>1 input: </a:t>
            </a:r>
            <a:r>
              <a:rPr lang="en-US" altLang="zh-CN" sz="2700" dirty="0"/>
              <a:t>day/night (light sensor)</a:t>
            </a:r>
          </a:p>
          <a:p>
            <a:pPr marL="0" indent="0">
              <a:lnSpc>
                <a:spcPct val="100000"/>
              </a:lnSpc>
              <a:buNone/>
            </a:pPr>
            <a:r>
              <a:rPr lang="en-US" altLang="zh-CN" sz="2700" b="1" dirty="0"/>
              <a:t>3 outputs: </a:t>
            </a:r>
            <a:r>
              <a:rPr lang="en-US" altLang="zh-CN" sz="2700" dirty="0"/>
              <a:t>2 green LED cluster &amp; 1 pink LED cluster</a:t>
            </a:r>
          </a:p>
          <a:p>
            <a:pPr marL="0" indent="0">
              <a:lnSpc>
                <a:spcPct val="100000"/>
              </a:lnSpc>
              <a:buNone/>
            </a:pPr>
            <a:endParaRPr lang="en-US" altLang="zh-CN" sz="2700" dirty="0"/>
          </a:p>
          <a:p>
            <a:pPr marL="0" indent="0">
              <a:lnSpc>
                <a:spcPct val="100000"/>
              </a:lnSpc>
              <a:buNone/>
            </a:pPr>
            <a:r>
              <a:rPr lang="en-US" altLang="zh-CN" sz="2700" b="1" dirty="0"/>
              <a:t>Day animation: </a:t>
            </a:r>
            <a:endParaRPr lang="en-US" altLang="zh-CN" sz="2700" b="1" dirty="0" smtClean="0"/>
          </a:p>
          <a:p>
            <a:pPr marL="0" indent="0">
              <a:lnSpc>
                <a:spcPct val="100000"/>
              </a:lnSpc>
              <a:buNone/>
            </a:pPr>
            <a:r>
              <a:rPr lang="en-US" altLang="zh-CN" sz="2700" dirty="0" smtClean="0"/>
              <a:t>2 </a:t>
            </a:r>
            <a:r>
              <a:rPr lang="en-US" altLang="zh-CN" sz="2700" dirty="0"/>
              <a:t>clusters of green LEDs ON, on a loop; microphone will activate </a:t>
            </a:r>
            <a:r>
              <a:rPr lang="en-US" altLang="zh-CN" sz="2700" dirty="0" smtClean="0"/>
              <a:t>all </a:t>
            </a:r>
            <a:r>
              <a:rPr lang="en-US" altLang="zh-CN" sz="2700" dirty="0"/>
              <a:t>red LEDs (Blowing away cherry blossoms)</a:t>
            </a:r>
          </a:p>
          <a:p>
            <a:pPr marL="0" indent="0">
              <a:buNone/>
            </a:pPr>
            <a:r>
              <a:rPr lang="en-US" altLang="zh-CN" sz="2700" b="1" dirty="0"/>
              <a:t>Night animation: </a:t>
            </a:r>
            <a:endParaRPr lang="en-US" altLang="zh-CN" sz="2700" b="1" dirty="0" smtClean="0"/>
          </a:p>
          <a:p>
            <a:pPr marL="0" indent="0">
              <a:buNone/>
            </a:pPr>
            <a:r>
              <a:rPr lang="en-US" altLang="zh-CN" sz="2700" dirty="0" smtClean="0"/>
              <a:t>1 </a:t>
            </a:r>
            <a:r>
              <a:rPr lang="en-US" altLang="zh-CN" sz="2700" dirty="0"/>
              <a:t>cluster of green LEDs ON, on a slower loop; microphone will </a:t>
            </a:r>
            <a:r>
              <a:rPr lang="en-US" altLang="zh-CN" sz="2700" dirty="0" smtClean="0"/>
              <a:t>activate </a:t>
            </a:r>
            <a:r>
              <a:rPr lang="en-US" altLang="zh-CN" sz="2700" dirty="0"/>
              <a:t>some red LEDs (Blowing away cherry blossoms)</a:t>
            </a:r>
          </a:p>
          <a:p>
            <a:pPr marL="0" indent="0">
              <a:lnSpc>
                <a:spcPct val="100000"/>
              </a:lnSpc>
              <a:buNone/>
            </a:pPr>
            <a:endParaRPr lang="en-US" altLang="zh-CN" sz="2700" dirty="0"/>
          </a:p>
          <a:p>
            <a:pPr marL="0" indent="0">
              <a:lnSpc>
                <a:spcPct val="100000"/>
              </a:lnSpc>
              <a:buNone/>
            </a:pPr>
            <a:r>
              <a:rPr lang="en-US" altLang="zh-CN" sz="2700" b="1" dirty="0"/>
              <a:t>Interactivity: </a:t>
            </a:r>
            <a:r>
              <a:rPr lang="en-US" altLang="zh-CN" sz="2700" dirty="0"/>
              <a:t>Microphone</a:t>
            </a:r>
          </a:p>
          <a:p>
            <a:pPr>
              <a:lnSpc>
                <a:spcPct val="100000"/>
              </a:lnSpc>
            </a:pPr>
            <a:endParaRPr lang="en-US" altLang="zh-CN" sz="2700" b="1" dirty="0"/>
          </a:p>
          <a:p>
            <a:pPr marL="0" indent="0">
              <a:lnSpc>
                <a:spcPct val="100000"/>
              </a:lnSpc>
              <a:buNone/>
            </a:pPr>
            <a:r>
              <a:rPr lang="en-US" altLang="zh-CN" sz="2700" b="1" dirty="0"/>
              <a:t>Challenges: </a:t>
            </a:r>
          </a:p>
          <a:p>
            <a:pPr marL="0" indent="0">
              <a:lnSpc>
                <a:spcPct val="100000"/>
              </a:lnSpc>
              <a:buNone/>
            </a:pPr>
            <a:r>
              <a:rPr lang="en-US" altLang="zh-CN" sz="2700" dirty="0" smtClean="0"/>
              <a:t>Making </a:t>
            </a:r>
            <a:r>
              <a:rPr lang="en-US" altLang="zh-CN" sz="2700" dirty="0"/>
              <a:t>the trees look realistic with green LEDs</a:t>
            </a:r>
          </a:p>
          <a:p>
            <a:pPr marL="0" indent="0">
              <a:lnSpc>
                <a:spcPct val="100000"/>
              </a:lnSpc>
              <a:buNone/>
            </a:pPr>
            <a:r>
              <a:rPr lang="en-US" altLang="zh-CN" sz="2700" dirty="0" smtClean="0"/>
              <a:t>Connecting </a:t>
            </a:r>
            <a:r>
              <a:rPr lang="en-US" altLang="zh-CN" sz="2700" dirty="0"/>
              <a:t>the microphone to activate red LEDs</a:t>
            </a:r>
          </a:p>
          <a:p>
            <a:pPr marL="0" indent="0">
              <a:lnSpc>
                <a:spcPct val="100000"/>
              </a:lnSpc>
              <a:buNone/>
            </a:pPr>
            <a:r>
              <a:rPr lang="en-US" altLang="zh-CN" sz="2700" dirty="0" smtClean="0"/>
              <a:t>WIRING</a:t>
            </a:r>
            <a:r>
              <a:rPr lang="en-US" altLang="zh-CN" sz="2700" dirty="0"/>
              <a:t>!!!!!</a:t>
            </a:r>
          </a:p>
          <a:p>
            <a:endParaRPr lang="zh-CN" altLang="en-US" dirty="0"/>
          </a:p>
        </p:txBody>
      </p:sp>
    </p:spTree>
    <p:extLst>
      <p:ext uri="{BB962C8B-B14F-4D97-AF65-F5344CB8AC3E}">
        <p14:creationId xmlns:p14="http://schemas.microsoft.com/office/powerpoint/2010/main" val="122452503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lancholy abstract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elancholy abstract design template" id="{53D6E29E-BC16-4C15-929C-E5E8D3EE1C7C}" vid="{7719C5F9-D258-4D09-B252-90C1DAED72AB}"/>
    </a:ext>
  </a:ext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TS001159437</Template>
  <TotalTime>341</TotalTime>
  <Words>409</Words>
  <Application>Microsoft Office PowerPoint</Application>
  <PresentationFormat>On-screen Show (4:3)</PresentationFormat>
  <Paragraphs>160</Paragraphs>
  <Slides>12</Slides>
  <Notes>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WritingDesignTemplate</vt:lpstr>
      <vt:lpstr>Melancholy abstract design template</vt:lpstr>
      <vt:lpstr>Executive</vt:lpstr>
      <vt:lpstr>LiquiFire </vt:lpstr>
      <vt:lpstr>Idea Recap </vt:lpstr>
      <vt:lpstr>To Do List </vt:lpstr>
      <vt:lpstr>Concept Evolution </vt:lpstr>
      <vt:lpstr>Concept Evolution </vt:lpstr>
      <vt:lpstr>PowerPoint Presentation</vt:lpstr>
      <vt:lpstr>Task Allocation</vt:lpstr>
      <vt:lpstr>Solomon: WATER</vt:lpstr>
      <vt:lpstr>Nick: CHERRY BLOSSOM</vt:lpstr>
      <vt:lpstr>Akash: STARS</vt:lpstr>
      <vt:lpstr>Xinwu: FIRE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LiquiFire</dc:title>
  <dc:creator>Xinwu Yang</dc:creator>
  <cp:lastModifiedBy>Xinwu Yang</cp:lastModifiedBy>
  <cp:revision>23</cp:revision>
  <dcterms:created xsi:type="dcterms:W3CDTF">2013-02-13T08:50:59Z</dcterms:created>
  <dcterms:modified xsi:type="dcterms:W3CDTF">2013-02-19T05:44:41Z</dcterms:modified>
</cp:coreProperties>
</file>