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9.xml" ContentType="application/vnd.openxmlformats-officedocument.presentationml.tags+xml"/>
  <Override PartName="/ppt/notesSlides/notesSlide42.xml" ContentType="application/vnd.openxmlformats-officedocument.presentationml.notesSlide+xml"/>
  <Override PartName="/ppt/tags/tag1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5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64" r:id="rId2"/>
    <p:sldMasterId id="2147484822" r:id="rId3"/>
    <p:sldMasterId id="2147484917" r:id="rId4"/>
    <p:sldMasterId id="2147485082" r:id="rId5"/>
    <p:sldMasterId id="2147485094" r:id="rId6"/>
    <p:sldMasterId id="2147485106" r:id="rId7"/>
    <p:sldMasterId id="2147485118" r:id="rId8"/>
    <p:sldMasterId id="2147485130" r:id="rId9"/>
    <p:sldMasterId id="2147485143" r:id="rId10"/>
    <p:sldMasterId id="2147485156" r:id="rId11"/>
  </p:sldMasterIdLst>
  <p:notesMasterIdLst>
    <p:notesMasterId r:id="rId114"/>
  </p:notesMasterIdLst>
  <p:sldIdLst>
    <p:sldId id="284" r:id="rId12"/>
    <p:sldId id="1208" r:id="rId13"/>
    <p:sldId id="1359" r:id="rId14"/>
    <p:sldId id="1477" r:id="rId15"/>
    <p:sldId id="1478" r:id="rId16"/>
    <p:sldId id="1479" r:id="rId17"/>
    <p:sldId id="1480" r:id="rId18"/>
    <p:sldId id="1324" r:id="rId19"/>
    <p:sldId id="1447" r:id="rId20"/>
    <p:sldId id="1446" r:id="rId21"/>
    <p:sldId id="1325" r:id="rId22"/>
    <p:sldId id="1417" r:id="rId23"/>
    <p:sldId id="1418" r:id="rId24"/>
    <p:sldId id="1416" r:id="rId25"/>
    <p:sldId id="1326" r:id="rId26"/>
    <p:sldId id="1327" r:id="rId27"/>
    <p:sldId id="1328" r:id="rId28"/>
    <p:sldId id="1329" r:id="rId29"/>
    <p:sldId id="1330" r:id="rId30"/>
    <p:sldId id="1331" r:id="rId31"/>
    <p:sldId id="1332" r:id="rId32"/>
    <p:sldId id="1333" r:id="rId33"/>
    <p:sldId id="1334" r:id="rId34"/>
    <p:sldId id="1335" r:id="rId35"/>
    <p:sldId id="1398" r:id="rId36"/>
    <p:sldId id="1399" r:id="rId37"/>
    <p:sldId id="1336" r:id="rId38"/>
    <p:sldId id="1337" r:id="rId39"/>
    <p:sldId id="1338" r:id="rId40"/>
    <p:sldId id="1339" r:id="rId41"/>
    <p:sldId id="1400" r:id="rId42"/>
    <p:sldId id="1401" r:id="rId43"/>
    <p:sldId id="1340" r:id="rId44"/>
    <p:sldId id="1341" r:id="rId45"/>
    <p:sldId id="1342" r:id="rId46"/>
    <p:sldId id="1343" r:id="rId47"/>
    <p:sldId id="1344" r:id="rId48"/>
    <p:sldId id="1402" r:id="rId49"/>
    <p:sldId id="1345" r:id="rId50"/>
    <p:sldId id="1346" r:id="rId51"/>
    <p:sldId id="1347" r:id="rId52"/>
    <p:sldId id="1348" r:id="rId53"/>
    <p:sldId id="1349" r:id="rId54"/>
    <p:sldId id="1350" r:id="rId55"/>
    <p:sldId id="1403" r:id="rId56"/>
    <p:sldId id="1351" r:id="rId57"/>
    <p:sldId id="1352" r:id="rId58"/>
    <p:sldId id="1404" r:id="rId59"/>
    <p:sldId id="1405" r:id="rId60"/>
    <p:sldId id="1406" r:id="rId61"/>
    <p:sldId id="1407" r:id="rId62"/>
    <p:sldId id="1408" r:id="rId63"/>
    <p:sldId id="1409" r:id="rId64"/>
    <p:sldId id="1410" r:id="rId65"/>
    <p:sldId id="1411" r:id="rId66"/>
    <p:sldId id="1412" r:id="rId67"/>
    <p:sldId id="1413" r:id="rId68"/>
    <p:sldId id="1414" r:id="rId69"/>
    <p:sldId id="1415" r:id="rId70"/>
    <p:sldId id="1419" r:id="rId71"/>
    <p:sldId id="1422" r:id="rId72"/>
    <p:sldId id="1353" r:id="rId73"/>
    <p:sldId id="1439" r:id="rId74"/>
    <p:sldId id="1440" r:id="rId75"/>
    <p:sldId id="1441" r:id="rId76"/>
    <p:sldId id="1442" r:id="rId77"/>
    <p:sldId id="1423" r:id="rId78"/>
    <p:sldId id="1438" r:id="rId79"/>
    <p:sldId id="1354" r:id="rId80"/>
    <p:sldId id="1443" r:id="rId81"/>
    <p:sldId id="1355" r:id="rId82"/>
    <p:sldId id="1481" r:id="rId83"/>
    <p:sldId id="1316" r:id="rId84"/>
    <p:sldId id="1448" r:id="rId85"/>
    <p:sldId id="1449" r:id="rId86"/>
    <p:sldId id="1450" r:id="rId87"/>
    <p:sldId id="1451" r:id="rId88"/>
    <p:sldId id="1452" r:id="rId89"/>
    <p:sldId id="1453" r:id="rId90"/>
    <p:sldId id="1454" r:id="rId91"/>
    <p:sldId id="1455" r:id="rId92"/>
    <p:sldId id="1456" r:id="rId93"/>
    <p:sldId id="1457" r:id="rId94"/>
    <p:sldId id="1458" r:id="rId95"/>
    <p:sldId id="1459" r:id="rId96"/>
    <p:sldId id="1460" r:id="rId97"/>
    <p:sldId id="1461" r:id="rId98"/>
    <p:sldId id="1462" r:id="rId99"/>
    <p:sldId id="1463" r:id="rId100"/>
    <p:sldId id="1464" r:id="rId101"/>
    <p:sldId id="1465" r:id="rId102"/>
    <p:sldId id="1466" r:id="rId103"/>
    <p:sldId id="1467" r:id="rId104"/>
    <p:sldId id="1468" r:id="rId105"/>
    <p:sldId id="1469" r:id="rId106"/>
    <p:sldId id="1470" r:id="rId107"/>
    <p:sldId id="1471" r:id="rId108"/>
    <p:sldId id="1472" r:id="rId109"/>
    <p:sldId id="1473" r:id="rId110"/>
    <p:sldId id="1474" r:id="rId111"/>
    <p:sldId id="1475" r:id="rId112"/>
    <p:sldId id="1476" r:id="rId1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90" Type="http://schemas.openxmlformats.org/officeDocument/2006/relationships/slide" Target="slides/slide79.xml"/><Relationship Id="rId91" Type="http://schemas.openxmlformats.org/officeDocument/2006/relationships/slide" Target="slides/slide80.xml"/><Relationship Id="rId92" Type="http://schemas.openxmlformats.org/officeDocument/2006/relationships/slide" Target="slides/slide81.xml"/><Relationship Id="rId93" Type="http://schemas.openxmlformats.org/officeDocument/2006/relationships/slide" Target="slides/slide82.xml"/><Relationship Id="rId94" Type="http://schemas.openxmlformats.org/officeDocument/2006/relationships/slide" Target="slides/slide83.xml"/><Relationship Id="rId95" Type="http://schemas.openxmlformats.org/officeDocument/2006/relationships/slide" Target="slides/slide84.xml"/><Relationship Id="rId96" Type="http://schemas.openxmlformats.org/officeDocument/2006/relationships/slide" Target="slides/slide85.xml"/><Relationship Id="rId101" Type="http://schemas.openxmlformats.org/officeDocument/2006/relationships/slide" Target="slides/slide90.xml"/><Relationship Id="rId102" Type="http://schemas.openxmlformats.org/officeDocument/2006/relationships/slide" Target="slides/slide91.xml"/><Relationship Id="rId103" Type="http://schemas.openxmlformats.org/officeDocument/2006/relationships/slide" Target="slides/slide92.xml"/><Relationship Id="rId104" Type="http://schemas.openxmlformats.org/officeDocument/2006/relationships/slide" Target="slides/slide93.xml"/><Relationship Id="rId105" Type="http://schemas.openxmlformats.org/officeDocument/2006/relationships/slide" Target="slides/slide94.xml"/><Relationship Id="rId106" Type="http://schemas.openxmlformats.org/officeDocument/2006/relationships/slide" Target="slides/slide95.xml"/><Relationship Id="rId107" Type="http://schemas.openxmlformats.org/officeDocument/2006/relationships/slide" Target="slides/slide96.xml"/><Relationship Id="rId108" Type="http://schemas.openxmlformats.org/officeDocument/2006/relationships/slide" Target="slides/slide97.xml"/><Relationship Id="rId109" Type="http://schemas.openxmlformats.org/officeDocument/2006/relationships/slide" Target="slides/slide98.xml"/><Relationship Id="rId97" Type="http://schemas.openxmlformats.org/officeDocument/2006/relationships/slide" Target="slides/slide86.xml"/><Relationship Id="rId98" Type="http://schemas.openxmlformats.org/officeDocument/2006/relationships/slide" Target="slides/slide87.xml"/><Relationship Id="rId99" Type="http://schemas.openxmlformats.org/officeDocument/2006/relationships/slide" Target="slides/slide88.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00" Type="http://schemas.openxmlformats.org/officeDocument/2006/relationships/slide" Target="slides/slide89.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70" Type="http://schemas.openxmlformats.org/officeDocument/2006/relationships/slide" Target="slides/slide59.xml"/><Relationship Id="rId71" Type="http://schemas.openxmlformats.org/officeDocument/2006/relationships/slide" Target="slides/slide60.xml"/><Relationship Id="rId72" Type="http://schemas.openxmlformats.org/officeDocument/2006/relationships/slide" Target="slides/slide61.xml"/><Relationship Id="rId73" Type="http://schemas.openxmlformats.org/officeDocument/2006/relationships/slide" Target="slides/slide62.xml"/><Relationship Id="rId74" Type="http://schemas.openxmlformats.org/officeDocument/2006/relationships/slide" Target="slides/slide63.xml"/><Relationship Id="rId75" Type="http://schemas.openxmlformats.org/officeDocument/2006/relationships/slide" Target="slides/slide64.xml"/><Relationship Id="rId76" Type="http://schemas.openxmlformats.org/officeDocument/2006/relationships/slide" Target="slides/slide65.xml"/><Relationship Id="rId77" Type="http://schemas.openxmlformats.org/officeDocument/2006/relationships/slide" Target="slides/slide66.xml"/><Relationship Id="rId78" Type="http://schemas.openxmlformats.org/officeDocument/2006/relationships/slide" Target="slides/slide67.xml"/><Relationship Id="rId79" Type="http://schemas.openxmlformats.org/officeDocument/2006/relationships/slide" Target="slides/slide68.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110" Type="http://schemas.openxmlformats.org/officeDocument/2006/relationships/slide" Target="slides/slide99.xml"/><Relationship Id="rId111" Type="http://schemas.openxmlformats.org/officeDocument/2006/relationships/slide" Target="slides/slide100.xml"/><Relationship Id="rId112" Type="http://schemas.openxmlformats.org/officeDocument/2006/relationships/slide" Target="slides/slide101.xml"/><Relationship Id="rId113" Type="http://schemas.openxmlformats.org/officeDocument/2006/relationships/slide" Target="slides/slide102.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80" Type="http://schemas.openxmlformats.org/officeDocument/2006/relationships/slide" Target="slides/slide69.xml"/><Relationship Id="rId81" Type="http://schemas.openxmlformats.org/officeDocument/2006/relationships/slide" Target="slides/slide70.xml"/><Relationship Id="rId82" Type="http://schemas.openxmlformats.org/officeDocument/2006/relationships/slide" Target="slides/slide71.xml"/><Relationship Id="rId83" Type="http://schemas.openxmlformats.org/officeDocument/2006/relationships/slide" Target="slides/slide72.xml"/><Relationship Id="rId84" Type="http://schemas.openxmlformats.org/officeDocument/2006/relationships/slide" Target="slides/slide73.xml"/><Relationship Id="rId85" Type="http://schemas.openxmlformats.org/officeDocument/2006/relationships/slide" Target="slides/slide74.xml"/><Relationship Id="rId86" Type="http://schemas.openxmlformats.org/officeDocument/2006/relationships/slide" Target="slides/slide75.xml"/><Relationship Id="rId87" Type="http://schemas.openxmlformats.org/officeDocument/2006/relationships/slide" Target="slides/slide76.xml"/><Relationship Id="rId88" Type="http://schemas.openxmlformats.org/officeDocument/2006/relationships/slide" Target="slides/slide77.xml"/><Relationship Id="rId89" Type="http://schemas.openxmlformats.org/officeDocument/2006/relationships/slide" Target="slides/slide7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yoonguk\Desktop\bars_24_mcus.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yoonguk\Desktop\bars_24_mcu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110195960"/>
        <c:axId val="-2110207832"/>
      </c:barChart>
      <c:catAx>
        <c:axId val="-2110195960"/>
        <c:scaling>
          <c:orientation val="minMax"/>
        </c:scaling>
        <c:delete val="0"/>
        <c:axPos val="b"/>
        <c:numFmt formatCode="General" sourceLinked="1"/>
        <c:majorTickMark val="out"/>
        <c:minorTickMark val="none"/>
        <c:tickLblPos val="nextTo"/>
        <c:crossAx val="-2110207832"/>
        <c:crosses val="autoZero"/>
        <c:auto val="1"/>
        <c:lblAlgn val="ctr"/>
        <c:lblOffset val="100"/>
        <c:noMultiLvlLbl val="0"/>
      </c:catAx>
      <c:valAx>
        <c:axId val="-211020783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10195960"/>
        <c:crosses val="autoZero"/>
        <c:crossBetween val="between"/>
      </c:valAx>
      <c:spPr>
        <a:noFill/>
        <a:ln w="25413">
          <a:noFill/>
        </a:ln>
      </c:spPr>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110264232"/>
        <c:axId val="-2110269624"/>
      </c:barChart>
      <c:catAx>
        <c:axId val="-2110264232"/>
        <c:scaling>
          <c:orientation val="minMax"/>
        </c:scaling>
        <c:delete val="0"/>
        <c:axPos val="b"/>
        <c:numFmt formatCode="General" sourceLinked="1"/>
        <c:majorTickMark val="out"/>
        <c:minorTickMark val="none"/>
        <c:tickLblPos val="nextTo"/>
        <c:crossAx val="-2110269624"/>
        <c:crosses val="autoZero"/>
        <c:auto val="1"/>
        <c:lblAlgn val="ctr"/>
        <c:lblOffset val="100"/>
        <c:noMultiLvlLbl val="0"/>
      </c:catAx>
      <c:valAx>
        <c:axId val="-211026962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10264232"/>
        <c:crosses val="autoZero"/>
        <c:crossBetween val="between"/>
      </c:valAx>
      <c:spPr>
        <a:noFill/>
        <a:ln w="25413">
          <a:noFill/>
        </a:ln>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FCFS</c:v>
                </c:pt>
              </c:strCache>
            </c:strRef>
          </c:tx>
          <c:spPr>
            <a:ln w="28575">
              <a:solidFill>
                <a:schemeClr val="tx1"/>
              </a:solidFill>
            </a:ln>
          </c:spPr>
          <c:marker>
            <c:symbol val="diamond"/>
            <c:size val="16"/>
            <c:spPr>
              <a:solidFill>
                <a:schemeClr val="tx1"/>
              </a:solidFill>
              <a:ln>
                <a:solidFill>
                  <a:schemeClr val="tx1"/>
                </a:solidFill>
              </a:ln>
            </c:spPr>
          </c:marker>
          <c:xVal>
            <c:numRef>
              <c:f>Sheet1!$A$2:$A$6</c:f>
              <c:numCache>
                <c:formatCode>General</c:formatCode>
                <c:ptCount val="5"/>
                <c:pt idx="0">
                  <c:v>7.21</c:v>
                </c:pt>
                <c:pt idx="1">
                  <c:v>8.166</c:v>
                </c:pt>
                <c:pt idx="2">
                  <c:v>8.26</c:v>
                </c:pt>
                <c:pt idx="3">
                  <c:v>8.527000000000001</c:v>
                </c:pt>
                <c:pt idx="4">
                  <c:v>8.778</c:v>
                </c:pt>
              </c:numCache>
            </c:numRef>
          </c:xVal>
          <c:yVal>
            <c:numRef>
              <c:f>Sheet1!$B$2:$B$6</c:f>
              <c:numCache>
                <c:formatCode>General</c:formatCode>
                <c:ptCount val="5"/>
                <c:pt idx="0">
                  <c:v>8.513000000000003</c:v>
                </c:pt>
              </c:numCache>
            </c:numRef>
          </c:yVal>
          <c:smooth val="0"/>
        </c:ser>
        <c:ser>
          <c:idx val="1"/>
          <c:order val="1"/>
          <c:tx>
            <c:strRef>
              <c:f>Sheet1!$C$1</c:f>
              <c:strCache>
                <c:ptCount val="1"/>
                <c:pt idx="0">
                  <c:v>FRFCFS</c:v>
                </c:pt>
              </c:strCache>
            </c:strRef>
          </c:tx>
          <c:spPr>
            <a:ln w="28575">
              <a:solidFill>
                <a:srgbClr val="00B050"/>
              </a:solidFill>
            </a:ln>
          </c:spPr>
          <c:marker>
            <c:symbol val="square"/>
            <c:size val="16"/>
            <c:spPr>
              <a:solidFill>
                <a:srgbClr val="00B050"/>
              </a:solidFill>
              <a:ln>
                <a:solidFill>
                  <a:srgbClr val="00B05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Sheet1!$C$2:$C$6</c:f>
              <c:numCache>
                <c:formatCode>General</c:formatCode>
                <c:ptCount val="5"/>
                <c:pt idx="1">
                  <c:v>14.18</c:v>
                </c:pt>
              </c:numCache>
            </c:numRef>
          </c:yVal>
          <c:smooth val="0"/>
        </c:ser>
        <c:ser>
          <c:idx val="2"/>
          <c:order val="2"/>
          <c:tx>
            <c:strRef>
              <c:f>Sheet1!$D$1</c:f>
              <c:strCache>
                <c:ptCount val="1"/>
                <c:pt idx="0">
                  <c:v>STFM</c:v>
                </c:pt>
              </c:strCache>
            </c:strRef>
          </c:tx>
          <c:spPr>
            <a:ln w="28575">
              <a:solidFill>
                <a:schemeClr val="tx2"/>
              </a:solidFill>
            </a:ln>
          </c:spPr>
          <c:marker>
            <c:symbol val="triangle"/>
            <c:size val="16"/>
            <c:spPr>
              <a:solidFill>
                <a:schemeClr val="tx2"/>
              </a:solidFill>
              <a:ln>
                <a:solidFill>
                  <a:schemeClr val="tx2"/>
                </a:solidFill>
              </a:ln>
            </c:spPr>
          </c:marker>
          <c:xVal>
            <c:numRef>
              <c:f>Sheet1!$A$2:$A$6</c:f>
              <c:numCache>
                <c:formatCode>General</c:formatCode>
                <c:ptCount val="5"/>
                <c:pt idx="0">
                  <c:v>7.21</c:v>
                </c:pt>
                <c:pt idx="1">
                  <c:v>8.166</c:v>
                </c:pt>
                <c:pt idx="2">
                  <c:v>8.26</c:v>
                </c:pt>
                <c:pt idx="3">
                  <c:v>8.527000000000001</c:v>
                </c:pt>
                <c:pt idx="4">
                  <c:v>8.778</c:v>
                </c:pt>
              </c:numCache>
            </c:numRef>
          </c:xVal>
          <c:yVal>
            <c:numRef>
              <c:f>Sheet1!$D$2:$D$6</c:f>
              <c:numCache>
                <c:formatCode>General</c:formatCode>
                <c:ptCount val="5"/>
                <c:pt idx="2">
                  <c:v>9.245</c:v>
                </c:pt>
              </c:numCache>
            </c:numRef>
          </c:yVal>
          <c:smooth val="0"/>
        </c:ser>
        <c:ser>
          <c:idx val="3"/>
          <c:order val="3"/>
          <c:tx>
            <c:strRef>
              <c:f>Sheet1!$E$1</c:f>
              <c:strCache>
                <c:ptCount val="1"/>
                <c:pt idx="0">
                  <c:v>PAR-BS</c:v>
                </c:pt>
              </c:strCache>
            </c:strRef>
          </c:tx>
          <c:spPr>
            <a:ln>
              <a:solidFill>
                <a:srgbClr val="FF0000"/>
              </a:solidFill>
            </a:ln>
          </c:spPr>
          <c:marker>
            <c:symbol val="circle"/>
            <c:size val="16"/>
            <c:spPr>
              <a:solidFill>
                <a:srgbClr val="FF0000"/>
              </a:solidFill>
              <a:ln>
                <a:solidFill>
                  <a:srgbClr val="FF0000"/>
                </a:solidFill>
              </a:ln>
            </c:spPr>
          </c:marker>
          <c:xVal>
            <c:numRef>
              <c:f>Sheet1!$A$2:$A$6</c:f>
              <c:numCache>
                <c:formatCode>General</c:formatCode>
                <c:ptCount val="5"/>
                <c:pt idx="0">
                  <c:v>7.21</c:v>
                </c:pt>
                <c:pt idx="1">
                  <c:v>8.166</c:v>
                </c:pt>
                <c:pt idx="2">
                  <c:v>8.26</c:v>
                </c:pt>
                <c:pt idx="3">
                  <c:v>8.527000000000001</c:v>
                </c:pt>
                <c:pt idx="4">
                  <c:v>8.778</c:v>
                </c:pt>
              </c:numCache>
            </c:numRef>
          </c:xVal>
          <c:yVal>
            <c:numRef>
              <c:f>Sheet1!$E$2:$E$6</c:f>
              <c:numCache>
                <c:formatCode>General</c:formatCode>
                <c:ptCount val="5"/>
                <c:pt idx="3">
                  <c:v>7.418</c:v>
                </c:pt>
              </c:numCache>
            </c:numRef>
          </c:yVal>
          <c:smooth val="0"/>
        </c:ser>
        <c:ser>
          <c:idx val="4"/>
          <c:order val="4"/>
          <c:tx>
            <c:strRef>
              <c:f>Sheet1!$F$1</c:f>
              <c:strCache>
                <c:ptCount val="1"/>
                <c:pt idx="0">
                  <c:v>ATLAS</c:v>
                </c:pt>
              </c:strCache>
            </c:strRef>
          </c:tx>
          <c:marker>
            <c:symbol val="diamond"/>
            <c:size val="15"/>
          </c:marker>
          <c:xVal>
            <c:numRef>
              <c:f>Sheet1!$A$2:$A$6</c:f>
              <c:numCache>
                <c:formatCode>General</c:formatCode>
                <c:ptCount val="5"/>
                <c:pt idx="0">
                  <c:v>7.21</c:v>
                </c:pt>
                <c:pt idx="1">
                  <c:v>8.166</c:v>
                </c:pt>
                <c:pt idx="2">
                  <c:v>8.26</c:v>
                </c:pt>
                <c:pt idx="3">
                  <c:v>8.527000000000001</c:v>
                </c:pt>
                <c:pt idx="4">
                  <c:v>8.778</c:v>
                </c:pt>
              </c:numCache>
            </c:numRef>
          </c:xVal>
          <c:yVal>
            <c:numRef>
              <c:f>Sheet1!$F$2:$F$6</c:f>
              <c:numCache>
                <c:formatCode>General</c:formatCode>
                <c:ptCount val="5"/>
                <c:pt idx="4">
                  <c:v>11.52</c:v>
                </c:pt>
              </c:numCache>
            </c:numRef>
          </c:yVal>
          <c:smooth val="0"/>
        </c:ser>
        <c:dLbls>
          <c:showLegendKey val="0"/>
          <c:showVal val="0"/>
          <c:showCatName val="0"/>
          <c:showSerName val="0"/>
          <c:showPercent val="0"/>
          <c:showBubbleSize val="0"/>
        </c:dLbls>
        <c:axId val="-2115866552"/>
        <c:axId val="-2115707464"/>
      </c:scatterChart>
      <c:valAx>
        <c:axId val="-2115866552"/>
        <c:scaling>
          <c:orientation val="minMax"/>
          <c:max val="10.0"/>
          <c:min val="7.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2115707464"/>
        <c:crosses val="autoZero"/>
        <c:crossBetween val="midCat"/>
        <c:majorUnit val="0.5"/>
      </c:valAx>
      <c:valAx>
        <c:axId val="-2115707464"/>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2115866552"/>
        <c:crosses val="autoZero"/>
        <c:crossBetween val="midCat"/>
      </c:valAx>
      <c:spPr>
        <a:solidFill>
          <a:schemeClr val="bg1">
            <a:lumMod val="95000"/>
          </a:schemeClr>
        </a:solidFill>
      </c:spPr>
    </c:plotArea>
    <c:legend>
      <c:legendPos val="r"/>
      <c:layout>
        <c:manualLayout>
          <c:xMode val="edge"/>
          <c:yMode val="edge"/>
          <c:x val="0.82336159903089"/>
          <c:y val="0.250892013498313"/>
          <c:w val="0.153814960629921"/>
          <c:h val="0.46173416322726"/>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839861256"/>
        <c:axId val="1839853448"/>
      </c:scatterChart>
      <c:valAx>
        <c:axId val="1839861256"/>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853448"/>
        <c:crosses val="autoZero"/>
        <c:crossBetween val="midCat"/>
      </c:valAx>
      <c:valAx>
        <c:axId val="1839853448"/>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861256"/>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839497064"/>
        <c:axId val="1839480728"/>
      </c:scatterChart>
      <c:valAx>
        <c:axId val="1839497064"/>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480728"/>
        <c:crosses val="autoZero"/>
        <c:crossBetween val="midCat"/>
      </c:valAx>
      <c:valAx>
        <c:axId val="1839480728"/>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83949706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bars_24_mcus!$C$9</c:f>
              <c:strCache>
                <c:ptCount val="1"/>
                <c:pt idx="0">
                  <c:v>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bars_24_mcus!$C$10:$C$14</c:f>
              <c:numCache>
                <c:formatCode>General</c:formatCode>
                <c:ptCount val="5"/>
                <c:pt idx="0">
                  <c:v>4.48015398650516</c:v>
                </c:pt>
                <c:pt idx="1">
                  <c:v>7.151558443083641</c:v>
                </c:pt>
                <c:pt idx="2">
                  <c:v>9.42212986313835</c:v>
                </c:pt>
                <c:pt idx="3">
                  <c:v>11.9271058710375</c:v>
                </c:pt>
                <c:pt idx="4">
                  <c:v>14.3902981953518</c:v>
                </c:pt>
              </c:numCache>
            </c:numRef>
          </c:val>
        </c:ser>
        <c:ser>
          <c:idx val="1"/>
          <c:order val="1"/>
          <c:tx>
            <c:strRef>
              <c:f>bars_24_mcus!$D$9</c:f>
              <c:strCache>
                <c:ptCount val="1"/>
                <c:pt idx="0">
                  <c:v>FR_FCFS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bars_24_mcus!$D$10:$D$14</c:f>
              <c:numCache>
                <c:formatCode>General</c:formatCode>
                <c:ptCount val="5"/>
                <c:pt idx="0">
                  <c:v>4.536320802962428</c:v>
                </c:pt>
                <c:pt idx="1">
                  <c:v>7.409820393537451</c:v>
                </c:pt>
                <c:pt idx="2">
                  <c:v>9.451965340234268</c:v>
                </c:pt>
                <c:pt idx="3">
                  <c:v>11.99508006791201</c:v>
                </c:pt>
                <c:pt idx="4">
                  <c:v>14.4324541926815</c:v>
                </c:pt>
              </c:numCache>
            </c:numRef>
          </c:val>
        </c:ser>
        <c:ser>
          <c:idx val="2"/>
          <c:order val="2"/>
          <c:tx>
            <c:strRef>
              <c:f>bars_24_mcus!$E$9</c:f>
              <c:strCache>
                <c:ptCount val="1"/>
                <c:pt idx="0">
                  <c:v>STFM</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bars_24_mcus!$E$10:$E$14</c:f>
              <c:numCache>
                <c:formatCode>General</c:formatCode>
                <c:ptCount val="5"/>
                <c:pt idx="0">
                  <c:v>5.607943909025954</c:v>
                </c:pt>
                <c:pt idx="1">
                  <c:v>7.245878367989587</c:v>
                </c:pt>
                <c:pt idx="2">
                  <c:v>9.246625403432011</c:v>
                </c:pt>
                <c:pt idx="3">
                  <c:v>11.84548121534093</c:v>
                </c:pt>
                <c:pt idx="4">
                  <c:v>14.37602781574642</c:v>
                </c:pt>
              </c:numCache>
            </c:numRef>
          </c:val>
        </c:ser>
        <c:ser>
          <c:idx val="3"/>
          <c:order val="3"/>
          <c:tx>
            <c:strRef>
              <c:f>bars_24_mcus!$F$9</c:f>
              <c:strCache>
                <c:ptCount val="1"/>
                <c:pt idx="0">
                  <c:v>PAR-BS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bars_24_mcus!$F$10:$F$14</c:f>
              <c:numCache>
                <c:formatCode>General</c:formatCode>
                <c:ptCount val="5"/>
                <c:pt idx="0">
                  <c:v>5.318148180007071</c:v>
                </c:pt>
                <c:pt idx="1">
                  <c:v>7.982635066018966</c:v>
                </c:pt>
                <c:pt idx="2">
                  <c:v>9.874411576411622</c:v>
                </c:pt>
                <c:pt idx="3">
                  <c:v>12.14804234713058</c:v>
                </c:pt>
                <c:pt idx="4">
                  <c:v>14.49579550745671</c:v>
                </c:pt>
              </c:numCache>
            </c:numRef>
          </c:val>
        </c:ser>
        <c:ser>
          <c:idx val="4"/>
          <c:order val="4"/>
          <c:tx>
            <c:strRef>
              <c:f>bars_24_mcus!$G$9</c:f>
              <c:strCache>
                <c:ptCount val="1"/>
                <c:pt idx="0">
                  <c:v>ATLAS</c:v>
                </c:pt>
              </c:strCache>
            </c:strRef>
          </c:tx>
          <c:spPr>
            <a:solidFill>
              <a:srgbClr val="FF0000"/>
            </a:solidFill>
            <a:ln>
              <a:solidFill>
                <a:srgbClr val="C00000"/>
              </a:solidFill>
            </a:ln>
          </c:spPr>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bars_24_mcus!$G$10:$G$14</c:f>
              <c:numCache>
                <c:formatCode>General</c:formatCode>
                <c:ptCount val="5"/>
                <c:pt idx="0">
                  <c:v>6.224152816146613</c:v>
                </c:pt>
                <c:pt idx="1">
                  <c:v>8.764818410704298</c:v>
                </c:pt>
                <c:pt idx="2">
                  <c:v>10.69951280659391</c:v>
                </c:pt>
                <c:pt idx="3">
                  <c:v>12.85967960664511</c:v>
                </c:pt>
                <c:pt idx="4">
                  <c:v>15.0021499922761</c:v>
                </c:pt>
              </c:numCache>
            </c:numRef>
          </c:val>
        </c:ser>
        <c:dLbls>
          <c:showLegendKey val="0"/>
          <c:showVal val="0"/>
          <c:showCatName val="0"/>
          <c:showSerName val="0"/>
          <c:showPercent val="0"/>
          <c:showBubbleSize val="0"/>
        </c:dLbls>
        <c:gapWidth val="150"/>
        <c:axId val="-2118684024"/>
        <c:axId val="-2118692248"/>
      </c:barChart>
      <c:catAx>
        <c:axId val="-2118684024"/>
        <c:scaling>
          <c:orientation val="minMax"/>
        </c:scaling>
        <c:delete val="0"/>
        <c:axPos val="b"/>
        <c:majorTickMark val="out"/>
        <c:minorTickMark val="none"/>
        <c:tickLblPos val="nextTo"/>
        <c:txPr>
          <a:bodyPr/>
          <a:lstStyle/>
          <a:p>
            <a:pPr>
              <a:defRPr sz="1600" b="0"/>
            </a:pPr>
            <a:endParaRPr lang="en-US"/>
          </a:p>
        </c:txPr>
        <c:crossAx val="-2118692248"/>
        <c:crosses val="autoZero"/>
        <c:auto val="1"/>
        <c:lblAlgn val="ctr"/>
        <c:lblOffset val="100"/>
        <c:noMultiLvlLbl val="0"/>
      </c:catAx>
      <c:valAx>
        <c:axId val="-2118692248"/>
        <c:scaling>
          <c:orientation val="minMax"/>
          <c:min val="4.0"/>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b="0"/>
            </a:pPr>
            <a:endParaRPr lang="en-US"/>
          </a:p>
        </c:txPr>
        <c:crossAx val="-2118684024"/>
        <c:crosses val="autoZero"/>
        <c:crossBetween val="between"/>
      </c:valAx>
      <c:spPr>
        <a:noFill/>
      </c:spPr>
    </c:plotArea>
    <c:legend>
      <c:legendPos val="t"/>
      <c:legendEntry>
        <c:idx val="0"/>
        <c:txPr>
          <a:bodyPr/>
          <a:lstStyle/>
          <a:p>
            <a:pPr>
              <a:defRPr sz="2200" b="0"/>
            </a:pPr>
            <a:endParaRPr lang="en-US"/>
          </a:p>
        </c:txPr>
      </c:legendEntry>
      <c:legendEntry>
        <c:idx val="1"/>
        <c:txPr>
          <a:bodyPr/>
          <a:lstStyle/>
          <a:p>
            <a:pPr>
              <a:defRPr sz="2200" b="0"/>
            </a:pPr>
            <a:endParaRPr lang="en-US"/>
          </a:p>
        </c:txPr>
      </c:legendEntry>
      <c:legendEntry>
        <c:idx val="2"/>
        <c:txPr>
          <a:bodyPr/>
          <a:lstStyle/>
          <a:p>
            <a:pPr>
              <a:defRPr sz="2200" b="0"/>
            </a:pPr>
            <a:endParaRPr lang="en-US"/>
          </a:p>
        </c:txPr>
      </c:legendEntry>
      <c:legendEntry>
        <c:idx val="3"/>
        <c:txPr>
          <a:bodyPr/>
          <a:lstStyle/>
          <a:p>
            <a:pPr>
              <a:defRPr sz="2200" b="0"/>
            </a:pPr>
            <a:endParaRPr lang="en-US"/>
          </a:p>
        </c:txPr>
      </c:legendEntry>
      <c:legendEntry>
        <c:idx val="4"/>
        <c:txPr>
          <a:bodyPr/>
          <a:lstStyle/>
          <a:p>
            <a:pPr>
              <a:defRPr sz="2200" b="0"/>
            </a:pPr>
            <a:endParaRPr lang="en-US"/>
          </a:p>
        </c:txPr>
      </c:legendEntry>
      <c:layout/>
      <c:overlay val="0"/>
      <c:txPr>
        <a:bodyPr/>
        <a:lstStyle/>
        <a:p>
          <a:pPr>
            <a:defRPr sz="1800" b="0"/>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bars_24_mcus!$K$49</c:f>
              <c:strCache>
                <c:ptCount val="1"/>
                <c:pt idx="0">
                  <c:v>PAR-BS</c:v>
                </c:pt>
              </c:strCache>
            </c:strRef>
          </c:tx>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bars_24_mcus!$K$50:$K$54</c:f>
              <c:numCache>
                <c:formatCode>General</c:formatCode>
                <c:ptCount val="5"/>
                <c:pt idx="0">
                  <c:v>3.270738988999993</c:v>
                </c:pt>
                <c:pt idx="1">
                  <c:v>4.810502843999974</c:v>
                </c:pt>
                <c:pt idx="2">
                  <c:v>7.507367831617739</c:v>
                </c:pt>
                <c:pt idx="3">
                  <c:v>9.874411576411622</c:v>
                </c:pt>
                <c:pt idx="4">
                  <c:v>11.6320557963832</c:v>
                </c:pt>
              </c:numCache>
            </c:numRef>
          </c:val>
        </c:ser>
        <c:ser>
          <c:idx val="1"/>
          <c:order val="1"/>
          <c:tx>
            <c:strRef>
              <c:f>bars_24_mcus!$L$49</c:f>
              <c:strCache>
                <c:ptCount val="1"/>
                <c:pt idx="0">
                  <c:v>ATLAS</c:v>
                </c:pt>
              </c:strCache>
            </c:strRef>
          </c:tx>
          <c:spPr>
            <a:solidFill>
              <a:srgbClr val="FF0000"/>
            </a:solidFill>
          </c:spPr>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bars_24_mcus!$L$50:$L$54</c:f>
              <c:numCache>
                <c:formatCode>General</c:formatCode>
                <c:ptCount val="5"/>
                <c:pt idx="0">
                  <c:v>3.30704288299999</c:v>
                </c:pt>
                <c:pt idx="1">
                  <c:v>4.97956191799999</c:v>
                </c:pt>
                <c:pt idx="2">
                  <c:v>7.807898198193572</c:v>
                </c:pt>
                <c:pt idx="3">
                  <c:v>10.69951280659391</c:v>
                </c:pt>
                <c:pt idx="4">
                  <c:v>12.88712703030901</c:v>
                </c:pt>
              </c:numCache>
            </c:numRef>
          </c:val>
        </c:ser>
        <c:dLbls>
          <c:showLegendKey val="0"/>
          <c:showVal val="0"/>
          <c:showCatName val="0"/>
          <c:showSerName val="0"/>
          <c:showPercent val="0"/>
          <c:showBubbleSize val="0"/>
        </c:dLbls>
        <c:gapWidth val="150"/>
        <c:axId val="-2118824888"/>
        <c:axId val="-2118832616"/>
      </c:barChart>
      <c:catAx>
        <c:axId val="-2118824888"/>
        <c:scaling>
          <c:orientation val="minMax"/>
        </c:scaling>
        <c:delete val="0"/>
        <c:axPos val="b"/>
        <c:majorTickMark val="out"/>
        <c:minorTickMark val="none"/>
        <c:tickLblPos val="nextTo"/>
        <c:txPr>
          <a:bodyPr/>
          <a:lstStyle/>
          <a:p>
            <a:pPr>
              <a:defRPr sz="1600"/>
            </a:pPr>
            <a:endParaRPr lang="en-US"/>
          </a:p>
        </c:txPr>
        <c:crossAx val="-2118832616"/>
        <c:crosses val="autoZero"/>
        <c:auto val="1"/>
        <c:lblAlgn val="ctr"/>
        <c:lblOffset val="100"/>
        <c:noMultiLvlLbl val="0"/>
      </c:catAx>
      <c:valAx>
        <c:axId val="-2118832616"/>
        <c:scaling>
          <c:orientation val="minMax"/>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a:pPr>
            <a:endParaRPr lang="en-US"/>
          </a:p>
        </c:txPr>
        <c:crossAx val="-2118824888"/>
        <c:crosses val="autoZero"/>
        <c:crossBetween val="between"/>
      </c:valAx>
    </c:plotArea>
    <c:legend>
      <c:legendPos val="t"/>
      <c:legendEntry>
        <c:idx val="0"/>
        <c:txPr>
          <a:bodyPr/>
          <a:lstStyle/>
          <a:p>
            <a:pPr>
              <a:defRPr sz="2200"/>
            </a:pPr>
            <a:endParaRPr lang="en-US"/>
          </a:p>
        </c:txPr>
      </c:legendEntry>
      <c:legendEntry>
        <c:idx val="1"/>
        <c:txPr>
          <a:bodyPr/>
          <a:lstStyle/>
          <a:p>
            <a:pPr>
              <a:defRPr sz="2200"/>
            </a:pPr>
            <a:endParaRPr lang="en-US"/>
          </a:p>
        </c:txPr>
      </c:legendEntry>
      <c:layout/>
      <c:overlay val="0"/>
      <c:txPr>
        <a:bodyPr/>
        <a:lstStyle/>
        <a:p>
          <a:pPr>
            <a:defRPr sz="16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BDDCC927-F450-1349-92A0-EBBF8354DDCC}" type="datetime1">
              <a:rPr lang="en-US"/>
              <a:pPr>
                <a:defRPr/>
              </a:pPr>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7B0ECB6-A097-C644-A0C8-DDD17D991226}" type="slidenum">
              <a:rPr lang="en-US"/>
              <a:pPr>
                <a:defRPr/>
              </a:pPr>
              <a:t>‹#›</a:t>
            </a:fld>
            <a:endParaRPr lang="en-US"/>
          </a:p>
        </p:txBody>
      </p:sp>
    </p:spTree>
    <p:extLst>
      <p:ext uri="{BB962C8B-B14F-4D97-AF65-F5344CB8AC3E}">
        <p14:creationId xmlns:p14="http://schemas.microsoft.com/office/powerpoint/2010/main" val="1325448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42663-535A-F64D-A1F8-2A71D41961B3}" type="slidenum">
              <a:rPr lang="en-US" sz="1200">
                <a:solidFill>
                  <a:srgbClr val="000000"/>
                </a:solidFill>
              </a:rPr>
              <a:pPr eaLnBrk="1" hangingPunct="1"/>
              <a:t>1</a:t>
            </a:fld>
            <a:endParaRPr lang="en-US" sz="1200">
              <a:solidFill>
                <a:srgbClr val="000000"/>
              </a:solidFill>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25</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26</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9ADDE8-CEE8-2543-BC03-8D390CD7D9C8}" type="slidenum">
              <a:rPr lang="en-US" sz="1200">
                <a:solidFill>
                  <a:srgbClr val="000000"/>
                </a:solidFill>
                <a:cs typeface="Arial" charset="0"/>
              </a:rPr>
              <a:pPr eaLnBrk="1" hangingPunct="1"/>
              <a:t>28</a:t>
            </a:fld>
            <a:endParaRPr lang="en-US" sz="1200">
              <a:solidFill>
                <a:srgbClr val="000000"/>
              </a:solidFill>
              <a:cs typeface="Arial"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eaLnBrk="1" hangingPunct="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61A034-6A5F-DE4E-8AAF-C2102139F505}" type="slidenum">
              <a:rPr lang="en-US" sz="1200">
                <a:solidFill>
                  <a:srgbClr val="000000"/>
                </a:solidFill>
                <a:cs typeface="Arial" charset="0"/>
              </a:rPr>
              <a:pPr eaLnBrk="1" hangingPunct="1"/>
              <a:t>29</a:t>
            </a:fld>
            <a:endParaRPr lang="en-US" sz="1200">
              <a:solidFill>
                <a:srgbClr val="000000"/>
              </a:solidFill>
              <a:cs typeface="Arial"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82625" lvl="2" indent="-336550" eaLnBrk="1" hangingPunct="1"/>
            <a:r>
              <a:rPr lang="en-US">
                <a:latin typeface="Calibri" charset="0"/>
                <a:ea typeface="ＭＳ Ｐゴシック" charset="0"/>
                <a:cs typeface="Tahoma" charset="0"/>
              </a:rPr>
              <a:t>If a request does not interfere with any other, it is scheduled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AEF13F-608F-E547-9605-ACAA7F5BC545}" type="slidenum">
              <a:rPr lang="en-US" sz="1200">
                <a:solidFill>
                  <a:srgbClr val="000000"/>
                </a:solidFill>
                <a:cs typeface="Arial" charset="0"/>
              </a:rPr>
              <a:pPr eaLnBrk="1" hangingPunct="1"/>
              <a:t>30</a:t>
            </a:fld>
            <a:endParaRPr lang="en-US" sz="1200">
              <a:solidFill>
                <a:srgbClr val="000000"/>
              </a:solidFill>
              <a:cs typeface="Arial"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32</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550A82-BBC4-914B-9C9D-AA8DA5E0A7A1}" type="slidenum">
              <a:rPr lang="en-US" sz="1200">
                <a:solidFill>
                  <a:srgbClr val="000000"/>
                </a:solidFill>
                <a:latin typeface="Calibri" charset="0"/>
                <a:cs typeface="Arial" charset="0"/>
              </a:rPr>
              <a:pPr eaLnBrk="1" hangingPunct="1"/>
              <a:t>33</a:t>
            </a:fld>
            <a:endParaRPr lang="en-US" sz="1200">
              <a:solidFill>
                <a:srgbClr val="000000"/>
              </a:solidFill>
              <a:latin typeface="Calibri"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3D17E5-7388-4147-926A-10EAB65F63EB}" type="slidenum">
              <a:rPr lang="en-US" sz="1200">
                <a:solidFill>
                  <a:srgbClr val="000000"/>
                </a:solidFill>
                <a:latin typeface="Calibri" charset="0"/>
                <a:cs typeface="Arial" charset="0"/>
              </a:rPr>
              <a:pPr eaLnBrk="1" hangingPunct="1"/>
              <a:t>34</a:t>
            </a:fld>
            <a:endParaRPr lang="en-US" sz="1200">
              <a:solidFill>
                <a:srgbClr val="000000"/>
              </a:solidFill>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74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9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9EA23-718E-E549-9766-CDBEC39E0C3C}" type="slidenum">
              <a:rPr lang="en-US" sz="1200">
                <a:solidFill>
                  <a:srgbClr val="000000"/>
                </a:solidFill>
                <a:cs typeface="Arial" charset="0"/>
              </a:rPr>
              <a:pPr eaLnBrk="1" hangingPunct="1"/>
              <a:t>8</a:t>
            </a:fld>
            <a:endParaRPr lang="en-US" sz="1200">
              <a:solidFill>
                <a:srgbClr val="000000"/>
              </a:solidFill>
              <a:cs typeface="Arial"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eaLnBrk="1" hangingPunct="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eaLnBrk="1" hangingPunct="1">
              <a:lnSpc>
                <a:spcPct val="80000"/>
              </a:lnSpc>
            </a:pPr>
            <a:endParaRPr lang="en-US" sz="1100">
              <a:latin typeface="Arial" charset="0"/>
              <a:ea typeface="ＭＳ Ｐゴシック" charset="0"/>
            </a:endParaRPr>
          </a:p>
          <a:p>
            <a:pPr marL="0" lvl="1" eaLnBrk="1" hangingPunct="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eaLnBrk="1" hangingPunct="1">
              <a:lnSpc>
                <a:spcPct val="80000"/>
              </a:lnSpc>
            </a:pPr>
            <a:endParaRPr lang="en-US" sz="1100">
              <a:solidFill>
                <a:srgbClr val="003399"/>
              </a:solidFill>
              <a:latin typeface="Arial" charset="0"/>
              <a:ea typeface="ＭＳ Ｐゴシック" charset="0"/>
            </a:endParaRPr>
          </a:p>
          <a:p>
            <a:pPr marL="0" lvl="1" eaLnBrk="1" hangingPunct="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eaLnBrk="1" hangingPunct="1">
              <a:lnSpc>
                <a:spcPct val="80000"/>
              </a:lnSpc>
            </a:pPr>
            <a:endParaRPr lang="en-US" sz="1100">
              <a:solidFill>
                <a:srgbClr val="003399"/>
              </a:solidFill>
              <a:latin typeface="Arial" charset="0"/>
              <a:ea typeface="ＭＳ Ｐゴシック" charset="0"/>
            </a:endParaRPr>
          </a:p>
          <a:p>
            <a:pPr marL="0" lvl="1" eaLnBrk="1" hangingPunct="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917C68-4158-3D41-87E5-549793D39217}" type="slidenum">
              <a:rPr lang="en-US" sz="1200">
                <a:solidFill>
                  <a:srgbClr val="000000"/>
                </a:solidFill>
                <a:latin typeface="Calibri" charset="0"/>
                <a:cs typeface="Arial" charset="0"/>
              </a:rPr>
              <a:pPr eaLnBrk="1" hangingPunct="1"/>
              <a:t>37</a:t>
            </a:fld>
            <a:endParaRPr lang="en-US" sz="1200">
              <a:solidFill>
                <a:srgbClr val="000000"/>
              </a:solidFill>
              <a:latin typeface="Calibri"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48" eaLnBrk="0" hangingPunct="0">
              <a:defRPr>
                <a:solidFill>
                  <a:schemeClr val="tx1"/>
                </a:solidFill>
                <a:latin typeface="Arial" charset="0"/>
                <a:ea typeface="ＭＳ Ｐゴシック" charset="0"/>
              </a:defRPr>
            </a:lvl1pPr>
            <a:lvl2pPr marL="730150" indent="-280827" defTabSz="914248" eaLnBrk="0" hangingPunct="0">
              <a:defRPr>
                <a:solidFill>
                  <a:schemeClr val="tx1"/>
                </a:solidFill>
                <a:latin typeface="Arial" charset="0"/>
                <a:ea typeface="ＭＳ Ｐゴシック" charset="0"/>
              </a:defRPr>
            </a:lvl2pPr>
            <a:lvl3pPr marL="1123309" indent="-224662" defTabSz="914248" eaLnBrk="0" hangingPunct="0">
              <a:defRPr>
                <a:solidFill>
                  <a:schemeClr val="tx1"/>
                </a:solidFill>
                <a:latin typeface="Arial" charset="0"/>
                <a:ea typeface="ＭＳ Ｐゴシック" charset="0"/>
              </a:defRPr>
            </a:lvl3pPr>
            <a:lvl4pPr marL="1572631" indent="-224662" defTabSz="914248" eaLnBrk="0" hangingPunct="0">
              <a:defRPr>
                <a:solidFill>
                  <a:schemeClr val="tx1"/>
                </a:solidFill>
                <a:latin typeface="Arial" charset="0"/>
                <a:ea typeface="ＭＳ Ｐゴシック" charset="0"/>
              </a:defRPr>
            </a:lvl4pPr>
            <a:lvl5pPr marL="2021955" indent="-224662" defTabSz="914248" eaLnBrk="0" hangingPunct="0">
              <a:defRPr>
                <a:solidFill>
                  <a:schemeClr val="tx1"/>
                </a:solidFill>
                <a:latin typeface="Arial" charset="0"/>
                <a:ea typeface="ＭＳ Ｐゴシック" charset="0"/>
              </a:defRPr>
            </a:lvl5pPr>
            <a:lvl6pPr marL="2471278" indent="-224662" defTabSz="914248" eaLnBrk="0" fontAlgn="base" hangingPunct="0">
              <a:spcBef>
                <a:spcPct val="0"/>
              </a:spcBef>
              <a:spcAft>
                <a:spcPct val="0"/>
              </a:spcAft>
              <a:defRPr>
                <a:solidFill>
                  <a:schemeClr val="tx1"/>
                </a:solidFill>
                <a:latin typeface="Arial" charset="0"/>
                <a:ea typeface="ＭＳ Ｐゴシック" charset="0"/>
              </a:defRPr>
            </a:lvl6pPr>
            <a:lvl7pPr marL="2920602" indent="-224662" defTabSz="914248" eaLnBrk="0" fontAlgn="base" hangingPunct="0">
              <a:spcBef>
                <a:spcPct val="0"/>
              </a:spcBef>
              <a:spcAft>
                <a:spcPct val="0"/>
              </a:spcAft>
              <a:defRPr>
                <a:solidFill>
                  <a:schemeClr val="tx1"/>
                </a:solidFill>
                <a:latin typeface="Arial" charset="0"/>
                <a:ea typeface="ＭＳ Ｐゴシック" charset="0"/>
              </a:defRPr>
            </a:lvl7pPr>
            <a:lvl8pPr marL="3369926" indent="-224662" defTabSz="914248" eaLnBrk="0" fontAlgn="base" hangingPunct="0">
              <a:spcBef>
                <a:spcPct val="0"/>
              </a:spcBef>
              <a:spcAft>
                <a:spcPct val="0"/>
              </a:spcAft>
              <a:defRPr>
                <a:solidFill>
                  <a:schemeClr val="tx1"/>
                </a:solidFill>
                <a:latin typeface="Arial" charset="0"/>
                <a:ea typeface="ＭＳ Ｐゴシック" charset="0"/>
              </a:defRPr>
            </a:lvl8pPr>
            <a:lvl9pPr marL="3819248" indent="-224662" defTabSz="91424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38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To implement batching, Each memory request has a bit (called the </a:t>
            </a:r>
            <a:r>
              <a:rPr lang="en-US" i="1">
                <a:latin typeface="Arial" charset="0"/>
              </a:rPr>
              <a:t>marked bit)</a:t>
            </a:r>
            <a:r>
              <a:rPr lang="en-US">
                <a:latin typeface="Arial" charset="0"/>
              </a:rPr>
              <a:t> associated with it</a:t>
            </a:r>
          </a:p>
          <a:p>
            <a:endParaRPr lang="en-US">
              <a:latin typeface="Arial" charset="0"/>
            </a:endParaRPr>
          </a:p>
          <a:p>
            <a:r>
              <a:rPr lang="en-US">
                <a:latin typeface="Arial" charset="0"/>
              </a:rPr>
              <a:t>When a batch is formed, the controller marks up to a </a:t>
            </a:r>
            <a:r>
              <a:rPr lang="en-US" i="1">
                <a:latin typeface="Arial" charset="0"/>
              </a:rPr>
              <a:t>Marking-Cap</a:t>
            </a:r>
            <a:r>
              <a:rPr lang="en-US">
                <a:latin typeface="Arial" charset="0"/>
              </a:rPr>
              <a:t> pending requests per bank for each thread. Marked requests constitute the batch. A new batch is formed when no marked requests are left. </a:t>
            </a:r>
          </a:p>
          <a:p>
            <a:endParaRPr lang="en-US">
              <a:latin typeface="Arial" charset="0"/>
            </a:endParaRPr>
          </a:p>
          <a:p>
            <a:pPr marL="0" lvl="1"/>
            <a:r>
              <a:rPr lang="en-US" b="1">
                <a:latin typeface="Arial" charset="0"/>
                <a:ea typeface="ＭＳ Ｐゴシック" charset="0"/>
              </a:rPr>
              <a:t>The key idea is that</a:t>
            </a:r>
            <a:r>
              <a:rPr lang="en-US">
                <a:latin typeface="Arial" charset="0"/>
                <a:ea typeface="ＭＳ Ｐゴシック" charset="0"/>
              </a:rPr>
              <a:t> marked requests are always prioritized over unmarked ones. Hence, there is </a:t>
            </a:r>
            <a:r>
              <a:rPr lang="en-US" sz="2000">
                <a:latin typeface="Arial" charset="0"/>
                <a:ea typeface="ＭＳ Ｐゴシック" charset="0"/>
              </a:rPr>
              <a:t>no reordering of requests across batches: As a result, there is </a:t>
            </a:r>
            <a:r>
              <a:rPr lang="en-US" sz="2000">
                <a:solidFill>
                  <a:srgbClr val="FF0000"/>
                </a:solidFill>
                <a:latin typeface="Arial" charset="0"/>
                <a:ea typeface="ＭＳ Ｐゴシック" charset="0"/>
              </a:rPr>
              <a:t>no starvation, and a high degree of fairness.</a:t>
            </a:r>
          </a:p>
          <a:p>
            <a:pPr marL="0" lvl="1"/>
            <a:endParaRPr lang="en-US" sz="2000">
              <a:solidFill>
                <a:srgbClr val="FF0000"/>
              </a:solidFill>
              <a:latin typeface="Arial" charset="0"/>
              <a:ea typeface="ＭＳ Ｐゴシック" charset="0"/>
            </a:endParaRPr>
          </a:p>
          <a:p>
            <a:pPr marL="0" lvl="1"/>
            <a:r>
              <a:rPr lang="en-US" sz="2000">
                <a:solidFill>
                  <a:srgbClr val="FF0000"/>
                </a:solidFill>
                <a:latin typeface="Arial" charset="0"/>
                <a:ea typeface="ＭＳ Ｐゴシック" charset="0"/>
              </a:rPr>
              <a:t>But how does the controller prioritize requests within a batch?</a:t>
            </a:r>
          </a:p>
          <a:p>
            <a:endParaRPr lang="en-US">
              <a:latin typeface="Arial" charset="0"/>
            </a:endParaRPr>
          </a:p>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56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Within a batch, the controller can use any existing DRAM scheduling policy. </a:t>
            </a:r>
            <a:r>
              <a:rPr lang="en-US" b="1">
                <a:latin typeface="Arial" charset="0"/>
              </a:rPr>
              <a:t>For example, the baseline FR-FCFS policy is very good at exploiting row buffer locality.</a:t>
            </a:r>
          </a:p>
          <a:p>
            <a:r>
              <a:rPr lang="en-US" b="1">
                <a:latin typeface="Arial" charset="0"/>
              </a:rPr>
              <a:t>However, in addition to exploiting row-buffer locality, we also want to preserve intra-thread bank parallelism.</a:t>
            </a:r>
            <a:r>
              <a:rPr lang="en-US">
                <a:latin typeface="Arial" charset="0"/>
              </a:rPr>
              <a:t> As I showed you before, this can be accomplished by servicing each thread</a:t>
            </a:r>
            <a:r>
              <a:rPr lang="ja-JP" altLang="en-US">
                <a:latin typeface="Arial" charset="0"/>
              </a:rPr>
              <a:t>’</a:t>
            </a:r>
            <a:r>
              <a:rPr lang="en-US" altLang="ja-JP">
                <a:latin typeface="Arial" charset="0"/>
              </a:rPr>
              <a:t>s requests back to back</a:t>
            </a:r>
          </a:p>
          <a:p>
            <a:endParaRPr lang="en-US">
              <a:latin typeface="Arial" charset="0"/>
            </a:endParaRPr>
          </a:p>
          <a:p>
            <a:r>
              <a:rPr lang="en-US">
                <a:latin typeface="Arial" charset="0"/>
              </a:rPr>
              <a:t>To do so, the DRAM scheduler computes a </a:t>
            </a:r>
            <a:r>
              <a:rPr lang="en-US">
                <a:solidFill>
                  <a:srgbClr val="003399"/>
                </a:solidFill>
                <a:latin typeface="Arial" charset="0"/>
              </a:rPr>
              <a:t>ranking of threads </a:t>
            </a:r>
            <a:r>
              <a:rPr lang="en-US">
                <a:latin typeface="Arial" charset="0"/>
              </a:rPr>
              <a:t>when the batch is formed</a:t>
            </a:r>
          </a:p>
          <a:p>
            <a:r>
              <a:rPr lang="en-US">
                <a:latin typeface="Arial" charset="0"/>
              </a:rPr>
              <a:t>And it prioritizes requests that belong to higher-ranked threads over those that belong to lower ranked ones</a:t>
            </a:r>
          </a:p>
          <a:p>
            <a:pPr marL="0" lvl="1"/>
            <a:r>
              <a:rPr lang="en-US">
                <a:latin typeface="Arial" charset="0"/>
                <a:ea typeface="ＭＳ Ｐゴシック" charset="0"/>
              </a:rPr>
              <a:t>This </a:t>
            </a:r>
            <a:r>
              <a:rPr lang="en-US" sz="2000">
                <a:latin typeface="Arial" charset="0"/>
                <a:ea typeface="ＭＳ Ｐゴシック" charset="0"/>
              </a:rPr>
              <a:t>Improves the likelihood that requests from a thread are serviced in parallel by different banks</a:t>
            </a:r>
          </a:p>
          <a:p>
            <a:pPr marL="0" lvl="1"/>
            <a:r>
              <a:rPr lang="en-US" sz="2000">
                <a:latin typeface="Arial" charset="0"/>
                <a:ea typeface="ＭＳ Ｐゴシック" charset="0"/>
              </a:rPr>
              <a:t>Because Different threads prioritized in the same order (the RANK ORDER) across ALL banks</a:t>
            </a:r>
          </a:p>
          <a:p>
            <a:endParaRPr lang="en-US">
              <a:latin typeface="Arial" charset="0"/>
            </a:endParaRPr>
          </a:p>
          <a:p>
            <a:r>
              <a:rPr lang="en-US">
                <a:latin typeface="Arial" charset="0"/>
              </a:rPr>
              <a:t>But how does the scheduler compute this ranking?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76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thread ranking scheme affects system throughput and fairness</a:t>
            </a:r>
          </a:p>
          <a:p>
            <a:r>
              <a:rPr lang="en-US">
                <a:latin typeface="Arial" charset="0"/>
              </a:rPr>
              <a:t>A good ranking scheme should achieve two objectives.</a:t>
            </a:r>
          </a:p>
          <a:p>
            <a:r>
              <a:rPr lang="en-US">
                <a:latin typeface="Arial" charset="0"/>
              </a:rPr>
              <a:t>First, it should </a:t>
            </a:r>
            <a:r>
              <a:rPr lang="en-US">
                <a:solidFill>
                  <a:srgbClr val="0000FF"/>
                </a:solidFill>
                <a:latin typeface="Arial" charset="0"/>
              </a:rPr>
              <a:t>maximize system throughput</a:t>
            </a:r>
          </a:p>
          <a:p>
            <a:r>
              <a:rPr lang="en-US">
                <a:solidFill>
                  <a:srgbClr val="0000FF"/>
                </a:solidFill>
                <a:latin typeface="Arial" charset="0"/>
              </a:rPr>
              <a:t>Second, it should minimize unfairness; in other words it should balance the slowdown of the threads compared to when each is run alone.</a:t>
            </a:r>
          </a:p>
          <a:p>
            <a:r>
              <a:rPr lang="en-US" b="1">
                <a:solidFill>
                  <a:srgbClr val="0000FF"/>
                </a:solidFill>
                <a:latin typeface="Arial" charset="0"/>
              </a:rPr>
              <a:t>These two objectives call for the same ranking scheme, as I will show soon.</a:t>
            </a:r>
          </a:p>
          <a:p>
            <a:endParaRPr lang="en-US">
              <a:solidFill>
                <a:srgbClr val="0000FF"/>
              </a:solidFill>
              <a:latin typeface="Arial" charset="0"/>
            </a:endParaRPr>
          </a:p>
          <a:p>
            <a:r>
              <a:rPr lang="en-US">
                <a:solidFill>
                  <a:srgbClr val="0000FF"/>
                </a:solidFill>
                <a:latin typeface="Arial" charset="0"/>
              </a:rPr>
              <a:t>Maximizing system throughput is achieved by minimizing the average stall-time of the threads within the batch </a:t>
            </a:r>
            <a:r>
              <a:rPr lang="en-US" b="1">
                <a:solidFill>
                  <a:srgbClr val="0000FF"/>
                </a:solidFill>
                <a:latin typeface="Arial" charset="0"/>
              </a:rPr>
              <a:t>(as I showed in the earlier example). By minimizing the average stall time, we maximize the amount of time the system spends on computation rather than waiting for DRAM accesses.</a:t>
            </a:r>
          </a:p>
          <a:p>
            <a:endParaRPr lang="en-US">
              <a:solidFill>
                <a:srgbClr val="0000FF"/>
              </a:solidFill>
              <a:latin typeface="Arial" charset="0"/>
            </a:endParaRPr>
          </a:p>
          <a:p>
            <a:r>
              <a:rPr lang="en-US">
                <a:solidFill>
                  <a:srgbClr val="0000FF"/>
                </a:solidFill>
                <a:latin typeface="Arial" charset="0"/>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latin typeface="Arial" charset="0"/>
            </a:endParaRPr>
          </a:p>
          <a:p>
            <a:r>
              <a:rPr lang="en-US" b="1">
                <a:solidFill>
                  <a:srgbClr val="0000FF"/>
                </a:solidFill>
                <a:latin typeface="Arial" charset="0"/>
              </a:rPr>
              <a:t>To achieve both objectives, we use the </a:t>
            </a:r>
            <a:r>
              <a:rPr lang="ja-JP" altLang="en-US" b="1">
                <a:solidFill>
                  <a:srgbClr val="0000FF"/>
                </a:solidFill>
                <a:latin typeface="Arial" charset="0"/>
              </a:rPr>
              <a:t>“</a:t>
            </a:r>
            <a:r>
              <a:rPr lang="en-US" altLang="ja-JP" b="1">
                <a:solidFill>
                  <a:srgbClr val="0000FF"/>
                </a:solidFill>
                <a:latin typeface="Arial" charset="0"/>
              </a:rPr>
              <a:t>shortest job first</a:t>
            </a:r>
            <a:r>
              <a:rPr lang="ja-JP" altLang="en-US" b="1">
                <a:solidFill>
                  <a:srgbClr val="0000FF"/>
                </a:solidFill>
                <a:latin typeface="Arial" charset="0"/>
              </a:rPr>
              <a:t>”</a:t>
            </a:r>
            <a:r>
              <a:rPr lang="en-US" altLang="ja-JP" b="1">
                <a:solidFill>
                  <a:srgbClr val="0000FF"/>
                </a:solidFill>
                <a:latin typeface="Arial" charset="0"/>
              </a:rPr>
              <a:t> principle. Shortest job first scheduling has been proven to provide the optimal throughput in generalized machine scheduling theory. </a:t>
            </a:r>
            <a:r>
              <a:rPr lang="en-US" altLang="ja-JP">
                <a:solidFill>
                  <a:srgbClr val="0000FF"/>
                </a:solidFill>
                <a:latin typeface="Arial" charset="0"/>
              </a:rPr>
              <a:t>The controller estimates each thread</a:t>
            </a:r>
            <a:r>
              <a:rPr lang="ja-JP" altLang="en-US">
                <a:solidFill>
                  <a:srgbClr val="0000FF"/>
                </a:solidFill>
                <a:latin typeface="Arial" charset="0"/>
              </a:rPr>
              <a:t>’</a:t>
            </a:r>
            <a:r>
              <a:rPr lang="en-US" altLang="ja-JP">
                <a:solidFill>
                  <a:srgbClr val="0000FF"/>
                </a:solidFill>
                <a:latin typeface="Arial" charset="0"/>
              </a:rPr>
              <a:t>s stall-time within the batch (assuming the thread is run alone). And, it ranks a thread higher if the thread has a short stall time.</a:t>
            </a:r>
          </a:p>
          <a:p>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r>
              <a:rPr lang="en-US" b="1">
                <a:latin typeface="Arial" charset="0"/>
                <a:ea typeface="ＭＳ Ｐゴシック" charset="0"/>
              </a:rPr>
              <a:t>How is this exactly done? </a:t>
            </a:r>
            <a:r>
              <a:rPr lang="en-US">
                <a:latin typeface="Arial" charset="0"/>
                <a:ea typeface="ＭＳ Ｐゴシック" charset="0"/>
              </a:rPr>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Let</a:t>
            </a:r>
            <a:r>
              <a:rPr lang="ja-JP" altLang="en-US">
                <a:latin typeface="Arial" charset="0"/>
                <a:ea typeface="ＭＳ Ｐゴシック" charset="0"/>
              </a:rPr>
              <a:t>’</a:t>
            </a:r>
            <a:r>
              <a:rPr lang="en-US" altLang="ja-JP">
                <a:latin typeface="Arial" charset="0"/>
                <a:ea typeface="ＭＳ Ｐゴシック" charset="0"/>
              </a:rPr>
              <a:t>s take a look at these concepts with an example. Assume these are the requests within the batch.</a:t>
            </a:r>
          </a:p>
          <a:p>
            <a:pPr marL="0" lvl="2" eaLnBrk="1" hangingPunct="1"/>
            <a:r>
              <a:rPr lang="en-US">
                <a:latin typeface="Arial" charset="0"/>
                <a:ea typeface="ＭＳ Ｐゴシック" charset="0"/>
              </a:rPr>
              <a:t>T0 has at most 1 request to any bank, so its max-bank-load is 1. Its total-load is 3 since it has total 3 marked requests. </a:t>
            </a:r>
          </a:p>
          <a:p>
            <a:pPr marL="0" lvl="2" eaLnBrk="1" hangingPunct="1"/>
            <a:r>
              <a:rPr lang="en-US">
                <a:latin typeface="Arial" charset="0"/>
                <a:ea typeface="ＭＳ Ｐゴシック" charset="0"/>
              </a:rPr>
              <a:t>T1 has at most 2 requests to any bank so its max-bank-load is 2. Its total load is 6.</a:t>
            </a:r>
          </a:p>
          <a:p>
            <a:pPr marL="0" lvl="2" eaLnBrk="1" hangingPunct="1"/>
            <a:r>
              <a:rPr lang="en-US">
                <a:latin typeface="Arial" charset="0"/>
                <a:ea typeface="ＭＳ Ｐゴシック" charset="0"/>
              </a:rPr>
              <a:t>T2 similarly has a max-bank-load of 2, but its total load is higher. </a:t>
            </a:r>
          </a:p>
          <a:p>
            <a:pPr marL="0" lvl="2" eaLnBrk="1" hangingPunct="1"/>
            <a:r>
              <a:rPr lang="en-US">
                <a:latin typeface="Arial" charset="0"/>
                <a:ea typeface="ＭＳ Ｐゴシック" charset="0"/>
              </a:rPr>
              <a:t>Finally, T3 has a maximum of 5 requests to Bank 3. Therefore, its max-bank load is 5.</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Because T1 has the smallest max-bank-load, it is ranked highest. The scheduler ranks T1 higher than T2 because T1 has fewer total requests. The most memory intensive thread, T2 is ranked the lowest. </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a:t>
            </a:r>
          </a:p>
          <a:p>
            <a:pPr marL="0" lvl="2" eaLnBrk="1" hangingPunct="1"/>
            <a:r>
              <a:rPr lang="en-US">
                <a:latin typeface="Arial" charset="0"/>
                <a:ea typeface="ＭＳ Ｐゴシック" charset="0"/>
              </a:rPr>
              <a:t>Insight: Memory-intensive threads can be delayed more within a batch since their baseline stall-time is high</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How do you break the ties? A thread with lower total-load is ranked higher</a:t>
            </a:r>
          </a:p>
          <a:p>
            <a:pPr marL="0" lvl="2" eaLnBrk="1" hangingPunct="1"/>
            <a:r>
              <a:rPr lang="en-US">
                <a:latin typeface="Arial" charset="0"/>
                <a:ea typeface="ＭＳ Ｐゴシック" charset="0"/>
              </a:rPr>
              <a:t>Goal: Finish non-intensive threads first and fill in the gaps in parallelism as much as possible</a:t>
            </a:r>
          </a:p>
          <a:p>
            <a:pPr marL="0" lvl="2" eaLnBrk="1" hangingPunct="1"/>
            <a:endParaRPr lang="en-US">
              <a:latin typeface="Arial" charset="0"/>
              <a:ea typeface="ＭＳ Ｐゴシック" charset="0"/>
            </a:endParaRPr>
          </a:p>
          <a:p>
            <a:pPr marL="0" lvl="2" eaLnBrk="1" hangingPunct="1"/>
            <a:r>
              <a:rPr lang="en-US">
                <a:latin typeface="Arial" charset="0"/>
                <a:ea typeface="ＭＳ Ｐゴシック" charset="0"/>
              </a:rPr>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latin typeface="Arial" charset="0"/>
            </a:endParaRPr>
          </a:p>
          <a:p>
            <a:pPr eaLnBrk="1" hangingPunct="1"/>
            <a:r>
              <a:rPr lang="en-US">
                <a:latin typeface="Arial" charset="0"/>
              </a:rPr>
              <a:t>Thread 0 has at most one request to any bank</a:t>
            </a:r>
          </a:p>
          <a:p>
            <a:pPr eaLnBrk="1" hangingPunct="1"/>
            <a:r>
              <a:rPr lang="en-US">
                <a:latin typeface="Arial" charset="0"/>
              </a:rPr>
              <a:t>Thread 1 has at most 2: it has two requests to Bank 0.</a:t>
            </a:r>
          </a:p>
          <a:p>
            <a:pPr eaLnBrk="1" hangingPunct="1"/>
            <a:r>
              <a:rPr lang="en-US">
                <a:latin typeface="Arial" charset="0"/>
              </a:rPr>
              <a:t>Thread 2 has at most 2 as well.</a:t>
            </a:r>
          </a:p>
          <a:p>
            <a:pPr eaLnBrk="1" hangingPunct="1"/>
            <a:r>
              <a:rPr lang="en-US">
                <a:latin typeface="Arial" charset="0"/>
              </a:rPr>
              <a:t>Thread 3 has max number of requests to Bank 3 (5 reqs) </a:t>
            </a:r>
          </a:p>
        </p:txBody>
      </p:sp>
      <p:sp>
        <p:nvSpPr>
          <p:cNvPr id="159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593FDE-7B96-5F44-BDCA-E1846167601E}" type="slidenum">
              <a:rPr lang="en-US" sz="1200">
                <a:solidFill>
                  <a:srgbClr val="000000"/>
                </a:solidFill>
                <a:latin typeface="Calibri" charset="0"/>
                <a:cs typeface="Arial" charset="0"/>
              </a:rPr>
              <a:pPr eaLnBrk="1" hangingPunct="1"/>
              <a:t>42</a:t>
            </a:fld>
            <a:endParaRPr lang="en-US" sz="1200">
              <a:solidFill>
                <a:srgbClr val="000000"/>
              </a:solidFill>
              <a:latin typeface="Calibri"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How does this ranking affect the scheduling order? Let</a:t>
            </a:r>
            <a:r>
              <a:rPr lang="ja-JP" altLang="en-US" b="1">
                <a:latin typeface="Arial" charset="0"/>
              </a:rPr>
              <a:t>’</a:t>
            </a:r>
            <a:r>
              <a:rPr lang="en-US" altLang="ja-JP" b="1">
                <a:latin typeface="Arial" charset="0"/>
              </a:rPr>
              <a:t>s take a look at this pictorially.  </a:t>
            </a:r>
          </a:p>
          <a:p>
            <a:endParaRPr lang="en-US" b="1">
              <a:latin typeface="Arial" charset="0"/>
            </a:endParaRPr>
          </a:p>
          <a:p>
            <a:r>
              <a:rPr lang="en-US" b="1">
                <a:latin typeface="Arial" charset="0"/>
              </a:rPr>
              <a:t>First, let</a:t>
            </a:r>
            <a:r>
              <a:rPr lang="ja-JP" altLang="en-US" b="1">
                <a:latin typeface="Arial" charset="0"/>
              </a:rPr>
              <a:t>’</a:t>
            </a:r>
            <a:r>
              <a:rPr lang="en-US" altLang="ja-JP" b="1">
                <a:latin typeface="Arial" charset="0"/>
              </a:rPr>
              <a:t>s look at the baseline scheduler. I will show the time at which the requests are serviced, where time is expressed abstractly in terms of bank access latency. </a:t>
            </a:r>
            <a:r>
              <a:rPr lang="en-US" altLang="ja-JP">
                <a:latin typeface="Arial" charset="0"/>
              </a:rPr>
              <a:t>In the baseline scheduler, the batched requests are serviced in their arrival order</a:t>
            </a:r>
            <a:r>
              <a:rPr lang="en-US" altLang="ja-JP" b="1">
                <a:latin typeface="Arial" charset="0"/>
              </a:rPr>
              <a:t>.  </a:t>
            </a:r>
            <a:r>
              <a:rPr lang="en-US" altLang="ja-JP">
                <a:latin typeface="Arial" charset="0"/>
              </a:rPr>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latin typeface="Arial" charset="0"/>
            </a:endParaRPr>
          </a:p>
          <a:p>
            <a:r>
              <a:rPr lang="en-US">
                <a:latin typeface="Arial" charset="0"/>
              </a:rPr>
              <a:t>If we  use PAR-BS to rank the threads, </a:t>
            </a:r>
            <a:r>
              <a:rPr lang="en-US" b="1">
                <a:latin typeface="Arial" charset="0"/>
              </a:rPr>
              <a:t>the scheduler will prioritize requests based on their thread-rank order, which I showed before</a:t>
            </a:r>
            <a:r>
              <a:rPr lang="en-US">
                <a:latin typeface="Arial" charset="0"/>
              </a:rPr>
              <a:t>. It prioritizes T0</a:t>
            </a:r>
            <a:r>
              <a:rPr lang="ja-JP" altLang="en-US">
                <a:latin typeface="Arial" charset="0"/>
              </a:rPr>
              <a:t>’</a:t>
            </a:r>
            <a:r>
              <a:rPr lang="en-US" altLang="ja-JP">
                <a:latin typeface="Arial" charset="0"/>
              </a:rPr>
              <a:t>s requests first (as shown in the ranking order). As a result, T0</a:t>
            </a:r>
            <a:r>
              <a:rPr lang="ja-JP" altLang="en-US">
                <a:latin typeface="Arial" charset="0"/>
              </a:rPr>
              <a:t>’</a:t>
            </a:r>
            <a:r>
              <a:rPr lang="en-US" altLang="ja-JP">
                <a:latin typeface="Arial" charset="0"/>
              </a:rPr>
              <a:t>s requests complete after 1 bank access latency. T1</a:t>
            </a:r>
            <a:r>
              <a:rPr lang="ja-JP" altLang="en-US">
                <a:latin typeface="Arial" charset="0"/>
              </a:rPr>
              <a:t>’</a:t>
            </a:r>
            <a:r>
              <a:rPr lang="en-US" altLang="ja-JP">
                <a:latin typeface="Arial" charset="0"/>
              </a:rPr>
              <a:t>s requests are serviced after 2 bank access latencies. T2</a:t>
            </a:r>
            <a:r>
              <a:rPr lang="ja-JP" altLang="en-US">
                <a:latin typeface="Arial" charset="0"/>
              </a:rPr>
              <a:t>’</a:t>
            </a:r>
            <a:r>
              <a:rPr lang="en-US" altLang="ja-JP">
                <a:latin typeface="Arial" charset="0"/>
              </a:rPr>
              <a:t>s requests are serviced after  4 bank access latencies. </a:t>
            </a:r>
          </a:p>
          <a:p>
            <a:endParaRPr lang="en-US">
              <a:latin typeface="Arial" charset="0"/>
            </a:endParaRPr>
          </a:p>
          <a:p>
            <a:r>
              <a:rPr lang="en-US" b="1">
                <a:latin typeface="Arial" charset="0"/>
              </a:rPr>
              <a:t>Note that the bank parallelism of each thread is preserved as much as possible. </a:t>
            </a:r>
            <a:r>
              <a:rPr lang="en-US">
                <a:latin typeface="Arial" charset="0"/>
              </a:rPr>
              <a:t>Because of this, the average stall time reduces by 30%. Thus, system throughput improves. </a:t>
            </a:r>
          </a:p>
          <a:p>
            <a:endParaRPr lang="en-US">
              <a:latin typeface="Arial" charset="0"/>
            </a:endParaRPr>
          </a:p>
          <a:p>
            <a:r>
              <a:rPr lang="en-US" b="1">
                <a:latin typeface="Arial" charset="0"/>
              </a:rPr>
              <a:t>Also note that, to keep this example simple, I assumed there are no row-buffer hits. A more complicated example with row-buffer hits is provided in the paper, and I encourage you to look at it.</a:t>
            </a:r>
          </a:p>
          <a:p>
            <a:endParaRPr lang="en-US">
              <a:latin typeface="Arial" charset="0"/>
            </a:endParaRPr>
          </a:p>
          <a:p>
            <a:r>
              <a:rPr lang="en-US">
                <a:latin typeface="Arial" charset="0"/>
              </a:rPr>
              <a:t>--------------------------------------</a:t>
            </a:r>
          </a:p>
          <a:p>
            <a:endParaRPr lang="en-US">
              <a:latin typeface="Arial" charset="0"/>
            </a:endParaRPr>
          </a:p>
          <a:p>
            <a:r>
              <a:rPr lang="en-US">
                <a:latin typeface="Arial" charset="0"/>
              </a:rPr>
              <a:t>Time is in bank access latencies (note that this is an approximation to demonstrate the idea… real DRAM system is much more complex than this…)</a:t>
            </a:r>
          </a:p>
          <a:p>
            <a:r>
              <a:rPr lang="en-US">
                <a:latin typeface="Arial" charset="0"/>
              </a:rPr>
              <a:t>Last request from a thread is scheduled at TIME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resulting scheduling policy of our mechanism is based on four simple prioritization rules.</a:t>
            </a:r>
          </a:p>
          <a:p>
            <a:r>
              <a:rPr lang="en-US">
                <a:latin typeface="Arial" charset="0"/>
              </a:rPr>
              <a:t>Marked requests are prioritized over others. This is the batching component.</a:t>
            </a:r>
          </a:p>
          <a:p>
            <a:r>
              <a:rPr lang="en-US">
                <a:latin typeface="Arial" charset="0"/>
              </a:rPr>
              <a:t>Within a batch, row-hit requests are prioritized over others to exploit row-buffer locality (as in FR-FCFS). Then, higher-ranked threads</a:t>
            </a:r>
            <a:r>
              <a:rPr lang="ja-JP" altLang="en-US">
                <a:latin typeface="Arial" charset="0"/>
              </a:rPr>
              <a:t>’</a:t>
            </a:r>
            <a:r>
              <a:rPr lang="en-US" altLang="ja-JP">
                <a:latin typeface="Arial" charset="0"/>
              </a:rPr>
              <a:t> requests are prioritized over lower ranked threads</a:t>
            </a:r>
            <a:r>
              <a:rPr lang="ja-JP" altLang="en-US">
                <a:latin typeface="Arial" charset="0"/>
              </a:rPr>
              <a:t>’</a:t>
            </a:r>
            <a:r>
              <a:rPr lang="en-US" altLang="ja-JP">
                <a:latin typeface="Arial" charset="0"/>
              </a:rPr>
              <a:t> requests (to preserve each thread</a:t>
            </a:r>
            <a:r>
              <a:rPr lang="ja-JP" altLang="en-US">
                <a:latin typeface="Arial" charset="0"/>
              </a:rPr>
              <a:t>’</a:t>
            </a:r>
            <a:r>
              <a:rPr lang="en-US" altLang="ja-JP">
                <a:latin typeface="Arial" charset="0"/>
              </a:rPr>
              <a:t>s bank parallelism). Finally all else being equal, older requests are prioritized over others. </a:t>
            </a:r>
          </a:p>
          <a:p>
            <a:endParaRPr lang="en-US">
              <a:latin typeface="Arial" charset="0"/>
            </a:endParaRPr>
          </a:p>
          <a:p>
            <a:r>
              <a:rPr lang="en-US">
                <a:latin typeface="Arial" charset="0"/>
              </a:rPr>
              <a:t>This scheduling policy has three properties. </a:t>
            </a:r>
          </a:p>
          <a:p>
            <a:endParaRPr lang="en-US">
              <a:latin typeface="Arial" charset="0"/>
            </a:endParaRPr>
          </a:p>
          <a:p>
            <a:r>
              <a:rPr lang="en-US">
                <a:latin typeface="Arial" charset="0"/>
              </a:rPr>
              <a:t>First, it exploits both row-buffer locality and intra-thread bank parallelism</a:t>
            </a:r>
            <a:r>
              <a:rPr lang="en-US" b="1">
                <a:latin typeface="Arial" charset="0"/>
              </a:rPr>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latin typeface="Arial" charset="0"/>
            </a:endParaRPr>
          </a:p>
          <a:p>
            <a:r>
              <a:rPr lang="en-US">
                <a:latin typeface="Arial" charset="0"/>
              </a:rPr>
              <a:t>Second, it is work conserving. It services unmarked requests in banks without marked requests.</a:t>
            </a:r>
          </a:p>
          <a:p>
            <a:endParaRPr lang="en-US">
              <a:latin typeface="Arial" charset="0"/>
            </a:endParaRPr>
          </a:p>
          <a:p>
            <a:r>
              <a:rPr lang="en-US">
                <a:latin typeface="Arial" charset="0"/>
              </a:rPr>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latin typeface="Arial" charset="0"/>
              </a:rPr>
              <a:t>’</a:t>
            </a:r>
            <a:r>
              <a:rPr lang="en-US" altLang="ja-JP">
                <a:latin typeface="Arial" charset="0"/>
              </a:rPr>
              <a:t>s row buffer locality cannot be exploited. If the cap is too large too many requests from intensive threads enter the batch, which slows down non-intensive threads.</a:t>
            </a:r>
          </a:p>
          <a:p>
            <a:endParaRPr lang="en-US">
              <a:latin typeface="Arial" charset="0"/>
            </a:endParaRPr>
          </a:p>
          <a:p>
            <a:r>
              <a:rPr lang="en-US">
                <a:latin typeface="Arial" charset="0"/>
              </a:rPr>
              <a:t>Many other similar trade-offs are analyzed in the paper and I encourage you to read 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BFB53B-D5A8-2A4F-84DF-6C0EAC7F8A5B}" type="slidenum">
              <a:rPr lang="en-US" sz="1200">
                <a:solidFill>
                  <a:srgbClr val="000000"/>
                </a:solidFill>
                <a:latin typeface="Calibri" charset="0"/>
                <a:cs typeface="Arial" charset="0"/>
              </a:rPr>
              <a:pPr eaLnBrk="1" hangingPunct="1"/>
              <a:t>46</a:t>
            </a:fld>
            <a:endParaRPr lang="en-US" sz="1200">
              <a:solidFill>
                <a:srgbClr val="000000"/>
              </a:solidFill>
              <a:latin typeface="Calibri" charset="0"/>
              <a:cs typeface="Arial"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latin typeface="Arial" charset="0"/>
            </a:endParaRPr>
          </a:p>
          <a:p>
            <a:pPr eaLnBrk="1" hangingPunct="1"/>
            <a:r>
              <a:rPr lang="en-US">
                <a:latin typeface="Arial" charset="0"/>
              </a:rPr>
              <a:t>We conclude that the combination of batching and shortest stall-time first within batch scheduling provides good fairness without the need to explicitly estimate each thread</a:t>
            </a:r>
            <a:r>
              <a:rPr lang="ja-JP" altLang="en-US">
                <a:latin typeface="Arial" charset="0"/>
              </a:rPr>
              <a:t>’</a:t>
            </a:r>
            <a:r>
              <a:rPr lang="en-US" altLang="ja-JP">
                <a:latin typeface="Arial" charset="0"/>
              </a:rPr>
              <a:t>s slowdown and adjust scheduling policy based on that. </a:t>
            </a: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C6BE8D-1548-AA4D-925C-16F4AF33E862}" type="slidenum">
              <a:rPr lang="en-US" sz="1200">
                <a:solidFill>
                  <a:srgbClr val="000000"/>
                </a:solidFill>
                <a:cs typeface="Arial" charset="0"/>
              </a:rPr>
              <a:pPr eaLnBrk="1" hangingPunct="1"/>
              <a:t>14</a:t>
            </a:fld>
            <a:endParaRPr lang="en-US" sz="1200">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latin typeface="Arial" charset="0"/>
              </a:rPr>
              <a:t>The main reason is that PAR-BS improves each thread</a:t>
            </a:r>
            <a:r>
              <a:rPr lang="ja-JP" altLang="en-US" b="1">
                <a:latin typeface="Arial" charset="0"/>
              </a:rPr>
              <a:t>’</a:t>
            </a:r>
            <a:r>
              <a:rPr lang="en-US" altLang="ja-JP" b="1">
                <a:latin typeface="Arial" charset="0"/>
              </a:rPr>
              <a:t>s bank level parallelism: as a result, it reduces the average stall time per each request by 7.1% in the four core system (from 301 cycles to 281 cycles)</a:t>
            </a:r>
            <a:endParaRPr lang="en-US" b="1">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49</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is that previously proposed scheduling algorithms are biased.</a:t>
            </a:r>
          </a:p>
          <a:p>
            <a:endParaRPr lang="en-US" baseline="0" dirty="0" smtClean="0"/>
          </a:p>
          <a:p>
            <a:r>
              <a:rPr lang="en-US" baseline="0" dirty="0" smtClean="0"/>
              <a:t>Shown here is a plot, where the x-axis is weighted speedup, a metric of system throughput and system throughput increases as you move towards the right on the x-axis.</a:t>
            </a:r>
          </a:p>
          <a:p>
            <a:r>
              <a:rPr lang="en-US" baseline="0" dirty="0" smtClean="0"/>
              <a:t>The y-axis is maximum slowdown, which is the slowdown of the most unfairly treated thread within a workload. Correspondingly, fairness increases as you move downwards on the y-axis.</a:t>
            </a:r>
          </a:p>
          <a:p>
            <a:endParaRPr lang="en-US" baseline="0" dirty="0" smtClean="0"/>
          </a:p>
          <a:p>
            <a:r>
              <a:rPr lang="en-US" baseline="0" dirty="0" smtClean="0"/>
              <a:t>Ideally, a memory scheduling algorithm would be situated towards the lower right part of the graph where fairness and system throughput are both high.</a:t>
            </a:r>
          </a:p>
          <a:p>
            <a:endParaRPr lang="en-US" baseline="0" dirty="0" smtClean="0"/>
          </a:p>
          <a:p>
            <a:r>
              <a:rPr lang="en-US" baseline="0" dirty="0" smtClean="0"/>
              <a:t>However, some previous algorithms are biased towards system throughput, whereas some are biased towards fairness, while others are optimized for neither.</a:t>
            </a:r>
          </a:p>
          <a:p>
            <a:endParaRPr lang="en-US" baseline="0" dirty="0" smtClean="0"/>
          </a:p>
          <a:p>
            <a:r>
              <a:rPr lang="en-US" baseline="0" dirty="0" smtClean="0"/>
              <a:t>The takeaway is that no previous memory scheduling algorithm provides both the best fairness and system throughput.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50</a:t>
            </a:fld>
            <a:endParaRPr lang="en-US" dirty="0">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51</a:t>
            </a:fld>
            <a:endParaRPr lang="en-US" dirty="0">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52</a:t>
            </a:fld>
            <a:endParaRPr lang="en-US" dirty="0">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64908">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53</a:t>
            </a:fld>
            <a:endParaRPr lang="en-US" dirty="0">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group threads into two clusters, we first sort threads according to their MPKI, which stands for last-level cache-misses per </a:t>
            </a:r>
            <a:r>
              <a:rPr lang="en-US" baseline="0" dirty="0" err="1" smtClean="0"/>
              <a:t>kiloinstruction</a:t>
            </a:r>
            <a:r>
              <a:rPr lang="en-US" baseline="0" dirty="0" smtClean="0"/>
              <a:t> and is a metric of memory intensity.</a:t>
            </a:r>
          </a:p>
          <a:p>
            <a:endParaRPr lang="en-US" baseline="0" dirty="0" smtClean="0"/>
          </a:p>
          <a:p>
            <a:r>
              <a:rPr lang="en-US" baseline="0" dirty="0" smtClean="0"/>
              <a:t>After sorting, the leftmost thread is the thread with the lowest MPKI.</a:t>
            </a:r>
          </a:p>
          <a:p>
            <a:endParaRPr lang="en-US" baseline="0" dirty="0" smtClean="0"/>
          </a:p>
          <a:p>
            <a:r>
              <a:rPr lang="en-US" baseline="0" dirty="0" smtClean="0"/>
              <a:t>We then define a quantity called T, which is the total memory bandwidth usage across all threads.</a:t>
            </a:r>
          </a:p>
          <a:p>
            <a:endParaRPr lang="en-US" baseline="0" dirty="0" smtClean="0"/>
          </a:p>
          <a:p>
            <a:r>
              <a:rPr lang="en-US" baseline="0" dirty="0" smtClean="0"/>
              <a:t>Second, we form the non-intensive cluster by including threads whose bandwidth usage sums up to a certain fraction of the memory bandwidth usage.</a:t>
            </a:r>
          </a:p>
          <a:p>
            <a:r>
              <a:rPr lang="en-US" baseline="0" dirty="0" smtClean="0"/>
              <a:t>That fraction is defined by a parameter called the </a:t>
            </a:r>
            <a:r>
              <a:rPr lang="en-US" baseline="0" dirty="0" err="1" smtClean="0"/>
              <a:t>ClusterThreshold</a:t>
            </a:r>
            <a:r>
              <a:rPr lang="en-US" baseline="0" dirty="0" smtClean="0"/>
              <a:t>. I will show later in the presentation how adjusting this parameter we can trade off between throughput and fairness.</a:t>
            </a:r>
          </a:p>
          <a:p>
            <a:endParaRPr lang="en-US" baseline="0" dirty="0" smtClean="0"/>
          </a:p>
          <a:p>
            <a:r>
              <a:rPr lang="en-US" baseline="0" dirty="0" smtClean="0"/>
              <a:t>Lastly, the remaining threads become the intensive cluster.</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54</a:t>
            </a:fld>
            <a:endParaRPr lang="en-US" dirty="0">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Clustering is performed at regular time intervals called quanta.</a:t>
            </a:r>
          </a:p>
          <a:p>
            <a:r>
              <a:rPr lang="en-US" baseline="0" dirty="0" smtClean="0"/>
              <a:t>THIS IS DONE [ONUR] to account for phase changes in threads’ memory access behavior.</a:t>
            </a:r>
          </a:p>
          <a:p>
            <a:endParaRPr lang="en-US" baseline="0" dirty="0" smtClean="0"/>
          </a:p>
          <a:p>
            <a:r>
              <a:rPr lang="en-US" baseline="0" dirty="0" smtClean="0"/>
              <a:t>During A [ONUR] quantum, TCM monitors each thread’s memory access behavior:</a:t>
            </a:r>
          </a:p>
          <a:p>
            <a:r>
              <a:rPr lang="en-US" baseline="0" dirty="0" smtClean="0"/>
              <a:t>memory intensity, bank-level parallelism, and row-buffer locality.</a:t>
            </a:r>
          </a:p>
          <a:p>
            <a:endParaRPr lang="en-US" baseline="0" dirty="0" smtClean="0"/>
          </a:p>
          <a:p>
            <a:r>
              <a:rPr lang="en-US" baseline="0" dirty="0" smtClean="0"/>
              <a:t>At the beginning of the next quantum, TCM is invoked to perform clustering and calculate niceness for the intensive threads.</a:t>
            </a:r>
          </a:p>
          <a:p>
            <a:endParaRPr lang="en-US" baseline="0" dirty="0" smtClean="0"/>
          </a:p>
          <a:p>
            <a:r>
              <a:rPr lang="en-US" baseline="0" dirty="0" smtClean="0"/>
              <a:t>Throughout the quantum, shuffling of the intensive threads is performed periodically.</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55</a:t>
            </a:fld>
            <a:endParaRPr lang="en-US" dirty="0">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bring it all together, TCM</a:t>
            </a:r>
            <a:r>
              <a:rPr lang="en-US" baseline="0" dirty="0" smtClean="0"/>
              <a:t> comprises three simple request prioritization rules.</a:t>
            </a:r>
          </a:p>
          <a:p>
            <a:endParaRPr lang="en-US" baseline="0" dirty="0" smtClean="0"/>
          </a:p>
          <a:p>
            <a:r>
              <a:rPr lang="en-US" baseline="0" dirty="0" smtClean="0"/>
              <a:t>The first is the highest-rank rule, where requests from higher ranked threads are prioritized.</a:t>
            </a:r>
          </a:p>
          <a:p>
            <a:endParaRPr lang="en-US" baseline="0" dirty="0" smtClean="0"/>
          </a:p>
          <a:p>
            <a:r>
              <a:rPr lang="en-US" baseline="0" dirty="0" smtClean="0"/>
              <a:t>The intensive cluster is prioritized over the non-intensive cluster TO IMPROVE SYSTEM [ONUR] throughput.</a:t>
            </a:r>
          </a:p>
          <a:p>
            <a:r>
              <a:rPr lang="en-US" baseline="0" dirty="0" smtClean="0"/>
              <a:t>Within the intensive cluster, threads are assigned higher rank in the order of decreasing intensity. This, again, is to increase SYSTEM [ONUR] throughput.</a:t>
            </a:r>
          </a:p>
          <a:p>
            <a:r>
              <a:rPr lang="en-US" baseline="0" dirty="0" smtClean="0"/>
              <a:t>Within the non-intensive cluster, the rank of threads are periodically shuffled and does not stay constant, TO ACHIEVE FAIRNESS [ONUR].</a:t>
            </a:r>
          </a:p>
          <a:p>
            <a:endParaRPr lang="en-US" baseline="0" dirty="0" smtClean="0"/>
          </a:p>
          <a:p>
            <a:r>
              <a:rPr lang="en-US" baseline="0" dirty="0" smtClean="0"/>
              <a:t>As a tie-breaker, the second rule is row-hit where row-buffer hitting requests are prioritized.</a:t>
            </a:r>
          </a:p>
          <a:p>
            <a:endParaRPr lang="en-US" baseline="0" dirty="0" smtClean="0"/>
          </a:p>
          <a:p>
            <a:r>
              <a:rPr lang="en-US" baseline="0" dirty="0" smtClean="0"/>
              <a:t>Lastly, all else being the same, we prioritize the oldest request.</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56</a:t>
            </a:fld>
            <a:endParaRPr lang="en-US" dirty="0">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57</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68CC7-100C-2D49-827F-65246CB9DCBC}" type="slidenum">
              <a:rPr lang="en-US" sz="1200">
                <a:solidFill>
                  <a:srgbClr val="000000"/>
                </a:solidFill>
                <a:cs typeface="Arial" charset="0"/>
              </a:rPr>
              <a:pPr eaLnBrk="1" hangingPunct="1"/>
              <a:t>15</a:t>
            </a:fld>
            <a:endParaRPr lang="en-US" sz="1200">
              <a:solidFill>
                <a:srgbClr val="000000"/>
              </a:solidFill>
              <a:cs typeface="Arial"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-In a multi-core chip, different cores share some hardware resources. In particular, they share the DRAM memory system. The shared memory system consists of this and that. </a:t>
            </a:r>
          </a:p>
          <a:p>
            <a:pPr>
              <a:buFontTx/>
              <a:buChar char="-"/>
            </a:pPr>
            <a:r>
              <a:rPr lang="en-US">
                <a:latin typeface="Arial" charset="0"/>
              </a:rPr>
              <a:t>When we run matlab on one core, and gcc on another core, both cores generate memory requests to access the DRAM banks. When these requests arrive at the DRAM controller, the controller favors matlab</a:t>
            </a:r>
            <a:r>
              <a:rPr lang="ja-JP" altLang="en-US">
                <a:latin typeface="Arial" charset="0"/>
              </a:rPr>
              <a:t>’</a:t>
            </a:r>
            <a:r>
              <a:rPr lang="en-US" altLang="ja-JP">
                <a:latin typeface="Arial" charset="0"/>
              </a:rPr>
              <a:t>s requests over gcc</a:t>
            </a:r>
            <a:r>
              <a:rPr lang="ja-JP" altLang="en-US">
                <a:latin typeface="Arial" charset="0"/>
              </a:rPr>
              <a:t>’</a:t>
            </a:r>
            <a:r>
              <a:rPr lang="en-US" altLang="ja-JP">
                <a:latin typeface="Arial" charset="0"/>
              </a:rPr>
              <a:t>s requests. As a result, matlab can make progress and continues generating memory requests. These requests are again favored by the DRAM controller over gcc</a:t>
            </a:r>
            <a:r>
              <a:rPr lang="ja-JP" altLang="en-US">
                <a:latin typeface="Arial" charset="0"/>
              </a:rPr>
              <a:t>’</a:t>
            </a:r>
            <a:r>
              <a:rPr lang="en-US" altLang="ja-JP">
                <a:latin typeface="Arial" charset="0"/>
              </a:rPr>
              <a:t>s requests. Therefore, gcc starves waiting for its requests to be serviced in DRAM whereas matlab makes very quick progress as if it were running alone. </a:t>
            </a:r>
          </a:p>
          <a:p>
            <a:pPr>
              <a:buFontTx/>
              <a:buChar char="-"/>
            </a:pPr>
            <a:endParaRPr lang="en-US">
              <a:latin typeface="Arial" charset="0"/>
            </a:endParaRPr>
          </a:p>
          <a:p>
            <a:pPr>
              <a:buFontTx/>
              <a:buChar char="-"/>
            </a:pPr>
            <a:r>
              <a:rPr lang="en-US">
                <a:latin typeface="Arial" charset="0"/>
              </a:rPr>
              <a:t>Why does this happen? This is because the algorithms employed by the DRAM controller are unfair. </a:t>
            </a:r>
          </a:p>
          <a:p>
            <a:pPr>
              <a:buFontTx/>
              <a:buChar char="-"/>
            </a:pPr>
            <a:r>
              <a:rPr lang="en-US">
                <a:latin typeface="Arial" charset="0"/>
              </a:rPr>
              <a:t>But, why are these algorithms unfair? Why do they unfairly prioritize matlab accesses?</a:t>
            </a:r>
          </a:p>
          <a:p>
            <a:pPr>
              <a:buFontTx/>
              <a:buChar char="-"/>
            </a:pPr>
            <a:r>
              <a:rPr lang="en-US">
                <a:latin typeface="Arial" charset="0"/>
              </a:rPr>
              <a:t>To understand this, we need to understand how a DRAM bank operates.</a:t>
            </a: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endParaRPr lang="en-US">
              <a:latin typeface="Arial" charset="0"/>
            </a:endParaRPr>
          </a:p>
          <a:p>
            <a:pPr>
              <a:buFontTx/>
              <a:buChar char="-"/>
            </a:pPr>
            <a:r>
              <a:rPr lang="en-US">
                <a:latin typeface="Arial" charset="0"/>
              </a:rPr>
              <a:t>Almost all systems today contain multi-core chips</a:t>
            </a:r>
          </a:p>
          <a:p>
            <a:pPr>
              <a:buFontTx/>
              <a:buChar char="-"/>
            </a:pPr>
            <a:r>
              <a:rPr lang="en-US">
                <a:latin typeface="Arial" charset="0"/>
              </a:rPr>
              <a:t>Multi-core systems consist of multiple on-chip cores and caches</a:t>
            </a:r>
          </a:p>
          <a:p>
            <a:pPr>
              <a:buFontTx/>
              <a:buChar char="-"/>
            </a:pPr>
            <a:r>
              <a:rPr lang="en-US">
                <a:latin typeface="Arial" charset="0"/>
              </a:rPr>
              <a:t>Cores share the DRAM memory system</a:t>
            </a:r>
          </a:p>
          <a:p>
            <a:pPr>
              <a:buFontTx/>
              <a:buChar char="-"/>
            </a:pPr>
            <a:r>
              <a:rPr lang="en-US">
                <a:latin typeface="Arial" charset="0"/>
              </a:rPr>
              <a:t>DRAM memory system consists of</a:t>
            </a:r>
          </a:p>
          <a:p>
            <a:pPr marL="728663" lvl="1" indent="-279400">
              <a:buFontTx/>
              <a:buChar char="-"/>
            </a:pPr>
            <a:r>
              <a:rPr lang="en-US">
                <a:latin typeface="Arial" charset="0"/>
                <a:ea typeface="ＭＳ Ｐゴシック" charset="0"/>
              </a:rPr>
              <a:t>DRAM banks that store data (multiple banks to allow parallel accesses)</a:t>
            </a:r>
          </a:p>
          <a:p>
            <a:pPr marL="728663" lvl="1" indent="-27940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rPr>
              <a:t>This talk is about exploiting the unfair algorithms in the memory controllers to perform denial of service to running threads</a:t>
            </a:r>
          </a:p>
          <a:p>
            <a:pPr>
              <a:buFontTx/>
              <a:buChar char="-"/>
            </a:pPr>
            <a:r>
              <a:rPr lang="en-US">
                <a:latin typeface="Arial" charset="0"/>
              </a:rPr>
              <a:t>To understand how this happens, we need to know about how each DRAM bank operates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6D216-8964-E047-BC9D-B07E395D73BE}" type="slidenum">
              <a:rPr lang="en-US" sz="1200">
                <a:latin typeface="Calibri" charset="0"/>
                <a:cs typeface="Arial" charset="0"/>
              </a:rPr>
              <a:pPr eaLnBrk="1" hangingPunct="1"/>
              <a:t>60</a:t>
            </a:fld>
            <a:endParaRPr lang="en-US" sz="1200">
              <a:latin typeface="Calibri" charset="0"/>
              <a:cs typeface="Arial"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E7952C-A64F-FE47-B152-4C71A1C127C7}" type="slidenum">
              <a:rPr lang="en-US" sz="1200">
                <a:solidFill>
                  <a:srgbClr val="000000"/>
                </a:solidFill>
                <a:latin typeface="Calibri" charset="0"/>
                <a:cs typeface="Arial" charset="0"/>
              </a:rPr>
              <a:pPr eaLnBrk="1" hangingPunct="1"/>
              <a:t>62</a:t>
            </a:fld>
            <a:endParaRPr lang="en-US" sz="1200">
              <a:solidFill>
                <a:srgbClr val="000000"/>
              </a:solidFill>
              <a:latin typeface="Calibri"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63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64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p:cNvSpPr>
          <p:nvPr>
            <p:ph type="sldImg"/>
          </p:nvPr>
        </p:nvSpPr>
        <p:spPr>
          <a:solidFill>
            <a:srgbClr val="FFFFFF"/>
          </a:solidFill>
          <a:ln/>
        </p:spPr>
      </p:sp>
      <p:sp>
        <p:nvSpPr>
          <p:cNvPr id="61443" name="Rectangle 2"/>
          <p:cNvSpPr>
            <a:spLocks noGrp="1" noChangeArrowheads="1"/>
          </p:cNvSpPr>
          <p:nvPr>
            <p:ph type="body" idx="1"/>
          </p:nvPr>
        </p:nvSpPr>
        <p:spPr>
          <a:noFill/>
          <a:ln/>
        </p:spPr>
        <p:txBody>
          <a:bodyPr>
            <a:normAutofit fontScale="62500" lnSpcReduction="20000"/>
          </a:bodyPr>
          <a:lstStyle/>
          <a:p>
            <a:pPr eaLnBrk="1" hangingPunct="1"/>
            <a:endParaRPr lang="en-US" sz="1800" dirty="0">
              <a:latin typeface="Lucida Grande" pitchFamily="31" charset="0"/>
              <a:ea typeface="Lucida Grande" pitchFamily="31" charset="0"/>
              <a:cs typeface="Lucida Grande" pitchFamily="31" charset="0"/>
              <a:sym typeface="Lucida Grande" pitchFamily="31"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3672A-C24D-434D-931D-235770981551}" type="slidenum">
              <a:rPr lang="en-US" sz="1200">
                <a:latin typeface="Calibri" charset="0"/>
                <a:cs typeface="Arial" charset="0"/>
              </a:rPr>
              <a:pPr eaLnBrk="1" hangingPunct="1"/>
              <a:t>73</a:t>
            </a:fld>
            <a:endParaRPr lang="en-US" sz="1200">
              <a:latin typeface="Calibri" charset="0"/>
              <a:cs typeface="Arial" charset="0"/>
            </a:endParaRPr>
          </a:p>
        </p:txBody>
      </p:sp>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solidFill>
                  <a:prstClr val="black"/>
                </a:solidFill>
                <a:cs typeface="Arial" charset="0"/>
              </a:rPr>
              <a:pPr eaLnBrk="1" hangingPunct="1"/>
              <a:t>74</a:t>
            </a:fld>
            <a:endParaRPr lang="en-US" sz="1200">
              <a:solidFill>
                <a:prstClr val="black"/>
              </a:solidFill>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76</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9A9661-8453-8448-8036-D4CECA6B5E23}" type="slidenum">
              <a:rPr lang="en-US" sz="1200">
                <a:solidFill>
                  <a:srgbClr val="000000"/>
                </a:solidFill>
                <a:cs typeface="Arial" charset="0"/>
              </a:rPr>
              <a:pPr eaLnBrk="1" hangingPunct="1"/>
              <a:t>16</a:t>
            </a:fld>
            <a:endParaRPr lang="en-US" sz="1200">
              <a:solidFill>
                <a:srgbClr val="000000"/>
              </a:solidFill>
              <a:cs typeface="Arial" charset="0"/>
            </a:endParaRPr>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Streaming through memory by performing operations on two 1D arrays.</a:t>
            </a:r>
          </a:p>
          <a:p>
            <a:pPr>
              <a:buFontTx/>
              <a:buChar char="-"/>
            </a:pPr>
            <a:r>
              <a:rPr lang="en-US">
                <a:latin typeface="Arial" charset="0"/>
              </a:rPr>
              <a:t>Sequential memory access</a:t>
            </a:r>
          </a:p>
          <a:p>
            <a:pPr>
              <a:buFontTx/>
              <a:buChar char="-"/>
            </a:pPr>
            <a:r>
              <a:rPr lang="en-US">
                <a:latin typeface="Arial" charset="0"/>
              </a:rPr>
              <a:t>Each access is a cache miss (elements of array larger than a cache line size) </a:t>
            </a:r>
            <a:r>
              <a:rPr lang="en-US">
                <a:latin typeface="Arial" charset="0"/>
                <a:sym typeface="Wingdings" charset="0"/>
              </a:rPr>
              <a:t> hence, very memory intensive</a:t>
            </a:r>
            <a:endParaRPr lang="en-US">
              <a:latin typeface="Arial" charset="0"/>
            </a:endParaRPr>
          </a:p>
          <a:p>
            <a:endParaRPr lang="en-US">
              <a:latin typeface="Arial" charset="0"/>
            </a:endParaRPr>
          </a:p>
          <a:p>
            <a:r>
              <a:rPr lang="en-US">
                <a:latin typeface="Arial" charset="0"/>
              </a:rPr>
              <a:t>Link to the real code…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77</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78</a:t>
            </a:fld>
            <a:endParaRPr lang="en-US">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79</a:t>
            </a:fld>
            <a:endParaRPr lang="en-US">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80</a:t>
            </a:fld>
            <a:endParaRPr lang="en-US">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81</a:t>
            </a:fld>
            <a:endParaRPr lang="en-US">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82</a:t>
            </a:fld>
            <a:endParaRPr lang="en-US">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83</a:t>
            </a:fld>
            <a:endParaRPr lang="en-US">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84</a:t>
            </a:fld>
            <a:endParaRPr lang="en-US">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85</a:t>
            </a:fld>
            <a:endParaRPr lang="en-US">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3672A-C24D-434D-931D-235770981551}" type="slidenum">
              <a:rPr lang="en-US" sz="1200">
                <a:solidFill>
                  <a:prstClr val="black"/>
                </a:solidFill>
                <a:latin typeface="Calibri" charset="0"/>
                <a:cs typeface="Arial" charset="0"/>
              </a:rPr>
              <a:pPr eaLnBrk="1" hangingPunct="1"/>
              <a:t>87</a:t>
            </a:fld>
            <a:endParaRPr lang="en-US" sz="1200">
              <a:solidFill>
                <a:prstClr val="black"/>
              </a:solidFill>
              <a:latin typeface="Calibri" charset="0"/>
              <a:cs typeface="Arial" charset="0"/>
            </a:endParaRPr>
          </a:p>
        </p:txBody>
      </p:sp>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9CCB3F-CD17-CD44-AE39-76844386FE2E}" type="slidenum">
              <a:rPr lang="en-US" sz="1200">
                <a:solidFill>
                  <a:srgbClr val="000000"/>
                </a:solidFill>
                <a:cs typeface="Arial" charset="0"/>
              </a:rPr>
              <a:pPr eaLnBrk="1" hangingPunct="1"/>
              <a:t>17</a:t>
            </a:fld>
            <a:endParaRPr lang="en-US" sz="1200">
              <a:solidFill>
                <a:srgbClr val="000000"/>
              </a:solidFill>
              <a:cs typeface="Arial"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Pictorially demonstrate how stream denies memory service to rdarray</a:t>
            </a:r>
          </a:p>
          <a:p>
            <a:pPr>
              <a:buFontTx/>
              <a:buChar char="-"/>
            </a:pPr>
            <a:r>
              <a:rPr lang="en-US">
                <a:latin typeface="Arial" charset="0"/>
              </a:rPr>
              <a:t>Stream continuously accesses columns in row 0 in a streaming manner (streams through a row after opening it)</a:t>
            </a:r>
          </a:p>
          <a:p>
            <a:pPr>
              <a:buFontTx/>
              <a:buChar char="-"/>
            </a:pPr>
            <a:r>
              <a:rPr lang="en-US">
                <a:latin typeface="Arial" charset="0"/>
              </a:rPr>
              <a:t>In other words almost all its requests are row-hits</a:t>
            </a:r>
          </a:p>
          <a:p>
            <a:pPr>
              <a:buFontTx/>
              <a:buChar char="-"/>
            </a:pPr>
            <a:r>
              <a:rPr lang="en-US">
                <a:latin typeface="Arial" charset="0"/>
              </a:rPr>
              <a:t>RDarray</a:t>
            </a:r>
            <a:r>
              <a:rPr lang="ja-JP" altLang="en-US">
                <a:latin typeface="Arial" charset="0"/>
              </a:rPr>
              <a:t>’</a:t>
            </a:r>
            <a:r>
              <a:rPr lang="en-US" altLang="ja-JP">
                <a:latin typeface="Arial" charset="0"/>
              </a:rPr>
              <a:t>s requests are row-conflicts (no locality)</a:t>
            </a:r>
          </a:p>
          <a:p>
            <a:pPr>
              <a:buFontTx/>
              <a:buChar char="-"/>
            </a:pPr>
            <a:r>
              <a:rPr lang="en-US">
                <a:latin typeface="Arial" charset="0"/>
              </a:rPr>
              <a:t>The DRAM controller reorders streams requests to the open row over other requests (even older ones) to maximize DRAM throughput</a:t>
            </a:r>
          </a:p>
          <a:p>
            <a:pPr>
              <a:buFontTx/>
              <a:buChar char="-"/>
            </a:pPr>
            <a:r>
              <a:rPr lang="en-US">
                <a:latin typeface="Arial" charset="0"/>
              </a:rPr>
              <a:t>Hence, rdarray</a:t>
            </a:r>
            <a:r>
              <a:rPr lang="ja-JP" altLang="en-US">
                <a:latin typeface="Arial" charset="0"/>
              </a:rPr>
              <a:t>’</a:t>
            </a:r>
            <a:r>
              <a:rPr lang="en-US" altLang="ja-JP">
                <a:latin typeface="Arial" charset="0"/>
              </a:rPr>
              <a:t>s requests do not get serviced as long as stream is issuing requests at a fast-enough rate</a:t>
            </a:r>
          </a:p>
          <a:p>
            <a:pPr>
              <a:buFontTx/>
              <a:buChar char="-"/>
            </a:pPr>
            <a:r>
              <a:rPr lang="en-US">
                <a:latin typeface="Arial" charset="0"/>
              </a:rPr>
              <a:t>In this example, the red thread</a:t>
            </a:r>
            <a:r>
              <a:rPr lang="ja-JP" altLang="en-US">
                <a:latin typeface="Arial" charset="0"/>
              </a:rPr>
              <a:t>’</a:t>
            </a:r>
            <a:r>
              <a:rPr lang="en-US" altLang="ja-JP">
                <a:latin typeface="Arial" charset="0"/>
              </a:rPr>
              <a:t>s request to another row will not get serviced until stream stops issuing a request to row 0</a:t>
            </a:r>
          </a:p>
          <a:p>
            <a:pPr>
              <a:buFontTx/>
              <a:buChar char="-"/>
            </a:pPr>
            <a:endParaRPr lang="en-US">
              <a:latin typeface="Arial" charset="0"/>
            </a:endParaRPr>
          </a:p>
          <a:p>
            <a:pPr>
              <a:buFontTx/>
              <a:buChar char="-"/>
            </a:pPr>
            <a:r>
              <a:rPr lang="en-US">
                <a:latin typeface="Arial" charset="0"/>
              </a:rPr>
              <a:t>With those parameters, 128 requests of stream would be serviced before 1 from rdarray</a:t>
            </a:r>
          </a:p>
          <a:p>
            <a:pPr>
              <a:buFontTx/>
              <a:buChar char="-"/>
            </a:pPr>
            <a:r>
              <a:rPr lang="en-US">
                <a:latin typeface="Arial" charset="0"/>
              </a:rPr>
              <a:t>As row-buffer size increases, which is the industry trend, this problem will become more severe</a:t>
            </a:r>
          </a:p>
          <a:p>
            <a:pPr>
              <a:buFontTx/>
              <a:buChar char="-"/>
            </a:pPr>
            <a:endParaRPr lang="en-US">
              <a:latin typeface="Arial" charset="0"/>
            </a:endParaRPr>
          </a:p>
          <a:p>
            <a:pPr>
              <a:buFontTx/>
              <a:buChar char="-"/>
            </a:pPr>
            <a:r>
              <a:rPr lang="en-US">
                <a:latin typeface="Arial" charset="0"/>
              </a:rPr>
              <a:t>This is not the worst case, but it is easy to construct and understand</a:t>
            </a:r>
          </a:p>
          <a:p>
            <a:pPr marL="728663" lvl="1" indent="-279400">
              <a:buFontTx/>
              <a:buChar char="-"/>
            </a:pPr>
            <a:r>
              <a:rPr lang="en-US">
                <a:latin typeface="Arial" charset="0"/>
                <a:ea typeface="ＭＳ Ｐゴシック" charset="0"/>
              </a:rPr>
              <a:t>Stream falls off the row buffer at some point</a:t>
            </a:r>
          </a:p>
          <a:p>
            <a:pPr>
              <a:buFontTx/>
              <a:buChar char="-"/>
            </a:pPr>
            <a:r>
              <a:rPr lang="en-US">
                <a:latin typeface="Arial" charset="0"/>
              </a:rPr>
              <a:t>I leave it to the listeners to construct a case worse than this (it is possible)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2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Even if DRAM continues to scale there could be benefits to examining and enabling these new technologies.</a:t>
            </a:r>
          </a:p>
        </p:txBody>
      </p:sp>
      <p:sp>
        <p:nvSpPr>
          <p:cNvPr id="182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6F1A25-BAD4-3C40-97C3-C7AE9C0FF859}" type="slidenum">
              <a:rPr lang="en-US" sz="1200">
                <a:solidFill>
                  <a:srgbClr val="000000"/>
                </a:solidFill>
                <a:latin typeface="Calibri" charset="0"/>
                <a:cs typeface="Arial" charset="0"/>
              </a:rPr>
              <a:pPr eaLnBrk="1" hangingPunct="1"/>
              <a:t>89</a:t>
            </a:fld>
            <a:endParaRPr lang="en-US" sz="1200">
              <a:solidFill>
                <a:srgbClr val="000000"/>
              </a:solidFill>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RANDOM was given higher OS priority in the experiments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3F8A9B-1BE7-A043-9709-5951CD428992}" type="slidenum">
              <a:rPr lang="en-US" sz="1200">
                <a:solidFill>
                  <a:srgbClr val="000000"/>
                </a:solidFill>
                <a:latin typeface="Calibri" charset="0"/>
                <a:cs typeface="Arial" charset="0"/>
              </a:rPr>
              <a:pPr eaLnBrk="1" hangingPunct="1"/>
              <a:t>18</a:t>
            </a:fld>
            <a:endParaRPr lang="en-US"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FF6523-2D73-D84A-9816-2284D6D07DEA}" type="slidenum">
              <a:rPr lang="en-US" sz="1200">
                <a:solidFill>
                  <a:srgbClr val="000000"/>
                </a:solidFill>
                <a:cs typeface="Arial" charset="0"/>
              </a:rPr>
              <a:pPr eaLnBrk="1" hangingPunct="1"/>
              <a:t>19</a:t>
            </a:fld>
            <a:endParaRPr lang="en-US" sz="1200">
              <a:solidFill>
                <a:srgbClr val="000000"/>
              </a:solidFill>
              <a:cs typeface="Arial" charset="0"/>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659F4C-524E-1C43-8622-E8E5ED82F219}" type="slidenum">
              <a:rPr lang="en-US" sz="1200">
                <a:solidFill>
                  <a:srgbClr val="000000"/>
                </a:solidFill>
                <a:cs typeface="Arial" charset="0"/>
              </a:rPr>
              <a:pPr eaLnBrk="1" hangingPunct="1"/>
              <a:t>20</a:t>
            </a:fld>
            <a:endParaRPr lang="en-US" sz="1200">
              <a:solidFill>
                <a:srgbClr val="000000"/>
              </a:solidFill>
              <a:cs typeface="Arial" charset="0"/>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1E4E4221-C0DA-E243-8812-0FAE0EC50267}" type="slidenum">
              <a:rPr lang="en-US"/>
              <a:pPr>
                <a:defRPr/>
              </a:pPr>
              <a:t>‹#›</a:t>
            </a:fld>
            <a:endParaRPr lang="en-US"/>
          </a:p>
        </p:txBody>
      </p:sp>
    </p:spTree>
    <p:extLst>
      <p:ext uri="{BB962C8B-B14F-4D97-AF65-F5344CB8AC3E}">
        <p14:creationId xmlns:p14="http://schemas.microsoft.com/office/powerpoint/2010/main" val="52822118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6BFC970-6EBB-6141-BF74-72C34F78D1BF}" type="slidenum">
              <a:rPr lang="en-US"/>
              <a:pPr>
                <a:defRPr/>
              </a:pPr>
              <a:t>‹#›</a:t>
            </a:fld>
            <a:endParaRPr lang="en-US"/>
          </a:p>
        </p:txBody>
      </p:sp>
    </p:spTree>
    <p:extLst>
      <p:ext uri="{BB962C8B-B14F-4D97-AF65-F5344CB8AC3E}">
        <p14:creationId xmlns:p14="http://schemas.microsoft.com/office/powerpoint/2010/main" val="57206203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32B18218-1379-7A4B-A190-1BB1C000A5E0}" type="slidenum">
              <a:rPr lang="en-US"/>
              <a:pPr>
                <a:defRPr/>
              </a:pPr>
              <a:t>‹#›</a:t>
            </a:fld>
            <a:endParaRPr lang="en-US"/>
          </a:p>
        </p:txBody>
      </p:sp>
    </p:spTree>
    <p:extLst>
      <p:ext uri="{BB962C8B-B14F-4D97-AF65-F5344CB8AC3E}">
        <p14:creationId xmlns:p14="http://schemas.microsoft.com/office/powerpoint/2010/main" val="227263960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68EF6F14-A94F-2340-993C-7E457182AA05}" type="slidenum">
              <a:rPr lang="en-US"/>
              <a:pPr>
                <a:defRPr/>
              </a:pPr>
              <a:t>‹#›</a:t>
            </a:fld>
            <a:endParaRPr lang="en-US"/>
          </a:p>
        </p:txBody>
      </p:sp>
    </p:spTree>
    <p:extLst>
      <p:ext uri="{BB962C8B-B14F-4D97-AF65-F5344CB8AC3E}">
        <p14:creationId xmlns:p14="http://schemas.microsoft.com/office/powerpoint/2010/main" val="147672163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91C2877E-0336-E042-B028-9D709A013B2D}" type="slidenum">
              <a:rPr lang="en-US"/>
              <a:pPr>
                <a:defRPr/>
              </a:pPr>
              <a:t>‹#›</a:t>
            </a:fld>
            <a:endParaRPr lang="en-US"/>
          </a:p>
        </p:txBody>
      </p:sp>
    </p:spTree>
    <p:extLst>
      <p:ext uri="{BB962C8B-B14F-4D97-AF65-F5344CB8AC3E}">
        <p14:creationId xmlns:p14="http://schemas.microsoft.com/office/powerpoint/2010/main" val="153100077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60D0B7E0-E801-6440-85A8-5BAB797A17C7}" type="slidenum">
              <a:rPr lang="en-US"/>
              <a:pPr>
                <a:defRPr/>
              </a:pPr>
              <a:t>‹#›</a:t>
            </a:fld>
            <a:endParaRPr lang="en-US"/>
          </a:p>
        </p:txBody>
      </p:sp>
    </p:spTree>
    <p:extLst>
      <p:ext uri="{BB962C8B-B14F-4D97-AF65-F5344CB8AC3E}">
        <p14:creationId xmlns:p14="http://schemas.microsoft.com/office/powerpoint/2010/main" val="34643619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7C1D7473-0E7D-C848-912E-4EB3CD083B64}" type="slidenum">
              <a:rPr lang="en-US"/>
              <a:pPr>
                <a:defRPr/>
              </a:pPr>
              <a:t>‹#›</a:t>
            </a:fld>
            <a:endParaRPr lang="en-US"/>
          </a:p>
        </p:txBody>
      </p:sp>
    </p:spTree>
    <p:extLst>
      <p:ext uri="{BB962C8B-B14F-4D97-AF65-F5344CB8AC3E}">
        <p14:creationId xmlns:p14="http://schemas.microsoft.com/office/powerpoint/2010/main" val="2988678184"/>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54881FF3-E6A1-704C-8087-A9A789B43816}" type="slidenum">
              <a:rPr lang="en-US"/>
              <a:pPr>
                <a:defRPr/>
              </a:pPr>
              <a:t>‹#›</a:t>
            </a:fld>
            <a:endParaRPr lang="en-US"/>
          </a:p>
        </p:txBody>
      </p:sp>
    </p:spTree>
    <p:extLst>
      <p:ext uri="{BB962C8B-B14F-4D97-AF65-F5344CB8AC3E}">
        <p14:creationId xmlns:p14="http://schemas.microsoft.com/office/powerpoint/2010/main" val="2956826785"/>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E47ACA1B-E4D6-A44C-BDDC-DB5B17BE6B0D}" type="slidenum">
              <a:rPr lang="en-US"/>
              <a:pPr>
                <a:defRPr/>
              </a:pPr>
              <a:t>‹#›</a:t>
            </a:fld>
            <a:endParaRPr lang="en-US"/>
          </a:p>
        </p:txBody>
      </p:sp>
    </p:spTree>
    <p:extLst>
      <p:ext uri="{BB962C8B-B14F-4D97-AF65-F5344CB8AC3E}">
        <p14:creationId xmlns:p14="http://schemas.microsoft.com/office/powerpoint/2010/main" val="377845543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DF5208C6-1050-604E-8897-F2E97939DB0A}" type="slidenum">
              <a:rPr lang="en-US"/>
              <a:pPr>
                <a:defRPr/>
              </a:pPr>
              <a:t>‹#›</a:t>
            </a:fld>
            <a:endParaRPr lang="en-US"/>
          </a:p>
        </p:txBody>
      </p:sp>
    </p:spTree>
    <p:extLst>
      <p:ext uri="{BB962C8B-B14F-4D97-AF65-F5344CB8AC3E}">
        <p14:creationId xmlns:p14="http://schemas.microsoft.com/office/powerpoint/2010/main" val="426279591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D1E76EDE-1099-9D4A-A586-E45D07CDF505}" type="slidenum">
              <a:rPr lang="en-US"/>
              <a:pPr>
                <a:defRPr/>
              </a:pPr>
              <a:t>‹#›</a:t>
            </a:fld>
            <a:endParaRPr lang="en-US"/>
          </a:p>
        </p:txBody>
      </p:sp>
    </p:spTree>
    <p:extLst>
      <p:ext uri="{BB962C8B-B14F-4D97-AF65-F5344CB8AC3E}">
        <p14:creationId xmlns:p14="http://schemas.microsoft.com/office/powerpoint/2010/main" val="2313833106"/>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7F9FCC3C-9B98-0A45-8AC3-BD5DDE8FC071}" type="slidenum">
              <a:rPr lang="en-US"/>
              <a:pPr>
                <a:defRPr/>
              </a:pPr>
              <a:t>‹#›</a:t>
            </a:fld>
            <a:endParaRPr lang="en-US"/>
          </a:p>
        </p:txBody>
      </p:sp>
    </p:spTree>
    <p:extLst>
      <p:ext uri="{BB962C8B-B14F-4D97-AF65-F5344CB8AC3E}">
        <p14:creationId xmlns:p14="http://schemas.microsoft.com/office/powerpoint/2010/main" val="172270633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AE9F32-A7C9-E748-AB88-0679EEF17A9B}" type="slidenum">
              <a:rPr lang="en-US"/>
              <a:pPr>
                <a:defRPr/>
              </a:pPr>
              <a:t>‹#›</a:t>
            </a:fld>
            <a:endParaRPr lang="en-US"/>
          </a:p>
        </p:txBody>
      </p:sp>
    </p:spTree>
    <p:extLst>
      <p:ext uri="{BB962C8B-B14F-4D97-AF65-F5344CB8AC3E}">
        <p14:creationId xmlns:p14="http://schemas.microsoft.com/office/powerpoint/2010/main" val="2677961874"/>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C198758D-74DE-F040-AEAB-B74A144658F3}" type="slidenum">
              <a:rPr lang="en-US"/>
              <a:pPr>
                <a:defRPr/>
              </a:pPr>
              <a:t>‹#›</a:t>
            </a:fld>
            <a:endParaRPr lang="en-US"/>
          </a:p>
        </p:txBody>
      </p:sp>
    </p:spTree>
    <p:extLst>
      <p:ext uri="{BB962C8B-B14F-4D97-AF65-F5344CB8AC3E}">
        <p14:creationId xmlns:p14="http://schemas.microsoft.com/office/powerpoint/2010/main" val="245776919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E37AEE18-F61C-9C49-AF70-205F7B8029D4}" type="slidenum">
              <a:rPr lang="en-US"/>
              <a:pPr>
                <a:defRPr/>
              </a:pPr>
              <a:t>‹#›</a:t>
            </a:fld>
            <a:endParaRPr lang="en-US"/>
          </a:p>
        </p:txBody>
      </p:sp>
    </p:spTree>
    <p:extLst>
      <p:ext uri="{BB962C8B-B14F-4D97-AF65-F5344CB8AC3E}">
        <p14:creationId xmlns:p14="http://schemas.microsoft.com/office/powerpoint/2010/main" val="296094527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2692706E-C8DA-CF45-A5CB-F1ECBEB2A9E7}" type="slidenum">
              <a:rPr lang="en-US"/>
              <a:pPr>
                <a:defRPr/>
              </a:pPr>
              <a:t>‹#›</a:t>
            </a:fld>
            <a:endParaRPr lang="en-US"/>
          </a:p>
        </p:txBody>
      </p:sp>
    </p:spTree>
    <p:extLst>
      <p:ext uri="{BB962C8B-B14F-4D97-AF65-F5344CB8AC3E}">
        <p14:creationId xmlns:p14="http://schemas.microsoft.com/office/powerpoint/2010/main" val="2210907248"/>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6BBEB719-F2C3-3A4A-AC2D-8CC89AC68DDE}" type="slidenum">
              <a:rPr lang="en-US"/>
              <a:pPr>
                <a:defRPr/>
              </a:pPr>
              <a:t>‹#›</a:t>
            </a:fld>
            <a:endParaRPr lang="en-US"/>
          </a:p>
        </p:txBody>
      </p:sp>
    </p:spTree>
    <p:extLst>
      <p:ext uri="{BB962C8B-B14F-4D97-AF65-F5344CB8AC3E}">
        <p14:creationId xmlns:p14="http://schemas.microsoft.com/office/powerpoint/2010/main" val="77130149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1966BE80-1607-1F44-8100-FF98B4D20B08}" type="slidenum">
              <a:rPr lang="en-US"/>
              <a:pPr>
                <a:defRPr/>
              </a:pPr>
              <a:t>‹#›</a:t>
            </a:fld>
            <a:endParaRPr lang="en-US"/>
          </a:p>
        </p:txBody>
      </p:sp>
    </p:spTree>
    <p:extLst>
      <p:ext uri="{BB962C8B-B14F-4D97-AF65-F5344CB8AC3E}">
        <p14:creationId xmlns:p14="http://schemas.microsoft.com/office/powerpoint/2010/main" val="3668274901"/>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DEA6AF8-4135-9C4A-B4A9-D41811EDE940}" type="slidenum">
              <a:rPr lang="en-US"/>
              <a:pPr>
                <a:defRPr/>
              </a:pPr>
              <a:t>‹#›</a:t>
            </a:fld>
            <a:endParaRPr lang="en-US"/>
          </a:p>
        </p:txBody>
      </p:sp>
    </p:spTree>
    <p:extLst>
      <p:ext uri="{BB962C8B-B14F-4D97-AF65-F5344CB8AC3E}">
        <p14:creationId xmlns:p14="http://schemas.microsoft.com/office/powerpoint/2010/main" val="364867327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42F6D00-76AB-244F-BA84-978C2A4C9D3A}" type="slidenum">
              <a:rPr lang="en-US"/>
              <a:pPr>
                <a:defRPr/>
              </a:pPr>
              <a:t>‹#›</a:t>
            </a:fld>
            <a:endParaRPr lang="en-US"/>
          </a:p>
        </p:txBody>
      </p:sp>
    </p:spTree>
    <p:extLst>
      <p:ext uri="{BB962C8B-B14F-4D97-AF65-F5344CB8AC3E}">
        <p14:creationId xmlns:p14="http://schemas.microsoft.com/office/powerpoint/2010/main" val="357387015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39EEE66-5BD4-3F41-AF8D-2F1B5AC7501A}" type="slidenum">
              <a:rPr lang="en-US"/>
              <a:pPr>
                <a:defRPr/>
              </a:pPr>
              <a:t>‹#›</a:t>
            </a:fld>
            <a:endParaRPr lang="en-US"/>
          </a:p>
        </p:txBody>
      </p:sp>
    </p:spTree>
    <p:extLst>
      <p:ext uri="{BB962C8B-B14F-4D97-AF65-F5344CB8AC3E}">
        <p14:creationId xmlns:p14="http://schemas.microsoft.com/office/powerpoint/2010/main" val="1142779850"/>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435EE730-8FDA-084E-B695-482FCC3A4957}" type="slidenum">
              <a:rPr lang="en-US"/>
              <a:pPr>
                <a:defRPr/>
              </a:pPr>
              <a:t>‹#›</a:t>
            </a:fld>
            <a:endParaRPr lang="en-US"/>
          </a:p>
        </p:txBody>
      </p:sp>
    </p:spTree>
    <p:extLst>
      <p:ext uri="{BB962C8B-B14F-4D97-AF65-F5344CB8AC3E}">
        <p14:creationId xmlns:p14="http://schemas.microsoft.com/office/powerpoint/2010/main" val="51516255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A93BC21C-17BC-CF4F-BC55-9E1DD346563A}" type="slidenum">
              <a:rPr lang="en-US"/>
              <a:pPr>
                <a:defRPr/>
              </a:pPr>
              <a:t>‹#›</a:t>
            </a:fld>
            <a:endParaRPr lang="en-US"/>
          </a:p>
        </p:txBody>
      </p:sp>
    </p:spTree>
    <p:extLst>
      <p:ext uri="{BB962C8B-B14F-4D97-AF65-F5344CB8AC3E}">
        <p14:creationId xmlns:p14="http://schemas.microsoft.com/office/powerpoint/2010/main" val="58437889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DEE89FB-5A55-E547-A1C4-95CF7EC5D24E}" type="slidenum">
              <a:rPr lang="en-US"/>
              <a:pPr>
                <a:defRPr/>
              </a:pPr>
              <a:t>‹#›</a:t>
            </a:fld>
            <a:endParaRPr lang="en-US"/>
          </a:p>
        </p:txBody>
      </p:sp>
    </p:spTree>
    <p:extLst>
      <p:ext uri="{BB962C8B-B14F-4D97-AF65-F5344CB8AC3E}">
        <p14:creationId xmlns:p14="http://schemas.microsoft.com/office/powerpoint/2010/main" val="306884762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8C9CB3B0-4F90-2C4A-82E8-F929E1B48381}" type="slidenum">
              <a:rPr lang="en-US"/>
              <a:pPr>
                <a:defRPr/>
              </a:pPr>
              <a:t>‹#›</a:t>
            </a:fld>
            <a:endParaRPr lang="en-US"/>
          </a:p>
        </p:txBody>
      </p:sp>
    </p:spTree>
    <p:extLst>
      <p:ext uri="{BB962C8B-B14F-4D97-AF65-F5344CB8AC3E}">
        <p14:creationId xmlns:p14="http://schemas.microsoft.com/office/powerpoint/2010/main" val="2024032058"/>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E5B4681-5E86-F24C-9DD3-A4890A337063}" type="slidenum">
              <a:rPr lang="en-US"/>
              <a:pPr>
                <a:defRPr/>
              </a:pPr>
              <a:t>‹#›</a:t>
            </a:fld>
            <a:endParaRPr lang="en-US"/>
          </a:p>
        </p:txBody>
      </p:sp>
    </p:spTree>
    <p:extLst>
      <p:ext uri="{BB962C8B-B14F-4D97-AF65-F5344CB8AC3E}">
        <p14:creationId xmlns:p14="http://schemas.microsoft.com/office/powerpoint/2010/main" val="2458772596"/>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AF5261B-F144-6642-90F8-35B4C2CDA0E7}" type="slidenum">
              <a:rPr lang="en-US"/>
              <a:pPr>
                <a:defRPr/>
              </a:pPr>
              <a:t>‹#›</a:t>
            </a:fld>
            <a:endParaRPr lang="en-US"/>
          </a:p>
        </p:txBody>
      </p:sp>
    </p:spTree>
    <p:extLst>
      <p:ext uri="{BB962C8B-B14F-4D97-AF65-F5344CB8AC3E}">
        <p14:creationId xmlns:p14="http://schemas.microsoft.com/office/powerpoint/2010/main" val="239519086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F9F2786-AA03-CC42-8A32-29046673235E}" type="slidenum">
              <a:rPr lang="en-US"/>
              <a:pPr>
                <a:defRPr/>
              </a:pPr>
              <a:t>‹#›</a:t>
            </a:fld>
            <a:endParaRPr lang="en-US"/>
          </a:p>
        </p:txBody>
      </p:sp>
    </p:spTree>
    <p:extLst>
      <p:ext uri="{BB962C8B-B14F-4D97-AF65-F5344CB8AC3E}">
        <p14:creationId xmlns:p14="http://schemas.microsoft.com/office/powerpoint/2010/main" val="4196595847"/>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5A5706A-D66B-4B41-A2A6-58443D08E8D5}" type="slidenum">
              <a:rPr lang="en-US"/>
              <a:pPr>
                <a:defRPr/>
              </a:pPr>
              <a:t>‹#›</a:t>
            </a:fld>
            <a:endParaRPr lang="en-US"/>
          </a:p>
        </p:txBody>
      </p:sp>
    </p:spTree>
    <p:extLst>
      <p:ext uri="{BB962C8B-B14F-4D97-AF65-F5344CB8AC3E}">
        <p14:creationId xmlns:p14="http://schemas.microsoft.com/office/powerpoint/2010/main" val="48625495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E7A7379-98F5-854A-8E4C-7578B72D4D58}" type="slidenum">
              <a:rPr lang="en-US"/>
              <a:pPr>
                <a:defRPr/>
              </a:pPr>
              <a:t>‹#›</a:t>
            </a:fld>
            <a:endParaRPr lang="en-US"/>
          </a:p>
        </p:txBody>
      </p:sp>
    </p:spTree>
    <p:extLst>
      <p:ext uri="{BB962C8B-B14F-4D97-AF65-F5344CB8AC3E}">
        <p14:creationId xmlns:p14="http://schemas.microsoft.com/office/powerpoint/2010/main" val="274134470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4DF0545-50A1-8441-AFD6-99C54043F63A}" type="slidenum">
              <a:rPr lang="en-US" altLang="en-US"/>
              <a:pPr>
                <a:defRPr/>
              </a:pPr>
              <a:t>‹#›</a:t>
            </a:fld>
            <a:endParaRPr lang="en-US" altLang="en-US"/>
          </a:p>
        </p:txBody>
      </p:sp>
    </p:spTree>
    <p:extLst>
      <p:ext uri="{BB962C8B-B14F-4D97-AF65-F5344CB8AC3E}">
        <p14:creationId xmlns:p14="http://schemas.microsoft.com/office/powerpoint/2010/main" val="20320846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88F4B2-2405-4943-A112-BE5237DB8C67}" type="slidenum">
              <a:rPr lang="en-US" altLang="en-US"/>
              <a:pPr>
                <a:defRPr/>
              </a:pPr>
              <a:t>‹#›</a:t>
            </a:fld>
            <a:endParaRPr lang="en-US" altLang="en-US"/>
          </a:p>
        </p:txBody>
      </p:sp>
    </p:spTree>
    <p:extLst>
      <p:ext uri="{BB962C8B-B14F-4D97-AF65-F5344CB8AC3E}">
        <p14:creationId xmlns:p14="http://schemas.microsoft.com/office/powerpoint/2010/main" val="157423181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3434AF-54C0-6445-A248-F7AD18FBC24F}" type="slidenum">
              <a:rPr lang="en-US" altLang="en-US"/>
              <a:pPr>
                <a:defRPr/>
              </a:pPr>
              <a:t>‹#›</a:t>
            </a:fld>
            <a:endParaRPr lang="en-US" altLang="en-US"/>
          </a:p>
        </p:txBody>
      </p:sp>
    </p:spTree>
    <p:extLst>
      <p:ext uri="{BB962C8B-B14F-4D97-AF65-F5344CB8AC3E}">
        <p14:creationId xmlns:p14="http://schemas.microsoft.com/office/powerpoint/2010/main" val="128867382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44F645-1A7A-6A4C-B37E-5B3589D26853}" type="slidenum">
              <a:rPr lang="en-US" altLang="en-US"/>
              <a:pPr>
                <a:defRPr/>
              </a:pPr>
              <a:t>‹#›</a:t>
            </a:fld>
            <a:endParaRPr lang="en-US" altLang="en-US"/>
          </a:p>
        </p:txBody>
      </p:sp>
    </p:spTree>
    <p:extLst>
      <p:ext uri="{BB962C8B-B14F-4D97-AF65-F5344CB8AC3E}">
        <p14:creationId xmlns:p14="http://schemas.microsoft.com/office/powerpoint/2010/main" val="67268386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02181C8-D26D-BE40-82D5-C6E063BB1DD2}" type="slidenum">
              <a:rPr lang="en-US" altLang="en-US"/>
              <a:pPr>
                <a:defRPr/>
              </a:pPr>
              <a:t>‹#›</a:t>
            </a:fld>
            <a:endParaRPr lang="en-US" altLang="en-US"/>
          </a:p>
        </p:txBody>
      </p:sp>
    </p:spTree>
    <p:extLst>
      <p:ext uri="{BB962C8B-B14F-4D97-AF65-F5344CB8AC3E}">
        <p14:creationId xmlns:p14="http://schemas.microsoft.com/office/powerpoint/2010/main" val="9028099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FB06B03-0BF7-6349-AC81-C6D1AD513301}" type="slidenum">
              <a:rPr lang="en-US" altLang="en-US"/>
              <a:pPr>
                <a:defRPr/>
              </a:pPr>
              <a:t>‹#›</a:t>
            </a:fld>
            <a:endParaRPr lang="en-US" altLang="en-US"/>
          </a:p>
        </p:txBody>
      </p:sp>
    </p:spTree>
    <p:extLst>
      <p:ext uri="{BB962C8B-B14F-4D97-AF65-F5344CB8AC3E}">
        <p14:creationId xmlns:p14="http://schemas.microsoft.com/office/powerpoint/2010/main" val="234491490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DB57BA-AFA8-B448-BF89-3699F441FF91}" type="slidenum">
              <a:rPr lang="en-US" altLang="en-US"/>
              <a:pPr>
                <a:defRPr/>
              </a:pPr>
              <a:t>‹#›</a:t>
            </a:fld>
            <a:endParaRPr lang="en-US" altLang="en-US"/>
          </a:p>
        </p:txBody>
      </p:sp>
    </p:spTree>
    <p:extLst>
      <p:ext uri="{BB962C8B-B14F-4D97-AF65-F5344CB8AC3E}">
        <p14:creationId xmlns:p14="http://schemas.microsoft.com/office/powerpoint/2010/main" val="100218956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083AAA-380F-D646-B0E9-4FA618B907D0}" type="slidenum">
              <a:rPr lang="en-US"/>
              <a:pPr>
                <a:defRPr/>
              </a:pPr>
              <a:t>‹#›</a:t>
            </a:fld>
            <a:endParaRPr lang="en-US"/>
          </a:p>
        </p:txBody>
      </p:sp>
    </p:spTree>
    <p:extLst>
      <p:ext uri="{BB962C8B-B14F-4D97-AF65-F5344CB8AC3E}">
        <p14:creationId xmlns:p14="http://schemas.microsoft.com/office/powerpoint/2010/main" val="244825185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5795AF-7F14-8146-8C3A-56DDA65C2CB8}" type="slidenum">
              <a:rPr lang="en-US" altLang="en-US"/>
              <a:pPr>
                <a:defRPr/>
              </a:pPr>
              <a:t>‹#›</a:t>
            </a:fld>
            <a:endParaRPr lang="en-US" altLang="en-US"/>
          </a:p>
        </p:txBody>
      </p:sp>
    </p:spTree>
    <p:extLst>
      <p:ext uri="{BB962C8B-B14F-4D97-AF65-F5344CB8AC3E}">
        <p14:creationId xmlns:p14="http://schemas.microsoft.com/office/powerpoint/2010/main" val="215180233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11700B-2767-3E41-8040-7D4DEAD3AB45}" type="slidenum">
              <a:rPr lang="en-US" altLang="en-US"/>
              <a:pPr>
                <a:defRPr/>
              </a:pPr>
              <a:t>‹#›</a:t>
            </a:fld>
            <a:endParaRPr lang="en-US" altLang="en-US"/>
          </a:p>
        </p:txBody>
      </p:sp>
    </p:spTree>
    <p:extLst>
      <p:ext uri="{BB962C8B-B14F-4D97-AF65-F5344CB8AC3E}">
        <p14:creationId xmlns:p14="http://schemas.microsoft.com/office/powerpoint/2010/main" val="202027829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9DDC1FE-8646-074F-8E57-BFEAC7A7AAF5}" type="slidenum">
              <a:rPr lang="en-US" altLang="en-US"/>
              <a:pPr>
                <a:defRPr/>
              </a:pPr>
              <a:t>‹#›</a:t>
            </a:fld>
            <a:endParaRPr lang="en-US" altLang="en-US"/>
          </a:p>
        </p:txBody>
      </p:sp>
    </p:spTree>
    <p:extLst>
      <p:ext uri="{BB962C8B-B14F-4D97-AF65-F5344CB8AC3E}">
        <p14:creationId xmlns:p14="http://schemas.microsoft.com/office/powerpoint/2010/main" val="218541421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CF32AE3-6290-C941-9CA9-14CEE4D3B65B}" type="slidenum">
              <a:rPr lang="en-US" altLang="en-US"/>
              <a:pPr>
                <a:defRPr/>
              </a:pPr>
              <a:t>‹#›</a:t>
            </a:fld>
            <a:endParaRPr lang="en-US" altLang="en-US"/>
          </a:p>
        </p:txBody>
      </p:sp>
    </p:spTree>
    <p:extLst>
      <p:ext uri="{BB962C8B-B14F-4D97-AF65-F5344CB8AC3E}">
        <p14:creationId xmlns:p14="http://schemas.microsoft.com/office/powerpoint/2010/main" val="120257522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63234603-C16C-8841-94D6-3C6D69351119}" type="slidenum">
              <a:rPr lang="en-US" altLang="en-US"/>
              <a:pPr>
                <a:defRPr/>
              </a:pPr>
              <a:t>‹#›</a:t>
            </a:fld>
            <a:endParaRPr lang="en-US" altLang="en-US"/>
          </a:p>
        </p:txBody>
      </p:sp>
    </p:spTree>
    <p:extLst>
      <p:ext uri="{BB962C8B-B14F-4D97-AF65-F5344CB8AC3E}">
        <p14:creationId xmlns:p14="http://schemas.microsoft.com/office/powerpoint/2010/main" val="323995463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D8BE352-03E0-A74A-A860-49BE83304531}" type="slidenum">
              <a:rPr lang="en-US" altLang="en-US"/>
              <a:pPr>
                <a:defRPr/>
              </a:pPr>
              <a:t>‹#›</a:t>
            </a:fld>
            <a:endParaRPr lang="en-US" altLang="en-US"/>
          </a:p>
        </p:txBody>
      </p:sp>
    </p:spTree>
    <p:extLst>
      <p:ext uri="{BB962C8B-B14F-4D97-AF65-F5344CB8AC3E}">
        <p14:creationId xmlns:p14="http://schemas.microsoft.com/office/powerpoint/2010/main" val="317445456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1993428-A8D7-AF44-BE0E-8A18BB1676B1}" type="slidenum">
              <a:rPr lang="en-US" altLang="en-US"/>
              <a:pPr>
                <a:defRPr/>
              </a:pPr>
              <a:t>‹#›</a:t>
            </a:fld>
            <a:endParaRPr lang="en-US" altLang="en-US"/>
          </a:p>
        </p:txBody>
      </p:sp>
    </p:spTree>
    <p:extLst>
      <p:ext uri="{BB962C8B-B14F-4D97-AF65-F5344CB8AC3E}">
        <p14:creationId xmlns:p14="http://schemas.microsoft.com/office/powerpoint/2010/main" val="368580055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1F6044-2A86-3341-B01C-DA94E283AE81}" type="slidenum">
              <a:rPr lang="en-US" altLang="en-US"/>
              <a:pPr>
                <a:defRPr/>
              </a:pPr>
              <a:t>‹#›</a:t>
            </a:fld>
            <a:endParaRPr lang="en-US" altLang="en-US"/>
          </a:p>
        </p:txBody>
      </p:sp>
    </p:spTree>
    <p:extLst>
      <p:ext uri="{BB962C8B-B14F-4D97-AF65-F5344CB8AC3E}">
        <p14:creationId xmlns:p14="http://schemas.microsoft.com/office/powerpoint/2010/main" val="44789409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4A633E7-E9CD-5849-BC29-7027E0617B32}" type="slidenum">
              <a:rPr lang="en-US" altLang="en-US"/>
              <a:pPr>
                <a:defRPr/>
              </a:pPr>
              <a:t>‹#›</a:t>
            </a:fld>
            <a:endParaRPr lang="en-US" altLang="en-US"/>
          </a:p>
        </p:txBody>
      </p:sp>
    </p:spTree>
    <p:extLst>
      <p:ext uri="{BB962C8B-B14F-4D97-AF65-F5344CB8AC3E}">
        <p14:creationId xmlns:p14="http://schemas.microsoft.com/office/powerpoint/2010/main" val="120630298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BF4E50F-4786-F14B-9CA4-BF3C7067AF34}" type="slidenum">
              <a:rPr lang="en-US" altLang="en-US"/>
              <a:pPr>
                <a:defRPr/>
              </a:pPr>
              <a:t>‹#›</a:t>
            </a:fld>
            <a:endParaRPr lang="en-US" altLang="en-US"/>
          </a:p>
        </p:txBody>
      </p:sp>
    </p:spTree>
    <p:extLst>
      <p:ext uri="{BB962C8B-B14F-4D97-AF65-F5344CB8AC3E}">
        <p14:creationId xmlns:p14="http://schemas.microsoft.com/office/powerpoint/2010/main" val="370995265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10D9E380-E974-8B4F-805E-A15AF7E9B1C7}" type="slidenum">
              <a:rPr lang="en-US"/>
              <a:pPr>
                <a:defRPr/>
              </a:pPr>
              <a:t>‹#›</a:t>
            </a:fld>
            <a:endParaRPr lang="en-US"/>
          </a:p>
        </p:txBody>
      </p:sp>
    </p:spTree>
    <p:extLst>
      <p:ext uri="{BB962C8B-B14F-4D97-AF65-F5344CB8AC3E}">
        <p14:creationId xmlns:p14="http://schemas.microsoft.com/office/powerpoint/2010/main" val="207595778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2E5ECB-7AF5-5346-B09D-EC478CB4398D}" type="slidenum">
              <a:rPr lang="en-US" altLang="en-US"/>
              <a:pPr>
                <a:defRPr/>
              </a:pPr>
              <a:t>‹#›</a:t>
            </a:fld>
            <a:endParaRPr lang="en-US" altLang="en-US"/>
          </a:p>
        </p:txBody>
      </p:sp>
    </p:spTree>
    <p:extLst>
      <p:ext uri="{BB962C8B-B14F-4D97-AF65-F5344CB8AC3E}">
        <p14:creationId xmlns:p14="http://schemas.microsoft.com/office/powerpoint/2010/main" val="226380618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522BA7-217D-504A-8D0B-0F62AC6C57A6}" type="slidenum">
              <a:rPr lang="en-US" altLang="en-US"/>
              <a:pPr>
                <a:defRPr/>
              </a:pPr>
              <a:t>‹#›</a:t>
            </a:fld>
            <a:endParaRPr lang="en-US" altLang="en-US"/>
          </a:p>
        </p:txBody>
      </p:sp>
    </p:spTree>
    <p:extLst>
      <p:ext uri="{BB962C8B-B14F-4D97-AF65-F5344CB8AC3E}">
        <p14:creationId xmlns:p14="http://schemas.microsoft.com/office/powerpoint/2010/main" val="65357933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EF1BDB-A554-0240-BF99-423937CC72FF}" type="slidenum">
              <a:rPr lang="en-US" altLang="en-US"/>
              <a:pPr>
                <a:defRPr/>
              </a:pPr>
              <a:t>‹#›</a:t>
            </a:fld>
            <a:endParaRPr lang="en-US" altLang="en-US"/>
          </a:p>
        </p:txBody>
      </p:sp>
    </p:spTree>
    <p:extLst>
      <p:ext uri="{BB962C8B-B14F-4D97-AF65-F5344CB8AC3E}">
        <p14:creationId xmlns:p14="http://schemas.microsoft.com/office/powerpoint/2010/main" val="219764931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7FEEA5-842E-3045-AD4F-5F11C9C75EE8}" type="slidenum">
              <a:rPr lang="en-US" altLang="en-US"/>
              <a:pPr>
                <a:defRPr/>
              </a:pPr>
              <a:t>‹#›</a:t>
            </a:fld>
            <a:endParaRPr lang="en-US" altLang="en-US"/>
          </a:p>
        </p:txBody>
      </p:sp>
    </p:spTree>
    <p:extLst>
      <p:ext uri="{BB962C8B-B14F-4D97-AF65-F5344CB8AC3E}">
        <p14:creationId xmlns:p14="http://schemas.microsoft.com/office/powerpoint/2010/main" val="73750731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A44712-E1BE-DC40-A5D2-875314FEE6E3}" type="slidenum">
              <a:rPr lang="en-US" altLang="en-US"/>
              <a:pPr>
                <a:defRPr/>
              </a:pPr>
              <a:t>‹#›</a:t>
            </a:fld>
            <a:endParaRPr lang="en-US" altLang="en-US"/>
          </a:p>
        </p:txBody>
      </p:sp>
    </p:spTree>
    <p:extLst>
      <p:ext uri="{BB962C8B-B14F-4D97-AF65-F5344CB8AC3E}">
        <p14:creationId xmlns:p14="http://schemas.microsoft.com/office/powerpoint/2010/main" val="12250675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1CFFE9-F1C0-1D49-8EE8-72D7F3A5FE77}" type="slidenum">
              <a:rPr lang="en-US" altLang="en-US"/>
              <a:pPr>
                <a:defRPr/>
              </a:pPr>
              <a:t>‹#›</a:t>
            </a:fld>
            <a:endParaRPr lang="en-US" altLang="en-US"/>
          </a:p>
        </p:txBody>
      </p:sp>
    </p:spTree>
    <p:extLst>
      <p:ext uri="{BB962C8B-B14F-4D97-AF65-F5344CB8AC3E}">
        <p14:creationId xmlns:p14="http://schemas.microsoft.com/office/powerpoint/2010/main" val="187620397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292ED0B-814D-604A-829D-D47F8B32652E}" type="slidenum">
              <a:rPr lang="en-US" altLang="en-US"/>
              <a:pPr>
                <a:defRPr/>
              </a:pPr>
              <a:t>‹#›</a:t>
            </a:fld>
            <a:endParaRPr lang="en-US" altLang="en-US"/>
          </a:p>
        </p:txBody>
      </p:sp>
    </p:spTree>
    <p:extLst>
      <p:ext uri="{BB962C8B-B14F-4D97-AF65-F5344CB8AC3E}">
        <p14:creationId xmlns:p14="http://schemas.microsoft.com/office/powerpoint/2010/main" val="275471502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99122AB-6478-E348-A556-1222D66B97F7}" type="slidenum">
              <a:rPr lang="en-US" altLang="en-US"/>
              <a:pPr>
                <a:defRPr/>
              </a:pPr>
              <a:t>‹#›</a:t>
            </a:fld>
            <a:endParaRPr lang="en-US" altLang="en-US"/>
          </a:p>
        </p:txBody>
      </p:sp>
    </p:spTree>
    <p:extLst>
      <p:ext uri="{BB962C8B-B14F-4D97-AF65-F5344CB8AC3E}">
        <p14:creationId xmlns:p14="http://schemas.microsoft.com/office/powerpoint/2010/main" val="262333912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7EEFFD-4BB8-4549-A415-B63E53FC129D}" type="slidenum">
              <a:rPr lang="en-US" altLang="en-US"/>
              <a:pPr>
                <a:defRPr/>
              </a:pPr>
              <a:t>‹#›</a:t>
            </a:fld>
            <a:endParaRPr lang="en-US" altLang="en-US"/>
          </a:p>
        </p:txBody>
      </p:sp>
    </p:spTree>
    <p:extLst>
      <p:ext uri="{BB962C8B-B14F-4D97-AF65-F5344CB8AC3E}">
        <p14:creationId xmlns:p14="http://schemas.microsoft.com/office/powerpoint/2010/main" val="73154569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84A6E3B-FD50-564C-AD45-CC45322E2FBC}" type="slidenum">
              <a:rPr lang="en-US" altLang="en-US"/>
              <a:pPr>
                <a:defRPr/>
              </a:pPr>
              <a:t>‹#›</a:t>
            </a:fld>
            <a:endParaRPr lang="en-US" altLang="en-US"/>
          </a:p>
        </p:txBody>
      </p:sp>
    </p:spTree>
    <p:extLst>
      <p:ext uri="{BB962C8B-B14F-4D97-AF65-F5344CB8AC3E}">
        <p14:creationId xmlns:p14="http://schemas.microsoft.com/office/powerpoint/2010/main" val="19205628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F4CF49B-7919-6146-8499-6D435D6CAC6A}" type="slidenum">
              <a:rPr lang="en-US"/>
              <a:pPr>
                <a:defRPr/>
              </a:pPr>
              <a:t>‹#›</a:t>
            </a:fld>
            <a:endParaRPr lang="en-US"/>
          </a:p>
        </p:txBody>
      </p:sp>
    </p:spTree>
    <p:extLst>
      <p:ext uri="{BB962C8B-B14F-4D97-AF65-F5344CB8AC3E}">
        <p14:creationId xmlns:p14="http://schemas.microsoft.com/office/powerpoint/2010/main" val="337867676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B12B169-6369-C844-B00B-5DAB8B5F5780}" type="slidenum">
              <a:rPr lang="en-US" altLang="en-US"/>
              <a:pPr>
                <a:defRPr/>
              </a:pPr>
              <a:t>‹#›</a:t>
            </a:fld>
            <a:endParaRPr lang="en-US" altLang="en-US"/>
          </a:p>
        </p:txBody>
      </p:sp>
    </p:spTree>
    <p:extLst>
      <p:ext uri="{BB962C8B-B14F-4D97-AF65-F5344CB8AC3E}">
        <p14:creationId xmlns:p14="http://schemas.microsoft.com/office/powerpoint/2010/main" val="360865557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A4AF0F-87BB-A94C-9636-79DCBA7B1F2F}" type="slidenum">
              <a:rPr lang="en-US" altLang="en-US"/>
              <a:pPr>
                <a:defRPr/>
              </a:pPr>
              <a:t>‹#›</a:t>
            </a:fld>
            <a:endParaRPr lang="en-US" altLang="en-US"/>
          </a:p>
        </p:txBody>
      </p:sp>
    </p:spTree>
    <p:extLst>
      <p:ext uri="{BB962C8B-B14F-4D97-AF65-F5344CB8AC3E}">
        <p14:creationId xmlns:p14="http://schemas.microsoft.com/office/powerpoint/2010/main" val="376127670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AF1EFA-746B-2649-8056-3316E8CA8C4C}" type="slidenum">
              <a:rPr lang="en-US" altLang="en-US"/>
              <a:pPr>
                <a:defRPr/>
              </a:pPr>
              <a:t>‹#›</a:t>
            </a:fld>
            <a:endParaRPr lang="en-US" altLang="en-US"/>
          </a:p>
        </p:txBody>
      </p:sp>
    </p:spTree>
    <p:extLst>
      <p:ext uri="{BB962C8B-B14F-4D97-AF65-F5344CB8AC3E}">
        <p14:creationId xmlns:p14="http://schemas.microsoft.com/office/powerpoint/2010/main" val="280790985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2437B3-0C5F-A047-AF44-D5BEB15303A3}" type="slidenum">
              <a:rPr lang="en-US" altLang="en-US"/>
              <a:pPr>
                <a:defRPr/>
              </a:pPr>
              <a:t>‹#›</a:t>
            </a:fld>
            <a:endParaRPr lang="en-US" altLang="en-US"/>
          </a:p>
        </p:txBody>
      </p:sp>
    </p:spTree>
    <p:extLst>
      <p:ext uri="{BB962C8B-B14F-4D97-AF65-F5344CB8AC3E}">
        <p14:creationId xmlns:p14="http://schemas.microsoft.com/office/powerpoint/2010/main" val="139789810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6B3258-F894-A645-910A-EC150E02F9B0}" type="slidenum">
              <a:rPr lang="en-US" altLang="en-US"/>
              <a:pPr>
                <a:defRPr/>
              </a:pPr>
              <a:t>‹#›</a:t>
            </a:fld>
            <a:endParaRPr lang="en-US" altLang="en-US"/>
          </a:p>
        </p:txBody>
      </p:sp>
    </p:spTree>
    <p:extLst>
      <p:ext uri="{BB962C8B-B14F-4D97-AF65-F5344CB8AC3E}">
        <p14:creationId xmlns:p14="http://schemas.microsoft.com/office/powerpoint/2010/main" val="81937342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2215A2-58AC-7344-8530-131AAFA91C15}" type="slidenum">
              <a:rPr lang="en-US" altLang="en-US"/>
              <a:pPr>
                <a:defRPr/>
              </a:pPr>
              <a:t>‹#›</a:t>
            </a:fld>
            <a:endParaRPr lang="en-US" altLang="en-US"/>
          </a:p>
        </p:txBody>
      </p:sp>
    </p:spTree>
    <p:extLst>
      <p:ext uri="{BB962C8B-B14F-4D97-AF65-F5344CB8AC3E}">
        <p14:creationId xmlns:p14="http://schemas.microsoft.com/office/powerpoint/2010/main" val="391945925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0485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507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486343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46926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F40EDB2E-9F16-DB44-8633-6A9FBE806AD7}" type="slidenum">
              <a:rPr lang="en-US"/>
              <a:pPr>
                <a:defRPr/>
              </a:pPr>
              <a:t>‹#›</a:t>
            </a:fld>
            <a:endParaRPr lang="en-US"/>
          </a:p>
        </p:txBody>
      </p:sp>
    </p:spTree>
    <p:extLst>
      <p:ext uri="{BB962C8B-B14F-4D97-AF65-F5344CB8AC3E}">
        <p14:creationId xmlns:p14="http://schemas.microsoft.com/office/powerpoint/2010/main" val="51561139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859096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04712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54599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20340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33747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1178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520159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a typeface="+mn-ea"/>
              <a:cs typeface="+mn-cs"/>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fontAlgn="auto">
              <a:spcBef>
                <a:spcPts val="0"/>
              </a:spcBef>
              <a:spcAft>
                <a:spcPts val="0"/>
              </a:spcAft>
              <a:defRPr/>
            </a:pPr>
            <a:endParaRPr lang="en-US" kern="0">
              <a:solidFill>
                <a:sysClr val="windowText" lastClr="000000"/>
              </a:solidFill>
              <a:latin typeface="Calibri"/>
              <a:ea typeface="+mn-ea"/>
              <a:cs typeface="+mn-cs"/>
            </a:endParaRPr>
          </a:p>
        </p:txBody>
      </p:sp>
    </p:spTree>
    <p:extLst>
      <p:ext uri="{BB962C8B-B14F-4D97-AF65-F5344CB8AC3E}">
        <p14:creationId xmlns:p14="http://schemas.microsoft.com/office/powerpoint/2010/main" val="3535678404"/>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04235"/>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60583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F3FBDAD3-786D-924A-99AF-3C6D6A3770DF}" type="slidenum">
              <a:rPr lang="en-US"/>
              <a:pPr>
                <a:defRPr/>
              </a:pPr>
              <a:t>‹#›</a:t>
            </a:fld>
            <a:endParaRPr lang="en-US"/>
          </a:p>
        </p:txBody>
      </p:sp>
    </p:spTree>
    <p:extLst>
      <p:ext uri="{BB962C8B-B14F-4D97-AF65-F5344CB8AC3E}">
        <p14:creationId xmlns:p14="http://schemas.microsoft.com/office/powerpoint/2010/main" val="167324784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1849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7263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4964191"/>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75378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7927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99459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5074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78395743"/>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227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255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3FDC0710-FAD3-AD44-9133-57182B71E807}" type="slidenum">
              <a:rPr lang="en-US"/>
              <a:pPr>
                <a:defRPr/>
              </a:pPr>
              <a:t>‹#›</a:t>
            </a:fld>
            <a:endParaRPr lang="en-US"/>
          </a:p>
        </p:txBody>
      </p:sp>
    </p:spTree>
    <p:extLst>
      <p:ext uri="{BB962C8B-B14F-4D97-AF65-F5344CB8AC3E}">
        <p14:creationId xmlns:p14="http://schemas.microsoft.com/office/powerpoint/2010/main" val="187075286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93424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0553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48896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59918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127621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60699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07559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71422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09586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517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4E7EF89-1B4B-894C-96C1-5C8D5FC482D6}" type="slidenum">
              <a:rPr lang="en-US"/>
              <a:pPr>
                <a:defRPr/>
              </a:pPr>
              <a:t>‹#›</a:t>
            </a:fld>
            <a:endParaRPr lang="en-US"/>
          </a:p>
        </p:txBody>
      </p:sp>
    </p:spTree>
    <p:extLst>
      <p:ext uri="{BB962C8B-B14F-4D97-AF65-F5344CB8AC3E}">
        <p14:creationId xmlns:p14="http://schemas.microsoft.com/office/powerpoint/2010/main" val="3999808729"/>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558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01903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537802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05019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6692304"/>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729103"/>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7861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91049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297471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35464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5069A7D2-34E8-A24E-AEDE-30627F1426CE}" type="slidenum">
              <a:rPr lang="en-US"/>
              <a:pPr>
                <a:defRPr/>
              </a:pPr>
              <a:t>‹#›</a:t>
            </a:fld>
            <a:endParaRPr lang="en-US"/>
          </a:p>
        </p:txBody>
      </p:sp>
    </p:spTree>
    <p:extLst>
      <p:ext uri="{BB962C8B-B14F-4D97-AF65-F5344CB8AC3E}">
        <p14:creationId xmlns:p14="http://schemas.microsoft.com/office/powerpoint/2010/main" val="20882282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smtClean="0">
                <a:cs typeface="ＭＳ Ｐゴシック" charset="0"/>
              </a:defRPr>
            </a:lvl1pPr>
          </a:lstStyle>
          <a:p>
            <a:pPr>
              <a:defRPr/>
            </a:pPr>
            <a:fld id="{0B31765A-8004-BB45-A944-E1DC72E60F3D}" type="slidenum">
              <a:rPr lang="en-US"/>
              <a:pPr>
                <a:defRPr/>
              </a:pPr>
              <a:t>‹#›</a:t>
            </a:fld>
            <a:endParaRPr lang="en-US"/>
          </a:p>
        </p:txBody>
      </p:sp>
    </p:spTree>
    <p:extLst>
      <p:ext uri="{BB962C8B-B14F-4D97-AF65-F5344CB8AC3E}">
        <p14:creationId xmlns:p14="http://schemas.microsoft.com/office/powerpoint/2010/main" val="22946235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342FBC33-455B-D049-AF4F-FE34AB71EDEB}" type="slidenum">
              <a:rPr lang="en-US"/>
              <a:pPr>
                <a:defRPr/>
              </a:pPr>
              <a:t>‹#›</a:t>
            </a:fld>
            <a:endParaRPr lang="en-US"/>
          </a:p>
        </p:txBody>
      </p:sp>
    </p:spTree>
    <p:extLst>
      <p:ext uri="{BB962C8B-B14F-4D97-AF65-F5344CB8AC3E}">
        <p14:creationId xmlns:p14="http://schemas.microsoft.com/office/powerpoint/2010/main" val="69211561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A3652234-B81A-1F48-938F-307E71583A0E}" type="slidenum">
              <a:rPr lang="en-US"/>
              <a:pPr>
                <a:defRPr/>
              </a:pPr>
              <a:t>‹#›</a:t>
            </a:fld>
            <a:endParaRPr lang="en-US"/>
          </a:p>
        </p:txBody>
      </p:sp>
    </p:spTree>
    <p:extLst>
      <p:ext uri="{BB962C8B-B14F-4D97-AF65-F5344CB8AC3E}">
        <p14:creationId xmlns:p14="http://schemas.microsoft.com/office/powerpoint/2010/main" val="4850002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BA226437-B5EF-F94F-9230-55994A8C34EC}" type="slidenum">
              <a:rPr lang="en-US"/>
              <a:pPr>
                <a:defRPr/>
              </a:pPr>
              <a:t>‹#›</a:t>
            </a:fld>
            <a:endParaRPr lang="en-US"/>
          </a:p>
        </p:txBody>
      </p:sp>
    </p:spTree>
    <p:extLst>
      <p:ext uri="{BB962C8B-B14F-4D97-AF65-F5344CB8AC3E}">
        <p14:creationId xmlns:p14="http://schemas.microsoft.com/office/powerpoint/2010/main" val="214198098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C122F2E5-CC14-C94A-8242-C875F0107CB6}" type="slidenum">
              <a:rPr lang="en-US"/>
              <a:pPr>
                <a:defRPr/>
              </a:pPr>
              <a:t>‹#›</a:t>
            </a:fld>
            <a:endParaRPr lang="en-US"/>
          </a:p>
        </p:txBody>
      </p:sp>
    </p:spTree>
    <p:extLst>
      <p:ext uri="{BB962C8B-B14F-4D97-AF65-F5344CB8AC3E}">
        <p14:creationId xmlns:p14="http://schemas.microsoft.com/office/powerpoint/2010/main" val="2550785320"/>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7C25A8E7-8967-F249-B287-B77C77A1DCDD}" type="slidenum">
              <a:rPr lang="en-US"/>
              <a:pPr>
                <a:defRPr/>
              </a:pPr>
              <a:t>‹#›</a:t>
            </a:fld>
            <a:endParaRPr lang="en-US"/>
          </a:p>
        </p:txBody>
      </p:sp>
    </p:spTree>
    <p:extLst>
      <p:ext uri="{BB962C8B-B14F-4D97-AF65-F5344CB8AC3E}">
        <p14:creationId xmlns:p14="http://schemas.microsoft.com/office/powerpoint/2010/main" val="1098613185"/>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418866F5-35E5-F044-B8B0-72880B31429F}" type="slidenum">
              <a:rPr lang="en-US"/>
              <a:pPr>
                <a:defRPr/>
              </a:pPr>
              <a:t>‹#›</a:t>
            </a:fld>
            <a:endParaRPr lang="en-US"/>
          </a:p>
        </p:txBody>
      </p:sp>
    </p:spTree>
    <p:extLst>
      <p:ext uri="{BB962C8B-B14F-4D97-AF65-F5344CB8AC3E}">
        <p14:creationId xmlns:p14="http://schemas.microsoft.com/office/powerpoint/2010/main" val="111448620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B1949479-8291-8447-BBC7-7D0F6CA63303}" type="slidenum">
              <a:rPr lang="en-US"/>
              <a:pPr>
                <a:defRPr/>
              </a:pPr>
              <a:t>‹#›</a:t>
            </a:fld>
            <a:endParaRPr lang="en-US"/>
          </a:p>
        </p:txBody>
      </p:sp>
    </p:spTree>
    <p:extLst>
      <p:ext uri="{BB962C8B-B14F-4D97-AF65-F5344CB8AC3E}">
        <p14:creationId xmlns:p14="http://schemas.microsoft.com/office/powerpoint/2010/main" val="77878613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CC9A2FE1-262C-E74E-9D29-152DCAC2F309}" type="slidenum">
              <a:rPr lang="en-US"/>
              <a:pPr>
                <a:defRPr/>
              </a:pPr>
              <a:t>‹#›</a:t>
            </a:fld>
            <a:endParaRPr lang="en-US"/>
          </a:p>
        </p:txBody>
      </p:sp>
    </p:spTree>
    <p:extLst>
      <p:ext uri="{BB962C8B-B14F-4D97-AF65-F5344CB8AC3E}">
        <p14:creationId xmlns:p14="http://schemas.microsoft.com/office/powerpoint/2010/main" val="122217069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8F6D0958-B6FB-0642-A601-6FA6C6D4855A}" type="slidenum">
              <a:rPr lang="en-US"/>
              <a:pPr>
                <a:defRPr/>
              </a:pPr>
              <a:t>‹#›</a:t>
            </a:fld>
            <a:endParaRPr lang="en-US"/>
          </a:p>
        </p:txBody>
      </p:sp>
    </p:spTree>
    <p:extLst>
      <p:ext uri="{BB962C8B-B14F-4D97-AF65-F5344CB8AC3E}">
        <p14:creationId xmlns:p14="http://schemas.microsoft.com/office/powerpoint/2010/main" val="406450954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slideLayout" Target="../slideLayouts/slideLayout125.xml"/><Relationship Id="rId13" Type="http://schemas.openxmlformats.org/officeDocument/2006/relationships/theme" Target="../theme/theme11.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24C0521-3F92-9741-98E0-72A1DE58012E}"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4"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3449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3979E37C-1516-1649-A7EF-8B0EE78E7558}" type="slidenum">
              <a:rPr lang="en-US"/>
              <a:pPr>
                <a:defRPr/>
              </a:pPr>
              <a:t>‹#›</a:t>
            </a:fld>
            <a:endParaRPr lang="en-US"/>
          </a:p>
        </p:txBody>
      </p:sp>
      <p:sp>
        <p:nvSpPr>
          <p:cNvPr id="23450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3450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234504"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500813"/>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998552"/>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446D1D90-CA4D-BE4C-B8E3-11E59ED19BD6}"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650688757"/>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F23D418D-997E-AA4A-ADF4-9AED8B010EA8}"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D44BDFB3-0FFA-E44C-AF3C-52C96CEF3F20}"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BEBFEF4-3165-224B-BF6E-8F4B7895E024}"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2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94733085"/>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fontAlgn="auto">
              <a:spcBef>
                <a:spcPts val="0"/>
              </a:spcBef>
              <a:spcAft>
                <a:spcPts val="0"/>
              </a:spcAft>
            </a:pPr>
            <a:fld id="{EFCD136B-938C-4ABE-A595-3497154215A9}" type="datetime1">
              <a:rPr lang="en-US" smtClean="0">
                <a:solidFill>
                  <a:prstClr val="black">
                    <a:tint val="75000"/>
                  </a:prstClr>
                </a:solidFill>
                <a:latin typeface="Calibri"/>
                <a:ea typeface="+mn-ea"/>
                <a:cs typeface="+mn-cs"/>
              </a:rPr>
              <a:pPr defTabSz="914259" fontAlgn="auto">
                <a:spcBef>
                  <a:spcPts val="0"/>
                </a:spcBef>
                <a:spcAft>
                  <a:spcPts val="0"/>
                </a:spcAft>
              </a:pPr>
              <a:t>3/27/14</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fontAlgn="auto">
              <a:spcBef>
                <a:spcPts val="0"/>
              </a:spcBef>
              <a:spcAft>
                <a:spcPts val="0"/>
              </a:spcAft>
            </a:pPr>
            <a:fld id="{58161B50-6D0B-48B4-A1D4-BAD8C599CC84}" type="slidenum">
              <a:rPr lang="en-US" smtClean="0">
                <a:solidFill>
                  <a:prstClr val="black">
                    <a:tint val="75000"/>
                  </a:prstClr>
                </a:solidFill>
                <a:latin typeface="Calibri"/>
                <a:ea typeface="+mn-ea"/>
                <a:cs typeface="+mn-cs"/>
              </a:rPr>
              <a:pPr defTabSz="914259" fontAlgn="auto">
                <a:spcBef>
                  <a:spcPts val="0"/>
                </a:spcBef>
                <a:spcAft>
                  <a:spcPts val="0"/>
                </a:spcAft>
              </a:pPr>
              <a:t>‹#›</a:t>
            </a:fld>
            <a:endParaRPr lang="en-US" dirty="0">
              <a:solidFill>
                <a:prstClr val="black">
                  <a:tint val="75000"/>
                </a:prstClr>
              </a:solidFill>
              <a:latin typeface="Calibri"/>
              <a:ea typeface="+mn-ea"/>
              <a:cs typeface="+mn-cs"/>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8742946"/>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04155639"/>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83380519"/>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03"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8A8580-5806-1544-A405-72F9E2561889}" type="slidenum">
              <a:rPr lang="en-US"/>
              <a:pPr>
                <a:defRPr/>
              </a:pPr>
              <a:t>‹#›</a:t>
            </a:fld>
            <a:endParaRPr lang="en-US"/>
          </a:p>
        </p:txBody>
      </p:sp>
      <p:sp>
        <p:nvSpPr>
          <p:cNvPr id="51206"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1207"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152336905"/>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 id="21474851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1.xls"/><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2.xls"/><Relationship Id="rId5" Type="http://schemas.openxmlformats.org/officeDocument/2006/relationships/image" Target="../media/image12.png"/><Relationship Id="rId6" Type="http://schemas.openxmlformats.org/officeDocument/2006/relationships/chart" Target="../charts/chart1.xml"/><Relationship Id="rId7" Type="http://schemas.openxmlformats.org/officeDocument/2006/relationships/chart" Target="../charts/chart2.xm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Microsoft_Excel_97_-_2004_Worksheet3.xls"/><Relationship Id="rId6"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4" Type="http://schemas.openxmlformats.org/officeDocument/2006/relationships/hyperlink" Target="http://www.microarch.org/micro40/" TargetMode="External"/><Relationship Id="rId5" Type="http://schemas.openxmlformats.org/officeDocument/2006/relationships/hyperlink" Target="http://users.ece.cmu.edu/~omutlu/pub/mutlu_micro07_talk.ppt" TargetMode="External"/><Relationship Id="rId6" Type="http://schemas.openxmlformats.org/officeDocument/2006/relationships/hyperlink" Target="file://localhost/Users/omutlu/Documents/presentations/CMU/SNU%20Lectures%20June%2018-20%202012/previous%20talks/mutlu_micro07_talk.ppt" TargetMode="External"/><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6.xml"/><Relationship Id="rId4" Type="http://schemas.openxmlformats.org/officeDocument/2006/relationships/notesSlide" Target="../notesSlides/notesSlide11.xml"/><Relationship Id="rId5" Type="http://schemas.openxmlformats.org/officeDocument/2006/relationships/oleObject" Target="../embeddings/Microsoft_Excel_97_-_2004_Worksheet4.xls"/><Relationship Id="rId6"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mutlu_isca08_talk.ppt" TargetMode="External"/><Relationship Id="rId6" Type="http://schemas.openxmlformats.org/officeDocument/2006/relationships/hyperlink" Target="file://localhost/Users/omutlu/Documents/presentations/CMU/SNU%20Lectures%20June%2018-20%202012/previous%20talks/parbs-isca08-talk.ppt"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oleObject" Target="../embeddings/Microsoft_Excel_97_-_2004_Worksheet5.xls"/><Relationship Id="rId6"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tags" Target="../tags/tag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Microsoft_Excel_97_-_2004_Worksheet6.xls"/><Relationship Id="rId5"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46.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2.xml"/><Relationship Id="rId3" Type="http://schemas.openxmlformats.org/officeDocument/2006/relationships/chart" Target="../charts/char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9.xml"/><Relationship Id="rId3" Type="http://schemas.openxmlformats.org/officeDocument/2006/relationships/chart" Target="../charts/char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chart" Target="../charts/char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74.xml.rels><?xml version="1.0" encoding="UTF-8" standalone="yes"?>
<Relationships xmlns="http://schemas.openxmlformats.org/package/2006/relationships"><Relationship Id="rId3" Type="http://schemas.openxmlformats.org/officeDocument/2006/relationships/hyperlink" Target="http://users.ece.cmu.edu/~omutlu/pub/atlas_hpca10.pdf" TargetMode="External"/><Relationship Id="rId4" Type="http://schemas.openxmlformats.org/officeDocument/2006/relationships/hyperlink" Target="http://www.cse.psu.edu/hpcl/hpca16.html" TargetMode="External"/><Relationship Id="rId5" Type="http://schemas.openxmlformats.org/officeDocument/2006/relationships/hyperlink" Target="http://users.ece.cmu.edu/~omutlu/pub/kim_hpca10_talk.pptx" TargetMode="External"/><Relationship Id="rId6" Type="http://schemas.openxmlformats.org/officeDocument/2006/relationships/hyperlink" Target="file://localhost/Users/omutlu/Documents/presentations/CMU/SNU%20Lectures%20June%2018-20%202012/previous%20talks/kim_hpca10_talk.pptx" TargetMode="External"/><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chart" Target="../charts/char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chart" Target="../charts/char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3.png"/></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91.xml"/><Relationship Id="rId2" Type="http://schemas.openxmlformats.org/officeDocument/2006/relationships/image" Target="../media/image24.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27.png"/><Relationship Id="rId3" Type="http://schemas.openxmlformats.org/officeDocument/2006/relationships/image" Target="../media/image2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27.png"/><Relationship Id="rId3" Type="http://schemas.openxmlformats.org/officeDocument/2006/relationships/image" Target="../media/image2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2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ctrTitle"/>
          </p:nvPr>
        </p:nvSpPr>
        <p:spPr>
          <a:xfrm>
            <a:off x="381000" y="1295400"/>
            <a:ext cx="8428038" cy="1720850"/>
          </a:xfrm>
        </p:spPr>
        <p:txBody>
          <a:bodyPr/>
          <a:lstStyle/>
          <a:p>
            <a:pPr algn="ctr" eaLnBrk="1" hangingPunct="1"/>
            <a:r>
              <a:rPr lang="en-US" sz="4000" dirty="0">
                <a:latin typeface="Garamond" charset="0"/>
              </a:rPr>
              <a:t>18-447 </a:t>
            </a:r>
            <a:br>
              <a:rPr lang="en-US" sz="4000" dirty="0">
                <a:latin typeface="Garamond" charset="0"/>
              </a:rPr>
            </a:br>
            <a:r>
              <a:rPr lang="en-US" sz="4000" dirty="0">
                <a:latin typeface="Garamond" charset="0"/>
              </a:rPr>
              <a:t>Computer Architecture</a:t>
            </a:r>
            <a:r>
              <a:rPr lang="en-US" sz="4000" dirty="0">
                <a:latin typeface="Garamond" charset="0"/>
              </a:rPr>
              <a:t/>
            </a:r>
            <a:br>
              <a:rPr lang="en-US" sz="4000" dirty="0">
                <a:latin typeface="Garamond" charset="0"/>
              </a:rPr>
            </a:br>
            <a:r>
              <a:rPr lang="en-US" sz="3800" dirty="0">
                <a:latin typeface="Garamond" charset="0"/>
              </a:rPr>
              <a:t>Lecture </a:t>
            </a:r>
            <a:r>
              <a:rPr lang="en-US" sz="3800" dirty="0" smtClean="0">
                <a:latin typeface="Garamond" charset="0"/>
              </a:rPr>
              <a:t>24: </a:t>
            </a:r>
            <a:r>
              <a:rPr lang="en-US" sz="3800" dirty="0" smtClean="0">
                <a:latin typeface="Garamond" charset="0"/>
              </a:rPr>
              <a:t>Memory Scheduling</a:t>
            </a:r>
            <a:endParaRPr lang="en-US" sz="3800" dirty="0">
              <a:latin typeface="Garamond" charset="0"/>
            </a:endParaRPr>
          </a:p>
        </p:txBody>
      </p:sp>
      <p:sp>
        <p:nvSpPr>
          <p:cNvPr id="6553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a:t>
            </a:r>
            <a:r>
              <a:rPr lang="en-US" dirty="0" smtClean="0">
                <a:latin typeface="Tahoma" charset="0"/>
              </a:rPr>
              <a:t>2014, </a:t>
            </a:r>
            <a:r>
              <a:rPr lang="en-US" dirty="0">
                <a:latin typeface="Tahoma" charset="0"/>
              </a:rPr>
              <a:t>3</a:t>
            </a:r>
            <a:r>
              <a:rPr lang="en-US" dirty="0" smtClean="0">
                <a:latin typeface="Tahoma" charset="0"/>
              </a:rPr>
              <a:t>/31/2014</a:t>
            </a: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Review: DRAM </a:t>
            </a:r>
            <a:r>
              <a:rPr lang="en-US" dirty="0">
                <a:latin typeface="Garamond" charset="0"/>
              </a:rPr>
              <a:t>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E44A4-065B-A840-BBD2-298D274489B8}" type="slidenum">
              <a:rPr lang="en-US" sz="1600">
                <a:latin typeface="Garamond" charset="0"/>
                <a:cs typeface="Arial" charset="0"/>
              </a:rPr>
              <a:pPr eaLnBrk="1" hangingPunct="1"/>
              <a:t>10</a:t>
            </a:fld>
            <a:endParaRPr lang="en-US" sz="1600">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accent2"/>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ea typeface="+mn-ea"/>
            </a:endParaRPr>
          </a:p>
        </p:txBody>
      </p:sp>
    </p:spTree>
    <p:extLst>
      <p:ext uri="{BB962C8B-B14F-4D97-AF65-F5344CB8AC3E}">
        <p14:creationId xmlns:p14="http://schemas.microsoft.com/office/powerpoint/2010/main" val="24633159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a:solidFill>
                  <a:srgbClr val="FF0000"/>
                </a:solidFill>
                <a:latin typeface="Tahoma" charset="0"/>
                <a:ea typeface="ＭＳ Ｐゴシック" charset="0"/>
                <a:cs typeface="ＭＳ Ｐゴシック" charset="0"/>
              </a:rPr>
              <a:t>1.2x delay, 1.0x energy, 5.6-year average lifetime</a:t>
            </a:r>
          </a:p>
          <a:p>
            <a:r>
              <a:rPr lang="en-US" sz="2200">
                <a:latin typeface="Tahoma" charset="0"/>
                <a:ea typeface="ＭＳ Ｐゴシック" charset="0"/>
                <a:cs typeface="ＭＳ Ｐゴシック" charset="0"/>
              </a:rPr>
              <a:t>Scaling improves energy, endurance, density</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100">
                <a:latin typeface="Tahoma" charset="0"/>
                <a:ea typeface="ＭＳ Ｐゴシック" charset="0"/>
                <a:cs typeface="ＭＳ Ｐゴシック" charset="0"/>
              </a:rPr>
              <a:t>Caveat 1: Worst-case lifetime is much shorter (no guarantees)</a:t>
            </a:r>
          </a:p>
          <a:p>
            <a:r>
              <a:rPr lang="en-US" sz="2100">
                <a:latin typeface="Tahoma" charset="0"/>
                <a:ea typeface="ＭＳ Ｐゴシック" charset="0"/>
                <a:cs typeface="ＭＳ Ｐゴシック" charset="0"/>
              </a:rPr>
              <a:t>Caveat 2: Intensive applications see large performance and energy hits</a:t>
            </a:r>
          </a:p>
          <a:p>
            <a:r>
              <a:rPr lang="en-US" sz="2100">
                <a:latin typeface="Tahoma" charset="0"/>
                <a:ea typeface="ＭＳ Ｐゴシック" charset="0"/>
                <a:cs typeface="ＭＳ Ｐゴシック" charset="0"/>
              </a:rPr>
              <a:t>Caveat 3: Optimistic PCM parameters?</a:t>
            </a:r>
          </a:p>
        </p:txBody>
      </p:sp>
      <p:sp>
        <p:nvSpPr>
          <p:cNvPr id="2723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AB003B-CB58-854B-891A-BA55E6969E44}" type="slidenum">
              <a:rPr lang="en-US" sz="1600">
                <a:solidFill>
                  <a:srgbClr val="000000"/>
                </a:solidFill>
                <a:latin typeface="Garamond" charset="0"/>
                <a:cs typeface="Arial" charset="0"/>
              </a:rPr>
              <a:pPr eaLnBrk="1" hangingPunct="1"/>
              <a:t>100</a:t>
            </a:fld>
            <a:endParaRPr lang="en-US" sz="1600">
              <a:solidFill>
                <a:srgbClr val="000000"/>
              </a:solidFill>
              <a:latin typeface="Garamond" charset="0"/>
              <a:cs typeface="Arial" charset="0"/>
            </a:endParaRPr>
          </a:p>
        </p:txBody>
      </p:sp>
      <p:pic>
        <p:nvPicPr>
          <p:cNvPr id="272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552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a:latin typeface="Garamond" charset="0"/>
                <a:ea typeface="ＭＳ Ｐゴシック" charset="0"/>
                <a:cs typeface="ＭＳ Ｐゴシック" charset="0"/>
              </a:rPr>
              <a:t>Hybrid Memory Systems</a:t>
            </a:r>
          </a:p>
        </p:txBody>
      </p:sp>
      <p:sp>
        <p:nvSpPr>
          <p:cNvPr id="3" name="Content Placeholder 2"/>
          <p:cNvSpPr>
            <a:spLocks noGrp="1"/>
          </p:cNvSpPr>
          <p:nvPr>
            <p:ph idx="1"/>
          </p:nvPr>
        </p:nvSpPr>
        <p:spPr>
          <a:xfrm>
            <a:off x="228600" y="1125538"/>
            <a:ext cx="8610600" cy="480695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marL="0" indent="0">
              <a:buFont typeface="Wingdings" charset="0"/>
              <a:buNone/>
              <a:defRPr/>
            </a:pPr>
            <a:endParaRPr lang="en-US" dirty="0"/>
          </a:p>
          <a:p>
            <a:pPr>
              <a:defRPr/>
            </a:pPr>
            <a:endParaRPr lang="en-US" dirty="0" smtClean="0"/>
          </a:p>
          <a:p>
            <a:pPr marL="0" indent="0">
              <a:buFont typeface="Wingdings" charset="0"/>
              <a:buNone/>
              <a:defRPr/>
            </a:pPr>
            <a:endParaRPr lang="en-US" dirty="0" smtClean="0"/>
          </a:p>
          <a:p>
            <a:pPr marL="0" indent="0">
              <a:buFont typeface="Wingdings" charset="0"/>
              <a:buNone/>
              <a:defRPr/>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Font typeface="Wingdings" charset="0"/>
              <a:buNone/>
              <a:defRPr/>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Font typeface="Wingdings" charset="0"/>
              <a:buNone/>
              <a:defRPr/>
            </a:pPr>
            <a:endParaRPr lang="en-US" sz="1600" dirty="0" smtClean="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a:p>
        </p:txBody>
      </p:sp>
      <p:sp>
        <p:nvSpPr>
          <p:cNvPr id="4" name="Rectangle 3"/>
          <p:cNvSpPr/>
          <p:nvPr/>
        </p:nvSpPr>
        <p:spPr>
          <a:xfrm>
            <a:off x="3000375" y="1052513"/>
            <a:ext cx="1511300" cy="15128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Tahoma"/>
              </a:rPr>
              <a:t>CPU</a:t>
            </a:r>
          </a:p>
        </p:txBody>
      </p:sp>
      <p:sp>
        <p:nvSpPr>
          <p:cNvPr id="5" name="Rectangle 4"/>
          <p:cNvSpPr/>
          <p:nvPr/>
        </p:nvSpPr>
        <p:spPr>
          <a:xfrm>
            <a:off x="3000375" y="2046288"/>
            <a:ext cx="792163" cy="504825"/>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000000"/>
                </a:solidFill>
                <a:latin typeface="Tahoma"/>
              </a:rPr>
              <a:t>DRAMCtrl</a:t>
            </a:r>
          </a:p>
        </p:txBody>
      </p:sp>
      <p:cxnSp>
        <p:nvCxnSpPr>
          <p:cNvPr id="6" name="Straight Connector 5"/>
          <p:cNvCxnSpPr/>
          <p:nvPr/>
        </p:nvCxnSpPr>
        <p:spPr>
          <a:xfrm>
            <a:off x="3440113" y="2601913"/>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838" y="3141663"/>
            <a:ext cx="29527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350" y="2744788"/>
            <a:ext cx="1741488"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6633">
                    <a:lumMod val="75000"/>
                  </a:srgbClr>
                </a:solidFill>
                <a:latin typeface="Tahoma"/>
              </a:rPr>
              <a:t>Fast, </a:t>
            </a:r>
            <a:r>
              <a:rPr lang="en-US" b="1" dirty="0">
                <a:solidFill>
                  <a:srgbClr val="006633">
                    <a:lumMod val="75000"/>
                  </a:srgbClr>
                </a:solidFill>
                <a:latin typeface="Tahoma"/>
              </a:rPr>
              <a:t>durable</a:t>
            </a:r>
          </a:p>
          <a:p>
            <a:pPr algn="ctr" fontAlgn="auto">
              <a:spcBef>
                <a:spcPts val="0"/>
              </a:spcBef>
              <a:spcAft>
                <a:spcPts val="0"/>
              </a:spcAft>
              <a:defRPr/>
            </a:pPr>
            <a:r>
              <a:rPr lang="en-US" dirty="0">
                <a:solidFill>
                  <a:srgbClr val="8C0000"/>
                </a:solidFill>
                <a:latin typeface="Tahoma"/>
              </a:rPr>
              <a:t>Small, </a:t>
            </a:r>
          </a:p>
          <a:p>
            <a:pPr algn="ctr" fontAlgn="auto">
              <a:spcBef>
                <a:spcPts val="0"/>
              </a:spcBef>
              <a:spcAft>
                <a:spcPts val="0"/>
              </a:spcAft>
              <a:defRPr/>
            </a:pPr>
            <a:r>
              <a:rPr lang="en-US" dirty="0">
                <a:solidFill>
                  <a:srgbClr val="8C0000"/>
                </a:solidFill>
                <a:latin typeface="Tahoma"/>
              </a:rPr>
              <a:t>leaky, volatile, </a:t>
            </a:r>
          </a:p>
          <a:p>
            <a:pPr algn="ctr" fontAlgn="auto">
              <a:spcBef>
                <a:spcPts val="0"/>
              </a:spcBef>
              <a:spcAft>
                <a:spcPts val="0"/>
              </a:spcAft>
              <a:defRPr/>
            </a:pPr>
            <a:r>
              <a:rPr lang="en-US" dirty="0">
                <a:solidFill>
                  <a:srgbClr val="8C0000"/>
                </a:solidFill>
                <a:latin typeface="Tahoma"/>
              </a:rPr>
              <a:t>high-cost</a:t>
            </a:r>
          </a:p>
        </p:txBody>
      </p:sp>
      <p:sp>
        <p:nvSpPr>
          <p:cNvPr id="9" name="Rectangle 8"/>
          <p:cNvSpPr/>
          <p:nvPr/>
        </p:nvSpPr>
        <p:spPr>
          <a:xfrm>
            <a:off x="4440238" y="2744788"/>
            <a:ext cx="407035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4D26"/>
                </a:solidFill>
                <a:latin typeface="Tahoma"/>
              </a:rPr>
              <a:t>Large, non-volatile, low-cost</a:t>
            </a:r>
          </a:p>
          <a:p>
            <a:pPr algn="ctr" fontAlgn="auto">
              <a:spcBef>
                <a:spcPts val="0"/>
              </a:spcBef>
              <a:spcAft>
                <a:spcPts val="0"/>
              </a:spcAft>
              <a:defRPr/>
            </a:pPr>
            <a:r>
              <a:rPr lang="en-US" dirty="0">
                <a:solidFill>
                  <a:srgbClr val="8C0000"/>
                </a:solidFill>
                <a:latin typeface="Tahoma"/>
              </a:rPr>
              <a:t>Slow, </a:t>
            </a:r>
            <a:r>
              <a:rPr lang="en-US" b="1" dirty="0">
                <a:solidFill>
                  <a:srgbClr val="8C0000"/>
                </a:solidFill>
                <a:latin typeface="Tahoma"/>
              </a:rPr>
              <a:t>wears out, </a:t>
            </a:r>
            <a:r>
              <a:rPr lang="en-US" dirty="0">
                <a:solidFill>
                  <a:srgbClr val="8C0000"/>
                </a:solidFill>
                <a:latin typeface="Tahoma"/>
              </a:rPr>
              <a:t>high active energy</a:t>
            </a:r>
          </a:p>
        </p:txBody>
      </p:sp>
      <p:cxnSp>
        <p:nvCxnSpPr>
          <p:cNvPr id="10" name="Straight Connector 9"/>
          <p:cNvCxnSpPr/>
          <p:nvPr/>
        </p:nvCxnSpPr>
        <p:spPr>
          <a:xfrm flipH="1">
            <a:off x="4113213" y="3141663"/>
            <a:ext cx="32702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538" y="2046288"/>
            <a:ext cx="735012" cy="503237"/>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303030"/>
                </a:solidFill>
                <a:latin typeface="Tahoma"/>
              </a:rPr>
              <a:t>PCM Ctrl</a:t>
            </a:r>
          </a:p>
        </p:txBody>
      </p:sp>
      <p:cxnSp>
        <p:nvCxnSpPr>
          <p:cNvPr id="12" name="Straight Connector 11"/>
          <p:cNvCxnSpPr/>
          <p:nvPr/>
        </p:nvCxnSpPr>
        <p:spPr>
          <a:xfrm>
            <a:off x="4113213" y="2565400"/>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675" y="2354263"/>
            <a:ext cx="782638"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rPr>
              <a:t>DRAM</a:t>
            </a:r>
          </a:p>
        </p:txBody>
      </p:sp>
      <p:sp>
        <p:nvSpPr>
          <p:cNvPr id="14" name="TextBox 13"/>
          <p:cNvSpPr txBox="1"/>
          <p:nvPr/>
        </p:nvSpPr>
        <p:spPr>
          <a:xfrm>
            <a:off x="4876800" y="2365375"/>
            <a:ext cx="3470275" cy="368300"/>
          </a:xfrm>
          <a:prstGeom prst="rect">
            <a:avLst/>
          </a:prstGeom>
          <a:noFill/>
        </p:spPr>
        <p:txBody>
          <a:bodyPr wrap="none">
            <a:spAutoFit/>
          </a:bodyPr>
          <a:lstStyle/>
          <a:p>
            <a:pPr fontAlgn="auto">
              <a:spcBef>
                <a:spcPts val="0"/>
              </a:spcBef>
              <a:spcAft>
                <a:spcPts val="0"/>
              </a:spcAft>
              <a:defRPr/>
            </a:pPr>
            <a:r>
              <a:rPr lang="en-US" dirty="0">
                <a:solidFill>
                  <a:srgbClr val="303030"/>
                </a:solidFill>
                <a:latin typeface="Tahoma"/>
              </a:rPr>
              <a:t>Phase Change Memory (or Tech. X)</a:t>
            </a:r>
          </a:p>
        </p:txBody>
      </p:sp>
      <p:sp>
        <p:nvSpPr>
          <p:cNvPr id="15" name="TextBox 14"/>
          <p:cNvSpPr txBox="1"/>
          <p:nvPr/>
        </p:nvSpPr>
        <p:spPr>
          <a:xfrm>
            <a:off x="460375" y="4365625"/>
            <a:ext cx="8161338" cy="830263"/>
          </a:xfrm>
          <a:prstGeom prst="rect">
            <a:avLst/>
          </a:prstGeom>
          <a:noFill/>
        </p:spPr>
        <p:txBody>
          <a:bodyPr wrap="none">
            <a:spAutoFit/>
          </a:bodyPr>
          <a:lstStyle/>
          <a:p>
            <a:pPr algn="ctr" fontAlgn="auto">
              <a:spcBef>
                <a:spcPts val="0"/>
              </a:spcBef>
              <a:spcAft>
                <a:spcPts val="0"/>
              </a:spcAft>
              <a:defRPr/>
            </a:pPr>
            <a:r>
              <a:rPr lang="en-US" sz="2400" dirty="0">
                <a:solidFill>
                  <a:srgbClr val="000000"/>
                </a:solidFill>
                <a:latin typeface="Tahoma"/>
              </a:rPr>
              <a:t>Hardware/software manage data allocation and movement </a:t>
            </a:r>
          </a:p>
          <a:p>
            <a:pPr algn="ctr" fontAlgn="auto">
              <a:spcBef>
                <a:spcPts val="0"/>
              </a:spcBef>
              <a:spcAft>
                <a:spcPts val="0"/>
              </a:spcAft>
              <a:defRPr/>
            </a:pPr>
            <a:r>
              <a:rPr lang="en-US" sz="2400" dirty="0">
                <a:solidFill>
                  <a:srgbClr val="008000"/>
                </a:solidFill>
                <a:latin typeface="Tahoma"/>
              </a:rPr>
              <a:t>to achieve the best of multiple technologies</a:t>
            </a:r>
          </a:p>
        </p:txBody>
      </p:sp>
    </p:spTree>
    <p:extLst>
      <p:ext uri="{BB962C8B-B14F-4D97-AF65-F5344CB8AC3E}">
        <p14:creationId xmlns:p14="http://schemas.microsoft.com/office/powerpoint/2010/main" val="40614922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r>
              <a:rPr lang="en-US">
                <a:latin typeface="Garamond" charset="0"/>
                <a:ea typeface="ＭＳ Ｐゴシック" charset="0"/>
                <a:cs typeface="ＭＳ Ｐゴシック" charset="0"/>
              </a:rPr>
              <a:t>One Option: DRAM as a Cache for PCM</a:t>
            </a:r>
          </a:p>
        </p:txBody>
      </p:sp>
      <p:sp>
        <p:nvSpPr>
          <p:cNvPr id="3" name="Content Placeholder 2"/>
          <p:cNvSpPr>
            <a:spLocks noGrp="1"/>
          </p:cNvSpPr>
          <p:nvPr>
            <p:ph idx="1"/>
          </p:nvPr>
        </p:nvSpPr>
        <p:spPr>
          <a:xfrm>
            <a:off x="228600" y="996950"/>
            <a:ext cx="8610600" cy="5194300"/>
          </a:xfrm>
        </p:spPr>
        <p:txBody>
          <a:bodyPr/>
          <a:lstStyle/>
          <a:p>
            <a:pPr>
              <a:defRPr/>
            </a:pPr>
            <a:r>
              <a:rPr lang="en-US" dirty="0" smtClean="0"/>
              <a:t>PCM is main memory; DRAM caches memory rows/blocks</a:t>
            </a:r>
          </a:p>
          <a:p>
            <a:pPr lvl="1">
              <a:defRPr/>
            </a:pPr>
            <a:r>
              <a:rPr lang="en-US" dirty="0" smtClean="0"/>
              <a:t>Benefits: Reduced latency on DRAM cache hit; write filtering</a:t>
            </a:r>
          </a:p>
          <a:p>
            <a:pPr>
              <a:defRPr/>
            </a:pPr>
            <a:r>
              <a:rPr lang="en-US" dirty="0" smtClean="0"/>
              <a:t>Memory controller hardware manages the DRAM cache</a:t>
            </a:r>
          </a:p>
          <a:p>
            <a:pPr lvl="1">
              <a:defRPr/>
            </a:pPr>
            <a:r>
              <a:rPr lang="en-US" dirty="0" smtClean="0"/>
              <a:t>Benefit: Eliminates system software overhead</a:t>
            </a:r>
          </a:p>
          <a:p>
            <a:pPr>
              <a:defRPr/>
            </a:pPr>
            <a:endParaRPr lang="en-US" dirty="0" smtClean="0"/>
          </a:p>
          <a:p>
            <a:pPr>
              <a:defRPr/>
            </a:pPr>
            <a:r>
              <a:rPr lang="en-US" dirty="0" smtClean="0"/>
              <a:t>Three issues:</a:t>
            </a:r>
          </a:p>
          <a:p>
            <a:pPr lvl="1">
              <a:defRPr/>
            </a:pPr>
            <a:r>
              <a:rPr lang="en-US" dirty="0" smtClean="0"/>
              <a:t>What data should be placed in DRAM versus kept in PCM?</a:t>
            </a:r>
          </a:p>
          <a:p>
            <a:pPr lvl="1">
              <a:defRPr/>
            </a:pPr>
            <a:r>
              <a:rPr lang="en-US" dirty="0" smtClean="0"/>
              <a:t>What is the granularity of data movement?</a:t>
            </a:r>
          </a:p>
          <a:p>
            <a:pPr lvl="1">
              <a:defRPr/>
            </a:pPr>
            <a:r>
              <a:rPr lang="en-US" dirty="0" smtClean="0"/>
              <a:t>How to design </a:t>
            </a:r>
            <a:r>
              <a:rPr lang="en-US" dirty="0"/>
              <a:t>a low-cost hardware</a:t>
            </a:r>
            <a:r>
              <a:rPr lang="en-US" dirty="0" smtClean="0"/>
              <a:t>-managed DRAM cache?</a:t>
            </a:r>
          </a:p>
          <a:p>
            <a:pPr lvl="1">
              <a:defRPr/>
            </a:pPr>
            <a:endParaRPr lang="en-US" dirty="0"/>
          </a:p>
          <a:p>
            <a:pPr>
              <a:defRPr/>
            </a:pPr>
            <a:r>
              <a:rPr lang="en-US" dirty="0" smtClean="0"/>
              <a:t>Two idea directions:</a:t>
            </a:r>
          </a:p>
          <a:p>
            <a:pPr lvl="1">
              <a:defRPr/>
            </a:pPr>
            <a:r>
              <a:rPr lang="en-US" dirty="0" smtClean="0"/>
              <a:t>Locality-aware data placement </a:t>
            </a:r>
            <a:r>
              <a:rPr lang="en-US" sz="1600" b="1" dirty="0" smtClean="0">
                <a:solidFill>
                  <a:schemeClr val="tx2">
                    <a:lumMod val="75000"/>
                  </a:schemeClr>
                </a:solidFill>
              </a:rPr>
              <a:t>[Yoon+ , ICCD 2012]</a:t>
            </a:r>
          </a:p>
          <a:p>
            <a:pPr lvl="1">
              <a:defRPr/>
            </a:pPr>
            <a:r>
              <a:rPr lang="en-US" dirty="0" smtClean="0"/>
              <a:t>Cheap tag stores and dynamic granularity </a:t>
            </a:r>
            <a:r>
              <a:rPr lang="en-US" sz="1600" b="1" dirty="0" smtClean="0">
                <a:solidFill>
                  <a:srgbClr val="004D26"/>
                </a:solidFill>
              </a:rPr>
              <a:t>[Meza+, IEEE CAL 2012]</a:t>
            </a:r>
          </a:p>
          <a:p>
            <a:pPr>
              <a:defRPr/>
            </a:pPr>
            <a:endParaRPr lang="en-US" dirty="0"/>
          </a:p>
        </p:txBody>
      </p:sp>
      <p:sp>
        <p:nvSpPr>
          <p:cNvPr id="274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C35998-FED5-AD40-9A66-34303FA4DE38}"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Tree>
    <p:extLst>
      <p:ext uri="{BB962C8B-B14F-4D97-AF65-F5344CB8AC3E}">
        <p14:creationId xmlns:p14="http://schemas.microsoft.com/office/powerpoint/2010/main" val="9212125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Garamond" charset="0"/>
              </a:rPr>
              <a:t>Scheduling Policy for Single-Core Systems</a:t>
            </a:r>
          </a:p>
        </p:txBody>
      </p:sp>
      <p:sp>
        <p:nvSpPr>
          <p:cNvPr id="153602" name="Content Placeholder 2"/>
          <p:cNvSpPr>
            <a:spLocks noGrp="1"/>
          </p:cNvSpPr>
          <p:nvPr>
            <p:ph idx="1"/>
          </p:nvPr>
        </p:nvSpPr>
        <p:spPr>
          <a:xfrm>
            <a:off x="228600" y="996950"/>
            <a:ext cx="8915400" cy="5194300"/>
          </a:xfrm>
        </p:spPr>
        <p:txBody>
          <a:bodyPr/>
          <a:lstStyle/>
          <a:p>
            <a:r>
              <a:rPr lang="en-US" dirty="0">
                <a:latin typeface="Tahoma" charset="0"/>
              </a:rPr>
              <a:t>A row-conflict memory access takes significantly longer than a row-hit </a:t>
            </a:r>
            <a:r>
              <a:rPr lang="en-US" dirty="0" smtClean="0">
                <a:latin typeface="Tahoma" charset="0"/>
              </a:rPr>
              <a:t>access</a:t>
            </a:r>
            <a:endParaRPr lang="en-US" dirty="0">
              <a:latin typeface="Tahoma" charset="0"/>
            </a:endParaRPr>
          </a:p>
          <a:p>
            <a:r>
              <a:rPr lang="en-US" dirty="0">
                <a:latin typeface="Tahoma" charset="0"/>
              </a:rPr>
              <a:t>Current controllers take advantage of the row buffer</a:t>
            </a:r>
          </a:p>
          <a:p>
            <a:endParaRPr lang="en-US" dirty="0" smtClean="0">
              <a:solidFill>
                <a:srgbClr val="0000FF"/>
              </a:solidFill>
              <a:latin typeface="Tahoma" charset="0"/>
            </a:endParaRPr>
          </a:p>
          <a:p>
            <a:r>
              <a:rPr lang="en-US" dirty="0" smtClean="0">
                <a:solidFill>
                  <a:srgbClr val="0000FF"/>
                </a:solidFill>
                <a:latin typeface="Tahoma" charset="0"/>
              </a:rPr>
              <a:t>FR</a:t>
            </a:r>
            <a:r>
              <a:rPr lang="en-US" dirty="0">
                <a:solidFill>
                  <a:srgbClr val="0000FF"/>
                </a:solidFill>
                <a:latin typeface="Tahoma" charset="0"/>
              </a:rPr>
              <a:t>-FCFS </a:t>
            </a:r>
            <a:r>
              <a:rPr lang="en-US" dirty="0">
                <a:latin typeface="Tahoma" charset="0"/>
              </a:rPr>
              <a:t>(first ready, first come first served</a:t>
            </a:r>
            <a:r>
              <a:rPr lang="en-US" dirty="0" smtClean="0">
                <a:latin typeface="Tahoma" charset="0"/>
              </a:rPr>
              <a:t>) scheduling policy</a:t>
            </a:r>
            <a:endParaRPr lang="en-US" dirty="0">
              <a:latin typeface="Tahoma" charset="0"/>
            </a:endParaRPr>
          </a:p>
          <a:p>
            <a:pPr lvl="1">
              <a:buFont typeface="Wingdings" charset="0"/>
              <a:buNone/>
            </a:pPr>
            <a:r>
              <a:rPr lang="en-US" dirty="0">
                <a:latin typeface="Tahoma" charset="0"/>
                <a:ea typeface="ＭＳ Ｐゴシック" charset="0"/>
              </a:rPr>
              <a:t>1. Row-hit first</a:t>
            </a:r>
          </a:p>
          <a:p>
            <a:pPr lvl="1">
              <a:buFont typeface="Wingdings" charset="0"/>
              <a:buNone/>
            </a:pPr>
            <a:r>
              <a:rPr lang="en-US" dirty="0">
                <a:latin typeface="Tahoma" charset="0"/>
                <a:ea typeface="ＭＳ Ｐゴシック" charset="0"/>
              </a:rPr>
              <a:t>2. Oldest first</a:t>
            </a:r>
          </a:p>
          <a:p>
            <a:pPr lvl="1">
              <a:buFont typeface="Wingdings" charset="0"/>
              <a:buNone/>
            </a:pPr>
            <a:endParaRPr lang="en-US" dirty="0" smtClean="0">
              <a:latin typeface="Tahoma" charset="0"/>
              <a:ea typeface="ＭＳ Ｐゴシック" charset="0"/>
            </a:endParaRPr>
          </a:p>
          <a:p>
            <a:pPr lvl="1">
              <a:buFont typeface="Wingdings" charset="0"/>
              <a:buNone/>
            </a:pPr>
            <a:r>
              <a:rPr lang="en-US" dirty="0" smtClean="0">
                <a:latin typeface="Tahoma" charset="0"/>
                <a:ea typeface="ＭＳ Ｐゴシック" charset="0"/>
              </a:rPr>
              <a:t>Goal 1: </a:t>
            </a:r>
            <a:r>
              <a:rPr lang="en-US" dirty="0">
                <a:latin typeface="Tahoma" charset="0"/>
                <a:ea typeface="ＭＳ Ｐゴシック" charset="0"/>
              </a:rPr>
              <a:t>Maximize row buffer hit rate </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maximize DRAM </a:t>
            </a:r>
            <a:r>
              <a:rPr lang="en-US" dirty="0" smtClean="0">
                <a:solidFill>
                  <a:srgbClr val="0000FF"/>
                </a:solidFill>
                <a:latin typeface="Tahoma" charset="0"/>
                <a:ea typeface="ＭＳ Ｐゴシック" charset="0"/>
                <a:sym typeface="Wingdings" charset="0"/>
              </a:rPr>
              <a:t>throughput</a:t>
            </a:r>
          </a:p>
          <a:p>
            <a:pPr lvl="1">
              <a:buFont typeface="Wingdings" charset="0"/>
              <a:buNone/>
            </a:pPr>
            <a:r>
              <a:rPr lang="en-US" dirty="0" smtClean="0">
                <a:latin typeface="Tahoma" charset="0"/>
                <a:ea typeface="ＭＳ Ｐゴシック" charset="0"/>
                <a:sym typeface="Wingdings" charset="0"/>
              </a:rPr>
              <a:t>Goal 2: Prioritize older requests </a:t>
            </a:r>
            <a:r>
              <a:rPr lang="en-US" dirty="0" smtClean="0">
                <a:latin typeface="Tahoma" charset="0"/>
                <a:ea typeface="ＭＳ Ｐゴシック" charset="0"/>
                <a:sym typeface="Wingdings"/>
              </a:rPr>
              <a:t> </a:t>
            </a:r>
            <a:r>
              <a:rPr lang="en-US" dirty="0" smtClean="0">
                <a:solidFill>
                  <a:srgbClr val="0000FF"/>
                </a:solidFill>
                <a:latin typeface="Tahoma" charset="0"/>
                <a:ea typeface="ＭＳ Ｐゴシック" charset="0"/>
                <a:sym typeface="Wingdings"/>
              </a:rPr>
              <a:t>ensure forward progress</a:t>
            </a:r>
            <a:endParaRPr lang="en-US" dirty="0">
              <a:solidFill>
                <a:srgbClr val="0000FF"/>
              </a:solidFill>
              <a:latin typeface="Tahoma" charset="0"/>
              <a:ea typeface="ＭＳ Ｐゴシック" charset="0"/>
            </a:endParaRPr>
          </a:p>
          <a:p>
            <a:endParaRPr lang="en-US" dirty="0">
              <a:latin typeface="Tahoma" charset="0"/>
            </a:endParaRPr>
          </a:p>
          <a:p>
            <a:r>
              <a:rPr lang="en-US" dirty="0">
                <a:latin typeface="Tahoma" charset="0"/>
              </a:rPr>
              <a:t>Is this a good policy in a multi-core system?</a:t>
            </a:r>
          </a:p>
        </p:txBody>
      </p:sp>
      <p:sp>
        <p:nvSpPr>
          <p:cNvPr id="117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21F54E-6269-084B-BE4E-10C7990C2505}" type="slidenum">
              <a:rPr lang="en-US" sz="1600">
                <a:solidFill>
                  <a:srgbClr val="000000"/>
                </a:solidFill>
                <a:latin typeface="Garamond" charset="0"/>
                <a:cs typeface="Arial" charset="0"/>
              </a:rPr>
              <a:pPr eaLnBrk="1" hangingPunct="1"/>
              <a:t>11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0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0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71627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2392929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latin typeface="Garamond" charset="0"/>
              </a:rPr>
              <a:t>(Un)expected </a:t>
            </a:r>
            <a:r>
              <a:rPr lang="en-US" dirty="0">
                <a:latin typeface="Garamond" charset="0"/>
              </a:rPr>
              <a:t>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175128" name="Chart" r:id="rId4" imgW="8608298" imgH="4877223" progId="Excel.Chart.8">
                  <p:embed/>
                </p:oleObj>
              </mc:Choice>
              <mc:Fallback>
                <p:oleObj name="Chart" r:id="rId4" imgW="8608298" imgH="487722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FDB314-172F-4548-B476-86C36A2CFA89}"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Moscibroda and Mutlu, </a:t>
            </a:r>
            <a:r>
              <a:rPr lang="ja-JP" altLang="en-US" sz="1800">
                <a:solidFill>
                  <a:srgbClr val="000000"/>
                </a:solidFill>
                <a:latin typeface="Tahoma" charset="0"/>
              </a:rPr>
              <a:t>“</a:t>
            </a:r>
            <a:r>
              <a:rPr lang="en-US" altLang="ja-JP" sz="1800">
                <a:solidFill>
                  <a:srgbClr val="0000FF"/>
                </a:solidFill>
                <a:latin typeface="Tahoma" charset="0"/>
              </a:rPr>
              <a:t>Memory performance attacks: Denial of memory service </a:t>
            </a:r>
          </a:p>
          <a:p>
            <a:pPr eaLnBrk="1" hangingPunct="1"/>
            <a:r>
              <a:rPr lang="en-US" sz="1800">
                <a:solidFill>
                  <a:srgbClr val="0000FF"/>
                </a:solidFill>
                <a:latin typeface="Tahoma" charset="0"/>
              </a:rPr>
              <a:t>in multi-core systems</a:t>
            </a:r>
            <a:r>
              <a:rPr lang="en-US" sz="1800">
                <a:solidFill>
                  <a:srgbClr val="000000"/>
                </a:solidFill>
                <a:latin typeface="Tahoma" charset="0"/>
              </a:rPr>
              <a:t>,</a:t>
            </a:r>
            <a:r>
              <a:rPr lang="ja-JP" altLang="en-US" sz="1800">
                <a:solidFill>
                  <a:srgbClr val="000000"/>
                </a:solidFill>
                <a:latin typeface="Tahoma" charset="0"/>
              </a:rPr>
              <a:t>”</a:t>
            </a:r>
            <a:r>
              <a:rPr lang="en-US" altLang="ja-JP" sz="1800">
                <a:solidFill>
                  <a:srgbClr val="000000"/>
                </a:solidFill>
                <a:latin typeface="Tahoma" charset="0"/>
              </a:rPr>
              <a:t> USENIX Security 2007.</a:t>
            </a:r>
            <a:endParaRPr lang="en-US" sz="1800">
              <a:cs typeface="Arial" charset="0"/>
            </a:endParaRPr>
          </a:p>
        </p:txBody>
      </p:sp>
    </p:spTree>
    <p:extLst>
      <p:ext uri="{BB962C8B-B14F-4D97-AF65-F5344CB8AC3E}">
        <p14:creationId xmlns:p14="http://schemas.microsoft.com/office/powerpoint/2010/main" val="6192606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a:solidFill>
                <a:srgbClr val="000000"/>
              </a:solidFill>
              <a:cs typeface="Arial" charset="0"/>
            </a:endParaRPr>
          </a:p>
        </p:txBody>
      </p:sp>
      <p:sp>
        <p:nvSpPr>
          <p:cNvPr id="1187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2C7C86-5E06-2449-8CC9-98922A3AEBC2}"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
        <p:nvSpPr>
          <p:cNvPr id="118787" name="Rectangle 2"/>
          <p:cNvSpPr>
            <a:spLocks noGrp="1" noChangeArrowheads="1"/>
          </p:cNvSpPr>
          <p:nvPr>
            <p:ph type="title"/>
          </p:nvPr>
        </p:nvSpPr>
        <p:spPr/>
        <p:txBody>
          <a:bodyPr/>
          <a:lstStyle/>
          <a:p>
            <a:r>
              <a:rPr lang="en-US">
                <a:latin typeface="Garamond" charset="0"/>
              </a:rPr>
              <a:t>Uncontrolled Interference: An Example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CORE 1</a:t>
            </a:r>
          </a:p>
        </p:txBody>
      </p:sp>
      <p:sp>
        <p:nvSpPr>
          <p:cNvPr id="118790"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CORE 2</a:t>
            </a:r>
          </a:p>
        </p:txBody>
      </p:sp>
      <p:sp>
        <p:nvSpPr>
          <p:cNvPr id="118791"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    </a:t>
            </a:r>
            <a:r>
              <a:rPr lang="en-US" sz="1600">
                <a:solidFill>
                  <a:srgbClr val="000000"/>
                </a:solidFill>
                <a:cs typeface="Arial" charset="0"/>
              </a:rPr>
              <a:t>L2 </a:t>
            </a:r>
          </a:p>
          <a:p>
            <a:pPr eaLnBrk="1" hangingPunct="1"/>
            <a:r>
              <a:rPr lang="en-US" sz="1600">
                <a:solidFill>
                  <a:srgbClr val="000000"/>
                </a:solidFill>
                <a:cs typeface="Arial" charset="0"/>
              </a:rPr>
              <a:t>CACHE</a:t>
            </a:r>
          </a:p>
        </p:txBody>
      </p:sp>
      <p:sp>
        <p:nvSpPr>
          <p:cNvPr id="118792"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    </a:t>
            </a:r>
            <a:r>
              <a:rPr lang="en-US" sz="1600">
                <a:solidFill>
                  <a:srgbClr val="000000"/>
                </a:solidFill>
                <a:cs typeface="Arial" charset="0"/>
              </a:rPr>
              <a:t>L2 </a:t>
            </a:r>
          </a:p>
          <a:p>
            <a:pPr eaLnBrk="1" hangingPunct="1"/>
            <a:r>
              <a:rPr lang="en-US" sz="1600">
                <a:solidFill>
                  <a:srgbClr val="000000"/>
                </a:solidFill>
                <a:cs typeface="Arial" charset="0"/>
              </a:rPr>
              <a:t>CACHE</a:t>
            </a:r>
          </a:p>
        </p:txBody>
      </p:sp>
      <p:sp>
        <p:nvSpPr>
          <p:cNvPr id="118793"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4"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5"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18796"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2</a:t>
            </a:r>
          </a:p>
        </p:txBody>
      </p:sp>
      <p:sp>
        <p:nvSpPr>
          <p:cNvPr id="118800"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1"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2"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3"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4"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5"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Shared DRAM</a:t>
            </a:r>
          </a:p>
          <a:p>
            <a:pPr eaLnBrk="1" hangingPunct="1"/>
            <a:r>
              <a:rPr lang="en-US" sz="1800">
                <a:solidFill>
                  <a:srgbClr val="003399"/>
                </a:solidFill>
                <a:cs typeface="Arial" charset="0"/>
              </a:rPr>
              <a:t>Memory System</a:t>
            </a:r>
          </a:p>
        </p:txBody>
      </p:sp>
      <p:sp>
        <p:nvSpPr>
          <p:cNvPr id="118806"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cs typeface="Arial" charset="0"/>
            </a:endParaRPr>
          </a:p>
        </p:txBody>
      </p:sp>
      <p:sp>
        <p:nvSpPr>
          <p:cNvPr id="118807"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B812F"/>
                </a:solidFill>
                <a:cs typeface="Arial" charset="0"/>
              </a:rPr>
              <a:t>Multi-Core</a:t>
            </a:r>
          </a:p>
          <a:p>
            <a:pPr eaLnBrk="1" hangingPunct="1"/>
            <a:r>
              <a:rPr lang="en-US" sz="1800">
                <a:solidFill>
                  <a:srgbClr val="3B812F"/>
                </a:solidFill>
                <a:cs typeface="Arial" charset="0"/>
              </a:rPr>
              <a:t>Chip</a:t>
            </a:r>
          </a:p>
        </p:txBody>
      </p:sp>
      <p:sp>
        <p:nvSpPr>
          <p:cNvPr id="118808"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18809"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unfairness</a:t>
            </a:r>
          </a:p>
        </p:txBody>
      </p:sp>
      <p:sp>
        <p:nvSpPr>
          <p:cNvPr id="118810"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1"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2"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INTERCONNECT</a:t>
            </a:r>
          </a:p>
        </p:txBody>
      </p:sp>
      <p:cxnSp>
        <p:nvCxnSpPr>
          <p:cNvPr id="118813"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8814"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8815"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8816"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8"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18819"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69" name="Text Box 8"/>
          <p:cNvSpPr txBox="1">
            <a:spLocks noChangeArrowheads="1"/>
          </p:cNvSpPr>
          <p:nvPr/>
        </p:nvSpPr>
        <p:spPr bwMode="auto">
          <a:xfrm>
            <a:off x="3163888" y="1485900"/>
            <a:ext cx="811212" cy="3381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FFFF"/>
                </a:solidFill>
                <a:cs typeface="Arial" charset="0"/>
              </a:rPr>
              <a:t>stream</a:t>
            </a:r>
          </a:p>
        </p:txBody>
      </p:sp>
      <p:sp>
        <p:nvSpPr>
          <p:cNvPr id="70" name="Text Box 8"/>
          <p:cNvSpPr txBox="1">
            <a:spLocks noChangeArrowheads="1"/>
          </p:cNvSpPr>
          <p:nvPr/>
        </p:nvSpPr>
        <p:spPr bwMode="auto">
          <a:xfrm>
            <a:off x="4716463" y="1468438"/>
            <a:ext cx="879475" cy="3381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FFFF"/>
                </a:solidFill>
                <a:cs typeface="Arial" charset="0"/>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a:solidFill>
                  <a:srgbClr val="000000"/>
                </a:solidFill>
                <a:cs typeface="Arial" charset="0"/>
              </a:rPr>
              <a:t>DRAM </a:t>
            </a:r>
          </a:p>
          <a:p>
            <a:pPr marL="381000" indent="-381000" algn="ctr">
              <a:spcBef>
                <a:spcPct val="20000"/>
              </a:spcBef>
            </a:pPr>
            <a:r>
              <a:rPr lang="en-US">
                <a:solidFill>
                  <a:srgbClr val="000000"/>
                </a:solidFill>
                <a:cs typeface="Arial" charset="0"/>
              </a:rPr>
              <a:t>Bank 3</a:t>
            </a:r>
          </a:p>
        </p:txBody>
      </p:sp>
      <p:sp>
        <p:nvSpPr>
          <p:cNvPr id="118823"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07"/>
          <p:cNvGrpSpPr>
            <a:grpSpLocks/>
          </p:cNvGrpSpPr>
          <p:nvPr/>
        </p:nvGrpSpPr>
        <p:grpSpPr bwMode="auto">
          <a:xfrm>
            <a:off x="3505200" y="1257300"/>
            <a:ext cx="176213" cy="779463"/>
            <a:chOff x="536864" y="1524322"/>
            <a:chExt cx="176645" cy="778674"/>
          </a:xfrm>
        </p:grpSpPr>
        <p:sp>
          <p:nvSpPr>
            <p:cNvPr id="118846"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7"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8"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9"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3" name="Group 119"/>
          <p:cNvGrpSpPr>
            <a:grpSpLocks/>
          </p:cNvGrpSpPr>
          <p:nvPr/>
        </p:nvGrpSpPr>
        <p:grpSpPr bwMode="auto">
          <a:xfrm>
            <a:off x="3702050" y="1255713"/>
            <a:ext cx="176213" cy="777875"/>
            <a:chOff x="536864" y="1524322"/>
            <a:chExt cx="176645" cy="778674"/>
          </a:xfrm>
        </p:grpSpPr>
        <p:sp>
          <p:nvSpPr>
            <p:cNvPr id="118842"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3"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4"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5"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18838"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9"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0"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41"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18834"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5"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6"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7"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18830"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1"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2"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sp>
          <p:nvSpPr>
            <p:cNvPr id="118833"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a:solidFill>
                  <a:srgbClr val="000000"/>
                </a:solidFill>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a:defRPr/>
              </a:pPr>
              <a:endParaRPr lang="en-US">
                <a:ln>
                  <a:solidFill>
                    <a:srgbClr val="FF0000"/>
                  </a:solidFill>
                </a:ln>
                <a:solidFill>
                  <a:srgbClr val="FF0000"/>
                </a:solidFill>
                <a:cs typeface="Arial"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4789488" y="1196975"/>
            <a:ext cx="3482975" cy="20304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 initialize large arrays A, B</a:t>
            </a:r>
          </a:p>
          <a:p>
            <a:pPr eaLnBrk="1" hangingPunct="1"/>
            <a:endParaRPr lang="en-US" sz="1800">
              <a:solidFill>
                <a:srgbClr val="000000"/>
              </a:solidFill>
            </a:endParaRPr>
          </a:p>
          <a:p>
            <a:pPr eaLnBrk="1" hangingPunct="1"/>
            <a:r>
              <a:rPr lang="en-US" sz="1800">
                <a:solidFill>
                  <a:srgbClr val="000000"/>
                </a:solidFill>
              </a:rPr>
              <a:t>for (j=0; j&lt;N; j++) {</a:t>
            </a:r>
          </a:p>
          <a:p>
            <a:pPr eaLnBrk="1" hangingPunct="1"/>
            <a:r>
              <a:rPr lang="en-US" sz="1800">
                <a:solidFill>
                  <a:srgbClr val="000000"/>
                </a:solidFill>
              </a:rPr>
              <a:t>     index = rand();</a:t>
            </a:r>
          </a:p>
          <a:p>
            <a:pPr eaLnBrk="1" hangingPunct="1"/>
            <a:r>
              <a:rPr lang="en-US" sz="1800">
                <a:solidFill>
                  <a:srgbClr val="000000"/>
                </a:solidFill>
              </a:rPr>
              <a:t>     A[index] = B[index];</a:t>
            </a:r>
          </a:p>
          <a:p>
            <a:pPr eaLnBrk="1" hangingPunct="1"/>
            <a:r>
              <a:rPr lang="en-US" sz="1800">
                <a:solidFill>
                  <a:srgbClr val="000000"/>
                </a:solidFill>
              </a:rPr>
              <a:t>     …</a:t>
            </a:r>
          </a:p>
          <a:p>
            <a:pPr eaLnBrk="1" hangingPunct="1"/>
            <a:r>
              <a:rPr lang="en-US" sz="1800">
                <a:solidFill>
                  <a:srgbClr val="000000"/>
                </a:solidFill>
              </a:rPr>
              <a:t>}</a:t>
            </a:r>
          </a:p>
        </p:txBody>
      </p:sp>
      <p:sp>
        <p:nvSpPr>
          <p:cNvPr id="1208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59735-59A9-594C-BFCD-6F5300D5750A}" type="slidenum">
              <a:rPr lang="en-US" sz="1600">
                <a:solidFill>
                  <a:srgbClr val="000000"/>
                </a:solidFill>
                <a:latin typeface="Garamond" charset="0"/>
                <a:cs typeface="Arial" charset="0"/>
              </a:rPr>
              <a:pPr eaLnBrk="1" hangingPunct="1"/>
              <a:t>16</a:t>
            </a:fld>
            <a:endParaRPr lang="en-US" sz="1600">
              <a:solidFill>
                <a:srgbClr val="000000"/>
              </a:solidFill>
              <a:latin typeface="Garamond" charset="0"/>
              <a:cs typeface="Arial" charset="0"/>
            </a:endParaRPr>
          </a:p>
        </p:txBody>
      </p:sp>
      <p:sp>
        <p:nvSpPr>
          <p:cNvPr id="120835" name="Rectangle 2"/>
          <p:cNvSpPr>
            <a:spLocks noGrp="1" noChangeArrowheads="1"/>
          </p:cNvSpPr>
          <p:nvPr>
            <p:ph type="title"/>
          </p:nvPr>
        </p:nvSpPr>
        <p:spPr/>
        <p:txBody>
          <a:bodyPr/>
          <a:lstStyle/>
          <a:p>
            <a:r>
              <a:rPr lang="en-US">
                <a:latin typeface="Garamond" charset="0"/>
              </a:rPr>
              <a:t>A Memory Performance Hog</a:t>
            </a:r>
          </a:p>
        </p:txBody>
      </p:sp>
      <p:sp>
        <p:nvSpPr>
          <p:cNvPr id="120836" name="Text Box 5"/>
          <p:cNvSpPr txBox="1">
            <a:spLocks noChangeArrowheads="1"/>
          </p:cNvSpPr>
          <p:nvPr/>
        </p:nvSpPr>
        <p:spPr bwMode="auto">
          <a:xfrm>
            <a:off x="1576388" y="3654425"/>
            <a:ext cx="1258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399"/>
                </a:solidFill>
              </a:rPr>
              <a:t>STREAM</a:t>
            </a:r>
          </a:p>
        </p:txBody>
      </p:sp>
      <p:sp>
        <p:nvSpPr>
          <p:cNvPr id="120837" name="Text Box 6"/>
          <p:cNvSpPr txBox="1">
            <a:spLocks noChangeArrowheads="1"/>
          </p:cNvSpPr>
          <p:nvPr/>
        </p:nvSpPr>
        <p:spPr bwMode="auto">
          <a:xfrm>
            <a:off x="142875" y="4171950"/>
            <a:ext cx="4565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solidFill>
                  <a:srgbClr val="000000"/>
                </a:solidFill>
              </a:rPr>
              <a:t> Sequential memory access </a:t>
            </a:r>
          </a:p>
          <a:p>
            <a:pPr eaLnBrk="1" hangingPunct="1">
              <a:buFontTx/>
              <a:buChar char="-"/>
            </a:pPr>
            <a:r>
              <a:rPr lang="en-US" sz="1800">
                <a:solidFill>
                  <a:srgbClr val="000000"/>
                </a:solidFill>
              </a:rPr>
              <a:t> Very high row buffer locality (96% hit rate)</a:t>
            </a:r>
          </a:p>
          <a:p>
            <a:pPr eaLnBrk="1" hangingPunct="1">
              <a:buFontTx/>
              <a:buChar char="-"/>
            </a:pPr>
            <a:r>
              <a:rPr lang="en-US" sz="1800">
                <a:solidFill>
                  <a:srgbClr val="000000"/>
                </a:solidFill>
              </a:rPr>
              <a:t> Memory intensive</a:t>
            </a:r>
          </a:p>
        </p:txBody>
      </p:sp>
      <p:sp>
        <p:nvSpPr>
          <p:cNvPr id="11" name="Rectangle 8"/>
          <p:cNvSpPr>
            <a:spLocks noChangeArrowheads="1"/>
          </p:cNvSpPr>
          <p:nvPr/>
        </p:nvSpPr>
        <p:spPr bwMode="auto">
          <a:xfrm>
            <a:off x="5119688" y="2079625"/>
            <a:ext cx="1662112" cy="252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 name="Text Box 6"/>
          <p:cNvSpPr txBox="1">
            <a:spLocks noChangeArrowheads="1"/>
          </p:cNvSpPr>
          <p:nvPr/>
        </p:nvSpPr>
        <p:spPr bwMode="auto">
          <a:xfrm>
            <a:off x="5883275" y="3654425"/>
            <a:ext cx="133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rPr>
              <a:t>RANDOM</a:t>
            </a:r>
          </a:p>
        </p:txBody>
      </p:sp>
      <p:sp>
        <p:nvSpPr>
          <p:cNvPr id="14" name="Text Box 7"/>
          <p:cNvSpPr txBox="1">
            <a:spLocks noChangeArrowheads="1"/>
          </p:cNvSpPr>
          <p:nvPr/>
        </p:nvSpPr>
        <p:spPr bwMode="auto">
          <a:xfrm>
            <a:off x="4694238" y="4171950"/>
            <a:ext cx="4349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800">
                <a:solidFill>
                  <a:srgbClr val="000000"/>
                </a:solidFill>
              </a:rPr>
              <a:t> Random memory access</a:t>
            </a:r>
          </a:p>
          <a:p>
            <a:pPr eaLnBrk="1" hangingPunct="1">
              <a:buFontTx/>
              <a:buChar char="-"/>
            </a:pPr>
            <a:r>
              <a:rPr lang="en-US" sz="1800">
                <a:solidFill>
                  <a:srgbClr val="000000"/>
                </a:solidFill>
              </a:rPr>
              <a:t> Very low row buffer locality (3% hit rate)</a:t>
            </a:r>
          </a:p>
          <a:p>
            <a:pPr eaLnBrk="1" hangingPunct="1">
              <a:buFontTx/>
              <a:buChar char="-"/>
            </a:pPr>
            <a:r>
              <a:rPr lang="en-US" sz="1800">
                <a:solidFill>
                  <a:srgbClr val="000000"/>
                </a:solidFill>
              </a:rPr>
              <a:t> Similarly memory intensive</a:t>
            </a:r>
          </a:p>
        </p:txBody>
      </p:sp>
      <p:sp>
        <p:nvSpPr>
          <p:cNvPr id="18" name="Rectangle 8"/>
          <p:cNvSpPr>
            <a:spLocks noChangeArrowheads="1"/>
          </p:cNvSpPr>
          <p:nvPr/>
        </p:nvSpPr>
        <p:spPr bwMode="auto">
          <a:xfrm>
            <a:off x="877888" y="2079625"/>
            <a:ext cx="2011362" cy="252413"/>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20842" name="TextBox 14"/>
          <p:cNvSpPr txBox="1">
            <a:spLocks noChangeArrowheads="1"/>
          </p:cNvSpPr>
          <p:nvPr/>
        </p:nvSpPr>
        <p:spPr bwMode="auto">
          <a:xfrm>
            <a:off x="566738" y="1196975"/>
            <a:ext cx="3482975" cy="2030413"/>
          </a:xfrm>
          <a:prstGeom prst="rect">
            <a:avLst/>
          </a:prstGeom>
          <a:noFill/>
          <a:ln w="1905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 initialize large arrays A, B</a:t>
            </a:r>
          </a:p>
          <a:p>
            <a:pPr eaLnBrk="1" hangingPunct="1"/>
            <a:endParaRPr lang="en-US" sz="1800">
              <a:solidFill>
                <a:srgbClr val="000000"/>
              </a:solidFill>
            </a:endParaRPr>
          </a:p>
          <a:p>
            <a:pPr eaLnBrk="1" hangingPunct="1"/>
            <a:r>
              <a:rPr lang="en-US" sz="1800">
                <a:solidFill>
                  <a:srgbClr val="000000"/>
                </a:solidFill>
              </a:rPr>
              <a:t>for (j=0; j&lt;N; j++) {</a:t>
            </a:r>
          </a:p>
          <a:p>
            <a:pPr eaLnBrk="1" hangingPunct="1"/>
            <a:r>
              <a:rPr lang="en-US" sz="1800">
                <a:solidFill>
                  <a:srgbClr val="000000"/>
                </a:solidFill>
              </a:rPr>
              <a:t>     index = j*linesize;</a:t>
            </a:r>
          </a:p>
          <a:p>
            <a:pPr eaLnBrk="1" hangingPunct="1"/>
            <a:r>
              <a:rPr lang="en-US" sz="1800">
                <a:solidFill>
                  <a:srgbClr val="000000"/>
                </a:solidFill>
              </a:rPr>
              <a:t>     A[index] = B[index];</a:t>
            </a:r>
          </a:p>
          <a:p>
            <a:pPr eaLnBrk="1" hangingPunct="1"/>
            <a:r>
              <a:rPr lang="en-US" sz="1800">
                <a:solidFill>
                  <a:srgbClr val="000000"/>
                </a:solidFill>
              </a:rPr>
              <a:t>     …</a:t>
            </a:r>
          </a:p>
          <a:p>
            <a:pPr eaLnBrk="1" hangingPunct="1"/>
            <a:r>
              <a:rPr lang="en-US" sz="1800">
                <a:solidFill>
                  <a:srgbClr val="000000"/>
                </a:solidFill>
              </a:rPr>
              <a:t>}</a:t>
            </a:r>
          </a:p>
        </p:txBody>
      </p:sp>
      <p:sp>
        <p:nvSpPr>
          <p:cNvPr id="20" name="Text Box 5"/>
          <p:cNvSpPr txBox="1">
            <a:spLocks noChangeArrowheads="1"/>
          </p:cNvSpPr>
          <p:nvPr/>
        </p:nvSpPr>
        <p:spPr bwMode="auto">
          <a:xfrm>
            <a:off x="2889250" y="2057400"/>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streaming</a:t>
            </a:r>
          </a:p>
        </p:txBody>
      </p:sp>
      <p:sp>
        <p:nvSpPr>
          <p:cNvPr id="21" name="Text Box 6"/>
          <p:cNvSpPr txBox="1">
            <a:spLocks noChangeArrowheads="1"/>
          </p:cNvSpPr>
          <p:nvPr/>
        </p:nvSpPr>
        <p:spPr bwMode="auto">
          <a:xfrm>
            <a:off x="6845300" y="2051050"/>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random</a:t>
            </a:r>
          </a:p>
        </p:txBody>
      </p:sp>
      <p:sp>
        <p:nvSpPr>
          <p:cNvPr id="17" name="TextBox 16"/>
          <p:cNvSpPr txBox="1"/>
          <p:nvPr/>
        </p:nvSpPr>
        <p:spPr>
          <a:xfrm>
            <a:off x="233363" y="5791200"/>
            <a:ext cx="8683625" cy="661988"/>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0B4440-3D71-F64F-A7DD-194636C3CF16}" type="slidenum">
              <a:rPr lang="en-US" sz="1600">
                <a:solidFill>
                  <a:srgbClr val="000000"/>
                </a:solidFill>
                <a:latin typeface="Garamond" charset="0"/>
                <a:cs typeface="Arial" charset="0"/>
              </a:rPr>
              <a:pPr eaLnBrk="1" hangingPunct="1"/>
              <a:t>17</a:t>
            </a:fld>
            <a:endParaRPr lang="en-US" sz="1600">
              <a:solidFill>
                <a:srgbClr val="000000"/>
              </a:solidFill>
              <a:latin typeface="Garamond" charset="0"/>
              <a:cs typeface="Arial" charset="0"/>
            </a:endParaRPr>
          </a:p>
        </p:txBody>
      </p:sp>
      <p:sp>
        <p:nvSpPr>
          <p:cNvPr id="122882" name="Rectangle 2"/>
          <p:cNvSpPr>
            <a:spLocks noGrp="1" noChangeArrowheads="1"/>
          </p:cNvSpPr>
          <p:nvPr>
            <p:ph type="title"/>
          </p:nvPr>
        </p:nvSpPr>
        <p:spPr/>
        <p:txBody>
          <a:bodyPr/>
          <a:lstStyle/>
          <a:p>
            <a:r>
              <a:rPr lang="en-US">
                <a:latin typeface="Garamond" charset="0"/>
              </a:rPr>
              <a:t>What Does the Memory Hog Do?</a:t>
            </a:r>
          </a:p>
        </p:txBody>
      </p:sp>
      <p:sp>
        <p:nvSpPr>
          <p:cNvPr id="122883" name="Rectangle 3"/>
          <p:cNvSpPr>
            <a:spLocks noChangeArrowheads="1"/>
          </p:cNvSpPr>
          <p:nvPr/>
        </p:nvSpPr>
        <p:spPr bwMode="auto">
          <a:xfrm>
            <a:off x="5319713" y="1125538"/>
            <a:ext cx="1612900"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884" name="Line 4"/>
          <p:cNvSpPr>
            <a:spLocks noChangeShapeType="1"/>
          </p:cNvSpPr>
          <p:nvPr/>
        </p:nvSpPr>
        <p:spPr bwMode="auto">
          <a:xfrm>
            <a:off x="5319713" y="1414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5" name="Line 5"/>
          <p:cNvSpPr>
            <a:spLocks noChangeShapeType="1"/>
          </p:cNvSpPr>
          <p:nvPr/>
        </p:nvSpPr>
        <p:spPr bwMode="auto">
          <a:xfrm>
            <a:off x="5319713" y="17002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6" name="Line 6"/>
          <p:cNvSpPr>
            <a:spLocks noChangeShapeType="1"/>
          </p:cNvSpPr>
          <p:nvPr/>
        </p:nvSpPr>
        <p:spPr bwMode="auto">
          <a:xfrm>
            <a:off x="5319713" y="19891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7" name="Line 7"/>
          <p:cNvSpPr>
            <a:spLocks noChangeShapeType="1"/>
          </p:cNvSpPr>
          <p:nvPr/>
        </p:nvSpPr>
        <p:spPr bwMode="auto">
          <a:xfrm>
            <a:off x="5319713" y="2278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8" name="Line 8"/>
          <p:cNvSpPr>
            <a:spLocks noChangeShapeType="1"/>
          </p:cNvSpPr>
          <p:nvPr/>
        </p:nvSpPr>
        <p:spPr bwMode="auto">
          <a:xfrm>
            <a:off x="5319713" y="25638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89" name="Line 9"/>
          <p:cNvSpPr>
            <a:spLocks noChangeShapeType="1"/>
          </p:cNvSpPr>
          <p:nvPr/>
        </p:nvSpPr>
        <p:spPr bwMode="auto">
          <a:xfrm>
            <a:off x="5319713" y="28527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0" name="Rectangle 10"/>
          <p:cNvSpPr>
            <a:spLocks noChangeArrowheads="1"/>
          </p:cNvSpPr>
          <p:nvPr/>
        </p:nvSpPr>
        <p:spPr bwMode="auto">
          <a:xfrm>
            <a:off x="5319713" y="3948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891" name="Line 11"/>
          <p:cNvSpPr>
            <a:spLocks noChangeShapeType="1"/>
          </p:cNvSpPr>
          <p:nvPr/>
        </p:nvSpPr>
        <p:spPr bwMode="auto">
          <a:xfrm>
            <a:off x="6126163" y="3370263"/>
            <a:ext cx="0" cy="5778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92" name="Text Box 12"/>
          <p:cNvSpPr txBox="1">
            <a:spLocks noChangeArrowheads="1"/>
          </p:cNvSpPr>
          <p:nvPr/>
        </p:nvSpPr>
        <p:spPr bwMode="auto">
          <a:xfrm>
            <a:off x="6886575" y="3890963"/>
            <a:ext cx="1314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22893" name="Rectangle 14"/>
          <p:cNvSpPr>
            <a:spLocks noChangeArrowheads="1"/>
          </p:cNvSpPr>
          <p:nvPr/>
        </p:nvSpPr>
        <p:spPr bwMode="auto">
          <a:xfrm>
            <a:off x="4397375" y="1125538"/>
            <a:ext cx="461963"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894" name="Text Box 15"/>
          <p:cNvSpPr txBox="1">
            <a:spLocks noChangeArrowheads="1"/>
          </p:cNvSpPr>
          <p:nvPr/>
        </p:nvSpPr>
        <p:spPr bwMode="auto">
          <a:xfrm rot="-5400000">
            <a:off x="3853657" y="2078831"/>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Row decoder</a:t>
            </a:r>
          </a:p>
        </p:txBody>
      </p:sp>
      <p:sp>
        <p:nvSpPr>
          <p:cNvPr id="122895" name="Text Box 17"/>
          <p:cNvSpPr txBox="1">
            <a:spLocks noChangeArrowheads="1"/>
          </p:cNvSpPr>
          <p:nvPr/>
        </p:nvSpPr>
        <p:spPr bwMode="auto">
          <a:xfrm>
            <a:off x="5391150" y="4560888"/>
            <a:ext cx="147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Column mux</a:t>
            </a:r>
          </a:p>
        </p:txBody>
      </p:sp>
      <p:sp>
        <p:nvSpPr>
          <p:cNvPr id="122896" name="Line 18"/>
          <p:cNvSpPr>
            <a:spLocks noChangeShapeType="1"/>
          </p:cNvSpPr>
          <p:nvPr/>
        </p:nvSpPr>
        <p:spPr bwMode="auto">
          <a:xfrm>
            <a:off x="5549900"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7" name="Line 19"/>
          <p:cNvSpPr>
            <a:spLocks noChangeShapeType="1"/>
          </p:cNvSpPr>
          <p:nvPr/>
        </p:nvSpPr>
        <p:spPr bwMode="auto">
          <a:xfrm>
            <a:off x="5780088"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8" name="Line 20"/>
          <p:cNvSpPr>
            <a:spLocks noChangeShapeType="1"/>
          </p:cNvSpPr>
          <p:nvPr/>
        </p:nvSpPr>
        <p:spPr bwMode="auto">
          <a:xfrm>
            <a:off x="6011863"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899" name="Line 21"/>
          <p:cNvSpPr>
            <a:spLocks noChangeShapeType="1"/>
          </p:cNvSpPr>
          <p:nvPr/>
        </p:nvSpPr>
        <p:spPr bwMode="auto">
          <a:xfrm>
            <a:off x="6242050"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22"/>
          <p:cNvSpPr>
            <a:spLocks noChangeShapeType="1"/>
          </p:cNvSpPr>
          <p:nvPr/>
        </p:nvSpPr>
        <p:spPr bwMode="auto">
          <a:xfrm>
            <a:off x="6472238"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1" name="Line 23"/>
          <p:cNvSpPr>
            <a:spLocks noChangeShapeType="1"/>
          </p:cNvSpPr>
          <p:nvPr/>
        </p:nvSpPr>
        <p:spPr bwMode="auto">
          <a:xfrm>
            <a:off x="6702425" y="1125538"/>
            <a:ext cx="0" cy="22447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2" name="Line 24"/>
          <p:cNvSpPr>
            <a:spLocks noChangeShapeType="1"/>
          </p:cNvSpPr>
          <p:nvPr/>
        </p:nvSpPr>
        <p:spPr bwMode="auto">
          <a:xfrm>
            <a:off x="5319713" y="3119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03" name="Line 25"/>
          <p:cNvSpPr>
            <a:spLocks noChangeShapeType="1"/>
          </p:cNvSpPr>
          <p:nvPr/>
        </p:nvSpPr>
        <p:spPr bwMode="auto">
          <a:xfrm>
            <a:off x="4859338" y="2278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4" name="Line 26"/>
          <p:cNvSpPr>
            <a:spLocks noChangeShapeType="1"/>
          </p:cNvSpPr>
          <p:nvPr/>
        </p:nvSpPr>
        <p:spPr bwMode="auto">
          <a:xfrm>
            <a:off x="6126163" y="4237038"/>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5" name="Line 27"/>
          <p:cNvSpPr>
            <a:spLocks noChangeShapeType="1"/>
          </p:cNvSpPr>
          <p:nvPr/>
        </p:nvSpPr>
        <p:spPr bwMode="auto">
          <a:xfrm>
            <a:off x="3763963" y="2278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6" name="Line 30"/>
          <p:cNvSpPr>
            <a:spLocks noChangeShapeType="1"/>
          </p:cNvSpPr>
          <p:nvPr/>
        </p:nvSpPr>
        <p:spPr bwMode="auto">
          <a:xfrm>
            <a:off x="4919663" y="4754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7" name="Line 31"/>
          <p:cNvSpPr>
            <a:spLocks noChangeShapeType="1"/>
          </p:cNvSpPr>
          <p:nvPr/>
        </p:nvSpPr>
        <p:spPr bwMode="auto">
          <a:xfrm>
            <a:off x="6126163" y="4945063"/>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08" name="Text Box 32"/>
          <p:cNvSpPr txBox="1">
            <a:spLocks noChangeArrowheads="1"/>
          </p:cNvSpPr>
          <p:nvPr/>
        </p:nvSpPr>
        <p:spPr bwMode="auto">
          <a:xfrm>
            <a:off x="5780088" y="5214938"/>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122909" name="Text Box 36"/>
          <p:cNvSpPr txBox="1">
            <a:spLocks noChangeArrowheads="1"/>
          </p:cNvSpPr>
          <p:nvPr/>
        </p:nvSpPr>
        <p:spPr bwMode="auto">
          <a:xfrm>
            <a:off x="5722938" y="3903663"/>
            <a:ext cx="831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122910" name="Rectangle 56"/>
          <p:cNvSpPr>
            <a:spLocks noChangeArrowheads="1"/>
          </p:cNvSpPr>
          <p:nvPr/>
        </p:nvSpPr>
        <p:spPr bwMode="auto">
          <a:xfrm>
            <a:off x="654050" y="135413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1" name="Rectangle 57"/>
          <p:cNvSpPr>
            <a:spLocks noChangeArrowheads="1"/>
          </p:cNvSpPr>
          <p:nvPr/>
        </p:nvSpPr>
        <p:spPr bwMode="auto">
          <a:xfrm>
            <a:off x="654050" y="175736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2" name="Rectangle 58"/>
          <p:cNvSpPr>
            <a:spLocks noChangeArrowheads="1"/>
          </p:cNvSpPr>
          <p:nvPr/>
        </p:nvSpPr>
        <p:spPr bwMode="auto">
          <a:xfrm>
            <a:off x="654050" y="216058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3" name="Rectangle 59"/>
          <p:cNvSpPr>
            <a:spLocks noChangeArrowheads="1"/>
          </p:cNvSpPr>
          <p:nvPr/>
        </p:nvSpPr>
        <p:spPr bwMode="auto">
          <a:xfrm>
            <a:off x="654050" y="256381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4" name="Rectangle 60"/>
          <p:cNvSpPr>
            <a:spLocks noChangeArrowheads="1"/>
          </p:cNvSpPr>
          <p:nvPr/>
        </p:nvSpPr>
        <p:spPr bwMode="auto">
          <a:xfrm>
            <a:off x="654050" y="2967038"/>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122915" name="Rectangle 61"/>
          <p:cNvSpPr>
            <a:spLocks noChangeArrowheads="1"/>
          </p:cNvSpPr>
          <p:nvPr/>
        </p:nvSpPr>
        <p:spPr bwMode="auto">
          <a:xfrm>
            <a:off x="654050" y="337026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477246" name="Text Box 62"/>
          <p:cNvSpPr txBox="1">
            <a:spLocks noChangeArrowheads="1"/>
          </p:cNvSpPr>
          <p:nvPr/>
        </p:nvSpPr>
        <p:spPr bwMode="auto">
          <a:xfrm>
            <a:off x="811213" y="3370263"/>
            <a:ext cx="1225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122917" name="Rectangle 64"/>
          <p:cNvSpPr>
            <a:spLocks noChangeArrowheads="1"/>
          </p:cNvSpPr>
          <p:nvPr/>
        </p:nvSpPr>
        <p:spPr bwMode="auto">
          <a:xfrm>
            <a:off x="5321300" y="394811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22918" name="Text Box 65"/>
          <p:cNvSpPr txBox="1">
            <a:spLocks noChangeArrowheads="1"/>
          </p:cNvSpPr>
          <p:nvPr/>
        </p:nvSpPr>
        <p:spPr bwMode="auto">
          <a:xfrm>
            <a:off x="5699125" y="3900488"/>
            <a:ext cx="83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477250" name="Text Box 66"/>
          <p:cNvSpPr txBox="1">
            <a:spLocks noChangeArrowheads="1"/>
          </p:cNvSpPr>
          <p:nvPr/>
        </p:nvSpPr>
        <p:spPr bwMode="auto">
          <a:xfrm>
            <a:off x="742950" y="3370263"/>
            <a:ext cx="135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16</a:t>
            </a:r>
          </a:p>
        </p:txBody>
      </p:sp>
      <p:sp>
        <p:nvSpPr>
          <p:cNvPr id="477251" name="Text Box 67"/>
          <p:cNvSpPr txBox="1">
            <a:spLocks noChangeArrowheads="1"/>
          </p:cNvSpPr>
          <p:nvPr/>
        </p:nvSpPr>
        <p:spPr bwMode="auto">
          <a:xfrm>
            <a:off x="811213" y="3005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2" name="Text Box 68"/>
          <p:cNvSpPr txBox="1">
            <a:spLocks noChangeArrowheads="1"/>
          </p:cNvSpPr>
          <p:nvPr/>
        </p:nvSpPr>
        <p:spPr bwMode="auto">
          <a:xfrm>
            <a:off x="712788" y="3005138"/>
            <a:ext cx="1479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111</a:t>
            </a:r>
          </a:p>
        </p:txBody>
      </p:sp>
      <p:sp>
        <p:nvSpPr>
          <p:cNvPr id="477255" name="Text Box 71"/>
          <p:cNvSpPr txBox="1">
            <a:spLocks noChangeArrowheads="1"/>
          </p:cNvSpPr>
          <p:nvPr/>
        </p:nvSpPr>
        <p:spPr bwMode="auto">
          <a:xfrm>
            <a:off x="811213" y="2624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6" name="Text Box 72"/>
          <p:cNvSpPr txBox="1">
            <a:spLocks noChangeArrowheads="1"/>
          </p:cNvSpPr>
          <p:nvPr/>
        </p:nvSpPr>
        <p:spPr bwMode="auto">
          <a:xfrm>
            <a:off x="811213" y="2624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7" name="Text Box 73"/>
          <p:cNvSpPr txBox="1">
            <a:spLocks noChangeArrowheads="1"/>
          </p:cNvSpPr>
          <p:nvPr/>
        </p:nvSpPr>
        <p:spPr bwMode="auto">
          <a:xfrm>
            <a:off x="827088" y="2624138"/>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5</a:t>
            </a:r>
          </a:p>
        </p:txBody>
      </p:sp>
      <p:sp>
        <p:nvSpPr>
          <p:cNvPr id="477258" name="Text Box 74"/>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59" name="Text Box 75"/>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0" name="Text Box 76"/>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1" name="Text Box 77"/>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2" name="Text Box 78"/>
          <p:cNvSpPr txBox="1">
            <a:spLocks noChangeArrowheads="1"/>
          </p:cNvSpPr>
          <p:nvPr/>
        </p:nvSpPr>
        <p:spPr bwMode="auto">
          <a:xfrm>
            <a:off x="827088" y="2220913"/>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477263" name="Rectangle 79"/>
          <p:cNvSpPr>
            <a:spLocks noChangeArrowheads="1"/>
          </p:cNvSpPr>
          <p:nvPr/>
        </p:nvSpPr>
        <p:spPr bwMode="auto">
          <a:xfrm>
            <a:off x="532130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4" name="Rectangle 80"/>
          <p:cNvSpPr>
            <a:spLocks noChangeArrowheads="1"/>
          </p:cNvSpPr>
          <p:nvPr/>
        </p:nvSpPr>
        <p:spPr bwMode="auto">
          <a:xfrm>
            <a:off x="543560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5" name="Rectangle 81"/>
          <p:cNvSpPr>
            <a:spLocks noChangeArrowheads="1"/>
          </p:cNvSpPr>
          <p:nvPr/>
        </p:nvSpPr>
        <p:spPr bwMode="auto">
          <a:xfrm>
            <a:off x="5551488"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6" name="Rectangle 82"/>
          <p:cNvSpPr>
            <a:spLocks noChangeArrowheads="1"/>
          </p:cNvSpPr>
          <p:nvPr/>
        </p:nvSpPr>
        <p:spPr bwMode="auto">
          <a:xfrm>
            <a:off x="5665788"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7" name="Rectangle 83"/>
          <p:cNvSpPr>
            <a:spLocks noChangeArrowheads="1"/>
          </p:cNvSpPr>
          <p:nvPr/>
        </p:nvSpPr>
        <p:spPr bwMode="auto">
          <a:xfrm>
            <a:off x="5781675"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8" name="Rectangle 84"/>
          <p:cNvSpPr>
            <a:spLocks noChangeArrowheads="1"/>
          </p:cNvSpPr>
          <p:nvPr/>
        </p:nvSpPr>
        <p:spPr bwMode="auto">
          <a:xfrm>
            <a:off x="5897563"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69" name="Rectangle 85"/>
          <p:cNvSpPr>
            <a:spLocks noChangeArrowheads="1"/>
          </p:cNvSpPr>
          <p:nvPr/>
        </p:nvSpPr>
        <p:spPr bwMode="auto">
          <a:xfrm>
            <a:off x="6011863"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70" name="Rectangle 86"/>
          <p:cNvSpPr>
            <a:spLocks noChangeArrowheads="1"/>
          </p:cNvSpPr>
          <p:nvPr/>
        </p:nvSpPr>
        <p:spPr bwMode="auto">
          <a:xfrm>
            <a:off x="612775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477271" name="Rectangle 87"/>
          <p:cNvSpPr>
            <a:spLocks noChangeArrowheads="1"/>
          </p:cNvSpPr>
          <p:nvPr/>
        </p:nvSpPr>
        <p:spPr bwMode="auto">
          <a:xfrm>
            <a:off x="6242050" y="3948113"/>
            <a:ext cx="114300" cy="288925"/>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122939" name="Text Box 89"/>
          <p:cNvSpPr txBox="1">
            <a:spLocks noChangeArrowheads="1"/>
          </p:cNvSpPr>
          <p:nvPr/>
        </p:nvSpPr>
        <p:spPr bwMode="auto">
          <a:xfrm>
            <a:off x="179388" y="3795713"/>
            <a:ext cx="2620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Memory Request Buffer</a:t>
            </a:r>
          </a:p>
        </p:txBody>
      </p:sp>
      <p:sp>
        <p:nvSpPr>
          <p:cNvPr id="122940" name="Text Box 91"/>
          <p:cNvSpPr txBox="1">
            <a:spLocks noChangeArrowheads="1"/>
          </p:cNvSpPr>
          <p:nvPr/>
        </p:nvSpPr>
        <p:spPr bwMode="auto">
          <a:xfrm>
            <a:off x="423863" y="4948238"/>
            <a:ext cx="15446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STREAM</a:t>
            </a:r>
          </a:p>
        </p:txBody>
      </p:sp>
      <p:sp>
        <p:nvSpPr>
          <p:cNvPr id="122941" name="Text Box 92"/>
          <p:cNvSpPr txBox="1">
            <a:spLocks noChangeArrowheads="1"/>
          </p:cNvSpPr>
          <p:nvPr/>
        </p:nvSpPr>
        <p:spPr bwMode="auto">
          <a:xfrm>
            <a:off x="423863" y="5214938"/>
            <a:ext cx="16081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RANDOM</a:t>
            </a:r>
          </a:p>
        </p:txBody>
      </p:sp>
      <p:sp>
        <p:nvSpPr>
          <p:cNvPr id="66" name="Trapezoid 65"/>
          <p:cNvSpPr/>
          <p:nvPr/>
        </p:nvSpPr>
        <p:spPr bwMode="auto">
          <a:xfrm rot="10800000">
            <a:off x="5314950" y="4506913"/>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cs typeface="Arial" charset="0"/>
            </a:endParaRPr>
          </a:p>
        </p:txBody>
      </p:sp>
      <p:sp>
        <p:nvSpPr>
          <p:cNvPr id="477272" name="Rectangle 88"/>
          <p:cNvSpPr>
            <a:spLocks noChangeArrowheads="1"/>
          </p:cNvSpPr>
          <p:nvPr/>
        </p:nvSpPr>
        <p:spPr bwMode="auto">
          <a:xfrm>
            <a:off x="423863" y="4611688"/>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FF0000"/>
                </a:solidFill>
                <a:cs typeface="Arial" charset="0"/>
              </a:rPr>
              <a:t>Row size: 8KB, cache block size: 64B</a:t>
            </a:r>
          </a:p>
          <a:p>
            <a:pPr algn="ctr"/>
            <a:r>
              <a:rPr lang="en-US" sz="2800">
                <a:solidFill>
                  <a:srgbClr val="FF0000"/>
                </a:solidFill>
                <a:cs typeface="Arial" charset="0"/>
                <a:sym typeface="Wingdings" charset="0"/>
              </a:rPr>
              <a:t>128 </a:t>
            </a:r>
            <a:r>
              <a:rPr lang="en-US" sz="2000">
                <a:solidFill>
                  <a:srgbClr val="FF0000"/>
                </a:solidFill>
                <a:cs typeface="Arial" charset="0"/>
                <a:sym typeface="Wingdings" charset="0"/>
              </a:rPr>
              <a:t>(8KB/64B) </a:t>
            </a:r>
            <a:r>
              <a:rPr lang="en-US" sz="2800">
                <a:solidFill>
                  <a:srgbClr val="FF0000"/>
                </a:solidFill>
                <a:cs typeface="Arial" charset="0"/>
                <a:sym typeface="Wingdings" charset="0"/>
              </a:rPr>
              <a:t>requests of T0 serviced before T1</a:t>
            </a:r>
          </a:p>
        </p:txBody>
      </p:sp>
      <p:sp>
        <p:nvSpPr>
          <p:cNvPr id="67" name="TextBox 66"/>
          <p:cNvSpPr txBox="1"/>
          <p:nvPr/>
        </p:nvSpPr>
        <p:spPr>
          <a:xfrm>
            <a:off x="233363" y="5791200"/>
            <a:ext cx="8683625" cy="661988"/>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3600">
                <a:solidFill>
                  <a:srgbClr val="006633"/>
                </a:solidFill>
                <a:latin typeface="Garamond" charset="0"/>
              </a:rPr>
              <a:t>Effect of the Memory Performance Hog</a:t>
            </a:r>
            <a:endParaRPr lang="en-US" sz="3600">
              <a:latin typeface="Garamond" charset="0"/>
            </a:endParaRPr>
          </a:p>
        </p:txBody>
      </p:sp>
      <p:graphicFrame>
        <p:nvGraphicFramePr>
          <p:cNvPr id="124930" name="Content Placeholder 4"/>
          <p:cNvGraphicFramePr>
            <a:graphicFrameLocks noGrp="1"/>
          </p:cNvGraphicFramePr>
          <p:nvPr>
            <p:ph idx="1"/>
          </p:nvPr>
        </p:nvGraphicFramePr>
        <p:xfrm>
          <a:off x="2251075" y="1108075"/>
          <a:ext cx="4419600" cy="3719513"/>
        </p:xfrm>
        <a:graphic>
          <a:graphicData uri="http://schemas.openxmlformats.org/presentationml/2006/ole">
            <mc:AlternateContent xmlns:mc="http://schemas.openxmlformats.org/markup-compatibility/2006">
              <mc:Choice xmlns:v="urn:schemas-microsoft-com:vml" Requires="v">
                <p:oleObj spid="_x0000_s124969" name="Chart" r:id="rId4" imgW="4419235" imgH="3718253" progId="Excel.Chart.8">
                  <p:embed/>
                </p:oleObj>
              </mc:Choice>
              <mc:Fallback>
                <p:oleObj name="Chart" r:id="rId4" imgW="4419235" imgH="3718253"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075" y="1108075"/>
                        <a:ext cx="441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FAD010-4BFF-0B4E-8CE0-AF2339EEEAEA}"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sp>
        <p:nvSpPr>
          <p:cNvPr id="124932" name="Line 14"/>
          <p:cNvSpPr>
            <a:spLocks noChangeShapeType="1"/>
          </p:cNvSpPr>
          <p:nvPr/>
        </p:nvSpPr>
        <p:spPr bwMode="auto">
          <a:xfrm>
            <a:off x="2792413" y="3297238"/>
            <a:ext cx="3860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Oval 5"/>
          <p:cNvSpPr>
            <a:spLocks noChangeArrowheads="1"/>
          </p:cNvSpPr>
          <p:nvPr/>
        </p:nvSpPr>
        <p:spPr bwMode="auto">
          <a:xfrm>
            <a:off x="3271838" y="2898775"/>
            <a:ext cx="1008062"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endParaRPr>
          </a:p>
        </p:txBody>
      </p:sp>
      <p:sp>
        <p:nvSpPr>
          <p:cNvPr id="10" name="Text Box 7"/>
          <p:cNvSpPr txBox="1">
            <a:spLocks noChangeArrowheads="1"/>
          </p:cNvSpPr>
          <p:nvPr/>
        </p:nvSpPr>
        <p:spPr bwMode="auto">
          <a:xfrm>
            <a:off x="2974975" y="2516188"/>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rPr>
              <a:t>1.18X slowdown</a:t>
            </a:r>
          </a:p>
        </p:txBody>
      </p:sp>
      <p:sp>
        <p:nvSpPr>
          <p:cNvPr id="11" name="Text Box 8"/>
          <p:cNvSpPr txBox="1">
            <a:spLocks noChangeArrowheads="1"/>
          </p:cNvSpPr>
          <p:nvPr/>
        </p:nvSpPr>
        <p:spPr bwMode="auto">
          <a:xfrm>
            <a:off x="6172200" y="1304925"/>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rPr>
              <a:t>2.82X slowdown</a:t>
            </a:r>
          </a:p>
        </p:txBody>
      </p:sp>
      <p:sp>
        <p:nvSpPr>
          <p:cNvPr id="14" name="Oval 5"/>
          <p:cNvSpPr>
            <a:spLocks noChangeArrowheads="1"/>
          </p:cNvSpPr>
          <p:nvPr/>
        </p:nvSpPr>
        <p:spPr bwMode="auto">
          <a:xfrm>
            <a:off x="5146675" y="1214438"/>
            <a:ext cx="1009650" cy="519112"/>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endParaRPr>
          </a:p>
        </p:txBody>
      </p:sp>
      <p:sp>
        <p:nvSpPr>
          <p:cNvPr id="124937" name="Text Box 9"/>
          <p:cNvSpPr txBox="1">
            <a:spLocks noChangeArrowheads="1"/>
          </p:cNvSpPr>
          <p:nvPr/>
        </p:nvSpPr>
        <p:spPr bwMode="auto">
          <a:xfrm>
            <a:off x="250825" y="4941888"/>
            <a:ext cx="7700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Results on Intel Pentium D running Windows XP</a:t>
            </a:r>
          </a:p>
          <a:p>
            <a:pPr eaLnBrk="1" hangingPunct="1"/>
            <a:r>
              <a:rPr lang="en-US" sz="1800">
                <a:solidFill>
                  <a:srgbClr val="000000"/>
                </a:solidFill>
              </a:rPr>
              <a:t>(Similar results for Intel Core Duo and AMD Turion, and on Fedora Linux) </a:t>
            </a:r>
          </a:p>
          <a:p>
            <a:pPr eaLnBrk="1" hangingPunct="1"/>
            <a:endParaRPr lang="en-US" sz="1800">
              <a:solidFill>
                <a:srgbClr val="000000"/>
              </a:solidFill>
            </a:endParaRPr>
          </a:p>
          <a:p>
            <a:pPr eaLnBrk="1" hangingPunct="1"/>
            <a:endParaRPr lang="en-US" sz="1600">
              <a:solidFill>
                <a:srgbClr val="000000"/>
              </a:solidFill>
            </a:endParaRPr>
          </a:p>
        </p:txBody>
      </p:sp>
      <p:sp>
        <p:nvSpPr>
          <p:cNvPr id="124938" name="TextBox 17"/>
          <p:cNvSpPr txBox="1">
            <a:spLocks noChangeArrowheads="1"/>
          </p:cNvSpPr>
          <p:nvPr/>
        </p:nvSpPr>
        <p:spPr bwMode="auto">
          <a:xfrm rot="-5400000">
            <a:off x="858044" y="2628107"/>
            <a:ext cx="2681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rPr>
              <a:t>Slowdown</a:t>
            </a:r>
          </a:p>
        </p:txBody>
      </p:sp>
      <p:graphicFrame>
        <p:nvGraphicFramePr>
          <p:cNvPr id="16" name="Content Placeholder 4"/>
          <p:cNvGraphicFramePr>
            <a:graphicFrameLocks/>
          </p:cNvGraphicFramePr>
          <p:nvPr/>
        </p:nvGraphicFramePr>
        <p:xfrm>
          <a:off x="2152650" y="1009650"/>
          <a:ext cx="4622800" cy="3922713"/>
        </p:xfrm>
        <a:graphic>
          <a:graphicData uri="http://schemas.openxmlformats.org/drawingml/2006/chart">
            <c:chart xmlns:c="http://schemas.openxmlformats.org/drawingml/2006/chart" xmlns:r="http://schemas.openxmlformats.org/officeDocument/2006/relationships" r:id="rId6"/>
          </a:graphicData>
        </a:graphic>
      </p:graphicFrame>
      <p:sp>
        <p:nvSpPr>
          <p:cNvPr id="17" name="Line 14"/>
          <p:cNvSpPr>
            <a:spLocks noChangeShapeType="1"/>
          </p:cNvSpPr>
          <p:nvPr/>
        </p:nvSpPr>
        <p:spPr bwMode="auto">
          <a:xfrm>
            <a:off x="2797175" y="3300413"/>
            <a:ext cx="3860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 name="Content Placeholder 4"/>
          <p:cNvGraphicFramePr>
            <a:graphicFrameLocks/>
          </p:cNvGraphicFramePr>
          <p:nvPr/>
        </p:nvGraphicFramePr>
        <p:xfrm>
          <a:off x="2149475" y="1009650"/>
          <a:ext cx="4622800" cy="3922713"/>
        </p:xfrm>
        <a:graphic>
          <a:graphicData uri="http://schemas.openxmlformats.org/drawingml/2006/chart">
            <c:chart xmlns:c="http://schemas.openxmlformats.org/drawingml/2006/chart" xmlns:r="http://schemas.openxmlformats.org/officeDocument/2006/relationships" r:id="rId7"/>
          </a:graphicData>
        </a:graphic>
      </p:graphicFrame>
      <p:sp>
        <p:nvSpPr>
          <p:cNvPr id="20" name="Line 14"/>
          <p:cNvSpPr>
            <a:spLocks noChangeShapeType="1"/>
          </p:cNvSpPr>
          <p:nvPr/>
        </p:nvSpPr>
        <p:spPr bwMode="auto">
          <a:xfrm>
            <a:off x="2800350" y="3305175"/>
            <a:ext cx="3860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233363" y="5805488"/>
            <a:ext cx="8683625" cy="661987"/>
          </a:xfrm>
          <a:prstGeom prst="rect">
            <a:avLst/>
          </a:prstGeom>
          <a:noFill/>
        </p:spPr>
        <p:txBody>
          <a:bodyPr wrap="none">
            <a:spAutoFit/>
          </a:bodyPr>
          <a:lstStyle/>
          <a:p>
            <a:pPr eaLnBrk="0" hangingPunct="0">
              <a:spcBef>
                <a:spcPct val="20000"/>
              </a:spcBef>
              <a:buClr>
                <a:srgbClr val="CC9900"/>
              </a:buClr>
              <a:buSzPct val="65000"/>
              <a:defRPr/>
            </a:pPr>
            <a:r>
              <a:rPr lang="en-US" sz="1900" kern="0" dirty="0" err="1">
                <a:solidFill>
                  <a:srgbClr val="000000"/>
                </a:solidFill>
                <a:latin typeface="Tahoma" charset="0"/>
              </a:rPr>
              <a:t>Moscibroda</a:t>
            </a:r>
            <a:r>
              <a:rPr lang="en-US" sz="1900" kern="0" dirty="0">
                <a:solidFill>
                  <a:srgbClr val="000000"/>
                </a:solidFill>
                <a:latin typeface="Tahoma" charset="0"/>
              </a:rPr>
              <a:t> and Mutlu, </a:t>
            </a:r>
            <a:r>
              <a:rPr lang="ja-JP" altLang="en-US" sz="1900" kern="0" dirty="0">
                <a:solidFill>
                  <a:srgbClr val="000000"/>
                </a:solidFill>
                <a:latin typeface="Tahoma" charset="0"/>
              </a:rPr>
              <a:t>“</a:t>
            </a:r>
            <a:r>
              <a:rPr lang="en-US" sz="1900" kern="0" dirty="0">
                <a:solidFill>
                  <a:srgbClr val="0000FF"/>
                </a:solidFill>
                <a:latin typeface="Tahoma" charset="0"/>
              </a:rPr>
              <a:t>Memory Performance Attacks</a:t>
            </a:r>
            <a:r>
              <a:rPr lang="en-US" sz="1900" kern="0" dirty="0">
                <a:solidFill>
                  <a:srgbClr val="000000"/>
                </a:solidFill>
                <a:latin typeface="Tahoma" charset="0"/>
              </a:rPr>
              <a:t>,</a:t>
            </a:r>
            <a:r>
              <a:rPr lang="ja-JP" altLang="en-US" sz="1900" kern="0" dirty="0">
                <a:solidFill>
                  <a:srgbClr val="000000"/>
                </a:solidFill>
                <a:latin typeface="Tahoma" charset="0"/>
              </a:rPr>
              <a:t>”</a:t>
            </a:r>
            <a:r>
              <a:rPr lang="en-US" sz="1900" kern="0" dirty="0">
                <a:solidFill>
                  <a:srgbClr val="000000"/>
                </a:solidFill>
                <a:latin typeface="Tahoma" charset="0"/>
              </a:rPr>
              <a:t> USENIX Security 2007.</a:t>
            </a:r>
          </a:p>
          <a:p>
            <a:pPr>
              <a:defRPr/>
            </a:pP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7" name="Content Placeholder 4"/>
          <p:cNvGraphicFramePr>
            <a:graphicFrameLocks/>
          </p:cNvGraphicFramePr>
          <p:nvPr/>
        </p:nvGraphicFramePr>
        <p:xfrm>
          <a:off x="962025" y="984250"/>
          <a:ext cx="6715125" cy="3194050"/>
        </p:xfrm>
        <a:graphic>
          <a:graphicData uri="http://schemas.openxmlformats.org/presentationml/2006/ole">
            <mc:AlternateContent xmlns:mc="http://schemas.openxmlformats.org/markup-compatibility/2006">
              <mc:Choice xmlns:v="urn:schemas-microsoft-com:vml" Requires="v">
                <p:oleObj spid="_x0000_s127021" name="Worksheet" r:id="rId5" imgW="6712278" imgH="3194581" progId="Excel.Sheet.8">
                  <p:embed/>
                </p:oleObj>
              </mc:Choice>
              <mc:Fallback>
                <p:oleObj name="Worksheet" r:id="rId5" imgW="6712278" imgH="3194581" progId="Excel.Sheet.8">
                  <p:embed/>
                  <p:pic>
                    <p:nvPicPr>
                      <p:cNvPr id="0" name="Content Placeholder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984250"/>
                        <a:ext cx="67151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78"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69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D1BF58-EFDD-0E4C-A36A-7125B116869A}" type="slidenum">
              <a:rPr lang="en-US" sz="1600">
                <a:solidFill>
                  <a:srgbClr val="000000"/>
                </a:solidFill>
                <a:latin typeface="Garamond" charset="0"/>
                <a:cs typeface="Arial" charset="0"/>
              </a:rPr>
              <a:pPr eaLnBrk="1" hangingPunct="1"/>
              <a:t>19</a:t>
            </a:fld>
            <a:endParaRPr lang="en-US" sz="1600">
              <a:solidFill>
                <a:srgbClr val="000000"/>
              </a:solidFill>
              <a:latin typeface="Garamond" charset="0"/>
              <a:cs typeface="Arial" charset="0"/>
            </a:endParaRPr>
          </a:p>
        </p:txBody>
      </p:sp>
      <p:sp>
        <p:nvSpPr>
          <p:cNvPr id="126980" name="Rectangle 3"/>
          <p:cNvSpPr>
            <a:spLocks noGrp="1" noChangeArrowheads="1"/>
          </p:cNvSpPr>
          <p:nvPr>
            <p:ph type="body" idx="1"/>
          </p:nvPr>
        </p:nvSpPr>
        <p:spPr>
          <a:xfrm>
            <a:off x="127000" y="4178300"/>
            <a:ext cx="8915400" cy="2070100"/>
          </a:xfrm>
        </p:spPr>
        <p:txBody>
          <a:bodyPr/>
          <a:lstStyle/>
          <a:p>
            <a:pPr eaLnBrk="1" hangingPunct="1"/>
            <a:r>
              <a:rPr lang="en-US" sz="2200" dirty="0">
                <a:solidFill>
                  <a:srgbClr val="0000FF"/>
                </a:solidFill>
                <a:latin typeface="Tahoma" charset="0"/>
              </a:rPr>
              <a:t>Unfair slowdown </a:t>
            </a:r>
            <a:r>
              <a:rPr lang="en-US" sz="2200" dirty="0">
                <a:latin typeface="Tahoma" charset="0"/>
              </a:rPr>
              <a:t>of different threads </a:t>
            </a:r>
          </a:p>
          <a:p>
            <a:pPr eaLnBrk="1" hangingPunct="1"/>
            <a:r>
              <a:rPr lang="en-US" sz="2200" dirty="0">
                <a:solidFill>
                  <a:srgbClr val="0000FF"/>
                </a:solidFill>
                <a:latin typeface="Tahoma" charset="0"/>
              </a:rPr>
              <a:t>Low system performance </a:t>
            </a:r>
          </a:p>
          <a:p>
            <a:pPr eaLnBrk="1" hangingPunct="1"/>
            <a:r>
              <a:rPr lang="en-US" sz="2200" dirty="0">
                <a:solidFill>
                  <a:srgbClr val="0000FF"/>
                </a:solidFill>
                <a:latin typeface="Tahoma" charset="0"/>
              </a:rPr>
              <a:t>Vulnerability to denial of service </a:t>
            </a:r>
          </a:p>
          <a:p>
            <a:pPr eaLnBrk="1" hangingPunct="1"/>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endParaRPr lang="en-US" dirty="0">
              <a:latin typeface="Tahoma" charset="0"/>
            </a:endParaRPr>
          </a:p>
        </p:txBody>
      </p:sp>
      <p:sp>
        <p:nvSpPr>
          <p:cNvPr id="15" name="Oval 9"/>
          <p:cNvSpPr>
            <a:spLocks noChangeArrowheads="1"/>
          </p:cNvSpPr>
          <p:nvPr/>
        </p:nvSpPr>
        <p:spPr bwMode="auto">
          <a:xfrm>
            <a:off x="2135188" y="2909888"/>
            <a:ext cx="690562" cy="346075"/>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6" name="Oval 9"/>
          <p:cNvSpPr>
            <a:spLocks noChangeArrowheads="1"/>
          </p:cNvSpPr>
          <p:nvPr/>
        </p:nvSpPr>
        <p:spPr bwMode="auto">
          <a:xfrm>
            <a:off x="6443663" y="984250"/>
            <a:ext cx="690562" cy="346075"/>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 name="Text Box 11"/>
          <p:cNvSpPr txBox="1">
            <a:spLocks noChangeArrowheads="1"/>
          </p:cNvSpPr>
          <p:nvPr/>
        </p:nvSpPr>
        <p:spPr bwMode="auto">
          <a:xfrm>
            <a:off x="7713663" y="3255963"/>
            <a:ext cx="1403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3399"/>
                </a:solidFill>
              </a:rPr>
              <a:t>Cores make </a:t>
            </a:r>
          </a:p>
          <a:p>
            <a:pPr eaLnBrk="1" hangingPunct="1"/>
            <a:r>
              <a:rPr lang="en-US" sz="1600" b="1">
                <a:solidFill>
                  <a:srgbClr val="003399"/>
                </a:solidFill>
              </a:rPr>
              <a:t>very slow </a:t>
            </a:r>
          </a:p>
          <a:p>
            <a:pPr eaLnBrk="1" hangingPunct="1"/>
            <a:r>
              <a:rPr lang="en-US" sz="1600" b="1">
                <a:solidFill>
                  <a:srgbClr val="003399"/>
                </a:solidFill>
              </a:rPr>
              <a:t>progress</a:t>
            </a:r>
          </a:p>
        </p:txBody>
      </p:sp>
      <p:sp>
        <p:nvSpPr>
          <p:cNvPr id="25" name="Text Box 11"/>
          <p:cNvSpPr txBox="1">
            <a:spLocks noChangeArrowheads="1"/>
          </p:cNvSpPr>
          <p:nvPr/>
        </p:nvSpPr>
        <p:spPr bwMode="auto">
          <a:xfrm>
            <a:off x="1906588" y="1944688"/>
            <a:ext cx="27035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Memory performance hog</a:t>
            </a:r>
          </a:p>
        </p:txBody>
      </p:sp>
      <p:cxnSp>
        <p:nvCxnSpPr>
          <p:cNvPr id="26" name="Straight Arrow Connector 25"/>
          <p:cNvCxnSpPr>
            <a:cxnSpLocks noChangeShapeType="1"/>
          </p:cNvCxnSpPr>
          <p:nvPr/>
        </p:nvCxnSpPr>
        <p:spPr bwMode="auto">
          <a:xfrm rot="5400000">
            <a:off x="2537618" y="2415382"/>
            <a:ext cx="627063" cy="361950"/>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30" name="Text Box 11"/>
          <p:cNvSpPr txBox="1">
            <a:spLocks noChangeArrowheads="1"/>
          </p:cNvSpPr>
          <p:nvPr/>
        </p:nvSpPr>
        <p:spPr bwMode="auto">
          <a:xfrm>
            <a:off x="2520950" y="1944688"/>
            <a:ext cx="136048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Low priority</a:t>
            </a:r>
          </a:p>
        </p:txBody>
      </p:sp>
      <p:sp>
        <p:nvSpPr>
          <p:cNvPr id="31" name="Text Box 11"/>
          <p:cNvSpPr txBox="1">
            <a:spLocks noChangeArrowheads="1"/>
          </p:cNvSpPr>
          <p:nvPr/>
        </p:nvSpPr>
        <p:spPr bwMode="auto">
          <a:xfrm>
            <a:off x="7612063" y="1049338"/>
            <a:ext cx="1404937"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0000"/>
                </a:solidFill>
              </a:rPr>
              <a:t>High priority</a:t>
            </a:r>
          </a:p>
        </p:txBody>
      </p:sp>
      <p:cxnSp>
        <p:nvCxnSpPr>
          <p:cNvPr id="32" name="Straight Arrow Connector 31"/>
          <p:cNvCxnSpPr>
            <a:cxnSpLocks noChangeShapeType="1"/>
          </p:cNvCxnSpPr>
          <p:nvPr/>
        </p:nvCxnSpPr>
        <p:spPr bwMode="auto">
          <a:xfrm rot="10800000" flipV="1">
            <a:off x="7251700" y="1330325"/>
            <a:ext cx="823913" cy="614363"/>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6989" name="Line 14"/>
          <p:cNvSpPr>
            <a:spLocks noChangeShapeType="1"/>
          </p:cNvSpPr>
          <p:nvPr/>
        </p:nvSpPr>
        <p:spPr bwMode="auto">
          <a:xfrm>
            <a:off x="1666875" y="3298825"/>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 name="Straight Arrow Connector 8"/>
          <p:cNvCxnSpPr>
            <a:cxnSpLocks noChangeShapeType="1"/>
          </p:cNvCxnSpPr>
          <p:nvPr/>
        </p:nvCxnSpPr>
        <p:spPr bwMode="auto">
          <a:xfrm rot="10800000">
            <a:off x="5341938" y="3159125"/>
            <a:ext cx="2335212" cy="254000"/>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16200000" flipV="1">
            <a:off x="6723063" y="2459038"/>
            <a:ext cx="976312" cy="931862"/>
          </a:xfrm>
          <a:prstGeom prst="straightConnector1">
            <a:avLst/>
          </a:prstGeom>
          <a:noFill/>
          <a:ln w="31750">
            <a:solidFill>
              <a:srgbClr val="003399"/>
            </a:solidFill>
            <a:round/>
            <a:headEnd/>
            <a:tailEnd type="arrow" w="med" len="med"/>
          </a:ln>
          <a:extLst>
            <a:ext uri="{909E8E84-426E-40dd-AFC4-6F175D3DCCD1}">
              <a14:hiddenFill xmlns:a14="http://schemas.microsoft.com/office/drawing/2010/main">
                <a:noFill/>
              </a14:hiddenFill>
            </a:ext>
          </a:extLst>
        </p:spPr>
      </p:cxnSp>
      <p:sp>
        <p:nvSpPr>
          <p:cNvPr id="126992" name="TextBox 16"/>
          <p:cNvSpPr txBox="1">
            <a:spLocks noChangeArrowheads="1"/>
          </p:cNvSpPr>
          <p:nvPr/>
        </p:nvSpPr>
        <p:spPr bwMode="auto">
          <a:xfrm rot="-5400000">
            <a:off x="675481" y="2191545"/>
            <a:ext cx="1044575"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a:solidFill>
                  <a:srgbClr val="000000"/>
                </a:solidFill>
              </a:rPr>
              <a:t>Slowdown</a:t>
            </a:r>
          </a:p>
        </p:txBody>
      </p:sp>
      <p:sp>
        <p:nvSpPr>
          <p:cNvPr id="126993" name="Text Box 11"/>
          <p:cNvSpPr txBox="1">
            <a:spLocks noChangeArrowheads="1"/>
          </p:cNvSpPr>
          <p:nvPr/>
        </p:nvSpPr>
        <p:spPr bwMode="auto">
          <a:xfrm>
            <a:off x="1749425" y="949325"/>
            <a:ext cx="389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Main memory is the only shared resource</a:t>
            </a:r>
          </a:p>
        </p:txBody>
      </p:sp>
    </p:spTree>
    <p:custDataLst>
      <p:tags r:id="rId2"/>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8" grpId="0"/>
      <p:bldP spid="8" grpId="1"/>
      <p:bldP spid="25" grpId="0" animBg="1"/>
      <p:bldP spid="25" grpId="1"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a:latin typeface="Garamond" charset="0"/>
              </a:rPr>
              <a:t>Last </a:t>
            </a:r>
            <a:r>
              <a:rPr lang="en-US" dirty="0" smtClean="0">
                <a:latin typeface="Garamond" charset="0"/>
              </a:rPr>
              <a:t>Two Lectures</a:t>
            </a:r>
            <a:endParaRPr lang="en-US" dirty="0">
              <a:latin typeface="Garamond" charset="0"/>
            </a:endParaRPr>
          </a:p>
        </p:txBody>
      </p:sp>
      <p:sp>
        <p:nvSpPr>
          <p:cNvPr id="103426" name="Content Placeholder 2"/>
          <p:cNvSpPr>
            <a:spLocks noGrp="1"/>
          </p:cNvSpPr>
          <p:nvPr>
            <p:ph idx="1"/>
          </p:nvPr>
        </p:nvSpPr>
        <p:spPr>
          <a:xfrm>
            <a:off x="228600" y="996950"/>
            <a:ext cx="8610600" cy="5194300"/>
          </a:xfrm>
        </p:spPr>
        <p:txBody>
          <a:bodyPr/>
          <a:lstStyle/>
          <a:p>
            <a:pPr>
              <a:defRPr/>
            </a:pPr>
            <a:r>
              <a:rPr lang="en-US" dirty="0" smtClean="0">
                <a:latin typeface="Tahoma" charset="0"/>
              </a:rPr>
              <a:t>Main Memory</a:t>
            </a:r>
          </a:p>
          <a:p>
            <a:pPr lvl="1">
              <a:defRPr/>
            </a:pPr>
            <a:r>
              <a:rPr lang="en-US" dirty="0" smtClean="0">
                <a:latin typeface="Tahoma" charset="0"/>
              </a:rPr>
              <a:t>Organization and DRAM Operation</a:t>
            </a:r>
            <a:endParaRPr lang="en-US" dirty="0" smtClean="0">
              <a:latin typeface="Tahoma" charset="0"/>
            </a:endParaRPr>
          </a:p>
          <a:p>
            <a:pPr lvl="1">
              <a:defRPr/>
            </a:pPr>
            <a:r>
              <a:rPr lang="en-US" dirty="0" smtClean="0">
                <a:latin typeface="Tahoma" charset="0"/>
              </a:rPr>
              <a:t>Memory Controllers</a:t>
            </a:r>
          </a:p>
          <a:p>
            <a:pPr lvl="1">
              <a:defRPr/>
            </a:pPr>
            <a:endParaRPr lang="en-US" dirty="0" smtClean="0">
              <a:latin typeface="Tahoma" charset="0"/>
            </a:endParaRPr>
          </a:p>
          <a:p>
            <a:pPr>
              <a:defRPr/>
            </a:pPr>
            <a:r>
              <a:rPr lang="en-US" dirty="0" smtClean="0">
                <a:latin typeface="Tahoma" charset="0"/>
              </a:rPr>
              <a:t>DRAM Design and Enhancements</a:t>
            </a:r>
          </a:p>
          <a:p>
            <a:pPr lvl="1">
              <a:defRPr/>
            </a:pPr>
            <a:r>
              <a:rPr lang="en-US" dirty="0" smtClean="0">
                <a:latin typeface="Tahoma" charset="0"/>
              </a:rPr>
              <a:t>More Detailed DRAM Design: Subarrays</a:t>
            </a:r>
          </a:p>
          <a:p>
            <a:pPr lvl="1">
              <a:defRPr/>
            </a:pPr>
            <a:r>
              <a:rPr lang="en-US" dirty="0" err="1" smtClean="0">
                <a:latin typeface="Tahoma" charset="0"/>
              </a:rPr>
              <a:t>RowClone</a:t>
            </a:r>
            <a:r>
              <a:rPr lang="en-US" dirty="0" smtClean="0">
                <a:latin typeface="Tahoma" charset="0"/>
              </a:rPr>
              <a:t> and In-DRAM Computation</a:t>
            </a:r>
          </a:p>
          <a:p>
            <a:pPr lvl="1">
              <a:defRPr/>
            </a:pPr>
            <a:r>
              <a:rPr lang="en-US" dirty="0" smtClean="0">
                <a:latin typeface="Tahoma" charset="0"/>
              </a:rPr>
              <a:t>Tiered-Latency DRAM</a:t>
            </a:r>
            <a:endParaRPr lang="en-US" dirty="0">
              <a:latin typeface="Tahoma" charset="0"/>
            </a:endParaRPr>
          </a:p>
          <a:p>
            <a:pPr>
              <a:defRPr/>
            </a:pPr>
            <a:endParaRPr lang="en-US" dirty="0" smtClean="0">
              <a:latin typeface="Tahoma" charset="0"/>
            </a:endParaRPr>
          </a:p>
          <a:p>
            <a:pPr>
              <a:defRPr/>
            </a:pPr>
            <a:r>
              <a:rPr lang="en-US" dirty="0" smtClean="0">
                <a:latin typeface="Tahoma" charset="0"/>
              </a:rPr>
              <a:t>Memory </a:t>
            </a:r>
            <a:r>
              <a:rPr lang="en-US" dirty="0">
                <a:latin typeface="Tahoma" charset="0"/>
              </a:rPr>
              <a:t>Access </a:t>
            </a:r>
            <a:r>
              <a:rPr lang="en-US" dirty="0" smtClean="0">
                <a:latin typeface="Tahoma" charset="0"/>
              </a:rPr>
              <a:t>Scheduling</a:t>
            </a:r>
          </a:p>
          <a:p>
            <a:pPr lvl="1">
              <a:defRPr/>
            </a:pPr>
            <a:r>
              <a:rPr lang="en-US" dirty="0" smtClean="0">
                <a:latin typeface="Tahoma" charset="0"/>
              </a:rPr>
              <a:t>FR-FCFS – row-hit-first scheduling</a:t>
            </a:r>
          </a:p>
          <a:p>
            <a:pPr>
              <a:defRPr/>
            </a:pPr>
            <a:endParaRPr lang="en-US" dirty="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a:defRPr/>
            </a:pPr>
            <a:endParaRPr lang="en-US" dirty="0">
              <a:latin typeface="Tahoma" charset="0"/>
            </a:endParaRPr>
          </a:p>
          <a:p>
            <a:pPr>
              <a:defRPr/>
            </a:pPr>
            <a:endParaRPr lang="en-US" dirty="0" smtClean="0">
              <a:latin typeface="Tahoma" charset="0"/>
            </a:endParaRPr>
          </a:p>
          <a:p>
            <a:pPr marL="0" indent="0">
              <a:buFont typeface="Wingdings" charset="0"/>
              <a:buNone/>
              <a:defRPr/>
            </a:pPr>
            <a:endParaRPr lang="en-US" dirty="0" smtClean="0">
              <a:latin typeface="Tahoma" charset="0"/>
            </a:endParaRPr>
          </a:p>
          <a:p>
            <a:pPr marL="0" indent="0">
              <a:buFont typeface="Wingdings" charset="0"/>
              <a:buNone/>
              <a:defRPr/>
            </a:pPr>
            <a:endParaRPr lang="en-US" dirty="0" smtClean="0">
              <a:latin typeface="Tahoma" charset="0"/>
            </a:endParaRPr>
          </a:p>
          <a:p>
            <a:pPr>
              <a:defRPr/>
            </a:pPr>
            <a:endParaRPr lang="en-US" dirty="0">
              <a:latin typeface="Tahoma" charset="0"/>
            </a:endParaRPr>
          </a:p>
          <a:p>
            <a:pPr>
              <a:defRPr/>
            </a:pPr>
            <a:endParaRPr lang="en-US" dirty="0">
              <a:latin typeface="Tahoma" charset="0"/>
            </a:endParaRPr>
          </a:p>
          <a:p>
            <a:pPr>
              <a:defRPr/>
            </a:pPr>
            <a:endParaRPr lang="en-US" dirty="0">
              <a:latin typeface="Tahoma" charset="0"/>
            </a:endParaRPr>
          </a:p>
        </p:txBody>
      </p:sp>
      <p:sp>
        <p:nvSpPr>
          <p:cNvPr id="70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F0143-A6A8-234C-8E77-AEE2280A87D7}"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001713"/>
            <a:ext cx="60388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Rectangle 2"/>
          <p:cNvSpPr>
            <a:spLocks noGrp="1" noChangeArrowheads="1"/>
          </p:cNvSpPr>
          <p:nvPr>
            <p:ph type="title"/>
          </p:nvPr>
        </p:nvSpPr>
        <p:spPr>
          <a:xfrm>
            <a:off x="228600" y="152400"/>
            <a:ext cx="8915400" cy="1066800"/>
          </a:xfrm>
        </p:spPr>
        <p:txBody>
          <a:bodyPr/>
          <a:lstStyle/>
          <a:p>
            <a:pPr eaLnBrk="1" hangingPunct="1"/>
            <a:r>
              <a:rPr lang="en-US">
                <a:latin typeface="Garamond" charset="0"/>
              </a:rPr>
              <a:t>Problems due to Uncontrolled Interference</a:t>
            </a:r>
          </a:p>
        </p:txBody>
      </p:sp>
      <p:sp>
        <p:nvSpPr>
          <p:cNvPr id="1290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829A8-1971-1047-AF72-4AA29702C92B}"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sp>
        <p:nvSpPr>
          <p:cNvPr id="129028" name="Content Placeholder 1"/>
          <p:cNvSpPr>
            <a:spLocks noGrp="1"/>
          </p:cNvSpPr>
          <p:nvPr>
            <p:ph idx="1"/>
          </p:nvPr>
        </p:nvSpPr>
        <p:spPr>
          <a:xfrm>
            <a:off x="228600" y="996950"/>
            <a:ext cx="8610600" cy="5194300"/>
          </a:xfrm>
        </p:spPr>
        <p:txBody>
          <a:bodyPr/>
          <a:lstStyle/>
          <a:p>
            <a:endParaRPr lang="en-US" dirty="0">
              <a:latin typeface="Tahoma" charset="0"/>
            </a:endParaRPr>
          </a:p>
        </p:txBody>
      </p:sp>
      <p:sp>
        <p:nvSpPr>
          <p:cNvPr id="129029" name="Rectangle 3"/>
          <p:cNvSpPr txBox="1">
            <a:spLocks noChangeArrowheads="1"/>
          </p:cNvSpPr>
          <p:nvPr/>
        </p:nvSpPr>
        <p:spPr bwMode="auto">
          <a:xfrm>
            <a:off x="127000" y="4178300"/>
            <a:ext cx="8915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Unfair slowdown </a:t>
            </a:r>
            <a:r>
              <a:rPr lang="en-US" sz="2200" dirty="0">
                <a:solidFill>
                  <a:srgbClr val="000000"/>
                </a:solidFill>
                <a:latin typeface="Tahoma" charset="0"/>
              </a:rPr>
              <a:t>of different threads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Low system performance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Vulnerability to denial of service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Priority inversion: </a:t>
            </a:r>
            <a:r>
              <a:rPr lang="en-US" sz="2200" dirty="0">
                <a:solidFill>
                  <a:srgbClr val="000000"/>
                </a:solidFill>
                <a:latin typeface="Tahoma" charset="0"/>
              </a:rPr>
              <a:t>unable to enforce priorities/SLAs </a:t>
            </a:r>
          </a:p>
          <a:p>
            <a:pPr eaLnBrk="1" hangingPunct="1">
              <a:spcBef>
                <a:spcPct val="20000"/>
              </a:spcBef>
              <a:buClr>
                <a:srgbClr val="CC9900"/>
              </a:buClr>
              <a:buSzPct val="65000"/>
              <a:buFont typeface="Wingdings" charset="0"/>
              <a:buChar char="n"/>
            </a:pPr>
            <a:r>
              <a:rPr lang="en-US" sz="2200" dirty="0">
                <a:solidFill>
                  <a:srgbClr val="0000FF"/>
                </a:solidFill>
                <a:latin typeface="Tahoma" charset="0"/>
              </a:rPr>
              <a:t>Poor performance predictability </a:t>
            </a:r>
            <a:r>
              <a:rPr lang="en-US" sz="2200" dirty="0">
                <a:solidFill>
                  <a:srgbClr val="000000"/>
                </a:solidFill>
                <a:latin typeface="Tahoma" charset="0"/>
              </a:rPr>
              <a:t>(no performance isolation)</a:t>
            </a:r>
          </a:p>
          <a:p>
            <a:pPr eaLnBrk="1" hangingPunct="1">
              <a:spcBef>
                <a:spcPct val="20000"/>
              </a:spcBef>
              <a:buClr>
                <a:srgbClr val="CC9900"/>
              </a:buClr>
              <a:buSzPct val="65000"/>
              <a:buFont typeface="Wingdings" charset="0"/>
              <a:buChar char="n"/>
            </a:pPr>
            <a:endParaRPr lang="en-US" dirty="0">
              <a:solidFill>
                <a:srgbClr val="000000"/>
              </a:solidFill>
              <a:latin typeface="Tahoma" charset="0"/>
            </a:endParaRPr>
          </a:p>
        </p:txBody>
      </p:sp>
      <p:sp>
        <p:nvSpPr>
          <p:cNvPr id="7" name="Rectangle 6"/>
          <p:cNvSpPr/>
          <p:nvPr/>
        </p:nvSpPr>
        <p:spPr>
          <a:xfrm>
            <a:off x="1752306" y="6324600"/>
            <a:ext cx="5217106" cy="402674"/>
          </a:xfrm>
          <a:prstGeom prst="rect">
            <a:avLst/>
          </a:prstGeom>
          <a:solidFill>
            <a:schemeClr val="bg1"/>
          </a:solidFill>
          <a:ln>
            <a:solidFill>
              <a:schemeClr val="tx1"/>
            </a:solidFill>
          </a:ln>
        </p:spPr>
        <p:txBody>
          <a:bodyPr wrap="none">
            <a:spAutoFit/>
          </a:bodyPr>
          <a:lstStyle/>
          <a:p>
            <a:pPr marL="0" indent="0" algn="ctr" eaLnBrk="1" hangingPunct="1">
              <a:lnSpc>
                <a:spcPct val="90000"/>
              </a:lnSpc>
              <a:buNone/>
              <a:defRPr/>
            </a:pPr>
            <a:r>
              <a:rPr lang="en-US" sz="2200" b="1" dirty="0">
                <a:solidFill>
                  <a:srgbClr val="FF0000"/>
                </a:solidFill>
                <a:sym typeface="Wingdings"/>
              </a:rPr>
              <a:t>Uncontrollable, unpredictable system</a:t>
            </a:r>
            <a:endParaRPr lang="en-US" sz="2200" b="1" dirty="0">
              <a:solidFill>
                <a:srgbClr val="FF0000"/>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dirty="0">
                <a:latin typeface="Garamond" charset="0"/>
              </a:rPr>
              <a:t>Inter-Thread Interference in </a:t>
            </a:r>
            <a:r>
              <a:rPr lang="en-US" dirty="0" smtClean="0">
                <a:latin typeface="Garamond" charset="0"/>
              </a:rPr>
              <a:t>Memory</a:t>
            </a:r>
            <a:endParaRPr lang="en-US" dirty="0">
              <a:latin typeface="Garamond" charset="0"/>
            </a:endParaRPr>
          </a:p>
        </p:txBody>
      </p:sp>
      <p:sp>
        <p:nvSpPr>
          <p:cNvPr id="131074" name="Content Placeholder 2"/>
          <p:cNvSpPr>
            <a:spLocks noGrp="1"/>
          </p:cNvSpPr>
          <p:nvPr>
            <p:ph idx="1"/>
          </p:nvPr>
        </p:nvSpPr>
        <p:spPr>
          <a:xfrm>
            <a:off x="228600" y="996950"/>
            <a:ext cx="8610600" cy="5194300"/>
          </a:xfrm>
        </p:spPr>
        <p:txBody>
          <a:bodyPr/>
          <a:lstStyle/>
          <a:p>
            <a:r>
              <a:rPr lang="en-US" dirty="0">
                <a:latin typeface="Tahoma" charset="0"/>
              </a:rPr>
              <a:t>Memory controllers, pins, and memory banks are shared</a:t>
            </a:r>
          </a:p>
          <a:p>
            <a:endParaRPr lang="en-US" dirty="0">
              <a:latin typeface="Tahoma" charset="0"/>
            </a:endParaRPr>
          </a:p>
          <a:p>
            <a:r>
              <a:rPr lang="en-US" dirty="0">
                <a:latin typeface="Tahoma" charset="0"/>
              </a:rPr>
              <a:t>Pin bandwidth is not increasing as fast as number of cores</a:t>
            </a:r>
          </a:p>
          <a:p>
            <a:pPr lvl="1"/>
            <a:r>
              <a:rPr lang="en-US" dirty="0">
                <a:solidFill>
                  <a:srgbClr val="FF0000"/>
                </a:solidFill>
                <a:latin typeface="Tahoma" charset="0"/>
                <a:ea typeface="ＭＳ Ｐゴシック" charset="0"/>
              </a:rPr>
              <a:t>Bandwidth per core reducing</a:t>
            </a:r>
          </a:p>
          <a:p>
            <a:endParaRPr lang="en-US" dirty="0">
              <a:latin typeface="Tahoma" charset="0"/>
            </a:endParaRPr>
          </a:p>
          <a:p>
            <a:r>
              <a:rPr lang="en-US" dirty="0">
                <a:latin typeface="Tahoma" charset="0"/>
              </a:rPr>
              <a:t>Different threads executing on different cores interfere with each other in the main memory system</a:t>
            </a:r>
          </a:p>
          <a:p>
            <a:endParaRPr lang="en-US" dirty="0">
              <a:latin typeface="Tahoma" charset="0"/>
            </a:endParaRPr>
          </a:p>
          <a:p>
            <a:pPr eaLnBrk="1" hangingPunct="1"/>
            <a:r>
              <a:rPr lang="en-US" dirty="0">
                <a:latin typeface="Tahoma" charset="0"/>
              </a:rPr>
              <a:t>Threads delay each other by causing resource contention:</a:t>
            </a:r>
          </a:p>
          <a:p>
            <a:pPr lvl="1" eaLnBrk="1" hangingPunct="1"/>
            <a:r>
              <a:rPr lang="en-US" sz="2000" dirty="0">
                <a:latin typeface="Tahoma" charset="0"/>
                <a:ea typeface="ＭＳ Ｐゴシック" charset="0"/>
              </a:rPr>
              <a:t>Bank, bus, row-buffer conflicts </a:t>
            </a:r>
            <a:r>
              <a:rPr lang="en-US" sz="2000" dirty="0">
                <a:latin typeface="Tahoma" charset="0"/>
                <a:ea typeface="ＭＳ Ｐゴシック" charset="0"/>
                <a:sym typeface="Wingdings" charset="0"/>
              </a:rPr>
              <a:t> reduced DRAM throughput</a:t>
            </a:r>
            <a:endParaRPr lang="en-US" sz="1800" dirty="0">
              <a:latin typeface="Tahoma" charset="0"/>
              <a:ea typeface="ＭＳ Ｐゴシック" charset="0"/>
            </a:endParaRPr>
          </a:p>
          <a:p>
            <a:pPr eaLnBrk="1" hangingPunct="1"/>
            <a:r>
              <a:rPr lang="en-US" dirty="0">
                <a:latin typeface="Tahoma" charset="0"/>
              </a:rPr>
              <a:t>Threads can also destroy each other</a:t>
            </a:r>
            <a:r>
              <a:rPr lang="ja-JP" altLang="en-US" dirty="0">
                <a:latin typeface="Tahoma" charset="0"/>
              </a:rPr>
              <a:t>’</a:t>
            </a:r>
            <a:r>
              <a:rPr lang="en-US" altLang="ja-JP" dirty="0">
                <a:latin typeface="Tahoma" charset="0"/>
              </a:rPr>
              <a:t>s </a:t>
            </a:r>
            <a:r>
              <a:rPr lang="en-US" altLang="ja-JP" dirty="0">
                <a:solidFill>
                  <a:srgbClr val="FF0000"/>
                </a:solidFill>
                <a:latin typeface="Tahoma" charset="0"/>
              </a:rPr>
              <a:t>DRAM bank parallelism </a:t>
            </a:r>
            <a:endParaRPr lang="en-US" altLang="ja-JP" dirty="0">
              <a:latin typeface="Tahoma" charset="0"/>
            </a:endParaRPr>
          </a:p>
          <a:p>
            <a:pPr lvl="1" eaLnBrk="1" hangingPunct="1"/>
            <a:r>
              <a:rPr lang="en-US" sz="2000" dirty="0">
                <a:latin typeface="Tahoma" charset="0"/>
                <a:ea typeface="ＭＳ Ｐゴシック" charset="0"/>
              </a:rPr>
              <a:t>Otherwise parallel requests can become serialized </a:t>
            </a:r>
          </a:p>
          <a:p>
            <a:endParaRPr lang="en-US" dirty="0">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30169F-F3B2-604F-BFCB-49DF05E12298}"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07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107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07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52400" y="152400"/>
            <a:ext cx="9144000" cy="1066800"/>
          </a:xfrm>
        </p:spPr>
        <p:txBody>
          <a:bodyPr/>
          <a:lstStyle/>
          <a:p>
            <a:r>
              <a:rPr lang="en-US" sz="3800">
                <a:latin typeface="Garamond" charset="0"/>
              </a:rPr>
              <a:t>Effects of Inter-Thread Interference in DRAM</a:t>
            </a:r>
          </a:p>
        </p:txBody>
      </p:sp>
      <p:sp>
        <p:nvSpPr>
          <p:cNvPr id="132098" name="Content Placeholder 2"/>
          <p:cNvSpPr>
            <a:spLocks noGrp="1"/>
          </p:cNvSpPr>
          <p:nvPr>
            <p:ph idx="1"/>
          </p:nvPr>
        </p:nvSpPr>
        <p:spPr>
          <a:xfrm>
            <a:off x="228600" y="996950"/>
            <a:ext cx="8610600" cy="5194300"/>
          </a:xfrm>
        </p:spPr>
        <p:txBody>
          <a:bodyPr/>
          <a:lstStyle/>
          <a:p>
            <a:r>
              <a:rPr lang="en-US" dirty="0" err="1">
                <a:latin typeface="Tahoma" charset="0"/>
              </a:rPr>
              <a:t>Queueing</a:t>
            </a:r>
            <a:r>
              <a:rPr lang="en-US" dirty="0">
                <a:latin typeface="Tahoma" charset="0"/>
              </a:rPr>
              <a:t>/contention delays</a:t>
            </a:r>
          </a:p>
          <a:p>
            <a:pPr lvl="1"/>
            <a:r>
              <a:rPr lang="en-US" dirty="0">
                <a:latin typeface="Tahoma" charset="0"/>
                <a:ea typeface="ＭＳ Ｐゴシック" charset="0"/>
              </a:rPr>
              <a:t>Bank conflict, bus conflict, channel conflict, …</a:t>
            </a:r>
          </a:p>
          <a:p>
            <a:endParaRPr lang="en-US" dirty="0">
              <a:latin typeface="Tahoma" charset="0"/>
            </a:endParaRPr>
          </a:p>
          <a:p>
            <a:r>
              <a:rPr lang="en-US" dirty="0">
                <a:latin typeface="Tahoma" charset="0"/>
              </a:rPr>
              <a:t>Additional delays due to DRAM constraints</a:t>
            </a:r>
          </a:p>
          <a:p>
            <a:pPr lvl="1"/>
            <a:r>
              <a:rPr lang="en-US" dirty="0">
                <a:latin typeface="Tahoma" charset="0"/>
                <a:ea typeface="ＭＳ Ｐゴシック" charset="0"/>
              </a:rPr>
              <a:t>Called </a:t>
            </a:r>
            <a:r>
              <a:rPr lang="ja-JP" altLang="en-US" dirty="0">
                <a:latin typeface="Tahoma" charset="0"/>
                <a:ea typeface="ＭＳ Ｐゴシック" charset="0"/>
              </a:rPr>
              <a:t>“</a:t>
            </a:r>
            <a:r>
              <a:rPr lang="en-US" altLang="ja-JP" dirty="0">
                <a:latin typeface="Tahoma" charset="0"/>
                <a:ea typeface="ＭＳ Ｐゴシック" charset="0"/>
              </a:rPr>
              <a:t>protocol overhead</a:t>
            </a:r>
            <a:r>
              <a:rPr lang="ja-JP" altLang="en-US" dirty="0">
                <a:latin typeface="Tahoma" charset="0"/>
                <a:ea typeface="ＭＳ Ｐゴシック" charset="0"/>
              </a:rPr>
              <a:t>”</a:t>
            </a:r>
            <a:endParaRPr lang="en-US" altLang="ja-JP" dirty="0">
              <a:latin typeface="Tahoma" charset="0"/>
              <a:ea typeface="ＭＳ Ｐゴシック" charset="0"/>
            </a:endParaRPr>
          </a:p>
          <a:p>
            <a:pPr lvl="1"/>
            <a:r>
              <a:rPr lang="en-US" dirty="0">
                <a:latin typeface="Tahoma" charset="0"/>
                <a:ea typeface="ＭＳ Ｐゴシック" charset="0"/>
              </a:rPr>
              <a:t>Examples</a:t>
            </a:r>
          </a:p>
          <a:p>
            <a:pPr lvl="2"/>
            <a:r>
              <a:rPr lang="en-US" dirty="0">
                <a:latin typeface="Tahoma" charset="0"/>
                <a:ea typeface="ＭＳ Ｐゴシック" charset="0"/>
              </a:rPr>
              <a:t>Row conflicts</a:t>
            </a:r>
          </a:p>
          <a:p>
            <a:pPr lvl="2"/>
            <a:r>
              <a:rPr lang="en-US" dirty="0">
                <a:latin typeface="Tahoma" charset="0"/>
                <a:ea typeface="ＭＳ Ｐゴシック" charset="0"/>
              </a:rPr>
              <a:t>Read-to-write and write-to-read delays</a:t>
            </a:r>
          </a:p>
          <a:p>
            <a:pPr lvl="2"/>
            <a:endParaRPr lang="en-US" dirty="0">
              <a:latin typeface="Tahoma" charset="0"/>
              <a:ea typeface="ＭＳ Ｐゴシック" charset="0"/>
            </a:endParaRPr>
          </a:p>
          <a:p>
            <a:r>
              <a:rPr lang="en-US" dirty="0">
                <a:latin typeface="Tahoma" charset="0"/>
              </a:rPr>
              <a:t>Loss of intra-thread </a:t>
            </a:r>
            <a:r>
              <a:rPr lang="en-US" dirty="0" smtClean="0">
                <a:latin typeface="Tahoma" charset="0"/>
              </a:rPr>
              <a:t>parallelism</a:t>
            </a:r>
          </a:p>
          <a:p>
            <a:pPr lvl="1"/>
            <a:r>
              <a:rPr lang="en-US" dirty="0" smtClean="0">
                <a:latin typeface="Tahoma" charset="0"/>
              </a:rPr>
              <a:t>A thread’s concurrent requests are serviced serially instead of in parallel</a:t>
            </a:r>
            <a:endParaRPr lang="en-US" dirty="0">
              <a:latin typeface="Tahoma"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132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8F12D-F35C-E049-8674-D45E75E45E61}"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smtClean="0">
                <a:latin typeface="Garamond" charset="0"/>
              </a:rPr>
              <a:t>Problem: QoS-Unaware Memory Control </a:t>
            </a:r>
            <a:endParaRPr lang="en-US" dirty="0">
              <a:latin typeface="Garamond" charset="0"/>
            </a:endParaRPr>
          </a:p>
        </p:txBody>
      </p:sp>
      <p:sp>
        <p:nvSpPr>
          <p:cNvPr id="133122" name="Content Placeholder 2"/>
          <p:cNvSpPr>
            <a:spLocks noGrp="1"/>
          </p:cNvSpPr>
          <p:nvPr>
            <p:ph idx="1"/>
          </p:nvPr>
        </p:nvSpPr>
        <p:spPr>
          <a:xfrm>
            <a:off x="228600" y="996950"/>
            <a:ext cx="8610600" cy="5194300"/>
          </a:xfrm>
        </p:spPr>
        <p:txBody>
          <a:bodyPr/>
          <a:lstStyle/>
          <a:p>
            <a:pPr eaLnBrk="1" hangingPunct="1"/>
            <a:r>
              <a:rPr lang="en-US" dirty="0">
                <a:latin typeface="Tahoma" charset="0"/>
              </a:rPr>
              <a:t>Existing DRAM controllers are unaware of inter-thread interference in DRAM system</a:t>
            </a:r>
          </a:p>
          <a:p>
            <a:pPr eaLnBrk="1" hangingPunct="1"/>
            <a:endParaRPr lang="en-US" dirty="0">
              <a:latin typeface="Tahoma" charset="0"/>
            </a:endParaRPr>
          </a:p>
          <a:p>
            <a:pPr eaLnBrk="1" hangingPunct="1"/>
            <a:r>
              <a:rPr lang="en-US" dirty="0">
                <a:latin typeface="Tahoma" charset="0"/>
              </a:rPr>
              <a:t>They simply aim to maximize DRAM throughput</a:t>
            </a:r>
          </a:p>
          <a:p>
            <a:pPr lvl="1" eaLnBrk="1" hangingPunct="1"/>
            <a:r>
              <a:rPr lang="en-US" sz="2000" dirty="0">
                <a:latin typeface="Tahoma" charset="0"/>
                <a:ea typeface="ＭＳ Ｐゴシック" charset="0"/>
              </a:rPr>
              <a:t>Thread-unaware and thread-unfair</a:t>
            </a:r>
          </a:p>
          <a:p>
            <a:pPr lvl="1" eaLnBrk="1" hangingPunct="1"/>
            <a:r>
              <a:rPr lang="en-US" sz="2000" dirty="0">
                <a:solidFill>
                  <a:srgbClr val="FF0000"/>
                </a:solidFill>
                <a:latin typeface="Tahoma" charset="0"/>
                <a:ea typeface="ＭＳ Ｐゴシック" charset="0"/>
              </a:rPr>
              <a:t>No intent to service each thread</a:t>
            </a:r>
            <a:r>
              <a:rPr lang="ja-JP" altLang="en-US" sz="2000" dirty="0">
                <a:solidFill>
                  <a:srgbClr val="FF0000"/>
                </a:solidFill>
                <a:latin typeface="Tahoma" charset="0"/>
                <a:ea typeface="ＭＳ Ｐゴシック" charset="0"/>
              </a:rPr>
              <a:t>’</a:t>
            </a:r>
            <a:r>
              <a:rPr lang="en-US" altLang="ja-JP" sz="2000" dirty="0">
                <a:solidFill>
                  <a:srgbClr val="FF0000"/>
                </a:solidFill>
                <a:latin typeface="Tahoma" charset="0"/>
                <a:ea typeface="ＭＳ Ｐゴシック" charset="0"/>
              </a:rPr>
              <a:t>s requests in parallel</a:t>
            </a:r>
          </a:p>
          <a:p>
            <a:pPr lvl="1" eaLnBrk="1" hangingPunct="1"/>
            <a:r>
              <a:rPr lang="en-US" sz="2000" dirty="0">
                <a:latin typeface="Tahoma" charset="0"/>
                <a:ea typeface="ＭＳ Ｐゴシック" charset="0"/>
              </a:rPr>
              <a:t>FR-FCFS policy: 1) row-hit first, 2) oldest first</a:t>
            </a:r>
          </a:p>
          <a:p>
            <a:pPr lvl="2" eaLnBrk="1" hangingPunct="1"/>
            <a:r>
              <a:rPr lang="en-US" sz="1800" dirty="0">
                <a:latin typeface="Tahoma" charset="0"/>
                <a:ea typeface="ＭＳ Ｐゴシック" charset="0"/>
              </a:rPr>
              <a:t>Unfairly prioritizes threads with high row-buffer locality </a:t>
            </a:r>
            <a:endParaRPr lang="en-US" sz="1800" dirty="0" smtClean="0">
              <a:latin typeface="Tahoma" charset="0"/>
              <a:ea typeface="ＭＳ Ｐゴシック" charset="0"/>
            </a:endParaRPr>
          </a:p>
          <a:p>
            <a:pPr lvl="2" eaLnBrk="1" hangingPunct="1"/>
            <a:r>
              <a:rPr lang="en-US" sz="1800" dirty="0" smtClean="0">
                <a:latin typeface="Tahoma" charset="0"/>
                <a:ea typeface="ＭＳ Ｐゴシック" charset="0"/>
              </a:rPr>
              <a:t>Unfairly prioritizes threads that are memory intensive (many outstanding memory accesses)</a:t>
            </a:r>
            <a:endParaRPr lang="en-US" sz="1800" dirty="0">
              <a:latin typeface="Tahoma" charset="0"/>
              <a:ea typeface="ＭＳ Ｐゴシック" charset="0"/>
            </a:endParaRPr>
          </a:p>
          <a:p>
            <a:endParaRPr lang="en-US" dirty="0">
              <a:latin typeface="Tahoma" charset="0"/>
            </a:endParaRPr>
          </a:p>
        </p:txBody>
      </p:sp>
      <p:sp>
        <p:nvSpPr>
          <p:cNvPr id="1331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AEBDBE-A8DB-514B-97E4-CB409D0AFBA1}"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z="3300" dirty="0" smtClean="0">
                <a:latin typeface="Garamond" charset="0"/>
              </a:rPr>
              <a:t>Solution: QoS</a:t>
            </a:r>
            <a:r>
              <a:rPr lang="en-US" sz="3300" dirty="0">
                <a:latin typeface="Garamond" charset="0"/>
              </a:rPr>
              <a:t>-Aware Memory Request Scheduling</a:t>
            </a:r>
          </a:p>
        </p:txBody>
      </p:sp>
      <p:sp>
        <p:nvSpPr>
          <p:cNvPr id="3" name="Content Placeholder 2"/>
          <p:cNvSpPr>
            <a:spLocks noGrp="1"/>
          </p:cNvSpPr>
          <p:nvPr>
            <p:ph idx="1"/>
          </p:nvPr>
        </p:nvSpPr>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How to schedule requests to provide</a:t>
            </a:r>
          </a:p>
          <a:p>
            <a:pPr lvl="1"/>
            <a:r>
              <a:rPr lang="en-US">
                <a:latin typeface="Tahoma" charset="0"/>
              </a:rPr>
              <a:t>High system performance</a:t>
            </a:r>
          </a:p>
          <a:p>
            <a:pPr lvl="1"/>
            <a:r>
              <a:rPr lang="en-US">
                <a:latin typeface="Tahoma" charset="0"/>
              </a:rPr>
              <a:t>High fairness to applications</a:t>
            </a:r>
          </a:p>
          <a:p>
            <a:pPr lvl="1"/>
            <a:r>
              <a:rPr lang="en-US">
                <a:latin typeface="Tahoma" charset="0"/>
              </a:rPr>
              <a:t>Configurability to system software </a:t>
            </a:r>
          </a:p>
          <a:p>
            <a:pPr lvl="1"/>
            <a:endParaRPr lang="en-US">
              <a:latin typeface="Tahoma" charset="0"/>
            </a:endParaRPr>
          </a:p>
          <a:p>
            <a:r>
              <a:rPr lang="en-US">
                <a:latin typeface="Tahoma" charset="0"/>
              </a:rPr>
              <a:t>Memory controller needs to be aware of threads</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2E3B0E-F0EA-4546-85CB-5FB715CA416B}"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
        <p:nvSpPr>
          <p:cNvPr id="15" name="Rounded Rectangle 14"/>
          <p:cNvSpPr/>
          <p:nvPr/>
        </p:nvSpPr>
        <p:spPr>
          <a:xfrm>
            <a:off x="2209800" y="1981200"/>
            <a:ext cx="1447800" cy="838200"/>
          </a:xfrm>
          <a:prstGeom prst="roundRect">
            <a:avLst/>
          </a:prstGeom>
          <a:noFill/>
          <a:ln w="31750" cap="flat" cmpd="sng" algn="ctr">
            <a:solidFill>
              <a:sysClr val="windowText" lastClr="000000"/>
            </a:solidFill>
            <a:prstDash val="sysDot"/>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16" name="Rectangle 15"/>
          <p:cNvSpPr/>
          <p:nvPr/>
        </p:nvSpPr>
        <p:spPr>
          <a:xfrm>
            <a:off x="2286000" y="2095500"/>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algn="ctr" fontAlgn="auto">
              <a:lnSpc>
                <a:spcPct val="90000"/>
              </a:lnSpc>
              <a:spcBef>
                <a:spcPts val="0"/>
              </a:spcBef>
              <a:spcAft>
                <a:spcPts val="0"/>
              </a:spcAft>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200" kern="0" dirty="0">
                <a:solidFill>
                  <a:sysClr val="window" lastClr="FFFFFF"/>
                </a:solidFill>
                <a:latin typeface="Calibri"/>
              </a:rPr>
              <a:t>Core</a:t>
            </a:r>
          </a:p>
        </p:txBody>
      </p:sp>
      <p:grpSp>
        <p:nvGrpSpPr>
          <p:cNvPr id="134164" name="Group 20"/>
          <p:cNvGrpSpPr>
            <a:grpSpLocks/>
          </p:cNvGrpSpPr>
          <p:nvPr/>
        </p:nvGrpSpPr>
        <p:grpSpPr bwMode="auto">
          <a:xfrm>
            <a:off x="3759200" y="2133600"/>
            <a:ext cx="1676400" cy="457200"/>
            <a:chOff x="5105400" y="1866900"/>
            <a:chExt cx="1676400" cy="457200"/>
          </a:xfrm>
        </p:grpSpPr>
        <p:sp>
          <p:nvSpPr>
            <p:cNvPr id="22" name="Left-Right Arrow 21"/>
            <p:cNvSpPr/>
            <p:nvPr/>
          </p:nvSpPr>
          <p:spPr>
            <a:xfrm>
              <a:off x="5105400" y="1978025"/>
              <a:ext cx="457200" cy="23495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fontAlgn="auto">
                <a:spcBef>
                  <a:spcPts val="0"/>
                </a:spcBef>
                <a:spcAft>
                  <a:spcPts val="0"/>
                </a:spcAft>
                <a:defRPr/>
              </a:pPr>
              <a:r>
                <a:rPr lang="en-US" sz="2000" kern="0" dirty="0">
                  <a:solidFill>
                    <a:sysClr val="window" lastClr="FFFFFF"/>
                  </a:solidFill>
                  <a:latin typeface="Calibri"/>
                </a:rPr>
                <a:t>Memory</a:t>
              </a:r>
            </a:p>
          </p:txBody>
        </p:sp>
      </p:grpSp>
      <p:cxnSp>
        <p:nvCxnSpPr>
          <p:cNvPr id="24" name="Curved Connector 23"/>
          <p:cNvCxnSpPr>
            <a:cxnSpLocks noChangeShapeType="1"/>
          </p:cNvCxnSpPr>
          <p:nvPr/>
        </p:nvCxnSpPr>
        <p:spPr bwMode="auto">
          <a:xfrm rot="5400000" flipH="1" flipV="1">
            <a:off x="3010694" y="1524794"/>
            <a:ext cx="493712" cy="647700"/>
          </a:xfrm>
          <a:prstGeom prst="curvedConnector2">
            <a:avLst/>
          </a:prstGeom>
          <a:noFill/>
          <a:ln w="19050">
            <a:solidFill>
              <a:srgbClr val="FF0000"/>
            </a:solidFill>
            <a:round/>
            <a:headEnd/>
            <a:tailEnd type="arrow" w="lg" len="lg"/>
          </a:ln>
          <a:extLst>
            <a:ext uri="{909E8E84-426E-40dd-AFC4-6F175D3DCCD1}">
              <a14:hiddenFill xmlns:a14="http://schemas.microsoft.com/office/drawing/2010/main">
                <a:noFill/>
              </a14:hiddenFill>
            </a:ext>
          </a:extLst>
        </p:spPr>
      </p:cxnSp>
      <p:sp>
        <p:nvSpPr>
          <p:cNvPr id="26" name="TextBox 25"/>
          <p:cNvSpPr txBox="1"/>
          <p:nvPr/>
        </p:nvSpPr>
        <p:spPr>
          <a:xfrm>
            <a:off x="3635375" y="1196975"/>
            <a:ext cx="4087813" cy="830263"/>
          </a:xfrm>
          <a:prstGeom prst="rect">
            <a:avLst/>
          </a:prstGeom>
          <a:noFill/>
        </p:spPr>
        <p:txBody>
          <a:bodyPr>
            <a:spAutoFit/>
          </a:bodyPr>
          <a:lstStyle/>
          <a:p>
            <a:pPr fontAlgn="auto">
              <a:spcBef>
                <a:spcPts val="0"/>
              </a:spcBef>
              <a:spcAft>
                <a:spcPts val="0"/>
              </a:spcAft>
              <a:defRPr/>
            </a:pPr>
            <a:r>
              <a:rPr lang="en-US" sz="2400" i="1" kern="0" dirty="0">
                <a:solidFill>
                  <a:srgbClr val="FF0000"/>
                </a:solidFill>
                <a:latin typeface="Tahoma"/>
              </a:rPr>
              <a:t>Resolves memory contention by scheduling requests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Stall-Time Fair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67544" y="4293096"/>
            <a:ext cx="8188622" cy="1200329"/>
          </a:xfrm>
          <a:prstGeom prst="rect">
            <a:avLst/>
          </a:prstGeom>
          <a:noFill/>
        </p:spPr>
        <p:txBody>
          <a:bodyPr wrap="none" rtlCol="0">
            <a:spAutoFit/>
          </a:bodyPr>
          <a:lstStyle/>
          <a:p>
            <a:pPr algn="ctr"/>
            <a:r>
              <a:rPr lang="en-US" u="sng" dirty="0"/>
              <a:t>Onur Mutlu</a:t>
            </a:r>
            <a:r>
              <a:rPr lang="en-US" dirty="0"/>
              <a:t>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
        <p:nvSpPr>
          <p:cNvPr id="5" name="TextBox 4"/>
          <p:cNvSpPr txBox="1"/>
          <p:nvPr/>
        </p:nvSpPr>
        <p:spPr>
          <a:xfrm>
            <a:off x="6516216" y="6381328"/>
            <a:ext cx="2416046" cy="369332"/>
          </a:xfrm>
          <a:prstGeom prst="rect">
            <a:avLst/>
          </a:prstGeom>
          <a:noFill/>
        </p:spPr>
        <p:txBody>
          <a:bodyPr wrap="none" rtlCol="0">
            <a:spAutoFit/>
          </a:bodyPr>
          <a:lstStyle/>
          <a:p>
            <a:r>
              <a:rPr lang="en-US" dirty="0" smtClean="0">
                <a:hlinkClick r:id="rId6" action="ppaction://hlinkpres?slideindex=1&amp;slidetitle="/>
              </a:rPr>
              <a:t>STFM Micro 2007 Talk</a:t>
            </a:r>
            <a:endParaRPr lang="en-US" dirty="0"/>
          </a:p>
        </p:txBody>
      </p:sp>
    </p:spTree>
    <p:extLst>
      <p:ext uri="{BB962C8B-B14F-4D97-AF65-F5344CB8AC3E}">
        <p14:creationId xmlns:p14="http://schemas.microsoft.com/office/powerpoint/2010/main" val="13401611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Garamond" charset="0"/>
              </a:rPr>
              <a:t>The Problem: Unfairness</a:t>
            </a:r>
            <a:endParaRPr lang="en-US" dirty="0">
              <a:latin typeface="Garamond" charset="0"/>
            </a:endParaRP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67960"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p>
          <a:p>
            <a:pPr eaLnBrk="1" hangingPunct="1">
              <a:lnSpc>
                <a:spcPct val="90000"/>
              </a:lnSpc>
              <a:defRPr/>
            </a:pPr>
            <a:r>
              <a:rPr lang="en-US" dirty="0" smtClean="0"/>
              <a:t>Unable to enforce priorities or service-level agreements</a:t>
            </a:r>
            <a:endParaRPr lang="en-US" sz="1400" dirty="0">
              <a:solidFill>
                <a:srgbClr val="2C6123"/>
              </a:solidFill>
            </a:endParaRPr>
          </a:p>
          <a:p>
            <a:pPr eaLnBrk="1" hangingPunct="1">
              <a:lnSpc>
                <a:spcPct val="90000"/>
              </a:lnSpc>
              <a:defRPr/>
            </a:pPr>
            <a:r>
              <a:rPr lang="en-US" dirty="0" smtClean="0"/>
              <a:t>Low system performance</a:t>
            </a:r>
          </a:p>
          <a:p>
            <a:pPr eaLnBrk="1" hangingPunct="1">
              <a:lnSpc>
                <a:spcPct val="90000"/>
              </a:lnSpc>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26</a:t>
            </a:fld>
            <a:endParaRPr lang="en-US" altLang="en-US" dirty="0"/>
          </a:p>
        </p:txBody>
      </p:sp>
    </p:spTree>
    <p:custDataLst>
      <p:tags r:id="rId2"/>
    </p:custDataLst>
    <p:extLst>
      <p:ext uri="{BB962C8B-B14F-4D97-AF65-F5344CB8AC3E}">
        <p14:creationId xmlns:p14="http://schemas.microsoft.com/office/powerpoint/2010/main" val="296897463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1"/>
            <a:r>
              <a:rPr lang="en-US">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1351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F3B2BB-404A-4944-9288-3665C3F5FE3D}"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BDE231-D1C7-4F4D-A363-DA074F9F7269}"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
        <p:nvSpPr>
          <p:cNvPr id="13619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4DCE62-E9C8-AA4E-895B-172FEDE436F2}"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
        <p:nvSpPr>
          <p:cNvPr id="13824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r>
              <a:rPr lang="en-US">
                <a:latin typeface="Garamond" charset="0"/>
              </a:rPr>
              <a:t>Today</a:t>
            </a:r>
          </a:p>
        </p:txBody>
      </p:sp>
      <p:sp>
        <p:nvSpPr>
          <p:cNvPr id="250882" name="Content Placeholder 2"/>
          <p:cNvSpPr>
            <a:spLocks noGrp="1"/>
          </p:cNvSpPr>
          <p:nvPr>
            <p:ph idx="1"/>
          </p:nvPr>
        </p:nvSpPr>
        <p:spPr>
          <a:xfrm>
            <a:off x="228600" y="996950"/>
            <a:ext cx="8610600" cy="5194300"/>
          </a:xfrm>
        </p:spPr>
        <p:txBody>
          <a:bodyPr/>
          <a:lstStyle/>
          <a:p>
            <a:r>
              <a:rPr lang="en-US" dirty="0" smtClean="0">
                <a:latin typeface="Tahoma" charset="0"/>
              </a:rPr>
              <a:t>Row Buffer Management Policies</a:t>
            </a:r>
          </a:p>
          <a:p>
            <a:endParaRPr lang="en-US" dirty="0" smtClean="0">
              <a:latin typeface="Tahoma" charset="0"/>
            </a:endParaRPr>
          </a:p>
          <a:p>
            <a:r>
              <a:rPr lang="en-US" dirty="0" smtClean="0">
                <a:latin typeface="Tahoma" charset="0"/>
              </a:rPr>
              <a:t>Memory </a:t>
            </a:r>
            <a:r>
              <a:rPr lang="en-US" dirty="0">
                <a:latin typeface="Tahoma" charset="0"/>
              </a:rPr>
              <a:t>Interference (and Techniques to Manage It</a:t>
            </a:r>
            <a:r>
              <a:rPr lang="en-US" dirty="0" smtClean="0">
                <a:latin typeface="Tahoma" charset="0"/>
              </a:rPr>
              <a:t>)</a:t>
            </a:r>
          </a:p>
          <a:p>
            <a:pPr lvl="1"/>
            <a:r>
              <a:rPr lang="en-US" dirty="0" smtClean="0">
                <a:latin typeface="Tahoma" charset="0"/>
              </a:rPr>
              <a:t>With a focus on Memory Request Scheduling</a:t>
            </a:r>
          </a:p>
          <a:p>
            <a:endParaRPr lang="en-US" dirty="0" smtClean="0">
              <a:latin typeface="Tahoma" charset="0"/>
            </a:endParaRPr>
          </a:p>
          <a:p>
            <a:endParaRPr lang="en-US" dirty="0">
              <a:latin typeface="Tahoma" charset="0"/>
            </a:endParaRP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FF4030-16E6-514E-933B-DA2D78D8876B}" type="slidenum">
              <a:rPr lang="en-US" sz="1600">
                <a:solidFill>
                  <a:srgbClr val="000000"/>
                </a:solidFill>
                <a:latin typeface="Garamond" charset="0"/>
                <a:cs typeface="Arial" charset="0"/>
              </a:rPr>
              <a:pPr eaLnBrk="1" hangingPunct="1"/>
              <a:t>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2B78AD-99C8-414A-AEEF-D59AC78FF749}"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
        <p:nvSpPr>
          <p:cNvPr id="140290" name="Rectangle 2"/>
          <p:cNvSpPr>
            <a:spLocks noGrp="1" noChangeArrowheads="1"/>
          </p:cNvSpPr>
          <p:nvPr>
            <p:ph type="title"/>
          </p:nvPr>
        </p:nvSpPr>
        <p:spPr/>
        <p:txBody>
          <a:bodyPr/>
          <a:lstStyle/>
          <a:p>
            <a:r>
              <a:rPr lang="en-US">
                <a:latin typeface="Garamond" charset="0"/>
              </a:rPr>
              <a:t>How Does STFM Prevent Unfairness?</a:t>
            </a:r>
          </a:p>
        </p:txBody>
      </p:sp>
      <p:sp>
        <p:nvSpPr>
          <p:cNvPr id="140291" name="Rectangle 3"/>
          <p:cNvSpPr>
            <a:spLocks noChangeArrowheads="1"/>
          </p:cNvSpPr>
          <p:nvPr/>
        </p:nvSpPr>
        <p:spPr bwMode="auto">
          <a:xfrm>
            <a:off x="5319713" y="1506538"/>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29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29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29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00" name="Text Box 12"/>
          <p:cNvSpPr txBox="1">
            <a:spLocks noChangeArrowheads="1"/>
          </p:cNvSpPr>
          <p:nvPr/>
        </p:nvSpPr>
        <p:spPr bwMode="auto">
          <a:xfrm>
            <a:off x="6886575" y="4271963"/>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CC0000"/>
                </a:solidFill>
                <a:cs typeface="Arial" charset="0"/>
              </a:rPr>
              <a:t>Row Buffer</a:t>
            </a:r>
          </a:p>
        </p:txBody>
      </p:sp>
      <p:sp>
        <p:nvSpPr>
          <p:cNvPr id="140301" name="Rectangle 13"/>
          <p:cNvSpPr>
            <a:spLocks noChangeArrowheads="1"/>
          </p:cNvSpPr>
          <p:nvPr/>
        </p:nvSpPr>
        <p:spPr bwMode="auto">
          <a:xfrm>
            <a:off x="4397375" y="1506538"/>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02" name="Line 15"/>
          <p:cNvSpPr>
            <a:spLocks noChangeShapeType="1"/>
          </p:cNvSpPr>
          <p:nvPr/>
        </p:nvSpPr>
        <p:spPr bwMode="auto">
          <a:xfrm>
            <a:off x="5549900"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3" name="Line 16"/>
          <p:cNvSpPr>
            <a:spLocks noChangeShapeType="1"/>
          </p:cNvSpPr>
          <p:nvPr/>
        </p:nvSpPr>
        <p:spPr bwMode="auto">
          <a:xfrm>
            <a:off x="5780088"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4" name="Line 17"/>
          <p:cNvSpPr>
            <a:spLocks noChangeShapeType="1"/>
          </p:cNvSpPr>
          <p:nvPr/>
        </p:nvSpPr>
        <p:spPr bwMode="auto">
          <a:xfrm>
            <a:off x="6011863"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5" name="Line 18"/>
          <p:cNvSpPr>
            <a:spLocks noChangeShapeType="1"/>
          </p:cNvSpPr>
          <p:nvPr/>
        </p:nvSpPr>
        <p:spPr bwMode="auto">
          <a:xfrm>
            <a:off x="6242050"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6" name="Line 19"/>
          <p:cNvSpPr>
            <a:spLocks noChangeShapeType="1"/>
          </p:cNvSpPr>
          <p:nvPr/>
        </p:nvSpPr>
        <p:spPr bwMode="auto">
          <a:xfrm>
            <a:off x="6472238"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7" name="Line 20"/>
          <p:cNvSpPr>
            <a:spLocks noChangeShapeType="1"/>
          </p:cNvSpPr>
          <p:nvPr/>
        </p:nvSpPr>
        <p:spPr bwMode="auto">
          <a:xfrm>
            <a:off x="6702425" y="1506538"/>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0309" name="Line 22"/>
          <p:cNvSpPr>
            <a:spLocks noChangeShapeType="1"/>
          </p:cNvSpPr>
          <p:nvPr/>
        </p:nvSpPr>
        <p:spPr bwMode="auto">
          <a:xfrm>
            <a:off x="4859338"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0" name="Line 23"/>
          <p:cNvSpPr>
            <a:spLocks noChangeShapeType="1"/>
          </p:cNvSpPr>
          <p:nvPr/>
        </p:nvSpPr>
        <p:spPr bwMode="auto">
          <a:xfrm>
            <a:off x="6126163" y="4618038"/>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1" name="Line 24"/>
          <p:cNvSpPr>
            <a:spLocks noChangeShapeType="1"/>
          </p:cNvSpPr>
          <p:nvPr/>
        </p:nvSpPr>
        <p:spPr bwMode="auto">
          <a:xfrm>
            <a:off x="3763963"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2" name="Line 25"/>
          <p:cNvSpPr>
            <a:spLocks noChangeShapeType="1"/>
          </p:cNvSpPr>
          <p:nvPr/>
        </p:nvSpPr>
        <p:spPr bwMode="auto">
          <a:xfrm>
            <a:off x="4911725"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3" name="Line 26"/>
          <p:cNvSpPr>
            <a:spLocks noChangeShapeType="1"/>
          </p:cNvSpPr>
          <p:nvPr/>
        </p:nvSpPr>
        <p:spPr bwMode="auto">
          <a:xfrm>
            <a:off x="6126163" y="5316538"/>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0314" name="Text Box 27"/>
          <p:cNvSpPr txBox="1">
            <a:spLocks noChangeArrowheads="1"/>
          </p:cNvSpPr>
          <p:nvPr/>
        </p:nvSpPr>
        <p:spPr bwMode="auto">
          <a:xfrm>
            <a:off x="5780088" y="55975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Data</a:t>
            </a:r>
          </a:p>
        </p:txBody>
      </p:sp>
      <p:sp>
        <p:nvSpPr>
          <p:cNvPr id="140315" name="Text Box 28"/>
          <p:cNvSpPr txBox="1">
            <a:spLocks noChangeArrowheads="1"/>
          </p:cNvSpPr>
          <p:nvPr/>
        </p:nvSpPr>
        <p:spPr bwMode="auto">
          <a:xfrm>
            <a:off x="5722938" y="428466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14031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17" name="Rectangle 30"/>
          <p:cNvSpPr>
            <a:spLocks noChangeArrowheads="1"/>
          </p:cNvSpPr>
          <p:nvPr/>
        </p:nvSpPr>
        <p:spPr bwMode="auto">
          <a:xfrm>
            <a:off x="654050" y="21399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1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1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20" name="Rectangle 33"/>
          <p:cNvSpPr>
            <a:spLocks noChangeArrowheads="1"/>
          </p:cNvSpPr>
          <p:nvPr/>
        </p:nvSpPr>
        <p:spPr bwMode="auto">
          <a:xfrm>
            <a:off x="654050" y="33496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2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8963" name="Text Box 35"/>
          <p:cNvSpPr txBox="1">
            <a:spLocks noChangeArrowheads="1"/>
          </p:cNvSpPr>
          <p:nvPr/>
        </p:nvSpPr>
        <p:spPr bwMode="auto">
          <a:xfrm>
            <a:off x="811213" y="375285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508965" name="Text Box 37"/>
          <p:cNvSpPr txBox="1">
            <a:spLocks noChangeArrowheads="1"/>
          </p:cNvSpPr>
          <p:nvPr/>
        </p:nvSpPr>
        <p:spPr bwMode="auto">
          <a:xfrm>
            <a:off x="5699125" y="4283075"/>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16</a:t>
            </a:r>
          </a:p>
        </p:txBody>
      </p:sp>
      <p:sp>
        <p:nvSpPr>
          <p:cNvPr id="508967" name="Text Box 39"/>
          <p:cNvSpPr txBox="1">
            <a:spLocks noChangeArrowheads="1"/>
          </p:cNvSpPr>
          <p:nvPr/>
        </p:nvSpPr>
        <p:spPr bwMode="auto">
          <a:xfrm>
            <a:off x="811213" y="338613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68" name="Text Box 40"/>
          <p:cNvSpPr txBox="1">
            <a:spLocks noChangeArrowheads="1"/>
          </p:cNvSpPr>
          <p:nvPr/>
        </p:nvSpPr>
        <p:spPr bwMode="auto">
          <a:xfrm>
            <a:off x="812800" y="2979738"/>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111</a:t>
            </a:r>
          </a:p>
        </p:txBody>
      </p:sp>
      <p:sp>
        <p:nvSpPr>
          <p:cNvPr id="508969" name="Text Box 41"/>
          <p:cNvSpPr txBox="1">
            <a:spLocks noChangeArrowheads="1"/>
          </p:cNvSpPr>
          <p:nvPr/>
        </p:nvSpPr>
        <p:spPr bwMode="auto">
          <a:xfrm>
            <a:off x="811213" y="3386138"/>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0" name="Text Box 42"/>
          <p:cNvSpPr txBox="1">
            <a:spLocks noChangeArrowheads="1"/>
          </p:cNvSpPr>
          <p:nvPr/>
        </p:nvSpPr>
        <p:spPr bwMode="auto">
          <a:xfrm>
            <a:off x="814388" y="33940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1" name="Text Box 43"/>
          <p:cNvSpPr txBox="1">
            <a:spLocks noChangeArrowheads="1"/>
          </p:cNvSpPr>
          <p:nvPr/>
        </p:nvSpPr>
        <p:spPr bwMode="auto">
          <a:xfrm>
            <a:off x="838200" y="21621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Row 5</a:t>
            </a:r>
          </a:p>
        </p:txBody>
      </p:sp>
      <p:sp>
        <p:nvSpPr>
          <p:cNvPr id="508972" name="Text Box 44"/>
          <p:cNvSpPr txBox="1">
            <a:spLocks noChangeArrowheads="1"/>
          </p:cNvSpPr>
          <p:nvPr/>
        </p:nvSpPr>
        <p:spPr bwMode="auto">
          <a:xfrm>
            <a:off x="827088" y="26019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3" name="Text Box 45"/>
          <p:cNvSpPr txBox="1">
            <a:spLocks noChangeArrowheads="1"/>
          </p:cNvSpPr>
          <p:nvPr/>
        </p:nvSpPr>
        <p:spPr bwMode="auto">
          <a:xfrm>
            <a:off x="827088" y="26019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508974" name="Text Box 46"/>
          <p:cNvSpPr txBox="1">
            <a:spLocks noChangeArrowheads="1"/>
          </p:cNvSpPr>
          <p:nvPr/>
        </p:nvSpPr>
        <p:spPr bwMode="auto">
          <a:xfrm>
            <a:off x="827088" y="175895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Row 0</a:t>
            </a:r>
          </a:p>
        </p:txBody>
      </p:sp>
      <p:sp>
        <p:nvSpPr>
          <p:cNvPr id="14033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35" name="Rectangle 48"/>
          <p:cNvSpPr>
            <a:spLocks noChangeArrowheads="1"/>
          </p:cNvSpPr>
          <p:nvPr/>
        </p:nvSpPr>
        <p:spPr bwMode="auto">
          <a:xfrm>
            <a:off x="1806575" y="4868863"/>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36" name="Text Box 49"/>
          <p:cNvSpPr txBox="1">
            <a:spLocks noChangeArrowheads="1"/>
          </p:cNvSpPr>
          <p:nvPr/>
        </p:nvSpPr>
        <p:spPr bwMode="auto">
          <a:xfrm>
            <a:off x="307975" y="44862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T0 Slowdown</a:t>
            </a:r>
          </a:p>
        </p:txBody>
      </p:sp>
      <p:sp>
        <p:nvSpPr>
          <p:cNvPr id="140337" name="Text Box 50"/>
          <p:cNvSpPr txBox="1">
            <a:spLocks noChangeArrowheads="1"/>
          </p:cNvSpPr>
          <p:nvPr/>
        </p:nvSpPr>
        <p:spPr bwMode="auto">
          <a:xfrm>
            <a:off x="307975" y="486886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1.00</a:t>
            </a:r>
          </a:p>
        </p:txBody>
      </p:sp>
      <p:sp>
        <p:nvSpPr>
          <p:cNvPr id="14034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8982" name="Text Box 54"/>
          <p:cNvSpPr txBox="1">
            <a:spLocks noChangeArrowheads="1"/>
          </p:cNvSpPr>
          <p:nvPr/>
        </p:nvSpPr>
        <p:spPr bwMode="auto">
          <a:xfrm>
            <a:off x="1863725" y="53403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1.00</a:t>
            </a:r>
          </a:p>
        </p:txBody>
      </p:sp>
      <p:sp>
        <p:nvSpPr>
          <p:cNvPr id="140342" name="Text Box 55"/>
          <p:cNvSpPr txBox="1">
            <a:spLocks noChangeArrowheads="1"/>
          </p:cNvSpPr>
          <p:nvPr/>
        </p:nvSpPr>
        <p:spPr bwMode="auto">
          <a:xfrm>
            <a:off x="307975" y="53086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1.06</a:t>
            </a:r>
          </a:p>
        </p:txBody>
      </p:sp>
      <p:sp>
        <p:nvSpPr>
          <p:cNvPr id="140347" name="Rectangle 60"/>
          <p:cNvSpPr>
            <a:spLocks noChangeArrowheads="1"/>
          </p:cNvSpPr>
          <p:nvPr/>
        </p:nvSpPr>
        <p:spPr bwMode="auto">
          <a:xfrm>
            <a:off x="1346200" y="5791200"/>
            <a:ext cx="328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sym typeface="Symbol" charset="0"/>
              </a:rPr>
              <a:t></a:t>
            </a:r>
          </a:p>
        </p:txBody>
      </p:sp>
      <p:sp>
        <p:nvSpPr>
          <p:cNvPr id="140348" name="Rectangle 61"/>
          <p:cNvSpPr>
            <a:spLocks noChangeArrowheads="1"/>
          </p:cNvSpPr>
          <p:nvPr/>
        </p:nvSpPr>
        <p:spPr bwMode="auto">
          <a:xfrm>
            <a:off x="1806575" y="5791200"/>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0349" name="Text Box 62"/>
          <p:cNvSpPr txBox="1">
            <a:spLocks noChangeArrowheads="1"/>
          </p:cNvSpPr>
          <p:nvPr/>
        </p:nvSpPr>
        <p:spPr bwMode="auto">
          <a:xfrm>
            <a:off x="1863725" y="58166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8992" name="Text Box 64"/>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09007" name="Text Box 79"/>
          <p:cNvSpPr txBox="1">
            <a:spLocks noChangeArrowheads="1"/>
          </p:cNvSpPr>
          <p:nvPr/>
        </p:nvSpPr>
        <p:spPr bwMode="auto">
          <a:xfrm>
            <a:off x="5667375" y="42735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16</a:t>
            </a:r>
          </a:p>
        </p:txBody>
      </p:sp>
      <p:sp>
        <p:nvSpPr>
          <p:cNvPr id="509008" name="Text Box 80"/>
          <p:cNvSpPr txBox="1">
            <a:spLocks noChangeArrowheads="1"/>
          </p:cNvSpPr>
          <p:nvPr/>
        </p:nvSpPr>
        <p:spPr bwMode="auto">
          <a:xfrm>
            <a:off x="5667375" y="42735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Row 111</a:t>
            </a:r>
          </a:p>
        </p:txBody>
      </p:sp>
      <p:sp>
        <p:nvSpPr>
          <p:cNvPr id="83" name="Trapezoid 82"/>
          <p:cNvSpPr/>
          <p:nvPr/>
        </p:nvSpPr>
        <p:spPr bwMode="auto">
          <a:xfrm rot="10800000">
            <a:off x="5314950" y="4889500"/>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algorithm for fair multi-core memory scheduling</a:t>
            </a:r>
          </a:p>
          <a:p>
            <a:pPr lvl="1"/>
            <a:r>
              <a:rPr lang="en-US" dirty="0" smtClean="0"/>
              <a:t>Provides a mechanism to estimate memory slowdown of a thread</a:t>
            </a:r>
          </a:p>
          <a:p>
            <a:pPr lvl="1"/>
            <a:r>
              <a:rPr lang="en-US" dirty="0" smtClean="0"/>
              <a:t>Good at providing fairness</a:t>
            </a:r>
          </a:p>
          <a:p>
            <a:pPr lvl="1"/>
            <a:r>
              <a:rPr lang="en-US" dirty="0" smtClean="0"/>
              <a:t>Being fair can improve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31</a:t>
            </a:fld>
            <a:endParaRPr lang="en-US"/>
          </a:p>
        </p:txBody>
      </p:sp>
    </p:spTree>
    <p:extLst>
      <p:ext uri="{BB962C8B-B14F-4D97-AF65-F5344CB8AC3E}">
        <p14:creationId xmlns:p14="http://schemas.microsoft.com/office/powerpoint/2010/main" val="36849751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Parallelism-Aware Batch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138243" y="4293096"/>
            <a:ext cx="6847223" cy="1477328"/>
          </a:xfrm>
          <a:prstGeom prst="rect">
            <a:avLst/>
          </a:prstGeom>
          <a:noFill/>
        </p:spPr>
        <p:txBody>
          <a:bodyPr wrap="none" rtlCol="0">
            <a:spAutoFit/>
          </a:bodyPr>
          <a:lstStyle/>
          <a:p>
            <a:pPr algn="ctr"/>
            <a:r>
              <a:rPr lang="en-US" u="sng" dirty="0"/>
              <a:t>Onur Mutlu</a:t>
            </a:r>
            <a:r>
              <a:rPr lang="en-US" dirty="0"/>
              <a:t> and Thomas Moscibroda, </a:t>
            </a:r>
            <a:br>
              <a:rPr lang="en-US" dirty="0"/>
            </a:br>
            <a:r>
              <a:rPr lang="en-US" b="1" dirty="0">
                <a:hlinkClick r:id="rId3"/>
              </a:rPr>
              <a:t>"Parallelism-Aware Batch Scheduling: Enhancing both </a:t>
            </a:r>
            <a:endParaRPr lang="en-US" b="1" dirty="0" smtClean="0">
              <a:hlinkClick r:id="rId3"/>
            </a:endParaRPr>
          </a:p>
          <a:p>
            <a:pPr algn="ctr"/>
            <a:r>
              <a:rPr lang="en-US" b="1" dirty="0" smtClean="0">
                <a:hlinkClick r:id="rId3"/>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6" y="6381328"/>
            <a:ext cx="2536497" cy="369332"/>
          </a:xfrm>
          <a:prstGeom prst="rect">
            <a:avLst/>
          </a:prstGeom>
          <a:noFill/>
        </p:spPr>
        <p:txBody>
          <a:bodyPr wrap="none"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3549676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a:latin typeface="Garamond" charset="0"/>
              </a:rPr>
              <a:t>Another Problem due to Interference</a:t>
            </a: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1423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7C023E-4D5C-9141-8733-B3F8FB7A3048}"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a:latin typeface="Garamond" charset="0"/>
              </a:rPr>
              <a:t>Bank Parallelism of a Thread</a:t>
            </a:r>
          </a:p>
        </p:txBody>
      </p:sp>
      <p:sp>
        <p:nvSpPr>
          <p:cNvPr id="1443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9943B7-C147-CC4E-9C71-11E94D87EE6B}"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8"/>
            <a:ext cx="274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2000" y="3624263"/>
            <a:ext cx="752792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144390" name="Text Box 80"/>
          <p:cNvSpPr txBox="1">
            <a:spLocks noChangeArrowheads="1"/>
          </p:cNvSpPr>
          <p:nvPr/>
        </p:nvSpPr>
        <p:spPr bwMode="auto">
          <a:xfrm>
            <a:off x="176213" y="1622425"/>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4394"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4396"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54" name="Rectangle 4"/>
          <p:cNvSpPr>
            <a:spLocks noChangeArrowheads="1"/>
          </p:cNvSpPr>
          <p:nvPr/>
        </p:nvSpPr>
        <p:spPr bwMode="auto">
          <a:xfrm>
            <a:off x="1528763" y="16446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55" name="Text Box 5"/>
          <p:cNvSpPr txBox="1">
            <a:spLocks noChangeArrowheads="1"/>
          </p:cNvSpPr>
          <p:nvPr/>
        </p:nvSpPr>
        <p:spPr bwMode="auto">
          <a:xfrm>
            <a:off x="1509713" y="160655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7" name="Rectangle 9" descr="Large checker board"/>
          <p:cNvSpPr>
            <a:spLocks noChangeArrowheads="1"/>
          </p:cNvSpPr>
          <p:nvPr/>
        </p:nvSpPr>
        <p:spPr bwMode="auto">
          <a:xfrm>
            <a:off x="2736850"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11"/>
          <p:cNvSpPr txBox="1">
            <a:spLocks noChangeArrowheads="1"/>
          </p:cNvSpPr>
          <p:nvPr/>
        </p:nvSpPr>
        <p:spPr bwMode="auto">
          <a:xfrm>
            <a:off x="1731963" y="958850"/>
            <a:ext cx="1881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3" y="1947863"/>
            <a:ext cx="663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62" name="Text Box 14"/>
          <p:cNvSpPr txBox="1">
            <a:spLocks noChangeArrowheads="1"/>
          </p:cNvSpPr>
          <p:nvPr/>
        </p:nvSpPr>
        <p:spPr bwMode="auto">
          <a:xfrm>
            <a:off x="3122613" y="16256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7" name="Rectangle 9" descr="Large checker board"/>
          <p:cNvSpPr>
            <a:spLocks noChangeArrowheads="1"/>
          </p:cNvSpPr>
          <p:nvPr/>
        </p:nvSpPr>
        <p:spPr bwMode="auto">
          <a:xfrm>
            <a:off x="2741613"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8" name="Rectangle 70" descr="Large checker board"/>
          <p:cNvSpPr>
            <a:spLocks noChangeArrowheads="1"/>
          </p:cNvSpPr>
          <p:nvPr/>
        </p:nvSpPr>
        <p:spPr bwMode="auto">
          <a:xfrm>
            <a:off x="4102100"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1" name="Text Box 5"/>
          <p:cNvSpPr txBox="1">
            <a:spLocks noChangeArrowheads="1"/>
          </p:cNvSpPr>
          <p:nvPr/>
        </p:nvSpPr>
        <p:spPr bwMode="auto">
          <a:xfrm>
            <a:off x="4210050" y="16033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2" name="Text Box 12"/>
          <p:cNvSpPr txBox="1">
            <a:spLocks noChangeArrowheads="1"/>
          </p:cNvSpPr>
          <p:nvPr/>
        </p:nvSpPr>
        <p:spPr bwMode="auto">
          <a:xfrm>
            <a:off x="2138363" y="2178050"/>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4413" name="Text Box 66"/>
          <p:cNvSpPr txBox="1">
            <a:spLocks noChangeArrowheads="1"/>
          </p:cNvSpPr>
          <p:nvPr/>
        </p:nvSpPr>
        <p:spPr bwMode="auto">
          <a:xfrm>
            <a:off x="146050" y="1200150"/>
            <a:ext cx="2225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Single Thread: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88"/>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4" name="Text Box 5"/>
          <p:cNvSpPr txBox="1">
            <a:spLocks noChangeArrowheads="1"/>
          </p:cNvSpPr>
          <p:nvPr/>
        </p:nvSpPr>
        <p:spPr bwMode="auto">
          <a:xfrm>
            <a:off x="4735513" y="272256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6" name="Text Box 5"/>
          <p:cNvSpPr txBox="1">
            <a:spLocks noChangeArrowheads="1"/>
          </p:cNvSpPr>
          <p:nvPr/>
        </p:nvSpPr>
        <p:spPr bwMode="auto">
          <a:xfrm>
            <a:off x="4737100" y="16351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5" name="Text Box 11"/>
          <p:cNvSpPr txBox="1">
            <a:spLocks noChangeArrowheads="1"/>
          </p:cNvSpPr>
          <p:nvPr/>
        </p:nvSpPr>
        <p:spPr bwMode="auto">
          <a:xfrm>
            <a:off x="758825" y="2309813"/>
            <a:ext cx="1881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643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1464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251F36-A220-B24C-B6F3-7101F18D5C67}"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6441"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6443"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3"/>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0" y="26527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0" y="30591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5"/>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 name="Rectangle 16"/>
          <p:cNvSpPr>
            <a:spLocks noChangeArrowheads="1"/>
          </p:cNvSpPr>
          <p:nvPr/>
        </p:nvSpPr>
        <p:spPr bwMode="auto">
          <a:xfrm>
            <a:off x="6221413" y="261143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9" name="Rectangle 16"/>
          <p:cNvSpPr>
            <a:spLocks noChangeArrowheads="1"/>
          </p:cNvSpPr>
          <p:nvPr/>
        </p:nvSpPr>
        <p:spPr bwMode="auto">
          <a:xfrm>
            <a:off x="6219825"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6452" name="Text Box 80"/>
          <p:cNvSpPr txBox="1">
            <a:spLocks noChangeArrowheads="1"/>
          </p:cNvSpPr>
          <p:nvPr/>
        </p:nvSpPr>
        <p:spPr bwMode="auto">
          <a:xfrm>
            <a:off x="107950" y="165417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46" name="Text Box 5"/>
          <p:cNvSpPr txBox="1">
            <a:spLocks noChangeArrowheads="1"/>
          </p:cNvSpPr>
          <p:nvPr/>
        </p:nvSpPr>
        <p:spPr bwMode="auto">
          <a:xfrm>
            <a:off x="528638" y="163671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48" name="Rectangle 9" descr="Large checker board"/>
          <p:cNvSpPr>
            <a:spLocks noChangeArrowheads="1"/>
          </p:cNvSpPr>
          <p:nvPr/>
        </p:nvSpPr>
        <p:spPr bwMode="auto">
          <a:xfrm>
            <a:off x="1754188"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49" name="Line 10"/>
          <p:cNvSpPr>
            <a:spLocks noChangeShapeType="1"/>
          </p:cNvSpPr>
          <p:nvPr/>
        </p:nvSpPr>
        <p:spPr bwMode="auto">
          <a:xfrm>
            <a:off x="1614488" y="151447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Text Box 11"/>
          <p:cNvSpPr txBox="1">
            <a:spLocks noChangeArrowheads="1"/>
          </p:cNvSpPr>
          <p:nvPr/>
        </p:nvSpPr>
        <p:spPr bwMode="auto">
          <a:xfrm>
            <a:off x="749300" y="1231900"/>
            <a:ext cx="1881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3"/>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52" name="Text Box 14"/>
          <p:cNvSpPr txBox="1">
            <a:spLocks noChangeArrowheads="1"/>
          </p:cNvSpPr>
          <p:nvPr/>
        </p:nvSpPr>
        <p:spPr bwMode="auto">
          <a:xfrm>
            <a:off x="2141538" y="16557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53" name="Rectangle 69"/>
          <p:cNvSpPr>
            <a:spLocks noChangeArrowheads="1"/>
          </p:cNvSpPr>
          <p:nvPr/>
        </p:nvSpPr>
        <p:spPr bwMode="auto">
          <a:xfrm>
            <a:off x="1614488" y="16764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77" name="Text Box 12"/>
          <p:cNvSpPr txBox="1">
            <a:spLocks noChangeArrowheads="1"/>
          </p:cNvSpPr>
          <p:nvPr/>
        </p:nvSpPr>
        <p:spPr bwMode="auto">
          <a:xfrm>
            <a:off x="2633663" y="2165350"/>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467" name="Text Box 66"/>
          <p:cNvSpPr txBox="1">
            <a:spLocks noChangeArrowheads="1"/>
          </p:cNvSpPr>
          <p:nvPr/>
        </p:nvSpPr>
        <p:spPr bwMode="auto">
          <a:xfrm>
            <a:off x="55563" y="958850"/>
            <a:ext cx="248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46468" name="Text Box 80"/>
          <p:cNvSpPr txBox="1">
            <a:spLocks noChangeArrowheads="1"/>
          </p:cNvSpPr>
          <p:nvPr/>
        </p:nvSpPr>
        <p:spPr bwMode="auto">
          <a:xfrm>
            <a:off x="117475" y="2743200"/>
            <a:ext cx="403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1" name="Text Box 5"/>
          <p:cNvSpPr txBox="1">
            <a:spLocks noChangeArrowheads="1"/>
          </p:cNvSpPr>
          <p:nvPr/>
        </p:nvSpPr>
        <p:spPr bwMode="auto">
          <a:xfrm>
            <a:off x="536575" y="27257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 name="Rectangle 9" descr="Large checker board"/>
          <p:cNvSpPr>
            <a:spLocks noChangeArrowheads="1"/>
          </p:cNvSpPr>
          <p:nvPr/>
        </p:nvSpPr>
        <p:spPr bwMode="auto">
          <a:xfrm>
            <a:off x="3282950"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84" name="Line 10"/>
          <p:cNvSpPr>
            <a:spLocks noChangeShapeType="1"/>
          </p:cNvSpPr>
          <p:nvPr/>
        </p:nvSpPr>
        <p:spPr bwMode="auto">
          <a:xfrm>
            <a:off x="1622425" y="260350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12"/>
          <p:cNvSpPr txBox="1">
            <a:spLocks noChangeArrowheads="1"/>
          </p:cNvSpPr>
          <p:nvPr/>
        </p:nvSpPr>
        <p:spPr bwMode="auto">
          <a:xfrm>
            <a:off x="2544763" y="3276600"/>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5" y="27447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5" y="276542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97" name="Rectangle 9" descr="Large checker board"/>
          <p:cNvSpPr>
            <a:spLocks noChangeArrowheads="1"/>
          </p:cNvSpPr>
          <p:nvPr/>
        </p:nvSpPr>
        <p:spPr bwMode="auto">
          <a:xfrm>
            <a:off x="1770063" y="3130550"/>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8" name="Rectangle 70" descr="Large checker board"/>
          <p:cNvSpPr>
            <a:spLocks noChangeArrowheads="1"/>
          </p:cNvSpPr>
          <p:nvPr/>
        </p:nvSpPr>
        <p:spPr bwMode="auto">
          <a:xfrm>
            <a:off x="3130550" y="313055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 name="Text Box 12"/>
          <p:cNvSpPr txBox="1">
            <a:spLocks noChangeArrowheads="1"/>
          </p:cNvSpPr>
          <p:nvPr/>
        </p:nvSpPr>
        <p:spPr bwMode="auto">
          <a:xfrm>
            <a:off x="1155700" y="307657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63900" y="2770188"/>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1" name="Text Box 14"/>
          <p:cNvSpPr txBox="1">
            <a:spLocks noChangeArrowheads="1"/>
          </p:cNvSpPr>
          <p:nvPr/>
        </p:nvSpPr>
        <p:spPr bwMode="auto">
          <a:xfrm>
            <a:off x="3657600" y="27432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2" name="Rectangle 8"/>
          <p:cNvSpPr>
            <a:spLocks noChangeArrowheads="1"/>
          </p:cNvSpPr>
          <p:nvPr/>
        </p:nvSpPr>
        <p:spPr bwMode="auto">
          <a:xfrm>
            <a:off x="3262313" y="1682750"/>
            <a:ext cx="1349375"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3" name="Text Box 14"/>
          <p:cNvSpPr txBox="1">
            <a:spLocks noChangeArrowheads="1"/>
          </p:cNvSpPr>
          <p:nvPr/>
        </p:nvSpPr>
        <p:spPr bwMode="auto">
          <a:xfrm>
            <a:off x="3636963" y="16541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4" name="Rectangle 69"/>
          <p:cNvSpPr>
            <a:spLocks noChangeArrowheads="1"/>
          </p:cNvSpPr>
          <p:nvPr/>
        </p:nvSpPr>
        <p:spPr bwMode="auto">
          <a:xfrm>
            <a:off x="4611688" y="16764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FF0000"/>
              </a:solidFill>
            </a:endParaRPr>
          </a:p>
        </p:txBody>
      </p:sp>
      <p:sp>
        <p:nvSpPr>
          <p:cNvPr id="106" name="Text Box 80"/>
          <p:cNvSpPr txBox="1">
            <a:spLocks noChangeArrowheads="1"/>
          </p:cNvSpPr>
          <p:nvPr/>
        </p:nvSpPr>
        <p:spPr bwMode="auto">
          <a:xfrm>
            <a:off x="842963" y="4337050"/>
            <a:ext cx="715645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881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482" name="Title 1"/>
          <p:cNvSpPr>
            <a:spLocks noGrp="1"/>
          </p:cNvSpPr>
          <p:nvPr>
            <p:ph type="title"/>
          </p:nvPr>
        </p:nvSpPr>
        <p:spPr/>
        <p:txBody>
          <a:bodyPr/>
          <a:lstStyle/>
          <a:p>
            <a:pPr eaLnBrk="1" hangingPunct="1"/>
            <a:r>
              <a:rPr lang="en-US">
                <a:latin typeface="Garamond" charset="0"/>
              </a:rPr>
              <a:t>Parallelism-Aware Scheduler</a:t>
            </a:r>
          </a:p>
        </p:txBody>
      </p:sp>
      <p:sp>
        <p:nvSpPr>
          <p:cNvPr id="1484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59F3F1-0E44-1349-A00E-9C774C6DF437}"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8485" name="Text Box 80"/>
          <p:cNvSpPr txBox="1">
            <a:spLocks noChangeArrowheads="1"/>
          </p:cNvSpPr>
          <p:nvPr/>
        </p:nvSpPr>
        <p:spPr bwMode="auto">
          <a:xfrm>
            <a:off x="6553200" y="901700"/>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30" name="Rectangle 3"/>
          <p:cNvSpPr>
            <a:spLocks noChangeArrowheads="1"/>
          </p:cNvSpPr>
          <p:nvPr/>
        </p:nvSpPr>
        <p:spPr bwMode="auto">
          <a:xfrm>
            <a:off x="7467600" y="1209675"/>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48487" name="Text Box 80"/>
          <p:cNvSpPr txBox="1">
            <a:spLocks noChangeArrowheads="1"/>
          </p:cNvSpPr>
          <p:nvPr/>
        </p:nvSpPr>
        <p:spPr bwMode="auto">
          <a:xfrm>
            <a:off x="7467600"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33" name="Text Box 80"/>
          <p:cNvSpPr txBox="1">
            <a:spLocks noChangeArrowheads="1"/>
          </p:cNvSpPr>
          <p:nvPr/>
        </p:nvSpPr>
        <p:spPr bwMode="auto">
          <a:xfrm>
            <a:off x="6172200" y="2239963"/>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0" y="26527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0" y="30591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5"/>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 name="Rectangle 16"/>
          <p:cNvSpPr>
            <a:spLocks noChangeArrowheads="1"/>
          </p:cNvSpPr>
          <p:nvPr/>
        </p:nvSpPr>
        <p:spPr bwMode="auto">
          <a:xfrm>
            <a:off x="6221413" y="261143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9" name="Rectangle 16"/>
          <p:cNvSpPr>
            <a:spLocks noChangeArrowheads="1"/>
          </p:cNvSpPr>
          <p:nvPr/>
        </p:nvSpPr>
        <p:spPr bwMode="auto">
          <a:xfrm>
            <a:off x="6219825"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8496" name="Text Box 80"/>
          <p:cNvSpPr txBox="1">
            <a:spLocks noChangeArrowheads="1"/>
          </p:cNvSpPr>
          <p:nvPr/>
        </p:nvSpPr>
        <p:spPr bwMode="auto">
          <a:xfrm>
            <a:off x="107950" y="4276725"/>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Text Box 11"/>
          <p:cNvSpPr txBox="1">
            <a:spLocks noChangeArrowheads="1"/>
          </p:cNvSpPr>
          <p:nvPr/>
        </p:nvSpPr>
        <p:spPr bwMode="auto">
          <a:xfrm>
            <a:off x="762000" y="3863975"/>
            <a:ext cx="1882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499" name="Text Box 66"/>
          <p:cNvSpPr txBox="1">
            <a:spLocks noChangeArrowheads="1"/>
          </p:cNvSpPr>
          <p:nvPr/>
        </p:nvSpPr>
        <p:spPr bwMode="auto">
          <a:xfrm>
            <a:off x="66675" y="3559175"/>
            <a:ext cx="341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Parallelism-aware Scheduler:</a:t>
            </a:r>
          </a:p>
        </p:txBody>
      </p:sp>
      <p:sp>
        <p:nvSpPr>
          <p:cNvPr id="148500" name="Text Box 80"/>
          <p:cNvSpPr txBox="1">
            <a:spLocks noChangeArrowheads="1"/>
          </p:cNvSpPr>
          <p:nvPr/>
        </p:nvSpPr>
        <p:spPr bwMode="auto">
          <a:xfrm>
            <a:off x="117475" y="5397500"/>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1" name="Text Box 5"/>
          <p:cNvSpPr txBox="1">
            <a:spLocks noChangeArrowheads="1"/>
          </p:cNvSpPr>
          <p:nvPr/>
        </p:nvSpPr>
        <p:spPr bwMode="auto">
          <a:xfrm>
            <a:off x="536575" y="538162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82" name="Rectangle 8"/>
          <p:cNvSpPr>
            <a:spLocks noChangeArrowheads="1"/>
          </p:cNvSpPr>
          <p:nvPr/>
        </p:nvSpPr>
        <p:spPr bwMode="auto">
          <a:xfrm>
            <a:off x="1774825" y="541972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 name="Rectangle 9" descr="Large checker board"/>
          <p:cNvSpPr>
            <a:spLocks noChangeArrowheads="1"/>
          </p:cNvSpPr>
          <p:nvPr/>
        </p:nvSpPr>
        <p:spPr bwMode="auto">
          <a:xfrm>
            <a:off x="3271838"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Text Box 12"/>
          <p:cNvSpPr txBox="1">
            <a:spLocks noChangeArrowheads="1"/>
          </p:cNvSpPr>
          <p:nvPr/>
        </p:nvSpPr>
        <p:spPr bwMode="auto">
          <a:xfrm>
            <a:off x="2544763" y="5722938"/>
            <a:ext cx="661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87" name="Text Box 14"/>
          <p:cNvSpPr txBox="1">
            <a:spLocks noChangeArrowheads="1"/>
          </p:cNvSpPr>
          <p:nvPr/>
        </p:nvSpPr>
        <p:spPr bwMode="auto">
          <a:xfrm>
            <a:off x="2149475" y="54006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88" name="Rectangle 69"/>
          <p:cNvSpPr>
            <a:spLocks noChangeArrowheads="1"/>
          </p:cNvSpPr>
          <p:nvPr/>
        </p:nvSpPr>
        <p:spPr bwMode="auto">
          <a:xfrm>
            <a:off x="1622425" y="5421313"/>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89" name="Rectangle 70" descr="Large checker board"/>
          <p:cNvSpPr>
            <a:spLocks noChangeArrowheads="1"/>
          </p:cNvSpPr>
          <p:nvPr/>
        </p:nvSpPr>
        <p:spPr bwMode="auto">
          <a:xfrm>
            <a:off x="3135313"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2" name="Rectangle 69"/>
          <p:cNvSpPr>
            <a:spLocks noChangeArrowheads="1"/>
          </p:cNvSpPr>
          <p:nvPr/>
        </p:nvSpPr>
        <p:spPr bwMode="auto">
          <a:xfrm>
            <a:off x="3125788" y="541972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93" name="Rectangle 4"/>
          <p:cNvSpPr>
            <a:spLocks noChangeArrowheads="1"/>
          </p:cNvSpPr>
          <p:nvPr/>
        </p:nvSpPr>
        <p:spPr bwMode="auto">
          <a:xfrm>
            <a:off x="4765675" y="54165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94" name="Text Box 5"/>
          <p:cNvSpPr txBox="1">
            <a:spLocks noChangeArrowheads="1"/>
          </p:cNvSpPr>
          <p:nvPr/>
        </p:nvSpPr>
        <p:spPr bwMode="auto">
          <a:xfrm>
            <a:off x="4735513" y="537845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97" name="Rectangle 9" descr="Large checker board"/>
          <p:cNvSpPr>
            <a:spLocks noChangeArrowheads="1"/>
          </p:cNvSpPr>
          <p:nvPr/>
        </p:nvSpPr>
        <p:spPr bwMode="auto">
          <a:xfrm>
            <a:off x="3276600" y="5994400"/>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8" name="Rectangle 70" descr="Large checker board"/>
          <p:cNvSpPr>
            <a:spLocks noChangeArrowheads="1"/>
          </p:cNvSpPr>
          <p:nvPr/>
        </p:nvSpPr>
        <p:spPr bwMode="auto">
          <a:xfrm>
            <a:off x="4638675" y="599440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99" name="Text Box 12"/>
          <p:cNvSpPr txBox="1">
            <a:spLocks noChangeArrowheads="1"/>
          </p:cNvSpPr>
          <p:nvPr/>
        </p:nvSpPr>
        <p:spPr bwMode="auto">
          <a:xfrm>
            <a:off x="2652713" y="5930900"/>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00" name="Rectangle 8"/>
          <p:cNvSpPr>
            <a:spLocks noChangeArrowheads="1"/>
          </p:cNvSpPr>
          <p:nvPr/>
        </p:nvSpPr>
        <p:spPr bwMode="auto">
          <a:xfrm>
            <a:off x="3273425" y="5416550"/>
            <a:ext cx="1362075"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01" name="Text Box 14"/>
          <p:cNvSpPr txBox="1">
            <a:spLocks noChangeArrowheads="1"/>
          </p:cNvSpPr>
          <p:nvPr/>
        </p:nvSpPr>
        <p:spPr bwMode="auto">
          <a:xfrm>
            <a:off x="3657600" y="539750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05" name="Rectangle 69"/>
          <p:cNvSpPr>
            <a:spLocks noChangeArrowheads="1"/>
          </p:cNvSpPr>
          <p:nvPr/>
        </p:nvSpPr>
        <p:spPr bwMode="auto">
          <a:xfrm>
            <a:off x="4621213" y="5422900"/>
            <a:ext cx="155575"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19" name="Text Box 11"/>
          <p:cNvSpPr txBox="1">
            <a:spLocks noChangeArrowheads="1"/>
          </p:cNvSpPr>
          <p:nvPr/>
        </p:nvSpPr>
        <p:spPr bwMode="auto">
          <a:xfrm>
            <a:off x="758825" y="2198688"/>
            <a:ext cx="1881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520" name="Text Box 80"/>
          <p:cNvSpPr txBox="1">
            <a:spLocks noChangeArrowheads="1"/>
          </p:cNvSpPr>
          <p:nvPr/>
        </p:nvSpPr>
        <p:spPr bwMode="auto">
          <a:xfrm>
            <a:off x="107950" y="1544638"/>
            <a:ext cx="45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14852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22" name="Text Box 5"/>
          <p:cNvSpPr txBox="1">
            <a:spLocks noChangeArrowheads="1"/>
          </p:cNvSpPr>
          <p:nvPr/>
        </p:nvSpPr>
        <p:spPr bwMode="auto">
          <a:xfrm>
            <a:off x="528638" y="15271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2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24" name="Rectangle 9" descr="Large checker board"/>
          <p:cNvSpPr>
            <a:spLocks noChangeArrowheads="1"/>
          </p:cNvSpPr>
          <p:nvPr/>
        </p:nvSpPr>
        <p:spPr bwMode="auto">
          <a:xfrm>
            <a:off x="1754188"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2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26" name="Text Box 11"/>
          <p:cNvSpPr txBox="1">
            <a:spLocks noChangeArrowheads="1"/>
          </p:cNvSpPr>
          <p:nvPr/>
        </p:nvSpPr>
        <p:spPr bwMode="auto">
          <a:xfrm>
            <a:off x="749300" y="1100138"/>
            <a:ext cx="1881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14852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48528" name="Text Box 14"/>
          <p:cNvSpPr txBox="1">
            <a:spLocks noChangeArrowheads="1"/>
          </p:cNvSpPr>
          <p:nvPr/>
        </p:nvSpPr>
        <p:spPr bwMode="auto">
          <a:xfrm>
            <a:off x="2141538" y="154622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29" name="Rectangle 69"/>
          <p:cNvSpPr>
            <a:spLocks noChangeArrowheads="1"/>
          </p:cNvSpPr>
          <p:nvPr/>
        </p:nvSpPr>
        <p:spPr bwMode="auto">
          <a:xfrm>
            <a:off x="1614488" y="1566863"/>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3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1" name="Rectangle 9" descr="Large checker board"/>
          <p:cNvSpPr>
            <a:spLocks noChangeArrowheads="1"/>
          </p:cNvSpPr>
          <p:nvPr/>
        </p:nvSpPr>
        <p:spPr bwMode="auto">
          <a:xfrm>
            <a:off x="3257550" y="2108200"/>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2" name="Rectangle 70" descr="Large checker board"/>
          <p:cNvSpPr>
            <a:spLocks noChangeArrowheads="1"/>
          </p:cNvSpPr>
          <p:nvPr/>
        </p:nvSpPr>
        <p:spPr bwMode="auto">
          <a:xfrm>
            <a:off x="4618038" y="2108200"/>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3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34" name="Rectangle 4"/>
          <p:cNvSpPr>
            <a:spLocks noChangeArrowheads="1"/>
          </p:cNvSpPr>
          <p:nvPr/>
        </p:nvSpPr>
        <p:spPr bwMode="auto">
          <a:xfrm>
            <a:off x="4767263" y="15621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35" name="Text Box 5"/>
          <p:cNvSpPr txBox="1">
            <a:spLocks noChangeArrowheads="1"/>
          </p:cNvSpPr>
          <p:nvPr/>
        </p:nvSpPr>
        <p:spPr bwMode="auto">
          <a:xfrm>
            <a:off x="4737100" y="15240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36" name="Text Box 12"/>
          <p:cNvSpPr txBox="1">
            <a:spLocks noChangeArrowheads="1"/>
          </p:cNvSpPr>
          <p:nvPr/>
        </p:nvSpPr>
        <p:spPr bwMode="auto">
          <a:xfrm>
            <a:off x="2633663" y="2054225"/>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8537" name="Text Box 80"/>
          <p:cNvSpPr txBox="1">
            <a:spLocks noChangeArrowheads="1"/>
          </p:cNvSpPr>
          <p:nvPr/>
        </p:nvSpPr>
        <p:spPr bwMode="auto">
          <a:xfrm>
            <a:off x="117475" y="2632075"/>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148538" name="Rectangle 4"/>
          <p:cNvSpPr>
            <a:spLocks noChangeArrowheads="1"/>
          </p:cNvSpPr>
          <p:nvPr/>
        </p:nvSpPr>
        <p:spPr bwMode="auto">
          <a:xfrm>
            <a:off x="555625" y="26543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39" name="Text Box 5"/>
          <p:cNvSpPr txBox="1">
            <a:spLocks noChangeArrowheads="1"/>
          </p:cNvSpPr>
          <p:nvPr/>
        </p:nvSpPr>
        <p:spPr bwMode="auto">
          <a:xfrm>
            <a:off x="536575" y="26162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40" name="Rectangle 8"/>
          <p:cNvSpPr>
            <a:spLocks noChangeArrowheads="1"/>
          </p:cNvSpPr>
          <p:nvPr/>
        </p:nvSpPr>
        <p:spPr bwMode="auto">
          <a:xfrm>
            <a:off x="1774825" y="2654300"/>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41" name="Rectangle 9" descr="Large checker board"/>
          <p:cNvSpPr>
            <a:spLocks noChangeArrowheads="1"/>
          </p:cNvSpPr>
          <p:nvPr/>
        </p:nvSpPr>
        <p:spPr bwMode="auto">
          <a:xfrm>
            <a:off x="3282950" y="32210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4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43" name="Text Box 12"/>
          <p:cNvSpPr txBox="1">
            <a:spLocks noChangeArrowheads="1"/>
          </p:cNvSpPr>
          <p:nvPr/>
        </p:nvSpPr>
        <p:spPr bwMode="auto">
          <a:xfrm>
            <a:off x="2544763" y="3200400"/>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48544" name="Text Box 14"/>
          <p:cNvSpPr txBox="1">
            <a:spLocks noChangeArrowheads="1"/>
          </p:cNvSpPr>
          <p:nvPr/>
        </p:nvSpPr>
        <p:spPr bwMode="auto">
          <a:xfrm>
            <a:off x="2149475" y="263525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45" name="Rectangle 69"/>
          <p:cNvSpPr>
            <a:spLocks noChangeArrowheads="1"/>
          </p:cNvSpPr>
          <p:nvPr/>
        </p:nvSpPr>
        <p:spPr bwMode="auto">
          <a:xfrm>
            <a:off x="1622425" y="2655888"/>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46" name="Rectangle 70" descr="Large checker board"/>
          <p:cNvSpPr>
            <a:spLocks noChangeArrowheads="1"/>
          </p:cNvSpPr>
          <p:nvPr/>
        </p:nvSpPr>
        <p:spPr bwMode="auto">
          <a:xfrm>
            <a:off x="3146425" y="32210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47" name="Rectangle 69"/>
          <p:cNvSpPr>
            <a:spLocks noChangeArrowheads="1"/>
          </p:cNvSpPr>
          <p:nvPr/>
        </p:nvSpPr>
        <p:spPr bwMode="auto">
          <a:xfrm>
            <a:off x="3125788" y="2654300"/>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48" name="Rectangle 4"/>
          <p:cNvSpPr>
            <a:spLocks noChangeArrowheads="1"/>
          </p:cNvSpPr>
          <p:nvPr/>
        </p:nvSpPr>
        <p:spPr bwMode="auto">
          <a:xfrm>
            <a:off x="4765675" y="2651125"/>
            <a:ext cx="10668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8549" name="Text Box 5"/>
          <p:cNvSpPr txBox="1">
            <a:spLocks noChangeArrowheads="1"/>
          </p:cNvSpPr>
          <p:nvPr/>
        </p:nvSpPr>
        <p:spPr bwMode="auto">
          <a:xfrm>
            <a:off x="4735513" y="26241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8550" name="Rectangle 9" descr="Large checker board"/>
          <p:cNvSpPr>
            <a:spLocks noChangeArrowheads="1"/>
          </p:cNvSpPr>
          <p:nvPr/>
        </p:nvSpPr>
        <p:spPr bwMode="auto">
          <a:xfrm>
            <a:off x="1779588"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5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8552" name="Text Box 12"/>
          <p:cNvSpPr txBox="1">
            <a:spLocks noChangeArrowheads="1"/>
          </p:cNvSpPr>
          <p:nvPr/>
        </p:nvSpPr>
        <p:spPr bwMode="auto">
          <a:xfrm>
            <a:off x="1155700" y="2967038"/>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855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54" name="Text Box 14"/>
          <p:cNvSpPr txBox="1">
            <a:spLocks noChangeArrowheads="1"/>
          </p:cNvSpPr>
          <p:nvPr/>
        </p:nvSpPr>
        <p:spPr bwMode="auto">
          <a:xfrm>
            <a:off x="3657600" y="26336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55" name="Rectangle 8"/>
          <p:cNvSpPr>
            <a:spLocks noChangeArrowheads="1"/>
          </p:cNvSpPr>
          <p:nvPr/>
        </p:nvSpPr>
        <p:spPr bwMode="auto">
          <a:xfrm>
            <a:off x="3262313" y="1563688"/>
            <a:ext cx="1349375"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48556" name="Text Box 14"/>
          <p:cNvSpPr txBox="1">
            <a:spLocks noChangeArrowheads="1"/>
          </p:cNvSpPr>
          <p:nvPr/>
        </p:nvSpPr>
        <p:spPr bwMode="auto">
          <a:xfrm>
            <a:off x="3636963" y="154463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48557" name="Rectangle 69"/>
          <p:cNvSpPr>
            <a:spLocks noChangeArrowheads="1"/>
          </p:cNvSpPr>
          <p:nvPr/>
        </p:nvSpPr>
        <p:spPr bwMode="auto">
          <a:xfrm>
            <a:off x="4611688" y="1566863"/>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8558" name="Rectangle 69"/>
          <p:cNvSpPr>
            <a:spLocks noChangeArrowheads="1"/>
          </p:cNvSpPr>
          <p:nvPr/>
        </p:nvSpPr>
        <p:spPr bwMode="auto">
          <a:xfrm>
            <a:off x="4621213" y="2655888"/>
            <a:ext cx="152400" cy="301625"/>
          </a:xfrm>
          <a:prstGeom prst="rect">
            <a:avLst/>
          </a:prstGeom>
          <a:solidFill>
            <a:srgbClr val="00FF00"/>
          </a:solidFill>
          <a:ln w="9525">
            <a:solidFill>
              <a:schemeClr val="tx1"/>
            </a:solidFill>
            <a:miter lim="800000"/>
            <a:headEnd/>
            <a:tailEnd/>
          </a:ln>
        </p:spPr>
        <p:txBody>
          <a:bodyPr wrap="none" anchor="ctr"/>
          <a:lstStyle/>
          <a:p>
            <a:endParaRPr lang="en-US">
              <a:solidFill>
                <a:srgbClr val="FF0000"/>
              </a:solidFill>
            </a:endParaRPr>
          </a:p>
        </p:txBody>
      </p:sp>
      <p:sp>
        <p:nvSpPr>
          <p:cNvPr id="148559" name="Text Box 66"/>
          <p:cNvSpPr txBox="1">
            <a:spLocks noChangeArrowheads="1"/>
          </p:cNvSpPr>
          <p:nvPr/>
        </p:nvSpPr>
        <p:spPr bwMode="auto">
          <a:xfrm>
            <a:off x="77788" y="871538"/>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solidFill>
                  <a:srgbClr val="000000"/>
                </a:solidFill>
                <a:cs typeface="Arial" charset="0"/>
              </a:rPr>
              <a:t>Baseline Scheduler:</a:t>
            </a:r>
          </a:p>
        </p:txBody>
      </p:sp>
      <p:sp>
        <p:nvSpPr>
          <p:cNvPr id="132" name="Rectangle 4"/>
          <p:cNvSpPr>
            <a:spLocks noChangeArrowheads="1"/>
          </p:cNvSpPr>
          <p:nvPr/>
        </p:nvSpPr>
        <p:spPr bwMode="auto">
          <a:xfrm>
            <a:off x="549275" y="4287838"/>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33" name="Text Box 5"/>
          <p:cNvSpPr txBox="1">
            <a:spLocks noChangeArrowheads="1"/>
          </p:cNvSpPr>
          <p:nvPr/>
        </p:nvSpPr>
        <p:spPr bwMode="auto">
          <a:xfrm>
            <a:off x="530225" y="42497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34" name="Rectangle 8"/>
          <p:cNvSpPr>
            <a:spLocks noChangeArrowheads="1"/>
          </p:cNvSpPr>
          <p:nvPr/>
        </p:nvSpPr>
        <p:spPr bwMode="auto">
          <a:xfrm>
            <a:off x="1766888" y="4287838"/>
            <a:ext cx="1350962"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35" name="Rectangle 9" descr="Large checker board"/>
          <p:cNvSpPr>
            <a:spLocks noChangeArrowheads="1"/>
          </p:cNvSpPr>
          <p:nvPr/>
        </p:nvSpPr>
        <p:spPr bwMode="auto">
          <a:xfrm>
            <a:off x="1755775"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36" name="Text Box 12"/>
          <p:cNvSpPr txBox="1">
            <a:spLocks noChangeArrowheads="1"/>
          </p:cNvSpPr>
          <p:nvPr/>
        </p:nvSpPr>
        <p:spPr bwMode="auto">
          <a:xfrm>
            <a:off x="1006475" y="4603750"/>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0</a:t>
            </a:r>
          </a:p>
        </p:txBody>
      </p:sp>
      <p:sp>
        <p:nvSpPr>
          <p:cNvPr id="137" name="Text Box 14"/>
          <p:cNvSpPr txBox="1">
            <a:spLocks noChangeArrowheads="1"/>
          </p:cNvSpPr>
          <p:nvPr/>
        </p:nvSpPr>
        <p:spPr bwMode="auto">
          <a:xfrm>
            <a:off x="2143125" y="42687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Stall</a:t>
            </a:r>
          </a:p>
        </p:txBody>
      </p:sp>
      <p:sp>
        <p:nvSpPr>
          <p:cNvPr id="138" name="Rectangle 69"/>
          <p:cNvSpPr>
            <a:spLocks noChangeArrowheads="1"/>
          </p:cNvSpPr>
          <p:nvPr/>
        </p:nvSpPr>
        <p:spPr bwMode="auto">
          <a:xfrm>
            <a:off x="1616075" y="4289425"/>
            <a:ext cx="152400" cy="301625"/>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0" name="Rectangle 9" descr="Large checker board"/>
          <p:cNvSpPr>
            <a:spLocks noChangeArrowheads="1"/>
          </p:cNvSpPr>
          <p:nvPr/>
        </p:nvSpPr>
        <p:spPr bwMode="auto">
          <a:xfrm>
            <a:off x="1760538"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42" name="Rectangle 69"/>
          <p:cNvSpPr>
            <a:spLocks noChangeArrowheads="1"/>
          </p:cNvSpPr>
          <p:nvPr/>
        </p:nvSpPr>
        <p:spPr bwMode="auto">
          <a:xfrm>
            <a:off x="3117850" y="4287838"/>
            <a:ext cx="1524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44" name="Text Box 5"/>
          <p:cNvSpPr txBox="1">
            <a:spLocks noChangeArrowheads="1"/>
          </p:cNvSpPr>
          <p:nvPr/>
        </p:nvSpPr>
        <p:spPr bwMode="auto">
          <a:xfrm>
            <a:off x="3230563" y="4246563"/>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Bank 1</a:t>
            </a:r>
          </a:p>
        </p:txBody>
      </p:sp>
      <p:sp>
        <p:nvSpPr>
          <p:cNvPr id="146" name="Line 62"/>
          <p:cNvSpPr>
            <a:spLocks noChangeShapeType="1"/>
          </p:cNvSpPr>
          <p:nvPr/>
        </p:nvSpPr>
        <p:spPr bwMode="auto">
          <a:xfrm>
            <a:off x="4327525" y="4022725"/>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64"/>
          <p:cNvSpPr>
            <a:spLocks noChangeShapeType="1"/>
          </p:cNvSpPr>
          <p:nvPr/>
        </p:nvSpPr>
        <p:spPr bwMode="auto">
          <a:xfrm>
            <a:off x="4327525"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9" name="Text Box 65"/>
          <p:cNvSpPr txBox="1">
            <a:spLocks noChangeArrowheads="1"/>
          </p:cNvSpPr>
          <p:nvPr/>
        </p:nvSpPr>
        <p:spPr bwMode="auto">
          <a:xfrm>
            <a:off x="4406900" y="441801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0"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A10778-F18D-6947-B735-38B16175311C}"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5"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6" name="Text Box 80"/>
          <p:cNvSpPr txBox="1">
            <a:spLocks noChangeArrowheads="1"/>
          </p:cNvSpPr>
          <p:nvPr/>
        </p:nvSpPr>
        <p:spPr bwMode="auto">
          <a:xfrm>
            <a:off x="6542088" y="50704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7" name="Rectangle 3"/>
          <p:cNvSpPr>
            <a:spLocks noChangeArrowheads="1"/>
          </p:cNvSpPr>
          <p:nvPr/>
        </p:nvSpPr>
        <p:spPr bwMode="auto">
          <a:xfrm>
            <a:off x="7483475"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8" name="Text Box 80"/>
          <p:cNvSpPr txBox="1">
            <a:spLocks noChangeArrowheads="1"/>
          </p:cNvSpPr>
          <p:nvPr/>
        </p:nvSpPr>
        <p:spPr bwMode="auto">
          <a:xfrm>
            <a:off x="7483475" y="50704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9" name="Rectangle 8"/>
          <p:cNvSpPr>
            <a:spLocks noChangeArrowheads="1"/>
          </p:cNvSpPr>
          <p:nvPr/>
        </p:nvSpPr>
        <p:spPr bwMode="auto">
          <a:xfrm>
            <a:off x="6569075" y="4224338"/>
            <a:ext cx="762000" cy="254000"/>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0" name="Rectangle 9"/>
          <p:cNvSpPr>
            <a:spLocks noChangeArrowheads="1"/>
          </p:cNvSpPr>
          <p:nvPr/>
        </p:nvSpPr>
        <p:spPr bwMode="auto">
          <a:xfrm>
            <a:off x="7483475" y="38290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1" name="Rectangle 10"/>
          <p:cNvSpPr>
            <a:spLocks noChangeArrowheads="1"/>
          </p:cNvSpPr>
          <p:nvPr/>
        </p:nvSpPr>
        <p:spPr bwMode="auto">
          <a:xfrm>
            <a:off x="7483475" y="4224338"/>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12" name="Rectangle 11"/>
          <p:cNvSpPr>
            <a:spLocks noChangeArrowheads="1"/>
          </p:cNvSpPr>
          <p:nvPr/>
        </p:nvSpPr>
        <p:spPr bwMode="auto">
          <a:xfrm>
            <a:off x="6569075" y="3429000"/>
            <a:ext cx="762000" cy="252413"/>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13" name="Rectangle 12"/>
          <p:cNvSpPr>
            <a:spLocks noChangeArrowheads="1"/>
          </p:cNvSpPr>
          <p:nvPr/>
        </p:nvSpPr>
        <p:spPr bwMode="auto">
          <a:xfrm>
            <a:off x="6569075" y="3829050"/>
            <a:ext cx="762000" cy="252413"/>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4" name="Rectangle 13"/>
          <p:cNvSpPr>
            <a:spLocks noChangeArrowheads="1"/>
          </p:cNvSpPr>
          <p:nvPr/>
        </p:nvSpPr>
        <p:spPr bwMode="auto">
          <a:xfrm>
            <a:off x="7483475" y="3013075"/>
            <a:ext cx="762000" cy="252413"/>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5" name="Rectangle 14"/>
          <p:cNvSpPr>
            <a:spLocks noChangeArrowheads="1"/>
          </p:cNvSpPr>
          <p:nvPr/>
        </p:nvSpPr>
        <p:spPr bwMode="auto">
          <a:xfrm>
            <a:off x="7483475" y="34290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T3</a:t>
            </a:r>
          </a:p>
        </p:txBody>
      </p:sp>
      <p:sp>
        <p:nvSpPr>
          <p:cNvPr id="16" name="Rectangle 15"/>
          <p:cNvSpPr>
            <a:spLocks noChangeArrowheads="1"/>
          </p:cNvSpPr>
          <p:nvPr/>
        </p:nvSpPr>
        <p:spPr bwMode="auto">
          <a:xfrm>
            <a:off x="6569075" y="3013075"/>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T3</a:t>
            </a:r>
          </a:p>
        </p:txBody>
      </p:sp>
      <p:sp>
        <p:nvSpPr>
          <p:cNvPr id="17" name="Rectangle 16"/>
          <p:cNvSpPr>
            <a:spLocks noChangeArrowheads="1"/>
          </p:cNvSpPr>
          <p:nvPr/>
        </p:nvSpPr>
        <p:spPr bwMode="auto">
          <a:xfrm>
            <a:off x="6569075" y="2566988"/>
            <a:ext cx="762000" cy="252412"/>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8" name="Rectangle 17"/>
          <p:cNvSpPr>
            <a:spLocks noChangeArrowheads="1"/>
          </p:cNvSpPr>
          <p:nvPr/>
        </p:nvSpPr>
        <p:spPr bwMode="auto">
          <a:xfrm>
            <a:off x="7483475" y="2566988"/>
            <a:ext cx="762000" cy="252412"/>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19" name="Rectangle 18"/>
          <p:cNvSpPr>
            <a:spLocks noChangeArrowheads="1"/>
          </p:cNvSpPr>
          <p:nvPr/>
        </p:nvSpPr>
        <p:spPr bwMode="auto">
          <a:xfrm>
            <a:off x="6569075" y="21193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T2</a:t>
            </a:r>
          </a:p>
        </p:txBody>
      </p:sp>
      <p:sp>
        <p:nvSpPr>
          <p:cNvPr id="20" name="Rounded Rectangle 19"/>
          <p:cNvSpPr>
            <a:spLocks noChangeArrowheads="1"/>
          </p:cNvSpPr>
          <p:nvPr/>
        </p:nvSpPr>
        <p:spPr bwMode="auto">
          <a:xfrm>
            <a:off x="6286500"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6600"/>
              </a:solidFill>
            </a:endParaRPr>
          </a:p>
        </p:txBody>
      </p:sp>
      <p:sp>
        <p:nvSpPr>
          <p:cNvPr id="21" name="TextBox 20"/>
          <p:cNvSpPr txBox="1">
            <a:spLocks noChangeArrowheads="1"/>
          </p:cNvSpPr>
          <p:nvPr/>
        </p:nvSpPr>
        <p:spPr bwMode="auto">
          <a:xfrm>
            <a:off x="8448675" y="2917825"/>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Batch</a:t>
            </a:r>
          </a:p>
        </p:txBody>
      </p:sp>
      <p:sp>
        <p:nvSpPr>
          <p:cNvPr id="22" name="Rectangle 21"/>
          <p:cNvSpPr>
            <a:spLocks noChangeArrowheads="1"/>
          </p:cNvSpPr>
          <p:nvPr/>
        </p:nvSpPr>
        <p:spPr bwMode="auto">
          <a:xfrm>
            <a:off x="7483475" y="2119313"/>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T0</a:t>
            </a:r>
          </a:p>
        </p:txBody>
      </p:sp>
      <p:sp>
        <p:nvSpPr>
          <p:cNvPr id="23" name="Rectangle 22"/>
          <p:cNvSpPr>
            <a:spLocks noChangeArrowheads="1"/>
          </p:cNvSpPr>
          <p:nvPr/>
        </p:nvSpPr>
        <p:spPr bwMode="auto">
          <a:xfrm>
            <a:off x="6569075" y="17145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24" name="Rectangle 23"/>
          <p:cNvSpPr>
            <a:spLocks noChangeArrowheads="1"/>
          </p:cNvSpPr>
          <p:nvPr/>
        </p:nvSpPr>
        <p:spPr bwMode="auto">
          <a:xfrm>
            <a:off x="7483475" y="17145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T1</a:t>
            </a:r>
          </a:p>
        </p:txBody>
      </p:sp>
      <p:sp>
        <p:nvSpPr>
          <p:cNvPr id="150552" name="Rectangle 1"/>
          <p:cNvSpPr>
            <a:spLocks noChangeArrowheads="1"/>
          </p:cNvSpPr>
          <p:nvPr/>
        </p:nvSpPr>
        <p:spPr bwMode="auto">
          <a:xfrm>
            <a:off x="-304800" y="6096000"/>
            <a:ext cx="8882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sz="1500">
                <a:solidFill>
                  <a:srgbClr val="000000"/>
                </a:solidFill>
                <a:latin typeface="Tahoma" charset="0"/>
              </a:rPr>
              <a:t>Mutlu and Moscibroda, </a:t>
            </a:r>
            <a:r>
              <a:rPr lang="ja-JP" altLang="en-US" sz="1500">
                <a:solidFill>
                  <a:srgbClr val="000000"/>
                </a:solidFill>
                <a:latin typeface="Tahoma" charset="0"/>
              </a:rPr>
              <a:t>“</a:t>
            </a:r>
            <a:r>
              <a:rPr lang="en-US" altLang="ja-JP" sz="1500">
                <a:solidFill>
                  <a:srgbClr val="0000FF"/>
                </a:solidFill>
                <a:latin typeface="Tahoma" charset="0"/>
              </a:rPr>
              <a:t>Parallelism-Aware Batch Scheduling,</a:t>
            </a:r>
            <a:r>
              <a:rPr lang="ja-JP" altLang="en-US" sz="1500">
                <a:solidFill>
                  <a:srgbClr val="000000"/>
                </a:solidFill>
                <a:latin typeface="Tahoma" charset="0"/>
              </a:rPr>
              <a:t>”</a:t>
            </a:r>
            <a:r>
              <a:rPr lang="en-US" altLang="ja-JP" sz="1500">
                <a:solidFill>
                  <a:srgbClr val="000000"/>
                </a:solidFill>
                <a:latin typeface="Tahoma" charset="0"/>
              </a:rPr>
              <a:t> ISCA 2008.</a:t>
            </a:r>
            <a:endParaRPr lang="en-US" sz="1500">
              <a:solidFill>
                <a:srgbClr val="000000"/>
              </a:solidFill>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38</a:t>
            </a:fld>
            <a:endParaRPr lang="en-US">
              <a:solidFill>
                <a:srgbClr val="000000"/>
              </a:solidFill>
              <a:latin typeface="Garamond" charset="0"/>
            </a:endParaRPr>
          </a:p>
        </p:txBody>
      </p:sp>
    </p:spTree>
    <p:extLst>
      <p:ext uri="{BB962C8B-B14F-4D97-AF65-F5344CB8AC3E}">
        <p14:creationId xmlns:p14="http://schemas.microsoft.com/office/powerpoint/2010/main" val="1960035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ea typeface="ＭＳ Ｐゴシック" charset="0"/>
              </a:rPr>
              <a:t>Mark up to </a:t>
            </a:r>
            <a:r>
              <a:rPr lang="en-US" sz="2000" i="1">
                <a:latin typeface="Tahoma" charset="0"/>
                <a:ea typeface="ＭＳ Ｐゴシック" charset="0"/>
              </a:rPr>
              <a:t>Marking-Cap</a:t>
            </a:r>
            <a:r>
              <a:rPr lang="en-US" sz="2000">
                <a:latin typeface="Tahoma" charset="0"/>
                <a:ea typeface="ＭＳ Ｐゴシック" charset="0"/>
              </a:rPr>
              <a:t> oldest requests per bank for each thread</a:t>
            </a:r>
          </a:p>
          <a:p>
            <a:pPr lvl="1" eaLnBrk="1" hangingPunct="1"/>
            <a:r>
              <a:rPr lang="en-US" sz="2000">
                <a:latin typeface="Tahoma" charset="0"/>
                <a:ea typeface="ＭＳ Ｐゴシック" charset="0"/>
              </a:rPr>
              <a:t>Marked requests constitute the batch</a:t>
            </a:r>
          </a:p>
          <a:p>
            <a:pPr lvl="1" eaLnBrk="1" hangingPunct="1"/>
            <a:r>
              <a:rPr lang="en-US" sz="2000">
                <a:latin typeface="Tahoma" charset="0"/>
                <a:ea typeface="ＭＳ Ｐゴシック" charset="0"/>
              </a:rPr>
              <a:t>Form a new batch when no marked requests are left</a:t>
            </a:r>
          </a:p>
          <a:p>
            <a:pPr lvl="1" eaLnBrk="1" hangingPunct="1"/>
            <a:endParaRPr lang="en-US">
              <a:latin typeface="Tahoma" charset="0"/>
              <a:ea typeface="ＭＳ Ｐゴシック"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ea typeface="ＭＳ Ｐゴシック" charset="0"/>
              </a:rPr>
              <a:t>No reordering of requests across batches: </a:t>
            </a:r>
            <a:r>
              <a:rPr lang="en-US" sz="2000">
                <a:solidFill>
                  <a:srgbClr val="FF0000"/>
                </a:solidFill>
                <a:latin typeface="Tahoma" charset="0"/>
                <a:ea typeface="ＭＳ Ｐゴシック" charset="0"/>
              </a:rPr>
              <a:t>no starvation, high fairness</a:t>
            </a:r>
          </a:p>
          <a:p>
            <a:pPr lvl="1" eaLnBrk="1" hangingPunct="1"/>
            <a:endParaRPr lang="en-US">
              <a:latin typeface="Tahoma" charset="0"/>
              <a:ea typeface="ＭＳ Ｐゴシック"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a typeface="ＭＳ Ｐゴシック"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93B30E-7E40-6E46-80F2-7BA1DA74A792}" type="slidenum">
              <a:rPr lang="en-US" sz="1600">
                <a:solidFill>
                  <a:srgbClr val="000000"/>
                </a:solidFill>
                <a:latin typeface="Garamond" charset="0"/>
                <a:cs typeface="Arial" charset="0"/>
              </a:rPr>
              <a:pPr eaLnBrk="1" hangingPunct="1"/>
              <a:t>39</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Review: DRAM </a:t>
            </a:r>
            <a:r>
              <a:rPr lang="en-US" dirty="0">
                <a:latin typeface="Garamond" charset="0"/>
              </a:rPr>
              <a:t>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71BC60-412B-6C4D-B950-492A27AEC82B}" type="slidenum">
              <a:rPr lang="en-US" sz="1600">
                <a:solidFill>
                  <a:srgbClr val="000000"/>
                </a:solidFill>
                <a:latin typeface="Garamond" charset="0"/>
                <a:cs typeface="Arial" charset="0"/>
              </a:rPr>
              <a:pPr eaLnBrk="1" hangingPunct="1"/>
              <a:t>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243491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a:xfrm>
            <a:off x="228600" y="996950"/>
            <a:ext cx="8610600" cy="5194300"/>
          </a:xfrm>
        </p:spPr>
        <p:txBody>
          <a:bodyPr/>
          <a:lstStyle/>
          <a:p>
            <a:pPr eaLnBrk="1" hangingPunct="1"/>
            <a:r>
              <a:rPr lang="en-US">
                <a:latin typeface="Tahoma" charset="0"/>
              </a:rPr>
              <a:t>Can use any existing DRAM scheduling policy</a:t>
            </a:r>
          </a:p>
          <a:p>
            <a:pPr lvl="1" eaLnBrk="1" hangingPunct="1"/>
            <a:r>
              <a:rPr lang="en-US" sz="2000">
                <a:latin typeface="Tahoma" charset="0"/>
                <a:ea typeface="ＭＳ Ｐゴシック" charset="0"/>
              </a:rPr>
              <a:t>FR-FCFS (row-hit first, then oldest-first) exploits row-buffer locality</a:t>
            </a:r>
          </a:p>
          <a:p>
            <a:pPr eaLnBrk="1" hangingPunct="1"/>
            <a:r>
              <a:rPr lang="en-US">
                <a:latin typeface="Tahoma" charset="0"/>
              </a:rPr>
              <a:t>But, we also want to preserve intra-thread bank parallelism</a:t>
            </a:r>
          </a:p>
          <a:p>
            <a:pPr lvl="1" eaLnBrk="1" hangingPunct="1"/>
            <a:r>
              <a:rPr lang="en-US">
                <a:latin typeface="Tahoma" charset="0"/>
                <a:ea typeface="ＭＳ Ｐゴシック" charset="0"/>
              </a:rPr>
              <a:t>Service each thread</a:t>
            </a:r>
            <a:r>
              <a:rPr lang="ja-JP" altLang="en-US">
                <a:latin typeface="Tahoma" charset="0"/>
                <a:ea typeface="ＭＳ Ｐゴシック" charset="0"/>
              </a:rPr>
              <a:t>’</a:t>
            </a:r>
            <a:r>
              <a:rPr lang="en-US" altLang="ja-JP">
                <a:latin typeface="Tahoma" charset="0"/>
                <a:ea typeface="ＭＳ Ｐゴシック" charset="0"/>
              </a:rPr>
              <a:t>s requests back to back</a:t>
            </a:r>
          </a:p>
          <a:p>
            <a:pPr lvl="1" eaLnBrk="1" hangingPunct="1"/>
            <a:endParaRPr lang="en-US">
              <a:latin typeface="Tahoma" charset="0"/>
              <a:ea typeface="ＭＳ Ｐゴシック" charset="0"/>
            </a:endParaRPr>
          </a:p>
          <a:p>
            <a:pPr eaLnBrk="1" hangingPunct="1"/>
            <a:endParaRPr lang="en-US">
              <a:latin typeface="Tahoma" charset="0"/>
            </a:endParaRPr>
          </a:p>
          <a:p>
            <a:pPr eaLnBrk="1" hangingPunct="1"/>
            <a:r>
              <a:rPr lang="en-US">
                <a:latin typeface="Tahoma" charset="0"/>
              </a:rPr>
              <a:t>Scheduler computes a </a:t>
            </a:r>
            <a:r>
              <a:rPr lang="en-US">
                <a:solidFill>
                  <a:srgbClr val="003399"/>
                </a:solidFill>
                <a:latin typeface="Tahoma" charset="0"/>
              </a:rPr>
              <a:t>ranking of threads </a:t>
            </a:r>
            <a:r>
              <a:rPr lang="en-US">
                <a:latin typeface="Tahoma" charset="0"/>
              </a:rPr>
              <a:t>when the batch is formed</a:t>
            </a:r>
          </a:p>
          <a:p>
            <a:pPr lvl="1" eaLnBrk="1" hangingPunct="1"/>
            <a:r>
              <a:rPr lang="en-US" sz="2000">
                <a:solidFill>
                  <a:srgbClr val="003399"/>
                </a:solidFill>
                <a:latin typeface="Tahoma" charset="0"/>
                <a:ea typeface="ＭＳ Ｐゴシック" charset="0"/>
              </a:rPr>
              <a:t>Higher-ranked threads are prioritized over lower-ranked ones</a:t>
            </a:r>
          </a:p>
          <a:p>
            <a:pPr lvl="1" eaLnBrk="1" hangingPunct="1"/>
            <a:r>
              <a:rPr lang="en-US" sz="2000">
                <a:latin typeface="Tahoma" charset="0"/>
                <a:ea typeface="ＭＳ Ｐゴシック" charset="0"/>
              </a:rPr>
              <a:t>Improves the likelihood that requests from a thread are serviced in parallel by different banks</a:t>
            </a:r>
          </a:p>
          <a:p>
            <a:pPr lvl="2" eaLnBrk="1" hangingPunct="1"/>
            <a:r>
              <a:rPr lang="en-US" sz="1800">
                <a:latin typeface="Tahoma" charset="0"/>
                <a:ea typeface="ＭＳ Ｐゴシック" charset="0"/>
              </a:rPr>
              <a:t>Different threads prioritized in the same order across ALL banks</a:t>
            </a:r>
          </a:p>
          <a:p>
            <a:pPr lvl="1" eaLnBrk="1" hangingPunct="1">
              <a:buFont typeface="Wingdings" charset="0"/>
              <a:buNone/>
            </a:pPr>
            <a:endParaRPr lang="en-US">
              <a:solidFill>
                <a:srgbClr val="003399"/>
              </a:solidFill>
              <a:latin typeface="Tahoma" charset="0"/>
              <a:ea typeface="ＭＳ Ｐゴシック" charset="0"/>
            </a:endParaRPr>
          </a:p>
          <a:p>
            <a:pPr lvl="1" eaLnBrk="1" hangingPunct="1"/>
            <a:endParaRPr lang="en-US">
              <a:solidFill>
                <a:srgbClr val="003399"/>
              </a:solidFill>
              <a:latin typeface="Tahoma" charset="0"/>
              <a:ea typeface="ＭＳ Ｐゴシック" charset="0"/>
            </a:endParaRPr>
          </a:p>
        </p:txBody>
      </p:sp>
      <p:sp>
        <p:nvSpPr>
          <p:cNvPr id="1546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DE3775-58B7-4C4C-8FDE-CA6559E7DFC2}"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
        <p:nvSpPr>
          <p:cNvPr id="5" name="TextBox 4"/>
          <p:cNvSpPr txBox="1">
            <a:spLocks noChangeArrowheads="1"/>
          </p:cNvSpPr>
          <p:nvPr/>
        </p:nvSpPr>
        <p:spPr bwMode="auto">
          <a:xfrm>
            <a:off x="3962400" y="31384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cs typeface="Arial" charset="0"/>
              </a:rPr>
              <a:t>HOW?</a:t>
            </a:r>
          </a:p>
        </p:txBody>
      </p:sp>
      <p:sp>
        <p:nvSpPr>
          <p:cNvPr id="6" name="Rectangle 16"/>
          <p:cNvSpPr>
            <a:spLocks noChangeArrowheads="1"/>
          </p:cNvSpPr>
          <p:nvPr/>
        </p:nvSpPr>
        <p:spPr bwMode="auto">
          <a:xfrm>
            <a:off x="2019300" y="3529013"/>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ea typeface="ＭＳ Ｐゴシック"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ea typeface="ＭＳ Ｐゴシック" charset="0"/>
              </a:rPr>
              <a:t>Service threads with inherently low stall-time early in the batch</a:t>
            </a:r>
          </a:p>
          <a:p>
            <a:pPr lvl="1" eaLnBrk="1" hangingPunct="1"/>
            <a:r>
              <a:rPr lang="en-US" sz="2100">
                <a:latin typeface="Tahoma" charset="0"/>
                <a:ea typeface="ＭＳ Ｐゴシック"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ea typeface="ＭＳ Ｐゴシック" charset="0"/>
              </a:rPr>
              <a:t>Provides optimal system throughput </a:t>
            </a:r>
            <a:r>
              <a:rPr lang="en-US" sz="1600">
                <a:solidFill>
                  <a:srgbClr val="000000"/>
                </a:solidFill>
                <a:latin typeface="Tahoma" charset="0"/>
                <a:ea typeface="ＭＳ Ｐゴシック" charset="0"/>
              </a:rPr>
              <a:t>[Smith, 1956]*</a:t>
            </a:r>
            <a:endParaRPr lang="en-US" sz="1600">
              <a:solidFill>
                <a:srgbClr val="FF0000"/>
              </a:solidFill>
              <a:latin typeface="Tahoma" charset="0"/>
              <a:ea typeface="ＭＳ Ｐゴシック" charset="0"/>
            </a:endParaRPr>
          </a:p>
          <a:p>
            <a:pPr lvl="1" eaLnBrk="1" hangingPunct="1"/>
            <a:r>
              <a:rPr lang="en-US" sz="2100">
                <a:latin typeface="Tahoma" charset="0"/>
                <a:ea typeface="ＭＳ Ｐゴシック" charset="0"/>
              </a:rPr>
              <a:t>Controller estimates each thread</a:t>
            </a:r>
            <a:r>
              <a:rPr lang="ja-JP" altLang="en-US" sz="2100">
                <a:latin typeface="Tahoma" charset="0"/>
                <a:ea typeface="ＭＳ Ｐゴシック" charset="0"/>
              </a:rPr>
              <a:t>’</a:t>
            </a:r>
            <a:r>
              <a:rPr lang="en-US" altLang="ja-JP" sz="2100">
                <a:latin typeface="Tahoma" charset="0"/>
                <a:ea typeface="ＭＳ Ｐゴシック" charset="0"/>
              </a:rPr>
              <a:t>s stall-time within the batch</a:t>
            </a:r>
          </a:p>
          <a:p>
            <a:pPr lvl="1" eaLnBrk="1" hangingPunct="1"/>
            <a:r>
              <a:rPr lang="en-US" sz="2100">
                <a:latin typeface="Tahoma" charset="0"/>
                <a:ea typeface="ＭＳ Ｐゴシック" charset="0"/>
              </a:rPr>
              <a:t>Ranks threads with shorter stall-time higher</a:t>
            </a:r>
          </a:p>
          <a:p>
            <a:pPr eaLnBrk="1" hangingPunct="1"/>
            <a:endParaRPr lang="en-US">
              <a:latin typeface="Tahoma" charset="0"/>
            </a:endParaRP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7F72A7-C114-9B41-BB7B-ED0C76198EC9}"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5" name="TextBox 4"/>
          <p:cNvSpPr txBox="1">
            <a:spLocks noChangeArrowheads="1"/>
          </p:cNvSpPr>
          <p:nvPr/>
        </p:nvSpPr>
        <p:spPr bwMode="auto">
          <a:xfrm>
            <a:off x="271463" y="6243638"/>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cs typeface="Arial" charset="0"/>
              </a:rPr>
              <a:t>* W.E. Smith, </a:t>
            </a:r>
            <a:r>
              <a:rPr lang="ja-JP" altLang="en-US" sz="1200">
                <a:solidFill>
                  <a:srgbClr val="000000"/>
                </a:solidFill>
                <a:cs typeface="Arial" charset="0"/>
              </a:rPr>
              <a:t>“</a:t>
            </a:r>
            <a:r>
              <a:rPr lang="en-US" altLang="ja-JP" sz="1200">
                <a:solidFill>
                  <a:srgbClr val="000000"/>
                </a:solidFill>
                <a:cs typeface="Arial" charset="0"/>
              </a:rPr>
              <a:t>Various optimizers for single stage production,</a:t>
            </a:r>
            <a:r>
              <a:rPr lang="ja-JP" altLang="en-US" sz="1200">
                <a:solidFill>
                  <a:srgbClr val="000000"/>
                </a:solidFill>
                <a:cs typeface="Arial" charset="0"/>
              </a:rPr>
              <a:t>”</a:t>
            </a:r>
            <a:r>
              <a:rPr lang="en-US" altLang="ja-JP" sz="1200">
                <a:solidFill>
                  <a:srgbClr val="000000"/>
                </a:solidFill>
                <a:cs typeface="Arial" charset="0"/>
              </a:rPr>
              <a:t> Naval Research Logistics Quarterly, 1956.</a:t>
            </a:r>
            <a:endParaRPr lang="en-US" sz="1200">
              <a:solidFill>
                <a:srgbClr val="000000"/>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Content Placeholder 6"/>
          <p:cNvSpPr>
            <a:spLocks noGrp="1"/>
          </p:cNvSpPr>
          <p:nvPr>
            <p:ph idx="1"/>
          </p:nvPr>
        </p:nvSpPr>
        <p:spPr>
          <a:xfrm>
            <a:off x="228600"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ea typeface="ＭＳ Ｐゴシック" charset="0"/>
              </a:rPr>
              <a:t>Rank thread with lower max-bank-load higher (~ low stall-time)</a:t>
            </a:r>
            <a:endParaRPr lang="en-US">
              <a:latin typeface="Tahoma" charset="0"/>
              <a:ea typeface="ＭＳ Ｐゴシック"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ea typeface="ＭＳ Ｐゴシック" charset="0"/>
              </a:rPr>
              <a:t>Breaks ties: rank thread with lower total-load higher</a:t>
            </a:r>
          </a:p>
          <a:p>
            <a:pPr lvl="1" eaLnBrk="1" hangingPunct="1"/>
            <a:endParaRPr lang="en-US" sz="1800">
              <a:latin typeface="Tahoma" charset="0"/>
              <a:ea typeface="ＭＳ Ｐゴシック" charset="0"/>
            </a:endParaRPr>
          </a:p>
        </p:txBody>
      </p:sp>
      <p:sp>
        <p:nvSpPr>
          <p:cNvPr id="158722"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158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50AE9C-8787-834C-A9C4-A3779458E3DA}"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37" name="Rectangle 36"/>
          <p:cNvSpPr>
            <a:spLocks noChangeArrowheads="1"/>
          </p:cNvSpPr>
          <p:nvPr/>
        </p:nvSpPr>
        <p:spPr bwMode="auto">
          <a:xfrm>
            <a:off x="2378075" y="48895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8" name="Rectangle 37"/>
          <p:cNvSpPr>
            <a:spLocks noChangeArrowheads="1"/>
          </p:cNvSpPr>
          <p:nvPr/>
        </p:nvSpPr>
        <p:spPr bwMode="auto">
          <a:xfrm>
            <a:off x="1463675" y="48895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40" name="Rectangle 39"/>
          <p:cNvSpPr>
            <a:spLocks noChangeArrowheads="1"/>
          </p:cNvSpPr>
          <p:nvPr/>
        </p:nvSpPr>
        <p:spPr bwMode="auto">
          <a:xfrm>
            <a:off x="2378075" y="45466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3" name="Text Box 80"/>
          <p:cNvSpPr txBox="1">
            <a:spLocks noChangeArrowheads="1"/>
          </p:cNvSpPr>
          <p:nvPr/>
        </p:nvSpPr>
        <p:spPr bwMode="auto">
          <a:xfrm>
            <a:off x="522288"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5" name="Text Box 80"/>
          <p:cNvSpPr txBox="1">
            <a:spLocks noChangeArrowheads="1"/>
          </p:cNvSpPr>
          <p:nvPr/>
        </p:nvSpPr>
        <p:spPr bwMode="auto">
          <a:xfrm>
            <a:off x="1463675" y="55022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7" name="Text Box 80"/>
          <p:cNvSpPr txBox="1">
            <a:spLocks noChangeArrowheads="1"/>
          </p:cNvSpPr>
          <p:nvPr/>
        </p:nvSpPr>
        <p:spPr bwMode="auto">
          <a:xfrm>
            <a:off x="2351088"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9" name="Text Box 80"/>
          <p:cNvSpPr txBox="1">
            <a:spLocks noChangeArrowheads="1"/>
          </p:cNvSpPr>
          <p:nvPr/>
        </p:nvSpPr>
        <p:spPr bwMode="auto">
          <a:xfrm>
            <a:off x="3292475"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50" name="Rectangle 49"/>
          <p:cNvSpPr>
            <a:spLocks noChangeArrowheads="1"/>
          </p:cNvSpPr>
          <p:nvPr/>
        </p:nvSpPr>
        <p:spPr bwMode="auto">
          <a:xfrm>
            <a:off x="3292475" y="48895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1" name="Rectangle 50"/>
          <p:cNvSpPr>
            <a:spLocks noChangeArrowheads="1"/>
          </p:cNvSpPr>
          <p:nvPr/>
        </p:nvSpPr>
        <p:spPr bwMode="auto">
          <a:xfrm>
            <a:off x="549275" y="45466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3" name="Rectangle 52"/>
          <p:cNvSpPr>
            <a:spLocks noChangeArrowheads="1"/>
          </p:cNvSpPr>
          <p:nvPr/>
        </p:nvSpPr>
        <p:spPr bwMode="auto">
          <a:xfrm>
            <a:off x="3292475" y="45466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4" name="Rectangle 53"/>
          <p:cNvSpPr>
            <a:spLocks noChangeArrowheads="1"/>
          </p:cNvSpPr>
          <p:nvPr/>
        </p:nvSpPr>
        <p:spPr bwMode="auto">
          <a:xfrm>
            <a:off x="5492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5" name="Rectangle 54"/>
          <p:cNvSpPr>
            <a:spLocks noChangeArrowheads="1"/>
          </p:cNvSpPr>
          <p:nvPr/>
        </p:nvSpPr>
        <p:spPr bwMode="auto">
          <a:xfrm>
            <a:off x="14636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7" name="Rectangle 56"/>
          <p:cNvSpPr>
            <a:spLocks noChangeArrowheads="1"/>
          </p:cNvSpPr>
          <p:nvPr/>
        </p:nvSpPr>
        <p:spPr bwMode="auto">
          <a:xfrm>
            <a:off x="3292475" y="42037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9" name="Rectangle 58"/>
          <p:cNvSpPr>
            <a:spLocks noChangeArrowheads="1"/>
          </p:cNvSpPr>
          <p:nvPr/>
        </p:nvSpPr>
        <p:spPr bwMode="auto">
          <a:xfrm>
            <a:off x="1463675" y="38608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0" name="Rectangle 59"/>
          <p:cNvSpPr>
            <a:spLocks noChangeArrowheads="1"/>
          </p:cNvSpPr>
          <p:nvPr/>
        </p:nvSpPr>
        <p:spPr bwMode="auto">
          <a:xfrm>
            <a:off x="2378075" y="38608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1" name="Rectangle 60"/>
          <p:cNvSpPr>
            <a:spLocks noChangeArrowheads="1"/>
          </p:cNvSpPr>
          <p:nvPr/>
        </p:nvSpPr>
        <p:spPr bwMode="auto">
          <a:xfrm>
            <a:off x="3292475" y="386080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2" name="Rectangle 61"/>
          <p:cNvSpPr>
            <a:spLocks noChangeArrowheads="1"/>
          </p:cNvSpPr>
          <p:nvPr/>
        </p:nvSpPr>
        <p:spPr bwMode="auto">
          <a:xfrm>
            <a:off x="5492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3" name="Rectangle 62"/>
          <p:cNvSpPr>
            <a:spLocks noChangeArrowheads="1"/>
          </p:cNvSpPr>
          <p:nvPr/>
        </p:nvSpPr>
        <p:spPr bwMode="auto">
          <a:xfrm>
            <a:off x="1463675" y="351790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4" name="Rectangle 63"/>
          <p:cNvSpPr>
            <a:spLocks noChangeArrowheads="1"/>
          </p:cNvSpPr>
          <p:nvPr/>
        </p:nvSpPr>
        <p:spPr bwMode="auto">
          <a:xfrm>
            <a:off x="32924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5" name="Rectangle 64"/>
          <p:cNvSpPr>
            <a:spLocks noChangeArrowheads="1"/>
          </p:cNvSpPr>
          <p:nvPr/>
        </p:nvSpPr>
        <p:spPr bwMode="auto">
          <a:xfrm>
            <a:off x="3292475" y="31750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6" name="Rectangle 65"/>
          <p:cNvSpPr>
            <a:spLocks noChangeArrowheads="1"/>
          </p:cNvSpPr>
          <p:nvPr/>
        </p:nvSpPr>
        <p:spPr bwMode="auto">
          <a:xfrm>
            <a:off x="2378075" y="351790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7" name="Rectangle 66"/>
          <p:cNvSpPr>
            <a:spLocks noChangeArrowheads="1"/>
          </p:cNvSpPr>
          <p:nvPr/>
        </p:nvSpPr>
        <p:spPr bwMode="auto">
          <a:xfrm>
            <a:off x="3292475" y="283686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graphicFrame>
        <p:nvGraphicFramePr>
          <p:cNvPr id="73" name="Table 72"/>
          <p:cNvGraphicFramePr>
            <a:graphicFrameLocks noGrp="1"/>
          </p:cNvGraphicFramePr>
          <p:nvPr/>
        </p:nvGraphicFramePr>
        <p:xfrm>
          <a:off x="4914900" y="2971800"/>
          <a:ext cx="3543300" cy="2111375"/>
        </p:xfrm>
        <a:graphic>
          <a:graphicData uri="http://schemas.openxmlformats.org/drawingml/2006/table">
            <a:tbl>
              <a:tblPr/>
              <a:tblGrid>
                <a:gridCol w="492125"/>
                <a:gridCol w="1709738"/>
                <a:gridCol w="1341437"/>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max-bank-load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total-load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T0</a:t>
                      </a:r>
                      <a:endParaRPr kumimoji="0" lang="en-US" sz="1800" b="0" i="0" u="none" strike="noStrike" cap="none" normalizeH="0" baseline="0">
                        <a:ln>
                          <a:noFill/>
                        </a:ln>
                        <a:solidFill>
                          <a:srgbClr val="000000"/>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Tahoma"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Tahoma"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997300"/>
                          </a:solidFill>
                          <a:effectLst/>
                          <a:latin typeface="Tahoma" charset="0"/>
                          <a:ea typeface="ＭＳ Ｐゴシック" charset="0"/>
                          <a:cs typeface="Arial" charset="0"/>
                        </a:rPr>
                        <a:t>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1"/>
                          </a:solidFill>
                          <a:effectLst/>
                          <a:latin typeface="Tahoma" charset="0"/>
                          <a:ea typeface="ＭＳ Ｐゴシック"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accent1"/>
                          </a:solidFill>
                          <a:effectLst/>
                          <a:latin typeface="Tahoma" charset="0"/>
                          <a:ea typeface="ＭＳ Ｐゴシック"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 name="TextBox 73"/>
          <p:cNvSpPr txBox="1">
            <a:spLocks noChangeArrowheads="1"/>
          </p:cNvSpPr>
          <p:nvPr/>
        </p:nvSpPr>
        <p:spPr bwMode="auto">
          <a:xfrm>
            <a:off x="5600700" y="5429250"/>
            <a:ext cx="2038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Ranking:</a:t>
            </a:r>
          </a:p>
          <a:p>
            <a:pPr algn="ctr" eaLnBrk="1" hangingPunct="1"/>
            <a:r>
              <a:rPr lang="en-US" sz="1800" b="1">
                <a:solidFill>
                  <a:srgbClr val="FF0000"/>
                </a:solidFill>
                <a:cs typeface="Arial" charset="0"/>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0" y="1001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7</a:t>
            </a:r>
          </a:p>
        </p:txBody>
      </p:sp>
      <p:sp>
        <p:nvSpPr>
          <p:cNvPr id="83" name="TextBox 82"/>
          <p:cNvSpPr txBox="1">
            <a:spLocks noChangeArrowheads="1"/>
          </p:cNvSpPr>
          <p:nvPr/>
        </p:nvSpPr>
        <p:spPr bwMode="auto">
          <a:xfrm>
            <a:off x="4000500" y="1687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5</a:t>
            </a:r>
          </a:p>
        </p:txBody>
      </p:sp>
      <p:sp>
        <p:nvSpPr>
          <p:cNvPr id="81" name="TextBox 80"/>
          <p:cNvSpPr txBox="1">
            <a:spLocks noChangeArrowheads="1"/>
          </p:cNvSpPr>
          <p:nvPr/>
        </p:nvSpPr>
        <p:spPr bwMode="auto">
          <a:xfrm>
            <a:off x="4000500" y="2373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3</a:t>
            </a:r>
          </a:p>
        </p:txBody>
      </p:sp>
      <p:sp>
        <p:nvSpPr>
          <p:cNvPr id="160772" name="Title 1"/>
          <p:cNvSpPr>
            <a:spLocks noGrp="1"/>
          </p:cNvSpPr>
          <p:nvPr>
            <p:ph type="title"/>
          </p:nvPr>
        </p:nvSpPr>
        <p:spPr/>
        <p:txBody>
          <a:bodyPr/>
          <a:lstStyle/>
          <a:p>
            <a:pPr eaLnBrk="1" hangingPunct="1"/>
            <a:r>
              <a:rPr lang="en-US">
                <a:latin typeface="Garamond" charset="0"/>
              </a:rPr>
              <a:t>Example Within-Batch Scheduling Order</a:t>
            </a:r>
          </a:p>
        </p:txBody>
      </p:sp>
      <p:sp>
        <p:nvSpPr>
          <p:cNvPr id="16077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38C856-0F19-CC48-AF36-C04FE11C12F8}"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24580" name="Rectangle 4"/>
          <p:cNvSpPr>
            <a:spLocks noChangeArrowheads="1"/>
          </p:cNvSpPr>
          <p:nvPr/>
        </p:nvSpPr>
        <p:spPr bwMode="auto">
          <a:xfrm>
            <a:off x="2343150" y="31178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 name="Rectangle 5"/>
          <p:cNvSpPr>
            <a:spLocks noChangeArrowheads="1"/>
          </p:cNvSpPr>
          <p:nvPr/>
        </p:nvSpPr>
        <p:spPr bwMode="auto">
          <a:xfrm>
            <a:off x="1428750" y="31178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583" name="Rectangle 7"/>
          <p:cNvSpPr>
            <a:spLocks noChangeArrowheads="1"/>
          </p:cNvSpPr>
          <p:nvPr/>
        </p:nvSpPr>
        <p:spPr bwMode="auto">
          <a:xfrm>
            <a:off x="2343150" y="27749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160778"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79" name="Text Box 80"/>
          <p:cNvSpPr txBox="1">
            <a:spLocks noChangeArrowheads="1"/>
          </p:cNvSpPr>
          <p:nvPr/>
        </p:nvSpPr>
        <p:spPr bwMode="auto">
          <a:xfrm>
            <a:off x="48736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160780"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81" name="Text Box 80"/>
          <p:cNvSpPr txBox="1">
            <a:spLocks noChangeArrowheads="1"/>
          </p:cNvSpPr>
          <p:nvPr/>
        </p:nvSpPr>
        <p:spPr bwMode="auto">
          <a:xfrm>
            <a:off x="1428750"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160782"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83" name="Text Box 80"/>
          <p:cNvSpPr txBox="1">
            <a:spLocks noChangeArrowheads="1"/>
          </p:cNvSpPr>
          <p:nvPr/>
        </p:nvSpPr>
        <p:spPr bwMode="auto">
          <a:xfrm>
            <a:off x="231616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160784"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60785" name="Text Box 80"/>
          <p:cNvSpPr txBox="1">
            <a:spLocks noChangeArrowheads="1"/>
          </p:cNvSpPr>
          <p:nvPr/>
        </p:nvSpPr>
        <p:spPr bwMode="auto">
          <a:xfrm>
            <a:off x="3257550"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17" name="Rectangle 16"/>
          <p:cNvSpPr>
            <a:spLocks noChangeArrowheads="1"/>
          </p:cNvSpPr>
          <p:nvPr/>
        </p:nvSpPr>
        <p:spPr bwMode="auto">
          <a:xfrm>
            <a:off x="3257550" y="31178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18" name="Rectangle 17"/>
          <p:cNvSpPr>
            <a:spLocks noChangeArrowheads="1"/>
          </p:cNvSpPr>
          <p:nvPr/>
        </p:nvSpPr>
        <p:spPr bwMode="auto">
          <a:xfrm>
            <a:off x="514350" y="27749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0" name="Rectangle 19"/>
          <p:cNvSpPr>
            <a:spLocks noChangeArrowheads="1"/>
          </p:cNvSpPr>
          <p:nvPr/>
        </p:nvSpPr>
        <p:spPr bwMode="auto">
          <a:xfrm>
            <a:off x="3257550" y="27749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596" name="Rectangle 20"/>
          <p:cNvSpPr>
            <a:spLocks noChangeArrowheads="1"/>
          </p:cNvSpPr>
          <p:nvPr/>
        </p:nvSpPr>
        <p:spPr bwMode="auto">
          <a:xfrm>
            <a:off x="5143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597" name="Rectangle 21"/>
          <p:cNvSpPr>
            <a:spLocks noChangeArrowheads="1"/>
          </p:cNvSpPr>
          <p:nvPr/>
        </p:nvSpPr>
        <p:spPr bwMode="auto">
          <a:xfrm>
            <a:off x="14287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599" name="Rectangle 23"/>
          <p:cNvSpPr>
            <a:spLocks noChangeArrowheads="1"/>
          </p:cNvSpPr>
          <p:nvPr/>
        </p:nvSpPr>
        <p:spPr bwMode="auto">
          <a:xfrm>
            <a:off x="3257550"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24601" name="Rectangle 25"/>
          <p:cNvSpPr>
            <a:spLocks noChangeArrowheads="1"/>
          </p:cNvSpPr>
          <p:nvPr/>
        </p:nvSpPr>
        <p:spPr bwMode="auto">
          <a:xfrm>
            <a:off x="1428750" y="20891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24602" name="Rectangle 26"/>
          <p:cNvSpPr>
            <a:spLocks noChangeArrowheads="1"/>
          </p:cNvSpPr>
          <p:nvPr/>
        </p:nvSpPr>
        <p:spPr bwMode="auto">
          <a:xfrm>
            <a:off x="2343150" y="20891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24603" name="Rectangle 27"/>
          <p:cNvSpPr>
            <a:spLocks noChangeArrowheads="1"/>
          </p:cNvSpPr>
          <p:nvPr/>
        </p:nvSpPr>
        <p:spPr bwMode="auto">
          <a:xfrm>
            <a:off x="3257550" y="2089150"/>
            <a:ext cx="762000" cy="252413"/>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29" name="Rectangle 28"/>
          <p:cNvSpPr>
            <a:spLocks noChangeArrowheads="1"/>
          </p:cNvSpPr>
          <p:nvPr/>
        </p:nvSpPr>
        <p:spPr bwMode="auto">
          <a:xfrm>
            <a:off x="5143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24605" name="Rectangle 29"/>
          <p:cNvSpPr>
            <a:spLocks noChangeArrowheads="1"/>
          </p:cNvSpPr>
          <p:nvPr/>
        </p:nvSpPr>
        <p:spPr bwMode="auto">
          <a:xfrm>
            <a:off x="1428750" y="17462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1" name="Rectangle 30"/>
          <p:cNvSpPr>
            <a:spLocks noChangeArrowheads="1"/>
          </p:cNvSpPr>
          <p:nvPr/>
        </p:nvSpPr>
        <p:spPr bwMode="auto">
          <a:xfrm>
            <a:off x="32575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2" name="Rectangle 31"/>
          <p:cNvSpPr>
            <a:spLocks noChangeArrowheads="1"/>
          </p:cNvSpPr>
          <p:nvPr/>
        </p:nvSpPr>
        <p:spPr bwMode="auto">
          <a:xfrm>
            <a:off x="3257550" y="14033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3" name="Rectangle 32"/>
          <p:cNvSpPr>
            <a:spLocks noChangeArrowheads="1"/>
          </p:cNvSpPr>
          <p:nvPr/>
        </p:nvSpPr>
        <p:spPr bwMode="auto">
          <a:xfrm>
            <a:off x="23431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4" name="Rectangle 33"/>
          <p:cNvSpPr>
            <a:spLocks noChangeArrowheads="1"/>
          </p:cNvSpPr>
          <p:nvPr/>
        </p:nvSpPr>
        <p:spPr bwMode="auto">
          <a:xfrm>
            <a:off x="3257550" y="10652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160804" name="TextBox 34"/>
          <p:cNvSpPr txBox="1">
            <a:spLocks noChangeArrowheads="1"/>
          </p:cNvSpPr>
          <p:nvPr/>
        </p:nvSpPr>
        <p:spPr bwMode="auto">
          <a:xfrm>
            <a:off x="307975" y="971550"/>
            <a:ext cx="2505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cs typeface="Arial" charset="0"/>
              </a:rPr>
              <a:t>Baseline Scheduling </a:t>
            </a:r>
          </a:p>
          <a:p>
            <a:pPr eaLnBrk="1" hangingPunct="1"/>
            <a:r>
              <a:rPr lang="en-US" sz="1800" b="1">
                <a:solidFill>
                  <a:srgbClr val="000000"/>
                </a:solidFill>
                <a:cs typeface="Arial" charset="0"/>
              </a:rPr>
              <a:t>Order (Arrival order)</a:t>
            </a:r>
          </a:p>
        </p:txBody>
      </p:sp>
      <p:sp>
        <p:nvSpPr>
          <p:cNvPr id="36" name="TextBox 35"/>
          <p:cNvSpPr txBox="1">
            <a:spLocks noChangeArrowheads="1"/>
          </p:cNvSpPr>
          <p:nvPr/>
        </p:nvSpPr>
        <p:spPr bwMode="auto">
          <a:xfrm>
            <a:off x="4857750" y="971550"/>
            <a:ext cx="2360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cs typeface="Arial" charset="0"/>
              </a:rPr>
              <a:t>PAR-BS Scheduling</a:t>
            </a:r>
          </a:p>
          <a:p>
            <a:pPr eaLnBrk="1" hangingPunct="1"/>
            <a:r>
              <a:rPr lang="en-US" sz="1800" b="1">
                <a:solidFill>
                  <a:srgbClr val="000000"/>
                </a:solidFill>
                <a:cs typeface="Arial" charset="0"/>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38" name="Rectangle 37"/>
          <p:cNvSpPr>
            <a:spLocks noChangeArrowheads="1"/>
          </p:cNvSpPr>
          <p:nvPr/>
        </p:nvSpPr>
        <p:spPr bwMode="auto">
          <a:xfrm>
            <a:off x="495300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2" name="Text Box 80"/>
          <p:cNvSpPr txBox="1">
            <a:spLocks noChangeArrowheads="1"/>
          </p:cNvSpPr>
          <p:nvPr/>
        </p:nvSpPr>
        <p:spPr bwMode="auto">
          <a:xfrm>
            <a:off x="492283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4" name="Text Box 80"/>
          <p:cNvSpPr txBox="1">
            <a:spLocks noChangeArrowheads="1"/>
          </p:cNvSpPr>
          <p:nvPr/>
        </p:nvSpPr>
        <p:spPr bwMode="auto">
          <a:xfrm>
            <a:off x="5864225"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6" name="Text Box 80"/>
          <p:cNvSpPr txBox="1">
            <a:spLocks noChangeArrowheads="1"/>
          </p:cNvSpPr>
          <p:nvPr/>
        </p:nvSpPr>
        <p:spPr bwMode="auto">
          <a:xfrm>
            <a:off x="675163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48" name="Text Box 80"/>
          <p:cNvSpPr txBox="1">
            <a:spLocks noChangeArrowheads="1"/>
          </p:cNvSpPr>
          <p:nvPr/>
        </p:nvSpPr>
        <p:spPr bwMode="auto">
          <a:xfrm>
            <a:off x="7693025"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Bank 3</a:t>
            </a:r>
          </a:p>
        </p:txBody>
      </p:sp>
      <p:sp>
        <p:nvSpPr>
          <p:cNvPr id="49" name="Rectangle 48"/>
          <p:cNvSpPr>
            <a:spLocks noChangeArrowheads="1"/>
          </p:cNvSpPr>
          <p:nvPr/>
        </p:nvSpPr>
        <p:spPr bwMode="auto">
          <a:xfrm>
            <a:off x="7715250" y="20891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0" name="Rectangle 49"/>
          <p:cNvSpPr>
            <a:spLocks noChangeArrowheads="1"/>
          </p:cNvSpPr>
          <p:nvPr/>
        </p:nvSpPr>
        <p:spPr bwMode="auto">
          <a:xfrm>
            <a:off x="58864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2" name="Rectangle 51"/>
          <p:cNvSpPr>
            <a:spLocks noChangeArrowheads="1"/>
          </p:cNvSpPr>
          <p:nvPr/>
        </p:nvSpPr>
        <p:spPr bwMode="auto">
          <a:xfrm>
            <a:off x="7715250" y="24368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53" name="Rectangle 52"/>
          <p:cNvSpPr>
            <a:spLocks noChangeArrowheads="1"/>
          </p:cNvSpPr>
          <p:nvPr/>
        </p:nvSpPr>
        <p:spPr bwMode="auto">
          <a:xfrm>
            <a:off x="4949825"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4" name="Rectangle 53"/>
          <p:cNvSpPr>
            <a:spLocks noChangeArrowheads="1"/>
          </p:cNvSpPr>
          <p:nvPr/>
        </p:nvSpPr>
        <p:spPr bwMode="auto">
          <a:xfrm>
            <a:off x="5864225" y="2432050"/>
            <a:ext cx="762000" cy="252413"/>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a:lstStyle/>
          <a:p>
            <a:r>
              <a:rPr lang="en-US" sz="1400">
                <a:solidFill>
                  <a:srgbClr val="FFFFFF"/>
                </a:solidFill>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a:lstStyle/>
          <a:p>
            <a:r>
              <a:rPr lang="en-US" sz="1400">
                <a:solidFill>
                  <a:srgbClr val="FFFFFF"/>
                </a:solidFill>
              </a:rPr>
              <a:t>T0</a:t>
            </a:r>
          </a:p>
        </p:txBody>
      </p:sp>
      <p:sp>
        <p:nvSpPr>
          <p:cNvPr id="61" name="Rectangle 60"/>
          <p:cNvSpPr>
            <a:spLocks noChangeArrowheads="1"/>
          </p:cNvSpPr>
          <p:nvPr/>
        </p:nvSpPr>
        <p:spPr bwMode="auto">
          <a:xfrm>
            <a:off x="4953000" y="20891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a:lstStyle/>
          <a:p>
            <a:r>
              <a:rPr lang="en-US" sz="1400">
                <a:solidFill>
                  <a:srgbClr val="FFFFFF"/>
                </a:solidFill>
              </a:rPr>
              <a:t>T2</a:t>
            </a:r>
          </a:p>
        </p:txBody>
      </p:sp>
      <p:sp>
        <p:nvSpPr>
          <p:cNvPr id="63" name="Rectangle 62"/>
          <p:cNvSpPr>
            <a:spLocks noChangeArrowheads="1"/>
          </p:cNvSpPr>
          <p:nvPr/>
        </p:nvSpPr>
        <p:spPr bwMode="auto">
          <a:xfrm>
            <a:off x="77152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4" name="Rectangle 63"/>
          <p:cNvSpPr>
            <a:spLocks noChangeArrowheads="1"/>
          </p:cNvSpPr>
          <p:nvPr/>
        </p:nvSpPr>
        <p:spPr bwMode="auto">
          <a:xfrm>
            <a:off x="7715250" y="14033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5" name="Rectangle 64"/>
          <p:cNvSpPr>
            <a:spLocks noChangeArrowheads="1"/>
          </p:cNvSpPr>
          <p:nvPr/>
        </p:nvSpPr>
        <p:spPr bwMode="auto">
          <a:xfrm>
            <a:off x="6800850" y="1746250"/>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sp>
        <p:nvSpPr>
          <p:cNvPr id="66" name="Rectangle 65"/>
          <p:cNvSpPr>
            <a:spLocks noChangeArrowheads="1"/>
          </p:cNvSpPr>
          <p:nvPr/>
        </p:nvSpPr>
        <p:spPr bwMode="auto">
          <a:xfrm>
            <a:off x="7715250" y="1065213"/>
            <a:ext cx="762000" cy="254000"/>
          </a:xfrm>
          <a:prstGeom prst="rect">
            <a:avLst/>
          </a:prstGeom>
          <a:solidFill>
            <a:srgbClr val="FFFF00"/>
          </a:solidFill>
          <a:ln w="9525">
            <a:solidFill>
              <a:schemeClr val="tx1"/>
            </a:solidFill>
            <a:round/>
            <a:headEnd/>
            <a:tailEnd/>
          </a:ln>
        </p:spPr>
        <p:txBody>
          <a:bodyPr/>
          <a:lstStyle/>
          <a:p>
            <a:r>
              <a:rPr lang="en-US" sz="1400">
                <a:solidFill>
                  <a:srgbClr val="7F7F7F"/>
                </a:solidFill>
                <a:cs typeface="Arial" charset="0"/>
              </a:rPr>
              <a:t>T3</a:t>
            </a:r>
          </a:p>
        </p:txBody>
      </p:sp>
      <p:graphicFrame>
        <p:nvGraphicFramePr>
          <p:cNvPr id="68" name="Table 67"/>
          <p:cNvGraphicFramePr>
            <a:graphicFrameLocks noGrp="1"/>
          </p:cNvGraphicFramePr>
          <p:nvPr/>
        </p:nvGraphicFramePr>
        <p:xfrm>
          <a:off x="1600200" y="5029200"/>
          <a:ext cx="2114550" cy="731838"/>
        </p:xfrm>
        <a:graphic>
          <a:graphicData uri="http://schemas.openxmlformats.org/drawingml/2006/table">
            <a:tbl>
              <a:tblPr/>
              <a:tblGrid>
                <a:gridCol w="528638"/>
                <a:gridCol w="528637"/>
                <a:gridCol w="528638"/>
                <a:gridCol w="528637"/>
              </a:tblGrid>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ahoma" charset="0"/>
                          <a:ea typeface="ＭＳ Ｐゴシック" charset="0"/>
                          <a:cs typeface="Arial" charset="0"/>
                        </a:rPr>
                        <a:t>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ahoma" charset="0"/>
                          <a:ea typeface="ＭＳ Ｐゴシック" charset="0"/>
                          <a:cs typeface="Arial" charset="0"/>
                        </a:rPr>
                        <a:t>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1"/>
                          </a:solidFill>
                          <a:effectLst/>
                          <a:latin typeface="Tahoma" charset="0"/>
                          <a:ea typeface="ＭＳ Ｐゴシック" charset="0"/>
                          <a:cs typeface="Arial" charset="0"/>
                        </a:rPr>
                        <a:t>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5</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 name="TextBox 70"/>
          <p:cNvSpPr txBox="1">
            <a:spLocks noChangeArrowheads="1"/>
          </p:cNvSpPr>
          <p:nvPr/>
        </p:nvSpPr>
        <p:spPr bwMode="auto">
          <a:xfrm>
            <a:off x="514350" y="5829300"/>
            <a:ext cx="342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AVG: 5 bank access latencies</a:t>
            </a:r>
          </a:p>
        </p:txBody>
      </p:sp>
      <p:sp>
        <p:nvSpPr>
          <p:cNvPr id="72" name="TextBox 71"/>
          <p:cNvSpPr txBox="1">
            <a:spLocks noChangeArrowheads="1"/>
          </p:cNvSpPr>
          <p:nvPr/>
        </p:nvSpPr>
        <p:spPr bwMode="auto">
          <a:xfrm>
            <a:off x="5011738" y="5829300"/>
            <a:ext cx="3617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AVG: 3.5 bank access latencies</a:t>
            </a:r>
          </a:p>
        </p:txBody>
      </p:sp>
      <p:sp>
        <p:nvSpPr>
          <p:cNvPr id="73" name="TextBox 72"/>
          <p:cNvSpPr txBox="1">
            <a:spLocks noChangeArrowheads="1"/>
          </p:cNvSpPr>
          <p:nvPr/>
        </p:nvSpPr>
        <p:spPr bwMode="auto">
          <a:xfrm>
            <a:off x="571500" y="5429250"/>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Stall times</a:t>
            </a:r>
          </a:p>
        </p:txBody>
      </p:sp>
      <p:graphicFrame>
        <p:nvGraphicFramePr>
          <p:cNvPr id="74" name="Table 73"/>
          <p:cNvGraphicFramePr>
            <a:graphicFrameLocks noGrp="1"/>
          </p:cNvGraphicFramePr>
          <p:nvPr/>
        </p:nvGraphicFramePr>
        <p:xfrm>
          <a:off x="6229350" y="5029200"/>
          <a:ext cx="2114550" cy="731838"/>
        </p:xfrm>
        <a:graphic>
          <a:graphicData uri="http://schemas.openxmlformats.org/drawingml/2006/table">
            <a:tbl>
              <a:tblPr/>
              <a:tblGrid>
                <a:gridCol w="528638"/>
                <a:gridCol w="528637"/>
                <a:gridCol w="528638"/>
                <a:gridCol w="528637"/>
              </a:tblGrid>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Tahoma" charset="0"/>
                          <a:ea typeface="ＭＳ Ｐゴシック" charset="0"/>
                          <a:cs typeface="Arial" charset="0"/>
                        </a:rPr>
                        <a:t>T0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ahoma" charset="0"/>
                          <a:ea typeface="ＭＳ Ｐゴシック" charset="0"/>
                          <a:cs typeface="Arial" charset="0"/>
                        </a:rPr>
                        <a:t>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1"/>
                          </a:solidFill>
                          <a:effectLst/>
                          <a:latin typeface="Tahoma" charset="0"/>
                          <a:ea typeface="ＭＳ Ｐゴシック" charset="0"/>
                          <a:cs typeface="Arial" charset="0"/>
                        </a:rPr>
                        <a:t>T3</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1</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2</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4</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cs typeface="Arial" charset="0"/>
                        </a:rPr>
                        <a:t>7</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5" name="TextBox 74"/>
          <p:cNvSpPr txBox="1">
            <a:spLocks noChangeArrowheads="1"/>
          </p:cNvSpPr>
          <p:nvPr/>
        </p:nvSpPr>
        <p:spPr bwMode="auto">
          <a:xfrm>
            <a:off x="5200650" y="5429250"/>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cs typeface="Arial" charset="0"/>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87"/>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Time</a:t>
            </a:r>
          </a:p>
        </p:txBody>
      </p:sp>
      <p:sp>
        <p:nvSpPr>
          <p:cNvPr id="76" name="TextBox 75"/>
          <p:cNvSpPr txBox="1">
            <a:spLocks noChangeArrowheads="1"/>
          </p:cNvSpPr>
          <p:nvPr/>
        </p:nvSpPr>
        <p:spPr bwMode="auto">
          <a:xfrm>
            <a:off x="4000500" y="30591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a:t>
            </a:r>
          </a:p>
        </p:txBody>
      </p:sp>
      <p:sp>
        <p:nvSpPr>
          <p:cNvPr id="78" name="TextBox 77"/>
          <p:cNvSpPr txBox="1">
            <a:spLocks noChangeArrowheads="1"/>
          </p:cNvSpPr>
          <p:nvPr/>
        </p:nvSpPr>
        <p:spPr bwMode="auto">
          <a:xfrm>
            <a:off x="4000500" y="27162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2</a:t>
            </a:r>
          </a:p>
        </p:txBody>
      </p:sp>
      <p:sp>
        <p:nvSpPr>
          <p:cNvPr id="82" name="TextBox 81"/>
          <p:cNvSpPr txBox="1">
            <a:spLocks noChangeArrowheads="1"/>
          </p:cNvSpPr>
          <p:nvPr/>
        </p:nvSpPr>
        <p:spPr bwMode="auto">
          <a:xfrm>
            <a:off x="4000500" y="20304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4</a:t>
            </a:r>
          </a:p>
        </p:txBody>
      </p:sp>
      <p:sp>
        <p:nvSpPr>
          <p:cNvPr id="84" name="TextBox 83"/>
          <p:cNvSpPr txBox="1">
            <a:spLocks noChangeArrowheads="1"/>
          </p:cNvSpPr>
          <p:nvPr/>
        </p:nvSpPr>
        <p:spPr bwMode="auto">
          <a:xfrm>
            <a:off x="4000500" y="13446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0" name="TextBox 89"/>
          <p:cNvSpPr txBox="1">
            <a:spLocks noChangeArrowheads="1"/>
          </p:cNvSpPr>
          <p:nvPr/>
        </p:nvSpPr>
        <p:spPr bwMode="auto">
          <a:xfrm>
            <a:off x="5160963" y="4430713"/>
            <a:ext cx="308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Ranking: T0 &gt; T1 &gt; T2 &gt; T3</a:t>
            </a:r>
          </a:p>
        </p:txBody>
      </p:sp>
      <p:sp>
        <p:nvSpPr>
          <p:cNvPr id="91" name="TextBox 90"/>
          <p:cNvSpPr txBox="1">
            <a:spLocks noChangeArrowheads="1"/>
          </p:cNvSpPr>
          <p:nvPr/>
        </p:nvSpPr>
        <p:spPr bwMode="auto">
          <a:xfrm>
            <a:off x="8458200" y="30591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1</a:t>
            </a:r>
          </a:p>
        </p:txBody>
      </p:sp>
      <p:sp>
        <p:nvSpPr>
          <p:cNvPr id="92" name="TextBox 91"/>
          <p:cNvSpPr txBox="1">
            <a:spLocks noChangeArrowheads="1"/>
          </p:cNvSpPr>
          <p:nvPr/>
        </p:nvSpPr>
        <p:spPr bwMode="auto">
          <a:xfrm>
            <a:off x="8458200" y="27162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2</a:t>
            </a:r>
          </a:p>
        </p:txBody>
      </p:sp>
      <p:sp>
        <p:nvSpPr>
          <p:cNvPr id="93" name="TextBox 92"/>
          <p:cNvSpPr txBox="1">
            <a:spLocks noChangeArrowheads="1"/>
          </p:cNvSpPr>
          <p:nvPr/>
        </p:nvSpPr>
        <p:spPr bwMode="auto">
          <a:xfrm>
            <a:off x="8458200" y="2373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3</a:t>
            </a:r>
          </a:p>
        </p:txBody>
      </p:sp>
      <p:sp>
        <p:nvSpPr>
          <p:cNvPr id="94" name="TextBox 93"/>
          <p:cNvSpPr txBox="1">
            <a:spLocks noChangeArrowheads="1"/>
          </p:cNvSpPr>
          <p:nvPr/>
        </p:nvSpPr>
        <p:spPr bwMode="auto">
          <a:xfrm>
            <a:off x="8458200" y="20304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4</a:t>
            </a:r>
          </a:p>
        </p:txBody>
      </p:sp>
      <p:sp>
        <p:nvSpPr>
          <p:cNvPr id="95" name="TextBox 94"/>
          <p:cNvSpPr txBox="1">
            <a:spLocks noChangeArrowheads="1"/>
          </p:cNvSpPr>
          <p:nvPr/>
        </p:nvSpPr>
        <p:spPr bwMode="auto">
          <a:xfrm>
            <a:off x="8458200" y="1687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5</a:t>
            </a:r>
          </a:p>
        </p:txBody>
      </p:sp>
      <p:sp>
        <p:nvSpPr>
          <p:cNvPr id="96" name="TextBox 95"/>
          <p:cNvSpPr txBox="1">
            <a:spLocks noChangeArrowheads="1"/>
          </p:cNvSpPr>
          <p:nvPr/>
        </p:nvSpPr>
        <p:spPr bwMode="auto">
          <a:xfrm>
            <a:off x="8458200" y="13446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6</a:t>
            </a:r>
          </a:p>
        </p:txBody>
      </p:sp>
      <p:sp>
        <p:nvSpPr>
          <p:cNvPr id="97" name="TextBox 96"/>
          <p:cNvSpPr txBox="1">
            <a:spLocks noChangeArrowheads="1"/>
          </p:cNvSpPr>
          <p:nvPr/>
        </p:nvSpPr>
        <p:spPr bwMode="auto">
          <a:xfrm>
            <a:off x="8458200" y="1001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cs typeface="Arial" charset="0"/>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25"/>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cs typeface="Arial" charset="0"/>
              </a:rPr>
              <a:t>Time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a:latin typeface="Tahoma" charset="0"/>
              </a:rPr>
              <a:t>PAR-BS Scheduling Policy</a:t>
            </a:r>
          </a:p>
          <a:p>
            <a:pPr lvl="1" eaLnBrk="1" hangingPunct="1">
              <a:buFont typeface="Wingdings" charset="0"/>
              <a:buNone/>
            </a:pPr>
            <a:r>
              <a:rPr lang="en-US" sz="1800">
                <a:solidFill>
                  <a:srgbClr val="0000FF"/>
                </a:solidFill>
                <a:latin typeface="Tahoma" charset="0"/>
                <a:ea typeface="ＭＳ Ｐゴシック" charset="0"/>
              </a:rPr>
              <a:t>  </a:t>
            </a:r>
            <a:r>
              <a:rPr lang="en-US" sz="2000">
                <a:solidFill>
                  <a:srgbClr val="0000FF"/>
                </a:solidFill>
                <a:latin typeface="Tahoma" charset="0"/>
                <a:ea typeface="ＭＳ Ｐゴシック" charset="0"/>
              </a:rPr>
              <a:t>(1) Marked requests first</a:t>
            </a:r>
          </a:p>
          <a:p>
            <a:pPr lvl="1" eaLnBrk="1" hangingPunct="1">
              <a:buFont typeface="Wingdings" charset="0"/>
              <a:buNone/>
            </a:pPr>
            <a:r>
              <a:rPr lang="en-US" sz="2000">
                <a:latin typeface="Tahoma" charset="0"/>
                <a:ea typeface="ＭＳ Ｐゴシック" charset="0"/>
              </a:rPr>
              <a:t>  (2) Row-hit requests first</a:t>
            </a:r>
          </a:p>
          <a:p>
            <a:pPr lvl="1" eaLnBrk="1" hangingPunct="1">
              <a:buFont typeface="Wingdings" charset="0"/>
              <a:buNone/>
            </a:pPr>
            <a:r>
              <a:rPr lang="en-US" sz="2000">
                <a:solidFill>
                  <a:srgbClr val="0000FF"/>
                </a:solidFill>
                <a:latin typeface="Tahoma" charset="0"/>
                <a:ea typeface="ＭＳ Ｐゴシック" charset="0"/>
              </a:rPr>
              <a:t>  (3) Higher-rank thread first (shortest stall-time first)</a:t>
            </a:r>
          </a:p>
          <a:p>
            <a:pPr lvl="1" eaLnBrk="1" hangingPunct="1">
              <a:buFont typeface="Wingdings" charset="0"/>
              <a:buNone/>
            </a:pPr>
            <a:r>
              <a:rPr lang="en-US" sz="2000">
                <a:latin typeface="Tahoma" charset="0"/>
                <a:ea typeface="ＭＳ Ｐゴシック" charset="0"/>
              </a:rPr>
              <a:t>  (4) Oldest first</a:t>
            </a:r>
          </a:p>
          <a:p>
            <a:pPr eaLnBrk="1" hangingPunct="1"/>
            <a:endParaRPr lang="en-US" sz="1600">
              <a:latin typeface="Tahoma" charset="0"/>
            </a:endParaRPr>
          </a:p>
          <a:p>
            <a:pPr eaLnBrk="1" hangingPunct="1"/>
            <a:r>
              <a:rPr lang="en-US" sz="2200">
                <a:latin typeface="Tahoma" charset="0"/>
              </a:rPr>
              <a:t>Three properties:</a:t>
            </a:r>
          </a:p>
          <a:p>
            <a:pPr lvl="1" eaLnBrk="1" hangingPunct="1"/>
            <a:r>
              <a:rPr lang="en-US" sz="2000">
                <a:latin typeface="Tahoma" charset="0"/>
                <a:ea typeface="ＭＳ Ｐゴシック" charset="0"/>
              </a:rPr>
              <a:t>Exploits row-buffer locality </a:t>
            </a:r>
            <a:r>
              <a:rPr lang="en-US" sz="2000" b="1">
                <a:latin typeface="Tahoma" charset="0"/>
                <a:ea typeface="ＭＳ Ｐゴシック" charset="0"/>
              </a:rPr>
              <a:t>and</a:t>
            </a:r>
            <a:r>
              <a:rPr lang="en-US" sz="2000">
                <a:latin typeface="Tahoma" charset="0"/>
                <a:ea typeface="ＭＳ Ｐゴシック" charset="0"/>
              </a:rPr>
              <a:t> intra-thread bank parallelism	</a:t>
            </a:r>
          </a:p>
          <a:p>
            <a:pPr lvl="1" eaLnBrk="1" hangingPunct="1"/>
            <a:r>
              <a:rPr lang="en-US" sz="2000">
                <a:latin typeface="Tahoma" charset="0"/>
                <a:ea typeface="ＭＳ Ｐゴシック" charset="0"/>
              </a:rPr>
              <a:t>Work-conserving</a:t>
            </a:r>
          </a:p>
          <a:p>
            <a:pPr lvl="2" eaLnBrk="1" hangingPunct="1"/>
            <a:r>
              <a:rPr lang="en-US" sz="1800">
                <a:latin typeface="Tahoma" charset="0"/>
                <a:ea typeface="ＭＳ Ｐゴシック" charset="0"/>
              </a:rPr>
              <a:t>Services unmarked requests to banks without marked requests </a:t>
            </a:r>
          </a:p>
          <a:p>
            <a:pPr lvl="1" eaLnBrk="1" hangingPunct="1"/>
            <a:r>
              <a:rPr lang="en-US" sz="2000">
                <a:latin typeface="Tahoma" charset="0"/>
                <a:ea typeface="ＭＳ Ｐゴシック" charset="0"/>
              </a:rPr>
              <a:t>Marking-Cap is important</a:t>
            </a:r>
          </a:p>
          <a:p>
            <a:pPr lvl="2" eaLnBrk="1" hangingPunct="1"/>
            <a:r>
              <a:rPr lang="en-US" sz="1800">
                <a:latin typeface="Tahoma" charset="0"/>
                <a:ea typeface="ＭＳ Ｐゴシック" charset="0"/>
              </a:rPr>
              <a:t>Too small cap: destroys row-buffer locality</a:t>
            </a:r>
          </a:p>
          <a:p>
            <a:pPr lvl="2" eaLnBrk="1" hangingPunct="1"/>
            <a:r>
              <a:rPr lang="en-US" sz="1800">
                <a:latin typeface="Tahoma" charset="0"/>
                <a:ea typeface="ＭＳ Ｐゴシック" charset="0"/>
              </a:rPr>
              <a:t>Too large cap: penalizes memory non-intensive threads   </a:t>
            </a:r>
          </a:p>
          <a:p>
            <a:pPr lvl="2" eaLnBrk="1" hangingPunct="1"/>
            <a:endParaRPr lang="en-US" sz="1800">
              <a:latin typeface="Tahoma" charset="0"/>
              <a:ea typeface="ＭＳ Ｐゴシック" charset="0"/>
            </a:endParaRPr>
          </a:p>
          <a:p>
            <a:pPr eaLnBrk="1" hangingPunct="1"/>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Parallelism-Aware Batch Scheduling,</a:t>
            </a:r>
            <a:r>
              <a:rPr lang="ja-JP" altLang="en-US" sz="2000">
                <a:latin typeface="Tahoma" charset="0"/>
              </a:rPr>
              <a:t>”</a:t>
            </a:r>
            <a:r>
              <a:rPr lang="en-US" altLang="ja-JP" sz="2000">
                <a:latin typeface="Tahoma" charset="0"/>
              </a:rPr>
              <a:t> ISCA 2008.</a:t>
            </a:r>
          </a:p>
          <a:p>
            <a:pPr lvl="2" eaLnBrk="1" hangingPunct="1"/>
            <a:endParaRPr lang="en-US" sz="1800">
              <a:latin typeface="Tahoma" charset="0"/>
              <a:ea typeface="ＭＳ Ｐゴシック" charset="0"/>
            </a:endParaRPr>
          </a:p>
        </p:txBody>
      </p:sp>
      <p:sp>
        <p:nvSpPr>
          <p:cNvPr id="162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FA9D22-A8CF-884A-A8D1-7DDF6C3F1DC8}"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 name="TextBox 6"/>
          <p:cNvSpPr txBox="1">
            <a:spLocks noChangeArrowheads="1"/>
          </p:cNvSpPr>
          <p:nvPr/>
        </p:nvSpPr>
        <p:spPr bwMode="auto">
          <a:xfrm>
            <a:off x="6800850" y="141605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Batching</a:t>
            </a:r>
          </a:p>
        </p:txBody>
      </p:sp>
      <p:sp>
        <p:nvSpPr>
          <p:cNvPr id="8" name="TextBox 7"/>
          <p:cNvSpPr txBox="1">
            <a:spLocks noChangeArrowheads="1"/>
          </p:cNvSpPr>
          <p:nvPr/>
        </p:nvSpPr>
        <p:spPr bwMode="auto">
          <a:xfrm>
            <a:off x="6800850" y="1930400"/>
            <a:ext cx="2017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Parallelism-aware</a:t>
            </a:r>
          </a:p>
          <a:p>
            <a:pPr eaLnBrk="1" hangingPunct="1"/>
            <a:r>
              <a:rPr lang="en-US" sz="1800">
                <a:solidFill>
                  <a:srgbClr val="FF0000"/>
                </a:solidFill>
                <a:cs typeface="Arial" charset="0"/>
              </a:rPr>
              <a:t>within-batch</a:t>
            </a:r>
          </a:p>
          <a:p>
            <a:pPr eaLnBrk="1" hangingPunct="1"/>
            <a:r>
              <a:rPr lang="en-US" sz="1800">
                <a:solidFill>
                  <a:srgbClr val="FF0000"/>
                </a:solidFill>
                <a:cs typeface="Arial" charset="0"/>
              </a:rPr>
              <a:t>scheduling</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45</a:t>
            </a:fld>
            <a:endParaRPr lang="en-US">
              <a:solidFill>
                <a:srgbClr val="000000"/>
              </a:solidFill>
              <a:latin typeface="Garamond" charset="0"/>
            </a:endParaRPr>
          </a:p>
        </p:txBody>
      </p:sp>
    </p:spTree>
    <p:extLst>
      <p:ext uri="{BB962C8B-B14F-4D97-AF65-F5344CB8AC3E}">
        <p14:creationId xmlns:p14="http://schemas.microsoft.com/office/powerpoint/2010/main" val="3259144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EAD996-2E19-C743-B2A7-AC7F7F4B38A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164866"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164867" name="Object 2"/>
          <p:cNvGraphicFramePr>
            <a:graphicFrameLocks noGrp="1" noChangeAspect="1"/>
          </p:cNvGraphicFramePr>
          <p:nvPr>
            <p:ph idx="1"/>
          </p:nvPr>
        </p:nvGraphicFramePr>
        <p:xfrm>
          <a:off x="407988" y="1319213"/>
          <a:ext cx="8482012" cy="4967287"/>
        </p:xfrm>
        <a:graphic>
          <a:graphicData uri="http://schemas.openxmlformats.org/presentationml/2006/ole">
            <mc:AlternateContent xmlns:mc="http://schemas.openxmlformats.org/markup-compatibility/2006">
              <mc:Choice xmlns:v="urn:schemas-microsoft-com:vml" Requires="v">
                <p:oleObj spid="_x0000_s164894" name="Chart" r:id="rId5" imgW="8851900" imgH="5473700" progId="Excel.Chart.8">
                  <p:embed/>
                </p:oleObj>
              </mc:Choice>
              <mc:Fallback>
                <p:oleObj name="Chart" r:id="rId5" imgW="8851900" imgH="5473700"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1319213"/>
                        <a:ext cx="848201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68" name="Text Box 8"/>
          <p:cNvSpPr txBox="1">
            <a:spLocks noChangeArrowheads="1"/>
          </p:cNvSpPr>
          <p:nvPr/>
        </p:nvSpPr>
        <p:spPr bwMode="auto">
          <a:xfrm>
            <a:off x="685800" y="1046163"/>
            <a:ext cx="816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Unfairness = MAX Memory Slowdown / MIN Memory Slowdown [MICRO 2007]</a:t>
            </a:r>
          </a:p>
        </p:txBody>
      </p:sp>
    </p:spTree>
    <p:custDataLst>
      <p:tags r:id="rId2"/>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6E188E-3F50-E74E-84A2-D706433E74C6}"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166914" name="Rectangle 2"/>
          <p:cNvSpPr>
            <a:spLocks noGrp="1" noChangeArrowheads="1"/>
          </p:cNvSpPr>
          <p:nvPr>
            <p:ph type="title"/>
          </p:nvPr>
        </p:nvSpPr>
        <p:spPr>
          <a:xfrm>
            <a:off x="228600" y="152400"/>
            <a:ext cx="8778875" cy="1066800"/>
          </a:xfrm>
        </p:spPr>
        <p:txBody>
          <a:bodyPr/>
          <a:lstStyle/>
          <a:p>
            <a:pPr eaLnBrk="1" hangingPunct="1"/>
            <a:r>
              <a:rPr lang="en-US" sz="3600">
                <a:latin typeface="Garamond" charset="0"/>
              </a:rPr>
              <a:t>System Performance</a:t>
            </a:r>
          </a:p>
        </p:txBody>
      </p:sp>
      <p:graphicFrame>
        <p:nvGraphicFramePr>
          <p:cNvPr id="166915" name="Object 2"/>
          <p:cNvGraphicFramePr>
            <a:graphicFrameLocks noGrp="1" noChangeAspect="1"/>
          </p:cNvGraphicFramePr>
          <p:nvPr>
            <p:ph idx="1"/>
          </p:nvPr>
        </p:nvGraphicFramePr>
        <p:xfrm>
          <a:off x="407988" y="1185863"/>
          <a:ext cx="8480425" cy="5245100"/>
        </p:xfrm>
        <a:graphic>
          <a:graphicData uri="http://schemas.openxmlformats.org/presentationml/2006/ole">
            <mc:AlternateContent xmlns:mc="http://schemas.openxmlformats.org/markup-compatibility/2006">
              <mc:Choice xmlns:v="urn:schemas-microsoft-com:vml" Requires="v">
                <p:oleObj spid="_x0000_s166941" name="Chart" r:id="rId4" imgW="8851900" imgH="5473700" progId="Excel.Chart.8">
                  <p:embed/>
                </p:oleObj>
              </mc:Choice>
              <mc:Fallback>
                <p:oleObj name="Chart" r:id="rId4" imgW="8851900" imgH="54737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185863"/>
                        <a:ext cx="848042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First scheduler to address bank parallelism destruction across multiple threads</a:t>
            </a:r>
          </a:p>
          <a:p>
            <a:pPr lvl="1"/>
            <a:r>
              <a:rPr lang="en-US" dirty="0" smtClean="0"/>
              <a:t>Simple mechanism (vs. STFM)</a:t>
            </a:r>
          </a:p>
          <a:p>
            <a:pPr lvl="1"/>
            <a:r>
              <a:rPr lang="en-US" dirty="0" smtClean="0"/>
              <a:t>Batching provides fairness</a:t>
            </a:r>
          </a:p>
          <a:p>
            <a:pPr lvl="1"/>
            <a:r>
              <a:rPr lang="en-US" dirty="0" smtClean="0"/>
              <a:t>Ranking enables parallelism awareness</a:t>
            </a:r>
          </a:p>
          <a:p>
            <a:endParaRPr lang="en-US" dirty="0" smtClean="0"/>
          </a:p>
          <a:p>
            <a:r>
              <a:rPr lang="en-US" dirty="0" smtClean="0"/>
              <a:t>Downsides:</a:t>
            </a:r>
          </a:p>
          <a:p>
            <a:pPr lvl="1"/>
            <a:r>
              <a:rPr lang="en-US" dirty="0" smtClean="0"/>
              <a:t>Implementation in multiple controllers needs coordination for best performance </a:t>
            </a:r>
            <a:r>
              <a:rPr lang="en-US" dirty="0" smtClean="0">
                <a:sym typeface="Wingdings"/>
              </a:rPr>
              <a:t> too frequent coordination since batching is done frequently</a:t>
            </a:r>
          </a:p>
          <a:p>
            <a:pPr lvl="1"/>
            <a:r>
              <a:rPr lang="en-US" dirty="0" smtClean="0">
                <a:sym typeface="Wingdings"/>
              </a:rPr>
              <a:t>Does not always prioritize the latency-sensitive applications</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48</a:t>
            </a:fld>
            <a:endParaRPr lang="en-US"/>
          </a:p>
        </p:txBody>
      </p:sp>
    </p:spTree>
    <p:extLst>
      <p:ext uri="{BB962C8B-B14F-4D97-AF65-F5344CB8AC3E}">
        <p14:creationId xmlns:p14="http://schemas.microsoft.com/office/powerpoint/2010/main" val="40939310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TCM:</a:t>
            </a:r>
            <a:br>
              <a:rPr lang="en-US" sz="4000" dirty="0" smtClean="0">
                <a:latin typeface="Garamond" charset="0"/>
              </a:rPr>
            </a:br>
            <a:r>
              <a:rPr lang="en-US" sz="4000" dirty="0" smtClean="0">
                <a:latin typeface="Garamond" charset="0"/>
              </a:rPr>
              <a:t>Thread Cluster Memory Scheduling</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31655" y="4293096"/>
            <a:ext cx="7460396" cy="1477328"/>
          </a:xfrm>
          <a:prstGeom prst="rect">
            <a:avLst/>
          </a:prstGeom>
          <a:noFill/>
        </p:spPr>
        <p:txBody>
          <a:bodyPr wrap="none" rtlCol="0">
            <a:spAutoFit/>
          </a:bodyPr>
          <a:lstStyle/>
          <a:p>
            <a:pPr algn="ctr" fontAlgn="auto">
              <a:spcBef>
                <a:spcPts val="0"/>
              </a:spcBef>
              <a:spcAft>
                <a:spcPts val="0"/>
              </a:spcAft>
            </a:pPr>
            <a:r>
              <a:rPr lang="en-US" dirty="0" err="1">
                <a:solidFill>
                  <a:srgbClr val="000000"/>
                </a:solidFill>
                <a:latin typeface="Tahoma"/>
                <a:ea typeface="+mn-ea"/>
                <a:cs typeface="+mn-cs"/>
              </a:rPr>
              <a:t>Yoongu</a:t>
            </a:r>
            <a:r>
              <a:rPr lang="en-US" dirty="0">
                <a:solidFill>
                  <a:srgbClr val="000000"/>
                </a:solidFill>
                <a:latin typeface="Tahoma"/>
                <a:ea typeface="+mn-ea"/>
                <a:cs typeface="+mn-cs"/>
              </a:rPr>
              <a:t> Kim, Michael </a:t>
            </a:r>
            <a:r>
              <a:rPr lang="en-US" dirty="0" err="1">
                <a:solidFill>
                  <a:srgbClr val="000000"/>
                </a:solidFill>
                <a:latin typeface="Tahoma"/>
                <a:ea typeface="+mn-ea"/>
                <a:cs typeface="+mn-cs"/>
              </a:rPr>
              <a:t>Papamichael</a:t>
            </a:r>
            <a:r>
              <a:rPr lang="en-US" dirty="0">
                <a:solidFill>
                  <a:srgbClr val="000000"/>
                </a:solidFill>
                <a:latin typeface="Tahoma"/>
                <a:ea typeface="+mn-ea"/>
                <a:cs typeface="+mn-cs"/>
              </a:rPr>
              <a:t>, </a:t>
            </a:r>
            <a:r>
              <a:rPr lang="en-US" u="sng" dirty="0">
                <a:solidFill>
                  <a:srgbClr val="000000"/>
                </a:solidFill>
                <a:latin typeface="Tahoma"/>
                <a:ea typeface="+mn-ea"/>
                <a:cs typeface="+mn-cs"/>
              </a:rPr>
              <a:t>Onur Mutlu</a:t>
            </a:r>
            <a:r>
              <a:rPr lang="en-US" dirty="0">
                <a:solidFill>
                  <a:srgbClr val="000000"/>
                </a:solidFill>
                <a:latin typeface="Tahoma"/>
                <a:ea typeface="+mn-ea"/>
                <a:cs typeface="+mn-cs"/>
              </a:rPr>
              <a:t>, and </a:t>
            </a:r>
            <a:r>
              <a:rPr lang="en-US" dirty="0" err="1">
                <a:solidFill>
                  <a:srgbClr val="000000"/>
                </a:solidFill>
                <a:latin typeface="Tahoma"/>
                <a:ea typeface="+mn-ea"/>
                <a:cs typeface="+mn-cs"/>
              </a:rPr>
              <a:t>Mor</a:t>
            </a:r>
            <a:r>
              <a:rPr lang="en-US" dirty="0">
                <a:solidFill>
                  <a:srgbClr val="000000"/>
                </a:solidFill>
                <a:latin typeface="Tahoma"/>
                <a:ea typeface="+mn-ea"/>
                <a:cs typeface="+mn-cs"/>
              </a:rPr>
              <a:t> </a:t>
            </a:r>
            <a:r>
              <a:rPr lang="en-US" dirty="0" err="1">
                <a:solidFill>
                  <a:srgbClr val="000000"/>
                </a:solidFill>
                <a:latin typeface="Tahoma"/>
                <a:ea typeface="+mn-ea"/>
                <a:cs typeface="+mn-cs"/>
              </a:rPr>
              <a:t>Harchol-Balter</a:t>
            </a:r>
            <a:r>
              <a:rPr lang="en-US" dirty="0">
                <a:solidFill>
                  <a:srgbClr val="000000"/>
                </a:solidFill>
                <a:latin typeface="Tahoma"/>
                <a:ea typeface="+mn-ea"/>
                <a:cs typeface="+mn-cs"/>
              </a:rPr>
              <a:t>,</a:t>
            </a:r>
            <a:br>
              <a:rPr lang="en-US" dirty="0">
                <a:solidFill>
                  <a:srgbClr val="000000"/>
                </a:solidFill>
                <a:latin typeface="Tahoma"/>
                <a:ea typeface="+mn-ea"/>
                <a:cs typeface="+mn-cs"/>
              </a:rPr>
            </a:br>
            <a:r>
              <a:rPr lang="en-US" b="1" dirty="0">
                <a:solidFill>
                  <a:srgbClr val="000000"/>
                </a:solidFill>
                <a:latin typeface="Tahoma"/>
                <a:ea typeface="+mn-ea"/>
                <a:cs typeface="+mn-cs"/>
                <a:hlinkClick r:id="rId3"/>
              </a:rPr>
              <a:t>"Thread Cluster Memory Scheduling: </a:t>
            </a:r>
            <a:endParaRPr lang="en-US" b="1" dirty="0" smtClean="0">
              <a:solidFill>
                <a:srgbClr val="000000"/>
              </a:solidFill>
              <a:latin typeface="Tahoma"/>
              <a:ea typeface="+mn-ea"/>
              <a:cs typeface="+mn-cs"/>
              <a:hlinkClick r:id="rId3"/>
            </a:endParaRPr>
          </a:p>
          <a:p>
            <a:pPr algn="ctr" fontAlgn="auto">
              <a:spcBef>
                <a:spcPts val="0"/>
              </a:spcBef>
              <a:spcAft>
                <a:spcPts val="0"/>
              </a:spcAft>
            </a:pPr>
            <a:r>
              <a:rPr lang="en-US" b="1" dirty="0" smtClean="0">
                <a:solidFill>
                  <a:srgbClr val="000000"/>
                </a:solidFill>
                <a:latin typeface="Tahoma"/>
                <a:ea typeface="+mn-ea"/>
                <a:cs typeface="+mn-cs"/>
                <a:hlinkClick r:id="rId3"/>
              </a:rPr>
              <a:t>Exploiting </a:t>
            </a:r>
            <a:r>
              <a:rPr lang="en-US" b="1" dirty="0">
                <a:solidFill>
                  <a:srgbClr val="000000"/>
                </a:solidFill>
                <a:latin typeface="Tahoma"/>
                <a:ea typeface="+mn-ea"/>
                <a:cs typeface="+mn-cs"/>
                <a:hlinkClick r:id="rId3"/>
              </a:rPr>
              <a:t>Differences in Memory Access Behavior"</a:t>
            </a:r>
            <a:r>
              <a:rPr lang="en-US" dirty="0">
                <a:solidFill>
                  <a:srgbClr val="000000"/>
                </a:solidFill>
                <a:latin typeface="Tahoma"/>
                <a:ea typeface="+mn-ea"/>
                <a:cs typeface="+mn-cs"/>
              </a:rPr>
              <a:t> </a:t>
            </a:r>
            <a:br>
              <a:rPr lang="en-US" dirty="0">
                <a:solidFill>
                  <a:srgbClr val="000000"/>
                </a:solidFill>
                <a:latin typeface="Tahoma"/>
                <a:ea typeface="+mn-ea"/>
                <a:cs typeface="+mn-cs"/>
              </a:rPr>
            </a:br>
            <a:r>
              <a:rPr lang="en-US" i="1" dirty="0" smtClean="0">
                <a:solidFill>
                  <a:srgbClr val="000000"/>
                </a:solidFill>
                <a:latin typeface="Tahoma"/>
                <a:ea typeface="+mn-ea"/>
                <a:cs typeface="+mn-cs"/>
                <a:hlinkClick r:id="rId4"/>
              </a:rPr>
              <a:t>43rd </a:t>
            </a:r>
            <a:r>
              <a:rPr lang="en-US" i="1" dirty="0">
                <a:solidFill>
                  <a:srgbClr val="000000"/>
                </a:solidFill>
                <a:latin typeface="Tahoma"/>
                <a:ea typeface="+mn-ea"/>
                <a:cs typeface="+mn-cs"/>
                <a:hlinkClick r:id="rId4"/>
              </a:rPr>
              <a:t>International Symposium on Microarchitecture</a:t>
            </a:r>
            <a:r>
              <a:rPr lang="en-US" i="1" dirty="0">
                <a:solidFill>
                  <a:srgbClr val="000000"/>
                </a:solidFill>
                <a:latin typeface="Tahoma"/>
                <a:ea typeface="+mn-ea"/>
                <a:cs typeface="+mn-cs"/>
              </a:rPr>
              <a:t> (</a:t>
            </a:r>
            <a:r>
              <a:rPr lang="en-US" b="1" i="1" dirty="0">
                <a:solidFill>
                  <a:srgbClr val="000000"/>
                </a:solidFill>
                <a:latin typeface="Tahoma"/>
                <a:ea typeface="+mn-ea"/>
                <a:cs typeface="+mn-cs"/>
              </a:rPr>
              <a:t>MICRO</a:t>
            </a:r>
            <a:r>
              <a:rPr lang="en-US" i="1" dirty="0">
                <a:solidFill>
                  <a:srgbClr val="000000"/>
                </a:solidFill>
                <a:latin typeface="Tahoma"/>
                <a:ea typeface="+mn-ea"/>
                <a:cs typeface="+mn-cs"/>
              </a:rPr>
              <a:t>)</a:t>
            </a:r>
            <a:r>
              <a:rPr lang="en-US" dirty="0">
                <a:solidFill>
                  <a:srgbClr val="000000"/>
                </a:solidFill>
                <a:latin typeface="Tahoma"/>
                <a:ea typeface="+mn-ea"/>
                <a:cs typeface="+mn-cs"/>
              </a:rPr>
              <a:t>, </a:t>
            </a:r>
            <a:endParaRPr lang="en-US" dirty="0" smtClean="0">
              <a:solidFill>
                <a:srgbClr val="000000"/>
              </a:solidFill>
              <a:latin typeface="Tahoma"/>
              <a:ea typeface="+mn-ea"/>
              <a:cs typeface="+mn-cs"/>
            </a:endParaRPr>
          </a:p>
          <a:p>
            <a:pPr algn="ctr" fontAlgn="auto">
              <a:spcBef>
                <a:spcPts val="0"/>
              </a:spcBef>
              <a:spcAft>
                <a:spcPts val="0"/>
              </a:spcAft>
            </a:pPr>
            <a:r>
              <a:rPr lang="en-US" dirty="0" smtClean="0">
                <a:solidFill>
                  <a:srgbClr val="000000"/>
                </a:solidFill>
                <a:latin typeface="Tahoma"/>
                <a:ea typeface="+mn-ea"/>
                <a:cs typeface="+mn-cs"/>
              </a:rPr>
              <a:t>pages </a:t>
            </a:r>
            <a:r>
              <a:rPr lang="en-US" dirty="0">
                <a:solidFill>
                  <a:srgbClr val="000000"/>
                </a:solidFill>
                <a:latin typeface="Tahoma"/>
                <a:ea typeface="+mn-ea"/>
                <a:cs typeface="+mn-cs"/>
              </a:rPr>
              <a:t>65-76, Atlanta, GA, December 2010. </a:t>
            </a:r>
            <a:r>
              <a:rPr lang="en-US" dirty="0">
                <a:solidFill>
                  <a:srgbClr val="000000"/>
                </a:solidFill>
                <a:latin typeface="Tahoma"/>
                <a:ea typeface="+mn-ea"/>
                <a:cs typeface="+mn-cs"/>
                <a:hlinkClick r:id="rId5"/>
              </a:rPr>
              <a:t>Slides (pptx)</a:t>
            </a:r>
            <a:r>
              <a:rPr lang="en-US" dirty="0">
                <a:solidFill>
                  <a:srgbClr val="000000"/>
                </a:solidFill>
                <a:latin typeface="Tahoma"/>
                <a:ea typeface="+mn-ea"/>
                <a:cs typeface="+mn-cs"/>
              </a:rPr>
              <a:t> </a:t>
            </a:r>
            <a:r>
              <a:rPr lang="en-US" dirty="0">
                <a:solidFill>
                  <a:srgbClr val="000000"/>
                </a:solidFill>
                <a:latin typeface="Tahoma"/>
                <a:ea typeface="+mn-ea"/>
                <a:cs typeface="+mn-cs"/>
                <a:hlinkClick r:id="rId6"/>
              </a:rPr>
              <a:t>(pdf)</a:t>
            </a:r>
            <a:r>
              <a:rPr lang="en-US" dirty="0">
                <a:solidFill>
                  <a:srgbClr val="000000"/>
                </a:solidFill>
                <a:latin typeface="Tahoma"/>
                <a:ea typeface="+mn-ea"/>
                <a:cs typeface="+mn-cs"/>
              </a:rPr>
              <a:t> </a:t>
            </a:r>
          </a:p>
        </p:txBody>
      </p:sp>
      <p:sp>
        <p:nvSpPr>
          <p:cNvPr id="5" name="TextBox 4"/>
          <p:cNvSpPr txBox="1"/>
          <p:nvPr/>
        </p:nvSpPr>
        <p:spPr>
          <a:xfrm>
            <a:off x="6516216" y="6381328"/>
            <a:ext cx="2300630"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Tahoma"/>
                <a:ea typeface="+mn-ea"/>
                <a:cs typeface="+mn-cs"/>
                <a:hlinkClick r:id="rId7" action="ppaction://hlinkpres?slideindex=1&amp;slidetitle="/>
              </a:rPr>
              <a:t>TCM Micro 2010 Talk</a:t>
            </a:r>
            <a:endParaRPr lang="en-US" dirty="0">
              <a:solidFill>
                <a:srgbClr val="000000"/>
              </a:solidFill>
              <a:latin typeface="Tahoma"/>
              <a:ea typeface="+mn-ea"/>
              <a:cs typeface="+mn-cs"/>
            </a:endParaRPr>
          </a:p>
        </p:txBody>
      </p:sp>
    </p:spTree>
    <p:extLst>
      <p:ext uri="{BB962C8B-B14F-4D97-AF65-F5344CB8AC3E}">
        <p14:creationId xmlns:p14="http://schemas.microsoft.com/office/powerpoint/2010/main" val="694500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dirty="0" smtClean="0">
                <a:latin typeface="Garamond" charset="0"/>
              </a:rPr>
              <a:t>Review: DRAM </a:t>
            </a:r>
            <a:r>
              <a:rPr lang="en-US" dirty="0">
                <a:latin typeface="Garamond" charset="0"/>
              </a:rPr>
              <a:t>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766DDF-1460-4040-9DC7-B857919D3EEE}" type="slidenum">
              <a:rPr lang="en-US" sz="1600">
                <a:solidFill>
                  <a:srgbClr val="000000"/>
                </a:solidFill>
                <a:latin typeface="Garamond" charset="0"/>
                <a:cs typeface="Arial" charset="0"/>
              </a:rPr>
              <a:pPr eaLnBrk="1" hangingPunct="1"/>
              <a:t>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219487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445226"/>
            <a:ext cx="8305800" cy="1015663"/>
          </a:xfrm>
          <a:prstGeom prst="rect">
            <a:avLst/>
          </a:prstGeom>
          <a:noFill/>
        </p:spPr>
        <p:txBody>
          <a:bodyPr wrap="square" lIns="91425" tIns="45713" rIns="91425" bIns="45713" rtlCol="0">
            <a:spAutoFit/>
          </a:bodyPr>
          <a:lstStyle/>
          <a:p>
            <a:pPr defTabSz="914259" fontAlgn="auto">
              <a:spcBef>
                <a:spcPts val="0"/>
              </a:spcBef>
              <a:spcAft>
                <a:spcPts val="0"/>
              </a:spcAft>
            </a:pPr>
            <a:r>
              <a:rPr lang="en-US" sz="3000" i="1" dirty="0">
                <a:solidFill>
                  <a:srgbClr val="FF0000"/>
                </a:solidFill>
                <a:latin typeface="Calibri"/>
                <a:ea typeface="+mn-ea"/>
                <a:cs typeface="+mn-cs"/>
              </a:rPr>
              <a:t>No previous memory scheduling algorithm provides both the best fairness and system throughput</a:t>
            </a:r>
          </a:p>
        </p:txBody>
      </p:sp>
      <p:graphicFrame>
        <p:nvGraphicFramePr>
          <p:cNvPr id="14" name="Chart 13"/>
          <p:cNvGraphicFramePr/>
          <p:nvPr>
            <p:extLst>
              <p:ext uri="{D42A27DB-BD31-4B8C-83A1-F6EECF244321}">
                <p14:modId xmlns:p14="http://schemas.microsoft.com/office/powerpoint/2010/main" val="2459495515"/>
              </p:ext>
            </p:extLst>
          </p:nvPr>
        </p:nvGraphicFramePr>
        <p:xfrm>
          <a:off x="1584645" y="143222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1"/>
          </p:nvPr>
        </p:nvSpPr>
        <p:spPr>
          <a:xfrm>
            <a:off x="7259600" y="6436603"/>
            <a:ext cx="2895600" cy="365125"/>
          </a:xfrm>
        </p:spPr>
        <p:txBody>
          <a:bodyPr/>
          <a:lstStyle/>
          <a:p>
            <a:fld id="{58161B50-6D0B-48B4-A1D4-BAD8C599CC84}" type="slidenum">
              <a:rPr lang="en-US" smtClean="0">
                <a:solidFill>
                  <a:prstClr val="black">
                    <a:tint val="75000"/>
                  </a:prstClr>
                </a:solidFill>
                <a:latin typeface="Calibri"/>
              </a:rPr>
              <a:pPr/>
              <a:t>50</a:t>
            </a:fld>
            <a:endParaRPr lang="en-US" dirty="0">
              <a:solidFill>
                <a:prstClr val="black">
                  <a:tint val="75000"/>
                </a:prstClr>
              </a:solidFill>
              <a:latin typeface="Calibri"/>
            </a:endParaRPr>
          </a:p>
        </p:txBody>
      </p:sp>
      <p:sp>
        <p:nvSpPr>
          <p:cNvPr id="24" name="TextBox 23"/>
          <p:cNvSpPr txBox="1"/>
          <p:nvPr/>
        </p:nvSpPr>
        <p:spPr>
          <a:xfrm>
            <a:off x="4344318" y="2118150"/>
            <a:ext cx="2758993"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srgbClr val="FF0000"/>
                </a:solidFill>
                <a:latin typeface="Calibri"/>
                <a:ea typeface="+mn-ea"/>
                <a:cs typeface="+mn-cs"/>
              </a:rPr>
              <a:t>System throughput bias</a:t>
            </a:r>
          </a:p>
        </p:txBody>
      </p:sp>
      <p:sp>
        <p:nvSpPr>
          <p:cNvPr id="28" name="TextBox 27"/>
          <p:cNvSpPr txBox="1"/>
          <p:nvPr/>
        </p:nvSpPr>
        <p:spPr>
          <a:xfrm>
            <a:off x="3947831" y="3484260"/>
            <a:ext cx="1762597"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a:solidFill>
                  <a:srgbClr val="FF0000"/>
                </a:solidFill>
                <a:latin typeface="Calibri"/>
                <a:ea typeface="+mn-ea"/>
                <a:cs typeface="+mn-cs"/>
              </a:rPr>
              <a:t>Fairness bias</a:t>
            </a:r>
            <a:endParaRPr lang="en-US" sz="2000" i="1" dirty="0">
              <a:solidFill>
                <a:srgbClr val="FF0000"/>
              </a:solidFill>
              <a:latin typeface="Calibri"/>
              <a:ea typeface="+mn-ea"/>
              <a:cs typeface="+mn-cs"/>
            </a:endParaRPr>
          </a:p>
        </p:txBody>
      </p:sp>
      <p:sp>
        <p:nvSpPr>
          <p:cNvPr id="15" name="Right Arrow 14"/>
          <p:cNvSpPr/>
          <p:nvPr/>
        </p:nvSpPr>
        <p:spPr>
          <a:xfrm rot="2700000">
            <a:off x="5824791" y="331005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800" b="1" dirty="0">
                <a:solidFill>
                  <a:prstClr val="black"/>
                </a:solidFill>
                <a:latin typeface="Calibri"/>
              </a:rPr>
              <a:t>  Ideal</a:t>
            </a:r>
          </a:p>
        </p:txBody>
      </p:sp>
      <p:sp>
        <p:nvSpPr>
          <p:cNvPr id="16" name="Down Arrow 15"/>
          <p:cNvSpPr/>
          <p:nvPr/>
        </p:nvSpPr>
        <p:spPr>
          <a:xfrm rot="16200000">
            <a:off x="4511897" y="296326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20" name="Down Arrow 19"/>
          <p:cNvSpPr/>
          <p:nvPr/>
        </p:nvSpPr>
        <p:spPr>
          <a:xfrm>
            <a:off x="1159097" y="1667861"/>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21" name="Rectangle 20"/>
          <p:cNvSpPr/>
          <p:nvPr/>
        </p:nvSpPr>
        <p:spPr>
          <a:xfrm>
            <a:off x="4799685" y="2516735"/>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3" name="Rectangle 22"/>
          <p:cNvSpPr/>
          <p:nvPr/>
        </p:nvSpPr>
        <p:spPr>
          <a:xfrm>
            <a:off x="4570475" y="3123896"/>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5" name="Rectangle 24"/>
          <p:cNvSpPr/>
          <p:nvPr/>
        </p:nvSpPr>
        <p:spPr>
          <a:xfrm>
            <a:off x="4191000" y="28895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6" name="Rectangle 25"/>
          <p:cNvSpPr/>
          <p:nvPr/>
        </p:nvSpPr>
        <p:spPr>
          <a:xfrm>
            <a:off x="4039210" y="204886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Rectangle 16"/>
          <p:cNvSpPr/>
          <p:nvPr/>
        </p:nvSpPr>
        <p:spPr>
          <a:xfrm>
            <a:off x="7255097" y="3731055"/>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9" name="Rectangle 18"/>
          <p:cNvSpPr/>
          <p:nvPr/>
        </p:nvSpPr>
        <p:spPr>
          <a:xfrm>
            <a:off x="7255097" y="335158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7255097" y="30480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7255097" y="274442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 name="TextBox 2"/>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ea typeface="+mn-ea"/>
                <a:cs typeface="+mn-cs"/>
              </a:rPr>
              <a:t>24 cores, 4 memory controllers, 96 workloads </a:t>
            </a:r>
          </a:p>
        </p:txBody>
      </p:sp>
      <p:sp>
        <p:nvSpPr>
          <p:cNvPr id="29" name="Rectangle 28"/>
          <p:cNvSpPr/>
          <p:nvPr/>
        </p:nvSpPr>
        <p:spPr>
          <a:xfrm>
            <a:off x="2598730" y="3049525"/>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7228326" y="236647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1" name="Title 1"/>
          <p:cNvSpPr>
            <a:spLocks noGrp="1"/>
          </p:cNvSpPr>
          <p:nvPr>
            <p:ph type="title"/>
          </p:nvPr>
        </p:nvSpPr>
        <p:spPr>
          <a:xfrm>
            <a:off x="457200" y="274638"/>
            <a:ext cx="8229600" cy="792162"/>
          </a:xfrm>
        </p:spPr>
        <p:txBody>
          <a:bodyPr/>
          <a:lstStyle/>
          <a:p>
            <a:r>
              <a:rPr lang="en-US" dirty="0" smtClean="0"/>
              <a:t>Throughput vs. Fairness</a:t>
            </a:r>
            <a:endParaRPr lang="en-US" dirty="0"/>
          </a:p>
        </p:txBody>
      </p:sp>
    </p:spTree>
    <p:extLst>
      <p:ext uri="{BB962C8B-B14F-4D97-AF65-F5344CB8AC3E}">
        <p14:creationId xmlns:p14="http://schemas.microsoft.com/office/powerpoint/2010/main" val="376915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8" grpId="0"/>
      <p:bldP spid="15" grpId="0" animBg="1"/>
      <p:bldP spid="21" grpId="0" animBg="1"/>
      <p:bldP spid="23" grpId="0" animBg="1"/>
      <p:bldP spid="25" grpId="0" animBg="1"/>
      <p:bldP spid="26" grpId="0" animBg="1"/>
      <p:bldP spid="17" grpId="0" animBg="1"/>
      <p:bldP spid="19" grpId="0" animBg="1"/>
      <p:bldP spid="22" grpId="0" animBg="1"/>
      <p:bldP spid="27" grpId="0" animBg="1"/>
      <p:bldP spid="29" grpId="0" animBg="1"/>
      <p:bldP spid="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51</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ea typeface="+mn-ea"/>
                <a:cs typeface="+mn-cs"/>
              </a:rPr>
              <a:t>less memory </a:t>
            </a:r>
            <a:br>
              <a:rPr lang="en-US" sz="2200" i="1" dirty="0">
                <a:solidFill>
                  <a:prstClr val="black"/>
                </a:solidFill>
                <a:latin typeface="Calibri"/>
                <a:ea typeface="+mn-ea"/>
                <a:cs typeface="+mn-cs"/>
              </a:rPr>
            </a:br>
            <a:r>
              <a:rPr lang="en-US" sz="2200" i="1" dirty="0">
                <a:solidFill>
                  <a:prstClr val="black"/>
                </a:solidFill>
                <a:latin typeface="Calibri"/>
                <a:ea typeface="+mn-ea"/>
                <a:cs typeface="+mn-cs"/>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200" i="1" dirty="0">
                <a:solidFill>
                  <a:prstClr val="black"/>
                </a:solidFill>
                <a:latin typeface="Calibri"/>
                <a:ea typeface="+mn-ea"/>
                <a:cs typeface="+mn-cs"/>
              </a:rPr>
              <a:t>higher</a:t>
            </a:r>
          </a:p>
          <a:p>
            <a:pPr algn="ctr" defTabSz="914259" fontAlgn="auto">
              <a:spcBef>
                <a:spcPts val="0"/>
              </a:spcBef>
              <a:spcAft>
                <a:spcPts val="0"/>
              </a:spcAft>
            </a:pPr>
            <a:r>
              <a:rPr lang="en-US" sz="2200" i="1" dirty="0">
                <a:solidFill>
                  <a:prstClr val="black"/>
                </a:solidFill>
                <a:latin typeface="Calibri"/>
                <a:ea typeface="+mn-ea"/>
                <a:cs typeface="+mn-cs"/>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fontAlgn="auto">
              <a:spcBef>
                <a:spcPts val="0"/>
              </a:spcBef>
              <a:spcAft>
                <a:spcPts val="0"/>
              </a:spcAft>
            </a:pPr>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fontAlgn="auto">
              <a:spcBef>
                <a:spcPts val="0"/>
              </a:spcBef>
              <a:spcAft>
                <a:spcPts val="0"/>
              </a:spcAft>
            </a:pPr>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ea typeface="+mn-ea"/>
                <a:cs typeface="+mn-cs"/>
              </a:rPr>
              <a:t>starvation </a:t>
            </a:r>
            <a:r>
              <a:rPr lang="en-US" sz="2600" b="1" dirty="0">
                <a:solidFill>
                  <a:srgbClr val="FF0000"/>
                </a:solidFill>
                <a:latin typeface="Calibri"/>
                <a:ea typeface="+mn-ea"/>
                <a:cs typeface="+mn-cs"/>
                <a:sym typeface="Wingdings" pitchFamily="2" charset="2"/>
              </a:rPr>
              <a:t></a:t>
            </a:r>
            <a:r>
              <a:rPr lang="en-US" sz="2600" b="1" i="1" dirty="0">
                <a:solidFill>
                  <a:srgbClr val="FF0000"/>
                </a:solidFill>
                <a:latin typeface="Calibri"/>
                <a:ea typeface="+mn-ea"/>
                <a:cs typeface="+mn-cs"/>
                <a:sym typeface="Wingdings" pitchFamily="2" charset="2"/>
              </a:rPr>
              <a:t> unfairness</a:t>
            </a:r>
            <a:endParaRPr lang="en-US" sz="2600" b="1" i="1" dirty="0">
              <a:solidFill>
                <a:srgbClr val="FF0000"/>
              </a:solidFill>
              <a:latin typeface="Calibri"/>
              <a:ea typeface="+mn-ea"/>
              <a:cs typeface="+mn-cs"/>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fontAlgn="auto">
              <a:lnSpc>
                <a:spcPct val="80000"/>
              </a:lnSpc>
              <a:spcBef>
                <a:spcPts val="0"/>
              </a:spcBef>
              <a:spcAft>
                <a:spcPts val="0"/>
              </a:spcAft>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fontAlgn="auto">
              <a:spcBef>
                <a:spcPts val="0"/>
              </a:spcBef>
              <a:spcAft>
                <a:spcPts val="0"/>
              </a:spcAft>
            </a:pPr>
            <a:r>
              <a:rPr lang="en-US" sz="2600" b="1" i="1" dirty="0">
                <a:solidFill>
                  <a:srgbClr val="FF0000"/>
                </a:solidFill>
                <a:latin typeface="Calibri"/>
                <a:ea typeface="+mn-ea"/>
                <a:cs typeface="+mn-cs"/>
              </a:rPr>
              <a:t>not prioritized </a:t>
            </a:r>
            <a:r>
              <a:rPr lang="en-US" sz="2600" b="1" dirty="0">
                <a:solidFill>
                  <a:srgbClr val="FF0000"/>
                </a:solidFill>
                <a:latin typeface="Calibri"/>
                <a:ea typeface="+mn-ea"/>
                <a:cs typeface="+mn-cs"/>
                <a:sym typeface="Wingdings" pitchFamily="2" charset="2"/>
              </a:rPr>
              <a:t> </a:t>
            </a:r>
          </a:p>
          <a:p>
            <a:pPr algn="ctr" defTabSz="914259" fontAlgn="auto">
              <a:spcBef>
                <a:spcPts val="0"/>
              </a:spcBef>
              <a:spcAft>
                <a:spcPts val="0"/>
              </a:spcAft>
            </a:pPr>
            <a:r>
              <a:rPr lang="en-US" sz="2600" b="1" i="1" dirty="0">
                <a:solidFill>
                  <a:srgbClr val="FF0000"/>
                </a:solidFill>
                <a:latin typeface="Calibri"/>
                <a:ea typeface="+mn-ea"/>
                <a:cs typeface="+mn-cs"/>
                <a:sym typeface="Wingdings" pitchFamily="2" charset="2"/>
              </a:rPr>
              <a:t>reduced throughput</a:t>
            </a:r>
            <a:endParaRPr lang="en-US" sz="2600" b="1" i="1" dirty="0">
              <a:solidFill>
                <a:srgbClr val="FF0000"/>
              </a:solidFill>
              <a:latin typeface="Calibri"/>
              <a:ea typeface="+mn-ea"/>
              <a:cs typeface="+mn-cs"/>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fontAlgn="auto">
              <a:spcBef>
                <a:spcPts val="0"/>
              </a:spcBef>
              <a:spcAft>
                <a:spcPts val="0"/>
              </a:spcAft>
            </a:pPr>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342559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52</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sz="2400" i="1" dirty="0">
                <a:solidFill>
                  <a:prstClr val="black"/>
                </a:solidFill>
                <a:latin typeface="Calibri"/>
                <a:ea typeface="+mn-ea"/>
                <a:cs typeface="+mn-cs"/>
              </a:rPr>
              <a:t>higher</a:t>
            </a:r>
          </a:p>
          <a:p>
            <a:pPr algn="ctr" defTabSz="914259" fontAlgn="auto">
              <a:lnSpc>
                <a:spcPct val="80000"/>
              </a:lnSpc>
              <a:spcBef>
                <a:spcPts val="0"/>
              </a:spcBef>
              <a:spcAft>
                <a:spcPts val="0"/>
              </a:spcAft>
            </a:pPr>
            <a:r>
              <a:rPr lang="en-US" sz="2400" i="1" dirty="0">
                <a:solidFill>
                  <a:prstClr val="black"/>
                </a:solidFill>
                <a:latin typeface="Calibri"/>
                <a:ea typeface="+mn-ea"/>
                <a:cs typeface="+mn-cs"/>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fontAlgn="auto">
              <a:spcBef>
                <a:spcPts val="0"/>
              </a:spcBef>
              <a:spcAft>
                <a:spcPts val="0"/>
              </a:spcAft>
            </a:pPr>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fontAlgn="auto">
              <a:spcBef>
                <a:spcPts val="0"/>
              </a:spcBef>
              <a:spcAft>
                <a:spcPts val="0"/>
              </a:spcAft>
            </a:pPr>
            <a:r>
              <a:rPr lang="en-US" sz="2600" b="1" dirty="0">
                <a:solidFill>
                  <a:srgbClr val="FF0000"/>
                </a:solidFill>
                <a:latin typeface="Calibri"/>
              </a:rPr>
              <a:t>Unfairness caused by memory-intensive being prioritized over each other </a:t>
            </a:r>
          </a:p>
          <a:p>
            <a:pPr marL="914259" lvl="2" defTabSz="914259" fontAlgn="auto">
              <a:spcBef>
                <a:spcPts val="0"/>
              </a:spcBef>
              <a:spcAft>
                <a:spcPts val="0"/>
              </a:spcAft>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fontAlgn="auto">
              <a:spcBef>
                <a:spcPts val="0"/>
              </a:spcBef>
              <a:spcAft>
                <a:spcPts val="0"/>
              </a:spcAft>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fontAlgn="auto">
              <a:spcBef>
                <a:spcPts val="0"/>
              </a:spcBef>
              <a:spcAft>
                <a:spcPts val="0"/>
              </a:spcAft>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fontAlgn="auto">
              <a:spcBef>
                <a:spcPts val="0"/>
              </a:spcBef>
              <a:spcAft>
                <a:spcPts val="0"/>
              </a:spcAft>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fontAlgn="auto">
              <a:spcBef>
                <a:spcPts val="0"/>
              </a:spcBef>
              <a:spcAft>
                <a:spcPts val="0"/>
              </a:spcAft>
            </a:pPr>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fontAlgn="auto">
              <a:spcBef>
                <a:spcPts val="0"/>
              </a:spcBef>
              <a:spcAft>
                <a:spcPts val="0"/>
              </a:spcAft>
            </a:pP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70596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53</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fontAlgn="auto">
              <a:spcBef>
                <a:spcPts val="0"/>
              </a:spcBef>
              <a:spcAft>
                <a:spcPts val="0"/>
              </a:spcAft>
            </a:pPr>
            <a:r>
              <a:rPr lang="en-US" sz="2000" b="1" dirty="0">
                <a:solidFill>
                  <a:prstClr val="black">
                    <a:lumMod val="85000"/>
                    <a:lumOff val="15000"/>
                  </a:prstClr>
                </a:solidFill>
                <a:latin typeface="Calibri"/>
                <a:ea typeface="+mn-ea"/>
                <a:cs typeface="+mn-cs"/>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fontAlgn="auto">
                <a:spcBef>
                  <a:spcPts val="0"/>
                </a:spcBef>
                <a:spcAft>
                  <a:spcPts val="0"/>
                </a:spcAft>
              </a:pPr>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000" b="1" dirty="0">
                <a:solidFill>
                  <a:srgbClr val="4F81BD">
                    <a:lumMod val="75000"/>
                  </a:srgbClr>
                </a:solidFill>
                <a:latin typeface="Calibri"/>
                <a:ea typeface="+mn-ea"/>
                <a:cs typeface="+mn-cs"/>
              </a:rPr>
              <a:t>Non-intensive </a:t>
            </a:r>
          </a:p>
          <a:p>
            <a:pPr algn="ctr" defTabSz="914259" fontAlgn="auto">
              <a:lnSpc>
                <a:spcPct val="80000"/>
              </a:lnSpc>
              <a:spcBef>
                <a:spcPts val="0"/>
              </a:spcBef>
              <a:spcAft>
                <a:spcPts val="0"/>
              </a:spcAft>
            </a:pPr>
            <a:r>
              <a:rPr lang="en-US" sz="2000" b="1" dirty="0">
                <a:solidFill>
                  <a:srgbClr val="4F81BD">
                    <a:lumMod val="75000"/>
                  </a:srgbClr>
                </a:solidFill>
                <a:latin typeface="Calibri"/>
                <a:ea typeface="+mn-ea"/>
                <a:cs typeface="+mn-cs"/>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fontAlgn="auto">
              <a:lnSpc>
                <a:spcPct val="80000"/>
              </a:lnSpc>
              <a:spcBef>
                <a:spcPts val="0"/>
              </a:spcBef>
              <a:spcAft>
                <a:spcPts val="0"/>
              </a:spcAft>
            </a:pPr>
            <a:r>
              <a:rPr lang="en-US" sz="2200" b="1" dirty="0">
                <a:solidFill>
                  <a:srgbClr val="C0504D">
                    <a:lumMod val="75000"/>
                  </a:srgbClr>
                </a:solidFill>
                <a:latin typeface="Calibri"/>
                <a:ea typeface="+mn-ea"/>
                <a:cs typeface="+mn-cs"/>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fontAlgn="auto">
              <a:spcBef>
                <a:spcPts val="0"/>
              </a:spcBef>
              <a:spcAft>
                <a:spcPts val="0"/>
              </a:spcAft>
            </a:pPr>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4F81BD">
                    <a:lumMod val="75000"/>
                  </a:srgbClr>
                </a:solidFill>
                <a:latin typeface="Calibri"/>
                <a:ea typeface="+mn-ea"/>
                <a:cs typeface="+mn-cs"/>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fontAlgn="auto">
              <a:spcBef>
                <a:spcPts val="0"/>
              </a:spcBef>
              <a:spcAft>
                <a:spcPts val="0"/>
              </a:spcAft>
            </a:pPr>
            <a:r>
              <a:rPr lang="en-US" sz="2400" b="1" dirty="0">
                <a:solidFill>
                  <a:srgbClr val="C0504D">
                    <a:lumMod val="75000"/>
                  </a:srgbClr>
                </a:solidFill>
                <a:latin typeface="Calibri"/>
                <a:ea typeface="+mn-ea"/>
                <a:cs typeface="+mn-cs"/>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fontAlgn="auto">
              <a:lnSpc>
                <a:spcPct val="80000"/>
              </a:lnSpc>
              <a:spcBef>
                <a:spcPts val="0"/>
              </a:spcBef>
              <a:spcAft>
                <a:spcPts val="0"/>
              </a:spcAft>
              <a:defRPr/>
            </a:pPr>
            <a:r>
              <a:rPr lang="en-US" sz="2400" b="1" i="1" kern="0" dirty="0">
                <a:solidFill>
                  <a:srgbClr val="FF0000"/>
                </a:solidFill>
                <a:latin typeface="Calibri"/>
                <a:ea typeface="+mn-ea"/>
                <a:cs typeface="+mn-cs"/>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000" kern="0" dirty="0">
              <a:solidFill>
                <a:sysClr val="window" lastClr="FFFFFF"/>
              </a:solidFill>
              <a:latin typeface="Calibri"/>
              <a:ea typeface="+mn-ea"/>
              <a:cs typeface="+mn-cs"/>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100" kern="0" dirty="0">
              <a:solidFill>
                <a:sysClr val="window" lastClr="FFFFFF"/>
              </a:solidFill>
              <a:latin typeface="Calibri"/>
              <a:ea typeface="+mn-ea"/>
              <a:cs typeface="+mn-cs"/>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a typeface="+mn-ea"/>
              <a:cs typeface="+mn-cs"/>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fontAlgn="auto">
              <a:spcBef>
                <a:spcPts val="0"/>
              </a:spcBef>
              <a:spcAft>
                <a:spcPts val="0"/>
              </a:spcAft>
              <a:defRPr/>
            </a:pPr>
            <a:endParaRPr lang="en-US" sz="1200" kern="0" dirty="0">
              <a:solidFill>
                <a:sysClr val="window" lastClr="FFFFFF"/>
              </a:solidFill>
              <a:latin typeface="Calibri"/>
              <a:ea typeface="+mn-ea"/>
              <a:cs typeface="+mn-cs"/>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higher</a:t>
            </a:r>
          </a:p>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priority</a:t>
            </a:r>
            <a:endParaRPr lang="en-US" i="1" dirty="0">
              <a:solidFill>
                <a:prstClr val="black"/>
              </a:solidFill>
              <a:latin typeface="Calibri"/>
              <a:ea typeface="+mn-ea"/>
              <a:cs typeface="+mn-cs"/>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higher</a:t>
            </a:r>
          </a:p>
          <a:p>
            <a:pPr algn="ctr" defTabSz="914259" fontAlgn="auto">
              <a:lnSpc>
                <a:spcPct val="80000"/>
              </a:lnSpc>
              <a:spcBef>
                <a:spcPts val="0"/>
              </a:spcBef>
              <a:spcAft>
                <a:spcPts val="0"/>
              </a:spcAft>
            </a:pPr>
            <a:r>
              <a:rPr lang="en-US" i="1" dirty="0" smtClean="0">
                <a:solidFill>
                  <a:prstClr val="black"/>
                </a:solidFill>
                <a:latin typeface="Calibri"/>
                <a:ea typeface="+mn-ea"/>
                <a:cs typeface="+mn-cs"/>
              </a:rPr>
              <a:t>priority</a:t>
            </a:r>
            <a:endParaRPr lang="en-US" i="1" dirty="0">
              <a:solidFill>
                <a:prstClr val="black"/>
              </a:solidFill>
              <a:latin typeface="Calibri"/>
              <a:ea typeface="+mn-ea"/>
              <a:cs typeface="+mn-cs"/>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fontAlgn="auto">
              <a:spcBef>
                <a:spcPts val="0"/>
              </a:spcBef>
              <a:spcAft>
                <a:spcPts val="0"/>
              </a:spcAft>
            </a:pPr>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fontAlgn="auto">
                <a:spcBef>
                  <a:spcPts val="0"/>
                </a:spcBef>
                <a:spcAft>
                  <a:spcPts val="0"/>
                </a:spcAft>
              </a:pP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fontAlgn="auto">
                <a:spcBef>
                  <a:spcPts val="0"/>
                </a:spcBef>
                <a:spcAft>
                  <a:spcPts val="0"/>
                </a:spcAft>
              </a:pP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fontAlgn="auto">
              <a:spcBef>
                <a:spcPts val="0"/>
              </a:spcBef>
              <a:spcAft>
                <a:spcPts val="0"/>
              </a:spcAft>
            </a:pPr>
            <a:r>
              <a:rPr lang="en-US" sz="2000" b="1" dirty="0">
                <a:solidFill>
                  <a:prstClr val="white"/>
                </a:solidFill>
                <a:latin typeface="Calibri"/>
              </a:rPr>
              <a:t>Fairness</a:t>
            </a:r>
          </a:p>
        </p:txBody>
      </p:sp>
    </p:spTree>
    <p:extLst>
      <p:ext uri="{BB962C8B-B14F-4D97-AF65-F5344CB8AC3E}">
        <p14:creationId xmlns:p14="http://schemas.microsoft.com/office/powerpoint/2010/main" val="212677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Threads</a:t>
            </a:r>
            <a:endParaRPr lang="en-US" dirty="0"/>
          </a:p>
        </p:txBody>
      </p:sp>
      <p:sp>
        <p:nvSpPr>
          <p:cNvPr id="3" name="Content Placeholder 2"/>
          <p:cNvSpPr>
            <a:spLocks noGrp="1"/>
          </p:cNvSpPr>
          <p:nvPr>
            <p:ph idx="1"/>
          </p:nvPr>
        </p:nvSpPr>
        <p:spPr>
          <a:xfrm>
            <a:off x="457200" y="1219200"/>
            <a:ext cx="8229600" cy="609600"/>
          </a:xfrm>
        </p:spPr>
        <p:txBody>
          <a:bodyPr>
            <a:noAutofit/>
          </a:bodyPr>
          <a:lstStyle/>
          <a:p>
            <a:pPr>
              <a:buNone/>
            </a:pPr>
            <a:r>
              <a:rPr lang="en-US" sz="3000" b="1" u="sng" dirty="0"/>
              <a:t>Step1</a:t>
            </a:r>
            <a:r>
              <a:rPr lang="en-US" sz="3000" dirty="0"/>
              <a:t> Sort threads by </a:t>
            </a:r>
            <a:r>
              <a:rPr lang="en-US" sz="3000" b="1" dirty="0">
                <a:solidFill>
                  <a:srgbClr val="FF0000"/>
                </a:solidFill>
              </a:rPr>
              <a:t>MPKI</a:t>
            </a:r>
            <a:r>
              <a:rPr lang="en-US" sz="3000" dirty="0"/>
              <a:t> </a:t>
            </a:r>
            <a:r>
              <a:rPr lang="en-US" sz="2400" dirty="0"/>
              <a:t>(</a:t>
            </a:r>
            <a:r>
              <a:rPr lang="en-US" sz="2400" u="sng" dirty="0"/>
              <a:t>m</a:t>
            </a:r>
            <a:r>
              <a:rPr lang="en-US" sz="2400" dirty="0"/>
              <a:t>isses </a:t>
            </a:r>
            <a:r>
              <a:rPr lang="en-US" sz="2400" u="sng" dirty="0"/>
              <a:t>p</a:t>
            </a:r>
            <a:r>
              <a:rPr lang="en-US" sz="2400" dirty="0"/>
              <a:t>er </a:t>
            </a:r>
            <a:r>
              <a:rPr lang="en-US" sz="2400" u="sng" dirty="0" err="1"/>
              <a:t>k</a:t>
            </a:r>
            <a:r>
              <a:rPr lang="en-US" sz="2400" dirty="0" err="1"/>
              <a:t>ilo</a:t>
            </a:r>
            <a:r>
              <a:rPr lang="en-US" sz="2400" u="sng" dirty="0" err="1"/>
              <a:t>i</a:t>
            </a:r>
            <a:r>
              <a:rPr lang="en-US" sz="2400" dirty="0" err="1"/>
              <a:t>nstruction</a:t>
            </a:r>
            <a:r>
              <a:rPr lang="en-US" sz="2400" dirty="0"/>
              <a:t>)</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lgn="ctr">
              <a:buNone/>
            </a:pPr>
            <a:endParaRPr lang="en-US" sz="2000" b="1" i="1"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54</a:t>
            </a:fld>
            <a:endParaRPr lang="en-US" dirty="0">
              <a:solidFill>
                <a:prstClr val="black">
                  <a:tint val="75000"/>
                </a:prstClr>
              </a:solidFill>
              <a:latin typeface="Calibri"/>
            </a:endParaRPr>
          </a:p>
        </p:txBody>
      </p:sp>
      <p:grpSp>
        <p:nvGrpSpPr>
          <p:cNvPr id="5" name="Group 74"/>
          <p:cNvGrpSpPr/>
          <p:nvPr/>
        </p:nvGrpSpPr>
        <p:grpSpPr>
          <a:xfrm>
            <a:off x="2781538" y="2179320"/>
            <a:ext cx="3771662" cy="1206306"/>
            <a:chOff x="1798320" y="2582738"/>
            <a:chExt cx="3771662" cy="1206306"/>
          </a:xfrm>
        </p:grpSpPr>
        <p:sp>
          <p:nvSpPr>
            <p:cNvPr id="53" name="Rounded Rectangle 52"/>
            <p:cNvSpPr/>
            <p:nvPr/>
          </p:nvSpPr>
          <p:spPr>
            <a:xfrm rot="16200000">
              <a:off x="3379877" y="3083989"/>
              <a:ext cx="761806" cy="2038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54" name="Rounded Rectangle 53"/>
            <p:cNvSpPr/>
            <p:nvPr/>
          </p:nvSpPr>
          <p:spPr>
            <a:xfrm rot="16200000">
              <a:off x="3794277" y="3054289"/>
              <a:ext cx="901506" cy="26320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kern="0" dirty="0" smtClean="0">
                  <a:solidFill>
                    <a:sysClr val="window" lastClr="FFFFFF"/>
                  </a:solidFill>
                  <a:latin typeface="Calibri"/>
                </a:rPr>
                <a:t>thread</a:t>
              </a:r>
              <a:endParaRPr lang="en-US" kern="0" dirty="0">
                <a:solidFill>
                  <a:sysClr val="window" lastClr="FFFFFF"/>
                </a:solidFill>
                <a:latin typeface="Calibri"/>
              </a:endParaRPr>
            </a:p>
          </p:txBody>
        </p:sp>
        <p:sp>
          <p:nvSpPr>
            <p:cNvPr id="55" name="Rounded Rectangle 54"/>
            <p:cNvSpPr/>
            <p:nvPr/>
          </p:nvSpPr>
          <p:spPr>
            <a:xfrm rot="16200000">
              <a:off x="2673186" y="3108259"/>
              <a:ext cx="476056" cy="155264"/>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000" kern="0" dirty="0">
                  <a:solidFill>
                    <a:sysClr val="window" lastClr="FFFFFF"/>
                  </a:solidFill>
                  <a:latin typeface="Calibri"/>
                </a:rPr>
                <a:t>thread</a:t>
              </a:r>
            </a:p>
          </p:txBody>
        </p:sp>
        <p:sp>
          <p:nvSpPr>
            <p:cNvPr id="57" name="Rounded Rectangle 56"/>
            <p:cNvSpPr/>
            <p:nvPr/>
          </p:nvSpPr>
          <p:spPr>
            <a:xfrm rot="16200000">
              <a:off x="1727475" y="3151961"/>
              <a:ext cx="209550" cy="6786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8" name="Rounded Rectangle 57"/>
            <p:cNvSpPr/>
            <p:nvPr/>
          </p:nvSpPr>
          <p:spPr>
            <a:xfrm rot="16200000">
              <a:off x="2022772" y="3137267"/>
              <a:ext cx="285556" cy="9724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59" name="Rounded Rectangle 58"/>
            <p:cNvSpPr/>
            <p:nvPr/>
          </p:nvSpPr>
          <p:spPr>
            <a:xfrm rot="16200000">
              <a:off x="2326528" y="3126933"/>
              <a:ext cx="394700" cy="117916"/>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endParaRPr lang="en-US" sz="1000" kern="0" dirty="0">
                <a:solidFill>
                  <a:sysClr val="window" lastClr="FFFFFF"/>
                </a:solidFill>
                <a:latin typeface="Calibri"/>
              </a:endParaRPr>
            </a:p>
          </p:txBody>
        </p:sp>
        <p:sp>
          <p:nvSpPr>
            <p:cNvPr id="60" name="Rounded Rectangle 59"/>
            <p:cNvSpPr/>
            <p:nvPr/>
          </p:nvSpPr>
          <p:spPr>
            <a:xfrm rot="16200000">
              <a:off x="3006459" y="3101621"/>
              <a:ext cx="634806" cy="16854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1400" kern="0" dirty="0">
                  <a:solidFill>
                    <a:sysClr val="window" lastClr="FFFFFF"/>
                  </a:solidFill>
                  <a:latin typeface="Calibri"/>
                </a:rPr>
                <a:t>thread</a:t>
              </a:r>
            </a:p>
          </p:txBody>
        </p:sp>
        <p:sp>
          <p:nvSpPr>
            <p:cNvPr id="61" name="Rounded Rectangle 60"/>
            <p:cNvSpPr/>
            <p:nvPr/>
          </p:nvSpPr>
          <p:spPr>
            <a:xfrm rot="16200000">
              <a:off x="4272319" y="3023522"/>
              <a:ext cx="1034856" cy="324738"/>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000" kern="0" dirty="0">
                  <a:solidFill>
                    <a:sysClr val="window" lastClr="FFFFFF"/>
                  </a:solidFill>
                  <a:latin typeface="Calibri"/>
                </a:rPr>
                <a:t>thread</a:t>
              </a:r>
            </a:p>
          </p:txBody>
        </p:sp>
        <p:sp>
          <p:nvSpPr>
            <p:cNvPr id="62" name="Rounded Rectangle 61"/>
            <p:cNvSpPr/>
            <p:nvPr/>
          </p:nvSpPr>
          <p:spPr>
            <a:xfrm rot="16200000">
              <a:off x="4783269" y="3002331"/>
              <a:ext cx="1206306" cy="36712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fontAlgn="auto">
                <a:spcBef>
                  <a:spcPts val="0"/>
                </a:spcBef>
                <a:spcAft>
                  <a:spcPts val="0"/>
                </a:spcAft>
                <a:defRPr/>
              </a:pPr>
              <a:r>
                <a:rPr lang="en-US" sz="2100" kern="0" dirty="0">
                  <a:solidFill>
                    <a:sysClr val="window" lastClr="FFFFFF"/>
                  </a:solidFill>
                  <a:latin typeface="Calibri"/>
                </a:rPr>
                <a:t>thread</a:t>
              </a:r>
            </a:p>
          </p:txBody>
        </p:sp>
      </p:grpSp>
      <p:cxnSp>
        <p:nvCxnSpPr>
          <p:cNvPr id="69" name="Straight Arrow Connector 68"/>
          <p:cNvCxnSpPr/>
          <p:nvPr/>
        </p:nvCxnSpPr>
        <p:spPr>
          <a:xfrm>
            <a:off x="2209800" y="1981200"/>
            <a:ext cx="6019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58000" y="2094232"/>
            <a:ext cx="1143000" cy="740459"/>
          </a:xfrm>
          <a:prstGeom prst="rect">
            <a:avLst/>
          </a:prstGeom>
          <a:noFill/>
        </p:spPr>
        <p:txBody>
          <a:bodyPr wrap="square" lIns="0" tIns="45713" rIns="0" bIns="45713" rtlCol="0" anchor="ctr" anchorCtr="0">
            <a:spAutoFit/>
          </a:bodyPr>
          <a:lstStyle/>
          <a:p>
            <a:pPr algn="ctr" fontAlgn="auto">
              <a:lnSpc>
                <a:spcPct val="80000"/>
              </a:lnSpc>
              <a:spcBef>
                <a:spcPts val="0"/>
              </a:spcBef>
              <a:spcAft>
                <a:spcPts val="0"/>
              </a:spcAft>
            </a:pPr>
            <a:r>
              <a:rPr lang="en-US" sz="2600" i="1" dirty="0">
                <a:solidFill>
                  <a:srgbClr val="FF0000"/>
                </a:solidFill>
                <a:latin typeface="Calibri"/>
                <a:ea typeface="+mn-ea"/>
                <a:cs typeface="+mn-cs"/>
              </a:rPr>
              <a:t>higher </a:t>
            </a:r>
          </a:p>
          <a:p>
            <a:pPr algn="ctr" fontAlgn="auto">
              <a:lnSpc>
                <a:spcPct val="80000"/>
              </a:lnSpc>
              <a:spcBef>
                <a:spcPts val="0"/>
              </a:spcBef>
              <a:spcAft>
                <a:spcPts val="0"/>
              </a:spcAft>
            </a:pPr>
            <a:r>
              <a:rPr lang="en-US" sz="2600" i="1" dirty="0">
                <a:solidFill>
                  <a:srgbClr val="FF0000"/>
                </a:solidFill>
                <a:latin typeface="Calibri"/>
                <a:ea typeface="+mn-ea"/>
                <a:cs typeface="+mn-cs"/>
              </a:rPr>
              <a:t>MPKI</a:t>
            </a:r>
          </a:p>
        </p:txBody>
      </p:sp>
      <p:sp>
        <p:nvSpPr>
          <p:cNvPr id="74" name="Right Brace 73"/>
          <p:cNvSpPr/>
          <p:nvPr/>
        </p:nvSpPr>
        <p:spPr>
          <a:xfrm rot="5400000">
            <a:off x="4533900" y="1943103"/>
            <a:ext cx="304800" cy="4038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79" name="TextBox 78"/>
          <p:cNvSpPr txBox="1"/>
          <p:nvPr/>
        </p:nvSpPr>
        <p:spPr>
          <a:xfrm>
            <a:off x="4457700" y="4114802"/>
            <a:ext cx="4572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n-US" sz="3200" b="1" i="1" dirty="0">
                <a:solidFill>
                  <a:srgbClr val="FF0000"/>
                </a:solidFill>
                <a:latin typeface="Calibri"/>
                <a:ea typeface="+mn-ea"/>
                <a:cs typeface="+mn-cs"/>
              </a:rPr>
              <a:t>T</a:t>
            </a:r>
          </a:p>
        </p:txBody>
      </p:sp>
      <p:sp>
        <p:nvSpPr>
          <p:cNvPr id="82" name="Rounded Rectangular Callout 81"/>
          <p:cNvSpPr/>
          <p:nvPr/>
        </p:nvSpPr>
        <p:spPr>
          <a:xfrm>
            <a:off x="6324600" y="4267203"/>
            <a:ext cx="2362200" cy="914398"/>
          </a:xfrm>
          <a:prstGeom prst="wedgeRoundRectCallout">
            <a:avLst>
              <a:gd name="adj1" fmla="val -67753"/>
              <a:gd name="adj2" fmla="val 84596"/>
              <a:gd name="adj3" fmla="val 16667"/>
            </a:avLst>
          </a:prstGeom>
          <a:solidFill>
            <a:srgbClr val="92D050">
              <a:alpha val="7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45713" rIns="0" bIns="45713" rtlCol="0" anchor="ctr"/>
          <a:lstStyle/>
          <a:p>
            <a:pPr algn="ctr" fontAlgn="auto">
              <a:spcBef>
                <a:spcPts val="0"/>
              </a:spcBef>
              <a:spcAft>
                <a:spcPts val="0"/>
              </a:spcAft>
            </a:pPr>
            <a:r>
              <a:rPr lang="el-GR" sz="2800" b="1" i="1" dirty="0">
                <a:solidFill>
                  <a:prstClr val="black"/>
                </a:solidFill>
                <a:latin typeface="Calibri"/>
              </a:rPr>
              <a:t>α</a:t>
            </a:r>
            <a:r>
              <a:rPr lang="en-US" sz="2800" i="1" dirty="0">
                <a:solidFill>
                  <a:prstClr val="black"/>
                </a:solidFill>
                <a:latin typeface="Calibri"/>
              </a:rPr>
              <a:t> &lt; 10% </a:t>
            </a:r>
            <a:r>
              <a:rPr lang="en-US" sz="2400" b="1" i="1" dirty="0" err="1">
                <a:solidFill>
                  <a:prstClr val="black"/>
                </a:solidFill>
                <a:latin typeface="Calibri"/>
              </a:rPr>
              <a:t>ClusterThreshold</a:t>
            </a:r>
            <a:endParaRPr lang="en-US" sz="2400" dirty="0">
              <a:solidFill>
                <a:prstClr val="black"/>
              </a:solidFill>
              <a:latin typeface="Calibri"/>
            </a:endParaRPr>
          </a:p>
        </p:txBody>
      </p:sp>
      <p:sp>
        <p:nvSpPr>
          <p:cNvPr id="22" name="Rectangle 21"/>
          <p:cNvSpPr/>
          <p:nvPr/>
        </p:nvSpPr>
        <p:spPr>
          <a:xfrm>
            <a:off x="2667000" y="2133600"/>
            <a:ext cx="990600" cy="1600200"/>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3" name="Rectangle 22"/>
          <p:cNvSpPr/>
          <p:nvPr/>
        </p:nvSpPr>
        <p:spPr>
          <a:xfrm>
            <a:off x="3657600" y="2133600"/>
            <a:ext cx="3048000" cy="1600200"/>
          </a:xfrm>
          <a:prstGeom prst="rect">
            <a:avLst/>
          </a:prstGeom>
          <a:solidFill>
            <a:schemeClr val="accent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25" name="TextBox 24"/>
          <p:cNvSpPr txBox="1"/>
          <p:nvPr/>
        </p:nvSpPr>
        <p:spPr>
          <a:xfrm>
            <a:off x="6705601" y="3048002"/>
            <a:ext cx="16764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C0504D">
                    <a:lumMod val="75000"/>
                  </a:srgbClr>
                </a:solidFill>
                <a:latin typeface="Calibri"/>
                <a:ea typeface="+mn-ea"/>
                <a:cs typeface="+mn-cs"/>
              </a:rPr>
              <a:t>Intensive </a:t>
            </a:r>
          </a:p>
          <a:p>
            <a:pPr algn="ctr" fontAlgn="auto">
              <a:lnSpc>
                <a:spcPct val="80000"/>
              </a:lnSpc>
              <a:spcBef>
                <a:spcPts val="0"/>
              </a:spcBef>
              <a:spcAft>
                <a:spcPts val="0"/>
              </a:spcAft>
            </a:pPr>
            <a:r>
              <a:rPr lang="en-US" sz="2800" b="1" dirty="0">
                <a:solidFill>
                  <a:srgbClr val="C0504D">
                    <a:lumMod val="75000"/>
                  </a:srgbClr>
                </a:solidFill>
                <a:latin typeface="Calibri"/>
                <a:ea typeface="+mn-ea"/>
                <a:cs typeface="+mn-cs"/>
              </a:rPr>
              <a:t>cluster</a:t>
            </a:r>
          </a:p>
        </p:txBody>
      </p:sp>
      <p:sp>
        <p:nvSpPr>
          <p:cNvPr id="80" name="Right Brace 79"/>
          <p:cNvSpPr/>
          <p:nvPr/>
        </p:nvSpPr>
        <p:spPr>
          <a:xfrm rot="5400000">
            <a:off x="3009899" y="2766063"/>
            <a:ext cx="304802" cy="9601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a:solidFill>
                <a:prstClr val="black"/>
              </a:solidFill>
              <a:latin typeface="Calibri"/>
            </a:endParaRPr>
          </a:p>
        </p:txBody>
      </p:sp>
      <p:sp>
        <p:nvSpPr>
          <p:cNvPr id="81" name="TextBox 80"/>
          <p:cNvSpPr txBox="1"/>
          <p:nvPr/>
        </p:nvSpPr>
        <p:spPr>
          <a:xfrm>
            <a:off x="2895601" y="3322323"/>
            <a:ext cx="609600" cy="507109"/>
          </a:xfrm>
          <a:prstGeom prst="rect">
            <a:avLst/>
          </a:prstGeom>
          <a:noFill/>
        </p:spPr>
        <p:txBody>
          <a:bodyPr wrap="square" lIns="0" tIns="45713" rIns="0" bIns="45713" rtlCol="0">
            <a:spAutoFit/>
          </a:bodyPr>
          <a:lstStyle/>
          <a:p>
            <a:pPr algn="ctr" fontAlgn="auto">
              <a:lnSpc>
                <a:spcPct val="80000"/>
              </a:lnSpc>
              <a:spcBef>
                <a:spcPts val="0"/>
              </a:spcBef>
              <a:spcAft>
                <a:spcPts val="0"/>
              </a:spcAft>
            </a:pPr>
            <a:r>
              <a:rPr lang="el-GR" sz="3200" i="1" dirty="0">
                <a:solidFill>
                  <a:srgbClr val="FF0000"/>
                </a:solidFill>
                <a:latin typeface="Calibri"/>
                <a:ea typeface="+mn-ea"/>
                <a:cs typeface="+mn-cs"/>
              </a:rPr>
              <a:t>α</a:t>
            </a:r>
            <a:r>
              <a:rPr lang="en-US" sz="3200" b="1" i="1" dirty="0">
                <a:solidFill>
                  <a:srgbClr val="FF0000"/>
                </a:solidFill>
                <a:latin typeface="Calibri"/>
                <a:ea typeface="+mn-ea"/>
                <a:cs typeface="+mn-cs"/>
              </a:rPr>
              <a:t>T</a:t>
            </a:r>
          </a:p>
        </p:txBody>
      </p:sp>
      <p:sp>
        <p:nvSpPr>
          <p:cNvPr id="24" name="TextBox 23"/>
          <p:cNvSpPr txBox="1"/>
          <p:nvPr/>
        </p:nvSpPr>
        <p:spPr>
          <a:xfrm>
            <a:off x="304800" y="3048002"/>
            <a:ext cx="2286000" cy="706924"/>
          </a:xfrm>
          <a:prstGeom prst="rect">
            <a:avLst/>
          </a:prstGeom>
          <a:noFill/>
        </p:spPr>
        <p:txBody>
          <a:bodyPr wrap="square" lIns="0" tIns="0" rIns="0" bIns="0" rtlCol="0">
            <a:spAutoFit/>
          </a:bodyPr>
          <a:lstStyle/>
          <a:p>
            <a:pPr algn="ctr" fontAlgn="auto">
              <a:lnSpc>
                <a:spcPct val="80000"/>
              </a:lnSpc>
              <a:spcBef>
                <a:spcPts val="0"/>
              </a:spcBef>
              <a:spcAft>
                <a:spcPts val="0"/>
              </a:spcAft>
            </a:pPr>
            <a:r>
              <a:rPr lang="en-US" sz="2800" b="1" dirty="0">
                <a:solidFill>
                  <a:srgbClr val="1F497D"/>
                </a:solidFill>
                <a:latin typeface="Calibri"/>
                <a:ea typeface="+mn-ea"/>
                <a:cs typeface="+mn-cs"/>
              </a:rPr>
              <a:t>Non-intensive</a:t>
            </a:r>
          </a:p>
          <a:p>
            <a:pPr algn="ctr" fontAlgn="auto">
              <a:lnSpc>
                <a:spcPct val="80000"/>
              </a:lnSpc>
              <a:spcBef>
                <a:spcPts val="0"/>
              </a:spcBef>
              <a:spcAft>
                <a:spcPts val="0"/>
              </a:spcAft>
            </a:pPr>
            <a:r>
              <a:rPr lang="en-US" sz="2800" b="1" dirty="0">
                <a:solidFill>
                  <a:srgbClr val="1F497D"/>
                </a:solidFill>
                <a:latin typeface="Calibri"/>
                <a:ea typeface="+mn-ea"/>
                <a:cs typeface="+mn-cs"/>
              </a:rPr>
              <a:t>cluster</a:t>
            </a:r>
          </a:p>
        </p:txBody>
      </p:sp>
      <p:sp>
        <p:nvSpPr>
          <p:cNvPr id="30" name="Content Placeholder 2"/>
          <p:cNvSpPr txBox="1">
            <a:spLocks/>
          </p:cNvSpPr>
          <p:nvPr/>
        </p:nvSpPr>
        <p:spPr>
          <a:xfrm>
            <a:off x="457200" y="4495800"/>
            <a:ext cx="8229600" cy="1676400"/>
          </a:xfrm>
          <a:prstGeom prst="rect">
            <a:avLst/>
          </a:prstGeom>
        </p:spPr>
        <p:txBody>
          <a:bodyPr vert="horz" lIns="91425" tIns="45713" rIns="91425" bIns="45713" rtlCol="0">
            <a:noAutofit/>
          </a:bodyPr>
          <a:lstStyle/>
          <a:p>
            <a:pPr marL="342848" indent="-342848" fontAlgn="auto">
              <a:spcBef>
                <a:spcPct val="20000"/>
              </a:spcBef>
              <a:spcAft>
                <a:spcPts val="0"/>
              </a:spcAft>
              <a:defRPr/>
            </a:pPr>
            <a:r>
              <a:rPr lang="en-US" sz="3200" b="1" i="1" dirty="0">
                <a:solidFill>
                  <a:srgbClr val="FF0000"/>
                </a:solidFill>
                <a:latin typeface="Calibri"/>
                <a:ea typeface="+mn-ea"/>
                <a:cs typeface="+mn-cs"/>
              </a:rPr>
              <a:t>T</a:t>
            </a:r>
            <a:r>
              <a:rPr lang="en-US" sz="2800" i="1" dirty="0">
                <a:solidFill>
                  <a:prstClr val="black"/>
                </a:solidFill>
                <a:latin typeface="Calibri"/>
                <a:ea typeface="+mn-ea"/>
                <a:cs typeface="+mn-cs"/>
              </a:rPr>
              <a:t> </a:t>
            </a:r>
            <a:r>
              <a:rPr lang="en-US" sz="3600" b="1" dirty="0">
                <a:solidFill>
                  <a:prstClr val="black"/>
                </a:solidFill>
                <a:latin typeface="Calibri"/>
                <a:ea typeface="+mn-ea"/>
                <a:cs typeface="Times New Roman"/>
              </a:rPr>
              <a:t>=</a:t>
            </a:r>
            <a:r>
              <a:rPr lang="en-US" sz="2800" i="1" dirty="0">
                <a:solidFill>
                  <a:prstClr val="black"/>
                </a:solidFill>
                <a:latin typeface="Calibri"/>
                <a:ea typeface="+mn-ea"/>
                <a:cs typeface="Times New Roman"/>
              </a:rPr>
              <a:t> </a:t>
            </a:r>
            <a:r>
              <a:rPr lang="en-US" sz="2800" dirty="0">
                <a:solidFill>
                  <a:prstClr val="black"/>
                </a:solidFill>
                <a:latin typeface="Calibri"/>
                <a:ea typeface="+mn-ea"/>
                <a:cs typeface="+mn-cs"/>
              </a:rPr>
              <a:t>Total </a:t>
            </a:r>
            <a:r>
              <a:rPr lang="en-US" sz="2800" b="1" i="1" dirty="0">
                <a:solidFill>
                  <a:prstClr val="black"/>
                </a:solidFill>
                <a:latin typeface="Calibri"/>
                <a:ea typeface="+mn-ea"/>
                <a:cs typeface="+mn-cs"/>
              </a:rPr>
              <a:t>memory bandwidth usage</a:t>
            </a:r>
            <a:endParaRPr lang="en-US" sz="2800" dirty="0">
              <a:solidFill>
                <a:prstClr val="black"/>
              </a:solidFill>
              <a:latin typeface="Calibri"/>
              <a:ea typeface="+mn-ea"/>
              <a:cs typeface="+mn-cs"/>
            </a:endParaRPr>
          </a:p>
          <a:p>
            <a:pPr marL="974575" indent="-974575" fontAlgn="auto">
              <a:spcBef>
                <a:spcPct val="20000"/>
              </a:spcBef>
              <a:spcAft>
                <a:spcPts val="0"/>
              </a:spcAft>
              <a:defRPr/>
            </a:pPr>
            <a:endParaRPr lang="en-US" sz="1200" dirty="0">
              <a:solidFill>
                <a:prstClr val="black"/>
              </a:solidFill>
              <a:latin typeface="Calibri"/>
              <a:ea typeface="+mn-ea"/>
              <a:cs typeface="+mn-cs"/>
            </a:endParaRPr>
          </a:p>
          <a:p>
            <a:pPr marL="974575" indent="-974575" fontAlgn="auto">
              <a:spcBef>
                <a:spcPct val="20000"/>
              </a:spcBef>
              <a:spcAft>
                <a:spcPts val="0"/>
              </a:spcAft>
              <a:defRPr/>
            </a:pPr>
            <a:r>
              <a:rPr lang="en-US" sz="3000" b="1" u="sng" dirty="0">
                <a:solidFill>
                  <a:prstClr val="black"/>
                </a:solidFill>
                <a:latin typeface="Calibri"/>
                <a:ea typeface="+mn-ea"/>
                <a:cs typeface="+mn-cs"/>
              </a:rPr>
              <a:t>Step2</a:t>
            </a:r>
            <a:r>
              <a:rPr lang="en-US" sz="3000" dirty="0">
                <a:solidFill>
                  <a:prstClr val="black"/>
                </a:solidFill>
                <a:latin typeface="Calibri"/>
                <a:ea typeface="+mn-ea"/>
                <a:cs typeface="+mn-cs"/>
              </a:rPr>
              <a:t> Memory bandwidth usage </a:t>
            </a:r>
            <a:r>
              <a:rPr lang="el-GR" sz="3000" i="1" dirty="0">
                <a:solidFill>
                  <a:srgbClr val="FF0000"/>
                </a:solidFill>
                <a:latin typeface="Calibri"/>
                <a:ea typeface="+mn-ea"/>
                <a:cs typeface="+mn-cs"/>
              </a:rPr>
              <a:t>α</a:t>
            </a:r>
            <a:r>
              <a:rPr lang="en-US" sz="3000" b="1" i="1" dirty="0">
                <a:solidFill>
                  <a:srgbClr val="FF0000"/>
                </a:solidFill>
                <a:latin typeface="Calibri"/>
                <a:ea typeface="+mn-ea"/>
                <a:cs typeface="+mn-cs"/>
              </a:rPr>
              <a:t>T </a:t>
            </a:r>
            <a:r>
              <a:rPr lang="en-US" sz="3000" dirty="0">
                <a:solidFill>
                  <a:prstClr val="black"/>
                </a:solidFill>
                <a:latin typeface="Calibri"/>
                <a:ea typeface="+mn-ea"/>
                <a:cs typeface="+mn-cs"/>
              </a:rPr>
              <a:t>divides clusters</a:t>
            </a:r>
          </a:p>
          <a:p>
            <a:pPr marL="974575" indent="-974575" fontAlgn="auto">
              <a:spcBef>
                <a:spcPct val="20000"/>
              </a:spcBef>
              <a:spcAft>
                <a:spcPts val="0"/>
              </a:spcAft>
              <a:defRPr/>
            </a:pPr>
            <a:endParaRPr lang="en-US" sz="3000" b="1" i="1" dirty="0">
              <a:solidFill>
                <a:srgbClr val="FF0000"/>
              </a:solidFill>
              <a:latin typeface="Calibri"/>
              <a:ea typeface="+mn-ea"/>
              <a:cs typeface="+mn-cs"/>
            </a:endParaRPr>
          </a:p>
        </p:txBody>
      </p:sp>
    </p:spTree>
    <p:extLst>
      <p:ext uri="{BB962C8B-B14F-4D97-AF65-F5344CB8AC3E}">
        <p14:creationId xmlns:p14="http://schemas.microsoft.com/office/powerpoint/2010/main" val="2395524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2" grpId="0" animBg="1"/>
      <p:bldP spid="22" grpId="0" animBg="1"/>
      <p:bldP spid="23" grpId="0" animBg="1"/>
      <p:bldP spid="25" grpId="0"/>
      <p:bldP spid="80" grpId="0" animBg="1"/>
      <p:bldP spid="81"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Quantum-Based Operation</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55</a:t>
            </a:fld>
            <a:endParaRPr lang="en-US" dirty="0">
              <a:solidFill>
                <a:prstClr val="black">
                  <a:tint val="75000"/>
                </a:prstClr>
              </a:solidFill>
              <a:latin typeface="Calibri"/>
            </a:endParaRPr>
          </a:p>
        </p:txBody>
      </p:sp>
      <p:cxnSp>
        <p:nvCxnSpPr>
          <p:cNvPr id="6" name="Straight Arrow Connector 5"/>
          <p:cNvCxnSpPr/>
          <p:nvPr/>
        </p:nvCxnSpPr>
        <p:spPr>
          <a:xfrm>
            <a:off x="838200" y="2764194"/>
            <a:ext cx="6629400" cy="1588"/>
          </a:xfrm>
          <a:prstGeom prst="straightConnector1">
            <a:avLst/>
          </a:prstGeom>
          <a:ln w="50800">
            <a:solidFill>
              <a:schemeClr val="tx1"/>
            </a:solidFill>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79632" y="2543555"/>
            <a:ext cx="826168" cy="461665"/>
          </a:xfrm>
          <a:prstGeom prst="rect">
            <a:avLst/>
          </a:prstGeom>
          <a:noFill/>
        </p:spPr>
        <p:txBody>
          <a:bodyPr wrap="square" lIns="91425" tIns="45713" rIns="91425" bIns="45713" rtlCol="0">
            <a:spAutoFit/>
          </a:bodyPr>
          <a:lstStyle/>
          <a:p>
            <a:pPr fontAlgn="auto">
              <a:spcBef>
                <a:spcPts val="0"/>
              </a:spcBef>
              <a:spcAft>
                <a:spcPts val="0"/>
              </a:spcAft>
            </a:pPr>
            <a:r>
              <a:rPr lang="en-US" sz="2400" b="1" dirty="0">
                <a:solidFill>
                  <a:prstClr val="black"/>
                </a:solidFill>
                <a:latin typeface="Calibri"/>
                <a:ea typeface="+mn-ea"/>
                <a:cs typeface="Times New Roman" pitchFamily="18" charset="0"/>
              </a:rPr>
              <a:t>Time</a:t>
            </a:r>
          </a:p>
        </p:txBody>
      </p:sp>
      <p:cxnSp>
        <p:nvCxnSpPr>
          <p:cNvPr id="14" name="Straight Connector 13"/>
          <p:cNvCxnSpPr/>
          <p:nvPr/>
        </p:nvCxnSpPr>
        <p:spPr>
          <a:xfrm rot="5400000">
            <a:off x="1143794" y="2764194"/>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553200"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2476501" y="1091736"/>
            <a:ext cx="304799" cy="2514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0" name="TextBox 19"/>
          <p:cNvSpPr txBox="1"/>
          <p:nvPr/>
        </p:nvSpPr>
        <p:spPr>
          <a:xfrm>
            <a:off x="1066801" y="1447800"/>
            <a:ext cx="3037536"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Previous quantum </a:t>
            </a:r>
            <a:r>
              <a:rPr lang="en-US" sz="2400" dirty="0">
                <a:solidFill>
                  <a:prstClr val="black"/>
                </a:solidFill>
                <a:latin typeface="Calibri"/>
                <a:ea typeface="+mn-ea"/>
                <a:cs typeface="Times New Roman" pitchFamily="18" charset="0"/>
              </a:rPr>
              <a:t>(~1M cycles)</a:t>
            </a:r>
            <a:endParaRPr lang="en-US" sz="2000" dirty="0">
              <a:solidFill>
                <a:prstClr val="black"/>
              </a:solidFill>
              <a:latin typeface="Calibri"/>
              <a:ea typeface="+mn-ea"/>
              <a:cs typeface="Times New Roman" pitchFamily="18" charset="0"/>
            </a:endParaRPr>
          </a:p>
        </p:txBody>
      </p:sp>
      <p:sp>
        <p:nvSpPr>
          <p:cNvPr id="21" name="Right Arrow 20"/>
          <p:cNvSpPr/>
          <p:nvPr/>
        </p:nvSpPr>
        <p:spPr>
          <a:xfrm>
            <a:off x="1371600" y="3048000"/>
            <a:ext cx="2514600" cy="3810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lnSpc>
                <a:spcPct val="70000"/>
              </a:lnSpc>
              <a:spcBef>
                <a:spcPts val="0"/>
              </a:spcBef>
              <a:spcAft>
                <a:spcPts val="0"/>
              </a:spcAft>
            </a:pPr>
            <a:endParaRPr lang="en-US" sz="1400" dirty="0">
              <a:solidFill>
                <a:prstClr val="white"/>
              </a:solidFill>
              <a:latin typeface="Calibri"/>
            </a:endParaRPr>
          </a:p>
        </p:txBody>
      </p:sp>
      <p:sp>
        <p:nvSpPr>
          <p:cNvPr id="22" name="Left Brace 21"/>
          <p:cNvSpPr/>
          <p:nvPr/>
        </p:nvSpPr>
        <p:spPr>
          <a:xfrm rot="5400000">
            <a:off x="5219701" y="1015537"/>
            <a:ext cx="304800" cy="2667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25" name="TextBox 24"/>
          <p:cNvSpPr txBox="1"/>
          <p:nvPr/>
        </p:nvSpPr>
        <p:spPr>
          <a:xfrm>
            <a:off x="533400" y="3518118"/>
            <a:ext cx="3656806" cy="2000548"/>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1F497D"/>
                </a:solidFill>
                <a:latin typeface="Calibri"/>
                <a:ea typeface="+mn-ea"/>
                <a:cs typeface="Times New Roman" pitchFamily="18" charset="0"/>
              </a:rPr>
              <a:t>During quantum:</a:t>
            </a:r>
          </a:p>
          <a:p>
            <a:pPr marL="174598" indent="-174598" fontAlgn="auto">
              <a:spcBef>
                <a:spcPts val="0"/>
              </a:spcBef>
              <a:spcAft>
                <a:spcPts val="0"/>
              </a:spcAft>
              <a:buFont typeface="Arial" pitchFamily="34" charset="0"/>
              <a:buChar char="•"/>
            </a:pPr>
            <a:r>
              <a:rPr lang="en-US" sz="2400" dirty="0">
                <a:solidFill>
                  <a:srgbClr val="1F497D"/>
                </a:solidFill>
                <a:latin typeface="Calibri"/>
                <a:ea typeface="+mn-ea"/>
                <a:cs typeface="Times New Roman" pitchFamily="18" charset="0"/>
              </a:rPr>
              <a:t>Monitor thread behavior</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Memory intensity</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Bank-level parallelism</a:t>
            </a:r>
          </a:p>
          <a:p>
            <a:pPr marL="571413" indent="-282532" fontAlgn="auto">
              <a:spcBef>
                <a:spcPts val="0"/>
              </a:spcBef>
              <a:spcAft>
                <a:spcPts val="0"/>
              </a:spcAft>
              <a:buFont typeface="+mj-lt"/>
              <a:buAutoNum type="arabicPeriod"/>
            </a:pPr>
            <a:r>
              <a:rPr lang="en-US" sz="2400" dirty="0">
                <a:solidFill>
                  <a:srgbClr val="1F497D"/>
                </a:solidFill>
                <a:latin typeface="Calibri"/>
                <a:ea typeface="+mn-ea"/>
                <a:cs typeface="Times New Roman" pitchFamily="18" charset="0"/>
              </a:rPr>
              <a:t>Row-buffer locality</a:t>
            </a:r>
          </a:p>
        </p:txBody>
      </p:sp>
      <p:sp>
        <p:nvSpPr>
          <p:cNvPr id="26" name="Explosion 1 25"/>
          <p:cNvSpPr/>
          <p:nvPr/>
        </p:nvSpPr>
        <p:spPr>
          <a:xfrm>
            <a:off x="4014536" y="261179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dirty="0">
              <a:solidFill>
                <a:prstClr val="white"/>
              </a:solidFill>
              <a:latin typeface="Calibri"/>
            </a:endParaRPr>
          </a:p>
        </p:txBody>
      </p:sp>
      <p:sp>
        <p:nvSpPr>
          <p:cNvPr id="27" name="TextBox 26"/>
          <p:cNvSpPr txBox="1"/>
          <p:nvPr/>
        </p:nvSpPr>
        <p:spPr>
          <a:xfrm>
            <a:off x="4495800" y="4313872"/>
            <a:ext cx="4343400" cy="1631216"/>
          </a:xfrm>
          <a:prstGeom prst="rect">
            <a:avLst/>
          </a:prstGeom>
          <a:noFill/>
        </p:spPr>
        <p:txBody>
          <a:bodyPr wrap="square" lIns="91425" tIns="45713" rIns="91425" bIns="45713" rtlCol="0">
            <a:spAutoFit/>
          </a:bodyPr>
          <a:lstStyle/>
          <a:p>
            <a:pPr fontAlgn="auto">
              <a:spcBef>
                <a:spcPts val="0"/>
              </a:spcBef>
              <a:spcAft>
                <a:spcPts val="0"/>
              </a:spcAft>
            </a:pPr>
            <a:r>
              <a:rPr lang="en-US" sz="2800" b="1" dirty="0">
                <a:solidFill>
                  <a:srgbClr val="FF0000"/>
                </a:solidFill>
                <a:latin typeface="Calibri"/>
                <a:ea typeface="+mn-ea"/>
                <a:cs typeface="Times New Roman" pitchFamily="18" charset="0"/>
              </a:rPr>
              <a:t>Beginning of quantum</a:t>
            </a:r>
            <a:r>
              <a:rPr lang="en-US" sz="2800" dirty="0">
                <a:solidFill>
                  <a:srgbClr val="FF0000"/>
                </a:solidFill>
                <a:latin typeface="Calibri"/>
                <a:ea typeface="+mn-ea"/>
                <a:cs typeface="Times New Roman" pitchFamily="18" charset="0"/>
              </a:rPr>
              <a:t>:</a:t>
            </a:r>
          </a:p>
          <a:p>
            <a:pPr marL="401576" indent="-169837" fontAlgn="auto">
              <a:spcBef>
                <a:spcPts val="0"/>
              </a:spcBef>
              <a:spcAft>
                <a:spcPts val="0"/>
              </a:spcAft>
              <a:buFont typeface="Arial" pitchFamily="34" charset="0"/>
              <a:buChar char="•"/>
            </a:pPr>
            <a:r>
              <a:rPr lang="en-US" sz="2400" dirty="0">
                <a:solidFill>
                  <a:srgbClr val="FF0000"/>
                </a:solidFill>
                <a:latin typeface="Calibri"/>
                <a:ea typeface="+mn-ea"/>
                <a:cs typeface="Times New Roman" pitchFamily="18" charset="0"/>
              </a:rPr>
              <a:t>Perform clustering</a:t>
            </a:r>
          </a:p>
          <a:p>
            <a:pPr marL="401576" indent="-169837" fontAlgn="auto">
              <a:spcBef>
                <a:spcPts val="0"/>
              </a:spcBef>
              <a:spcAft>
                <a:spcPts val="0"/>
              </a:spcAft>
              <a:buFont typeface="Arial" pitchFamily="34" charset="0"/>
              <a:buChar char="•"/>
            </a:pPr>
            <a:r>
              <a:rPr lang="en-US" sz="2400" dirty="0">
                <a:solidFill>
                  <a:srgbClr val="FF0000"/>
                </a:solidFill>
                <a:latin typeface="Calibri"/>
                <a:ea typeface="+mn-ea"/>
                <a:cs typeface="Times New Roman" pitchFamily="18" charset="0"/>
              </a:rPr>
              <a:t>Compute niceness of intensive threads</a:t>
            </a:r>
          </a:p>
        </p:txBody>
      </p:sp>
      <p:cxnSp>
        <p:nvCxnSpPr>
          <p:cNvPr id="29" name="Shape 28"/>
          <p:cNvCxnSpPr>
            <a:stCxn id="26" idx="2"/>
            <a:endCxn id="27" idx="1"/>
          </p:cNvCxnSpPr>
          <p:nvPr/>
        </p:nvCxnSpPr>
        <p:spPr>
          <a:xfrm rot="16200000" flipH="1">
            <a:off x="3193627" y="3827305"/>
            <a:ext cx="2212885" cy="391464"/>
          </a:xfrm>
          <a:prstGeom prst="bentConnector2">
            <a:avLst/>
          </a:prstGeom>
          <a:ln w="190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10794" y="2763400"/>
            <a:ext cx="30400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01594" y="2764196"/>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729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443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715794"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486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578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292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006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5720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2763401"/>
            <a:ext cx="1516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rot="16200000">
            <a:off x="5295900" y="3009901"/>
            <a:ext cx="304800" cy="228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fontAlgn="auto">
              <a:spcBef>
                <a:spcPts val="0"/>
              </a:spcBef>
              <a:spcAft>
                <a:spcPts val="0"/>
              </a:spcAft>
            </a:pPr>
            <a:endParaRPr lang="en-US" dirty="0">
              <a:solidFill>
                <a:prstClr val="black"/>
              </a:solidFill>
              <a:latin typeface="Calibri"/>
            </a:endParaRPr>
          </a:p>
        </p:txBody>
      </p:sp>
      <p:sp>
        <p:nvSpPr>
          <p:cNvPr id="48" name="TextBox 47"/>
          <p:cNvSpPr txBox="1"/>
          <p:nvPr/>
        </p:nvSpPr>
        <p:spPr>
          <a:xfrm>
            <a:off x="4114804" y="1447801"/>
            <a:ext cx="2743199" cy="744805"/>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Current quantum</a:t>
            </a:r>
          </a:p>
          <a:p>
            <a:pPr algn="ctr" fontAlgn="auto">
              <a:lnSpc>
                <a:spcPct val="80000"/>
              </a:lnSpc>
              <a:spcBef>
                <a:spcPts val="0"/>
              </a:spcBef>
              <a:spcAft>
                <a:spcPts val="0"/>
              </a:spcAft>
            </a:pPr>
            <a:r>
              <a:rPr lang="en-US" sz="2400" dirty="0">
                <a:solidFill>
                  <a:prstClr val="black"/>
                </a:solidFill>
                <a:latin typeface="Calibri"/>
                <a:ea typeface="+mn-ea"/>
                <a:cs typeface="Times New Roman" pitchFamily="18" charset="0"/>
              </a:rPr>
              <a:t>(~1M cycles)</a:t>
            </a:r>
            <a:endParaRPr lang="en-US" sz="3200" dirty="0">
              <a:solidFill>
                <a:prstClr val="black"/>
              </a:solidFill>
              <a:latin typeface="Calibri"/>
              <a:ea typeface="+mn-ea"/>
              <a:cs typeface="Times New Roman" pitchFamily="18" charset="0"/>
            </a:endParaRPr>
          </a:p>
        </p:txBody>
      </p:sp>
      <p:sp>
        <p:nvSpPr>
          <p:cNvPr id="49" name="TextBox 48"/>
          <p:cNvSpPr txBox="1"/>
          <p:nvPr/>
        </p:nvSpPr>
        <p:spPr>
          <a:xfrm>
            <a:off x="4114801" y="3306094"/>
            <a:ext cx="2590799" cy="745154"/>
          </a:xfrm>
          <a:prstGeom prst="rect">
            <a:avLst/>
          </a:prstGeom>
          <a:noFill/>
        </p:spPr>
        <p:txBody>
          <a:bodyPr wrap="square" lIns="91425" tIns="45713" rIns="91425" bIns="45713" rtlCol="0">
            <a:spAutoFit/>
          </a:bodyPr>
          <a:lstStyle/>
          <a:p>
            <a:pPr algn="ctr" fontAlgn="auto">
              <a:lnSpc>
                <a:spcPct val="80000"/>
              </a:lnSpc>
              <a:spcBef>
                <a:spcPts val="0"/>
              </a:spcBef>
              <a:spcAft>
                <a:spcPts val="0"/>
              </a:spcAft>
            </a:pPr>
            <a:r>
              <a:rPr lang="en-US" sz="2800" b="1" dirty="0">
                <a:solidFill>
                  <a:prstClr val="black"/>
                </a:solidFill>
                <a:latin typeface="Calibri"/>
                <a:ea typeface="+mn-ea"/>
                <a:cs typeface="Times New Roman" pitchFamily="18" charset="0"/>
              </a:rPr>
              <a:t>Shuffle interval</a:t>
            </a:r>
          </a:p>
          <a:p>
            <a:pPr algn="ctr" fontAlgn="auto">
              <a:lnSpc>
                <a:spcPct val="80000"/>
              </a:lnSpc>
              <a:spcBef>
                <a:spcPts val="0"/>
              </a:spcBef>
              <a:spcAft>
                <a:spcPts val="0"/>
              </a:spcAft>
            </a:pPr>
            <a:r>
              <a:rPr lang="en-US" sz="2400" dirty="0">
                <a:solidFill>
                  <a:prstClr val="black"/>
                </a:solidFill>
                <a:latin typeface="Calibri"/>
                <a:ea typeface="+mn-ea"/>
                <a:cs typeface="Times New Roman" pitchFamily="18" charset="0"/>
              </a:rPr>
              <a:t>(~1K cycles)</a:t>
            </a:r>
            <a:endParaRPr lang="en-US" sz="320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764369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p:bldP spid="21" grpId="0" animBg="1"/>
      <p:bldP spid="22" grpId="0" animBg="1"/>
      <p:bldP spid="25" grpId="0"/>
      <p:bldP spid="26" grpId="0" animBg="1"/>
      <p:bldP spid="27" grpId="0"/>
      <p:bldP spid="46" grpId="0" animBg="1"/>
      <p:bldP spid="48" grpId="0"/>
      <p:bldP spid="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 Scheduling Algorithm</a:t>
            </a:r>
            <a:endParaRPr lang="en-US" dirty="0"/>
          </a:p>
        </p:txBody>
      </p:sp>
      <p:sp>
        <p:nvSpPr>
          <p:cNvPr id="3" name="Content Placeholder 2"/>
          <p:cNvSpPr>
            <a:spLocks noGrp="1"/>
          </p:cNvSpPr>
          <p:nvPr>
            <p:ph idx="1"/>
          </p:nvPr>
        </p:nvSpPr>
        <p:spPr>
          <a:xfrm>
            <a:off x="457200" y="1371600"/>
            <a:ext cx="8458200" cy="4191000"/>
          </a:xfrm>
        </p:spPr>
        <p:txBody>
          <a:bodyPr>
            <a:noAutofit/>
          </a:bodyPr>
          <a:lstStyle/>
          <a:p>
            <a:pPr marL="344435" indent="-344435">
              <a:buFont typeface="+mj-lt"/>
              <a:buAutoNum type="arabicPeriod"/>
            </a:pPr>
            <a:r>
              <a:rPr lang="en-US" sz="2800" b="1" i="1" u="sng" dirty="0">
                <a:solidFill>
                  <a:srgbClr val="FF0000"/>
                </a:solidFill>
              </a:rPr>
              <a:t>Highest-rank</a:t>
            </a:r>
            <a:r>
              <a:rPr lang="en-US" sz="2800" dirty="0"/>
              <a:t>:</a:t>
            </a:r>
            <a:r>
              <a:rPr lang="en-US" sz="2200" dirty="0"/>
              <a:t> Requests from higher ranked threads prioritized</a:t>
            </a:r>
            <a:endParaRPr lang="en-US" sz="2400" dirty="0"/>
          </a:p>
          <a:p>
            <a:pPr marL="631728" lvl="2"/>
            <a:r>
              <a:rPr lang="en-US" b="1" dirty="0" smtClean="0">
                <a:solidFill>
                  <a:schemeClr val="tx2"/>
                </a:solidFill>
              </a:rPr>
              <a:t>Non-Intensive</a:t>
            </a:r>
            <a:r>
              <a:rPr lang="en-US" dirty="0" smtClean="0"/>
              <a:t> cluster </a:t>
            </a:r>
            <a:r>
              <a:rPr lang="en-US" b="1" dirty="0" smtClean="0"/>
              <a:t>&gt;</a:t>
            </a:r>
            <a:r>
              <a:rPr lang="en-US" dirty="0" smtClean="0"/>
              <a:t> </a:t>
            </a:r>
            <a:r>
              <a:rPr lang="en-US" b="1" dirty="0" smtClean="0">
                <a:solidFill>
                  <a:schemeClr val="accent2"/>
                </a:solidFill>
              </a:rPr>
              <a:t>Intensive</a:t>
            </a:r>
            <a:r>
              <a:rPr lang="en-US" dirty="0" smtClean="0"/>
              <a:t> cluster</a:t>
            </a:r>
            <a:endParaRPr lang="en-US" sz="2200" b="1" u="sng" dirty="0"/>
          </a:p>
          <a:p>
            <a:pPr marL="631728" lvl="2"/>
            <a:r>
              <a:rPr lang="en-US" b="1" dirty="0" smtClean="0">
                <a:solidFill>
                  <a:schemeClr val="tx2"/>
                </a:solidFill>
              </a:rPr>
              <a:t>Non-Intensive </a:t>
            </a:r>
            <a:r>
              <a:rPr lang="en-US" dirty="0" smtClean="0"/>
              <a:t>cluster: l</a:t>
            </a:r>
            <a:r>
              <a:rPr lang="en-US" sz="2200" dirty="0"/>
              <a:t>ower intensity </a:t>
            </a:r>
            <a:r>
              <a:rPr lang="en-US" sz="2200" dirty="0">
                <a:sym typeface="Wingdings" pitchFamily="2" charset="2"/>
              </a:rPr>
              <a:t> higher rank</a:t>
            </a:r>
            <a:endParaRPr lang="en-US" sz="2200" dirty="0"/>
          </a:p>
          <a:p>
            <a:pPr marL="631728" lvl="2"/>
            <a:r>
              <a:rPr lang="en-US" b="1" dirty="0" smtClean="0">
                <a:solidFill>
                  <a:schemeClr val="accent2"/>
                </a:solidFill>
              </a:rPr>
              <a:t>Intensive</a:t>
            </a:r>
            <a:r>
              <a:rPr lang="en-US" dirty="0" smtClean="0"/>
              <a:t> cluster: r</a:t>
            </a:r>
            <a:r>
              <a:rPr lang="en-US" sz="2200" dirty="0"/>
              <a:t>ank shuffling</a:t>
            </a: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endParaRPr lang="en-US" sz="2400" b="1" i="1" u="sng" dirty="0">
              <a:solidFill>
                <a:srgbClr val="FF0000"/>
              </a:solidFill>
            </a:endParaRPr>
          </a:p>
          <a:p>
            <a:pPr marL="346022" indent="-288880">
              <a:buFont typeface="+mj-lt"/>
              <a:buAutoNum type="arabicPeriod"/>
            </a:pPr>
            <a:r>
              <a:rPr lang="en-US" sz="2800" b="1" i="1" u="sng" dirty="0">
                <a:solidFill>
                  <a:srgbClr val="FF0000"/>
                </a:solidFill>
              </a:rPr>
              <a:t>Row-hit</a:t>
            </a:r>
            <a:r>
              <a:rPr lang="en-US" sz="2800" dirty="0"/>
              <a:t>:</a:t>
            </a:r>
            <a:r>
              <a:rPr lang="en-US" sz="2200" dirty="0"/>
              <a:t> Row-buffer hit requests are prioritized</a:t>
            </a:r>
            <a:endParaRPr lang="en-US" sz="2000" b="1" u="sng" dirty="0"/>
          </a:p>
          <a:p>
            <a:pPr marL="346022" indent="-288880">
              <a:buFont typeface="+mj-lt"/>
              <a:buAutoNum type="arabicPeriod"/>
            </a:pPr>
            <a:endParaRPr lang="en-US" sz="2200" dirty="0"/>
          </a:p>
          <a:p>
            <a:pPr marL="346022" indent="-288880">
              <a:buFont typeface="+mj-lt"/>
              <a:buAutoNum type="arabicPeriod"/>
            </a:pPr>
            <a:r>
              <a:rPr lang="en-US" sz="2800" b="1" i="1" u="sng" dirty="0">
                <a:solidFill>
                  <a:srgbClr val="FF0000"/>
                </a:solidFill>
              </a:rPr>
              <a:t>Oldest</a:t>
            </a:r>
            <a:r>
              <a:rPr lang="en-US" sz="2800" dirty="0"/>
              <a:t>:</a:t>
            </a:r>
            <a:r>
              <a:rPr lang="en-US" sz="2200" dirty="0"/>
              <a:t> Older requests are prioritized</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56</a:t>
            </a:fld>
            <a:endParaRPr lang="en-US" dirty="0">
              <a:solidFill>
                <a:prstClr val="black">
                  <a:tint val="75000"/>
                </a:prstClr>
              </a:solidFill>
              <a:latin typeface="Calibri"/>
            </a:endParaRPr>
          </a:p>
        </p:txBody>
      </p:sp>
      <p:sp>
        <p:nvSpPr>
          <p:cNvPr id="5" name="Rectangle 4"/>
          <p:cNvSpPr/>
          <p:nvPr/>
        </p:nvSpPr>
        <p:spPr>
          <a:xfrm>
            <a:off x="457200" y="1371600"/>
            <a:ext cx="8229600" cy="1981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6" name="Rectangle 5"/>
          <p:cNvSpPr/>
          <p:nvPr/>
        </p:nvSpPr>
        <p:spPr>
          <a:xfrm>
            <a:off x="457200" y="41148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7" name="Rectangle 6"/>
          <p:cNvSpPr/>
          <p:nvPr/>
        </p:nvSpPr>
        <p:spPr>
          <a:xfrm>
            <a:off x="457200" y="5029200"/>
            <a:ext cx="8229600" cy="457200"/>
          </a:xfrm>
          <a:prstGeom prst="rect">
            <a:avLst/>
          </a:prstGeom>
          <a:solidFill>
            <a:srgbClr val="FF0000">
              <a:alpha val="1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8" name="Rectangle 7"/>
          <p:cNvSpPr/>
          <p:nvPr/>
        </p:nvSpPr>
        <p:spPr>
          <a:xfrm>
            <a:off x="838201" y="1908517"/>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9" name="Rectangle 8"/>
          <p:cNvSpPr/>
          <p:nvPr/>
        </p:nvSpPr>
        <p:spPr>
          <a:xfrm>
            <a:off x="838201" y="2339340"/>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
        <p:nvSpPr>
          <p:cNvPr id="10" name="Rectangle 9"/>
          <p:cNvSpPr/>
          <p:nvPr/>
        </p:nvSpPr>
        <p:spPr>
          <a:xfrm>
            <a:off x="838201" y="2781301"/>
            <a:ext cx="7467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175610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47996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57</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i="1" dirty="0">
                <a:solidFill>
                  <a:prstClr val="black"/>
                </a:solidFill>
                <a:latin typeface="Calibri"/>
                <a:ea typeface="+mn-ea"/>
                <a:cs typeface="+mn-cs"/>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800" i="1" dirty="0">
                <a:solidFill>
                  <a:srgbClr val="FF0000"/>
                </a:solidFill>
                <a:latin typeface="Calibri"/>
                <a:ea typeface="+mn-ea"/>
                <a:cs typeface="+mn-cs"/>
              </a:rPr>
              <a:t>TCM, a heterogeneous scheduling policy,</a:t>
            </a:r>
          </a:p>
          <a:p>
            <a:pPr algn="ctr" defTabSz="914259" fontAlgn="auto">
              <a:spcBef>
                <a:spcPts val="0"/>
              </a:spcBef>
              <a:spcAft>
                <a:spcPts val="0"/>
              </a:spcAft>
            </a:pPr>
            <a:r>
              <a:rPr lang="en-US" sz="2800" i="1" dirty="0">
                <a:solidFill>
                  <a:srgbClr val="FF0000"/>
                </a:solidFill>
                <a:latin typeface="Calibri"/>
                <a:ea typeface="+mn-ea"/>
                <a:cs typeface="+mn-cs"/>
              </a:rPr>
              <a:t>provides best fairness and system throughput</a:t>
            </a:r>
          </a:p>
        </p:txBody>
      </p:sp>
    </p:spTree>
    <p:extLst>
      <p:ext uri="{BB962C8B-B14F-4D97-AF65-F5344CB8AC3E}">
        <p14:creationId xmlns:p14="http://schemas.microsoft.com/office/powerpoint/2010/main" val="1880580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58</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1848717483"/>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fontAlgn="auto">
              <a:spcBef>
                <a:spcPct val="20000"/>
              </a:spcBef>
              <a:spcAft>
                <a:spcPts val="0"/>
              </a:spcAft>
              <a:defRPr/>
            </a:pPr>
            <a:r>
              <a:rPr lang="en-US" sz="2800" b="1" dirty="0">
                <a:solidFill>
                  <a:prstClr val="black"/>
                </a:solidFill>
                <a:latin typeface="Calibri"/>
                <a:ea typeface="+mn-ea"/>
                <a:cs typeface="+mn-cs"/>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fontAlgn="auto">
              <a:spcBef>
                <a:spcPts val="0"/>
              </a:spcBef>
              <a:spcAft>
                <a:spcPts val="0"/>
              </a:spcAft>
            </a:pPr>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fontAlgn="auto">
              <a:spcBef>
                <a:spcPts val="0"/>
              </a:spcBef>
              <a:spcAft>
                <a:spcPts val="0"/>
              </a:spcAft>
            </a:pPr>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3200" i="1" dirty="0">
                <a:solidFill>
                  <a:srgbClr val="FF0000"/>
                </a:solidFill>
                <a:latin typeface="Calibri"/>
                <a:ea typeface="+mn-ea"/>
                <a:cs typeface="+mn-cs"/>
                <a:sym typeface="Wingdings" pitchFamily="2" charset="2"/>
              </a:rPr>
              <a:t>TCM </a:t>
            </a:r>
            <a:r>
              <a:rPr lang="en-US" sz="3200" i="1">
                <a:solidFill>
                  <a:srgbClr val="FF0000"/>
                </a:solidFill>
                <a:latin typeface="Calibri"/>
                <a:ea typeface="+mn-ea"/>
                <a:cs typeface="+mn-cs"/>
                <a:sym typeface="Wingdings" pitchFamily="2" charset="2"/>
              </a:rPr>
              <a:t>allows robust fairness-throughput tradeoff </a:t>
            </a:r>
            <a:endParaRPr lang="en-US" sz="3200" i="1" dirty="0">
              <a:solidFill>
                <a:srgbClr val="FF0000"/>
              </a:solidFill>
              <a:latin typeface="Calibri"/>
              <a:ea typeface="+mn-ea"/>
              <a:cs typeface="+mn-cs"/>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00B050"/>
                </a:solidFill>
                <a:latin typeface="Calibri"/>
                <a:ea typeface="+mn-ea"/>
                <a:cs typeface="+mn-cs"/>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1F497D"/>
                </a:solidFill>
                <a:latin typeface="Calibri"/>
                <a:ea typeface="+mn-ea"/>
                <a:cs typeface="+mn-cs"/>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F0000"/>
                </a:solidFill>
                <a:latin typeface="Calibri"/>
                <a:ea typeface="+mn-ea"/>
                <a:cs typeface="+mn-cs"/>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dirty="0">
                <a:solidFill>
                  <a:srgbClr val="F79646">
                    <a:lumMod val="75000"/>
                  </a:srgbClr>
                </a:solidFill>
                <a:latin typeface="Calibri"/>
                <a:ea typeface="+mn-ea"/>
                <a:cs typeface="+mn-cs"/>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fontAlgn="auto">
              <a:spcBef>
                <a:spcPts val="0"/>
              </a:spcBef>
              <a:spcAft>
                <a:spcPts val="0"/>
              </a:spcAft>
            </a:pPr>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fontAlgn="auto">
              <a:spcBef>
                <a:spcPts val="0"/>
              </a:spcBef>
              <a:spcAft>
                <a:spcPts val="0"/>
              </a:spcAft>
            </a:pPr>
            <a:r>
              <a:rPr lang="en-US" sz="2000" b="1">
                <a:solidFill>
                  <a:prstClr val="black"/>
                </a:solidFill>
                <a:latin typeface="Calibri"/>
                <a:ea typeface="+mn-ea"/>
                <a:cs typeface="+mn-cs"/>
              </a:rPr>
              <a:t>FRFCFS</a:t>
            </a:r>
            <a:endParaRPr lang="en-US" sz="2000" b="1" dirty="0">
              <a:solidFill>
                <a:prstClr val="black"/>
              </a:solidFill>
              <a:latin typeface="Calibri"/>
              <a:ea typeface="+mn-ea"/>
              <a:cs typeface="+mn-cs"/>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278511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Provides both high fairness and high performance</a:t>
            </a:r>
          </a:p>
          <a:p>
            <a:pPr lvl="1"/>
            <a:r>
              <a:rPr lang="en-US" dirty="0" smtClean="0"/>
              <a:t>Caters to the needs for different types of threads (latency vs. bandwidth sensitive)</a:t>
            </a:r>
          </a:p>
          <a:p>
            <a:pPr lvl="1"/>
            <a:r>
              <a:rPr lang="en-US" dirty="0" smtClean="0"/>
              <a:t>(Relatively) simple</a:t>
            </a:r>
          </a:p>
          <a:p>
            <a:pPr lvl="1"/>
            <a:endParaRPr lang="en-US" dirty="0"/>
          </a:p>
          <a:p>
            <a:r>
              <a:rPr lang="en-US" dirty="0" smtClean="0"/>
              <a:t>Downsides:</a:t>
            </a:r>
          </a:p>
          <a:p>
            <a:pPr lvl="1"/>
            <a:r>
              <a:rPr lang="en-US" dirty="0" smtClean="0"/>
              <a:t>Scalability to large buffer sizes?</a:t>
            </a:r>
          </a:p>
          <a:p>
            <a:pPr lvl="1"/>
            <a:r>
              <a:rPr lang="en-US" dirty="0" smtClean="0"/>
              <a:t>Robustness of clustering and shuffling algorithms?</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59</a:t>
            </a:fld>
            <a:endParaRPr lang="en-US"/>
          </a:p>
        </p:txBody>
      </p:sp>
    </p:spTree>
    <p:extLst>
      <p:ext uri="{BB962C8B-B14F-4D97-AF65-F5344CB8AC3E}">
        <p14:creationId xmlns:p14="http://schemas.microsoft.com/office/powerpoint/2010/main" val="22448891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AA603F-7B7B-684A-9006-3ADB385CCA10}"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076516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4"/>
          <p:cNvSpPr>
            <a:spLocks noGrp="1" noChangeArrowheads="1"/>
          </p:cNvSpPr>
          <p:nvPr>
            <p:ph type="ctrTitle"/>
          </p:nvPr>
        </p:nvSpPr>
        <p:spPr>
          <a:xfrm>
            <a:off x="366713" y="1752600"/>
            <a:ext cx="8428037" cy="822325"/>
          </a:xfrm>
        </p:spPr>
        <p:txBody>
          <a:bodyPr/>
          <a:lstStyle/>
          <a:p>
            <a:pPr algn="ctr" eaLnBrk="1" hangingPunct="1"/>
            <a:r>
              <a:rPr lang="en-US" sz="4000" dirty="0" smtClean="0">
                <a:latin typeface="Garamond" charset="0"/>
              </a:rPr>
              <a:t>Other Ways of Handling Interference</a:t>
            </a:r>
            <a:endParaRPr lang="en-US" sz="4000" dirty="0">
              <a:latin typeface="Garamond" charset="0"/>
            </a:endParaRPr>
          </a:p>
        </p:txBody>
      </p:sp>
      <p:sp>
        <p:nvSpPr>
          <p:cNvPr id="17305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770643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61</a:t>
            </a:fld>
            <a:endParaRPr lang="en-US"/>
          </a:p>
        </p:txBody>
      </p:sp>
    </p:spTree>
    <p:extLst>
      <p:ext uri="{BB962C8B-B14F-4D97-AF65-F5344CB8AC3E}">
        <p14:creationId xmlns:p14="http://schemas.microsoft.com/office/powerpoint/2010/main" val="606096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836613"/>
            <a:ext cx="8915400" cy="5195887"/>
          </a:xfrm>
        </p:spPr>
        <p:txBody>
          <a:bodyPr/>
          <a:lstStyle/>
          <a:p>
            <a:pPr>
              <a:defRPr/>
            </a:pPr>
            <a:r>
              <a:rPr lang="en-US" dirty="0" smtClean="0">
                <a:solidFill>
                  <a:srgbClr val="0000FF"/>
                </a:solidFill>
              </a:rPr>
              <a:t>Memory Channel Partitioning</a:t>
            </a:r>
          </a:p>
          <a:p>
            <a:pPr lvl="1">
              <a:defRPr/>
            </a:pPr>
            <a:r>
              <a:rPr lang="en-US" dirty="0" smtClean="0"/>
              <a:t>Idea: Map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marL="0" indent="0">
              <a:buFont typeface="Wingdings" charset="0"/>
              <a:buNone/>
              <a:defRPr/>
            </a:pPr>
            <a:endParaRPr lang="en-US" sz="2000" dirty="0" smtClean="0"/>
          </a:p>
          <a:p>
            <a:pPr>
              <a:defRPr/>
            </a:pPr>
            <a:r>
              <a:rPr lang="en-US" sz="2000" dirty="0" smtClean="0"/>
              <a:t>Separate data of low/high intensity and low/high row-locality applications</a:t>
            </a:r>
          </a:p>
          <a:p>
            <a:pPr>
              <a:defRPr/>
            </a:pPr>
            <a:r>
              <a:rPr lang="en-US" sz="2000" dirty="0" smtClean="0"/>
              <a:t>Especially effective in reducing interference of threads with “medium” and “heavy” memory intensity </a:t>
            </a:r>
            <a:endParaRPr lang="en-US" sz="2000" dirty="0"/>
          </a:p>
        </p:txBody>
      </p:sp>
      <p:sp>
        <p:nvSpPr>
          <p:cNvPr id="168962" name="Title 1"/>
          <p:cNvSpPr>
            <a:spLocks noGrp="1"/>
          </p:cNvSpPr>
          <p:nvPr>
            <p:ph type="title"/>
          </p:nvPr>
        </p:nvSpPr>
        <p:spPr/>
        <p:txBody>
          <a:bodyPr/>
          <a:lstStyle/>
          <a:p>
            <a:r>
              <a:rPr lang="en-US" dirty="0" smtClean="0">
                <a:latin typeface="Garamond" charset="0"/>
              </a:rPr>
              <a:t>Memory Channel Partitioning</a:t>
            </a:r>
            <a:endParaRPr lang="en-US" dirty="0">
              <a:latin typeface="Garamond" charset="0"/>
            </a:endParaRPr>
          </a:p>
        </p:txBody>
      </p:sp>
      <p:sp>
        <p:nvSpPr>
          <p:cNvPr id="168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787C4-E4EF-4940-9852-E3CB225DD21A}" type="slidenum">
              <a:rPr lang="en-US" sz="1600">
                <a:solidFill>
                  <a:srgbClr val="000000"/>
                </a:solidFill>
                <a:latin typeface="Garamond" charset="0"/>
                <a:cs typeface="Arial" charset="0"/>
              </a:rPr>
              <a:pPr eaLnBrk="1" hangingPunct="1"/>
              <a:t>62</a:t>
            </a:fld>
            <a:endParaRPr lang="en-US" sz="1600">
              <a:solidFill>
                <a:srgbClr val="000000"/>
              </a:solidFill>
              <a:latin typeface="Garamond" charset="0"/>
              <a:cs typeface="Arial" charset="0"/>
            </a:endParaRPr>
          </a:p>
        </p:txBody>
      </p:sp>
      <p:grpSp>
        <p:nvGrpSpPr>
          <p:cNvPr id="12" name="Group 11"/>
          <p:cNvGrpSpPr>
            <a:grpSpLocks/>
          </p:cNvGrpSpPr>
          <p:nvPr/>
        </p:nvGrpSpPr>
        <p:grpSpPr bwMode="auto">
          <a:xfrm>
            <a:off x="160338" y="1989138"/>
            <a:ext cx="4125912" cy="3105150"/>
            <a:chOff x="160512" y="1988840"/>
            <a:chExt cx="4125504" cy="3105636"/>
          </a:xfrm>
        </p:grpSpPr>
        <p:sp>
          <p:nvSpPr>
            <p:cNvPr id="8" name="Rectangle 7"/>
            <p:cNvSpPr/>
            <p:nvPr/>
          </p:nvSpPr>
          <p:spPr>
            <a:xfrm>
              <a:off x="160512" y="2696976"/>
              <a:ext cx="1014312" cy="5318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0</a:t>
              </a:r>
            </a:p>
            <a:p>
              <a:pPr algn="ctr">
                <a:defRPr/>
              </a:pPr>
              <a:r>
                <a:rPr lang="en-US" dirty="0">
                  <a:solidFill>
                    <a:srgbClr val="FFFFFF"/>
                  </a:solidFill>
                  <a:latin typeface="Tahoma"/>
                </a:rPr>
                <a:t>App A</a:t>
              </a:r>
            </a:p>
          </p:txBody>
        </p:sp>
        <p:sp>
          <p:nvSpPr>
            <p:cNvPr id="9" name="Rectangle 8"/>
            <p:cNvSpPr/>
            <p:nvPr/>
          </p:nvSpPr>
          <p:spPr>
            <a:xfrm>
              <a:off x="160512" y="3827453"/>
              <a:ext cx="1014312" cy="5318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1</a:t>
              </a:r>
            </a:p>
            <a:p>
              <a:pPr algn="ctr">
                <a:defRPr/>
              </a:pPr>
              <a:r>
                <a:rPr lang="en-US" dirty="0">
                  <a:solidFill>
                    <a:srgbClr val="FFFFFF"/>
                  </a:solidFill>
                  <a:latin typeface="Tahoma"/>
                </a:rPr>
                <a:t>App B</a:t>
              </a:r>
            </a:p>
          </p:txBody>
        </p:sp>
        <p:sp>
          <p:nvSpPr>
            <p:cNvPr id="10" name="Rectangle 9"/>
            <p:cNvSpPr/>
            <p:nvPr/>
          </p:nvSpPr>
          <p:spPr>
            <a:xfrm>
              <a:off x="3001856" y="2430234"/>
              <a:ext cx="1284160" cy="9971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9002" name="TextBox 10"/>
            <p:cNvSpPr txBox="1">
              <a:spLocks noChangeArrowheads="1"/>
            </p:cNvSpPr>
            <p:nvPr/>
          </p:nvSpPr>
          <p:spPr bwMode="auto">
            <a:xfrm>
              <a:off x="3067587" y="2093084"/>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0</a:t>
              </a:r>
            </a:p>
          </p:txBody>
        </p:sp>
        <p:sp>
          <p:nvSpPr>
            <p:cNvPr id="14" name="Rectangle 13"/>
            <p:cNvSpPr/>
            <p:nvPr/>
          </p:nvSpPr>
          <p:spPr>
            <a:xfrm>
              <a:off x="3070111" y="2962129"/>
              <a:ext cx="1147650" cy="4001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sp>
          <p:nvSpPr>
            <p:cNvPr id="15" name="Rectangle 14"/>
            <p:cNvSpPr/>
            <p:nvPr/>
          </p:nvSpPr>
          <p:spPr>
            <a:xfrm>
              <a:off x="3001856" y="3627396"/>
              <a:ext cx="1284160" cy="86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9005" name="TextBox 15"/>
            <p:cNvSpPr txBox="1">
              <a:spLocks noChangeArrowheads="1"/>
            </p:cNvSpPr>
            <p:nvPr/>
          </p:nvSpPr>
          <p:spPr bwMode="auto">
            <a:xfrm>
              <a:off x="3067587" y="4416458"/>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1</a:t>
              </a:r>
            </a:p>
          </p:txBody>
        </p:sp>
        <p:sp>
          <p:nvSpPr>
            <p:cNvPr id="17" name="Rectangle 16"/>
            <p:cNvSpPr/>
            <p:nvPr/>
          </p:nvSpPr>
          <p:spPr>
            <a:xfrm>
              <a:off x="3070111" y="3694082"/>
              <a:ext cx="1147650" cy="33183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18" name="Rectangle 17"/>
            <p:cNvSpPr/>
            <p:nvPr/>
          </p:nvSpPr>
          <p:spPr>
            <a:xfrm>
              <a:off x="3070111" y="4092606"/>
              <a:ext cx="1147650" cy="3318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cxnSp>
          <p:nvCxnSpPr>
            <p:cNvPr id="20" name="Straight Connector 19"/>
            <p:cNvCxnSpPr/>
            <p:nvPr/>
          </p:nvCxnSpPr>
          <p:spPr>
            <a:xfrm>
              <a:off x="2663751"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5648"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9131"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1027" y="2365136"/>
              <a:ext cx="0" cy="232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923" y="2365136"/>
              <a:ext cx="0" cy="232605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70111" y="2496920"/>
              <a:ext cx="1147650" cy="4001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28" name="Rectangle 27"/>
            <p:cNvSpPr/>
            <p:nvPr/>
          </p:nvSpPr>
          <p:spPr>
            <a:xfrm>
              <a:off x="2724070"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29" name="Rectangle 28"/>
            <p:cNvSpPr/>
            <p:nvPr/>
          </p:nvSpPr>
          <p:spPr>
            <a:xfrm>
              <a:off x="2376443"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0" name="Rectangle 29"/>
            <p:cNvSpPr/>
            <p:nvPr/>
          </p:nvSpPr>
          <p:spPr>
            <a:xfrm>
              <a:off x="1366893"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1" name="Rectangle 30"/>
            <p:cNvSpPr/>
            <p:nvPr/>
          </p:nvSpPr>
          <p:spPr>
            <a:xfrm>
              <a:off x="2701848" y="4205337"/>
              <a:ext cx="233340"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2" name="Rectangle 31"/>
            <p:cNvSpPr/>
            <p:nvPr/>
          </p:nvSpPr>
          <p:spPr>
            <a:xfrm>
              <a:off x="2381204" y="4205337"/>
              <a:ext cx="231752"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3" name="Rectangle 32"/>
            <p:cNvSpPr/>
            <p:nvPr/>
          </p:nvSpPr>
          <p:spPr>
            <a:xfrm>
              <a:off x="2052625" y="4205337"/>
              <a:ext cx="231752" cy="19846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4" name="Rectangle 33"/>
            <p:cNvSpPr/>
            <p:nvPr/>
          </p:nvSpPr>
          <p:spPr>
            <a:xfrm>
              <a:off x="2035164" y="2696976"/>
              <a:ext cx="231752" cy="2000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35" name="Rectangle 34"/>
            <p:cNvSpPr/>
            <p:nvPr/>
          </p:nvSpPr>
          <p:spPr>
            <a:xfrm>
              <a:off x="2728833" y="3120904"/>
              <a:ext cx="231752" cy="1984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44" name="Rectangle 43"/>
            <p:cNvSpPr/>
            <p:nvPr/>
          </p:nvSpPr>
          <p:spPr>
            <a:xfrm>
              <a:off x="1704996" y="2696976"/>
              <a:ext cx="231752" cy="200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9023" name="TextBox 120"/>
            <p:cNvSpPr txBox="1">
              <a:spLocks noChangeArrowheads="1"/>
            </p:cNvSpPr>
            <p:nvPr/>
          </p:nvSpPr>
          <p:spPr bwMode="auto">
            <a:xfrm>
              <a:off x="611560" y="4725144"/>
              <a:ext cx="3456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latin typeface="Tahoma" charset="0"/>
                </a:rPr>
                <a:t>Conventional Page Mapping</a:t>
              </a:r>
            </a:p>
          </p:txBody>
        </p:sp>
        <p:grpSp>
          <p:nvGrpSpPr>
            <p:cNvPr id="169024" name="Group 131"/>
            <p:cNvGrpSpPr>
              <a:grpSpLocks/>
            </p:cNvGrpSpPr>
            <p:nvPr/>
          </p:nvGrpSpPr>
          <p:grpSpPr bwMode="auto">
            <a:xfrm>
              <a:off x="1187624" y="1988840"/>
              <a:ext cx="1872208" cy="642490"/>
              <a:chOff x="1187624" y="1731288"/>
              <a:chExt cx="1872208" cy="642490"/>
            </a:xfrm>
          </p:grpSpPr>
          <p:cxnSp>
            <p:nvCxnSpPr>
              <p:cNvPr id="125" name="Straight Arrow Connector 124"/>
              <p:cNvCxnSpPr/>
              <p:nvPr/>
            </p:nvCxnSpPr>
            <p:spPr>
              <a:xfrm flipH="1">
                <a:off x="1187522" y="1988503"/>
                <a:ext cx="18016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9026" name="TextBox 125"/>
              <p:cNvSpPr txBox="1">
                <a:spLocks noChangeArrowheads="1"/>
              </p:cNvSpPr>
              <p:nvPr/>
            </p:nvSpPr>
            <p:spPr bwMode="auto">
              <a:xfrm>
                <a:off x="1691680" y="1731288"/>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latin typeface="Tahoma" charset="0"/>
                  </a:rPr>
                  <a:t>Time Units</a:t>
                </a:r>
              </a:p>
            </p:txBody>
          </p:sp>
          <p:sp>
            <p:nvSpPr>
              <p:cNvPr id="169027" name="TextBox 126"/>
              <p:cNvSpPr txBox="1">
                <a:spLocks noChangeArrowheads="1"/>
              </p:cNvSpPr>
              <p:nvPr/>
            </p:nvSpPr>
            <p:spPr bwMode="auto">
              <a:xfrm>
                <a:off x="2673288"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1</a:t>
                </a:r>
              </a:p>
            </p:txBody>
          </p:sp>
          <p:sp>
            <p:nvSpPr>
              <p:cNvPr id="169028" name="TextBox 127"/>
              <p:cNvSpPr txBox="1">
                <a:spLocks noChangeArrowheads="1"/>
              </p:cNvSpPr>
              <p:nvPr/>
            </p:nvSpPr>
            <p:spPr bwMode="auto">
              <a:xfrm>
                <a:off x="2339752" y="202357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2</a:t>
                </a:r>
              </a:p>
            </p:txBody>
          </p:sp>
          <p:sp>
            <p:nvSpPr>
              <p:cNvPr id="169029" name="TextBox 128"/>
              <p:cNvSpPr txBox="1">
                <a:spLocks noChangeArrowheads="1"/>
              </p:cNvSpPr>
              <p:nvPr/>
            </p:nvSpPr>
            <p:spPr bwMode="auto">
              <a:xfrm>
                <a:off x="1992964"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3</a:t>
                </a:r>
              </a:p>
            </p:txBody>
          </p:sp>
          <p:sp>
            <p:nvSpPr>
              <p:cNvPr id="169030" name="TextBox 129"/>
              <p:cNvSpPr txBox="1">
                <a:spLocks noChangeArrowheads="1"/>
              </p:cNvSpPr>
              <p:nvPr/>
            </p:nvSpPr>
            <p:spPr bwMode="auto">
              <a:xfrm>
                <a:off x="1651924" y="2021092"/>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4</a:t>
                </a:r>
              </a:p>
            </p:txBody>
          </p:sp>
          <p:sp>
            <p:nvSpPr>
              <p:cNvPr id="169031" name="TextBox 130"/>
              <p:cNvSpPr txBox="1">
                <a:spLocks noChangeArrowheads="1"/>
              </p:cNvSpPr>
              <p:nvPr/>
            </p:nvSpPr>
            <p:spPr bwMode="auto">
              <a:xfrm>
                <a:off x="1331640" y="203522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5</a:t>
                </a:r>
              </a:p>
            </p:txBody>
          </p:sp>
        </p:grpSp>
      </p:grpSp>
      <p:grpSp>
        <p:nvGrpSpPr>
          <p:cNvPr id="13" name="Group 12"/>
          <p:cNvGrpSpPr>
            <a:grpSpLocks/>
          </p:cNvGrpSpPr>
          <p:nvPr/>
        </p:nvGrpSpPr>
        <p:grpSpPr bwMode="auto">
          <a:xfrm>
            <a:off x="4803775" y="1939925"/>
            <a:ext cx="4160838" cy="3154363"/>
            <a:chOff x="4804312" y="1939922"/>
            <a:chExt cx="4160176" cy="3154554"/>
          </a:xfrm>
        </p:grpSpPr>
        <p:sp>
          <p:nvSpPr>
            <p:cNvPr id="168966" name="TextBox 121"/>
            <p:cNvSpPr txBox="1">
              <a:spLocks noChangeArrowheads="1"/>
            </p:cNvSpPr>
            <p:nvPr/>
          </p:nvSpPr>
          <p:spPr bwMode="auto">
            <a:xfrm>
              <a:off x="4932040" y="4725144"/>
              <a:ext cx="3024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00000"/>
                  </a:solidFill>
                  <a:latin typeface="Tahoma" charset="0"/>
                </a:rPr>
                <a:t>Channel Partitioning</a:t>
              </a:r>
            </a:p>
          </p:txBody>
        </p:sp>
        <p:sp>
          <p:nvSpPr>
            <p:cNvPr id="73" name="Rectangle 72"/>
            <p:cNvSpPr/>
            <p:nvPr/>
          </p:nvSpPr>
          <p:spPr>
            <a:xfrm>
              <a:off x="4804312" y="2660691"/>
              <a:ext cx="1014252" cy="53184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0</a:t>
              </a:r>
            </a:p>
            <a:p>
              <a:pPr algn="ctr">
                <a:defRPr/>
              </a:pPr>
              <a:r>
                <a:rPr lang="en-US" dirty="0">
                  <a:solidFill>
                    <a:srgbClr val="FFFFFF"/>
                  </a:solidFill>
                  <a:latin typeface="Tahoma"/>
                </a:rPr>
                <a:t>App A</a:t>
              </a:r>
            </a:p>
          </p:txBody>
        </p:sp>
        <p:sp>
          <p:nvSpPr>
            <p:cNvPr id="74" name="Rectangle 73"/>
            <p:cNvSpPr/>
            <p:nvPr/>
          </p:nvSpPr>
          <p:spPr>
            <a:xfrm>
              <a:off x="4804312" y="3791059"/>
              <a:ext cx="1014252" cy="5318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Tahoma"/>
                </a:rPr>
                <a:t>Core 1</a:t>
              </a:r>
            </a:p>
            <a:p>
              <a:pPr algn="ctr">
                <a:defRPr/>
              </a:pPr>
              <a:r>
                <a:rPr lang="en-US" dirty="0">
                  <a:solidFill>
                    <a:srgbClr val="FFFFFF"/>
                  </a:solidFill>
                  <a:latin typeface="Tahoma"/>
                </a:rPr>
                <a:t>App B</a:t>
              </a:r>
            </a:p>
          </p:txBody>
        </p:sp>
        <p:sp>
          <p:nvSpPr>
            <p:cNvPr id="75" name="Rectangle 74"/>
            <p:cNvSpPr/>
            <p:nvPr/>
          </p:nvSpPr>
          <p:spPr>
            <a:xfrm>
              <a:off x="7645485" y="2395563"/>
              <a:ext cx="1284084" cy="9970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8970" name="TextBox 75"/>
            <p:cNvSpPr txBox="1">
              <a:spLocks noChangeArrowheads="1"/>
            </p:cNvSpPr>
            <p:nvPr/>
          </p:nvSpPr>
          <p:spPr bwMode="auto">
            <a:xfrm>
              <a:off x="7711387" y="2057520"/>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0</a:t>
              </a:r>
            </a:p>
          </p:txBody>
        </p:sp>
        <p:sp>
          <p:nvSpPr>
            <p:cNvPr id="77" name="Rectangle 76"/>
            <p:cNvSpPr/>
            <p:nvPr/>
          </p:nvSpPr>
          <p:spPr>
            <a:xfrm>
              <a:off x="7713737" y="2927407"/>
              <a:ext cx="1149167" cy="39848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sp>
          <p:nvSpPr>
            <p:cNvPr id="78" name="Rectangle 77"/>
            <p:cNvSpPr/>
            <p:nvPr/>
          </p:nvSpPr>
          <p:spPr>
            <a:xfrm>
              <a:off x="7645485" y="3592610"/>
              <a:ext cx="1284084" cy="8636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9" name="Rectangle 78"/>
            <p:cNvSpPr/>
            <p:nvPr/>
          </p:nvSpPr>
          <p:spPr>
            <a:xfrm>
              <a:off x="7713737" y="3657701"/>
              <a:ext cx="1149167" cy="33339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80" name="Rectangle 79"/>
            <p:cNvSpPr/>
            <p:nvPr/>
          </p:nvSpPr>
          <p:spPr>
            <a:xfrm>
              <a:off x="7713737" y="4057775"/>
              <a:ext cx="1149167" cy="3318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1</a:t>
              </a:r>
            </a:p>
          </p:txBody>
        </p:sp>
        <p:cxnSp>
          <p:nvCxnSpPr>
            <p:cNvPr id="81" name="Straight Connector 80"/>
            <p:cNvCxnSpPr/>
            <p:nvPr/>
          </p:nvCxnSpPr>
          <p:spPr>
            <a:xfrm>
              <a:off x="7307402"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69317"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821"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738" y="2328884"/>
              <a:ext cx="0" cy="23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654" y="2328884"/>
              <a:ext cx="0" cy="2325828"/>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737" y="2462242"/>
              <a:ext cx="1149167" cy="39848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latin typeface="Tahoma"/>
                </a:rPr>
                <a:t>Bank 0</a:t>
              </a:r>
            </a:p>
          </p:txBody>
        </p:sp>
        <p:sp>
          <p:nvSpPr>
            <p:cNvPr id="87" name="Rectangle 86"/>
            <p:cNvSpPr/>
            <p:nvPr/>
          </p:nvSpPr>
          <p:spPr>
            <a:xfrm>
              <a:off x="7367717"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8" name="Rectangle 87"/>
            <p:cNvSpPr/>
            <p:nvPr/>
          </p:nvSpPr>
          <p:spPr>
            <a:xfrm>
              <a:off x="7020109"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9" name="Rectangle 88"/>
            <p:cNvSpPr/>
            <p:nvPr/>
          </p:nvSpPr>
          <p:spPr>
            <a:xfrm>
              <a:off x="6347116"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3" name="Rectangle 92"/>
            <p:cNvSpPr/>
            <p:nvPr/>
          </p:nvSpPr>
          <p:spPr>
            <a:xfrm>
              <a:off x="6678852" y="2660691"/>
              <a:ext cx="231738" cy="20003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95" name="Rectangle 94"/>
            <p:cNvSpPr/>
            <p:nvPr/>
          </p:nvSpPr>
          <p:spPr>
            <a:xfrm>
              <a:off x="7355019" y="3762482"/>
              <a:ext cx="231738" cy="200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grpSp>
          <p:nvGrpSpPr>
            <p:cNvPr id="168986" name="Group 131"/>
            <p:cNvGrpSpPr>
              <a:grpSpLocks/>
            </p:cNvGrpSpPr>
            <p:nvPr/>
          </p:nvGrpSpPr>
          <p:grpSpPr bwMode="auto">
            <a:xfrm>
              <a:off x="5831424" y="1939922"/>
              <a:ext cx="1894645" cy="655844"/>
              <a:chOff x="1187624" y="1717934"/>
              <a:chExt cx="1894645" cy="655844"/>
            </a:xfrm>
          </p:grpSpPr>
          <p:cxnSp>
            <p:nvCxnSpPr>
              <p:cNvPr id="123" name="Straight Arrow Connector 122"/>
              <p:cNvCxnSpPr/>
              <p:nvPr/>
            </p:nvCxnSpPr>
            <p:spPr>
              <a:xfrm flipH="1">
                <a:off x="1187462" y="1989414"/>
                <a:ext cx="17999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8993" name="TextBox 123"/>
              <p:cNvSpPr txBox="1">
                <a:spLocks noChangeArrowheads="1"/>
              </p:cNvSpPr>
              <p:nvPr/>
            </p:nvSpPr>
            <p:spPr bwMode="auto">
              <a:xfrm>
                <a:off x="1714117" y="1717934"/>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latin typeface="Tahoma" charset="0"/>
                  </a:rPr>
                  <a:t>Time Units</a:t>
                </a:r>
              </a:p>
            </p:txBody>
          </p:sp>
          <p:sp>
            <p:nvSpPr>
              <p:cNvPr id="168994" name="TextBox 131"/>
              <p:cNvSpPr txBox="1">
                <a:spLocks noChangeArrowheads="1"/>
              </p:cNvSpPr>
              <p:nvPr/>
            </p:nvSpPr>
            <p:spPr bwMode="auto">
              <a:xfrm>
                <a:off x="2673288"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1</a:t>
                </a:r>
              </a:p>
            </p:txBody>
          </p:sp>
          <p:sp>
            <p:nvSpPr>
              <p:cNvPr id="168995" name="TextBox 132"/>
              <p:cNvSpPr txBox="1">
                <a:spLocks noChangeArrowheads="1"/>
              </p:cNvSpPr>
              <p:nvPr/>
            </p:nvSpPr>
            <p:spPr bwMode="auto">
              <a:xfrm>
                <a:off x="2339752" y="202357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2</a:t>
                </a:r>
              </a:p>
            </p:txBody>
          </p:sp>
          <p:sp>
            <p:nvSpPr>
              <p:cNvPr id="168996" name="TextBox 140"/>
              <p:cNvSpPr txBox="1">
                <a:spLocks noChangeArrowheads="1"/>
              </p:cNvSpPr>
              <p:nvPr/>
            </p:nvSpPr>
            <p:spPr bwMode="auto">
              <a:xfrm>
                <a:off x="1992964" y="201534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3</a:t>
                </a:r>
              </a:p>
            </p:txBody>
          </p:sp>
          <p:sp>
            <p:nvSpPr>
              <p:cNvPr id="168997" name="TextBox 141"/>
              <p:cNvSpPr txBox="1">
                <a:spLocks noChangeArrowheads="1"/>
              </p:cNvSpPr>
              <p:nvPr/>
            </p:nvSpPr>
            <p:spPr bwMode="auto">
              <a:xfrm>
                <a:off x="1651924" y="2021092"/>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4</a:t>
                </a:r>
              </a:p>
            </p:txBody>
          </p:sp>
          <p:sp>
            <p:nvSpPr>
              <p:cNvPr id="168998" name="TextBox 142"/>
              <p:cNvSpPr txBox="1">
                <a:spLocks noChangeArrowheads="1"/>
              </p:cNvSpPr>
              <p:nvPr/>
            </p:nvSpPr>
            <p:spPr bwMode="auto">
              <a:xfrm>
                <a:off x="1331640" y="203522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latin typeface="Tahoma" charset="0"/>
                  </a:rPr>
                  <a:t>5</a:t>
                </a:r>
              </a:p>
            </p:txBody>
          </p:sp>
        </p:grpSp>
        <p:sp>
          <p:nvSpPr>
            <p:cNvPr id="145" name="Rectangle 144"/>
            <p:cNvSpPr/>
            <p:nvPr/>
          </p:nvSpPr>
          <p:spPr>
            <a:xfrm>
              <a:off x="7366129" y="3086166"/>
              <a:ext cx="233326"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46" name="Rectangle 145"/>
            <p:cNvSpPr/>
            <p:nvPr/>
          </p:nvSpPr>
          <p:spPr>
            <a:xfrm>
              <a:off x="7020109" y="3086166"/>
              <a:ext cx="231738"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47" name="Rectangle 146"/>
            <p:cNvSpPr/>
            <p:nvPr/>
          </p:nvSpPr>
          <p:spPr>
            <a:xfrm>
              <a:off x="6345530" y="3086166"/>
              <a:ext cx="233325"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48" name="Rectangle 147"/>
            <p:cNvSpPr/>
            <p:nvPr/>
          </p:nvSpPr>
          <p:spPr>
            <a:xfrm>
              <a:off x="6678852" y="3086166"/>
              <a:ext cx="231738" cy="1984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168991" name="TextBox 150"/>
            <p:cNvSpPr txBox="1">
              <a:spLocks noChangeArrowheads="1"/>
            </p:cNvSpPr>
            <p:nvPr/>
          </p:nvSpPr>
          <p:spPr bwMode="auto">
            <a:xfrm>
              <a:off x="7748107" y="4397340"/>
              <a:ext cx="1216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rPr>
                <a:t>Channel 1</a:t>
              </a:r>
            </a:p>
          </p:txBody>
        </p:sp>
      </p:grpSp>
      <p:sp>
        <p:nvSpPr>
          <p:cNvPr id="2" name="Rectangle 1"/>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Memory Channel Partitioning (MCP) Mechanism</a:t>
            </a:r>
            <a:endParaRPr lang="en-US" sz="3400" dirty="0"/>
          </a:p>
        </p:txBody>
      </p:sp>
      <p:sp>
        <p:nvSpPr>
          <p:cNvPr id="3" name="Content Placeholder 2"/>
          <p:cNvSpPr>
            <a:spLocks noGrp="1"/>
          </p:cNvSpPr>
          <p:nvPr>
            <p:ph idx="1"/>
          </p:nvPr>
        </p:nvSpPr>
        <p:spPr>
          <a:xfrm>
            <a:off x="281880" y="2060848"/>
            <a:ext cx="8610600" cy="5339680"/>
          </a:xfrm>
        </p:spPr>
        <p:txBody>
          <a:bodyPr/>
          <a:lstStyle/>
          <a:p>
            <a:pPr marL="514350" indent="-514350">
              <a:buNone/>
            </a:pPr>
            <a:r>
              <a:rPr lang="en-US" sz="3000" dirty="0" smtClean="0">
                <a:solidFill>
                  <a:srgbClr val="FF0000"/>
                </a:solidFill>
              </a:rPr>
              <a:t>1. </a:t>
            </a:r>
            <a:r>
              <a:rPr lang="en-US" sz="3000" dirty="0" smtClean="0">
                <a:solidFill>
                  <a:srgbClr val="0070C0"/>
                </a:solidFill>
              </a:rPr>
              <a:t>Profile</a:t>
            </a:r>
            <a:r>
              <a:rPr lang="en-US" sz="3000" dirty="0" smtClean="0"/>
              <a:t> applications</a:t>
            </a:r>
          </a:p>
          <a:p>
            <a:pPr marL="514350" indent="-514350">
              <a:buNone/>
            </a:pPr>
            <a:r>
              <a:rPr lang="en-US" sz="3000" dirty="0" smtClean="0">
                <a:solidFill>
                  <a:srgbClr val="FF0000"/>
                </a:solidFill>
              </a:rPr>
              <a:t>2. </a:t>
            </a:r>
            <a:r>
              <a:rPr lang="en-US" sz="3000" dirty="0" smtClean="0">
                <a:solidFill>
                  <a:srgbClr val="0070C0"/>
                </a:solidFill>
              </a:rPr>
              <a:t>Classify</a:t>
            </a:r>
            <a:r>
              <a:rPr lang="en-US" sz="3000" dirty="0" smtClean="0"/>
              <a:t> applications into groups</a:t>
            </a:r>
          </a:p>
          <a:p>
            <a:pPr marL="514350" indent="-514350">
              <a:buNone/>
            </a:pPr>
            <a:r>
              <a:rPr lang="en-US" sz="3000" dirty="0" smtClean="0">
                <a:solidFill>
                  <a:srgbClr val="FF0000"/>
                </a:solidFill>
              </a:rPr>
              <a:t>3. </a:t>
            </a:r>
            <a:r>
              <a:rPr lang="en-US" sz="3000" dirty="0" smtClean="0">
                <a:solidFill>
                  <a:srgbClr val="0070C0"/>
                </a:solidFill>
              </a:rPr>
              <a:t>Partition channels</a:t>
            </a:r>
            <a:r>
              <a:rPr lang="en-US" sz="3000" dirty="0" smtClean="0"/>
              <a:t> between application groups</a:t>
            </a:r>
          </a:p>
          <a:p>
            <a:pPr marL="514350" indent="-514350">
              <a:buNone/>
            </a:pPr>
            <a:r>
              <a:rPr lang="en-US" sz="3000" dirty="0" smtClean="0">
                <a:solidFill>
                  <a:srgbClr val="FF0000"/>
                </a:solidFill>
              </a:rPr>
              <a:t>4. </a:t>
            </a:r>
            <a:r>
              <a:rPr lang="en-US" sz="3000" dirty="0" smtClean="0">
                <a:solidFill>
                  <a:srgbClr val="0070C0"/>
                </a:solidFill>
              </a:rPr>
              <a:t>Assign a preferred channel</a:t>
            </a:r>
            <a:r>
              <a:rPr lang="en-US" sz="3000" dirty="0" smtClean="0"/>
              <a:t> to each application</a:t>
            </a:r>
          </a:p>
          <a:p>
            <a:pPr marL="514350" indent="-514350">
              <a:buNone/>
            </a:pPr>
            <a:r>
              <a:rPr lang="en-US" sz="3000" dirty="0" smtClean="0">
                <a:solidFill>
                  <a:srgbClr val="FF0000"/>
                </a:solidFill>
              </a:rPr>
              <a:t>5. </a:t>
            </a:r>
            <a:r>
              <a:rPr lang="en-US" sz="3000" dirty="0" smtClean="0">
                <a:solidFill>
                  <a:srgbClr val="0070C0"/>
                </a:solidFill>
              </a:rPr>
              <a:t>Allocate application pages</a:t>
            </a:r>
            <a:r>
              <a:rPr lang="en-US" sz="3000" dirty="0" smtClean="0"/>
              <a:t> to preferred channel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63</a:t>
            </a:fld>
            <a:endParaRPr lang="en-US" altLang="en-US"/>
          </a:p>
        </p:txBody>
      </p:sp>
      <p:grpSp>
        <p:nvGrpSpPr>
          <p:cNvPr id="5" name="Group 32"/>
          <p:cNvGrpSpPr/>
          <p:nvPr/>
        </p:nvGrpSpPr>
        <p:grpSpPr>
          <a:xfrm>
            <a:off x="281880" y="1340768"/>
            <a:ext cx="8538592" cy="1224136"/>
            <a:chOff x="827584" y="1340768"/>
            <a:chExt cx="7873144" cy="1224136"/>
          </a:xfrm>
        </p:grpSpPr>
        <p:sp>
          <p:nvSpPr>
            <p:cNvPr id="6" name="Flowchart: Process 5"/>
            <p:cNvSpPr/>
            <p:nvPr/>
          </p:nvSpPr>
          <p:spPr>
            <a:xfrm>
              <a:off x="827584" y="2060848"/>
              <a:ext cx="7873144" cy="5040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0"/>
            </p:cNvCxnSpPr>
            <p:nvPr/>
          </p:nvCxnSpPr>
          <p:spPr>
            <a:xfrm flipV="1">
              <a:off x="4764156" y="1628800"/>
              <a:ext cx="88796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1340768"/>
              <a:ext cx="1656184" cy="461665"/>
            </a:xfrm>
            <a:prstGeom prst="rect">
              <a:avLst/>
            </a:prstGeom>
            <a:noFill/>
            <a:ln w="38100">
              <a:noFill/>
            </a:ln>
          </p:spPr>
          <p:txBody>
            <a:bodyPr wrap="square" rtlCol="0">
              <a:spAutoFit/>
            </a:bodyPr>
            <a:lstStyle/>
            <a:p>
              <a:r>
                <a:rPr lang="en-US" sz="2400" b="1" dirty="0" smtClean="0"/>
                <a:t>Hardware</a:t>
              </a:r>
              <a:endParaRPr lang="en-US" sz="2400" b="1" dirty="0"/>
            </a:p>
          </p:txBody>
        </p:sp>
      </p:grpSp>
      <p:grpSp>
        <p:nvGrpSpPr>
          <p:cNvPr id="12" name="Group 11"/>
          <p:cNvGrpSpPr/>
          <p:nvPr/>
        </p:nvGrpSpPr>
        <p:grpSpPr>
          <a:xfrm>
            <a:off x="277646" y="2564904"/>
            <a:ext cx="8542826" cy="3527862"/>
            <a:chOff x="277646" y="2564904"/>
            <a:chExt cx="8542826" cy="3527862"/>
          </a:xfrm>
        </p:grpSpPr>
        <p:sp>
          <p:nvSpPr>
            <p:cNvPr id="9" name="Flowchart: Process 8"/>
            <p:cNvSpPr/>
            <p:nvPr/>
          </p:nvSpPr>
          <p:spPr>
            <a:xfrm>
              <a:off x="277646" y="2564904"/>
              <a:ext cx="8542826" cy="2304256"/>
            </a:xfrm>
            <a:prstGeom prst="flowChartProces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505617" y="4849597"/>
              <a:ext cx="956929" cy="5923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8735" y="5261769"/>
              <a:ext cx="1796167" cy="830997"/>
            </a:xfrm>
            <a:prstGeom prst="rect">
              <a:avLst/>
            </a:prstGeom>
            <a:noFill/>
            <a:ln>
              <a:noFill/>
            </a:ln>
          </p:spPr>
          <p:txBody>
            <a:bodyPr wrap="square" rtlCol="0">
              <a:spAutoFit/>
            </a:bodyPr>
            <a:lstStyle/>
            <a:p>
              <a:r>
                <a:rPr lang="en-US" sz="2400" b="1" dirty="0" smtClean="0"/>
                <a:t>System Software</a:t>
              </a:r>
              <a:endParaRPr lang="en-US" sz="2400" b="1" dirty="0"/>
            </a:p>
          </p:txBody>
        </p:sp>
      </p:grpSp>
    </p:spTree>
    <p:custDataLst>
      <p:tags r:id="rId1"/>
    </p:custDataLst>
    <p:extLst>
      <p:ext uri="{BB962C8B-B14F-4D97-AF65-F5344CB8AC3E}">
        <p14:creationId xmlns:p14="http://schemas.microsoft.com/office/powerpoint/2010/main" val="3578626780"/>
      </p:ext>
    </p:extLst>
  </p:cSld>
  <p:clrMapOvr>
    <a:masterClrMapping/>
  </p:clrMapOvr>
  <p:transition xmlns:p14="http://schemas.microsoft.com/office/powerpoint/2010/main" advTm="670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None/>
            </a:pPr>
            <a:endParaRPr lang="en-US" sz="2500" b="1" dirty="0" smtClean="0"/>
          </a:p>
          <a:p>
            <a:r>
              <a:rPr lang="en-US" sz="2600" dirty="0" smtClean="0">
                <a:solidFill>
                  <a:srgbClr val="0070C0"/>
                </a:solidFill>
              </a:rPr>
              <a:t>Applications with very low memory-intensity rarely access memory</a:t>
            </a:r>
            <a:r>
              <a:rPr lang="en-US" sz="2600" dirty="0" smtClean="0"/>
              <a:t>                                                         </a:t>
            </a:r>
            <a:r>
              <a:rPr lang="en-US" dirty="0" smtClean="0">
                <a:sym typeface="Wingdings" pitchFamily="2" charset="2"/>
              </a:rPr>
              <a:t> </a:t>
            </a:r>
            <a:r>
              <a:rPr lang="en-US" sz="2600" dirty="0" smtClean="0"/>
              <a:t>Dedicating channels to them results in precious memory bandwidth waste</a:t>
            </a:r>
          </a:p>
          <a:p>
            <a:endParaRPr lang="en-US" sz="2600" dirty="0" smtClean="0">
              <a:solidFill>
                <a:srgbClr val="0070C0"/>
              </a:solidFill>
            </a:endParaRPr>
          </a:p>
          <a:p>
            <a:r>
              <a:rPr lang="en-US" sz="2600" dirty="0" smtClean="0">
                <a:solidFill>
                  <a:srgbClr val="0070C0"/>
                </a:solidFill>
              </a:rPr>
              <a:t>They have the most potential to keep their cores busy</a:t>
            </a:r>
            <a:r>
              <a:rPr lang="en-US" sz="2600" dirty="0" smtClean="0"/>
              <a:t>  </a:t>
            </a:r>
            <a:r>
              <a:rPr lang="en-US" sz="2600" dirty="0" smtClean="0">
                <a:sym typeface="Wingdings" pitchFamily="2" charset="2"/>
              </a:rPr>
              <a:t> W</a:t>
            </a:r>
            <a:r>
              <a:rPr lang="en-US" sz="2600" dirty="0" smtClean="0"/>
              <a:t>e would really like to prioritize them</a:t>
            </a:r>
          </a:p>
          <a:p>
            <a:endParaRPr lang="en-US" sz="2600" dirty="0" smtClean="0">
              <a:solidFill>
                <a:srgbClr val="0070C0"/>
              </a:solidFill>
            </a:endParaRPr>
          </a:p>
          <a:p>
            <a:r>
              <a:rPr lang="en-US" sz="2600" dirty="0" smtClean="0">
                <a:solidFill>
                  <a:srgbClr val="0070C0"/>
                </a:solidFill>
              </a:rPr>
              <a:t>They interfere minimally with other applications</a:t>
            </a:r>
            <a:r>
              <a:rPr lang="en-US" sz="2600" dirty="0" smtClean="0"/>
              <a:t>            </a:t>
            </a:r>
            <a:r>
              <a:rPr lang="en-US" sz="2600" dirty="0" smtClean="0">
                <a:sym typeface="Wingdings" pitchFamily="2" charset="2"/>
              </a:rPr>
              <a:t> Prioritizing them does not hurt others</a:t>
            </a:r>
            <a:endParaRPr lang="en-US" sz="2600" dirty="0" smtClean="0"/>
          </a:p>
          <a:p>
            <a:pPr lvl="1">
              <a:buNone/>
            </a:pP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64</a:t>
            </a:fld>
            <a:endParaRPr lang="en-US" altLang="en-US"/>
          </a:p>
        </p:txBody>
      </p:sp>
    </p:spTree>
    <p:custDataLst>
      <p:tags r:id="rId1"/>
    </p:custDataLst>
    <p:extLst>
      <p:ext uri="{BB962C8B-B14F-4D97-AF65-F5344CB8AC3E}">
        <p14:creationId xmlns:p14="http://schemas.microsoft.com/office/powerpoint/2010/main" val="1273603862"/>
      </p:ext>
    </p:extLst>
  </p:cSld>
  <p:clrMapOvr>
    <a:masterClrMapping/>
  </p:clrMapOvr>
  <p:transition xmlns:p14="http://schemas.microsoft.com/office/powerpoint/2010/main" advTm="288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6633"/>
                </a:solidFill>
              </a:rPr>
              <a:t>Integrated Memory Partitioning and Scheduling (IMPS)</a:t>
            </a:r>
            <a:endParaRPr lang="en-US" dirty="0"/>
          </a:p>
        </p:txBody>
      </p:sp>
      <p:sp>
        <p:nvSpPr>
          <p:cNvPr id="3" name="Content Placeholder 2"/>
          <p:cNvSpPr>
            <a:spLocks noGrp="1"/>
          </p:cNvSpPr>
          <p:nvPr>
            <p:ph idx="1"/>
          </p:nvPr>
        </p:nvSpPr>
        <p:spPr>
          <a:xfrm>
            <a:off x="228600" y="727047"/>
            <a:ext cx="8610600" cy="5339680"/>
          </a:xfrm>
        </p:spPr>
        <p:txBody>
          <a:bodyPr/>
          <a:lstStyle/>
          <a:p>
            <a:endParaRPr lang="en-US" sz="3000" dirty="0" smtClean="0">
              <a:solidFill>
                <a:srgbClr val="0070C0"/>
              </a:solidFill>
            </a:endParaRPr>
          </a:p>
          <a:p>
            <a:r>
              <a:rPr lang="en-US" sz="3100" dirty="0" smtClean="0">
                <a:solidFill>
                  <a:srgbClr val="FF0000"/>
                </a:solidFill>
              </a:rPr>
              <a:t>Always prioritize very low memory-intensity applications in the memory scheduler</a:t>
            </a:r>
          </a:p>
          <a:p>
            <a:pPr>
              <a:buNone/>
            </a:pPr>
            <a:endParaRPr lang="en-US" sz="3000" dirty="0" smtClean="0">
              <a:solidFill>
                <a:srgbClr val="FF0000"/>
              </a:solidFill>
            </a:endParaRPr>
          </a:p>
          <a:p>
            <a:pPr>
              <a:buNone/>
            </a:pPr>
            <a:endParaRPr lang="en-US" sz="3000" dirty="0" smtClean="0"/>
          </a:p>
          <a:p>
            <a:r>
              <a:rPr lang="en-US" sz="3100" dirty="0" smtClean="0">
                <a:solidFill>
                  <a:srgbClr val="0070C0"/>
                </a:solidFill>
              </a:rPr>
              <a:t>Use memory channel partitioning to mitigate interference between other applications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65</a:t>
            </a:fld>
            <a:endParaRPr lang="en-US" altLang="en-US"/>
          </a:p>
        </p:txBody>
      </p:sp>
      <p:sp>
        <p:nvSpPr>
          <p:cNvPr id="5" name="Rectangle 4"/>
          <p:cNvSpPr/>
          <p:nvPr/>
        </p:nvSpPr>
        <p:spPr>
          <a:xfrm>
            <a:off x="228600" y="6488668"/>
            <a:ext cx="8077200" cy="369332"/>
          </a:xfrm>
          <a:prstGeom prst="rect">
            <a:avLst/>
          </a:prstGeom>
        </p:spPr>
        <p:txBody>
          <a:bodyPr wrap="square">
            <a:spAutoFit/>
          </a:bodyPr>
          <a:lstStyle/>
          <a:p>
            <a:r>
              <a:rPr lang="en-US" dirty="0" err="1" smtClean="0"/>
              <a:t>Muralidhara</a:t>
            </a:r>
            <a:r>
              <a:rPr lang="en-US" dirty="0" smtClean="0"/>
              <a:t> et </a:t>
            </a:r>
            <a:r>
              <a:rPr lang="en-US" dirty="0"/>
              <a:t>al., </a:t>
            </a:r>
            <a:r>
              <a:rPr lang="en-US" dirty="0" smtClean="0"/>
              <a:t>“</a:t>
            </a:r>
            <a:r>
              <a:rPr lang="en-US" dirty="0" smtClean="0">
                <a:solidFill>
                  <a:srgbClr val="0000FF"/>
                </a:solidFill>
              </a:rPr>
              <a:t>Memory Channel Partitioning</a:t>
            </a:r>
            <a:r>
              <a:rPr lang="en-US" dirty="0" smtClean="0"/>
              <a:t>,” MICRO’11.</a:t>
            </a:r>
            <a:endParaRPr lang="en-US" dirty="0"/>
          </a:p>
        </p:txBody>
      </p:sp>
    </p:spTree>
    <p:extLst>
      <p:ext uri="{BB962C8B-B14F-4D97-AF65-F5344CB8AC3E}">
        <p14:creationId xmlns:p14="http://schemas.microsoft.com/office/powerpoint/2010/main" val="213069852"/>
      </p:ext>
    </p:extLst>
  </p:cSld>
  <p:clrMapOvr>
    <a:masterClrMapping/>
  </p:clrMapOvr>
  <p:transition xmlns:p14="http://schemas.microsoft.com/office/powerpoint/2010/main" advTm="20576"/>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endParaRPr lang="en-US" dirty="0"/>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66</a:t>
            </a:fld>
            <a:endParaRPr lang="en-US"/>
          </a:p>
        </p:txBody>
      </p:sp>
    </p:spTree>
    <p:extLst>
      <p:ext uri="{BB962C8B-B14F-4D97-AF65-F5344CB8AC3E}">
        <p14:creationId xmlns:p14="http://schemas.microsoft.com/office/powerpoint/2010/main" val="46507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807896" cy="1066800"/>
          </a:xfrm>
        </p:spPr>
        <p:txBody>
          <a:bodyPr/>
          <a:lstStyle/>
          <a:p>
            <a:r>
              <a:rPr lang="en-US" sz="3800" dirty="0"/>
              <a:t>An Alternative Approach: Source Throttling</a:t>
            </a:r>
          </a:p>
        </p:txBody>
      </p:sp>
      <p:sp>
        <p:nvSpPr>
          <p:cNvPr id="3" name="Content Placeholder 2"/>
          <p:cNvSpPr>
            <a:spLocks noGrp="1"/>
          </p:cNvSpPr>
          <p:nvPr>
            <p:ph idx="1"/>
          </p:nvPr>
        </p:nvSpPr>
        <p:spPr>
          <a:xfrm>
            <a:off x="228600" y="1066800"/>
            <a:ext cx="8610600" cy="4876800"/>
          </a:xfrm>
        </p:spPr>
        <p:txBody>
          <a:bodyPr/>
          <a:lstStyle/>
          <a:p>
            <a:r>
              <a:rPr lang="en-US" dirty="0" smtClean="0"/>
              <a:t>Manage inter-thread interference at the </a:t>
            </a:r>
            <a:r>
              <a:rPr lang="en-US" dirty="0" smtClean="0">
                <a:solidFill>
                  <a:srgbClr val="0000FF"/>
                </a:solidFill>
              </a:rPr>
              <a:t>cores (sources)</a:t>
            </a:r>
            <a:r>
              <a:rPr lang="en-US" dirty="0" smtClean="0"/>
              <a:t>, </a:t>
            </a:r>
            <a:r>
              <a:rPr lang="en-US" dirty="0" smtClean="0">
                <a:solidFill>
                  <a:srgbClr val="D90B00"/>
                </a:solidFill>
              </a:rPr>
              <a:t>not</a:t>
            </a:r>
            <a:r>
              <a:rPr lang="en-US" dirty="0" smtClean="0"/>
              <a:t> at the </a:t>
            </a:r>
            <a:r>
              <a:rPr lang="en-US" dirty="0" smtClean="0">
                <a:solidFill>
                  <a:srgbClr val="D90B00"/>
                </a:solidFill>
              </a:rPr>
              <a:t>shared resources</a:t>
            </a:r>
            <a:endParaRPr lang="en-US" dirty="0" smtClean="0"/>
          </a:p>
          <a:p>
            <a:endParaRPr lang="en-US" sz="1800" dirty="0"/>
          </a:p>
          <a:p>
            <a:r>
              <a:rPr lang="en-US" dirty="0" smtClean="0">
                <a:solidFill>
                  <a:srgbClr val="0000FF"/>
                </a:solidFill>
              </a:rPr>
              <a:t>Dynamically estimate unfairness </a:t>
            </a:r>
            <a:r>
              <a:rPr lang="en-US" dirty="0" smtClean="0"/>
              <a:t>in the memory system </a:t>
            </a:r>
          </a:p>
          <a:p>
            <a:r>
              <a:rPr lang="en-US" dirty="0" smtClean="0"/>
              <a:t>Feed back this information into a controller</a:t>
            </a:r>
          </a:p>
          <a:p>
            <a:r>
              <a:rPr lang="en-US" dirty="0" smtClean="0">
                <a:solidFill>
                  <a:srgbClr val="0000FF"/>
                </a:solidFill>
              </a:rPr>
              <a:t>Throttle cores’ memory access rates</a:t>
            </a:r>
            <a:r>
              <a:rPr lang="en-US" dirty="0" smtClean="0"/>
              <a:t> accordingly</a:t>
            </a:r>
          </a:p>
          <a:p>
            <a:pPr lvl="1"/>
            <a:r>
              <a:rPr lang="en-US" dirty="0" smtClean="0"/>
              <a:t>Whom to throttle and by how much depends on performance target (throughput, fairness, per-thread </a:t>
            </a:r>
            <a:r>
              <a:rPr lang="en-US" dirty="0" err="1" smtClean="0"/>
              <a:t>QoS</a:t>
            </a:r>
            <a:r>
              <a:rPr lang="en-US" dirty="0" smtClean="0"/>
              <a:t>, etc)</a:t>
            </a:r>
          </a:p>
          <a:p>
            <a:pPr lvl="1"/>
            <a:r>
              <a:rPr lang="en-US" dirty="0" smtClean="0"/>
              <a:t>E.g., if unfairness &gt; system-software-specified target then</a:t>
            </a:r>
            <a:br>
              <a:rPr lang="en-US" dirty="0" smtClean="0"/>
            </a:br>
            <a:r>
              <a:rPr lang="en-US" dirty="0" smtClean="0">
                <a:solidFill>
                  <a:srgbClr val="0000FF"/>
                </a:solidFill>
              </a:rPr>
              <a:t>throttle down </a:t>
            </a:r>
            <a:r>
              <a:rPr lang="en-US" dirty="0" smtClean="0"/>
              <a:t>core causing unfairness &amp;</a:t>
            </a:r>
            <a:r>
              <a:rPr lang="en-US" dirty="0" smtClean="0">
                <a:solidFill>
                  <a:srgbClr val="002D99"/>
                </a:solidFill>
              </a:rPr>
              <a:t> </a:t>
            </a:r>
            <a:br>
              <a:rPr lang="en-US" dirty="0" smtClean="0">
                <a:solidFill>
                  <a:srgbClr val="002D99"/>
                </a:solidFill>
              </a:rPr>
            </a:br>
            <a:r>
              <a:rPr lang="en-US" dirty="0" smtClean="0">
                <a:solidFill>
                  <a:srgbClr val="0000FF"/>
                </a:solidFill>
              </a:rPr>
              <a:t>throttle up </a:t>
            </a:r>
            <a:r>
              <a:rPr lang="en-US" dirty="0" smtClean="0"/>
              <a:t>core that was unfairly treated</a:t>
            </a:r>
          </a:p>
          <a:p>
            <a:pPr lvl="1"/>
            <a:endParaRPr lang="en-US" dirty="0"/>
          </a:p>
          <a:p>
            <a:r>
              <a:rPr lang="en-US" sz="2000" dirty="0"/>
              <a:t>Ebrahimi et al., “</a:t>
            </a:r>
            <a:r>
              <a:rPr lang="en-US" sz="2000" dirty="0">
                <a:solidFill>
                  <a:srgbClr val="0000FF"/>
                </a:solidFill>
              </a:rPr>
              <a:t>Fairness via Source Throttling</a:t>
            </a:r>
            <a:r>
              <a:rPr lang="en-US" sz="2000" dirty="0"/>
              <a:t>,” ASPLOS’10, TOCS’12.</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67</a:t>
            </a:fld>
            <a:endParaRPr lang="en-US" altLang="en-US">
              <a:solidFill>
                <a:srgbClr val="000000"/>
              </a:solidFill>
            </a:endParaRPr>
          </a:p>
        </p:txBody>
      </p:sp>
    </p:spTree>
    <p:extLst>
      <p:ext uri="{BB962C8B-B14F-4D97-AF65-F5344CB8AC3E}">
        <p14:creationId xmlns:p14="http://schemas.microsoft.com/office/powerpoint/2010/main" val="17948196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p:cNvSpPr>
          <p:nvPr/>
        </p:nvSpPr>
        <p:spPr bwMode="auto">
          <a:xfrm>
            <a:off x="7090173" y="6474026"/>
            <a:ext cx="1678781" cy="383977"/>
          </a:xfrm>
          <a:prstGeom prst="rect">
            <a:avLst/>
          </a:prstGeom>
          <a:solidFill>
            <a:srgbClr val="FFFFFF"/>
          </a:solidFill>
          <a:ln w="25400">
            <a:noFill/>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0" name="Text Box 5"/>
          <p:cNvSpPr txBox="1">
            <a:spLocks noChangeArrowheads="1"/>
          </p:cNvSpPr>
          <p:nvPr/>
        </p:nvSpPr>
        <p:spPr bwMode="auto">
          <a:xfrm>
            <a:off x="8109273" y="6545461"/>
            <a:ext cx="261193" cy="241102"/>
          </a:xfrm>
          <a:prstGeom prst="rect">
            <a:avLst/>
          </a:prstGeom>
          <a:noFill/>
          <a:ln w="12700">
            <a:noFill/>
            <a:miter lim="800000"/>
            <a:headEnd/>
            <a:tailEnd/>
          </a:ln>
        </p:spPr>
        <p:txBody>
          <a:bodyPr wrap="none" lIns="64281" tIns="32140" rIns="64281" bIns="32140">
            <a:prstTxWarp prst="textNoShape">
              <a:avLst/>
            </a:prstTxWarp>
          </a:bodyPr>
          <a:lstStyle/>
          <a:p>
            <a:pPr algn="ctr" defTabSz="914259"/>
            <a:fld id="{C445231B-BF33-B140-84BB-0105214CB111}" type="slidenum">
              <a:rPr lang="en-US" sz="1100">
                <a:solidFill>
                  <a:srgbClr val="000000"/>
                </a:solidFill>
                <a:latin typeface="Verdana" pitchFamily="31" charset="0"/>
                <a:ea typeface="Verdana" pitchFamily="31" charset="0"/>
                <a:cs typeface="Verdana" pitchFamily="31" charset="0"/>
                <a:sym typeface="Verdana" pitchFamily="31" charset="0"/>
              </a:rPr>
              <a:pPr algn="ctr" defTabSz="914259"/>
              <a:t>68</a:t>
            </a:fld>
            <a:endParaRPr lang="en-US" sz="1100" dirty="0">
              <a:solidFill>
                <a:srgbClr val="000000"/>
              </a:solidFill>
              <a:latin typeface="Verdana" pitchFamily="31" charset="0"/>
              <a:ea typeface="Verdana" pitchFamily="31" charset="0"/>
              <a:cs typeface="Verdana" pitchFamily="31" charset="0"/>
              <a:sym typeface="Verdana" pitchFamily="31" charset="0"/>
            </a:endParaRPr>
          </a:p>
        </p:txBody>
      </p:sp>
      <p:sp>
        <p:nvSpPr>
          <p:cNvPr id="60421" name="Rectangle 6"/>
          <p:cNvSpPr>
            <a:spLocks/>
          </p:cNvSpPr>
          <p:nvPr/>
        </p:nvSpPr>
        <p:spPr bwMode="auto">
          <a:xfrm>
            <a:off x="455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60422" name="Rectangle 7"/>
          <p:cNvSpPr>
            <a:spLocks/>
          </p:cNvSpPr>
          <p:nvPr/>
        </p:nvSpPr>
        <p:spPr bwMode="auto">
          <a:xfrm>
            <a:off x="6170414" y="3562948"/>
            <a:ext cx="2571750" cy="1241227"/>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25608" name="Rectangle 8"/>
          <p:cNvSpPr>
            <a:spLocks/>
          </p:cNvSpPr>
          <p:nvPr/>
        </p:nvSpPr>
        <p:spPr bwMode="auto">
          <a:xfrm>
            <a:off x="187524"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1- Estimating system unfairness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2- Find app. with the highest slowdown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3- Find app. causing most interference for App-slowest </a:t>
            </a:r>
            <a:br>
              <a:rPr lang="en-US" dirty="0">
                <a:solidFill>
                  <a:srgbClr val="000000"/>
                </a:solidFill>
                <a:latin typeface="Verdana" pitchFamily="31" charset="0"/>
                <a:ea typeface="Verdana" pitchFamily="31" charset="0"/>
                <a:cs typeface="Verdana" pitchFamily="31" charset="0"/>
                <a:sym typeface="Verdana" pitchFamily="31" charset="0"/>
              </a:rPr>
            </a:br>
            <a:r>
              <a:rPr lang="en-US" dirty="0">
                <a:solidFill>
                  <a:srgbClr val="000000"/>
                </a:solidFill>
                <a:latin typeface="Verdana" pitchFamily="31" charset="0"/>
                <a:ea typeface="Verdana" pitchFamily="31" charset="0"/>
                <a:cs typeface="Verdana" pitchFamily="31" charset="0"/>
                <a:sym typeface="Verdana" pitchFamily="31" charset="0"/>
              </a:rPr>
              <a:t>(App-interfering)</a:t>
            </a:r>
          </a:p>
        </p:txBody>
      </p:sp>
      <p:sp>
        <p:nvSpPr>
          <p:cNvPr id="25609" name="Rectangle 9"/>
          <p:cNvSpPr>
            <a:spLocks/>
          </p:cNvSpPr>
          <p:nvPr/>
        </p:nvSpPr>
        <p:spPr bwMode="auto">
          <a:xfrm>
            <a:off x="4679156" y="4964906"/>
            <a:ext cx="4277320" cy="1848445"/>
          </a:xfrm>
          <a:prstGeom prst="rect">
            <a:avLst/>
          </a:prstGeom>
          <a:solidFill>
            <a:srgbClr val="FFFFFF"/>
          </a:solidFill>
          <a:ln w="25400">
            <a:solidFill>
              <a:schemeClr val="tx1"/>
            </a:solidFill>
            <a:miter lim="800000"/>
            <a:headEnd/>
            <a:tailEnd/>
          </a:ln>
        </p:spPr>
        <p:txBody>
          <a:bodyPr lIns="0" tIns="0" rIns="40632" bIns="0" anchor="ctr">
            <a:prstTxWarp prst="textNoShape">
              <a:avLst/>
            </a:prstTxWarp>
          </a:bodyPr>
          <a:lstStyle/>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if (Unfairness Estimate &gt;Target) </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1-Throttle down App-</a:t>
            </a:r>
            <a:r>
              <a:rPr lang="en-US" dirty="0" smtClean="0">
                <a:solidFill>
                  <a:srgbClr val="000000"/>
                </a:solidFill>
                <a:latin typeface="Verdana" pitchFamily="31" charset="0"/>
                <a:ea typeface="Verdana" pitchFamily="31" charset="0"/>
                <a:cs typeface="Verdana" pitchFamily="31" charset="0"/>
                <a:sym typeface="Verdana" pitchFamily="31" charset="0"/>
              </a:rPr>
              <a:t>interfering</a:t>
            </a:r>
          </a:p>
          <a:p>
            <a:pPr marL="40176" defTabSz="914259"/>
            <a:r>
              <a:rPr lang="en-US" sz="1600" dirty="0">
                <a:solidFill>
                  <a:srgbClr val="000000"/>
                </a:solidFill>
                <a:latin typeface="Verdana" pitchFamily="31" charset="0"/>
                <a:ea typeface="Verdana" pitchFamily="31" charset="0"/>
                <a:cs typeface="Verdana" pitchFamily="31" charset="0"/>
                <a:sym typeface="Verdana" pitchFamily="31" charset="0"/>
              </a:rPr>
              <a:t>    (limit injection rate and parallelism)</a:t>
            </a:r>
            <a:endParaRPr lang="en-US" dirty="0">
              <a:solidFill>
                <a:srgbClr val="000000"/>
              </a:solidFill>
              <a:latin typeface="Verdana" pitchFamily="31" charset="0"/>
              <a:ea typeface="Verdana" pitchFamily="31" charset="0"/>
              <a:cs typeface="Verdana" pitchFamily="31" charset="0"/>
              <a:sym typeface="Verdana" pitchFamily="31" charset="0"/>
            </a:endParaRP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 2-Throttle up App-slowest</a:t>
            </a:r>
          </a:p>
          <a:p>
            <a:pPr marL="40176" defTabSz="914259"/>
            <a:r>
              <a:rPr lang="en-US" dirty="0">
                <a:solidFill>
                  <a:srgbClr val="000000"/>
                </a:solidFill>
                <a:latin typeface="Verdana" pitchFamily="31" charset="0"/>
                <a:ea typeface="Verdana" pitchFamily="31" charset="0"/>
                <a:cs typeface="Verdana" pitchFamily="31" charset="0"/>
                <a:sym typeface="Verdana" pitchFamily="31" charset="0"/>
              </a:rPr>
              <a:t>}</a:t>
            </a:r>
          </a:p>
        </p:txBody>
      </p:sp>
      <p:sp>
        <p:nvSpPr>
          <p:cNvPr id="60425" name="AutoShape 10"/>
          <p:cNvSpPr>
            <a:spLocks/>
          </p:cNvSpPr>
          <p:nvPr/>
        </p:nvSpPr>
        <p:spPr bwMode="auto">
          <a:xfrm>
            <a:off x="250031" y="3303984"/>
            <a:ext cx="8706445" cy="1598414"/>
          </a:xfrm>
          <a:prstGeom prst="roundRect">
            <a:avLst>
              <a:gd name="adj" fmla="val 8380"/>
            </a:avLst>
          </a:prstGeom>
          <a:noFill/>
          <a:ln w="25400">
            <a:solidFill>
              <a:schemeClr val="tx1"/>
            </a:solidFill>
            <a:prstDash val="sysDot"/>
            <a:miter lim="800000"/>
            <a:headEnd/>
            <a:tailEnd/>
          </a:ln>
        </p:spPr>
        <p:txBody>
          <a:bodyPr lIns="0" tIns="0" rIns="0" bIns="0">
            <a:prstTxWarp prst="textNoShape">
              <a:avLst/>
            </a:prstTxWarp>
          </a:bodyPr>
          <a:lstStyle/>
          <a:p>
            <a:pPr algn="ctr" defTabSz="914259"/>
            <a:endParaRPr lang="en-US">
              <a:solidFill>
                <a:srgbClr val="000000"/>
              </a:solidFill>
              <a:latin typeface="Tahoma"/>
            </a:endParaRPr>
          </a:p>
        </p:txBody>
      </p:sp>
      <p:sp>
        <p:nvSpPr>
          <p:cNvPr id="60426" name="Rectangle 11"/>
          <p:cNvSpPr>
            <a:spLocks/>
          </p:cNvSpPr>
          <p:nvPr/>
        </p:nvSpPr>
        <p:spPr bwMode="auto">
          <a:xfrm>
            <a:off x="193105" y="2893222"/>
            <a:ext cx="643764" cy="430887"/>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800" dirty="0">
                <a:solidFill>
                  <a:srgbClr val="000000"/>
                </a:solidFill>
                <a:latin typeface="Tahoma"/>
                <a:ea typeface="Gill Sans" pitchFamily="31" charset="0"/>
                <a:cs typeface="Gill Sans" pitchFamily="31" charset="0"/>
              </a:rPr>
              <a:t>FST</a:t>
            </a:r>
          </a:p>
        </p:txBody>
      </p:sp>
      <p:sp>
        <p:nvSpPr>
          <p:cNvPr id="25612" name="Line 12"/>
          <p:cNvSpPr>
            <a:spLocks noChangeShapeType="1"/>
          </p:cNvSpPr>
          <p:nvPr/>
        </p:nvSpPr>
        <p:spPr bwMode="auto">
          <a:xfrm flipH="1">
            <a:off x="3011537" y="3786188"/>
            <a:ext cx="3143250"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3" name="Rectangle 13"/>
          <p:cNvSpPr>
            <a:spLocks/>
          </p:cNvSpPr>
          <p:nvPr/>
        </p:nvSpPr>
        <p:spPr bwMode="auto">
          <a:xfrm>
            <a:off x="3508251" y="3415605"/>
            <a:ext cx="238890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Unfairness Estimate</a:t>
            </a:r>
          </a:p>
        </p:txBody>
      </p:sp>
      <p:sp>
        <p:nvSpPr>
          <p:cNvPr id="25614" name="Line 14"/>
          <p:cNvSpPr>
            <a:spLocks noChangeShapeType="1"/>
          </p:cNvSpPr>
          <p:nvPr/>
        </p:nvSpPr>
        <p:spPr bwMode="auto">
          <a:xfrm rot="10800000">
            <a:off x="3023819" y="4154537"/>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5" name="Rectangle 15"/>
          <p:cNvSpPr>
            <a:spLocks/>
          </p:cNvSpPr>
          <p:nvPr/>
        </p:nvSpPr>
        <p:spPr bwMode="auto">
          <a:xfrm>
            <a:off x="3993806" y="3790652"/>
            <a:ext cx="1477895"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App-slowest</a:t>
            </a:r>
          </a:p>
        </p:txBody>
      </p:sp>
      <p:sp>
        <p:nvSpPr>
          <p:cNvPr id="25616" name="Line 16"/>
          <p:cNvSpPr>
            <a:spLocks noChangeShapeType="1"/>
          </p:cNvSpPr>
          <p:nvPr/>
        </p:nvSpPr>
        <p:spPr bwMode="auto">
          <a:xfrm rot="10800000">
            <a:off x="3023819" y="4535165"/>
            <a:ext cx="3130971" cy="0"/>
          </a:xfrm>
          <a:prstGeom prst="line">
            <a:avLst/>
          </a:prstGeom>
          <a:noFill/>
          <a:ln w="25400">
            <a:solidFill>
              <a:srgbClr val="9B2C0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17" name="Rectangle 17"/>
          <p:cNvSpPr>
            <a:spLocks/>
          </p:cNvSpPr>
          <p:nvPr/>
        </p:nvSpPr>
        <p:spPr bwMode="auto">
          <a:xfrm>
            <a:off x="3808512" y="4156769"/>
            <a:ext cx="182110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9B2C01"/>
                </a:solidFill>
                <a:latin typeface="Tahoma"/>
                <a:ea typeface="Gill Sans" pitchFamily="31" charset="0"/>
                <a:cs typeface="Gill Sans" pitchFamily="31" charset="0"/>
              </a:rPr>
              <a:t>App-interfering</a:t>
            </a:r>
          </a:p>
        </p:txBody>
      </p:sp>
      <p:grpSp>
        <p:nvGrpSpPr>
          <p:cNvPr id="3" name="Group 18"/>
          <p:cNvGrpSpPr>
            <a:grpSpLocks/>
          </p:cNvGrpSpPr>
          <p:nvPr/>
        </p:nvGrpSpPr>
        <p:grpSpPr bwMode="auto">
          <a:xfrm>
            <a:off x="2096256" y="2157724"/>
            <a:ext cx="1573834" cy="417284"/>
            <a:chOff x="15" y="35"/>
            <a:chExt cx="1409" cy="373"/>
          </a:xfrm>
        </p:grpSpPr>
        <p:sp>
          <p:nvSpPr>
            <p:cNvPr id="60446" name="Rectangle 19"/>
            <p:cNvSpPr>
              <a:spLocks/>
            </p:cNvSpPr>
            <p:nvPr/>
          </p:nvSpPr>
          <p:spPr bwMode="auto">
            <a:xfrm rot="5400000" flipH="1">
              <a:off x="290"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7" name="Rectangle 20"/>
            <p:cNvSpPr>
              <a:spLocks/>
            </p:cNvSpPr>
            <p:nvPr/>
          </p:nvSpPr>
          <p:spPr bwMode="auto">
            <a:xfrm rot="5400000" flipH="1">
              <a:off x="532"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48" name="Rectangle 21"/>
            <p:cNvSpPr>
              <a:spLocks/>
            </p:cNvSpPr>
            <p:nvPr/>
          </p:nvSpPr>
          <p:spPr bwMode="auto">
            <a:xfrm rot="5400000" flipH="1">
              <a:off x="874" y="98"/>
              <a:ext cx="259" cy="248"/>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dirty="0">
                  <a:solidFill>
                    <a:srgbClr val="000000"/>
                  </a:solidFill>
                  <a:latin typeface="Arial" pitchFamily="31" charset="0"/>
                  <a:sym typeface="Arial" pitchFamily="31" charset="0"/>
                </a:rPr>
                <a:t>⎪</a:t>
              </a:r>
            </a:p>
          </p:txBody>
        </p:sp>
        <p:sp>
          <p:nvSpPr>
            <p:cNvPr id="60449" name="Rectangle 22"/>
            <p:cNvSpPr>
              <a:spLocks/>
            </p:cNvSpPr>
            <p:nvPr/>
          </p:nvSpPr>
          <p:spPr bwMode="auto">
            <a:xfrm rot="5400000" flipH="1">
              <a:off x="1044"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sp>
          <p:nvSpPr>
            <p:cNvPr id="60450" name="Rectangle 23"/>
            <p:cNvSpPr>
              <a:spLocks/>
            </p:cNvSpPr>
            <p:nvPr/>
          </p:nvSpPr>
          <p:spPr bwMode="auto">
            <a:xfrm rot="5400000" flipH="1">
              <a:off x="21" y="29"/>
              <a:ext cx="373" cy="386"/>
            </a:xfrm>
            <a:prstGeom prst="rect">
              <a:avLst/>
            </a:prstGeom>
            <a:noFill/>
            <a:ln w="12700">
              <a:noFill/>
              <a:miter lim="800000"/>
              <a:headEnd/>
              <a:tailEnd/>
            </a:ln>
          </p:spPr>
          <p:txBody>
            <a:bodyPr wrap="none" lIns="0" tIns="0" rIns="57799" bIns="0">
              <a:prstTxWarp prst="textNoShape">
                <a:avLst/>
              </a:prstTxWarp>
              <a:spAutoFit/>
            </a:bodyPr>
            <a:lstStyle/>
            <a:p>
              <a:pPr marL="40176" defTabSz="914259"/>
              <a:r>
                <a:rPr lang="en-US" sz="2800" dirty="0">
                  <a:solidFill>
                    <a:srgbClr val="000000"/>
                  </a:solidFill>
                  <a:latin typeface="Arial" pitchFamily="31" charset="0"/>
                  <a:sym typeface="Arial" pitchFamily="31" charset="0"/>
                </a:rPr>
                <a:t>⎩</a:t>
              </a:r>
            </a:p>
          </p:txBody>
        </p:sp>
      </p:grpSp>
      <p:sp>
        <p:nvSpPr>
          <p:cNvPr id="25624" name="Rectangle 24"/>
          <p:cNvSpPr>
            <a:spLocks/>
          </p:cNvSpPr>
          <p:nvPr/>
        </p:nvSpPr>
        <p:spPr bwMode="auto">
          <a:xfrm>
            <a:off x="1877470" y="2419945"/>
            <a:ext cx="2098477" cy="696516"/>
          </a:xfrm>
          <a:prstGeom prst="rect">
            <a:avLst/>
          </a:prstGeom>
          <a:noFill/>
          <a:ln w="12700">
            <a:noFill/>
            <a:miter lim="800000"/>
            <a:headEnd/>
            <a:tailEnd/>
          </a:ln>
        </p:spPr>
        <p:txBody>
          <a:bodyPr lIns="0" tIns="0" rIns="40632" bIns="0">
            <a:prstTxWarp prst="textNoShape">
              <a:avLst/>
            </a:prstTxWarp>
          </a:bodyPr>
          <a:lstStyle/>
          <a:p>
            <a:pPr marL="40176" algn="ctr" defTabSz="914259"/>
            <a:r>
              <a:rPr lang="en-US" sz="2100" dirty="0">
                <a:solidFill>
                  <a:srgbClr val="000000"/>
                </a:solidFill>
                <a:latin typeface="Tahoma"/>
                <a:ea typeface="Gill Sans" pitchFamily="31" charset="0"/>
                <a:cs typeface="Gill Sans" pitchFamily="31" charset="0"/>
              </a:rPr>
              <a:t>Slowdown Estimation</a:t>
            </a:r>
          </a:p>
        </p:txBody>
      </p:sp>
      <p:sp>
        <p:nvSpPr>
          <p:cNvPr id="60435" name="Rectangle 25"/>
          <p:cNvSpPr>
            <a:spLocks/>
          </p:cNvSpPr>
          <p:nvPr/>
        </p:nvSpPr>
        <p:spPr bwMode="auto">
          <a:xfrm>
            <a:off x="6712893" y="1826122"/>
            <a:ext cx="627771"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Time</a:t>
            </a:r>
          </a:p>
        </p:txBody>
      </p:sp>
      <p:sp>
        <p:nvSpPr>
          <p:cNvPr id="60436" name="Line 26"/>
          <p:cNvSpPr>
            <a:spLocks noChangeShapeType="1"/>
          </p:cNvSpPr>
          <p:nvPr/>
        </p:nvSpPr>
        <p:spPr bwMode="auto">
          <a:xfrm>
            <a:off x="218777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7" name="Rectangle 27"/>
          <p:cNvSpPr>
            <a:spLocks/>
          </p:cNvSpPr>
          <p:nvPr/>
        </p:nvSpPr>
        <p:spPr bwMode="auto">
          <a:xfrm>
            <a:off x="2342927"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1</a:t>
            </a:r>
          </a:p>
        </p:txBody>
      </p:sp>
      <p:sp>
        <p:nvSpPr>
          <p:cNvPr id="60438" name="Line 28"/>
          <p:cNvSpPr>
            <a:spLocks noChangeShapeType="1"/>
          </p:cNvSpPr>
          <p:nvPr/>
        </p:nvSpPr>
        <p:spPr bwMode="auto">
          <a:xfrm>
            <a:off x="3643313"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39" name="Rectangle 29"/>
          <p:cNvSpPr>
            <a:spLocks/>
          </p:cNvSpPr>
          <p:nvPr/>
        </p:nvSpPr>
        <p:spPr bwMode="auto">
          <a:xfrm>
            <a:off x="3801815"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2</a:t>
            </a:r>
          </a:p>
        </p:txBody>
      </p:sp>
      <p:sp>
        <p:nvSpPr>
          <p:cNvPr id="60440" name="Line 30"/>
          <p:cNvSpPr>
            <a:spLocks noChangeShapeType="1"/>
          </p:cNvSpPr>
          <p:nvPr/>
        </p:nvSpPr>
        <p:spPr bwMode="auto">
          <a:xfrm>
            <a:off x="5098852" y="1946672"/>
            <a:ext cx="1455539" cy="0"/>
          </a:xfrm>
          <a:prstGeom prst="line">
            <a:avLst/>
          </a:prstGeom>
          <a:noFill/>
          <a:ln w="25400">
            <a:solidFill>
              <a:schemeClr val="tx1"/>
            </a:solidFill>
            <a:miter lim="800000"/>
            <a:headEnd type="stealth" w="med" len="med"/>
            <a:tailEnd type="stealth" w="med" len="med"/>
          </a:ln>
        </p:spPr>
        <p:txBody>
          <a:bodyPr lIns="0" tIns="0" rIns="0" bIns="0">
            <a:prstTxWarp prst="textNoShape">
              <a:avLst/>
            </a:prstTxWarp>
          </a:bodyPr>
          <a:lstStyle/>
          <a:p>
            <a:pPr defTabSz="914259"/>
            <a:endParaRPr lang="en-US">
              <a:solidFill>
                <a:srgbClr val="000000"/>
              </a:solidFill>
              <a:latin typeface="Tahoma"/>
            </a:endParaRPr>
          </a:p>
        </p:txBody>
      </p:sp>
      <p:sp>
        <p:nvSpPr>
          <p:cNvPr id="60441" name="Rectangle 31"/>
          <p:cNvSpPr>
            <a:spLocks/>
          </p:cNvSpPr>
          <p:nvPr/>
        </p:nvSpPr>
        <p:spPr bwMode="auto">
          <a:xfrm>
            <a:off x="5257354" y="1602879"/>
            <a:ext cx="1182292" cy="323165"/>
          </a:xfrm>
          <a:prstGeom prst="rect">
            <a:avLst/>
          </a:prstGeom>
          <a:noFill/>
          <a:ln w="12700">
            <a:noFill/>
            <a:miter lim="800000"/>
            <a:headEnd/>
            <a:tailEnd/>
          </a:ln>
        </p:spPr>
        <p:txBody>
          <a:bodyPr wrap="none" lIns="0" tIns="0" rIns="40632" bIns="0">
            <a:prstTxWarp prst="textNoShape">
              <a:avLst/>
            </a:prstTxWarp>
            <a:spAutoFit/>
          </a:bodyPr>
          <a:lstStyle/>
          <a:p>
            <a:pPr marL="40176" defTabSz="914259"/>
            <a:r>
              <a:rPr lang="en-US" sz="2100" dirty="0">
                <a:solidFill>
                  <a:srgbClr val="000000"/>
                </a:solidFill>
                <a:latin typeface="Tahoma"/>
                <a:ea typeface="Gill Sans" pitchFamily="31" charset="0"/>
                <a:cs typeface="Gill Sans" pitchFamily="31" charset="0"/>
              </a:rPr>
              <a:t>Interval 3</a:t>
            </a:r>
          </a:p>
        </p:txBody>
      </p:sp>
      <p:sp>
        <p:nvSpPr>
          <p:cNvPr id="60442" name="Line 32"/>
          <p:cNvSpPr>
            <a:spLocks noChangeShapeType="1"/>
          </p:cNvSpPr>
          <p:nvPr/>
        </p:nvSpPr>
        <p:spPr bwMode="auto">
          <a:xfrm rot="10800000">
            <a:off x="2178844" y="2195587"/>
            <a:ext cx="5089922" cy="0"/>
          </a:xfrm>
          <a:prstGeom prst="line">
            <a:avLst/>
          </a:prstGeom>
          <a:noFill/>
          <a:ln w="38100">
            <a:solidFill>
              <a:schemeClr val="tx1"/>
            </a:solidFill>
            <a:miter lim="800000"/>
            <a:headEnd type="stealth" w="med" len="med"/>
            <a:tailEnd/>
          </a:ln>
        </p:spPr>
        <p:txBody>
          <a:bodyPr lIns="0" tIns="0" rIns="0" bIns="0">
            <a:prstTxWarp prst="textNoShape">
              <a:avLst/>
            </a:prstTxWarp>
          </a:bodyPr>
          <a:lstStyle/>
          <a:p>
            <a:pPr defTabSz="914259"/>
            <a:endParaRPr lang="en-US">
              <a:solidFill>
                <a:srgbClr val="000000"/>
              </a:solidFill>
              <a:latin typeface="Tahoma"/>
            </a:endParaRPr>
          </a:p>
        </p:txBody>
      </p:sp>
      <p:sp>
        <p:nvSpPr>
          <p:cNvPr id="25633" name="Rectangle 33"/>
          <p:cNvSpPr>
            <a:spLocks/>
          </p:cNvSpPr>
          <p:nvPr/>
        </p:nvSpPr>
        <p:spPr bwMode="auto">
          <a:xfrm>
            <a:off x="455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001F67"/>
                </a:solidFill>
                <a:latin typeface="Tahoma"/>
                <a:ea typeface="Gill Sans" pitchFamily="31" charset="0"/>
                <a:cs typeface="Gill Sans" pitchFamily="31" charset="0"/>
              </a:rPr>
              <a:t>Runtime Unfairness</a:t>
            </a:r>
          </a:p>
          <a:p>
            <a:pPr marL="40176" algn="ctr" defTabSz="914259"/>
            <a:r>
              <a:rPr lang="en-US" sz="2300" dirty="0">
                <a:solidFill>
                  <a:srgbClr val="001F67"/>
                </a:solidFill>
                <a:latin typeface="Tahoma"/>
                <a:ea typeface="Gill Sans" pitchFamily="31" charset="0"/>
                <a:cs typeface="Gill Sans" pitchFamily="31" charset="0"/>
              </a:rPr>
              <a:t>Evaluation</a:t>
            </a:r>
          </a:p>
        </p:txBody>
      </p:sp>
      <p:sp>
        <p:nvSpPr>
          <p:cNvPr id="25634" name="Rectangle 34"/>
          <p:cNvSpPr>
            <a:spLocks/>
          </p:cNvSpPr>
          <p:nvPr/>
        </p:nvSpPr>
        <p:spPr bwMode="auto">
          <a:xfrm>
            <a:off x="6170414" y="3562948"/>
            <a:ext cx="2571750" cy="1241227"/>
          </a:xfrm>
          <a:prstGeom prst="rect">
            <a:avLst/>
          </a:prstGeom>
          <a:solidFill>
            <a:srgbClr val="F3EB00"/>
          </a:solidFill>
          <a:ln w="25400">
            <a:solidFill>
              <a:schemeClr val="tx1"/>
            </a:solidFill>
            <a:miter lim="800000"/>
            <a:headEnd/>
            <a:tailEnd/>
          </a:ln>
        </p:spPr>
        <p:txBody>
          <a:bodyPr lIns="0" tIns="0" rIns="40632" bIns="0" anchor="ctr">
            <a:prstTxWarp prst="textNoShape">
              <a:avLst/>
            </a:prstTxWarp>
          </a:bodyPr>
          <a:lstStyle/>
          <a:p>
            <a:pPr marL="40176" algn="ctr" defTabSz="914259"/>
            <a:r>
              <a:rPr lang="en-US" sz="2300" dirty="0">
                <a:solidFill>
                  <a:srgbClr val="D90B00"/>
                </a:solidFill>
                <a:latin typeface="Tahoma"/>
                <a:ea typeface="Gill Sans" pitchFamily="31" charset="0"/>
                <a:cs typeface="Gill Sans" pitchFamily="31" charset="0"/>
              </a:rPr>
              <a:t>Dynamic</a:t>
            </a:r>
          </a:p>
          <a:p>
            <a:pPr marL="40176" algn="ctr" defTabSz="914259"/>
            <a:r>
              <a:rPr lang="en-US" sz="2300" dirty="0">
                <a:solidFill>
                  <a:srgbClr val="D90B00"/>
                </a:solidFill>
                <a:latin typeface="Tahoma"/>
                <a:ea typeface="Gill Sans" pitchFamily="31" charset="0"/>
                <a:cs typeface="Gill Sans" pitchFamily="31" charset="0"/>
              </a:rPr>
              <a:t>Request Throttling</a:t>
            </a:r>
          </a:p>
        </p:txBody>
      </p:sp>
      <p:sp>
        <p:nvSpPr>
          <p:cNvPr id="37" name="Title 1"/>
          <p:cNvSpPr>
            <a:spLocks noGrp="1"/>
          </p:cNvSpPr>
          <p:nvPr>
            <p:ph type="title"/>
          </p:nvPr>
        </p:nvSpPr>
        <p:spPr>
          <a:xfrm>
            <a:off x="228600" y="152401"/>
            <a:ext cx="8915400" cy="1066800"/>
          </a:xfrm>
        </p:spPr>
        <p:txBody>
          <a:bodyPr/>
          <a:lstStyle/>
          <a:p>
            <a:r>
              <a:rPr lang="en-US" sz="3800" dirty="0"/>
              <a:t>Fairness via Source Throttling (FST) </a:t>
            </a:r>
            <a:r>
              <a:rPr lang="en-US" sz="2200" kern="1200" dirty="0">
                <a:solidFill>
                  <a:srgbClr val="006633"/>
                </a:solidFill>
                <a:latin typeface="Times New Roman" pitchFamily="18" charset="0"/>
                <a:cs typeface="Times New Roman" pitchFamily="18" charset="0"/>
              </a:rPr>
              <a:t>[ASPLOS’10]</a:t>
            </a:r>
            <a:endParaRPr lang="en-US" sz="3800" dirty="0"/>
          </a:p>
        </p:txBody>
      </p:sp>
    </p:spTree>
    <p:extLst>
      <p:ext uri="{BB962C8B-B14F-4D97-AF65-F5344CB8AC3E}">
        <p14:creationId xmlns:p14="http://schemas.microsoft.com/office/powerpoint/2010/main" val="2202236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6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wipe(left)">
                                      <p:cBhvr>
                                        <p:cTn id="31" dur="500"/>
                                        <p:tgtEl>
                                          <p:spTgt spid="256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4"/>
                                        </p:tgtEl>
                                        <p:attrNameLst>
                                          <p:attrName>style.visibility</p:attrName>
                                        </p:attrNameLst>
                                      </p:cBhvr>
                                      <p:to>
                                        <p:strVal val="visible"/>
                                      </p:to>
                                    </p:set>
                                    <p:animEffect transition="in" filter="wipe(left)">
                                      <p:cBhvr>
                                        <p:cTn id="34" dur="500"/>
                                        <p:tgtEl>
                                          <p:spTgt spid="256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animEffect transition="in" filter="wipe(left)">
                                      <p:cBhvr>
                                        <p:cTn id="37" dur="500"/>
                                        <p:tgtEl>
                                          <p:spTgt spid="2561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6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6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617"/>
                                        </p:tgtEl>
                                        <p:attrNameLst>
                                          <p:attrName>style.visibility</p:attrName>
                                        </p:attrNameLst>
                                      </p:cBhvr>
                                      <p:to>
                                        <p:strVal val="visible"/>
                                      </p:to>
                                    </p:se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499"/>
                                          </p:stCondLst>
                                        </p:cTn>
                                        <p:tgtEl>
                                          <p:spTgt spid="25633"/>
                                        </p:tgtEl>
                                        <p:attrNameLst>
                                          <p:attrName>style.visibility</p:attrName>
                                        </p:attrNameLst>
                                      </p:cBhvr>
                                      <p:to>
                                        <p:strVal val="hidden"/>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256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09">
                                            <p:bg/>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609">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609">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609">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609">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609">
                                            <p:txEl>
                                              <p:pRg st="4" end="4"/>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6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animBg="1" autoUpdateAnimBg="0" advAuto="0"/>
      <p:bldP spid="25609" grpId="0" build="p" animBg="1" autoUpdateAnimBg="0"/>
      <p:bldP spid="25612" grpId="0" animBg="1"/>
      <p:bldP spid="25613" grpId="0" autoUpdateAnimBg="0"/>
      <p:bldP spid="25614" grpId="0" animBg="1"/>
      <p:bldP spid="25615" grpId="0" autoUpdateAnimBg="0"/>
      <p:bldP spid="25616" grpId="0" animBg="1"/>
      <p:bldP spid="25617" grpId="0" autoUpdateAnimBg="0"/>
      <p:bldP spid="25624" grpId="0" autoUpdateAnimBg="0"/>
      <p:bldP spid="25633" grpId="0" animBg="1" autoUpdateAnimBg="0"/>
      <p:bldP spid="25633" grpId="1" animBg="1" autoUpdateAnimBg="0"/>
      <p:bldP spid="25634"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sz="3600" dirty="0" smtClean="0">
                <a:latin typeface="Garamond" charset="0"/>
              </a:rPr>
              <a:t>Core</a:t>
            </a:r>
            <a:r>
              <a:rPr lang="en-US" sz="3600" dirty="0">
                <a:latin typeface="Garamond" charset="0"/>
              </a:rPr>
              <a:t> </a:t>
            </a:r>
            <a:r>
              <a:rPr lang="en-US" sz="3600" dirty="0" smtClean="0">
                <a:latin typeface="Garamond" charset="0"/>
              </a:rPr>
              <a:t>(Source) Throttling</a:t>
            </a:r>
            <a:endParaRPr lang="en-US" sz="3600" dirty="0">
              <a:latin typeface="Garamond" charset="0"/>
            </a:endParaRPr>
          </a:p>
        </p:txBody>
      </p:sp>
      <p:sp>
        <p:nvSpPr>
          <p:cNvPr id="3" name="Content Placeholder 2"/>
          <p:cNvSpPr>
            <a:spLocks noGrp="1"/>
          </p:cNvSpPr>
          <p:nvPr>
            <p:ph idx="1"/>
          </p:nvPr>
        </p:nvSpPr>
        <p:spPr>
          <a:xfrm>
            <a:off x="228600" y="914400"/>
            <a:ext cx="8610600" cy="5194300"/>
          </a:xfrm>
        </p:spPr>
        <p:txBody>
          <a:bodyPr/>
          <a:lstStyle/>
          <a:p>
            <a:r>
              <a:rPr lang="en-US" dirty="0">
                <a:latin typeface="Tahoma" charset="0"/>
              </a:rPr>
              <a:t>Idea: </a:t>
            </a:r>
            <a:r>
              <a:rPr lang="en-US" dirty="0">
                <a:solidFill>
                  <a:srgbClr val="0000FF"/>
                </a:solidFill>
                <a:latin typeface="Tahoma" charset="0"/>
              </a:rPr>
              <a:t>Estimate the slowdown due to (DRAM) interference and throttle down threads that slow down others</a:t>
            </a:r>
          </a:p>
          <a:p>
            <a:pPr lvl="1"/>
            <a:r>
              <a:rPr lang="en-US" dirty="0">
                <a:latin typeface="Tahoma" charset="0"/>
                <a:ea typeface="ＭＳ Ｐゴシック" charset="0"/>
              </a:rPr>
              <a:t>Ebrahimi et al., </a:t>
            </a:r>
            <a:r>
              <a:rPr lang="ja-JP" altLang="en-US" dirty="0">
                <a:latin typeface="Tahoma" charset="0"/>
                <a:ea typeface="ＭＳ Ｐゴシック" charset="0"/>
              </a:rPr>
              <a:t>“</a:t>
            </a:r>
            <a:r>
              <a:rPr lang="en-US" altLang="ja-JP" dirty="0">
                <a:solidFill>
                  <a:srgbClr val="0000FF"/>
                </a:solidFill>
                <a:latin typeface="Tahoma" charset="0"/>
                <a:ea typeface="ＭＳ Ｐゴシック" charset="0"/>
              </a:rPr>
              <a:t>Fairness via Source Throttling: A Configurable and High-Performance Fairness Substrate for Multi-Core Memory Systems</a:t>
            </a:r>
            <a:r>
              <a:rPr lang="en-US" altLang="ja-JP" dirty="0">
                <a:latin typeface="Tahoma" charset="0"/>
                <a:ea typeface="ＭＳ Ｐゴシック" charset="0"/>
              </a:rPr>
              <a:t>,</a:t>
            </a:r>
            <a:r>
              <a:rPr lang="ja-JP" altLang="en-US" dirty="0">
                <a:latin typeface="Tahoma" charset="0"/>
                <a:ea typeface="ＭＳ Ｐゴシック" charset="0"/>
              </a:rPr>
              <a:t>”</a:t>
            </a:r>
            <a:r>
              <a:rPr lang="en-US" altLang="ja-JP" dirty="0">
                <a:latin typeface="Tahoma" charset="0"/>
                <a:ea typeface="ＭＳ Ｐゴシック" charset="0"/>
              </a:rPr>
              <a:t> ASPLOS 2010.</a:t>
            </a:r>
          </a:p>
          <a:p>
            <a:pPr lvl="1"/>
            <a:endParaRPr lang="en-US" dirty="0">
              <a:latin typeface="Tahoma" charset="0"/>
              <a:ea typeface="ＭＳ Ｐゴシック" charset="0"/>
            </a:endParaRPr>
          </a:p>
          <a:p>
            <a:r>
              <a:rPr lang="en-US" dirty="0">
                <a:latin typeface="Tahoma" charset="0"/>
              </a:rPr>
              <a:t>Advantages</a:t>
            </a:r>
          </a:p>
          <a:p>
            <a:pPr lvl="1">
              <a:buFont typeface="Wingdings" charset="0"/>
              <a:buNone/>
            </a:pPr>
            <a:r>
              <a:rPr lang="en-US" dirty="0">
                <a:latin typeface="Tahoma" charset="0"/>
                <a:ea typeface="ＭＳ Ｐゴシック" charset="0"/>
              </a:rPr>
              <a:t>+ Core/request throttling is easy to implement: no need to change </a:t>
            </a:r>
            <a:r>
              <a:rPr lang="en-US" dirty="0" smtClean="0">
                <a:latin typeface="Tahoma" charset="0"/>
                <a:ea typeface="ＭＳ Ｐゴシック" charset="0"/>
              </a:rPr>
              <a:t>the memory scheduling </a:t>
            </a:r>
            <a:r>
              <a:rPr lang="en-US" dirty="0">
                <a:latin typeface="Tahoma" charset="0"/>
                <a:ea typeface="ＭＳ Ｐゴシック" charset="0"/>
              </a:rPr>
              <a:t>algorithm</a:t>
            </a:r>
          </a:p>
          <a:p>
            <a:pPr lvl="1">
              <a:buFont typeface="Wingdings" charset="0"/>
              <a:buNone/>
            </a:pPr>
            <a:r>
              <a:rPr lang="en-US" dirty="0">
                <a:latin typeface="Tahoma" charset="0"/>
                <a:ea typeface="ＭＳ Ｐゴシック" charset="0"/>
              </a:rPr>
              <a:t>+ Can be a general way of handling shared resource contention</a:t>
            </a:r>
          </a:p>
          <a:p>
            <a:endParaRPr lang="en-US" dirty="0">
              <a:latin typeface="Tahoma" charset="0"/>
            </a:endParaRPr>
          </a:p>
          <a:p>
            <a:r>
              <a:rPr lang="en-US" dirty="0">
                <a:latin typeface="Tahoma" charset="0"/>
              </a:rPr>
              <a:t>Disadvantages</a:t>
            </a:r>
          </a:p>
          <a:p>
            <a:pPr lvl="1">
              <a:buFont typeface="Wingdings" charset="0"/>
              <a:buNone/>
            </a:pPr>
            <a:r>
              <a:rPr lang="en-US" dirty="0">
                <a:latin typeface="Tahoma" charset="0"/>
                <a:ea typeface="ＭＳ Ｐゴシック" charset="0"/>
              </a:rPr>
              <a:t>- Requires interference/slowdown estimations</a:t>
            </a:r>
          </a:p>
          <a:p>
            <a:pPr lvl="1">
              <a:buFont typeface="Wingdings" charset="0"/>
              <a:buNone/>
            </a:pPr>
            <a:r>
              <a:rPr lang="en-US" dirty="0">
                <a:latin typeface="Tahoma" charset="0"/>
                <a:ea typeface="ＭＳ Ｐゴシック" charset="0"/>
              </a:rPr>
              <a:t>- Thresholds can become difficult to </a:t>
            </a:r>
            <a:r>
              <a:rPr lang="en-US" dirty="0" smtClean="0">
                <a:latin typeface="Tahoma" charset="0"/>
                <a:ea typeface="ＭＳ Ｐゴシック" charset="0"/>
              </a:rPr>
              <a:t>optimize </a:t>
            </a:r>
            <a:r>
              <a:rPr lang="en-US" dirty="0" smtClean="0">
                <a:latin typeface="Tahoma" charset="0"/>
                <a:ea typeface="ＭＳ Ｐゴシック" charset="0"/>
                <a:sym typeface="Wingdings"/>
              </a:rPr>
              <a:t> throughput loss</a:t>
            </a:r>
            <a:endParaRPr lang="en-US" dirty="0">
              <a:latin typeface="Tahoma" charset="0"/>
              <a:ea typeface="ＭＳ Ｐゴシック" charset="0"/>
            </a:endParaRPr>
          </a:p>
        </p:txBody>
      </p:sp>
      <p:sp>
        <p:nvSpPr>
          <p:cNvPr id="171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2F889-6EF0-5F47-A053-6AA631F32876}"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11737E-F0EC-394A-85BE-80FD3792C181}"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805885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Fundamental Interference Control Techniques</a:t>
            </a:r>
            <a:endParaRPr lang="en-US" sz="3600" dirty="0"/>
          </a:p>
        </p:txBody>
      </p:sp>
      <p:sp>
        <p:nvSpPr>
          <p:cNvPr id="3" name="Content Placeholder 2"/>
          <p:cNvSpPr>
            <a:spLocks noGrp="1"/>
          </p:cNvSpPr>
          <p:nvPr>
            <p:ph idx="1"/>
          </p:nvPr>
        </p:nvSpPr>
        <p:spPr>
          <a:xfrm>
            <a:off x="228600" y="838200"/>
            <a:ext cx="8610600" cy="5193723"/>
          </a:xfrm>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scheduling</a:t>
            </a:r>
          </a:p>
          <a:p>
            <a:pPr marL="0" indent="0">
              <a:buNone/>
            </a:pPr>
            <a:r>
              <a:rPr lang="en-US" dirty="0" smtClean="0">
                <a:solidFill>
                  <a:srgbClr val="0000FF"/>
                </a:solidFill>
              </a:rPr>
              <a:t>    </a:t>
            </a:r>
            <a:r>
              <a:rPr lang="en-US" dirty="0" smtClean="0">
                <a:solidFill>
                  <a:srgbClr val="FF0000"/>
                </a:solidFill>
              </a:rPr>
              <a:t>Idea: Pick threads that do not badly interfere with each other to be scheduled together on cores sharing the memory system</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70</a:t>
            </a:fld>
            <a:endParaRPr lang="en-US"/>
          </a:p>
        </p:txBody>
      </p:sp>
    </p:spTree>
    <p:extLst>
      <p:ext uri="{BB962C8B-B14F-4D97-AF65-F5344CB8AC3E}">
        <p14:creationId xmlns:p14="http://schemas.microsoft.com/office/powerpoint/2010/main" val="46507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sz="3600">
                <a:latin typeface="Garamond" charset="0"/>
              </a:rPr>
              <a:t>Handling Interference in Parallel Applications</a:t>
            </a:r>
          </a:p>
        </p:txBody>
      </p:sp>
      <p:sp>
        <p:nvSpPr>
          <p:cNvPr id="3" name="Content Placeholder 2"/>
          <p:cNvSpPr>
            <a:spLocks noGrp="1"/>
          </p:cNvSpPr>
          <p:nvPr>
            <p:ph idx="1"/>
          </p:nvPr>
        </p:nvSpPr>
        <p:spPr>
          <a:xfrm>
            <a:off x="228600" y="1125538"/>
            <a:ext cx="8610600" cy="5122862"/>
          </a:xfrm>
        </p:spPr>
        <p:txBody>
          <a:bodyPr/>
          <a:lstStyle/>
          <a:p>
            <a:pPr>
              <a:defRPr/>
            </a:pPr>
            <a:r>
              <a:rPr lang="en-US" dirty="0" smtClean="0"/>
              <a:t>Threads in a multithreaded application are inter-dependent</a:t>
            </a:r>
          </a:p>
          <a:p>
            <a:pPr>
              <a:defRPr/>
            </a:pPr>
            <a:r>
              <a:rPr lang="en-US" dirty="0" smtClean="0"/>
              <a:t>Some threads can be on the critical path of execution due to synchronization; some threads are not</a:t>
            </a:r>
          </a:p>
          <a:p>
            <a:pPr>
              <a:defRPr/>
            </a:pPr>
            <a:r>
              <a:rPr lang="en-US" dirty="0" smtClean="0"/>
              <a:t>How do we schedule requests of inter-dependent threads to maximize multithreaded application performance?</a:t>
            </a:r>
          </a:p>
          <a:p>
            <a:pPr>
              <a:defRPr/>
            </a:pPr>
            <a:endParaRPr lang="en-US" dirty="0"/>
          </a:p>
          <a:p>
            <a:pPr marL="342900" lvl="1" indent="-342900">
              <a:lnSpc>
                <a:spcPct val="90000"/>
              </a:lnSpc>
              <a:buClr>
                <a:schemeClr val="accent1"/>
              </a:buClr>
              <a:buSzPct val="65000"/>
              <a:buFont typeface="Wingdings" pitchFamily="2" charset="2"/>
              <a:buChar char="n"/>
              <a:defRPr/>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smtClean="0">
                <a:solidFill>
                  <a:srgbClr val="008000"/>
                </a:solidFill>
              </a:rPr>
              <a:t>[Ebrahimi+</a:t>
            </a:r>
            <a:r>
              <a:rPr lang="en-US" sz="1800" dirty="0">
                <a:solidFill>
                  <a:srgbClr val="008000"/>
                </a:solidFill>
              </a:rPr>
              <a:t>, MICRO’</a:t>
            </a:r>
            <a:r>
              <a:rPr lang="en-US" sz="1800" dirty="0" smtClean="0">
                <a:solidFill>
                  <a:srgbClr val="008000"/>
                </a:solidFill>
              </a:rPr>
              <a:t>11]</a:t>
            </a:r>
            <a:endParaRPr lang="en-US" sz="1800" dirty="0">
              <a:solidFill>
                <a:srgbClr val="008000"/>
              </a:solidFill>
            </a:endParaRPr>
          </a:p>
          <a:p>
            <a:pPr marL="342900" lvl="1" indent="-342900">
              <a:lnSpc>
                <a:spcPct val="90000"/>
              </a:lnSpc>
              <a:buClr>
                <a:schemeClr val="accent1"/>
              </a:buClr>
              <a:buSzPct val="65000"/>
              <a:buFont typeface="Wingdings" pitchFamily="2" charset="2"/>
              <a:buChar char="n"/>
              <a:defRPr/>
            </a:pPr>
            <a:endParaRPr lang="en-US" sz="1800" dirty="0" smtClean="0">
              <a:solidFill>
                <a:srgbClr val="008000"/>
              </a:solidFill>
            </a:endParaRPr>
          </a:p>
          <a:p>
            <a:pPr marL="342900" lvl="1" indent="-342900">
              <a:lnSpc>
                <a:spcPct val="90000"/>
              </a:lnSpc>
              <a:buClr>
                <a:schemeClr val="accent1"/>
              </a:buClr>
              <a:buSzPct val="65000"/>
              <a:buFont typeface="Wingdings" pitchFamily="2" charset="2"/>
              <a:buChar char="n"/>
              <a:defRPr/>
            </a:pPr>
            <a:r>
              <a:rPr lang="en-US" dirty="0" smtClean="0"/>
              <a:t>Hardware/software cooperative limiter thread estimation:</a:t>
            </a:r>
          </a:p>
          <a:p>
            <a:pPr marL="695325" lvl="2" indent="-342900">
              <a:lnSpc>
                <a:spcPct val="90000"/>
              </a:lnSpc>
              <a:defRPr/>
            </a:pPr>
            <a:r>
              <a:rPr lang="en-US" dirty="0" smtClean="0"/>
              <a:t>Thread </a:t>
            </a:r>
            <a:r>
              <a:rPr lang="en-US" dirty="0"/>
              <a:t>executing </a:t>
            </a:r>
            <a:r>
              <a:rPr lang="en-US" dirty="0" smtClean="0"/>
              <a:t>the </a:t>
            </a:r>
            <a:r>
              <a:rPr lang="en-US" dirty="0"/>
              <a:t>most contended critical </a:t>
            </a:r>
            <a:r>
              <a:rPr lang="en-US" dirty="0" smtClean="0"/>
              <a:t>section</a:t>
            </a:r>
          </a:p>
          <a:p>
            <a:pPr marL="695325" lvl="2" indent="-342900">
              <a:lnSpc>
                <a:spcPct val="90000"/>
              </a:lnSpc>
              <a:defRPr/>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Font typeface="Wingdings" charset="0"/>
              <a:buNone/>
              <a:defRPr/>
            </a:pPr>
            <a:endParaRPr lang="en-US" sz="2700" dirty="0"/>
          </a:p>
          <a:p>
            <a:pPr>
              <a:defRPr/>
            </a:pPr>
            <a:endParaRPr lang="en-US" dirty="0"/>
          </a:p>
        </p:txBody>
      </p:sp>
      <p:sp>
        <p:nvSpPr>
          <p:cNvPr id="172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C59305-7AA5-784A-A70D-94193EC7E184}"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000" dirty="0" smtClean="0"/>
              <a:t>Summary: Fundamental </a:t>
            </a:r>
            <a:r>
              <a:rPr lang="en-US" sz="3000" dirty="0" smtClean="0"/>
              <a:t>Interference Control Techniques</a:t>
            </a:r>
            <a:endParaRPr lang="en-US" sz="3000" dirty="0"/>
          </a:p>
        </p:txBody>
      </p:sp>
      <p:sp>
        <p:nvSpPr>
          <p:cNvPr id="3" name="Content Placeholder 2"/>
          <p:cNvSpPr>
            <a:spLocks noGrp="1"/>
          </p:cNvSpPr>
          <p:nvPr>
            <p:ph idx="1"/>
          </p:nvPr>
        </p:nvSpPr>
        <p:spPr/>
        <p:txBody>
          <a:bodyPr/>
          <a:lstStyle/>
          <a:p>
            <a:r>
              <a:rPr lang="en-US" dirty="0" smtClean="0">
                <a:solidFill>
                  <a:srgbClr val="0000FF"/>
                </a:solidFill>
              </a:rPr>
              <a:t>Goal: </a:t>
            </a:r>
            <a:r>
              <a:rPr lang="en-US" dirty="0"/>
              <a:t>to reduce/control interference</a:t>
            </a:r>
          </a:p>
          <a:p>
            <a:endParaRPr lang="en-US" dirty="0" smtClean="0">
              <a:solidFill>
                <a:srgbClr val="0000FF"/>
              </a:solidFill>
            </a:endParaRPr>
          </a:p>
          <a:p>
            <a:endParaRPr lang="en-US" dirty="0">
              <a:solidFill>
                <a:srgbClr val="0000FF"/>
              </a:solidFill>
            </a:endParaRPr>
          </a:p>
          <a:p>
            <a:pPr marL="0" indent="0">
              <a:buNone/>
            </a:pPr>
            <a:r>
              <a:rPr lang="en-US" dirty="0" smtClean="0">
                <a:solidFill>
                  <a:srgbClr val="0000FF"/>
                </a:solidFill>
              </a:rPr>
              <a:t>1. Prioritization</a:t>
            </a:r>
            <a:r>
              <a:rPr lang="en-US" dirty="0" smtClean="0"/>
              <a:t> or request scheduling</a:t>
            </a:r>
          </a:p>
          <a:p>
            <a:pPr marL="0" indent="0">
              <a:buNone/>
            </a:pPr>
            <a:endParaRPr lang="en-US" dirty="0"/>
          </a:p>
          <a:p>
            <a:pPr marL="0" indent="0">
              <a:buNone/>
            </a:pPr>
            <a:r>
              <a:rPr lang="en-US" dirty="0" smtClean="0">
                <a:solidFill>
                  <a:srgbClr val="0000FF"/>
                </a:solidFill>
              </a:rPr>
              <a:t>2. Data mapping </a:t>
            </a:r>
            <a:r>
              <a:rPr lang="en-US" dirty="0" smtClean="0"/>
              <a:t>to banks/channels/ranks</a:t>
            </a:r>
          </a:p>
          <a:p>
            <a:pPr marL="0" indent="0">
              <a:buNone/>
            </a:pPr>
            <a:endParaRPr lang="en-US" dirty="0" smtClean="0">
              <a:solidFill>
                <a:srgbClr val="0000FF"/>
              </a:solidFill>
            </a:endParaRPr>
          </a:p>
          <a:p>
            <a:pPr marL="0" indent="0">
              <a:buNone/>
            </a:pPr>
            <a:r>
              <a:rPr lang="en-US" dirty="0" smtClean="0">
                <a:solidFill>
                  <a:srgbClr val="0000FF"/>
                </a:solidFill>
              </a:rPr>
              <a:t>3. Core/source throttling </a:t>
            </a:r>
          </a:p>
          <a:p>
            <a:pPr marL="0" indent="0">
              <a:buNone/>
            </a:pPr>
            <a:endParaRPr lang="en-US" dirty="0" smtClean="0">
              <a:solidFill>
                <a:srgbClr val="0000FF"/>
              </a:solidFill>
            </a:endParaRPr>
          </a:p>
          <a:p>
            <a:pPr marL="0" indent="0">
              <a:buNone/>
            </a:pPr>
            <a:r>
              <a:rPr lang="en-US" dirty="0" smtClean="0">
                <a:solidFill>
                  <a:srgbClr val="0000FF"/>
                </a:solidFill>
              </a:rPr>
              <a:t>4. Application/thread </a:t>
            </a:r>
            <a:r>
              <a:rPr lang="en-US" dirty="0" smtClean="0">
                <a:solidFill>
                  <a:srgbClr val="0000FF"/>
                </a:solidFill>
              </a:rPr>
              <a:t>scheduling</a:t>
            </a:r>
          </a:p>
          <a:p>
            <a:pPr marL="0" indent="0">
              <a:buNone/>
            </a:pPr>
            <a:endParaRPr lang="en-US" dirty="0">
              <a:solidFill>
                <a:srgbClr val="0000FF"/>
              </a:solidFill>
            </a:endParaRPr>
          </a:p>
          <a:p>
            <a:pPr marL="0" indent="0" algn="ctr">
              <a:buNone/>
            </a:pPr>
            <a:r>
              <a:rPr lang="en-US" dirty="0" smtClean="0">
                <a:solidFill>
                  <a:srgbClr val="FF0000"/>
                </a:solidFill>
              </a:rPr>
              <a:t>Best is to combine all. How would you do that?</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26083AAA-380F-D646-B0E9-4FA618B907D0}" type="slidenum">
              <a:rPr lang="en-US" smtClean="0"/>
              <a:pPr>
                <a:defRPr/>
              </a:pPr>
              <a:t>72</a:t>
            </a:fld>
            <a:endParaRPr lang="en-US"/>
          </a:p>
        </p:txBody>
      </p:sp>
    </p:spTree>
    <p:extLst>
      <p:ext uri="{BB962C8B-B14F-4D97-AF65-F5344CB8AC3E}">
        <p14:creationId xmlns:p14="http://schemas.microsoft.com/office/powerpoint/2010/main" val="4228410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4"/>
          <p:cNvSpPr>
            <a:spLocks noGrp="1" noChangeArrowheads="1"/>
          </p:cNvSpPr>
          <p:nvPr>
            <p:ph type="ctrTitle"/>
          </p:nvPr>
        </p:nvSpPr>
        <p:spPr>
          <a:xfrm>
            <a:off x="366713" y="1311275"/>
            <a:ext cx="8428037" cy="822325"/>
          </a:xfrm>
        </p:spPr>
        <p:txBody>
          <a:bodyPr/>
          <a:lstStyle/>
          <a:p>
            <a:pPr algn="ctr" eaLnBrk="1" hangingPunct="1"/>
            <a:r>
              <a:rPr lang="en-US" sz="4000" dirty="0" smtClean="0">
                <a:latin typeface="Garamond" charset="0"/>
              </a:rPr>
              <a:t>We </a:t>
            </a:r>
            <a:r>
              <a:rPr lang="en-US" sz="4000" dirty="0" smtClean="0">
                <a:latin typeface="Garamond" charset="0"/>
              </a:rPr>
              <a:t>will likely not </a:t>
            </a:r>
            <a:r>
              <a:rPr lang="en-US" sz="4000" dirty="0" smtClean="0">
                <a:latin typeface="Garamond" charset="0"/>
              </a:rPr>
              <a:t>cover the following slides in lecture. These are for your benefit.</a:t>
            </a:r>
            <a:endParaRPr lang="en-US" sz="4000" dirty="0">
              <a:latin typeface="Garamond" charset="0"/>
            </a:endParaRPr>
          </a:p>
        </p:txBody>
      </p:sp>
      <p:sp>
        <p:nvSpPr>
          <p:cNvPr id="17817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3" y="1828800"/>
            <a:ext cx="8428037" cy="822325"/>
          </a:xfrm>
        </p:spPr>
        <p:txBody>
          <a:bodyPr/>
          <a:lstStyle/>
          <a:p>
            <a:pPr algn="ctr" eaLnBrk="1" hangingPunct="1"/>
            <a:r>
              <a:rPr lang="en-US" sz="4000" dirty="0" smtClean="0">
                <a:latin typeface="Garamond" charset="0"/>
              </a:rPr>
              <a:t>ATLAS Memory Scheduler</a:t>
            </a:r>
            <a:endParaRPr lang="en-US" sz="4000" dirty="0">
              <a:latin typeface="Garamond" charset="0"/>
            </a:endParaRPr>
          </a:p>
        </p:txBody>
      </p:sp>
      <p:sp>
        <p:nvSpPr>
          <p:cNvPr id="49154" name="Rectangle 5"/>
          <p:cNvSpPr>
            <a:spLocks noGrp="1" noChangeArrowheads="1"/>
          </p:cNvSpPr>
          <p:nvPr>
            <p:ph type="subTitle" idx="1"/>
          </p:nvPr>
        </p:nvSpPr>
        <p:spPr>
          <a:xfrm>
            <a:off x="3131840" y="3501008"/>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53542" y="4293096"/>
            <a:ext cx="8816624" cy="1477328"/>
          </a:xfrm>
          <a:prstGeom prst="rect">
            <a:avLst/>
          </a:prstGeom>
          <a:noFill/>
        </p:spPr>
        <p:txBody>
          <a:bodyPr wrap="none" rtlCol="0">
            <a:spAutoFit/>
          </a:bodyPr>
          <a:lstStyle/>
          <a:p>
            <a:pPr algn="ctr"/>
            <a:r>
              <a:rPr lang="en-US" dirty="0" err="1">
                <a:solidFill>
                  <a:srgbClr val="000000"/>
                </a:solidFill>
              </a:rPr>
              <a:t>Yoongu</a:t>
            </a:r>
            <a:r>
              <a:rPr lang="en-US" dirty="0">
                <a:solidFill>
                  <a:srgbClr val="000000"/>
                </a:solidFill>
              </a:rPr>
              <a:t> Kim, </a:t>
            </a:r>
            <a:r>
              <a:rPr lang="en-US" dirty="0" err="1">
                <a:solidFill>
                  <a:srgbClr val="000000"/>
                </a:solidFill>
              </a:rPr>
              <a:t>Dongsu</a:t>
            </a:r>
            <a:r>
              <a:rPr lang="en-US" dirty="0">
                <a:solidFill>
                  <a:srgbClr val="000000"/>
                </a:solidFill>
              </a:rPr>
              <a:t> Han, </a:t>
            </a:r>
            <a:r>
              <a:rPr lang="en-US" u="sng" dirty="0">
                <a:solidFill>
                  <a:srgbClr val="000000"/>
                </a:solidFill>
              </a:rPr>
              <a:t>Onur Mutlu</a:t>
            </a:r>
            <a:r>
              <a:rPr lang="en-US" dirty="0">
                <a:solidFill>
                  <a:srgbClr val="000000"/>
                </a:solidFill>
              </a:rPr>
              <a:t>, and </a:t>
            </a:r>
            <a:r>
              <a:rPr lang="en-US" dirty="0" err="1">
                <a:solidFill>
                  <a:srgbClr val="000000"/>
                </a:solidFill>
              </a:rPr>
              <a:t>Mor</a:t>
            </a:r>
            <a:r>
              <a:rPr lang="en-US" dirty="0">
                <a:solidFill>
                  <a:srgbClr val="000000"/>
                </a:solidFill>
              </a:rPr>
              <a:t> </a:t>
            </a:r>
            <a:r>
              <a:rPr lang="en-US" dirty="0" err="1">
                <a:solidFill>
                  <a:srgbClr val="000000"/>
                </a:solidFill>
              </a:rPr>
              <a:t>Harchol-Balter</a:t>
            </a:r>
            <a:r>
              <a:rPr lang="en-US" dirty="0">
                <a:solidFill>
                  <a:srgbClr val="000000"/>
                </a:solidFill>
              </a:rPr>
              <a:t>,</a:t>
            </a:r>
            <a:br>
              <a:rPr lang="en-US" dirty="0">
                <a:solidFill>
                  <a:srgbClr val="000000"/>
                </a:solidFill>
              </a:rPr>
            </a:br>
            <a:r>
              <a:rPr lang="en-US" b="1" dirty="0">
                <a:solidFill>
                  <a:srgbClr val="000000"/>
                </a:solidFill>
                <a:hlinkClick r:id="rId3"/>
              </a:rPr>
              <a:t>"ATLAS: A Scalable and High-Performance </a:t>
            </a:r>
            <a:endParaRPr lang="en-US" b="1" dirty="0" smtClean="0">
              <a:solidFill>
                <a:srgbClr val="000000"/>
              </a:solidFill>
              <a:hlinkClick r:id="rId3"/>
            </a:endParaRPr>
          </a:p>
          <a:p>
            <a:pPr algn="ctr"/>
            <a:r>
              <a:rPr lang="en-US" b="1" dirty="0" smtClean="0">
                <a:solidFill>
                  <a:srgbClr val="000000"/>
                </a:solidFill>
                <a:hlinkClick r:id="rId3"/>
              </a:rPr>
              <a:t>Scheduling </a:t>
            </a:r>
            <a:r>
              <a:rPr lang="en-US" b="1" dirty="0">
                <a:solidFill>
                  <a:srgbClr val="000000"/>
                </a:solidFill>
                <a:hlinkClick r:id="rId3"/>
              </a:rPr>
              <a:t>Algorithm for Multiple Memory Controllers"</a:t>
            </a:r>
            <a:r>
              <a:rPr lang="en-US" dirty="0">
                <a:solidFill>
                  <a:srgbClr val="000000"/>
                </a:solidFill>
              </a:rPr>
              <a:t> </a:t>
            </a:r>
            <a:br>
              <a:rPr lang="en-US" dirty="0">
                <a:solidFill>
                  <a:srgbClr val="000000"/>
                </a:solidFill>
              </a:rPr>
            </a:br>
            <a:r>
              <a:rPr lang="en-US" i="1" dirty="0" smtClean="0">
                <a:solidFill>
                  <a:srgbClr val="000000"/>
                </a:solidFill>
                <a:hlinkClick r:id="rId4"/>
              </a:rPr>
              <a:t>16th </a:t>
            </a:r>
            <a:r>
              <a:rPr lang="en-US" i="1" dirty="0">
                <a:solidFill>
                  <a:srgbClr val="000000"/>
                </a:solidFill>
                <a:hlinkClick r:id="rId4"/>
              </a:rPr>
              <a:t>International Symposium on High-Performance Computer Architecture</a:t>
            </a:r>
            <a:r>
              <a:rPr lang="en-US" i="1" dirty="0">
                <a:solidFill>
                  <a:srgbClr val="000000"/>
                </a:solidFill>
              </a:rPr>
              <a:t> (</a:t>
            </a:r>
            <a:r>
              <a:rPr lang="en-US" b="1" i="1" dirty="0">
                <a:solidFill>
                  <a:srgbClr val="000000"/>
                </a:solidFill>
              </a:rPr>
              <a:t>HPCA</a:t>
            </a:r>
            <a:r>
              <a:rPr lang="en-US" i="1" dirty="0">
                <a:solidFill>
                  <a:srgbClr val="000000"/>
                </a:solidFill>
              </a:rPr>
              <a:t>)</a:t>
            </a:r>
            <a:r>
              <a:rPr lang="en-US" dirty="0">
                <a:solidFill>
                  <a:srgbClr val="000000"/>
                </a:solidFill>
              </a:rPr>
              <a:t>, </a:t>
            </a:r>
            <a:endParaRPr lang="en-US" dirty="0" smtClean="0">
              <a:solidFill>
                <a:srgbClr val="000000"/>
              </a:solidFill>
            </a:endParaRPr>
          </a:p>
          <a:p>
            <a:pPr algn="ctr"/>
            <a:r>
              <a:rPr lang="en-US" dirty="0" smtClean="0">
                <a:solidFill>
                  <a:srgbClr val="000000"/>
                </a:solidFill>
              </a:rPr>
              <a:t>Bangalore</a:t>
            </a:r>
            <a:r>
              <a:rPr lang="en-US" dirty="0">
                <a:solidFill>
                  <a:srgbClr val="000000"/>
                </a:solidFill>
              </a:rPr>
              <a:t>, India, January 2010. </a:t>
            </a:r>
            <a:r>
              <a:rPr lang="en-US" dirty="0">
                <a:solidFill>
                  <a:srgbClr val="000000"/>
                </a:solidFill>
                <a:hlinkClick r:id="rId5"/>
              </a:rPr>
              <a:t>Slides (pptx)</a:t>
            </a:r>
            <a:r>
              <a:rPr lang="en-US" dirty="0">
                <a:solidFill>
                  <a:srgbClr val="000000"/>
                </a:solidFill>
              </a:rPr>
              <a:t> </a:t>
            </a:r>
          </a:p>
        </p:txBody>
      </p:sp>
      <p:sp>
        <p:nvSpPr>
          <p:cNvPr id="5" name="TextBox 4"/>
          <p:cNvSpPr txBox="1"/>
          <p:nvPr/>
        </p:nvSpPr>
        <p:spPr>
          <a:xfrm>
            <a:off x="6516216" y="6381328"/>
            <a:ext cx="2536497" cy="369332"/>
          </a:xfrm>
          <a:prstGeom prst="rect">
            <a:avLst/>
          </a:prstGeom>
          <a:noFill/>
        </p:spPr>
        <p:txBody>
          <a:bodyPr wrap="none" rtlCol="0">
            <a:spAutoFit/>
          </a:bodyPr>
          <a:lstStyle/>
          <a:p>
            <a:r>
              <a:rPr lang="en-US" dirty="0" smtClean="0">
                <a:solidFill>
                  <a:srgbClr val="000000"/>
                </a:solidFill>
                <a:hlinkClick r:id="rId6" action="ppaction://hlinkpres?slideindex=1&amp;slidetitle="/>
              </a:rPr>
              <a:t>ATLAS HPCA 2010 Talk</a:t>
            </a:r>
            <a:endParaRPr lang="en-US" dirty="0">
              <a:solidFill>
                <a:srgbClr val="000000"/>
              </a:solidFill>
            </a:endParaRPr>
          </a:p>
        </p:txBody>
      </p:sp>
    </p:spTree>
    <p:extLst>
      <p:ext uri="{BB962C8B-B14F-4D97-AF65-F5344CB8AC3E}">
        <p14:creationId xmlns:p14="http://schemas.microsoft.com/office/powerpoint/2010/main" val="109768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Rethinking Memory Scheduling</a:t>
            </a:r>
            <a:endParaRPr lang="en-US"/>
          </a:p>
        </p:txBody>
      </p:sp>
      <p:sp>
        <p:nvSpPr>
          <p:cNvPr id="3" name="Content Placeholder 2"/>
          <p:cNvSpPr>
            <a:spLocks noGrp="1"/>
          </p:cNvSpPr>
          <p:nvPr>
            <p:ph idx="1"/>
          </p:nvPr>
        </p:nvSpPr>
        <p:spPr>
          <a:xfrm>
            <a:off x="228600" y="1071546"/>
            <a:ext cx="8610600" cy="4876800"/>
          </a:xfrm>
        </p:spPr>
        <p:txBody>
          <a:bodyPr/>
          <a:lstStyle/>
          <a:p>
            <a:pPr>
              <a:buNone/>
            </a:pPr>
            <a:r>
              <a:rPr lang="en-US" smtClean="0"/>
              <a:t>A thread alternates between two states (episodes)</a:t>
            </a:r>
          </a:p>
          <a:p>
            <a:pPr marL="457200" lvl="1" indent="-174625">
              <a:buClr>
                <a:schemeClr val="tx1"/>
              </a:buClr>
              <a:buSzPct val="100000"/>
              <a:buFont typeface="Wingdings" pitchFamily="2" charset="2"/>
              <a:buChar char="§"/>
            </a:pPr>
            <a:r>
              <a:rPr lang="en-US" sz="2000" b="1" smtClean="0"/>
              <a:t>Compute episode</a:t>
            </a:r>
            <a:r>
              <a:rPr lang="en-US" sz="2000" smtClean="0"/>
              <a:t>: </a:t>
            </a:r>
            <a:r>
              <a:rPr lang="en-US" sz="1900" smtClean="0"/>
              <a:t>Zero outstanding memory requests </a:t>
            </a:r>
            <a:r>
              <a:rPr lang="en-US" sz="1900" smtClean="0">
                <a:sym typeface="Wingdings" pitchFamily="2" charset="2"/>
              </a:rPr>
              <a:t> </a:t>
            </a:r>
            <a:r>
              <a:rPr lang="en-US" sz="1900" b="1" smtClean="0">
                <a:solidFill>
                  <a:srgbClr val="FF0000"/>
                </a:solidFill>
                <a:sym typeface="Wingdings" pitchFamily="2" charset="2"/>
              </a:rPr>
              <a:t>High IPC</a:t>
            </a:r>
            <a:endParaRPr lang="en-US" sz="1900" smtClean="0"/>
          </a:p>
          <a:p>
            <a:pPr marL="457200" lvl="1" indent="-174625">
              <a:buClr>
                <a:schemeClr val="tx1"/>
              </a:buClr>
              <a:buSzPct val="100000"/>
              <a:buFont typeface="Wingdings" pitchFamily="2" charset="2"/>
              <a:buChar char="§"/>
            </a:pPr>
            <a:r>
              <a:rPr lang="en-US" sz="2000" b="1" smtClean="0"/>
              <a:t>Memory episode</a:t>
            </a:r>
            <a:r>
              <a:rPr lang="en-US" sz="1800" smtClean="0"/>
              <a:t>: </a:t>
            </a:r>
            <a:r>
              <a:rPr lang="en-US" sz="1900" smtClean="0"/>
              <a:t>Non-zero outstanding memory requests </a:t>
            </a:r>
            <a:r>
              <a:rPr lang="en-US" sz="1900" smtClean="0">
                <a:sym typeface="Wingdings" pitchFamily="2" charset="2"/>
              </a:rPr>
              <a:t> </a:t>
            </a:r>
            <a:r>
              <a:rPr lang="en-US" sz="1900" b="1" smtClean="0">
                <a:solidFill>
                  <a:srgbClr val="FF0000"/>
                </a:solidFill>
                <a:sym typeface="Wingdings" pitchFamily="2" charset="2"/>
              </a:rPr>
              <a:t>Low IPC</a:t>
            </a:r>
            <a:endParaRPr lang="en-US" sz="1900" smtClean="0"/>
          </a:p>
        </p:txBody>
      </p:sp>
      <p:sp>
        <p:nvSpPr>
          <p:cNvPr id="6" name="Slide Number Placeholder 5"/>
          <p:cNvSpPr>
            <a:spLocks noGrp="1"/>
          </p:cNvSpPr>
          <p:nvPr>
            <p:ph type="sldNum" sz="quarter" idx="11"/>
          </p:nvPr>
        </p:nvSpPr>
        <p:spPr/>
        <p:txBody>
          <a:bodyPr/>
          <a:lstStyle/>
          <a:p>
            <a:fld id="{4C76AC29-6A0F-4B9E-B956-3C9EFFA38962}" type="slidenum">
              <a:rPr lang="en-US" smtClean="0"/>
              <a:pPr/>
              <a:t>75</a:t>
            </a:fld>
            <a:endParaRPr lang="en-US"/>
          </a:p>
        </p:txBody>
      </p:sp>
      <p:sp>
        <p:nvSpPr>
          <p:cNvPr id="5" name="Rectangle 4"/>
          <p:cNvSpPr/>
          <p:nvPr/>
        </p:nvSpPr>
        <p:spPr>
          <a:xfrm>
            <a:off x="642910" y="5429264"/>
            <a:ext cx="7858180" cy="64294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400" b="1" u="sng" smtClean="0">
                <a:solidFill>
                  <a:srgbClr val="000000"/>
                </a:solidFill>
                <a:latin typeface="Tahoma"/>
              </a:rPr>
              <a:t>Goal</a:t>
            </a:r>
            <a:r>
              <a:rPr lang="en-US" sz="2400" smtClean="0">
                <a:solidFill>
                  <a:srgbClr val="000000"/>
                </a:solidFill>
                <a:latin typeface="Tahoma"/>
              </a:rPr>
              <a:t>: Minimize </a:t>
            </a:r>
            <a:r>
              <a:rPr lang="en-US" sz="2400" dirty="0" smtClean="0">
                <a:solidFill>
                  <a:srgbClr val="000000"/>
                </a:solidFill>
                <a:latin typeface="Tahoma"/>
              </a:rPr>
              <a:t>time spent in </a:t>
            </a:r>
            <a:r>
              <a:rPr lang="en-US" sz="2400" smtClean="0">
                <a:solidFill>
                  <a:srgbClr val="000000"/>
                </a:solidFill>
                <a:latin typeface="Tahoma"/>
              </a:rPr>
              <a:t>memory episodes</a:t>
            </a:r>
            <a:endParaRPr lang="en-US" sz="2400" dirty="0" smtClean="0">
              <a:solidFill>
                <a:srgbClr val="000000"/>
              </a:solidFill>
              <a:latin typeface="Tahoma"/>
            </a:endParaRPr>
          </a:p>
        </p:txBody>
      </p:sp>
      <p:grpSp>
        <p:nvGrpSpPr>
          <p:cNvPr id="67" name="Group 66"/>
          <p:cNvGrpSpPr/>
          <p:nvPr/>
        </p:nvGrpSpPr>
        <p:grpSpPr>
          <a:xfrm>
            <a:off x="571473" y="2500306"/>
            <a:ext cx="7858179" cy="2500330"/>
            <a:chOff x="357159" y="2357430"/>
            <a:chExt cx="7858179" cy="2500330"/>
          </a:xfrm>
        </p:grpSpPr>
        <p:cxnSp>
          <p:nvCxnSpPr>
            <p:cNvPr id="12" name="Straight Arrow Connector 11"/>
            <p:cNvCxnSpPr/>
            <p:nvPr/>
          </p:nvCxnSpPr>
          <p:spPr>
            <a:xfrm rot="16200000" flipV="1">
              <a:off x="428599" y="3428999"/>
              <a:ext cx="1571634"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461841" y="4074325"/>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708211" y="3793808"/>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952944" y="351391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374798" y="3486546"/>
              <a:ext cx="223915"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90417"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986501"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80396"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477056"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694891" y="3765819"/>
              <a:ext cx="335874"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969798" y="40737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1787"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7612" y="3653162"/>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3437" y="3373269"/>
              <a:ext cx="39331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86757" y="3598429"/>
              <a:ext cx="344155"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910" y="3318534"/>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5901" y="3038640"/>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0889" y="3317291"/>
              <a:ext cx="196660"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7549" y="359842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63375"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217706" y="40753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451376" y="3794786"/>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57652" y="393527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78076" y="3654426"/>
              <a:ext cx="3386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773058" y="3797912"/>
              <a:ext cx="261991"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003275" y="4081009"/>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96852" y="3941607"/>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396187" y="3110776"/>
              <a:ext cx="2214577" cy="707886"/>
            </a:xfrm>
            <a:prstGeom prst="rect">
              <a:avLst/>
            </a:prstGeom>
            <a:noFill/>
          </p:spPr>
          <p:txBody>
            <a:bodyPr wrap="square" rtlCol="0">
              <a:spAutoFit/>
            </a:bodyPr>
            <a:lstStyle/>
            <a:p>
              <a:pPr algn="ctr"/>
              <a:r>
                <a:rPr lang="en-US" sz="2000" smtClean="0">
                  <a:solidFill>
                    <a:srgbClr val="000000"/>
                  </a:solidFill>
                  <a:latin typeface="Tahoma"/>
                </a:rPr>
                <a:t>Outstanding memory requests</a:t>
              </a:r>
              <a:endParaRPr lang="en-US" sz="2000">
                <a:solidFill>
                  <a:srgbClr val="000000"/>
                </a:solidFill>
                <a:latin typeface="Tahoma"/>
              </a:endParaRPr>
            </a:p>
          </p:txBody>
        </p:sp>
        <p:sp>
          <p:nvSpPr>
            <p:cNvPr id="47" name="TextBox 46"/>
            <p:cNvSpPr txBox="1"/>
            <p:nvPr/>
          </p:nvSpPr>
          <p:spPr>
            <a:xfrm>
              <a:off x="7429520" y="4029022"/>
              <a:ext cx="785818" cy="400110"/>
            </a:xfrm>
            <a:prstGeom prst="rect">
              <a:avLst/>
            </a:prstGeom>
            <a:noFill/>
          </p:spPr>
          <p:txBody>
            <a:bodyPr wrap="square" rtlCol="0">
              <a:spAutoFit/>
            </a:bodyPr>
            <a:lstStyle/>
            <a:p>
              <a:pPr algn="ctr"/>
              <a:r>
                <a:rPr lang="en-US" sz="2000" smtClean="0">
                  <a:solidFill>
                    <a:srgbClr val="000000"/>
                  </a:solidFill>
                  <a:latin typeface="Tahoma"/>
                </a:rPr>
                <a:t>Time</a:t>
              </a:r>
              <a:endParaRPr lang="en-US" sz="2000">
                <a:solidFill>
                  <a:srgbClr val="000000"/>
                </a:solidFill>
                <a:latin typeface="Tahoma"/>
              </a:endParaRPr>
            </a:p>
          </p:txBody>
        </p:sp>
        <p:cxnSp>
          <p:nvCxnSpPr>
            <p:cNvPr id="55" name="Straight Arrow Connector 54"/>
            <p:cNvCxnSpPr>
              <a:endCxn id="47" idx="1"/>
            </p:cNvCxnSpPr>
            <p:nvPr/>
          </p:nvCxnSpPr>
          <p:spPr>
            <a:xfrm>
              <a:off x="1214414" y="4224342"/>
              <a:ext cx="6215106" cy="47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1571604" y="4429132"/>
              <a:ext cx="257176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00"/>
                  </a:solidFill>
                  <a:latin typeface="Tahoma"/>
                </a:rPr>
                <a:t>Memory episode</a:t>
              </a:r>
              <a:endParaRPr lang="en-US" b="1">
                <a:solidFill>
                  <a:srgbClr val="000000"/>
                </a:solidFill>
                <a:latin typeface="Tahoma"/>
              </a:endParaRPr>
            </a:p>
          </p:txBody>
        </p:sp>
        <p:sp>
          <p:nvSpPr>
            <p:cNvPr id="62" name="Rounded Rectangle 61"/>
            <p:cNvSpPr/>
            <p:nvPr/>
          </p:nvSpPr>
          <p:spPr>
            <a:xfrm>
              <a:off x="4143372" y="4429132"/>
              <a:ext cx="2214578"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00"/>
                  </a:solidFill>
                  <a:latin typeface="Tahoma"/>
                </a:rPr>
                <a:t>Compute episode</a:t>
              </a:r>
              <a:endParaRPr lang="en-US" b="1">
                <a:solidFill>
                  <a:srgbClr val="000000"/>
                </a:solidFill>
                <a:latin typeface="Tahoma"/>
              </a:endParaRPr>
            </a:p>
          </p:txBody>
        </p:sp>
        <p:sp>
          <p:nvSpPr>
            <p:cNvPr id="65" name="Rounded Rectangle 64"/>
            <p:cNvSpPr/>
            <p:nvPr/>
          </p:nvSpPr>
          <p:spPr>
            <a:xfrm>
              <a:off x="6357950" y="4429132"/>
              <a:ext cx="78581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latin typeface="Tahoma"/>
              </a:endParaRPr>
            </a:p>
          </p:txBody>
        </p:sp>
        <p:sp>
          <p:nvSpPr>
            <p:cNvPr id="66" name="Rounded Rectangle 65"/>
            <p:cNvSpPr/>
            <p:nvPr/>
          </p:nvSpPr>
          <p:spPr>
            <a:xfrm>
              <a:off x="1223938" y="4429132"/>
              <a:ext cx="347666"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latin typeface="Tahoma"/>
              </a:endParaRPr>
            </a:p>
          </p:txBody>
        </p:sp>
      </p:grpSp>
    </p:spTree>
    <p:extLst>
      <p:ext uri="{BB962C8B-B14F-4D97-AF65-F5344CB8AC3E}">
        <p14:creationId xmlns:p14="http://schemas.microsoft.com/office/powerpoint/2010/main" val="3345831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rmAutofit/>
          </a:bodyPr>
          <a:lstStyle/>
          <a:p>
            <a:pPr algn="ctr"/>
            <a:r>
              <a:rPr lang="en-US" dirty="0" smtClean="0"/>
              <a:t>How </a:t>
            </a:r>
            <a:r>
              <a:rPr lang="en-US" smtClean="0"/>
              <a:t>to Minimize Memory Episode Time</a:t>
            </a:r>
            <a:endParaRPr lang="en-US" dirty="0"/>
          </a:p>
        </p:txBody>
      </p:sp>
      <p:sp>
        <p:nvSpPr>
          <p:cNvPr id="5" name="Content Placeholder 2"/>
          <p:cNvSpPr>
            <a:spLocks noGrp="1"/>
          </p:cNvSpPr>
          <p:nvPr>
            <p:ph idx="1"/>
          </p:nvPr>
        </p:nvSpPr>
        <p:spPr>
          <a:xfrm>
            <a:off x="1285852" y="1785926"/>
            <a:ext cx="7858180" cy="1428760"/>
          </a:xfrm>
        </p:spPr>
        <p:txBody>
          <a:bodyPr>
            <a:noAutofit/>
          </a:bodyPr>
          <a:lstStyle/>
          <a:p>
            <a:pPr marL="0" indent="0">
              <a:buClr>
                <a:schemeClr val="tx1"/>
              </a:buClr>
              <a:buSzPct val="100000"/>
              <a:buFont typeface="Wingdings" pitchFamily="2" charset="2"/>
              <a:buChar char="§"/>
            </a:pPr>
            <a:r>
              <a:rPr lang="en-US" sz="2000" dirty="0" smtClean="0"/>
              <a:t>  Minimizes time spent in memory episodes across </a:t>
            </a:r>
            <a:r>
              <a:rPr lang="en-US" sz="2000" smtClean="0"/>
              <a:t>all threads</a:t>
            </a:r>
            <a:endParaRPr lang="en-US" sz="2000" dirty="0" smtClean="0"/>
          </a:p>
          <a:p>
            <a:pPr marL="0" indent="0">
              <a:buClr>
                <a:schemeClr val="tx1"/>
              </a:buClr>
              <a:buSzPct val="100000"/>
              <a:buFont typeface="Wingdings" pitchFamily="2" charset="2"/>
              <a:buChar char="§"/>
            </a:pPr>
            <a:r>
              <a:rPr lang="en-US" sz="2000" dirty="0" smtClean="0"/>
              <a:t>  Supported by </a:t>
            </a:r>
            <a:r>
              <a:rPr lang="en-US" sz="2000" err="1" smtClean="0"/>
              <a:t>queueing</a:t>
            </a:r>
            <a:r>
              <a:rPr lang="en-US" sz="2000" smtClean="0"/>
              <a:t> theory:</a:t>
            </a:r>
          </a:p>
          <a:p>
            <a:pPr marL="327025" lvl="1" indent="0">
              <a:buClr>
                <a:schemeClr val="tx1"/>
              </a:buClr>
              <a:buSzPct val="100000"/>
              <a:buFont typeface="Wingdings" pitchFamily="2" charset="2"/>
              <a:buChar char="§"/>
            </a:pPr>
            <a:r>
              <a:rPr lang="en-US" sz="2000" smtClean="0">
                <a:solidFill>
                  <a:srgbClr val="FF0000"/>
                </a:solidFill>
              </a:rPr>
              <a:t> Shortest-Remaining-Processing-Time</a:t>
            </a:r>
            <a:r>
              <a:rPr lang="en-US" sz="2000" smtClean="0"/>
              <a:t> scheduling is optimal in single-server queue</a:t>
            </a:r>
            <a:endParaRPr lang="en-US" sz="2000" dirty="0" smtClean="0"/>
          </a:p>
        </p:txBody>
      </p:sp>
      <p:sp>
        <p:nvSpPr>
          <p:cNvPr id="4" name="Rectangle 3"/>
          <p:cNvSpPr/>
          <p:nvPr/>
        </p:nvSpPr>
        <p:spPr>
          <a:xfrm>
            <a:off x="428596" y="3429000"/>
            <a:ext cx="8215370"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000" smtClean="0">
                <a:solidFill>
                  <a:srgbClr val="000000"/>
                </a:solidFill>
                <a:latin typeface="Tahoma"/>
              </a:rPr>
              <a:t>Remaining length of a memory episode?</a:t>
            </a:r>
          </a:p>
        </p:txBody>
      </p:sp>
      <p:pic>
        <p:nvPicPr>
          <p:cNvPr id="12" name="Picture 11" descr="light_bulb.png"/>
          <p:cNvPicPr>
            <a:picLocks noChangeAspect="1"/>
          </p:cNvPicPr>
          <p:nvPr/>
        </p:nvPicPr>
        <p:blipFill>
          <a:blip r:embed="rId3" cstate="print"/>
          <a:stretch>
            <a:fillRect/>
          </a:stretch>
        </p:blipFill>
        <p:spPr>
          <a:xfrm>
            <a:off x="357158" y="857232"/>
            <a:ext cx="928693" cy="931820"/>
          </a:xfrm>
          <a:prstGeom prst="rect">
            <a:avLst/>
          </a:prstGeom>
        </p:spPr>
      </p:pic>
      <p:sp>
        <p:nvSpPr>
          <p:cNvPr id="13" name="Rectangle 12"/>
          <p:cNvSpPr/>
          <p:nvPr/>
        </p:nvSpPr>
        <p:spPr>
          <a:xfrm>
            <a:off x="1357290" y="1071546"/>
            <a:ext cx="728667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r>
              <a:rPr lang="en-US" sz="2000" smtClean="0">
                <a:solidFill>
                  <a:srgbClr val="000000"/>
                </a:solidFill>
                <a:latin typeface="Tahoma"/>
              </a:rPr>
              <a:t> Prioritize thread whose memory episode will end the soonest </a:t>
            </a:r>
          </a:p>
        </p:txBody>
      </p:sp>
      <p:grpSp>
        <p:nvGrpSpPr>
          <p:cNvPr id="128" name="Group 127"/>
          <p:cNvGrpSpPr/>
          <p:nvPr/>
        </p:nvGrpSpPr>
        <p:grpSpPr>
          <a:xfrm>
            <a:off x="1142977" y="4071942"/>
            <a:ext cx="6854658" cy="2286016"/>
            <a:chOff x="1142977" y="4071942"/>
            <a:chExt cx="6854658" cy="2286016"/>
          </a:xfrm>
        </p:grpSpPr>
        <p:sp>
          <p:nvSpPr>
            <p:cNvPr id="91" name="TextBox 90"/>
            <p:cNvSpPr txBox="1"/>
            <p:nvPr/>
          </p:nvSpPr>
          <p:spPr>
            <a:xfrm>
              <a:off x="7215207" y="5857892"/>
              <a:ext cx="782428" cy="400110"/>
            </a:xfrm>
            <a:prstGeom prst="rect">
              <a:avLst/>
            </a:prstGeom>
            <a:noFill/>
          </p:spPr>
          <p:txBody>
            <a:bodyPr wrap="square" rtlCol="0">
              <a:spAutoFit/>
            </a:bodyPr>
            <a:lstStyle/>
            <a:p>
              <a:pPr algn="ctr"/>
              <a:r>
                <a:rPr lang="en-US" sz="2000" smtClean="0">
                  <a:solidFill>
                    <a:srgbClr val="000000"/>
                  </a:solidFill>
                  <a:latin typeface="Tahoma"/>
                </a:rPr>
                <a:t>Time</a:t>
              </a:r>
              <a:endParaRPr lang="en-US" sz="2000">
                <a:solidFill>
                  <a:srgbClr val="000000"/>
                </a:solidFill>
                <a:latin typeface="Tahoma"/>
              </a:endParaRPr>
            </a:p>
          </p:txBody>
        </p:sp>
        <p:cxnSp>
          <p:nvCxnSpPr>
            <p:cNvPr id="92" name="Straight Arrow Connector 91"/>
            <p:cNvCxnSpPr/>
            <p:nvPr/>
          </p:nvCxnSpPr>
          <p:spPr>
            <a:xfrm rot="5400000" flipH="1" flipV="1">
              <a:off x="1002697" y="5143512"/>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32185" y="6072206"/>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2325094" y="589361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5" name="Straight Connector 94"/>
            <p:cNvCxnSpPr/>
            <p:nvPr/>
          </p:nvCxnSpPr>
          <p:spPr>
            <a:xfrm rot="5400000" flipH="1" flipV="1">
              <a:off x="2683078" y="553562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6" name="Straight Connector 95"/>
            <p:cNvCxnSpPr/>
            <p:nvPr/>
          </p:nvCxnSpPr>
          <p:spPr>
            <a:xfrm rot="5400000" flipH="1" flipV="1">
              <a:off x="3038680" y="517843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7" name="Straight Connector 96"/>
            <p:cNvCxnSpPr/>
            <p:nvPr/>
          </p:nvCxnSpPr>
          <p:spPr>
            <a:xfrm rot="5400000" flipH="1" flipV="1">
              <a:off x="3611772" y="5179231"/>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2503689" y="571501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5" name="Straight Connector 104"/>
            <p:cNvCxnSpPr/>
            <p:nvPr/>
          </p:nvCxnSpPr>
          <p:spPr>
            <a:xfrm>
              <a:off x="2860879" y="5356238"/>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6" name="Straight Connector 105"/>
            <p:cNvCxnSpPr/>
            <p:nvPr/>
          </p:nvCxnSpPr>
          <p:spPr>
            <a:xfrm>
              <a:off x="3218069" y="4999048"/>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a:off x="3789573" y="5356238"/>
              <a:ext cx="278972"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13" name="TextBox 112"/>
            <p:cNvSpPr txBox="1"/>
            <p:nvPr/>
          </p:nvSpPr>
          <p:spPr>
            <a:xfrm rot="16200000">
              <a:off x="430293" y="4784626"/>
              <a:ext cx="2071699" cy="646331"/>
            </a:xfrm>
            <a:prstGeom prst="rect">
              <a:avLst/>
            </a:prstGeom>
            <a:noFill/>
          </p:spPr>
          <p:txBody>
            <a:bodyPr wrap="square" rtlCol="0">
              <a:spAutoFit/>
            </a:bodyPr>
            <a:lstStyle/>
            <a:p>
              <a:pPr algn="ctr"/>
              <a:r>
                <a:rPr lang="en-US" smtClean="0">
                  <a:solidFill>
                    <a:srgbClr val="000000"/>
                  </a:solidFill>
                  <a:latin typeface="Tahoma"/>
                </a:rPr>
                <a:t>Outstanding </a:t>
              </a:r>
            </a:p>
            <a:p>
              <a:pPr algn="ctr"/>
              <a:r>
                <a:rPr lang="en-US" smtClean="0">
                  <a:solidFill>
                    <a:srgbClr val="000000"/>
                  </a:solidFill>
                  <a:latin typeface="Tahoma"/>
                </a:rPr>
                <a:t>memory requests</a:t>
              </a:r>
              <a:endParaRPr lang="en-US">
                <a:solidFill>
                  <a:srgbClr val="000000"/>
                </a:solidFill>
                <a:latin typeface="Tahoma"/>
              </a:endParaRPr>
            </a:p>
          </p:txBody>
        </p:sp>
        <p:cxnSp>
          <p:nvCxnSpPr>
            <p:cNvPr id="120" name="Straight Connector 119"/>
            <p:cNvCxnSpPr/>
            <p:nvPr/>
          </p:nvCxnSpPr>
          <p:spPr>
            <a:xfrm rot="5400000">
              <a:off x="2962050" y="5249875"/>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068545" y="5357826"/>
              <a:ext cx="314327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211421" y="4857760"/>
              <a:ext cx="2643206" cy="430887"/>
            </a:xfrm>
            <a:prstGeom prst="rect">
              <a:avLst/>
            </a:prstGeom>
            <a:noFill/>
          </p:spPr>
          <p:txBody>
            <a:bodyPr wrap="square" rtlCol="0">
              <a:spAutoFit/>
            </a:bodyPr>
            <a:lstStyle/>
            <a:p>
              <a:pPr algn="ctr"/>
              <a:r>
                <a:rPr lang="en-US" sz="2200" smtClean="0">
                  <a:solidFill>
                    <a:srgbClr val="FF0000"/>
                  </a:solidFill>
                  <a:latin typeface="Tahoma"/>
                </a:rPr>
                <a:t>How much longer?</a:t>
              </a:r>
              <a:endParaRPr lang="en-US" sz="2200">
                <a:solidFill>
                  <a:srgbClr val="FF0000"/>
                </a:solidFill>
                <a:latin typeface="Tahoma"/>
              </a:endParaRPr>
            </a:p>
          </p:txBody>
        </p:sp>
      </p:grpSp>
      <p:sp>
        <p:nvSpPr>
          <p:cNvPr id="129" name="Slide Number Placeholder 128"/>
          <p:cNvSpPr>
            <a:spLocks noGrp="1"/>
          </p:cNvSpPr>
          <p:nvPr>
            <p:ph type="sldNum" sz="quarter" idx="11"/>
          </p:nvPr>
        </p:nvSpPr>
        <p:spPr/>
        <p:txBody>
          <a:bodyPr/>
          <a:lstStyle/>
          <a:p>
            <a:fld id="{323594FA-E141-4234-AE05-360401972BE7}" type="slidenum">
              <a:rPr lang="en-US" altLang="en-US" smtClean="0"/>
              <a:pPr/>
              <a:t>76</a:t>
            </a:fld>
            <a:endParaRPr lang="en-US" altLang="en-US"/>
          </a:p>
        </p:txBody>
      </p:sp>
    </p:spTree>
    <p:extLst>
      <p:ext uri="{BB962C8B-B14F-4D97-AF65-F5344CB8AC3E}">
        <p14:creationId xmlns:p14="http://schemas.microsoft.com/office/powerpoint/2010/main" val="325756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Predicting Memory Episode Lengths</a:t>
            </a:r>
            <a:endParaRPr lang="en-US"/>
          </a:p>
        </p:txBody>
      </p:sp>
      <p:sp>
        <p:nvSpPr>
          <p:cNvPr id="3" name="Content Placeholder 2"/>
          <p:cNvSpPr>
            <a:spLocks noGrp="1"/>
          </p:cNvSpPr>
          <p:nvPr>
            <p:ph idx="1"/>
          </p:nvPr>
        </p:nvSpPr>
        <p:spPr>
          <a:xfrm>
            <a:off x="457200" y="4572008"/>
            <a:ext cx="8229600" cy="1643074"/>
          </a:xfrm>
        </p:spPr>
        <p:txBody>
          <a:bodyPr>
            <a:noAutofit/>
          </a:bodyPr>
          <a:lstStyle/>
          <a:p>
            <a:pPr marL="0" indent="0">
              <a:buNone/>
            </a:pPr>
            <a:r>
              <a:rPr lang="en-US" sz="2200" smtClean="0"/>
              <a:t>Large </a:t>
            </a:r>
            <a:r>
              <a:rPr lang="en-US" sz="2200" b="1" smtClean="0"/>
              <a:t>attained service </a:t>
            </a:r>
            <a:r>
              <a:rPr lang="en-US" sz="2200" smtClean="0">
                <a:sym typeface="Wingdings" pitchFamily="2" charset="2"/>
              </a:rPr>
              <a:t></a:t>
            </a:r>
            <a:r>
              <a:rPr lang="en-US" sz="2200" smtClean="0"/>
              <a:t> Large expected </a:t>
            </a:r>
            <a:r>
              <a:rPr lang="en-US" sz="2200" b="1" smtClean="0"/>
              <a:t>remaining service</a:t>
            </a:r>
          </a:p>
          <a:p>
            <a:pPr marL="0" indent="0">
              <a:buNone/>
            </a:pPr>
            <a:endParaRPr lang="en-US" sz="1800" b="1" smtClean="0">
              <a:solidFill>
                <a:srgbClr val="FF0000"/>
              </a:solidFill>
            </a:endParaRPr>
          </a:p>
          <a:p>
            <a:pPr marL="0" indent="0">
              <a:buNone/>
            </a:pPr>
            <a:r>
              <a:rPr lang="en-US" sz="2200" smtClean="0"/>
              <a:t>Q: Why?</a:t>
            </a:r>
          </a:p>
          <a:p>
            <a:pPr marL="0" indent="0">
              <a:buNone/>
            </a:pPr>
            <a:r>
              <a:rPr lang="en-US" sz="2200" smtClean="0"/>
              <a:t>A: Memory episode lengths are </a:t>
            </a:r>
            <a:r>
              <a:rPr lang="en-US" sz="2200" b="1" smtClean="0"/>
              <a:t>Pareto distributed…</a:t>
            </a:r>
            <a:endParaRPr lang="en-US" sz="2200" smtClean="0"/>
          </a:p>
        </p:txBody>
      </p:sp>
      <p:sp>
        <p:nvSpPr>
          <p:cNvPr id="34" name="Slide Number Placeholder 33"/>
          <p:cNvSpPr>
            <a:spLocks noGrp="1"/>
          </p:cNvSpPr>
          <p:nvPr>
            <p:ph type="sldNum" sz="quarter" idx="11"/>
          </p:nvPr>
        </p:nvSpPr>
        <p:spPr>
          <a:xfrm>
            <a:off x="6553200" y="6215082"/>
            <a:ext cx="2133600" cy="457200"/>
          </a:xfrm>
        </p:spPr>
        <p:txBody>
          <a:bodyPr/>
          <a:lstStyle/>
          <a:p>
            <a:fld id="{4C76AC29-6A0F-4B9E-B956-3C9EFFA38962}" type="slidenum">
              <a:rPr lang="en-US" smtClean="0"/>
              <a:pPr/>
              <a:t>77</a:t>
            </a:fld>
            <a:endParaRPr lang="en-US"/>
          </a:p>
        </p:txBody>
      </p:sp>
      <p:sp>
        <p:nvSpPr>
          <p:cNvPr id="4" name="Rectangle 3"/>
          <p:cNvSpPr/>
          <p:nvPr/>
        </p:nvSpPr>
        <p:spPr>
          <a:xfrm>
            <a:off x="500034" y="1071546"/>
            <a:ext cx="800105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smtClean="0">
                <a:solidFill>
                  <a:srgbClr val="000000"/>
                </a:solidFill>
                <a:latin typeface="Tahoma"/>
              </a:rPr>
              <a:t>We discovered: past is excellent </a:t>
            </a:r>
            <a:r>
              <a:rPr lang="en-US" sz="2200" dirty="0" smtClean="0">
                <a:solidFill>
                  <a:srgbClr val="000000"/>
                </a:solidFill>
                <a:latin typeface="Tahoma"/>
              </a:rPr>
              <a:t>predictor </a:t>
            </a:r>
            <a:r>
              <a:rPr lang="en-US" sz="2200" smtClean="0">
                <a:solidFill>
                  <a:srgbClr val="000000"/>
                </a:solidFill>
                <a:latin typeface="Tahoma"/>
              </a:rPr>
              <a:t>for future</a:t>
            </a:r>
          </a:p>
        </p:txBody>
      </p:sp>
      <p:grpSp>
        <p:nvGrpSpPr>
          <p:cNvPr id="44" name="Group 43"/>
          <p:cNvGrpSpPr/>
          <p:nvPr/>
        </p:nvGrpSpPr>
        <p:grpSpPr>
          <a:xfrm>
            <a:off x="1142976" y="1643050"/>
            <a:ext cx="6858048" cy="2891686"/>
            <a:chOff x="1428728" y="1785927"/>
            <a:chExt cx="6858048" cy="2891686"/>
          </a:xfrm>
        </p:grpSpPr>
        <p:sp>
          <p:nvSpPr>
            <p:cNvPr id="42" name="TextBox 41"/>
            <p:cNvSpPr txBox="1"/>
            <p:nvPr/>
          </p:nvSpPr>
          <p:spPr>
            <a:xfrm>
              <a:off x="7504348" y="3571876"/>
              <a:ext cx="782428" cy="400110"/>
            </a:xfrm>
            <a:prstGeom prst="rect">
              <a:avLst/>
            </a:prstGeom>
            <a:noFill/>
          </p:spPr>
          <p:txBody>
            <a:bodyPr wrap="square" rtlCol="0">
              <a:spAutoFit/>
            </a:bodyPr>
            <a:lstStyle/>
            <a:p>
              <a:pPr algn="ctr"/>
              <a:r>
                <a:rPr lang="en-US" sz="2000" smtClean="0">
                  <a:solidFill>
                    <a:srgbClr val="000000"/>
                  </a:solidFill>
                  <a:latin typeface="Tahoma"/>
                </a:rPr>
                <a:t>Time</a:t>
              </a:r>
              <a:endParaRPr lang="en-US" sz="2000">
                <a:solidFill>
                  <a:srgbClr val="000000"/>
                </a:solidFill>
                <a:latin typeface="Tahoma"/>
              </a:endParaRPr>
            </a:p>
          </p:txBody>
        </p:sp>
        <p:cxnSp>
          <p:nvCxnSpPr>
            <p:cNvPr id="8" name="Straight Arrow Connector 7"/>
            <p:cNvCxnSpPr/>
            <p:nvPr/>
          </p:nvCxnSpPr>
          <p:spPr>
            <a:xfrm rot="5400000" flipH="1" flipV="1">
              <a:off x="1288448" y="2857497"/>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17936" y="3786191"/>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610845" y="360759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rot="5400000" flipH="1" flipV="1">
              <a:off x="296882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rot="5400000" flipH="1" flipV="1">
              <a:off x="332443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5400000" flipH="1" flipV="1">
              <a:off x="3897523" y="2893216"/>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rot="5400000" flipH="1" flipV="1">
              <a:off x="439600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rot="5400000" flipH="1" flipV="1">
              <a:off x="482621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5400000" flipH="1" flipV="1">
              <a:off x="525325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rot="5400000" flipH="1" flipV="1">
              <a:off x="5539009" y="2893216"/>
              <a:ext cx="357984"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rot="5400000" flipH="1" flipV="1">
              <a:off x="589619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rot="5400000" flipH="1" flipV="1">
              <a:off x="6254977" y="360680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2789440"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3146630"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3503820" y="2713033"/>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a:off x="4075324" y="3070223"/>
              <a:ext cx="500066"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4575390" y="271303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5004018" y="235584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432646" y="2713033"/>
              <a:ext cx="285752"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718398"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6075588"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43" name="TextBox 42"/>
            <p:cNvSpPr txBox="1"/>
            <p:nvPr/>
          </p:nvSpPr>
          <p:spPr>
            <a:xfrm rot="16200000">
              <a:off x="716044" y="2498611"/>
              <a:ext cx="2071699" cy="646331"/>
            </a:xfrm>
            <a:prstGeom prst="rect">
              <a:avLst/>
            </a:prstGeom>
            <a:noFill/>
          </p:spPr>
          <p:txBody>
            <a:bodyPr wrap="square" rtlCol="0">
              <a:spAutoFit/>
            </a:bodyPr>
            <a:lstStyle/>
            <a:p>
              <a:pPr algn="ctr"/>
              <a:r>
                <a:rPr lang="en-US" smtClean="0">
                  <a:solidFill>
                    <a:srgbClr val="000000"/>
                  </a:solidFill>
                  <a:latin typeface="Tahoma"/>
                </a:rPr>
                <a:t>Outstanding </a:t>
              </a:r>
            </a:p>
            <a:p>
              <a:pPr algn="ctr"/>
              <a:r>
                <a:rPr lang="en-US" smtClean="0">
                  <a:solidFill>
                    <a:srgbClr val="000000"/>
                  </a:solidFill>
                  <a:latin typeface="Tahoma"/>
                </a:rPr>
                <a:t>memory requests</a:t>
              </a:r>
              <a:endParaRPr lang="en-US">
                <a:solidFill>
                  <a:srgbClr val="000000"/>
                </a:solidFill>
                <a:latin typeface="Tahoma"/>
              </a:endParaRPr>
            </a:p>
          </p:txBody>
        </p:sp>
        <p:cxnSp>
          <p:nvCxnSpPr>
            <p:cNvPr id="45" name="Straight Connector 44"/>
            <p:cNvCxnSpPr/>
            <p:nvPr/>
          </p:nvCxnSpPr>
          <p:spPr>
            <a:xfrm rot="5400000">
              <a:off x="3182349" y="3036092"/>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89440" y="3929067"/>
              <a:ext cx="1500198"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89638" y="3929067"/>
              <a:ext cx="2143140"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89638" y="3987234"/>
              <a:ext cx="2639816" cy="677108"/>
            </a:xfrm>
            <a:prstGeom prst="rect">
              <a:avLst/>
            </a:prstGeom>
            <a:noFill/>
          </p:spPr>
          <p:txBody>
            <a:bodyPr wrap="square" rtlCol="0">
              <a:spAutoFit/>
            </a:bodyPr>
            <a:lstStyle/>
            <a:p>
              <a:pPr algn="ctr"/>
              <a:r>
                <a:rPr lang="en-US" sz="2000" b="1" smtClean="0">
                  <a:solidFill>
                    <a:srgbClr val="FF0000"/>
                  </a:solidFill>
                  <a:latin typeface="Tahoma"/>
                </a:rPr>
                <a:t>Remaining service</a:t>
              </a:r>
            </a:p>
            <a:p>
              <a:pPr algn="ctr"/>
              <a:r>
                <a:rPr lang="en-US" smtClean="0">
                  <a:solidFill>
                    <a:srgbClr val="000000"/>
                  </a:solidFill>
                  <a:latin typeface="Tahoma"/>
                </a:rPr>
                <a:t>FUTURE</a:t>
              </a:r>
              <a:endParaRPr lang="en-US">
                <a:solidFill>
                  <a:srgbClr val="000000"/>
                </a:solidFill>
                <a:latin typeface="Tahoma"/>
              </a:endParaRPr>
            </a:p>
          </p:txBody>
        </p:sp>
        <p:sp>
          <p:nvSpPr>
            <p:cNvPr id="51" name="TextBox 50"/>
            <p:cNvSpPr txBox="1"/>
            <p:nvPr/>
          </p:nvSpPr>
          <p:spPr>
            <a:xfrm>
              <a:off x="1928794" y="4000505"/>
              <a:ext cx="2357454" cy="677108"/>
            </a:xfrm>
            <a:prstGeom prst="rect">
              <a:avLst/>
            </a:prstGeom>
            <a:noFill/>
          </p:spPr>
          <p:txBody>
            <a:bodyPr wrap="square" rtlCol="0">
              <a:spAutoFit/>
            </a:bodyPr>
            <a:lstStyle/>
            <a:p>
              <a:pPr algn="ctr"/>
              <a:r>
                <a:rPr lang="en-US" sz="2000" b="1" smtClean="0">
                  <a:solidFill>
                    <a:srgbClr val="FF0000"/>
                  </a:solidFill>
                  <a:latin typeface="Tahoma"/>
                </a:rPr>
                <a:t>Attained service</a:t>
              </a:r>
            </a:p>
            <a:p>
              <a:pPr algn="ctr"/>
              <a:r>
                <a:rPr lang="en-US" smtClean="0">
                  <a:solidFill>
                    <a:srgbClr val="000000"/>
                  </a:solidFill>
                  <a:latin typeface="Tahoma"/>
                </a:rPr>
                <a:t>PAST</a:t>
              </a:r>
              <a:endParaRPr lang="en-US">
                <a:solidFill>
                  <a:srgbClr val="000000"/>
                </a:solidFill>
                <a:latin typeface="Tahoma"/>
              </a:endParaRPr>
            </a:p>
          </p:txBody>
        </p:sp>
        <p:cxnSp>
          <p:nvCxnSpPr>
            <p:cNvPr id="36" name="Straight Connector 35"/>
            <p:cNvCxnSpPr/>
            <p:nvPr/>
          </p:nvCxnSpPr>
          <p:spPr>
            <a:xfrm rot="5400000">
              <a:off x="3181554" y="3035298"/>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33834" y="1785926"/>
            <a:ext cx="3929090" cy="26432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Tahoma"/>
            </a:endParaRPr>
          </a:p>
        </p:txBody>
      </p:sp>
    </p:spTree>
    <p:extLst>
      <p:ext uri="{BB962C8B-B14F-4D97-AF65-F5344CB8AC3E}">
        <p14:creationId xmlns:p14="http://schemas.microsoft.com/office/powerpoint/2010/main" val="23581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Pareto Distribution </a:t>
            </a:r>
            <a:r>
              <a:rPr lang="en-US" sz="3200" smtClean="0"/>
              <a:t>of Memory </a:t>
            </a:r>
            <a:r>
              <a:rPr lang="en-US" sz="3200" dirty="0" smtClean="0"/>
              <a:t>Episode Lengths</a:t>
            </a:r>
            <a:endParaRPr lang="en-US" sz="3200" dirty="0"/>
          </a:p>
        </p:txBody>
      </p:sp>
      <p:sp>
        <p:nvSpPr>
          <p:cNvPr id="4" name="Slide Number Placeholder 3"/>
          <p:cNvSpPr>
            <a:spLocks noGrp="1"/>
          </p:cNvSpPr>
          <p:nvPr>
            <p:ph type="sldNum" sz="quarter" idx="11"/>
          </p:nvPr>
        </p:nvSpPr>
        <p:spPr/>
        <p:txBody>
          <a:bodyPr/>
          <a:lstStyle/>
          <a:p>
            <a:fld id="{4C76AC29-6A0F-4B9E-B956-3C9EFFA38962}" type="slidenum">
              <a:rPr lang="en-US" smtClean="0"/>
              <a:pPr/>
              <a:t>78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500035" y="1652933"/>
            <a:ext cx="3878662" cy="2786082"/>
          </a:xfrm>
          <a:prstGeom prst="rect">
            <a:avLst/>
          </a:prstGeom>
          <a:noFill/>
          <a:ln w="9525">
            <a:noFill/>
            <a:miter lim="800000"/>
            <a:headEnd/>
            <a:tailEnd/>
          </a:ln>
        </p:spPr>
      </p:pic>
      <p:sp>
        <p:nvSpPr>
          <p:cNvPr id="8" name="Content Placeholder 2"/>
          <p:cNvSpPr txBox="1">
            <a:spLocks/>
          </p:cNvSpPr>
          <p:nvPr/>
        </p:nvSpPr>
        <p:spPr bwMode="auto">
          <a:xfrm>
            <a:off x="1785918" y="1255083"/>
            <a:ext cx="1714512" cy="42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eaLnBrk="0" hangingPunct="0">
              <a:spcBef>
                <a:spcPct val="20000"/>
              </a:spcBef>
              <a:buClr>
                <a:srgbClr val="CC9900"/>
              </a:buClr>
              <a:buSzPct val="65000"/>
              <a:buFont typeface="Wingdings" pitchFamily="2" charset="2"/>
              <a:buNone/>
              <a:defRPr/>
            </a:pPr>
            <a:r>
              <a:rPr lang="en-US" sz="2400" kern="0" smtClean="0">
                <a:solidFill>
                  <a:srgbClr val="000000"/>
                </a:solidFill>
                <a:latin typeface="Times New Roman" pitchFamily="18" charset="0"/>
                <a:cs typeface="Times New Roman" pitchFamily="18" charset="0"/>
              </a:rPr>
              <a:t>401.bzip2</a:t>
            </a:r>
          </a:p>
        </p:txBody>
      </p:sp>
      <p:sp>
        <p:nvSpPr>
          <p:cNvPr id="7" name="Rectangle 6"/>
          <p:cNvSpPr/>
          <p:nvPr/>
        </p:nvSpPr>
        <p:spPr>
          <a:xfrm>
            <a:off x="571472" y="5072074"/>
            <a:ext cx="8001056"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r>
              <a:rPr lang="en-US" sz="2200" smtClean="0">
                <a:solidFill>
                  <a:srgbClr val="000000"/>
                </a:solidFill>
                <a:latin typeface="Tahoma"/>
              </a:rPr>
              <a:t>Favoring </a:t>
            </a:r>
            <a:r>
              <a:rPr lang="en-US" sz="2200" b="1" smtClean="0">
                <a:solidFill>
                  <a:srgbClr val="000000"/>
                </a:solidFill>
                <a:latin typeface="Tahoma"/>
              </a:rPr>
              <a:t>least-attained-service</a:t>
            </a:r>
            <a:r>
              <a:rPr lang="en-US" sz="2200" smtClean="0">
                <a:solidFill>
                  <a:srgbClr val="000000"/>
                </a:solidFill>
                <a:latin typeface="Tahoma"/>
              </a:rPr>
              <a:t> memory episode </a:t>
            </a:r>
          </a:p>
          <a:p>
            <a:r>
              <a:rPr lang="en-US" sz="2200" smtClean="0">
                <a:solidFill>
                  <a:srgbClr val="000000"/>
                </a:solidFill>
                <a:latin typeface="Tahoma"/>
              </a:rPr>
              <a:t> </a:t>
            </a:r>
            <a:r>
              <a:rPr lang="en-US" sz="2800" b="1" smtClean="0">
                <a:solidFill>
                  <a:srgbClr val="000000"/>
                </a:solidFill>
                <a:latin typeface="Tahoma"/>
              </a:rPr>
              <a:t>=</a:t>
            </a:r>
            <a:r>
              <a:rPr lang="en-US" sz="2200" smtClean="0">
                <a:solidFill>
                  <a:srgbClr val="000000"/>
                </a:solidFill>
                <a:latin typeface="Tahoma"/>
              </a:rPr>
              <a:t> </a:t>
            </a:r>
            <a:r>
              <a:rPr lang="en-US" sz="2200" smtClean="0">
                <a:solidFill>
                  <a:srgbClr val="000000"/>
                </a:solidFill>
                <a:latin typeface="Tahoma"/>
                <a:sym typeface="Wingdings" pitchFamily="2" charset="2"/>
              </a:rPr>
              <a:t>Favoring memory episode which will </a:t>
            </a:r>
            <a:r>
              <a:rPr lang="en-US" sz="2200" b="1" smtClean="0">
                <a:solidFill>
                  <a:srgbClr val="000000"/>
                </a:solidFill>
                <a:latin typeface="Tahoma"/>
                <a:sym typeface="Wingdings" pitchFamily="2" charset="2"/>
              </a:rPr>
              <a:t>end the soonest</a:t>
            </a:r>
            <a:endParaRPr lang="en-US" sz="2200" b="1" smtClean="0">
              <a:solidFill>
                <a:srgbClr val="000000"/>
              </a:solidFill>
              <a:latin typeface="Tahoma"/>
            </a:endParaRPr>
          </a:p>
        </p:txBody>
      </p:sp>
      <p:sp>
        <p:nvSpPr>
          <p:cNvPr id="9" name="TextBox 8"/>
          <p:cNvSpPr txBox="1"/>
          <p:nvPr/>
        </p:nvSpPr>
        <p:spPr>
          <a:xfrm rot="16200000">
            <a:off x="-822699" y="2687655"/>
            <a:ext cx="2786082" cy="430887"/>
          </a:xfrm>
          <a:prstGeom prst="rect">
            <a:avLst/>
          </a:prstGeom>
          <a:solidFill>
            <a:schemeClr val="bg1"/>
          </a:solidFill>
        </p:spPr>
        <p:txBody>
          <a:bodyPr wrap="square" rtlCol="0">
            <a:spAutoFit/>
          </a:bodyPr>
          <a:lstStyle/>
          <a:p>
            <a:pPr algn="ctr"/>
            <a:r>
              <a:rPr lang="en-US" sz="2200" smtClean="0">
                <a:solidFill>
                  <a:srgbClr val="000000"/>
                </a:solidFill>
                <a:latin typeface="Times New Roman" pitchFamily="18" charset="0"/>
                <a:cs typeface="Times New Roman" pitchFamily="18" charset="0"/>
              </a:rPr>
              <a:t>Pr{Mem</a:t>
            </a:r>
            <a:r>
              <a:rPr lang="en-US" sz="2000" smtClean="0">
                <a:solidFill>
                  <a:srgbClr val="000000"/>
                </a:solidFill>
                <a:latin typeface="Times New Roman" pitchFamily="18" charset="0"/>
                <a:cs typeface="Times New Roman" pitchFamily="18" charset="0"/>
              </a:rPr>
              <a:t>. episode &gt; x}</a:t>
            </a:r>
            <a:endParaRPr lang="en-US" sz="2000">
              <a:solidFill>
                <a:srgbClr val="000000"/>
              </a:solidFill>
              <a:latin typeface="Times New Roman" pitchFamily="18" charset="0"/>
              <a:cs typeface="Times New Roman" pitchFamily="18" charset="0"/>
            </a:endParaRPr>
          </a:p>
        </p:txBody>
      </p:sp>
      <p:sp>
        <p:nvSpPr>
          <p:cNvPr id="10" name="TextBox 9"/>
          <p:cNvSpPr txBox="1"/>
          <p:nvPr/>
        </p:nvSpPr>
        <p:spPr>
          <a:xfrm>
            <a:off x="2000232" y="4141121"/>
            <a:ext cx="1285884" cy="430887"/>
          </a:xfrm>
          <a:prstGeom prst="rect">
            <a:avLst/>
          </a:prstGeom>
          <a:solidFill>
            <a:schemeClr val="bg1"/>
          </a:solidFill>
        </p:spPr>
        <p:txBody>
          <a:bodyPr wrap="square" rtlCol="0">
            <a:spAutoFit/>
          </a:bodyPr>
          <a:lstStyle/>
          <a:p>
            <a:r>
              <a:rPr lang="en-US" sz="2200" smtClean="0">
                <a:solidFill>
                  <a:srgbClr val="000000"/>
                </a:solidFill>
                <a:latin typeface="Times New Roman" pitchFamily="18" charset="0"/>
                <a:cs typeface="Times New Roman" pitchFamily="18" charset="0"/>
              </a:rPr>
              <a:t>x (cycles)</a:t>
            </a:r>
            <a:endParaRPr lang="en-US" sz="2200">
              <a:solidFill>
                <a:srgbClr val="000000"/>
              </a:solidFill>
              <a:latin typeface="Times New Roman" pitchFamily="18" charset="0"/>
              <a:cs typeface="Times New Roman" pitchFamily="18" charset="0"/>
            </a:endParaRPr>
          </a:p>
        </p:txBody>
      </p:sp>
      <p:sp>
        <p:nvSpPr>
          <p:cNvPr id="11" name="Rectangle 10"/>
          <p:cNvSpPr/>
          <p:nvPr/>
        </p:nvSpPr>
        <p:spPr>
          <a:xfrm>
            <a:off x="2714613" y="2010123"/>
            <a:ext cx="1000132" cy="6429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Tahoma"/>
            </a:endParaRPr>
          </a:p>
        </p:txBody>
      </p:sp>
      <p:sp>
        <p:nvSpPr>
          <p:cNvPr id="12" name="Right Arrow 11"/>
          <p:cNvSpPr/>
          <p:nvPr/>
        </p:nvSpPr>
        <p:spPr>
          <a:xfrm rot="5400000">
            <a:off x="6536545" y="1464455"/>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786314" y="1000108"/>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smtClean="0">
                <a:solidFill>
                  <a:srgbClr val="000000"/>
                </a:solidFill>
                <a:latin typeface="Tahoma"/>
              </a:rPr>
              <a:t>Memory episode lengths of </a:t>
            </a:r>
          </a:p>
          <a:p>
            <a:pPr algn="ctr"/>
            <a:r>
              <a:rPr lang="en-US" sz="2000" smtClean="0">
                <a:solidFill>
                  <a:srgbClr val="000000"/>
                </a:solidFill>
                <a:latin typeface="Tahoma"/>
              </a:rPr>
              <a:t>SPEC benchmarks</a:t>
            </a:r>
            <a:endParaRPr lang="en-US" sz="2000" dirty="0" smtClean="0">
              <a:solidFill>
                <a:srgbClr val="000000"/>
              </a:solidFill>
              <a:latin typeface="Tahoma"/>
            </a:endParaRPr>
          </a:p>
        </p:txBody>
      </p:sp>
      <p:sp>
        <p:nvSpPr>
          <p:cNvPr id="14" name="Rectangle 13"/>
          <p:cNvSpPr/>
          <p:nvPr/>
        </p:nvSpPr>
        <p:spPr>
          <a:xfrm>
            <a:off x="4714876" y="2143116"/>
            <a:ext cx="4000528" cy="50006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smtClean="0">
                <a:solidFill>
                  <a:srgbClr val="000000"/>
                </a:solidFill>
                <a:latin typeface="Tahoma"/>
              </a:rPr>
              <a:t>Pareto distribution</a:t>
            </a:r>
            <a:endParaRPr lang="en-US" sz="2200" dirty="0" smtClean="0">
              <a:solidFill>
                <a:srgbClr val="000000"/>
              </a:solidFill>
              <a:latin typeface="Tahoma"/>
            </a:endParaRPr>
          </a:p>
        </p:txBody>
      </p:sp>
      <p:sp>
        <p:nvSpPr>
          <p:cNvPr id="18" name="Rectangle 17"/>
          <p:cNvSpPr/>
          <p:nvPr/>
        </p:nvSpPr>
        <p:spPr>
          <a:xfrm>
            <a:off x="4714876" y="4143380"/>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smtClean="0">
                <a:solidFill>
                  <a:srgbClr val="000000"/>
                </a:solidFill>
                <a:latin typeface="Tahoma"/>
              </a:rPr>
              <a:t>Attained service correlates with remaining service</a:t>
            </a:r>
            <a:endParaRPr lang="en-US" sz="2000" dirty="0" smtClean="0">
              <a:solidFill>
                <a:srgbClr val="000000"/>
              </a:solidFill>
              <a:latin typeface="Tahoma"/>
            </a:endParaRPr>
          </a:p>
        </p:txBody>
      </p:sp>
      <p:sp>
        <p:nvSpPr>
          <p:cNvPr id="19" name="Rectangle 18"/>
          <p:cNvSpPr/>
          <p:nvPr/>
        </p:nvSpPr>
        <p:spPr>
          <a:xfrm>
            <a:off x="4714876" y="3000372"/>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smtClean="0">
                <a:solidFill>
                  <a:srgbClr val="000000"/>
                </a:solidFill>
                <a:latin typeface="Tahoma"/>
              </a:rPr>
              <a:t>The longer an episode has lasted </a:t>
            </a:r>
            <a:r>
              <a:rPr lang="en-US" sz="2000" smtClean="0">
                <a:solidFill>
                  <a:srgbClr val="000000"/>
                </a:solidFill>
                <a:latin typeface="Tahoma"/>
                <a:sym typeface="Wingdings" pitchFamily="2" charset="2"/>
              </a:rPr>
              <a:t> The longer it will last further</a:t>
            </a:r>
            <a:endParaRPr lang="en-US" sz="2000" dirty="0" smtClean="0">
              <a:solidFill>
                <a:srgbClr val="000000"/>
              </a:solidFill>
              <a:latin typeface="Tahoma"/>
            </a:endParaRPr>
          </a:p>
        </p:txBody>
      </p:sp>
      <p:sp>
        <p:nvSpPr>
          <p:cNvPr id="21" name="Right Arrow 20"/>
          <p:cNvSpPr/>
          <p:nvPr/>
        </p:nvSpPr>
        <p:spPr>
          <a:xfrm rot="5400000">
            <a:off x="6536545" y="2321711"/>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22" name="Right Arrow 21"/>
          <p:cNvSpPr/>
          <p:nvPr/>
        </p:nvSpPr>
        <p:spPr>
          <a:xfrm rot="5400000">
            <a:off x="6536545" y="3464719"/>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991340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1" grpId="0" animBg="1"/>
      <p:bldP spid="2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0726" y="1571612"/>
            <a:ext cx="3500430" cy="1285884"/>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smtClean="0">
                <a:solidFill>
                  <a:srgbClr val="000000"/>
                </a:solidFill>
                <a:latin typeface="Tahoma"/>
              </a:rPr>
              <a:t>Prioritize the job with </a:t>
            </a:r>
          </a:p>
          <a:p>
            <a:pPr algn="ctr"/>
            <a:r>
              <a:rPr lang="en-US" sz="1600" smtClean="0">
                <a:solidFill>
                  <a:srgbClr val="000000"/>
                </a:solidFill>
                <a:latin typeface="Tahoma"/>
              </a:rPr>
              <a:t>shortest-remaining-processing-time</a:t>
            </a:r>
          </a:p>
          <a:p>
            <a:endParaRPr lang="en-US" sz="1600" smtClean="0">
              <a:solidFill>
                <a:srgbClr val="000000"/>
              </a:solidFill>
              <a:latin typeface="Tahoma"/>
            </a:endParaRPr>
          </a:p>
          <a:p>
            <a:pPr algn="ctr"/>
            <a:r>
              <a:rPr lang="en-US" sz="1600" u="sng" smtClean="0">
                <a:solidFill>
                  <a:srgbClr val="000000"/>
                </a:solidFill>
                <a:latin typeface="Tahoma"/>
              </a:rPr>
              <a:t>Provably optimal</a:t>
            </a:r>
            <a:endParaRPr lang="en-US" sz="1600" u="sng">
              <a:solidFill>
                <a:srgbClr val="000000"/>
              </a:solidFill>
              <a:latin typeface="Tahoma"/>
            </a:endParaRPr>
          </a:p>
        </p:txBody>
      </p:sp>
      <p:sp>
        <p:nvSpPr>
          <p:cNvPr id="39" name="Right Arrow 38"/>
          <p:cNvSpPr/>
          <p:nvPr/>
        </p:nvSpPr>
        <p:spPr>
          <a:xfrm rot="5400000">
            <a:off x="1821637" y="4179099"/>
            <a:ext cx="92869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Right Arrow 34"/>
          <p:cNvSpPr/>
          <p:nvPr/>
        </p:nvSpPr>
        <p:spPr>
          <a:xfrm rot="5400000">
            <a:off x="1643042" y="2500306"/>
            <a:ext cx="128588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Rectangle 35"/>
          <p:cNvSpPr/>
          <p:nvPr/>
        </p:nvSpPr>
        <p:spPr>
          <a:xfrm>
            <a:off x="-32" y="2500306"/>
            <a:ext cx="5786478" cy="928694"/>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buFont typeface="Wingdings" pitchFamily="2" charset="2"/>
              <a:buChar char="§"/>
            </a:pPr>
            <a:r>
              <a:rPr lang="en-US" smtClean="0">
                <a:solidFill>
                  <a:srgbClr val="000000"/>
                </a:solidFill>
                <a:latin typeface="Tahoma"/>
              </a:rPr>
              <a:t> Remaining service: Correlates with attained service</a:t>
            </a:r>
          </a:p>
          <a:p>
            <a:pPr>
              <a:buFont typeface="Wingdings" pitchFamily="2" charset="2"/>
              <a:buChar char="§"/>
            </a:pPr>
            <a:endParaRPr lang="en-US" smtClean="0">
              <a:solidFill>
                <a:srgbClr val="000000"/>
              </a:solidFill>
              <a:latin typeface="Tahoma"/>
            </a:endParaRPr>
          </a:p>
          <a:p>
            <a:pPr>
              <a:buFont typeface="Wingdings" pitchFamily="2" charset="2"/>
              <a:buChar char="§"/>
            </a:pPr>
            <a:r>
              <a:rPr lang="en-US" smtClean="0">
                <a:solidFill>
                  <a:srgbClr val="000000"/>
                </a:solidFill>
                <a:latin typeface="Tahoma"/>
              </a:rPr>
              <a:t> Attained service: Tracked by per-thread counter</a:t>
            </a:r>
            <a:endParaRPr lang="en-US" dirty="0">
              <a:solidFill>
                <a:srgbClr val="000000"/>
              </a:solidFill>
              <a:latin typeface="Tahoma"/>
            </a:endParaRPr>
          </a:p>
        </p:txBody>
      </p:sp>
      <p:sp>
        <p:nvSpPr>
          <p:cNvPr id="2" name="Title 1"/>
          <p:cNvSpPr>
            <a:spLocks noGrp="1"/>
          </p:cNvSpPr>
          <p:nvPr>
            <p:ph type="title"/>
          </p:nvPr>
        </p:nvSpPr>
        <p:spPr/>
        <p:txBody>
          <a:bodyPr>
            <a:normAutofit/>
          </a:bodyPr>
          <a:lstStyle/>
          <a:p>
            <a:r>
              <a:rPr lang="en-US" sz="3000" dirty="0" smtClean="0"/>
              <a:t>Least Attained Service (</a:t>
            </a:r>
            <a:r>
              <a:rPr lang="en-US" sz="3000" smtClean="0"/>
              <a:t>LAS) Memory </a:t>
            </a:r>
            <a:r>
              <a:rPr lang="en-US" sz="3000" dirty="0" smtClean="0"/>
              <a:t>Scheduling</a:t>
            </a:r>
            <a:endParaRPr lang="en-US" sz="3000" dirty="0"/>
          </a:p>
        </p:txBody>
      </p:sp>
      <p:sp>
        <p:nvSpPr>
          <p:cNvPr id="4" name="Slide Number Placeholder 3"/>
          <p:cNvSpPr>
            <a:spLocks noGrp="1"/>
          </p:cNvSpPr>
          <p:nvPr>
            <p:ph type="sldNum" sz="quarter" idx="11"/>
          </p:nvPr>
        </p:nvSpPr>
        <p:spPr/>
        <p:txBody>
          <a:bodyPr/>
          <a:lstStyle/>
          <a:p>
            <a:fld id="{4C76AC29-6A0F-4B9E-B956-3C9EFFA38962}" type="slidenum">
              <a:rPr lang="en-US" smtClean="0"/>
              <a:pPr/>
              <a:t>79</a:t>
            </a:fld>
            <a:endParaRPr lang="en-US"/>
          </a:p>
        </p:txBody>
      </p:sp>
      <p:sp>
        <p:nvSpPr>
          <p:cNvPr id="7" name="Rectangle 6"/>
          <p:cNvSpPr/>
          <p:nvPr/>
        </p:nvSpPr>
        <p:spPr>
          <a:xfrm>
            <a:off x="357158" y="1571612"/>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remaining</a:t>
            </a:r>
            <a:r>
              <a:rPr lang="en-US" smtClean="0">
                <a:solidFill>
                  <a:srgbClr val="000000"/>
                </a:solidFill>
                <a:latin typeface="Tahoma"/>
              </a:rPr>
              <a:t>-service</a:t>
            </a:r>
            <a:endParaRPr lang="en-US" dirty="0" smtClean="0">
              <a:solidFill>
                <a:srgbClr val="000000"/>
              </a:solidFill>
              <a:latin typeface="Tahoma"/>
            </a:endParaRPr>
          </a:p>
        </p:txBody>
      </p:sp>
      <p:sp>
        <p:nvSpPr>
          <p:cNvPr id="9" name="Rectangle 8"/>
          <p:cNvSpPr/>
          <p:nvPr/>
        </p:nvSpPr>
        <p:spPr>
          <a:xfrm>
            <a:off x="357158" y="1000108"/>
            <a:ext cx="4000528" cy="571504"/>
          </a:xfrm>
          <a:prstGeom prst="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b="1" smtClean="0">
                <a:solidFill>
                  <a:srgbClr val="FFFFFF"/>
                </a:solidFill>
                <a:latin typeface="Tahoma"/>
              </a:rPr>
              <a:t>Our Approach</a:t>
            </a:r>
            <a:endParaRPr lang="en-US" b="1">
              <a:solidFill>
                <a:srgbClr val="FFFFFF"/>
              </a:solidFill>
              <a:latin typeface="Tahoma"/>
            </a:endParaRPr>
          </a:p>
        </p:txBody>
      </p:sp>
      <p:sp>
        <p:nvSpPr>
          <p:cNvPr id="10" name="Rectangle 9"/>
          <p:cNvSpPr/>
          <p:nvPr/>
        </p:nvSpPr>
        <p:spPr>
          <a:xfrm>
            <a:off x="5500694" y="1000108"/>
            <a:ext cx="3500462" cy="571504"/>
          </a:xfrm>
          <a:prstGeom prst="rect">
            <a:avLst/>
          </a:prstGeom>
          <a:solidFill>
            <a:schemeClr val="accent6"/>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b="1" smtClean="0">
                <a:solidFill>
                  <a:srgbClr val="FFFFFF"/>
                </a:solidFill>
                <a:latin typeface="Tahoma"/>
              </a:rPr>
              <a:t>Queueing Theory</a:t>
            </a:r>
            <a:endParaRPr lang="en-US" b="1">
              <a:solidFill>
                <a:srgbClr val="FFFFFF"/>
              </a:solidFill>
              <a:latin typeface="Tahoma"/>
            </a:endParaRPr>
          </a:p>
        </p:txBody>
      </p:sp>
      <p:sp>
        <p:nvSpPr>
          <p:cNvPr id="33" name="Rectangle 32"/>
          <p:cNvSpPr/>
          <p:nvPr/>
        </p:nvSpPr>
        <p:spPr>
          <a:xfrm>
            <a:off x="142844" y="5143512"/>
            <a:ext cx="4500594" cy="857256"/>
          </a:xfrm>
          <a:prstGeom prst="rect">
            <a:avLst/>
          </a:prstGeom>
          <a:solidFill>
            <a:schemeClr val="bg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mtClean="0">
                <a:solidFill>
                  <a:srgbClr val="000000"/>
                </a:solidFill>
                <a:latin typeface="Tahoma"/>
              </a:rPr>
              <a:t>Least-attained-service (LAS) scheduling: Minimize memory episode time</a:t>
            </a:r>
            <a:endParaRPr lang="en-US" dirty="0">
              <a:solidFill>
                <a:srgbClr val="000000"/>
              </a:solidFill>
              <a:latin typeface="Tahoma"/>
            </a:endParaRPr>
          </a:p>
        </p:txBody>
      </p:sp>
      <p:sp>
        <p:nvSpPr>
          <p:cNvPr id="34" name="Rectangle 33"/>
          <p:cNvSpPr/>
          <p:nvPr/>
        </p:nvSpPr>
        <p:spPr>
          <a:xfrm>
            <a:off x="4857752" y="5072074"/>
            <a:ext cx="4143372"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dirty="0" smtClean="0">
                <a:solidFill>
                  <a:srgbClr val="000000"/>
                </a:solidFill>
                <a:latin typeface="Tahoma"/>
              </a:rPr>
              <a:t>However, LAS does </a:t>
            </a:r>
            <a:r>
              <a:rPr lang="en-US" sz="2200" smtClean="0">
                <a:solidFill>
                  <a:srgbClr val="000000"/>
                </a:solidFill>
                <a:latin typeface="Tahoma"/>
              </a:rPr>
              <a:t>not consider </a:t>
            </a:r>
            <a:endParaRPr lang="en-US" sz="2200" dirty="0" smtClean="0">
              <a:solidFill>
                <a:srgbClr val="000000"/>
              </a:solidFill>
              <a:latin typeface="Tahoma"/>
            </a:endParaRPr>
          </a:p>
          <a:p>
            <a:pPr algn="ctr"/>
            <a:r>
              <a:rPr lang="en-US" sz="2200" dirty="0" smtClean="0">
                <a:solidFill>
                  <a:srgbClr val="000000"/>
                </a:solidFill>
                <a:latin typeface="Tahoma"/>
              </a:rPr>
              <a:t>long-term </a:t>
            </a:r>
            <a:r>
              <a:rPr lang="en-US" sz="2200" smtClean="0">
                <a:solidFill>
                  <a:srgbClr val="000000"/>
                </a:solidFill>
                <a:latin typeface="Tahoma"/>
              </a:rPr>
              <a:t>thread behavior</a:t>
            </a:r>
            <a:endParaRPr lang="en-US" sz="2200" dirty="0" smtClean="0">
              <a:solidFill>
                <a:srgbClr val="000000"/>
              </a:solidFill>
              <a:latin typeface="Tahoma"/>
            </a:endParaRPr>
          </a:p>
        </p:txBody>
      </p:sp>
      <p:sp>
        <p:nvSpPr>
          <p:cNvPr id="32" name="Rectangle 31"/>
          <p:cNvSpPr/>
          <p:nvPr/>
        </p:nvSpPr>
        <p:spPr>
          <a:xfrm>
            <a:off x="357158" y="3643314"/>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attained</a:t>
            </a:r>
            <a:r>
              <a:rPr lang="en-US" smtClean="0">
                <a:solidFill>
                  <a:srgbClr val="000000"/>
                </a:solidFill>
                <a:latin typeface="Tahoma"/>
              </a:rPr>
              <a:t>-service</a:t>
            </a:r>
            <a:endParaRPr lang="en-US" dirty="0" smtClean="0">
              <a:solidFill>
                <a:srgbClr val="000000"/>
              </a:solidFill>
              <a:latin typeface="Tahoma"/>
            </a:endParaRPr>
          </a:p>
        </p:txBody>
      </p:sp>
      <p:sp>
        <p:nvSpPr>
          <p:cNvPr id="40" name="Right Arrow 39"/>
          <p:cNvSpPr/>
          <p:nvPr/>
        </p:nvSpPr>
        <p:spPr>
          <a:xfrm rot="10800000">
            <a:off x="4357686" y="1500174"/>
            <a:ext cx="1143008" cy="1000132"/>
          </a:xfrm>
          <a:prstGeom prst="right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219824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35" grpId="0" animBg="1"/>
      <p:bldP spid="10" grpId="0" animBg="1"/>
      <p:bldP spid="33" grpId="0" animBg="1"/>
      <p:bldP spid="34" grpId="0" animBg="1"/>
      <p:bldP spid="32"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
          <p:cNvSpPr>
            <a:spLocks noGrp="1" noChangeArrowheads="1"/>
          </p:cNvSpPr>
          <p:nvPr>
            <p:ph type="ctrTitle"/>
          </p:nvPr>
        </p:nvSpPr>
        <p:spPr>
          <a:xfrm>
            <a:off x="1" y="1600200"/>
            <a:ext cx="8794750" cy="822325"/>
          </a:xfrm>
        </p:spPr>
        <p:txBody>
          <a:bodyPr/>
          <a:lstStyle/>
          <a:p>
            <a:pPr algn="ctr" eaLnBrk="1" hangingPunct="1"/>
            <a:r>
              <a:rPr lang="en-US" sz="4000" dirty="0">
                <a:latin typeface="Garamond" charset="0"/>
              </a:rPr>
              <a:t>Memory Interference and </a:t>
            </a:r>
            <a:r>
              <a:rPr lang="en-US" sz="4000" dirty="0" smtClean="0">
                <a:latin typeface="Garamond" charset="0"/>
              </a:rPr>
              <a:t>Scheduling</a:t>
            </a:r>
            <a:r>
              <a:rPr lang="en-US" sz="4000" dirty="0">
                <a:latin typeface="Garamond" charset="0"/>
              </a:rPr>
              <a:t/>
            </a:r>
            <a:br>
              <a:rPr lang="en-US" sz="4000" dirty="0">
                <a:latin typeface="Garamond" charset="0"/>
              </a:rPr>
            </a:br>
            <a:r>
              <a:rPr lang="en-US" sz="4000" dirty="0">
                <a:latin typeface="Garamond" charset="0"/>
              </a:rPr>
              <a:t>in Multi-Core Systems</a:t>
            </a:r>
          </a:p>
        </p:txBody>
      </p:sp>
      <p:sp>
        <p:nvSpPr>
          <p:cNvPr id="1157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Long-Term </a:t>
            </a:r>
            <a:r>
              <a:rPr lang="en-US" dirty="0" smtClean="0"/>
              <a:t>Thread Behavior</a:t>
            </a:r>
            <a:endParaRPr lang="en-US" dirty="0"/>
          </a:p>
        </p:txBody>
      </p:sp>
      <p:sp>
        <p:nvSpPr>
          <p:cNvPr id="36" name="Slide Number Placeholder 35"/>
          <p:cNvSpPr>
            <a:spLocks noGrp="1"/>
          </p:cNvSpPr>
          <p:nvPr>
            <p:ph type="sldNum" sz="quarter" idx="11"/>
          </p:nvPr>
        </p:nvSpPr>
        <p:spPr/>
        <p:txBody>
          <a:bodyPr/>
          <a:lstStyle/>
          <a:p>
            <a:fld id="{4C76AC29-6A0F-4B9E-B956-3C9EFFA38962}" type="slidenum">
              <a:rPr lang="en-US" smtClean="0"/>
              <a:pPr/>
              <a:t>80</a:t>
            </a:fld>
            <a:endParaRPr lang="en-US"/>
          </a:p>
        </p:txBody>
      </p:sp>
      <p:sp>
        <p:nvSpPr>
          <p:cNvPr id="4" name="Rectangle 3"/>
          <p:cNvSpPr/>
          <p:nvPr/>
        </p:nvSpPr>
        <p:spPr>
          <a:xfrm>
            <a:off x="3143240" y="2643182"/>
            <a:ext cx="285752"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Tahoma"/>
            </a:endParaRPr>
          </a:p>
        </p:txBody>
      </p:sp>
      <p:sp>
        <p:nvSpPr>
          <p:cNvPr id="5" name="Rectangle 4"/>
          <p:cNvSpPr/>
          <p:nvPr/>
        </p:nvSpPr>
        <p:spPr>
          <a:xfrm>
            <a:off x="6786578" y="2643182"/>
            <a:ext cx="85725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Mem.</a:t>
            </a:r>
            <a:br>
              <a:rPr lang="en-US" sz="1200" smtClean="0">
                <a:solidFill>
                  <a:srgbClr val="000000"/>
                </a:solidFill>
                <a:latin typeface="Tahoma"/>
              </a:rPr>
            </a:br>
            <a:r>
              <a:rPr lang="en-US" sz="1200" smtClean="0">
                <a:solidFill>
                  <a:srgbClr val="000000"/>
                </a:solidFill>
                <a:latin typeface="Tahoma"/>
              </a:rPr>
              <a:t>episode</a:t>
            </a:r>
            <a:endParaRPr lang="en-US" sz="1200">
              <a:solidFill>
                <a:srgbClr val="000000"/>
              </a:solidFill>
              <a:latin typeface="Tahoma"/>
            </a:endParaRPr>
          </a:p>
        </p:txBody>
      </p:sp>
      <p:sp>
        <p:nvSpPr>
          <p:cNvPr id="6" name="TextBox 5"/>
          <p:cNvSpPr txBox="1"/>
          <p:nvPr/>
        </p:nvSpPr>
        <p:spPr>
          <a:xfrm>
            <a:off x="2581260" y="1285860"/>
            <a:ext cx="1285884" cy="369332"/>
          </a:xfrm>
          <a:prstGeom prst="rect">
            <a:avLst/>
          </a:prstGeom>
          <a:noFill/>
        </p:spPr>
        <p:txBody>
          <a:bodyPr wrap="square" rtlCol="0">
            <a:spAutoFit/>
          </a:bodyPr>
          <a:lstStyle/>
          <a:p>
            <a:pPr algn="ctr"/>
            <a:r>
              <a:rPr lang="en-US" smtClean="0">
                <a:solidFill>
                  <a:srgbClr val="000000"/>
                </a:solidFill>
                <a:latin typeface="Tahoma"/>
              </a:rPr>
              <a:t>Thread 1</a:t>
            </a:r>
            <a:endParaRPr lang="en-US">
              <a:solidFill>
                <a:srgbClr val="000000"/>
              </a:solidFill>
              <a:latin typeface="Tahoma"/>
            </a:endParaRPr>
          </a:p>
        </p:txBody>
      </p:sp>
      <p:sp>
        <p:nvSpPr>
          <p:cNvPr id="7" name="TextBox 6"/>
          <p:cNvSpPr txBox="1"/>
          <p:nvPr/>
        </p:nvSpPr>
        <p:spPr>
          <a:xfrm>
            <a:off x="6643702" y="1285860"/>
            <a:ext cx="1285884" cy="369332"/>
          </a:xfrm>
          <a:prstGeom prst="rect">
            <a:avLst/>
          </a:prstGeom>
          <a:noFill/>
        </p:spPr>
        <p:txBody>
          <a:bodyPr wrap="square" rtlCol="0">
            <a:spAutoFit/>
          </a:bodyPr>
          <a:lstStyle/>
          <a:p>
            <a:pPr algn="ctr"/>
            <a:r>
              <a:rPr lang="en-US" smtClean="0">
                <a:solidFill>
                  <a:srgbClr val="000000"/>
                </a:solidFill>
                <a:latin typeface="Tahoma"/>
              </a:rPr>
              <a:t>Thread 2</a:t>
            </a:r>
            <a:endParaRPr lang="en-US">
              <a:solidFill>
                <a:srgbClr val="000000"/>
              </a:solidFill>
              <a:latin typeface="Tahoma"/>
            </a:endParaRPr>
          </a:p>
        </p:txBody>
      </p:sp>
      <p:sp>
        <p:nvSpPr>
          <p:cNvPr id="8" name="TextBox 7"/>
          <p:cNvSpPr txBox="1"/>
          <p:nvPr/>
        </p:nvSpPr>
        <p:spPr>
          <a:xfrm>
            <a:off x="-32" y="2354041"/>
            <a:ext cx="2062178" cy="646331"/>
          </a:xfrm>
          <a:prstGeom prst="rect">
            <a:avLst/>
          </a:prstGeom>
          <a:noFill/>
        </p:spPr>
        <p:txBody>
          <a:bodyPr wrap="square" rtlCol="0">
            <a:spAutoFit/>
          </a:bodyPr>
          <a:lstStyle/>
          <a:p>
            <a:pPr algn="ctr"/>
            <a:r>
              <a:rPr lang="en-US" smtClean="0">
                <a:solidFill>
                  <a:srgbClr val="000000"/>
                </a:solidFill>
                <a:latin typeface="Tahoma"/>
              </a:rPr>
              <a:t>Short-term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9" name="Rectangle 8"/>
          <p:cNvSpPr/>
          <p:nvPr/>
        </p:nvSpPr>
        <p:spPr>
          <a:xfrm>
            <a:off x="2143108" y="4030165"/>
            <a:ext cx="228601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Tahoma"/>
            </a:endParaRPr>
          </a:p>
        </p:txBody>
      </p:sp>
      <p:sp>
        <p:nvSpPr>
          <p:cNvPr id="10" name="Rectangle 9"/>
          <p:cNvSpPr/>
          <p:nvPr/>
        </p:nvSpPr>
        <p:spPr>
          <a:xfrm>
            <a:off x="6786578" y="4052175"/>
            <a:ext cx="857256" cy="43201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Mem.</a:t>
            </a:r>
            <a:br>
              <a:rPr lang="en-US" sz="1200" smtClean="0">
                <a:solidFill>
                  <a:srgbClr val="000000"/>
                </a:solidFill>
                <a:latin typeface="Tahoma"/>
              </a:rPr>
            </a:br>
            <a:r>
              <a:rPr lang="en-US" sz="1200" smtClean="0">
                <a:solidFill>
                  <a:srgbClr val="000000"/>
                </a:solidFill>
                <a:latin typeface="Tahoma"/>
              </a:rPr>
              <a:t>episode</a:t>
            </a:r>
            <a:endParaRPr lang="en-US" sz="1200">
              <a:solidFill>
                <a:srgbClr val="000000"/>
              </a:solidFill>
              <a:latin typeface="Tahoma"/>
            </a:endParaRPr>
          </a:p>
        </p:txBody>
      </p:sp>
      <p:sp>
        <p:nvSpPr>
          <p:cNvPr id="11" name="TextBox 10"/>
          <p:cNvSpPr txBox="1"/>
          <p:nvPr/>
        </p:nvSpPr>
        <p:spPr>
          <a:xfrm>
            <a:off x="-32" y="3912689"/>
            <a:ext cx="2062178" cy="646331"/>
          </a:xfrm>
          <a:prstGeom prst="rect">
            <a:avLst/>
          </a:prstGeom>
          <a:noFill/>
        </p:spPr>
        <p:txBody>
          <a:bodyPr wrap="square" rtlCol="0">
            <a:spAutoFit/>
          </a:bodyPr>
          <a:lstStyle/>
          <a:p>
            <a:pPr algn="ctr"/>
            <a:r>
              <a:rPr lang="en-US" smtClean="0">
                <a:solidFill>
                  <a:srgbClr val="000000"/>
                </a:solidFill>
                <a:latin typeface="Tahoma"/>
              </a:rPr>
              <a:t>Long-term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16" name="Rectangle 15"/>
          <p:cNvSpPr/>
          <p:nvPr/>
        </p:nvSpPr>
        <p:spPr>
          <a:xfrm>
            <a:off x="7643834" y="4055565"/>
            <a:ext cx="1285884"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Compute </a:t>
            </a:r>
          </a:p>
          <a:p>
            <a:pPr algn="ctr"/>
            <a:r>
              <a:rPr lang="en-US" sz="1200" smtClean="0">
                <a:solidFill>
                  <a:srgbClr val="000000"/>
                </a:solidFill>
                <a:latin typeface="Tahoma"/>
              </a:rPr>
              <a:t>episode</a:t>
            </a:r>
            <a:endParaRPr lang="en-US" sz="1200">
              <a:solidFill>
                <a:srgbClr val="000000"/>
              </a:solidFill>
              <a:latin typeface="Tahoma"/>
            </a:endParaRPr>
          </a:p>
        </p:txBody>
      </p:sp>
      <p:sp>
        <p:nvSpPr>
          <p:cNvPr id="17" name="Rectangle 16"/>
          <p:cNvSpPr/>
          <p:nvPr/>
        </p:nvSpPr>
        <p:spPr>
          <a:xfrm>
            <a:off x="5572132" y="4055565"/>
            <a:ext cx="121444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rgbClr val="000000"/>
                </a:solidFill>
                <a:latin typeface="Tahoma"/>
              </a:rPr>
              <a:t>Compute episode</a:t>
            </a:r>
            <a:endParaRPr lang="en-US" sz="1200">
              <a:solidFill>
                <a:srgbClr val="000000"/>
              </a:solidFill>
              <a:latin typeface="Tahoma"/>
            </a:endParaRPr>
          </a:p>
        </p:txBody>
      </p:sp>
      <p:sp>
        <p:nvSpPr>
          <p:cNvPr id="19" name="Rectangle 18"/>
          <p:cNvSpPr/>
          <p:nvPr/>
        </p:nvSpPr>
        <p:spPr>
          <a:xfrm>
            <a:off x="3867144" y="4030165"/>
            <a:ext cx="14287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0" name="Rectangle 19"/>
          <p:cNvSpPr/>
          <p:nvPr/>
        </p:nvSpPr>
        <p:spPr>
          <a:xfrm>
            <a:off x="343851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1" name="Rectangle 20"/>
          <p:cNvSpPr/>
          <p:nvPr/>
        </p:nvSpPr>
        <p:spPr>
          <a:xfrm>
            <a:off x="3000364"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2" name="Rectangle 21"/>
          <p:cNvSpPr/>
          <p:nvPr/>
        </p:nvSpPr>
        <p:spPr>
          <a:xfrm>
            <a:off x="257173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3" name="Rectangle 22"/>
          <p:cNvSpPr/>
          <p:nvPr/>
        </p:nvSpPr>
        <p:spPr>
          <a:xfrm>
            <a:off x="4295772"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4" name="Rectangle 23"/>
          <p:cNvSpPr/>
          <p:nvPr/>
        </p:nvSpPr>
        <p:spPr>
          <a:xfrm>
            <a:off x="2143108"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latin typeface="Tahoma"/>
            </a:endParaRPr>
          </a:p>
        </p:txBody>
      </p:sp>
      <p:sp>
        <p:nvSpPr>
          <p:cNvPr id="26" name="Oval 25"/>
          <p:cNvSpPr/>
          <p:nvPr/>
        </p:nvSpPr>
        <p:spPr>
          <a:xfrm>
            <a:off x="2971788" y="3912689"/>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28" name="Straight Connector 27"/>
          <p:cNvCxnSpPr>
            <a:stCxn id="40" idx="6"/>
            <a:endCxn id="26" idx="6"/>
          </p:cNvCxnSpPr>
          <p:nvPr/>
        </p:nvCxnSpPr>
        <p:spPr>
          <a:xfrm flipH="1">
            <a:off x="3605206" y="2855115"/>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26" idx="2"/>
          </p:cNvCxnSpPr>
          <p:nvPr/>
        </p:nvCxnSpPr>
        <p:spPr>
          <a:xfrm rot="10800000" flipV="1">
            <a:off x="2971788" y="2855114"/>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2" idx="2"/>
            <a:endCxn id="63" idx="2"/>
          </p:cNvCxnSpPr>
          <p:nvPr/>
        </p:nvCxnSpPr>
        <p:spPr>
          <a:xfrm rot="10800000" flipV="1">
            <a:off x="6643702" y="2857495"/>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7686" y="2500306"/>
            <a:ext cx="1285884" cy="830997"/>
          </a:xfrm>
          <a:prstGeom prst="rect">
            <a:avLst/>
          </a:prstGeom>
          <a:noFill/>
        </p:spPr>
        <p:txBody>
          <a:bodyPr wrap="square" rtlCol="0">
            <a:spAutoFit/>
          </a:bodyPr>
          <a:lstStyle/>
          <a:p>
            <a:pPr algn="ctr"/>
            <a:r>
              <a:rPr lang="en-US" sz="3000" b="1" smtClean="0">
                <a:solidFill>
                  <a:srgbClr val="000000"/>
                </a:solidFill>
                <a:latin typeface="Tahoma"/>
              </a:rPr>
              <a:t>&gt;</a:t>
            </a:r>
          </a:p>
          <a:p>
            <a:pPr algn="ctr"/>
            <a:r>
              <a:rPr lang="en-US" smtClean="0">
                <a:solidFill>
                  <a:srgbClr val="000000"/>
                </a:solidFill>
                <a:latin typeface="Tahoma"/>
              </a:rPr>
              <a:t>priority</a:t>
            </a:r>
            <a:endParaRPr lang="en-US">
              <a:solidFill>
                <a:srgbClr val="000000"/>
              </a:solidFill>
              <a:latin typeface="Tahoma"/>
            </a:endParaRPr>
          </a:p>
        </p:txBody>
      </p:sp>
      <p:sp>
        <p:nvSpPr>
          <p:cNvPr id="42" name="TextBox 41"/>
          <p:cNvSpPr txBox="1"/>
          <p:nvPr/>
        </p:nvSpPr>
        <p:spPr>
          <a:xfrm>
            <a:off x="4357686" y="3874005"/>
            <a:ext cx="1285884" cy="830997"/>
          </a:xfrm>
          <a:prstGeom prst="rect">
            <a:avLst/>
          </a:prstGeom>
          <a:noFill/>
        </p:spPr>
        <p:txBody>
          <a:bodyPr wrap="square" rtlCol="0">
            <a:spAutoFit/>
          </a:bodyPr>
          <a:lstStyle/>
          <a:p>
            <a:pPr algn="ctr"/>
            <a:r>
              <a:rPr lang="en-US" sz="3000" b="1" smtClean="0">
                <a:solidFill>
                  <a:srgbClr val="FF0000"/>
                </a:solidFill>
                <a:latin typeface="Tahoma"/>
              </a:rPr>
              <a:t>&lt;</a:t>
            </a:r>
          </a:p>
          <a:p>
            <a:pPr algn="ctr"/>
            <a:r>
              <a:rPr lang="en-US" smtClean="0">
                <a:solidFill>
                  <a:srgbClr val="FF0000"/>
                </a:solidFill>
                <a:latin typeface="Tahoma"/>
              </a:rPr>
              <a:t>priority</a:t>
            </a:r>
            <a:endParaRPr lang="en-US">
              <a:solidFill>
                <a:srgbClr val="FF0000"/>
              </a:solidFill>
              <a:latin typeface="Tahoma"/>
            </a:endParaRPr>
          </a:p>
        </p:txBody>
      </p:sp>
      <p:sp>
        <p:nvSpPr>
          <p:cNvPr id="43" name="Rectangle 42"/>
          <p:cNvSpPr/>
          <p:nvPr/>
        </p:nvSpPr>
        <p:spPr>
          <a:xfrm>
            <a:off x="714348" y="5214950"/>
            <a:ext cx="7643866" cy="85725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dirty="0" smtClean="0">
                <a:solidFill>
                  <a:srgbClr val="000000"/>
                </a:solidFill>
                <a:latin typeface="Tahoma"/>
              </a:rPr>
              <a:t>Prioritizing Thread 2 is </a:t>
            </a:r>
            <a:r>
              <a:rPr lang="en-US" sz="2200" smtClean="0">
                <a:solidFill>
                  <a:srgbClr val="000000"/>
                </a:solidFill>
                <a:latin typeface="Tahoma"/>
              </a:rPr>
              <a:t>more beneficial: </a:t>
            </a:r>
          </a:p>
          <a:p>
            <a:pPr algn="ctr"/>
            <a:r>
              <a:rPr lang="en-US" sz="2200" smtClean="0">
                <a:solidFill>
                  <a:srgbClr val="000000"/>
                </a:solidFill>
                <a:latin typeface="Tahoma"/>
              </a:rPr>
              <a:t>results </a:t>
            </a:r>
            <a:r>
              <a:rPr lang="en-US" sz="2200" dirty="0" smtClean="0">
                <a:solidFill>
                  <a:srgbClr val="000000"/>
                </a:solidFill>
                <a:latin typeface="Tahoma"/>
              </a:rPr>
              <a:t>in very long stretches of </a:t>
            </a:r>
            <a:r>
              <a:rPr lang="en-US" sz="2200" smtClean="0">
                <a:solidFill>
                  <a:srgbClr val="000000"/>
                </a:solidFill>
                <a:latin typeface="Tahoma"/>
              </a:rPr>
              <a:t>compute episodes</a:t>
            </a:r>
            <a:endParaRPr lang="en-US" sz="2200" dirty="0" smtClean="0">
              <a:solidFill>
                <a:srgbClr val="000000"/>
              </a:solidFill>
              <a:latin typeface="Tahoma"/>
            </a:endParaRPr>
          </a:p>
        </p:txBody>
      </p:sp>
      <p:sp>
        <p:nvSpPr>
          <p:cNvPr id="38" name="TextBox 37"/>
          <p:cNvSpPr txBox="1"/>
          <p:nvPr/>
        </p:nvSpPr>
        <p:spPr>
          <a:xfrm>
            <a:off x="2071670" y="2018876"/>
            <a:ext cx="2571768" cy="338554"/>
          </a:xfrm>
          <a:prstGeom prst="rect">
            <a:avLst/>
          </a:prstGeom>
          <a:noFill/>
        </p:spPr>
        <p:txBody>
          <a:bodyPr wrap="square" rtlCol="0">
            <a:spAutoFit/>
          </a:bodyPr>
          <a:lstStyle/>
          <a:p>
            <a:pPr algn="ctr"/>
            <a:r>
              <a:rPr lang="en-US" sz="1600" smtClean="0">
                <a:solidFill>
                  <a:srgbClr val="000000"/>
                </a:solidFill>
                <a:latin typeface="Tahoma"/>
              </a:rPr>
              <a:t>Short memory episode</a:t>
            </a:r>
            <a:endParaRPr lang="en-US" sz="1600">
              <a:solidFill>
                <a:srgbClr val="000000"/>
              </a:solidFill>
              <a:latin typeface="Tahoma"/>
            </a:endParaRPr>
          </a:p>
        </p:txBody>
      </p:sp>
      <p:sp>
        <p:nvSpPr>
          <p:cNvPr id="39" name="TextBox 38"/>
          <p:cNvSpPr txBox="1"/>
          <p:nvPr/>
        </p:nvSpPr>
        <p:spPr>
          <a:xfrm>
            <a:off x="6072198" y="2000240"/>
            <a:ext cx="2500330" cy="338554"/>
          </a:xfrm>
          <a:prstGeom prst="rect">
            <a:avLst/>
          </a:prstGeom>
          <a:noFill/>
        </p:spPr>
        <p:txBody>
          <a:bodyPr wrap="square" rtlCol="0">
            <a:spAutoFit/>
          </a:bodyPr>
          <a:lstStyle/>
          <a:p>
            <a:pPr algn="ctr"/>
            <a:r>
              <a:rPr lang="en-US" sz="1600" smtClean="0">
                <a:solidFill>
                  <a:srgbClr val="000000"/>
                </a:solidFill>
                <a:latin typeface="Tahoma"/>
              </a:rPr>
              <a:t>Long memory episode</a:t>
            </a:r>
            <a:endParaRPr lang="en-US" sz="1600">
              <a:solidFill>
                <a:srgbClr val="000000"/>
              </a:solidFill>
              <a:latin typeface="Tahoma"/>
            </a:endParaRPr>
          </a:p>
        </p:txBody>
      </p:sp>
      <p:cxnSp>
        <p:nvCxnSpPr>
          <p:cNvPr id="44" name="Straight Connector 43"/>
          <p:cNvCxnSpPr/>
          <p:nvPr/>
        </p:nvCxnSpPr>
        <p:spPr>
          <a:xfrm>
            <a:off x="214282" y="1857364"/>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214282" y="3429000"/>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214282" y="4929198"/>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0" name="Oval 39"/>
          <p:cNvSpPr/>
          <p:nvPr/>
        </p:nvSpPr>
        <p:spPr>
          <a:xfrm>
            <a:off x="2974964" y="2533644"/>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57" name="Straight Connector 56"/>
          <p:cNvCxnSpPr/>
          <p:nvPr/>
        </p:nvCxnSpPr>
        <p:spPr>
          <a:xfrm rot="5400000">
            <a:off x="143638" y="3071809"/>
            <a:ext cx="3713985" cy="796"/>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62" name="Oval 61"/>
          <p:cNvSpPr/>
          <p:nvPr/>
        </p:nvSpPr>
        <p:spPr>
          <a:xfrm>
            <a:off x="6643702" y="2500306"/>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63" name="Oval 62"/>
          <p:cNvSpPr/>
          <p:nvPr/>
        </p:nvSpPr>
        <p:spPr>
          <a:xfrm>
            <a:off x="6643702" y="3912689"/>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66" name="Straight Connector 65"/>
          <p:cNvCxnSpPr>
            <a:stCxn id="62" idx="6"/>
            <a:endCxn id="63" idx="6"/>
          </p:cNvCxnSpPr>
          <p:nvPr/>
        </p:nvCxnSpPr>
        <p:spPr>
          <a:xfrm>
            <a:off x="7786710"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2" y="3429000"/>
            <a:ext cx="9144000" cy="16430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Tahoma"/>
            </a:endParaRPr>
          </a:p>
        </p:txBody>
      </p:sp>
    </p:spTree>
    <p:extLst>
      <p:ext uri="{BB962C8B-B14F-4D97-AF65-F5344CB8AC3E}">
        <p14:creationId xmlns:p14="http://schemas.microsoft.com/office/powerpoint/2010/main" val="1713698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9" grpId="0" animBg="1"/>
      <p:bldP spid="20" grpId="0" animBg="1"/>
      <p:bldP spid="21" grpId="0" animBg="1"/>
      <p:bldP spid="22" grpId="0" animBg="1"/>
      <p:bldP spid="23" grpId="0" animBg="1"/>
      <p:bldP spid="24" grpId="0" animBg="1"/>
      <p:bldP spid="26" grpId="0" animBg="1"/>
      <p:bldP spid="42" grpId="0"/>
      <p:bldP spid="43" grpId="0" animBg="1"/>
      <p:bldP spid="40" grpId="0" animBg="1"/>
      <p:bldP spid="62" grpId="0" animBg="1"/>
      <p:bldP spid="63" grpId="0" animBg="1"/>
      <p:bldP spid="5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Quantum-Based Attained Service of </a:t>
            </a:r>
            <a:r>
              <a:rPr lang="en-US" sz="3600" dirty="0" smtClean="0"/>
              <a:t>a Thread</a:t>
            </a:r>
            <a:endParaRPr lang="en-US" sz="3600" dirty="0"/>
          </a:p>
        </p:txBody>
      </p:sp>
      <p:sp>
        <p:nvSpPr>
          <p:cNvPr id="100" name="Slide Number Placeholder 99"/>
          <p:cNvSpPr>
            <a:spLocks noGrp="1"/>
          </p:cNvSpPr>
          <p:nvPr>
            <p:ph type="sldNum" sz="quarter" idx="11"/>
          </p:nvPr>
        </p:nvSpPr>
        <p:spPr/>
        <p:txBody>
          <a:bodyPr/>
          <a:lstStyle/>
          <a:p>
            <a:fld id="{4C76AC29-6A0F-4B9E-B956-3C9EFFA38962}" type="slidenum">
              <a:rPr lang="en-US" smtClean="0"/>
              <a:pPr/>
              <a:t>81</a:t>
            </a:fld>
            <a:endParaRPr lang="en-US"/>
          </a:p>
        </p:txBody>
      </p:sp>
      <p:cxnSp>
        <p:nvCxnSpPr>
          <p:cNvPr id="4" name="Straight Arrow Connector 3"/>
          <p:cNvCxnSpPr/>
          <p:nvPr/>
        </p:nvCxnSpPr>
        <p:spPr>
          <a:xfrm rot="5400000" flipH="1" flipV="1">
            <a:off x="2605399" y="1750198"/>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110567" y="2255373"/>
            <a:ext cx="2306080" cy="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283333" y="217882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439495" y="202540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594619" y="187232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859579" y="185735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062067" y="184170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249740" y="168862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36026" y="168862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560679" y="184170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701187" y="201009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73004" y="21784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9873" y="210229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5689" y="194852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1506" y="179544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0812" y="1918594"/>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8954" y="176551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5934" y="1612431"/>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12913" y="1764832"/>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37566" y="191859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3383" y="210229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689" y="2255373"/>
            <a:ext cx="685591" cy="145095"/>
          </a:xfrm>
          <a:prstGeom prst="rect">
            <a:avLst/>
          </a:prstGeom>
          <a:noFill/>
        </p:spPr>
        <p:txBody>
          <a:bodyPr wrap="square" rtlCol="0">
            <a:spAutoFit/>
          </a:bodyPr>
          <a:lstStyle/>
          <a:p>
            <a:pPr algn="ctr"/>
            <a:r>
              <a:rPr lang="en-US" sz="1600" smtClean="0">
                <a:solidFill>
                  <a:srgbClr val="000000"/>
                </a:solidFill>
                <a:latin typeface="Tahoma"/>
              </a:rPr>
              <a:t>Time</a:t>
            </a:r>
            <a:endParaRPr lang="en-US" sz="1600">
              <a:solidFill>
                <a:srgbClr val="000000"/>
              </a:solidFill>
              <a:latin typeface="Tahoma"/>
            </a:endParaRPr>
          </a:p>
        </p:txBody>
      </p:sp>
      <p:sp>
        <p:nvSpPr>
          <p:cNvPr id="26" name="TextBox 25"/>
          <p:cNvSpPr txBox="1"/>
          <p:nvPr/>
        </p:nvSpPr>
        <p:spPr>
          <a:xfrm rot="16200000">
            <a:off x="1756835" y="1529258"/>
            <a:ext cx="1928826" cy="584775"/>
          </a:xfrm>
          <a:prstGeom prst="rect">
            <a:avLst/>
          </a:prstGeom>
          <a:noFill/>
        </p:spPr>
        <p:txBody>
          <a:bodyPr wrap="square" rtlCol="0">
            <a:spAutoFit/>
          </a:bodyPr>
          <a:lstStyle/>
          <a:p>
            <a:pPr algn="ctr"/>
            <a:r>
              <a:rPr lang="en-US" sz="1600" smtClean="0">
                <a:solidFill>
                  <a:srgbClr val="000000"/>
                </a:solidFill>
                <a:latin typeface="Tahoma"/>
              </a:rPr>
              <a:t>Outstanding memory requests</a:t>
            </a:r>
            <a:endParaRPr lang="en-US" sz="1600">
              <a:solidFill>
                <a:srgbClr val="000000"/>
              </a:solidFill>
              <a:latin typeface="Tahoma"/>
            </a:endParaRPr>
          </a:p>
        </p:txBody>
      </p:sp>
      <p:cxnSp>
        <p:nvCxnSpPr>
          <p:cNvPr id="27" name="Straight Connector 26"/>
          <p:cNvCxnSpPr/>
          <p:nvPr/>
        </p:nvCxnSpPr>
        <p:spPr>
          <a:xfrm rot="5400000">
            <a:off x="3444469" y="1984764"/>
            <a:ext cx="1112055"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9873" y="2428868"/>
            <a:ext cx="654428" cy="681"/>
          </a:xfrm>
          <a:prstGeom prst="straightConnector1">
            <a:avLst/>
          </a:prstGeom>
          <a:ln w="19050">
            <a:headEnd type="arrow" w="lg" len="lg"/>
            <a:tailEnd type="arrow" w="lg" len="lg"/>
          </a:ln>
          <a:effec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656448" y="2559602"/>
            <a:ext cx="2058428" cy="369332"/>
          </a:xfrm>
          <a:prstGeom prst="rect">
            <a:avLst/>
          </a:prstGeom>
          <a:noFill/>
        </p:spPr>
        <p:txBody>
          <a:bodyPr wrap="square" rtlCol="0">
            <a:spAutoFit/>
          </a:bodyPr>
          <a:lstStyle/>
          <a:p>
            <a:pPr algn="ctr"/>
            <a:r>
              <a:rPr lang="en-US" smtClean="0">
                <a:solidFill>
                  <a:srgbClr val="000000"/>
                </a:solidFill>
                <a:latin typeface="Tahoma"/>
              </a:rPr>
              <a:t>Attained service</a:t>
            </a:r>
            <a:endParaRPr lang="en-US">
              <a:solidFill>
                <a:srgbClr val="000000"/>
              </a:solidFill>
              <a:latin typeface="Tahoma"/>
            </a:endParaRPr>
          </a:p>
        </p:txBody>
      </p:sp>
      <p:sp>
        <p:nvSpPr>
          <p:cNvPr id="34" name="TextBox 33"/>
          <p:cNvSpPr txBox="1"/>
          <p:nvPr/>
        </p:nvSpPr>
        <p:spPr>
          <a:xfrm>
            <a:off x="152368" y="1500175"/>
            <a:ext cx="1990740" cy="707886"/>
          </a:xfrm>
          <a:prstGeom prst="rect">
            <a:avLst/>
          </a:prstGeom>
          <a:noFill/>
        </p:spPr>
        <p:txBody>
          <a:bodyPr wrap="square" rtlCol="0">
            <a:spAutoFit/>
          </a:bodyPr>
          <a:lstStyle/>
          <a:p>
            <a:pPr algn="ctr"/>
            <a:r>
              <a:rPr lang="en-US" sz="2000" smtClean="0">
                <a:solidFill>
                  <a:srgbClr val="000000"/>
                </a:solidFill>
                <a:latin typeface="Tahoma"/>
              </a:rPr>
              <a:t>Short-term</a:t>
            </a:r>
            <a:br>
              <a:rPr lang="en-US" sz="2000" smtClean="0">
                <a:solidFill>
                  <a:srgbClr val="000000"/>
                </a:solidFill>
                <a:latin typeface="Tahoma"/>
              </a:rPr>
            </a:br>
            <a:r>
              <a:rPr lang="en-US" sz="2000" smtClean="0">
                <a:solidFill>
                  <a:srgbClr val="000000"/>
                </a:solidFill>
                <a:latin typeface="Tahoma"/>
              </a:rPr>
              <a:t>thread behavior</a:t>
            </a:r>
            <a:endParaRPr lang="en-US" sz="2000">
              <a:solidFill>
                <a:srgbClr val="000000"/>
              </a:solidFill>
              <a:latin typeface="Tahoma"/>
            </a:endParaRPr>
          </a:p>
        </p:txBody>
      </p:sp>
      <p:sp>
        <p:nvSpPr>
          <p:cNvPr id="102" name="Rectangle 101"/>
          <p:cNvSpPr/>
          <p:nvPr/>
        </p:nvSpPr>
        <p:spPr>
          <a:xfrm>
            <a:off x="571472" y="5143512"/>
            <a:ext cx="8001056" cy="87628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2400" dirty="0" smtClean="0">
                <a:solidFill>
                  <a:srgbClr val="000000"/>
                </a:solidFill>
                <a:latin typeface="Tahoma"/>
              </a:rPr>
              <a:t>We divide time into large, fixed-length intervals</a:t>
            </a:r>
            <a:r>
              <a:rPr lang="en-US" sz="2400" smtClean="0">
                <a:solidFill>
                  <a:srgbClr val="000000"/>
                </a:solidFill>
                <a:latin typeface="Tahoma"/>
              </a:rPr>
              <a:t>: </a:t>
            </a:r>
          </a:p>
          <a:p>
            <a:pPr algn="ctr"/>
            <a:r>
              <a:rPr lang="en-US" sz="2400" b="1" smtClean="0">
                <a:solidFill>
                  <a:srgbClr val="000000"/>
                </a:solidFill>
                <a:latin typeface="Tahoma"/>
              </a:rPr>
              <a:t>quanta</a:t>
            </a:r>
            <a:r>
              <a:rPr lang="en-US" sz="2400" smtClean="0">
                <a:solidFill>
                  <a:srgbClr val="000000"/>
                </a:solidFill>
                <a:latin typeface="Tahoma"/>
              </a:rPr>
              <a:t> </a:t>
            </a:r>
            <a:r>
              <a:rPr lang="en-US" sz="2400" dirty="0" smtClean="0">
                <a:solidFill>
                  <a:srgbClr val="000000"/>
                </a:solidFill>
                <a:latin typeface="Tahoma"/>
              </a:rPr>
              <a:t>(millions of </a:t>
            </a:r>
            <a:r>
              <a:rPr lang="en-US" sz="2400" smtClean="0">
                <a:solidFill>
                  <a:srgbClr val="000000"/>
                </a:solidFill>
                <a:latin typeface="Tahoma"/>
              </a:rPr>
              <a:t>cycles) </a:t>
            </a:r>
            <a:endParaRPr lang="en-US" sz="2400" dirty="0" smtClean="0">
              <a:solidFill>
                <a:srgbClr val="000000"/>
              </a:solidFill>
              <a:latin typeface="Tahoma"/>
            </a:endParaRPr>
          </a:p>
        </p:txBody>
      </p:sp>
      <p:grpSp>
        <p:nvGrpSpPr>
          <p:cNvPr id="107" name="Group 106"/>
          <p:cNvGrpSpPr/>
          <p:nvPr/>
        </p:nvGrpSpPr>
        <p:grpSpPr>
          <a:xfrm>
            <a:off x="3786182" y="4527500"/>
            <a:ext cx="3714776" cy="473136"/>
            <a:chOff x="3428992" y="4427544"/>
            <a:chExt cx="3714776" cy="473136"/>
          </a:xfrm>
        </p:grpSpPr>
        <p:cxnSp>
          <p:nvCxnSpPr>
            <p:cNvPr id="61" name="Straight Arrow Connector 60"/>
            <p:cNvCxnSpPr/>
            <p:nvPr/>
          </p:nvCxnSpPr>
          <p:spPr>
            <a:xfrm>
              <a:off x="3428992" y="4427544"/>
              <a:ext cx="3714776"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9456" y="4500570"/>
              <a:ext cx="2344180" cy="400110"/>
            </a:xfrm>
            <a:prstGeom prst="rect">
              <a:avLst/>
            </a:prstGeom>
            <a:noFill/>
          </p:spPr>
          <p:txBody>
            <a:bodyPr wrap="square" rtlCol="0">
              <a:spAutoFit/>
            </a:bodyPr>
            <a:lstStyle/>
            <a:p>
              <a:pPr algn="ctr"/>
              <a:r>
                <a:rPr lang="en-US" sz="2000" b="1" smtClean="0">
                  <a:solidFill>
                    <a:srgbClr val="FF0000"/>
                  </a:solidFill>
                  <a:latin typeface="Tahoma"/>
                </a:rPr>
                <a:t>Attained service</a:t>
              </a:r>
              <a:endParaRPr lang="en-US" sz="2000" b="1">
                <a:solidFill>
                  <a:srgbClr val="FF0000"/>
                </a:solidFill>
                <a:latin typeface="Tahoma"/>
              </a:endParaRPr>
            </a:p>
          </p:txBody>
        </p:sp>
      </p:grpSp>
      <p:sp>
        <p:nvSpPr>
          <p:cNvPr id="35" name="TextBox 34"/>
          <p:cNvSpPr txBox="1"/>
          <p:nvPr/>
        </p:nvSpPr>
        <p:spPr>
          <a:xfrm>
            <a:off x="152368" y="3668443"/>
            <a:ext cx="1990740" cy="707886"/>
          </a:xfrm>
          <a:prstGeom prst="rect">
            <a:avLst/>
          </a:prstGeom>
          <a:noFill/>
        </p:spPr>
        <p:txBody>
          <a:bodyPr wrap="square" rtlCol="0">
            <a:spAutoFit/>
          </a:bodyPr>
          <a:lstStyle/>
          <a:p>
            <a:pPr algn="ctr"/>
            <a:r>
              <a:rPr lang="en-US" sz="2000" smtClean="0">
                <a:solidFill>
                  <a:srgbClr val="000000"/>
                </a:solidFill>
                <a:latin typeface="Tahoma"/>
              </a:rPr>
              <a:t>Long-term</a:t>
            </a:r>
            <a:br>
              <a:rPr lang="en-US" sz="2000" smtClean="0">
                <a:solidFill>
                  <a:srgbClr val="000000"/>
                </a:solidFill>
                <a:latin typeface="Tahoma"/>
              </a:rPr>
            </a:br>
            <a:r>
              <a:rPr lang="en-US" sz="2000" smtClean="0">
                <a:solidFill>
                  <a:srgbClr val="000000"/>
                </a:solidFill>
                <a:latin typeface="Tahoma"/>
              </a:rPr>
              <a:t>thread behavior</a:t>
            </a:r>
            <a:endParaRPr lang="en-US" sz="2000">
              <a:solidFill>
                <a:srgbClr val="000000"/>
              </a:solidFill>
              <a:latin typeface="Tahoma"/>
            </a:endParaRPr>
          </a:p>
        </p:txBody>
      </p:sp>
      <p:grpSp>
        <p:nvGrpSpPr>
          <p:cNvPr id="118" name="Group 117"/>
          <p:cNvGrpSpPr/>
          <p:nvPr/>
        </p:nvGrpSpPr>
        <p:grpSpPr>
          <a:xfrm>
            <a:off x="2428860" y="2946404"/>
            <a:ext cx="6400631" cy="1928826"/>
            <a:chOff x="2428860" y="2946404"/>
            <a:chExt cx="6400631" cy="1928826"/>
          </a:xfrm>
        </p:grpSpPr>
        <p:cxnSp>
          <p:nvCxnSpPr>
            <p:cNvPr id="69" name="Straight Connector 68"/>
            <p:cNvCxnSpPr/>
            <p:nvPr/>
          </p:nvCxnSpPr>
          <p:spPr>
            <a:xfrm rot="5400000">
              <a:off x="63484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4198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63841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5008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5722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1756835" y="3618429"/>
              <a:ext cx="1928826" cy="584775"/>
            </a:xfrm>
            <a:prstGeom prst="rect">
              <a:avLst/>
            </a:prstGeom>
            <a:noFill/>
          </p:spPr>
          <p:txBody>
            <a:bodyPr wrap="square" rtlCol="0">
              <a:spAutoFit/>
            </a:bodyPr>
            <a:lstStyle/>
            <a:p>
              <a:pPr algn="ctr"/>
              <a:r>
                <a:rPr lang="en-US" sz="1600" smtClean="0">
                  <a:solidFill>
                    <a:srgbClr val="000000"/>
                  </a:solidFill>
                  <a:latin typeface="Tahoma"/>
                </a:rPr>
                <a:t>Outstanding memory requests</a:t>
              </a:r>
              <a:endParaRPr lang="en-US" sz="1600">
                <a:solidFill>
                  <a:srgbClr val="000000"/>
                </a:solidFill>
                <a:latin typeface="Tahoma"/>
              </a:endParaRPr>
            </a:p>
          </p:txBody>
        </p:sp>
        <p:cxnSp>
          <p:nvCxnSpPr>
            <p:cNvPr id="37" name="Straight Arrow Connector 36"/>
            <p:cNvCxnSpPr/>
            <p:nvPr/>
          </p:nvCxnSpPr>
          <p:spPr>
            <a:xfrm rot="5400000" flipH="1" flipV="1">
              <a:off x="2605399" y="383936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14664" y="4330650"/>
              <a:ext cx="54419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3283333" y="426799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439495" y="411457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594619" y="396149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859579" y="394652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062067"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249740"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436026"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560679"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4701187" y="409926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873004" y="426765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987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15689" y="403770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71506" y="388461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20812" y="4007765"/>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38954" y="3854683"/>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25934" y="370160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12913" y="3854003"/>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37566" y="4007765"/>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338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43900" y="4344544"/>
              <a:ext cx="685591" cy="145095"/>
            </a:xfrm>
            <a:prstGeom prst="rect">
              <a:avLst/>
            </a:prstGeom>
            <a:noFill/>
          </p:spPr>
          <p:txBody>
            <a:bodyPr wrap="square" rtlCol="0">
              <a:spAutoFit/>
            </a:bodyPr>
            <a:lstStyle/>
            <a:p>
              <a:pPr algn="ctr"/>
              <a:r>
                <a:rPr lang="en-US" sz="1600" smtClean="0">
                  <a:solidFill>
                    <a:srgbClr val="000000"/>
                  </a:solidFill>
                  <a:latin typeface="Tahoma"/>
                </a:rPr>
                <a:t>Time</a:t>
              </a:r>
              <a:endParaRPr lang="en-US" sz="1600">
                <a:solidFill>
                  <a:srgbClr val="000000"/>
                </a:solidFill>
                <a:latin typeface="Tahoma"/>
              </a:endParaRPr>
            </a:p>
          </p:txBody>
        </p:sp>
        <p:cxnSp>
          <p:nvCxnSpPr>
            <p:cNvPr id="60" name="Straight Connector 59"/>
            <p:cNvCxnSpPr/>
            <p:nvPr/>
          </p:nvCxnSpPr>
          <p:spPr>
            <a:xfrm rot="16200000" flipH="1">
              <a:off x="6858017"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15074" y="3457518"/>
              <a:ext cx="685591" cy="523220"/>
            </a:xfrm>
            <a:prstGeom prst="rect">
              <a:avLst/>
            </a:prstGeom>
            <a:noFill/>
          </p:spPr>
          <p:txBody>
            <a:bodyPr wrap="square" rtlCol="0">
              <a:spAutoFit/>
            </a:bodyPr>
            <a:lstStyle/>
            <a:p>
              <a:pPr algn="ctr"/>
              <a:r>
                <a:rPr lang="en-US" sz="2800" b="1" smtClean="0">
                  <a:solidFill>
                    <a:srgbClr val="000000"/>
                  </a:solidFill>
                  <a:latin typeface="Tahoma"/>
                </a:rPr>
                <a:t>…</a:t>
              </a:r>
              <a:endParaRPr lang="en-US" sz="2800" b="1">
                <a:solidFill>
                  <a:srgbClr val="000000"/>
                </a:solidFill>
                <a:latin typeface="Tahoma"/>
              </a:endParaRPr>
            </a:p>
          </p:txBody>
        </p:sp>
        <p:cxnSp>
          <p:nvCxnSpPr>
            <p:cNvPr id="77" name="Straight Connector 76"/>
            <p:cNvCxnSpPr/>
            <p:nvPr/>
          </p:nvCxnSpPr>
          <p:spPr>
            <a:xfrm rot="16200000" flipH="1">
              <a:off x="65365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148621" y="42615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304783" y="410816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59907" y="395508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724867" y="394011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5161" y="418505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380977" y="403128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536794" y="387820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850067" y="4082425"/>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021884" y="425081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86446" y="3990923"/>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2263" y="417462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979436" y="42378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7135598" y="408446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290722" y="393138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7555682" y="391641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55976" y="416135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11792" y="400759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67609" y="385450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680882" y="405872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852699" y="422711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17261" y="396722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773078" y="415092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3143241"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86182" y="3528956"/>
              <a:ext cx="3714776" cy="1588"/>
            </a:xfrm>
            <a:prstGeom prst="straightConnector1">
              <a:avLst/>
            </a:prstGeom>
            <a:ln w="19050">
              <a:solidFill>
                <a:srgbClr val="0070C0"/>
              </a:solidFill>
              <a:prstDash val="soli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57620" y="3100328"/>
              <a:ext cx="3571900" cy="400110"/>
            </a:xfrm>
            <a:prstGeom prst="rect">
              <a:avLst/>
            </a:prstGeom>
            <a:noFill/>
          </p:spPr>
          <p:txBody>
            <a:bodyPr wrap="square" rtlCol="0">
              <a:spAutoFit/>
            </a:bodyPr>
            <a:lstStyle/>
            <a:p>
              <a:pPr algn="ctr"/>
              <a:r>
                <a:rPr lang="en-US" sz="2000" b="1" smtClean="0">
                  <a:solidFill>
                    <a:srgbClr val="0070C0"/>
                  </a:solidFill>
                  <a:latin typeface="Tahoma"/>
                </a:rPr>
                <a:t>Quantum</a:t>
              </a:r>
              <a:r>
                <a:rPr lang="en-US" sz="1600" smtClean="0">
                  <a:solidFill>
                    <a:srgbClr val="000000"/>
                  </a:solidFill>
                  <a:latin typeface="Tahoma"/>
                </a:rPr>
                <a:t> </a:t>
              </a:r>
              <a:r>
                <a:rPr lang="en-US" smtClean="0">
                  <a:solidFill>
                    <a:srgbClr val="000000"/>
                  </a:solidFill>
                  <a:latin typeface="Tahoma"/>
                </a:rPr>
                <a:t>(millions of cycles)</a:t>
              </a:r>
              <a:endParaRPr lang="en-US">
                <a:solidFill>
                  <a:srgbClr val="000000"/>
                </a:solidFill>
                <a:latin typeface="Tahoma"/>
              </a:endParaRPr>
            </a:p>
          </p:txBody>
        </p:sp>
      </p:grpSp>
    </p:spTree>
    <p:extLst>
      <p:ext uri="{BB962C8B-B14F-4D97-AF65-F5344CB8AC3E}">
        <p14:creationId xmlns:p14="http://schemas.microsoft.com/office/powerpoint/2010/main" val="86080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3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 Thread Ranking</a:t>
            </a:r>
            <a:endParaRPr lang="en-US"/>
          </a:p>
        </p:txBody>
      </p:sp>
      <p:sp>
        <p:nvSpPr>
          <p:cNvPr id="22" name="Rectangle 21"/>
          <p:cNvSpPr/>
          <p:nvPr/>
        </p:nvSpPr>
        <p:spPr>
          <a:xfrm>
            <a:off x="952448" y="1428736"/>
            <a:ext cx="7429552" cy="928694"/>
          </a:xfrm>
          <a:prstGeom prst="rect">
            <a:avLst/>
          </a:prstGeom>
          <a:solidFill>
            <a:schemeClr val="bg2">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rtlCol="0" anchor="ctr" anchorCtr="0"/>
          <a:lstStyle/>
          <a:p>
            <a:r>
              <a:rPr lang="en-US" sz="2000" smtClean="0">
                <a:solidFill>
                  <a:srgbClr val="000000"/>
                </a:solidFill>
                <a:latin typeface="Tahoma"/>
              </a:rPr>
              <a:t>Each </a:t>
            </a:r>
            <a:r>
              <a:rPr lang="en-US" sz="2000" dirty="0" smtClean="0">
                <a:solidFill>
                  <a:srgbClr val="000000"/>
                </a:solidFill>
                <a:latin typeface="Tahoma"/>
              </a:rPr>
              <a:t>thread’s attained service (AS) is tracked </a:t>
            </a:r>
            <a:r>
              <a:rPr lang="en-US" sz="2000" smtClean="0">
                <a:solidFill>
                  <a:srgbClr val="000000"/>
                </a:solidFill>
                <a:latin typeface="Tahoma"/>
              </a:rPr>
              <a:t>by MCs</a:t>
            </a:r>
            <a:endParaRPr lang="en-US" sz="2000" dirty="0" smtClean="0">
              <a:solidFill>
                <a:srgbClr val="000000"/>
              </a:solidFill>
              <a:latin typeface="Tahoma"/>
            </a:endParaRPr>
          </a:p>
          <a:p>
            <a:endParaRPr lang="en-US" sz="1000" dirty="0" smtClean="0">
              <a:solidFill>
                <a:srgbClr val="000000"/>
              </a:solidFill>
              <a:latin typeface="Tahoma"/>
            </a:endParaRPr>
          </a:p>
          <a:p>
            <a:pPr algn="ctr"/>
            <a:r>
              <a:rPr lang="en-US" sz="2000" i="1" dirty="0" err="1" smtClean="0">
                <a:solidFill>
                  <a:srgbClr val="000000"/>
                </a:solidFill>
                <a:latin typeface="Times New Roman" pitchFamily="18" charset="0"/>
                <a:cs typeface="Times New Roman" pitchFamily="18" charset="0"/>
              </a:rPr>
              <a:t>AS</a:t>
            </a:r>
            <a:r>
              <a:rPr lang="en-US" sz="2000" i="1" baseline="-25000" dirty="0" err="1" smtClean="0">
                <a:solidFill>
                  <a:srgbClr val="000000"/>
                </a:solidFill>
                <a:latin typeface="Times New Roman" pitchFamily="18" charset="0"/>
                <a:cs typeface="Times New Roman" pitchFamily="18" charset="0"/>
              </a:rPr>
              <a:t>i</a:t>
            </a:r>
            <a:r>
              <a:rPr lang="en-US" sz="2000" i="1" dirty="0" smtClean="0">
                <a:solidFill>
                  <a:srgbClr val="000000"/>
                </a:solidFill>
                <a:latin typeface="Times New Roman" pitchFamily="18" charset="0"/>
                <a:cs typeface="Times New Roman" pitchFamily="18" charset="0"/>
              </a:rPr>
              <a:t> = A </a:t>
            </a:r>
            <a:r>
              <a:rPr lang="en-US" sz="2000" i="1" smtClean="0">
                <a:solidFill>
                  <a:srgbClr val="000000"/>
                </a:solidFill>
                <a:latin typeface="Times New Roman" pitchFamily="18" charset="0"/>
                <a:cs typeface="Times New Roman" pitchFamily="18" charset="0"/>
              </a:rPr>
              <a:t>thread’s AS during </a:t>
            </a:r>
            <a:r>
              <a:rPr lang="en-US" sz="2000" i="1" dirty="0" smtClean="0">
                <a:solidFill>
                  <a:srgbClr val="000000"/>
                </a:solidFill>
                <a:latin typeface="Times New Roman" pitchFamily="18" charset="0"/>
                <a:cs typeface="Times New Roman" pitchFamily="18" charset="0"/>
              </a:rPr>
              <a:t>only the </a:t>
            </a:r>
            <a:r>
              <a:rPr lang="en-US" sz="2000" i="1" err="1" smtClean="0">
                <a:solidFill>
                  <a:srgbClr val="000000"/>
                </a:solidFill>
                <a:latin typeface="Times New Roman" pitchFamily="18" charset="0"/>
                <a:cs typeface="Times New Roman" pitchFamily="18" charset="0"/>
              </a:rPr>
              <a:t>i-th</a:t>
            </a:r>
            <a:r>
              <a:rPr lang="en-US" sz="2000" i="1" smtClean="0">
                <a:solidFill>
                  <a:srgbClr val="000000"/>
                </a:solidFill>
                <a:latin typeface="Times New Roman" pitchFamily="18" charset="0"/>
                <a:cs typeface="Times New Roman" pitchFamily="18" charset="0"/>
              </a:rPr>
              <a:t> quantum</a:t>
            </a:r>
            <a:endParaRPr lang="en-US" sz="2000" dirty="0" smtClean="0">
              <a:solidFill>
                <a:srgbClr val="000000"/>
              </a:solidFill>
              <a:latin typeface="Tahoma"/>
            </a:endParaRPr>
          </a:p>
        </p:txBody>
      </p:sp>
      <p:sp>
        <p:nvSpPr>
          <p:cNvPr id="25" name="Rectangle 24"/>
          <p:cNvSpPr/>
          <p:nvPr/>
        </p:nvSpPr>
        <p:spPr>
          <a:xfrm>
            <a:off x="952448" y="3071810"/>
            <a:ext cx="7429552" cy="171451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smtClean="0">
                <a:solidFill>
                  <a:srgbClr val="000000"/>
                </a:solidFill>
                <a:latin typeface="Tahoma"/>
              </a:rPr>
              <a:t>Each thread’s </a:t>
            </a:r>
            <a:r>
              <a:rPr lang="en-US" sz="2000" b="1" smtClean="0">
                <a:solidFill>
                  <a:srgbClr val="000000"/>
                </a:solidFill>
                <a:latin typeface="Tahoma"/>
              </a:rPr>
              <a:t>TotalAS</a:t>
            </a:r>
            <a:r>
              <a:rPr lang="en-US" sz="2000" smtClean="0">
                <a:solidFill>
                  <a:srgbClr val="000000"/>
                </a:solidFill>
                <a:latin typeface="Tahoma"/>
              </a:rPr>
              <a:t> </a:t>
            </a:r>
            <a:r>
              <a:rPr lang="en-US" sz="2000" dirty="0" smtClean="0">
                <a:solidFill>
                  <a:srgbClr val="000000"/>
                </a:solidFill>
                <a:latin typeface="Tahoma"/>
              </a:rPr>
              <a:t>computed as:</a:t>
            </a:r>
          </a:p>
          <a:p>
            <a:endParaRPr lang="en-US" sz="900" dirty="0" smtClean="0">
              <a:solidFill>
                <a:srgbClr val="000000"/>
              </a:solidFill>
              <a:latin typeface="Tahoma"/>
            </a:endParaRPr>
          </a:p>
          <a:p>
            <a:pPr algn="ctr"/>
            <a:r>
              <a:rPr lang="en-US" sz="2000" i="1" dirty="0" err="1" smtClean="0">
                <a:solidFill>
                  <a:srgbClr val="000000"/>
                </a:solidFill>
                <a:latin typeface="Times New Roman" pitchFamily="18" charset="0"/>
                <a:cs typeface="Times New Roman" pitchFamily="18" charset="0"/>
              </a:rPr>
              <a:t>TotalAS</a:t>
            </a:r>
            <a:r>
              <a:rPr lang="en-US" sz="2000" i="1" baseline="-25000" dirty="0" err="1" smtClean="0">
                <a:solidFill>
                  <a:srgbClr val="000000"/>
                </a:solidFill>
                <a:latin typeface="Times New Roman" pitchFamily="18" charset="0"/>
                <a:cs typeface="Times New Roman" pitchFamily="18" charset="0"/>
              </a:rPr>
              <a:t>i</a:t>
            </a:r>
            <a:r>
              <a:rPr lang="en-US" sz="2000" i="1" dirty="0"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rPr>
              <a:t>= </a:t>
            </a:r>
            <a:r>
              <a:rPr lang="el-GR" sz="2000" i="1" smtClean="0">
                <a:solidFill>
                  <a:srgbClr val="000000"/>
                </a:solidFill>
                <a:latin typeface="Times New Roman" pitchFamily="18" charset="0"/>
                <a:cs typeface="Times New Roman" pitchFamily="18" charset="0"/>
              </a:rPr>
              <a:t>α</a:t>
            </a:r>
            <a:r>
              <a:rPr lang="en-US" sz="2000" i="1" smtClean="0">
                <a:solidFill>
                  <a:srgbClr val="000000"/>
                </a:solidFill>
                <a:latin typeface="Times New Roman" pitchFamily="18" charset="0"/>
                <a:cs typeface="Times New Roman" pitchFamily="18" charset="0"/>
              </a:rPr>
              <a:t> </a:t>
            </a:r>
            <a:r>
              <a:rPr lang="el-GR" sz="2000" i="1" smtClean="0">
                <a:solidFill>
                  <a:srgbClr val="000000"/>
                </a:solidFill>
                <a:latin typeface="Times New Roman" pitchFamily="18" charset="0"/>
                <a:cs typeface="Times New Roman" pitchFamily="18" charset="0"/>
              </a:rPr>
              <a:t>·</a:t>
            </a:r>
            <a:r>
              <a:rPr lang="en-US" sz="2000" i="1" smtClean="0">
                <a:solidFill>
                  <a:srgbClr val="000000"/>
                </a:solidFill>
                <a:latin typeface="Times New Roman" pitchFamily="18" charset="0"/>
                <a:cs typeface="Times New Roman" pitchFamily="18" charset="0"/>
              </a:rPr>
              <a:t> TotalAS</a:t>
            </a:r>
            <a:r>
              <a:rPr lang="en-US" sz="2000" i="1" baseline="-25000" smtClean="0">
                <a:solidFill>
                  <a:srgbClr val="000000"/>
                </a:solidFill>
                <a:latin typeface="Times New Roman" pitchFamily="18" charset="0"/>
                <a:cs typeface="Times New Roman" pitchFamily="18" charset="0"/>
              </a:rPr>
              <a:t>i-1</a:t>
            </a:r>
            <a:r>
              <a:rPr lang="en-US" sz="2000" i="1" smtClean="0">
                <a:solidFill>
                  <a:srgbClr val="000000"/>
                </a:solidFill>
                <a:latin typeface="Times New Roman" pitchFamily="18" charset="0"/>
                <a:cs typeface="Times New Roman" pitchFamily="18" charset="0"/>
              </a:rPr>
              <a:t> </a:t>
            </a:r>
            <a:r>
              <a:rPr lang="en-US" sz="2000" i="1" dirty="0"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rPr>
              <a:t>(1-</a:t>
            </a:r>
            <a:r>
              <a:rPr lang="el-GR" sz="2000" i="1" smtClean="0">
                <a:solidFill>
                  <a:srgbClr val="000000"/>
                </a:solidFill>
                <a:latin typeface="Times New Roman" pitchFamily="18" charset="0"/>
                <a:cs typeface="Times New Roman" pitchFamily="18" charset="0"/>
              </a:rPr>
              <a:t> α</a:t>
            </a:r>
            <a:r>
              <a:rPr lang="en-US" sz="2000" i="1" smtClean="0">
                <a:solidFill>
                  <a:srgbClr val="000000"/>
                </a:solidFill>
                <a:latin typeface="Times New Roman" pitchFamily="18" charset="0"/>
                <a:cs typeface="Times New Roman" pitchFamily="18" charset="0"/>
              </a:rPr>
              <a:t>)</a:t>
            </a:r>
            <a:r>
              <a:rPr lang="el-GR" sz="2000" i="1"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rPr>
              <a:t> AS</a:t>
            </a:r>
            <a:r>
              <a:rPr lang="en-US" sz="2000" i="1" baseline="-25000" smtClean="0">
                <a:solidFill>
                  <a:srgbClr val="000000"/>
                </a:solidFill>
                <a:latin typeface="Times New Roman" pitchFamily="18" charset="0"/>
                <a:cs typeface="Times New Roman" pitchFamily="18" charset="0"/>
              </a:rPr>
              <a:t>i</a:t>
            </a:r>
            <a:endParaRPr lang="en-US" sz="2000" i="1" baseline="-25000" dirty="0" smtClean="0">
              <a:solidFill>
                <a:srgbClr val="000000"/>
              </a:solidFill>
              <a:latin typeface="Times New Roman" pitchFamily="18" charset="0"/>
              <a:cs typeface="Times New Roman" pitchFamily="18" charset="0"/>
            </a:endParaRPr>
          </a:p>
          <a:p>
            <a:pPr algn="ctr"/>
            <a:r>
              <a:rPr lang="en-US" sz="2000" smtClean="0">
                <a:solidFill>
                  <a:srgbClr val="000000"/>
                </a:solidFill>
                <a:latin typeface="Tahoma"/>
              </a:rPr>
              <a:t>High </a:t>
            </a:r>
            <a:r>
              <a:rPr lang="el-GR" sz="2000" i="1" smtClean="0">
                <a:solidFill>
                  <a:srgbClr val="000000"/>
                </a:solidFill>
                <a:latin typeface="Times New Roman" pitchFamily="18" charset="0"/>
                <a:cs typeface="Times New Roman" pitchFamily="18" charset="0"/>
              </a:rPr>
              <a:t>α</a:t>
            </a:r>
            <a:r>
              <a:rPr lang="en-US" sz="2000" i="1" smtClean="0">
                <a:solidFill>
                  <a:srgbClr val="000000"/>
                </a:solidFill>
                <a:latin typeface="Times New Roman" pitchFamily="18" charset="0"/>
                <a:cs typeface="Times New Roman" pitchFamily="18" charset="0"/>
              </a:rPr>
              <a:t> </a:t>
            </a:r>
            <a:r>
              <a:rPr lang="en-US" sz="2000" i="1" smtClean="0">
                <a:solidFill>
                  <a:srgbClr val="000000"/>
                </a:solidFill>
                <a:latin typeface="Times New Roman" pitchFamily="18" charset="0"/>
                <a:cs typeface="Times New Roman" pitchFamily="18" charset="0"/>
                <a:sym typeface="Wingdings" pitchFamily="2" charset="2"/>
              </a:rPr>
              <a:t> More bias towards history</a:t>
            </a:r>
            <a:endParaRPr lang="en-US" sz="2000" smtClean="0">
              <a:solidFill>
                <a:srgbClr val="000000"/>
              </a:solidFill>
              <a:latin typeface="Times New Roman" pitchFamily="18" charset="0"/>
              <a:cs typeface="Times New Roman" pitchFamily="18" charset="0"/>
            </a:endParaRPr>
          </a:p>
          <a:p>
            <a:endParaRPr sz="1600" dirty="0" smtClean="0">
              <a:solidFill>
                <a:srgbClr val="000000"/>
              </a:solidFill>
              <a:latin typeface="Tahoma"/>
            </a:endParaRPr>
          </a:p>
          <a:p>
            <a:r>
              <a:rPr lang="en-US" sz="2000" dirty="0" smtClean="0">
                <a:solidFill>
                  <a:srgbClr val="000000"/>
                </a:solidFill>
                <a:latin typeface="Tahoma"/>
              </a:rPr>
              <a:t>Threads are ranked</a:t>
            </a:r>
            <a:r>
              <a:rPr lang="en-US" sz="2000" smtClean="0">
                <a:solidFill>
                  <a:srgbClr val="000000"/>
                </a:solidFill>
                <a:latin typeface="Tahoma"/>
              </a:rPr>
              <a:t>, favoring threads with lower TotalAS</a:t>
            </a:r>
            <a:endParaRPr lang="en-US" sz="2000" dirty="0" smtClean="0">
              <a:solidFill>
                <a:srgbClr val="000000"/>
              </a:solidFill>
              <a:latin typeface="Tahoma"/>
            </a:endParaRPr>
          </a:p>
        </p:txBody>
      </p:sp>
      <p:sp>
        <p:nvSpPr>
          <p:cNvPr id="26" name="Rectangle 25"/>
          <p:cNvSpPr/>
          <p:nvPr/>
        </p:nvSpPr>
        <p:spPr>
          <a:xfrm>
            <a:off x="952448" y="5500702"/>
            <a:ext cx="7429552" cy="57150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smtClean="0">
                <a:solidFill>
                  <a:srgbClr val="000000"/>
                </a:solidFill>
                <a:latin typeface="Tahoma"/>
              </a:rPr>
              <a:t>Threads are serviced according to their ranking</a:t>
            </a:r>
            <a:endParaRPr lang="en-US" sz="2000">
              <a:solidFill>
                <a:srgbClr val="000000"/>
              </a:solidFill>
              <a:latin typeface="Tahoma"/>
            </a:endParaRPr>
          </a:p>
        </p:txBody>
      </p:sp>
      <p:sp>
        <p:nvSpPr>
          <p:cNvPr id="27" name="Down Arrow 26"/>
          <p:cNvSpPr/>
          <p:nvPr/>
        </p:nvSpPr>
        <p:spPr>
          <a:xfrm>
            <a:off x="3929058" y="4786322"/>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solidFill>
                <a:srgbClr val="FFFFFF"/>
              </a:solidFill>
              <a:latin typeface="Tahoma"/>
            </a:endParaRPr>
          </a:p>
        </p:txBody>
      </p:sp>
      <p:sp>
        <p:nvSpPr>
          <p:cNvPr id="8" name="Rectangle 7"/>
          <p:cNvSpPr/>
          <p:nvPr/>
        </p:nvSpPr>
        <p:spPr>
          <a:xfrm>
            <a:off x="428596" y="1071546"/>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smtClean="0">
                <a:solidFill>
                  <a:srgbClr val="FFFFFF"/>
                </a:solidFill>
                <a:latin typeface="Tahoma"/>
              </a:rPr>
              <a:t>During a quantum</a:t>
            </a:r>
            <a:endParaRPr lang="en-US" sz="2000" b="1">
              <a:solidFill>
                <a:srgbClr val="FFFFFF"/>
              </a:solidFill>
              <a:latin typeface="Tahoma"/>
            </a:endParaRPr>
          </a:p>
        </p:txBody>
      </p:sp>
      <p:sp>
        <p:nvSpPr>
          <p:cNvPr id="9" name="Rectangle 8"/>
          <p:cNvSpPr/>
          <p:nvPr/>
        </p:nvSpPr>
        <p:spPr>
          <a:xfrm>
            <a:off x="428596" y="2714620"/>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smtClean="0">
                <a:solidFill>
                  <a:srgbClr val="FFFFFF"/>
                </a:solidFill>
                <a:latin typeface="Tahoma"/>
              </a:rPr>
              <a:t>End of a quantum</a:t>
            </a:r>
            <a:endParaRPr lang="en-US" sz="2000" b="1">
              <a:solidFill>
                <a:srgbClr val="FFFFFF"/>
              </a:solidFill>
              <a:latin typeface="Tahoma"/>
            </a:endParaRPr>
          </a:p>
        </p:txBody>
      </p:sp>
      <p:sp>
        <p:nvSpPr>
          <p:cNvPr id="10" name="Rectangle 9"/>
          <p:cNvSpPr/>
          <p:nvPr/>
        </p:nvSpPr>
        <p:spPr>
          <a:xfrm>
            <a:off x="461906" y="5143512"/>
            <a:ext cx="2357454"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smtClean="0">
                <a:solidFill>
                  <a:srgbClr val="FFFFFF"/>
                </a:solidFill>
                <a:latin typeface="Tahoma"/>
              </a:rPr>
              <a:t>Next quantum</a:t>
            </a:r>
            <a:endParaRPr lang="en-US" sz="2000" b="1">
              <a:solidFill>
                <a:srgbClr val="FFFFFF"/>
              </a:solidFill>
              <a:latin typeface="Tahoma"/>
            </a:endParaRPr>
          </a:p>
        </p:txBody>
      </p:sp>
      <p:sp>
        <p:nvSpPr>
          <p:cNvPr id="11" name="Slide Number Placeholder 10"/>
          <p:cNvSpPr>
            <a:spLocks noGrp="1"/>
          </p:cNvSpPr>
          <p:nvPr>
            <p:ph type="sldNum" sz="quarter" idx="11"/>
          </p:nvPr>
        </p:nvSpPr>
        <p:spPr/>
        <p:txBody>
          <a:bodyPr/>
          <a:lstStyle/>
          <a:p>
            <a:fld id="{323594FA-E141-4234-AE05-360401972BE7}" type="slidenum">
              <a:rPr lang="en-US" altLang="en-US" smtClean="0"/>
              <a:pPr/>
              <a:t>82</a:t>
            </a:fld>
            <a:endParaRPr lang="en-US" altLang="en-US"/>
          </a:p>
        </p:txBody>
      </p:sp>
      <p:sp>
        <p:nvSpPr>
          <p:cNvPr id="23" name="Down Arrow 22"/>
          <p:cNvSpPr/>
          <p:nvPr/>
        </p:nvSpPr>
        <p:spPr>
          <a:xfrm>
            <a:off x="3929058" y="2357430"/>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solidFill>
                <a:srgbClr val="FFFFFF"/>
              </a:solidFill>
              <a:latin typeface="Tahoma"/>
            </a:endParaRPr>
          </a:p>
        </p:txBody>
      </p:sp>
    </p:spTree>
    <p:extLst>
      <p:ext uri="{BB962C8B-B14F-4D97-AF65-F5344CB8AC3E}">
        <p14:creationId xmlns:p14="http://schemas.microsoft.com/office/powerpoint/2010/main" val="3344878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animBg="1"/>
      <p:bldP spid="27" grpId="0" animBg="1"/>
      <p:bldP spid="9" grpId="0" animBg="1"/>
      <p:bldP spid="10" grpId="0" animBg="1"/>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Scheduling Algorithm</a:t>
            </a:r>
            <a:endParaRPr lang="en-US" dirty="0"/>
          </a:p>
        </p:txBody>
      </p:sp>
      <p:sp>
        <p:nvSpPr>
          <p:cNvPr id="3" name="Content Placeholder 2"/>
          <p:cNvSpPr>
            <a:spLocks noGrp="1"/>
          </p:cNvSpPr>
          <p:nvPr>
            <p:ph idx="1"/>
          </p:nvPr>
        </p:nvSpPr>
        <p:spPr>
          <a:xfrm>
            <a:off x="500034" y="1000108"/>
            <a:ext cx="8258172" cy="4525963"/>
          </a:xfrm>
        </p:spPr>
        <p:txBody>
          <a:bodyPr>
            <a:normAutofit/>
          </a:bodyPr>
          <a:lstStyle/>
          <a:p>
            <a:pPr marL="0" indent="0">
              <a:buClr>
                <a:schemeClr val="tx1"/>
              </a:buClr>
              <a:buSzPct val="100000"/>
              <a:buNone/>
            </a:pPr>
            <a:r>
              <a:rPr lang="en-US" sz="3400" b="1" smtClean="0"/>
              <a:t>ATLAS</a:t>
            </a:r>
          </a:p>
          <a:p>
            <a:pPr marL="0" indent="0">
              <a:buClr>
                <a:schemeClr val="tx1"/>
              </a:buClr>
              <a:buSzPct val="100000"/>
              <a:buFont typeface="Wingdings" pitchFamily="2" charset="2"/>
              <a:buChar char="§"/>
            </a:pPr>
            <a:r>
              <a:rPr lang="en-US" b="1" smtClean="0">
                <a:solidFill>
                  <a:srgbClr val="FF0000"/>
                </a:solidFill>
              </a:rPr>
              <a:t> A</a:t>
            </a:r>
            <a:r>
              <a:rPr lang="en-US" smtClean="0"/>
              <a:t>daptive </a:t>
            </a:r>
            <a:r>
              <a:rPr lang="en-US" dirty="0" smtClean="0"/>
              <a:t>per-</a:t>
            </a:r>
            <a:r>
              <a:rPr lang="en-US" b="1" dirty="0" smtClean="0">
                <a:solidFill>
                  <a:srgbClr val="FF0000"/>
                </a:solidFill>
              </a:rPr>
              <a:t>T</a:t>
            </a:r>
            <a:r>
              <a:rPr lang="en-US" dirty="0" smtClean="0"/>
              <a:t>hread </a:t>
            </a:r>
            <a:r>
              <a:rPr lang="en-US" b="1" dirty="0" smtClean="0">
                <a:solidFill>
                  <a:srgbClr val="FF0000"/>
                </a:solidFill>
              </a:rPr>
              <a:t>L</a:t>
            </a:r>
            <a:r>
              <a:rPr lang="en-US" dirty="0" smtClean="0"/>
              <a:t>east </a:t>
            </a:r>
            <a:r>
              <a:rPr lang="en-US" b="1" dirty="0" smtClean="0">
                <a:solidFill>
                  <a:srgbClr val="FF0000"/>
                </a:solidFill>
              </a:rPr>
              <a:t>A</a:t>
            </a:r>
            <a:r>
              <a:rPr lang="en-US" dirty="0" smtClean="0"/>
              <a:t>ttained </a:t>
            </a:r>
            <a:r>
              <a:rPr lang="en-US" b="1" dirty="0" smtClean="0">
                <a:solidFill>
                  <a:srgbClr val="FF0000"/>
                </a:solidFill>
              </a:rPr>
              <a:t>S</a:t>
            </a:r>
            <a:r>
              <a:rPr lang="en-US" dirty="0" smtClean="0"/>
              <a:t>ervice</a:t>
            </a:r>
          </a:p>
          <a:p>
            <a:pPr marL="0" indent="0">
              <a:buNone/>
            </a:pPr>
            <a:endParaRPr lang="en-US" dirty="0" smtClean="0"/>
          </a:p>
          <a:p>
            <a:pPr marL="0" indent="0">
              <a:buClr>
                <a:schemeClr val="tx1"/>
              </a:buClr>
              <a:buSzPct val="100000"/>
              <a:buFont typeface="Wingdings" pitchFamily="2" charset="2"/>
              <a:buChar char="§"/>
            </a:pPr>
            <a:r>
              <a:rPr lang="en-US" smtClean="0"/>
              <a:t> Request prioritization order</a:t>
            </a:r>
          </a:p>
          <a:p>
            <a:pPr marL="514350" indent="-514350">
              <a:buNone/>
            </a:pPr>
            <a:r>
              <a:rPr lang="en-US" smtClean="0"/>
              <a:t> 1. </a:t>
            </a:r>
            <a:r>
              <a:rPr lang="en-US" b="1" smtClean="0"/>
              <a:t>Prevent starvation</a:t>
            </a:r>
            <a:r>
              <a:rPr lang="en-US" smtClean="0"/>
              <a:t>: Over threshold request</a:t>
            </a:r>
            <a:endParaRPr lang="en-US" dirty="0" smtClean="0"/>
          </a:p>
          <a:p>
            <a:pPr marL="514350" indent="-514350">
              <a:buNone/>
            </a:pPr>
            <a:r>
              <a:rPr lang="en-US" smtClean="0">
                <a:solidFill>
                  <a:srgbClr val="FF0000"/>
                </a:solidFill>
              </a:rPr>
              <a:t> 2. </a:t>
            </a:r>
            <a:r>
              <a:rPr lang="en-US" b="1" smtClean="0">
                <a:solidFill>
                  <a:srgbClr val="FF0000"/>
                </a:solidFill>
              </a:rPr>
              <a:t>Maximize performance</a:t>
            </a:r>
            <a:r>
              <a:rPr lang="en-US" smtClean="0">
                <a:solidFill>
                  <a:srgbClr val="FF0000"/>
                </a:solidFill>
              </a:rPr>
              <a:t>: Higher LAS rank</a:t>
            </a:r>
            <a:endParaRPr lang="en-US" dirty="0" smtClean="0">
              <a:solidFill>
                <a:srgbClr val="FF0000"/>
              </a:solidFill>
            </a:endParaRPr>
          </a:p>
          <a:p>
            <a:pPr marL="514350" indent="-514350">
              <a:buNone/>
            </a:pPr>
            <a:r>
              <a:rPr lang="en-US" smtClean="0"/>
              <a:t> 3. </a:t>
            </a:r>
            <a:r>
              <a:rPr lang="en-US" b="1" smtClean="0"/>
              <a:t>Exploit locality</a:t>
            </a:r>
            <a:r>
              <a:rPr lang="en-US" smtClean="0"/>
              <a:t>: Row-hit request</a:t>
            </a:r>
            <a:endParaRPr lang="en-US" dirty="0" smtClean="0"/>
          </a:p>
          <a:p>
            <a:pPr marL="514350" indent="-514350">
              <a:buNone/>
            </a:pPr>
            <a:r>
              <a:rPr lang="en-US" smtClean="0"/>
              <a:t> 4. </a:t>
            </a:r>
            <a:r>
              <a:rPr lang="en-US" b="1" smtClean="0"/>
              <a:t>Tie-breaker</a:t>
            </a:r>
            <a:r>
              <a:rPr lang="en-US" smtClean="0"/>
              <a:t>: Oldest request</a:t>
            </a:r>
            <a:endParaRPr lang="en-US" dirty="0" smtClean="0"/>
          </a:p>
          <a:p>
            <a:pPr marL="0" indent="0">
              <a:buNone/>
            </a:pPr>
            <a:endParaRPr lang="en-US" dirty="0"/>
          </a:p>
        </p:txBody>
      </p:sp>
      <p:sp>
        <p:nvSpPr>
          <p:cNvPr id="6" name="Slide Number Placeholder 5"/>
          <p:cNvSpPr>
            <a:spLocks noGrp="1"/>
          </p:cNvSpPr>
          <p:nvPr>
            <p:ph type="sldNum" sz="quarter" idx="11"/>
          </p:nvPr>
        </p:nvSpPr>
        <p:spPr/>
        <p:txBody>
          <a:bodyPr/>
          <a:lstStyle/>
          <a:p>
            <a:fld id="{4C76AC29-6A0F-4B9E-B956-3C9EFFA38962}" type="slidenum">
              <a:rPr lang="en-US" smtClean="0"/>
              <a:pPr/>
              <a:t>83</a:t>
            </a:fld>
            <a:endParaRPr lang="en-US"/>
          </a:p>
        </p:txBody>
      </p:sp>
      <p:sp>
        <p:nvSpPr>
          <p:cNvPr id="7" name="Rectangle 6"/>
          <p:cNvSpPr/>
          <p:nvPr/>
        </p:nvSpPr>
        <p:spPr>
          <a:xfrm>
            <a:off x="500034" y="2928934"/>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500034" y="3357562"/>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500034" y="3786190"/>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500034" y="4214818"/>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500034" y="3357562"/>
            <a:ext cx="8072494"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571472" y="5553108"/>
            <a:ext cx="8001056" cy="51909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2200" smtClean="0">
                <a:solidFill>
                  <a:srgbClr val="000000"/>
                </a:solidFill>
                <a:latin typeface="Tahoma"/>
              </a:rPr>
              <a:t>How to coordinate MCs to agree upon a consistent ranking?</a:t>
            </a:r>
            <a:endParaRPr lang="en-US" sz="2200" dirty="0" smtClean="0">
              <a:solidFill>
                <a:srgbClr val="000000"/>
              </a:solidFill>
              <a:latin typeface="Tahoma"/>
            </a:endParaRPr>
          </a:p>
        </p:txBody>
      </p:sp>
    </p:spTree>
    <p:extLst>
      <p:ext uri="{BB962C8B-B14F-4D97-AF65-F5344CB8AC3E}">
        <p14:creationId xmlns:p14="http://schemas.microsoft.com/office/powerpoint/2010/main" val="559992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500034" y="1607456"/>
          <a:ext cx="821537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24-Core System</a:t>
            </a:r>
            <a:endParaRPr lang="en-US"/>
          </a:p>
        </p:txBody>
      </p:sp>
      <p:sp>
        <p:nvSpPr>
          <p:cNvPr id="4" name="Slide Number Placeholder 3"/>
          <p:cNvSpPr>
            <a:spLocks noGrp="1"/>
          </p:cNvSpPr>
          <p:nvPr>
            <p:ph type="sldNum" sz="quarter" idx="11"/>
          </p:nvPr>
        </p:nvSpPr>
        <p:spPr/>
        <p:txBody>
          <a:bodyPr/>
          <a:lstStyle/>
          <a:p>
            <a:fld id="{4C76AC29-6A0F-4B9E-B956-3C9EFFA38962}" type="slidenum">
              <a:rPr lang="en-US" smtClean="0"/>
              <a:pPr/>
              <a:t>84</a:t>
            </a:fld>
            <a:endParaRPr lang="en-US"/>
          </a:p>
        </p:txBody>
      </p:sp>
      <p:sp>
        <p:nvSpPr>
          <p:cNvPr id="10" name="TextBox 9"/>
          <p:cNvSpPr txBox="1"/>
          <p:nvPr/>
        </p:nvSpPr>
        <p:spPr>
          <a:xfrm>
            <a:off x="1928794" y="1000108"/>
            <a:ext cx="5357850" cy="553998"/>
          </a:xfrm>
          <a:prstGeom prst="rect">
            <a:avLst/>
          </a:prstGeom>
          <a:noFill/>
        </p:spPr>
        <p:txBody>
          <a:bodyPr wrap="square" rtlCol="0">
            <a:spAutoFit/>
          </a:bodyPr>
          <a:lstStyle/>
          <a:p>
            <a:pPr algn="ctr"/>
            <a:r>
              <a:rPr lang="en-US" sz="3000" smtClean="0">
                <a:solidFill>
                  <a:srgbClr val="000000"/>
                </a:solidFill>
                <a:latin typeface="Times New Roman" pitchFamily="18" charset="0"/>
                <a:cs typeface="Times New Roman" pitchFamily="18" charset="0"/>
              </a:rPr>
              <a:t>System throughput = ∑ Speedup</a:t>
            </a:r>
            <a:endParaRPr lang="en-US" sz="3000">
              <a:solidFill>
                <a:srgbClr val="000000"/>
              </a:solidFill>
              <a:latin typeface="Times New Roman" pitchFamily="18" charset="0"/>
              <a:cs typeface="Times New Roman" pitchFamily="18" charset="0"/>
            </a:endParaRPr>
          </a:p>
        </p:txBody>
      </p:sp>
      <p:sp>
        <p:nvSpPr>
          <p:cNvPr id="11" name="Content Placeholder 2"/>
          <p:cNvSpPr txBox="1">
            <a:spLocks/>
          </p:cNvSpPr>
          <p:nvPr/>
        </p:nvSpPr>
        <p:spPr>
          <a:xfrm>
            <a:off x="457200" y="5286388"/>
            <a:ext cx="8229600" cy="839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spcBef>
                <a:spcPct val="20000"/>
              </a:spcBef>
              <a:defRPr/>
            </a:pPr>
            <a:r>
              <a:rPr lang="en-US" sz="2400" dirty="0" smtClean="0">
                <a:solidFill>
                  <a:srgbClr val="000000"/>
                </a:solidFill>
                <a:latin typeface="Tahoma"/>
              </a:rPr>
              <a:t>ATLAS consistently provides higher system throughput than all previous scheduling algorithms</a:t>
            </a:r>
          </a:p>
        </p:txBody>
      </p:sp>
      <p:sp>
        <p:nvSpPr>
          <p:cNvPr id="12" name="Rectangle 11"/>
          <p:cNvSpPr/>
          <p:nvPr/>
        </p:nvSpPr>
        <p:spPr>
          <a:xfrm>
            <a:off x="2143108" y="3536282"/>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17.0%</a:t>
            </a:r>
            <a:endParaRPr lang="en-US" sz="1600" b="1">
              <a:solidFill>
                <a:srgbClr val="FF0000"/>
              </a:solidFill>
              <a:latin typeface="Tahoma"/>
            </a:endParaRPr>
          </a:p>
        </p:txBody>
      </p:sp>
      <p:sp>
        <p:nvSpPr>
          <p:cNvPr id="13" name="Right Arrow 12"/>
          <p:cNvSpPr/>
          <p:nvPr/>
        </p:nvSpPr>
        <p:spPr>
          <a:xfrm rot="9942996">
            <a:off x="1546521" y="2584187"/>
            <a:ext cx="6816507" cy="366793"/>
          </a:xfrm>
          <a:prstGeom prst="rightArrow">
            <a:avLst>
              <a:gd name="adj1" fmla="val 42475"/>
              <a:gd name="adj2" fmla="val 144280"/>
            </a:avLst>
          </a:prstGeom>
          <a:solidFill>
            <a:srgbClr val="FF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latin typeface="Tahoma"/>
            </a:endParaRPr>
          </a:p>
        </p:txBody>
      </p:sp>
      <p:sp>
        <p:nvSpPr>
          <p:cNvPr id="36" name="Rectangle 35"/>
          <p:cNvSpPr/>
          <p:nvPr/>
        </p:nvSpPr>
        <p:spPr>
          <a:xfrm>
            <a:off x="3571868" y="310765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9.8%</a:t>
            </a:r>
            <a:endParaRPr lang="en-US" sz="1600" b="1">
              <a:solidFill>
                <a:srgbClr val="FF0000"/>
              </a:solidFill>
              <a:latin typeface="Tahoma"/>
            </a:endParaRPr>
          </a:p>
        </p:txBody>
      </p:sp>
      <p:sp>
        <p:nvSpPr>
          <p:cNvPr id="37" name="Rectangle 36"/>
          <p:cNvSpPr/>
          <p:nvPr/>
        </p:nvSpPr>
        <p:spPr>
          <a:xfrm>
            <a:off x="5000628" y="275046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8.4%</a:t>
            </a:r>
            <a:endParaRPr lang="en-US" sz="1600" b="1">
              <a:solidFill>
                <a:srgbClr val="FF0000"/>
              </a:solidFill>
              <a:latin typeface="Tahoma"/>
            </a:endParaRPr>
          </a:p>
        </p:txBody>
      </p:sp>
      <p:sp>
        <p:nvSpPr>
          <p:cNvPr id="38" name="Rectangle 37"/>
          <p:cNvSpPr/>
          <p:nvPr/>
        </p:nvSpPr>
        <p:spPr>
          <a:xfrm>
            <a:off x="6429388" y="239327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5.9%</a:t>
            </a:r>
            <a:endParaRPr lang="en-US" sz="1600" b="1">
              <a:solidFill>
                <a:srgbClr val="FF0000"/>
              </a:solidFill>
              <a:latin typeface="Tahoma"/>
            </a:endParaRPr>
          </a:p>
        </p:txBody>
      </p:sp>
      <p:sp>
        <p:nvSpPr>
          <p:cNvPr id="39" name="Rectangle 38"/>
          <p:cNvSpPr/>
          <p:nvPr/>
        </p:nvSpPr>
        <p:spPr>
          <a:xfrm>
            <a:off x="7929586" y="196464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3.5%</a:t>
            </a:r>
            <a:endParaRPr lang="en-US" sz="1600" b="1">
              <a:solidFill>
                <a:srgbClr val="FF0000"/>
              </a:solidFill>
              <a:latin typeface="Tahoma"/>
            </a:endParaRPr>
          </a:p>
        </p:txBody>
      </p:sp>
      <p:sp>
        <p:nvSpPr>
          <p:cNvPr id="14" name="TextBox 13"/>
          <p:cNvSpPr txBox="1"/>
          <p:nvPr/>
        </p:nvSpPr>
        <p:spPr>
          <a:xfrm rot="16200000">
            <a:off x="-570406" y="3086069"/>
            <a:ext cx="2571767" cy="400110"/>
          </a:xfrm>
          <a:prstGeom prst="rect">
            <a:avLst/>
          </a:prstGeom>
          <a:solidFill>
            <a:schemeClr val="bg1"/>
          </a:solidFill>
        </p:spPr>
        <p:txBody>
          <a:bodyPr wrap="square" rtlCol="0">
            <a:spAutoFit/>
          </a:bodyPr>
          <a:lstStyle/>
          <a:p>
            <a:pPr algn="ctr"/>
            <a:r>
              <a:rPr lang="en-US" sz="2000" smtClean="0">
                <a:solidFill>
                  <a:srgbClr val="000000"/>
                </a:solidFill>
                <a:latin typeface="Tahoma"/>
              </a:rPr>
              <a:t>System throughput</a:t>
            </a:r>
            <a:endParaRPr lang="en-US" sz="2000">
              <a:solidFill>
                <a:srgbClr val="000000"/>
              </a:solidFill>
              <a:latin typeface="Tahoma"/>
            </a:endParaRPr>
          </a:p>
        </p:txBody>
      </p:sp>
      <p:sp>
        <p:nvSpPr>
          <p:cNvPr id="15" name="TextBox 14"/>
          <p:cNvSpPr txBox="1"/>
          <p:nvPr/>
        </p:nvSpPr>
        <p:spPr>
          <a:xfrm>
            <a:off x="3286117" y="4942329"/>
            <a:ext cx="3429023" cy="430887"/>
          </a:xfrm>
          <a:prstGeom prst="rect">
            <a:avLst/>
          </a:prstGeom>
          <a:solidFill>
            <a:schemeClr val="bg1"/>
          </a:solidFill>
        </p:spPr>
        <p:txBody>
          <a:bodyPr wrap="square" rtlCol="0">
            <a:spAutoFit/>
          </a:bodyPr>
          <a:lstStyle/>
          <a:p>
            <a:pPr algn="ctr"/>
            <a:r>
              <a:rPr lang="en-US" sz="2200" dirty="0" smtClean="0">
                <a:solidFill>
                  <a:srgbClr val="000000"/>
                </a:solidFill>
                <a:latin typeface="Tahoma"/>
              </a:rPr>
              <a:t># of memory controllers</a:t>
            </a:r>
            <a:endParaRPr lang="en-US" sz="2200" dirty="0">
              <a:solidFill>
                <a:srgbClr val="000000"/>
              </a:solidFill>
              <a:latin typeface="Tahoma"/>
            </a:endParaRPr>
          </a:p>
        </p:txBody>
      </p:sp>
    </p:spTree>
    <p:extLst>
      <p:ext uri="{BB962C8B-B14F-4D97-AF65-F5344CB8AC3E}">
        <p14:creationId xmlns:p14="http://schemas.microsoft.com/office/powerpoint/2010/main" val="236750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6" grpId="0"/>
      <p:bldP spid="37" grpId="0"/>
      <p:bldP spid="38" grpId="0"/>
      <p:bldP spid="3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00034" y="1214422"/>
          <a:ext cx="8143932"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4-MC System</a:t>
            </a:r>
            <a:endParaRPr lang="en-US" dirty="0"/>
          </a:p>
        </p:txBody>
      </p:sp>
      <p:sp>
        <p:nvSpPr>
          <p:cNvPr id="3" name="Content Placeholder 2"/>
          <p:cNvSpPr>
            <a:spLocks noGrp="1"/>
          </p:cNvSpPr>
          <p:nvPr>
            <p:ph idx="1"/>
          </p:nvPr>
        </p:nvSpPr>
        <p:spPr>
          <a:xfrm>
            <a:off x="464315" y="5286388"/>
            <a:ext cx="8215370" cy="78581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nchorCtr="0">
            <a:normAutofit/>
          </a:bodyPr>
          <a:lstStyle/>
          <a:p>
            <a:pPr marL="0" indent="0" algn="ctr">
              <a:buNone/>
            </a:pPr>
            <a:r>
              <a:rPr lang="en-US" sz="2200" smtClean="0">
                <a:solidFill>
                  <a:schemeClr val="tx1"/>
                </a:solidFill>
              </a:rPr>
              <a:t># of cores increases </a:t>
            </a:r>
            <a:r>
              <a:rPr lang="en-US" sz="2200" smtClean="0">
                <a:solidFill>
                  <a:schemeClr val="tx1"/>
                </a:solidFill>
                <a:sym typeface="Wingdings" pitchFamily="2" charset="2"/>
              </a:rPr>
              <a:t> ATLAS performance benefit increases </a:t>
            </a:r>
            <a:endParaRPr lang="en-US" sz="22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pPr/>
              <a:t>85</a:t>
            </a:fld>
            <a:endParaRPr lang="en-US"/>
          </a:p>
        </p:txBody>
      </p:sp>
      <p:sp>
        <p:nvSpPr>
          <p:cNvPr id="32" name="Right Arrow 31"/>
          <p:cNvSpPr/>
          <p:nvPr/>
        </p:nvSpPr>
        <p:spPr>
          <a:xfrm rot="20788901">
            <a:off x="1566790" y="2077480"/>
            <a:ext cx="6816507" cy="366793"/>
          </a:xfrm>
          <a:prstGeom prst="rightArrow">
            <a:avLst>
              <a:gd name="adj1" fmla="val 42475"/>
              <a:gd name="adj2" fmla="val 144280"/>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928794" y="307181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1.1%</a:t>
            </a:r>
            <a:endParaRPr lang="en-US" sz="1600" b="1">
              <a:solidFill>
                <a:srgbClr val="FF0000"/>
              </a:solidFill>
              <a:latin typeface="Tahoma"/>
            </a:endParaRPr>
          </a:p>
        </p:txBody>
      </p:sp>
      <p:sp>
        <p:nvSpPr>
          <p:cNvPr id="9" name="Rectangle 8"/>
          <p:cNvSpPr/>
          <p:nvPr/>
        </p:nvSpPr>
        <p:spPr>
          <a:xfrm>
            <a:off x="3357554" y="285749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3.5%</a:t>
            </a:r>
            <a:endParaRPr lang="en-US" sz="1600" b="1">
              <a:solidFill>
                <a:srgbClr val="FF0000"/>
              </a:solidFill>
              <a:latin typeface="Tahoma"/>
            </a:endParaRPr>
          </a:p>
        </p:txBody>
      </p:sp>
      <p:sp>
        <p:nvSpPr>
          <p:cNvPr id="10" name="Rectangle 9"/>
          <p:cNvSpPr/>
          <p:nvPr/>
        </p:nvSpPr>
        <p:spPr>
          <a:xfrm>
            <a:off x="4786314" y="242886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4.0%</a:t>
            </a:r>
            <a:endParaRPr lang="en-US" sz="1600" b="1">
              <a:solidFill>
                <a:srgbClr val="FF0000"/>
              </a:solidFill>
              <a:latin typeface="Tahoma"/>
            </a:endParaRPr>
          </a:p>
        </p:txBody>
      </p:sp>
      <p:sp>
        <p:nvSpPr>
          <p:cNvPr id="11" name="Rectangle 10"/>
          <p:cNvSpPr/>
          <p:nvPr/>
        </p:nvSpPr>
        <p:spPr>
          <a:xfrm>
            <a:off x="6215074" y="200024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8.4%</a:t>
            </a:r>
            <a:endParaRPr lang="en-US" sz="1600" b="1">
              <a:solidFill>
                <a:srgbClr val="FF0000"/>
              </a:solidFill>
              <a:latin typeface="Tahoma"/>
            </a:endParaRPr>
          </a:p>
        </p:txBody>
      </p:sp>
      <p:sp>
        <p:nvSpPr>
          <p:cNvPr id="12" name="Rectangle 11"/>
          <p:cNvSpPr/>
          <p:nvPr/>
        </p:nvSpPr>
        <p:spPr>
          <a:xfrm>
            <a:off x="7643834" y="171448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smtClean="0">
                <a:solidFill>
                  <a:srgbClr val="FF0000"/>
                </a:solidFill>
                <a:latin typeface="Tahoma"/>
              </a:rPr>
              <a:t>10.8%</a:t>
            </a:r>
            <a:endParaRPr lang="en-US" sz="1600" b="1">
              <a:solidFill>
                <a:srgbClr val="FF0000"/>
              </a:solidFill>
              <a:latin typeface="Tahoma"/>
            </a:endParaRPr>
          </a:p>
        </p:txBody>
      </p:sp>
      <p:sp>
        <p:nvSpPr>
          <p:cNvPr id="13" name="TextBox 12"/>
          <p:cNvSpPr txBox="1"/>
          <p:nvPr/>
        </p:nvSpPr>
        <p:spPr>
          <a:xfrm rot="16200000">
            <a:off x="-570406" y="2728879"/>
            <a:ext cx="2571767" cy="400110"/>
          </a:xfrm>
          <a:prstGeom prst="rect">
            <a:avLst/>
          </a:prstGeom>
          <a:solidFill>
            <a:schemeClr val="bg1"/>
          </a:solidFill>
        </p:spPr>
        <p:txBody>
          <a:bodyPr wrap="square" rtlCol="0">
            <a:spAutoFit/>
          </a:bodyPr>
          <a:lstStyle/>
          <a:p>
            <a:pPr algn="ctr"/>
            <a:r>
              <a:rPr lang="en-US" sz="2000" smtClean="0">
                <a:solidFill>
                  <a:srgbClr val="000000"/>
                </a:solidFill>
                <a:latin typeface="Tahoma"/>
              </a:rPr>
              <a:t>System throughput</a:t>
            </a:r>
            <a:endParaRPr lang="en-US" sz="2000">
              <a:solidFill>
                <a:srgbClr val="000000"/>
              </a:solidFill>
              <a:latin typeface="Tahoma"/>
            </a:endParaRPr>
          </a:p>
        </p:txBody>
      </p:sp>
      <p:sp>
        <p:nvSpPr>
          <p:cNvPr id="14" name="TextBox 13"/>
          <p:cNvSpPr txBox="1"/>
          <p:nvPr/>
        </p:nvSpPr>
        <p:spPr>
          <a:xfrm>
            <a:off x="3286117" y="4500570"/>
            <a:ext cx="3429023" cy="430887"/>
          </a:xfrm>
          <a:prstGeom prst="rect">
            <a:avLst/>
          </a:prstGeom>
          <a:solidFill>
            <a:schemeClr val="bg1"/>
          </a:solidFill>
        </p:spPr>
        <p:txBody>
          <a:bodyPr wrap="square" rtlCol="0">
            <a:spAutoFit/>
          </a:bodyPr>
          <a:lstStyle/>
          <a:p>
            <a:pPr algn="ctr"/>
            <a:r>
              <a:rPr lang="en-US" sz="2200" smtClean="0">
                <a:solidFill>
                  <a:srgbClr val="000000"/>
                </a:solidFill>
                <a:latin typeface="Tahoma"/>
              </a:rPr>
              <a:t># of cores</a:t>
            </a:r>
            <a:endParaRPr lang="en-US" sz="2200">
              <a:solidFill>
                <a:srgbClr val="000000"/>
              </a:solidFill>
              <a:latin typeface="Tahoma"/>
            </a:endParaRPr>
          </a:p>
        </p:txBody>
      </p:sp>
    </p:spTree>
    <p:extLst>
      <p:ext uri="{BB962C8B-B14F-4D97-AF65-F5344CB8AC3E}">
        <p14:creationId xmlns:p14="http://schemas.microsoft.com/office/powerpoint/2010/main" val="876781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animBg="1"/>
      <p:bldP spid="7" grpId="0"/>
      <p:bldP spid="9" grpId="0"/>
      <p:bldP spid="10" grpId="0"/>
      <p:bldP spid="11"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performance</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86</a:t>
            </a:fld>
            <a:endParaRPr lang="en-US"/>
          </a:p>
        </p:txBody>
      </p:sp>
    </p:spTree>
    <p:extLst>
      <p:ext uri="{BB962C8B-B14F-4D97-AF65-F5344CB8AC3E}">
        <p14:creationId xmlns:p14="http://schemas.microsoft.com/office/powerpoint/2010/main" val="35560180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4"/>
          <p:cNvSpPr>
            <a:spLocks noGrp="1" noChangeArrowheads="1"/>
          </p:cNvSpPr>
          <p:nvPr>
            <p:ph type="ctrTitle"/>
          </p:nvPr>
        </p:nvSpPr>
        <p:spPr>
          <a:xfrm>
            <a:off x="366713" y="1600200"/>
            <a:ext cx="8428037" cy="822325"/>
          </a:xfrm>
        </p:spPr>
        <p:txBody>
          <a:bodyPr/>
          <a:lstStyle/>
          <a:p>
            <a:pPr algn="ctr" eaLnBrk="1" hangingPunct="1"/>
            <a:r>
              <a:rPr lang="en-US" sz="4000">
                <a:latin typeface="Garamond" charset="0"/>
              </a:rPr>
              <a:t>Emerging Non-Volatile Memory Technologies</a:t>
            </a:r>
          </a:p>
        </p:txBody>
      </p:sp>
      <p:sp>
        <p:nvSpPr>
          <p:cNvPr id="17817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78800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a:latin typeface="Garamond" charset="0"/>
              </a:rPr>
              <a:t>Aside: Non-Volatile Memory</a:t>
            </a:r>
          </a:p>
        </p:txBody>
      </p:sp>
      <p:sp>
        <p:nvSpPr>
          <p:cNvPr id="211970" name="Content Placeholder 2"/>
          <p:cNvSpPr>
            <a:spLocks noGrp="1"/>
          </p:cNvSpPr>
          <p:nvPr>
            <p:ph idx="1"/>
          </p:nvPr>
        </p:nvSpPr>
        <p:spPr>
          <a:xfrm>
            <a:off x="228600" y="996950"/>
            <a:ext cx="8610600" cy="5194300"/>
          </a:xfrm>
        </p:spPr>
        <p:txBody>
          <a:bodyPr/>
          <a:lstStyle/>
          <a:p>
            <a:r>
              <a:rPr lang="en-US">
                <a:latin typeface="Tahoma" charset="0"/>
              </a:rPr>
              <a:t>If memory were non-volatile… </a:t>
            </a:r>
          </a:p>
          <a:p>
            <a:pPr lvl="1"/>
            <a:r>
              <a:rPr lang="en-US">
                <a:latin typeface="Tahoma" charset="0"/>
                <a:ea typeface="ＭＳ Ｐゴシック" charset="0"/>
              </a:rPr>
              <a:t>there would be no need for refresh…</a:t>
            </a:r>
          </a:p>
          <a:p>
            <a:pPr lvl="1"/>
            <a:r>
              <a:rPr lang="en-US">
                <a:latin typeface="Tahoma" charset="0"/>
                <a:ea typeface="ＭＳ Ｐゴシック" charset="0"/>
              </a:rPr>
              <a:t>we would not lose data on power loss…</a:t>
            </a:r>
          </a:p>
          <a:p>
            <a:endParaRPr lang="en-US" sz="1800">
              <a:latin typeface="Tahoma" charset="0"/>
            </a:endParaRPr>
          </a:p>
          <a:p>
            <a:r>
              <a:rPr lang="en-US">
                <a:latin typeface="Tahoma" charset="0"/>
              </a:rPr>
              <a:t>Problem: non-volatile has traditionally been much slower than DRAM</a:t>
            </a:r>
          </a:p>
          <a:p>
            <a:pPr lvl="1"/>
            <a:r>
              <a:rPr lang="en-US">
                <a:latin typeface="Tahoma" charset="0"/>
                <a:ea typeface="ＭＳ Ｐゴシック" charset="0"/>
              </a:rPr>
              <a:t>Think hard disks… Even flash memory…</a:t>
            </a:r>
          </a:p>
          <a:p>
            <a:pPr lvl="1"/>
            <a:endParaRPr lang="en-US" sz="1800">
              <a:latin typeface="Tahoma" charset="0"/>
              <a:ea typeface="ＭＳ Ｐゴシック" charset="0"/>
            </a:endParaRPr>
          </a:p>
          <a:p>
            <a:r>
              <a:rPr lang="en-US">
                <a:latin typeface="Tahoma" charset="0"/>
              </a:rPr>
              <a:t>Opportunity: there are some emerging memory technologies that are relatively fast, and non-volatile.</a:t>
            </a:r>
          </a:p>
          <a:p>
            <a:pPr lvl="1"/>
            <a:r>
              <a:rPr lang="en-US">
                <a:latin typeface="Tahoma" charset="0"/>
                <a:ea typeface="ＭＳ Ｐゴシック" charset="0"/>
              </a:rPr>
              <a:t>And, they seem more scalable than DRAM </a:t>
            </a:r>
          </a:p>
          <a:p>
            <a:pPr lvl="1"/>
            <a:endParaRPr lang="en-US" sz="1800">
              <a:latin typeface="Tahoma" charset="0"/>
              <a:ea typeface="ＭＳ Ｐゴシック" charset="0"/>
            </a:endParaRPr>
          </a:p>
          <a:p>
            <a:r>
              <a:rPr lang="en-US">
                <a:latin typeface="Tahoma" charset="0"/>
              </a:rPr>
              <a:t>Question: Can we have emerging technologies as part of main memory?</a:t>
            </a: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7476-BE9B-DC41-8E81-3CCF5AB8D0B8}" type="slidenum">
              <a:rPr lang="en-US" sz="1600">
                <a:solidFill>
                  <a:srgbClr val="000000"/>
                </a:solidFill>
                <a:latin typeface="Garamond" charset="0"/>
                <a:cs typeface="Arial" charset="0"/>
              </a:rPr>
              <a:pPr eaLnBrk="1" hangingPunct="1"/>
              <a:t>88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808893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7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197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1970">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197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197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228600" y="152400"/>
            <a:ext cx="8915400" cy="1066800"/>
          </a:xfrm>
        </p:spPr>
        <p:txBody>
          <a:bodyPr/>
          <a:lstStyle/>
          <a:p>
            <a:r>
              <a:rPr lang="en-US" sz="3900">
                <a:latin typeface="Garamond" charset="0"/>
              </a:rPr>
              <a:t>Emerging Memory Technologies</a:t>
            </a:r>
          </a:p>
        </p:txBody>
      </p:sp>
      <p:sp>
        <p:nvSpPr>
          <p:cNvPr id="28675" name="Content Placeholder 2"/>
          <p:cNvSpPr>
            <a:spLocks noGrp="1"/>
          </p:cNvSpPr>
          <p:nvPr>
            <p:ph idx="1"/>
          </p:nvPr>
        </p:nvSpPr>
        <p:spPr>
          <a:xfrm>
            <a:off x="228600" y="1052513"/>
            <a:ext cx="8664575" cy="5021262"/>
          </a:xfrm>
        </p:spPr>
        <p:txBody>
          <a:bodyPr/>
          <a:lstStyle/>
          <a:p>
            <a:pPr eaLnBrk="1" hangingPunct="1"/>
            <a:r>
              <a:rPr lang="en-US">
                <a:solidFill>
                  <a:srgbClr val="0000FF"/>
                </a:solidFill>
                <a:latin typeface="Tahoma" charset="0"/>
              </a:rPr>
              <a:t>Some emerging resistive memory technologies seem more scalable than DRAM (and they are non-volatile)</a:t>
            </a:r>
          </a:p>
          <a:p>
            <a:pPr eaLnBrk="1" hangingPunct="1"/>
            <a:endParaRPr lang="en-US">
              <a:solidFill>
                <a:srgbClr val="0000FF"/>
              </a:solidFill>
              <a:latin typeface="Tahoma" charset="0"/>
            </a:endParaRPr>
          </a:p>
          <a:p>
            <a:pPr eaLnBrk="1" hangingPunct="1"/>
            <a:r>
              <a:rPr lang="en-US">
                <a:solidFill>
                  <a:srgbClr val="000000"/>
                </a:solidFill>
                <a:latin typeface="Tahoma" charset="0"/>
              </a:rPr>
              <a:t>Example: Phase Change Memory</a:t>
            </a:r>
          </a:p>
          <a:p>
            <a:pPr lvl="1" eaLnBrk="1" hangingPunct="1"/>
            <a:r>
              <a:rPr lang="en-US">
                <a:solidFill>
                  <a:srgbClr val="000000"/>
                </a:solidFill>
                <a:latin typeface="Tahoma" charset="0"/>
                <a:ea typeface="ＭＳ Ｐゴシック" charset="0"/>
                <a:cs typeface="ＭＳ Ｐゴシック" charset="0"/>
              </a:rPr>
              <a:t>Data stored by changing phase of material </a:t>
            </a:r>
          </a:p>
          <a:p>
            <a:pPr lvl="1" eaLnBrk="1" hangingPunct="1"/>
            <a:r>
              <a:rPr lang="en-US">
                <a:solidFill>
                  <a:srgbClr val="000000"/>
                </a:solidFill>
                <a:latin typeface="Tahoma" charset="0"/>
                <a:ea typeface="ＭＳ Ｐゴシック" charset="0"/>
                <a:cs typeface="ＭＳ Ｐゴシック" charset="0"/>
              </a:rPr>
              <a:t>Data read by detecting material’s resistance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r>
              <a:rPr lang="en-US">
                <a:latin typeface="Tahoma" charset="0"/>
                <a:ea typeface="ＭＳ Ｐゴシック" charset="0"/>
              </a:rPr>
              <a:t>Expected to be denser than DRAM: can store multiple bits/cell</a:t>
            </a:r>
          </a:p>
          <a:p>
            <a:endParaRPr lang="en-US">
              <a:latin typeface="Tahoma" charset="0"/>
            </a:endParaRPr>
          </a:p>
          <a:p>
            <a:r>
              <a:rPr lang="en-US">
                <a:latin typeface="Tahoma" charset="0"/>
              </a:rPr>
              <a:t>But, emerging technologies have (many) shortcomings</a:t>
            </a:r>
          </a:p>
          <a:p>
            <a:pPr lvl="1"/>
            <a:r>
              <a:rPr lang="en-US">
                <a:solidFill>
                  <a:srgbClr val="FF0000"/>
                </a:solidFill>
                <a:latin typeface="Tahoma" charset="0"/>
                <a:ea typeface="ＭＳ Ｐゴシック" charset="0"/>
              </a:rPr>
              <a:t>Can they be enabled to replace/augment/surpass DRAM?</a:t>
            </a:r>
            <a:endParaRPr lang="en-US">
              <a:latin typeface="Tahoma" charset="0"/>
              <a:ea typeface="ＭＳ Ｐゴシック" charset="0"/>
            </a:endParaRPr>
          </a:p>
          <a:p>
            <a:pPr lvl="1" eaLnBrk="1" hangingPunct="1"/>
            <a:endParaRPr lang="en-US">
              <a:solidFill>
                <a:srgbClr val="000000"/>
              </a:solidFill>
              <a:latin typeface="Tahoma" charset="0"/>
              <a:ea typeface="ＭＳ Ｐゴシック" charset="0"/>
              <a:cs typeface="ＭＳ Ｐゴシック" charset="0"/>
            </a:endParaRPr>
          </a:p>
          <a:p>
            <a:pPr eaLnBrk="1" hangingPunct="1"/>
            <a:endParaRPr lang="en-US">
              <a:solidFill>
                <a:srgbClr val="0000FF"/>
              </a:solidFill>
              <a:latin typeface="Tahoma"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088958-8E56-5149-BF70-DAF919AEAEBC}" type="slidenum">
              <a:rPr lang="en-US" sz="1600">
                <a:solidFill>
                  <a:srgbClr val="000000"/>
                </a:solidFill>
                <a:latin typeface="Garamond" charset="0"/>
              </a:rPr>
              <a:pPr eaLnBrk="1" hangingPunct="1"/>
              <a:t>89</a:t>
            </a:fld>
            <a:endParaRPr lang="en-US" sz="160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163" y="2468563"/>
            <a:ext cx="2093912"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06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F11AC3-D840-0048-BC7E-134F31879DF0}"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dirty="0" smtClean="0">
                <a:latin typeface="Garamond" charset="0"/>
              </a:rPr>
              <a:t>Review: A </a:t>
            </a:r>
            <a:r>
              <a:rPr lang="en-US" dirty="0">
                <a:latin typeface="Garamond" charset="0"/>
              </a:rPr>
              <a:t>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38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183298" name="Content Placeholder 2"/>
          <p:cNvSpPr>
            <a:spLocks noGrp="1"/>
          </p:cNvSpPr>
          <p:nvPr>
            <p:ph idx="1"/>
          </p:nvPr>
        </p:nvSpPr>
        <p:spPr>
          <a:xfrm>
            <a:off x="228600" y="1054100"/>
            <a:ext cx="8610600" cy="5194300"/>
          </a:xfrm>
        </p:spPr>
        <p:txBody>
          <a:bodyPr/>
          <a:lstStyle/>
          <a:p>
            <a:r>
              <a:rPr lang="en-US">
                <a:latin typeface="Tahoma" charset="0"/>
                <a:ea typeface="ＭＳ Ｐゴシック" charset="0"/>
                <a:cs typeface="ＭＳ Ｐゴシック" charset="0"/>
              </a:rPr>
              <a:t>PCM</a:t>
            </a:r>
          </a:p>
          <a:p>
            <a:pPr lvl="1"/>
            <a:r>
              <a:rPr lang="en-US">
                <a:latin typeface="Tahoma" charset="0"/>
                <a:ea typeface="ＭＳ Ｐゴシック" charset="0"/>
              </a:rPr>
              <a:t>Inject current to change material phase</a:t>
            </a:r>
          </a:p>
          <a:p>
            <a:pPr lvl="1"/>
            <a:r>
              <a:rPr lang="en-US">
                <a:latin typeface="Tahoma" charset="0"/>
                <a:ea typeface="ＭＳ Ｐゴシック" charset="0"/>
              </a:rPr>
              <a:t>Resistance determined by phase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STT-MRAM</a:t>
            </a:r>
          </a:p>
          <a:p>
            <a:pPr lvl="1"/>
            <a:r>
              <a:rPr lang="en-US">
                <a:latin typeface="Tahoma" charset="0"/>
                <a:ea typeface="ＭＳ Ｐゴシック" charset="0"/>
              </a:rPr>
              <a:t>Inject current to change magnet polarity</a:t>
            </a:r>
          </a:p>
          <a:p>
            <a:pPr lvl="1"/>
            <a:r>
              <a:rPr lang="en-US">
                <a:latin typeface="Tahoma" charset="0"/>
                <a:ea typeface="ＭＳ Ｐゴシック" charset="0"/>
              </a:rPr>
              <a:t>Resistance determined by polarity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Memristors</a:t>
            </a:r>
          </a:p>
          <a:p>
            <a:pPr lvl="1"/>
            <a:r>
              <a:rPr lang="en-US">
                <a:latin typeface="Tahoma" charset="0"/>
                <a:ea typeface="ＭＳ Ｐゴシック" charset="0"/>
              </a:rPr>
              <a:t>Inject current to change atomic structure</a:t>
            </a:r>
          </a:p>
          <a:p>
            <a:pPr lvl="1"/>
            <a:r>
              <a:rPr lang="en-US">
                <a:latin typeface="Tahoma" charset="0"/>
                <a:ea typeface="ＭＳ Ｐゴシック" charset="0"/>
              </a:rPr>
              <a:t>Resistance determined by atom distance</a:t>
            </a:r>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6D8630-10A0-0642-8E59-57A03A8A13A5}" type="slidenum">
              <a:rPr lang="en-US" sz="1600">
                <a:solidFill>
                  <a:srgbClr val="000000"/>
                </a:solidFill>
                <a:latin typeface="Garamond" charset="0"/>
                <a:cs typeface="Arial" charset="0"/>
              </a:rPr>
              <a:pPr eaLnBrk="1" hangingPunct="1"/>
              <a:t>90</a:t>
            </a:fld>
            <a:endParaRPr lang="en-US" sz="1600">
              <a:solidFill>
                <a:srgbClr val="000000"/>
              </a:solidFill>
              <a:latin typeface="Garamond" charset="0"/>
              <a:cs typeface="Arial"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7055190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184322"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23C26-32CC-B24D-AF90-C9798B0B051B}" type="slidenum">
              <a:rPr lang="en-US" sz="1600">
                <a:solidFill>
                  <a:srgbClr val="000000"/>
                </a:solidFill>
                <a:latin typeface="Garamond" charset="0"/>
                <a:cs typeface="Arial" charset="0"/>
              </a:rPr>
              <a:pPr eaLnBrk="1" hangingPunct="1"/>
              <a:t>91</a:t>
            </a:fld>
            <a:endParaRPr lang="en-US" sz="1600">
              <a:solidFill>
                <a:srgbClr val="000000"/>
              </a:solidFill>
              <a:latin typeface="Garamond" charset="0"/>
              <a:cs typeface="Arial" charset="0"/>
            </a:endParaRPr>
          </a:p>
        </p:txBody>
      </p:sp>
      <p:pic>
        <p:nvPicPr>
          <p:cNvPr id="1843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fontAlgn="auto">
              <a:spcBef>
                <a:spcPts val="0"/>
              </a:spcBef>
              <a:spcAft>
                <a:spcPts val="0"/>
              </a:spcAft>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4136382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185346"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85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8C65E9-C056-F547-B28E-B43A83608D65}" type="slidenum">
              <a:rPr lang="en-US" sz="1600">
                <a:solidFill>
                  <a:srgbClr val="000000"/>
                </a:solidFill>
                <a:latin typeface="Garamond" charset="0"/>
                <a:cs typeface="Arial" charset="0"/>
              </a:rPr>
              <a:pPr eaLnBrk="1" hangingPunct="1"/>
              <a:t>92</a:t>
            </a:fld>
            <a:endParaRPr lang="en-US" sz="1600">
              <a:solidFill>
                <a:srgbClr val="000000"/>
              </a:solidFill>
              <a:latin typeface="Garamond" charset="0"/>
              <a:cs typeface="Arial"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185367"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1" y="1349"/>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185368"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Large</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pic>
          <p:nvPicPr>
            <p:cNvPr id="185356"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Small</a:t>
              </a:r>
            </a:p>
            <a:p>
              <a:pPr algn="ctr" fontAlgn="auto">
                <a:spcBef>
                  <a:spcPts val="0"/>
                </a:spcBef>
                <a:spcAft>
                  <a:spcPts val="0"/>
                </a:spcAft>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fontAlgn="auto">
                <a:spcBef>
                  <a:spcPts val="0"/>
                </a:spcBef>
                <a:spcAft>
                  <a:spcPts val="0"/>
                </a:spcAft>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fontAlgn="auto">
                <a:spcBef>
                  <a:spcPts val="0"/>
                </a:spcBef>
                <a:spcAft>
                  <a:spcPts val="0"/>
                </a:spcAft>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fontAlgn="auto">
                <a:spcBef>
                  <a:spcPts val="0"/>
                </a:spcBef>
                <a:spcAft>
                  <a:spcPts val="0"/>
                </a:spcAft>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185350"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cs typeface="Arial" charset="0"/>
              </a:rPr>
              <a:t>Photo Courtesy: Bipin Rajendran, IBM</a:t>
            </a:r>
          </a:p>
        </p:txBody>
      </p:sp>
      <p:sp>
        <p:nvSpPr>
          <p:cNvPr id="185352"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cs typeface="Arial" charset="0"/>
              </a:rPr>
              <a:t>Slide Courtesy: Moinuddin Qureshi, IBM</a:t>
            </a:r>
          </a:p>
        </p:txBody>
      </p:sp>
    </p:spTree>
    <p:extLst>
      <p:ext uri="{BB962C8B-B14F-4D97-AF65-F5344CB8AC3E}">
        <p14:creationId xmlns:p14="http://schemas.microsoft.com/office/powerpoint/2010/main" val="3319999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r>
              <a:rPr lang="en-US">
                <a:latin typeface="Garamond"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ndParaRPr>
          </a:p>
          <a:p>
            <a:pPr eaLnBrk="1" hangingPunct="1"/>
            <a:r>
              <a:rPr lang="en-US">
                <a:latin typeface="Tahoma" charset="0"/>
              </a:rPr>
              <a:t>Pros over DRAM</a:t>
            </a:r>
          </a:p>
          <a:p>
            <a:pPr lvl="1" eaLnBrk="1" hangingPunct="1"/>
            <a:r>
              <a:rPr lang="en-US">
                <a:solidFill>
                  <a:srgbClr val="008000"/>
                </a:solidFill>
                <a:latin typeface="Tahoma" charset="0"/>
                <a:ea typeface="ＭＳ Ｐゴシック" charset="0"/>
              </a:rPr>
              <a:t>Better technology scaling (capacity and cost)</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p:txBody>
      </p:sp>
      <p:sp>
        <p:nvSpPr>
          <p:cNvPr id="186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53FDA3-5B86-D04D-AD7B-022B9C3BBE4F}" type="slidenum">
              <a:rPr lang="en-US" sz="1600">
                <a:solidFill>
                  <a:srgbClr val="000000"/>
                </a:solidFill>
                <a:latin typeface="Garamond" charset="0"/>
                <a:cs typeface="Arial" charset="0"/>
              </a:rPr>
              <a:pPr eaLnBrk="1" hangingPunct="1"/>
              <a:t>93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972923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050"/>
            <a:ext cx="8610600" cy="5181600"/>
          </a:xfrm>
        </p:spPr>
        <p:txBody>
          <a:bodyPr/>
          <a:lstStyle/>
          <a:p>
            <a:pPr eaLnBrk="1" hangingPunct="1"/>
            <a:r>
              <a:rPr lang="en-US">
                <a:latin typeface="Tahoma" charset="0"/>
                <a:ea typeface="ＭＳ Ｐゴシック" charset="0"/>
                <a:cs typeface="ＭＳ Ｐゴシック" charset="0"/>
              </a:rPr>
              <a:t>How should PCM-based (main) memory be organized?</a:t>
            </a: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endParaRPr lang="en-US" sz="1100">
              <a:solidFill>
                <a:srgbClr val="0000FF"/>
              </a:solidFill>
              <a:latin typeface="Tahoma" charset="0"/>
              <a:ea typeface="ＭＳ Ｐゴシック" charset="0"/>
              <a:cs typeface="ＭＳ Ｐゴシック" charset="0"/>
            </a:endParaRPr>
          </a:p>
          <a:p>
            <a:pPr eaLnBrk="1" hangingPunct="1"/>
            <a:endParaRPr lang="en-US" sz="11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Hybrid PCM+DRAM </a:t>
            </a:r>
            <a:r>
              <a:rPr lang="en-US" sz="2000">
                <a:solidFill>
                  <a:srgbClr val="008000"/>
                </a:solidFill>
                <a:latin typeface="Tahoma" charset="0"/>
                <a:ea typeface="ＭＳ Ｐゴシック" charset="0"/>
                <a:cs typeface="ＭＳ Ｐゴシック" charset="0"/>
              </a:rPr>
              <a:t>[Qureshi+ ISCA’09, Dhiman+ DAC’09]</a:t>
            </a:r>
            <a:r>
              <a:rPr lang="en-US">
                <a:solidFill>
                  <a:srgbClr val="0000FF"/>
                </a:solidFill>
                <a:latin typeface="Tahoma" charset="0"/>
                <a:ea typeface="ＭＳ Ｐゴシック" charset="0"/>
                <a:cs typeface="ＭＳ Ｐゴシック" charset="0"/>
              </a:rPr>
              <a:t>: </a:t>
            </a:r>
          </a:p>
          <a:p>
            <a:pPr lvl="1" eaLnBrk="1" hangingPunct="1"/>
            <a:r>
              <a:rPr lang="en-US">
                <a:latin typeface="Tahoma" charset="0"/>
                <a:ea typeface="ＭＳ Ｐゴシック" charset="0"/>
              </a:rPr>
              <a:t>How to partition/migrate data between PCM and DRAM</a:t>
            </a:r>
          </a:p>
        </p:txBody>
      </p:sp>
      <p:sp>
        <p:nvSpPr>
          <p:cNvPr id="2662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F9BB6C-6B89-AE4F-B95D-19A12A05D1B4}" type="slidenum">
              <a:rPr lang="en-US" sz="1600">
                <a:solidFill>
                  <a:srgbClr val="000000"/>
                </a:solidFill>
                <a:latin typeface="Garamond" charset="0"/>
                <a:cs typeface="Arial" charset="0"/>
              </a:rPr>
              <a:pPr eaLnBrk="1" hangingPunct="1"/>
              <a:t>94</a:t>
            </a:fld>
            <a:endParaRPr lang="en-US" sz="1600">
              <a:solidFill>
                <a:srgbClr val="000000"/>
              </a:solidFill>
              <a:latin typeface="Garamond" charset="0"/>
              <a:cs typeface="Arial" charset="0"/>
            </a:endParaRPr>
          </a:p>
        </p:txBody>
      </p:sp>
      <p:pic>
        <p:nvPicPr>
          <p:cNvPr id="266244"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313"/>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275"/>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502307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267266" name="Content Placeholder 2"/>
          <p:cNvSpPr>
            <a:spLocks noGrp="1"/>
          </p:cNvSpPr>
          <p:nvPr>
            <p:ph idx="1"/>
          </p:nvPr>
        </p:nvSpPr>
        <p:spPr>
          <a:xfrm>
            <a:off x="228600" y="908050"/>
            <a:ext cx="8610600" cy="5181600"/>
          </a:xfrm>
        </p:spPr>
        <p:txBody>
          <a:bodyPr/>
          <a:lstStyle/>
          <a:p>
            <a:pPr eaLnBrk="1" hangingPunct="1"/>
            <a:r>
              <a:rPr lang="en-US">
                <a:latin typeface="Tahoma" charset="0"/>
                <a:ea typeface="ＭＳ Ｐゴシック" charset="0"/>
                <a:cs typeface="ＭＳ Ｐゴシック" charset="0"/>
              </a:rPr>
              <a:t>How should PCM-based (main) memory be organized?</a:t>
            </a: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Pure PCM main memory </a:t>
            </a:r>
            <a:r>
              <a:rPr lang="en-US" sz="2000">
                <a:solidFill>
                  <a:srgbClr val="008000"/>
                </a:solidFill>
                <a:latin typeface="Tahoma" charset="0"/>
                <a:ea typeface="ＭＳ Ｐゴシック" charset="0"/>
                <a:cs typeface="ＭＳ Ｐゴシック" charset="0"/>
              </a:rPr>
              <a:t>[Lee et al., ISCA’09, Top Picks’10]</a:t>
            </a:r>
            <a:r>
              <a:rPr lang="en-US">
                <a:latin typeface="Tahoma" charset="0"/>
                <a:ea typeface="ＭＳ Ｐゴシック" charset="0"/>
                <a:cs typeface="ＭＳ Ｐゴシック" charset="0"/>
              </a:rPr>
              <a:t>: </a:t>
            </a:r>
          </a:p>
          <a:p>
            <a:pPr lvl="1" eaLnBrk="1" hangingPunct="1"/>
            <a:r>
              <a:rPr lang="en-US">
                <a:latin typeface="Tahoma" charset="0"/>
                <a:ea typeface="ＭＳ Ｐゴシック" charset="0"/>
              </a:rPr>
              <a:t>How to redesign entire hierarchy (and cores) to overcome PCM shortcomings</a:t>
            </a:r>
          </a:p>
        </p:txBody>
      </p:sp>
      <p:sp>
        <p:nvSpPr>
          <p:cNvPr id="2672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EDA922-91DC-B84D-B5B2-50AE5CFABBB6}" type="slidenum">
              <a:rPr lang="en-US" sz="1600">
                <a:solidFill>
                  <a:srgbClr val="000000"/>
                </a:solidFill>
                <a:latin typeface="Garamond" charset="0"/>
                <a:cs typeface="Arial" charset="0"/>
              </a:rPr>
              <a:pPr eaLnBrk="1" hangingPunct="1"/>
              <a:t>95</a:t>
            </a:fld>
            <a:endParaRPr lang="en-US" sz="1600">
              <a:solidFill>
                <a:srgbClr val="000000"/>
              </a:solidFill>
              <a:latin typeface="Garamond" charset="0"/>
              <a:cs typeface="Arial" charset="0"/>
            </a:endParaRPr>
          </a:p>
        </p:txBody>
      </p:sp>
      <p:pic>
        <p:nvPicPr>
          <p:cNvPr id="267268"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84313"/>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490577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228600" y="152400"/>
            <a:ext cx="8915400" cy="1066800"/>
          </a:xfrm>
        </p:spPr>
        <p:txBody>
          <a:bodyPr/>
          <a:lstStyle/>
          <a:p>
            <a:pPr eaLnBrk="1" hangingPunct="1"/>
            <a:r>
              <a:rPr lang="en-US" sz="3400">
                <a:latin typeface="Garamond" charset="0"/>
                <a:ea typeface="ＭＳ Ｐゴシック" charset="0"/>
                <a:cs typeface="ＭＳ Ｐゴシック" charset="0"/>
              </a:rPr>
              <a:t>PCM-Based Memory Systems: Research Challenges </a:t>
            </a:r>
          </a:p>
        </p:txBody>
      </p:sp>
      <p:sp>
        <p:nvSpPr>
          <p:cNvPr id="268290" name="Content Placeholder 2"/>
          <p:cNvSpPr>
            <a:spLocks noGrp="1"/>
          </p:cNvSpPr>
          <p:nvPr>
            <p:ph idx="1"/>
          </p:nvPr>
        </p:nvSpPr>
        <p:spPr>
          <a:xfrm>
            <a:off x="228600" y="914400"/>
            <a:ext cx="8610600" cy="5257800"/>
          </a:xfrm>
        </p:spPr>
        <p:txBody>
          <a:bodyPr/>
          <a:lstStyle/>
          <a:p>
            <a:pPr eaLnBrk="1" hangingPunct="1"/>
            <a:r>
              <a:rPr lang="en-US">
                <a:solidFill>
                  <a:srgbClr val="0000FF"/>
                </a:solidFill>
                <a:latin typeface="Tahoma" charset="0"/>
                <a:ea typeface="ＭＳ Ｐゴシック" charset="0"/>
                <a:cs typeface="ＭＳ Ｐゴシック" charset="0"/>
              </a:rPr>
              <a:t>Partitioning</a:t>
            </a:r>
          </a:p>
          <a:p>
            <a:pPr lvl="1" eaLnBrk="1" hangingPunct="1"/>
            <a:r>
              <a:rPr lang="en-US">
                <a:latin typeface="Tahoma" charset="0"/>
                <a:ea typeface="ＭＳ Ｐゴシック" charset="0"/>
              </a:rPr>
              <a:t>Should DRAM be a cache or main memory, or configurable?</a:t>
            </a:r>
          </a:p>
          <a:p>
            <a:pPr lvl="1" eaLnBrk="1" hangingPunct="1"/>
            <a:r>
              <a:rPr lang="en-US">
                <a:latin typeface="Tahoma" charset="0"/>
                <a:ea typeface="ＭＳ Ｐゴシック" charset="0"/>
              </a:rPr>
              <a:t>What fraction? How many controllers?</a:t>
            </a:r>
          </a:p>
          <a:p>
            <a:pPr lvl="1" eaLnBrk="1" hangingPunct="1"/>
            <a:endParaRPr lang="en-US" sz="1200">
              <a:latin typeface="Tahoma" charset="0"/>
              <a:ea typeface="ＭＳ Ｐゴシック" charset="0"/>
            </a:endParaRPr>
          </a:p>
          <a:p>
            <a:pPr eaLnBrk="1" hangingPunct="1"/>
            <a:r>
              <a:rPr lang="en-US">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a:latin typeface="Tahoma" charset="0"/>
                <a:ea typeface="ＭＳ Ｐゴシック" charset="0"/>
                <a:sym typeface="Wingdings" charset="0"/>
              </a:rPr>
              <a:t>Who manages allocation/movement?</a:t>
            </a:r>
          </a:p>
          <a:p>
            <a:pPr lvl="1" eaLnBrk="1" hangingPunct="1"/>
            <a:r>
              <a:rPr lang="en-US">
                <a:latin typeface="Tahoma" charset="0"/>
                <a:ea typeface="ＭＳ Ｐゴシック" charset="0"/>
                <a:sym typeface="Wingdings" charset="0"/>
              </a:rPr>
              <a:t>What are good control algorithms?</a:t>
            </a:r>
          </a:p>
          <a:p>
            <a:pPr lvl="1" eaLnBrk="1" hangingPunct="1"/>
            <a:r>
              <a:rPr lang="en-US">
                <a:latin typeface="Tahoma" charset="0"/>
                <a:ea typeface="ＭＳ Ｐゴシック" charset="0"/>
                <a:sym typeface="Wingdings" charset="0"/>
              </a:rPr>
              <a:t>How do we prevent degradation of service due to wearout?</a:t>
            </a:r>
          </a:p>
          <a:p>
            <a:pPr lvl="1" eaLnBrk="1" hangingPunct="1"/>
            <a:endParaRPr lang="en-US" sz="1200">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rPr>
              <a:t>Design of cache hierarchy, memory controllers, OS</a:t>
            </a:r>
          </a:p>
          <a:p>
            <a:pPr lvl="1" eaLnBrk="1" hangingPunct="1"/>
            <a:r>
              <a:rPr lang="en-US">
                <a:latin typeface="Tahoma" charset="0"/>
                <a:ea typeface="ＭＳ Ｐゴシック" charset="0"/>
                <a:cs typeface="ＭＳ Ｐゴシック" charset="0"/>
              </a:rPr>
              <a:t>Mitigate PCM shortcomings, exploit PCM advantages</a:t>
            </a:r>
          </a:p>
          <a:p>
            <a:pPr lvl="1" eaLnBrk="1" hangingPunct="1"/>
            <a:endParaRPr lang="en-US" sz="1200">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Design of PCM/DRAM chips and modules</a:t>
            </a:r>
          </a:p>
          <a:p>
            <a:pPr lvl="1" eaLnBrk="1" hangingPunct="1"/>
            <a:r>
              <a:rPr lang="en-US">
                <a:latin typeface="Tahoma" charset="0"/>
                <a:ea typeface="ＭＳ Ｐゴシック" charset="0"/>
                <a:cs typeface="ＭＳ Ｐゴシック" charset="0"/>
              </a:rPr>
              <a:t>Rethink the design of PCM/DRAM with new requirements</a:t>
            </a:r>
          </a:p>
          <a:p>
            <a:pPr eaLnBrk="1" hangingPunct="1"/>
            <a:endParaRPr lang="en-US">
              <a:latin typeface="Tahoma" charset="0"/>
              <a:ea typeface="ＭＳ Ｐゴシック" charset="0"/>
              <a:cs typeface="ＭＳ Ｐゴシック" charset="0"/>
            </a:endParaRPr>
          </a:p>
          <a:p>
            <a:pPr lvl="1" eaLnBrk="1" hangingPunct="1"/>
            <a:endParaRPr lang="en-US">
              <a:latin typeface="Tahoma" charset="0"/>
              <a:ea typeface="ＭＳ Ｐゴシック" charset="0"/>
            </a:endParaRPr>
          </a:p>
        </p:txBody>
      </p:sp>
      <p:sp>
        <p:nvSpPr>
          <p:cNvPr id="2682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666F09-C3EA-D74F-9D8B-9A23E94EF7E4}" type="slidenum">
              <a:rPr lang="en-US" sz="1600">
                <a:solidFill>
                  <a:srgbClr val="000000"/>
                </a:solidFill>
                <a:latin typeface="Garamond" charset="0"/>
                <a:cs typeface="Arial" charset="0"/>
              </a:rPr>
              <a:pPr eaLnBrk="1" hangingPunct="1"/>
              <a:t>96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373024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An Initial Study: Replace DRAM with PCM</a:t>
            </a:r>
          </a:p>
        </p:txBody>
      </p:sp>
      <p:sp>
        <p:nvSpPr>
          <p:cNvPr id="269314" name="Content Placeholder 2"/>
          <p:cNvSpPr>
            <a:spLocks noGrp="1"/>
          </p:cNvSpPr>
          <p:nvPr>
            <p:ph idx="1"/>
          </p:nvPr>
        </p:nvSpPr>
        <p:spPr>
          <a:xfrm>
            <a:off x="228600" y="996950"/>
            <a:ext cx="8807450" cy="5194300"/>
          </a:xfrm>
        </p:spPr>
        <p:txBody>
          <a:bodyPr/>
          <a:lstStyle/>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Architecting Phase Change Memory as a Scalable DRAM Alternative</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ISCA 2009.</a:t>
            </a:r>
          </a:p>
          <a:p>
            <a:pPr lvl="1"/>
            <a:r>
              <a:rPr lang="en-US">
                <a:latin typeface="Tahoma" charset="0"/>
                <a:ea typeface="ＭＳ Ｐゴシック" charset="0"/>
                <a:cs typeface="ＭＳ Ｐゴシック" charset="0"/>
              </a:rPr>
              <a:t>Surveyed prototypes from 2003-2008 (e.g. IEDM, VLSI, ISSCC)</a:t>
            </a:r>
          </a:p>
          <a:p>
            <a:pPr lvl="1"/>
            <a:r>
              <a:rPr lang="en-US">
                <a:latin typeface="Tahoma" charset="0"/>
                <a:ea typeface="ＭＳ Ｐゴシック" charset="0"/>
                <a:cs typeface="ＭＳ Ｐゴシック" charset="0"/>
              </a:rPr>
              <a:t>Derived “average”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693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4C279A-30BA-4148-AE74-5544597F2B80}" type="slidenum">
              <a:rPr lang="en-US" sz="1600">
                <a:solidFill>
                  <a:srgbClr val="000000"/>
                </a:solidFill>
                <a:latin typeface="Garamond" charset="0"/>
                <a:cs typeface="Arial" charset="0"/>
              </a:rPr>
              <a:pPr eaLnBrk="1" hangingPunct="1"/>
              <a:t>97</a:t>
            </a:fld>
            <a:endParaRPr lang="en-US" sz="1600">
              <a:solidFill>
                <a:srgbClr val="000000"/>
              </a:solidFill>
              <a:latin typeface="Garamond"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538"/>
            <a:ext cx="84010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188" y="5300663"/>
            <a:ext cx="2160587"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4876800" y="4198938"/>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4876800" y="5775325"/>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20819685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270338"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Replace DRAM with PCM in a 4-core, 4MB L2 system</a:t>
            </a:r>
          </a:p>
          <a:p>
            <a:r>
              <a:rPr lang="en-US" sz="2200">
                <a:latin typeface="Tahoma" charset="0"/>
                <a:ea typeface="ＭＳ Ｐゴシック" charset="0"/>
                <a:cs typeface="ＭＳ Ｐゴシック" charset="0"/>
              </a:rPr>
              <a:t>PCM organized the same as DRAM: row buffers, banks, peripherals</a:t>
            </a:r>
          </a:p>
          <a:p>
            <a:r>
              <a:rPr lang="en-US" sz="2200">
                <a:solidFill>
                  <a:srgbClr val="FF0000"/>
                </a:solidFill>
                <a:latin typeface="Tahoma" charset="0"/>
                <a:ea typeface="ＭＳ Ｐゴシック" charset="0"/>
                <a:cs typeface="ＭＳ Ｐゴシック" charset="0"/>
              </a:rPr>
              <a:t>1.6x delay, 2.2x energy, 500-hour average lifetime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Lee, Ipek, Mutlu, Burger, </a:t>
            </a:r>
            <a:r>
              <a:rPr lang="ja-JP" altLang="en-US" sz="2200">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Architecting Phase Change Memory as a Scalable DRAM Alternative</a:t>
            </a:r>
            <a:r>
              <a:rPr lang="en-US" altLang="ja-JP"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703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51AFB3-408D-774E-8D80-3EFF96B25479}" type="slidenum">
              <a:rPr lang="en-US" sz="1600">
                <a:solidFill>
                  <a:srgbClr val="000000"/>
                </a:solidFill>
                <a:latin typeface="Garamond" charset="0"/>
                <a:cs typeface="Arial" charset="0"/>
              </a:rPr>
              <a:pPr eaLnBrk="1" hangingPunct="1"/>
              <a:t>98</a:t>
            </a:fld>
            <a:endParaRPr lang="en-US" sz="1600">
              <a:solidFill>
                <a:srgbClr val="000000"/>
              </a:solidFill>
              <a:latin typeface="Garamond" charset="0"/>
              <a:cs typeface="Arial" charset="0"/>
            </a:endParaRPr>
          </a:p>
        </p:txBody>
      </p:sp>
      <p:pic>
        <p:nvPicPr>
          <p:cNvPr id="270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662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271362"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Idea 1: Use multiple narrow row buffers in each PCM chip</a:t>
            </a:r>
          </a:p>
          <a:p>
            <a:pPr marL="695325" lvl="2" indent="-342900">
              <a:buFont typeface="Wingdings" charset="0"/>
              <a:buNone/>
            </a:pPr>
            <a:r>
              <a:rPr lang="en-US" sz="2200">
                <a:latin typeface="Tahoma" charset="0"/>
                <a:ea typeface="ＭＳ Ｐゴシック" charset="0"/>
                <a:sym typeface="Wingdings" charset="0"/>
              </a:rPr>
              <a:t> </a:t>
            </a:r>
            <a:r>
              <a:rPr lang="en-US" sz="2200">
                <a:latin typeface="Tahoma" charset="0"/>
                <a:ea typeface="ＭＳ Ｐゴシック" charset="0"/>
              </a:rPr>
              <a:t>Reduces array reads/writes </a:t>
            </a:r>
            <a:r>
              <a:rPr lang="en-US" sz="2200">
                <a:latin typeface="Tahoma" charset="0"/>
                <a:ea typeface="ＭＳ Ｐゴシック" charset="0"/>
                <a:sym typeface="Wingdings" charset="0"/>
              </a:rPr>
              <a:t> better endurance, latency, energy</a:t>
            </a:r>
            <a:endParaRPr lang="en-US">
              <a:latin typeface="Tahoma" charset="0"/>
              <a:ea typeface="ＭＳ Ｐゴシック" charset="0"/>
            </a:endParaRP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Idea 2: Write into array at</a:t>
            </a:r>
          </a:p>
          <a:p>
            <a:pPr>
              <a:buFont typeface="Wingdings" charset="0"/>
              <a:buNone/>
            </a:pPr>
            <a:r>
              <a:rPr lang="en-US">
                <a:latin typeface="Tahoma" charset="0"/>
                <a:ea typeface="ＭＳ Ｐゴシック" charset="0"/>
                <a:cs typeface="ＭＳ Ｐゴシック" charset="0"/>
                <a:sym typeface="Wingdings" charset="0"/>
              </a:rPr>
              <a:t>    cache block or word </a:t>
            </a:r>
          </a:p>
          <a:p>
            <a:pPr>
              <a:buFont typeface="Wingdings" charset="0"/>
              <a:buNone/>
            </a:pPr>
            <a:r>
              <a:rPr lang="en-US">
                <a:latin typeface="Tahoma" charset="0"/>
                <a:ea typeface="ＭＳ Ｐゴシック" charset="0"/>
                <a:cs typeface="ＭＳ Ｐゴシック" charset="0"/>
                <a:sym typeface="Wingdings" charset="0"/>
              </a:rPr>
              <a:t>    granularity</a:t>
            </a:r>
          </a:p>
          <a:p>
            <a:pPr>
              <a:buFont typeface="Wingdings" charset="0"/>
              <a:buNone/>
            </a:pPr>
            <a:r>
              <a:rPr lang="en-US" sz="2200">
                <a:latin typeface="Tahoma" charset="0"/>
                <a:ea typeface="ＭＳ Ｐゴシック" charset="0"/>
                <a:cs typeface="ＭＳ Ｐゴシック" charset="0"/>
                <a:sym typeface="Wingdings" charset="0"/>
              </a:rPr>
              <a:t>	 Reduces unnecessary wear	 </a:t>
            </a:r>
            <a:endParaRPr lang="en-US" sz="2200">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713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64079A-8195-2543-A2B6-39F28F4AF532}" type="slidenum">
              <a:rPr lang="en-US" sz="1600">
                <a:solidFill>
                  <a:srgbClr val="000000"/>
                </a:solidFill>
                <a:latin typeface="Garamond" charset="0"/>
                <a:cs typeface="Arial" charset="0"/>
              </a:rPr>
              <a:pPr eaLnBrk="1" hangingPunct="1"/>
              <a:t>99</a:t>
            </a:fld>
            <a:endParaRPr lang="en-US" sz="1600">
              <a:solidFill>
                <a:srgbClr val="000000"/>
              </a:solidFill>
              <a:latin typeface="Garamond" charset="0"/>
              <a:cs typeface="Arial" charset="0"/>
            </a:endParaRPr>
          </a:p>
        </p:txBody>
      </p:sp>
      <p:pic>
        <p:nvPicPr>
          <p:cNvPr id="2713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5"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FF"/>
                </a:solidFill>
                <a:cs typeface="Arial" charset="0"/>
              </a:rPr>
              <a:t>DRAM</a:t>
            </a:r>
          </a:p>
        </p:txBody>
      </p:sp>
      <p:sp>
        <p:nvSpPr>
          <p:cNvPr id="271366"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FF"/>
                </a:solidFill>
                <a:cs typeface="Arial" charset="0"/>
              </a:rPr>
              <a:t>PCM</a:t>
            </a:r>
          </a:p>
        </p:txBody>
      </p:sp>
    </p:spTree>
    <p:extLst>
      <p:ext uri="{BB962C8B-B14F-4D97-AF65-F5344CB8AC3E}">
        <p14:creationId xmlns:p14="http://schemas.microsoft.com/office/powerpoint/2010/main" val="19737863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10.xml><?xml version="1.0" encoding="utf-8"?>
<p:tagLst xmlns:a="http://schemas.openxmlformats.org/drawingml/2006/main" xmlns:r="http://schemas.openxmlformats.org/officeDocument/2006/relationships" xmlns:p="http://schemas.openxmlformats.org/presentationml/2006/main">
  <p:tag name="TIMING" val="|12.9|7.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4.xml><?xml version="1.0" encoding="utf-8"?>
<p:tagLst xmlns:a="http://schemas.openxmlformats.org/drawingml/2006/main" xmlns:r="http://schemas.openxmlformats.org/officeDocument/2006/relationships" xmlns:p="http://schemas.openxmlformats.org/presentationml/2006/main">
  <p:tag name="TIMING" val="|19|8.6|8.8"/>
</p:tagLst>
</file>

<file path=ppt/tags/tag5.xml><?xml version="1.0" encoding="utf-8"?>
<p:tagLst xmlns:a="http://schemas.openxmlformats.org/drawingml/2006/main" xmlns:r="http://schemas.openxmlformats.org/officeDocument/2006/relationships" xmlns:p="http://schemas.openxmlformats.org/presentationml/2006/main">
  <p:tag name="TIMING" val="|9.6|15.6"/>
</p:tagLst>
</file>

<file path=ppt/tags/tag6.xml><?xml version="1.0" encoding="utf-8"?>
<p:tagLst xmlns:a="http://schemas.openxmlformats.org/drawingml/2006/main" xmlns:r="http://schemas.openxmlformats.org/officeDocument/2006/relationships" xmlns:p="http://schemas.openxmlformats.org/presentationml/2006/main">
  <p:tag name="TIMING" val="|15.4|12.6|15"/>
</p:tagLst>
</file>

<file path=ppt/tags/tag7.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8.xml><?xml version="1.0" encoding="utf-8"?>
<p:tagLst xmlns:a="http://schemas.openxmlformats.org/drawingml/2006/main" xmlns:r="http://schemas.openxmlformats.org/officeDocument/2006/relationships" xmlns:p="http://schemas.openxmlformats.org/presentationml/2006/main">
  <p:tag name="TIMING" val="|36.5|19.6|8.7"/>
</p:tagLst>
</file>

<file path=ppt/tags/tag9.xml><?xml version="1.0" encoding="utf-8"?>
<p:tagLst xmlns:a="http://schemas.openxmlformats.org/drawingml/2006/main" xmlns:r="http://schemas.openxmlformats.org/officeDocument/2006/relationships" xmlns:p="http://schemas.openxmlformats.org/presentationml/2006/main">
  <p:tag name="TIMING" val="|5.5|3.9|8.8|11.6|7.3|10.4|4.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23244</TotalTime>
  <Words>12132</Words>
  <Application>Microsoft Macintosh PowerPoint</Application>
  <PresentationFormat>On-screen Show (4:3)</PresentationFormat>
  <Paragraphs>1971</Paragraphs>
  <Slides>102</Slides>
  <Notes>60</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102</vt:i4>
      </vt:variant>
    </vt:vector>
  </HeadingPairs>
  <TitlesOfParts>
    <vt:vector size="115" baseType="lpstr">
      <vt:lpstr>Edge</vt:lpstr>
      <vt:lpstr>1_Edge</vt:lpstr>
      <vt:lpstr>3_Edge</vt:lpstr>
      <vt:lpstr>4_Edge</vt:lpstr>
      <vt:lpstr>6_Edge</vt:lpstr>
      <vt:lpstr>7_Office Theme</vt:lpstr>
      <vt:lpstr>7_Edge</vt:lpstr>
      <vt:lpstr>8_Edge</vt:lpstr>
      <vt:lpstr>2_Edge</vt:lpstr>
      <vt:lpstr>5_Edge</vt:lpstr>
      <vt:lpstr>9_Edge</vt:lpstr>
      <vt:lpstr>Chart</vt:lpstr>
      <vt:lpstr>Worksheet</vt:lpstr>
      <vt:lpstr>18-447  Computer Architecture Lecture 24: Memory Scheduling</vt:lpstr>
      <vt:lpstr>Last Two Lectures</vt:lpstr>
      <vt:lpstr>Today</vt:lpstr>
      <vt:lpstr>Review: DRAM Scheduling Policies (I)</vt:lpstr>
      <vt:lpstr>Review: DRAM Scheduling Policies (II)</vt:lpstr>
      <vt:lpstr>Row Buffer Management Policies</vt:lpstr>
      <vt:lpstr>Open vs. Closed Row Policies</vt:lpstr>
      <vt:lpstr>Memory Interference and Scheduling in Multi-Core Systems</vt:lpstr>
      <vt:lpstr>Review: A Modern DRAM Controller</vt:lpstr>
      <vt:lpstr>Review: DRAM Bank Operation</vt:lpstr>
      <vt:lpstr>Scheduling Policy for Single-Core Systems</vt:lpstr>
      <vt:lpstr>Trend: Many Cores on Chip</vt:lpstr>
      <vt:lpstr>Many Cores on Chip</vt:lpstr>
      <vt:lpstr>(Un)expected Slowdowns in Multi-Core</vt:lpstr>
      <vt:lpstr>Uncontrolled Interference: An Example</vt:lpstr>
      <vt:lpstr>A Memory Performance Hog</vt:lpstr>
      <vt:lpstr>What Does the Memory Hog Do?</vt:lpstr>
      <vt:lpstr>Effect of the Memory Performance Hog</vt:lpstr>
      <vt:lpstr>Problems due to Uncontrolled Interference</vt:lpstr>
      <vt:lpstr>Problems due to Uncontrolled Interference</vt:lpstr>
      <vt:lpstr>Inter-Thread Interference in Memory</vt:lpstr>
      <vt:lpstr>Effects of Inter-Thread Interference in DRAM</vt:lpstr>
      <vt:lpstr>Problem: QoS-Unaware Memory Control </vt:lpstr>
      <vt:lpstr>Solution: QoS-Aware Memory Request Scheduling</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lpstr>Another Problem due to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vt:lpstr>
      <vt:lpstr>PAR-BS Pros and Cons</vt:lpstr>
      <vt:lpstr>TCM: Thread Cluster Memory Scheduling</vt:lpstr>
      <vt:lpstr>Throughput vs. Fairness</vt:lpstr>
      <vt:lpstr>Throughput vs. Fairness</vt:lpstr>
      <vt:lpstr>Achieving the Best of Both Worlds</vt:lpstr>
      <vt:lpstr>Thread Cluster Memory Scheduling [Kim+ MICRO’10]</vt:lpstr>
      <vt:lpstr>Clustering Threads</vt:lpstr>
      <vt:lpstr>TCM: Quantum-Based Operation</vt:lpstr>
      <vt:lpstr>TCM: Scheduling Algorithm</vt:lpstr>
      <vt:lpstr>TCM: Throughput and Fairness</vt:lpstr>
      <vt:lpstr>TCM: Fairness-Throughput Tradeoff</vt:lpstr>
      <vt:lpstr>TCM Pros and Cons</vt:lpstr>
      <vt:lpstr>Other Ways of Handling Interference</vt:lpstr>
      <vt:lpstr>Fundamental Interference Control Techniques</vt:lpstr>
      <vt:lpstr>Memory Channel Partitioning</vt:lpstr>
      <vt:lpstr>Memory Channel Partitioning (MCP) Mechanism</vt:lpstr>
      <vt:lpstr>Observations</vt:lpstr>
      <vt:lpstr>Integrated Memory Partitioning and Scheduling (IMPS)</vt:lpstr>
      <vt:lpstr>Fundamental Interference Control Techniques</vt:lpstr>
      <vt:lpstr>An Alternative Approach: Source Throttling</vt:lpstr>
      <vt:lpstr>Fairness via Source Throttling (FST) [ASPLOS’10]</vt:lpstr>
      <vt:lpstr>Core (Source) Throttling</vt:lpstr>
      <vt:lpstr>Fundamental Interference Control Techniques</vt:lpstr>
      <vt:lpstr>Handling Interference in Parallel Applications</vt:lpstr>
      <vt:lpstr>Summary: Fundamental Interference Control Techniques</vt:lpstr>
      <vt:lpstr>We will likely not cover the following slides in lecture. These are for your benefit.</vt:lpstr>
      <vt:lpstr>ATLAS Memory Scheduler</vt:lpstr>
      <vt:lpstr>Rethinking Memory Scheduling</vt:lpstr>
      <vt:lpstr>How to Minimize Memory Episode Time</vt:lpstr>
      <vt:lpstr>Predicting Memory Episode Lengths</vt:lpstr>
      <vt:lpstr>Pareto Distribution of Memory Episode Lengths</vt:lpstr>
      <vt:lpstr>Least Attained Service (LAS) Memory Scheduling</vt:lpstr>
      <vt:lpstr>Long-Term Thread Behavior</vt:lpstr>
      <vt:lpstr>Quantum-Based Attained Service of a Thread</vt:lpstr>
      <vt:lpstr>LAS Thread Ranking</vt:lpstr>
      <vt:lpstr>ATLAS Scheduling Algorithm</vt:lpstr>
      <vt:lpstr>System Throughput: 24-Core System</vt:lpstr>
      <vt:lpstr>System Throughput: 4-MC System</vt:lpstr>
      <vt:lpstr>ATLAS Pros and Cons</vt:lpstr>
      <vt:lpstr>Emerging Non-Volatile Memory Technologies</vt:lpstr>
      <vt:lpstr>Aside: Non-Volatile Memory</vt:lpstr>
      <vt:lpstr>Emerging Memory Technologies</vt:lpstr>
      <vt:lpstr>Emerging Resistive Memory Technologies</vt:lpstr>
      <vt:lpstr>What is Phase Change Memory?</vt:lpstr>
      <vt:lpstr>How Does PCM Work?</vt:lpstr>
      <vt:lpstr>Phase Change Memory: Pros and Cons</vt:lpstr>
      <vt:lpstr>PCM-based Main Memory (I)</vt:lpstr>
      <vt:lpstr>PCM-based Main Memory (II)</vt:lpstr>
      <vt:lpstr>PCM-Based Memory Systems: Research Challenges </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909</cp:revision>
  <cp:lastPrinted>2012-02-06T05:16:11Z</cp:lastPrinted>
  <dcterms:created xsi:type="dcterms:W3CDTF">2010-09-08T00:51:32Z</dcterms:created>
  <dcterms:modified xsi:type="dcterms:W3CDTF">2014-03-27T10:44:53Z</dcterms:modified>
</cp:coreProperties>
</file>