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theme/themeOverride12.xml" ContentType="application/vnd.openxmlformats-officedocument.themeOverr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tags/tag49.xml" ContentType="application/vnd.openxmlformats-officedocument.presentationml.tags+xml"/>
  <Override PartName="/ppt/charts/chart35.xml" ContentType="application/vnd.openxmlformats-officedocument.drawingml.char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charts/chart13.xml" ContentType="application/vnd.openxmlformats-officedocument.drawingml.chart+xml"/>
  <Override PartName="/ppt/notesSlides/notesSlide16.xml" ContentType="application/vnd.openxmlformats-officedocument.presentationml.notesSlide+xml"/>
  <Override PartName="/ppt/charts/chart24.xml" ContentType="application/vnd.openxmlformats-officedocument.drawingml.chart+xml"/>
  <Override PartName="/ppt/tags/tag38.xml" ContentType="application/vnd.openxmlformats-officedocument.presentationml.tags+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notesSlides/notesSlide30.xml" ContentType="application/vnd.openxmlformats-officedocument.presentationml.notesSlide+xml"/>
  <Override PartName="/ppt/tags/tag52.xml" ContentType="application/vnd.openxmlformats-officedocument.presentationml.tags+xml"/>
  <Override PartName="/ppt/theme/themeOverride17.xml" ContentType="application/vnd.openxmlformats-officedocument.themeOverride+xml"/>
  <Override PartName="/ppt/slides/slide99.xml" ContentType="application/vnd.openxmlformats-officedocument.presentationml.slide+xml"/>
  <Override PartName="/ppt/charts/chart3.xml" ContentType="application/vnd.openxmlformats-officedocument.drawingml.chart+xml"/>
  <Override PartName="/ppt/notesSlides/notesSlide7.xml" ContentType="application/vnd.openxmlformats-officedocument.presentationml.notesSlide+xml"/>
  <Override PartName="/ppt/tags/tag41.xml" ContentType="application/vnd.openxmlformats-officedocument.presentationml.tags+xml"/>
  <Override PartName="/ppt/slides/slide77.xml" ContentType="application/vnd.openxmlformats-officedocument.presentationml.slide+xml"/>
  <Override PartName="/ppt/slides/slide88.xml" ContentType="application/vnd.openxmlformats-officedocument.presentationml.slide+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charts/chart29.xml" ContentType="application/vnd.openxmlformats-officedocument.drawingml.chart+xml"/>
  <Override PartName="/ppt/slides/slide55.xml" ContentType="application/vnd.openxmlformats-officedocument.presentationml.slide+xml"/>
  <Override PartName="/ppt/theme/theme2.xml" ContentType="application/vnd.openxmlformats-officedocument.theme+xml"/>
  <Override PartName="/ppt/tags/tag5.xml" ContentType="application/vnd.openxmlformats-officedocument.presentationml.tags+xml"/>
  <Override PartName="/ppt/charts/chart18.xml" ContentType="application/vnd.openxmlformats-officedocument.drawingml.chart+xml"/>
  <Override PartName="/ppt/theme/themeOverride6.xml" ContentType="application/vnd.openxmlformats-officedocument.themeOverr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charts/chart32.xml" ContentType="application/vnd.openxmlformats-officedocument.drawingml.chart+xml"/>
  <Override PartName="/docProps/app.xml" ContentType="application/vnd.openxmlformats-officedocument.extended-properties+xml"/>
  <Override PartName="/ppt/slides/slide11.xml" ContentType="application/vnd.openxmlformats-officedocument.presentationml.slide+xml"/>
  <Override PartName="/ppt/charts/chart8.xml" ContentType="application/vnd.openxmlformats-officedocument.drawingml.chart+xml"/>
  <Override PartName="/ppt/notesSlides/notesSlide13.xml" ContentType="application/vnd.openxmlformats-officedocument.presentationml.notesSlide+xml"/>
  <Override PartName="/ppt/charts/chart21.xml" ContentType="application/vnd.openxmlformats-officedocument.drawingml.chart+xml"/>
  <Override PartName="/ppt/tags/tag35.xml" ContentType="application/vnd.openxmlformats-officedocument.presentationml.tags+xml"/>
  <Override PartName="/ppt/tags/tag46.xml" ContentType="application/vnd.openxmlformats-officedocument.presentationml.tags+xml"/>
  <Override PartName="/ppt/slideLayouts/slideLayout10.xml" ContentType="application/vnd.openxmlformats-officedocument.presentationml.slideLayout+xml"/>
  <Override PartName="/ppt/charts/chart10.xml" ContentType="application/vnd.openxmlformats-officedocument.drawingml.chart+xml"/>
  <Override PartName="/ppt/tags/tag24.xml" ContentType="application/vnd.openxmlformats-officedocument.presentationml.tags+xml"/>
  <Override PartName="/ppt/slides/slide108.xml" ContentType="application/vnd.openxmlformats-officedocument.presentationml.slide+xml"/>
  <Override PartName="/ppt/tags/tag13.xml" ContentType="application/vnd.openxmlformats-officedocument.presentationml.tags+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theme/themeOverride14.xml" ContentType="application/vnd.openxmlformats-officedocument.themeOverride+xml"/>
  <Override PartName="/ppt/slides/slide38.xml" ContentType="application/vnd.openxmlformats-officedocument.presentationml.slide+xml"/>
  <Override PartName="/ppt/slides/slide85.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charts/chart19.xml" ContentType="application/vnd.openxmlformats-officedocument.drawingml.chart+xml"/>
  <Override PartName="/ppt/notesSlides/notesSlide29.xml" ContentType="application/vnd.openxmlformats-officedocument.presentationml.notesSlide+xml"/>
  <Override PartName="/ppt/theme/themeOverride10.xml" ContentType="application/vnd.openxmlformats-officedocument.themeOverride+xml"/>
  <Override PartName="/ppt/charts/chart37.xml" ContentType="application/vnd.openxmlformats-officedocument.drawingml.char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tags/tag2.xml" ContentType="application/vnd.openxmlformats-officedocument.presentationml.tags+xml"/>
  <Default Extension="wmf" ContentType="image/x-wmf"/>
  <Override PartName="/ppt/notesSlides/notesSlide18.xml" ContentType="application/vnd.openxmlformats-officedocument.presentationml.notesSlide+xml"/>
  <Override PartName="/ppt/theme/themeOverride3.xml" ContentType="application/vnd.openxmlformats-officedocument.themeOverride+xml"/>
  <Override PartName="/ppt/charts/chart26.xml" ContentType="application/vnd.openxmlformats-officedocument.drawingml.chart+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charts/chart15.xml" ContentType="application/vnd.openxmlformats-officedocument.drawingml.chart+xml"/>
  <Override PartName="/ppt/notesSlides/notesSlide25.xml" ContentType="application/vnd.openxmlformats-officedocument.presentationml.notesSlide+xml"/>
  <Override PartName="/ppt/tags/tag29.xml" ContentType="application/vnd.openxmlformats-officedocument.presentationml.tags+xml"/>
  <Override PartName="/ppt/tags/tag47.xml" ContentType="application/vnd.openxmlformats-officedocument.presentationml.tags+xml"/>
  <Override PartName="/ppt/charts/chart33.xml" ContentType="application/vnd.openxmlformats-officedocument.drawingml.char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tags/tag18.xml" ContentType="application/vnd.openxmlformats-officedocument.presentationml.tags+xml"/>
  <Override PartName="/ppt/notesSlides/notesSlide14.xml" ContentType="application/vnd.openxmlformats-officedocument.presentationml.notesSlide+xml"/>
  <Override PartName="/ppt/charts/chart22.xml" ContentType="application/vnd.openxmlformats-officedocument.drawingml.chart+xml"/>
  <Override PartName="/ppt/tags/tag36.xml" ContentType="application/vnd.openxmlformats-officedocument.presentationml.tags+xml"/>
  <Override PartName="/ppt/notesSlides/notesSlide32.xml" ContentType="application/vnd.openxmlformats-officedocument.presentationml.notesSlide+xml"/>
  <Override PartName="/ppt/theme/themeOverride19.xml" ContentType="application/vnd.openxmlformats-officedocument.themeOverride+xml"/>
  <Override PartName="/ppt/tags/tag14.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25.xml" ContentType="application/vnd.openxmlformats-officedocument.presentationml.tags+xml"/>
  <Override PartName="/ppt/tags/tag43.xml" ContentType="application/vnd.openxmlformats-officedocument.presentationml.tags+xml"/>
  <Override PartName="/ppt/slides/slide79.xml" ContentType="application/vnd.openxmlformats-officedocument.presentationml.slide+xml"/>
  <Override PartName="/ppt/slides/slide109.xml" ContentType="application/vnd.openxmlformats-officedocument.presentationml.slide+xml"/>
  <Override PartName="/ppt/charts/chart5.xml" ContentType="application/vnd.openxmlformats-officedocument.drawingml.chart+xml"/>
  <Override PartName="/ppt/notesSlides/notesSlide10.xml" ContentType="application/vnd.openxmlformats-officedocument.presentationml.notesSlide+xml"/>
  <Override PartName="/ppt/tags/tag32.xml" ContentType="application/vnd.openxmlformats-officedocument.presentationml.tags+xml"/>
  <Override PartName="/ppt/tags/tag50.xml" ContentType="application/vnd.openxmlformats-officedocument.presentationml.tags+xml"/>
  <Override PartName="/ppt/theme/themeOverride15.xml" ContentType="application/vnd.openxmlformats-officedocument.themeOverr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tags/tag1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theme/themeOverride8.xml" ContentType="application/vnd.openxmlformats-officedocument.themeOverride+xml"/>
  <Override PartName="/ppt/theme/themeOverride11.xml" ContentType="application/vnd.openxmlformats-officedocument.themeOverr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charts/chart27.xml" ContentType="application/vnd.openxmlformats-officedocument.drawingml.chart+xml"/>
  <Override PartName="/ppt/charts/chart38.xml" ContentType="application/vnd.openxmlformats-officedocument.drawingml.char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tags/tag3.xml" ContentType="application/vnd.openxmlformats-officedocument.presentationml.tags+xml"/>
  <Override PartName="/ppt/charts/chart16.xml" ContentType="application/vnd.openxmlformats-officedocument.drawingml.chart+xml"/>
  <Override PartName="/ppt/theme/themeOverride4.xml" ContentType="application/vnd.openxmlformats-officedocument.themeOverride+xml"/>
  <Override PartName="/ppt/notesSlides/notesSlide37.xml" ContentType="application/vnd.openxmlformats-officedocument.presentationml.notesSlide+xml"/>
  <Override PartName="/ppt/charts/chart34.xml" ContentType="application/vnd.openxmlformats-officedocument.drawingml.char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ppt/tags/tag19.xml" ContentType="application/vnd.openxmlformats-officedocument.presentationml.tags+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charts/chart23.xml" ContentType="application/vnd.openxmlformats-officedocument.drawingml.chart+xml"/>
  <Override PartName="/ppt/tags/tag37.xml" ContentType="application/vnd.openxmlformats-officedocument.presentationml.tags+xml"/>
  <Override PartName="/ppt/tags/tag48.xml" ContentType="application/vnd.openxmlformats-officedocument.presentationml.tags+xml"/>
  <Override PartName="/ppt/slides/slide20.xml" ContentType="application/vnd.openxmlformats-officedocument.presentationml.slide+xml"/>
  <Override PartName="/ppt/charts/chart12.xml" ContentType="application/vnd.openxmlformats-officedocument.drawingml.chart+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33.xml" ContentType="application/vnd.openxmlformats-officedocument.presentationml.notesSlide+xml"/>
  <Override PartName="/ppt/charts/chart30.xml" ContentType="application/vnd.openxmlformats-officedocument.drawingml.chart+xml"/>
  <Override PartName="/ppt/charts/chart6.xml" ContentType="application/vnd.openxmlformats-officedocument.drawingml.chart+xml"/>
  <Override PartName="/ppt/tags/tag15.xml" ContentType="application/vnd.openxmlformats-officedocument.presentationml.tags+xml"/>
  <Override PartName="/ppt/notesSlides/notesSlide11.xml" ContentType="application/vnd.openxmlformats-officedocument.presentationml.notesSlide+xml"/>
  <Override PartName="/ppt/tags/tag33.xml" ContentType="application/vnd.openxmlformats-officedocument.presentationml.tags+xml"/>
  <Override PartName="/ppt/tags/tag44.xml" ContentType="application/vnd.openxmlformats-officedocument.presentationml.tags+xml"/>
  <Override PartName="/ppt/slides/slide98.xml" ContentType="application/vnd.openxmlformats-officedocument.presentationml.slide+xml"/>
  <Override PartName="/ppt/notesSlides/notesSlide6.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theme/themeOverride16.xml" ContentType="application/vnd.openxmlformats-officedocument.themeOverr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charts/chart2.xml" ContentType="application/vnd.openxmlformats-officedocument.drawingml.chart+xml"/>
  <Override PartName="/ppt/tags/tag11.xml" ContentType="application/vnd.openxmlformats-officedocument.presentationml.tags+xml"/>
  <Override PartName="/ppt/theme/themeOverride9.xml" ContentType="application/vnd.openxmlformats-officedocument.themeOverride+xml"/>
  <Override PartName="/ppt/slides/slide29.xml" ContentType="application/vnd.openxmlformats-officedocument.presentationml.slide+xml"/>
  <Override PartName="/ppt/slides/slide76.xml" ContentType="application/vnd.openxmlformats-officedocument.presentationml.slide+xml"/>
  <Override PartName="/ppt/charts/chart39.xml" ContentType="application/vnd.openxmlformats-officedocument.drawingml.char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theme/themeOverride5.xml" ContentType="application/vnd.openxmlformats-officedocument.themeOverride+xml"/>
  <Override PartName="/ppt/charts/chart28.xml" ContentType="application/vnd.openxmlformats-officedocument.drawingml.char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charts/chart17.xml" ContentType="application/vnd.openxmlformats-officedocument.drawingml.chart+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tags/tag45.xml" ContentType="application/vnd.openxmlformats-officedocument.presentationml.tags+xml"/>
  <Override PartName="/ppt/charts/chart31.xml" ContentType="application/vnd.openxmlformats-officedocument.drawingml.chart+xml"/>
  <Override PartName="/ppt/charts/chart7.xml" ContentType="application/vnd.openxmlformats-officedocument.drawingml.chart+xml"/>
  <Override PartName="/ppt/notesSlides/notesSlide12.xml" ContentType="application/vnd.openxmlformats-officedocument.presentationml.notesSlide+xml"/>
  <Override PartName="/ppt/charts/chart20.xml" ContentType="application/vnd.openxmlformats-officedocument.drawingml.chart+xml"/>
  <Override PartName="/ppt/tags/tag34.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heme/themeOverride13.xml" ContentType="application/vnd.openxmlformats-officedocument.themeOverr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charts/chart36.xml" ContentType="application/vnd.openxmlformats-officedocument.drawingml.char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charts/chart25.xml" ContentType="application/vnd.openxmlformats-officedocument.drawingml.chart+xml"/>
  <Override PartName="/ppt/tags/tag39.xml" ContentType="application/vnd.openxmlformats-officedocument.presentationml.tags+xml"/>
  <Override PartName="/ppt/slides/slide51.xml" ContentType="application/vnd.openxmlformats-officedocument.presentationml.slide+xml"/>
  <Override PartName="/ppt/tags/tag1.xml" ContentType="application/vnd.openxmlformats-officedocument.presentationml.tags+xml"/>
  <Override PartName="/ppt/charts/chart14.xml" ContentType="application/vnd.openxmlformats-officedocument.drawingml.chart+xml"/>
  <Override PartName="/ppt/theme/themeOverride2.xml" ContentType="application/vnd.openxmlformats-officedocument.themeOverride+xml"/>
  <Override PartName="/ppt/tags/tag28.xml" ContentType="application/vnd.openxmlformats-officedocument.presentationml.tags+xml"/>
  <Override PartName="/ppt/slides/slide40.xml" ContentType="application/vnd.openxmlformats-officedocument.presentationml.slide+xml"/>
  <Override PartName="/ppt/tags/tag17.xml" ContentType="application/vnd.openxmlformats-officedocument.presentationml.tags+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theme/themeOverride18.xml" ContentType="application/vnd.openxmlformats-officedocument.themeOverride+xml"/>
  <Override PartName="/ppt/slides/slide89.xml" ContentType="application/vnd.openxmlformats-officedocument.presentationml.slide+xml"/>
  <Override PartName="/ppt/charts/chart4.xml" ContentType="application/vnd.openxmlformats-officedocument.drawingml.chart+xml"/>
  <Override PartName="/ppt/tags/tag31.xml" ContentType="application/vnd.openxmlformats-officedocument.presentationml.tags+xml"/>
  <Override PartName="/ppt/tags/tag42.xml" ContentType="application/vnd.openxmlformats-officedocument.presentationml.tags+xml"/>
  <Override PartName="/ppt/slides/slide78.xml" ContentType="application/vnd.openxmlformats-officedocument.presentationml.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theme/themeOverride7.xml" ContentType="application/vnd.openxmlformats-officedocument.themeOverr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2"/>
  </p:notesMasterIdLst>
  <p:sldIdLst>
    <p:sldId id="258" r:id="rId2"/>
    <p:sldId id="259" r:id="rId3"/>
    <p:sldId id="261" r:id="rId4"/>
    <p:sldId id="368" r:id="rId5"/>
    <p:sldId id="390" r:id="rId6"/>
    <p:sldId id="322" r:id="rId7"/>
    <p:sldId id="266" r:id="rId8"/>
    <p:sldId id="267" r:id="rId9"/>
    <p:sldId id="268" r:id="rId10"/>
    <p:sldId id="269" r:id="rId11"/>
    <p:sldId id="270" r:id="rId12"/>
    <p:sldId id="271" r:id="rId13"/>
    <p:sldId id="272" r:id="rId14"/>
    <p:sldId id="274" r:id="rId15"/>
    <p:sldId id="425" r:id="rId16"/>
    <p:sldId id="276" r:id="rId17"/>
    <p:sldId id="277" r:id="rId18"/>
    <p:sldId id="278" r:id="rId19"/>
    <p:sldId id="392" r:id="rId20"/>
    <p:sldId id="281" r:id="rId21"/>
    <p:sldId id="393" r:id="rId22"/>
    <p:sldId id="389" r:id="rId23"/>
    <p:sldId id="283" r:id="rId24"/>
    <p:sldId id="284" r:id="rId25"/>
    <p:sldId id="285" r:id="rId26"/>
    <p:sldId id="286" r:id="rId27"/>
    <p:sldId id="287" r:id="rId28"/>
    <p:sldId id="288" r:id="rId29"/>
    <p:sldId id="289" r:id="rId30"/>
    <p:sldId id="326" r:id="rId31"/>
    <p:sldId id="386" r:id="rId32"/>
    <p:sldId id="292" r:id="rId33"/>
    <p:sldId id="387" r:id="rId34"/>
    <p:sldId id="300" r:id="rId35"/>
    <p:sldId id="301" r:id="rId36"/>
    <p:sldId id="302" r:id="rId37"/>
    <p:sldId id="303" r:id="rId38"/>
    <p:sldId id="304" r:id="rId39"/>
    <p:sldId id="391" r:id="rId40"/>
    <p:sldId id="306" r:id="rId41"/>
    <p:sldId id="394" r:id="rId42"/>
    <p:sldId id="424" r:id="rId43"/>
    <p:sldId id="264" r:id="rId44"/>
    <p:sldId id="333" r:id="rId45"/>
    <p:sldId id="423" r:id="rId46"/>
    <p:sldId id="395" r:id="rId47"/>
    <p:sldId id="396" r:id="rId48"/>
    <p:sldId id="402" r:id="rId49"/>
    <p:sldId id="405" r:id="rId50"/>
    <p:sldId id="404" r:id="rId51"/>
    <p:sldId id="406" r:id="rId52"/>
    <p:sldId id="397" r:id="rId53"/>
    <p:sldId id="316" r:id="rId54"/>
    <p:sldId id="403" r:id="rId55"/>
    <p:sldId id="398" r:id="rId56"/>
    <p:sldId id="317" r:id="rId57"/>
    <p:sldId id="399" r:id="rId58"/>
    <p:sldId id="318" r:id="rId59"/>
    <p:sldId id="260" r:id="rId60"/>
    <p:sldId id="380" r:id="rId61"/>
    <p:sldId id="339" r:id="rId62"/>
    <p:sldId id="420" r:id="rId63"/>
    <p:sldId id="419" r:id="rId64"/>
    <p:sldId id="421" r:id="rId65"/>
    <p:sldId id="422" r:id="rId66"/>
    <p:sldId id="417" r:id="rId67"/>
    <p:sldId id="418" r:id="rId68"/>
    <p:sldId id="340" r:id="rId69"/>
    <p:sldId id="388" r:id="rId70"/>
    <p:sldId id="379" r:id="rId71"/>
    <p:sldId id="366" r:id="rId72"/>
    <p:sldId id="341" r:id="rId73"/>
    <p:sldId id="342" r:id="rId74"/>
    <p:sldId id="343" r:id="rId75"/>
    <p:sldId id="344" r:id="rId76"/>
    <p:sldId id="345" r:id="rId77"/>
    <p:sldId id="346" r:id="rId78"/>
    <p:sldId id="408" r:id="rId79"/>
    <p:sldId id="410" r:id="rId80"/>
    <p:sldId id="411" r:id="rId81"/>
    <p:sldId id="409" r:id="rId82"/>
    <p:sldId id="347" r:id="rId83"/>
    <p:sldId id="381" r:id="rId84"/>
    <p:sldId id="382" r:id="rId85"/>
    <p:sldId id="383" r:id="rId86"/>
    <p:sldId id="384" r:id="rId87"/>
    <p:sldId id="348" r:id="rId88"/>
    <p:sldId id="349" r:id="rId89"/>
    <p:sldId id="372" r:id="rId90"/>
    <p:sldId id="385" r:id="rId91"/>
    <p:sldId id="416" r:id="rId92"/>
    <p:sldId id="350" r:id="rId93"/>
    <p:sldId id="351" r:id="rId94"/>
    <p:sldId id="352" r:id="rId95"/>
    <p:sldId id="353" r:id="rId96"/>
    <p:sldId id="354" r:id="rId97"/>
    <p:sldId id="355" r:id="rId98"/>
    <p:sldId id="356" r:id="rId99"/>
    <p:sldId id="357" r:id="rId100"/>
    <p:sldId id="358" r:id="rId101"/>
    <p:sldId id="359" r:id="rId102"/>
    <p:sldId id="360" r:id="rId103"/>
    <p:sldId id="361" r:id="rId104"/>
    <p:sldId id="362" r:id="rId105"/>
    <p:sldId id="363" r:id="rId106"/>
    <p:sldId id="364" r:id="rId107"/>
    <p:sldId id="365" r:id="rId108"/>
    <p:sldId id="407" r:id="rId109"/>
    <p:sldId id="412" r:id="rId110"/>
    <p:sldId id="413" r:id="rId1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662" autoAdjust="0"/>
  </p:normalViewPr>
  <p:slideViewPr>
    <p:cSldViewPr>
      <p:cViewPr>
        <p:scale>
          <a:sx n="60" d="100"/>
          <a:sy n="60" d="100"/>
        </p:scale>
        <p:origin x="-1656" y="-24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594"/>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2" Type="http://schemas.openxmlformats.org/officeDocument/2006/relationships/oleObject" Target="file:///C:\Users\Lavanya\Research\HPCA_Talk\motivational-data-slowdown.xlsx"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Lavanya\Research\complexity.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Lavanya\Research\complexity.xlsx" TargetMode="External"/></Relationships>
</file>

<file path=ppt/charts/_rels/chart14.xml.rels><?xml version="1.0" encoding="UTF-8" standalone="yes"?>
<Relationships xmlns="http://schemas.openxmlformats.org/package/2006/relationships"><Relationship Id="rId2" Type="http://schemas.openxmlformats.org/officeDocument/2006/relationships/oleObject" Target="file:///C:\Users\lavanya\Research\GSRC-2012\observation1.xlsx" TargetMode="External"/><Relationship Id="rId1" Type="http://schemas.openxmlformats.org/officeDocument/2006/relationships/themeOverride" Target="../theme/themeOverride2.xml"/></Relationships>
</file>

<file path=ppt/charts/_rels/chart15.xml.rels><?xml version="1.0" encoding="UTF-8" standalone="yes"?>
<Relationships xmlns="http://schemas.openxmlformats.org/package/2006/relationships"><Relationship Id="rId2" Type="http://schemas.openxmlformats.org/officeDocument/2006/relationships/oleObject" Target="file:///C:\Users\Lavanya\Research\leslie_short.xlsx" TargetMode="External"/><Relationship Id="rId1" Type="http://schemas.openxmlformats.org/officeDocument/2006/relationships/themeOverride" Target="../theme/themeOverride3.xml"/></Relationships>
</file>

<file path=ppt/charts/_rels/chart16.xml.rels><?xml version="1.0" encoding="UTF-8" standalone="yes"?>
<Relationships xmlns="http://schemas.openxmlformats.org/package/2006/relationships"><Relationship Id="rId2" Type="http://schemas.openxmlformats.org/officeDocument/2006/relationships/oleObject" Target="file:///C:\Users\Lavanya\Research\HPCA_Talk_Slowdown_Plots.xlsx" TargetMode="External"/><Relationship Id="rId1" Type="http://schemas.openxmlformats.org/officeDocument/2006/relationships/themeOverride" Target="../theme/themeOverride4.xml"/></Relationships>
</file>

<file path=ppt/charts/_rels/chart17.xml.rels><?xml version="1.0" encoding="UTF-8" standalone="yes"?>
<Relationships xmlns="http://schemas.openxmlformats.org/package/2006/relationships"><Relationship Id="rId2" Type="http://schemas.openxmlformats.org/officeDocument/2006/relationships/oleObject" Target="file:///C:\Users\Lavanya\Research\HPCA_Talk_Slowdown_Plots.xlsx" TargetMode="External"/><Relationship Id="rId1" Type="http://schemas.openxmlformats.org/officeDocument/2006/relationships/themeOverride" Target="../theme/themeOverride5.xml"/></Relationships>
</file>

<file path=ppt/charts/_rels/chart18.xml.rels><?xml version="1.0" encoding="UTF-8" standalone="yes"?>
<Relationships xmlns="http://schemas.openxmlformats.org/package/2006/relationships"><Relationship Id="rId2" Type="http://schemas.openxmlformats.org/officeDocument/2006/relationships/oleObject" Target="file:///C:\Users\Lavanya\Research\HPCA_Talk_Slowdown_Plots.xlsx" TargetMode="External"/><Relationship Id="rId1" Type="http://schemas.openxmlformats.org/officeDocument/2006/relationships/themeOverride" Target="../theme/themeOverride6.xml"/></Relationships>
</file>

<file path=ppt/charts/_rels/chart19.xml.rels><?xml version="1.0" encoding="UTF-8" standalone="yes"?>
<Relationships xmlns="http://schemas.openxmlformats.org/package/2006/relationships"><Relationship Id="rId2" Type="http://schemas.openxmlformats.org/officeDocument/2006/relationships/oleObject" Target="file:///C:\Users\Lavanya\Research\HPCA_Talk_Slowdown_Plots.xlsx" TargetMode="External"/><Relationship Id="rId1" Type="http://schemas.openxmlformats.org/officeDocument/2006/relationships/themeOverride" Target="../theme/themeOverride7.xml"/></Relationships>
</file>

<file path=ppt/charts/_rels/chart2.xml.rels><?xml version="1.0" encoding="UTF-8" standalone="yes"?>
<Relationships xmlns="http://schemas.openxmlformats.org/package/2006/relationships"><Relationship Id="rId1" Type="http://schemas.openxmlformats.org/officeDocument/2006/relationships/oleObject" Target="file:///C:\Users\Lavanya\Research\HPCA_Talk\motivational-data-slowdown.xlsx" TargetMode="External"/></Relationships>
</file>

<file path=ppt/charts/_rels/chart20.xml.rels><?xml version="1.0" encoding="UTF-8" standalone="yes"?>
<Relationships xmlns="http://schemas.openxmlformats.org/package/2006/relationships"><Relationship Id="rId2" Type="http://schemas.openxmlformats.org/officeDocument/2006/relationships/oleObject" Target="file:///C:\Users\Lavanya\Research\HPCA_Talk_Slowdown_Plots.xlsx" TargetMode="External"/><Relationship Id="rId1" Type="http://schemas.openxmlformats.org/officeDocument/2006/relationships/themeOverride" Target="../theme/themeOverride8.xml"/></Relationships>
</file>

<file path=ppt/charts/_rels/chart21.xml.rels><?xml version="1.0" encoding="UTF-8" standalone="yes"?>
<Relationships xmlns="http://schemas.openxmlformats.org/package/2006/relationships"><Relationship Id="rId2" Type="http://schemas.openxmlformats.org/officeDocument/2006/relationships/oleObject" Target="file:///C:\Users\Lavanya\Research\HPCA_Talk_Slowdown_Plots.xlsx" TargetMode="External"/><Relationship Id="rId1" Type="http://schemas.openxmlformats.org/officeDocument/2006/relationships/themeOverride" Target="../theme/themeOverride9.xml"/></Relationships>
</file>

<file path=ppt/charts/_rels/chart22.xml.rels><?xml version="1.0" encoding="UTF-8" standalone="yes"?>
<Relationships xmlns="http://schemas.openxmlformats.org/package/2006/relationships"><Relationship Id="rId1" Type="http://schemas.openxmlformats.org/officeDocument/2006/relationships/oleObject" Target="file:///C:\Users\Lavanya\Research\cache-slowdown.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C:\Users\Lavanya\Research\cache-slowdown.xlsx"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C:\Users\Lavanya\Research\Slowdown-Estimation.xlsx"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file:///C:\Users\Lavanya\Research\Slowdown-Estimation.xlsx"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file:///C:\Users\Lavanya\Research\complexity.xlsx" TargetMode="External"/></Relationships>
</file>

<file path=ppt/charts/_rels/chart27.xml.rels><?xml version="1.0" encoding="UTF-8" standalone="yes"?>
<Relationships xmlns="http://schemas.openxmlformats.org/package/2006/relationships"><Relationship Id="rId1" Type="http://schemas.openxmlformats.org/officeDocument/2006/relationships/oleObject" Target="file:///C:\Users\Lavanya\Research\complexity.xlsx" TargetMode="External"/></Relationships>
</file>

<file path=ppt/charts/_rels/chart28.xml.rels><?xml version="1.0" encoding="UTF-8" standalone="yes"?>
<Relationships xmlns="http://schemas.openxmlformats.org/package/2006/relationships"><Relationship Id="rId1" Type="http://schemas.openxmlformats.org/officeDocument/2006/relationships/oleObject" Target="file:///C:\Users\Lavanya\Research\Simple_Scheduling_Plots.xlsx" TargetMode="External"/></Relationships>
</file>

<file path=ppt/charts/_rels/chart29.xml.rels><?xml version="1.0" encoding="UTF-8" standalone="yes"?>
<Relationships xmlns="http://schemas.openxmlformats.org/package/2006/relationships"><Relationship Id="rId1" Type="http://schemas.openxmlformats.org/officeDocument/2006/relationships/oleObject" Target="file:///C:\Users\Lavanya\Research\Simple_Scheduling_Plot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Lavanya\Research\complexity.xlsx" TargetMode="External"/></Relationships>
</file>

<file path=ppt/charts/_rels/chart30.xml.rels><?xml version="1.0" encoding="UTF-8" standalone="yes"?>
<Relationships xmlns="http://schemas.openxmlformats.org/package/2006/relationships"><Relationship Id="rId2" Type="http://schemas.openxmlformats.org/officeDocument/2006/relationships/oleObject" Target="file:///C:\Users\Lavanya\Research\hmmer_2_short.xlsx" TargetMode="External"/><Relationship Id="rId1" Type="http://schemas.openxmlformats.org/officeDocument/2006/relationships/themeOverride" Target="../theme/themeOverride10.xml"/></Relationships>
</file>

<file path=ppt/charts/_rels/chart31.xml.rels><?xml version="1.0" encoding="UTF-8" standalone="yes"?>
<Relationships xmlns="http://schemas.openxmlformats.org/package/2006/relationships"><Relationship Id="rId2" Type="http://schemas.openxmlformats.org/officeDocument/2006/relationships/oleObject" Target="file:///C:\Users\Lavanya\Research\hmmer_2_short.xlsx" TargetMode="External"/><Relationship Id="rId1" Type="http://schemas.openxmlformats.org/officeDocument/2006/relationships/themeOverride" Target="../theme/themeOverride11.xml"/></Relationships>
</file>

<file path=ppt/charts/_rels/chart32.xml.rels><?xml version="1.0" encoding="UTF-8" standalone="yes"?>
<Relationships xmlns="http://schemas.openxmlformats.org/package/2006/relationships"><Relationship Id="rId2" Type="http://schemas.openxmlformats.org/officeDocument/2006/relationships/oleObject" Target="file:///C:\Users\Lavanya\Research\hmmer_2_short.xlsx" TargetMode="External"/><Relationship Id="rId1" Type="http://schemas.openxmlformats.org/officeDocument/2006/relationships/themeOverride" Target="../theme/themeOverride12.xml"/></Relationships>
</file>

<file path=ppt/charts/_rels/chart33.xml.rels><?xml version="1.0" encoding="UTF-8" standalone="yes"?>
<Relationships xmlns="http://schemas.openxmlformats.org/package/2006/relationships"><Relationship Id="rId2" Type="http://schemas.openxmlformats.org/officeDocument/2006/relationships/oleObject" Target="file:///C:\Users\Lavanya\Research\HPCA_Talk\Ind_Workload_Plot.xlsx" TargetMode="External"/><Relationship Id="rId1" Type="http://schemas.openxmlformats.org/officeDocument/2006/relationships/themeOverride" Target="../theme/themeOverride13.xml"/></Relationships>
</file>

<file path=ppt/charts/_rels/chart34.xml.rels><?xml version="1.0" encoding="UTF-8" standalone="yes"?>
<Relationships xmlns="http://schemas.openxmlformats.org/package/2006/relationships"><Relationship Id="rId2" Type="http://schemas.openxmlformats.org/officeDocument/2006/relationships/oleObject" Target="file:///C:\Users\Lavanya\Research\HPCA_Talk\Avg_sys_perf_results.xlsx" TargetMode="External"/><Relationship Id="rId1" Type="http://schemas.openxmlformats.org/officeDocument/2006/relationships/themeOverride" Target="../theme/themeOverride14.xml"/></Relationships>
</file>

<file path=ppt/charts/_rels/chart35.xml.rels><?xml version="1.0" encoding="UTF-8" standalone="yes"?>
<Relationships xmlns="http://schemas.openxmlformats.org/package/2006/relationships"><Relationship Id="rId2" Type="http://schemas.openxmlformats.org/officeDocument/2006/relationships/oleObject" Target="file:///C:\Users\Lavanya\Research\HPCA_Talk\casestudy2.xlsx" TargetMode="External"/><Relationship Id="rId1" Type="http://schemas.openxmlformats.org/officeDocument/2006/relationships/themeOverride" Target="../theme/themeOverride15.xml"/></Relationships>
</file>

<file path=ppt/charts/_rels/chart36.xml.rels><?xml version="1.0" encoding="UTF-8" standalone="yes"?>
<Relationships xmlns="http://schemas.openxmlformats.org/package/2006/relationships"><Relationship Id="rId2" Type="http://schemas.openxmlformats.org/officeDocument/2006/relationships/oleObject" Target="file:///C:\Users\Lavanya\Research\HPCA_Talk\app2_results.xlsx" TargetMode="External"/><Relationship Id="rId1" Type="http://schemas.openxmlformats.org/officeDocument/2006/relationships/themeOverride" Target="../theme/themeOverride16.xml"/></Relationships>
</file>

<file path=ppt/charts/_rels/chart37.xml.rels><?xml version="1.0" encoding="UTF-8" standalone="yes"?>
<Relationships xmlns="http://schemas.openxmlformats.org/package/2006/relationships"><Relationship Id="rId2" Type="http://schemas.openxmlformats.org/officeDocument/2006/relationships/oleObject" Target="file:///C:\Users\Lavanya\Research\HPCA_Talk\app2_results.xlsx" TargetMode="External"/><Relationship Id="rId1" Type="http://schemas.openxmlformats.org/officeDocument/2006/relationships/themeOverride" Target="../theme/themeOverride17.xml"/></Relationships>
</file>

<file path=ppt/charts/_rels/chart38.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8.xml"/></Relationships>
</file>

<file path=ppt/charts/_rels/chart39.xml.rels><?xml version="1.0" encoding="UTF-8" standalone="yes"?>
<Relationships xmlns="http://schemas.openxmlformats.org/package/2006/relationships"><Relationship Id="rId2" Type="http://schemas.openxmlformats.org/officeDocument/2006/relationships/oleObject" Target="Book2" TargetMode="External"/><Relationship Id="rId1" Type="http://schemas.openxmlformats.org/officeDocument/2006/relationships/themeOverride" Target="../theme/themeOverride19.xml"/></Relationships>
</file>

<file path=ppt/charts/_rels/chart4.xml.rels><?xml version="1.0" encoding="UTF-8" standalone="yes"?>
<Relationships xmlns="http://schemas.openxmlformats.org/package/2006/relationships"><Relationship Id="rId1" Type="http://schemas.openxmlformats.org/officeDocument/2006/relationships/oleObject" Target="file:///C:\Users\Lavanya\Research\complexity.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Lavanya\Research\Simple_Scheduling_Plot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Lavanya\Research\Simple_Scheduling_Plot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Lavanya\Research\Simple_Scheduling_Plots.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Lavanya\Research\Simple_Scheduling_Plots.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autoTitleDeleted val="1"/>
    <c:plotArea>
      <c:layout/>
      <c:barChart>
        <c:barDir val="col"/>
        <c:grouping val="clustered"/>
        <c:varyColors val="1"/>
        <c:ser>
          <c:idx val="0"/>
          <c:order val="0"/>
          <c:tx>
            <c:strRef>
              <c:f>'with gcc'!$A$2</c:f>
              <c:strCache>
                <c:ptCount val="1"/>
                <c:pt idx="0">
                  <c:v>Slowdown</c:v>
                </c:pt>
              </c:strCache>
            </c:strRef>
          </c:tx>
          <c:dPt>
            <c:idx val="0"/>
            <c:spPr>
              <a:solidFill>
                <a:srgbClr val="FF0000"/>
              </a:solidFill>
            </c:spPr>
          </c:dPt>
          <c:dPt>
            <c:idx val="1"/>
            <c:spPr>
              <a:solidFill>
                <a:srgbClr val="0070C0"/>
              </a:solidFill>
            </c:spPr>
          </c:dPt>
          <c:cat>
            <c:strRef>
              <c:f>'with gcc'!$B$1:$C$1</c:f>
              <c:strCache>
                <c:ptCount val="2"/>
                <c:pt idx="0">
                  <c:v>leslie3d (core 0)</c:v>
                </c:pt>
                <c:pt idx="1">
                  <c:v>gcc (core 1)</c:v>
                </c:pt>
              </c:strCache>
            </c:strRef>
          </c:cat>
          <c:val>
            <c:numRef>
              <c:f>'with gcc'!$B$2:$C$2</c:f>
              <c:numCache>
                <c:formatCode>General</c:formatCode>
                <c:ptCount val="2"/>
                <c:pt idx="0">
                  <c:v>1.9</c:v>
                </c:pt>
                <c:pt idx="1">
                  <c:v>1.1000000000000001</c:v>
                </c:pt>
              </c:numCache>
            </c:numRef>
          </c:val>
        </c:ser>
        <c:axId val="79241600"/>
        <c:axId val="79243136"/>
      </c:barChart>
      <c:catAx>
        <c:axId val="79241600"/>
        <c:scaling>
          <c:orientation val="minMax"/>
        </c:scaling>
        <c:axPos val="b"/>
        <c:tickLblPos val="nextTo"/>
        <c:txPr>
          <a:bodyPr/>
          <a:lstStyle/>
          <a:p>
            <a:pPr>
              <a:defRPr sz="1800">
                <a:latin typeface="Tahoma" pitchFamily="34" charset="0"/>
                <a:ea typeface="Tahoma" pitchFamily="34" charset="0"/>
                <a:cs typeface="Tahoma" pitchFamily="34" charset="0"/>
              </a:defRPr>
            </a:pPr>
            <a:endParaRPr lang="en-US"/>
          </a:p>
        </c:txPr>
        <c:crossAx val="79243136"/>
        <c:crossesAt val="0"/>
        <c:auto val="1"/>
        <c:lblAlgn val="ctr"/>
        <c:lblOffset val="100"/>
      </c:catAx>
      <c:valAx>
        <c:axId val="79243136"/>
        <c:scaling>
          <c:orientation val="minMax"/>
          <c:max val="6"/>
        </c:scaling>
        <c:axPos val="l"/>
        <c:title>
          <c:tx>
            <c:rich>
              <a:bodyPr rot="-5400000" vert="horz"/>
              <a:lstStyle/>
              <a:p>
                <a:pPr>
                  <a:defRPr sz="2500">
                    <a:latin typeface="Tahoma" pitchFamily="34" charset="0"/>
                    <a:ea typeface="Tahoma" pitchFamily="34" charset="0"/>
                    <a:cs typeface="Tahoma" pitchFamily="34" charset="0"/>
                  </a:defRPr>
                </a:pPr>
                <a:r>
                  <a:rPr lang="en-US" sz="2500" dirty="0">
                    <a:latin typeface="Tahoma" pitchFamily="34" charset="0"/>
                    <a:ea typeface="Tahoma" pitchFamily="34" charset="0"/>
                    <a:cs typeface="Tahoma" pitchFamily="34" charset="0"/>
                  </a:rPr>
                  <a:t>Slowdown</a:t>
                </a:r>
              </a:p>
            </c:rich>
          </c:tx>
          <c:layout/>
        </c:title>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79241600"/>
        <c:crosses val="autoZero"/>
        <c:crossBetween val="between"/>
        <c:majorUnit val="1"/>
        <c:minorUnit val="0.2"/>
      </c:valAx>
    </c:plotArea>
    <c:plotVisOnly val="1"/>
    <c:dispBlanksAs val="gap"/>
  </c:chart>
  <c:externalData r:id="rId2"/>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1"/>
          <c:order val="0"/>
          <c:tx>
            <c:strRef>
              <c:f>'Performance Results'!$B$2</c:f>
              <c:strCache>
                <c:ptCount val="1"/>
                <c:pt idx="0">
                  <c:v>FRFCFS</c:v>
                </c:pt>
              </c:strCache>
            </c:strRef>
          </c:tx>
          <c:val>
            <c:numRef>
              <c:f>'Performance Results'!$B$3</c:f>
              <c:numCache>
                <c:formatCode>General</c:formatCode>
                <c:ptCount val="1"/>
                <c:pt idx="0">
                  <c:v>7.7947186307350655</c:v>
                </c:pt>
              </c:numCache>
            </c:numRef>
          </c:val>
        </c:ser>
        <c:ser>
          <c:idx val="2"/>
          <c:order val="1"/>
          <c:tx>
            <c:strRef>
              <c:f>'Performance Results'!$C$2</c:f>
              <c:strCache>
                <c:ptCount val="1"/>
                <c:pt idx="0">
                  <c:v>FRFCFS-Cap</c:v>
                </c:pt>
              </c:strCache>
            </c:strRef>
          </c:tx>
          <c:val>
            <c:numRef>
              <c:f>'Performance Results'!$C$3</c:f>
              <c:numCache>
                <c:formatCode>General</c:formatCode>
                <c:ptCount val="1"/>
                <c:pt idx="0">
                  <c:v>8.5331675591016527</c:v>
                </c:pt>
              </c:numCache>
            </c:numRef>
          </c:val>
        </c:ser>
        <c:ser>
          <c:idx val="3"/>
          <c:order val="2"/>
          <c:tx>
            <c:strRef>
              <c:f>'Performance Results'!$D$2</c:f>
              <c:strCache>
                <c:ptCount val="1"/>
                <c:pt idx="0">
                  <c:v>PARBS</c:v>
                </c:pt>
              </c:strCache>
            </c:strRef>
          </c:tx>
          <c:val>
            <c:numRef>
              <c:f>'Performance Results'!$D$3</c:f>
              <c:numCache>
                <c:formatCode>General</c:formatCode>
                <c:ptCount val="1"/>
                <c:pt idx="0">
                  <c:v>8.5397090961674227</c:v>
                </c:pt>
              </c:numCache>
            </c:numRef>
          </c:val>
        </c:ser>
        <c:ser>
          <c:idx val="4"/>
          <c:order val="3"/>
          <c:tx>
            <c:strRef>
              <c:f>'Performance Results'!$E$2</c:f>
              <c:strCache>
                <c:ptCount val="1"/>
                <c:pt idx="0">
                  <c:v>ATLAS</c:v>
                </c:pt>
              </c:strCache>
            </c:strRef>
          </c:tx>
          <c:val>
            <c:numRef>
              <c:f>'Performance Results'!$E$3</c:f>
              <c:numCache>
                <c:formatCode>General</c:formatCode>
                <c:ptCount val="1"/>
                <c:pt idx="0">
                  <c:v>8.7650174543245001</c:v>
                </c:pt>
              </c:numCache>
            </c:numRef>
          </c:val>
        </c:ser>
        <c:ser>
          <c:idx val="5"/>
          <c:order val="4"/>
          <c:tx>
            <c:strRef>
              <c:f>'Performance Results'!$F$2</c:f>
              <c:strCache>
                <c:ptCount val="1"/>
                <c:pt idx="0">
                  <c:v>TCM</c:v>
                </c:pt>
              </c:strCache>
            </c:strRef>
          </c:tx>
          <c:val>
            <c:numRef>
              <c:f>'Performance Results'!$F$3</c:f>
              <c:numCache>
                <c:formatCode>General</c:formatCode>
                <c:ptCount val="1"/>
                <c:pt idx="0">
                  <c:v>8.7694173415517191</c:v>
                </c:pt>
              </c:numCache>
            </c:numRef>
          </c:val>
        </c:ser>
        <c:ser>
          <c:idx val="6"/>
          <c:order val="5"/>
          <c:tx>
            <c:strRef>
              <c:f>'Performance Results'!$G$2</c:f>
              <c:strCache>
                <c:ptCount val="1"/>
                <c:pt idx="0">
                  <c:v>Blacklisting</c:v>
                </c:pt>
              </c:strCache>
            </c:strRef>
          </c:tx>
          <c:val>
            <c:numRef>
              <c:f>'Performance Results'!$G$3</c:f>
              <c:numCache>
                <c:formatCode>General</c:formatCode>
                <c:ptCount val="1"/>
                <c:pt idx="0">
                  <c:v>9.1797781169080501</c:v>
                </c:pt>
              </c:numCache>
            </c:numRef>
          </c:val>
        </c:ser>
        <c:axId val="81056128"/>
        <c:axId val="81057664"/>
      </c:barChart>
      <c:catAx>
        <c:axId val="81056128"/>
        <c:scaling>
          <c:orientation val="minMax"/>
        </c:scaling>
        <c:delete val="1"/>
        <c:axPos val="b"/>
        <c:tickLblPos val="none"/>
        <c:crossAx val="81057664"/>
        <c:crosses val="autoZero"/>
        <c:auto val="1"/>
        <c:lblAlgn val="ctr"/>
        <c:lblOffset val="100"/>
      </c:catAx>
      <c:valAx>
        <c:axId val="81057664"/>
        <c:scaling>
          <c:orientation val="minMax"/>
          <c:min val="0"/>
        </c:scaling>
        <c:axPos val="l"/>
        <c:majorGridlines/>
        <c:title>
          <c:tx>
            <c:rich>
              <a:bodyPr rot="-5400000" vert="horz"/>
              <a:lstStyle/>
              <a:p>
                <a:pPr>
                  <a:defRPr/>
                </a:pPr>
                <a:r>
                  <a:rPr lang="en-US"/>
                  <a:t>Weighted Speedup</a:t>
                </a:r>
              </a:p>
            </c:rich>
          </c:tx>
          <c:layout/>
        </c:title>
        <c:numFmt formatCode="General" sourceLinked="1"/>
        <c:tickLblPos val="nextTo"/>
        <c:crossAx val="81056128"/>
        <c:crosses val="autoZero"/>
        <c:crossBetween val="between"/>
      </c:valAx>
    </c:plotArea>
    <c:legend>
      <c:legendPos val="r"/>
      <c:layout/>
      <c:txPr>
        <a:bodyPr/>
        <a:lstStyle/>
        <a:p>
          <a:pPr>
            <a:defRPr sz="1700"/>
          </a:pPr>
          <a:endParaRPr lang="en-US"/>
        </a:p>
      </c:txPr>
    </c:legend>
    <c:plotVisOnly val="1"/>
    <c:dispBlanksAs val="gap"/>
  </c:chart>
  <c:txPr>
    <a:bodyPr/>
    <a:lstStyle/>
    <a:p>
      <a:pPr>
        <a:defRPr sz="2000"/>
      </a:pPr>
      <a:endParaRPr lang="en-US"/>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1"/>
          <c:order val="0"/>
          <c:tx>
            <c:strRef>
              <c:f>'Performance Results'!$B$6</c:f>
              <c:strCache>
                <c:ptCount val="1"/>
                <c:pt idx="0">
                  <c:v>FRFCFS</c:v>
                </c:pt>
              </c:strCache>
            </c:strRef>
          </c:tx>
          <c:val>
            <c:numRef>
              <c:f>'Performance Results'!$B$7</c:f>
              <c:numCache>
                <c:formatCode>General</c:formatCode>
                <c:ptCount val="1"/>
                <c:pt idx="0">
                  <c:v>8.2986520087810689</c:v>
                </c:pt>
              </c:numCache>
            </c:numRef>
          </c:val>
        </c:ser>
        <c:ser>
          <c:idx val="2"/>
          <c:order val="1"/>
          <c:tx>
            <c:strRef>
              <c:f>'Performance Results'!$C$6</c:f>
              <c:strCache>
                <c:ptCount val="1"/>
                <c:pt idx="0">
                  <c:v>FRFCFS-Cap</c:v>
                </c:pt>
              </c:strCache>
            </c:strRef>
          </c:tx>
          <c:val>
            <c:numRef>
              <c:f>'Performance Results'!$C$7</c:f>
              <c:numCache>
                <c:formatCode>General</c:formatCode>
                <c:ptCount val="1"/>
                <c:pt idx="0">
                  <c:v>6.1429637404877075</c:v>
                </c:pt>
              </c:numCache>
            </c:numRef>
          </c:val>
        </c:ser>
        <c:ser>
          <c:idx val="3"/>
          <c:order val="2"/>
          <c:tx>
            <c:strRef>
              <c:f>'Performance Results'!$D$6</c:f>
              <c:strCache>
                <c:ptCount val="1"/>
                <c:pt idx="0">
                  <c:v>PARBS</c:v>
                </c:pt>
              </c:strCache>
            </c:strRef>
          </c:tx>
          <c:val>
            <c:numRef>
              <c:f>'Performance Results'!$D$7</c:f>
              <c:numCache>
                <c:formatCode>General</c:formatCode>
                <c:ptCount val="1"/>
                <c:pt idx="0">
                  <c:v>5.6851946204962633</c:v>
                </c:pt>
              </c:numCache>
            </c:numRef>
          </c:val>
        </c:ser>
        <c:ser>
          <c:idx val="4"/>
          <c:order val="3"/>
          <c:tx>
            <c:strRef>
              <c:f>'Performance Results'!$E$6</c:f>
              <c:strCache>
                <c:ptCount val="1"/>
                <c:pt idx="0">
                  <c:v>ATLAS</c:v>
                </c:pt>
              </c:strCache>
            </c:strRef>
          </c:tx>
          <c:val>
            <c:numRef>
              <c:f>'Performance Results'!$E$7</c:f>
              <c:numCache>
                <c:formatCode>General</c:formatCode>
                <c:ptCount val="1"/>
                <c:pt idx="0">
                  <c:v>13.9188338670159</c:v>
                </c:pt>
              </c:numCache>
            </c:numRef>
          </c:val>
        </c:ser>
        <c:ser>
          <c:idx val="5"/>
          <c:order val="4"/>
          <c:tx>
            <c:strRef>
              <c:f>'Performance Results'!$F$6</c:f>
              <c:strCache>
                <c:ptCount val="1"/>
                <c:pt idx="0">
                  <c:v>TCM</c:v>
                </c:pt>
              </c:strCache>
            </c:strRef>
          </c:tx>
          <c:val>
            <c:numRef>
              <c:f>'Performance Results'!$F$7</c:f>
              <c:numCache>
                <c:formatCode>General</c:formatCode>
                <c:ptCount val="1"/>
                <c:pt idx="0">
                  <c:v>8.3287023608634581</c:v>
                </c:pt>
              </c:numCache>
            </c:numRef>
          </c:val>
        </c:ser>
        <c:ser>
          <c:idx val="6"/>
          <c:order val="5"/>
          <c:tx>
            <c:strRef>
              <c:f>'Performance Results'!$G$6</c:f>
              <c:strCache>
                <c:ptCount val="1"/>
                <c:pt idx="0">
                  <c:v>Blacklisting</c:v>
                </c:pt>
              </c:strCache>
            </c:strRef>
          </c:tx>
          <c:val>
            <c:numRef>
              <c:f>'Performance Results'!$G$7</c:f>
              <c:numCache>
                <c:formatCode>General</c:formatCode>
                <c:ptCount val="1"/>
                <c:pt idx="0">
                  <c:v>6.5405371538693498</c:v>
                </c:pt>
              </c:numCache>
            </c:numRef>
          </c:val>
        </c:ser>
        <c:axId val="82798080"/>
        <c:axId val="82799616"/>
      </c:barChart>
      <c:catAx>
        <c:axId val="82798080"/>
        <c:scaling>
          <c:orientation val="minMax"/>
        </c:scaling>
        <c:delete val="1"/>
        <c:axPos val="b"/>
        <c:tickLblPos val="none"/>
        <c:crossAx val="82799616"/>
        <c:crosses val="autoZero"/>
        <c:auto val="1"/>
        <c:lblAlgn val="ctr"/>
        <c:lblOffset val="100"/>
      </c:catAx>
      <c:valAx>
        <c:axId val="82799616"/>
        <c:scaling>
          <c:orientation val="minMax"/>
          <c:min val="0"/>
        </c:scaling>
        <c:axPos val="l"/>
        <c:majorGridlines/>
        <c:title>
          <c:tx>
            <c:rich>
              <a:bodyPr rot="-5400000" vert="horz"/>
              <a:lstStyle/>
              <a:p>
                <a:pPr>
                  <a:defRPr/>
                </a:pPr>
                <a:r>
                  <a:rPr lang="en-US"/>
                  <a:t>Maximum</a:t>
                </a:r>
                <a:r>
                  <a:rPr lang="en-US" baseline="0"/>
                  <a:t> Slowdown</a:t>
                </a:r>
                <a:endParaRPr lang="en-US"/>
              </a:p>
            </c:rich>
          </c:tx>
          <c:layout/>
        </c:title>
        <c:numFmt formatCode="General" sourceLinked="1"/>
        <c:tickLblPos val="nextTo"/>
        <c:crossAx val="82798080"/>
        <c:crosses val="autoZero"/>
        <c:crossBetween val="between"/>
      </c:valAx>
    </c:plotArea>
    <c:legend>
      <c:legendPos val="r"/>
      <c:layout/>
      <c:txPr>
        <a:bodyPr/>
        <a:lstStyle/>
        <a:p>
          <a:pPr>
            <a:defRPr sz="1700"/>
          </a:pPr>
          <a:endParaRPr lang="en-US"/>
        </a:p>
      </c:txPr>
    </c:legend>
    <c:plotVisOnly val="1"/>
    <c:dispBlanksAs val="gap"/>
  </c:chart>
  <c:txPr>
    <a:bodyPr/>
    <a:lstStyle/>
    <a:p>
      <a:pPr>
        <a:defRPr sz="2000"/>
      </a:pPr>
      <a:endParaRPr lang="en-US"/>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1"/>
          <c:order val="0"/>
          <c:tx>
            <c:strRef>
              <c:f>Sheet1!$B$2</c:f>
              <c:strCache>
                <c:ptCount val="1"/>
                <c:pt idx="0">
                  <c:v>FRFCFS</c:v>
                </c:pt>
              </c:strCache>
            </c:strRef>
          </c:tx>
          <c:val>
            <c:numRef>
              <c:f>Sheet1!$B$3</c:f>
              <c:numCache>
                <c:formatCode>General</c:formatCode>
                <c:ptCount val="1"/>
                <c:pt idx="0">
                  <c:v>1</c:v>
                </c:pt>
              </c:numCache>
            </c:numRef>
          </c:val>
        </c:ser>
        <c:ser>
          <c:idx val="2"/>
          <c:order val="1"/>
          <c:tx>
            <c:strRef>
              <c:f>Sheet1!$C$2</c:f>
              <c:strCache>
                <c:ptCount val="1"/>
                <c:pt idx="0">
                  <c:v>FRFCFS-Cap</c:v>
                </c:pt>
              </c:strCache>
            </c:strRef>
          </c:tx>
          <c:val>
            <c:numRef>
              <c:f>Sheet1!$C$3</c:f>
              <c:numCache>
                <c:formatCode>General</c:formatCode>
                <c:ptCount val="1"/>
                <c:pt idx="0">
                  <c:v>1</c:v>
                </c:pt>
              </c:numCache>
            </c:numRef>
          </c:val>
        </c:ser>
        <c:ser>
          <c:idx val="3"/>
          <c:order val="2"/>
          <c:tx>
            <c:strRef>
              <c:f>Sheet1!$D$2</c:f>
              <c:strCache>
                <c:ptCount val="1"/>
                <c:pt idx="0">
                  <c:v>PARBS</c:v>
                </c:pt>
              </c:strCache>
            </c:strRef>
          </c:tx>
          <c:val>
            <c:numRef>
              <c:f>Sheet1!$D$3</c:f>
              <c:numCache>
                <c:formatCode>General</c:formatCode>
                <c:ptCount val="1"/>
                <c:pt idx="0">
                  <c:v>11</c:v>
                </c:pt>
              </c:numCache>
            </c:numRef>
          </c:val>
        </c:ser>
        <c:ser>
          <c:idx val="4"/>
          <c:order val="3"/>
          <c:tx>
            <c:strRef>
              <c:f>Sheet1!$E$2</c:f>
              <c:strCache>
                <c:ptCount val="1"/>
                <c:pt idx="0">
                  <c:v>ATLAS</c:v>
                </c:pt>
              </c:strCache>
            </c:strRef>
          </c:tx>
          <c:val>
            <c:numRef>
              <c:f>Sheet1!$E$3</c:f>
              <c:numCache>
                <c:formatCode>General</c:formatCode>
                <c:ptCount val="1"/>
                <c:pt idx="0">
                  <c:v>5.3</c:v>
                </c:pt>
              </c:numCache>
            </c:numRef>
          </c:val>
        </c:ser>
        <c:ser>
          <c:idx val="5"/>
          <c:order val="4"/>
          <c:tx>
            <c:strRef>
              <c:f>Sheet1!$F$2</c:f>
              <c:strCache>
                <c:ptCount val="1"/>
                <c:pt idx="0">
                  <c:v>TCM</c:v>
                </c:pt>
              </c:strCache>
            </c:strRef>
          </c:tx>
          <c:val>
            <c:numRef>
              <c:f>Sheet1!$F$3</c:f>
              <c:numCache>
                <c:formatCode>General</c:formatCode>
                <c:ptCount val="1"/>
                <c:pt idx="0">
                  <c:v>8.1</c:v>
                </c:pt>
              </c:numCache>
            </c:numRef>
          </c:val>
        </c:ser>
        <c:ser>
          <c:idx val="6"/>
          <c:order val="5"/>
          <c:tx>
            <c:strRef>
              <c:f>Sheet1!$G$2</c:f>
              <c:strCache>
                <c:ptCount val="1"/>
                <c:pt idx="0">
                  <c:v>Blacklisting</c:v>
                </c:pt>
              </c:strCache>
            </c:strRef>
          </c:tx>
          <c:val>
            <c:numRef>
              <c:f>Sheet1!$G$3</c:f>
              <c:numCache>
                <c:formatCode>General</c:formatCode>
                <c:ptCount val="1"/>
                <c:pt idx="0">
                  <c:v>1.7</c:v>
                </c:pt>
              </c:numCache>
            </c:numRef>
          </c:val>
        </c:ser>
        <c:axId val="82896768"/>
        <c:axId val="82898304"/>
      </c:barChart>
      <c:catAx>
        <c:axId val="82896768"/>
        <c:scaling>
          <c:orientation val="minMax"/>
        </c:scaling>
        <c:delete val="1"/>
        <c:axPos val="b"/>
        <c:numFmt formatCode="General" sourceLinked="1"/>
        <c:tickLblPos val="none"/>
        <c:crossAx val="82898304"/>
        <c:crosses val="autoZero"/>
        <c:auto val="1"/>
        <c:lblAlgn val="ctr"/>
        <c:lblOffset val="100"/>
      </c:catAx>
      <c:valAx>
        <c:axId val="82898304"/>
        <c:scaling>
          <c:orientation val="minMax"/>
        </c:scaling>
        <c:axPos val="l"/>
        <c:majorGridlines/>
        <c:title>
          <c:tx>
            <c:rich>
              <a:bodyPr rot="-5400000" vert="horz"/>
              <a:lstStyle/>
              <a:p>
                <a:pPr>
                  <a:defRPr/>
                </a:pPr>
                <a:r>
                  <a:rPr lang="en-US"/>
                  <a:t>Latency (in ns)</a:t>
                </a:r>
              </a:p>
            </c:rich>
          </c:tx>
          <c:layout/>
        </c:title>
        <c:numFmt formatCode="General" sourceLinked="1"/>
        <c:tickLblPos val="nextTo"/>
        <c:crossAx val="82896768"/>
        <c:crosses val="autoZero"/>
        <c:crossBetween val="between"/>
      </c:valAx>
    </c:plotArea>
    <c:legend>
      <c:legendPos val="r"/>
      <c:layout/>
    </c:legend>
    <c:plotVisOnly val="1"/>
  </c:chart>
  <c:txPr>
    <a:bodyPr/>
    <a:lstStyle/>
    <a:p>
      <a:pPr>
        <a:defRPr sz="1700"/>
      </a:pPr>
      <a:endParaRPr lang="en-US"/>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lang val="en-US"/>
  <c:chart>
    <c:plotArea>
      <c:layout/>
      <c:barChart>
        <c:barDir val="col"/>
        <c:grouping val="clustered"/>
        <c:ser>
          <c:idx val="1"/>
          <c:order val="0"/>
          <c:tx>
            <c:strRef>
              <c:f>Sheet1!$B$6</c:f>
              <c:strCache>
                <c:ptCount val="1"/>
                <c:pt idx="0">
                  <c:v>FRFCFS</c:v>
                </c:pt>
              </c:strCache>
            </c:strRef>
          </c:tx>
          <c:val>
            <c:numRef>
              <c:f>Sheet1!$B$7</c:f>
              <c:numCache>
                <c:formatCode>General</c:formatCode>
                <c:ptCount val="1"/>
                <c:pt idx="0">
                  <c:v>41000</c:v>
                </c:pt>
              </c:numCache>
            </c:numRef>
          </c:val>
        </c:ser>
        <c:ser>
          <c:idx val="2"/>
          <c:order val="1"/>
          <c:tx>
            <c:strRef>
              <c:f>Sheet1!$C$6</c:f>
              <c:strCache>
                <c:ptCount val="1"/>
                <c:pt idx="0">
                  <c:v>FRFCFS-Cap</c:v>
                </c:pt>
              </c:strCache>
            </c:strRef>
          </c:tx>
          <c:val>
            <c:numRef>
              <c:f>Sheet1!$C$7</c:f>
              <c:numCache>
                <c:formatCode>General</c:formatCode>
                <c:ptCount val="1"/>
                <c:pt idx="0">
                  <c:v>41003</c:v>
                </c:pt>
              </c:numCache>
            </c:numRef>
          </c:val>
        </c:ser>
        <c:ser>
          <c:idx val="3"/>
          <c:order val="2"/>
          <c:tx>
            <c:strRef>
              <c:f>Sheet1!$D$6</c:f>
              <c:strCache>
                <c:ptCount val="1"/>
                <c:pt idx="0">
                  <c:v>PARBS</c:v>
                </c:pt>
              </c:strCache>
            </c:strRef>
          </c:tx>
          <c:val>
            <c:numRef>
              <c:f>Sheet1!$D$7</c:f>
              <c:numCache>
                <c:formatCode>General</c:formatCode>
                <c:ptCount val="1"/>
                <c:pt idx="0">
                  <c:v>98464</c:v>
                </c:pt>
              </c:numCache>
            </c:numRef>
          </c:val>
        </c:ser>
        <c:ser>
          <c:idx val="4"/>
          <c:order val="3"/>
          <c:tx>
            <c:strRef>
              <c:f>Sheet1!$E$6</c:f>
              <c:strCache>
                <c:ptCount val="1"/>
                <c:pt idx="0">
                  <c:v>ATLAS</c:v>
                </c:pt>
              </c:strCache>
            </c:strRef>
          </c:tx>
          <c:val>
            <c:numRef>
              <c:f>Sheet1!$E$7</c:f>
              <c:numCache>
                <c:formatCode>General</c:formatCode>
                <c:ptCount val="1"/>
                <c:pt idx="0">
                  <c:v>68406</c:v>
                </c:pt>
              </c:numCache>
            </c:numRef>
          </c:val>
        </c:ser>
        <c:ser>
          <c:idx val="5"/>
          <c:order val="4"/>
          <c:tx>
            <c:strRef>
              <c:f>Sheet1!$F$6</c:f>
              <c:strCache>
                <c:ptCount val="1"/>
                <c:pt idx="0">
                  <c:v>TCM</c:v>
                </c:pt>
              </c:strCache>
            </c:strRef>
          </c:tx>
          <c:val>
            <c:numRef>
              <c:f>Sheet1!$F$7</c:f>
              <c:numCache>
                <c:formatCode>General</c:formatCode>
                <c:ptCount val="1"/>
                <c:pt idx="0">
                  <c:v>73797</c:v>
                </c:pt>
              </c:numCache>
            </c:numRef>
          </c:val>
        </c:ser>
        <c:ser>
          <c:idx val="6"/>
          <c:order val="5"/>
          <c:tx>
            <c:strRef>
              <c:f>Sheet1!$G$6</c:f>
              <c:strCache>
                <c:ptCount val="1"/>
                <c:pt idx="0">
                  <c:v>Blacklisting</c:v>
                </c:pt>
              </c:strCache>
            </c:strRef>
          </c:tx>
          <c:val>
            <c:numRef>
              <c:f>Sheet1!$G$7</c:f>
              <c:numCache>
                <c:formatCode>General</c:formatCode>
                <c:ptCount val="1"/>
                <c:pt idx="0">
                  <c:v>42331</c:v>
                </c:pt>
              </c:numCache>
            </c:numRef>
          </c:val>
        </c:ser>
        <c:axId val="82938880"/>
        <c:axId val="82948864"/>
      </c:barChart>
      <c:catAx>
        <c:axId val="82938880"/>
        <c:scaling>
          <c:orientation val="minMax"/>
        </c:scaling>
        <c:delete val="1"/>
        <c:axPos val="b"/>
        <c:numFmt formatCode="General" sourceLinked="1"/>
        <c:tickLblPos val="none"/>
        <c:crossAx val="82948864"/>
        <c:crosses val="autoZero"/>
        <c:auto val="1"/>
        <c:lblAlgn val="ctr"/>
        <c:lblOffset val="100"/>
      </c:catAx>
      <c:valAx>
        <c:axId val="82948864"/>
        <c:scaling>
          <c:orientation val="minMax"/>
        </c:scaling>
        <c:axPos val="l"/>
        <c:majorGridlines/>
        <c:title>
          <c:tx>
            <c:rich>
              <a:bodyPr rot="-5400000" vert="horz"/>
              <a:lstStyle/>
              <a:p>
                <a:pPr>
                  <a:defRPr/>
                </a:pPr>
                <a:r>
                  <a:rPr lang="en-US"/>
                  <a:t>Area (in square um)</a:t>
                </a:r>
              </a:p>
            </c:rich>
          </c:tx>
          <c:layout/>
        </c:title>
        <c:numFmt formatCode="General" sourceLinked="1"/>
        <c:tickLblPos val="nextTo"/>
        <c:crossAx val="82938880"/>
        <c:crosses val="autoZero"/>
        <c:crossBetween val="between"/>
      </c:valAx>
    </c:plotArea>
    <c:legend>
      <c:legendPos val="r"/>
      <c:layout/>
    </c:legend>
    <c:plotVisOnly val="1"/>
  </c:chart>
  <c:txPr>
    <a:bodyPr/>
    <a:lstStyle/>
    <a:p>
      <a:pPr>
        <a:defRPr sz="1700"/>
      </a:pPr>
      <a:endParaRPr lang="en-US"/>
    </a:p>
  </c:tx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manualLayout>
          <c:layoutTarget val="inner"/>
          <c:xMode val="edge"/>
          <c:yMode val="edge"/>
          <c:x val="0.2312968123640127"/>
          <c:y val="5.8327421532372824E-2"/>
          <c:w val="0.59614926606396501"/>
          <c:h val="0.62774043303195148"/>
        </c:manualLayout>
      </c:layout>
      <c:scatterChart>
        <c:scatterStyle val="smoothMarker"/>
        <c:ser>
          <c:idx val="0"/>
          <c:order val="0"/>
          <c:tx>
            <c:strRef>
              <c:f>Sheet1!$D$1</c:f>
              <c:strCache>
                <c:ptCount val="1"/>
                <c:pt idx="0">
                  <c:v>omnetpp</c:v>
                </c:pt>
              </c:strCache>
            </c:strRef>
          </c:tx>
          <c:spPr>
            <a:ln w="63500"/>
          </c:spPr>
          <c:marker>
            <c:symbol val="none"/>
          </c:marker>
          <c:xVal>
            <c:numRef>
              <c:f>Sheet1!$C$2:$C$13</c:f>
              <c:numCache>
                <c:formatCode>General</c:formatCode>
                <c:ptCount val="12"/>
                <c:pt idx="0">
                  <c:v>0.35860785899999997</c:v>
                </c:pt>
                <c:pt idx="1">
                  <c:v>0.40850773899999998</c:v>
                </c:pt>
                <c:pt idx="2">
                  <c:v>0.53253157499999959</c:v>
                </c:pt>
                <c:pt idx="3">
                  <c:v>0.58099312199999498</c:v>
                </c:pt>
                <c:pt idx="4">
                  <c:v>0.63287730700000611</c:v>
                </c:pt>
                <c:pt idx="5">
                  <c:v>0.69087995400000868</c:v>
                </c:pt>
                <c:pt idx="6">
                  <c:v>0.72694550100000599</c:v>
                </c:pt>
                <c:pt idx="7">
                  <c:v>0.79635468200000004</c:v>
                </c:pt>
                <c:pt idx="8">
                  <c:v>0.83755898299999998</c:v>
                </c:pt>
                <c:pt idx="9">
                  <c:v>0.938360254</c:v>
                </c:pt>
                <c:pt idx="10">
                  <c:v>0.94830560700000599</c:v>
                </c:pt>
                <c:pt idx="11">
                  <c:v>1</c:v>
                </c:pt>
              </c:numCache>
            </c:numRef>
          </c:xVal>
          <c:yVal>
            <c:numRef>
              <c:f>Sheet1!$D$2:$D$13</c:f>
              <c:numCache>
                <c:formatCode>General</c:formatCode>
                <c:ptCount val="12"/>
                <c:pt idx="0">
                  <c:v>0.34972004020000141</c:v>
                </c:pt>
                <c:pt idx="1">
                  <c:v>0.39891302230000447</c:v>
                </c:pt>
                <c:pt idx="2">
                  <c:v>0.52169597720000782</c:v>
                </c:pt>
                <c:pt idx="3">
                  <c:v>0.56943945840000065</c:v>
                </c:pt>
                <c:pt idx="4">
                  <c:v>0.6195350247000001</c:v>
                </c:pt>
                <c:pt idx="5">
                  <c:v>0.67834551520000996</c:v>
                </c:pt>
                <c:pt idx="6">
                  <c:v>0.71424555490000063</c:v>
                </c:pt>
                <c:pt idx="7">
                  <c:v>0.78345644459999997</c:v>
                </c:pt>
                <c:pt idx="8">
                  <c:v>0.82650495540000002</c:v>
                </c:pt>
                <c:pt idx="9">
                  <c:v>0.92799986790000599</c:v>
                </c:pt>
                <c:pt idx="10">
                  <c:v>0.94882528280000644</c:v>
                </c:pt>
                <c:pt idx="11">
                  <c:v>1</c:v>
                </c:pt>
              </c:numCache>
            </c:numRef>
          </c:yVal>
          <c:smooth val="1"/>
        </c:ser>
        <c:ser>
          <c:idx val="1"/>
          <c:order val="1"/>
          <c:tx>
            <c:strRef>
              <c:f>Sheet1!$B$1</c:f>
              <c:strCache>
                <c:ptCount val="1"/>
                <c:pt idx="0">
                  <c:v>mcf</c:v>
                </c:pt>
              </c:strCache>
            </c:strRef>
          </c:tx>
          <c:spPr>
            <a:ln w="63500"/>
          </c:spPr>
          <c:marker>
            <c:symbol val="none"/>
          </c:marker>
          <c:xVal>
            <c:numRef>
              <c:f>Sheet1!$A$2:$A$15</c:f>
              <c:numCache>
                <c:formatCode>General</c:formatCode>
                <c:ptCount val="14"/>
                <c:pt idx="0">
                  <c:v>0.37721932679999998</c:v>
                </c:pt>
                <c:pt idx="1">
                  <c:v>0.43115026620000391</c:v>
                </c:pt>
                <c:pt idx="2">
                  <c:v>0.52234849979999998</c:v>
                </c:pt>
                <c:pt idx="3">
                  <c:v>0.57314720260000895</c:v>
                </c:pt>
                <c:pt idx="4">
                  <c:v>0.58167063300000565</c:v>
                </c:pt>
                <c:pt idx="5">
                  <c:v>0.58876888089999957</c:v>
                </c:pt>
                <c:pt idx="6">
                  <c:v>0.62097655380000005</c:v>
                </c:pt>
                <c:pt idx="7">
                  <c:v>0.65381880630001199</c:v>
                </c:pt>
                <c:pt idx="8">
                  <c:v>0.69145965280000565</c:v>
                </c:pt>
                <c:pt idx="9">
                  <c:v>0.7743349227999996</c:v>
                </c:pt>
                <c:pt idx="10">
                  <c:v>0.87667045360001528</c:v>
                </c:pt>
                <c:pt idx="11">
                  <c:v>0.95667656850000005</c:v>
                </c:pt>
                <c:pt idx="12">
                  <c:v>0.9958109463</c:v>
                </c:pt>
                <c:pt idx="13">
                  <c:v>1</c:v>
                </c:pt>
              </c:numCache>
            </c:numRef>
          </c:xVal>
          <c:yVal>
            <c:numRef>
              <c:f>Sheet1!$B$2:$B$15</c:f>
              <c:numCache>
                <c:formatCode>General</c:formatCode>
                <c:ptCount val="14"/>
                <c:pt idx="0">
                  <c:v>0.34875968080000141</c:v>
                </c:pt>
                <c:pt idx="1">
                  <c:v>0.39941580750000555</c:v>
                </c:pt>
                <c:pt idx="2">
                  <c:v>0.48690337970000441</c:v>
                </c:pt>
                <c:pt idx="3">
                  <c:v>0.53653353809999949</c:v>
                </c:pt>
                <c:pt idx="4">
                  <c:v>0.54337399919999996</c:v>
                </c:pt>
                <c:pt idx="5">
                  <c:v>0.55101928749999995</c:v>
                </c:pt>
                <c:pt idx="6">
                  <c:v>0.5827785192000019</c:v>
                </c:pt>
                <c:pt idx="7">
                  <c:v>0.6145677080999995</c:v>
                </c:pt>
                <c:pt idx="8">
                  <c:v>0.65149145820001075</c:v>
                </c:pt>
                <c:pt idx="9">
                  <c:v>0.74316428400000001</c:v>
                </c:pt>
                <c:pt idx="10">
                  <c:v>0.84741150869999993</c:v>
                </c:pt>
                <c:pt idx="11">
                  <c:v>0.93385608460000002</c:v>
                </c:pt>
                <c:pt idx="12">
                  <c:v>0.96889530200000895</c:v>
                </c:pt>
                <c:pt idx="13">
                  <c:v>1</c:v>
                </c:pt>
              </c:numCache>
            </c:numRef>
          </c:yVal>
          <c:smooth val="1"/>
        </c:ser>
        <c:ser>
          <c:idx val="2"/>
          <c:order val="2"/>
          <c:tx>
            <c:strRef>
              <c:f>Sheet1!$F$1</c:f>
              <c:strCache>
                <c:ptCount val="1"/>
                <c:pt idx="0">
                  <c:v>astar</c:v>
                </c:pt>
              </c:strCache>
            </c:strRef>
          </c:tx>
          <c:spPr>
            <a:ln w="63500"/>
          </c:spPr>
          <c:marker>
            <c:symbol val="none"/>
          </c:marker>
          <c:xVal>
            <c:numRef>
              <c:f>Sheet1!$E$2:$E$13</c:f>
              <c:numCache>
                <c:formatCode>General</c:formatCode>
                <c:ptCount val="12"/>
                <c:pt idx="0">
                  <c:v>0.42376850220000339</c:v>
                </c:pt>
                <c:pt idx="1">
                  <c:v>0.4802240151000034</c:v>
                </c:pt>
                <c:pt idx="2">
                  <c:v>0.66073844080000599</c:v>
                </c:pt>
                <c:pt idx="3">
                  <c:v>0.71531224939999949</c:v>
                </c:pt>
                <c:pt idx="4">
                  <c:v>0.77603935160000581</c:v>
                </c:pt>
                <c:pt idx="5">
                  <c:v>0.78436306489999252</c:v>
                </c:pt>
                <c:pt idx="6">
                  <c:v>0.83270415450000679</c:v>
                </c:pt>
                <c:pt idx="7">
                  <c:v>0.86206162320000679</c:v>
                </c:pt>
                <c:pt idx="8">
                  <c:v>0.90560560250001176</c:v>
                </c:pt>
                <c:pt idx="9">
                  <c:v>0.92953069099999996</c:v>
                </c:pt>
                <c:pt idx="10">
                  <c:v>0.96016632660000001</c:v>
                </c:pt>
                <c:pt idx="11">
                  <c:v>1</c:v>
                </c:pt>
              </c:numCache>
            </c:numRef>
          </c:xVal>
          <c:yVal>
            <c:numRef>
              <c:f>Sheet1!$F$2:$F$13</c:f>
              <c:numCache>
                <c:formatCode>General</c:formatCode>
                <c:ptCount val="12"/>
                <c:pt idx="0">
                  <c:v>0.41585590990000537</c:v>
                </c:pt>
                <c:pt idx="1">
                  <c:v>0.48051834810000038</c:v>
                </c:pt>
                <c:pt idx="2">
                  <c:v>0.66785834180000003</c:v>
                </c:pt>
                <c:pt idx="3">
                  <c:v>0.72535973910000062</c:v>
                </c:pt>
                <c:pt idx="4">
                  <c:v>0.77685794350000581</c:v>
                </c:pt>
                <c:pt idx="5">
                  <c:v>0.79875887000000678</c:v>
                </c:pt>
                <c:pt idx="6">
                  <c:v>0.84877018360000678</c:v>
                </c:pt>
                <c:pt idx="7">
                  <c:v>0.88034934260000464</c:v>
                </c:pt>
                <c:pt idx="8">
                  <c:v>0.92559496129999996</c:v>
                </c:pt>
                <c:pt idx="9">
                  <c:v>0.95011778339999997</c:v>
                </c:pt>
                <c:pt idx="10">
                  <c:v>0.98595535140000001</c:v>
                </c:pt>
                <c:pt idx="11">
                  <c:v>1</c:v>
                </c:pt>
              </c:numCache>
            </c:numRef>
          </c:yVal>
          <c:smooth val="1"/>
        </c:ser>
        <c:axId val="82987264"/>
        <c:axId val="83014016"/>
      </c:scatterChart>
      <c:valAx>
        <c:axId val="82987264"/>
        <c:scaling>
          <c:orientation val="minMax"/>
          <c:max val="1"/>
          <c:min val="0.30000000000000032"/>
        </c:scaling>
        <c:axPos val="b"/>
        <c:title>
          <c:tx>
            <c:rich>
              <a:bodyPr/>
              <a:lstStyle/>
              <a:p>
                <a:pPr>
                  <a:defRPr sz="2500"/>
                </a:pPr>
                <a:r>
                  <a:rPr lang="en-US" sz="2500" dirty="0"/>
                  <a:t>Normalized</a:t>
                </a:r>
                <a:r>
                  <a:rPr lang="en-US" sz="2500" baseline="0" dirty="0"/>
                  <a:t> </a:t>
                </a:r>
                <a:r>
                  <a:rPr lang="en-US" sz="2500" baseline="0" dirty="0" smtClean="0"/>
                  <a:t>Request </a:t>
                </a:r>
                <a:r>
                  <a:rPr lang="en-US" sz="2500" baseline="0" dirty="0"/>
                  <a:t>Service Rate</a:t>
                </a:r>
                <a:endParaRPr lang="en-US" sz="2500" dirty="0"/>
              </a:p>
            </c:rich>
          </c:tx>
          <c:layout>
            <c:manualLayout>
              <c:xMode val="edge"/>
              <c:yMode val="edge"/>
              <c:x val="0.26243722236431777"/>
              <c:y val="0.82111141657170472"/>
            </c:manualLayout>
          </c:layout>
        </c:title>
        <c:numFmt formatCode="General" sourceLinked="1"/>
        <c:tickLblPos val="nextTo"/>
        <c:txPr>
          <a:bodyPr/>
          <a:lstStyle/>
          <a:p>
            <a:pPr>
              <a:defRPr sz="2000"/>
            </a:pPr>
            <a:endParaRPr lang="en-US"/>
          </a:p>
        </c:txPr>
        <c:crossAx val="83014016"/>
        <c:crosses val="autoZero"/>
        <c:crossBetween val="midCat"/>
        <c:majorUnit val="0.1"/>
      </c:valAx>
      <c:valAx>
        <c:axId val="83014016"/>
        <c:scaling>
          <c:orientation val="minMax"/>
          <c:max val="1"/>
          <c:min val="0.30000000000000032"/>
        </c:scaling>
        <c:axPos val="l"/>
        <c:title>
          <c:tx>
            <c:rich>
              <a:bodyPr rot="-5400000" vert="horz"/>
              <a:lstStyle/>
              <a:p>
                <a:pPr>
                  <a:defRPr sz="2500"/>
                </a:pPr>
                <a:r>
                  <a:rPr lang="en-US" sz="2500"/>
                  <a:t>Normalized</a:t>
                </a:r>
                <a:r>
                  <a:rPr lang="en-US" sz="2500" baseline="0"/>
                  <a:t> Performance</a:t>
                </a:r>
                <a:endParaRPr lang="en-US" sz="2500"/>
              </a:p>
            </c:rich>
          </c:tx>
          <c:layout>
            <c:manualLayout>
              <c:xMode val="edge"/>
              <c:yMode val="edge"/>
              <c:x val="9.0808731694018333E-2"/>
              <c:y val="2.6269253769977852E-2"/>
            </c:manualLayout>
          </c:layout>
        </c:title>
        <c:numFmt formatCode="General" sourceLinked="1"/>
        <c:tickLblPos val="nextTo"/>
        <c:txPr>
          <a:bodyPr/>
          <a:lstStyle/>
          <a:p>
            <a:pPr>
              <a:defRPr sz="2000"/>
            </a:pPr>
            <a:endParaRPr lang="en-US"/>
          </a:p>
        </c:txPr>
        <c:crossAx val="82987264"/>
        <c:crosses val="autoZero"/>
        <c:crossBetween val="midCat"/>
        <c:majorUnit val="0.1"/>
      </c:valAx>
    </c:plotArea>
    <c:legend>
      <c:legendPos val="r"/>
      <c:layout>
        <c:manualLayout>
          <c:xMode val="edge"/>
          <c:yMode val="edge"/>
          <c:x val="0.26435930506910332"/>
          <c:y val="4.3678355209016945E-2"/>
          <c:w val="0.34557694177116982"/>
          <c:h val="0.30552704223450688"/>
        </c:manualLayout>
      </c:layout>
      <c:txPr>
        <a:bodyPr/>
        <a:lstStyle/>
        <a:p>
          <a:pPr>
            <a:defRPr sz="2000"/>
          </a:pPr>
          <a:endParaRPr lang="en-US"/>
        </a:p>
      </c:txPr>
    </c:legend>
    <c:plotVisOnly val="1"/>
    <c:dispBlanksAs val="gap"/>
  </c:chart>
  <c:externalData r:id="rId2"/>
</c:chartSpace>
</file>

<file path=ppt/charts/chart15.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autoTitleDeleted val="1"/>
    <c:plotArea>
      <c:layout/>
      <c:scatterChart>
        <c:scatterStyle val="smoothMarker"/>
        <c:ser>
          <c:idx val="0"/>
          <c:order val="0"/>
          <c:tx>
            <c:strRef>
              <c:f>Sheet1!$B$1</c:f>
              <c:strCache>
                <c:ptCount val="1"/>
                <c:pt idx="0">
                  <c:v>Actual</c:v>
                </c:pt>
              </c:strCache>
            </c:strRef>
          </c:tx>
          <c:spPr>
            <a:ln w="50800"/>
          </c:spPr>
          <c:marker>
            <c:symbol val="none"/>
          </c:marker>
          <c:xVal>
            <c:numRef>
              <c:f>Sheet1!$A$2:$A$38</c:f>
              <c:numCache>
                <c:formatCode>General</c:formatCode>
                <c:ptCount val="37"/>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Sheet1!$B$2:$B$38</c:f>
              <c:numCache>
                <c:formatCode>General</c:formatCode>
                <c:ptCount val="37"/>
                <c:pt idx="0">
                  <c:v>2.7467165312004602</c:v>
                </c:pt>
                <c:pt idx="1">
                  <c:v>2.8145740392504877</c:v>
                </c:pt>
                <c:pt idx="2">
                  <c:v>2.9810499437287099</c:v>
                </c:pt>
                <c:pt idx="3">
                  <c:v>2.6915982199002597</c:v>
                </c:pt>
                <c:pt idx="4">
                  <c:v>3.5156239744570867</c:v>
                </c:pt>
                <c:pt idx="5">
                  <c:v>2.4445799950130587</c:v>
                </c:pt>
                <c:pt idx="6">
                  <c:v>3.3601164308467877</c:v>
                </c:pt>
                <c:pt idx="7">
                  <c:v>3.2666924459961399</c:v>
                </c:pt>
                <c:pt idx="8">
                  <c:v>2.8783432438814001</c:v>
                </c:pt>
                <c:pt idx="9">
                  <c:v>2.94007195513124</c:v>
                </c:pt>
                <c:pt idx="10">
                  <c:v>2.72292289138784</c:v>
                </c:pt>
                <c:pt idx="11">
                  <c:v>2.9718971780678598</c:v>
                </c:pt>
                <c:pt idx="12">
                  <c:v>2.7099812781076609</c:v>
                </c:pt>
                <c:pt idx="13">
                  <c:v>2.17359311463898</c:v>
                </c:pt>
                <c:pt idx="14">
                  <c:v>2.0284535098862198</c:v>
                </c:pt>
                <c:pt idx="15">
                  <c:v>2.4098305888579694</c:v>
                </c:pt>
                <c:pt idx="16">
                  <c:v>2.00559556782322</c:v>
                </c:pt>
                <c:pt idx="17">
                  <c:v>2.2584692562474813</c:v>
                </c:pt>
                <c:pt idx="18">
                  <c:v>2.1278680986886997</c:v>
                </c:pt>
                <c:pt idx="19">
                  <c:v>2.4625174539690797</c:v>
                </c:pt>
              </c:numCache>
            </c:numRef>
          </c:yVal>
          <c:smooth val="1"/>
        </c:ser>
        <c:ser>
          <c:idx val="1"/>
          <c:order val="1"/>
          <c:tx>
            <c:strRef>
              <c:f>Sheet1!$F$1</c:f>
              <c:strCache>
                <c:ptCount val="1"/>
                <c:pt idx="0">
                  <c:v>STFM</c:v>
                </c:pt>
              </c:strCache>
            </c:strRef>
          </c:tx>
          <c:spPr>
            <a:ln w="50800"/>
          </c:spPr>
          <c:marker>
            <c:symbol val="none"/>
          </c:marker>
          <c:xVal>
            <c:numRef>
              <c:f>Sheet1!$A$2:$A$21</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Sheet1!$F$2:$F$21</c:f>
              <c:numCache>
                <c:formatCode>General</c:formatCode>
                <c:ptCount val="20"/>
                <c:pt idx="0">
                  <c:v>1.8516648644648599</c:v>
                </c:pt>
                <c:pt idx="1">
                  <c:v>1.9218596355509698</c:v>
                </c:pt>
                <c:pt idx="2">
                  <c:v>1.8786051729018747</c:v>
                </c:pt>
                <c:pt idx="3">
                  <c:v>1.82941805350021</c:v>
                </c:pt>
                <c:pt idx="4">
                  <c:v>1.9486590791448042</c:v>
                </c:pt>
                <c:pt idx="5">
                  <c:v>1.8759063770770252</c:v>
                </c:pt>
                <c:pt idx="6">
                  <c:v>1.7935840470908953</c:v>
                </c:pt>
                <c:pt idx="7">
                  <c:v>1.76765595618306</c:v>
                </c:pt>
                <c:pt idx="8">
                  <c:v>1.83000824434293</c:v>
                </c:pt>
                <c:pt idx="9">
                  <c:v>1.8170228036357201</c:v>
                </c:pt>
                <c:pt idx="10">
                  <c:v>1.7232284427824822</c:v>
                </c:pt>
                <c:pt idx="11">
                  <c:v>1.7708632531504036</c:v>
                </c:pt>
                <c:pt idx="12">
                  <c:v>1.7039999827278236</c:v>
                </c:pt>
                <c:pt idx="13">
                  <c:v>1.6745982709941898</c:v>
                </c:pt>
                <c:pt idx="14">
                  <c:v>1.6715007102038399</c:v>
                </c:pt>
                <c:pt idx="15">
                  <c:v>1.7352229183406498</c:v>
                </c:pt>
                <c:pt idx="16">
                  <c:v>1.64272811958016</c:v>
                </c:pt>
                <c:pt idx="17">
                  <c:v>1.7083964796384699</c:v>
                </c:pt>
                <c:pt idx="18">
                  <c:v>1.6918095335501</c:v>
                </c:pt>
                <c:pt idx="19">
                  <c:v>1.7476776505029747</c:v>
                </c:pt>
              </c:numCache>
            </c:numRef>
          </c:yVal>
          <c:smooth val="1"/>
        </c:ser>
        <c:ser>
          <c:idx val="2"/>
          <c:order val="2"/>
          <c:tx>
            <c:strRef>
              <c:f>Sheet1!$J$1</c:f>
              <c:strCache>
                <c:ptCount val="1"/>
                <c:pt idx="0">
                  <c:v>MISE</c:v>
                </c:pt>
              </c:strCache>
            </c:strRef>
          </c:tx>
          <c:spPr>
            <a:ln w="50800"/>
          </c:spPr>
          <c:marker>
            <c:symbol val="none"/>
          </c:marker>
          <c:xVal>
            <c:numRef>
              <c:f>Sheet1!$A$2:$A$21</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Sheet1!$J$2:$J$21</c:f>
              <c:numCache>
                <c:formatCode>General</c:formatCode>
                <c:ptCount val="20"/>
                <c:pt idx="0">
                  <c:v>2.66545096387234</c:v>
                </c:pt>
                <c:pt idx="1">
                  <c:v>2.8713252981728301</c:v>
                </c:pt>
                <c:pt idx="2">
                  <c:v>2.8243870877904884</c:v>
                </c:pt>
                <c:pt idx="3">
                  <c:v>2.6053261289675822</c:v>
                </c:pt>
                <c:pt idx="4">
                  <c:v>3.1741069836879499</c:v>
                </c:pt>
                <c:pt idx="5">
                  <c:v>2.6867152689631384</c:v>
                </c:pt>
                <c:pt idx="6">
                  <c:v>3.5471213560630059</c:v>
                </c:pt>
                <c:pt idx="7">
                  <c:v>3.4316576695365217</c:v>
                </c:pt>
                <c:pt idx="8">
                  <c:v>3.3000143211799902</c:v>
                </c:pt>
                <c:pt idx="9">
                  <c:v>2.6746683138241361</c:v>
                </c:pt>
                <c:pt idx="10">
                  <c:v>2.8604415134716668</c:v>
                </c:pt>
                <c:pt idx="11">
                  <c:v>3.08213207994224</c:v>
                </c:pt>
                <c:pt idx="12">
                  <c:v>2.8908764917308885</c:v>
                </c:pt>
                <c:pt idx="13">
                  <c:v>2.23499264775884</c:v>
                </c:pt>
                <c:pt idx="14">
                  <c:v>2.1160944108458608</c:v>
                </c:pt>
                <c:pt idx="15">
                  <c:v>2.3639495149251677</c:v>
                </c:pt>
                <c:pt idx="16">
                  <c:v>1.9989840399496801</c:v>
                </c:pt>
                <c:pt idx="17">
                  <c:v>2.0667074553791598</c:v>
                </c:pt>
                <c:pt idx="18">
                  <c:v>2.1631588274354812</c:v>
                </c:pt>
                <c:pt idx="19">
                  <c:v>2.3161097609560302</c:v>
                </c:pt>
              </c:numCache>
            </c:numRef>
          </c:yVal>
          <c:smooth val="1"/>
        </c:ser>
        <c:axId val="93804416"/>
        <c:axId val="93831168"/>
      </c:scatterChart>
      <c:valAx>
        <c:axId val="93804416"/>
        <c:scaling>
          <c:orientation val="minMax"/>
          <c:max val="100"/>
        </c:scaling>
        <c:axPos val="b"/>
        <c:title>
          <c:tx>
            <c:rich>
              <a:bodyPr/>
              <a:lstStyle/>
              <a:p>
                <a:pPr>
                  <a:defRPr sz="2500">
                    <a:latin typeface="Tahoma" pitchFamily="34" charset="0"/>
                    <a:ea typeface="Tahoma" pitchFamily="34" charset="0"/>
                    <a:cs typeface="Tahoma" pitchFamily="34" charset="0"/>
                  </a:defRPr>
                </a:pPr>
                <a:r>
                  <a:rPr lang="en-US" sz="2500">
                    <a:latin typeface="Tahoma" pitchFamily="34" charset="0"/>
                    <a:ea typeface="Tahoma" pitchFamily="34" charset="0"/>
                    <a:cs typeface="Tahoma" pitchFamily="34" charset="0"/>
                  </a:rPr>
                  <a:t>Million Cycles</a:t>
                </a:r>
              </a:p>
            </c:rich>
          </c:tx>
          <c:layout/>
        </c:title>
        <c:numFmt formatCode="General" sourceLinked="1"/>
        <c:tickLblPos val="nextTo"/>
        <c:txPr>
          <a:bodyPr/>
          <a:lstStyle/>
          <a:p>
            <a:pPr>
              <a:defRPr sz="2000"/>
            </a:pPr>
            <a:endParaRPr lang="en-US"/>
          </a:p>
        </c:txPr>
        <c:crossAx val="93831168"/>
        <c:crosses val="autoZero"/>
        <c:crossBetween val="midCat"/>
      </c:valAx>
      <c:valAx>
        <c:axId val="93831168"/>
        <c:scaling>
          <c:orientation val="minMax"/>
          <c:min val="1"/>
        </c:scaling>
        <c:axPos val="l"/>
        <c:majorGridlines/>
        <c:title>
          <c:tx>
            <c:rich>
              <a:bodyPr rot="-5400000" vert="horz"/>
              <a:lstStyle/>
              <a:p>
                <a:pPr>
                  <a:defRPr sz="2500">
                    <a:latin typeface="Tahoma" pitchFamily="34" charset="0"/>
                    <a:ea typeface="Tahoma" pitchFamily="34" charset="0"/>
                    <a:cs typeface="Tahoma" pitchFamily="34" charset="0"/>
                  </a:defRPr>
                </a:pPr>
                <a:r>
                  <a:rPr lang="en-US" sz="2500">
                    <a:latin typeface="Tahoma" pitchFamily="34" charset="0"/>
                    <a:ea typeface="Tahoma" pitchFamily="34" charset="0"/>
                    <a:cs typeface="Tahoma" pitchFamily="34" charset="0"/>
                  </a:rPr>
                  <a:t>Slowdown</a:t>
                </a:r>
              </a:p>
            </c:rich>
          </c:tx>
          <c:layout/>
        </c:title>
        <c:numFmt formatCode="General" sourceLinked="1"/>
        <c:tickLblPos val="nextTo"/>
        <c:txPr>
          <a:bodyPr/>
          <a:lstStyle/>
          <a:p>
            <a:pPr>
              <a:defRPr sz="2000"/>
            </a:pPr>
            <a:endParaRPr lang="en-US"/>
          </a:p>
        </c:txPr>
        <c:crossAx val="93804416"/>
        <c:crosses val="autoZero"/>
        <c:crossBetween val="midCat"/>
      </c:valAx>
    </c:plotArea>
    <c:legend>
      <c:legendPos val="r"/>
      <c:layout/>
      <c:txPr>
        <a:bodyPr/>
        <a:lstStyle/>
        <a:p>
          <a:pPr>
            <a:defRPr sz="2200">
              <a:latin typeface="Tahoma" pitchFamily="34" charset="0"/>
              <a:ea typeface="Tahoma" pitchFamily="34" charset="0"/>
              <a:cs typeface="Tahoma" pitchFamily="34" charset="0"/>
            </a:defRPr>
          </a:pPr>
          <a:endParaRPr lang="en-US"/>
        </a:p>
      </c:txPr>
    </c:legend>
    <c:plotVisOnly val="1"/>
    <c:dispBlanksAs val="gap"/>
  </c:chart>
  <c:txPr>
    <a:bodyPr/>
    <a:lstStyle/>
    <a:p>
      <a:pPr>
        <a:defRPr sz="1500"/>
      </a:pPr>
      <a:endParaRPr lang="en-US"/>
    </a:p>
  </c:txPr>
  <c:externalData r:id="rId2"/>
</c:chartSpace>
</file>

<file path=ppt/charts/chart16.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autoTitleDeleted val="1"/>
    <c:plotArea>
      <c:layout/>
      <c:scatterChart>
        <c:scatterStyle val="smoothMarker"/>
        <c:ser>
          <c:idx val="0"/>
          <c:order val="0"/>
          <c:tx>
            <c:strRef>
              <c:f>cactusADM!$B$1</c:f>
              <c:strCache>
                <c:ptCount val="1"/>
                <c:pt idx="0">
                  <c:v>Actual</c:v>
                </c:pt>
              </c:strCache>
            </c:strRef>
          </c:tx>
          <c:spPr>
            <a:ln w="50800"/>
          </c:spPr>
          <c:marker>
            <c:symbol val="none"/>
          </c:marker>
          <c:xVal>
            <c:numRef>
              <c:f>cactusADM!$A$2:$A$21</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cactusADM!$B$2:$B$21</c:f>
              <c:numCache>
                <c:formatCode>General</c:formatCode>
                <c:ptCount val="20"/>
                <c:pt idx="0">
                  <c:v>1.4949823634006401</c:v>
                </c:pt>
                <c:pt idx="1">
                  <c:v>1.5295495431474753</c:v>
                </c:pt>
                <c:pt idx="2">
                  <c:v>1.6709402557329898</c:v>
                </c:pt>
                <c:pt idx="3">
                  <c:v>1.5474978872895553</c:v>
                </c:pt>
                <c:pt idx="4">
                  <c:v>1.66049730795453</c:v>
                </c:pt>
                <c:pt idx="5">
                  <c:v>1.5731095557840198</c:v>
                </c:pt>
                <c:pt idx="6">
                  <c:v>1.9782593009981546</c:v>
                </c:pt>
                <c:pt idx="7">
                  <c:v>1.7094642939545106</c:v>
                </c:pt>
                <c:pt idx="8">
                  <c:v>1.5336937593474715</c:v>
                </c:pt>
                <c:pt idx="9">
                  <c:v>1.5256046533562848</c:v>
                </c:pt>
                <c:pt idx="10">
                  <c:v>1.4754129939209499</c:v>
                </c:pt>
                <c:pt idx="11">
                  <c:v>1.5234957120433048</c:v>
                </c:pt>
                <c:pt idx="12">
                  <c:v>1.5214329757444598</c:v>
                </c:pt>
                <c:pt idx="13">
                  <c:v>1.7913354778572799</c:v>
                </c:pt>
                <c:pt idx="14">
                  <c:v>1.68547765812579</c:v>
                </c:pt>
                <c:pt idx="15">
                  <c:v>1.6301298786545</c:v>
                </c:pt>
                <c:pt idx="16">
                  <c:v>1.5932523343859446</c:v>
                </c:pt>
                <c:pt idx="17">
                  <c:v>1.6731665682416201</c:v>
                </c:pt>
                <c:pt idx="18">
                  <c:v>1.5494684056542898</c:v>
                </c:pt>
                <c:pt idx="19">
                  <c:v>1.6972977952520898</c:v>
                </c:pt>
              </c:numCache>
            </c:numRef>
          </c:yVal>
          <c:smooth val="1"/>
        </c:ser>
        <c:ser>
          <c:idx val="1"/>
          <c:order val="1"/>
          <c:tx>
            <c:strRef>
              <c:f>cactusADM!$F$1</c:f>
              <c:strCache>
                <c:ptCount val="1"/>
                <c:pt idx="0">
                  <c:v>STFM</c:v>
                </c:pt>
              </c:strCache>
            </c:strRef>
          </c:tx>
          <c:spPr>
            <a:ln w="50800"/>
          </c:spPr>
          <c:marker>
            <c:symbol val="none"/>
          </c:marker>
          <c:xVal>
            <c:numRef>
              <c:f>cactusADM!$A$2:$A$21</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cactusADM!$F$2:$F$21</c:f>
              <c:numCache>
                <c:formatCode>General</c:formatCode>
                <c:ptCount val="20"/>
                <c:pt idx="0">
                  <c:v>1.24997947606677</c:v>
                </c:pt>
                <c:pt idx="1">
                  <c:v>1.3555470920350798</c:v>
                </c:pt>
                <c:pt idx="2">
                  <c:v>1.3435328626673</c:v>
                </c:pt>
                <c:pt idx="3">
                  <c:v>1.3721069458873101</c:v>
                </c:pt>
                <c:pt idx="4">
                  <c:v>1.3292625238554201</c:v>
                </c:pt>
                <c:pt idx="5">
                  <c:v>1.3149216755102398</c:v>
                </c:pt>
                <c:pt idx="6">
                  <c:v>1.2341186721231698</c:v>
                </c:pt>
                <c:pt idx="7">
                  <c:v>1.3127948259753499</c:v>
                </c:pt>
                <c:pt idx="8">
                  <c:v>1.3228151025328201</c:v>
                </c:pt>
                <c:pt idx="9">
                  <c:v>1.3579155624075701</c:v>
                </c:pt>
                <c:pt idx="10">
                  <c:v>1.3508670073525899</c:v>
                </c:pt>
                <c:pt idx="11">
                  <c:v>1.344008789571226</c:v>
                </c:pt>
                <c:pt idx="12">
                  <c:v>1.4008257735436798</c:v>
                </c:pt>
                <c:pt idx="13">
                  <c:v>1.39673577400494</c:v>
                </c:pt>
                <c:pt idx="14">
                  <c:v>1.5396663984387853</c:v>
                </c:pt>
                <c:pt idx="15">
                  <c:v>1.58666819173287</c:v>
                </c:pt>
                <c:pt idx="16">
                  <c:v>1.5516690116044038</c:v>
                </c:pt>
                <c:pt idx="17">
                  <c:v>1.568277309551606</c:v>
                </c:pt>
                <c:pt idx="18">
                  <c:v>1.5637833221497</c:v>
                </c:pt>
                <c:pt idx="19">
                  <c:v>1.3613979675054599</c:v>
                </c:pt>
              </c:numCache>
            </c:numRef>
          </c:yVal>
          <c:smooth val="1"/>
        </c:ser>
        <c:ser>
          <c:idx val="2"/>
          <c:order val="2"/>
          <c:tx>
            <c:strRef>
              <c:f>cactusADM!$J$1</c:f>
              <c:strCache>
                <c:ptCount val="1"/>
                <c:pt idx="0">
                  <c:v>MISE</c:v>
                </c:pt>
              </c:strCache>
            </c:strRef>
          </c:tx>
          <c:spPr>
            <a:ln w="50800"/>
          </c:spPr>
          <c:marker>
            <c:symbol val="none"/>
          </c:marker>
          <c:xVal>
            <c:numRef>
              <c:f>cactusADM!$A$2:$A$21</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cactusADM!$J$2:$J$21</c:f>
              <c:numCache>
                <c:formatCode>General</c:formatCode>
                <c:ptCount val="20"/>
                <c:pt idx="0">
                  <c:v>1.5722833728367061</c:v>
                </c:pt>
                <c:pt idx="1">
                  <c:v>1.5684940141551098</c:v>
                </c:pt>
                <c:pt idx="2">
                  <c:v>1.6896559885253901</c:v>
                </c:pt>
                <c:pt idx="3">
                  <c:v>1.5828823109341799</c:v>
                </c:pt>
                <c:pt idx="4">
                  <c:v>1.7300455479660046</c:v>
                </c:pt>
                <c:pt idx="5">
                  <c:v>1.6866132340087268</c:v>
                </c:pt>
                <c:pt idx="6">
                  <c:v>2.1705932551493636</c:v>
                </c:pt>
                <c:pt idx="7">
                  <c:v>1.8114429971736299</c:v>
                </c:pt>
                <c:pt idx="8">
                  <c:v>1.5946774334008846</c:v>
                </c:pt>
                <c:pt idx="9">
                  <c:v>1.5898300844114199</c:v>
                </c:pt>
                <c:pt idx="10">
                  <c:v>1.53466807662974</c:v>
                </c:pt>
                <c:pt idx="11">
                  <c:v>1.5536886146654398</c:v>
                </c:pt>
                <c:pt idx="12">
                  <c:v>1.6001030326707701</c:v>
                </c:pt>
                <c:pt idx="13">
                  <c:v>1.8672660282917601</c:v>
                </c:pt>
                <c:pt idx="14">
                  <c:v>1.7348391371668199</c:v>
                </c:pt>
                <c:pt idx="15">
                  <c:v>1.6758071713505951</c:v>
                </c:pt>
                <c:pt idx="16">
                  <c:v>1.6312652110546153</c:v>
                </c:pt>
                <c:pt idx="17">
                  <c:v>1.73215955407459</c:v>
                </c:pt>
                <c:pt idx="18">
                  <c:v>1.6362237087681599</c:v>
                </c:pt>
                <c:pt idx="19">
                  <c:v>1.7297891806713999</c:v>
                </c:pt>
              </c:numCache>
            </c:numRef>
          </c:yVal>
          <c:smooth val="1"/>
        </c:ser>
        <c:axId val="103024512"/>
        <c:axId val="103026048"/>
      </c:scatterChart>
      <c:valAx>
        <c:axId val="103024512"/>
        <c:scaling>
          <c:orientation val="minMax"/>
          <c:max val="100"/>
          <c:min val="0"/>
        </c:scaling>
        <c:axPos val="b"/>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103026048"/>
        <c:crosses val="autoZero"/>
        <c:crossBetween val="midCat"/>
      </c:valAx>
      <c:valAx>
        <c:axId val="103026048"/>
        <c:scaling>
          <c:orientation val="minMax"/>
          <c:max val="4"/>
          <c:min val="0"/>
        </c:scaling>
        <c:axPos val="l"/>
        <c:majorGridlines/>
        <c:title>
          <c:tx>
            <c:rich>
              <a:bodyPr rot="-5400000" vert="horz"/>
              <a:lstStyle/>
              <a:p>
                <a:pPr>
                  <a:defRPr sz="1500">
                    <a:latin typeface="Tahoma" pitchFamily="34" charset="0"/>
                    <a:ea typeface="Tahoma" pitchFamily="34" charset="0"/>
                    <a:cs typeface="Tahoma" pitchFamily="34" charset="0"/>
                  </a:defRPr>
                </a:pPr>
                <a:r>
                  <a:rPr lang="en-US" sz="1500">
                    <a:latin typeface="Tahoma" pitchFamily="34" charset="0"/>
                    <a:ea typeface="Tahoma" pitchFamily="34" charset="0"/>
                    <a:cs typeface="Tahoma" pitchFamily="34" charset="0"/>
                  </a:rPr>
                  <a:t>Slowdown</a:t>
                </a:r>
              </a:p>
            </c:rich>
          </c:tx>
          <c:layout/>
        </c:title>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103024512"/>
        <c:crosses val="autoZero"/>
        <c:crossBetween val="midCat"/>
      </c:valAx>
    </c:plotArea>
    <c:plotVisOnly val="1"/>
    <c:dispBlanksAs val="gap"/>
  </c:chart>
  <c:externalData r:id="rId2"/>
</c:chartSpace>
</file>

<file path=ppt/charts/chart17.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autoTitleDeleted val="1"/>
    <c:plotArea>
      <c:layout/>
      <c:scatterChart>
        <c:scatterStyle val="smoothMarker"/>
        <c:ser>
          <c:idx val="0"/>
          <c:order val="0"/>
          <c:tx>
            <c:strRef>
              <c:f>GemsFDTD!$B$1</c:f>
              <c:strCache>
                <c:ptCount val="1"/>
                <c:pt idx="0">
                  <c:v>Actual</c:v>
                </c:pt>
              </c:strCache>
            </c:strRef>
          </c:tx>
          <c:spPr>
            <a:ln w="50800"/>
          </c:spPr>
          <c:marker>
            <c:symbol val="none"/>
          </c:marker>
          <c:xVal>
            <c:numRef>
              <c:f>GemsFDTD!$A$2:$A$21</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GemsFDTD!$B$2:$B$21</c:f>
              <c:numCache>
                <c:formatCode>General</c:formatCode>
                <c:ptCount val="20"/>
                <c:pt idx="0">
                  <c:v>1.7535591997142999</c:v>
                </c:pt>
                <c:pt idx="1">
                  <c:v>1.6969587463895701</c:v>
                </c:pt>
                <c:pt idx="2">
                  <c:v>1.8733992461685898</c:v>
                </c:pt>
                <c:pt idx="3">
                  <c:v>1.7247664925672448</c:v>
                </c:pt>
                <c:pt idx="4">
                  <c:v>1.92246655298002</c:v>
                </c:pt>
                <c:pt idx="5">
                  <c:v>1.64128847007048</c:v>
                </c:pt>
                <c:pt idx="6">
                  <c:v>1.9296300304879299</c:v>
                </c:pt>
                <c:pt idx="7">
                  <c:v>2.1338806220278101</c:v>
                </c:pt>
                <c:pt idx="8">
                  <c:v>2.05044385766044</c:v>
                </c:pt>
                <c:pt idx="9">
                  <c:v>1.9753589245112004</c:v>
                </c:pt>
                <c:pt idx="10">
                  <c:v>1.8731949743638401</c:v>
                </c:pt>
                <c:pt idx="11">
                  <c:v>2.1704946494379835</c:v>
                </c:pt>
                <c:pt idx="12">
                  <c:v>2.0084840455796003</c:v>
                </c:pt>
                <c:pt idx="13">
                  <c:v>2.2390218110337199</c:v>
                </c:pt>
                <c:pt idx="14">
                  <c:v>2.2425334268478201</c:v>
                </c:pt>
                <c:pt idx="15">
                  <c:v>2.2469473592374212</c:v>
                </c:pt>
                <c:pt idx="16">
                  <c:v>1.90420966038921</c:v>
                </c:pt>
                <c:pt idx="17">
                  <c:v>2.3714605024595588</c:v>
                </c:pt>
                <c:pt idx="18">
                  <c:v>2.09268331601757</c:v>
                </c:pt>
                <c:pt idx="19">
                  <c:v>2.5901864928967799</c:v>
                </c:pt>
              </c:numCache>
            </c:numRef>
          </c:yVal>
          <c:smooth val="1"/>
        </c:ser>
        <c:ser>
          <c:idx val="1"/>
          <c:order val="1"/>
          <c:tx>
            <c:strRef>
              <c:f>GemsFDTD!$F$1</c:f>
              <c:strCache>
                <c:ptCount val="1"/>
                <c:pt idx="0">
                  <c:v>STFM</c:v>
                </c:pt>
              </c:strCache>
            </c:strRef>
          </c:tx>
          <c:spPr>
            <a:ln w="50800"/>
          </c:spPr>
          <c:marker>
            <c:symbol val="none"/>
          </c:marker>
          <c:xVal>
            <c:numRef>
              <c:f>GemsFDTD!$A$2:$A$21</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GemsFDTD!$F$2:$F$21</c:f>
              <c:numCache>
                <c:formatCode>General</c:formatCode>
                <c:ptCount val="20"/>
                <c:pt idx="0">
                  <c:v>1.3661064325412451</c:v>
                </c:pt>
                <c:pt idx="1">
                  <c:v>1.38427136013509</c:v>
                </c:pt>
                <c:pt idx="2">
                  <c:v>1.36345526468439</c:v>
                </c:pt>
                <c:pt idx="3">
                  <c:v>1.3907605047062772</c:v>
                </c:pt>
                <c:pt idx="4">
                  <c:v>1.3588915655751199</c:v>
                </c:pt>
                <c:pt idx="5">
                  <c:v>1.3500329464240501</c:v>
                </c:pt>
                <c:pt idx="6">
                  <c:v>1.3745551583632951</c:v>
                </c:pt>
                <c:pt idx="7">
                  <c:v>1.5893502321553299</c:v>
                </c:pt>
                <c:pt idx="8">
                  <c:v>1.5810629463566901</c:v>
                </c:pt>
                <c:pt idx="9">
                  <c:v>1.59953577115086</c:v>
                </c:pt>
                <c:pt idx="10">
                  <c:v>1.59866294807927</c:v>
                </c:pt>
                <c:pt idx="11">
                  <c:v>1.5832279963067346</c:v>
                </c:pt>
                <c:pt idx="12">
                  <c:v>1.5770695461220499</c:v>
                </c:pt>
                <c:pt idx="13">
                  <c:v>2.0246305482448812</c:v>
                </c:pt>
                <c:pt idx="14">
                  <c:v>1.9878177188586501</c:v>
                </c:pt>
                <c:pt idx="15">
                  <c:v>1.9883405116996649</c:v>
                </c:pt>
                <c:pt idx="16">
                  <c:v>1.9796946029240639</c:v>
                </c:pt>
                <c:pt idx="17">
                  <c:v>1.9406410301400201</c:v>
                </c:pt>
                <c:pt idx="18">
                  <c:v>1.9709080124999598</c:v>
                </c:pt>
                <c:pt idx="19">
                  <c:v>1.9628762375596698</c:v>
                </c:pt>
              </c:numCache>
            </c:numRef>
          </c:yVal>
          <c:smooth val="1"/>
        </c:ser>
        <c:ser>
          <c:idx val="2"/>
          <c:order val="2"/>
          <c:tx>
            <c:strRef>
              <c:f>GemsFDTD!$J$1</c:f>
              <c:strCache>
                <c:ptCount val="1"/>
                <c:pt idx="0">
                  <c:v>MISE</c:v>
                </c:pt>
              </c:strCache>
            </c:strRef>
          </c:tx>
          <c:spPr>
            <a:ln w="50800"/>
          </c:spPr>
          <c:marker>
            <c:symbol val="none"/>
          </c:marker>
          <c:xVal>
            <c:numRef>
              <c:f>GemsFDTD!$A$2:$A$21</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GemsFDTD!$J$2:$J$21</c:f>
              <c:numCache>
                <c:formatCode>General</c:formatCode>
                <c:ptCount val="20"/>
                <c:pt idx="0">
                  <c:v>1.8607194571814498</c:v>
                </c:pt>
                <c:pt idx="1">
                  <c:v>1.9645131012008084</c:v>
                </c:pt>
                <c:pt idx="2">
                  <c:v>1.9764769528361501</c:v>
                </c:pt>
                <c:pt idx="3">
                  <c:v>1.8834637683501698</c:v>
                </c:pt>
                <c:pt idx="4">
                  <c:v>2.5202348494865046</c:v>
                </c:pt>
                <c:pt idx="5">
                  <c:v>1.8326436449079699</c:v>
                </c:pt>
                <c:pt idx="6">
                  <c:v>2.2231066738700402</c:v>
                </c:pt>
                <c:pt idx="7">
                  <c:v>2.3346735443917797</c:v>
                </c:pt>
                <c:pt idx="8">
                  <c:v>2.17798307938825</c:v>
                </c:pt>
                <c:pt idx="9">
                  <c:v>2.0970259896612977</c:v>
                </c:pt>
                <c:pt idx="10">
                  <c:v>2.17355602767927</c:v>
                </c:pt>
                <c:pt idx="11">
                  <c:v>2.10543354473878</c:v>
                </c:pt>
                <c:pt idx="12">
                  <c:v>2.0590724789484467</c:v>
                </c:pt>
                <c:pt idx="13">
                  <c:v>2.3181093884059698</c:v>
                </c:pt>
                <c:pt idx="14">
                  <c:v>2.2501591560776899</c:v>
                </c:pt>
                <c:pt idx="15">
                  <c:v>2.3946464470800208</c:v>
                </c:pt>
                <c:pt idx="16">
                  <c:v>2.1703111184902393</c:v>
                </c:pt>
                <c:pt idx="17">
                  <c:v>2.5387123040068067</c:v>
                </c:pt>
                <c:pt idx="18">
                  <c:v>2.2734758294804398</c:v>
                </c:pt>
                <c:pt idx="19">
                  <c:v>2.6646542871529455</c:v>
                </c:pt>
              </c:numCache>
            </c:numRef>
          </c:yVal>
          <c:smooth val="1"/>
        </c:ser>
        <c:axId val="103104896"/>
        <c:axId val="103106432"/>
      </c:scatterChart>
      <c:valAx>
        <c:axId val="103104896"/>
        <c:scaling>
          <c:orientation val="minMax"/>
          <c:max val="100"/>
          <c:min val="0"/>
        </c:scaling>
        <c:axPos val="b"/>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103106432"/>
        <c:crosses val="autoZero"/>
        <c:crossBetween val="midCat"/>
      </c:valAx>
      <c:valAx>
        <c:axId val="103106432"/>
        <c:scaling>
          <c:orientation val="minMax"/>
          <c:max val="4"/>
          <c:min val="0"/>
        </c:scaling>
        <c:axPos val="l"/>
        <c:majorGridlines/>
        <c:title>
          <c:tx>
            <c:rich>
              <a:bodyPr rot="-5400000" vert="horz"/>
              <a:lstStyle/>
              <a:p>
                <a:pPr>
                  <a:defRPr sz="1500">
                    <a:latin typeface="Tahoma" pitchFamily="34" charset="0"/>
                    <a:ea typeface="Tahoma" pitchFamily="34" charset="0"/>
                    <a:cs typeface="Tahoma" pitchFamily="34" charset="0"/>
                  </a:defRPr>
                </a:pPr>
                <a:r>
                  <a:rPr lang="en-US" sz="1500">
                    <a:latin typeface="Tahoma" pitchFamily="34" charset="0"/>
                    <a:ea typeface="Tahoma" pitchFamily="34" charset="0"/>
                    <a:cs typeface="Tahoma" pitchFamily="34" charset="0"/>
                  </a:rPr>
                  <a:t>Slowdown</a:t>
                </a:r>
              </a:p>
            </c:rich>
          </c:tx>
          <c:layout/>
        </c:title>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103104896"/>
        <c:crosses val="autoZero"/>
        <c:crossBetween val="midCat"/>
      </c:valAx>
    </c:plotArea>
    <c:plotVisOnly val="1"/>
    <c:dispBlanksAs val="gap"/>
  </c:chart>
  <c:externalData r:id="rId2"/>
</c:chartSpace>
</file>

<file path=ppt/charts/chart18.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autoTitleDeleted val="1"/>
    <c:plotArea>
      <c:layout/>
      <c:scatterChart>
        <c:scatterStyle val="smoothMarker"/>
        <c:ser>
          <c:idx val="0"/>
          <c:order val="0"/>
          <c:tx>
            <c:strRef>
              <c:f>soplex!$B$1</c:f>
              <c:strCache>
                <c:ptCount val="1"/>
                <c:pt idx="0">
                  <c:v>Actual</c:v>
                </c:pt>
              </c:strCache>
            </c:strRef>
          </c:tx>
          <c:spPr>
            <a:ln w="50800"/>
          </c:spPr>
          <c:marker>
            <c:symbol val="none"/>
          </c:marker>
          <c:xVal>
            <c:numRef>
              <c:f>soplex!$A$2:$A$21</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soplex!$B$2:$B$21</c:f>
              <c:numCache>
                <c:formatCode>General</c:formatCode>
                <c:ptCount val="20"/>
                <c:pt idx="0">
                  <c:v>1.9414179830257368</c:v>
                </c:pt>
                <c:pt idx="1">
                  <c:v>2.1411839855902701</c:v>
                </c:pt>
                <c:pt idx="2">
                  <c:v>2.4059819805366001</c:v>
                </c:pt>
                <c:pt idx="3">
                  <c:v>2.0632204576755813</c:v>
                </c:pt>
                <c:pt idx="4">
                  <c:v>2.7223196218146302</c:v>
                </c:pt>
                <c:pt idx="5">
                  <c:v>2.6572495972205799</c:v>
                </c:pt>
                <c:pt idx="6">
                  <c:v>3.1067874170437877</c:v>
                </c:pt>
                <c:pt idx="7">
                  <c:v>3.1878582120144898</c:v>
                </c:pt>
                <c:pt idx="8">
                  <c:v>2.6035349170759181</c:v>
                </c:pt>
                <c:pt idx="9">
                  <c:v>2.4936851303853067</c:v>
                </c:pt>
                <c:pt idx="10">
                  <c:v>2.4703605338421597</c:v>
                </c:pt>
                <c:pt idx="11">
                  <c:v>2.8773513498431997</c:v>
                </c:pt>
                <c:pt idx="12">
                  <c:v>2.64775740961342</c:v>
                </c:pt>
                <c:pt idx="13">
                  <c:v>2.69468454368414</c:v>
                </c:pt>
                <c:pt idx="14">
                  <c:v>2.7803553094596598</c:v>
                </c:pt>
                <c:pt idx="15">
                  <c:v>2.9653158862184799</c:v>
                </c:pt>
                <c:pt idx="16">
                  <c:v>2.8227824478769201</c:v>
                </c:pt>
                <c:pt idx="17">
                  <c:v>2.5796459759424777</c:v>
                </c:pt>
                <c:pt idx="18">
                  <c:v>2.6027006417464102</c:v>
                </c:pt>
                <c:pt idx="19">
                  <c:v>2.7845792605567317</c:v>
                </c:pt>
              </c:numCache>
            </c:numRef>
          </c:yVal>
          <c:smooth val="1"/>
        </c:ser>
        <c:ser>
          <c:idx val="1"/>
          <c:order val="1"/>
          <c:tx>
            <c:strRef>
              <c:f>soplex!$F$1</c:f>
              <c:strCache>
                <c:ptCount val="1"/>
                <c:pt idx="0">
                  <c:v>STFM</c:v>
                </c:pt>
              </c:strCache>
            </c:strRef>
          </c:tx>
          <c:spPr>
            <a:ln w="50800"/>
          </c:spPr>
          <c:marker>
            <c:symbol val="none"/>
          </c:marker>
          <c:xVal>
            <c:numRef>
              <c:f>soplex!$A$2:$A$21</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soplex!$F$2:$F$21</c:f>
              <c:numCache>
                <c:formatCode>General</c:formatCode>
                <c:ptCount val="20"/>
                <c:pt idx="0">
                  <c:v>1.5023057234324799</c:v>
                </c:pt>
                <c:pt idx="1">
                  <c:v>1.4704830327615146</c:v>
                </c:pt>
                <c:pt idx="2">
                  <c:v>1.8931384130320499</c:v>
                </c:pt>
                <c:pt idx="3">
                  <c:v>1.4970824023844298</c:v>
                </c:pt>
                <c:pt idx="4">
                  <c:v>1.6675899265269167</c:v>
                </c:pt>
                <c:pt idx="5">
                  <c:v>1.6305636124322958</c:v>
                </c:pt>
                <c:pt idx="6">
                  <c:v>1.8055374934700299</c:v>
                </c:pt>
                <c:pt idx="7">
                  <c:v>1.7003923177422553</c:v>
                </c:pt>
                <c:pt idx="8">
                  <c:v>1.5826519996106301</c:v>
                </c:pt>
                <c:pt idx="9">
                  <c:v>1.7021434942443099</c:v>
                </c:pt>
                <c:pt idx="10">
                  <c:v>1.7571314674588998</c:v>
                </c:pt>
                <c:pt idx="11">
                  <c:v>1.80543112316281</c:v>
                </c:pt>
                <c:pt idx="12">
                  <c:v>1.9739864873719899</c:v>
                </c:pt>
                <c:pt idx="13">
                  <c:v>2.2826939584813521</c:v>
                </c:pt>
                <c:pt idx="14">
                  <c:v>2.3098189828296967</c:v>
                </c:pt>
                <c:pt idx="15">
                  <c:v>2.10696621913285</c:v>
                </c:pt>
                <c:pt idx="16">
                  <c:v>1.6315891083384699</c:v>
                </c:pt>
                <c:pt idx="17">
                  <c:v>2.0167735190829998</c:v>
                </c:pt>
                <c:pt idx="18">
                  <c:v>2.0446726257529599</c:v>
                </c:pt>
                <c:pt idx="19">
                  <c:v>2.0375197728858812</c:v>
                </c:pt>
              </c:numCache>
            </c:numRef>
          </c:yVal>
          <c:smooth val="1"/>
        </c:ser>
        <c:ser>
          <c:idx val="2"/>
          <c:order val="2"/>
          <c:tx>
            <c:strRef>
              <c:f>soplex!$J$1</c:f>
              <c:strCache>
                <c:ptCount val="1"/>
                <c:pt idx="0">
                  <c:v>MISE</c:v>
                </c:pt>
              </c:strCache>
            </c:strRef>
          </c:tx>
          <c:spPr>
            <a:ln w="50800"/>
          </c:spPr>
          <c:marker>
            <c:symbol val="none"/>
          </c:marker>
          <c:xVal>
            <c:numRef>
              <c:f>soplex!$A$2:$A$21</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soplex!$J$2:$J$21</c:f>
              <c:numCache>
                <c:formatCode>General</c:formatCode>
                <c:ptCount val="20"/>
                <c:pt idx="0">
                  <c:v>1.91597695945501</c:v>
                </c:pt>
                <c:pt idx="1">
                  <c:v>2.3468756376632598</c:v>
                </c:pt>
                <c:pt idx="2">
                  <c:v>2.5020943055093099</c:v>
                </c:pt>
                <c:pt idx="3">
                  <c:v>2.4809572225032901</c:v>
                </c:pt>
                <c:pt idx="4">
                  <c:v>2.7433748658077692</c:v>
                </c:pt>
                <c:pt idx="5">
                  <c:v>2.4130458192419177</c:v>
                </c:pt>
                <c:pt idx="6">
                  <c:v>3.2611474918868399</c:v>
                </c:pt>
                <c:pt idx="7">
                  <c:v>3.5556774751390994</c:v>
                </c:pt>
                <c:pt idx="8">
                  <c:v>2.6948266586982799</c:v>
                </c:pt>
                <c:pt idx="9">
                  <c:v>2.6542214534577302</c:v>
                </c:pt>
                <c:pt idx="10">
                  <c:v>3.0171384319103001</c:v>
                </c:pt>
                <c:pt idx="11">
                  <c:v>2.4489249109401698</c:v>
                </c:pt>
                <c:pt idx="12">
                  <c:v>2.5680978241966099</c:v>
                </c:pt>
                <c:pt idx="13">
                  <c:v>2.7573664421274287</c:v>
                </c:pt>
                <c:pt idx="14">
                  <c:v>3.1405479027174836</c:v>
                </c:pt>
                <c:pt idx="15">
                  <c:v>3.0343112054285499</c:v>
                </c:pt>
                <c:pt idx="16">
                  <c:v>2.5270417146123103</c:v>
                </c:pt>
                <c:pt idx="17">
                  <c:v>2.8437958594970212</c:v>
                </c:pt>
                <c:pt idx="18">
                  <c:v>3.1033028908605402</c:v>
                </c:pt>
                <c:pt idx="19">
                  <c:v>3.2769127600854899</c:v>
                </c:pt>
              </c:numCache>
            </c:numRef>
          </c:yVal>
          <c:smooth val="1"/>
        </c:ser>
        <c:axId val="103070336"/>
        <c:axId val="103174528"/>
      </c:scatterChart>
      <c:valAx>
        <c:axId val="103070336"/>
        <c:scaling>
          <c:orientation val="minMax"/>
          <c:max val="100"/>
          <c:min val="0"/>
        </c:scaling>
        <c:axPos val="b"/>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103174528"/>
        <c:crosses val="autoZero"/>
        <c:crossBetween val="midCat"/>
      </c:valAx>
      <c:valAx>
        <c:axId val="103174528"/>
        <c:scaling>
          <c:orientation val="minMax"/>
        </c:scaling>
        <c:axPos val="l"/>
        <c:majorGridlines/>
        <c:title>
          <c:tx>
            <c:rich>
              <a:bodyPr rot="-5400000" vert="horz"/>
              <a:lstStyle/>
              <a:p>
                <a:pPr>
                  <a:defRPr sz="1500">
                    <a:latin typeface="Tahoma" pitchFamily="34" charset="0"/>
                    <a:ea typeface="Tahoma" pitchFamily="34" charset="0"/>
                    <a:cs typeface="Tahoma" pitchFamily="34" charset="0"/>
                  </a:defRPr>
                </a:pPr>
                <a:r>
                  <a:rPr lang="en-US" sz="1500">
                    <a:latin typeface="Tahoma" pitchFamily="34" charset="0"/>
                    <a:ea typeface="Tahoma" pitchFamily="34" charset="0"/>
                    <a:cs typeface="Tahoma" pitchFamily="34" charset="0"/>
                  </a:rPr>
                  <a:t>Slowdown</a:t>
                </a:r>
              </a:p>
            </c:rich>
          </c:tx>
          <c:layout/>
        </c:title>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103070336"/>
        <c:crosses val="autoZero"/>
        <c:crossBetween val="midCat"/>
      </c:valAx>
    </c:plotArea>
    <c:plotVisOnly val="1"/>
    <c:dispBlanksAs val="gap"/>
  </c:chart>
  <c:externalData r:id="rId2"/>
</c:chartSpace>
</file>

<file path=ppt/charts/chart19.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autoTitleDeleted val="1"/>
    <c:plotArea>
      <c:layout/>
      <c:scatterChart>
        <c:scatterStyle val="smoothMarker"/>
        <c:ser>
          <c:idx val="0"/>
          <c:order val="0"/>
          <c:tx>
            <c:strRef>
              <c:f>wrf!$B$1</c:f>
              <c:strCache>
                <c:ptCount val="1"/>
                <c:pt idx="0">
                  <c:v>Actual</c:v>
                </c:pt>
              </c:strCache>
            </c:strRef>
          </c:tx>
          <c:spPr>
            <a:ln w="50800"/>
          </c:spPr>
          <c:marker>
            <c:symbol val="none"/>
          </c:marker>
          <c:xVal>
            <c:numRef>
              <c:f>wrf!$A$2:$A$21</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wrf!$B$2:$B$21</c:f>
              <c:numCache>
                <c:formatCode>General</c:formatCode>
                <c:ptCount val="20"/>
                <c:pt idx="0">
                  <c:v>1.01792192447078</c:v>
                </c:pt>
                <c:pt idx="1">
                  <c:v>1.0227960470943132</c:v>
                </c:pt>
                <c:pt idx="2">
                  <c:v>1.5311487895340599</c:v>
                </c:pt>
                <c:pt idx="3">
                  <c:v>1.2015807014023698</c:v>
                </c:pt>
                <c:pt idx="4">
                  <c:v>1.0184813679892699</c:v>
                </c:pt>
                <c:pt idx="5">
                  <c:v>1.0121006607737546</c:v>
                </c:pt>
                <c:pt idx="6">
                  <c:v>1.0058884247343101</c:v>
                </c:pt>
                <c:pt idx="7">
                  <c:v>1.00711206839426</c:v>
                </c:pt>
                <c:pt idx="8">
                  <c:v>1.12613521285667</c:v>
                </c:pt>
                <c:pt idx="9">
                  <c:v>1.5714284903056053</c:v>
                </c:pt>
                <c:pt idx="10">
                  <c:v>1.0807660387987201</c:v>
                </c:pt>
                <c:pt idx="11">
                  <c:v>1.01666555398285</c:v>
                </c:pt>
                <c:pt idx="12">
                  <c:v>1.0097073505176253</c:v>
                </c:pt>
                <c:pt idx="13">
                  <c:v>1.2302541556220199</c:v>
                </c:pt>
                <c:pt idx="14">
                  <c:v>1.0955692896233853</c:v>
                </c:pt>
                <c:pt idx="15">
                  <c:v>1.0307642060910998</c:v>
                </c:pt>
                <c:pt idx="16">
                  <c:v>1.0187243639829553</c:v>
                </c:pt>
                <c:pt idx="17">
                  <c:v>1.3241596748557167</c:v>
                </c:pt>
                <c:pt idx="18">
                  <c:v>1.3256800388011001</c:v>
                </c:pt>
                <c:pt idx="19">
                  <c:v>1.0134049910469198</c:v>
                </c:pt>
              </c:numCache>
            </c:numRef>
          </c:yVal>
          <c:smooth val="1"/>
        </c:ser>
        <c:ser>
          <c:idx val="1"/>
          <c:order val="1"/>
          <c:tx>
            <c:strRef>
              <c:f>wrf!$F$1</c:f>
              <c:strCache>
                <c:ptCount val="1"/>
                <c:pt idx="0">
                  <c:v>STFM</c:v>
                </c:pt>
              </c:strCache>
            </c:strRef>
          </c:tx>
          <c:spPr>
            <a:ln w="50800"/>
          </c:spPr>
          <c:marker>
            <c:symbol val="none"/>
          </c:marker>
          <c:xVal>
            <c:numRef>
              <c:f>wrf!$A$2:$A$21</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wrf!$F$2:$F$21</c:f>
              <c:numCache>
                <c:formatCode>General</c:formatCode>
                <c:ptCount val="20"/>
                <c:pt idx="0">
                  <c:v>2.6564400166372795</c:v>
                </c:pt>
                <c:pt idx="1">
                  <c:v>2.8135550400771701</c:v>
                </c:pt>
                <c:pt idx="2">
                  <c:v>2.3230284722668597</c:v>
                </c:pt>
                <c:pt idx="3">
                  <c:v>1.9912578604319005</c:v>
                </c:pt>
                <c:pt idx="4">
                  <c:v>2.1243371031846201</c:v>
                </c:pt>
                <c:pt idx="5">
                  <c:v>2.8472291754919699</c:v>
                </c:pt>
                <c:pt idx="6">
                  <c:v>2.9844145191058797</c:v>
                </c:pt>
                <c:pt idx="7">
                  <c:v>2.4594401041666547</c:v>
                </c:pt>
                <c:pt idx="8">
                  <c:v>2.5397086609374102</c:v>
                </c:pt>
                <c:pt idx="9">
                  <c:v>2.2387722561785801</c:v>
                </c:pt>
                <c:pt idx="10">
                  <c:v>3.0173717915135612</c:v>
                </c:pt>
                <c:pt idx="11">
                  <c:v>2.8436928567576802</c:v>
                </c:pt>
                <c:pt idx="12">
                  <c:v>3.39510467789029</c:v>
                </c:pt>
                <c:pt idx="13">
                  <c:v>3.9401553860152587</c:v>
                </c:pt>
                <c:pt idx="14">
                  <c:v>2.5308208191386967</c:v>
                </c:pt>
                <c:pt idx="15">
                  <c:v>2.8686379552057799</c:v>
                </c:pt>
                <c:pt idx="16">
                  <c:v>3.3190543401552404</c:v>
                </c:pt>
                <c:pt idx="17">
                  <c:v>2.5051773008619302</c:v>
                </c:pt>
                <c:pt idx="18">
                  <c:v>2.3033388428146293</c:v>
                </c:pt>
                <c:pt idx="19">
                  <c:v>2.0445277300652993</c:v>
                </c:pt>
              </c:numCache>
            </c:numRef>
          </c:yVal>
          <c:smooth val="1"/>
        </c:ser>
        <c:ser>
          <c:idx val="2"/>
          <c:order val="2"/>
          <c:tx>
            <c:strRef>
              <c:f>wrf!$J$1</c:f>
              <c:strCache>
                <c:ptCount val="1"/>
                <c:pt idx="0">
                  <c:v>MISE</c:v>
                </c:pt>
              </c:strCache>
            </c:strRef>
          </c:tx>
          <c:spPr>
            <a:ln w="50800"/>
          </c:spPr>
          <c:marker>
            <c:symbol val="none"/>
          </c:marker>
          <c:xVal>
            <c:numRef>
              <c:f>wrf!$A$2:$A$21</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wrf!$J$2:$J$21</c:f>
              <c:numCache>
                <c:formatCode>General</c:formatCode>
                <c:ptCount val="20"/>
                <c:pt idx="0">
                  <c:v>1.0004547951737299</c:v>
                </c:pt>
                <c:pt idx="1">
                  <c:v>1.0032167967308199</c:v>
                </c:pt>
                <c:pt idx="2">
                  <c:v>1.7563226737790498</c:v>
                </c:pt>
                <c:pt idx="3">
                  <c:v>1.0690613579964539</c:v>
                </c:pt>
                <c:pt idx="4">
                  <c:v>0.99706872775271338</c:v>
                </c:pt>
                <c:pt idx="5">
                  <c:v>1.0010509444073701</c:v>
                </c:pt>
                <c:pt idx="6">
                  <c:v>1.00155632133834</c:v>
                </c:pt>
                <c:pt idx="7">
                  <c:v>0.99868993632935665</c:v>
                </c:pt>
                <c:pt idx="8">
                  <c:v>1.0592780684252701</c:v>
                </c:pt>
                <c:pt idx="9">
                  <c:v>1.3748048832550999</c:v>
                </c:pt>
                <c:pt idx="10">
                  <c:v>1.0554642608859548</c:v>
                </c:pt>
                <c:pt idx="11">
                  <c:v>1.0002643376795448</c:v>
                </c:pt>
                <c:pt idx="12">
                  <c:v>1.0005744985277398</c:v>
                </c:pt>
                <c:pt idx="13">
                  <c:v>1.0638703721657898</c:v>
                </c:pt>
                <c:pt idx="14">
                  <c:v>1.0105372624631499</c:v>
                </c:pt>
                <c:pt idx="15">
                  <c:v>0.98885725627584464</c:v>
                </c:pt>
                <c:pt idx="16">
                  <c:v>1.0009244820822916</c:v>
                </c:pt>
                <c:pt idx="17">
                  <c:v>0.922102577140819</c:v>
                </c:pt>
                <c:pt idx="18">
                  <c:v>1.0906983045802301</c:v>
                </c:pt>
                <c:pt idx="19">
                  <c:v>1.0039074384578699</c:v>
                </c:pt>
              </c:numCache>
            </c:numRef>
          </c:yVal>
          <c:smooth val="1"/>
        </c:ser>
        <c:axId val="103199872"/>
        <c:axId val="103201408"/>
      </c:scatterChart>
      <c:valAx>
        <c:axId val="103199872"/>
        <c:scaling>
          <c:orientation val="minMax"/>
          <c:max val="100"/>
          <c:min val="0"/>
        </c:scaling>
        <c:axPos val="b"/>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103201408"/>
        <c:crosses val="autoZero"/>
        <c:crossBetween val="midCat"/>
      </c:valAx>
      <c:valAx>
        <c:axId val="103201408"/>
        <c:scaling>
          <c:orientation val="minMax"/>
          <c:max val="4"/>
          <c:min val="0"/>
        </c:scaling>
        <c:axPos val="l"/>
        <c:majorGridlines/>
        <c:title>
          <c:tx>
            <c:rich>
              <a:bodyPr rot="-5400000" vert="horz"/>
              <a:lstStyle/>
              <a:p>
                <a:pPr>
                  <a:defRPr sz="1500">
                    <a:latin typeface="Tahoma" pitchFamily="34" charset="0"/>
                    <a:ea typeface="Tahoma" pitchFamily="34" charset="0"/>
                    <a:cs typeface="Tahoma" pitchFamily="34" charset="0"/>
                  </a:defRPr>
                </a:pPr>
                <a:r>
                  <a:rPr lang="en-US" sz="1500">
                    <a:latin typeface="Tahoma" pitchFamily="34" charset="0"/>
                    <a:ea typeface="Tahoma" pitchFamily="34" charset="0"/>
                    <a:cs typeface="Tahoma" pitchFamily="34" charset="0"/>
                  </a:rPr>
                  <a:t>Slowdown</a:t>
                </a:r>
              </a:p>
            </c:rich>
          </c:tx>
          <c:layout/>
        </c:title>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103199872"/>
        <c:crosses val="autoZero"/>
        <c:crossBetween val="midCat"/>
      </c:valAx>
    </c:plotArea>
    <c:plotVisOnly val="1"/>
    <c:dispBlanksAs val="gap"/>
  </c:chart>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barChart>
        <c:barDir val="col"/>
        <c:grouping val="clustered"/>
        <c:varyColors val="1"/>
        <c:ser>
          <c:idx val="0"/>
          <c:order val="0"/>
          <c:tx>
            <c:strRef>
              <c:f>'with mcf'!$A$2</c:f>
              <c:strCache>
                <c:ptCount val="1"/>
                <c:pt idx="0">
                  <c:v>Slowdown</c:v>
                </c:pt>
              </c:strCache>
            </c:strRef>
          </c:tx>
          <c:dPt>
            <c:idx val="0"/>
            <c:spPr>
              <a:solidFill>
                <a:srgbClr val="FF0000"/>
              </a:solidFill>
            </c:spPr>
          </c:dPt>
          <c:dPt>
            <c:idx val="1"/>
            <c:spPr>
              <a:solidFill>
                <a:srgbClr val="0070C0"/>
              </a:solidFill>
            </c:spPr>
          </c:dPt>
          <c:cat>
            <c:strRef>
              <c:f>'with mcf'!$B$1:$C$1</c:f>
              <c:strCache>
                <c:ptCount val="2"/>
                <c:pt idx="0">
                  <c:v>leslie3d (core 0)</c:v>
                </c:pt>
                <c:pt idx="1">
                  <c:v>mcf (core 1)</c:v>
                </c:pt>
              </c:strCache>
            </c:strRef>
          </c:cat>
          <c:val>
            <c:numRef>
              <c:f>'with mcf'!$B$2:$C$2</c:f>
              <c:numCache>
                <c:formatCode>General</c:formatCode>
                <c:ptCount val="2"/>
                <c:pt idx="0">
                  <c:v>5.4</c:v>
                </c:pt>
                <c:pt idx="1">
                  <c:v>2.1</c:v>
                </c:pt>
              </c:numCache>
            </c:numRef>
          </c:val>
        </c:ser>
        <c:axId val="79280000"/>
        <c:axId val="79281536"/>
      </c:barChart>
      <c:catAx>
        <c:axId val="79280000"/>
        <c:scaling>
          <c:orientation val="minMax"/>
        </c:scaling>
        <c:axPos val="b"/>
        <c:tickLblPos val="nextTo"/>
        <c:txPr>
          <a:bodyPr/>
          <a:lstStyle/>
          <a:p>
            <a:pPr>
              <a:defRPr sz="1800">
                <a:latin typeface="Tahoma" pitchFamily="34" charset="0"/>
                <a:ea typeface="Tahoma" pitchFamily="34" charset="0"/>
                <a:cs typeface="Tahoma" pitchFamily="34" charset="0"/>
              </a:defRPr>
            </a:pPr>
            <a:endParaRPr lang="en-US"/>
          </a:p>
        </c:txPr>
        <c:crossAx val="79281536"/>
        <c:crosses val="autoZero"/>
        <c:auto val="1"/>
        <c:lblAlgn val="ctr"/>
        <c:lblOffset val="100"/>
      </c:catAx>
      <c:valAx>
        <c:axId val="79281536"/>
        <c:scaling>
          <c:orientation val="minMax"/>
          <c:max val="6"/>
          <c:min val="0"/>
        </c:scaling>
        <c:axPos val="l"/>
        <c:title>
          <c:tx>
            <c:rich>
              <a:bodyPr rot="-5400000" vert="horz"/>
              <a:lstStyle/>
              <a:p>
                <a:pPr>
                  <a:defRPr sz="1800">
                    <a:latin typeface="Tahoma" pitchFamily="34" charset="0"/>
                    <a:ea typeface="Tahoma" pitchFamily="34" charset="0"/>
                    <a:cs typeface="Tahoma" pitchFamily="34" charset="0"/>
                  </a:defRPr>
                </a:pPr>
                <a:r>
                  <a:rPr lang="en-US" sz="2500" dirty="0" smtClean="0">
                    <a:latin typeface="Tahoma" pitchFamily="34" charset="0"/>
                    <a:ea typeface="Tahoma" pitchFamily="34" charset="0"/>
                    <a:cs typeface="Tahoma" pitchFamily="34" charset="0"/>
                  </a:rPr>
                  <a:t>Slowdown</a:t>
                </a:r>
                <a:endParaRPr lang="en-US" sz="2500" dirty="0">
                  <a:latin typeface="Tahoma" pitchFamily="34" charset="0"/>
                  <a:ea typeface="Tahoma" pitchFamily="34" charset="0"/>
                  <a:cs typeface="Tahoma" pitchFamily="34" charset="0"/>
                </a:endParaRPr>
              </a:p>
            </c:rich>
          </c:tx>
          <c:layout/>
        </c:title>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79280000"/>
        <c:crosses val="autoZero"/>
        <c:crossBetween val="between"/>
        <c:majorUnit val="1"/>
      </c:valAx>
    </c:plotArea>
    <c:plotVisOnly val="1"/>
    <c:dispBlanksAs val="gap"/>
  </c:chart>
  <c:externalData r:id="rId1"/>
</c:chartSpace>
</file>

<file path=ppt/charts/chart20.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autoTitleDeleted val="1"/>
    <c:plotArea>
      <c:layout/>
      <c:scatterChart>
        <c:scatterStyle val="smoothMarker"/>
        <c:ser>
          <c:idx val="0"/>
          <c:order val="0"/>
          <c:tx>
            <c:strRef>
              <c:f>calculix!$B$1</c:f>
              <c:strCache>
                <c:ptCount val="1"/>
                <c:pt idx="0">
                  <c:v>Actual</c:v>
                </c:pt>
              </c:strCache>
            </c:strRef>
          </c:tx>
          <c:spPr>
            <a:ln w="50800"/>
          </c:spPr>
          <c:marker>
            <c:symbol val="none"/>
          </c:marker>
          <c:xVal>
            <c:numRef>
              <c:f>calculix!$A$2:$A$21</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calculix!$B$2:$B$21</c:f>
              <c:numCache>
                <c:formatCode>General</c:formatCode>
                <c:ptCount val="20"/>
                <c:pt idx="0">
                  <c:v>1.0393928879851098</c:v>
                </c:pt>
                <c:pt idx="1">
                  <c:v>1.0431831263180351</c:v>
                </c:pt>
                <c:pt idx="2">
                  <c:v>1.0257887949094553</c:v>
                </c:pt>
                <c:pt idx="3">
                  <c:v>1.0358309576639748</c:v>
                </c:pt>
                <c:pt idx="4">
                  <c:v>1.0309790005975199</c:v>
                </c:pt>
                <c:pt idx="5">
                  <c:v>1.0315790040675299</c:v>
                </c:pt>
                <c:pt idx="6">
                  <c:v>1.0304495575228598</c:v>
                </c:pt>
                <c:pt idx="7">
                  <c:v>1.0231810159066399</c:v>
                </c:pt>
                <c:pt idx="8">
                  <c:v>1.0225829236797772</c:v>
                </c:pt>
                <c:pt idx="9">
                  <c:v>1.0158471299480951</c:v>
                </c:pt>
                <c:pt idx="10">
                  <c:v>1.0543449655099799</c:v>
                </c:pt>
                <c:pt idx="11">
                  <c:v>1.0328166194421753</c:v>
                </c:pt>
                <c:pt idx="12">
                  <c:v>1.0751446152977553</c:v>
                </c:pt>
                <c:pt idx="13">
                  <c:v>1.0631743447737101</c:v>
                </c:pt>
                <c:pt idx="14">
                  <c:v>1.0517215884291116</c:v>
                </c:pt>
                <c:pt idx="15">
                  <c:v>1.05303082388049</c:v>
                </c:pt>
                <c:pt idx="16">
                  <c:v>1.02895902503752</c:v>
                </c:pt>
                <c:pt idx="17">
                  <c:v>1.0322150536349199</c:v>
                </c:pt>
                <c:pt idx="18">
                  <c:v>1.0309855624409001</c:v>
                </c:pt>
                <c:pt idx="19">
                  <c:v>1.0245962439100698</c:v>
                </c:pt>
              </c:numCache>
            </c:numRef>
          </c:yVal>
          <c:smooth val="1"/>
        </c:ser>
        <c:ser>
          <c:idx val="1"/>
          <c:order val="1"/>
          <c:tx>
            <c:strRef>
              <c:f>calculix!$F$1</c:f>
              <c:strCache>
                <c:ptCount val="1"/>
                <c:pt idx="0">
                  <c:v>STFM</c:v>
                </c:pt>
              </c:strCache>
            </c:strRef>
          </c:tx>
          <c:spPr>
            <a:ln w="50800"/>
          </c:spPr>
          <c:marker>
            <c:symbol val="none"/>
          </c:marker>
          <c:xVal>
            <c:numRef>
              <c:f>calculix!$A$2:$A$21</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calculix!$F$2:$F$21</c:f>
              <c:numCache>
                <c:formatCode>General</c:formatCode>
                <c:ptCount val="20"/>
                <c:pt idx="0">
                  <c:v>2.1276270173341403</c:v>
                </c:pt>
                <c:pt idx="1">
                  <c:v>2.0414120156826598</c:v>
                </c:pt>
                <c:pt idx="2">
                  <c:v>1.9127045877677999</c:v>
                </c:pt>
                <c:pt idx="3">
                  <c:v>1.8201081827986001</c:v>
                </c:pt>
                <c:pt idx="4">
                  <c:v>2.3707644338047142</c:v>
                </c:pt>
                <c:pt idx="5">
                  <c:v>1.9609404626469551</c:v>
                </c:pt>
                <c:pt idx="6">
                  <c:v>1.9558740799775001</c:v>
                </c:pt>
                <c:pt idx="7">
                  <c:v>2.0619534777390398</c:v>
                </c:pt>
                <c:pt idx="8">
                  <c:v>2.2476529393861227</c:v>
                </c:pt>
                <c:pt idx="9">
                  <c:v>2.1729997109176793</c:v>
                </c:pt>
                <c:pt idx="10">
                  <c:v>3.9672901725140499</c:v>
                </c:pt>
                <c:pt idx="11">
                  <c:v>2.3083821236282147</c:v>
                </c:pt>
                <c:pt idx="12">
                  <c:v>2.4137791208472867</c:v>
                </c:pt>
                <c:pt idx="13">
                  <c:v>2.5476811594202902</c:v>
                </c:pt>
                <c:pt idx="14">
                  <c:v>2.8092584345397644</c:v>
                </c:pt>
                <c:pt idx="15">
                  <c:v>2.6086967056220236</c:v>
                </c:pt>
                <c:pt idx="16">
                  <c:v>2.1794807005315002</c:v>
                </c:pt>
                <c:pt idx="17">
                  <c:v>1.9626507000822346</c:v>
                </c:pt>
                <c:pt idx="18">
                  <c:v>1.8870852321946399</c:v>
                </c:pt>
                <c:pt idx="19">
                  <c:v>2.0011167874539693</c:v>
                </c:pt>
              </c:numCache>
            </c:numRef>
          </c:yVal>
          <c:smooth val="1"/>
        </c:ser>
        <c:ser>
          <c:idx val="2"/>
          <c:order val="2"/>
          <c:tx>
            <c:strRef>
              <c:f>calculix!$J$1</c:f>
              <c:strCache>
                <c:ptCount val="1"/>
                <c:pt idx="0">
                  <c:v>MISE</c:v>
                </c:pt>
              </c:strCache>
            </c:strRef>
          </c:tx>
          <c:spPr>
            <a:ln w="50800"/>
          </c:spPr>
          <c:marker>
            <c:symbol val="none"/>
          </c:marker>
          <c:xVal>
            <c:numRef>
              <c:f>calculix!$A$2:$A$21</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calculix!$J$2:$J$21</c:f>
              <c:numCache>
                <c:formatCode>General</c:formatCode>
                <c:ptCount val="20"/>
                <c:pt idx="0">
                  <c:v>1.0191344383986798</c:v>
                </c:pt>
                <c:pt idx="1">
                  <c:v>1.00681118469838</c:v>
                </c:pt>
                <c:pt idx="2">
                  <c:v>1.0168315576638498</c:v>
                </c:pt>
                <c:pt idx="3">
                  <c:v>0.98222935806878664</c:v>
                </c:pt>
                <c:pt idx="4">
                  <c:v>1.0310019791613101</c:v>
                </c:pt>
                <c:pt idx="5">
                  <c:v>0.96844229849600805</c:v>
                </c:pt>
                <c:pt idx="6">
                  <c:v>1.0017020284809899</c:v>
                </c:pt>
                <c:pt idx="7">
                  <c:v>1.0176887924321827</c:v>
                </c:pt>
                <c:pt idx="8">
                  <c:v>0.99416725811860751</c:v>
                </c:pt>
                <c:pt idx="9">
                  <c:v>1.0091018990019198</c:v>
                </c:pt>
                <c:pt idx="10">
                  <c:v>1.0383029038181701</c:v>
                </c:pt>
                <c:pt idx="11">
                  <c:v>1.0292658271448298</c:v>
                </c:pt>
                <c:pt idx="12">
                  <c:v>1.0276058087414299</c:v>
                </c:pt>
                <c:pt idx="13">
                  <c:v>1.01283767793104</c:v>
                </c:pt>
                <c:pt idx="14">
                  <c:v>1.0241913234820199</c:v>
                </c:pt>
                <c:pt idx="15">
                  <c:v>1.0230800678987051</c:v>
                </c:pt>
                <c:pt idx="16">
                  <c:v>0.99686863816865801</c:v>
                </c:pt>
                <c:pt idx="17">
                  <c:v>1.02228860768824</c:v>
                </c:pt>
                <c:pt idx="18">
                  <c:v>0.89507369259514968</c:v>
                </c:pt>
                <c:pt idx="19">
                  <c:v>1.0191277948080599</c:v>
                </c:pt>
              </c:numCache>
            </c:numRef>
          </c:yVal>
          <c:smooth val="1"/>
        </c:ser>
        <c:axId val="102485376"/>
        <c:axId val="103208064"/>
      </c:scatterChart>
      <c:valAx>
        <c:axId val="102485376"/>
        <c:scaling>
          <c:orientation val="minMax"/>
          <c:max val="100"/>
          <c:min val="0"/>
        </c:scaling>
        <c:axPos val="b"/>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103208064"/>
        <c:crosses val="autoZero"/>
        <c:crossBetween val="midCat"/>
      </c:valAx>
      <c:valAx>
        <c:axId val="103208064"/>
        <c:scaling>
          <c:orientation val="minMax"/>
          <c:max val="4"/>
          <c:min val="0"/>
        </c:scaling>
        <c:axPos val="l"/>
        <c:majorGridlines/>
        <c:title>
          <c:tx>
            <c:rich>
              <a:bodyPr rot="-5400000" vert="horz"/>
              <a:lstStyle/>
              <a:p>
                <a:pPr>
                  <a:defRPr sz="1500">
                    <a:latin typeface="Tahoma" pitchFamily="34" charset="0"/>
                    <a:ea typeface="Tahoma" pitchFamily="34" charset="0"/>
                    <a:cs typeface="Tahoma" pitchFamily="34" charset="0"/>
                  </a:defRPr>
                </a:pPr>
                <a:r>
                  <a:rPr lang="en-US" sz="1500">
                    <a:latin typeface="Tahoma" pitchFamily="34" charset="0"/>
                    <a:ea typeface="Tahoma" pitchFamily="34" charset="0"/>
                    <a:cs typeface="Tahoma" pitchFamily="34" charset="0"/>
                  </a:rPr>
                  <a:t>Slowdown</a:t>
                </a:r>
              </a:p>
            </c:rich>
          </c:tx>
          <c:layout/>
        </c:title>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102485376"/>
        <c:crosses val="autoZero"/>
        <c:crossBetween val="midCat"/>
      </c:valAx>
    </c:plotArea>
    <c:plotVisOnly val="1"/>
    <c:dispBlanksAs val="gap"/>
  </c:chart>
  <c:externalData r:id="rId2"/>
</c:chartSpace>
</file>

<file path=ppt/charts/chart2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autoTitleDeleted val="1"/>
    <c:plotArea>
      <c:layout/>
      <c:scatterChart>
        <c:scatterStyle val="smoothMarker"/>
        <c:ser>
          <c:idx val="0"/>
          <c:order val="0"/>
          <c:tx>
            <c:strRef>
              <c:f>povray!$B$1</c:f>
              <c:strCache>
                <c:ptCount val="1"/>
                <c:pt idx="0">
                  <c:v>Actual</c:v>
                </c:pt>
              </c:strCache>
            </c:strRef>
          </c:tx>
          <c:spPr>
            <a:ln w="50800"/>
          </c:spPr>
          <c:marker>
            <c:symbol val="none"/>
          </c:marker>
          <c:xVal>
            <c:numRef>
              <c:f>povray!$A$2:$A$21</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povray!$B$2:$B$21</c:f>
              <c:numCache>
                <c:formatCode>General</c:formatCode>
                <c:ptCount val="20"/>
                <c:pt idx="0">
                  <c:v>1.0008226061083398</c:v>
                </c:pt>
                <c:pt idx="1">
                  <c:v>1.0010972026829448</c:v>
                </c:pt>
                <c:pt idx="2">
                  <c:v>1.00292251290157</c:v>
                </c:pt>
                <c:pt idx="3">
                  <c:v>1.0014140509021539</c:v>
                </c:pt>
                <c:pt idx="4">
                  <c:v>1.0015905408207499</c:v>
                </c:pt>
                <c:pt idx="5">
                  <c:v>1.0014741052427898</c:v>
                </c:pt>
                <c:pt idx="6">
                  <c:v>1.0037903783403148</c:v>
                </c:pt>
                <c:pt idx="7">
                  <c:v>1.0016004981570541</c:v>
                </c:pt>
                <c:pt idx="8">
                  <c:v>1.0011211673346041</c:v>
                </c:pt>
                <c:pt idx="9">
                  <c:v>1.0034478670482001</c:v>
                </c:pt>
                <c:pt idx="10">
                  <c:v>1.03907939940172</c:v>
                </c:pt>
                <c:pt idx="11">
                  <c:v>1.1297174795708353</c:v>
                </c:pt>
                <c:pt idx="12">
                  <c:v>1.00135784844119</c:v>
                </c:pt>
                <c:pt idx="13">
                  <c:v>1.00175910473315</c:v>
                </c:pt>
                <c:pt idx="14">
                  <c:v>1.0019176574512598</c:v>
                </c:pt>
                <c:pt idx="15">
                  <c:v>1.0019779622823</c:v>
                </c:pt>
                <c:pt idx="16">
                  <c:v>1.0012013909558748</c:v>
                </c:pt>
                <c:pt idx="17">
                  <c:v>1.0007705269283946</c:v>
                </c:pt>
                <c:pt idx="18">
                  <c:v>1.0010651160321853</c:v>
                </c:pt>
                <c:pt idx="19">
                  <c:v>1.0011513374720598</c:v>
                </c:pt>
              </c:numCache>
            </c:numRef>
          </c:yVal>
          <c:smooth val="1"/>
        </c:ser>
        <c:ser>
          <c:idx val="1"/>
          <c:order val="1"/>
          <c:tx>
            <c:strRef>
              <c:f>povray!$F$1</c:f>
              <c:strCache>
                <c:ptCount val="1"/>
                <c:pt idx="0">
                  <c:v>STFM</c:v>
                </c:pt>
              </c:strCache>
            </c:strRef>
          </c:tx>
          <c:spPr>
            <a:ln w="50800"/>
          </c:spPr>
          <c:marker>
            <c:symbol val="none"/>
          </c:marker>
          <c:xVal>
            <c:numRef>
              <c:f>povray!$A$2:$A$21</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povray!$F$2:$F$21</c:f>
              <c:numCache>
                <c:formatCode>General</c:formatCode>
                <c:ptCount val="20"/>
                <c:pt idx="0">
                  <c:v>2.5586776859504101</c:v>
                </c:pt>
                <c:pt idx="1">
                  <c:v>2.6401170351105403</c:v>
                </c:pt>
                <c:pt idx="2">
                  <c:v>2.5896986685354002</c:v>
                </c:pt>
                <c:pt idx="3">
                  <c:v>1.89242205244683</c:v>
                </c:pt>
                <c:pt idx="4">
                  <c:v>2.96350903059344</c:v>
                </c:pt>
                <c:pt idx="5">
                  <c:v>3.1523260601070402</c:v>
                </c:pt>
                <c:pt idx="6">
                  <c:v>2.6590341382181477</c:v>
                </c:pt>
                <c:pt idx="7">
                  <c:v>2.2123926838372467</c:v>
                </c:pt>
                <c:pt idx="8">
                  <c:v>3.2204526404023612</c:v>
                </c:pt>
                <c:pt idx="9">
                  <c:v>2.9928517682467999</c:v>
                </c:pt>
                <c:pt idx="10">
                  <c:v>3.5897967648278812</c:v>
                </c:pt>
                <c:pt idx="11">
                  <c:v>2.7106560240106568</c:v>
                </c:pt>
                <c:pt idx="12">
                  <c:v>2.1336095265500998</c:v>
                </c:pt>
                <c:pt idx="13">
                  <c:v>3.0914634146341342</c:v>
                </c:pt>
                <c:pt idx="14">
                  <c:v>3.0289103039288388</c:v>
                </c:pt>
                <c:pt idx="15">
                  <c:v>3.0637583892617397</c:v>
                </c:pt>
                <c:pt idx="16">
                  <c:v>3.0872988702499202</c:v>
                </c:pt>
                <c:pt idx="17">
                  <c:v>2.3554376657824898</c:v>
                </c:pt>
                <c:pt idx="18">
                  <c:v>2.7463617463617687</c:v>
                </c:pt>
                <c:pt idx="19">
                  <c:v>2.2834119496855436</c:v>
                </c:pt>
              </c:numCache>
            </c:numRef>
          </c:yVal>
          <c:smooth val="1"/>
        </c:ser>
        <c:ser>
          <c:idx val="2"/>
          <c:order val="2"/>
          <c:tx>
            <c:strRef>
              <c:f>povray!$J$1</c:f>
              <c:strCache>
                <c:ptCount val="1"/>
                <c:pt idx="0">
                  <c:v>MISE</c:v>
                </c:pt>
              </c:strCache>
            </c:strRef>
          </c:tx>
          <c:spPr>
            <a:ln w="50800"/>
          </c:spPr>
          <c:marker>
            <c:symbol val="none"/>
          </c:marker>
          <c:xVal>
            <c:numRef>
              <c:f>povray!$A$2:$A$21</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povray!$J$2:$J$21</c:f>
              <c:numCache>
                <c:formatCode>General</c:formatCode>
                <c:ptCount val="20"/>
                <c:pt idx="0">
                  <c:v>1.0002078509424899</c:v>
                </c:pt>
                <c:pt idx="1">
                  <c:v>1.00019315136614</c:v>
                </c:pt>
                <c:pt idx="2">
                  <c:v>1.0014719341202101</c:v>
                </c:pt>
                <c:pt idx="3">
                  <c:v>1.000313073954</c:v>
                </c:pt>
                <c:pt idx="4">
                  <c:v>1.0007312855918653</c:v>
                </c:pt>
                <c:pt idx="5">
                  <c:v>0.99984123947982051</c:v>
                </c:pt>
                <c:pt idx="6">
                  <c:v>1.0011592348744498</c:v>
                </c:pt>
                <c:pt idx="7">
                  <c:v>0.99949212618200056</c:v>
                </c:pt>
                <c:pt idx="8">
                  <c:v>0.996711367904898</c:v>
                </c:pt>
                <c:pt idx="9">
                  <c:v>1.0014542875752348</c:v>
                </c:pt>
                <c:pt idx="10">
                  <c:v>0.99043647110644806</c:v>
                </c:pt>
                <c:pt idx="11">
                  <c:v>0.86466211806906801</c:v>
                </c:pt>
                <c:pt idx="12">
                  <c:v>1.00034953647515</c:v>
                </c:pt>
                <c:pt idx="13">
                  <c:v>1.0003747907505698</c:v>
                </c:pt>
                <c:pt idx="14">
                  <c:v>1.0006458076684499</c:v>
                </c:pt>
                <c:pt idx="15">
                  <c:v>0.99473889222832468</c:v>
                </c:pt>
                <c:pt idx="16">
                  <c:v>0.99903185773113101</c:v>
                </c:pt>
                <c:pt idx="17">
                  <c:v>0.99882089633655768</c:v>
                </c:pt>
                <c:pt idx="18">
                  <c:v>1.0000908824946353</c:v>
                </c:pt>
                <c:pt idx="19">
                  <c:v>1.00042170927373</c:v>
                </c:pt>
              </c:numCache>
            </c:numRef>
          </c:yVal>
          <c:smooth val="1"/>
        </c:ser>
        <c:axId val="103220736"/>
        <c:axId val="103222272"/>
      </c:scatterChart>
      <c:valAx>
        <c:axId val="103220736"/>
        <c:scaling>
          <c:orientation val="minMax"/>
          <c:max val="100"/>
          <c:min val="0"/>
        </c:scaling>
        <c:axPos val="b"/>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103222272"/>
        <c:crosses val="autoZero"/>
        <c:crossBetween val="midCat"/>
      </c:valAx>
      <c:valAx>
        <c:axId val="103222272"/>
        <c:scaling>
          <c:orientation val="minMax"/>
        </c:scaling>
        <c:axPos val="l"/>
        <c:majorGridlines/>
        <c:title>
          <c:tx>
            <c:rich>
              <a:bodyPr rot="-5400000" vert="horz"/>
              <a:lstStyle/>
              <a:p>
                <a:pPr>
                  <a:defRPr sz="1500">
                    <a:latin typeface="Tahoma" pitchFamily="34" charset="0"/>
                    <a:ea typeface="Tahoma" pitchFamily="34" charset="0"/>
                    <a:cs typeface="Tahoma" pitchFamily="34" charset="0"/>
                  </a:defRPr>
                </a:pPr>
                <a:r>
                  <a:rPr lang="en-US" sz="1500">
                    <a:latin typeface="Tahoma" pitchFamily="34" charset="0"/>
                    <a:ea typeface="Tahoma" pitchFamily="34" charset="0"/>
                    <a:cs typeface="Tahoma" pitchFamily="34" charset="0"/>
                  </a:rPr>
                  <a:t>Slowdown</a:t>
                </a:r>
              </a:p>
            </c:rich>
          </c:tx>
          <c:layout/>
        </c:title>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103220736"/>
        <c:crosses val="autoZero"/>
        <c:crossBetween val="midCat"/>
      </c:valAx>
    </c:plotArea>
    <c:plotVisOnly val="1"/>
    <c:dispBlanksAs val="gap"/>
  </c:chart>
  <c:externalData r:id="rId2"/>
</c:chartSpace>
</file>

<file path=ppt/charts/chart22.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barChart>
        <c:barDir val="col"/>
        <c:grouping val="clustered"/>
        <c:ser>
          <c:idx val="0"/>
          <c:order val="0"/>
          <c:tx>
            <c:strRef>
              <c:f>Sheet1!$A$2</c:f>
              <c:strCache>
                <c:ptCount val="1"/>
                <c:pt idx="0">
                  <c:v>Slowdown</c:v>
                </c:pt>
              </c:strCache>
            </c:strRef>
          </c:tx>
          <c:spPr>
            <a:solidFill>
              <a:srgbClr val="FF0000"/>
            </a:solidFill>
          </c:spPr>
          <c:dPt>
            <c:idx val="1"/>
            <c:spPr>
              <a:solidFill>
                <a:srgbClr val="0070C0"/>
              </a:solidFill>
            </c:spPr>
          </c:dPt>
          <c:cat>
            <c:strRef>
              <c:f>Sheet1!$B$1:$C$1</c:f>
              <c:strCache>
                <c:ptCount val="2"/>
                <c:pt idx="0">
                  <c:v>bzip2 (core 0)</c:v>
                </c:pt>
                <c:pt idx="1">
                  <c:v>soplex (core 1) </c:v>
                </c:pt>
              </c:strCache>
            </c:strRef>
          </c:cat>
          <c:val>
            <c:numRef>
              <c:f>Sheet1!$B$2:$C$2</c:f>
              <c:numCache>
                <c:formatCode>General</c:formatCode>
                <c:ptCount val="2"/>
                <c:pt idx="0">
                  <c:v>1.36</c:v>
                </c:pt>
                <c:pt idx="1">
                  <c:v>1.1000000000000001</c:v>
                </c:pt>
              </c:numCache>
            </c:numRef>
          </c:val>
        </c:ser>
        <c:axId val="93875584"/>
        <c:axId val="93881472"/>
      </c:barChart>
      <c:catAx>
        <c:axId val="93875584"/>
        <c:scaling>
          <c:orientation val="minMax"/>
        </c:scaling>
        <c:axPos val="b"/>
        <c:tickLblPos val="nextTo"/>
        <c:txPr>
          <a:bodyPr/>
          <a:lstStyle/>
          <a:p>
            <a:pPr>
              <a:defRPr sz="1800">
                <a:latin typeface="Tahoma" pitchFamily="34" charset="0"/>
                <a:ea typeface="Tahoma" pitchFamily="34" charset="0"/>
                <a:cs typeface="Tahoma" pitchFamily="34" charset="0"/>
              </a:defRPr>
            </a:pPr>
            <a:endParaRPr lang="en-US"/>
          </a:p>
        </c:txPr>
        <c:crossAx val="93881472"/>
        <c:crosses val="autoZero"/>
        <c:auto val="1"/>
        <c:lblAlgn val="ctr"/>
        <c:lblOffset val="100"/>
      </c:catAx>
      <c:valAx>
        <c:axId val="93881472"/>
        <c:scaling>
          <c:orientation val="minMax"/>
          <c:max val="2"/>
          <c:min val="0"/>
        </c:scaling>
        <c:axPos val="l"/>
        <c:title>
          <c:tx>
            <c:rich>
              <a:bodyPr rot="-5400000" vert="horz"/>
              <a:lstStyle/>
              <a:p>
                <a:pPr>
                  <a:defRPr sz="2500">
                    <a:latin typeface="Tahoma" pitchFamily="34" charset="0"/>
                    <a:ea typeface="Tahoma" pitchFamily="34" charset="0"/>
                    <a:cs typeface="Tahoma" pitchFamily="34" charset="0"/>
                  </a:defRPr>
                </a:pPr>
                <a:r>
                  <a:rPr lang="en-US" sz="2500">
                    <a:latin typeface="Tahoma" pitchFamily="34" charset="0"/>
                    <a:ea typeface="Tahoma" pitchFamily="34" charset="0"/>
                    <a:cs typeface="Tahoma" pitchFamily="34" charset="0"/>
                  </a:rPr>
                  <a:t>Slowdown</a:t>
                </a:r>
              </a:p>
            </c:rich>
          </c:tx>
          <c:layout/>
        </c:title>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93875584"/>
        <c:crosses val="autoZero"/>
        <c:crossBetween val="between"/>
      </c:valAx>
    </c:plotArea>
    <c:plotVisOnly val="1"/>
    <c:dispBlanksAs val="gap"/>
  </c:chart>
  <c:externalData r:id="rId1"/>
</c:chartSpace>
</file>

<file path=ppt/charts/chart23.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barChart>
        <c:barDir val="col"/>
        <c:grouping val="clustered"/>
        <c:ser>
          <c:idx val="0"/>
          <c:order val="0"/>
          <c:tx>
            <c:strRef>
              <c:f>Sheet1!$A$5</c:f>
              <c:strCache>
                <c:ptCount val="1"/>
                <c:pt idx="0">
                  <c:v>Slowdown</c:v>
                </c:pt>
              </c:strCache>
            </c:strRef>
          </c:tx>
          <c:spPr>
            <a:solidFill>
              <a:srgbClr val="FF0000"/>
            </a:solidFill>
          </c:spPr>
          <c:dPt>
            <c:idx val="1"/>
            <c:spPr>
              <a:solidFill>
                <a:srgbClr val="0070C0"/>
              </a:solidFill>
            </c:spPr>
          </c:dPt>
          <c:cat>
            <c:strRef>
              <c:f>Sheet1!$B$4:$C$4</c:f>
              <c:strCache>
                <c:ptCount val="2"/>
                <c:pt idx="0">
                  <c:v>bzip2 (core 0)</c:v>
                </c:pt>
                <c:pt idx="1">
                  <c:v>soplex (core 1) </c:v>
                </c:pt>
              </c:strCache>
            </c:strRef>
          </c:cat>
          <c:val>
            <c:numRef>
              <c:f>Sheet1!$B$5:$C$5</c:f>
              <c:numCache>
                <c:formatCode>General</c:formatCode>
                <c:ptCount val="2"/>
                <c:pt idx="0">
                  <c:v>1.86</c:v>
                </c:pt>
                <c:pt idx="1">
                  <c:v>1.48</c:v>
                </c:pt>
              </c:numCache>
            </c:numRef>
          </c:val>
        </c:ser>
        <c:axId val="93909760"/>
        <c:axId val="93911296"/>
      </c:barChart>
      <c:catAx>
        <c:axId val="93909760"/>
        <c:scaling>
          <c:orientation val="minMax"/>
        </c:scaling>
        <c:axPos val="b"/>
        <c:tickLblPos val="nextTo"/>
        <c:txPr>
          <a:bodyPr/>
          <a:lstStyle/>
          <a:p>
            <a:pPr>
              <a:defRPr sz="1800">
                <a:latin typeface="Tahoma" pitchFamily="34" charset="0"/>
                <a:ea typeface="Tahoma" pitchFamily="34" charset="0"/>
                <a:cs typeface="Tahoma" pitchFamily="34" charset="0"/>
              </a:defRPr>
            </a:pPr>
            <a:endParaRPr lang="en-US"/>
          </a:p>
        </c:txPr>
        <c:crossAx val="93911296"/>
        <c:crosses val="autoZero"/>
        <c:auto val="1"/>
        <c:lblAlgn val="ctr"/>
        <c:lblOffset val="100"/>
      </c:catAx>
      <c:valAx>
        <c:axId val="93911296"/>
        <c:scaling>
          <c:orientation val="minMax"/>
        </c:scaling>
        <c:axPos val="l"/>
        <c:title>
          <c:tx>
            <c:rich>
              <a:bodyPr rot="-5400000" vert="horz"/>
              <a:lstStyle/>
              <a:p>
                <a:pPr>
                  <a:defRPr sz="2500">
                    <a:latin typeface="Tahoma" pitchFamily="34" charset="0"/>
                    <a:ea typeface="Tahoma" pitchFamily="34" charset="0"/>
                    <a:cs typeface="Tahoma" pitchFamily="34" charset="0"/>
                  </a:defRPr>
                </a:pPr>
                <a:r>
                  <a:rPr lang="en-US" sz="2500">
                    <a:latin typeface="Tahoma" pitchFamily="34" charset="0"/>
                    <a:ea typeface="Tahoma" pitchFamily="34" charset="0"/>
                    <a:cs typeface="Tahoma" pitchFamily="34" charset="0"/>
                  </a:rPr>
                  <a:t>Slowdown</a:t>
                </a:r>
              </a:p>
            </c:rich>
          </c:tx>
          <c:layout/>
        </c:title>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93909760"/>
        <c:crosses val="autoZero"/>
        <c:crossBetween val="between"/>
      </c:valAx>
    </c:plotArea>
    <c:plotVisOnly val="1"/>
    <c:dispBlanksAs val="gap"/>
  </c:chart>
  <c:externalData r:id="rId1"/>
</c:chartSpace>
</file>

<file path=ppt/charts/chart24.xml><?xml version="1.0" encoding="utf-8"?>
<c:chartSpace xmlns:c="http://schemas.openxmlformats.org/drawingml/2006/chart" xmlns:a="http://schemas.openxmlformats.org/drawingml/2006/main" xmlns:r="http://schemas.openxmlformats.org/officeDocument/2006/relationships">
  <c:lang val="en-US"/>
  <c:chart>
    <c:autoTitleDeleted val="1"/>
    <c:plotArea>
      <c:layout/>
      <c:scatterChart>
        <c:scatterStyle val="lineMarker"/>
        <c:ser>
          <c:idx val="0"/>
          <c:order val="0"/>
          <c:tx>
            <c:strRef>
              <c:f>Sheet1!$R$1</c:f>
              <c:strCache>
                <c:ptCount val="1"/>
                <c:pt idx="0">
                  <c:v>L1-MPKC-Ratio</c:v>
                </c:pt>
              </c:strCache>
            </c:strRef>
          </c:tx>
          <c:spPr>
            <a:ln w="50800">
              <a:solidFill>
                <a:srgbClr val="0070C0"/>
              </a:solidFill>
            </a:ln>
          </c:spPr>
          <c:marker>
            <c:spPr>
              <a:solidFill>
                <a:srgbClr val="0070C0"/>
              </a:solidFill>
              <a:ln>
                <a:solidFill>
                  <a:srgbClr val="0070C0"/>
                </a:solidFill>
              </a:ln>
            </c:spPr>
          </c:marker>
          <c:xVal>
            <c:numRef>
              <c:f>Sheet1!$Q$9:$Q$13</c:f>
              <c:numCache>
                <c:formatCode>General</c:formatCode>
                <c:ptCount val="5"/>
                <c:pt idx="0">
                  <c:v>1.3447893569844782</c:v>
                </c:pt>
                <c:pt idx="1">
                  <c:v>1.2148222333500245</c:v>
                </c:pt>
                <c:pt idx="2">
                  <c:v>1.1421845574387954</c:v>
                </c:pt>
                <c:pt idx="3">
                  <c:v>1.0552414093083951</c:v>
                </c:pt>
                <c:pt idx="4">
                  <c:v>1</c:v>
                </c:pt>
              </c:numCache>
            </c:numRef>
          </c:xVal>
          <c:yVal>
            <c:numRef>
              <c:f>Sheet1!$R$9:$R$13</c:f>
              <c:numCache>
                <c:formatCode>General</c:formatCode>
                <c:ptCount val="5"/>
                <c:pt idx="0">
                  <c:v>1.3169100710908026</c:v>
                </c:pt>
                <c:pt idx="1">
                  <c:v>1.223195054256714</c:v>
                </c:pt>
                <c:pt idx="2">
                  <c:v>1.1298755930673019</c:v>
                </c:pt>
                <c:pt idx="3">
                  <c:v>1.041429452648178</c:v>
                </c:pt>
                <c:pt idx="4">
                  <c:v>1</c:v>
                </c:pt>
              </c:numCache>
            </c:numRef>
          </c:yVal>
        </c:ser>
        <c:axId val="104789504"/>
        <c:axId val="105250816"/>
      </c:scatterChart>
      <c:valAx>
        <c:axId val="104789504"/>
        <c:scaling>
          <c:orientation val="minMax"/>
          <c:max val="1.5"/>
          <c:min val="1"/>
        </c:scaling>
        <c:axPos val="b"/>
        <c:title>
          <c:tx>
            <c:rich>
              <a:bodyPr/>
              <a:lstStyle/>
              <a:p>
                <a:pPr>
                  <a:defRPr sz="2500"/>
                </a:pPr>
                <a:r>
                  <a:rPr lang="en-US" sz="2500"/>
                  <a:t>Cache Access Rate Ratio</a:t>
                </a:r>
              </a:p>
            </c:rich>
          </c:tx>
          <c:layout/>
        </c:title>
        <c:numFmt formatCode="General" sourceLinked="1"/>
        <c:tickLblPos val="nextTo"/>
        <c:crossAx val="105250816"/>
        <c:crosses val="autoZero"/>
        <c:crossBetween val="midCat"/>
      </c:valAx>
      <c:valAx>
        <c:axId val="105250816"/>
        <c:scaling>
          <c:orientation val="minMax"/>
          <c:max val="1.5"/>
          <c:min val="1"/>
        </c:scaling>
        <c:axPos val="l"/>
        <c:title>
          <c:tx>
            <c:rich>
              <a:bodyPr rot="-5400000" vert="horz"/>
              <a:lstStyle/>
              <a:p>
                <a:pPr>
                  <a:defRPr sz="2500"/>
                </a:pPr>
                <a:r>
                  <a:rPr lang="en-US" sz="2500"/>
                  <a:t>Slowdown</a:t>
                </a:r>
              </a:p>
            </c:rich>
          </c:tx>
          <c:layout/>
        </c:title>
        <c:numFmt formatCode="General" sourceLinked="1"/>
        <c:tickLblPos val="nextTo"/>
        <c:crossAx val="104789504"/>
        <c:crosses val="autoZero"/>
        <c:crossBetween val="midCat"/>
      </c:valAx>
    </c:plotArea>
    <c:plotVisOnly val="1"/>
  </c:chart>
  <c:txPr>
    <a:bodyPr/>
    <a:lstStyle/>
    <a:p>
      <a:pPr>
        <a:defRPr sz="2200"/>
      </a:pPr>
      <a:endParaRPr lang="en-US"/>
    </a:p>
  </c:txPr>
  <c:externalData r:id="rId1"/>
</c:chartSpace>
</file>

<file path=ppt/charts/chart25.xml><?xml version="1.0" encoding="utf-8"?>
<c:chartSpace xmlns:c="http://schemas.openxmlformats.org/drawingml/2006/chart" xmlns:a="http://schemas.openxmlformats.org/drawingml/2006/main" xmlns:r="http://schemas.openxmlformats.org/officeDocument/2006/relationships">
  <c:lang val="en-US"/>
  <c:chart>
    <c:autoTitleDeleted val="1"/>
    <c:plotArea>
      <c:layout/>
      <c:scatterChart>
        <c:scatterStyle val="lineMarker"/>
        <c:ser>
          <c:idx val="0"/>
          <c:order val="0"/>
          <c:tx>
            <c:strRef>
              <c:f>Sheet1!$R$1</c:f>
              <c:strCache>
                <c:ptCount val="1"/>
                <c:pt idx="0">
                  <c:v>L1-MPKC-Ratio</c:v>
                </c:pt>
              </c:strCache>
            </c:strRef>
          </c:tx>
          <c:spPr>
            <a:ln w="50800">
              <a:solidFill>
                <a:schemeClr val="accent1"/>
              </a:solidFill>
            </a:ln>
          </c:spPr>
          <c:marker>
            <c:spPr>
              <a:solidFill>
                <a:srgbClr val="0070C0"/>
              </a:solidFill>
              <a:ln>
                <a:solidFill>
                  <a:srgbClr val="0070C0"/>
                </a:solidFill>
              </a:ln>
            </c:spPr>
          </c:marker>
          <c:xVal>
            <c:numRef>
              <c:f>Sheet1!$Q$153:$Q$157</c:f>
              <c:numCache>
                <c:formatCode>General</c:formatCode>
                <c:ptCount val="5"/>
                <c:pt idx="0">
                  <c:v>2.1966893865628037</c:v>
                </c:pt>
                <c:pt idx="1">
                  <c:v>2.1222953904045148</c:v>
                </c:pt>
                <c:pt idx="2">
                  <c:v>2.1005586592178771</c:v>
                </c:pt>
                <c:pt idx="3">
                  <c:v>1.3460620525059666</c:v>
                </c:pt>
                <c:pt idx="4">
                  <c:v>1</c:v>
                </c:pt>
              </c:numCache>
            </c:numRef>
          </c:xVal>
          <c:yVal>
            <c:numRef>
              <c:f>Sheet1!$R$153:$R$157</c:f>
              <c:numCache>
                <c:formatCode>General</c:formatCode>
                <c:ptCount val="5"/>
                <c:pt idx="0">
                  <c:v>2.0450190909383319</c:v>
                </c:pt>
                <c:pt idx="1">
                  <c:v>1.9809388816710543</c:v>
                </c:pt>
                <c:pt idx="2">
                  <c:v>1.96853451730054</c:v>
                </c:pt>
                <c:pt idx="3">
                  <c:v>1.3130628287794766</c:v>
                </c:pt>
                <c:pt idx="4">
                  <c:v>1</c:v>
                </c:pt>
              </c:numCache>
            </c:numRef>
          </c:yVal>
        </c:ser>
        <c:axId val="105261696"/>
        <c:axId val="105268352"/>
      </c:scatterChart>
      <c:valAx>
        <c:axId val="105261696"/>
        <c:scaling>
          <c:orientation val="minMax"/>
          <c:min val="1"/>
        </c:scaling>
        <c:axPos val="b"/>
        <c:title>
          <c:tx>
            <c:rich>
              <a:bodyPr/>
              <a:lstStyle/>
              <a:p>
                <a:pPr>
                  <a:defRPr sz="2500"/>
                </a:pPr>
                <a:r>
                  <a:rPr lang="en-US" sz="2500"/>
                  <a:t>Cache Access Rate Ratio</a:t>
                </a:r>
              </a:p>
            </c:rich>
          </c:tx>
          <c:layout/>
        </c:title>
        <c:numFmt formatCode="General" sourceLinked="1"/>
        <c:tickLblPos val="nextTo"/>
        <c:crossAx val="105268352"/>
        <c:crosses val="autoZero"/>
        <c:crossBetween val="midCat"/>
      </c:valAx>
      <c:valAx>
        <c:axId val="105268352"/>
        <c:scaling>
          <c:orientation val="minMax"/>
          <c:min val="1"/>
        </c:scaling>
        <c:axPos val="l"/>
        <c:title>
          <c:tx>
            <c:rich>
              <a:bodyPr rot="-5400000" vert="horz"/>
              <a:lstStyle/>
              <a:p>
                <a:pPr>
                  <a:defRPr sz="2500"/>
                </a:pPr>
                <a:r>
                  <a:rPr lang="en-US" sz="2500"/>
                  <a:t>Slowdown</a:t>
                </a:r>
              </a:p>
            </c:rich>
          </c:tx>
          <c:layout/>
        </c:title>
        <c:numFmt formatCode="General" sourceLinked="1"/>
        <c:tickLblPos val="nextTo"/>
        <c:crossAx val="105261696"/>
        <c:crosses val="autoZero"/>
        <c:crossBetween val="midCat"/>
      </c:valAx>
    </c:plotArea>
    <c:plotVisOnly val="1"/>
  </c:chart>
  <c:txPr>
    <a:bodyPr/>
    <a:lstStyle/>
    <a:p>
      <a:pPr>
        <a:defRPr sz="2200"/>
      </a:pPr>
      <a:endParaRPr lang="en-US"/>
    </a:p>
  </c:txPr>
  <c:externalData r:id="rId1"/>
</c:chartSpace>
</file>

<file path=ppt/charts/chart26.xml><?xml version="1.0" encoding="utf-8"?>
<c:chartSpace xmlns:c="http://schemas.openxmlformats.org/drawingml/2006/chart" xmlns:a="http://schemas.openxmlformats.org/drawingml/2006/main" xmlns:r="http://schemas.openxmlformats.org/officeDocument/2006/relationships">
  <c:lang val="en-US"/>
  <c:chart>
    <c:plotArea>
      <c:layout/>
      <c:barChart>
        <c:barDir val="col"/>
        <c:grouping val="clustered"/>
        <c:ser>
          <c:idx val="0"/>
          <c:order val="0"/>
          <c:tx>
            <c:strRef>
              <c:f>Sheet1!$B$2</c:f>
              <c:strCache>
                <c:ptCount val="1"/>
                <c:pt idx="0">
                  <c:v>FRFCFS</c:v>
                </c:pt>
              </c:strCache>
            </c:strRef>
          </c:tx>
          <c:cat>
            <c:strRef>
              <c:f>Sheet1!$A$3</c:f>
              <c:strCache>
                <c:ptCount val="1"/>
                <c:pt idx="0">
                  <c:v>Latency (in ns)</c:v>
                </c:pt>
              </c:strCache>
            </c:strRef>
          </c:cat>
          <c:val>
            <c:numRef>
              <c:f>Sheet1!$B$3</c:f>
              <c:numCache>
                <c:formatCode>General</c:formatCode>
                <c:ptCount val="1"/>
                <c:pt idx="0">
                  <c:v>1</c:v>
                </c:pt>
              </c:numCache>
            </c:numRef>
          </c:val>
        </c:ser>
        <c:ser>
          <c:idx val="1"/>
          <c:order val="1"/>
          <c:tx>
            <c:strRef>
              <c:f>Sheet1!$C$2</c:f>
              <c:strCache>
                <c:ptCount val="1"/>
                <c:pt idx="0">
                  <c:v>FRFCFS-Cap</c:v>
                </c:pt>
              </c:strCache>
            </c:strRef>
          </c:tx>
          <c:cat>
            <c:strRef>
              <c:f>Sheet1!$A$3</c:f>
              <c:strCache>
                <c:ptCount val="1"/>
                <c:pt idx="0">
                  <c:v>Latency (in ns)</c:v>
                </c:pt>
              </c:strCache>
            </c:strRef>
          </c:cat>
          <c:val>
            <c:numRef>
              <c:f>Sheet1!$C$3</c:f>
              <c:numCache>
                <c:formatCode>General</c:formatCode>
                <c:ptCount val="1"/>
                <c:pt idx="0">
                  <c:v>1</c:v>
                </c:pt>
              </c:numCache>
            </c:numRef>
          </c:val>
        </c:ser>
        <c:ser>
          <c:idx val="2"/>
          <c:order val="2"/>
          <c:tx>
            <c:strRef>
              <c:f>Sheet1!$D$2</c:f>
              <c:strCache>
                <c:ptCount val="1"/>
                <c:pt idx="0">
                  <c:v>PARBS</c:v>
                </c:pt>
              </c:strCache>
            </c:strRef>
          </c:tx>
          <c:cat>
            <c:strRef>
              <c:f>Sheet1!$A$3</c:f>
              <c:strCache>
                <c:ptCount val="1"/>
                <c:pt idx="0">
                  <c:v>Latency (in ns)</c:v>
                </c:pt>
              </c:strCache>
            </c:strRef>
          </c:cat>
          <c:val>
            <c:numRef>
              <c:f>Sheet1!$D$3</c:f>
              <c:numCache>
                <c:formatCode>General</c:formatCode>
                <c:ptCount val="1"/>
                <c:pt idx="0">
                  <c:v>11</c:v>
                </c:pt>
              </c:numCache>
            </c:numRef>
          </c:val>
        </c:ser>
        <c:ser>
          <c:idx val="3"/>
          <c:order val="3"/>
          <c:tx>
            <c:strRef>
              <c:f>Sheet1!$E$2</c:f>
              <c:strCache>
                <c:ptCount val="1"/>
                <c:pt idx="0">
                  <c:v>ATLAS</c:v>
                </c:pt>
              </c:strCache>
            </c:strRef>
          </c:tx>
          <c:cat>
            <c:strRef>
              <c:f>Sheet1!$A$3</c:f>
              <c:strCache>
                <c:ptCount val="1"/>
                <c:pt idx="0">
                  <c:v>Latency (in ns)</c:v>
                </c:pt>
              </c:strCache>
            </c:strRef>
          </c:cat>
          <c:val>
            <c:numRef>
              <c:f>Sheet1!$E$3</c:f>
              <c:numCache>
                <c:formatCode>General</c:formatCode>
                <c:ptCount val="1"/>
                <c:pt idx="0">
                  <c:v>5.3</c:v>
                </c:pt>
              </c:numCache>
            </c:numRef>
          </c:val>
        </c:ser>
        <c:ser>
          <c:idx val="4"/>
          <c:order val="4"/>
          <c:tx>
            <c:strRef>
              <c:f>Sheet1!$F$2</c:f>
              <c:strCache>
                <c:ptCount val="1"/>
                <c:pt idx="0">
                  <c:v>TCM</c:v>
                </c:pt>
              </c:strCache>
            </c:strRef>
          </c:tx>
          <c:cat>
            <c:strRef>
              <c:f>Sheet1!$A$3</c:f>
              <c:strCache>
                <c:ptCount val="1"/>
                <c:pt idx="0">
                  <c:v>Latency (in ns)</c:v>
                </c:pt>
              </c:strCache>
            </c:strRef>
          </c:cat>
          <c:val>
            <c:numRef>
              <c:f>Sheet1!$F$3</c:f>
              <c:numCache>
                <c:formatCode>General</c:formatCode>
                <c:ptCount val="1"/>
                <c:pt idx="0">
                  <c:v>8.1</c:v>
                </c:pt>
              </c:numCache>
            </c:numRef>
          </c:val>
        </c:ser>
        <c:ser>
          <c:idx val="5"/>
          <c:order val="5"/>
          <c:tx>
            <c:strRef>
              <c:f>Sheet1!$G$2</c:f>
              <c:strCache>
                <c:ptCount val="1"/>
                <c:pt idx="0">
                  <c:v>Blacklisting</c:v>
                </c:pt>
              </c:strCache>
            </c:strRef>
          </c:tx>
          <c:cat>
            <c:strRef>
              <c:f>Sheet1!$A$3</c:f>
              <c:strCache>
                <c:ptCount val="1"/>
                <c:pt idx="0">
                  <c:v>Latency (in ns)</c:v>
                </c:pt>
              </c:strCache>
            </c:strRef>
          </c:cat>
          <c:val>
            <c:numRef>
              <c:f>Sheet1!$G$3</c:f>
              <c:numCache>
                <c:formatCode>General</c:formatCode>
                <c:ptCount val="1"/>
                <c:pt idx="0">
                  <c:v>1.7</c:v>
                </c:pt>
              </c:numCache>
            </c:numRef>
          </c:val>
        </c:ser>
        <c:axId val="105329792"/>
        <c:axId val="105331328"/>
      </c:barChart>
      <c:catAx>
        <c:axId val="105329792"/>
        <c:scaling>
          <c:orientation val="minMax"/>
        </c:scaling>
        <c:delete val="1"/>
        <c:axPos val="b"/>
        <c:tickLblPos val="none"/>
        <c:crossAx val="105331328"/>
        <c:crosses val="autoZero"/>
        <c:auto val="1"/>
        <c:lblAlgn val="ctr"/>
        <c:lblOffset val="100"/>
      </c:catAx>
      <c:valAx>
        <c:axId val="105331328"/>
        <c:scaling>
          <c:orientation val="minMax"/>
        </c:scaling>
        <c:axPos val="l"/>
        <c:majorGridlines/>
        <c:title>
          <c:tx>
            <c:rich>
              <a:bodyPr rot="-5400000" vert="horz"/>
              <a:lstStyle/>
              <a:p>
                <a:pPr>
                  <a:defRPr/>
                </a:pPr>
                <a:r>
                  <a:rPr lang="en-US"/>
                  <a:t>Latency (in ns)</a:t>
                </a:r>
              </a:p>
            </c:rich>
          </c:tx>
        </c:title>
        <c:numFmt formatCode="General" sourceLinked="1"/>
        <c:tickLblPos val="nextTo"/>
        <c:crossAx val="105329792"/>
        <c:crosses val="autoZero"/>
        <c:crossBetween val="between"/>
      </c:valAx>
    </c:plotArea>
    <c:legend>
      <c:legendPos val="r"/>
    </c:legend>
    <c:plotVisOnly val="1"/>
    <c:dispBlanksAs val="gap"/>
  </c:chart>
  <c:txPr>
    <a:bodyPr/>
    <a:lstStyle/>
    <a:p>
      <a:pPr>
        <a:defRPr sz="1700"/>
      </a:pPr>
      <a:endParaRPr lang="en-US"/>
    </a:p>
  </c:txPr>
  <c:externalData r:id="rId1"/>
</c:chartSpace>
</file>

<file path=ppt/charts/chart27.xml><?xml version="1.0" encoding="utf-8"?>
<c:chartSpace xmlns:c="http://schemas.openxmlformats.org/drawingml/2006/chart" xmlns:a="http://schemas.openxmlformats.org/drawingml/2006/main" xmlns:r="http://schemas.openxmlformats.org/officeDocument/2006/relationships">
  <c:lang val="en-US"/>
  <c:chart>
    <c:plotArea>
      <c:layout/>
      <c:barChart>
        <c:barDir val="col"/>
        <c:grouping val="clustered"/>
        <c:ser>
          <c:idx val="0"/>
          <c:order val="0"/>
          <c:tx>
            <c:strRef>
              <c:f>Sheet1!$B$6</c:f>
              <c:strCache>
                <c:ptCount val="1"/>
                <c:pt idx="0">
                  <c:v>FRFCFS</c:v>
                </c:pt>
              </c:strCache>
            </c:strRef>
          </c:tx>
          <c:cat>
            <c:strRef>
              <c:f>Sheet1!$A$7</c:f>
              <c:strCache>
                <c:ptCount val="1"/>
                <c:pt idx="0">
                  <c:v>Area (in square um)</c:v>
                </c:pt>
              </c:strCache>
            </c:strRef>
          </c:cat>
          <c:val>
            <c:numRef>
              <c:f>Sheet1!$B$7</c:f>
              <c:numCache>
                <c:formatCode>General</c:formatCode>
                <c:ptCount val="1"/>
                <c:pt idx="0">
                  <c:v>41000</c:v>
                </c:pt>
              </c:numCache>
            </c:numRef>
          </c:val>
        </c:ser>
        <c:ser>
          <c:idx val="1"/>
          <c:order val="1"/>
          <c:tx>
            <c:strRef>
              <c:f>Sheet1!$C$6</c:f>
              <c:strCache>
                <c:ptCount val="1"/>
                <c:pt idx="0">
                  <c:v>FRFCFS-Cap</c:v>
                </c:pt>
              </c:strCache>
            </c:strRef>
          </c:tx>
          <c:cat>
            <c:strRef>
              <c:f>Sheet1!$A$7</c:f>
              <c:strCache>
                <c:ptCount val="1"/>
                <c:pt idx="0">
                  <c:v>Area (in square um)</c:v>
                </c:pt>
              </c:strCache>
            </c:strRef>
          </c:cat>
          <c:val>
            <c:numRef>
              <c:f>Sheet1!$C$7</c:f>
              <c:numCache>
                <c:formatCode>General</c:formatCode>
                <c:ptCount val="1"/>
                <c:pt idx="0">
                  <c:v>41003</c:v>
                </c:pt>
              </c:numCache>
            </c:numRef>
          </c:val>
        </c:ser>
        <c:ser>
          <c:idx val="2"/>
          <c:order val="2"/>
          <c:tx>
            <c:strRef>
              <c:f>Sheet1!$D$6</c:f>
              <c:strCache>
                <c:ptCount val="1"/>
                <c:pt idx="0">
                  <c:v>PARBS</c:v>
                </c:pt>
              </c:strCache>
            </c:strRef>
          </c:tx>
          <c:cat>
            <c:strRef>
              <c:f>Sheet1!$A$7</c:f>
              <c:strCache>
                <c:ptCount val="1"/>
                <c:pt idx="0">
                  <c:v>Area (in square um)</c:v>
                </c:pt>
              </c:strCache>
            </c:strRef>
          </c:cat>
          <c:val>
            <c:numRef>
              <c:f>Sheet1!$D$7</c:f>
              <c:numCache>
                <c:formatCode>General</c:formatCode>
                <c:ptCount val="1"/>
                <c:pt idx="0">
                  <c:v>98464</c:v>
                </c:pt>
              </c:numCache>
            </c:numRef>
          </c:val>
        </c:ser>
        <c:ser>
          <c:idx val="3"/>
          <c:order val="3"/>
          <c:tx>
            <c:strRef>
              <c:f>Sheet1!$E$6</c:f>
              <c:strCache>
                <c:ptCount val="1"/>
                <c:pt idx="0">
                  <c:v>ATLAS</c:v>
                </c:pt>
              </c:strCache>
            </c:strRef>
          </c:tx>
          <c:cat>
            <c:strRef>
              <c:f>Sheet1!$A$7</c:f>
              <c:strCache>
                <c:ptCount val="1"/>
                <c:pt idx="0">
                  <c:v>Area (in square um)</c:v>
                </c:pt>
              </c:strCache>
            </c:strRef>
          </c:cat>
          <c:val>
            <c:numRef>
              <c:f>Sheet1!$E$7</c:f>
              <c:numCache>
                <c:formatCode>General</c:formatCode>
                <c:ptCount val="1"/>
                <c:pt idx="0">
                  <c:v>68406</c:v>
                </c:pt>
              </c:numCache>
            </c:numRef>
          </c:val>
        </c:ser>
        <c:ser>
          <c:idx val="4"/>
          <c:order val="4"/>
          <c:tx>
            <c:strRef>
              <c:f>Sheet1!$F$6</c:f>
              <c:strCache>
                <c:ptCount val="1"/>
                <c:pt idx="0">
                  <c:v>TCM</c:v>
                </c:pt>
              </c:strCache>
            </c:strRef>
          </c:tx>
          <c:cat>
            <c:strRef>
              <c:f>Sheet1!$A$7</c:f>
              <c:strCache>
                <c:ptCount val="1"/>
                <c:pt idx="0">
                  <c:v>Area (in square um)</c:v>
                </c:pt>
              </c:strCache>
            </c:strRef>
          </c:cat>
          <c:val>
            <c:numRef>
              <c:f>Sheet1!$F$7</c:f>
              <c:numCache>
                <c:formatCode>General</c:formatCode>
                <c:ptCount val="1"/>
                <c:pt idx="0">
                  <c:v>73797</c:v>
                </c:pt>
              </c:numCache>
            </c:numRef>
          </c:val>
        </c:ser>
        <c:ser>
          <c:idx val="5"/>
          <c:order val="5"/>
          <c:tx>
            <c:strRef>
              <c:f>Sheet1!$G$6</c:f>
              <c:strCache>
                <c:ptCount val="1"/>
                <c:pt idx="0">
                  <c:v>Blacklisting</c:v>
                </c:pt>
              </c:strCache>
            </c:strRef>
          </c:tx>
          <c:cat>
            <c:strRef>
              <c:f>Sheet1!$A$7</c:f>
              <c:strCache>
                <c:ptCount val="1"/>
                <c:pt idx="0">
                  <c:v>Area (in square um)</c:v>
                </c:pt>
              </c:strCache>
            </c:strRef>
          </c:cat>
          <c:val>
            <c:numRef>
              <c:f>Sheet1!$G$7</c:f>
              <c:numCache>
                <c:formatCode>General</c:formatCode>
                <c:ptCount val="1"/>
                <c:pt idx="0">
                  <c:v>42331</c:v>
                </c:pt>
              </c:numCache>
            </c:numRef>
          </c:val>
        </c:ser>
        <c:axId val="105355520"/>
        <c:axId val="106041344"/>
      </c:barChart>
      <c:catAx>
        <c:axId val="105355520"/>
        <c:scaling>
          <c:orientation val="minMax"/>
        </c:scaling>
        <c:delete val="1"/>
        <c:axPos val="b"/>
        <c:tickLblPos val="none"/>
        <c:crossAx val="106041344"/>
        <c:crosses val="autoZero"/>
        <c:auto val="1"/>
        <c:lblAlgn val="ctr"/>
        <c:lblOffset val="100"/>
      </c:catAx>
      <c:valAx>
        <c:axId val="106041344"/>
        <c:scaling>
          <c:orientation val="minMax"/>
        </c:scaling>
        <c:axPos val="l"/>
        <c:majorGridlines/>
        <c:title>
          <c:tx>
            <c:rich>
              <a:bodyPr rot="-5400000" vert="horz"/>
              <a:lstStyle/>
              <a:p>
                <a:pPr>
                  <a:defRPr/>
                </a:pPr>
                <a:r>
                  <a:rPr lang="en-US"/>
                  <a:t>Area (in square um)</a:t>
                </a:r>
              </a:p>
            </c:rich>
          </c:tx>
        </c:title>
        <c:numFmt formatCode="General" sourceLinked="1"/>
        <c:tickLblPos val="nextTo"/>
        <c:crossAx val="105355520"/>
        <c:crosses val="autoZero"/>
        <c:crossBetween val="between"/>
      </c:valAx>
    </c:plotArea>
    <c:legend>
      <c:legendPos val="r"/>
    </c:legend>
    <c:plotVisOnly val="1"/>
    <c:dispBlanksAs val="gap"/>
  </c:chart>
  <c:txPr>
    <a:bodyPr/>
    <a:lstStyle/>
    <a:p>
      <a:pPr>
        <a:defRPr sz="1700"/>
      </a:pPr>
      <a:endParaRPr lang="en-US"/>
    </a:p>
  </c:txPr>
  <c:externalData r:id="rId1"/>
</c:chartSpace>
</file>

<file path=ppt/charts/chart28.xml><?xml version="1.0" encoding="utf-8"?>
<c:chartSpace xmlns:c="http://schemas.openxmlformats.org/drawingml/2006/chart" xmlns:a="http://schemas.openxmlformats.org/drawingml/2006/main" xmlns:r="http://schemas.openxmlformats.org/officeDocument/2006/relationships">
  <c:lang val="en-US"/>
  <c:chart>
    <c:plotArea>
      <c:layout/>
      <c:scatterChart>
        <c:scatterStyle val="smoothMarker"/>
        <c:ser>
          <c:idx val="0"/>
          <c:order val="0"/>
          <c:tx>
            <c:strRef>
              <c:f>'Streak Length Distribution'!$B$2</c:f>
              <c:strCache>
                <c:ptCount val="1"/>
                <c:pt idx="0">
                  <c:v>FRFCFS</c:v>
                </c:pt>
              </c:strCache>
            </c:strRef>
          </c:tx>
          <c:marker>
            <c:symbol val="none"/>
          </c:marker>
          <c:xVal>
            <c:numRef>
              <c:f>'Streak Length Distribution'!$A$3:$A$18</c:f>
              <c:numCache>
                <c:formatCode>General</c:formatCode>
                <c:ptCount val="1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numCache>
            </c:numRef>
          </c:xVal>
          <c:yVal>
            <c:numRef>
              <c:f>'Streak Length Distribution'!$B$3:$B$18</c:f>
              <c:numCache>
                <c:formatCode>General</c:formatCode>
                <c:ptCount val="16"/>
                <c:pt idx="0">
                  <c:v>5.7694772859495536E-2</c:v>
                </c:pt>
                <c:pt idx="1">
                  <c:v>0.26886099415262465</c:v>
                </c:pt>
                <c:pt idx="2">
                  <c:v>0.15638527604942268</c:v>
                </c:pt>
                <c:pt idx="3">
                  <c:v>4.3386942502440504E-2</c:v>
                </c:pt>
                <c:pt idx="4">
                  <c:v>0.109108299724887</c:v>
                </c:pt>
                <c:pt idx="5">
                  <c:v>4.3781369252462697E-2</c:v>
                </c:pt>
                <c:pt idx="6">
                  <c:v>2.9680612939169612E-2</c:v>
                </c:pt>
                <c:pt idx="7">
                  <c:v>6.8669697178862704E-2</c:v>
                </c:pt>
                <c:pt idx="8">
                  <c:v>3.185982073304211E-2</c:v>
                </c:pt>
                <c:pt idx="9">
                  <c:v>2.0263674282389801E-2</c:v>
                </c:pt>
                <c:pt idx="10">
                  <c:v>2.2778144813781299E-2</c:v>
                </c:pt>
                <c:pt idx="11">
                  <c:v>2.1299044501198152E-2</c:v>
                </c:pt>
                <c:pt idx="12">
                  <c:v>9.8064350724266936E-3</c:v>
                </c:pt>
                <c:pt idx="13">
                  <c:v>1.9879108201118302E-2</c:v>
                </c:pt>
                <c:pt idx="14">
                  <c:v>1.0797432281857401E-2</c:v>
                </c:pt>
                <c:pt idx="15">
                  <c:v>8.5748375454823736E-2</c:v>
                </c:pt>
              </c:numCache>
            </c:numRef>
          </c:yVal>
          <c:smooth val="1"/>
        </c:ser>
        <c:ser>
          <c:idx val="1"/>
          <c:order val="1"/>
          <c:tx>
            <c:strRef>
              <c:f>'Streak Length Distribution'!$C$2</c:f>
              <c:strCache>
                <c:ptCount val="1"/>
                <c:pt idx="0">
                  <c:v>PARBS</c:v>
                </c:pt>
              </c:strCache>
            </c:strRef>
          </c:tx>
          <c:marker>
            <c:symbol val="none"/>
          </c:marker>
          <c:xVal>
            <c:numRef>
              <c:f>'Streak Length Distribution'!$A$3:$A$18</c:f>
              <c:numCache>
                <c:formatCode>General</c:formatCode>
                <c:ptCount val="1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numCache>
            </c:numRef>
          </c:xVal>
          <c:yVal>
            <c:numRef>
              <c:f>'Streak Length Distribution'!$C$3:$C$18</c:f>
              <c:numCache>
                <c:formatCode>General</c:formatCode>
                <c:ptCount val="16"/>
                <c:pt idx="0">
                  <c:v>5.5693246649860702E-2</c:v>
                </c:pt>
                <c:pt idx="1">
                  <c:v>0.27277696696298442</c:v>
                </c:pt>
                <c:pt idx="2">
                  <c:v>0.11950643492105625</c:v>
                </c:pt>
                <c:pt idx="3">
                  <c:v>4.4473928618813913E-2</c:v>
                </c:pt>
                <c:pt idx="4">
                  <c:v>6.9284861350669996E-2</c:v>
                </c:pt>
                <c:pt idx="5">
                  <c:v>4.2128167705983786E-2</c:v>
                </c:pt>
                <c:pt idx="6">
                  <c:v>2.75653443014462E-2</c:v>
                </c:pt>
                <c:pt idx="7">
                  <c:v>4.2160010614302801E-2</c:v>
                </c:pt>
                <c:pt idx="8">
                  <c:v>4.0504179381716895E-2</c:v>
                </c:pt>
                <c:pt idx="9">
                  <c:v>3.1524479235770203E-2</c:v>
                </c:pt>
                <c:pt idx="10">
                  <c:v>5.8378665251426508E-2</c:v>
                </c:pt>
                <c:pt idx="11">
                  <c:v>2.9550218919994795E-2</c:v>
                </c:pt>
                <c:pt idx="12">
                  <c:v>1.9111052142762465E-2</c:v>
                </c:pt>
                <c:pt idx="13">
                  <c:v>3.0388748839060602E-2</c:v>
                </c:pt>
                <c:pt idx="14">
                  <c:v>1.488655963911379E-2</c:v>
                </c:pt>
                <c:pt idx="15">
                  <c:v>0.10206713546503936</c:v>
                </c:pt>
              </c:numCache>
            </c:numRef>
          </c:yVal>
          <c:smooth val="1"/>
        </c:ser>
        <c:ser>
          <c:idx val="2"/>
          <c:order val="2"/>
          <c:tx>
            <c:strRef>
              <c:f>'Streak Length Distribution'!$D$2</c:f>
              <c:strCache>
                <c:ptCount val="1"/>
                <c:pt idx="0">
                  <c:v>TCM</c:v>
                </c:pt>
              </c:strCache>
            </c:strRef>
          </c:tx>
          <c:marker>
            <c:symbol val="none"/>
          </c:marker>
          <c:xVal>
            <c:numRef>
              <c:f>'Streak Length Distribution'!$A$3:$A$18</c:f>
              <c:numCache>
                <c:formatCode>General</c:formatCode>
                <c:ptCount val="1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numCache>
            </c:numRef>
          </c:xVal>
          <c:yVal>
            <c:numRef>
              <c:f>'Streak Length Distribution'!$D$3:$D$18</c:f>
              <c:numCache>
                <c:formatCode>General</c:formatCode>
                <c:ptCount val="16"/>
                <c:pt idx="0">
                  <c:v>5.7694772859495536E-2</c:v>
                </c:pt>
                <c:pt idx="1">
                  <c:v>0.26886099415262465</c:v>
                </c:pt>
                <c:pt idx="2">
                  <c:v>0.15638527604942268</c:v>
                </c:pt>
                <c:pt idx="3">
                  <c:v>4.3386942502440504E-2</c:v>
                </c:pt>
                <c:pt idx="4">
                  <c:v>0.109108299724887</c:v>
                </c:pt>
                <c:pt idx="5">
                  <c:v>4.3781369252462697E-2</c:v>
                </c:pt>
                <c:pt idx="6">
                  <c:v>2.9680612939169612E-2</c:v>
                </c:pt>
                <c:pt idx="7">
                  <c:v>6.8669697178862704E-2</c:v>
                </c:pt>
                <c:pt idx="8">
                  <c:v>3.185982073304211E-2</c:v>
                </c:pt>
                <c:pt idx="9">
                  <c:v>2.0263674282389801E-2</c:v>
                </c:pt>
                <c:pt idx="10">
                  <c:v>2.2778144813781299E-2</c:v>
                </c:pt>
                <c:pt idx="11">
                  <c:v>2.1299044501198152E-2</c:v>
                </c:pt>
                <c:pt idx="12">
                  <c:v>9.8064350724266936E-3</c:v>
                </c:pt>
                <c:pt idx="13">
                  <c:v>1.9879108201118302E-2</c:v>
                </c:pt>
                <c:pt idx="14">
                  <c:v>1.0797432281857401E-2</c:v>
                </c:pt>
                <c:pt idx="15">
                  <c:v>8.5748375454823736E-2</c:v>
                </c:pt>
              </c:numCache>
            </c:numRef>
          </c:yVal>
          <c:smooth val="1"/>
        </c:ser>
        <c:ser>
          <c:idx val="3"/>
          <c:order val="3"/>
          <c:tx>
            <c:strRef>
              <c:f>'Streak Length Distribution'!$E$2</c:f>
              <c:strCache>
                <c:ptCount val="1"/>
                <c:pt idx="0">
                  <c:v>Blacklisting</c:v>
                </c:pt>
              </c:strCache>
            </c:strRef>
          </c:tx>
          <c:marker>
            <c:symbol val="none"/>
          </c:marker>
          <c:xVal>
            <c:numRef>
              <c:f>'Streak Length Distribution'!$A$3:$A$18</c:f>
              <c:numCache>
                <c:formatCode>General</c:formatCode>
                <c:ptCount val="1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numCache>
            </c:numRef>
          </c:xVal>
          <c:yVal>
            <c:numRef>
              <c:f>'Streak Length Distribution'!$E$3:$E$18</c:f>
              <c:numCache>
                <c:formatCode>General</c:formatCode>
                <c:ptCount val="16"/>
                <c:pt idx="0">
                  <c:v>0.19291711027090799</c:v>
                </c:pt>
                <c:pt idx="1">
                  <c:v>0.37377651088222424</c:v>
                </c:pt>
                <c:pt idx="2">
                  <c:v>0.13575694754490444</c:v>
                </c:pt>
                <c:pt idx="3">
                  <c:v>8.3086423993031747E-2</c:v>
                </c:pt>
                <c:pt idx="4">
                  <c:v>5.9195798846681302E-2</c:v>
                </c:pt>
                <c:pt idx="5">
                  <c:v>4.58018127152326E-2</c:v>
                </c:pt>
                <c:pt idx="6">
                  <c:v>2.8695600590709198E-2</c:v>
                </c:pt>
                <c:pt idx="7">
                  <c:v>2.0830926682756233E-2</c:v>
                </c:pt>
                <c:pt idx="8">
                  <c:v>1.4920713221956101E-2</c:v>
                </c:pt>
                <c:pt idx="9">
                  <c:v>1.1427037119137857E-2</c:v>
                </c:pt>
                <c:pt idx="10">
                  <c:v>7.5899254744874389E-3</c:v>
                </c:pt>
                <c:pt idx="11">
                  <c:v>6.2567711439213882E-3</c:v>
                </c:pt>
                <c:pt idx="12">
                  <c:v>4.4240742070541699E-3</c:v>
                </c:pt>
                <c:pt idx="13">
                  <c:v>3.4093782880050636E-3</c:v>
                </c:pt>
                <c:pt idx="14">
                  <c:v>1.9201168929698746E-3</c:v>
                </c:pt>
                <c:pt idx="15">
                  <c:v>9.9908521260221247E-3</c:v>
                </c:pt>
              </c:numCache>
            </c:numRef>
          </c:yVal>
          <c:smooth val="1"/>
        </c:ser>
        <c:axId val="106088320"/>
        <c:axId val="106110976"/>
      </c:scatterChart>
      <c:valAx>
        <c:axId val="106088320"/>
        <c:scaling>
          <c:orientation val="minMax"/>
        </c:scaling>
        <c:axPos val="b"/>
        <c:title>
          <c:tx>
            <c:rich>
              <a:bodyPr/>
              <a:lstStyle/>
              <a:p>
                <a:pPr>
                  <a:defRPr/>
                </a:pPr>
                <a:r>
                  <a:rPr lang="en-US"/>
                  <a:t>Streak Length</a:t>
                </a:r>
              </a:p>
            </c:rich>
          </c:tx>
        </c:title>
        <c:numFmt formatCode="General" sourceLinked="1"/>
        <c:tickLblPos val="nextTo"/>
        <c:crossAx val="106110976"/>
        <c:crosses val="autoZero"/>
        <c:crossBetween val="midCat"/>
      </c:valAx>
      <c:valAx>
        <c:axId val="106110976"/>
        <c:scaling>
          <c:orientation val="minMax"/>
        </c:scaling>
        <c:axPos val="l"/>
        <c:majorGridlines/>
        <c:title>
          <c:tx>
            <c:rich>
              <a:bodyPr rot="-5400000" vert="horz"/>
              <a:lstStyle/>
              <a:p>
                <a:pPr>
                  <a:defRPr/>
                </a:pPr>
                <a:r>
                  <a:rPr lang="en-US"/>
                  <a:t>Fraction of Requests</a:t>
                </a:r>
              </a:p>
            </c:rich>
          </c:tx>
        </c:title>
        <c:numFmt formatCode="General" sourceLinked="1"/>
        <c:tickLblPos val="nextTo"/>
        <c:crossAx val="106088320"/>
        <c:crosses val="autoZero"/>
        <c:crossBetween val="midCat"/>
      </c:valAx>
    </c:plotArea>
    <c:legend>
      <c:legendPos val="r"/>
      <c:txPr>
        <a:bodyPr/>
        <a:lstStyle/>
        <a:p>
          <a:pPr>
            <a:defRPr sz="1700"/>
          </a:pPr>
          <a:endParaRPr lang="en-US"/>
        </a:p>
      </c:txPr>
    </c:legend>
    <c:plotVisOnly val="1"/>
    <c:dispBlanksAs val="gap"/>
  </c:chart>
  <c:txPr>
    <a:bodyPr/>
    <a:lstStyle/>
    <a:p>
      <a:pPr>
        <a:defRPr sz="1500"/>
      </a:pPr>
      <a:endParaRPr lang="en-US"/>
    </a:p>
  </c:txPr>
  <c:externalData r:id="rId1"/>
</c:chartSpace>
</file>

<file path=ppt/charts/chart29.xml><?xml version="1.0" encoding="utf-8"?>
<c:chartSpace xmlns:c="http://schemas.openxmlformats.org/drawingml/2006/chart" xmlns:a="http://schemas.openxmlformats.org/drawingml/2006/main" xmlns:r="http://schemas.openxmlformats.org/officeDocument/2006/relationships">
  <c:lang val="en-US"/>
  <c:chart>
    <c:plotArea>
      <c:layout/>
      <c:scatterChart>
        <c:scatterStyle val="smoothMarker"/>
        <c:ser>
          <c:idx val="0"/>
          <c:order val="0"/>
          <c:tx>
            <c:strRef>
              <c:f>'Streak Length Distribution'!$I$2</c:f>
              <c:strCache>
                <c:ptCount val="1"/>
                <c:pt idx="0">
                  <c:v>FRFCFS</c:v>
                </c:pt>
              </c:strCache>
            </c:strRef>
          </c:tx>
          <c:marker>
            <c:symbol val="none"/>
          </c:marker>
          <c:xVal>
            <c:numRef>
              <c:f>'Streak Length Distribution'!$H$3:$H$18</c:f>
              <c:numCache>
                <c:formatCode>General</c:formatCode>
                <c:ptCount val="1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numCache>
            </c:numRef>
          </c:xVal>
          <c:yVal>
            <c:numRef>
              <c:f>'Streak Length Distribution'!$I$3:$I$18</c:f>
              <c:numCache>
                <c:formatCode>General</c:formatCode>
                <c:ptCount val="16"/>
                <c:pt idx="0">
                  <c:v>0.26616782469267802</c:v>
                </c:pt>
                <c:pt idx="1">
                  <c:v>0.36290753607696402</c:v>
                </c:pt>
                <c:pt idx="2">
                  <c:v>0.11945483698556902</c:v>
                </c:pt>
                <c:pt idx="3">
                  <c:v>6.4136825227151334E-2</c:v>
                </c:pt>
                <c:pt idx="4">
                  <c:v>2.9396044895777677E-2</c:v>
                </c:pt>
                <c:pt idx="5">
                  <c:v>3.6878674505612052E-2</c:v>
                </c:pt>
                <c:pt idx="6">
                  <c:v>1.68359166221272E-2</c:v>
                </c:pt>
                <c:pt idx="7">
                  <c:v>1.4965259219668688E-2</c:v>
                </c:pt>
                <c:pt idx="8">
                  <c:v>9.6205237840726859E-3</c:v>
                </c:pt>
                <c:pt idx="9">
                  <c:v>1.8706574024585886E-2</c:v>
                </c:pt>
                <c:pt idx="10">
                  <c:v>2.93960448957777E-3</c:v>
                </c:pt>
                <c:pt idx="11">
                  <c:v>3.206841261357576E-3</c:v>
                </c:pt>
                <c:pt idx="12">
                  <c:v>0</c:v>
                </c:pt>
                <c:pt idx="13">
                  <c:v>3.741314804917181E-3</c:v>
                </c:pt>
                <c:pt idx="14">
                  <c:v>4.008551576696928E-3</c:v>
                </c:pt>
                <c:pt idx="15">
                  <c:v>4.7033671833244764E-2</c:v>
                </c:pt>
              </c:numCache>
            </c:numRef>
          </c:yVal>
          <c:smooth val="1"/>
        </c:ser>
        <c:ser>
          <c:idx val="1"/>
          <c:order val="1"/>
          <c:tx>
            <c:strRef>
              <c:f>'Streak Length Distribution'!$J$2</c:f>
              <c:strCache>
                <c:ptCount val="1"/>
                <c:pt idx="0">
                  <c:v>PARBS</c:v>
                </c:pt>
              </c:strCache>
            </c:strRef>
          </c:tx>
          <c:marker>
            <c:symbol val="none"/>
          </c:marker>
          <c:xVal>
            <c:numRef>
              <c:f>'Streak Length Distribution'!$H$3:$H$18</c:f>
              <c:numCache>
                <c:formatCode>General</c:formatCode>
                <c:ptCount val="1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numCache>
            </c:numRef>
          </c:xVal>
          <c:yVal>
            <c:numRef>
              <c:f>'Streak Length Distribution'!$J$3:$J$18</c:f>
              <c:numCache>
                <c:formatCode>General</c:formatCode>
                <c:ptCount val="16"/>
                <c:pt idx="0">
                  <c:v>0.30297494780793477</c:v>
                </c:pt>
                <c:pt idx="1">
                  <c:v>0.39874739039666124</c:v>
                </c:pt>
                <c:pt idx="2">
                  <c:v>0.13308977035490588</c:v>
                </c:pt>
                <c:pt idx="3">
                  <c:v>3.7578288100208801E-2</c:v>
                </c:pt>
                <c:pt idx="4">
                  <c:v>2.21816283924843E-2</c:v>
                </c:pt>
                <c:pt idx="5">
                  <c:v>1.87891440501044E-2</c:v>
                </c:pt>
                <c:pt idx="6">
                  <c:v>1.4613778705636701E-2</c:v>
                </c:pt>
                <c:pt idx="7">
                  <c:v>1.6701461377870663E-2</c:v>
                </c:pt>
                <c:pt idx="8">
                  <c:v>2.3486430062630501E-3</c:v>
                </c:pt>
                <c:pt idx="9">
                  <c:v>5.2192066805845875E-3</c:v>
                </c:pt>
                <c:pt idx="10">
                  <c:v>5.7411273486430124E-3</c:v>
                </c:pt>
                <c:pt idx="11">
                  <c:v>1.5657620041753702E-2</c:v>
                </c:pt>
                <c:pt idx="12">
                  <c:v>6.7849686847599481E-3</c:v>
                </c:pt>
                <c:pt idx="13">
                  <c:v>3.6534446764091952E-3</c:v>
                </c:pt>
                <c:pt idx="14">
                  <c:v>1.1743215031315254E-2</c:v>
                </c:pt>
                <c:pt idx="15">
                  <c:v>4.175365344467657E-3</c:v>
                </c:pt>
              </c:numCache>
            </c:numRef>
          </c:yVal>
          <c:smooth val="1"/>
        </c:ser>
        <c:ser>
          <c:idx val="2"/>
          <c:order val="2"/>
          <c:tx>
            <c:strRef>
              <c:f>'Streak Length Distribution'!$K$2</c:f>
              <c:strCache>
                <c:ptCount val="1"/>
                <c:pt idx="0">
                  <c:v>TCM</c:v>
                </c:pt>
              </c:strCache>
            </c:strRef>
          </c:tx>
          <c:marker>
            <c:symbol val="none"/>
          </c:marker>
          <c:xVal>
            <c:numRef>
              <c:f>'Streak Length Distribution'!$H$3:$H$18</c:f>
              <c:numCache>
                <c:formatCode>General</c:formatCode>
                <c:ptCount val="1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numCache>
            </c:numRef>
          </c:xVal>
          <c:yVal>
            <c:numRef>
              <c:f>'Streak Length Distribution'!$K$3:$K$18</c:f>
              <c:numCache>
                <c:formatCode>General</c:formatCode>
                <c:ptCount val="16"/>
                <c:pt idx="0">
                  <c:v>0.26616782469267802</c:v>
                </c:pt>
                <c:pt idx="1">
                  <c:v>0.36290753607696402</c:v>
                </c:pt>
                <c:pt idx="2">
                  <c:v>0.11945483698556902</c:v>
                </c:pt>
                <c:pt idx="3">
                  <c:v>6.4136825227151334E-2</c:v>
                </c:pt>
                <c:pt idx="4">
                  <c:v>2.9396044895777677E-2</c:v>
                </c:pt>
                <c:pt idx="5">
                  <c:v>3.6878674505612052E-2</c:v>
                </c:pt>
                <c:pt idx="6">
                  <c:v>1.68359166221272E-2</c:v>
                </c:pt>
                <c:pt idx="7">
                  <c:v>1.4965259219668688E-2</c:v>
                </c:pt>
                <c:pt idx="8">
                  <c:v>9.6205237840726859E-3</c:v>
                </c:pt>
                <c:pt idx="9">
                  <c:v>1.8706574024585886E-2</c:v>
                </c:pt>
                <c:pt idx="10">
                  <c:v>2.93960448957777E-3</c:v>
                </c:pt>
                <c:pt idx="11">
                  <c:v>3.206841261357576E-3</c:v>
                </c:pt>
                <c:pt idx="12">
                  <c:v>0</c:v>
                </c:pt>
                <c:pt idx="13">
                  <c:v>3.741314804917181E-3</c:v>
                </c:pt>
                <c:pt idx="14">
                  <c:v>4.008551576696928E-3</c:v>
                </c:pt>
                <c:pt idx="15">
                  <c:v>4.7033671833244764E-2</c:v>
                </c:pt>
              </c:numCache>
            </c:numRef>
          </c:yVal>
          <c:smooth val="1"/>
        </c:ser>
        <c:ser>
          <c:idx val="3"/>
          <c:order val="3"/>
          <c:tx>
            <c:strRef>
              <c:f>'Streak Length Distribution'!$L$2</c:f>
              <c:strCache>
                <c:ptCount val="1"/>
                <c:pt idx="0">
                  <c:v>Blacklisting</c:v>
                </c:pt>
              </c:strCache>
            </c:strRef>
          </c:tx>
          <c:marker>
            <c:symbol val="none"/>
          </c:marker>
          <c:xVal>
            <c:numRef>
              <c:f>'Streak Length Distribution'!$H$3:$H$18</c:f>
              <c:numCache>
                <c:formatCode>General</c:formatCode>
                <c:ptCount val="1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numCache>
            </c:numRef>
          </c:xVal>
          <c:yVal>
            <c:numRef>
              <c:f>'Streak Length Distribution'!$L$3:$L$18</c:f>
              <c:numCache>
                <c:formatCode>General</c:formatCode>
                <c:ptCount val="16"/>
                <c:pt idx="0">
                  <c:v>0.16796387047179856</c:v>
                </c:pt>
                <c:pt idx="1">
                  <c:v>0.36148746036321877</c:v>
                </c:pt>
                <c:pt idx="2">
                  <c:v>0.10723551455750949</c:v>
                </c:pt>
                <c:pt idx="3">
                  <c:v>0.11376957816854009</c:v>
                </c:pt>
                <c:pt idx="4">
                  <c:v>4.7083693667723928E-2</c:v>
                </c:pt>
                <c:pt idx="5">
                  <c:v>8.3597578552897872E-2</c:v>
                </c:pt>
                <c:pt idx="6">
                  <c:v>3.0268088786393806E-2</c:v>
                </c:pt>
                <c:pt idx="7">
                  <c:v>1.3836840588065703E-2</c:v>
                </c:pt>
                <c:pt idx="8">
                  <c:v>1.1242432977803399E-2</c:v>
                </c:pt>
                <c:pt idx="9">
                  <c:v>6.726241952531976E-3</c:v>
                </c:pt>
                <c:pt idx="10">
                  <c:v>6.3418852695301198E-3</c:v>
                </c:pt>
                <c:pt idx="11">
                  <c:v>9.224560392043819E-3</c:v>
                </c:pt>
                <c:pt idx="12">
                  <c:v>3.747477659267816E-3</c:v>
                </c:pt>
                <c:pt idx="13">
                  <c:v>5.3809935620255604E-3</c:v>
                </c:pt>
                <c:pt idx="14">
                  <c:v>2.8826751225136827E-3</c:v>
                </c:pt>
                <c:pt idx="15">
                  <c:v>2.92111079081388E-2</c:v>
                </c:pt>
              </c:numCache>
            </c:numRef>
          </c:yVal>
          <c:smooth val="1"/>
        </c:ser>
        <c:axId val="106129280"/>
        <c:axId val="106147840"/>
      </c:scatterChart>
      <c:valAx>
        <c:axId val="106129280"/>
        <c:scaling>
          <c:orientation val="minMax"/>
        </c:scaling>
        <c:axPos val="b"/>
        <c:title>
          <c:tx>
            <c:rich>
              <a:bodyPr/>
              <a:lstStyle/>
              <a:p>
                <a:pPr>
                  <a:defRPr/>
                </a:pPr>
                <a:r>
                  <a:rPr lang="en-US"/>
                  <a:t>Streak Length</a:t>
                </a:r>
              </a:p>
            </c:rich>
          </c:tx>
        </c:title>
        <c:numFmt formatCode="General" sourceLinked="1"/>
        <c:tickLblPos val="nextTo"/>
        <c:crossAx val="106147840"/>
        <c:crosses val="autoZero"/>
        <c:crossBetween val="midCat"/>
      </c:valAx>
      <c:valAx>
        <c:axId val="106147840"/>
        <c:scaling>
          <c:orientation val="minMax"/>
        </c:scaling>
        <c:axPos val="l"/>
        <c:majorGridlines/>
        <c:title>
          <c:tx>
            <c:rich>
              <a:bodyPr rot="-5400000" vert="horz"/>
              <a:lstStyle/>
              <a:p>
                <a:pPr>
                  <a:defRPr/>
                </a:pPr>
                <a:r>
                  <a:rPr lang="en-US"/>
                  <a:t>Fraction of Requests</a:t>
                </a:r>
              </a:p>
            </c:rich>
          </c:tx>
        </c:title>
        <c:numFmt formatCode="General" sourceLinked="1"/>
        <c:tickLblPos val="nextTo"/>
        <c:crossAx val="106129280"/>
        <c:crosses val="autoZero"/>
        <c:crossBetween val="midCat"/>
      </c:valAx>
    </c:plotArea>
    <c:legend>
      <c:legendPos val="r"/>
      <c:txPr>
        <a:bodyPr/>
        <a:lstStyle/>
        <a:p>
          <a:pPr>
            <a:defRPr sz="1700"/>
          </a:pPr>
          <a:endParaRPr lang="en-US"/>
        </a:p>
      </c:txPr>
    </c:legend>
    <c:plotVisOnly val="1"/>
    <c:dispBlanksAs val="gap"/>
  </c:chart>
  <c:txPr>
    <a:bodyPr/>
    <a:lstStyle/>
    <a:p>
      <a:pPr>
        <a:defRPr sz="15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0"/>
          <c:order val="0"/>
          <c:tx>
            <c:strRef>
              <c:f>Sheet1!$B$2</c:f>
              <c:strCache>
                <c:ptCount val="1"/>
                <c:pt idx="0">
                  <c:v>FRFCFS</c:v>
                </c:pt>
              </c:strCache>
            </c:strRef>
          </c:tx>
          <c:cat>
            <c:strRef>
              <c:f>Sheet1!$A$3</c:f>
              <c:strCache>
                <c:ptCount val="1"/>
                <c:pt idx="0">
                  <c:v>Latency (in ns)</c:v>
                </c:pt>
              </c:strCache>
            </c:strRef>
          </c:cat>
          <c:val>
            <c:numRef>
              <c:f>Sheet1!$B$3</c:f>
              <c:numCache>
                <c:formatCode>General</c:formatCode>
                <c:ptCount val="1"/>
                <c:pt idx="0">
                  <c:v>1</c:v>
                </c:pt>
              </c:numCache>
            </c:numRef>
          </c:val>
        </c:ser>
        <c:ser>
          <c:idx val="1"/>
          <c:order val="1"/>
          <c:tx>
            <c:strRef>
              <c:f>Sheet1!$F$2</c:f>
              <c:strCache>
                <c:ptCount val="1"/>
                <c:pt idx="0">
                  <c:v>TCM</c:v>
                </c:pt>
              </c:strCache>
            </c:strRef>
          </c:tx>
          <c:cat>
            <c:strRef>
              <c:f>Sheet1!$A$3</c:f>
              <c:strCache>
                <c:ptCount val="1"/>
                <c:pt idx="0">
                  <c:v>Latency (in ns)</c:v>
                </c:pt>
              </c:strCache>
            </c:strRef>
          </c:cat>
          <c:val>
            <c:numRef>
              <c:f>Sheet1!$F$3</c:f>
              <c:numCache>
                <c:formatCode>General</c:formatCode>
                <c:ptCount val="1"/>
                <c:pt idx="0">
                  <c:v>8.1</c:v>
                </c:pt>
              </c:numCache>
            </c:numRef>
          </c:val>
        </c:ser>
        <c:axId val="79266176"/>
        <c:axId val="79267712"/>
      </c:barChart>
      <c:catAx>
        <c:axId val="79266176"/>
        <c:scaling>
          <c:orientation val="minMax"/>
        </c:scaling>
        <c:delete val="1"/>
        <c:axPos val="b"/>
        <c:tickLblPos val="none"/>
        <c:crossAx val="79267712"/>
        <c:crosses val="autoZero"/>
        <c:auto val="1"/>
        <c:lblAlgn val="ctr"/>
        <c:lblOffset val="100"/>
      </c:catAx>
      <c:valAx>
        <c:axId val="79267712"/>
        <c:scaling>
          <c:orientation val="minMax"/>
        </c:scaling>
        <c:axPos val="l"/>
        <c:majorGridlines/>
        <c:title>
          <c:tx>
            <c:rich>
              <a:bodyPr rot="-5400000" vert="horz"/>
              <a:lstStyle/>
              <a:p>
                <a:pPr>
                  <a:defRPr sz="1800"/>
                </a:pPr>
                <a:r>
                  <a:rPr lang="en-US" sz="1800"/>
                  <a:t>Latency (in ns)</a:t>
                </a:r>
              </a:p>
            </c:rich>
          </c:tx>
          <c:layout/>
        </c:title>
        <c:numFmt formatCode="General" sourceLinked="1"/>
        <c:tickLblPos val="nextTo"/>
        <c:txPr>
          <a:bodyPr/>
          <a:lstStyle/>
          <a:p>
            <a:pPr>
              <a:defRPr sz="1800"/>
            </a:pPr>
            <a:endParaRPr lang="en-US"/>
          </a:p>
        </c:txPr>
        <c:crossAx val="79266176"/>
        <c:crosses val="autoZero"/>
        <c:crossBetween val="between"/>
      </c:valAx>
    </c:plotArea>
    <c:legend>
      <c:legendPos val="r"/>
      <c:layout/>
      <c:txPr>
        <a:bodyPr/>
        <a:lstStyle/>
        <a:p>
          <a:pPr>
            <a:defRPr sz="1800"/>
          </a:pPr>
          <a:endParaRPr lang="en-US"/>
        </a:p>
      </c:txPr>
    </c:legend>
    <c:plotVisOnly val="1"/>
    <c:dispBlanksAs val="gap"/>
  </c:chart>
  <c:txPr>
    <a:bodyPr/>
    <a:lstStyle/>
    <a:p>
      <a:pPr>
        <a:defRPr sz="1500"/>
      </a:pPr>
      <a:endParaRPr lang="en-US"/>
    </a:p>
  </c:txPr>
  <c:externalData r:id="rId1"/>
</c:chartSpace>
</file>

<file path=ppt/charts/chart30.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autoTitleDeleted val="1"/>
    <c:plotArea>
      <c:layout/>
      <c:scatterChart>
        <c:scatterStyle val="smoothMarker"/>
        <c:ser>
          <c:idx val="0"/>
          <c:order val="0"/>
          <c:tx>
            <c:strRef>
              <c:f>Sheet1!$B$1</c:f>
              <c:strCache>
                <c:ptCount val="1"/>
                <c:pt idx="0">
                  <c:v>Actual</c:v>
                </c:pt>
              </c:strCache>
            </c:strRef>
          </c:tx>
          <c:spPr>
            <a:ln w="50800"/>
          </c:spPr>
          <c:marker>
            <c:symbol val="none"/>
          </c:marker>
          <c:xVal>
            <c:numRef>
              <c:f>Sheet1!$A$2:$A$22</c:f>
              <c:numCache>
                <c:formatCode>General</c:formatCode>
                <c:ptCount val="21"/>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Sheet1!$B$2:$B$22</c:f>
              <c:numCache>
                <c:formatCode>General</c:formatCode>
                <c:ptCount val="21"/>
                <c:pt idx="0">
                  <c:v>1.9501228795513854</c:v>
                </c:pt>
                <c:pt idx="1">
                  <c:v>1.9255712990698757</c:v>
                </c:pt>
                <c:pt idx="2">
                  <c:v>1.8854830683077901</c:v>
                </c:pt>
                <c:pt idx="3">
                  <c:v>2.0658002584121418</c:v>
                </c:pt>
                <c:pt idx="4">
                  <c:v>1.6000800061209701</c:v>
                </c:pt>
                <c:pt idx="5">
                  <c:v>1.5765169425657501</c:v>
                </c:pt>
                <c:pt idx="6">
                  <c:v>1.5826447801432</c:v>
                </c:pt>
                <c:pt idx="7">
                  <c:v>1.6090246890661062</c:v>
                </c:pt>
                <c:pt idx="8">
                  <c:v>1.4743947856239452</c:v>
                </c:pt>
                <c:pt idx="9">
                  <c:v>1.5532028839033101</c:v>
                </c:pt>
                <c:pt idx="10">
                  <c:v>1.5688077345047442</c:v>
                </c:pt>
                <c:pt idx="11">
                  <c:v>1.6344219676250999</c:v>
                </c:pt>
                <c:pt idx="12">
                  <c:v>1.5431892803558198</c:v>
                </c:pt>
                <c:pt idx="13">
                  <c:v>1.6257649110048398</c:v>
                </c:pt>
                <c:pt idx="14">
                  <c:v>1.5022932402346052</c:v>
                </c:pt>
                <c:pt idx="15">
                  <c:v>1.5950017511984598</c:v>
                </c:pt>
                <c:pt idx="16">
                  <c:v>1.5345267391584199</c:v>
                </c:pt>
                <c:pt idx="17">
                  <c:v>1.58229453465263</c:v>
                </c:pt>
                <c:pt idx="18">
                  <c:v>1.5316984480943745</c:v>
                </c:pt>
                <c:pt idx="19">
                  <c:v>1.5429448736006</c:v>
                </c:pt>
              </c:numCache>
            </c:numRef>
          </c:yVal>
          <c:smooth val="1"/>
        </c:ser>
        <c:axId val="106305024"/>
        <c:axId val="106306944"/>
      </c:scatterChart>
      <c:valAx>
        <c:axId val="106305024"/>
        <c:scaling>
          <c:orientation val="minMax"/>
          <c:max val="100"/>
        </c:scaling>
        <c:axPos val="b"/>
        <c:title>
          <c:tx>
            <c:rich>
              <a:bodyPr/>
              <a:lstStyle/>
              <a:p>
                <a:pPr>
                  <a:defRPr sz="1800">
                    <a:latin typeface="Tahoma" pitchFamily="34" charset="0"/>
                    <a:ea typeface="Tahoma" pitchFamily="34" charset="0"/>
                    <a:cs typeface="Tahoma" pitchFamily="34" charset="0"/>
                  </a:defRPr>
                </a:pPr>
                <a:r>
                  <a:rPr lang="en-US" sz="1800">
                    <a:latin typeface="Tahoma" pitchFamily="34" charset="0"/>
                    <a:ea typeface="Tahoma" pitchFamily="34" charset="0"/>
                    <a:cs typeface="Tahoma" pitchFamily="34" charset="0"/>
                  </a:rPr>
                  <a:t>Million Cycles</a:t>
                </a:r>
              </a:p>
            </c:rich>
          </c:tx>
        </c:title>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106306944"/>
        <c:crosses val="autoZero"/>
        <c:crossBetween val="midCat"/>
      </c:valAx>
      <c:valAx>
        <c:axId val="106306944"/>
        <c:scaling>
          <c:orientation val="minMax"/>
          <c:max val="4"/>
          <c:min val="1"/>
        </c:scaling>
        <c:axPos val="l"/>
        <c:majorGridlines/>
        <c:title>
          <c:tx>
            <c:rich>
              <a:bodyPr rot="-5400000" vert="horz"/>
              <a:lstStyle/>
              <a:p>
                <a:pPr>
                  <a:defRPr sz="1800">
                    <a:latin typeface="Tahoma" pitchFamily="34" charset="0"/>
                    <a:ea typeface="Tahoma" pitchFamily="34" charset="0"/>
                    <a:cs typeface="Tahoma" pitchFamily="34" charset="0"/>
                  </a:defRPr>
                </a:pPr>
                <a:r>
                  <a:rPr lang="en-US" sz="1800">
                    <a:latin typeface="Tahoma" pitchFamily="34" charset="0"/>
                    <a:ea typeface="Tahoma" pitchFamily="34" charset="0"/>
                    <a:cs typeface="Tahoma" pitchFamily="34" charset="0"/>
                  </a:rPr>
                  <a:t>Slowdown</a:t>
                </a:r>
              </a:p>
            </c:rich>
          </c:tx>
        </c:title>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106305024"/>
        <c:crosses val="autoZero"/>
        <c:crossBetween val="midCat"/>
      </c:valAx>
    </c:plotArea>
    <c:legend>
      <c:legendPos val="r"/>
      <c:txPr>
        <a:bodyPr/>
        <a:lstStyle/>
        <a:p>
          <a:pPr>
            <a:defRPr sz="1800">
              <a:latin typeface="Tahoma" pitchFamily="34" charset="0"/>
              <a:ea typeface="Tahoma" pitchFamily="34" charset="0"/>
              <a:cs typeface="Tahoma" pitchFamily="34" charset="0"/>
            </a:defRPr>
          </a:pPr>
          <a:endParaRPr lang="en-US"/>
        </a:p>
      </c:txPr>
    </c:legend>
    <c:plotVisOnly val="1"/>
    <c:dispBlanksAs val="gap"/>
  </c:chart>
  <c:txPr>
    <a:bodyPr/>
    <a:lstStyle/>
    <a:p>
      <a:pPr>
        <a:defRPr sz="1200"/>
      </a:pPr>
      <a:endParaRPr lang="en-US"/>
    </a:p>
  </c:txPr>
  <c:externalData r:id="rId2"/>
</c:chartSpace>
</file>

<file path=ppt/charts/chart3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autoTitleDeleted val="1"/>
    <c:plotArea>
      <c:layout/>
      <c:scatterChart>
        <c:scatterStyle val="smoothMarker"/>
        <c:ser>
          <c:idx val="0"/>
          <c:order val="0"/>
          <c:tx>
            <c:strRef>
              <c:f>Sheet1!$B$1</c:f>
              <c:strCache>
                <c:ptCount val="1"/>
                <c:pt idx="0">
                  <c:v>Actual</c:v>
                </c:pt>
              </c:strCache>
            </c:strRef>
          </c:tx>
          <c:spPr>
            <a:ln w="50800"/>
          </c:spPr>
          <c:marker>
            <c:symbol val="none"/>
          </c:marker>
          <c:xVal>
            <c:numRef>
              <c:f>Sheet1!$A$2:$A$22</c:f>
              <c:numCache>
                <c:formatCode>General</c:formatCode>
                <c:ptCount val="21"/>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Sheet1!$B$2:$B$22</c:f>
              <c:numCache>
                <c:formatCode>General</c:formatCode>
                <c:ptCount val="21"/>
                <c:pt idx="0">
                  <c:v>1.9501228795513854</c:v>
                </c:pt>
                <c:pt idx="1">
                  <c:v>1.9255712990698757</c:v>
                </c:pt>
                <c:pt idx="2">
                  <c:v>1.8854830683077901</c:v>
                </c:pt>
                <c:pt idx="3">
                  <c:v>2.0658002584121418</c:v>
                </c:pt>
                <c:pt idx="4">
                  <c:v>1.6000800061209701</c:v>
                </c:pt>
                <c:pt idx="5">
                  <c:v>1.5765169425657501</c:v>
                </c:pt>
                <c:pt idx="6">
                  <c:v>1.5826447801432</c:v>
                </c:pt>
                <c:pt idx="7">
                  <c:v>1.6090246890661062</c:v>
                </c:pt>
                <c:pt idx="8">
                  <c:v>1.4743947856239452</c:v>
                </c:pt>
                <c:pt idx="9">
                  <c:v>1.5532028839033101</c:v>
                </c:pt>
                <c:pt idx="10">
                  <c:v>1.5688077345047442</c:v>
                </c:pt>
                <c:pt idx="11">
                  <c:v>1.6344219676250999</c:v>
                </c:pt>
                <c:pt idx="12">
                  <c:v>1.5431892803558198</c:v>
                </c:pt>
                <c:pt idx="13">
                  <c:v>1.6257649110048398</c:v>
                </c:pt>
                <c:pt idx="14">
                  <c:v>1.5022932402346052</c:v>
                </c:pt>
                <c:pt idx="15">
                  <c:v>1.5950017511984598</c:v>
                </c:pt>
                <c:pt idx="16">
                  <c:v>1.5345267391584199</c:v>
                </c:pt>
                <c:pt idx="17">
                  <c:v>1.58229453465263</c:v>
                </c:pt>
                <c:pt idx="18">
                  <c:v>1.5316984480943745</c:v>
                </c:pt>
                <c:pt idx="19">
                  <c:v>1.5429448736006</c:v>
                </c:pt>
              </c:numCache>
            </c:numRef>
          </c:yVal>
          <c:smooth val="1"/>
        </c:ser>
        <c:ser>
          <c:idx val="1"/>
          <c:order val="1"/>
          <c:tx>
            <c:strRef>
              <c:f>Sheet1!$F$1</c:f>
              <c:strCache>
                <c:ptCount val="1"/>
                <c:pt idx="0">
                  <c:v>STFM</c:v>
                </c:pt>
              </c:strCache>
            </c:strRef>
          </c:tx>
          <c:spPr>
            <a:ln w="50800"/>
          </c:spPr>
          <c:marker>
            <c:symbol val="none"/>
          </c:marker>
          <c:xVal>
            <c:numRef>
              <c:f>Sheet1!$A$2:$A$22</c:f>
              <c:numCache>
                <c:formatCode>General</c:formatCode>
                <c:ptCount val="21"/>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Sheet1!$F$2:$F$22</c:f>
              <c:numCache>
                <c:formatCode>General</c:formatCode>
                <c:ptCount val="21"/>
                <c:pt idx="0">
                  <c:v>2.8083227084193214</c:v>
                </c:pt>
                <c:pt idx="1">
                  <c:v>2.5631375998423587</c:v>
                </c:pt>
                <c:pt idx="2">
                  <c:v>2.56296140226971</c:v>
                </c:pt>
                <c:pt idx="3">
                  <c:v>2.1581411109484101</c:v>
                </c:pt>
                <c:pt idx="4">
                  <c:v>1.8993527494254001</c:v>
                </c:pt>
                <c:pt idx="5">
                  <c:v>1.9002089835567675</c:v>
                </c:pt>
                <c:pt idx="6">
                  <c:v>1.9378402255001299</c:v>
                </c:pt>
                <c:pt idx="7">
                  <c:v>1.9332804213272357</c:v>
                </c:pt>
                <c:pt idx="8">
                  <c:v>1.89010868126428</c:v>
                </c:pt>
                <c:pt idx="9">
                  <c:v>1.9194455926693199</c:v>
                </c:pt>
                <c:pt idx="10">
                  <c:v>1.90006889407961</c:v>
                </c:pt>
                <c:pt idx="11">
                  <c:v>1.9343632365683001</c:v>
                </c:pt>
                <c:pt idx="12">
                  <c:v>1.8384676799337647</c:v>
                </c:pt>
                <c:pt idx="13">
                  <c:v>1.88289611626279</c:v>
                </c:pt>
                <c:pt idx="14">
                  <c:v>1.92216411293421</c:v>
                </c:pt>
                <c:pt idx="15">
                  <c:v>1.8498544823713099</c:v>
                </c:pt>
                <c:pt idx="16">
                  <c:v>1.8701522650369737</c:v>
                </c:pt>
                <c:pt idx="17">
                  <c:v>1.9011163262717266</c:v>
                </c:pt>
                <c:pt idx="18">
                  <c:v>1.94775549529199</c:v>
                </c:pt>
                <c:pt idx="19">
                  <c:v>1.78062389400174</c:v>
                </c:pt>
              </c:numCache>
            </c:numRef>
          </c:yVal>
          <c:smooth val="1"/>
        </c:ser>
        <c:axId val="106365696"/>
        <c:axId val="106367616"/>
      </c:scatterChart>
      <c:valAx>
        <c:axId val="106365696"/>
        <c:scaling>
          <c:orientation val="minMax"/>
          <c:max val="100"/>
        </c:scaling>
        <c:axPos val="b"/>
        <c:title>
          <c:tx>
            <c:rich>
              <a:bodyPr/>
              <a:lstStyle/>
              <a:p>
                <a:pPr>
                  <a:defRPr sz="1800">
                    <a:latin typeface="Tahoma" pitchFamily="34" charset="0"/>
                    <a:ea typeface="Tahoma" pitchFamily="34" charset="0"/>
                    <a:cs typeface="Tahoma" pitchFamily="34" charset="0"/>
                  </a:defRPr>
                </a:pPr>
                <a:r>
                  <a:rPr lang="en-US" sz="1800">
                    <a:latin typeface="Tahoma" pitchFamily="34" charset="0"/>
                    <a:ea typeface="Tahoma" pitchFamily="34" charset="0"/>
                    <a:cs typeface="Tahoma" pitchFamily="34" charset="0"/>
                  </a:rPr>
                  <a:t>Million Cycles</a:t>
                </a:r>
              </a:p>
            </c:rich>
          </c:tx>
        </c:title>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106367616"/>
        <c:crosses val="autoZero"/>
        <c:crossBetween val="midCat"/>
      </c:valAx>
      <c:valAx>
        <c:axId val="106367616"/>
        <c:scaling>
          <c:orientation val="minMax"/>
          <c:max val="4"/>
          <c:min val="1"/>
        </c:scaling>
        <c:axPos val="l"/>
        <c:majorGridlines/>
        <c:title>
          <c:tx>
            <c:rich>
              <a:bodyPr rot="-5400000" vert="horz"/>
              <a:lstStyle/>
              <a:p>
                <a:pPr>
                  <a:defRPr sz="1800">
                    <a:latin typeface="Tahoma" pitchFamily="34" charset="0"/>
                    <a:ea typeface="Tahoma" pitchFamily="34" charset="0"/>
                    <a:cs typeface="Tahoma" pitchFamily="34" charset="0"/>
                  </a:defRPr>
                </a:pPr>
                <a:r>
                  <a:rPr lang="en-US" sz="1800">
                    <a:latin typeface="Tahoma" pitchFamily="34" charset="0"/>
                    <a:ea typeface="Tahoma" pitchFamily="34" charset="0"/>
                    <a:cs typeface="Tahoma" pitchFamily="34" charset="0"/>
                  </a:rPr>
                  <a:t>Slowdown</a:t>
                </a:r>
              </a:p>
            </c:rich>
          </c:tx>
        </c:title>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106365696"/>
        <c:crosses val="autoZero"/>
        <c:crossBetween val="midCat"/>
      </c:valAx>
    </c:plotArea>
    <c:legend>
      <c:legendPos val="r"/>
      <c:txPr>
        <a:bodyPr/>
        <a:lstStyle/>
        <a:p>
          <a:pPr>
            <a:defRPr sz="1800">
              <a:latin typeface="Tahoma" pitchFamily="34" charset="0"/>
              <a:ea typeface="Tahoma" pitchFamily="34" charset="0"/>
              <a:cs typeface="Tahoma" pitchFamily="34" charset="0"/>
            </a:defRPr>
          </a:pPr>
          <a:endParaRPr lang="en-US"/>
        </a:p>
      </c:txPr>
    </c:legend>
    <c:plotVisOnly val="1"/>
    <c:dispBlanksAs val="gap"/>
  </c:chart>
  <c:txPr>
    <a:bodyPr/>
    <a:lstStyle/>
    <a:p>
      <a:pPr>
        <a:defRPr sz="1200"/>
      </a:pPr>
      <a:endParaRPr lang="en-US"/>
    </a:p>
  </c:txPr>
  <c:externalData r:id="rId2"/>
</c:chartSpace>
</file>

<file path=ppt/charts/chart32.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autoTitleDeleted val="1"/>
    <c:plotArea>
      <c:layout/>
      <c:scatterChart>
        <c:scatterStyle val="smoothMarker"/>
        <c:ser>
          <c:idx val="0"/>
          <c:order val="0"/>
          <c:tx>
            <c:strRef>
              <c:f>Sheet1!$B$1</c:f>
              <c:strCache>
                <c:ptCount val="1"/>
                <c:pt idx="0">
                  <c:v>Actual</c:v>
                </c:pt>
              </c:strCache>
            </c:strRef>
          </c:tx>
          <c:spPr>
            <a:ln w="50800"/>
          </c:spPr>
          <c:marker>
            <c:symbol val="none"/>
          </c:marker>
          <c:xVal>
            <c:numRef>
              <c:f>Sheet1!$A$2:$A$22</c:f>
              <c:numCache>
                <c:formatCode>General</c:formatCode>
                <c:ptCount val="21"/>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Sheet1!$B$2:$B$22</c:f>
              <c:numCache>
                <c:formatCode>General</c:formatCode>
                <c:ptCount val="21"/>
                <c:pt idx="0">
                  <c:v>1.9501228795513854</c:v>
                </c:pt>
                <c:pt idx="1">
                  <c:v>1.9255712990698757</c:v>
                </c:pt>
                <c:pt idx="2">
                  <c:v>1.8854830683077901</c:v>
                </c:pt>
                <c:pt idx="3">
                  <c:v>2.0658002584121418</c:v>
                </c:pt>
                <c:pt idx="4">
                  <c:v>1.6000800061209701</c:v>
                </c:pt>
                <c:pt idx="5">
                  <c:v>1.5765169425657501</c:v>
                </c:pt>
                <c:pt idx="6">
                  <c:v>1.5826447801432</c:v>
                </c:pt>
                <c:pt idx="7">
                  <c:v>1.6090246890661062</c:v>
                </c:pt>
                <c:pt idx="8">
                  <c:v>1.4743947856239452</c:v>
                </c:pt>
                <c:pt idx="9">
                  <c:v>1.5532028839033101</c:v>
                </c:pt>
                <c:pt idx="10">
                  <c:v>1.5688077345047442</c:v>
                </c:pt>
                <c:pt idx="11">
                  <c:v>1.6344219676250999</c:v>
                </c:pt>
                <c:pt idx="12">
                  <c:v>1.5431892803558198</c:v>
                </c:pt>
                <c:pt idx="13">
                  <c:v>1.6257649110048398</c:v>
                </c:pt>
                <c:pt idx="14">
                  <c:v>1.5022932402346052</c:v>
                </c:pt>
                <c:pt idx="15">
                  <c:v>1.5950017511984598</c:v>
                </c:pt>
                <c:pt idx="16">
                  <c:v>1.5345267391584199</c:v>
                </c:pt>
                <c:pt idx="17">
                  <c:v>1.58229453465263</c:v>
                </c:pt>
                <c:pt idx="18">
                  <c:v>1.5316984480943745</c:v>
                </c:pt>
                <c:pt idx="19">
                  <c:v>1.5429448736006</c:v>
                </c:pt>
              </c:numCache>
            </c:numRef>
          </c:yVal>
          <c:smooth val="1"/>
        </c:ser>
        <c:ser>
          <c:idx val="1"/>
          <c:order val="1"/>
          <c:tx>
            <c:strRef>
              <c:f>Sheet1!$F$1</c:f>
              <c:strCache>
                <c:ptCount val="1"/>
                <c:pt idx="0">
                  <c:v>STFM</c:v>
                </c:pt>
              </c:strCache>
            </c:strRef>
          </c:tx>
          <c:spPr>
            <a:ln w="50800"/>
          </c:spPr>
          <c:marker>
            <c:symbol val="none"/>
          </c:marker>
          <c:xVal>
            <c:numRef>
              <c:f>Sheet1!$A$2:$A$22</c:f>
              <c:numCache>
                <c:formatCode>General</c:formatCode>
                <c:ptCount val="21"/>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Sheet1!$F$2:$F$22</c:f>
              <c:numCache>
                <c:formatCode>General</c:formatCode>
                <c:ptCount val="21"/>
                <c:pt idx="0">
                  <c:v>2.8083227084193214</c:v>
                </c:pt>
                <c:pt idx="1">
                  <c:v>2.5631375998423587</c:v>
                </c:pt>
                <c:pt idx="2">
                  <c:v>2.56296140226971</c:v>
                </c:pt>
                <c:pt idx="3">
                  <c:v>2.1581411109484101</c:v>
                </c:pt>
                <c:pt idx="4">
                  <c:v>1.8993527494254001</c:v>
                </c:pt>
                <c:pt idx="5">
                  <c:v>1.9002089835567675</c:v>
                </c:pt>
                <c:pt idx="6">
                  <c:v>1.9378402255001299</c:v>
                </c:pt>
                <c:pt idx="7">
                  <c:v>1.9332804213272357</c:v>
                </c:pt>
                <c:pt idx="8">
                  <c:v>1.89010868126428</c:v>
                </c:pt>
                <c:pt idx="9">
                  <c:v>1.9194455926693199</c:v>
                </c:pt>
                <c:pt idx="10">
                  <c:v>1.90006889407961</c:v>
                </c:pt>
                <c:pt idx="11">
                  <c:v>1.9343632365683001</c:v>
                </c:pt>
                <c:pt idx="12">
                  <c:v>1.8384676799337647</c:v>
                </c:pt>
                <c:pt idx="13">
                  <c:v>1.88289611626279</c:v>
                </c:pt>
                <c:pt idx="14">
                  <c:v>1.92216411293421</c:v>
                </c:pt>
                <c:pt idx="15">
                  <c:v>1.8498544823713099</c:v>
                </c:pt>
                <c:pt idx="16">
                  <c:v>1.8701522650369737</c:v>
                </c:pt>
                <c:pt idx="17">
                  <c:v>1.9011163262717266</c:v>
                </c:pt>
                <c:pt idx="18">
                  <c:v>1.94775549529199</c:v>
                </c:pt>
                <c:pt idx="19">
                  <c:v>1.78062389400174</c:v>
                </c:pt>
              </c:numCache>
            </c:numRef>
          </c:yVal>
          <c:smooth val="1"/>
        </c:ser>
        <c:ser>
          <c:idx val="2"/>
          <c:order val="2"/>
          <c:tx>
            <c:strRef>
              <c:f>Sheet1!$J$1</c:f>
              <c:strCache>
                <c:ptCount val="1"/>
                <c:pt idx="0">
                  <c:v>MISE</c:v>
                </c:pt>
              </c:strCache>
            </c:strRef>
          </c:tx>
          <c:spPr>
            <a:ln w="50800"/>
          </c:spPr>
          <c:marker>
            <c:symbol val="none"/>
          </c:marker>
          <c:xVal>
            <c:numRef>
              <c:f>Sheet1!$A$2:$A$22</c:f>
              <c:numCache>
                <c:formatCode>General</c:formatCode>
                <c:ptCount val="21"/>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Sheet1!$J$2:$J$22</c:f>
              <c:numCache>
                <c:formatCode>General</c:formatCode>
                <c:ptCount val="21"/>
                <c:pt idx="0">
                  <c:v>1.8547342084556298</c:v>
                </c:pt>
                <c:pt idx="1">
                  <c:v>1.86450121475635</c:v>
                </c:pt>
                <c:pt idx="2">
                  <c:v>1.7087279128834898</c:v>
                </c:pt>
                <c:pt idx="3">
                  <c:v>1.8515985397865637</c:v>
                </c:pt>
                <c:pt idx="4">
                  <c:v>1.4397781721630298</c:v>
                </c:pt>
                <c:pt idx="5">
                  <c:v>1.4793121768840301</c:v>
                </c:pt>
                <c:pt idx="6">
                  <c:v>1.4382608314817342</c:v>
                </c:pt>
                <c:pt idx="7">
                  <c:v>1.4276449355423462</c:v>
                </c:pt>
                <c:pt idx="8">
                  <c:v>1.4477463346716599</c:v>
                </c:pt>
                <c:pt idx="9">
                  <c:v>1.4461086828133498</c:v>
                </c:pt>
                <c:pt idx="10">
                  <c:v>1.4400179416175942</c:v>
                </c:pt>
                <c:pt idx="11">
                  <c:v>1.4255833010041949</c:v>
                </c:pt>
                <c:pt idx="12">
                  <c:v>1.44571733167981</c:v>
                </c:pt>
                <c:pt idx="13">
                  <c:v>1.4598512074091805</c:v>
                </c:pt>
                <c:pt idx="14">
                  <c:v>1.4636057986241624</c:v>
                </c:pt>
                <c:pt idx="15">
                  <c:v>1.5142411790109001</c:v>
                </c:pt>
                <c:pt idx="16">
                  <c:v>1.4094596794794352</c:v>
                </c:pt>
                <c:pt idx="17">
                  <c:v>1.4557917164978142</c:v>
                </c:pt>
                <c:pt idx="18">
                  <c:v>1.3702528057240737</c:v>
                </c:pt>
                <c:pt idx="19">
                  <c:v>1.4671237186794714</c:v>
                </c:pt>
              </c:numCache>
            </c:numRef>
          </c:yVal>
          <c:smooth val="1"/>
        </c:ser>
        <c:axId val="106361600"/>
        <c:axId val="106363520"/>
      </c:scatterChart>
      <c:valAx>
        <c:axId val="106361600"/>
        <c:scaling>
          <c:orientation val="minMax"/>
          <c:max val="100"/>
        </c:scaling>
        <c:axPos val="b"/>
        <c:title>
          <c:tx>
            <c:rich>
              <a:bodyPr/>
              <a:lstStyle/>
              <a:p>
                <a:pPr>
                  <a:defRPr sz="1800">
                    <a:latin typeface="Tahoma" pitchFamily="34" charset="0"/>
                    <a:ea typeface="Tahoma" pitchFamily="34" charset="0"/>
                    <a:cs typeface="Tahoma" pitchFamily="34" charset="0"/>
                  </a:defRPr>
                </a:pPr>
                <a:r>
                  <a:rPr lang="en-US" sz="1800">
                    <a:latin typeface="Tahoma" pitchFamily="34" charset="0"/>
                    <a:ea typeface="Tahoma" pitchFamily="34" charset="0"/>
                    <a:cs typeface="Tahoma" pitchFamily="34" charset="0"/>
                  </a:rPr>
                  <a:t>Million Cycles</a:t>
                </a:r>
              </a:p>
            </c:rich>
          </c:tx>
        </c:title>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106363520"/>
        <c:crosses val="autoZero"/>
        <c:crossBetween val="midCat"/>
      </c:valAx>
      <c:valAx>
        <c:axId val="106363520"/>
        <c:scaling>
          <c:orientation val="minMax"/>
          <c:max val="4"/>
          <c:min val="1"/>
        </c:scaling>
        <c:axPos val="l"/>
        <c:majorGridlines/>
        <c:title>
          <c:tx>
            <c:rich>
              <a:bodyPr rot="-5400000" vert="horz"/>
              <a:lstStyle/>
              <a:p>
                <a:pPr>
                  <a:defRPr sz="1800">
                    <a:latin typeface="Tahoma" pitchFamily="34" charset="0"/>
                    <a:ea typeface="Tahoma" pitchFamily="34" charset="0"/>
                    <a:cs typeface="Tahoma" pitchFamily="34" charset="0"/>
                  </a:defRPr>
                </a:pPr>
                <a:r>
                  <a:rPr lang="en-US" sz="1800">
                    <a:latin typeface="Tahoma" pitchFamily="34" charset="0"/>
                    <a:ea typeface="Tahoma" pitchFamily="34" charset="0"/>
                    <a:cs typeface="Tahoma" pitchFamily="34" charset="0"/>
                  </a:rPr>
                  <a:t>Slowdown</a:t>
                </a:r>
              </a:p>
            </c:rich>
          </c:tx>
        </c:title>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106361600"/>
        <c:crosses val="autoZero"/>
        <c:crossBetween val="midCat"/>
      </c:valAx>
    </c:plotArea>
    <c:legend>
      <c:legendPos val="r"/>
      <c:txPr>
        <a:bodyPr/>
        <a:lstStyle/>
        <a:p>
          <a:pPr>
            <a:defRPr sz="1800">
              <a:latin typeface="Tahoma" pitchFamily="34" charset="0"/>
              <a:ea typeface="Tahoma" pitchFamily="34" charset="0"/>
              <a:cs typeface="Tahoma" pitchFamily="34" charset="0"/>
            </a:defRPr>
          </a:pPr>
          <a:endParaRPr lang="en-US"/>
        </a:p>
      </c:txPr>
    </c:legend>
    <c:plotVisOnly val="1"/>
    <c:dispBlanksAs val="gap"/>
  </c:chart>
  <c:txPr>
    <a:bodyPr/>
    <a:lstStyle/>
    <a:p>
      <a:pPr>
        <a:defRPr sz="1200"/>
      </a:pPr>
      <a:endParaRPr lang="en-US"/>
    </a:p>
  </c:txPr>
  <c:externalData r:id="rId2"/>
</c:chartSpace>
</file>

<file path=ppt/charts/chart33.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barChart>
        <c:barDir val="col"/>
        <c:grouping val="clustered"/>
        <c:ser>
          <c:idx val="0"/>
          <c:order val="0"/>
          <c:tx>
            <c:strRef>
              <c:f>'All bars'!$B$1</c:f>
              <c:strCache>
                <c:ptCount val="1"/>
                <c:pt idx="0">
                  <c:v>AlwaysPrioritize</c:v>
                </c:pt>
              </c:strCache>
            </c:strRef>
          </c:tx>
          <c:cat>
            <c:strRef>
              <c:f>'All bars'!$A$2:$A$5</c:f>
              <c:strCache>
                <c:ptCount val="4"/>
                <c:pt idx="0">
                  <c:v>leslie3d</c:v>
                </c:pt>
                <c:pt idx="1">
                  <c:v>hmmer</c:v>
                </c:pt>
                <c:pt idx="2">
                  <c:v>lbm</c:v>
                </c:pt>
                <c:pt idx="3">
                  <c:v>omnetpp</c:v>
                </c:pt>
              </c:strCache>
            </c:strRef>
          </c:cat>
          <c:val>
            <c:numRef>
              <c:f>'All bars'!$B$2:$B$5</c:f>
              <c:numCache>
                <c:formatCode>General</c:formatCode>
                <c:ptCount val="4"/>
                <c:pt idx="0">
                  <c:v>1.9301489339870876</c:v>
                </c:pt>
                <c:pt idx="1">
                  <c:v>2.5109718799523502</c:v>
                </c:pt>
                <c:pt idx="2">
                  <c:v>2.8159030716602778</c:v>
                </c:pt>
                <c:pt idx="3">
                  <c:v>2.7346316708194802</c:v>
                </c:pt>
              </c:numCache>
            </c:numRef>
          </c:val>
        </c:ser>
        <c:ser>
          <c:idx val="1"/>
          <c:order val="1"/>
          <c:tx>
            <c:strRef>
              <c:f>'All bars'!$C$1</c:f>
              <c:strCache>
                <c:ptCount val="1"/>
                <c:pt idx="0">
                  <c:v>MISE-QoS-10/1</c:v>
                </c:pt>
              </c:strCache>
            </c:strRef>
          </c:tx>
          <c:cat>
            <c:strRef>
              <c:f>'All bars'!$A$2:$A$5</c:f>
              <c:strCache>
                <c:ptCount val="4"/>
                <c:pt idx="0">
                  <c:v>leslie3d</c:v>
                </c:pt>
                <c:pt idx="1">
                  <c:v>hmmer</c:v>
                </c:pt>
                <c:pt idx="2">
                  <c:v>lbm</c:v>
                </c:pt>
                <c:pt idx="3">
                  <c:v>omnetpp</c:v>
                </c:pt>
              </c:strCache>
            </c:strRef>
          </c:cat>
          <c:val>
            <c:numRef>
              <c:f>'All bars'!$C$2:$C$5</c:f>
              <c:numCache>
                <c:formatCode>General</c:formatCode>
                <c:ptCount val="4"/>
                <c:pt idx="0">
                  <c:v>2.8373521321419597</c:v>
                </c:pt>
                <c:pt idx="1">
                  <c:v>2.2768867264555701</c:v>
                </c:pt>
                <c:pt idx="2">
                  <c:v>2.0522705482758199</c:v>
                </c:pt>
                <c:pt idx="3">
                  <c:v>2.01423290319735</c:v>
                </c:pt>
              </c:numCache>
            </c:numRef>
          </c:val>
        </c:ser>
        <c:ser>
          <c:idx val="2"/>
          <c:order val="2"/>
          <c:tx>
            <c:strRef>
              <c:f>'All bars'!$D$1</c:f>
              <c:strCache>
                <c:ptCount val="1"/>
                <c:pt idx="0">
                  <c:v>MISE-QoS-10/3</c:v>
                </c:pt>
              </c:strCache>
            </c:strRef>
          </c:tx>
          <c:cat>
            <c:strRef>
              <c:f>'All bars'!$A$2:$A$5</c:f>
              <c:strCache>
                <c:ptCount val="4"/>
                <c:pt idx="0">
                  <c:v>leslie3d</c:v>
                </c:pt>
                <c:pt idx="1">
                  <c:v>hmmer</c:v>
                </c:pt>
                <c:pt idx="2">
                  <c:v>lbm</c:v>
                </c:pt>
                <c:pt idx="3">
                  <c:v>omnetpp</c:v>
                </c:pt>
              </c:strCache>
            </c:strRef>
          </c:cat>
          <c:val>
            <c:numRef>
              <c:f>'All bars'!$D$2:$D$5</c:f>
              <c:numCache>
                <c:formatCode>General</c:formatCode>
                <c:ptCount val="4"/>
                <c:pt idx="0">
                  <c:v>2.6975622980726812</c:v>
                </c:pt>
                <c:pt idx="1">
                  <c:v>2.31958879128995</c:v>
                </c:pt>
                <c:pt idx="2">
                  <c:v>2.1220640929091701</c:v>
                </c:pt>
                <c:pt idx="3">
                  <c:v>2.0840256352567277</c:v>
                </c:pt>
              </c:numCache>
            </c:numRef>
          </c:val>
        </c:ser>
        <c:ser>
          <c:idx val="3"/>
          <c:order val="3"/>
          <c:tx>
            <c:strRef>
              <c:f>'All bars'!$E$1</c:f>
              <c:strCache>
                <c:ptCount val="1"/>
                <c:pt idx="0">
                  <c:v>MISE-QoS-10/5</c:v>
                </c:pt>
              </c:strCache>
            </c:strRef>
          </c:tx>
          <c:cat>
            <c:strRef>
              <c:f>'All bars'!$A$2:$A$5</c:f>
              <c:strCache>
                <c:ptCount val="4"/>
                <c:pt idx="0">
                  <c:v>leslie3d</c:v>
                </c:pt>
                <c:pt idx="1">
                  <c:v>hmmer</c:v>
                </c:pt>
                <c:pt idx="2">
                  <c:v>lbm</c:v>
                </c:pt>
                <c:pt idx="3">
                  <c:v>omnetpp</c:v>
                </c:pt>
              </c:strCache>
            </c:strRef>
          </c:cat>
          <c:val>
            <c:numRef>
              <c:f>'All bars'!$E$2:$E$5</c:f>
              <c:numCache>
                <c:formatCode>General</c:formatCode>
                <c:ptCount val="4"/>
                <c:pt idx="0">
                  <c:v>2.0128192854890186</c:v>
                </c:pt>
                <c:pt idx="1">
                  <c:v>2.5055989859393</c:v>
                </c:pt>
                <c:pt idx="2">
                  <c:v>2.6592518685821012</c:v>
                </c:pt>
                <c:pt idx="3">
                  <c:v>2.5533532945850199</c:v>
                </c:pt>
              </c:numCache>
            </c:numRef>
          </c:val>
        </c:ser>
        <c:ser>
          <c:idx val="4"/>
          <c:order val="4"/>
          <c:tx>
            <c:strRef>
              <c:f>'All bars'!$F$1</c:f>
              <c:strCache>
                <c:ptCount val="1"/>
                <c:pt idx="0">
                  <c:v>MISE-QoS-10/7</c:v>
                </c:pt>
              </c:strCache>
            </c:strRef>
          </c:tx>
          <c:cat>
            <c:strRef>
              <c:f>'All bars'!$A$2:$A$5</c:f>
              <c:strCache>
                <c:ptCount val="4"/>
                <c:pt idx="0">
                  <c:v>leslie3d</c:v>
                </c:pt>
                <c:pt idx="1">
                  <c:v>hmmer</c:v>
                </c:pt>
                <c:pt idx="2">
                  <c:v>lbm</c:v>
                </c:pt>
                <c:pt idx="3">
                  <c:v>omnetpp</c:v>
                </c:pt>
              </c:strCache>
            </c:strRef>
          </c:cat>
          <c:val>
            <c:numRef>
              <c:f>'All bars'!$F$2:$F$5</c:f>
              <c:numCache>
                <c:formatCode>General</c:formatCode>
                <c:ptCount val="4"/>
                <c:pt idx="0">
                  <c:v>1.9062848212437802</c:v>
                </c:pt>
                <c:pt idx="1">
                  <c:v>2.5080435844411397</c:v>
                </c:pt>
                <c:pt idx="2">
                  <c:v>2.8013671859492977</c:v>
                </c:pt>
                <c:pt idx="3">
                  <c:v>2.6608787010039299</c:v>
                </c:pt>
              </c:numCache>
            </c:numRef>
          </c:val>
        </c:ser>
        <c:ser>
          <c:idx val="5"/>
          <c:order val="5"/>
          <c:tx>
            <c:strRef>
              <c:f>'All bars'!$G$1</c:f>
              <c:strCache>
                <c:ptCount val="1"/>
                <c:pt idx="0">
                  <c:v>MISE-QoS-10/9</c:v>
                </c:pt>
              </c:strCache>
            </c:strRef>
          </c:tx>
          <c:cat>
            <c:strRef>
              <c:f>'All bars'!$A$2:$A$5</c:f>
              <c:strCache>
                <c:ptCount val="4"/>
                <c:pt idx="0">
                  <c:v>leslie3d</c:v>
                </c:pt>
                <c:pt idx="1">
                  <c:v>hmmer</c:v>
                </c:pt>
                <c:pt idx="2">
                  <c:v>lbm</c:v>
                </c:pt>
                <c:pt idx="3">
                  <c:v>omnetpp</c:v>
                </c:pt>
              </c:strCache>
            </c:strRef>
          </c:cat>
          <c:val>
            <c:numRef>
              <c:f>'All bars'!$G$2:$G$5</c:f>
              <c:numCache>
                <c:formatCode>General</c:formatCode>
                <c:ptCount val="4"/>
                <c:pt idx="0">
                  <c:v>1.9062848212437802</c:v>
                </c:pt>
                <c:pt idx="1">
                  <c:v>2.5080435844411397</c:v>
                </c:pt>
                <c:pt idx="2">
                  <c:v>2.8013671859492977</c:v>
                </c:pt>
                <c:pt idx="3">
                  <c:v>2.6608787010039299</c:v>
                </c:pt>
              </c:numCache>
            </c:numRef>
          </c:val>
        </c:ser>
        <c:axId val="106586496"/>
        <c:axId val="106588032"/>
      </c:barChart>
      <c:catAx>
        <c:axId val="106586496"/>
        <c:scaling>
          <c:orientation val="minMax"/>
        </c:scaling>
        <c:axPos val="b"/>
        <c:tickLblPos val="nextTo"/>
        <c:txPr>
          <a:bodyPr/>
          <a:lstStyle/>
          <a:p>
            <a:pPr>
              <a:defRPr sz="2000">
                <a:latin typeface="Tahoma" pitchFamily="34" charset="0"/>
                <a:ea typeface="Tahoma" pitchFamily="34" charset="0"/>
                <a:cs typeface="Tahoma" pitchFamily="34" charset="0"/>
              </a:defRPr>
            </a:pPr>
            <a:endParaRPr lang="en-US"/>
          </a:p>
        </c:txPr>
        <c:crossAx val="106588032"/>
        <c:crosses val="autoZero"/>
        <c:auto val="1"/>
        <c:lblAlgn val="ctr"/>
        <c:lblOffset val="100"/>
      </c:catAx>
      <c:valAx>
        <c:axId val="106588032"/>
        <c:scaling>
          <c:orientation val="minMax"/>
        </c:scaling>
        <c:axPos val="l"/>
        <c:majorGridlines/>
        <c:title>
          <c:tx>
            <c:rich>
              <a:bodyPr rot="-5400000" vert="horz"/>
              <a:lstStyle/>
              <a:p>
                <a:pPr>
                  <a:defRPr sz="2000">
                    <a:latin typeface="Tahoma" pitchFamily="34" charset="0"/>
                    <a:ea typeface="Tahoma" pitchFamily="34" charset="0"/>
                    <a:cs typeface="Tahoma" pitchFamily="34" charset="0"/>
                  </a:defRPr>
                </a:pPr>
                <a:r>
                  <a:rPr lang="en-US" sz="2000">
                    <a:latin typeface="Tahoma" pitchFamily="34" charset="0"/>
                    <a:ea typeface="Tahoma" pitchFamily="34" charset="0"/>
                    <a:cs typeface="Tahoma" pitchFamily="34" charset="0"/>
                  </a:rPr>
                  <a:t>Slowdown</a:t>
                </a:r>
              </a:p>
            </c:rich>
          </c:tx>
        </c:title>
        <c:numFmt formatCode="General" sourceLinked="1"/>
        <c:tickLblPos val="nextTo"/>
        <c:txPr>
          <a:bodyPr/>
          <a:lstStyle/>
          <a:p>
            <a:pPr>
              <a:defRPr sz="1800">
                <a:latin typeface="Tahoma" pitchFamily="34" charset="0"/>
                <a:ea typeface="Tahoma" pitchFamily="34" charset="0"/>
                <a:cs typeface="Tahoma" pitchFamily="34" charset="0"/>
              </a:defRPr>
            </a:pPr>
            <a:endParaRPr lang="en-US"/>
          </a:p>
        </c:txPr>
        <c:crossAx val="106586496"/>
        <c:crosses val="autoZero"/>
        <c:crossBetween val="between"/>
      </c:valAx>
    </c:plotArea>
    <c:legend>
      <c:legendPos val="r"/>
      <c:layout>
        <c:manualLayout>
          <c:xMode val="edge"/>
          <c:yMode val="edge"/>
          <c:x val="0.766826993712863"/>
          <c:y val="0.29374479945696347"/>
          <c:w val="0.21701150324190271"/>
          <c:h val="0.41833913988927396"/>
        </c:manualLayout>
      </c:layout>
      <c:txPr>
        <a:bodyPr/>
        <a:lstStyle/>
        <a:p>
          <a:pPr>
            <a:defRPr sz="1800">
              <a:latin typeface="Tahoma" pitchFamily="34" charset="0"/>
              <a:ea typeface="Tahoma" pitchFamily="34" charset="0"/>
              <a:cs typeface="Tahoma" pitchFamily="34" charset="0"/>
            </a:defRPr>
          </a:pPr>
          <a:endParaRPr lang="en-US"/>
        </a:p>
      </c:txPr>
    </c:legend>
    <c:plotVisOnly val="1"/>
    <c:dispBlanksAs val="gap"/>
  </c:chart>
  <c:externalData r:id="rId2"/>
</c:chartSpace>
</file>

<file path=ppt/charts/chart34.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barChart>
        <c:barDir val="col"/>
        <c:grouping val="clustered"/>
        <c:ser>
          <c:idx val="0"/>
          <c:order val="0"/>
          <c:tx>
            <c:strRef>
              <c:f>Sheet1!$B$1</c:f>
              <c:strCache>
                <c:ptCount val="1"/>
                <c:pt idx="0">
                  <c:v>AlwaysPrioritize</c:v>
                </c:pt>
              </c:strCache>
            </c:strRef>
          </c:tx>
          <c:cat>
            <c:strRef>
              <c:f>Sheet1!$A$2:$A$6</c:f>
              <c:strCache>
                <c:ptCount val="5"/>
                <c:pt idx="0">
                  <c:v>0</c:v>
                </c:pt>
                <c:pt idx="1">
                  <c:v>1</c:v>
                </c:pt>
                <c:pt idx="2">
                  <c:v>2</c:v>
                </c:pt>
                <c:pt idx="3">
                  <c:v>3</c:v>
                </c:pt>
                <c:pt idx="4">
                  <c:v>Avg</c:v>
                </c:pt>
              </c:strCache>
            </c:strRef>
          </c:cat>
          <c:val>
            <c:numRef>
              <c:f>Sheet1!$B$2:$B$6</c:f>
              <c:numCache>
                <c:formatCode>General</c:formatCode>
                <c:ptCount val="5"/>
                <c:pt idx="0">
                  <c:v>1.2932291767205399</c:v>
                </c:pt>
                <c:pt idx="1">
                  <c:v>0.92684406848974321</c:v>
                </c:pt>
                <c:pt idx="2">
                  <c:v>0.6378250710732094</c:v>
                </c:pt>
                <c:pt idx="3">
                  <c:v>0.4724668931200543</c:v>
                </c:pt>
                <c:pt idx="4">
                  <c:v>0.83259130240000023</c:v>
                </c:pt>
              </c:numCache>
            </c:numRef>
          </c:val>
        </c:ser>
        <c:ser>
          <c:idx val="1"/>
          <c:order val="1"/>
          <c:tx>
            <c:strRef>
              <c:f>Sheet1!$C$1</c:f>
              <c:strCache>
                <c:ptCount val="1"/>
                <c:pt idx="0">
                  <c:v>MISE-QoS-10/1</c:v>
                </c:pt>
              </c:strCache>
            </c:strRef>
          </c:tx>
          <c:cat>
            <c:strRef>
              <c:f>Sheet1!$A$2:$A$6</c:f>
              <c:strCache>
                <c:ptCount val="5"/>
                <c:pt idx="0">
                  <c:v>0</c:v>
                </c:pt>
                <c:pt idx="1">
                  <c:v>1</c:v>
                </c:pt>
                <c:pt idx="2">
                  <c:v>2</c:v>
                </c:pt>
                <c:pt idx="3">
                  <c:v>3</c:v>
                </c:pt>
                <c:pt idx="4">
                  <c:v>Avg</c:v>
                </c:pt>
              </c:strCache>
            </c:strRef>
          </c:cat>
          <c:val>
            <c:numRef>
              <c:f>Sheet1!$C$2:$C$6</c:f>
              <c:numCache>
                <c:formatCode>General</c:formatCode>
                <c:ptCount val="5"/>
                <c:pt idx="0">
                  <c:v>1.3104536694327504</c:v>
                </c:pt>
                <c:pt idx="1">
                  <c:v>1.0514532926786198</c:v>
                </c:pt>
                <c:pt idx="2">
                  <c:v>0.75707667999666173</c:v>
                </c:pt>
                <c:pt idx="3">
                  <c:v>0.55599756001765277</c:v>
                </c:pt>
                <c:pt idx="4">
                  <c:v>0.91874530050000025</c:v>
                </c:pt>
              </c:numCache>
            </c:numRef>
          </c:val>
        </c:ser>
        <c:ser>
          <c:idx val="2"/>
          <c:order val="2"/>
          <c:tx>
            <c:strRef>
              <c:f>Sheet1!$D$1</c:f>
              <c:strCache>
                <c:ptCount val="1"/>
                <c:pt idx="0">
                  <c:v>MISE-QoS-10/3</c:v>
                </c:pt>
              </c:strCache>
            </c:strRef>
          </c:tx>
          <c:cat>
            <c:strRef>
              <c:f>Sheet1!$A$2:$A$6</c:f>
              <c:strCache>
                <c:ptCount val="5"/>
                <c:pt idx="0">
                  <c:v>0</c:v>
                </c:pt>
                <c:pt idx="1">
                  <c:v>1</c:v>
                </c:pt>
                <c:pt idx="2">
                  <c:v>2</c:v>
                </c:pt>
                <c:pt idx="3">
                  <c:v>3</c:v>
                </c:pt>
                <c:pt idx="4">
                  <c:v>Avg</c:v>
                </c:pt>
              </c:strCache>
            </c:strRef>
          </c:cat>
          <c:val>
            <c:numRef>
              <c:f>Sheet1!$D$2:$D$6</c:f>
              <c:numCache>
                <c:formatCode>General</c:formatCode>
                <c:ptCount val="5"/>
                <c:pt idx="0">
                  <c:v>1.3104536694327504</c:v>
                </c:pt>
                <c:pt idx="1">
                  <c:v>1.0471105568117105</c:v>
                </c:pt>
                <c:pt idx="2">
                  <c:v>0.75276405401655921</c:v>
                </c:pt>
                <c:pt idx="3">
                  <c:v>0.5498196502218502</c:v>
                </c:pt>
                <c:pt idx="4">
                  <c:v>0.91503698259999999</c:v>
                </c:pt>
              </c:numCache>
            </c:numRef>
          </c:val>
        </c:ser>
        <c:ser>
          <c:idx val="3"/>
          <c:order val="3"/>
          <c:tx>
            <c:strRef>
              <c:f>Sheet1!$E$1</c:f>
              <c:strCache>
                <c:ptCount val="1"/>
                <c:pt idx="0">
                  <c:v>MISE-QoS-10/5</c:v>
                </c:pt>
              </c:strCache>
            </c:strRef>
          </c:tx>
          <c:cat>
            <c:strRef>
              <c:f>Sheet1!$A$2:$A$6</c:f>
              <c:strCache>
                <c:ptCount val="5"/>
                <c:pt idx="0">
                  <c:v>0</c:v>
                </c:pt>
                <c:pt idx="1">
                  <c:v>1</c:v>
                </c:pt>
                <c:pt idx="2">
                  <c:v>2</c:v>
                </c:pt>
                <c:pt idx="3">
                  <c:v>3</c:v>
                </c:pt>
                <c:pt idx="4">
                  <c:v>Avg</c:v>
                </c:pt>
              </c:strCache>
            </c:strRef>
          </c:cat>
          <c:val>
            <c:numRef>
              <c:f>Sheet1!$E$2:$E$6</c:f>
              <c:numCache>
                <c:formatCode>General</c:formatCode>
                <c:ptCount val="5"/>
                <c:pt idx="0">
                  <c:v>1.3103829657422406</c:v>
                </c:pt>
                <c:pt idx="1">
                  <c:v>1.0268051632352604</c:v>
                </c:pt>
                <c:pt idx="2">
                  <c:v>0.71475836156159822</c:v>
                </c:pt>
                <c:pt idx="3">
                  <c:v>0.51721714742401481</c:v>
                </c:pt>
                <c:pt idx="4">
                  <c:v>0.89229090950000001</c:v>
                </c:pt>
              </c:numCache>
            </c:numRef>
          </c:val>
        </c:ser>
        <c:ser>
          <c:idx val="4"/>
          <c:order val="4"/>
          <c:tx>
            <c:strRef>
              <c:f>Sheet1!$F$1</c:f>
              <c:strCache>
                <c:ptCount val="1"/>
                <c:pt idx="0">
                  <c:v>MISE-QoS-10/7</c:v>
                </c:pt>
              </c:strCache>
            </c:strRef>
          </c:tx>
          <c:cat>
            <c:strRef>
              <c:f>Sheet1!$A$2:$A$6</c:f>
              <c:strCache>
                <c:ptCount val="5"/>
                <c:pt idx="0">
                  <c:v>0</c:v>
                </c:pt>
                <c:pt idx="1">
                  <c:v>1</c:v>
                </c:pt>
                <c:pt idx="2">
                  <c:v>2</c:v>
                </c:pt>
                <c:pt idx="3">
                  <c:v>3</c:v>
                </c:pt>
                <c:pt idx="4">
                  <c:v>Avg</c:v>
                </c:pt>
              </c:strCache>
            </c:strRef>
          </c:cat>
          <c:val>
            <c:numRef>
              <c:f>Sheet1!$F$2:$F$6</c:f>
              <c:numCache>
                <c:formatCode>General</c:formatCode>
                <c:ptCount val="5"/>
                <c:pt idx="0">
                  <c:v>1.3100687794400301</c:v>
                </c:pt>
                <c:pt idx="1">
                  <c:v>0.96233477687753599</c:v>
                </c:pt>
                <c:pt idx="2">
                  <c:v>0.65406344486021173</c:v>
                </c:pt>
                <c:pt idx="3">
                  <c:v>0.47556313738558598</c:v>
                </c:pt>
                <c:pt idx="4">
                  <c:v>0.85050753459999995</c:v>
                </c:pt>
              </c:numCache>
            </c:numRef>
          </c:val>
        </c:ser>
        <c:ser>
          <c:idx val="5"/>
          <c:order val="5"/>
          <c:tx>
            <c:strRef>
              <c:f>Sheet1!$G$1</c:f>
              <c:strCache>
                <c:ptCount val="1"/>
                <c:pt idx="0">
                  <c:v>MISE-QoS-10/9</c:v>
                </c:pt>
              </c:strCache>
            </c:strRef>
          </c:tx>
          <c:cat>
            <c:strRef>
              <c:f>Sheet1!$A$2:$A$6</c:f>
              <c:strCache>
                <c:ptCount val="5"/>
                <c:pt idx="0">
                  <c:v>0</c:v>
                </c:pt>
                <c:pt idx="1">
                  <c:v>1</c:v>
                </c:pt>
                <c:pt idx="2">
                  <c:v>2</c:v>
                </c:pt>
                <c:pt idx="3">
                  <c:v>3</c:v>
                </c:pt>
                <c:pt idx="4">
                  <c:v>Avg</c:v>
                </c:pt>
              </c:strCache>
            </c:strRef>
          </c:cat>
          <c:val>
            <c:numRef>
              <c:f>Sheet1!$G$2:$G$6</c:f>
              <c:numCache>
                <c:formatCode>General</c:formatCode>
                <c:ptCount val="5"/>
                <c:pt idx="0">
                  <c:v>1.29661949414668</c:v>
                </c:pt>
                <c:pt idx="1">
                  <c:v>0.92898134164528201</c:v>
                </c:pt>
                <c:pt idx="2">
                  <c:v>0.64286953243448963</c:v>
                </c:pt>
                <c:pt idx="3">
                  <c:v>0.47149350794213302</c:v>
                </c:pt>
                <c:pt idx="4">
                  <c:v>0.83499096900000003</c:v>
                </c:pt>
              </c:numCache>
            </c:numRef>
          </c:val>
        </c:ser>
        <c:axId val="106649088"/>
        <c:axId val="106651008"/>
      </c:barChart>
      <c:catAx>
        <c:axId val="106649088"/>
        <c:scaling>
          <c:orientation val="minMax"/>
        </c:scaling>
        <c:axPos val="b"/>
        <c:title>
          <c:tx>
            <c:rich>
              <a:bodyPr/>
              <a:lstStyle/>
              <a:p>
                <a:pPr>
                  <a:defRPr sz="2000">
                    <a:latin typeface="Tahoma" pitchFamily="34" charset="0"/>
                    <a:ea typeface="Tahoma" pitchFamily="34" charset="0"/>
                    <a:cs typeface="Tahoma" pitchFamily="34" charset="0"/>
                  </a:defRPr>
                </a:pPr>
                <a:r>
                  <a:rPr lang="en-US" sz="2000">
                    <a:latin typeface="Tahoma" pitchFamily="34" charset="0"/>
                    <a:ea typeface="Tahoma" pitchFamily="34" charset="0"/>
                    <a:cs typeface="Tahoma" pitchFamily="34" charset="0"/>
                  </a:rPr>
                  <a:t>Number</a:t>
                </a:r>
                <a:r>
                  <a:rPr lang="en-US" sz="2000" baseline="0">
                    <a:latin typeface="Tahoma" pitchFamily="34" charset="0"/>
                    <a:ea typeface="Tahoma" pitchFamily="34" charset="0"/>
                    <a:cs typeface="Tahoma" pitchFamily="34" charset="0"/>
                  </a:rPr>
                  <a:t> of Memory Intensive Applications</a:t>
                </a:r>
                <a:endParaRPr lang="en-US" sz="2000">
                  <a:latin typeface="Tahoma" pitchFamily="34" charset="0"/>
                  <a:ea typeface="Tahoma" pitchFamily="34" charset="0"/>
                  <a:cs typeface="Tahoma" pitchFamily="34" charset="0"/>
                </a:endParaRPr>
              </a:p>
            </c:rich>
          </c:tx>
          <c:layout>
            <c:manualLayout>
              <c:xMode val="edge"/>
              <c:yMode val="edge"/>
              <c:x val="0.11311810289317648"/>
              <c:y val="0.88460211487377782"/>
            </c:manualLayout>
          </c:layout>
        </c:title>
        <c:tickLblPos val="nextTo"/>
        <c:txPr>
          <a:bodyPr/>
          <a:lstStyle/>
          <a:p>
            <a:pPr>
              <a:defRPr sz="2000">
                <a:latin typeface="Tahoma" pitchFamily="34" charset="0"/>
                <a:ea typeface="Tahoma" pitchFamily="34" charset="0"/>
                <a:cs typeface="Tahoma" pitchFamily="34" charset="0"/>
              </a:defRPr>
            </a:pPr>
            <a:endParaRPr lang="en-US"/>
          </a:p>
        </c:txPr>
        <c:crossAx val="106651008"/>
        <c:crosses val="autoZero"/>
        <c:auto val="1"/>
        <c:lblAlgn val="ctr"/>
        <c:lblOffset val="100"/>
      </c:catAx>
      <c:valAx>
        <c:axId val="106651008"/>
        <c:scaling>
          <c:orientation val="minMax"/>
        </c:scaling>
        <c:axPos val="l"/>
        <c:majorGridlines/>
        <c:title>
          <c:tx>
            <c:rich>
              <a:bodyPr rot="-5400000" vert="horz"/>
              <a:lstStyle/>
              <a:p>
                <a:pPr>
                  <a:defRPr sz="2500">
                    <a:latin typeface="Tahoma" pitchFamily="34" charset="0"/>
                    <a:ea typeface="Tahoma" pitchFamily="34" charset="0"/>
                    <a:cs typeface="Tahoma" pitchFamily="34" charset="0"/>
                  </a:defRPr>
                </a:pPr>
                <a:r>
                  <a:rPr lang="en-US" sz="2500">
                    <a:latin typeface="Tahoma" pitchFamily="34" charset="0"/>
                    <a:ea typeface="Tahoma" pitchFamily="34" charset="0"/>
                    <a:cs typeface="Tahoma" pitchFamily="34" charset="0"/>
                  </a:rPr>
                  <a:t>Harmonic</a:t>
                </a:r>
                <a:r>
                  <a:rPr lang="en-US" sz="2500" baseline="0">
                    <a:latin typeface="Tahoma" pitchFamily="34" charset="0"/>
                    <a:ea typeface="Tahoma" pitchFamily="34" charset="0"/>
                    <a:cs typeface="Tahoma" pitchFamily="34" charset="0"/>
                  </a:rPr>
                  <a:t> Speedup</a:t>
                </a:r>
                <a:endParaRPr lang="en-US" sz="2500">
                  <a:latin typeface="Tahoma" pitchFamily="34" charset="0"/>
                  <a:ea typeface="Tahoma" pitchFamily="34" charset="0"/>
                  <a:cs typeface="Tahoma" pitchFamily="34" charset="0"/>
                </a:endParaRPr>
              </a:p>
            </c:rich>
          </c:tx>
        </c:title>
        <c:numFmt formatCode="General" sourceLinked="1"/>
        <c:tickLblPos val="nextTo"/>
        <c:txPr>
          <a:bodyPr/>
          <a:lstStyle/>
          <a:p>
            <a:pPr>
              <a:defRPr sz="2000">
                <a:latin typeface="Tahoma" pitchFamily="34" charset="0"/>
                <a:ea typeface="Tahoma" pitchFamily="34" charset="0"/>
                <a:cs typeface="Tahoma" pitchFamily="34" charset="0"/>
              </a:defRPr>
            </a:pPr>
            <a:endParaRPr lang="en-US"/>
          </a:p>
        </c:txPr>
        <c:crossAx val="106649088"/>
        <c:crosses val="autoZero"/>
        <c:crossBetween val="between"/>
      </c:valAx>
    </c:plotArea>
    <c:legend>
      <c:legendPos val="r"/>
      <c:txPr>
        <a:bodyPr/>
        <a:lstStyle/>
        <a:p>
          <a:pPr>
            <a:defRPr sz="2000">
              <a:latin typeface="Tahoma" pitchFamily="34" charset="0"/>
              <a:ea typeface="Tahoma" pitchFamily="34" charset="0"/>
              <a:cs typeface="Tahoma" pitchFamily="34" charset="0"/>
            </a:defRPr>
          </a:pPr>
          <a:endParaRPr lang="en-US"/>
        </a:p>
      </c:txPr>
    </c:legend>
    <c:plotVisOnly val="1"/>
    <c:dispBlanksAs val="gap"/>
  </c:chart>
  <c:externalData r:id="rId2"/>
</c:chartSpace>
</file>

<file path=ppt/charts/chart35.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plotArea>
      <c:layout/>
      <c:barChart>
        <c:barDir val="col"/>
        <c:grouping val="clustered"/>
        <c:ser>
          <c:idx val="0"/>
          <c:order val="0"/>
          <c:tx>
            <c:strRef>
              <c:f>Sheet1!$B$1</c:f>
              <c:strCache>
                <c:ptCount val="1"/>
                <c:pt idx="0">
                  <c:v>AlwaysPrioritize</c:v>
                </c:pt>
              </c:strCache>
            </c:strRef>
          </c:tx>
          <c:cat>
            <c:strRef>
              <c:f>Sheet1!$A$2:$A$5</c:f>
              <c:strCache>
                <c:ptCount val="4"/>
                <c:pt idx="0">
                  <c:v>astar</c:v>
                </c:pt>
                <c:pt idx="1">
                  <c:v>mcf</c:v>
                </c:pt>
                <c:pt idx="2">
                  <c:v>leslie3d</c:v>
                </c:pt>
                <c:pt idx="3">
                  <c:v>mcf</c:v>
                </c:pt>
              </c:strCache>
            </c:strRef>
          </c:cat>
          <c:val>
            <c:numRef>
              <c:f>Sheet1!$B$2:$B$5</c:f>
              <c:numCache>
                <c:formatCode>General</c:formatCode>
                <c:ptCount val="4"/>
                <c:pt idx="0">
                  <c:v>7.2703505290452295</c:v>
                </c:pt>
                <c:pt idx="1">
                  <c:v>1.1313228154364299</c:v>
                </c:pt>
                <c:pt idx="2">
                  <c:v>36.066071600529312</c:v>
                </c:pt>
                <c:pt idx="3">
                  <c:v>14.220981394192298</c:v>
                </c:pt>
              </c:numCache>
            </c:numRef>
          </c:val>
        </c:ser>
        <c:ser>
          <c:idx val="1"/>
          <c:order val="1"/>
          <c:tx>
            <c:strRef>
              <c:f>Sheet1!$C$1</c:f>
              <c:strCache>
                <c:ptCount val="1"/>
                <c:pt idx="0">
                  <c:v>EqualBandwidth</c:v>
                </c:pt>
              </c:strCache>
            </c:strRef>
          </c:tx>
          <c:cat>
            <c:strRef>
              <c:f>Sheet1!$A$2:$A$5</c:f>
              <c:strCache>
                <c:ptCount val="4"/>
                <c:pt idx="0">
                  <c:v>astar</c:v>
                </c:pt>
                <c:pt idx="1">
                  <c:v>mcf</c:v>
                </c:pt>
                <c:pt idx="2">
                  <c:v>leslie3d</c:v>
                </c:pt>
                <c:pt idx="3">
                  <c:v>mcf</c:v>
                </c:pt>
              </c:strCache>
            </c:strRef>
          </c:cat>
          <c:val>
            <c:numRef>
              <c:f>Sheet1!$C$2:$C$5</c:f>
              <c:numCache>
                <c:formatCode>General</c:formatCode>
                <c:ptCount val="4"/>
                <c:pt idx="0">
                  <c:v>3.3690897069996999</c:v>
                </c:pt>
                <c:pt idx="1">
                  <c:v>1.6045353797042701</c:v>
                </c:pt>
                <c:pt idx="2">
                  <c:v>7.4677246801367065</c:v>
                </c:pt>
                <c:pt idx="3">
                  <c:v>5.8407436551636795</c:v>
                </c:pt>
              </c:numCache>
            </c:numRef>
          </c:val>
        </c:ser>
        <c:ser>
          <c:idx val="2"/>
          <c:order val="2"/>
          <c:tx>
            <c:strRef>
              <c:f>Sheet1!$D$1</c:f>
              <c:strCache>
                <c:ptCount val="1"/>
                <c:pt idx="0">
                  <c:v>MISE-QoS-10/1</c:v>
                </c:pt>
              </c:strCache>
            </c:strRef>
          </c:tx>
          <c:cat>
            <c:strRef>
              <c:f>Sheet1!$A$2:$A$5</c:f>
              <c:strCache>
                <c:ptCount val="4"/>
                <c:pt idx="0">
                  <c:v>astar</c:v>
                </c:pt>
                <c:pt idx="1">
                  <c:v>mcf</c:v>
                </c:pt>
                <c:pt idx="2">
                  <c:v>leslie3d</c:v>
                </c:pt>
                <c:pt idx="3">
                  <c:v>mcf</c:v>
                </c:pt>
              </c:strCache>
            </c:strRef>
          </c:cat>
          <c:val>
            <c:numRef>
              <c:f>Sheet1!$D$2:$D$5</c:f>
              <c:numCache>
                <c:formatCode>General</c:formatCode>
                <c:ptCount val="4"/>
                <c:pt idx="0">
                  <c:v>3.4617644574247501</c:v>
                </c:pt>
                <c:pt idx="1">
                  <c:v>1.9328497818415031</c:v>
                </c:pt>
                <c:pt idx="2">
                  <c:v>3.8670740178104412</c:v>
                </c:pt>
                <c:pt idx="3">
                  <c:v>2.1050060169704001</c:v>
                </c:pt>
              </c:numCache>
            </c:numRef>
          </c:val>
        </c:ser>
        <c:ser>
          <c:idx val="3"/>
          <c:order val="3"/>
          <c:tx>
            <c:strRef>
              <c:f>Sheet1!$E$1</c:f>
              <c:strCache>
                <c:ptCount val="1"/>
                <c:pt idx="0">
                  <c:v>MISE-QoS-10/2</c:v>
                </c:pt>
              </c:strCache>
            </c:strRef>
          </c:tx>
          <c:cat>
            <c:strRef>
              <c:f>Sheet1!$A$2:$A$5</c:f>
              <c:strCache>
                <c:ptCount val="4"/>
                <c:pt idx="0">
                  <c:v>astar</c:v>
                </c:pt>
                <c:pt idx="1">
                  <c:v>mcf</c:v>
                </c:pt>
                <c:pt idx="2">
                  <c:v>leslie3d</c:v>
                </c:pt>
                <c:pt idx="3">
                  <c:v>mcf</c:v>
                </c:pt>
              </c:strCache>
            </c:strRef>
          </c:cat>
          <c:val>
            <c:numRef>
              <c:f>Sheet1!$E$2:$E$5</c:f>
              <c:numCache>
                <c:formatCode>General</c:formatCode>
                <c:ptCount val="4"/>
                <c:pt idx="0">
                  <c:v>3.4369437122217277</c:v>
                </c:pt>
                <c:pt idx="1">
                  <c:v>1.9426105100293201</c:v>
                </c:pt>
                <c:pt idx="2">
                  <c:v>3.8641769319046597</c:v>
                </c:pt>
                <c:pt idx="3">
                  <c:v>2.1050060169704001</c:v>
                </c:pt>
              </c:numCache>
            </c:numRef>
          </c:val>
        </c:ser>
        <c:ser>
          <c:idx val="4"/>
          <c:order val="4"/>
          <c:tx>
            <c:strRef>
              <c:f>Sheet1!$F$1</c:f>
              <c:strCache>
                <c:ptCount val="1"/>
                <c:pt idx="0">
                  <c:v>MISE-QoS-10/3</c:v>
                </c:pt>
              </c:strCache>
            </c:strRef>
          </c:tx>
          <c:cat>
            <c:strRef>
              <c:f>Sheet1!$A$2:$A$5</c:f>
              <c:strCache>
                <c:ptCount val="4"/>
                <c:pt idx="0">
                  <c:v>astar</c:v>
                </c:pt>
                <c:pt idx="1">
                  <c:v>mcf</c:v>
                </c:pt>
                <c:pt idx="2">
                  <c:v>leslie3d</c:v>
                </c:pt>
                <c:pt idx="3">
                  <c:v>mcf</c:v>
                </c:pt>
              </c:strCache>
            </c:strRef>
          </c:cat>
          <c:val>
            <c:numRef>
              <c:f>Sheet1!$F$2:$F$5</c:f>
              <c:numCache>
                <c:formatCode>General</c:formatCode>
                <c:ptCount val="4"/>
                <c:pt idx="0">
                  <c:v>2.8979789787903099</c:v>
                </c:pt>
                <c:pt idx="1">
                  <c:v>1.9616481607845626</c:v>
                </c:pt>
                <c:pt idx="2">
                  <c:v>4.0008731258365104</c:v>
                </c:pt>
                <c:pt idx="3">
                  <c:v>2.2050578189043564</c:v>
                </c:pt>
              </c:numCache>
            </c:numRef>
          </c:val>
        </c:ser>
        <c:ser>
          <c:idx val="5"/>
          <c:order val="5"/>
          <c:tx>
            <c:strRef>
              <c:f>Sheet1!$G$1</c:f>
              <c:strCache>
                <c:ptCount val="1"/>
                <c:pt idx="0">
                  <c:v>MISE-QoS-10/4</c:v>
                </c:pt>
              </c:strCache>
            </c:strRef>
          </c:tx>
          <c:cat>
            <c:strRef>
              <c:f>Sheet1!$A$2:$A$5</c:f>
              <c:strCache>
                <c:ptCount val="4"/>
                <c:pt idx="0">
                  <c:v>astar</c:v>
                </c:pt>
                <c:pt idx="1">
                  <c:v>mcf</c:v>
                </c:pt>
                <c:pt idx="2">
                  <c:v>leslie3d</c:v>
                </c:pt>
                <c:pt idx="3">
                  <c:v>mcf</c:v>
                </c:pt>
              </c:strCache>
            </c:strRef>
          </c:cat>
          <c:val>
            <c:numRef>
              <c:f>Sheet1!$G$2:$G$5</c:f>
              <c:numCache>
                <c:formatCode>General</c:formatCode>
                <c:ptCount val="4"/>
                <c:pt idx="0">
                  <c:v>2.4369023224946429</c:v>
                </c:pt>
                <c:pt idx="1">
                  <c:v>1.7430542689847299</c:v>
                </c:pt>
                <c:pt idx="2">
                  <c:v>5.064337821206732</c:v>
                </c:pt>
                <c:pt idx="3">
                  <c:v>2.63780297748061</c:v>
                </c:pt>
              </c:numCache>
            </c:numRef>
          </c:val>
        </c:ser>
        <c:ser>
          <c:idx val="6"/>
          <c:order val="6"/>
          <c:tx>
            <c:strRef>
              <c:f>Sheet1!$H$1</c:f>
              <c:strCache>
                <c:ptCount val="1"/>
                <c:pt idx="0">
                  <c:v>MISE-QoS-10/5</c:v>
                </c:pt>
              </c:strCache>
            </c:strRef>
          </c:tx>
          <c:cat>
            <c:strRef>
              <c:f>Sheet1!$A$2:$A$5</c:f>
              <c:strCache>
                <c:ptCount val="4"/>
                <c:pt idx="0">
                  <c:v>astar</c:v>
                </c:pt>
                <c:pt idx="1">
                  <c:v>mcf</c:v>
                </c:pt>
                <c:pt idx="2">
                  <c:v>leslie3d</c:v>
                </c:pt>
                <c:pt idx="3">
                  <c:v>mcf</c:v>
                </c:pt>
              </c:strCache>
            </c:strRef>
          </c:cat>
          <c:val>
            <c:numRef>
              <c:f>Sheet1!$H$2:$H$5</c:f>
              <c:numCache>
                <c:formatCode>General</c:formatCode>
                <c:ptCount val="4"/>
                <c:pt idx="0">
                  <c:v>2.4433295574142377</c:v>
                </c:pt>
                <c:pt idx="1">
                  <c:v>1.6272727119850701</c:v>
                </c:pt>
                <c:pt idx="2">
                  <c:v>5.7032991831279283</c:v>
                </c:pt>
                <c:pt idx="3">
                  <c:v>2.8687604744309301</c:v>
                </c:pt>
              </c:numCache>
            </c:numRef>
          </c:val>
        </c:ser>
        <c:axId val="106901888"/>
        <c:axId val="106903424"/>
      </c:barChart>
      <c:catAx>
        <c:axId val="106901888"/>
        <c:scaling>
          <c:orientation val="minMax"/>
        </c:scaling>
        <c:axPos val="b"/>
        <c:tickLblPos val="nextTo"/>
        <c:txPr>
          <a:bodyPr/>
          <a:lstStyle/>
          <a:p>
            <a:pPr>
              <a:defRPr sz="2000">
                <a:latin typeface="Tahoma" pitchFamily="34" charset="0"/>
                <a:ea typeface="Tahoma" pitchFamily="34" charset="0"/>
                <a:cs typeface="Tahoma" pitchFamily="34" charset="0"/>
              </a:defRPr>
            </a:pPr>
            <a:endParaRPr lang="en-US"/>
          </a:p>
        </c:txPr>
        <c:crossAx val="106903424"/>
        <c:crosses val="autoZero"/>
        <c:auto val="1"/>
        <c:lblAlgn val="ctr"/>
        <c:lblOffset val="100"/>
      </c:catAx>
      <c:valAx>
        <c:axId val="106903424"/>
        <c:scaling>
          <c:orientation val="minMax"/>
          <c:max val="10"/>
          <c:min val="0"/>
        </c:scaling>
        <c:axPos val="l"/>
        <c:majorGridlines/>
        <c:title>
          <c:tx>
            <c:rich>
              <a:bodyPr rot="-5400000" vert="horz"/>
              <a:lstStyle/>
              <a:p>
                <a:pPr>
                  <a:defRPr sz="2000">
                    <a:latin typeface="Tahoma" pitchFamily="34" charset="0"/>
                    <a:ea typeface="Tahoma" pitchFamily="34" charset="0"/>
                    <a:cs typeface="Tahoma" pitchFamily="34" charset="0"/>
                  </a:defRPr>
                </a:pPr>
                <a:r>
                  <a:rPr lang="en-US" sz="2000">
                    <a:latin typeface="Tahoma" pitchFamily="34" charset="0"/>
                    <a:ea typeface="Tahoma" pitchFamily="34" charset="0"/>
                    <a:cs typeface="Tahoma" pitchFamily="34" charset="0"/>
                  </a:rPr>
                  <a:t>Slowdown</a:t>
                </a:r>
              </a:p>
            </c:rich>
          </c:tx>
        </c:title>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106901888"/>
        <c:crosses val="autoZero"/>
        <c:crossBetween val="between"/>
      </c:valAx>
    </c:plotArea>
    <c:legend>
      <c:legendPos val="r"/>
      <c:txPr>
        <a:bodyPr/>
        <a:lstStyle/>
        <a:p>
          <a:pPr>
            <a:defRPr sz="2000">
              <a:latin typeface="Tahoma" pitchFamily="34" charset="0"/>
              <a:ea typeface="Tahoma" pitchFamily="34" charset="0"/>
              <a:cs typeface="Tahoma" pitchFamily="34" charset="0"/>
            </a:defRPr>
          </a:pPr>
          <a:endParaRPr lang="en-US"/>
        </a:p>
      </c:txPr>
    </c:legend>
    <c:plotVisOnly val="1"/>
    <c:dispBlanksAs val="gap"/>
  </c:chart>
  <c:externalData r:id="rId2"/>
</c:chartSpace>
</file>

<file path=ppt/charts/chart36.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barChart>
        <c:barDir val="col"/>
        <c:grouping val="clustered"/>
        <c:ser>
          <c:idx val="1"/>
          <c:order val="0"/>
          <c:tx>
            <c:strRef>
              <c:f>'hs scalability'!$B$1</c:f>
              <c:strCache>
                <c:ptCount val="1"/>
                <c:pt idx="0">
                  <c:v>FRFCFS</c:v>
                </c:pt>
              </c:strCache>
            </c:strRef>
          </c:tx>
          <c:cat>
            <c:numRef>
              <c:f>'hs scalability'!$A$2:$A$4</c:f>
              <c:numCache>
                <c:formatCode>General</c:formatCode>
                <c:ptCount val="3"/>
                <c:pt idx="0">
                  <c:v>4</c:v>
                </c:pt>
                <c:pt idx="1">
                  <c:v>8</c:v>
                </c:pt>
                <c:pt idx="2">
                  <c:v>16</c:v>
                </c:pt>
              </c:numCache>
            </c:numRef>
          </c:cat>
          <c:val>
            <c:numRef>
              <c:f>'hs scalability'!$B$2:$B$4</c:f>
              <c:numCache>
                <c:formatCode>General</c:formatCode>
                <c:ptCount val="3"/>
                <c:pt idx="0">
                  <c:v>0.59276825894010599</c:v>
                </c:pt>
                <c:pt idx="1">
                  <c:v>0.403421919526536</c:v>
                </c:pt>
                <c:pt idx="2">
                  <c:v>0.22511346063575097</c:v>
                </c:pt>
              </c:numCache>
            </c:numRef>
          </c:val>
        </c:ser>
        <c:ser>
          <c:idx val="2"/>
          <c:order val="1"/>
          <c:tx>
            <c:strRef>
              <c:f>'hs scalability'!$C$1</c:f>
              <c:strCache>
                <c:ptCount val="1"/>
                <c:pt idx="0">
                  <c:v>ATLAS</c:v>
                </c:pt>
              </c:strCache>
            </c:strRef>
          </c:tx>
          <c:cat>
            <c:numRef>
              <c:f>'hs scalability'!$A$2:$A$4</c:f>
              <c:numCache>
                <c:formatCode>General</c:formatCode>
                <c:ptCount val="3"/>
                <c:pt idx="0">
                  <c:v>4</c:v>
                </c:pt>
                <c:pt idx="1">
                  <c:v>8</c:v>
                </c:pt>
                <c:pt idx="2">
                  <c:v>16</c:v>
                </c:pt>
              </c:numCache>
            </c:numRef>
          </c:cat>
          <c:val>
            <c:numRef>
              <c:f>'hs scalability'!$C$2:$C$4</c:f>
              <c:numCache>
                <c:formatCode>General</c:formatCode>
                <c:ptCount val="3"/>
                <c:pt idx="0">
                  <c:v>0.5068525558042184</c:v>
                </c:pt>
                <c:pt idx="1">
                  <c:v>0.32077149423854107</c:v>
                </c:pt>
                <c:pt idx="2">
                  <c:v>0.188665575916246</c:v>
                </c:pt>
              </c:numCache>
            </c:numRef>
          </c:val>
        </c:ser>
        <c:ser>
          <c:idx val="3"/>
          <c:order val="2"/>
          <c:tx>
            <c:strRef>
              <c:f>'hs scalability'!$D$1</c:f>
              <c:strCache>
                <c:ptCount val="1"/>
                <c:pt idx="0">
                  <c:v>TCM</c:v>
                </c:pt>
              </c:strCache>
            </c:strRef>
          </c:tx>
          <c:cat>
            <c:numRef>
              <c:f>'hs scalability'!$A$2:$A$4</c:f>
              <c:numCache>
                <c:formatCode>General</c:formatCode>
                <c:ptCount val="3"/>
                <c:pt idx="0">
                  <c:v>4</c:v>
                </c:pt>
                <c:pt idx="1">
                  <c:v>8</c:v>
                </c:pt>
                <c:pt idx="2">
                  <c:v>16</c:v>
                </c:pt>
              </c:numCache>
            </c:numRef>
          </c:cat>
          <c:val>
            <c:numRef>
              <c:f>'hs scalability'!$D$2:$D$4</c:f>
              <c:numCache>
                <c:formatCode>General</c:formatCode>
                <c:ptCount val="3"/>
                <c:pt idx="0">
                  <c:v>0.57578695102411703</c:v>
                </c:pt>
                <c:pt idx="1">
                  <c:v>0.39072958217278042</c:v>
                </c:pt>
                <c:pt idx="2">
                  <c:v>0.22037092228839467</c:v>
                </c:pt>
              </c:numCache>
            </c:numRef>
          </c:val>
        </c:ser>
        <c:ser>
          <c:idx val="4"/>
          <c:order val="3"/>
          <c:tx>
            <c:strRef>
              <c:f>'hs scalability'!$E$1</c:f>
              <c:strCache>
                <c:ptCount val="1"/>
                <c:pt idx="0">
                  <c:v>STFM</c:v>
                </c:pt>
              </c:strCache>
            </c:strRef>
          </c:tx>
          <c:cat>
            <c:numRef>
              <c:f>'hs scalability'!$A$2:$A$4</c:f>
              <c:numCache>
                <c:formatCode>General</c:formatCode>
                <c:ptCount val="3"/>
                <c:pt idx="0">
                  <c:v>4</c:v>
                </c:pt>
                <c:pt idx="1">
                  <c:v>8</c:v>
                </c:pt>
                <c:pt idx="2">
                  <c:v>16</c:v>
                </c:pt>
              </c:numCache>
            </c:numRef>
          </c:cat>
          <c:val>
            <c:numRef>
              <c:f>'hs scalability'!$E$2:$E$4</c:f>
              <c:numCache>
                <c:formatCode>General</c:formatCode>
                <c:ptCount val="3"/>
                <c:pt idx="0">
                  <c:v>0.593201546113026</c:v>
                </c:pt>
                <c:pt idx="1">
                  <c:v>0.40848614742590594</c:v>
                </c:pt>
                <c:pt idx="2">
                  <c:v>0.23361482398271</c:v>
                </c:pt>
              </c:numCache>
            </c:numRef>
          </c:val>
        </c:ser>
        <c:ser>
          <c:idx val="5"/>
          <c:order val="4"/>
          <c:tx>
            <c:strRef>
              <c:f>'hs scalability'!$F$1</c:f>
              <c:strCache>
                <c:ptCount val="1"/>
                <c:pt idx="0">
                  <c:v>MISE-Fair</c:v>
                </c:pt>
              </c:strCache>
            </c:strRef>
          </c:tx>
          <c:cat>
            <c:numRef>
              <c:f>'hs scalability'!$A$2:$A$4</c:f>
              <c:numCache>
                <c:formatCode>General</c:formatCode>
                <c:ptCount val="3"/>
                <c:pt idx="0">
                  <c:v>4</c:v>
                </c:pt>
                <c:pt idx="1">
                  <c:v>8</c:v>
                </c:pt>
                <c:pt idx="2">
                  <c:v>16</c:v>
                </c:pt>
              </c:numCache>
            </c:numRef>
          </c:cat>
          <c:val>
            <c:numRef>
              <c:f>'hs scalability'!$F$2:$F$4</c:f>
              <c:numCache>
                <c:formatCode>General</c:formatCode>
                <c:ptCount val="3"/>
                <c:pt idx="0">
                  <c:v>0.57668395987290411</c:v>
                </c:pt>
                <c:pt idx="1">
                  <c:v>0.39939378467633602</c:v>
                </c:pt>
                <c:pt idx="2">
                  <c:v>0.232387550183</c:v>
                </c:pt>
              </c:numCache>
            </c:numRef>
          </c:val>
        </c:ser>
        <c:axId val="107001344"/>
        <c:axId val="107003264"/>
      </c:barChart>
      <c:catAx>
        <c:axId val="107001344"/>
        <c:scaling>
          <c:orientation val="minMax"/>
        </c:scaling>
        <c:axPos val="b"/>
        <c:title>
          <c:tx>
            <c:rich>
              <a:bodyPr/>
              <a:lstStyle/>
              <a:p>
                <a:pPr>
                  <a:defRPr sz="1500">
                    <a:latin typeface="Tahoma" pitchFamily="34" charset="0"/>
                    <a:ea typeface="Tahoma" pitchFamily="34" charset="0"/>
                    <a:cs typeface="Tahoma" pitchFamily="34" charset="0"/>
                  </a:defRPr>
                </a:pPr>
                <a:r>
                  <a:rPr lang="en-US" sz="1500" dirty="0" smtClean="0">
                    <a:latin typeface="Tahoma" pitchFamily="34" charset="0"/>
                    <a:ea typeface="Tahoma" pitchFamily="34" charset="0"/>
                    <a:cs typeface="Tahoma" pitchFamily="34" charset="0"/>
                  </a:rPr>
                  <a:t>Core</a:t>
                </a:r>
                <a:r>
                  <a:rPr lang="en-US" sz="1500" baseline="0" dirty="0" smtClean="0">
                    <a:latin typeface="Tahoma" pitchFamily="34" charset="0"/>
                    <a:ea typeface="Tahoma" pitchFamily="34" charset="0"/>
                    <a:cs typeface="Tahoma" pitchFamily="34" charset="0"/>
                  </a:rPr>
                  <a:t> Count</a:t>
                </a:r>
                <a:endParaRPr lang="en-US" sz="1500" dirty="0">
                  <a:latin typeface="Tahoma" pitchFamily="34" charset="0"/>
                  <a:ea typeface="Tahoma" pitchFamily="34" charset="0"/>
                  <a:cs typeface="Tahoma" pitchFamily="34" charset="0"/>
                </a:endParaRPr>
              </a:p>
            </c:rich>
          </c:tx>
        </c:title>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107003264"/>
        <c:crosses val="autoZero"/>
        <c:auto val="1"/>
        <c:lblAlgn val="ctr"/>
        <c:lblOffset val="100"/>
      </c:catAx>
      <c:valAx>
        <c:axId val="107003264"/>
        <c:scaling>
          <c:orientation val="minMax"/>
        </c:scaling>
        <c:axPos val="l"/>
        <c:majorGridlines/>
        <c:title>
          <c:tx>
            <c:rich>
              <a:bodyPr rot="-5400000" vert="horz"/>
              <a:lstStyle/>
              <a:p>
                <a:pPr>
                  <a:defRPr sz="1500">
                    <a:latin typeface="Tahoma" pitchFamily="34" charset="0"/>
                    <a:ea typeface="Tahoma" pitchFamily="34" charset="0"/>
                    <a:cs typeface="Tahoma" pitchFamily="34" charset="0"/>
                  </a:defRPr>
                </a:pPr>
                <a:r>
                  <a:rPr lang="en-US" sz="1500">
                    <a:latin typeface="Tahoma" pitchFamily="34" charset="0"/>
                    <a:ea typeface="Tahoma" pitchFamily="34" charset="0"/>
                    <a:cs typeface="Tahoma" pitchFamily="34" charset="0"/>
                  </a:rPr>
                  <a:t>Harmonic</a:t>
                </a:r>
                <a:r>
                  <a:rPr lang="en-US" sz="1500" baseline="0">
                    <a:latin typeface="Tahoma" pitchFamily="34" charset="0"/>
                    <a:ea typeface="Tahoma" pitchFamily="34" charset="0"/>
                    <a:cs typeface="Tahoma" pitchFamily="34" charset="0"/>
                  </a:rPr>
                  <a:t> Speedup</a:t>
                </a:r>
                <a:endParaRPr lang="en-US" sz="1500">
                  <a:latin typeface="Tahoma" pitchFamily="34" charset="0"/>
                  <a:ea typeface="Tahoma" pitchFamily="34" charset="0"/>
                  <a:cs typeface="Tahoma" pitchFamily="34" charset="0"/>
                </a:endParaRPr>
              </a:p>
            </c:rich>
          </c:tx>
        </c:title>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107001344"/>
        <c:crosses val="autoZero"/>
        <c:crossBetween val="between"/>
      </c:valAx>
    </c:plotArea>
    <c:legend>
      <c:legendPos val="r"/>
      <c:txPr>
        <a:bodyPr/>
        <a:lstStyle/>
        <a:p>
          <a:pPr>
            <a:defRPr sz="1500">
              <a:latin typeface="Tahoma" pitchFamily="34" charset="0"/>
              <a:ea typeface="Tahoma" pitchFamily="34" charset="0"/>
              <a:cs typeface="Tahoma" pitchFamily="34" charset="0"/>
            </a:defRPr>
          </a:pPr>
          <a:endParaRPr lang="en-US"/>
        </a:p>
      </c:txPr>
    </c:legend>
    <c:plotVisOnly val="1"/>
    <c:dispBlanksAs val="gap"/>
  </c:chart>
  <c:externalData r:id="rId2"/>
</c:chartSpace>
</file>

<file path=ppt/charts/chart37.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barChart>
        <c:barDir val="col"/>
        <c:grouping val="clustered"/>
        <c:ser>
          <c:idx val="1"/>
          <c:order val="0"/>
          <c:tx>
            <c:strRef>
              <c:f>'ms scalability'!$B$1</c:f>
              <c:strCache>
                <c:ptCount val="1"/>
                <c:pt idx="0">
                  <c:v>FRFCFS</c:v>
                </c:pt>
              </c:strCache>
            </c:strRef>
          </c:tx>
          <c:cat>
            <c:numRef>
              <c:f>'ms scalability'!$A$2:$A$4</c:f>
              <c:numCache>
                <c:formatCode>General</c:formatCode>
                <c:ptCount val="3"/>
                <c:pt idx="0">
                  <c:v>4</c:v>
                </c:pt>
                <c:pt idx="1">
                  <c:v>8</c:v>
                </c:pt>
                <c:pt idx="2">
                  <c:v>16</c:v>
                </c:pt>
              </c:numCache>
            </c:numRef>
          </c:cat>
          <c:val>
            <c:numRef>
              <c:f>'ms scalability'!$B$2:$B$4</c:f>
              <c:numCache>
                <c:formatCode>General</c:formatCode>
                <c:ptCount val="3"/>
                <c:pt idx="0">
                  <c:v>2.0434205927661875</c:v>
                </c:pt>
                <c:pt idx="1">
                  <c:v>3.9264182367265867</c:v>
                </c:pt>
                <c:pt idx="2">
                  <c:v>7.8018844275335875</c:v>
                </c:pt>
              </c:numCache>
            </c:numRef>
          </c:val>
        </c:ser>
        <c:ser>
          <c:idx val="2"/>
          <c:order val="1"/>
          <c:tx>
            <c:strRef>
              <c:f>'ms scalability'!$C$1</c:f>
              <c:strCache>
                <c:ptCount val="1"/>
                <c:pt idx="0">
                  <c:v>ATLAS</c:v>
                </c:pt>
              </c:strCache>
            </c:strRef>
          </c:tx>
          <c:cat>
            <c:numRef>
              <c:f>'ms scalability'!$A$2:$A$4</c:f>
              <c:numCache>
                <c:formatCode>General</c:formatCode>
                <c:ptCount val="3"/>
                <c:pt idx="0">
                  <c:v>4</c:v>
                </c:pt>
                <c:pt idx="1">
                  <c:v>8</c:v>
                </c:pt>
                <c:pt idx="2">
                  <c:v>16</c:v>
                </c:pt>
              </c:numCache>
            </c:numRef>
          </c:cat>
          <c:val>
            <c:numRef>
              <c:f>'ms scalability'!$C$2:$C$4</c:f>
              <c:numCache>
                <c:formatCode>General</c:formatCode>
                <c:ptCount val="3"/>
                <c:pt idx="0">
                  <c:v>2.7289795583293857</c:v>
                </c:pt>
                <c:pt idx="1">
                  <c:v>6.4305510967652602</c:v>
                </c:pt>
                <c:pt idx="2">
                  <c:v>13.517154352304226</c:v>
                </c:pt>
              </c:numCache>
            </c:numRef>
          </c:val>
        </c:ser>
        <c:ser>
          <c:idx val="3"/>
          <c:order val="2"/>
          <c:tx>
            <c:strRef>
              <c:f>'ms scalability'!$D$1</c:f>
              <c:strCache>
                <c:ptCount val="1"/>
                <c:pt idx="0">
                  <c:v>TCM</c:v>
                </c:pt>
              </c:strCache>
            </c:strRef>
          </c:tx>
          <c:cat>
            <c:numRef>
              <c:f>'ms scalability'!$A$2:$A$4</c:f>
              <c:numCache>
                <c:formatCode>General</c:formatCode>
                <c:ptCount val="3"/>
                <c:pt idx="0">
                  <c:v>4</c:v>
                </c:pt>
                <c:pt idx="1">
                  <c:v>8</c:v>
                </c:pt>
                <c:pt idx="2">
                  <c:v>16</c:v>
                </c:pt>
              </c:numCache>
            </c:numRef>
          </c:cat>
          <c:val>
            <c:numRef>
              <c:f>'ms scalability'!$D$2:$D$4</c:f>
              <c:numCache>
                <c:formatCode>General</c:formatCode>
                <c:ptCount val="3"/>
                <c:pt idx="0">
                  <c:v>2.1178706590947387</c:v>
                </c:pt>
                <c:pt idx="1">
                  <c:v>4.1994256751716099</c:v>
                </c:pt>
                <c:pt idx="2">
                  <c:v>9.1330748796487793</c:v>
                </c:pt>
              </c:numCache>
            </c:numRef>
          </c:val>
        </c:ser>
        <c:ser>
          <c:idx val="4"/>
          <c:order val="3"/>
          <c:tx>
            <c:strRef>
              <c:f>'ms scalability'!$E$1</c:f>
              <c:strCache>
                <c:ptCount val="1"/>
                <c:pt idx="0">
                  <c:v>STFM</c:v>
                </c:pt>
              </c:strCache>
            </c:strRef>
          </c:tx>
          <c:cat>
            <c:numRef>
              <c:f>'ms scalability'!$A$2:$A$4</c:f>
              <c:numCache>
                <c:formatCode>General</c:formatCode>
                <c:ptCount val="3"/>
                <c:pt idx="0">
                  <c:v>4</c:v>
                </c:pt>
                <c:pt idx="1">
                  <c:v>8</c:v>
                </c:pt>
                <c:pt idx="2">
                  <c:v>16</c:v>
                </c:pt>
              </c:numCache>
            </c:numRef>
          </c:cat>
          <c:val>
            <c:numRef>
              <c:f>'ms scalability'!$E$2:$E$4</c:f>
              <c:numCache>
                <c:formatCode>General</c:formatCode>
                <c:ptCount val="3"/>
                <c:pt idx="0">
                  <c:v>1.9384405037590837</c:v>
                </c:pt>
                <c:pt idx="1">
                  <c:v>3.5991819547821202</c:v>
                </c:pt>
                <c:pt idx="2">
                  <c:v>7.4080647348232134</c:v>
                </c:pt>
              </c:numCache>
            </c:numRef>
          </c:val>
        </c:ser>
        <c:ser>
          <c:idx val="5"/>
          <c:order val="4"/>
          <c:tx>
            <c:strRef>
              <c:f>'ms scalability'!$F$1</c:f>
              <c:strCache>
                <c:ptCount val="1"/>
                <c:pt idx="0">
                  <c:v>MISE-Fair</c:v>
                </c:pt>
              </c:strCache>
            </c:strRef>
          </c:tx>
          <c:cat>
            <c:numRef>
              <c:f>'ms scalability'!$A$2:$A$4</c:f>
              <c:numCache>
                <c:formatCode>General</c:formatCode>
                <c:ptCount val="3"/>
                <c:pt idx="0">
                  <c:v>4</c:v>
                </c:pt>
                <c:pt idx="1">
                  <c:v>8</c:v>
                </c:pt>
                <c:pt idx="2">
                  <c:v>16</c:v>
                </c:pt>
              </c:numCache>
            </c:numRef>
          </c:cat>
          <c:val>
            <c:numRef>
              <c:f>'ms scalability'!$F$2:$F$4</c:f>
              <c:numCache>
                <c:formatCode>General</c:formatCode>
                <c:ptCount val="3"/>
                <c:pt idx="0">
                  <c:v>1.9417983582859557</c:v>
                </c:pt>
                <c:pt idx="1">
                  <c:v>3.4844113573990412</c:v>
                </c:pt>
                <c:pt idx="2">
                  <c:v>6.80963153834319</c:v>
                </c:pt>
              </c:numCache>
            </c:numRef>
          </c:val>
        </c:ser>
        <c:axId val="107092608"/>
        <c:axId val="107115264"/>
      </c:barChart>
      <c:catAx>
        <c:axId val="107092608"/>
        <c:scaling>
          <c:orientation val="minMax"/>
        </c:scaling>
        <c:axPos val="b"/>
        <c:title>
          <c:tx>
            <c:rich>
              <a:bodyPr/>
              <a:lstStyle/>
              <a:p>
                <a:pPr>
                  <a:defRPr sz="1500">
                    <a:latin typeface="Tahoma" pitchFamily="34" charset="0"/>
                    <a:ea typeface="Tahoma" pitchFamily="34" charset="0"/>
                    <a:cs typeface="Tahoma" pitchFamily="34" charset="0"/>
                  </a:defRPr>
                </a:pPr>
                <a:r>
                  <a:rPr lang="en-US" sz="1500" dirty="0">
                    <a:latin typeface="Tahoma" pitchFamily="34" charset="0"/>
                    <a:ea typeface="Tahoma" pitchFamily="34" charset="0"/>
                    <a:cs typeface="Tahoma" pitchFamily="34" charset="0"/>
                  </a:rPr>
                  <a:t>Core</a:t>
                </a:r>
                <a:r>
                  <a:rPr lang="en-US" sz="1500" baseline="0" dirty="0">
                    <a:latin typeface="Tahoma" pitchFamily="34" charset="0"/>
                    <a:ea typeface="Tahoma" pitchFamily="34" charset="0"/>
                    <a:cs typeface="Tahoma" pitchFamily="34" charset="0"/>
                  </a:rPr>
                  <a:t> Count</a:t>
                </a:r>
                <a:endParaRPr lang="en-US" sz="1500" dirty="0">
                  <a:latin typeface="Tahoma" pitchFamily="34" charset="0"/>
                  <a:ea typeface="Tahoma" pitchFamily="34" charset="0"/>
                  <a:cs typeface="Tahoma" pitchFamily="34" charset="0"/>
                </a:endParaRPr>
              </a:p>
            </c:rich>
          </c:tx>
        </c:title>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107115264"/>
        <c:crosses val="autoZero"/>
        <c:auto val="1"/>
        <c:lblAlgn val="ctr"/>
        <c:lblOffset val="100"/>
      </c:catAx>
      <c:valAx>
        <c:axId val="107115264"/>
        <c:scaling>
          <c:orientation val="minMax"/>
        </c:scaling>
        <c:axPos val="l"/>
        <c:majorGridlines/>
        <c:title>
          <c:tx>
            <c:rich>
              <a:bodyPr rot="-5400000" vert="horz"/>
              <a:lstStyle/>
              <a:p>
                <a:pPr>
                  <a:defRPr sz="1500">
                    <a:latin typeface="Tahoma" pitchFamily="34" charset="0"/>
                    <a:ea typeface="Tahoma" pitchFamily="34" charset="0"/>
                    <a:cs typeface="Tahoma" pitchFamily="34" charset="0"/>
                  </a:defRPr>
                </a:pPr>
                <a:r>
                  <a:rPr lang="en-US" sz="1500">
                    <a:latin typeface="Tahoma" pitchFamily="34" charset="0"/>
                    <a:ea typeface="Tahoma" pitchFamily="34" charset="0"/>
                    <a:cs typeface="Tahoma" pitchFamily="34" charset="0"/>
                  </a:rPr>
                  <a:t>Maximum</a:t>
                </a:r>
                <a:r>
                  <a:rPr lang="en-US" sz="1500" baseline="0">
                    <a:latin typeface="Tahoma" pitchFamily="34" charset="0"/>
                    <a:ea typeface="Tahoma" pitchFamily="34" charset="0"/>
                    <a:cs typeface="Tahoma" pitchFamily="34" charset="0"/>
                  </a:rPr>
                  <a:t> Slowdown</a:t>
                </a:r>
                <a:endParaRPr lang="en-US" sz="1500">
                  <a:latin typeface="Tahoma" pitchFamily="34" charset="0"/>
                  <a:ea typeface="Tahoma" pitchFamily="34" charset="0"/>
                  <a:cs typeface="Tahoma" pitchFamily="34" charset="0"/>
                </a:endParaRPr>
              </a:p>
            </c:rich>
          </c:tx>
        </c:title>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107092608"/>
        <c:crosses val="autoZero"/>
        <c:crossBetween val="between"/>
      </c:valAx>
    </c:plotArea>
    <c:legend>
      <c:legendPos val="r"/>
      <c:txPr>
        <a:bodyPr/>
        <a:lstStyle/>
        <a:p>
          <a:pPr>
            <a:defRPr sz="1500">
              <a:latin typeface="Tahoma" pitchFamily="34" charset="0"/>
              <a:ea typeface="Tahoma" pitchFamily="34" charset="0"/>
              <a:cs typeface="Tahoma" pitchFamily="34" charset="0"/>
            </a:defRPr>
          </a:pPr>
          <a:endParaRPr lang="en-US"/>
        </a:p>
      </c:txPr>
    </c:legend>
    <c:plotVisOnly val="1"/>
    <c:dispBlanksAs val="gap"/>
  </c:chart>
  <c:externalData r:id="rId2"/>
</c:chartSpace>
</file>

<file path=ppt/charts/chart38.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plotArea>
      <c:layout/>
      <c:barChart>
        <c:barDir val="col"/>
        <c:grouping val="clustered"/>
        <c:ser>
          <c:idx val="0"/>
          <c:order val="0"/>
          <c:tx>
            <c:strRef>
              <c:f>Sheet1!$B$1</c:f>
              <c:strCache>
                <c:ptCount val="1"/>
                <c:pt idx="0">
                  <c:v>FRFCFS</c:v>
                </c:pt>
              </c:strCache>
            </c:strRef>
          </c:tx>
          <c:cat>
            <c:strRef>
              <c:f>Sheet1!$A$2:$A$7</c:f>
              <c:strCache>
                <c:ptCount val="6"/>
                <c:pt idx="0">
                  <c:v>0</c:v>
                </c:pt>
                <c:pt idx="1">
                  <c:v>25</c:v>
                </c:pt>
                <c:pt idx="2">
                  <c:v>50</c:v>
                </c:pt>
                <c:pt idx="3">
                  <c:v>75</c:v>
                </c:pt>
                <c:pt idx="4">
                  <c:v>100</c:v>
                </c:pt>
                <c:pt idx="5">
                  <c:v>Avg</c:v>
                </c:pt>
              </c:strCache>
            </c:strRef>
          </c:cat>
          <c:val>
            <c:numRef>
              <c:f>Sheet1!$B$2:$B$7</c:f>
              <c:numCache>
                <c:formatCode>General</c:formatCode>
                <c:ptCount val="6"/>
                <c:pt idx="0">
                  <c:v>1.4844790724705899</c:v>
                </c:pt>
                <c:pt idx="1">
                  <c:v>4.0469514722001714</c:v>
                </c:pt>
                <c:pt idx="2">
                  <c:v>7.4911702120363897</c:v>
                </c:pt>
                <c:pt idx="3">
                  <c:v>10.485925951109625</c:v>
                </c:pt>
                <c:pt idx="4">
                  <c:v>11.655035542664939</c:v>
                </c:pt>
                <c:pt idx="5">
                  <c:v>5.5985353662093562</c:v>
                </c:pt>
              </c:numCache>
            </c:numRef>
          </c:val>
        </c:ser>
        <c:ser>
          <c:idx val="1"/>
          <c:order val="1"/>
          <c:tx>
            <c:strRef>
              <c:f>Sheet1!$C$1</c:f>
              <c:strCache>
                <c:ptCount val="1"/>
                <c:pt idx="0">
                  <c:v>ATLAS</c:v>
                </c:pt>
              </c:strCache>
            </c:strRef>
          </c:tx>
          <c:cat>
            <c:strRef>
              <c:f>Sheet1!$A$2:$A$7</c:f>
              <c:strCache>
                <c:ptCount val="6"/>
                <c:pt idx="0">
                  <c:v>0</c:v>
                </c:pt>
                <c:pt idx="1">
                  <c:v>25</c:v>
                </c:pt>
                <c:pt idx="2">
                  <c:v>50</c:v>
                </c:pt>
                <c:pt idx="3">
                  <c:v>75</c:v>
                </c:pt>
                <c:pt idx="4">
                  <c:v>100</c:v>
                </c:pt>
                <c:pt idx="5">
                  <c:v>Avg</c:v>
                </c:pt>
              </c:strCache>
            </c:strRef>
          </c:cat>
          <c:val>
            <c:numRef>
              <c:f>Sheet1!$C$2:$C$7</c:f>
              <c:numCache>
                <c:formatCode>General</c:formatCode>
                <c:ptCount val="6"/>
                <c:pt idx="0">
                  <c:v>1.6627080815503301</c:v>
                </c:pt>
                <c:pt idx="1">
                  <c:v>5.4500874710304155</c:v>
                </c:pt>
                <c:pt idx="2">
                  <c:v>13.872040697972521</c:v>
                </c:pt>
                <c:pt idx="3">
                  <c:v>20.5887147597164</c:v>
                </c:pt>
                <c:pt idx="4">
                  <c:v>21.4470729236421</c:v>
                </c:pt>
                <c:pt idx="5">
                  <c:v>8.8893789416960072</c:v>
                </c:pt>
              </c:numCache>
            </c:numRef>
          </c:val>
        </c:ser>
        <c:ser>
          <c:idx val="2"/>
          <c:order val="2"/>
          <c:tx>
            <c:strRef>
              <c:f>Sheet1!$D$1</c:f>
              <c:strCache>
                <c:ptCount val="1"/>
                <c:pt idx="0">
                  <c:v>TCM</c:v>
                </c:pt>
              </c:strCache>
            </c:strRef>
          </c:tx>
          <c:cat>
            <c:strRef>
              <c:f>Sheet1!$A$2:$A$7</c:f>
              <c:strCache>
                <c:ptCount val="6"/>
                <c:pt idx="0">
                  <c:v>0</c:v>
                </c:pt>
                <c:pt idx="1">
                  <c:v>25</c:v>
                </c:pt>
                <c:pt idx="2">
                  <c:v>50</c:v>
                </c:pt>
                <c:pt idx="3">
                  <c:v>75</c:v>
                </c:pt>
                <c:pt idx="4">
                  <c:v>100</c:v>
                </c:pt>
                <c:pt idx="5">
                  <c:v>Avg</c:v>
                </c:pt>
              </c:strCache>
            </c:strRef>
          </c:cat>
          <c:val>
            <c:numRef>
              <c:f>Sheet1!$D$2:$D$7</c:f>
              <c:numCache>
                <c:formatCode>General</c:formatCode>
                <c:ptCount val="6"/>
                <c:pt idx="0">
                  <c:v>1.5680715222595101</c:v>
                </c:pt>
                <c:pt idx="1">
                  <c:v>4.5199636772411198</c:v>
                </c:pt>
                <c:pt idx="2">
                  <c:v>8.3906019056484205</c:v>
                </c:pt>
                <c:pt idx="3">
                  <c:v>11.922483912718823</c:v>
                </c:pt>
                <c:pt idx="4">
                  <c:v>15.387684281486825</c:v>
                </c:pt>
                <c:pt idx="5">
                  <c:v>6.4204695142996107</c:v>
                </c:pt>
              </c:numCache>
            </c:numRef>
          </c:val>
        </c:ser>
        <c:ser>
          <c:idx val="3"/>
          <c:order val="3"/>
          <c:tx>
            <c:strRef>
              <c:f>Sheet1!$E$1</c:f>
              <c:strCache>
                <c:ptCount val="1"/>
                <c:pt idx="0">
                  <c:v>STFM</c:v>
                </c:pt>
              </c:strCache>
            </c:strRef>
          </c:tx>
          <c:cat>
            <c:strRef>
              <c:f>Sheet1!$A$2:$A$7</c:f>
              <c:strCache>
                <c:ptCount val="6"/>
                <c:pt idx="0">
                  <c:v>0</c:v>
                </c:pt>
                <c:pt idx="1">
                  <c:v>25</c:v>
                </c:pt>
                <c:pt idx="2">
                  <c:v>50</c:v>
                </c:pt>
                <c:pt idx="3">
                  <c:v>75</c:v>
                </c:pt>
                <c:pt idx="4">
                  <c:v>100</c:v>
                </c:pt>
                <c:pt idx="5">
                  <c:v>Avg</c:v>
                </c:pt>
              </c:strCache>
            </c:strRef>
          </c:cat>
          <c:val>
            <c:numRef>
              <c:f>Sheet1!$E$2:$E$7</c:f>
              <c:numCache>
                <c:formatCode>General</c:formatCode>
                <c:ptCount val="6"/>
                <c:pt idx="0">
                  <c:v>1.4892431498746699</c:v>
                </c:pt>
                <c:pt idx="1">
                  <c:v>4.0503442980937603</c:v>
                </c:pt>
                <c:pt idx="2">
                  <c:v>7.2922242187625601</c:v>
                </c:pt>
                <c:pt idx="3">
                  <c:v>9.5688544064417496</c:v>
                </c:pt>
                <c:pt idx="4">
                  <c:v>10.6563180177157</c:v>
                </c:pt>
                <c:pt idx="5">
                  <c:v>5.3747335258915303</c:v>
                </c:pt>
              </c:numCache>
            </c:numRef>
          </c:val>
        </c:ser>
        <c:ser>
          <c:idx val="4"/>
          <c:order val="4"/>
          <c:tx>
            <c:strRef>
              <c:f>Sheet1!$F$1</c:f>
              <c:strCache>
                <c:ptCount val="1"/>
                <c:pt idx="0">
                  <c:v>MISE-Fair</c:v>
                </c:pt>
              </c:strCache>
            </c:strRef>
          </c:tx>
          <c:cat>
            <c:strRef>
              <c:f>Sheet1!$A$2:$A$7</c:f>
              <c:strCache>
                <c:ptCount val="6"/>
                <c:pt idx="0">
                  <c:v>0</c:v>
                </c:pt>
                <c:pt idx="1">
                  <c:v>25</c:v>
                </c:pt>
                <c:pt idx="2">
                  <c:v>50</c:v>
                </c:pt>
                <c:pt idx="3">
                  <c:v>75</c:v>
                </c:pt>
                <c:pt idx="4">
                  <c:v>100</c:v>
                </c:pt>
                <c:pt idx="5">
                  <c:v>Avg</c:v>
                </c:pt>
              </c:strCache>
            </c:strRef>
          </c:cat>
          <c:val>
            <c:numRef>
              <c:f>Sheet1!$F$2:$F$7</c:f>
              <c:numCache>
                <c:formatCode>General</c:formatCode>
                <c:ptCount val="6"/>
                <c:pt idx="0">
                  <c:v>1.503063888644107</c:v>
                </c:pt>
                <c:pt idx="1">
                  <c:v>3.6226935152328501</c:v>
                </c:pt>
                <c:pt idx="2">
                  <c:v>6.7404594215671816</c:v>
                </c:pt>
                <c:pt idx="3">
                  <c:v>8.8932245194132857</c:v>
                </c:pt>
                <c:pt idx="4">
                  <c:v>10.955725868578723</c:v>
                </c:pt>
                <c:pt idx="5">
                  <c:v>5.0326138893521728</c:v>
                </c:pt>
              </c:numCache>
            </c:numRef>
          </c:val>
        </c:ser>
        <c:axId val="107270144"/>
        <c:axId val="107271680"/>
      </c:barChart>
      <c:catAx>
        <c:axId val="107270144"/>
        <c:scaling>
          <c:orientation val="minMax"/>
        </c:scaling>
        <c:axPos val="b"/>
        <c:tickLblPos val="nextTo"/>
        <c:txPr>
          <a:bodyPr/>
          <a:lstStyle/>
          <a:p>
            <a:pPr>
              <a:defRPr sz="1500">
                <a:latin typeface="Tahoma" pitchFamily="34" charset="0"/>
                <a:ea typeface="Tahoma" pitchFamily="34" charset="0"/>
                <a:cs typeface="Tahoma" pitchFamily="34" charset="0"/>
              </a:defRPr>
            </a:pPr>
            <a:endParaRPr lang="en-US"/>
          </a:p>
        </c:txPr>
        <c:crossAx val="107271680"/>
        <c:crosses val="autoZero"/>
        <c:auto val="1"/>
        <c:lblAlgn val="ctr"/>
        <c:lblOffset val="100"/>
      </c:catAx>
      <c:valAx>
        <c:axId val="107271680"/>
        <c:scaling>
          <c:orientation val="minMax"/>
        </c:scaling>
        <c:axPos val="l"/>
        <c:majorGridlines/>
        <c:title>
          <c:tx>
            <c:rich>
              <a:bodyPr rot="-5400000" vert="horz"/>
              <a:lstStyle/>
              <a:p>
                <a:pPr>
                  <a:defRPr sz="1500">
                    <a:latin typeface="Tahoma" pitchFamily="34" charset="0"/>
                    <a:ea typeface="Tahoma" pitchFamily="34" charset="0"/>
                    <a:cs typeface="Tahoma" pitchFamily="34" charset="0"/>
                  </a:defRPr>
                </a:pPr>
                <a:r>
                  <a:rPr lang="en-US" sz="1500">
                    <a:latin typeface="Tahoma" pitchFamily="34" charset="0"/>
                    <a:ea typeface="Tahoma" pitchFamily="34" charset="0"/>
                    <a:cs typeface="Tahoma" pitchFamily="34" charset="0"/>
                  </a:rPr>
                  <a:t>Maximum</a:t>
                </a:r>
                <a:r>
                  <a:rPr lang="en-US" sz="1500" baseline="0">
                    <a:latin typeface="Tahoma" pitchFamily="34" charset="0"/>
                    <a:ea typeface="Tahoma" pitchFamily="34" charset="0"/>
                    <a:cs typeface="Tahoma" pitchFamily="34" charset="0"/>
                  </a:rPr>
                  <a:t> Slowdown</a:t>
                </a:r>
                <a:endParaRPr lang="en-US" sz="1500">
                  <a:latin typeface="Tahoma" pitchFamily="34" charset="0"/>
                  <a:ea typeface="Tahoma" pitchFamily="34" charset="0"/>
                  <a:cs typeface="Tahoma" pitchFamily="34" charset="0"/>
                </a:endParaRPr>
              </a:p>
            </c:rich>
          </c:tx>
        </c:title>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107270144"/>
        <c:crosses val="autoZero"/>
        <c:crossBetween val="between"/>
      </c:valAx>
    </c:plotArea>
    <c:legend>
      <c:legendPos val="r"/>
      <c:txPr>
        <a:bodyPr/>
        <a:lstStyle/>
        <a:p>
          <a:pPr>
            <a:defRPr sz="1500">
              <a:latin typeface="Tahoma" pitchFamily="34" charset="0"/>
              <a:ea typeface="Tahoma" pitchFamily="34" charset="0"/>
              <a:cs typeface="Tahoma" pitchFamily="34" charset="0"/>
            </a:defRPr>
          </a:pPr>
          <a:endParaRPr lang="en-US"/>
        </a:p>
      </c:txPr>
    </c:legend>
    <c:plotVisOnly val="1"/>
    <c:dispBlanksAs val="gap"/>
  </c:chart>
  <c:externalData r:id="rId2"/>
</c:chartSpace>
</file>

<file path=ppt/charts/chart39.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plotArea>
      <c:layout/>
      <c:barChart>
        <c:barDir val="col"/>
        <c:grouping val="clustered"/>
        <c:ser>
          <c:idx val="0"/>
          <c:order val="0"/>
          <c:tx>
            <c:strRef>
              <c:f>Sheet1!$B$1</c:f>
              <c:strCache>
                <c:ptCount val="1"/>
                <c:pt idx="0">
                  <c:v>QoS-10/1</c:v>
                </c:pt>
              </c:strCache>
            </c:strRef>
          </c:tx>
          <c:cat>
            <c:strRef>
              <c:f>Sheet1!$A$2:$A$3</c:f>
              <c:strCache>
                <c:ptCount val="2"/>
                <c:pt idx="0">
                  <c:v>MISE</c:v>
                </c:pt>
                <c:pt idx="1">
                  <c:v>STFM</c:v>
                </c:pt>
              </c:strCache>
            </c:strRef>
          </c:cat>
          <c:val>
            <c:numRef>
              <c:f>Sheet1!$B$2:$B$3</c:f>
              <c:numCache>
                <c:formatCode>General</c:formatCode>
                <c:ptCount val="2"/>
                <c:pt idx="0">
                  <c:v>0.9187453005000018</c:v>
                </c:pt>
                <c:pt idx="1">
                  <c:v>0.8696206744488274</c:v>
                </c:pt>
              </c:numCache>
            </c:numRef>
          </c:val>
        </c:ser>
        <c:ser>
          <c:idx val="1"/>
          <c:order val="1"/>
          <c:tx>
            <c:strRef>
              <c:f>Sheet1!$C$1</c:f>
              <c:strCache>
                <c:ptCount val="1"/>
                <c:pt idx="0">
                  <c:v>QoS-10/3</c:v>
                </c:pt>
              </c:strCache>
            </c:strRef>
          </c:tx>
          <c:cat>
            <c:strRef>
              <c:f>Sheet1!$A$2:$A$3</c:f>
              <c:strCache>
                <c:ptCount val="2"/>
                <c:pt idx="0">
                  <c:v>MISE</c:v>
                </c:pt>
                <c:pt idx="1">
                  <c:v>STFM</c:v>
                </c:pt>
              </c:strCache>
            </c:strRef>
          </c:cat>
          <c:val>
            <c:numRef>
              <c:f>Sheet1!$C$2:$C$3</c:f>
              <c:numCache>
                <c:formatCode>General</c:formatCode>
                <c:ptCount val="2"/>
                <c:pt idx="0">
                  <c:v>0.91503698259999999</c:v>
                </c:pt>
                <c:pt idx="1">
                  <c:v>0.86918692278662757</c:v>
                </c:pt>
              </c:numCache>
            </c:numRef>
          </c:val>
        </c:ser>
        <c:ser>
          <c:idx val="2"/>
          <c:order val="2"/>
          <c:tx>
            <c:strRef>
              <c:f>Sheet1!$D$1</c:f>
              <c:strCache>
                <c:ptCount val="1"/>
                <c:pt idx="0">
                  <c:v>QoS-10/5</c:v>
                </c:pt>
              </c:strCache>
            </c:strRef>
          </c:tx>
          <c:cat>
            <c:strRef>
              <c:f>Sheet1!$A$2:$A$3</c:f>
              <c:strCache>
                <c:ptCount val="2"/>
                <c:pt idx="0">
                  <c:v>MISE</c:v>
                </c:pt>
                <c:pt idx="1">
                  <c:v>STFM</c:v>
                </c:pt>
              </c:strCache>
            </c:strRef>
          </c:cat>
          <c:val>
            <c:numRef>
              <c:f>Sheet1!$D$2:$D$3</c:f>
              <c:numCache>
                <c:formatCode>General</c:formatCode>
                <c:ptCount val="2"/>
                <c:pt idx="0">
                  <c:v>0.89229090950000001</c:v>
                </c:pt>
                <c:pt idx="1">
                  <c:v>0.81980462143545563</c:v>
                </c:pt>
              </c:numCache>
            </c:numRef>
          </c:val>
        </c:ser>
        <c:ser>
          <c:idx val="3"/>
          <c:order val="3"/>
          <c:tx>
            <c:strRef>
              <c:f>Sheet1!$E$1</c:f>
              <c:strCache>
                <c:ptCount val="1"/>
                <c:pt idx="0">
                  <c:v>QoS-10/7</c:v>
                </c:pt>
              </c:strCache>
            </c:strRef>
          </c:tx>
          <c:cat>
            <c:strRef>
              <c:f>Sheet1!$A$2:$A$3</c:f>
              <c:strCache>
                <c:ptCount val="2"/>
                <c:pt idx="0">
                  <c:v>MISE</c:v>
                </c:pt>
                <c:pt idx="1">
                  <c:v>STFM</c:v>
                </c:pt>
              </c:strCache>
            </c:strRef>
          </c:cat>
          <c:val>
            <c:numRef>
              <c:f>Sheet1!$E$2:$E$3</c:f>
              <c:numCache>
                <c:formatCode>General</c:formatCode>
                <c:ptCount val="2"/>
                <c:pt idx="0">
                  <c:v>0.85050753459999995</c:v>
                </c:pt>
                <c:pt idx="1">
                  <c:v>0.80085180675400081</c:v>
                </c:pt>
              </c:numCache>
            </c:numRef>
          </c:val>
        </c:ser>
        <c:ser>
          <c:idx val="4"/>
          <c:order val="4"/>
          <c:tx>
            <c:strRef>
              <c:f>Sheet1!$F$1</c:f>
              <c:strCache>
                <c:ptCount val="1"/>
                <c:pt idx="0">
                  <c:v>QoS-10/9</c:v>
                </c:pt>
              </c:strCache>
            </c:strRef>
          </c:tx>
          <c:cat>
            <c:strRef>
              <c:f>Sheet1!$A$2:$A$3</c:f>
              <c:strCache>
                <c:ptCount val="2"/>
                <c:pt idx="0">
                  <c:v>MISE</c:v>
                </c:pt>
                <c:pt idx="1">
                  <c:v>STFM</c:v>
                </c:pt>
              </c:strCache>
            </c:strRef>
          </c:cat>
          <c:val>
            <c:numRef>
              <c:f>Sheet1!$F$2:$F$3</c:f>
              <c:numCache>
                <c:formatCode>General</c:formatCode>
                <c:ptCount val="2"/>
                <c:pt idx="0">
                  <c:v>0.83499096900000003</c:v>
                </c:pt>
                <c:pt idx="1">
                  <c:v>0.7849242712854968</c:v>
                </c:pt>
              </c:numCache>
            </c:numRef>
          </c:val>
        </c:ser>
        <c:axId val="107205376"/>
        <c:axId val="107206912"/>
      </c:barChart>
      <c:catAx>
        <c:axId val="107205376"/>
        <c:scaling>
          <c:orientation val="minMax"/>
        </c:scaling>
        <c:axPos val="b"/>
        <c:tickLblPos val="nextTo"/>
        <c:txPr>
          <a:bodyPr/>
          <a:lstStyle/>
          <a:p>
            <a:pPr>
              <a:defRPr sz="1500">
                <a:latin typeface="Tahoma" pitchFamily="34" charset="0"/>
                <a:ea typeface="Tahoma" pitchFamily="34" charset="0"/>
                <a:cs typeface="Tahoma" pitchFamily="34" charset="0"/>
              </a:defRPr>
            </a:pPr>
            <a:endParaRPr lang="en-US"/>
          </a:p>
        </c:txPr>
        <c:crossAx val="107206912"/>
        <c:crosses val="autoZero"/>
        <c:auto val="1"/>
        <c:lblAlgn val="ctr"/>
        <c:lblOffset val="100"/>
      </c:catAx>
      <c:valAx>
        <c:axId val="107206912"/>
        <c:scaling>
          <c:orientation val="minMax"/>
        </c:scaling>
        <c:axPos val="l"/>
        <c:majorGridlines/>
        <c:title>
          <c:tx>
            <c:rich>
              <a:bodyPr rot="-5400000" vert="horz"/>
              <a:lstStyle/>
              <a:p>
                <a:pPr>
                  <a:defRPr sz="1500">
                    <a:latin typeface="Tahoma" pitchFamily="34" charset="0"/>
                    <a:ea typeface="Tahoma" pitchFamily="34" charset="0"/>
                    <a:cs typeface="Tahoma" pitchFamily="34" charset="0"/>
                  </a:defRPr>
                </a:pPr>
                <a:r>
                  <a:rPr lang="en-US" sz="1500">
                    <a:latin typeface="Tahoma" pitchFamily="34" charset="0"/>
                    <a:ea typeface="Tahoma" pitchFamily="34" charset="0"/>
                    <a:cs typeface="Tahoma" pitchFamily="34" charset="0"/>
                  </a:rPr>
                  <a:t>System</a:t>
                </a:r>
                <a:r>
                  <a:rPr lang="en-US" sz="1500" baseline="0">
                    <a:latin typeface="Tahoma" pitchFamily="34" charset="0"/>
                    <a:ea typeface="Tahoma" pitchFamily="34" charset="0"/>
                    <a:cs typeface="Tahoma" pitchFamily="34" charset="0"/>
                  </a:rPr>
                  <a:t> Performance</a:t>
                </a:r>
                <a:endParaRPr lang="en-US" sz="1500">
                  <a:latin typeface="Tahoma" pitchFamily="34" charset="0"/>
                  <a:ea typeface="Tahoma" pitchFamily="34" charset="0"/>
                  <a:cs typeface="Tahoma" pitchFamily="34" charset="0"/>
                </a:endParaRPr>
              </a:p>
            </c:rich>
          </c:tx>
        </c:title>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107205376"/>
        <c:crosses val="autoZero"/>
        <c:crossBetween val="between"/>
      </c:valAx>
    </c:plotArea>
    <c:legend>
      <c:legendPos val="r"/>
      <c:txPr>
        <a:bodyPr/>
        <a:lstStyle/>
        <a:p>
          <a:pPr>
            <a:defRPr sz="1500">
              <a:latin typeface="Tahoma" pitchFamily="34" charset="0"/>
              <a:ea typeface="Tahoma" pitchFamily="34" charset="0"/>
              <a:cs typeface="Tahoma" pitchFamily="34" charset="0"/>
            </a:defRPr>
          </a:pPr>
          <a:endParaRPr lang="en-US"/>
        </a:p>
      </c:txPr>
    </c:legend>
    <c:plotVisOnly val="1"/>
    <c:dispBlanksAs val="gap"/>
  </c:chart>
  <c:externalData r:id="rId2"/>
</c:chartSpace>
</file>

<file path=ppt/charts/chart4.xml><?xml version="1.0" encoding="utf-8"?>
<c:chartSpace xmlns:c="http://schemas.openxmlformats.org/drawingml/2006/chart" xmlns:a="http://schemas.openxmlformats.org/drawingml/2006/main" xmlns:r="http://schemas.openxmlformats.org/officeDocument/2006/relationships">
  <c:lang val="en-US"/>
  <c:chart>
    <c:plotArea>
      <c:layout/>
      <c:barChart>
        <c:barDir val="col"/>
        <c:grouping val="clustered"/>
        <c:ser>
          <c:idx val="0"/>
          <c:order val="0"/>
          <c:tx>
            <c:strRef>
              <c:f>Sheet1!$B$6</c:f>
              <c:strCache>
                <c:ptCount val="1"/>
                <c:pt idx="0">
                  <c:v>FRFCFS</c:v>
                </c:pt>
              </c:strCache>
            </c:strRef>
          </c:tx>
          <c:cat>
            <c:strRef>
              <c:f>Sheet1!$A$7</c:f>
              <c:strCache>
                <c:ptCount val="1"/>
                <c:pt idx="0">
                  <c:v>Area (in square um)</c:v>
                </c:pt>
              </c:strCache>
            </c:strRef>
          </c:cat>
          <c:val>
            <c:numRef>
              <c:f>Sheet1!$B$7</c:f>
              <c:numCache>
                <c:formatCode>General</c:formatCode>
                <c:ptCount val="1"/>
                <c:pt idx="0">
                  <c:v>41000</c:v>
                </c:pt>
              </c:numCache>
            </c:numRef>
          </c:val>
        </c:ser>
        <c:ser>
          <c:idx val="1"/>
          <c:order val="1"/>
          <c:tx>
            <c:strRef>
              <c:f>Sheet1!$F$6</c:f>
              <c:strCache>
                <c:ptCount val="1"/>
                <c:pt idx="0">
                  <c:v>TCM</c:v>
                </c:pt>
              </c:strCache>
            </c:strRef>
          </c:tx>
          <c:cat>
            <c:strRef>
              <c:f>Sheet1!$A$7</c:f>
              <c:strCache>
                <c:ptCount val="1"/>
                <c:pt idx="0">
                  <c:v>Area (in square um)</c:v>
                </c:pt>
              </c:strCache>
            </c:strRef>
          </c:cat>
          <c:val>
            <c:numRef>
              <c:f>Sheet1!$F$7</c:f>
              <c:numCache>
                <c:formatCode>General</c:formatCode>
                <c:ptCount val="1"/>
                <c:pt idx="0">
                  <c:v>73797</c:v>
                </c:pt>
              </c:numCache>
            </c:numRef>
          </c:val>
        </c:ser>
        <c:axId val="79321344"/>
        <c:axId val="79323136"/>
      </c:barChart>
      <c:catAx>
        <c:axId val="79321344"/>
        <c:scaling>
          <c:orientation val="minMax"/>
        </c:scaling>
        <c:delete val="1"/>
        <c:axPos val="b"/>
        <c:tickLblPos val="none"/>
        <c:crossAx val="79323136"/>
        <c:crosses val="autoZero"/>
        <c:auto val="1"/>
        <c:lblAlgn val="ctr"/>
        <c:lblOffset val="100"/>
      </c:catAx>
      <c:valAx>
        <c:axId val="79323136"/>
        <c:scaling>
          <c:orientation val="minMax"/>
        </c:scaling>
        <c:axPos val="l"/>
        <c:majorGridlines/>
        <c:title>
          <c:tx>
            <c:rich>
              <a:bodyPr rot="-5400000" vert="horz"/>
              <a:lstStyle/>
              <a:p>
                <a:pPr>
                  <a:defRPr sz="1800"/>
                </a:pPr>
                <a:r>
                  <a:rPr lang="en-US" sz="1800"/>
                  <a:t>Area (in square um)</a:t>
                </a:r>
              </a:p>
            </c:rich>
          </c:tx>
          <c:layout/>
        </c:title>
        <c:numFmt formatCode="General" sourceLinked="1"/>
        <c:tickLblPos val="nextTo"/>
        <c:txPr>
          <a:bodyPr/>
          <a:lstStyle/>
          <a:p>
            <a:pPr>
              <a:defRPr sz="1800"/>
            </a:pPr>
            <a:endParaRPr lang="en-US"/>
          </a:p>
        </c:txPr>
        <c:crossAx val="79321344"/>
        <c:crosses val="autoZero"/>
        <c:crossBetween val="between"/>
      </c:valAx>
    </c:plotArea>
    <c:legend>
      <c:legendPos val="r"/>
      <c:layout/>
      <c:txPr>
        <a:bodyPr/>
        <a:lstStyle/>
        <a:p>
          <a:pPr>
            <a:defRPr sz="1800"/>
          </a:pPr>
          <a:endParaRPr lang="en-US"/>
        </a:p>
      </c:txPr>
    </c:legend>
    <c:plotVisOnly val="1"/>
    <c:dispBlanksAs val="gap"/>
  </c:chart>
  <c:txPr>
    <a:bodyPr/>
    <a:lstStyle/>
    <a:p>
      <a:pPr>
        <a:defRPr sz="1500"/>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hart>
    <c:plotArea>
      <c:layout/>
      <c:scatterChart>
        <c:scatterStyle val="smoothMarker"/>
        <c:ser>
          <c:idx val="0"/>
          <c:order val="0"/>
          <c:tx>
            <c:strRef>
              <c:f>'Request-Distribution'!$B$1</c:f>
              <c:strCache>
                <c:ptCount val="1"/>
                <c:pt idx="0">
                  <c:v>TCM</c:v>
                </c:pt>
              </c:strCache>
            </c:strRef>
          </c:tx>
          <c:marker>
            <c:symbol val="none"/>
          </c:marker>
          <c:xVal>
            <c:numRef>
              <c:f>'Request-Distribution'!$A$2:$A$101</c:f>
              <c:numCache>
                <c:formatCode>General</c:formatCode>
                <c:ptCount val="10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numCache>
            </c:numRef>
          </c:xVal>
          <c:yVal>
            <c:numRef>
              <c:f>'Request-Distribution'!$B$2:$B$101</c:f>
              <c:numCache>
                <c:formatCode>General</c:formatCode>
                <c:ptCount val="100"/>
                <c:pt idx="0">
                  <c:v>1</c:v>
                </c:pt>
                <c:pt idx="1">
                  <c:v>1</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2</c:v>
                </c:pt>
                <c:pt idx="28">
                  <c:v>17</c:v>
                </c:pt>
                <c:pt idx="29">
                  <c:v>12</c:v>
                </c:pt>
                <c:pt idx="30">
                  <c:v>12</c:v>
                </c:pt>
                <c:pt idx="31">
                  <c:v>1</c:v>
                </c:pt>
                <c:pt idx="32">
                  <c:v>0</c:v>
                </c:pt>
                <c:pt idx="33">
                  <c:v>0</c:v>
                </c:pt>
                <c:pt idx="34">
                  <c:v>0</c:v>
                </c:pt>
                <c:pt idx="35">
                  <c:v>0</c:v>
                </c:pt>
                <c:pt idx="36">
                  <c:v>0</c:v>
                </c:pt>
                <c:pt idx="37">
                  <c:v>0</c:v>
                </c:pt>
                <c:pt idx="38">
                  <c:v>3</c:v>
                </c:pt>
                <c:pt idx="39">
                  <c:v>4</c:v>
                </c:pt>
                <c:pt idx="40">
                  <c:v>6</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28</c:v>
                </c:pt>
                <c:pt idx="58">
                  <c:v>21</c:v>
                </c:pt>
                <c:pt idx="59">
                  <c:v>0</c:v>
                </c:pt>
                <c:pt idx="60">
                  <c:v>0</c:v>
                </c:pt>
                <c:pt idx="61">
                  <c:v>0</c:v>
                </c:pt>
                <c:pt idx="62">
                  <c:v>0</c:v>
                </c:pt>
                <c:pt idx="63">
                  <c:v>0</c:v>
                </c:pt>
                <c:pt idx="64">
                  <c:v>18</c:v>
                </c:pt>
                <c:pt idx="65">
                  <c:v>1</c:v>
                </c:pt>
                <c:pt idx="66">
                  <c:v>0</c:v>
                </c:pt>
                <c:pt idx="67">
                  <c:v>0</c:v>
                </c:pt>
                <c:pt idx="68">
                  <c:v>0</c:v>
                </c:pt>
                <c:pt idx="69">
                  <c:v>0</c:v>
                </c:pt>
                <c:pt idx="70">
                  <c:v>3</c:v>
                </c:pt>
                <c:pt idx="71">
                  <c:v>15</c:v>
                </c:pt>
                <c:pt idx="72">
                  <c:v>1</c:v>
                </c:pt>
                <c:pt idx="73">
                  <c:v>0</c:v>
                </c:pt>
                <c:pt idx="74">
                  <c:v>0</c:v>
                </c:pt>
                <c:pt idx="75">
                  <c:v>0</c:v>
                </c:pt>
                <c:pt idx="76">
                  <c:v>2</c:v>
                </c:pt>
                <c:pt idx="77">
                  <c:v>12</c:v>
                </c:pt>
                <c:pt idx="78">
                  <c:v>11</c:v>
                </c:pt>
                <c:pt idx="79">
                  <c:v>7</c:v>
                </c:pt>
                <c:pt idx="80">
                  <c:v>27</c:v>
                </c:pt>
                <c:pt idx="81">
                  <c:v>1</c:v>
                </c:pt>
                <c:pt idx="82">
                  <c:v>0</c:v>
                </c:pt>
                <c:pt idx="83">
                  <c:v>0</c:v>
                </c:pt>
                <c:pt idx="84">
                  <c:v>0</c:v>
                </c:pt>
                <c:pt idx="85">
                  <c:v>0</c:v>
                </c:pt>
                <c:pt idx="86">
                  <c:v>12</c:v>
                </c:pt>
                <c:pt idx="87">
                  <c:v>5</c:v>
                </c:pt>
                <c:pt idx="88">
                  <c:v>38</c:v>
                </c:pt>
                <c:pt idx="89">
                  <c:v>22</c:v>
                </c:pt>
                <c:pt idx="90">
                  <c:v>10</c:v>
                </c:pt>
                <c:pt idx="91">
                  <c:v>0</c:v>
                </c:pt>
                <c:pt idx="92">
                  <c:v>6</c:v>
                </c:pt>
                <c:pt idx="93">
                  <c:v>0</c:v>
                </c:pt>
                <c:pt idx="94">
                  <c:v>0</c:v>
                </c:pt>
                <c:pt idx="95">
                  <c:v>0</c:v>
                </c:pt>
                <c:pt idx="96">
                  <c:v>2</c:v>
                </c:pt>
                <c:pt idx="97">
                  <c:v>8</c:v>
                </c:pt>
                <c:pt idx="98">
                  <c:v>14</c:v>
                </c:pt>
                <c:pt idx="99">
                  <c:v>19</c:v>
                </c:pt>
              </c:numCache>
            </c:numRef>
          </c:yVal>
          <c:smooth val="1"/>
        </c:ser>
        <c:ser>
          <c:idx val="1"/>
          <c:order val="1"/>
          <c:tx>
            <c:strRef>
              <c:f>'Request-Distribution'!$C$1</c:f>
              <c:strCache>
                <c:ptCount val="1"/>
                <c:pt idx="0">
                  <c:v>Grouping</c:v>
                </c:pt>
              </c:strCache>
            </c:strRef>
          </c:tx>
          <c:marker>
            <c:symbol val="none"/>
          </c:marker>
          <c:xVal>
            <c:numRef>
              <c:f>'Request-Distribution'!$A$2:$A$101</c:f>
              <c:numCache>
                <c:formatCode>General</c:formatCode>
                <c:ptCount val="10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numCache>
            </c:numRef>
          </c:xVal>
          <c:yVal>
            <c:numRef>
              <c:f>'Request-Distribution'!$C$2:$C$101</c:f>
              <c:numCache>
                <c:formatCode>General</c:formatCode>
                <c:ptCount val="100"/>
                <c:pt idx="0">
                  <c:v>2</c:v>
                </c:pt>
                <c:pt idx="1">
                  <c:v>0</c:v>
                </c:pt>
                <c:pt idx="2">
                  <c:v>0</c:v>
                </c:pt>
                <c:pt idx="3">
                  <c:v>0</c:v>
                </c:pt>
                <c:pt idx="4">
                  <c:v>9</c:v>
                </c:pt>
                <c:pt idx="5">
                  <c:v>0</c:v>
                </c:pt>
                <c:pt idx="6">
                  <c:v>0</c:v>
                </c:pt>
                <c:pt idx="7">
                  <c:v>0</c:v>
                </c:pt>
                <c:pt idx="8">
                  <c:v>0</c:v>
                </c:pt>
                <c:pt idx="9">
                  <c:v>7</c:v>
                </c:pt>
                <c:pt idx="10">
                  <c:v>32</c:v>
                </c:pt>
                <c:pt idx="11">
                  <c:v>8</c:v>
                </c:pt>
                <c:pt idx="12">
                  <c:v>22</c:v>
                </c:pt>
                <c:pt idx="13">
                  <c:v>4</c:v>
                </c:pt>
                <c:pt idx="14">
                  <c:v>0</c:v>
                </c:pt>
                <c:pt idx="15">
                  <c:v>0</c:v>
                </c:pt>
                <c:pt idx="16">
                  <c:v>0</c:v>
                </c:pt>
                <c:pt idx="17">
                  <c:v>0</c:v>
                </c:pt>
                <c:pt idx="18">
                  <c:v>0</c:v>
                </c:pt>
                <c:pt idx="19">
                  <c:v>3</c:v>
                </c:pt>
                <c:pt idx="20">
                  <c:v>40</c:v>
                </c:pt>
                <c:pt idx="21">
                  <c:v>7</c:v>
                </c:pt>
                <c:pt idx="22">
                  <c:v>0</c:v>
                </c:pt>
                <c:pt idx="23">
                  <c:v>0</c:v>
                </c:pt>
                <c:pt idx="24">
                  <c:v>3</c:v>
                </c:pt>
                <c:pt idx="25">
                  <c:v>2</c:v>
                </c:pt>
                <c:pt idx="26">
                  <c:v>16</c:v>
                </c:pt>
                <c:pt idx="27">
                  <c:v>13</c:v>
                </c:pt>
                <c:pt idx="28">
                  <c:v>2</c:v>
                </c:pt>
                <c:pt idx="29">
                  <c:v>3</c:v>
                </c:pt>
                <c:pt idx="30">
                  <c:v>0</c:v>
                </c:pt>
                <c:pt idx="31">
                  <c:v>0</c:v>
                </c:pt>
                <c:pt idx="32">
                  <c:v>0</c:v>
                </c:pt>
                <c:pt idx="33">
                  <c:v>0</c:v>
                </c:pt>
                <c:pt idx="34">
                  <c:v>0</c:v>
                </c:pt>
                <c:pt idx="35">
                  <c:v>0</c:v>
                </c:pt>
                <c:pt idx="36">
                  <c:v>0</c:v>
                </c:pt>
                <c:pt idx="37">
                  <c:v>2</c:v>
                </c:pt>
                <c:pt idx="38">
                  <c:v>20</c:v>
                </c:pt>
                <c:pt idx="39">
                  <c:v>6</c:v>
                </c:pt>
                <c:pt idx="40">
                  <c:v>3</c:v>
                </c:pt>
                <c:pt idx="41">
                  <c:v>0</c:v>
                </c:pt>
                <c:pt idx="42">
                  <c:v>0</c:v>
                </c:pt>
                <c:pt idx="43">
                  <c:v>0</c:v>
                </c:pt>
                <c:pt idx="44">
                  <c:v>0</c:v>
                </c:pt>
                <c:pt idx="45">
                  <c:v>0</c:v>
                </c:pt>
                <c:pt idx="46">
                  <c:v>0</c:v>
                </c:pt>
                <c:pt idx="47">
                  <c:v>13</c:v>
                </c:pt>
                <c:pt idx="48">
                  <c:v>19</c:v>
                </c:pt>
                <c:pt idx="49">
                  <c:v>11</c:v>
                </c:pt>
                <c:pt idx="50">
                  <c:v>9</c:v>
                </c:pt>
                <c:pt idx="51">
                  <c:v>3</c:v>
                </c:pt>
                <c:pt idx="52">
                  <c:v>11</c:v>
                </c:pt>
                <c:pt idx="53">
                  <c:v>0</c:v>
                </c:pt>
                <c:pt idx="54">
                  <c:v>3</c:v>
                </c:pt>
                <c:pt idx="55">
                  <c:v>5</c:v>
                </c:pt>
                <c:pt idx="56">
                  <c:v>8</c:v>
                </c:pt>
                <c:pt idx="57">
                  <c:v>4</c:v>
                </c:pt>
                <c:pt idx="58">
                  <c:v>14</c:v>
                </c:pt>
                <c:pt idx="59">
                  <c:v>13</c:v>
                </c:pt>
                <c:pt idx="60">
                  <c:v>17</c:v>
                </c:pt>
                <c:pt idx="61">
                  <c:v>14</c:v>
                </c:pt>
                <c:pt idx="62">
                  <c:v>11</c:v>
                </c:pt>
                <c:pt idx="63">
                  <c:v>0</c:v>
                </c:pt>
                <c:pt idx="64">
                  <c:v>15</c:v>
                </c:pt>
                <c:pt idx="65">
                  <c:v>3</c:v>
                </c:pt>
                <c:pt idx="66">
                  <c:v>0</c:v>
                </c:pt>
                <c:pt idx="67">
                  <c:v>2</c:v>
                </c:pt>
                <c:pt idx="68">
                  <c:v>4</c:v>
                </c:pt>
                <c:pt idx="69">
                  <c:v>42</c:v>
                </c:pt>
                <c:pt idx="70">
                  <c:v>4</c:v>
                </c:pt>
                <c:pt idx="71">
                  <c:v>3</c:v>
                </c:pt>
                <c:pt idx="72">
                  <c:v>8</c:v>
                </c:pt>
                <c:pt idx="73">
                  <c:v>29</c:v>
                </c:pt>
                <c:pt idx="74">
                  <c:v>2</c:v>
                </c:pt>
                <c:pt idx="75">
                  <c:v>8</c:v>
                </c:pt>
                <c:pt idx="76">
                  <c:v>5</c:v>
                </c:pt>
                <c:pt idx="77">
                  <c:v>4</c:v>
                </c:pt>
                <c:pt idx="78">
                  <c:v>0</c:v>
                </c:pt>
                <c:pt idx="79">
                  <c:v>0</c:v>
                </c:pt>
                <c:pt idx="80">
                  <c:v>0</c:v>
                </c:pt>
                <c:pt idx="81">
                  <c:v>13</c:v>
                </c:pt>
                <c:pt idx="82">
                  <c:v>0</c:v>
                </c:pt>
                <c:pt idx="83">
                  <c:v>0</c:v>
                </c:pt>
                <c:pt idx="84">
                  <c:v>0</c:v>
                </c:pt>
                <c:pt idx="85">
                  <c:v>0</c:v>
                </c:pt>
                <c:pt idx="86">
                  <c:v>5</c:v>
                </c:pt>
                <c:pt idx="87">
                  <c:v>28</c:v>
                </c:pt>
                <c:pt idx="88">
                  <c:v>1</c:v>
                </c:pt>
                <c:pt idx="89">
                  <c:v>2</c:v>
                </c:pt>
                <c:pt idx="90">
                  <c:v>1</c:v>
                </c:pt>
                <c:pt idx="91">
                  <c:v>21</c:v>
                </c:pt>
                <c:pt idx="92">
                  <c:v>17</c:v>
                </c:pt>
                <c:pt idx="93">
                  <c:v>1</c:v>
                </c:pt>
                <c:pt idx="94">
                  <c:v>2</c:v>
                </c:pt>
                <c:pt idx="95">
                  <c:v>19</c:v>
                </c:pt>
                <c:pt idx="96">
                  <c:v>3</c:v>
                </c:pt>
                <c:pt idx="97">
                  <c:v>22</c:v>
                </c:pt>
                <c:pt idx="98">
                  <c:v>3</c:v>
                </c:pt>
                <c:pt idx="99">
                  <c:v>5</c:v>
                </c:pt>
              </c:numCache>
            </c:numRef>
          </c:yVal>
          <c:smooth val="1"/>
        </c:ser>
        <c:axId val="79422592"/>
        <c:axId val="79424512"/>
      </c:scatterChart>
      <c:valAx>
        <c:axId val="79422592"/>
        <c:scaling>
          <c:orientation val="minMax"/>
          <c:max val="100"/>
        </c:scaling>
        <c:axPos val="b"/>
        <c:title>
          <c:tx>
            <c:rich>
              <a:bodyPr/>
              <a:lstStyle/>
              <a:p>
                <a:pPr>
                  <a:defRPr/>
                </a:pPr>
                <a:r>
                  <a:rPr lang="en-US"/>
                  <a:t>Execution Time (in 1000s of Cycles)</a:t>
                </a:r>
              </a:p>
            </c:rich>
          </c:tx>
          <c:layout/>
        </c:title>
        <c:numFmt formatCode="General" sourceLinked="1"/>
        <c:tickLblPos val="nextTo"/>
        <c:crossAx val="79424512"/>
        <c:crosses val="autoZero"/>
        <c:crossBetween val="midCat"/>
      </c:valAx>
      <c:valAx>
        <c:axId val="79424512"/>
        <c:scaling>
          <c:orientation val="minMax"/>
          <c:min val="0"/>
        </c:scaling>
        <c:axPos val="l"/>
        <c:majorGridlines/>
        <c:title>
          <c:tx>
            <c:rich>
              <a:bodyPr rot="-5400000" vert="horz"/>
              <a:lstStyle/>
              <a:p>
                <a:pPr>
                  <a:defRPr/>
                </a:pPr>
                <a:r>
                  <a:rPr lang="en-US"/>
                  <a:t>Number of Requests</a:t>
                </a:r>
              </a:p>
            </c:rich>
          </c:tx>
          <c:layout/>
        </c:title>
        <c:numFmt formatCode="General" sourceLinked="1"/>
        <c:tickLblPos val="nextTo"/>
        <c:crossAx val="79422592"/>
        <c:crosses val="autoZero"/>
        <c:crossBetween val="midCat"/>
      </c:valAx>
    </c:plotArea>
    <c:legend>
      <c:legendPos val="r"/>
      <c:layout/>
      <c:txPr>
        <a:bodyPr/>
        <a:lstStyle/>
        <a:p>
          <a:pPr>
            <a:defRPr sz="1800"/>
          </a:pPr>
          <a:endParaRPr lang="en-US"/>
        </a:p>
      </c:txPr>
    </c:legend>
    <c:plotVisOnly val="1"/>
    <c:dispBlanksAs val="gap"/>
  </c:chart>
  <c:txPr>
    <a:bodyPr/>
    <a:lstStyle/>
    <a:p>
      <a:pPr>
        <a:defRPr sz="1500"/>
      </a:pPr>
      <a:endParaRPr lang="en-U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en-US"/>
  <c:chart>
    <c:plotArea>
      <c:layout/>
      <c:scatterChart>
        <c:scatterStyle val="smoothMarker"/>
        <c:ser>
          <c:idx val="0"/>
          <c:order val="0"/>
          <c:tx>
            <c:strRef>
              <c:f>'Request-Distribution'!$F$1</c:f>
              <c:strCache>
                <c:ptCount val="1"/>
                <c:pt idx="0">
                  <c:v>TCM</c:v>
                </c:pt>
              </c:strCache>
            </c:strRef>
          </c:tx>
          <c:marker>
            <c:symbol val="none"/>
          </c:marker>
          <c:xVal>
            <c:numRef>
              <c:f>'Request-Distribution'!$E$2:$E$101</c:f>
              <c:numCache>
                <c:formatCode>General</c:formatCode>
                <c:ptCount val="10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numCache>
            </c:numRef>
          </c:xVal>
          <c:yVal>
            <c:numRef>
              <c:f>'Request-Distribution'!$F$2:$F$101</c:f>
              <c:numCache>
                <c:formatCode>General</c:formatCode>
                <c:ptCount val="100"/>
                <c:pt idx="0">
                  <c:v>2</c:v>
                </c:pt>
                <c:pt idx="1">
                  <c:v>43</c:v>
                </c:pt>
                <c:pt idx="2">
                  <c:v>8</c:v>
                </c:pt>
                <c:pt idx="3">
                  <c:v>24</c:v>
                </c:pt>
                <c:pt idx="4">
                  <c:v>47</c:v>
                </c:pt>
                <c:pt idx="5">
                  <c:v>24</c:v>
                </c:pt>
                <c:pt idx="6">
                  <c:v>23</c:v>
                </c:pt>
                <c:pt idx="7">
                  <c:v>31</c:v>
                </c:pt>
                <c:pt idx="8">
                  <c:v>47</c:v>
                </c:pt>
                <c:pt idx="9">
                  <c:v>31</c:v>
                </c:pt>
                <c:pt idx="10">
                  <c:v>16</c:v>
                </c:pt>
                <c:pt idx="11">
                  <c:v>27</c:v>
                </c:pt>
                <c:pt idx="12">
                  <c:v>30</c:v>
                </c:pt>
                <c:pt idx="13">
                  <c:v>12</c:v>
                </c:pt>
                <c:pt idx="14">
                  <c:v>21</c:v>
                </c:pt>
                <c:pt idx="15">
                  <c:v>0</c:v>
                </c:pt>
                <c:pt idx="16">
                  <c:v>2</c:v>
                </c:pt>
                <c:pt idx="17">
                  <c:v>0</c:v>
                </c:pt>
                <c:pt idx="18">
                  <c:v>19</c:v>
                </c:pt>
                <c:pt idx="19">
                  <c:v>9</c:v>
                </c:pt>
                <c:pt idx="20">
                  <c:v>12</c:v>
                </c:pt>
                <c:pt idx="21">
                  <c:v>0</c:v>
                </c:pt>
                <c:pt idx="22">
                  <c:v>0</c:v>
                </c:pt>
                <c:pt idx="23">
                  <c:v>0</c:v>
                </c:pt>
                <c:pt idx="24">
                  <c:v>15</c:v>
                </c:pt>
                <c:pt idx="25">
                  <c:v>20</c:v>
                </c:pt>
                <c:pt idx="26">
                  <c:v>15</c:v>
                </c:pt>
                <c:pt idx="27">
                  <c:v>28</c:v>
                </c:pt>
                <c:pt idx="28">
                  <c:v>32</c:v>
                </c:pt>
                <c:pt idx="29">
                  <c:v>2</c:v>
                </c:pt>
                <c:pt idx="30">
                  <c:v>4</c:v>
                </c:pt>
                <c:pt idx="31">
                  <c:v>0</c:v>
                </c:pt>
                <c:pt idx="32">
                  <c:v>0</c:v>
                </c:pt>
                <c:pt idx="33">
                  <c:v>0</c:v>
                </c:pt>
                <c:pt idx="34">
                  <c:v>0</c:v>
                </c:pt>
                <c:pt idx="35">
                  <c:v>0</c:v>
                </c:pt>
                <c:pt idx="36">
                  <c:v>2</c:v>
                </c:pt>
                <c:pt idx="37">
                  <c:v>40</c:v>
                </c:pt>
                <c:pt idx="38">
                  <c:v>31</c:v>
                </c:pt>
                <c:pt idx="39">
                  <c:v>46</c:v>
                </c:pt>
                <c:pt idx="40">
                  <c:v>59</c:v>
                </c:pt>
                <c:pt idx="41">
                  <c:v>12</c:v>
                </c:pt>
                <c:pt idx="42">
                  <c:v>26</c:v>
                </c:pt>
                <c:pt idx="43">
                  <c:v>47</c:v>
                </c:pt>
                <c:pt idx="44">
                  <c:v>36</c:v>
                </c:pt>
                <c:pt idx="45">
                  <c:v>5</c:v>
                </c:pt>
                <c:pt idx="46">
                  <c:v>0</c:v>
                </c:pt>
                <c:pt idx="47">
                  <c:v>0</c:v>
                </c:pt>
                <c:pt idx="48">
                  <c:v>27</c:v>
                </c:pt>
                <c:pt idx="49">
                  <c:v>50</c:v>
                </c:pt>
                <c:pt idx="50">
                  <c:v>38</c:v>
                </c:pt>
                <c:pt idx="51">
                  <c:v>1</c:v>
                </c:pt>
                <c:pt idx="52">
                  <c:v>13</c:v>
                </c:pt>
                <c:pt idx="53">
                  <c:v>63</c:v>
                </c:pt>
                <c:pt idx="54">
                  <c:v>36</c:v>
                </c:pt>
                <c:pt idx="55">
                  <c:v>74</c:v>
                </c:pt>
                <c:pt idx="56">
                  <c:v>71</c:v>
                </c:pt>
                <c:pt idx="57">
                  <c:v>20</c:v>
                </c:pt>
                <c:pt idx="58">
                  <c:v>23</c:v>
                </c:pt>
                <c:pt idx="59">
                  <c:v>24</c:v>
                </c:pt>
                <c:pt idx="60">
                  <c:v>2</c:v>
                </c:pt>
                <c:pt idx="61">
                  <c:v>4</c:v>
                </c:pt>
                <c:pt idx="62">
                  <c:v>14</c:v>
                </c:pt>
                <c:pt idx="63">
                  <c:v>6</c:v>
                </c:pt>
                <c:pt idx="64">
                  <c:v>15</c:v>
                </c:pt>
                <c:pt idx="65">
                  <c:v>44</c:v>
                </c:pt>
                <c:pt idx="66">
                  <c:v>38</c:v>
                </c:pt>
                <c:pt idx="67">
                  <c:v>64</c:v>
                </c:pt>
                <c:pt idx="68">
                  <c:v>2</c:v>
                </c:pt>
                <c:pt idx="69">
                  <c:v>0</c:v>
                </c:pt>
                <c:pt idx="70">
                  <c:v>46</c:v>
                </c:pt>
                <c:pt idx="71">
                  <c:v>32</c:v>
                </c:pt>
                <c:pt idx="72">
                  <c:v>2</c:v>
                </c:pt>
                <c:pt idx="73">
                  <c:v>28</c:v>
                </c:pt>
                <c:pt idx="74">
                  <c:v>12</c:v>
                </c:pt>
                <c:pt idx="75">
                  <c:v>26</c:v>
                </c:pt>
                <c:pt idx="76">
                  <c:v>3</c:v>
                </c:pt>
                <c:pt idx="77">
                  <c:v>32</c:v>
                </c:pt>
                <c:pt idx="78">
                  <c:v>13</c:v>
                </c:pt>
                <c:pt idx="79">
                  <c:v>5</c:v>
                </c:pt>
                <c:pt idx="80">
                  <c:v>5</c:v>
                </c:pt>
                <c:pt idx="81">
                  <c:v>1</c:v>
                </c:pt>
                <c:pt idx="82">
                  <c:v>6</c:v>
                </c:pt>
                <c:pt idx="83">
                  <c:v>4</c:v>
                </c:pt>
                <c:pt idx="84">
                  <c:v>0</c:v>
                </c:pt>
                <c:pt idx="85">
                  <c:v>2</c:v>
                </c:pt>
                <c:pt idx="86">
                  <c:v>6</c:v>
                </c:pt>
                <c:pt idx="87">
                  <c:v>5</c:v>
                </c:pt>
                <c:pt idx="88">
                  <c:v>16</c:v>
                </c:pt>
                <c:pt idx="89">
                  <c:v>0</c:v>
                </c:pt>
                <c:pt idx="90">
                  <c:v>0</c:v>
                </c:pt>
                <c:pt idx="91">
                  <c:v>0</c:v>
                </c:pt>
                <c:pt idx="92">
                  <c:v>0</c:v>
                </c:pt>
                <c:pt idx="93">
                  <c:v>32</c:v>
                </c:pt>
                <c:pt idx="94">
                  <c:v>14</c:v>
                </c:pt>
                <c:pt idx="95">
                  <c:v>12</c:v>
                </c:pt>
                <c:pt idx="96">
                  <c:v>2</c:v>
                </c:pt>
                <c:pt idx="97">
                  <c:v>35</c:v>
                </c:pt>
                <c:pt idx="98">
                  <c:v>5</c:v>
                </c:pt>
                <c:pt idx="99">
                  <c:v>6</c:v>
                </c:pt>
              </c:numCache>
            </c:numRef>
          </c:yVal>
          <c:smooth val="1"/>
        </c:ser>
        <c:ser>
          <c:idx val="1"/>
          <c:order val="1"/>
          <c:tx>
            <c:strRef>
              <c:f>'Request-Distribution'!$G$1</c:f>
              <c:strCache>
                <c:ptCount val="1"/>
                <c:pt idx="0">
                  <c:v>Grouping</c:v>
                </c:pt>
              </c:strCache>
            </c:strRef>
          </c:tx>
          <c:marker>
            <c:symbol val="none"/>
          </c:marker>
          <c:xVal>
            <c:numRef>
              <c:f>'Request-Distribution'!$E$2:$E$101</c:f>
              <c:numCache>
                <c:formatCode>General</c:formatCode>
                <c:ptCount val="10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numCache>
            </c:numRef>
          </c:xVal>
          <c:yVal>
            <c:numRef>
              <c:f>'Request-Distribution'!$G$2:$G$101</c:f>
              <c:numCache>
                <c:formatCode>General</c:formatCode>
                <c:ptCount val="100"/>
                <c:pt idx="0">
                  <c:v>0</c:v>
                </c:pt>
                <c:pt idx="1">
                  <c:v>0</c:v>
                </c:pt>
                <c:pt idx="2">
                  <c:v>13</c:v>
                </c:pt>
                <c:pt idx="3">
                  <c:v>39</c:v>
                </c:pt>
                <c:pt idx="4">
                  <c:v>15</c:v>
                </c:pt>
                <c:pt idx="5">
                  <c:v>0</c:v>
                </c:pt>
                <c:pt idx="6">
                  <c:v>0</c:v>
                </c:pt>
                <c:pt idx="7">
                  <c:v>0</c:v>
                </c:pt>
                <c:pt idx="8">
                  <c:v>0</c:v>
                </c:pt>
                <c:pt idx="9">
                  <c:v>0</c:v>
                </c:pt>
                <c:pt idx="10">
                  <c:v>0</c:v>
                </c:pt>
                <c:pt idx="11">
                  <c:v>7</c:v>
                </c:pt>
                <c:pt idx="12">
                  <c:v>24</c:v>
                </c:pt>
                <c:pt idx="13">
                  <c:v>13</c:v>
                </c:pt>
                <c:pt idx="14">
                  <c:v>5</c:v>
                </c:pt>
                <c:pt idx="15">
                  <c:v>0</c:v>
                </c:pt>
                <c:pt idx="16">
                  <c:v>0</c:v>
                </c:pt>
                <c:pt idx="17">
                  <c:v>0</c:v>
                </c:pt>
                <c:pt idx="18">
                  <c:v>0</c:v>
                </c:pt>
                <c:pt idx="19">
                  <c:v>18</c:v>
                </c:pt>
                <c:pt idx="20">
                  <c:v>20</c:v>
                </c:pt>
                <c:pt idx="21">
                  <c:v>20</c:v>
                </c:pt>
                <c:pt idx="22">
                  <c:v>3</c:v>
                </c:pt>
                <c:pt idx="23">
                  <c:v>3</c:v>
                </c:pt>
                <c:pt idx="24">
                  <c:v>0</c:v>
                </c:pt>
                <c:pt idx="25">
                  <c:v>0</c:v>
                </c:pt>
                <c:pt idx="26">
                  <c:v>0</c:v>
                </c:pt>
                <c:pt idx="27">
                  <c:v>0</c:v>
                </c:pt>
                <c:pt idx="28">
                  <c:v>3</c:v>
                </c:pt>
                <c:pt idx="29">
                  <c:v>0</c:v>
                </c:pt>
                <c:pt idx="30">
                  <c:v>0</c:v>
                </c:pt>
                <c:pt idx="31">
                  <c:v>9</c:v>
                </c:pt>
                <c:pt idx="32">
                  <c:v>23</c:v>
                </c:pt>
                <c:pt idx="33">
                  <c:v>14</c:v>
                </c:pt>
                <c:pt idx="34">
                  <c:v>9</c:v>
                </c:pt>
                <c:pt idx="35">
                  <c:v>6</c:v>
                </c:pt>
                <c:pt idx="36">
                  <c:v>0</c:v>
                </c:pt>
                <c:pt idx="37">
                  <c:v>0</c:v>
                </c:pt>
                <c:pt idx="38">
                  <c:v>0</c:v>
                </c:pt>
                <c:pt idx="39">
                  <c:v>0</c:v>
                </c:pt>
                <c:pt idx="40">
                  <c:v>2</c:v>
                </c:pt>
                <c:pt idx="41">
                  <c:v>37</c:v>
                </c:pt>
                <c:pt idx="42">
                  <c:v>36</c:v>
                </c:pt>
                <c:pt idx="43">
                  <c:v>0</c:v>
                </c:pt>
                <c:pt idx="44">
                  <c:v>0</c:v>
                </c:pt>
                <c:pt idx="45">
                  <c:v>0</c:v>
                </c:pt>
                <c:pt idx="46">
                  <c:v>0</c:v>
                </c:pt>
                <c:pt idx="47">
                  <c:v>0</c:v>
                </c:pt>
                <c:pt idx="48">
                  <c:v>0</c:v>
                </c:pt>
                <c:pt idx="49">
                  <c:v>0</c:v>
                </c:pt>
                <c:pt idx="50">
                  <c:v>0</c:v>
                </c:pt>
                <c:pt idx="51">
                  <c:v>0</c:v>
                </c:pt>
                <c:pt idx="52">
                  <c:v>0</c:v>
                </c:pt>
                <c:pt idx="53">
                  <c:v>11</c:v>
                </c:pt>
                <c:pt idx="54">
                  <c:v>20</c:v>
                </c:pt>
                <c:pt idx="55">
                  <c:v>20</c:v>
                </c:pt>
                <c:pt idx="56">
                  <c:v>0</c:v>
                </c:pt>
                <c:pt idx="57">
                  <c:v>0</c:v>
                </c:pt>
                <c:pt idx="58">
                  <c:v>0</c:v>
                </c:pt>
                <c:pt idx="59">
                  <c:v>3</c:v>
                </c:pt>
                <c:pt idx="60">
                  <c:v>3</c:v>
                </c:pt>
                <c:pt idx="61">
                  <c:v>0</c:v>
                </c:pt>
                <c:pt idx="62">
                  <c:v>0</c:v>
                </c:pt>
                <c:pt idx="63">
                  <c:v>0</c:v>
                </c:pt>
                <c:pt idx="64">
                  <c:v>0</c:v>
                </c:pt>
                <c:pt idx="65">
                  <c:v>0</c:v>
                </c:pt>
                <c:pt idx="66">
                  <c:v>0</c:v>
                </c:pt>
                <c:pt idx="67">
                  <c:v>25</c:v>
                </c:pt>
                <c:pt idx="68">
                  <c:v>39</c:v>
                </c:pt>
                <c:pt idx="69">
                  <c:v>0</c:v>
                </c:pt>
                <c:pt idx="70">
                  <c:v>2</c:v>
                </c:pt>
                <c:pt idx="71">
                  <c:v>9</c:v>
                </c:pt>
                <c:pt idx="72">
                  <c:v>0</c:v>
                </c:pt>
                <c:pt idx="73">
                  <c:v>41</c:v>
                </c:pt>
                <c:pt idx="74">
                  <c:v>10</c:v>
                </c:pt>
                <c:pt idx="75">
                  <c:v>4</c:v>
                </c:pt>
                <c:pt idx="76">
                  <c:v>0</c:v>
                </c:pt>
                <c:pt idx="77">
                  <c:v>62</c:v>
                </c:pt>
                <c:pt idx="78">
                  <c:v>11</c:v>
                </c:pt>
                <c:pt idx="79">
                  <c:v>6</c:v>
                </c:pt>
                <c:pt idx="80">
                  <c:v>4</c:v>
                </c:pt>
                <c:pt idx="81">
                  <c:v>0</c:v>
                </c:pt>
                <c:pt idx="82">
                  <c:v>0</c:v>
                </c:pt>
                <c:pt idx="83">
                  <c:v>6</c:v>
                </c:pt>
                <c:pt idx="84">
                  <c:v>2</c:v>
                </c:pt>
                <c:pt idx="85">
                  <c:v>24</c:v>
                </c:pt>
                <c:pt idx="86">
                  <c:v>2</c:v>
                </c:pt>
                <c:pt idx="87">
                  <c:v>9</c:v>
                </c:pt>
                <c:pt idx="88">
                  <c:v>48</c:v>
                </c:pt>
                <c:pt idx="89">
                  <c:v>8</c:v>
                </c:pt>
                <c:pt idx="90">
                  <c:v>1</c:v>
                </c:pt>
                <c:pt idx="91">
                  <c:v>3</c:v>
                </c:pt>
                <c:pt idx="92">
                  <c:v>0</c:v>
                </c:pt>
                <c:pt idx="93">
                  <c:v>10</c:v>
                </c:pt>
                <c:pt idx="94">
                  <c:v>27</c:v>
                </c:pt>
                <c:pt idx="95">
                  <c:v>23</c:v>
                </c:pt>
                <c:pt idx="96">
                  <c:v>6</c:v>
                </c:pt>
                <c:pt idx="97">
                  <c:v>1</c:v>
                </c:pt>
                <c:pt idx="98">
                  <c:v>2</c:v>
                </c:pt>
                <c:pt idx="99">
                  <c:v>37</c:v>
                </c:pt>
              </c:numCache>
            </c:numRef>
          </c:yVal>
          <c:smooth val="1"/>
        </c:ser>
        <c:axId val="79445376"/>
        <c:axId val="79459840"/>
      </c:scatterChart>
      <c:valAx>
        <c:axId val="79445376"/>
        <c:scaling>
          <c:orientation val="minMax"/>
          <c:max val="100"/>
        </c:scaling>
        <c:axPos val="b"/>
        <c:title>
          <c:tx>
            <c:rich>
              <a:bodyPr/>
              <a:lstStyle/>
              <a:p>
                <a:pPr>
                  <a:defRPr/>
                </a:pPr>
                <a:r>
                  <a:rPr lang="en-US"/>
                  <a:t>Execution Time (in 1000s of Cycles)</a:t>
                </a:r>
              </a:p>
            </c:rich>
          </c:tx>
          <c:layout/>
        </c:title>
        <c:numFmt formatCode="General" sourceLinked="1"/>
        <c:tickLblPos val="nextTo"/>
        <c:crossAx val="79459840"/>
        <c:crosses val="autoZero"/>
        <c:crossBetween val="midCat"/>
      </c:valAx>
      <c:valAx>
        <c:axId val="79459840"/>
        <c:scaling>
          <c:orientation val="minMax"/>
          <c:min val="0"/>
        </c:scaling>
        <c:axPos val="l"/>
        <c:majorGridlines/>
        <c:title>
          <c:tx>
            <c:rich>
              <a:bodyPr rot="-5400000" vert="horz"/>
              <a:lstStyle/>
              <a:p>
                <a:pPr>
                  <a:defRPr/>
                </a:pPr>
                <a:r>
                  <a:rPr lang="en-US"/>
                  <a:t>Number of Requests</a:t>
                </a:r>
              </a:p>
            </c:rich>
          </c:tx>
          <c:layout/>
        </c:title>
        <c:numFmt formatCode="General" sourceLinked="1"/>
        <c:tickLblPos val="nextTo"/>
        <c:crossAx val="79445376"/>
        <c:crosses val="autoZero"/>
        <c:crossBetween val="midCat"/>
      </c:valAx>
    </c:plotArea>
    <c:legend>
      <c:legendPos val="r"/>
      <c:layout/>
      <c:txPr>
        <a:bodyPr/>
        <a:lstStyle/>
        <a:p>
          <a:pPr>
            <a:defRPr sz="1800"/>
          </a:pPr>
          <a:endParaRPr lang="en-US"/>
        </a:p>
      </c:txPr>
    </c:legend>
    <c:plotVisOnly val="1"/>
    <c:dispBlanksAs val="gap"/>
  </c:chart>
  <c:txPr>
    <a:bodyPr/>
    <a:lstStyle/>
    <a:p>
      <a:pPr>
        <a:defRPr sz="1500"/>
      </a:pPr>
      <a:endParaRPr lang="en-US"/>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en-US"/>
  <c:chart>
    <c:plotArea>
      <c:layout/>
      <c:barChart>
        <c:barDir val="col"/>
        <c:grouping val="clustered"/>
        <c:ser>
          <c:idx val="0"/>
          <c:order val="0"/>
          <c:tx>
            <c:strRef>
              <c:f>'Individual Slowdowns'!$A$2</c:f>
              <c:strCache>
                <c:ptCount val="1"/>
                <c:pt idx="0">
                  <c:v>TCM</c:v>
                </c:pt>
              </c:strCache>
            </c:strRef>
          </c:tx>
          <c:val>
            <c:numRef>
              <c:f>'Individual Slowdowns'!$B$2</c:f>
              <c:numCache>
                <c:formatCode>General</c:formatCode>
                <c:ptCount val="1"/>
                <c:pt idx="0">
                  <c:v>9.7000000000000011</c:v>
                </c:pt>
              </c:numCache>
            </c:numRef>
          </c:val>
        </c:ser>
        <c:ser>
          <c:idx val="1"/>
          <c:order val="1"/>
          <c:tx>
            <c:strRef>
              <c:f>'Individual Slowdowns'!$A$3</c:f>
              <c:strCache>
                <c:ptCount val="1"/>
                <c:pt idx="0">
                  <c:v>Grouping</c:v>
                </c:pt>
              </c:strCache>
            </c:strRef>
          </c:tx>
          <c:val>
            <c:numRef>
              <c:f>'Individual Slowdowns'!$B$3</c:f>
              <c:numCache>
                <c:formatCode>General</c:formatCode>
                <c:ptCount val="1"/>
                <c:pt idx="0">
                  <c:v>7.2</c:v>
                </c:pt>
              </c:numCache>
            </c:numRef>
          </c:val>
        </c:ser>
        <c:axId val="79480704"/>
        <c:axId val="79482240"/>
      </c:barChart>
      <c:catAx>
        <c:axId val="79480704"/>
        <c:scaling>
          <c:orientation val="minMax"/>
        </c:scaling>
        <c:delete val="1"/>
        <c:axPos val="b"/>
        <c:tickLblPos val="none"/>
        <c:crossAx val="79482240"/>
        <c:crosses val="autoZero"/>
        <c:auto val="1"/>
        <c:lblAlgn val="ctr"/>
        <c:lblOffset val="100"/>
      </c:catAx>
      <c:valAx>
        <c:axId val="79482240"/>
        <c:scaling>
          <c:orientation val="minMax"/>
        </c:scaling>
        <c:axPos val="l"/>
        <c:majorGridlines/>
        <c:title>
          <c:tx>
            <c:rich>
              <a:bodyPr rot="-5400000" vert="horz"/>
              <a:lstStyle/>
              <a:p>
                <a:pPr>
                  <a:defRPr sz="2000"/>
                </a:pPr>
                <a:r>
                  <a:rPr lang="en-US" sz="2000"/>
                  <a:t>Slowdown</a:t>
                </a:r>
              </a:p>
            </c:rich>
          </c:tx>
          <c:layout/>
        </c:title>
        <c:numFmt formatCode="General" sourceLinked="1"/>
        <c:tickLblPos val="nextTo"/>
        <c:txPr>
          <a:bodyPr/>
          <a:lstStyle/>
          <a:p>
            <a:pPr>
              <a:defRPr sz="1500"/>
            </a:pPr>
            <a:endParaRPr lang="en-US"/>
          </a:p>
        </c:txPr>
        <c:crossAx val="79480704"/>
        <c:crosses val="autoZero"/>
        <c:crossBetween val="between"/>
      </c:valAx>
    </c:plotArea>
    <c:legend>
      <c:legendPos val="r"/>
      <c:layout/>
      <c:txPr>
        <a:bodyPr/>
        <a:lstStyle/>
        <a:p>
          <a:pPr>
            <a:defRPr sz="1800"/>
          </a:pPr>
          <a:endParaRPr lang="en-US"/>
        </a:p>
      </c:txPr>
    </c:legend>
    <c:plotVisOnly val="1"/>
    <c:dispBlanksAs val="gap"/>
  </c:chart>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en-US"/>
  <c:chart>
    <c:plotArea>
      <c:layout/>
      <c:barChart>
        <c:barDir val="col"/>
        <c:grouping val="clustered"/>
        <c:ser>
          <c:idx val="0"/>
          <c:order val="0"/>
          <c:tx>
            <c:strRef>
              <c:f>'Individual Slowdowns'!$A$6</c:f>
              <c:strCache>
                <c:ptCount val="1"/>
                <c:pt idx="0">
                  <c:v>TCM</c:v>
                </c:pt>
              </c:strCache>
            </c:strRef>
          </c:tx>
          <c:val>
            <c:numRef>
              <c:f>'Individual Slowdowns'!$B$6</c:f>
              <c:numCache>
                <c:formatCode>General</c:formatCode>
                <c:ptCount val="1"/>
                <c:pt idx="0">
                  <c:v>8.2000000000000011</c:v>
                </c:pt>
              </c:numCache>
            </c:numRef>
          </c:val>
        </c:ser>
        <c:ser>
          <c:idx val="1"/>
          <c:order val="1"/>
          <c:tx>
            <c:strRef>
              <c:f>'Individual Slowdowns'!$A$7</c:f>
              <c:strCache>
                <c:ptCount val="1"/>
                <c:pt idx="0">
                  <c:v>Grouping</c:v>
                </c:pt>
              </c:strCache>
            </c:strRef>
          </c:tx>
          <c:val>
            <c:numRef>
              <c:f>'Individual Slowdowns'!$B$7</c:f>
              <c:numCache>
                <c:formatCode>General</c:formatCode>
                <c:ptCount val="1"/>
                <c:pt idx="0">
                  <c:v>9.2000000000000011</c:v>
                </c:pt>
              </c:numCache>
            </c:numRef>
          </c:val>
        </c:ser>
        <c:axId val="79523840"/>
        <c:axId val="79525376"/>
      </c:barChart>
      <c:catAx>
        <c:axId val="79523840"/>
        <c:scaling>
          <c:orientation val="minMax"/>
        </c:scaling>
        <c:delete val="1"/>
        <c:axPos val="b"/>
        <c:tickLblPos val="none"/>
        <c:crossAx val="79525376"/>
        <c:crosses val="autoZero"/>
        <c:auto val="1"/>
        <c:lblAlgn val="ctr"/>
        <c:lblOffset val="100"/>
      </c:catAx>
      <c:valAx>
        <c:axId val="79525376"/>
        <c:scaling>
          <c:orientation val="minMax"/>
          <c:min val="0"/>
        </c:scaling>
        <c:axPos val="l"/>
        <c:majorGridlines/>
        <c:title>
          <c:tx>
            <c:rich>
              <a:bodyPr rot="-5400000" vert="horz"/>
              <a:lstStyle/>
              <a:p>
                <a:pPr>
                  <a:defRPr sz="2000"/>
                </a:pPr>
                <a:r>
                  <a:rPr lang="en-US" sz="2000"/>
                  <a:t>Slowdown</a:t>
                </a:r>
              </a:p>
            </c:rich>
          </c:tx>
          <c:layout/>
        </c:title>
        <c:numFmt formatCode="General" sourceLinked="1"/>
        <c:tickLblPos val="nextTo"/>
        <c:txPr>
          <a:bodyPr/>
          <a:lstStyle/>
          <a:p>
            <a:pPr>
              <a:defRPr sz="1500"/>
            </a:pPr>
            <a:endParaRPr lang="en-US"/>
          </a:p>
        </c:txPr>
        <c:crossAx val="79523840"/>
        <c:crosses val="autoZero"/>
        <c:crossBetween val="between"/>
      </c:valAx>
    </c:plotArea>
    <c:legend>
      <c:legendPos val="r"/>
      <c:layout/>
      <c:txPr>
        <a:bodyPr/>
        <a:lstStyle/>
        <a:p>
          <a:pPr>
            <a:defRPr sz="1800"/>
          </a:pPr>
          <a:endParaRPr lang="en-US"/>
        </a:p>
      </c:txPr>
    </c:legend>
    <c:plotVisOnly val="1"/>
    <c:dispBlanksAs val="gap"/>
  </c:chart>
  <c:externalData r:id="rId1"/>
</c:chartSpace>
</file>

<file path=ppt/charts/chart9.xml><?xml version="1.0" encoding="utf-8"?>
<c:chartSpace xmlns:c="http://schemas.openxmlformats.org/drawingml/2006/chart" xmlns:a="http://schemas.openxmlformats.org/drawingml/2006/main" xmlns:r="http://schemas.openxmlformats.org/officeDocument/2006/relationships">
  <c:lang val="en-US"/>
  <c:chart>
    <c:autoTitleDeleted val="1"/>
    <c:plotArea>
      <c:layout/>
      <c:scatterChart>
        <c:scatterStyle val="smoothMarker"/>
        <c:ser>
          <c:idx val="0"/>
          <c:order val="0"/>
          <c:tx>
            <c:strRef>
              <c:f>Sheet1!$B$1</c:f>
              <c:strCache>
                <c:ptCount val="1"/>
                <c:pt idx="0">
                  <c:v>Slowdown</c:v>
                </c:pt>
              </c:strCache>
            </c:strRef>
          </c:tx>
          <c:spPr>
            <a:ln w="63500"/>
          </c:spPr>
          <c:marker>
            <c:symbol val="none"/>
          </c:marker>
          <c:xVal>
            <c:numRef>
              <c:f>Sheet1!$A$2:$A$11</c:f>
              <c:numCache>
                <c:formatCode>General</c:formatCode>
                <c:ptCount val="10"/>
                <c:pt idx="0">
                  <c:v>0.1</c:v>
                </c:pt>
                <c:pt idx="1">
                  <c:v>0.2</c:v>
                </c:pt>
                <c:pt idx="2">
                  <c:v>0.30000000000000004</c:v>
                </c:pt>
                <c:pt idx="3">
                  <c:v>0.4</c:v>
                </c:pt>
                <c:pt idx="4">
                  <c:v>0.5</c:v>
                </c:pt>
                <c:pt idx="5">
                  <c:v>0.60000000000000009</c:v>
                </c:pt>
                <c:pt idx="6">
                  <c:v>0.70000000000000007</c:v>
                </c:pt>
                <c:pt idx="7">
                  <c:v>0.8</c:v>
                </c:pt>
                <c:pt idx="8">
                  <c:v>0.9</c:v>
                </c:pt>
                <c:pt idx="9">
                  <c:v>1</c:v>
                </c:pt>
              </c:numCache>
            </c:numRef>
          </c:xVal>
          <c:yVal>
            <c:numRef>
              <c:f>Sheet1!$B$2:$B$11</c:f>
              <c:numCache>
                <c:formatCode>General</c:formatCode>
                <c:ptCount val="10"/>
                <c:pt idx="0">
                  <c:v>10</c:v>
                </c:pt>
                <c:pt idx="1">
                  <c:v>5</c:v>
                </c:pt>
                <c:pt idx="2">
                  <c:v>3.3333333333333335</c:v>
                </c:pt>
                <c:pt idx="3">
                  <c:v>2.5</c:v>
                </c:pt>
                <c:pt idx="4">
                  <c:v>2</c:v>
                </c:pt>
                <c:pt idx="5">
                  <c:v>1.6666666666666667</c:v>
                </c:pt>
                <c:pt idx="6">
                  <c:v>1.4285714285714286</c:v>
                </c:pt>
                <c:pt idx="7">
                  <c:v>1.25</c:v>
                </c:pt>
                <c:pt idx="8">
                  <c:v>1.1111111111111114</c:v>
                </c:pt>
                <c:pt idx="9">
                  <c:v>1</c:v>
                </c:pt>
              </c:numCache>
            </c:numRef>
          </c:yVal>
          <c:smooth val="1"/>
        </c:ser>
        <c:axId val="78621312"/>
        <c:axId val="78639872"/>
      </c:scatterChart>
      <c:valAx>
        <c:axId val="78621312"/>
        <c:scaling>
          <c:orientation val="minMax"/>
          <c:max val="1"/>
        </c:scaling>
        <c:axPos val="b"/>
        <c:title>
          <c:tx>
            <c:rich>
              <a:bodyPr/>
              <a:lstStyle/>
              <a:p>
                <a:pPr>
                  <a:defRPr/>
                </a:pPr>
                <a:r>
                  <a:rPr lang="en-US"/>
                  <a:t>Speedup</a:t>
                </a:r>
              </a:p>
            </c:rich>
          </c:tx>
          <c:layout/>
        </c:title>
        <c:numFmt formatCode="General" sourceLinked="1"/>
        <c:tickLblPos val="nextTo"/>
        <c:crossAx val="78639872"/>
        <c:crosses val="autoZero"/>
        <c:crossBetween val="midCat"/>
      </c:valAx>
      <c:valAx>
        <c:axId val="78639872"/>
        <c:scaling>
          <c:orientation val="minMax"/>
          <c:max val="10"/>
        </c:scaling>
        <c:axPos val="l"/>
        <c:majorGridlines/>
        <c:title>
          <c:tx>
            <c:rich>
              <a:bodyPr rot="-5400000" vert="horz"/>
              <a:lstStyle/>
              <a:p>
                <a:pPr>
                  <a:defRPr/>
                </a:pPr>
                <a:r>
                  <a:rPr lang="en-US"/>
                  <a:t>Slowdown</a:t>
                </a:r>
              </a:p>
            </c:rich>
          </c:tx>
          <c:layout/>
        </c:title>
        <c:numFmt formatCode="General" sourceLinked="1"/>
        <c:tickLblPos val="nextTo"/>
        <c:crossAx val="78621312"/>
        <c:crosses val="autoZero"/>
        <c:crossBetween val="midCat"/>
      </c:valAx>
    </c:plotArea>
    <c:plotVisOnly val="1"/>
  </c:chart>
  <c:txPr>
    <a:bodyPr/>
    <a:lstStyle/>
    <a:p>
      <a:pPr>
        <a:defRPr sz="1800"/>
      </a:pPr>
      <a:endParaRPr lang="en-US"/>
    </a:p>
  </c:txPr>
  <c:externalData r:id="rId1"/>
</c:chartSpace>
</file>

<file path=ppt/drawings/_rels/vmlDrawing1.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 Id="rId4" Type="http://schemas.openxmlformats.org/officeDocument/2006/relationships/image" Target="../media/image3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5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54A1EB-33FA-472D-A7B5-31B46BF22C21}" type="datetimeFigureOut">
              <a:rPr lang="en-US" smtClean="0"/>
              <a:pPr/>
              <a:t>4/17/2014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375686-941F-4DC7-A5A6-05ADD4B87607}" type="slidenum">
              <a:rPr lang="en-US" smtClean="0"/>
              <a:pPr/>
              <a:t>‹#›</a:t>
            </a:fld>
            <a:endParaRPr lang="en-US"/>
          </a:p>
        </p:txBody>
      </p:sp>
    </p:spTree>
    <p:extLst>
      <p:ext uri="{BB962C8B-B14F-4D97-AF65-F5344CB8AC3E}">
        <p14:creationId xmlns="" xmlns:p14="http://schemas.microsoft.com/office/powerpoint/2010/main" val="3073571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graph shows two applications from the SPEC CPU 2006 suite, leslie3d and </a:t>
            </a:r>
            <a:r>
              <a:rPr lang="en-US" baseline="0" dirty="0" err="1" smtClean="0"/>
              <a:t>gcc</a:t>
            </a:r>
            <a:r>
              <a:rPr lang="en-US" baseline="0" dirty="0" smtClean="0"/>
              <a:t>. These applications are run on either core of a two core system and share main memory. The y-axis shows each application’s slowdown as compared to when the application is run standalone on the same system.</a:t>
            </a:r>
          </a:p>
          <a:p>
            <a:endParaRPr lang="en-US" baseline="0" dirty="0" smtClean="0"/>
          </a:p>
          <a:p>
            <a:r>
              <a:rPr lang="en-US" baseline="0" dirty="0" smtClean="0"/>
              <a:t>Now, let’s look at leslie3d. It slows down by 2x when run with </a:t>
            </a:r>
            <a:r>
              <a:rPr lang="en-US" baseline="0" dirty="0" err="1" smtClean="0"/>
              <a:t>gcc</a:t>
            </a:r>
            <a:r>
              <a:rPr lang="en-US" baseline="0" dirty="0" smtClean="0"/>
              <a:t>.</a:t>
            </a:r>
          </a:p>
          <a:p>
            <a:endParaRPr lang="en-US" baseline="0" dirty="0" smtClean="0"/>
          </a:p>
          <a:p>
            <a:r>
              <a:rPr lang="en-US" baseline="0" dirty="0" smtClean="0"/>
              <a:t>Let’s look at another case when leslie3d is run with another application, </a:t>
            </a:r>
            <a:r>
              <a:rPr lang="en-US" baseline="0" dirty="0" err="1" smtClean="0"/>
              <a:t>mcf</a:t>
            </a:r>
            <a:r>
              <a:rPr lang="en-US" baseline="0" dirty="0" smtClean="0"/>
              <a:t>. Leslie now slows down by 5.5x, while it slowed down by 2x when run with </a:t>
            </a:r>
            <a:r>
              <a:rPr lang="en-US" baseline="0" dirty="0" err="1" smtClean="0"/>
              <a:t>gcc</a:t>
            </a:r>
            <a:r>
              <a:rPr lang="en-US" baseline="0" dirty="0" smtClean="0"/>
              <a:t>. Leslie experiences different slowdowns when run with different applications.</a:t>
            </a:r>
          </a:p>
          <a:p>
            <a:endParaRPr lang="en-US" baseline="0" dirty="0" smtClean="0"/>
          </a:p>
          <a:p>
            <a:r>
              <a:rPr lang="en-US" baseline="0" dirty="0" smtClean="0"/>
              <a:t>More generally, an application’s performance depends on which applications it is running with. Such performance unpredictability is undesirable….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 let me describe the key observations that</a:t>
            </a:r>
            <a:r>
              <a:rPr lang="en-US" baseline="0" dirty="0" smtClean="0"/>
              <a:t> enable us to estimate application slowdowns.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23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Slowdown of an application</a:t>
            </a:r>
            <a:r>
              <a:rPr lang="en-US" baseline="0" dirty="0" smtClean="0"/>
              <a:t> is its performance when it is run stand alone on a system to its performance when it is sharing the system with other applications.</a:t>
            </a:r>
          </a:p>
          <a:p>
            <a:endParaRPr lang="en-US" baseline="0" dirty="0" smtClean="0"/>
          </a:p>
          <a:p>
            <a:r>
              <a:rPr lang="en-US" baseline="0" dirty="0" smtClean="0"/>
              <a:t>An application’s performance when it is sharing the system with other applications can be measured in a straightforward manner. However, measuring an application’s alone performance, without actually running it alone is harder.</a:t>
            </a:r>
          </a:p>
          <a:p>
            <a:r>
              <a:rPr lang="en-US" baseline="0" dirty="0" smtClean="0"/>
              <a:t>This is where are first observation comes in.</a:t>
            </a:r>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24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aseline="0" dirty="0" smtClean="0"/>
              <a:t>We observe that for a memory bound application, its performance is roughly proportional to the rate at which its memory requests are serviced.</a:t>
            </a:r>
          </a:p>
          <a:p>
            <a:r>
              <a:rPr lang="en-US" baseline="0" dirty="0" smtClean="0"/>
              <a:t>This plot shows the results of our experiment on an Intel, 4-core system. We run </a:t>
            </a:r>
            <a:r>
              <a:rPr lang="en-US" baseline="0" dirty="0" err="1" smtClean="0"/>
              <a:t>omnetpp</a:t>
            </a:r>
            <a:r>
              <a:rPr lang="en-US" baseline="0" dirty="0" smtClean="0"/>
              <a:t>, a SPEC CPU 2006 benchmark along with another memory hog, whose memory intensity can be varied. This, in turn, lets us vary the rate at which the memory requests of </a:t>
            </a:r>
            <a:r>
              <a:rPr lang="en-US" baseline="0" dirty="0" err="1" smtClean="0"/>
              <a:t>omnetpp</a:t>
            </a:r>
            <a:r>
              <a:rPr lang="en-US" baseline="0" dirty="0" smtClean="0"/>
              <a:t> are serviced.</a:t>
            </a:r>
          </a:p>
          <a:p>
            <a:r>
              <a:rPr lang="en-US" baseline="0" dirty="0" smtClean="0"/>
              <a:t>The x-axis shows the normalized request service rate of </a:t>
            </a:r>
            <a:r>
              <a:rPr lang="en-US" baseline="0" dirty="0" err="1" smtClean="0"/>
              <a:t>omnetpp</a:t>
            </a:r>
            <a:r>
              <a:rPr lang="en-US" baseline="0" dirty="0" smtClean="0"/>
              <a:t>, normalized to when it is run alone.</a:t>
            </a:r>
          </a:p>
          <a:p>
            <a:r>
              <a:rPr lang="en-US" baseline="0" dirty="0" smtClean="0"/>
              <a:t>The y-axis shows the performance of </a:t>
            </a:r>
            <a:r>
              <a:rPr lang="en-US" baseline="0" dirty="0" err="1" smtClean="0"/>
              <a:t>omnetpp</a:t>
            </a:r>
            <a:r>
              <a:rPr lang="en-US" baseline="0" dirty="0" smtClean="0"/>
              <a:t>, normalized to when it is run alone.</a:t>
            </a:r>
          </a:p>
          <a:p>
            <a:endParaRPr lang="en-US" baseline="0" dirty="0" smtClean="0"/>
          </a:p>
          <a:p>
            <a:r>
              <a:rPr lang="en-US" baseline="0" dirty="0" smtClean="0"/>
              <a:t>As can be seen, there is a very strong, y=x like correlation between request service rate and performance.</a:t>
            </a:r>
          </a:p>
          <a:p>
            <a:r>
              <a:rPr lang="en-US" baseline="0" dirty="0" smtClean="0"/>
              <a:t>We observe the same trend for various memory bound applications. Here are a couple of more examples.</a:t>
            </a:r>
          </a:p>
          <a:p>
            <a:endParaRPr lang="en-US" baseline="0" dirty="0" smtClean="0"/>
          </a:p>
          <a:p>
            <a:r>
              <a:rPr lang="en-US" b="1" baseline="0" dirty="0" smtClean="0"/>
              <a:t>Therefore, memory request service rate can be used as a proxy for performance.</a:t>
            </a:r>
          </a:p>
          <a:p>
            <a:endParaRPr lang="en-US" baseline="0" dirty="0" smtClean="0"/>
          </a:p>
          <a:p>
            <a:r>
              <a:rPr lang="en-US" baseline="0" dirty="0" smtClean="0"/>
              <a:t>Now, going back to the slowdown equation. We can replace performance by request service rate, based on our first observation, enabling us to express slowdown as the ratio of alone to shared request service rates.</a:t>
            </a:r>
          </a:p>
          <a:p>
            <a:endParaRPr lang="en-US" baseline="0" dirty="0" smtClean="0"/>
          </a:p>
          <a:p>
            <a:r>
              <a:rPr lang="en-US" baseline="0" dirty="0" smtClean="0"/>
              <a:t>Shared request service rate can be measured in a relatively straightforward manner when an application is run along with other applications.</a:t>
            </a:r>
          </a:p>
          <a:p>
            <a:r>
              <a:rPr lang="en-US" baseline="0" dirty="0" smtClean="0"/>
              <a:t>Measuring alone request service rate, without actually running an application alone is harder. This is where our second observation comes into play.</a:t>
            </a:r>
          </a:p>
          <a:p>
            <a:endParaRPr lang="en-US" baseline="0" dirty="0" smtClean="0"/>
          </a:p>
        </p:txBody>
      </p:sp>
      <p:sp>
        <p:nvSpPr>
          <p:cNvPr id="4" name="Slide Number Placeholder 3"/>
          <p:cNvSpPr>
            <a:spLocks noGrp="1"/>
          </p:cNvSpPr>
          <p:nvPr>
            <p:ph type="sldNum" sz="quarter" idx="10"/>
          </p:nvPr>
        </p:nvSpPr>
        <p:spPr/>
        <p:txBody>
          <a:bodyPr/>
          <a:lstStyle/>
          <a:p>
            <a:fld id="{AB959945-7217-484B-8E74-88DC87A74BB0}" type="slidenum">
              <a:rPr lang="en-US" smtClean="0"/>
              <a:pPr/>
              <a:t>25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r>
              <a:rPr lang="en-US" dirty="0" smtClean="0"/>
              <a:t>We observe that</a:t>
            </a:r>
            <a:r>
              <a:rPr lang="en-US" baseline="0" dirty="0" smtClean="0"/>
              <a:t> an application’s alone request service rate can be estimated by giving the application highest priority in accessing memory.</a:t>
            </a:r>
          </a:p>
          <a:p>
            <a:r>
              <a:rPr lang="en-US" baseline="0" dirty="0" smtClean="0"/>
              <a:t>Because, when an application has highest priority, it receives little interference from other applications, almost as though the application were run alone.</a:t>
            </a:r>
            <a:endParaRPr lang="en-US" dirty="0" smtClean="0"/>
          </a:p>
        </p:txBody>
      </p:sp>
      <p:sp>
        <p:nvSpPr>
          <p:cNvPr id="34820" name="Slide Number Placeholder 3"/>
          <p:cNvSpPr>
            <a:spLocks noGrp="1"/>
          </p:cNvSpPr>
          <p:nvPr>
            <p:ph type="sldNum" sz="quarter" idx="5"/>
          </p:nvPr>
        </p:nvSpPr>
        <p:spPr>
          <a:noFill/>
        </p:spPr>
        <p:txBody>
          <a:bodyPr/>
          <a:lstStyle/>
          <a:p>
            <a:fld id="{03F3AC2A-D45D-4A1B-8026-65A5A9B8F010}" type="slidenum">
              <a:rPr lang="en-US" smtClean="0"/>
              <a:pPr/>
              <a:t>26</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an example.</a:t>
            </a:r>
          </a:p>
          <a:p>
            <a:r>
              <a:rPr lang="en-US" dirty="0" smtClean="0"/>
              <a:t>An</a:t>
            </a:r>
            <a:r>
              <a:rPr lang="en-US" baseline="0" dirty="0" smtClean="0"/>
              <a:t> application, let’s call it the red application, is run by itself on a system. Two of its requests are queued at the memory controller request buffers. Since these are the only two requests queued up for main memory at this point, the memory controller schedules them back to back and they are serviced in two time units.</a:t>
            </a:r>
          </a:p>
          <a:p>
            <a:endParaRPr lang="en-US" baseline="0" dirty="0" smtClean="0"/>
          </a:p>
          <a:p>
            <a:r>
              <a:rPr lang="en-US" baseline="0" dirty="0" smtClean="0"/>
              <a:t>Now, the red application is run with another application, the blue application. The blue application’s request makes its way between two of the red application’s requests. A naïve memory scheduler could potentially schedule the requests in the order in which they arrived, delaying the red application’s second request by one time unit, as compared to when the application was run alone.</a:t>
            </a:r>
          </a:p>
          <a:p>
            <a:endParaRPr lang="en-US" baseline="0" dirty="0" smtClean="0"/>
          </a:p>
          <a:p>
            <a:r>
              <a:rPr lang="en-US" baseline="0" dirty="0" smtClean="0"/>
              <a:t>Next, let’s consider running the red and blue applications together, but give the red application highest priority. In this case, the memory scheduler schedules the two requests of the red application back to back, servicing them in two time units. Therefore, when the red application is given highest priority, its requests are serviced as though the application were run alone.</a:t>
            </a:r>
          </a:p>
        </p:txBody>
      </p:sp>
      <p:sp>
        <p:nvSpPr>
          <p:cNvPr id="4" name="Slide Number Placeholder 3"/>
          <p:cNvSpPr>
            <a:spLocks noGrp="1"/>
          </p:cNvSpPr>
          <p:nvPr>
            <p:ph type="sldNum" sz="quarter" idx="10"/>
          </p:nvPr>
        </p:nvSpPr>
        <p:spPr/>
        <p:txBody>
          <a:bodyPr/>
          <a:lstStyle/>
          <a:p>
            <a:fld id="{AB959945-7217-484B-8E74-88DC87A74BB0}" type="slidenum">
              <a:rPr lang="en-US" smtClean="0"/>
              <a:pPr/>
              <a:t>27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Based on these two observations, our</a:t>
            </a:r>
            <a:r>
              <a:rPr lang="en-US" baseline="0" dirty="0" smtClean="0"/>
              <a:t> memory interference  induced slowdown estimation (MISE) model for memory bound applications is as follows. Now, let’s analyze why this request service rate ratio based model holds for memory bound applications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28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a:t>
            </a:r>
            <a:r>
              <a:rPr lang="en-US" baseline="0" dirty="0" smtClean="0"/>
              <a:t> memory-bound application spends significant fraction of its execution time waiting for memory.</a:t>
            </a:r>
          </a:p>
          <a:p>
            <a:r>
              <a:rPr lang="en-US" baseline="0" dirty="0" smtClean="0"/>
              <a:t>Let’s first look at the case when a memory-bound application is not receiving any interference.</a:t>
            </a:r>
          </a:p>
          <a:p>
            <a:endParaRPr lang="en-US" baseline="0" dirty="0" smtClean="0"/>
          </a:p>
          <a:p>
            <a:r>
              <a:rPr lang="en-US" baseline="0" dirty="0" smtClean="0"/>
              <a:t>The application does a small amount of compute at the core and then sends out a bunch of memory requests. The application cannot do any more compute until these requests are serviced.</a:t>
            </a:r>
          </a:p>
          <a:p>
            <a:endParaRPr lang="en-US" baseline="0" dirty="0" smtClean="0"/>
          </a:p>
          <a:p>
            <a:r>
              <a:rPr lang="en-US" baseline="0" dirty="0" smtClean="0"/>
              <a:t>Now, when this application experiences interference, the length of its compute phase does not change. However, the time taken to service the memory requests increases. In essence, since the application spends most of its time in the memory phase, the memory induced slowdown of the application dominates the overall slowdown of the application.</a:t>
            </a:r>
          </a:p>
          <a:p>
            <a:endParaRPr lang="en-US" baseline="0" dirty="0" smtClean="0"/>
          </a:p>
          <a:p>
            <a:pPr marL="224325" indent="-224325"/>
            <a:endParaRPr lang="en-US" baseline="0" dirty="0" smtClean="0"/>
          </a:p>
        </p:txBody>
      </p:sp>
      <p:sp>
        <p:nvSpPr>
          <p:cNvPr id="4" name="Slide Number Placeholder 3"/>
          <p:cNvSpPr>
            <a:spLocks noGrp="1"/>
          </p:cNvSpPr>
          <p:nvPr>
            <p:ph type="sldNum" sz="quarter" idx="10"/>
          </p:nvPr>
        </p:nvSpPr>
        <p:spPr/>
        <p:txBody>
          <a:bodyPr/>
          <a:lstStyle/>
          <a:p>
            <a:fld id="{AB959945-7217-484B-8E74-88DC87A74BB0}" type="slidenum">
              <a:rPr lang="en-US" smtClean="0"/>
              <a:pPr/>
              <a:t>29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However,</a:t>
            </a:r>
            <a:r>
              <a:rPr lang="en-US" baseline="0" dirty="0" smtClean="0"/>
              <a:t> this is not the case for a non-memory-bound application.</a:t>
            </a:r>
          </a:p>
          <a:p>
            <a:endParaRPr lang="en-US" baseline="0" dirty="0" smtClean="0"/>
          </a:p>
          <a:p>
            <a:r>
              <a:rPr lang="en-US" baseline="0" dirty="0" smtClean="0"/>
              <a:t>A non-memory-bound application spends a sizeable fraction of its time doing compute at the core and a smaller fraction of time waiting for memory. When the application experiences interference, the length of the compute phase does not change, whereas the memory phase slows down with interference.</a:t>
            </a:r>
          </a:p>
          <a:p>
            <a:endParaRPr lang="en-US" baseline="0" dirty="0" smtClean="0"/>
          </a:p>
          <a:p>
            <a:r>
              <a:rPr lang="en-US" baseline="0" dirty="0" smtClean="0"/>
              <a:t>Specifically, if alpha is the fraction of time the application spends in the memory phase, then 1 – alpha is the fraction of time it spends in the compute phase. The 1 – alpha fraction does not change with memory interference, however the alpha fraction slows down as the ratio of request service rate alone to request service rate shared.</a:t>
            </a:r>
          </a:p>
          <a:p>
            <a:endParaRPr lang="en-US" baseline="0" dirty="0" smtClean="0"/>
          </a:p>
          <a:p>
            <a:r>
              <a:rPr lang="en-US" baseline="0" dirty="0" smtClean="0"/>
              <a:t>We augment the MISE model to take this into account. Slowdown for non-memory-bound applications can be expressed as the sum of two quantities -  1 – alpha, the compute fraction that does not change with interference and the memory induced slowdown.</a:t>
            </a:r>
          </a:p>
        </p:txBody>
      </p:sp>
      <p:sp>
        <p:nvSpPr>
          <p:cNvPr id="4" name="Slide Number Placeholder 3"/>
          <p:cNvSpPr>
            <a:spLocks noGrp="1"/>
          </p:cNvSpPr>
          <p:nvPr>
            <p:ph type="sldNum" sz="quarter" idx="10"/>
          </p:nvPr>
        </p:nvSpPr>
        <p:spPr/>
        <p:txBody>
          <a:bodyPr/>
          <a:lstStyle/>
          <a:p>
            <a:fld id="{AB959945-7217-484B-8E74-88DC87A74BB0}" type="slidenum">
              <a:rPr lang="en-US" smtClean="0"/>
              <a:pPr/>
              <a:t>30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 let me describe the key observations that</a:t>
            </a:r>
            <a:r>
              <a:rPr lang="en-US" baseline="0" dirty="0" smtClean="0"/>
              <a:t> enable us to estimate application slowdowns.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31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MISE operates on an interval basis.</a:t>
            </a:r>
          </a:p>
          <a:p>
            <a:endParaRPr lang="en-US" baseline="0" dirty="0" smtClean="0"/>
          </a:p>
          <a:p>
            <a:r>
              <a:rPr lang="en-US" baseline="0" dirty="0" smtClean="0"/>
              <a:t>Execution time is divided into intervals. During an interval, each application’s shared request service rate and alpha are measured.</a:t>
            </a:r>
          </a:p>
          <a:p>
            <a:r>
              <a:rPr lang="en-US" baseline="0" dirty="0" smtClean="0"/>
              <a:t>And alone request service rate is estimated.</a:t>
            </a:r>
          </a:p>
          <a:p>
            <a:endParaRPr lang="en-US" baseline="0" dirty="0" smtClean="0"/>
          </a:p>
          <a:p>
            <a:r>
              <a:rPr lang="en-US" baseline="0" dirty="0" smtClean="0"/>
              <a:t>At the end of the interval, slowdown is estimated as a function of these three quantities.</a:t>
            </a:r>
          </a:p>
          <a:p>
            <a:endParaRPr lang="en-US" baseline="0" dirty="0" smtClean="0"/>
          </a:p>
          <a:p>
            <a:r>
              <a:rPr lang="en-US" baseline="0" dirty="0" smtClean="0"/>
              <a:t>This repeats during every interval.</a:t>
            </a:r>
          </a:p>
          <a:p>
            <a:endParaRPr lang="en-US" baseline="0" dirty="0" smtClean="0"/>
          </a:p>
          <a:p>
            <a:r>
              <a:rPr lang="en-US" baseline="0" dirty="0" smtClean="0"/>
              <a:t>Now, let us look at how each of these quantities is measured/estimated.</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AB959945-7217-484B-8E74-88DC87A74BB0}" type="slidenum">
              <a:rPr lang="en-US" smtClean="0"/>
              <a:pPr/>
              <a:t>32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375686-941F-4DC7-A5A6-05ADD4B87607}" type="slidenum">
              <a:rPr lang="en-US" smtClean="0"/>
              <a:pPr/>
              <a:t>4</a:t>
            </a:fld>
            <a:endParaRPr lang="en-US"/>
          </a:p>
        </p:txBody>
      </p:sp>
    </p:spTree>
    <p:extLst>
      <p:ext uri="{BB962C8B-B14F-4D97-AF65-F5344CB8AC3E}">
        <p14:creationId xmlns="" xmlns:p14="http://schemas.microsoft.com/office/powerpoint/2010/main" val="11232785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 let me describe the key observations that</a:t>
            </a:r>
            <a:r>
              <a:rPr lang="en-US" baseline="0" dirty="0" smtClean="0"/>
              <a:t> enable us to estimate application slowdowns.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33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most relevant previous</a:t>
            </a:r>
            <a:r>
              <a:rPr lang="en-US" baseline="0" dirty="0" smtClean="0"/>
              <a:t> works on slowdown estimation are STFM, stall time fair memory scheduling and FST, fairness via source throttling.</a:t>
            </a:r>
          </a:p>
          <a:p>
            <a:endParaRPr lang="en-US" baseline="0" dirty="0" smtClean="0"/>
          </a:p>
          <a:p>
            <a:r>
              <a:rPr lang="en-US" baseline="0" dirty="0" smtClean="0"/>
              <a:t>FST employs similar mechanisms as STFM for memory-induced slowdown estimation, therefore, I will focus on STFM for the rest of the evaluation.</a:t>
            </a:r>
          </a:p>
          <a:p>
            <a:endParaRPr lang="en-US" baseline="0" dirty="0" smtClean="0"/>
          </a:p>
          <a:p>
            <a:r>
              <a:rPr lang="en-US" baseline="0" dirty="0" smtClean="0"/>
              <a:t>STFM estimates slowdown as the ratio of alone to shared stall times.</a:t>
            </a:r>
          </a:p>
          <a:p>
            <a:r>
              <a:rPr lang="en-US" baseline="0" dirty="0" smtClean="0"/>
              <a:t>Stall time shared is easy to measure, analogous to shared request service rate</a:t>
            </a:r>
          </a:p>
          <a:p>
            <a:r>
              <a:rPr lang="en-US" baseline="0" dirty="0" smtClean="0"/>
              <a:t>Stall time alone is harder and STFM estimates it by counting the number of cycles an application receives interference from other applications.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34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 me now</a:t>
            </a:r>
            <a:r>
              <a:rPr lang="en-US" baseline="0" dirty="0" smtClean="0"/>
              <a:t> present the two major advantages of MISE over STFM, qualitatively.</a:t>
            </a:r>
          </a:p>
          <a:p>
            <a:endParaRPr lang="en-US" baseline="0" dirty="0" smtClean="0"/>
          </a:p>
          <a:p>
            <a:r>
              <a:rPr lang="en-US" baseline="0" dirty="0" smtClean="0"/>
              <a:t>First, STFM estimates alone performance of an application while it is receiving interference. This is hard because of BLP effects.</a:t>
            </a:r>
          </a:p>
          <a:p>
            <a:r>
              <a:rPr lang="en-US" baseline="0" dirty="0" smtClean="0"/>
              <a:t>MISE addresses this difficulty by giving an application highest priority and then estimating its alone performance.</a:t>
            </a:r>
          </a:p>
          <a:p>
            <a:endParaRPr lang="en-US" baseline="0" dirty="0" smtClean="0"/>
          </a:p>
          <a:p>
            <a:r>
              <a:rPr lang="en-US" baseline="0" dirty="0" smtClean="0"/>
              <a:t>Second, STFM does not take into account compute phase for non-</a:t>
            </a:r>
            <a:r>
              <a:rPr lang="en-US" baseline="0" dirty="0" err="1" smtClean="0"/>
              <a:t>mem</a:t>
            </a:r>
            <a:r>
              <a:rPr lang="en-US" baseline="0" dirty="0" smtClean="0"/>
              <a:t>-bound applications. MISE accounts for compute phase and hence achieves better accuracy.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35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Next,</a:t>
            </a:r>
            <a:r>
              <a:rPr lang="en-US" baseline="0" dirty="0" smtClean="0"/>
              <a:t> I will quantitatively compare MISE and STFM. Before that, let me present our methodology.</a:t>
            </a:r>
          </a:p>
          <a:p>
            <a:endParaRPr lang="en-US" baseline="0" dirty="0" smtClean="0"/>
          </a:p>
          <a:p>
            <a:r>
              <a:rPr lang="en-US" baseline="0" dirty="0" smtClean="0"/>
              <a:t>We carry out our evaluations on a 4-core, 1-channel DDR3 1066 DRAM system.</a:t>
            </a:r>
          </a:p>
          <a:p>
            <a:r>
              <a:rPr lang="en-US" baseline="0" dirty="0" smtClean="0"/>
              <a:t>Our workloads are composed of SPEC CPU 2006 applications. We build 300 </a:t>
            </a:r>
            <a:r>
              <a:rPr lang="en-US" baseline="0" dirty="0" err="1" smtClean="0"/>
              <a:t>multiprogrammed</a:t>
            </a:r>
            <a:r>
              <a:rPr lang="en-US" baseline="0" dirty="0" smtClean="0"/>
              <a:t> workloads from these applications.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36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graph shows the actual slowdown of leslie3d, a memory-bound application, with time (in million cycles).</a:t>
            </a:r>
          </a:p>
          <a:p>
            <a:endParaRPr lang="en-US" baseline="0" dirty="0" smtClean="0"/>
          </a:p>
          <a:p>
            <a:r>
              <a:rPr lang="en-US" baseline="0" dirty="0" smtClean="0"/>
              <a:t>Here are slowdown estimates from STFM and here are slowdown estimates from MISE. As can be seen, MISE’s slowdown estimates are much closer to the actual slowdowns. This is because MISE estimates </a:t>
            </a:r>
            <a:r>
              <a:rPr lang="en-US" baseline="0" dirty="0" err="1" smtClean="0"/>
              <a:t>leslie’s</a:t>
            </a:r>
            <a:r>
              <a:rPr lang="en-US" baseline="0" dirty="0" smtClean="0"/>
              <a:t> alone performance while giving it highest priority, whereas STFM tries to estimate it while </a:t>
            </a:r>
            <a:r>
              <a:rPr lang="en-US" baseline="0" dirty="0" err="1" smtClean="0"/>
              <a:t>leslie</a:t>
            </a:r>
            <a:r>
              <a:rPr lang="en-US" baseline="0" dirty="0" smtClean="0"/>
              <a:t> receives interference from other applications.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37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Several</a:t>
            </a:r>
            <a:r>
              <a:rPr lang="en-US" baseline="0" dirty="0" smtClean="0"/>
              <a:t> more applications. For most applications, MISE’s slowdown estimates are more accurate.</a:t>
            </a:r>
          </a:p>
          <a:p>
            <a:endParaRPr lang="en-US" baseline="0" dirty="0" smtClean="0"/>
          </a:p>
          <a:p>
            <a:r>
              <a:rPr lang="en-US" baseline="0" dirty="0" smtClean="0"/>
              <a:t>On average, MISE’s error is 8.2%, while STFM’s error is 29.4%, across our 300 workloads.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38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 let me describe the key observations that</a:t>
            </a:r>
            <a:r>
              <a:rPr lang="en-US" baseline="0" dirty="0" smtClean="0"/>
              <a:t> enable us to estimate application slowdowns.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39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goal of</a:t>
            </a:r>
            <a:r>
              <a:rPr lang="en-US" baseline="0" dirty="0" smtClean="0"/>
              <a:t> this mechanism is to .. &lt;read off slide&gt;.</a:t>
            </a:r>
          </a:p>
          <a:p>
            <a:endParaRPr lang="en-US" baseline="0" dirty="0" smtClean="0"/>
          </a:p>
          <a:p>
            <a:r>
              <a:rPr lang="en-US" baseline="0" dirty="0" smtClean="0"/>
              <a:t>The basic idea is to allocate just enough bandwidth the </a:t>
            </a:r>
            <a:r>
              <a:rPr lang="en-US" baseline="0" dirty="0" err="1" smtClean="0"/>
              <a:t>QoS</a:t>
            </a:r>
            <a:r>
              <a:rPr lang="en-US" baseline="0" dirty="0" smtClean="0"/>
              <a:t>-critical application, while assigning the remaining bandwidth among the other applications.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40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375686-941F-4DC7-A5A6-05ADD4B87607}" type="slidenum">
              <a:rPr lang="en-US" smtClean="0"/>
              <a:pPr/>
              <a:t>41</a:t>
            </a:fld>
            <a:endParaRPr lang="en-US"/>
          </a:p>
        </p:txBody>
      </p:sp>
    </p:spTree>
    <p:extLst>
      <p:ext uri="{BB962C8B-B14F-4D97-AF65-F5344CB8AC3E}">
        <p14:creationId xmlns="" xmlns:p14="http://schemas.microsoft.com/office/powerpoint/2010/main" val="11232785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375686-941F-4DC7-A5A6-05ADD4B87607}" type="slidenum">
              <a:rPr lang="en-US" smtClean="0"/>
              <a:pPr/>
              <a:t>46</a:t>
            </a:fld>
            <a:endParaRPr lang="en-US"/>
          </a:p>
        </p:txBody>
      </p:sp>
    </p:spTree>
    <p:extLst>
      <p:ext uri="{BB962C8B-B14F-4D97-AF65-F5344CB8AC3E}">
        <p14:creationId xmlns="" xmlns:p14="http://schemas.microsoft.com/office/powerpoint/2010/main" val="1123278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375686-941F-4DC7-A5A6-05ADD4B87607}" type="slidenum">
              <a:rPr lang="en-US" smtClean="0"/>
              <a:pPr/>
              <a:t>5</a:t>
            </a:fld>
            <a:endParaRPr lang="en-US"/>
          </a:p>
        </p:txBody>
      </p:sp>
    </p:spTree>
    <p:extLst>
      <p:ext uri="{BB962C8B-B14F-4D97-AF65-F5344CB8AC3E}">
        <p14:creationId xmlns="" xmlns:p14="http://schemas.microsoft.com/office/powerpoint/2010/main" val="11232785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375686-941F-4DC7-A5A6-05ADD4B87607}" type="slidenum">
              <a:rPr lang="en-US" smtClean="0"/>
              <a:pPr/>
              <a:t>47</a:t>
            </a:fld>
            <a:endParaRPr lang="en-US"/>
          </a:p>
        </p:txBody>
      </p:sp>
    </p:spTree>
    <p:extLst>
      <p:ext uri="{BB962C8B-B14F-4D97-AF65-F5344CB8AC3E}">
        <p14:creationId xmlns="" xmlns:p14="http://schemas.microsoft.com/office/powerpoint/2010/main" val="11232785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375686-941F-4DC7-A5A6-05ADD4B87607}" type="slidenum">
              <a:rPr lang="en-US" smtClean="0"/>
              <a:pPr/>
              <a:t>52</a:t>
            </a:fld>
            <a:endParaRPr lang="en-US"/>
          </a:p>
        </p:txBody>
      </p:sp>
    </p:spTree>
    <p:extLst>
      <p:ext uri="{BB962C8B-B14F-4D97-AF65-F5344CB8AC3E}">
        <p14:creationId xmlns="" xmlns:p14="http://schemas.microsoft.com/office/powerpoint/2010/main" val="11232785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375686-941F-4DC7-A5A6-05ADD4B87607}" type="slidenum">
              <a:rPr lang="en-US" smtClean="0"/>
              <a:pPr/>
              <a:t>55</a:t>
            </a:fld>
            <a:endParaRPr lang="en-US"/>
          </a:p>
        </p:txBody>
      </p:sp>
    </p:spTree>
    <p:extLst>
      <p:ext uri="{BB962C8B-B14F-4D97-AF65-F5344CB8AC3E}">
        <p14:creationId xmlns="" xmlns:p14="http://schemas.microsoft.com/office/powerpoint/2010/main" val="11232785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375686-941F-4DC7-A5A6-05ADD4B87607}" type="slidenum">
              <a:rPr lang="en-US" smtClean="0"/>
              <a:pPr/>
              <a:t>57</a:t>
            </a:fld>
            <a:endParaRPr lang="en-US"/>
          </a:p>
        </p:txBody>
      </p:sp>
    </p:spTree>
    <p:extLst>
      <p:ext uri="{BB962C8B-B14F-4D97-AF65-F5344CB8AC3E}">
        <p14:creationId xmlns="" xmlns:p14="http://schemas.microsoft.com/office/powerpoint/2010/main" val="11232785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Shared</a:t>
            </a:r>
            <a:r>
              <a:rPr lang="en-US" baseline="0" dirty="0" smtClean="0"/>
              <a:t> request service rate can be measured using per-core counters to track the number of requests serviced during each interval.</a:t>
            </a:r>
          </a:p>
          <a:p>
            <a:r>
              <a:rPr lang="en-US" baseline="0" dirty="0" smtClean="0"/>
              <a:t>At the end of the interval, SRSR can be computed as the number of requests serviced divided by the length of the interval.</a:t>
            </a:r>
          </a:p>
          <a:p>
            <a:endParaRPr lang="en-US" baseline="0" dirty="0" smtClean="0"/>
          </a:p>
          <a:p>
            <a:r>
              <a:rPr lang="en-US" baseline="0" dirty="0" smtClean="0"/>
              <a:t>Memory phase fraction  of each application can be computed by counting the number of cycles the core stalls waiting for memory and then computing what fraction are these cycles of the interval length.</a:t>
            </a:r>
          </a:p>
          <a:p>
            <a:endParaRPr lang="en-US" baseline="0" dirty="0" smtClean="0"/>
          </a:p>
          <a:p>
            <a:r>
              <a:rPr lang="en-US" baseline="0" dirty="0" smtClean="0"/>
              <a:t>Measuring SRSR and alpha is the straightforward part. Now, for the more interesting part, estimating alone request service rate.</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83</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a:t>
            </a:r>
            <a:r>
              <a:rPr lang="en-US" baseline="0" dirty="0" smtClean="0"/>
              <a:t> goal is to estimate alone request service rate. To do this, we periodically give each application the highest priority in accessing memory, based on observation 2.</a:t>
            </a:r>
          </a:p>
          <a:p>
            <a:endParaRPr lang="en-US" baseline="0" dirty="0" smtClean="0"/>
          </a:p>
          <a:p>
            <a:r>
              <a:rPr lang="en-US" baseline="0" dirty="0" smtClean="0"/>
              <a:t>How exactly do we do this. First, each interval is divided into shorter epochs. At the beginning of each epoch, the memory controller picks one application at random and designates it the highest priority application. This way each application is given highest priority at different epochs during the interval.</a:t>
            </a:r>
          </a:p>
          <a:p>
            <a:endParaRPr lang="en-US" baseline="0" dirty="0" smtClean="0"/>
          </a:p>
          <a:p>
            <a:r>
              <a:rPr lang="en-US" baseline="0" dirty="0" smtClean="0"/>
              <a:t>At the end of the interval, ARSR is estimated for each application as the ratio of the number of requests of the application serviced during the high priority epochs to the number of cycles the application was given highest priority.</a:t>
            </a:r>
          </a:p>
          <a:p>
            <a:endParaRPr lang="en-US" baseline="0" dirty="0" smtClean="0"/>
          </a:p>
          <a:p>
            <a:r>
              <a:rPr lang="en-US" baseline="0" dirty="0" smtClean="0"/>
              <a:t>Now, is this an accurate way of estimating ARSR. It turns out not. We have been ignoring an inaccuracy all along.</a:t>
            </a:r>
          </a:p>
        </p:txBody>
      </p:sp>
      <p:sp>
        <p:nvSpPr>
          <p:cNvPr id="4" name="Slide Number Placeholder 3"/>
          <p:cNvSpPr>
            <a:spLocks noGrp="1"/>
          </p:cNvSpPr>
          <p:nvPr>
            <p:ph type="sldNum" sz="quarter" idx="10"/>
          </p:nvPr>
        </p:nvSpPr>
        <p:spPr/>
        <p:txBody>
          <a:bodyPr/>
          <a:lstStyle/>
          <a:p>
            <a:fld id="{AB959945-7217-484B-8E74-88DC87A74BB0}" type="slidenum">
              <a:rPr lang="en-US" smtClean="0"/>
              <a:pPr/>
              <a:t>84</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That is, even</a:t>
            </a:r>
            <a:r>
              <a:rPr lang="en-US" baseline="0" dirty="0" smtClean="0"/>
              <a:t> when an application has highest priority, it </a:t>
            </a:r>
            <a:r>
              <a:rPr lang="en-US" i="1" baseline="0" dirty="0" smtClean="0"/>
              <a:t>still</a:t>
            </a:r>
            <a:r>
              <a:rPr lang="en-US" baseline="0" dirty="0" smtClean="0"/>
              <a:t> experiences some interference from other applications.</a:t>
            </a:r>
          </a:p>
          <a:p>
            <a:endParaRPr lang="en-US" baseline="0" dirty="0" smtClean="0"/>
          </a:p>
          <a:p>
            <a:r>
              <a:rPr lang="en-US" baseline="0" dirty="0" smtClean="0"/>
              <a:t>Here is an example showing why.</a:t>
            </a:r>
          </a:p>
          <a:p>
            <a:endParaRPr lang="en-US" baseline="0" dirty="0" smtClean="0"/>
          </a:p>
          <a:p>
            <a:r>
              <a:rPr lang="en-US" baseline="0" dirty="0" smtClean="0"/>
              <a:t>The red application has highest priority and is run along with another application, the blue application. First, there is just one request in the request buffer and it is from the red application. Since this is the only request, it is scheduled by the memory controller and completes in one time unit.</a:t>
            </a:r>
          </a:p>
          <a:p>
            <a:endParaRPr lang="en-US" baseline="0" dirty="0" smtClean="0"/>
          </a:p>
          <a:p>
            <a:r>
              <a:rPr lang="en-US" baseline="0" dirty="0" smtClean="0"/>
              <a:t>While this request is being serviced, there comes another request from the blue application. Our memory controller is work conserving and schedules another application’s request, if there is no request from the red application. So, it schedules the blue application’s request next. </a:t>
            </a:r>
          </a:p>
          <a:p>
            <a:endParaRPr lang="en-US" baseline="0" dirty="0" smtClean="0"/>
          </a:p>
          <a:p>
            <a:r>
              <a:rPr lang="en-US" baseline="0" dirty="0" smtClean="0"/>
              <a:t>However, just as the blue application’s request is being scheduled comes another request from the red application. Ideally, we would like to pre-empt the blue application’s request. However, because of the way DRAM operates, preempting the blue application’s request incurs overhead. Therefore, the red application’s request would have to wait until the blue application’s request completes and only then is it serviced. These extra cycles that the red application spent waiting for the blue application’s request to complete are interference cycles that it would not have experienced had it been running alone.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85</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solution to account</a:t>
            </a:r>
            <a:r>
              <a:rPr lang="en-US" baseline="0" dirty="0" smtClean="0"/>
              <a:t> for this interference is to determine and remove such interference cycles from the ARSR computation.</a:t>
            </a:r>
          </a:p>
          <a:p>
            <a:endParaRPr lang="en-US" baseline="0" dirty="0" smtClean="0"/>
          </a:p>
          <a:p>
            <a:r>
              <a:rPr lang="en-US" dirty="0" smtClean="0"/>
              <a:t>How we do this is to</a:t>
            </a:r>
            <a:r>
              <a:rPr lang="en-US" baseline="0" dirty="0" smtClean="0"/>
              <a:t> subtract</a:t>
            </a:r>
            <a:r>
              <a:rPr lang="en-US" dirty="0" smtClean="0"/>
              <a:t> these cycles from the number</a:t>
            </a:r>
            <a:r>
              <a:rPr lang="en-US" baseline="0" dirty="0" smtClean="0"/>
              <a:t> of high priority epoch cycles.</a:t>
            </a:r>
          </a:p>
          <a:p>
            <a:endParaRPr lang="en-US" baseline="0" dirty="0" smtClean="0"/>
          </a:p>
          <a:p>
            <a:r>
              <a:rPr lang="en-US" baseline="0" dirty="0" smtClean="0"/>
              <a:t>Now, the question is how do we determine which cycles are interference cycles.</a:t>
            </a:r>
          </a:p>
          <a:p>
            <a:endParaRPr lang="en-US" baseline="0" dirty="0" smtClean="0"/>
          </a:p>
          <a:p>
            <a:r>
              <a:rPr lang="en-US" baseline="0" dirty="0" smtClean="0"/>
              <a:t>We deem a cycle an interference cycle if …. (read from slide)</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86</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SLIDE NEEDS WORK</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89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90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baseline="0" dirty="0" smtClean="0"/>
          </a:p>
        </p:txBody>
      </p:sp>
      <p:sp>
        <p:nvSpPr>
          <p:cNvPr id="4" name="Slide Number Placeholder 3"/>
          <p:cNvSpPr>
            <a:spLocks noGrp="1"/>
          </p:cNvSpPr>
          <p:nvPr>
            <p:ph type="sldNum" sz="quarter" idx="10"/>
          </p:nvPr>
        </p:nvSpPr>
        <p:spPr/>
        <p:txBody>
          <a:bodyPr/>
          <a:lstStyle/>
          <a:p>
            <a:fld id="{AB959945-7217-484B-8E74-88DC87A74BB0}" type="slidenum">
              <a:rPr lang="en-US" smtClean="0"/>
              <a:pPr/>
              <a:t>16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375686-941F-4DC7-A5A6-05ADD4B87607}" type="slidenum">
              <a:rPr lang="en-US" smtClean="0"/>
              <a:pPr/>
              <a:t>19</a:t>
            </a:fld>
            <a:endParaRPr lang="en-US"/>
          </a:p>
        </p:txBody>
      </p:sp>
    </p:spTree>
    <p:extLst>
      <p:ext uri="{BB962C8B-B14F-4D97-AF65-F5344CB8AC3E}">
        <p14:creationId xmlns="" xmlns:p14="http://schemas.microsoft.com/office/powerpoint/2010/main" val="1123278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…because there is a need for predictable performance</a:t>
            </a:r>
          </a:p>
          <a:p>
            <a:endParaRPr lang="en-US" dirty="0" smtClean="0"/>
          </a:p>
          <a:p>
            <a:pPr marL="224325" indent="-224325">
              <a:buAutoNum type="arabicPeriod"/>
            </a:pPr>
            <a:r>
              <a:rPr lang="en-US" baseline="0" dirty="0" smtClean="0"/>
              <a:t>When multiple applications share resources and </a:t>
            </a:r>
          </a:p>
          <a:p>
            <a:pPr marL="224325" indent="-224325">
              <a:buAutoNum type="arabicPeriod"/>
            </a:pPr>
            <a:r>
              <a:rPr lang="en-US" baseline="0" dirty="0" smtClean="0"/>
              <a:t>Especially when some applications require guarantees on performance.</a:t>
            </a:r>
          </a:p>
          <a:p>
            <a:pPr marL="224325" indent="-224325">
              <a:buAutoNum type="arabicPeriod"/>
            </a:pPr>
            <a:endParaRPr lang="en-US" baseline="0" dirty="0" smtClean="0"/>
          </a:p>
          <a:p>
            <a:pPr marL="224325" indent="-224325"/>
            <a:r>
              <a:rPr lang="en-US" baseline="0" dirty="0" smtClean="0"/>
              <a:t>For example, in mobile systems, interactive applications are run with non-interactive ones.</a:t>
            </a:r>
          </a:p>
          <a:p>
            <a:pPr marL="224325" indent="-224325"/>
            <a:r>
              <a:rPr lang="en-US" baseline="0" dirty="0" smtClean="0"/>
              <a:t>And there is a need to provide guarantees on performance to the interactive applications.</a:t>
            </a:r>
          </a:p>
          <a:p>
            <a:pPr marL="224325" indent="-224325"/>
            <a:endParaRPr lang="en-US" baseline="0" dirty="0" smtClean="0"/>
          </a:p>
          <a:p>
            <a:pPr marL="224325" indent="-224325"/>
            <a:r>
              <a:rPr lang="en-US" baseline="0" dirty="0" smtClean="0"/>
              <a:t>In server systems, different users’ jobs are heavily consolidated onto the same server.</a:t>
            </a:r>
          </a:p>
          <a:p>
            <a:pPr marL="224325" indent="-224325"/>
            <a:r>
              <a:rPr lang="en-US" baseline="0" dirty="0" smtClean="0"/>
              <a:t>In such a scenario, there is a need to achieve bounded slowdowns for critical jobs of users.</a:t>
            </a:r>
          </a:p>
          <a:p>
            <a:pPr marL="224325" indent="-224325"/>
            <a:endParaRPr lang="en-US" baseline="0" dirty="0" smtClean="0"/>
          </a:p>
          <a:p>
            <a:pPr marL="224325" indent="-224325"/>
            <a:r>
              <a:rPr lang="en-US" baseline="0" dirty="0" smtClean="0"/>
              <a:t>These are a couple of examples of systems that need predictable performance.</a:t>
            </a:r>
          </a:p>
          <a:p>
            <a:pPr marL="224325" indent="-224325"/>
            <a:r>
              <a:rPr lang="en-US" baseline="0" dirty="0" smtClean="0"/>
              <a:t>There are many other systems (such as …) in which performance predictability is necessary.</a:t>
            </a:r>
          </a:p>
          <a:p>
            <a:pPr marL="224325" indent="-224325"/>
            <a:endParaRPr lang="en-US" baseline="0" dirty="0" smtClean="0"/>
          </a:p>
          <a:p>
            <a:pPr marL="224325" indent="-224325"/>
            <a:r>
              <a:rPr lang="en-US" baseline="0" dirty="0" smtClean="0"/>
              <a:t>Therefore, our goal in this work is to provide predictable performance in the presence of memory interference.</a:t>
            </a:r>
          </a:p>
        </p:txBody>
      </p:sp>
      <p:sp>
        <p:nvSpPr>
          <p:cNvPr id="4" name="Slide Number Placeholder 3"/>
          <p:cNvSpPr>
            <a:spLocks noGrp="1"/>
          </p:cNvSpPr>
          <p:nvPr>
            <p:ph type="sldNum" sz="quarter" idx="10"/>
          </p:nvPr>
        </p:nvSpPr>
        <p:spPr/>
        <p:txBody>
          <a:bodyPr/>
          <a:lstStyle/>
          <a:p>
            <a:fld id="{AB959945-7217-484B-8E74-88DC87A74BB0}" type="slidenum">
              <a:rPr lang="en-US" smtClean="0"/>
              <a:pPr/>
              <a:t>20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375686-941F-4DC7-A5A6-05ADD4B87607}" type="slidenum">
              <a:rPr lang="en-US" smtClean="0"/>
              <a:pPr/>
              <a:t>21</a:t>
            </a:fld>
            <a:endParaRPr lang="en-US"/>
          </a:p>
        </p:txBody>
      </p:sp>
    </p:spTree>
    <p:extLst>
      <p:ext uri="{BB962C8B-B14F-4D97-AF65-F5344CB8AC3E}">
        <p14:creationId xmlns="" xmlns:p14="http://schemas.microsoft.com/office/powerpoint/2010/main" val="1123278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 let me describe the key observations that</a:t>
            </a:r>
            <a:r>
              <a:rPr lang="en-US" baseline="0" dirty="0" smtClean="0"/>
              <a:t> enable us to estimate application slowdowns.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22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A2F27D-BACB-4F81-81D0-2EE9B7B1A0B6}" type="datetime1">
              <a:rPr lang="en-US" smtClean="0"/>
              <a:pPr/>
              <a:t>4/17/2014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4AA75-1AE0-4593-99DD-33F3F40BED7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CA5886-0DF5-4132-AC71-64CBC154B293}" type="datetime1">
              <a:rPr lang="en-US" smtClean="0"/>
              <a:pPr/>
              <a:t>4/17/2014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4AA75-1AE0-4593-99DD-33F3F40BED7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48B676-3D6A-4939-84C5-7991905D1938}" type="datetime1">
              <a:rPr lang="en-US" smtClean="0"/>
              <a:pPr/>
              <a:t>4/17/2014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4AA75-1AE0-4593-99DD-33F3F40BED7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C183959-0CDE-4CBB-A1C7-9D2F44764C60}" type="datetime1">
              <a:rPr lang="en-US" smtClean="0"/>
              <a:pPr/>
              <a:t>4/17/2014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934200" y="6416675"/>
            <a:ext cx="2133600" cy="365125"/>
          </a:xfrm>
        </p:spPr>
        <p:txBody>
          <a:bodyPr/>
          <a:lstStyle/>
          <a:p>
            <a:fld id="{2CF4AA75-1AE0-4593-99DD-33F3F40BED72}" type="slidenum">
              <a:rPr lang="en-US" smtClean="0"/>
              <a:pPr/>
              <a:t>‹#›</a:t>
            </a:fld>
            <a:endParaRPr lang="en-US"/>
          </a:p>
        </p:txBody>
      </p:sp>
      <p:sp>
        <p:nvSpPr>
          <p:cNvPr id="7" name="Rectangle 6"/>
          <p:cNvSpPr/>
          <p:nvPr userDrawn="1"/>
        </p:nvSpPr>
        <p:spPr>
          <a:xfrm>
            <a:off x="0" y="0"/>
            <a:ext cx="9144000" cy="1447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D782BB-7289-4764-9AB9-0E5AD1B5165F}" type="datetime1">
              <a:rPr lang="en-US" smtClean="0"/>
              <a:pPr/>
              <a:t>4/17/2014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4AA75-1AE0-4593-99DD-33F3F40BED7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9B18E4-4571-439D-9D4D-0C8953EB4DC5}" type="datetime1">
              <a:rPr lang="en-US" smtClean="0"/>
              <a:pPr/>
              <a:t>4/17/2014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F4AA75-1AE0-4593-99DD-33F3F40BED7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8D505E-8AB7-4525-967A-0893CF0965D9}" type="datetime1">
              <a:rPr lang="en-US" smtClean="0"/>
              <a:pPr/>
              <a:t>4/17/2014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F4AA75-1AE0-4593-99DD-33F3F40BED7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EF2117-225E-4630-A917-BB3B5E30F076}" type="datetime1">
              <a:rPr lang="en-US" smtClean="0"/>
              <a:pPr/>
              <a:t>4/17/2014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F4AA75-1AE0-4593-99DD-33F3F40BED7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395DD8-265D-461D-A493-FB435BE07728}" type="datetime1">
              <a:rPr lang="en-US" smtClean="0"/>
              <a:pPr/>
              <a:t>4/17/2014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F4AA75-1AE0-4593-99DD-33F3F40BED7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EBACEC-ABF7-4816-B4A1-8CAA0C2C53AC}" type="datetime1">
              <a:rPr lang="en-US" smtClean="0"/>
              <a:pPr/>
              <a:t>4/17/2014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F4AA75-1AE0-4593-99DD-33F3F40BED7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D5A31A-48FA-4935-BAC9-EDF36BD9543B}" type="datetime1">
              <a:rPr lang="en-US" smtClean="0"/>
              <a:pPr/>
              <a:t>4/17/2014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F4AA75-1AE0-4593-99DD-33F3F40BED7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C2FE3F-03E9-4373-AD6B-EDC1520A3185}" type="datetime1">
              <a:rPr lang="en-US" smtClean="0"/>
              <a:pPr/>
              <a:t>4/17/2014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F4AA75-1AE0-4593-99DD-33F3F40BED7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0.wav"/><Relationship Id="rId1" Type="http://schemas.openxmlformats.org/officeDocument/2006/relationships/tags" Target="../tags/tag8.xml"/><Relationship Id="rId6" Type="http://schemas.openxmlformats.org/officeDocument/2006/relationships/image" Target="../media/image10.png"/><Relationship Id="rId5" Type="http://schemas.openxmlformats.org/officeDocument/2006/relationships/chart" Target="../charts/chart4.xml"/><Relationship Id="rId4" Type="http://schemas.openxmlformats.org/officeDocument/2006/relationships/chart" Target="../charts/char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12.v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chart" Target="../charts/chart8.xml"/><Relationship Id="rId2" Type="http://schemas.openxmlformats.org/officeDocument/2006/relationships/audio" Target="../media/audio11.wav"/><Relationship Id="rId1" Type="http://schemas.openxmlformats.org/officeDocument/2006/relationships/tags" Target="../tags/tag9.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audio" Target="../media/audio12.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3.wav"/><Relationship Id="rId1" Type="http://schemas.openxmlformats.org/officeDocument/2006/relationships/tags" Target="../tags/tag10.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audio" Target="../media/audio14.wav"/></Relationships>
</file>

<file path=ppt/slides/_rels/slide15.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slideLayout" Target="../slideLayouts/slideLayout2.xml"/><Relationship Id="rId7" Type="http://schemas.openxmlformats.org/officeDocument/2006/relationships/oleObject" Target="../embeddings/oleObject3.bin"/><Relationship Id="rId2" Type="http://schemas.openxmlformats.org/officeDocument/2006/relationships/audio" Target="../media/audio15.wav"/><Relationship Id="rId1" Type="http://schemas.openxmlformats.org/officeDocument/2006/relationships/vmlDrawing" Target="../drawings/vmlDrawing1.vml"/><Relationship Id="rId6" Type="http://schemas.openxmlformats.org/officeDocument/2006/relationships/image" Target="../media/image18.png"/><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6.wav"/><Relationship Id="rId1" Type="http://schemas.openxmlformats.org/officeDocument/2006/relationships/tags" Target="../tags/tag11.xml"/><Relationship Id="rId5" Type="http://schemas.openxmlformats.org/officeDocument/2006/relationships/image" Target="../media/image19.png"/><Relationship Id="rId4"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7.wav"/><Relationship Id="rId1" Type="http://schemas.openxmlformats.org/officeDocument/2006/relationships/tags" Target="../tags/tag12.xml"/><Relationship Id="rId6" Type="http://schemas.openxmlformats.org/officeDocument/2006/relationships/image" Target="../media/image20.png"/><Relationship Id="rId5" Type="http://schemas.openxmlformats.org/officeDocument/2006/relationships/chart" Target="../charts/chart11.xml"/><Relationship Id="rId4" Type="http://schemas.openxmlformats.org/officeDocument/2006/relationships/chart" Target="../charts/chart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8.wav"/><Relationship Id="rId1" Type="http://schemas.openxmlformats.org/officeDocument/2006/relationships/tags" Target="../tags/tag13.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9.wav"/><Relationship Id="rId1" Type="http://schemas.openxmlformats.org/officeDocument/2006/relationships/tags" Target="../tags/tag14.xml"/><Relationship Id="rId5" Type="http://schemas.openxmlformats.org/officeDocument/2006/relationships/image" Target="../media/image22.png"/><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0.wav"/><Relationship Id="rId1" Type="http://schemas.openxmlformats.org/officeDocument/2006/relationships/tags" Target="../tags/tag15.xml"/><Relationship Id="rId5" Type="http://schemas.openxmlformats.org/officeDocument/2006/relationships/image" Target="../media/image22.png"/><Relationship Id="rId4"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1.wav"/><Relationship Id="rId1" Type="http://schemas.openxmlformats.org/officeDocument/2006/relationships/tags" Target="../tags/tag16.xml"/><Relationship Id="rId5" Type="http://schemas.openxmlformats.org/officeDocument/2006/relationships/image" Target="../media/image22.png"/><Relationship Id="rId4"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22.wav"/><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media/audio23.wav"/><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audio" Target="../media/audio24.wav"/><Relationship Id="rId7" Type="http://schemas.openxmlformats.org/officeDocument/2006/relationships/image" Target="../media/image22.png"/><Relationship Id="rId2" Type="http://schemas.openxmlformats.org/officeDocument/2006/relationships/tags" Target="../tags/tag17.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audio" Target="../media/audio25.wav"/><Relationship Id="rId7" Type="http://schemas.openxmlformats.org/officeDocument/2006/relationships/oleObject" Target="../embeddings/oleObject5.bin"/><Relationship Id="rId2" Type="http://schemas.openxmlformats.org/officeDocument/2006/relationships/tags" Target="../tags/tag18.xml"/><Relationship Id="rId1" Type="http://schemas.openxmlformats.org/officeDocument/2006/relationships/vmlDrawing" Target="../drawings/vmlDrawing3.vml"/><Relationship Id="rId6" Type="http://schemas.openxmlformats.org/officeDocument/2006/relationships/chart" Target="../charts/chart14.xml"/><Relationship Id="rId5" Type="http://schemas.openxmlformats.org/officeDocument/2006/relationships/notesSlide" Target="../notesSlides/notesSlide12.xml"/><Relationship Id="rId4" Type="http://schemas.openxmlformats.org/officeDocument/2006/relationships/slideLayout" Target="../slideLayouts/slideLayout2.xml"/><Relationship Id="rId9"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audio" Target="../media/audio26.wav"/><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7.wav"/><Relationship Id="rId1" Type="http://schemas.openxmlformats.org/officeDocument/2006/relationships/tags" Target="../tags/tag19.xml"/><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3" Type="http://schemas.openxmlformats.org/officeDocument/2006/relationships/audio" Target="../media/audio28.wav"/><Relationship Id="rId7" Type="http://schemas.openxmlformats.org/officeDocument/2006/relationships/image" Target="../media/image22.png"/><Relationship Id="rId2" Type="http://schemas.openxmlformats.org/officeDocument/2006/relationships/tags" Target="../tags/tag20.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9.wav"/><Relationship Id="rId1" Type="http://schemas.openxmlformats.org/officeDocument/2006/relationships/tags" Target="../tags/tag21.xml"/><Relationship Id="rId5" Type="http://schemas.openxmlformats.org/officeDocument/2006/relationships/image" Target="../media/image22.png"/><Relationship Id="rId4"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audio3.wav"/><Relationship Id="rId1" Type="http://schemas.openxmlformats.org/officeDocument/2006/relationships/tags" Target="../tags/tag1.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audio" Target="../media/audio30.wav"/><Relationship Id="rId7" Type="http://schemas.openxmlformats.org/officeDocument/2006/relationships/oleObject" Target="../embeddings/oleObject9.bin"/><Relationship Id="rId12" Type="http://schemas.openxmlformats.org/officeDocument/2006/relationships/image" Target="../media/image22.png"/><Relationship Id="rId2" Type="http://schemas.openxmlformats.org/officeDocument/2006/relationships/tags" Target="../tags/tag22.xml"/><Relationship Id="rId1" Type="http://schemas.openxmlformats.org/officeDocument/2006/relationships/vmlDrawing" Target="../drawings/vmlDrawing5.vml"/><Relationship Id="rId6" Type="http://schemas.openxmlformats.org/officeDocument/2006/relationships/oleObject" Target="../embeddings/oleObject8.bin"/><Relationship Id="rId11" Type="http://schemas.openxmlformats.org/officeDocument/2006/relationships/oleObject" Target="../embeddings/oleObject13.bin"/><Relationship Id="rId5" Type="http://schemas.openxmlformats.org/officeDocument/2006/relationships/notesSlide" Target="../notesSlides/notesSlide17.xml"/><Relationship Id="rId10" Type="http://schemas.openxmlformats.org/officeDocument/2006/relationships/oleObject" Target="../embeddings/oleObject12.bin"/><Relationship Id="rId4" Type="http://schemas.openxmlformats.org/officeDocument/2006/relationships/slideLayout" Target="../slideLayouts/slideLayout2.xml"/><Relationship Id="rId9" Type="http://schemas.openxmlformats.org/officeDocument/2006/relationships/oleObject" Target="../embeddings/oleObject11.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audio" Target="../media/audio31.wav"/><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32.wav"/><Relationship Id="rId7" Type="http://schemas.openxmlformats.org/officeDocument/2006/relationships/oleObject" Target="../embeddings/oleObject15.bin"/><Relationship Id="rId2" Type="http://schemas.openxmlformats.org/officeDocument/2006/relationships/tags" Target="../tags/tag23.xml"/><Relationship Id="rId1" Type="http://schemas.openxmlformats.org/officeDocument/2006/relationships/vmlDrawing" Target="../drawings/vmlDrawing6.vml"/><Relationship Id="rId6" Type="http://schemas.openxmlformats.org/officeDocument/2006/relationships/oleObject" Target="../embeddings/oleObject14.bin"/><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audio" Target="../media/audio33.wav"/><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audio" Target="../media/audio34.wav"/><Relationship Id="rId7" Type="http://schemas.openxmlformats.org/officeDocument/2006/relationships/image" Target="../media/image22.png"/><Relationship Id="rId2" Type="http://schemas.openxmlformats.org/officeDocument/2006/relationships/tags" Target="../tags/tag24.xml"/><Relationship Id="rId1" Type="http://schemas.openxmlformats.org/officeDocument/2006/relationships/vmlDrawing" Target="../drawings/vmlDrawing7.vml"/><Relationship Id="rId6" Type="http://schemas.openxmlformats.org/officeDocument/2006/relationships/oleObject" Target="../embeddings/oleObject16.bin"/><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35.wav"/><Relationship Id="rId1" Type="http://schemas.openxmlformats.org/officeDocument/2006/relationships/tags" Target="../tags/tag25.xml"/><Relationship Id="rId5" Type="http://schemas.openxmlformats.org/officeDocument/2006/relationships/image" Target="../media/image22.png"/><Relationship Id="rId4" Type="http://schemas.openxmlformats.org/officeDocument/2006/relationships/notesSlide" Target="../notesSlides/notesSlide2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audio" Target="../media/audio36.wav"/><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37.wav"/><Relationship Id="rId1" Type="http://schemas.openxmlformats.org/officeDocument/2006/relationships/tags" Target="../tags/tag26.xml"/><Relationship Id="rId6" Type="http://schemas.openxmlformats.org/officeDocument/2006/relationships/image" Target="../media/image22.png"/><Relationship Id="rId5" Type="http://schemas.openxmlformats.org/officeDocument/2006/relationships/chart" Target="../charts/chart15.xml"/><Relationship Id="rId4" Type="http://schemas.openxmlformats.org/officeDocument/2006/relationships/notesSlide" Target="../notesSlides/notesSlide24.xml"/></Relationships>
</file>

<file path=ppt/slides/_rels/slide38.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slideLayout" Target="../slideLayouts/slideLayout2.xml"/><Relationship Id="rId7" Type="http://schemas.openxmlformats.org/officeDocument/2006/relationships/chart" Target="../charts/chart18.xml"/><Relationship Id="rId2" Type="http://schemas.openxmlformats.org/officeDocument/2006/relationships/audio" Target="../media/audio38.wav"/><Relationship Id="rId1" Type="http://schemas.openxmlformats.org/officeDocument/2006/relationships/tags" Target="../tags/tag27.xml"/><Relationship Id="rId6" Type="http://schemas.openxmlformats.org/officeDocument/2006/relationships/chart" Target="../charts/chart17.xml"/><Relationship Id="rId11" Type="http://schemas.openxmlformats.org/officeDocument/2006/relationships/image" Target="../media/image22.png"/><Relationship Id="rId5" Type="http://schemas.openxmlformats.org/officeDocument/2006/relationships/chart" Target="../charts/chart16.xml"/><Relationship Id="rId10" Type="http://schemas.openxmlformats.org/officeDocument/2006/relationships/chart" Target="../charts/chart21.xml"/><Relationship Id="rId4" Type="http://schemas.openxmlformats.org/officeDocument/2006/relationships/notesSlide" Target="../notesSlides/notesSlide25.xml"/><Relationship Id="rId9" Type="http://schemas.openxmlformats.org/officeDocument/2006/relationships/chart" Target="../charts/chart20.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audio" Target="../media/audio39.wav"/><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wav"/><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0.wav"/><Relationship Id="rId1" Type="http://schemas.openxmlformats.org/officeDocument/2006/relationships/tags" Target="../tags/tag28.xml"/><Relationship Id="rId5" Type="http://schemas.openxmlformats.org/officeDocument/2006/relationships/image" Target="../media/image22.png"/><Relationship Id="rId4" Type="http://schemas.openxmlformats.org/officeDocument/2006/relationships/notesSlide" Target="../notesSlides/notesSlide2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1.wav"/><Relationship Id="rId1" Type="http://schemas.openxmlformats.org/officeDocument/2006/relationships/tags" Target="../tags/tag29.xml"/><Relationship Id="rId5" Type="http://schemas.openxmlformats.org/officeDocument/2006/relationships/image" Target="../media/image22.png"/><Relationship Id="rId4" Type="http://schemas.openxmlformats.org/officeDocument/2006/relationships/notesSlide" Target="../notesSlides/notesSlide28.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audio" Target="../media/audio42.wav"/></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3.wav"/><Relationship Id="rId1" Type="http://schemas.openxmlformats.org/officeDocument/2006/relationships/tags" Target="../tags/tag30.xml"/><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4.wav"/><Relationship Id="rId1" Type="http://schemas.openxmlformats.org/officeDocument/2006/relationships/tags" Target="../tags/tag31.xml"/><Relationship Id="rId6" Type="http://schemas.openxmlformats.org/officeDocument/2006/relationships/image" Target="../media/image22.png"/><Relationship Id="rId5" Type="http://schemas.openxmlformats.org/officeDocument/2006/relationships/chart" Target="../charts/chart23.xml"/><Relationship Id="rId4" Type="http://schemas.openxmlformats.org/officeDocument/2006/relationships/chart" Target="../charts/chart2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5.wav"/><Relationship Id="rId1" Type="http://schemas.openxmlformats.org/officeDocument/2006/relationships/tags" Target="../tags/tag32.xml"/><Relationship Id="rId5" Type="http://schemas.openxmlformats.org/officeDocument/2006/relationships/image" Target="../media/image22.png"/><Relationship Id="rId4" Type="http://schemas.openxmlformats.org/officeDocument/2006/relationships/notesSlide" Target="../notesSlides/notesSlide29.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6.wav"/><Relationship Id="rId1" Type="http://schemas.openxmlformats.org/officeDocument/2006/relationships/tags" Target="../tags/tag33.xml"/><Relationship Id="rId5" Type="http://schemas.openxmlformats.org/officeDocument/2006/relationships/image" Target="../media/image22.png"/><Relationship Id="rId4" Type="http://schemas.openxmlformats.org/officeDocument/2006/relationships/notesSlide" Target="../notesSlides/notesSlide30.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7.wav"/><Relationship Id="rId1" Type="http://schemas.openxmlformats.org/officeDocument/2006/relationships/tags" Target="../tags/tag34.xml"/><Relationship Id="rId4" Type="http://schemas.openxmlformats.org/officeDocument/2006/relationships/image" Target="../media/image22.png"/></Relationships>
</file>

<file path=ppt/slides/_rels/slide49.xml.rels><?xml version="1.0" encoding="UTF-8" standalone="yes"?>
<Relationships xmlns="http://schemas.openxmlformats.org/package/2006/relationships"><Relationship Id="rId3" Type="http://schemas.openxmlformats.org/officeDocument/2006/relationships/audio" Target="../media/audio48.wav"/><Relationship Id="rId2" Type="http://schemas.openxmlformats.org/officeDocument/2006/relationships/tags" Target="../tags/tag35.xml"/><Relationship Id="rId1" Type="http://schemas.openxmlformats.org/officeDocument/2006/relationships/vmlDrawing" Target="../drawings/vmlDrawing8.vml"/><Relationship Id="rId6" Type="http://schemas.openxmlformats.org/officeDocument/2006/relationships/oleObject" Target="../embeddings/oleObject17.bin"/><Relationship Id="rId5" Type="http://schemas.openxmlformats.org/officeDocument/2006/relationships/image" Target="../media/image22.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5.wav"/><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9.wav"/><Relationship Id="rId1" Type="http://schemas.openxmlformats.org/officeDocument/2006/relationships/tags" Target="../tags/tag36.xml"/><Relationship Id="rId6" Type="http://schemas.openxmlformats.org/officeDocument/2006/relationships/image" Target="../media/image22.png"/><Relationship Id="rId5" Type="http://schemas.openxmlformats.org/officeDocument/2006/relationships/chart" Target="../charts/chart25.xml"/><Relationship Id="rId4" Type="http://schemas.openxmlformats.org/officeDocument/2006/relationships/chart" Target="../charts/chart24.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audio" Target="../media/audio50.wav"/></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51.wav"/><Relationship Id="rId1" Type="http://schemas.openxmlformats.org/officeDocument/2006/relationships/tags" Target="../tags/tag37.xml"/><Relationship Id="rId5" Type="http://schemas.openxmlformats.org/officeDocument/2006/relationships/image" Target="../media/image22.png"/><Relationship Id="rId4" Type="http://schemas.openxmlformats.org/officeDocument/2006/relationships/notesSlide" Target="../notesSlides/notesSlide3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52.wav"/><Relationship Id="rId1" Type="http://schemas.openxmlformats.org/officeDocument/2006/relationships/tags" Target="../tags/tag38.xml"/><Relationship Id="rId4" Type="http://schemas.openxmlformats.org/officeDocument/2006/relationships/image" Target="../media/image22.png"/></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audio" Target="../media/audio53.wav"/></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54.wav"/><Relationship Id="rId1" Type="http://schemas.openxmlformats.org/officeDocument/2006/relationships/tags" Target="../tags/tag39.xml"/><Relationship Id="rId5" Type="http://schemas.openxmlformats.org/officeDocument/2006/relationships/image" Target="../media/image22.png"/><Relationship Id="rId4" Type="http://schemas.openxmlformats.org/officeDocument/2006/relationships/notesSlide" Target="../notesSlides/notesSlide3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55.wav"/><Relationship Id="rId1" Type="http://schemas.openxmlformats.org/officeDocument/2006/relationships/tags" Target="../tags/tag40.xml"/><Relationship Id="rId4" Type="http://schemas.openxmlformats.org/officeDocument/2006/relationships/image" Target="../media/image22.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56.wav"/><Relationship Id="rId1" Type="http://schemas.openxmlformats.org/officeDocument/2006/relationships/tags" Target="../tags/tag41.xml"/><Relationship Id="rId5" Type="http://schemas.openxmlformats.org/officeDocument/2006/relationships/image" Target="../media/image22.png"/><Relationship Id="rId4" Type="http://schemas.openxmlformats.org/officeDocument/2006/relationships/notesSlide" Target="../notesSlides/notesSlide33.xml"/></Relationships>
</file>

<file path=ppt/slides/_rels/slide5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slideLayout" Target="../slideLayouts/slideLayout2.xml"/><Relationship Id="rId1" Type="http://schemas.openxmlformats.org/officeDocument/2006/relationships/audio" Target="../media/audio57.wav"/><Relationship Id="rId4" Type="http://schemas.openxmlformats.org/officeDocument/2006/relationships/image" Target="../media/image22.png"/></Relationships>
</file>

<file path=ppt/slides/_rels/slide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audio" Target="../media/audio42.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6.wav"/><Relationship Id="rId1" Type="http://schemas.openxmlformats.org/officeDocument/2006/relationships/tags" Target="../tags/tag4.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7.wav"/><Relationship Id="rId1" Type="http://schemas.openxmlformats.org/officeDocument/2006/relationships/tags" Target="../tags/tag5.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chart" Target="../charts/chart27.xml"/></Relationships>
</file>

<file path=ppt/slides/_rels/slide71.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chart" Target="../charts/chart29.xml"/></Relationships>
</file>

<file path=ppt/slides/_rels/slide7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8.wav"/><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8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5.xml"/><Relationship Id="rId1" Type="http://schemas.openxmlformats.org/officeDocument/2006/relationships/vmlDrawing" Target="../drawings/vmlDrawing9.vml"/><Relationship Id="rId6" Type="http://schemas.openxmlformats.org/officeDocument/2006/relationships/oleObject" Target="../embeddings/oleObject19.bin"/><Relationship Id="rId5" Type="http://schemas.openxmlformats.org/officeDocument/2006/relationships/oleObject" Target="../embeddings/oleObject18.bin"/><Relationship Id="rId4" Type="http://schemas.openxmlformats.org/officeDocument/2006/relationships/notesSlide" Target="../notesSlides/notesSlide34.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6.xml"/><Relationship Id="rId1" Type="http://schemas.openxmlformats.org/officeDocument/2006/relationships/vmlDrawing" Target="../drawings/vmlDrawing10.vml"/><Relationship Id="rId5" Type="http://schemas.openxmlformats.org/officeDocument/2006/relationships/oleObject" Target="../embeddings/oleObject20.bin"/><Relationship Id="rId4" Type="http://schemas.openxmlformats.org/officeDocument/2006/relationships/notesSlide" Target="../notesSlides/notesSlide35.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8.xml"/><Relationship Id="rId1" Type="http://schemas.openxmlformats.org/officeDocument/2006/relationships/vmlDrawing" Target="../drawings/vmlDrawing11.vml"/><Relationship Id="rId5" Type="http://schemas.openxmlformats.org/officeDocument/2006/relationships/oleObject" Target="../embeddings/oleObject21.bin"/><Relationship Id="rId4" Type="http://schemas.openxmlformats.org/officeDocument/2006/relationships/notesSlide" Target="../notesSlides/notesSlide3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slideLayout" Target="../slideLayouts/slideLayout2.xml"/><Relationship Id="rId1" Type="http://schemas.openxmlformats.org/officeDocument/2006/relationships/tags" Target="../tags/tag49.xml"/><Relationship Id="rId5" Type="http://schemas.openxmlformats.org/officeDocument/2006/relationships/chart" Target="../charts/chart32.xml"/><Relationship Id="rId4" Type="http://schemas.openxmlformats.org/officeDocument/2006/relationships/chart" Target="../charts/chart31.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9.wav"/><Relationship Id="rId1" Type="http://schemas.openxmlformats.org/officeDocument/2006/relationships/tags" Target="../tags/tag7.xml"/><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51.xml"/><Relationship Id="rId4" Type="http://schemas.openxmlformats.org/officeDocument/2006/relationships/chart" Target="../charts/chart33.xml"/></Relationships>
</file>

<file path=ppt/slides/_rels/slide91.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92.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chart" Target="../charts/chart3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chart" Target="../charts/chart3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33400"/>
            <a:ext cx="9144000" cy="2533651"/>
          </a:xfrm>
        </p:spPr>
        <p:txBody>
          <a:bodyPr>
            <a:noAutofit/>
          </a:bodyPr>
          <a:lstStyle/>
          <a:p>
            <a:r>
              <a:rPr lang="en-US" sz="3600" b="1" dirty="0" smtClean="0"/>
              <a:t>Providing High and Predictable Performance </a:t>
            </a:r>
            <a:br>
              <a:rPr lang="en-US" sz="3600" b="1" dirty="0" smtClean="0"/>
            </a:br>
            <a:r>
              <a:rPr lang="en-US" sz="3600" b="1" dirty="0" smtClean="0"/>
              <a:t>in </a:t>
            </a:r>
            <a:r>
              <a:rPr lang="en-US" sz="3600" b="1" dirty="0" err="1" smtClean="0"/>
              <a:t>Multicore</a:t>
            </a:r>
            <a:r>
              <a:rPr lang="en-US" sz="3600" b="1" dirty="0" smtClean="0"/>
              <a:t> Systems </a:t>
            </a:r>
            <a:br>
              <a:rPr lang="en-US" sz="3600" b="1" dirty="0" smtClean="0"/>
            </a:br>
            <a:r>
              <a:rPr lang="en-US" sz="3600" b="1" dirty="0" smtClean="0"/>
              <a:t>Through Shared Resource Management</a:t>
            </a:r>
            <a:endParaRPr lang="en-US" sz="3600" b="1" dirty="0"/>
          </a:p>
        </p:txBody>
      </p:sp>
      <p:sp>
        <p:nvSpPr>
          <p:cNvPr id="3" name="Subtitle 2"/>
          <p:cNvSpPr>
            <a:spLocks noGrp="1"/>
          </p:cNvSpPr>
          <p:nvPr>
            <p:ph type="subTitle" idx="1"/>
          </p:nvPr>
        </p:nvSpPr>
        <p:spPr>
          <a:xfrm>
            <a:off x="485775" y="2895600"/>
            <a:ext cx="8153400" cy="1828800"/>
          </a:xfrm>
        </p:spPr>
        <p:txBody>
          <a:bodyPr>
            <a:noAutofit/>
          </a:bodyPr>
          <a:lstStyle/>
          <a:p>
            <a:endParaRPr lang="en-US" sz="4000" b="1" dirty="0" smtClean="0">
              <a:solidFill>
                <a:schemeClr val="tx1"/>
              </a:solidFill>
            </a:endParaRPr>
          </a:p>
          <a:p>
            <a:r>
              <a:rPr lang="en-US" sz="4000" dirty="0" smtClean="0">
                <a:solidFill>
                  <a:schemeClr val="tx1"/>
                </a:solidFill>
              </a:rPr>
              <a:t>Lavanya Subramanian</a:t>
            </a:r>
          </a:p>
        </p:txBody>
      </p:sp>
      <p:sp>
        <p:nvSpPr>
          <p:cNvPr id="4" name="Slide Number Placeholder 3"/>
          <p:cNvSpPr>
            <a:spLocks noGrp="1"/>
          </p:cNvSpPr>
          <p:nvPr>
            <p:ph type="sldNum" sz="quarter" idx="12"/>
          </p:nvPr>
        </p:nvSpPr>
        <p:spPr/>
        <p:txBody>
          <a:bodyPr/>
          <a:lstStyle/>
          <a:p>
            <a:fld id="{2CF4AA75-1AE0-4593-99DD-33F3F40BED72}" type="slidenum">
              <a:rPr lang="en-US" smtClean="0"/>
              <a:pPr/>
              <a:t>1</a:t>
            </a:fld>
            <a:endParaRPr lang="en-US"/>
          </a:p>
        </p:txBody>
      </p:sp>
      <p:pic>
        <p:nvPicPr>
          <p:cNvPr id="6" name="~PP4090.WAV">
            <a:hlinkClick r:id="" action="ppaction://media"/>
          </p:cNvPr>
          <p:cNvPicPr>
            <a:picLocks noRot="1" noChangeAspect="1"/>
          </p:cNvPicPr>
          <p:nvPr>
            <a:wavAudioFile r:embed="rId1" name="~PP4090.WAV"/>
          </p:nvPr>
        </p:nvPicPr>
        <p:blipFill>
          <a:blip r:embed="rId3" cstate="print"/>
          <a:stretch>
            <a:fillRect/>
          </a:stretch>
        </p:blipFill>
        <p:spPr>
          <a:xfrm>
            <a:off x="8696325" y="6410325"/>
            <a:ext cx="304800" cy="304800"/>
          </a:xfrm>
          <a:prstGeom prst="rect">
            <a:avLst/>
          </a:prstGeom>
        </p:spPr>
      </p:pic>
    </p:spTree>
    <p:extLst>
      <p:ext uri="{BB962C8B-B14F-4D97-AF65-F5344CB8AC3E}">
        <p14:creationId xmlns="" xmlns:p14="http://schemas.microsoft.com/office/powerpoint/2010/main" val="1313539797"/>
      </p:ext>
    </p:extLst>
  </p:cSld>
  <p:clrMapOvr>
    <a:masterClrMapping/>
  </p:clrMapOvr>
  <p:transition advTm="254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Hardware Complexity</a:t>
            </a:r>
            <a:endParaRPr lang="en-US" dirty="0"/>
          </a:p>
        </p:txBody>
      </p:sp>
      <p:sp>
        <p:nvSpPr>
          <p:cNvPr id="3" name="Content Placeholder 2"/>
          <p:cNvSpPr>
            <a:spLocks noGrp="1"/>
          </p:cNvSpPr>
          <p:nvPr>
            <p:ph idx="1"/>
          </p:nvPr>
        </p:nvSpPr>
        <p:spPr/>
        <p:txBody>
          <a:bodyPr/>
          <a:lstStyle/>
          <a:p>
            <a:r>
              <a:rPr lang="en-US" dirty="0" smtClean="0"/>
              <a:t>Ranking incurs high hardware cost</a:t>
            </a:r>
          </a:p>
          <a:p>
            <a:pPr lvl="1"/>
            <a:r>
              <a:rPr lang="en-US" dirty="0" smtClean="0"/>
              <a:t>Rank computation incurs logic/storage cost</a:t>
            </a:r>
          </a:p>
          <a:p>
            <a:pPr lvl="1"/>
            <a:r>
              <a:rPr lang="en-US" dirty="0" smtClean="0"/>
              <a:t>Rank enforcement requires comparison logic</a:t>
            </a:r>
          </a:p>
          <a:p>
            <a:pPr lvl="1"/>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10</a:t>
            </a:fld>
            <a:endParaRPr lang="en-US"/>
          </a:p>
        </p:txBody>
      </p:sp>
      <p:graphicFrame>
        <p:nvGraphicFramePr>
          <p:cNvPr id="7" name="Chart 6"/>
          <p:cNvGraphicFramePr/>
          <p:nvPr/>
        </p:nvGraphicFramePr>
        <p:xfrm>
          <a:off x="0" y="3276600"/>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p:nvPr/>
        </p:nvGraphicFramePr>
        <p:xfrm>
          <a:off x="4267200" y="3276600"/>
          <a:ext cx="47244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9" name="Rectangle 8"/>
          <p:cNvSpPr/>
          <p:nvPr/>
        </p:nvSpPr>
        <p:spPr>
          <a:xfrm>
            <a:off x="3581400" y="4343400"/>
            <a:ext cx="9144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V="1">
            <a:off x="1752600" y="3914336"/>
            <a:ext cx="0" cy="1676400"/>
          </a:xfrm>
          <a:prstGeom prst="straightConnector1">
            <a:avLst/>
          </a:prstGeom>
          <a:ln w="254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71600" y="4518076"/>
            <a:ext cx="457200" cy="400110"/>
          </a:xfrm>
          <a:prstGeom prst="rect">
            <a:avLst/>
          </a:prstGeom>
          <a:noFill/>
        </p:spPr>
        <p:txBody>
          <a:bodyPr wrap="square" rtlCol="0">
            <a:spAutoFit/>
          </a:bodyPr>
          <a:lstStyle/>
          <a:p>
            <a:r>
              <a:rPr lang="en-US" sz="2000" dirty="0" smtClean="0"/>
              <a:t>8x</a:t>
            </a:r>
            <a:endParaRPr lang="en-US" sz="2000" dirty="0"/>
          </a:p>
        </p:txBody>
      </p:sp>
      <p:sp>
        <p:nvSpPr>
          <p:cNvPr id="13" name="TextBox 12"/>
          <p:cNvSpPr txBox="1"/>
          <p:nvPr/>
        </p:nvSpPr>
        <p:spPr>
          <a:xfrm>
            <a:off x="5791200" y="3962400"/>
            <a:ext cx="657664" cy="400110"/>
          </a:xfrm>
          <a:prstGeom prst="rect">
            <a:avLst/>
          </a:prstGeom>
          <a:noFill/>
        </p:spPr>
        <p:txBody>
          <a:bodyPr wrap="square" rtlCol="0">
            <a:spAutoFit/>
          </a:bodyPr>
          <a:lstStyle/>
          <a:p>
            <a:r>
              <a:rPr lang="en-US" sz="2000" dirty="0" smtClean="0"/>
              <a:t>1.8x</a:t>
            </a:r>
            <a:endParaRPr lang="en-US" sz="2000" dirty="0"/>
          </a:p>
        </p:txBody>
      </p:sp>
      <p:cxnSp>
        <p:nvCxnSpPr>
          <p:cNvPr id="15" name="Straight Arrow Connector 14"/>
          <p:cNvCxnSpPr/>
          <p:nvPr/>
        </p:nvCxnSpPr>
        <p:spPr>
          <a:xfrm flipV="1">
            <a:off x="6372664" y="3685736"/>
            <a:ext cx="0" cy="914400"/>
          </a:xfrm>
          <a:prstGeom prst="straightConnector1">
            <a:avLst/>
          </a:prstGeom>
          <a:ln w="254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941778" y="5955268"/>
            <a:ext cx="4876800" cy="400110"/>
          </a:xfrm>
          <a:prstGeom prst="rect">
            <a:avLst/>
          </a:prstGeom>
          <a:noFill/>
        </p:spPr>
        <p:txBody>
          <a:bodyPr wrap="square" rtlCol="0">
            <a:spAutoFit/>
          </a:bodyPr>
          <a:lstStyle/>
          <a:p>
            <a:pPr algn="ctr"/>
            <a:r>
              <a:rPr lang="en-US" sz="2000" i="1" dirty="0" smtClean="0"/>
              <a:t>Synthesized with a 32nm standard cell library</a:t>
            </a:r>
            <a:endParaRPr lang="en-US" sz="2000" i="1" dirty="0"/>
          </a:p>
        </p:txBody>
      </p:sp>
      <p:sp>
        <p:nvSpPr>
          <p:cNvPr id="17" name="TextBox 16"/>
          <p:cNvSpPr txBox="1"/>
          <p:nvPr/>
        </p:nvSpPr>
        <p:spPr>
          <a:xfrm>
            <a:off x="228600" y="4800600"/>
            <a:ext cx="8686800" cy="1631216"/>
          </a:xfrm>
          <a:prstGeom prst="rect">
            <a:avLst/>
          </a:prstGeom>
          <a:solidFill>
            <a:schemeClr val="bg1"/>
          </a:solidFill>
          <a:ln w="25400">
            <a:solidFill>
              <a:schemeClr val="tx1"/>
            </a:solidFill>
          </a:ln>
        </p:spPr>
        <p:txBody>
          <a:bodyPr wrap="square" anchor="ctr">
            <a:spAutoFit/>
          </a:bodyPr>
          <a:lstStyle/>
          <a:p>
            <a:pPr algn="ctr">
              <a:defRPr/>
            </a:pPr>
            <a:endParaRPr lang="en-US" sz="3000" dirty="0" smtClean="0">
              <a:solidFill>
                <a:srgbClr val="C00000"/>
              </a:solidFill>
              <a:latin typeface="Tahoma" pitchFamily="34" charset="0"/>
              <a:ea typeface="Tahoma" pitchFamily="34" charset="0"/>
              <a:cs typeface="Tahoma" pitchFamily="34" charset="0"/>
            </a:endParaRPr>
          </a:p>
          <a:p>
            <a:pPr algn="ctr">
              <a:defRPr/>
            </a:pPr>
            <a:r>
              <a:rPr lang="en-US" sz="3500" dirty="0" smtClean="0">
                <a:solidFill>
                  <a:srgbClr val="C00000"/>
                </a:solidFill>
                <a:latin typeface="+mj-lt"/>
                <a:ea typeface="Tahoma" pitchFamily="34" charset="0"/>
                <a:cs typeface="Tahoma" pitchFamily="34" charset="0"/>
              </a:rPr>
              <a:t>Avoid ranking to achieve low hardware cost</a:t>
            </a:r>
          </a:p>
          <a:p>
            <a:pPr algn="ctr">
              <a:defRPr/>
            </a:pPr>
            <a:endParaRPr lang="en-US" sz="3500" dirty="0">
              <a:solidFill>
                <a:srgbClr val="C00000"/>
              </a:solidFill>
              <a:latin typeface="+mj-lt"/>
              <a:ea typeface="Tahoma" pitchFamily="34" charset="0"/>
              <a:cs typeface="Tahoma" pitchFamily="34" charset="0"/>
            </a:endParaRPr>
          </a:p>
        </p:txBody>
      </p:sp>
      <p:pic>
        <p:nvPicPr>
          <p:cNvPr id="18" name="~PP1215.WAV">
            <a:hlinkClick r:id="" action="ppaction://media"/>
          </p:cNvPr>
          <p:cNvPicPr>
            <a:picLocks noRot="1" noChangeAspect="1"/>
          </p:cNvPicPr>
          <p:nvPr>
            <a:wavAudioFile r:embed="rId2" name="~PP1215.WAV"/>
          </p:nvPr>
        </p:nvPicPr>
        <p:blipFill>
          <a:blip r:embed="rId6" cstate="print"/>
          <a:stretch>
            <a:fillRect/>
          </a:stretch>
        </p:blipFill>
        <p:spPr>
          <a:xfrm>
            <a:off x="8696325" y="6410325"/>
            <a:ext cx="304800" cy="304800"/>
          </a:xfrm>
          <a:prstGeom prst="rect">
            <a:avLst/>
          </a:prstGeom>
        </p:spPr>
      </p:pic>
    </p:spTree>
    <p:custDataLst>
      <p:tags r:id="rId1"/>
    </p:custDataLst>
  </p:cSld>
  <p:clrMapOvr>
    <a:masterClrMapping/>
  </p:clrMapOvr>
  <p:transition advTm="622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strVal val="#ppt_w*0.70"/>
                                          </p:val>
                                        </p:tav>
                                        <p:tav tm="100000">
                                          <p:val>
                                            <p:strVal val="#ppt_w"/>
                                          </p:val>
                                        </p:tav>
                                      </p:tavLst>
                                    </p:anim>
                                    <p:anim calcmode="lin" valueType="num">
                                      <p:cBhvr>
                                        <p:cTn id="20" dur="1000" fill="hold"/>
                                        <p:tgtEl>
                                          <p:spTgt spid="11"/>
                                        </p:tgtEl>
                                        <p:attrNameLst>
                                          <p:attrName>ppt_h</p:attrName>
                                        </p:attrNameLst>
                                      </p:cBhvr>
                                      <p:tavLst>
                                        <p:tav tm="0">
                                          <p:val>
                                            <p:strVal val="#ppt_h"/>
                                          </p:val>
                                        </p:tav>
                                        <p:tav tm="100000">
                                          <p:val>
                                            <p:strVal val="#ppt_h"/>
                                          </p:val>
                                        </p:tav>
                                      </p:tavLst>
                                    </p:anim>
                                    <p:animEffect transition="in" filter="fade">
                                      <p:cBhvr>
                                        <p:cTn id="21" dur="1000"/>
                                        <p:tgtEl>
                                          <p:spTgt spid="11"/>
                                        </p:tgtEl>
                                      </p:cBhvr>
                                    </p:animEffect>
                                  </p:childTnLst>
                                </p:cTn>
                              </p:par>
                              <p:par>
                                <p:cTn id="22" presetID="55"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1000" fill="hold"/>
                                        <p:tgtEl>
                                          <p:spTgt spid="15"/>
                                        </p:tgtEl>
                                        <p:attrNameLst>
                                          <p:attrName>ppt_w</p:attrName>
                                        </p:attrNameLst>
                                      </p:cBhvr>
                                      <p:tavLst>
                                        <p:tav tm="0">
                                          <p:val>
                                            <p:strVal val="#ppt_w*0.70"/>
                                          </p:val>
                                        </p:tav>
                                        <p:tav tm="100000">
                                          <p:val>
                                            <p:strVal val="#ppt_w"/>
                                          </p:val>
                                        </p:tav>
                                      </p:tavLst>
                                    </p:anim>
                                    <p:anim calcmode="lin" valueType="num">
                                      <p:cBhvr>
                                        <p:cTn id="25" dur="1000" fill="hold"/>
                                        <p:tgtEl>
                                          <p:spTgt spid="15"/>
                                        </p:tgtEl>
                                        <p:attrNameLst>
                                          <p:attrName>ppt_h</p:attrName>
                                        </p:attrNameLst>
                                      </p:cBhvr>
                                      <p:tavLst>
                                        <p:tav tm="0">
                                          <p:val>
                                            <p:strVal val="#ppt_h"/>
                                          </p:val>
                                        </p:tav>
                                        <p:tav tm="100000">
                                          <p:val>
                                            <p:strVal val="#ppt_h"/>
                                          </p:val>
                                        </p:tav>
                                      </p:tavLst>
                                    </p:anim>
                                    <p:animEffect transition="in" filter="fade">
                                      <p:cBhvr>
                                        <p:cTn id="26" dur="1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7" fill="hold" display="0">
                  <p:stCondLst>
                    <p:cond delay="indefinite"/>
                  </p:stCondLst>
                  <p:endCondLst>
                    <p:cond evt="onPrev" delay="0">
                      <p:tgtEl>
                        <p:sldTgt/>
                      </p:tgtEl>
                    </p:cond>
                    <p:cond evt="onStopAudio" delay="0">
                      <p:tgtEl>
                        <p:sldTgt/>
                      </p:tgtEl>
                    </p:cond>
                  </p:endCondLst>
                </p:cTn>
                <p:tgtEl>
                  <p:spTgt spid="18"/>
                </p:tgtEl>
              </p:cMediaNode>
            </p:audio>
          </p:childTnLst>
        </p:cTn>
      </p:par>
    </p:tnLst>
    <p:bldLst>
      <p:bldGraphic spid="7" grpId="0">
        <p:bldAsOne/>
      </p:bldGraphic>
      <p:bldGraphic spid="8" grpId="0">
        <p:bldAsOne/>
      </p:bldGraphic>
      <p:bldP spid="12" grpId="0"/>
      <p:bldP spid="13" grpId="0"/>
      <p:bldP spid="14" grpId="0"/>
      <p:bldP spid="1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MISE: Per-Application Error</a:t>
            </a:r>
            <a:endParaRPr lang="en-US" dirty="0"/>
          </a:p>
        </p:txBody>
      </p:sp>
      <p:graphicFrame>
        <p:nvGraphicFramePr>
          <p:cNvPr id="5" name="Table 4"/>
          <p:cNvGraphicFramePr>
            <a:graphicFrameLocks noGrp="1"/>
          </p:cNvGraphicFramePr>
          <p:nvPr/>
        </p:nvGraphicFramePr>
        <p:xfrm>
          <a:off x="519085" y="1465283"/>
          <a:ext cx="8143931" cy="5273040"/>
        </p:xfrm>
        <a:graphic>
          <a:graphicData uri="http://schemas.openxmlformats.org/drawingml/2006/table">
            <a:tbl>
              <a:tblPr firstRow="1" bandRow="1">
                <a:tableStyleId>{5C22544A-7EE6-4342-B048-85BDC9FD1C3A}</a:tableStyleId>
              </a:tblPr>
              <a:tblGrid>
                <a:gridCol w="1900251"/>
                <a:gridCol w="1085857"/>
                <a:gridCol w="995369"/>
                <a:gridCol w="1900251"/>
                <a:gridCol w="1085857"/>
                <a:gridCol w="1176346"/>
              </a:tblGrid>
              <a:tr h="357020">
                <a:tc>
                  <a:txBody>
                    <a:bodyPr/>
                    <a:lstStyle/>
                    <a:p>
                      <a:r>
                        <a:rPr lang="en-US" dirty="0" smtClean="0">
                          <a:solidFill>
                            <a:srgbClr val="FF0000"/>
                          </a:solidFill>
                        </a:rPr>
                        <a:t>Benchmark</a:t>
                      </a:r>
                      <a:endParaRPr lang="en-US"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smtClean="0">
                          <a:solidFill>
                            <a:srgbClr val="FF0000"/>
                          </a:solidFill>
                        </a:rPr>
                        <a:t>STFM</a:t>
                      </a:r>
                      <a:endParaRPr lang="en-US"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smtClean="0">
                          <a:solidFill>
                            <a:srgbClr val="FF0000"/>
                          </a:solidFill>
                        </a:rPr>
                        <a:t>MISE</a:t>
                      </a:r>
                      <a:endParaRPr lang="en-US"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smtClean="0">
                          <a:solidFill>
                            <a:srgbClr val="FF0000"/>
                          </a:solidFill>
                        </a:rPr>
                        <a:t>Benchmark</a:t>
                      </a:r>
                      <a:endParaRPr lang="en-US"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smtClean="0">
                          <a:solidFill>
                            <a:srgbClr val="FF0000"/>
                          </a:solidFill>
                        </a:rPr>
                        <a:t>STFM</a:t>
                      </a:r>
                      <a:endParaRPr lang="en-US"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smtClean="0">
                          <a:solidFill>
                            <a:srgbClr val="FF0000"/>
                          </a:solidFill>
                        </a:rPr>
                        <a:t>MISE</a:t>
                      </a:r>
                      <a:endParaRPr lang="en-US"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49582">
                <a:tc>
                  <a:txBody>
                    <a:bodyPr/>
                    <a:lstStyle/>
                    <a:p>
                      <a:r>
                        <a:rPr lang="en-US" sz="1700" dirty="0" smtClean="0"/>
                        <a:t>453.povray</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56.3</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0.1</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473.astar</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12.3</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8.1</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49582">
                <a:tc>
                  <a:txBody>
                    <a:bodyPr/>
                    <a:lstStyle/>
                    <a:p>
                      <a:r>
                        <a:rPr lang="en-US" sz="1700" dirty="0" smtClean="0"/>
                        <a:t>454.calculix</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43.5</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1.3</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456.hmmer</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17.9</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8.1</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49582">
                <a:tc>
                  <a:txBody>
                    <a:bodyPr/>
                    <a:lstStyle/>
                    <a:p>
                      <a:r>
                        <a:rPr lang="en-US" sz="1700" dirty="0" smtClean="0"/>
                        <a:t>400.perlbench</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26.8</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1.6</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464.h264ref</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13.7</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8.3</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49582">
                <a:tc>
                  <a:txBody>
                    <a:bodyPr/>
                    <a:lstStyle/>
                    <a:p>
                      <a:r>
                        <a:rPr lang="en-US" sz="1700" dirty="0" smtClean="0"/>
                        <a:t>447.dealII</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37.5</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2.4</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401.bzip2</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28.3</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8.5</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49582">
                <a:tc>
                  <a:txBody>
                    <a:bodyPr/>
                    <a:lstStyle/>
                    <a:p>
                      <a:r>
                        <a:rPr lang="en-US" sz="1700" dirty="0" smtClean="0"/>
                        <a:t>436.cactusADM</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18.4</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2.6</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458.sjeng</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21.3</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8.8</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49582">
                <a:tc>
                  <a:txBody>
                    <a:bodyPr/>
                    <a:lstStyle/>
                    <a:p>
                      <a:r>
                        <a:rPr lang="en-US" sz="1700" dirty="0" smtClean="0"/>
                        <a:t>450.soplex</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29.8</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3.5</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433.milc</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26.4</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9.5</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49582">
                <a:tc>
                  <a:txBody>
                    <a:bodyPr/>
                    <a:lstStyle/>
                    <a:p>
                      <a:r>
                        <a:rPr lang="en-US" sz="1700" dirty="0" smtClean="0"/>
                        <a:t>444.namd</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43.6</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3.7</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481.wrf</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33.6</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11.1</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49582">
                <a:tc>
                  <a:txBody>
                    <a:bodyPr/>
                    <a:lstStyle/>
                    <a:p>
                      <a:r>
                        <a:rPr lang="en-US" sz="1700" dirty="0" smtClean="0"/>
                        <a:t>437.leslie3d</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26.4</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4.3</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429.mcf</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83.74</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11.5</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49582">
                <a:tc>
                  <a:txBody>
                    <a:bodyPr/>
                    <a:lstStyle/>
                    <a:p>
                      <a:r>
                        <a:rPr lang="en-US" sz="1700" dirty="0" smtClean="0"/>
                        <a:t>403.gcc</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25.4</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4.5</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445.gobmk</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23.1</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12.5</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49582">
                <a:tc>
                  <a:txBody>
                    <a:bodyPr/>
                    <a:lstStyle/>
                    <a:p>
                      <a:r>
                        <a:rPr lang="en-US" sz="1700" dirty="0" smtClean="0"/>
                        <a:t>462.libquantum</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48.9</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5.3</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483.xalancbmk</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18</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13.6</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49582">
                <a:tc>
                  <a:txBody>
                    <a:bodyPr/>
                    <a:lstStyle/>
                    <a:p>
                      <a:r>
                        <a:rPr lang="en-US" sz="1700" dirty="0" smtClean="0"/>
                        <a:t>459.GemsFDTD</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21.6</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5.5</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435.gromacs</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31.4</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15.6</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49582">
                <a:tc>
                  <a:txBody>
                    <a:bodyPr/>
                    <a:lstStyle/>
                    <a:p>
                      <a:r>
                        <a:rPr lang="en-US" sz="1700" dirty="0" smtClean="0"/>
                        <a:t>470.lbm</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6.9</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6.3</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482.sphinx3</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21</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16.8</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49582">
                <a:tc>
                  <a:txBody>
                    <a:bodyPr/>
                    <a:lstStyle/>
                    <a:p>
                      <a:r>
                        <a:rPr lang="en-US" sz="1700" dirty="0" smtClean="0"/>
                        <a:t>473.astar</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12.3</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8.1</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471.omnetpp</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26.2</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17.5</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49582">
                <a:tc>
                  <a:txBody>
                    <a:bodyPr/>
                    <a:lstStyle/>
                    <a:p>
                      <a:r>
                        <a:rPr lang="en-US" sz="1700" dirty="0" smtClean="0"/>
                        <a:t>456.hmmer</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17.9</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8.1</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465.tonto</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32.7</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dirty="0" smtClean="0"/>
                        <a:t>19.5</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6" name="Slide Number Placeholder 5"/>
          <p:cNvSpPr>
            <a:spLocks noGrp="1"/>
          </p:cNvSpPr>
          <p:nvPr>
            <p:ph type="sldNum" sz="quarter" idx="12"/>
          </p:nvPr>
        </p:nvSpPr>
        <p:spPr/>
        <p:txBody>
          <a:bodyPr/>
          <a:lstStyle/>
          <a:p>
            <a:fld id="{2CF4AA75-1AE0-4593-99DD-33F3F40BED72}" type="slidenum">
              <a:rPr lang="en-US" smtClean="0"/>
              <a:pPr/>
              <a:t>100</a:t>
            </a:fld>
            <a:endParaRPr lang="en-US"/>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Sensitivity to Epoch and Interval Lengths</a:t>
            </a:r>
            <a:endParaRPr lang="en-US" dirty="0"/>
          </a:p>
        </p:txBody>
      </p:sp>
      <p:graphicFrame>
        <p:nvGraphicFramePr>
          <p:cNvPr id="5" name="Table 4"/>
          <p:cNvGraphicFramePr>
            <a:graphicFrameLocks noGrp="1"/>
          </p:cNvGraphicFramePr>
          <p:nvPr/>
        </p:nvGraphicFramePr>
        <p:xfrm>
          <a:off x="1285853" y="2286548"/>
          <a:ext cx="7215237" cy="2857520"/>
        </p:xfrm>
        <a:graphic>
          <a:graphicData uri="http://schemas.openxmlformats.org/drawingml/2006/table">
            <a:tbl>
              <a:tblPr firstRow="1" bandRow="1">
                <a:tableStyleId>{5C22544A-7EE6-4342-B048-85BDC9FD1C3A}</a:tableStyleId>
              </a:tblPr>
              <a:tblGrid>
                <a:gridCol w="1775638"/>
                <a:gridCol w="1099204"/>
                <a:gridCol w="1014649"/>
                <a:gridCol w="1055783"/>
                <a:gridCol w="1198394"/>
                <a:gridCol w="1071569"/>
              </a:tblGrid>
              <a:tr h="571504">
                <a:tc>
                  <a:txBody>
                    <a:bodyPr/>
                    <a:lstStyle/>
                    <a:p>
                      <a:endParaRPr lang="en-US" baseline="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900" dirty="0" smtClean="0">
                          <a:solidFill>
                            <a:srgbClr val="0070C0"/>
                          </a:solidFill>
                        </a:rPr>
                        <a:t>1 mil.</a:t>
                      </a:r>
                      <a:endParaRPr lang="en-US" sz="1900"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900" dirty="0" smtClean="0">
                          <a:solidFill>
                            <a:srgbClr val="0070C0"/>
                          </a:solidFill>
                        </a:rPr>
                        <a:t>5 mil.</a:t>
                      </a:r>
                      <a:endParaRPr lang="en-US" sz="1900"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900" dirty="0" smtClean="0">
                          <a:solidFill>
                            <a:srgbClr val="0070C0"/>
                          </a:solidFill>
                        </a:rPr>
                        <a:t>10</a:t>
                      </a:r>
                      <a:r>
                        <a:rPr lang="en-US" sz="1900" baseline="0" dirty="0" smtClean="0">
                          <a:solidFill>
                            <a:srgbClr val="0070C0"/>
                          </a:solidFill>
                        </a:rPr>
                        <a:t> mil.</a:t>
                      </a:r>
                      <a:endParaRPr lang="en-US" sz="1900"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900" dirty="0" smtClean="0">
                          <a:solidFill>
                            <a:srgbClr val="0070C0"/>
                          </a:solidFill>
                        </a:rPr>
                        <a:t>25 mil.</a:t>
                      </a:r>
                      <a:endParaRPr lang="en-US" sz="1900"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900" dirty="0" smtClean="0">
                          <a:solidFill>
                            <a:srgbClr val="0070C0"/>
                          </a:solidFill>
                        </a:rPr>
                        <a:t>50 mil.</a:t>
                      </a:r>
                      <a:endParaRPr lang="en-US" sz="1900"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71504">
                <a:tc>
                  <a:txBody>
                    <a:bodyPr/>
                    <a:lstStyle/>
                    <a:p>
                      <a:r>
                        <a:rPr lang="en-US" sz="1900" b="1" baseline="0" dirty="0" smtClean="0">
                          <a:solidFill>
                            <a:srgbClr val="0070C0"/>
                          </a:solidFill>
                        </a:rPr>
                        <a:t>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tx1"/>
                          </a:solidFill>
                        </a:rPr>
                        <a:t>65.1%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tx1"/>
                          </a:solidFill>
                        </a:rPr>
                        <a:t>9.1%</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tx1"/>
                          </a:solidFill>
                        </a:rPr>
                        <a:t>11.5%</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tx1"/>
                          </a:solidFill>
                        </a:rPr>
                        <a:t>10.7%</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tx1"/>
                          </a:solidFill>
                        </a:rPr>
                        <a:t>8.2%</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71504">
                <a:tc>
                  <a:txBody>
                    <a:bodyPr/>
                    <a:lstStyle/>
                    <a:p>
                      <a:r>
                        <a:rPr lang="en-US" sz="1900" b="1" baseline="0" dirty="0" smtClean="0">
                          <a:solidFill>
                            <a:srgbClr val="0070C0"/>
                          </a:solidFill>
                        </a:rPr>
                        <a:t>10000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tx1"/>
                          </a:solidFill>
                        </a:rPr>
                        <a:t>64.1%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tx1"/>
                          </a:solidFill>
                        </a:rPr>
                        <a:t>8.1%</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tx1"/>
                          </a:solidFill>
                        </a:rPr>
                        <a:t>9.6%</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tx1"/>
                          </a:solidFill>
                        </a:rPr>
                        <a:t>8.6%</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tx1"/>
                          </a:solidFill>
                        </a:rPr>
                        <a:t>8.5%</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71504">
                <a:tc>
                  <a:txBody>
                    <a:bodyPr/>
                    <a:lstStyle/>
                    <a:p>
                      <a:r>
                        <a:rPr lang="en-US" sz="1900" b="1" baseline="0" dirty="0" smtClean="0">
                          <a:solidFill>
                            <a:srgbClr val="0070C0"/>
                          </a:solidFill>
                        </a:rPr>
                        <a:t>100000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tx1"/>
                          </a:solidFill>
                        </a:rPr>
                        <a:t>64.3%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tx1"/>
                          </a:solidFill>
                        </a:rPr>
                        <a:t>11.2%</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tx1"/>
                          </a:solidFill>
                        </a:rPr>
                        <a:t>9.1%</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tx1"/>
                          </a:solidFill>
                        </a:rPr>
                        <a:t>8.9%</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tx1"/>
                          </a:solidFill>
                        </a:rPr>
                        <a:t>9%</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71504">
                <a:tc>
                  <a:txBody>
                    <a:bodyPr/>
                    <a:lstStyle/>
                    <a:p>
                      <a:r>
                        <a:rPr lang="en-US" sz="1900" b="1" baseline="0" dirty="0" smtClean="0">
                          <a:solidFill>
                            <a:srgbClr val="0070C0"/>
                          </a:solidFill>
                        </a:rPr>
                        <a:t>1000000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tx1"/>
                          </a:solidFill>
                        </a:rPr>
                        <a:t>64.5%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tx1"/>
                          </a:solidFill>
                        </a:rPr>
                        <a:t>31.3%</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tx1"/>
                          </a:solidFill>
                        </a:rPr>
                        <a:t>14.8%</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tx1"/>
                          </a:solidFill>
                        </a:rPr>
                        <a:t>14.9%</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tx1"/>
                          </a:solidFill>
                        </a:rPr>
                        <a:t>11.7%</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 name="TextBox 5"/>
          <p:cNvSpPr txBox="1"/>
          <p:nvPr/>
        </p:nvSpPr>
        <p:spPr>
          <a:xfrm>
            <a:off x="4286248" y="1428736"/>
            <a:ext cx="1928826" cy="861774"/>
          </a:xfrm>
          <a:prstGeom prst="rect">
            <a:avLst/>
          </a:prstGeom>
          <a:noFill/>
        </p:spPr>
        <p:txBody>
          <a:bodyPr wrap="square" rtlCol="0">
            <a:spAutoFit/>
          </a:bodyPr>
          <a:lstStyle/>
          <a:p>
            <a:pPr algn="ctr"/>
            <a:r>
              <a:rPr lang="en-US" sz="2500" b="1" dirty="0" smtClean="0">
                <a:solidFill>
                  <a:srgbClr val="FF0000"/>
                </a:solidFill>
              </a:rPr>
              <a:t>Interval </a:t>
            </a:r>
          </a:p>
          <a:p>
            <a:pPr algn="ctr"/>
            <a:r>
              <a:rPr lang="en-US" sz="2500" b="1" dirty="0" smtClean="0">
                <a:solidFill>
                  <a:srgbClr val="FF0000"/>
                </a:solidFill>
              </a:rPr>
              <a:t>Length</a:t>
            </a:r>
            <a:endParaRPr lang="en-US" sz="2500" b="1" dirty="0">
              <a:solidFill>
                <a:srgbClr val="FF0000"/>
              </a:solidFill>
            </a:endParaRPr>
          </a:p>
        </p:txBody>
      </p:sp>
      <p:sp>
        <p:nvSpPr>
          <p:cNvPr id="7" name="TextBox 6"/>
          <p:cNvSpPr txBox="1"/>
          <p:nvPr/>
        </p:nvSpPr>
        <p:spPr>
          <a:xfrm>
            <a:off x="-232275" y="3495920"/>
            <a:ext cx="1928826" cy="861774"/>
          </a:xfrm>
          <a:prstGeom prst="rect">
            <a:avLst/>
          </a:prstGeom>
          <a:noFill/>
        </p:spPr>
        <p:txBody>
          <a:bodyPr wrap="square" rtlCol="0">
            <a:spAutoFit/>
          </a:bodyPr>
          <a:lstStyle/>
          <a:p>
            <a:pPr algn="ctr"/>
            <a:r>
              <a:rPr lang="en-US" sz="2500" b="1" dirty="0" smtClean="0">
                <a:solidFill>
                  <a:srgbClr val="FF0000"/>
                </a:solidFill>
              </a:rPr>
              <a:t>Epoch </a:t>
            </a:r>
          </a:p>
          <a:p>
            <a:pPr algn="ctr"/>
            <a:r>
              <a:rPr lang="en-US" sz="2500" b="1" dirty="0" smtClean="0">
                <a:solidFill>
                  <a:srgbClr val="FF0000"/>
                </a:solidFill>
              </a:rPr>
              <a:t>Length</a:t>
            </a:r>
            <a:endParaRPr lang="en-US" sz="2500" b="1" dirty="0">
              <a:solidFill>
                <a:srgbClr val="FF0000"/>
              </a:solidFill>
            </a:endParaRPr>
          </a:p>
        </p:txBody>
      </p:sp>
      <p:sp>
        <p:nvSpPr>
          <p:cNvPr id="8" name="Slide Number Placeholder 7"/>
          <p:cNvSpPr>
            <a:spLocks noGrp="1"/>
          </p:cNvSpPr>
          <p:nvPr>
            <p:ph type="sldNum" sz="quarter" idx="12"/>
          </p:nvPr>
        </p:nvSpPr>
        <p:spPr/>
        <p:txBody>
          <a:bodyPr/>
          <a:lstStyle/>
          <a:p>
            <a:fld id="{2CF4AA75-1AE0-4593-99DD-33F3F40BED72}" type="slidenum">
              <a:rPr lang="en-US" smtClean="0"/>
              <a:pPr/>
              <a:t>101</a:t>
            </a:fld>
            <a:endParaRPr lang="en-US"/>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Workload Mixes</a:t>
            </a:r>
            <a:endParaRPr lang="en-US" dirty="0"/>
          </a:p>
        </p:txBody>
      </p:sp>
      <p:graphicFrame>
        <p:nvGraphicFramePr>
          <p:cNvPr id="6" name="Content Placeholder 5"/>
          <p:cNvGraphicFramePr>
            <a:graphicFrameLocks noGrp="1"/>
          </p:cNvGraphicFramePr>
          <p:nvPr>
            <p:ph idx="1"/>
          </p:nvPr>
        </p:nvGraphicFramePr>
        <p:xfrm>
          <a:off x="247650" y="1554480"/>
          <a:ext cx="8610600" cy="5151120"/>
        </p:xfrm>
        <a:graphic>
          <a:graphicData uri="http://schemas.openxmlformats.org/drawingml/2006/table">
            <a:tbl>
              <a:tblPr firstRow="1" bandRow="1">
                <a:tableStyleId>{5C22544A-7EE6-4342-B048-85BDC9FD1C3A}</a:tableStyleId>
              </a:tblPr>
              <a:tblGrid>
                <a:gridCol w="2152650"/>
                <a:gridCol w="2152650"/>
                <a:gridCol w="2152650"/>
                <a:gridCol w="2152650"/>
              </a:tblGrid>
              <a:tr h="370840">
                <a:tc>
                  <a:txBody>
                    <a:bodyPr/>
                    <a:lstStyle/>
                    <a:p>
                      <a:pPr algn="ctr"/>
                      <a:r>
                        <a:rPr lang="en-US" sz="2000" dirty="0" smtClean="0">
                          <a:solidFill>
                            <a:srgbClr val="FF0000"/>
                          </a:solidFill>
                        </a:rPr>
                        <a:t>Mix No.</a:t>
                      </a:r>
                      <a:endParaRPr lang="en-US" sz="20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smtClean="0">
                          <a:solidFill>
                            <a:srgbClr val="FF0000"/>
                          </a:solidFill>
                        </a:rPr>
                        <a:t>Benchmark 1</a:t>
                      </a:r>
                      <a:endParaRPr lang="en-US" sz="20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smtClean="0">
                          <a:solidFill>
                            <a:srgbClr val="FF0000"/>
                          </a:solidFill>
                        </a:rPr>
                        <a:t>Benchmark</a:t>
                      </a:r>
                      <a:r>
                        <a:rPr lang="en-US" sz="2000" baseline="0" dirty="0" smtClean="0">
                          <a:solidFill>
                            <a:srgbClr val="FF0000"/>
                          </a:solidFill>
                        </a:rPr>
                        <a:t> 2</a:t>
                      </a:r>
                      <a:endParaRPr lang="en-US" sz="20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smtClean="0">
                          <a:solidFill>
                            <a:srgbClr val="FF0000"/>
                          </a:solidFill>
                        </a:rPr>
                        <a:t>Benchmark 3</a:t>
                      </a:r>
                      <a:endParaRPr lang="en-US" sz="20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r>
                        <a:rPr lang="en-US" sz="2000" dirty="0" smtClean="0"/>
                        <a:t>1</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smtClean="0"/>
                        <a:t>sphinx3</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smtClean="0"/>
                        <a:t>leslie3d</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err="1" smtClean="0"/>
                        <a:t>milc</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r>
                        <a:rPr lang="en-US" sz="2000" dirty="0" smtClean="0"/>
                        <a:t>2</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err="1" smtClean="0"/>
                        <a:t>sjeng</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err="1" smtClean="0"/>
                        <a:t>gcc</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err="1" smtClean="0"/>
                        <a:t>perlbench</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r>
                        <a:rPr lang="en-US" sz="2000" dirty="0" smtClean="0"/>
                        <a:t>3</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err="1" smtClean="0"/>
                        <a:t>tonto</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err="1" smtClean="0"/>
                        <a:t>povray</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err="1" smtClean="0"/>
                        <a:t>wrf</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r>
                        <a:rPr lang="en-US" sz="2000" dirty="0" smtClean="0"/>
                        <a:t>4</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err="1" smtClean="0"/>
                        <a:t>perlbench</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err="1" smtClean="0"/>
                        <a:t>gcc</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err="1" smtClean="0"/>
                        <a:t>povray</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r>
                        <a:rPr lang="en-US" sz="2000" dirty="0" smtClean="0"/>
                        <a:t>5</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err="1" smtClean="0"/>
                        <a:t>gcc</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err="1" smtClean="0"/>
                        <a:t>povray</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smtClean="0"/>
                        <a:t>leslie3d</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r>
                        <a:rPr lang="en-US" sz="2000" dirty="0" smtClean="0"/>
                        <a:t>6</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err="1" smtClean="0"/>
                        <a:t>perlbench</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err="1" smtClean="0"/>
                        <a:t>namd</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err="1" smtClean="0"/>
                        <a:t>lbm</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r>
                        <a:rPr lang="en-US" sz="2000" dirty="0" smtClean="0"/>
                        <a:t>7</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smtClean="0">
                          <a:solidFill>
                            <a:schemeClr val="tx1"/>
                          </a:solidFill>
                        </a:rPr>
                        <a:t>h264ref</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smtClean="0"/>
                        <a:t>bzip2</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err="1" smtClean="0"/>
                        <a:t>libquantum</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r>
                        <a:rPr lang="en-US" sz="2000" dirty="0" smtClean="0"/>
                        <a:t>8</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err="1" smtClean="0"/>
                        <a:t>hmmer</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err="1" smtClean="0"/>
                        <a:t>lbm</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err="1" smtClean="0"/>
                        <a:t>omnetpp</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r>
                        <a:rPr lang="en-US" sz="2000" dirty="0" smtClean="0"/>
                        <a:t>9</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err="1" smtClean="0"/>
                        <a:t>sjeng</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err="1" smtClean="0"/>
                        <a:t>libquantum</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err="1" smtClean="0"/>
                        <a:t>cactusADM</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r>
                        <a:rPr lang="en-US" sz="2000" dirty="0" smtClean="0"/>
                        <a:t>10</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err="1" smtClean="0"/>
                        <a:t>namd</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err="1" smtClean="0"/>
                        <a:t>libquantum</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err="1" smtClean="0"/>
                        <a:t>mcf</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r>
                        <a:rPr lang="en-US" sz="2000" dirty="0" smtClean="0"/>
                        <a:t>11</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err="1" smtClean="0"/>
                        <a:t>xalancbmk</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err="1" smtClean="0"/>
                        <a:t>mcf</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err="1" smtClean="0"/>
                        <a:t>astar</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r>
                        <a:rPr lang="en-US" sz="2000" dirty="0" smtClean="0"/>
                        <a:t>12</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err="1" smtClean="0"/>
                        <a:t>mcf</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err="1" smtClean="0"/>
                        <a:t>libquantum</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smtClean="0"/>
                        <a:t>leslie3d</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7" name="Slide Number Placeholder 6"/>
          <p:cNvSpPr>
            <a:spLocks noGrp="1"/>
          </p:cNvSpPr>
          <p:nvPr>
            <p:ph type="sldNum" sz="quarter" idx="12"/>
          </p:nvPr>
        </p:nvSpPr>
        <p:spPr/>
        <p:txBody>
          <a:bodyPr/>
          <a:lstStyle/>
          <a:p>
            <a:fld id="{2CF4AA75-1AE0-4593-99DD-33F3F40BED72}" type="slidenum">
              <a:rPr lang="en-US" smtClean="0"/>
              <a:pPr/>
              <a:t>102</a:t>
            </a:fld>
            <a:endParaRPr lang="en-US"/>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STFM’s Effectiveness in Enforcing </a:t>
            </a:r>
            <a:r>
              <a:rPr lang="en-US" dirty="0" err="1" smtClean="0"/>
              <a:t>QoS</a:t>
            </a:r>
            <a:endParaRPr lang="en-US" dirty="0"/>
          </a:p>
        </p:txBody>
      </p:sp>
      <p:graphicFrame>
        <p:nvGraphicFramePr>
          <p:cNvPr id="8" name="Table 7"/>
          <p:cNvGraphicFramePr>
            <a:graphicFrameLocks noGrp="1"/>
          </p:cNvGraphicFramePr>
          <p:nvPr/>
        </p:nvGraphicFramePr>
        <p:xfrm>
          <a:off x="571472" y="2534899"/>
          <a:ext cx="8112035" cy="2418101"/>
        </p:xfrm>
        <a:graphic>
          <a:graphicData uri="http://schemas.openxmlformats.org/drawingml/2006/table">
            <a:tbl>
              <a:tblPr firstRow="1" bandRow="1">
                <a:tableStyleId>{21E4AEA4-8DFA-4A89-87EB-49C32662AFE0}</a:tableStyleId>
              </a:tblPr>
              <a:tblGrid>
                <a:gridCol w="2704011"/>
                <a:gridCol w="2675009"/>
                <a:gridCol w="2733015"/>
              </a:tblGrid>
              <a:tr h="806892">
                <a:tc>
                  <a:txBody>
                    <a:bodyPr/>
                    <a:lstStyle/>
                    <a:p>
                      <a:endParaRPr lang="en-US" sz="23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300" baseline="0" dirty="0" smtClean="0"/>
                        <a:t>Predicted </a:t>
                      </a:r>
                    </a:p>
                    <a:p>
                      <a:pPr algn="ctr"/>
                      <a:r>
                        <a:rPr lang="en-US" sz="2300" baseline="0" dirty="0" smtClean="0"/>
                        <a:t>Met</a:t>
                      </a:r>
                      <a:endParaRPr lang="en-US" sz="23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algn="ctr"/>
                      <a:r>
                        <a:rPr lang="en-US" sz="2300" dirty="0" smtClean="0"/>
                        <a:t>Predicted</a:t>
                      </a:r>
                      <a:r>
                        <a:rPr lang="en-US" sz="2300" baseline="0" dirty="0" smtClean="0"/>
                        <a:t> </a:t>
                      </a:r>
                    </a:p>
                    <a:p>
                      <a:pPr algn="ctr"/>
                      <a:r>
                        <a:rPr lang="en-US" sz="2300" baseline="0" dirty="0" smtClean="0"/>
                        <a:t>Not Met</a:t>
                      </a:r>
                      <a:endParaRPr lang="en-US" sz="23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r h="407554">
                <a:tc>
                  <a:txBody>
                    <a:bodyPr/>
                    <a:lstStyle/>
                    <a:p>
                      <a:pPr algn="ctr"/>
                      <a:r>
                        <a:rPr lang="en-US" sz="2300" b="1" dirty="0" err="1" smtClean="0">
                          <a:solidFill>
                            <a:schemeClr val="bg1"/>
                          </a:solidFill>
                        </a:rPr>
                        <a:t>QoS</a:t>
                      </a:r>
                      <a:r>
                        <a:rPr lang="en-US" sz="2300" b="1" dirty="0" smtClean="0">
                          <a:solidFill>
                            <a:schemeClr val="bg1"/>
                          </a:solidFill>
                        </a:rPr>
                        <a:t> Bound </a:t>
                      </a:r>
                    </a:p>
                    <a:p>
                      <a:pPr algn="ctr"/>
                      <a:r>
                        <a:rPr lang="en-US" sz="2300" b="1" dirty="0" smtClean="0">
                          <a:solidFill>
                            <a:schemeClr val="bg1"/>
                          </a:solidFill>
                        </a:rPr>
                        <a:t>Met</a:t>
                      </a:r>
                      <a:endParaRPr lang="en-US" sz="23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algn="ctr"/>
                      <a:r>
                        <a:rPr lang="en-US" sz="2300" b="0" dirty="0" smtClean="0"/>
                        <a:t>63.7%</a:t>
                      </a:r>
                      <a:endParaRPr lang="en-US" sz="23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b="0" dirty="0" smtClean="0"/>
                        <a:t>16%</a:t>
                      </a:r>
                      <a:endParaRPr lang="en-US" sz="23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18729">
                <a:tc>
                  <a:txBody>
                    <a:bodyPr/>
                    <a:lstStyle/>
                    <a:p>
                      <a:pPr algn="ctr"/>
                      <a:r>
                        <a:rPr lang="en-US" sz="2300" b="1" dirty="0" err="1" smtClean="0">
                          <a:solidFill>
                            <a:schemeClr val="accent3"/>
                          </a:solidFill>
                        </a:rPr>
                        <a:t>QoS</a:t>
                      </a:r>
                      <a:r>
                        <a:rPr lang="en-US" sz="2300" b="1" dirty="0" smtClean="0">
                          <a:solidFill>
                            <a:schemeClr val="accent3"/>
                          </a:solidFill>
                        </a:rPr>
                        <a:t> Bound </a:t>
                      </a:r>
                    </a:p>
                    <a:p>
                      <a:pPr algn="ctr"/>
                      <a:r>
                        <a:rPr lang="en-US" sz="2300" b="1" dirty="0" smtClean="0">
                          <a:solidFill>
                            <a:schemeClr val="accent3"/>
                          </a:solidFill>
                        </a:rPr>
                        <a:t>Not Met</a:t>
                      </a:r>
                      <a:endParaRPr lang="en-US" sz="2300" b="1" dirty="0">
                        <a:solidFill>
                          <a:schemeClr val="accent3"/>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r>
                        <a:rPr lang="en-US" sz="2300" b="0" dirty="0" smtClean="0"/>
                        <a:t>2.4%</a:t>
                      </a:r>
                      <a:endParaRPr lang="en-US" sz="23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b="0" dirty="0" smtClean="0"/>
                        <a:t>17.9%</a:t>
                      </a:r>
                      <a:endParaRPr lang="en-US" sz="23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9" name="TextBox 8"/>
          <p:cNvSpPr txBox="1"/>
          <p:nvPr/>
        </p:nvSpPr>
        <p:spPr>
          <a:xfrm>
            <a:off x="714348" y="1595414"/>
            <a:ext cx="7715304" cy="477054"/>
          </a:xfrm>
          <a:prstGeom prst="rect">
            <a:avLst/>
          </a:prstGeom>
          <a:noFill/>
        </p:spPr>
        <p:txBody>
          <a:bodyPr wrap="square" rtlCol="0">
            <a:spAutoFit/>
          </a:bodyPr>
          <a:lstStyle/>
          <a:p>
            <a:pPr algn="ctr"/>
            <a:r>
              <a:rPr lang="en-US" sz="2500" dirty="0" smtClean="0"/>
              <a:t>Across 3000 data points</a:t>
            </a:r>
            <a:endParaRPr lang="en-US" sz="2500" dirty="0"/>
          </a:p>
        </p:txBody>
      </p:sp>
      <p:sp>
        <p:nvSpPr>
          <p:cNvPr id="7" name="Slide Number Placeholder 6"/>
          <p:cNvSpPr>
            <a:spLocks noGrp="1"/>
          </p:cNvSpPr>
          <p:nvPr>
            <p:ph type="sldNum" sz="quarter" idx="12"/>
          </p:nvPr>
        </p:nvSpPr>
        <p:spPr/>
        <p:txBody>
          <a:bodyPr/>
          <a:lstStyle/>
          <a:p>
            <a:fld id="{2CF4AA75-1AE0-4593-99DD-33F3F40BED72}" type="slidenum">
              <a:rPr lang="en-US" smtClean="0"/>
              <a:pPr/>
              <a:t>103</a:t>
            </a:fld>
            <a:endParaRPr lang="en-US"/>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STFM vs. MISE’s System Performance</a:t>
            </a:r>
            <a:endParaRPr lang="en-US" dirty="0"/>
          </a:p>
        </p:txBody>
      </p:sp>
      <p:graphicFrame>
        <p:nvGraphicFramePr>
          <p:cNvPr id="7" name="Chart 6"/>
          <p:cNvGraphicFramePr/>
          <p:nvPr/>
        </p:nvGraphicFramePr>
        <p:xfrm>
          <a:off x="838200" y="1524000"/>
          <a:ext cx="7643866" cy="5072098"/>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5"/>
          <p:cNvSpPr>
            <a:spLocks noGrp="1"/>
          </p:cNvSpPr>
          <p:nvPr>
            <p:ph type="sldNum" sz="quarter" idx="12"/>
          </p:nvPr>
        </p:nvSpPr>
        <p:spPr/>
        <p:txBody>
          <a:bodyPr/>
          <a:lstStyle/>
          <a:p>
            <a:fld id="{2CF4AA75-1AE0-4593-99DD-33F3F40BED72}" type="slidenum">
              <a:rPr lang="en-US" smtClean="0"/>
              <a:pPr/>
              <a:t>104</a:t>
            </a:fld>
            <a:endParaRPr lang="en-US"/>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MISE’s Implementation Cost</a:t>
            </a:r>
            <a:endParaRPr lang="en-US" dirty="0"/>
          </a:p>
        </p:txBody>
      </p:sp>
      <p:sp>
        <p:nvSpPr>
          <p:cNvPr id="6" name="Content Placeholder 5"/>
          <p:cNvSpPr>
            <a:spLocks noGrp="1"/>
          </p:cNvSpPr>
          <p:nvPr>
            <p:ph idx="1"/>
          </p:nvPr>
        </p:nvSpPr>
        <p:spPr/>
        <p:txBody>
          <a:bodyPr>
            <a:normAutofit fontScale="92500" lnSpcReduction="20000"/>
          </a:bodyPr>
          <a:lstStyle/>
          <a:p>
            <a:pPr>
              <a:buNone/>
            </a:pPr>
            <a:r>
              <a:rPr lang="en-US" dirty="0" smtClean="0"/>
              <a:t>1. Per-core counters worth 20 bytes</a:t>
            </a:r>
          </a:p>
          <a:p>
            <a:r>
              <a:rPr lang="en-US" dirty="0" smtClean="0"/>
              <a:t>Request Service Rate Shared</a:t>
            </a:r>
          </a:p>
          <a:p>
            <a:r>
              <a:rPr lang="en-US" dirty="0" smtClean="0"/>
              <a:t>Request Service Rate Alone</a:t>
            </a:r>
          </a:p>
          <a:p>
            <a:pPr lvl="1"/>
            <a:r>
              <a:rPr lang="en-US" dirty="0" smtClean="0"/>
              <a:t>1 counter for number of high priority epoch requests</a:t>
            </a:r>
          </a:p>
          <a:p>
            <a:pPr lvl="1"/>
            <a:r>
              <a:rPr lang="en-US" dirty="0" smtClean="0"/>
              <a:t>1 counter for number of high priority epoch cycles</a:t>
            </a:r>
          </a:p>
          <a:p>
            <a:pPr lvl="1"/>
            <a:r>
              <a:rPr lang="en-US" dirty="0" smtClean="0"/>
              <a:t>1 counter for interference cycles</a:t>
            </a:r>
          </a:p>
          <a:p>
            <a:r>
              <a:rPr lang="en-US" dirty="0" smtClean="0"/>
              <a:t>Memory phase fraction (  )</a:t>
            </a:r>
          </a:p>
          <a:p>
            <a:pPr>
              <a:buNone/>
            </a:pPr>
            <a:r>
              <a:rPr lang="en-US" dirty="0" smtClean="0"/>
              <a:t>2. Register for current bandwidth allocation – 4 bytes</a:t>
            </a:r>
          </a:p>
          <a:p>
            <a:pPr>
              <a:buNone/>
            </a:pPr>
            <a:r>
              <a:rPr lang="en-US" dirty="0" smtClean="0"/>
              <a:t>3. Logic for prioritizing an application in each epoch</a:t>
            </a:r>
            <a:endParaRPr lang="en-US" dirty="0"/>
          </a:p>
        </p:txBody>
      </p:sp>
      <p:graphicFrame>
        <p:nvGraphicFramePr>
          <p:cNvPr id="312323" name="Object 3"/>
          <p:cNvGraphicFramePr>
            <a:graphicFrameLocks noChangeAspect="1"/>
          </p:cNvGraphicFramePr>
          <p:nvPr/>
        </p:nvGraphicFramePr>
        <p:xfrm>
          <a:off x="4608404" y="4226034"/>
          <a:ext cx="360362" cy="330200"/>
        </p:xfrm>
        <a:graphic>
          <a:graphicData uri="http://schemas.openxmlformats.org/presentationml/2006/ole">
            <p:oleObj spid="_x0000_s141321" name="Equation" r:id="rId3" imgW="152334" imgH="139639" progId="Equation.3">
              <p:embed/>
            </p:oleObj>
          </a:graphicData>
        </a:graphic>
      </p:graphicFrame>
      <p:sp>
        <p:nvSpPr>
          <p:cNvPr id="7" name="Slide Number Placeholder 6"/>
          <p:cNvSpPr>
            <a:spLocks noGrp="1"/>
          </p:cNvSpPr>
          <p:nvPr>
            <p:ph type="sldNum" sz="quarter" idx="12"/>
          </p:nvPr>
        </p:nvSpPr>
        <p:spPr/>
        <p:txBody>
          <a:bodyPr/>
          <a:lstStyle/>
          <a:p>
            <a:fld id="{2CF4AA75-1AE0-4593-99DD-33F3F40BED72}" type="slidenum">
              <a:rPr lang="en-US" smtClean="0"/>
              <a:pPr/>
              <a:t>105</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123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MISE Accuracy w/o Interference Cycles</a:t>
            </a:r>
            <a:endParaRPr lang="en-US" dirty="0"/>
          </a:p>
        </p:txBody>
      </p:sp>
      <p:sp>
        <p:nvSpPr>
          <p:cNvPr id="3" name="Content Placeholder 2"/>
          <p:cNvSpPr>
            <a:spLocks noGrp="1"/>
          </p:cNvSpPr>
          <p:nvPr>
            <p:ph idx="1"/>
          </p:nvPr>
        </p:nvSpPr>
        <p:spPr/>
        <p:txBody>
          <a:bodyPr/>
          <a:lstStyle/>
          <a:p>
            <a:r>
              <a:rPr lang="en-US" dirty="0" smtClean="0"/>
              <a:t>Average error – 23%</a:t>
            </a:r>
            <a:endParaRPr lang="en-US" dirty="0"/>
          </a:p>
        </p:txBody>
      </p:sp>
      <p:sp>
        <p:nvSpPr>
          <p:cNvPr id="5" name="Slide Number Placeholder 4"/>
          <p:cNvSpPr>
            <a:spLocks noGrp="1"/>
          </p:cNvSpPr>
          <p:nvPr>
            <p:ph type="sldNum" sz="quarter" idx="12"/>
          </p:nvPr>
        </p:nvSpPr>
        <p:spPr/>
        <p:txBody>
          <a:bodyPr/>
          <a:lstStyle/>
          <a:p>
            <a:fld id="{2CF4AA75-1AE0-4593-99DD-33F3F40BED72}" type="slidenum">
              <a:rPr lang="en-US" smtClean="0"/>
              <a:pPr/>
              <a:t>106</a:t>
            </a:fld>
            <a:endParaRPr lang="en-US"/>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06" y="152400"/>
            <a:ext cx="8915400" cy="756320"/>
          </a:xfrm>
        </p:spPr>
        <p:txBody>
          <a:bodyPr>
            <a:normAutofit fontScale="90000"/>
          </a:bodyPr>
          <a:lstStyle/>
          <a:p>
            <a:r>
              <a:rPr lang="en-US" dirty="0" smtClean="0"/>
              <a:t>MISE Average Error by Workload Category</a:t>
            </a:r>
            <a:endParaRPr lang="en-US" dirty="0"/>
          </a:p>
        </p:txBody>
      </p:sp>
      <p:graphicFrame>
        <p:nvGraphicFramePr>
          <p:cNvPr id="5" name="Content Placeholder 4"/>
          <p:cNvGraphicFramePr>
            <a:graphicFrameLocks noGrp="1"/>
          </p:cNvGraphicFramePr>
          <p:nvPr>
            <p:ph idx="1"/>
          </p:nvPr>
        </p:nvGraphicFramePr>
        <p:xfrm>
          <a:off x="285720" y="2285992"/>
          <a:ext cx="8610600" cy="2184400"/>
        </p:xfrm>
        <a:graphic>
          <a:graphicData uri="http://schemas.openxmlformats.org/drawingml/2006/table">
            <a:tbl>
              <a:tblPr firstRow="1" bandRow="1">
                <a:tableStyleId>{5C22544A-7EE6-4342-B048-85BDC9FD1C3A}</a:tableStyleId>
              </a:tblPr>
              <a:tblGrid>
                <a:gridCol w="4305300"/>
                <a:gridCol w="4305300"/>
              </a:tblGrid>
              <a:tr h="370840">
                <a:tc>
                  <a:txBody>
                    <a:bodyPr/>
                    <a:lstStyle/>
                    <a:p>
                      <a:r>
                        <a:rPr lang="en-US" sz="2000" dirty="0" smtClean="0">
                          <a:solidFill>
                            <a:schemeClr val="tx1"/>
                          </a:solidFill>
                        </a:rPr>
                        <a:t>Workload Category (Number of memory intensive applications)</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smtClean="0">
                          <a:solidFill>
                            <a:schemeClr val="tx1"/>
                          </a:solidFill>
                        </a:rPr>
                        <a:t>Average Error</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US" dirty="0" smtClean="0"/>
                        <a:t>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4.3%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US" dirty="0" smtClean="0"/>
                        <a:t>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8.9%</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US" dirty="0" smtClean="0"/>
                        <a:t>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21.2%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US" dirty="0" smtClean="0"/>
                        <a:t>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18.4%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 name="Slide Number Placeholder 5"/>
          <p:cNvSpPr>
            <a:spLocks noGrp="1"/>
          </p:cNvSpPr>
          <p:nvPr>
            <p:ph type="sldNum" sz="quarter" idx="12"/>
          </p:nvPr>
        </p:nvSpPr>
        <p:spPr/>
        <p:txBody>
          <a:bodyPr/>
          <a:lstStyle/>
          <a:p>
            <a:fld id="{2CF4AA75-1AE0-4593-99DD-33F3F40BED72}" type="slidenum">
              <a:rPr lang="en-US" smtClean="0"/>
              <a:pPr/>
              <a:t>107</a:t>
            </a:fld>
            <a:endParaRPr lang="en-US"/>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Initial Ideas</a:t>
            </a:r>
            <a:endParaRPr lang="en-US" dirty="0"/>
          </a:p>
        </p:txBody>
      </p:sp>
      <p:sp>
        <p:nvSpPr>
          <p:cNvPr id="3" name="Content Placeholder 2"/>
          <p:cNvSpPr>
            <a:spLocks noGrp="1"/>
          </p:cNvSpPr>
          <p:nvPr>
            <p:ph idx="1"/>
          </p:nvPr>
        </p:nvSpPr>
        <p:spPr/>
        <p:txBody>
          <a:bodyPr/>
          <a:lstStyle/>
          <a:p>
            <a:r>
              <a:rPr lang="en-US" dirty="0" smtClean="0"/>
              <a:t>Separate slowdown into cache and memory slowdowns</a:t>
            </a:r>
          </a:p>
          <a:p>
            <a:r>
              <a:rPr lang="en-US" dirty="0" smtClean="0"/>
              <a:t>Determine resource allocations based on cache, memory and overall slowdowns</a:t>
            </a:r>
          </a:p>
        </p:txBody>
      </p:sp>
      <p:sp>
        <p:nvSpPr>
          <p:cNvPr id="4" name="Slide Number Placeholder 3"/>
          <p:cNvSpPr>
            <a:spLocks noGrp="1"/>
          </p:cNvSpPr>
          <p:nvPr>
            <p:ph type="sldNum" sz="quarter" idx="12"/>
          </p:nvPr>
        </p:nvSpPr>
        <p:spPr/>
        <p:txBody>
          <a:bodyPr/>
          <a:lstStyle/>
          <a:p>
            <a:fld id="{2CF4AA75-1AE0-4593-99DD-33F3F40BED72}" type="slidenum">
              <a:rPr lang="en-US" smtClean="0"/>
              <a:pPr/>
              <a:t>108</a:t>
            </a:fld>
            <a:endParaRPr lang="en-US"/>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QoS</a:t>
            </a:r>
            <a:r>
              <a:rPr lang="en-US" dirty="0" smtClean="0"/>
              <a:t> in Heterogeneous Systems</a:t>
            </a:r>
            <a:endParaRPr lang="en-US" dirty="0"/>
          </a:p>
        </p:txBody>
      </p:sp>
      <p:sp>
        <p:nvSpPr>
          <p:cNvPr id="3" name="Content Placeholder 2"/>
          <p:cNvSpPr>
            <a:spLocks noGrp="1"/>
          </p:cNvSpPr>
          <p:nvPr>
            <p:ph idx="1"/>
          </p:nvPr>
        </p:nvSpPr>
        <p:spPr/>
        <p:txBody>
          <a:bodyPr>
            <a:normAutofit lnSpcReduction="10000"/>
          </a:bodyPr>
          <a:lstStyle/>
          <a:p>
            <a:r>
              <a:rPr lang="en-US" dirty="0" smtClean="0"/>
              <a:t>Staged memory scheduling </a:t>
            </a:r>
          </a:p>
          <a:p>
            <a:pPr lvl="1"/>
            <a:r>
              <a:rPr lang="en-US" dirty="0" smtClean="0"/>
              <a:t>In collaboration with </a:t>
            </a:r>
            <a:r>
              <a:rPr lang="en-US" dirty="0" err="1" smtClean="0"/>
              <a:t>Rachata</a:t>
            </a:r>
            <a:r>
              <a:rPr lang="en-US" dirty="0" smtClean="0"/>
              <a:t> </a:t>
            </a:r>
            <a:r>
              <a:rPr lang="en-US" dirty="0" err="1" smtClean="0"/>
              <a:t>Ausavarungnirun</a:t>
            </a:r>
            <a:r>
              <a:rPr lang="en-US" dirty="0" smtClean="0"/>
              <a:t>, Kevin Chang and Gabriel Lob</a:t>
            </a:r>
          </a:p>
          <a:p>
            <a:pPr lvl="1"/>
            <a:r>
              <a:rPr lang="en-US" dirty="0" smtClean="0">
                <a:solidFill>
                  <a:srgbClr val="0070C0"/>
                </a:solidFill>
              </a:rPr>
              <a:t>Goal: </a:t>
            </a:r>
            <a:r>
              <a:rPr lang="en-US" i="1" dirty="0" smtClean="0"/>
              <a:t>High performance in CPU-GPU systems</a:t>
            </a:r>
          </a:p>
          <a:p>
            <a:pPr lvl="1"/>
            <a:endParaRPr lang="en-US" dirty="0" smtClean="0"/>
          </a:p>
          <a:p>
            <a:r>
              <a:rPr lang="en-US" dirty="0" smtClean="0"/>
              <a:t>Memory scheduling in heterogeneous systems</a:t>
            </a:r>
          </a:p>
          <a:p>
            <a:pPr lvl="1"/>
            <a:r>
              <a:rPr lang="en-US" dirty="0" smtClean="0"/>
              <a:t>In collaboration with </a:t>
            </a:r>
            <a:r>
              <a:rPr lang="en-US" dirty="0" err="1" smtClean="0"/>
              <a:t>Hiroukui</a:t>
            </a:r>
            <a:r>
              <a:rPr lang="en-US" dirty="0" smtClean="0"/>
              <a:t> </a:t>
            </a:r>
            <a:r>
              <a:rPr lang="en-US" dirty="0" err="1" smtClean="0"/>
              <a:t>Usui</a:t>
            </a:r>
            <a:endParaRPr lang="en-US" dirty="0" smtClean="0"/>
          </a:p>
          <a:p>
            <a:pPr lvl="1"/>
            <a:r>
              <a:rPr lang="en-US" dirty="0" smtClean="0">
                <a:solidFill>
                  <a:srgbClr val="0070C0"/>
                </a:solidFill>
              </a:rPr>
              <a:t>Goal: </a:t>
            </a:r>
            <a:r>
              <a:rPr lang="en-US" i="1" dirty="0" smtClean="0"/>
              <a:t>Meet deadlines for accelerators while improving performance</a:t>
            </a:r>
            <a:endParaRPr lang="en-US" i="1" dirty="0"/>
          </a:p>
        </p:txBody>
      </p:sp>
      <p:sp>
        <p:nvSpPr>
          <p:cNvPr id="4" name="Slide Number Placeholder 3"/>
          <p:cNvSpPr>
            <a:spLocks noGrp="1"/>
          </p:cNvSpPr>
          <p:nvPr>
            <p:ph type="sldNum" sz="quarter" idx="12"/>
          </p:nvPr>
        </p:nvSpPr>
        <p:spPr/>
        <p:txBody>
          <a:bodyPr/>
          <a:lstStyle/>
          <a:p>
            <a:fld id="{2CF4AA75-1AE0-4593-99DD-33F3F40BED72}" type="slidenum">
              <a:rPr lang="en-US" smtClean="0"/>
              <a:pPr/>
              <a:t>109</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Ranking Causes </a:t>
            </a:r>
            <a:br>
              <a:rPr lang="en-US" dirty="0" smtClean="0"/>
            </a:br>
            <a:r>
              <a:rPr lang="en-US" dirty="0" smtClean="0"/>
              <a:t>Unfair Application Slowdowns</a:t>
            </a:r>
            <a:endParaRPr lang="en-US" dirty="0"/>
          </a:p>
        </p:txBody>
      </p:sp>
      <p:sp>
        <p:nvSpPr>
          <p:cNvPr id="3" name="Content Placeholder 2"/>
          <p:cNvSpPr>
            <a:spLocks noGrp="1"/>
          </p:cNvSpPr>
          <p:nvPr>
            <p:ph idx="1"/>
          </p:nvPr>
        </p:nvSpPr>
        <p:spPr>
          <a:xfrm>
            <a:off x="654152" y="1600200"/>
            <a:ext cx="8229600" cy="4525963"/>
          </a:xfrm>
        </p:spPr>
        <p:txBody>
          <a:bodyPr/>
          <a:lstStyle/>
          <a:p>
            <a:r>
              <a:rPr lang="en-US" dirty="0" smtClean="0"/>
              <a:t>Lower-rank applications experience  significant slowdowns</a:t>
            </a:r>
          </a:p>
          <a:p>
            <a:pPr lvl="1"/>
            <a:r>
              <a:rPr lang="en-US" dirty="0" smtClean="0"/>
              <a:t>Low memory service causes slowdown</a:t>
            </a:r>
          </a:p>
          <a:p>
            <a:pPr lvl="1"/>
            <a:r>
              <a:rPr lang="en-US" dirty="0" smtClean="0"/>
              <a:t>Periodic rank shuffling not sufficient</a:t>
            </a:r>
            <a:endParaRPr lang="en-US" dirty="0"/>
          </a:p>
        </p:txBody>
      </p:sp>
      <p:sp>
        <p:nvSpPr>
          <p:cNvPr id="7" name="Rectangle 6"/>
          <p:cNvSpPr/>
          <p:nvPr/>
        </p:nvSpPr>
        <p:spPr>
          <a:xfrm>
            <a:off x="3473552" y="3657600"/>
            <a:ext cx="1219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620000" y="3657600"/>
            <a:ext cx="1219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Chart 9"/>
          <p:cNvGraphicFramePr/>
          <p:nvPr/>
        </p:nvGraphicFramePr>
        <p:xfrm>
          <a:off x="196952" y="1676400"/>
          <a:ext cx="4572000" cy="2667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p:cNvGraphicFramePr/>
          <p:nvPr/>
        </p:nvGraphicFramePr>
        <p:xfrm>
          <a:off x="4572000" y="1676400"/>
          <a:ext cx="4572000" cy="2667000"/>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p:cNvSpPr/>
          <p:nvPr/>
        </p:nvSpPr>
        <p:spPr>
          <a:xfrm>
            <a:off x="3473552" y="2971800"/>
            <a:ext cx="1371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72400" y="2971800"/>
            <a:ext cx="1371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Chart 15"/>
          <p:cNvGraphicFramePr/>
          <p:nvPr/>
        </p:nvGraphicFramePr>
        <p:xfrm>
          <a:off x="120752" y="4124325"/>
          <a:ext cx="4167187" cy="258127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 name="Chart 16"/>
          <p:cNvGraphicFramePr/>
          <p:nvPr/>
        </p:nvGraphicFramePr>
        <p:xfrm>
          <a:off x="4692752" y="4114800"/>
          <a:ext cx="4167187" cy="2581275"/>
        </p:xfrm>
        <a:graphic>
          <a:graphicData uri="http://schemas.openxmlformats.org/drawingml/2006/chart">
            <c:chart xmlns:c="http://schemas.openxmlformats.org/drawingml/2006/chart" xmlns:r="http://schemas.openxmlformats.org/officeDocument/2006/relationships" r:id="rId7"/>
          </a:graphicData>
        </a:graphic>
      </p:graphicFrame>
      <p:sp>
        <p:nvSpPr>
          <p:cNvPr id="18" name="TextBox 17"/>
          <p:cNvSpPr txBox="1"/>
          <p:nvPr/>
        </p:nvSpPr>
        <p:spPr>
          <a:xfrm>
            <a:off x="1720952" y="1428690"/>
            <a:ext cx="1371600" cy="400110"/>
          </a:xfrm>
          <a:prstGeom prst="rect">
            <a:avLst/>
          </a:prstGeom>
          <a:noFill/>
        </p:spPr>
        <p:txBody>
          <a:bodyPr wrap="square" rtlCol="0">
            <a:spAutoFit/>
          </a:bodyPr>
          <a:lstStyle/>
          <a:p>
            <a:pPr algn="ctr"/>
            <a:r>
              <a:rPr lang="en-US" sz="2000" dirty="0" err="1" smtClean="0"/>
              <a:t>astar</a:t>
            </a:r>
            <a:endParaRPr lang="en-US" sz="2000" dirty="0"/>
          </a:p>
        </p:txBody>
      </p:sp>
      <p:sp>
        <p:nvSpPr>
          <p:cNvPr id="19" name="TextBox 18"/>
          <p:cNvSpPr txBox="1"/>
          <p:nvPr/>
        </p:nvSpPr>
        <p:spPr>
          <a:xfrm>
            <a:off x="6216752" y="1447800"/>
            <a:ext cx="1295400" cy="400110"/>
          </a:xfrm>
          <a:prstGeom prst="rect">
            <a:avLst/>
          </a:prstGeom>
          <a:noFill/>
        </p:spPr>
        <p:txBody>
          <a:bodyPr wrap="square" rtlCol="0">
            <a:spAutoFit/>
          </a:bodyPr>
          <a:lstStyle/>
          <a:p>
            <a:pPr algn="ctr"/>
            <a:r>
              <a:rPr lang="en-US" sz="2000" dirty="0" err="1" smtClean="0"/>
              <a:t>soplex</a:t>
            </a:r>
            <a:endParaRPr lang="en-US" sz="2000" dirty="0"/>
          </a:p>
        </p:txBody>
      </p:sp>
      <p:sp>
        <p:nvSpPr>
          <p:cNvPr id="15" name="Slide Number Placeholder 14"/>
          <p:cNvSpPr>
            <a:spLocks noGrp="1"/>
          </p:cNvSpPr>
          <p:nvPr>
            <p:ph type="sldNum" sz="quarter" idx="12"/>
          </p:nvPr>
        </p:nvSpPr>
        <p:spPr>
          <a:xfrm>
            <a:off x="7010400" y="6492875"/>
            <a:ext cx="2133600" cy="365125"/>
          </a:xfrm>
        </p:spPr>
        <p:txBody>
          <a:bodyPr/>
          <a:lstStyle/>
          <a:p>
            <a:fld id="{B6F15528-21DE-4FAA-801E-634DDDAF4B2B}" type="slidenum">
              <a:rPr lang="en-US" smtClean="0"/>
              <a:pPr/>
              <a:t>11</a:t>
            </a:fld>
            <a:endParaRPr lang="en-US" dirty="0"/>
          </a:p>
        </p:txBody>
      </p:sp>
      <p:sp>
        <p:nvSpPr>
          <p:cNvPr id="21" name="Rectangle 20"/>
          <p:cNvSpPr/>
          <p:nvPr/>
        </p:nvSpPr>
        <p:spPr>
          <a:xfrm>
            <a:off x="32" y="1555532"/>
            <a:ext cx="9143968" cy="4997668"/>
          </a:xfrm>
          <a:prstGeom prst="rect">
            <a:avLst/>
          </a:prstGeom>
          <a:solidFill>
            <a:srgbClr val="FFFFFF">
              <a:lumMod val="95000"/>
              <a:alpha val="73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ahoma"/>
              <a:ea typeface="+mn-ea"/>
              <a:cs typeface="+mn-cs"/>
            </a:endParaRPr>
          </a:p>
        </p:txBody>
      </p:sp>
      <p:sp>
        <p:nvSpPr>
          <p:cNvPr id="22" name="TextBox 21"/>
          <p:cNvSpPr txBox="1"/>
          <p:nvPr/>
        </p:nvSpPr>
        <p:spPr>
          <a:xfrm>
            <a:off x="228600" y="4998928"/>
            <a:ext cx="8714936" cy="1554272"/>
          </a:xfrm>
          <a:prstGeom prst="rect">
            <a:avLst/>
          </a:prstGeom>
          <a:solidFill>
            <a:schemeClr val="bg1"/>
          </a:solidFill>
          <a:ln w="25400">
            <a:solidFill>
              <a:schemeClr val="tx1"/>
            </a:solidFill>
          </a:ln>
        </p:spPr>
        <p:txBody>
          <a:bodyPr wrap="square" anchor="ctr">
            <a:spAutoFit/>
          </a:bodyPr>
          <a:lstStyle/>
          <a:p>
            <a:pPr algn="ctr">
              <a:defRPr/>
            </a:pPr>
            <a:endParaRPr lang="en-US" sz="3000" dirty="0" smtClean="0">
              <a:solidFill>
                <a:srgbClr val="C00000"/>
              </a:solidFill>
              <a:latin typeface="Tahoma" pitchFamily="34" charset="0"/>
              <a:ea typeface="Tahoma" pitchFamily="34" charset="0"/>
              <a:cs typeface="Tahoma" pitchFamily="34" charset="0"/>
            </a:endParaRPr>
          </a:p>
          <a:p>
            <a:pPr algn="ctr">
              <a:defRPr/>
            </a:pPr>
            <a:r>
              <a:rPr lang="en-US" sz="3500" dirty="0" smtClean="0">
                <a:solidFill>
                  <a:srgbClr val="C00000"/>
                </a:solidFill>
                <a:latin typeface="+mj-lt"/>
                <a:ea typeface="Tahoma" pitchFamily="34" charset="0"/>
                <a:cs typeface="Tahoma" pitchFamily="34" charset="0"/>
              </a:rPr>
              <a:t>Grouping offers lower unfairness than ranking</a:t>
            </a:r>
          </a:p>
          <a:p>
            <a:pPr algn="ctr">
              <a:defRPr/>
            </a:pPr>
            <a:endParaRPr lang="en-US" sz="3000" dirty="0">
              <a:solidFill>
                <a:srgbClr val="C00000"/>
              </a:solidFill>
              <a:latin typeface="Tahoma" pitchFamily="34" charset="0"/>
              <a:ea typeface="Tahoma" pitchFamily="34" charset="0"/>
              <a:cs typeface="Tahoma" pitchFamily="34" charset="0"/>
            </a:endParaRPr>
          </a:p>
        </p:txBody>
      </p:sp>
      <p:pic>
        <p:nvPicPr>
          <p:cNvPr id="20" name="~PP807.WAV">
            <a:hlinkClick r:id="" action="ppaction://media"/>
          </p:cNvPr>
          <p:cNvPicPr>
            <a:picLocks noRot="1" noChangeAspect="1"/>
          </p:cNvPicPr>
          <p:nvPr>
            <a:wavAudioFile r:embed="rId2" name="~PP807.WAV"/>
          </p:nvPr>
        </p:nvPicPr>
        <p:blipFill>
          <a:blip r:embed="rId8" cstate="print"/>
          <a:stretch>
            <a:fillRect/>
          </a:stretch>
        </p:blipFill>
        <p:spPr>
          <a:xfrm>
            <a:off x="8696325" y="6410325"/>
            <a:ext cx="304800" cy="304800"/>
          </a:xfrm>
          <a:prstGeom prst="rect">
            <a:avLst/>
          </a:prstGeom>
        </p:spPr>
      </p:pic>
    </p:spTree>
    <p:custDataLst>
      <p:tags r:id="rId1"/>
    </p:custDataLst>
  </p:cSld>
  <p:clrMapOvr>
    <a:masterClrMapping/>
  </p:clrMapOvr>
  <p:transition advTm="2649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hidden"/>
                                      </p:to>
                                    </p:set>
                                  </p:childTnLst>
                                </p:cTn>
                              </p:par>
                              <p:par>
                                <p:cTn id="15" presetID="22" presetClass="entr" presetSubtype="4" fill="hold" grpId="0" nodeType="withEffect">
                                  <p:stCondLst>
                                    <p:cond delay="0"/>
                                  </p:stCondLst>
                                  <p:childTnLst>
                                    <p:set>
                                      <p:cBhvr>
                                        <p:cTn id="16"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wipe(down)">
                                      <p:cBhvr>
                                        <p:cTn id="17" dur="500"/>
                                        <p:tgtEl>
                                          <p:spTgt spid="10">
                                            <p:graphicEl>
                                              <a:chart seriesIdx="-3" categoryIdx="-3" bldStep="gridLegend"/>
                                            </p:graphicEl>
                                          </p:spTgt>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par>
                                <p:cTn id="20" presetID="1" presetClass="entr" presetSubtype="0" fill="hold" grpId="1"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graphicEl>
                                              <a:chart seriesIdx="0" categoryIdx="-4" bldStep="series"/>
                                            </p:graphicEl>
                                          </p:spTgt>
                                        </p:tgtEl>
                                        <p:attrNameLst>
                                          <p:attrName>style.visibility</p:attrName>
                                        </p:attrNameLst>
                                      </p:cBhvr>
                                      <p:to>
                                        <p:strVal val="visible"/>
                                      </p:to>
                                    </p:set>
                                    <p:animEffect transition="in" filter="wipe(down)">
                                      <p:cBhvr>
                                        <p:cTn id="26" dur="500"/>
                                        <p:tgtEl>
                                          <p:spTgt spid="10">
                                            <p:graphicEl>
                                              <a:chart seriesIdx="0" categoryIdx="-4" bldStep="series"/>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graphicEl>
                                              <a:chart seriesIdx="1" categoryIdx="-4" bldStep="series"/>
                                            </p:graphicEl>
                                          </p:spTgt>
                                        </p:tgtEl>
                                        <p:attrNameLst>
                                          <p:attrName>style.visibility</p:attrName>
                                        </p:attrNameLst>
                                      </p:cBhvr>
                                      <p:to>
                                        <p:strVal val="visible"/>
                                      </p:to>
                                    </p:set>
                                    <p:animEffect transition="in" filter="wipe(down)">
                                      <p:cBhvr>
                                        <p:cTn id="31" dur="500"/>
                                        <p:tgtEl>
                                          <p:spTgt spid="10">
                                            <p:graphicEl>
                                              <a:chart seriesIdx="1" categoryIdx="-4" bldStep="series"/>
                                            </p:graphicEl>
                                          </p:spTgt>
                                        </p:tgtEl>
                                      </p:cBhvr>
                                    </p:animEffect>
                                  </p:childTnLst>
                                </p:cTn>
                              </p:par>
                              <p:par>
                                <p:cTn id="32" presetID="1" presetClass="exit"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1">
                                            <p:graphicEl>
                                              <a:chart seriesIdx="-3" categoryIdx="-3" bldStep="gridLegend"/>
                                            </p:graphicEl>
                                          </p:spTgt>
                                        </p:tgtEl>
                                        <p:attrNameLst>
                                          <p:attrName>style.visibility</p:attrName>
                                        </p:attrNameLst>
                                      </p:cBhvr>
                                      <p:to>
                                        <p:strVal val="visible"/>
                                      </p:to>
                                    </p:set>
                                    <p:animEffect transition="in" filter="wipe(down)">
                                      <p:cBhvr>
                                        <p:cTn id="38" dur="500"/>
                                        <p:tgtEl>
                                          <p:spTgt spid="11">
                                            <p:graphicEl>
                                              <a:chart seriesIdx="-3" categoryIdx="-3" bldStep="gridLegend"/>
                                            </p:graphicEl>
                                          </p:spTgt>
                                        </p:tgtEl>
                                      </p:cBhvr>
                                    </p:animEffec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graphicEl>
                                              <a:chart seriesIdx="0" categoryIdx="-4" bldStep="series"/>
                                            </p:graphicEl>
                                          </p:spTgt>
                                        </p:tgtEl>
                                        <p:attrNameLst>
                                          <p:attrName>style.visibility</p:attrName>
                                        </p:attrNameLst>
                                      </p:cBhvr>
                                      <p:to>
                                        <p:strVal val="visible"/>
                                      </p:to>
                                    </p:set>
                                    <p:animEffect transition="in" filter="wipe(down)">
                                      <p:cBhvr>
                                        <p:cTn id="47" dur="500"/>
                                        <p:tgtEl>
                                          <p:spTgt spid="11">
                                            <p:graphicEl>
                                              <a:chart seriesIdx="0" categoryIdx="-4" bldStep="series"/>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1">
                                            <p:graphicEl>
                                              <a:chart seriesIdx="1" categoryIdx="-4" bldStep="series"/>
                                            </p:graphicEl>
                                          </p:spTgt>
                                        </p:tgtEl>
                                        <p:attrNameLst>
                                          <p:attrName>style.visibility</p:attrName>
                                        </p:attrNameLst>
                                      </p:cBhvr>
                                      <p:to>
                                        <p:strVal val="visible"/>
                                      </p:to>
                                    </p:set>
                                    <p:animEffect transition="in" filter="wipe(down)">
                                      <p:cBhvr>
                                        <p:cTn id="52" dur="500"/>
                                        <p:tgtEl>
                                          <p:spTgt spid="11">
                                            <p:graphicEl>
                                              <a:chart seriesIdx="1" categoryIdx="-4" bldStep="series"/>
                                            </p:graphicEl>
                                          </p:spTgt>
                                        </p:tgtEl>
                                      </p:cBhvr>
                                    </p:animEffect>
                                  </p:childTnLst>
                                </p:cTn>
                              </p:par>
                              <p:par>
                                <p:cTn id="53" presetID="1" presetClass="exit"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67" fill="hold" display="0">
                  <p:stCondLst>
                    <p:cond delay="indefinite"/>
                  </p:stCondLst>
                  <p:endCondLst>
                    <p:cond evt="onPrev" delay="0">
                      <p:tgtEl>
                        <p:sldTgt/>
                      </p:tgtEl>
                    </p:cond>
                    <p:cond evt="onStopAudio" delay="0">
                      <p:tgtEl>
                        <p:sldTgt/>
                      </p:tgtEl>
                    </p:cond>
                  </p:endCondLst>
                </p:cTn>
                <p:tgtEl>
                  <p:spTgt spid="20"/>
                </p:tgtEl>
              </p:cMediaNode>
            </p:audio>
          </p:childTnLst>
        </p:cTn>
      </p:par>
    </p:tnLst>
    <p:bldLst>
      <p:bldP spid="3" grpId="0" build="p"/>
      <p:bldGraphic spid="10" grpId="0">
        <p:bldSub>
          <a:bldChart bld="series"/>
        </p:bldSub>
      </p:bldGraphic>
      <p:bldGraphic spid="11" grpId="0" uiExpand="1">
        <p:bldSub>
          <a:bldChart bld="series"/>
        </p:bldSub>
      </p:bldGraphic>
      <p:bldP spid="12" grpId="0" animBg="1"/>
      <p:bldP spid="12" grpId="1" animBg="1"/>
      <p:bldP spid="13" grpId="0" animBg="1"/>
      <p:bldP spid="13" grpId="1" uiExpand="1" animBg="1"/>
      <p:bldGraphic spid="16" grpId="0">
        <p:bldAsOne/>
      </p:bldGraphic>
      <p:bldGraphic spid="17" grpId="0">
        <p:bldAsOne/>
      </p:bldGraphic>
      <p:bldP spid="18" grpId="0"/>
      <p:bldP spid="19" grpId="0" uiExpand="1"/>
      <p:bldP spid="21" grpId="0" animBg="1"/>
      <p:bldP spid="2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Publications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2CF4AA75-1AE0-4593-99DD-33F3F40BED72}" type="slidenum">
              <a:rPr lang="en-US" smtClean="0"/>
              <a:pPr/>
              <a:t>110</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Problems with Previous </a:t>
            </a:r>
            <a:br>
              <a:rPr lang="en-US" dirty="0" smtClean="0"/>
            </a:br>
            <a:r>
              <a:rPr lang="en-US" dirty="0" smtClean="0"/>
              <a:t>Application-Aware Memory Schedulers</a:t>
            </a:r>
            <a:endParaRPr lang="en-US" dirty="0"/>
          </a:p>
        </p:txBody>
      </p:sp>
      <p:sp>
        <p:nvSpPr>
          <p:cNvPr id="3" name="Content Placeholder 2"/>
          <p:cNvSpPr>
            <a:spLocks noGrp="1"/>
          </p:cNvSpPr>
          <p:nvPr>
            <p:ph idx="1"/>
          </p:nvPr>
        </p:nvSpPr>
        <p:spPr/>
        <p:txBody>
          <a:bodyPr/>
          <a:lstStyle/>
          <a:p>
            <a:r>
              <a:rPr lang="en-US" dirty="0" smtClean="0"/>
              <a:t>Hardware Complexity</a:t>
            </a:r>
          </a:p>
          <a:p>
            <a:pPr lvl="1"/>
            <a:r>
              <a:rPr lang="en-US" dirty="0" smtClean="0"/>
              <a:t>Ranking incurs high hardware cost</a:t>
            </a:r>
          </a:p>
          <a:p>
            <a:pPr>
              <a:buNone/>
            </a:pPr>
            <a:endParaRPr lang="en-US" dirty="0" smtClean="0"/>
          </a:p>
          <a:p>
            <a:r>
              <a:rPr lang="en-US" dirty="0" smtClean="0"/>
              <a:t>Unfair slowdowns of some applications</a:t>
            </a:r>
          </a:p>
          <a:p>
            <a:pPr lvl="1"/>
            <a:r>
              <a:rPr lang="en-US" dirty="0" smtClean="0"/>
              <a:t>Ranking causes unfairness</a:t>
            </a:r>
            <a:endParaRPr lang="en-US" dirty="0"/>
          </a:p>
        </p:txBody>
      </p:sp>
      <p:sp>
        <p:nvSpPr>
          <p:cNvPr id="7" name="Rectangle 6"/>
          <p:cNvSpPr/>
          <p:nvPr/>
        </p:nvSpPr>
        <p:spPr>
          <a:xfrm>
            <a:off x="32" y="1600200"/>
            <a:ext cx="9143968" cy="5257800"/>
          </a:xfrm>
          <a:prstGeom prst="rect">
            <a:avLst/>
          </a:prstGeom>
          <a:solidFill>
            <a:srgbClr val="FFFFFF">
              <a:lumMod val="95000"/>
              <a:alpha val="72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ahoma"/>
              <a:ea typeface="+mn-ea"/>
              <a:cs typeface="+mn-cs"/>
            </a:endParaRPr>
          </a:p>
        </p:txBody>
      </p:sp>
      <p:sp>
        <p:nvSpPr>
          <p:cNvPr id="8" name="TextBox 7"/>
          <p:cNvSpPr txBox="1"/>
          <p:nvPr/>
        </p:nvSpPr>
        <p:spPr>
          <a:xfrm>
            <a:off x="304799" y="4515652"/>
            <a:ext cx="8610601" cy="2031325"/>
          </a:xfrm>
          <a:prstGeom prst="rect">
            <a:avLst/>
          </a:prstGeom>
          <a:solidFill>
            <a:srgbClr val="FFFFFF"/>
          </a:solidFill>
          <a:ln w="25400">
            <a:solidFill>
              <a:srgbClr val="000000"/>
            </a:solidFill>
          </a:ln>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smtClean="0">
              <a:ln>
                <a:noFill/>
              </a:ln>
              <a:solidFill>
                <a:srgbClr val="C00000"/>
              </a:solidFill>
              <a:effectLst/>
              <a:uLnTx/>
              <a:uFillTx/>
              <a:latin typeface="Tahoma"/>
              <a:ea typeface="Tahoma" pitchFamily="34" charset="0"/>
              <a:cs typeface="Tahoma"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300" b="0" i="0" u="none" strike="noStrike" kern="0" cap="none" spc="0" normalizeH="0" baseline="0" noProof="0" dirty="0" smtClean="0">
                <a:ln>
                  <a:noFill/>
                </a:ln>
                <a:solidFill>
                  <a:srgbClr val="C00000"/>
                </a:solidFill>
                <a:effectLst/>
                <a:uLnTx/>
                <a:uFillTx/>
                <a:latin typeface="+mj-lt"/>
                <a:ea typeface="Tahoma" pitchFamily="34" charset="0"/>
                <a:cs typeface="Tahoma" pitchFamily="34" charset="0"/>
              </a:rPr>
              <a:t>Our Goal: Design a memory scheduler with</a:t>
            </a:r>
          </a:p>
          <a:p>
            <a:pPr marL="0" marR="0" lvl="0" indent="0" algn="ctr" defTabSz="914400" eaLnBrk="1" fontAlgn="auto" latinLnBrk="0" hangingPunct="1">
              <a:lnSpc>
                <a:spcPct val="100000"/>
              </a:lnSpc>
              <a:spcBef>
                <a:spcPts val="0"/>
              </a:spcBef>
              <a:spcAft>
                <a:spcPts val="0"/>
              </a:spcAft>
              <a:buClrTx/>
              <a:buSzTx/>
              <a:buFontTx/>
              <a:buNone/>
              <a:tabLst/>
              <a:defRPr/>
            </a:pPr>
            <a:r>
              <a:rPr lang="en-US" sz="3300" i="1" kern="0" dirty="0" smtClean="0">
                <a:solidFill>
                  <a:srgbClr val="C00000"/>
                </a:solidFill>
                <a:latin typeface="+mj-lt"/>
                <a:ea typeface="Tahoma" pitchFamily="34" charset="0"/>
                <a:cs typeface="Tahoma" pitchFamily="34" charset="0"/>
              </a:rPr>
              <a:t>Low Complexity, High Performance, and Fairness</a:t>
            </a:r>
            <a:endParaRPr kumimoji="0" lang="en-US" sz="3300" b="0" i="1" u="none" strike="noStrike" kern="0" cap="none" spc="0" normalizeH="0" baseline="0" noProof="0" dirty="0" smtClean="0">
              <a:ln>
                <a:noFill/>
              </a:ln>
              <a:solidFill>
                <a:srgbClr val="C00000"/>
              </a:solidFill>
              <a:effectLst/>
              <a:uLnTx/>
              <a:uFillTx/>
              <a:latin typeface="+mj-lt"/>
              <a:ea typeface="Tahoma" pitchFamily="34" charset="0"/>
              <a:cs typeface="Tahoma"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C00000"/>
              </a:solidFill>
              <a:effectLst/>
              <a:uLnTx/>
              <a:uFillTx/>
              <a:latin typeface="Tahoma"/>
              <a:ea typeface="Tahoma" pitchFamily="34" charset="0"/>
              <a:cs typeface="Tahoma" pitchFamily="34" charset="0"/>
            </a:endParaRPr>
          </a:p>
        </p:txBody>
      </p:sp>
      <p:sp>
        <p:nvSpPr>
          <p:cNvPr id="6" name="Slide Number Placeholder 5"/>
          <p:cNvSpPr>
            <a:spLocks noGrp="1"/>
          </p:cNvSpPr>
          <p:nvPr>
            <p:ph type="sldNum" sz="quarter" idx="12"/>
          </p:nvPr>
        </p:nvSpPr>
        <p:spPr>
          <a:xfrm>
            <a:off x="6934200" y="6448207"/>
            <a:ext cx="2133600" cy="365125"/>
          </a:xfrm>
        </p:spPr>
        <p:txBody>
          <a:bodyPr/>
          <a:lstStyle/>
          <a:p>
            <a:fld id="{B6F15528-21DE-4FAA-801E-634DDDAF4B2B}" type="slidenum">
              <a:rPr lang="en-US" smtClean="0"/>
              <a:pPr/>
              <a:t>12</a:t>
            </a:fld>
            <a:endParaRPr lang="en-US" dirty="0"/>
          </a:p>
        </p:txBody>
      </p:sp>
      <p:pic>
        <p:nvPicPr>
          <p:cNvPr id="9" name="~PP2332.WAV">
            <a:hlinkClick r:id="" action="ppaction://media"/>
          </p:cNvPr>
          <p:cNvPicPr>
            <a:picLocks noRot="1" noChangeAspect="1"/>
          </p:cNvPicPr>
          <p:nvPr>
            <a:wavAudioFile r:embed="rId1" name="~PP2332.WAV"/>
          </p:nvPr>
        </p:nvPicPr>
        <p:blipFill>
          <a:blip r:embed="rId3" cstate="print"/>
          <a:stretch>
            <a:fillRect/>
          </a:stretch>
        </p:blipFill>
        <p:spPr>
          <a:xfrm>
            <a:off x="8696325" y="6410325"/>
            <a:ext cx="304800" cy="304800"/>
          </a:xfrm>
          <a:prstGeom prst="rect">
            <a:avLst/>
          </a:prstGeom>
        </p:spPr>
      </p:pic>
    </p:spTree>
  </p:cSld>
  <p:clrMapOvr>
    <a:masterClrMapping/>
  </p:clrMapOvr>
  <p:transition advTm="101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Towards a New Scheduler Design</a:t>
            </a:r>
            <a:endParaRPr lang="en-US" dirty="0"/>
          </a:p>
        </p:txBody>
      </p:sp>
      <p:sp>
        <p:nvSpPr>
          <p:cNvPr id="3" name="Content Placeholder 2"/>
          <p:cNvSpPr>
            <a:spLocks noGrp="1"/>
          </p:cNvSpPr>
          <p:nvPr>
            <p:ph idx="1"/>
          </p:nvPr>
        </p:nvSpPr>
        <p:spPr>
          <a:xfrm>
            <a:off x="457200" y="1600201"/>
            <a:ext cx="8229600" cy="1905000"/>
          </a:xfrm>
        </p:spPr>
        <p:txBody>
          <a:bodyPr>
            <a:normAutofit fontScale="92500" lnSpcReduction="20000"/>
          </a:bodyPr>
          <a:lstStyle/>
          <a:p>
            <a:r>
              <a:rPr lang="en-US" dirty="0" smtClean="0"/>
              <a:t>Monitor applications that have a number of consecutive requests served</a:t>
            </a:r>
          </a:p>
          <a:p>
            <a:pPr>
              <a:buNone/>
            </a:pPr>
            <a:endParaRPr lang="en-US" dirty="0" smtClean="0"/>
          </a:p>
          <a:p>
            <a:r>
              <a:rPr lang="en-US" dirty="0" smtClean="0"/>
              <a:t>Blacklist such applications</a:t>
            </a:r>
          </a:p>
          <a:p>
            <a:pPr>
              <a:buNone/>
            </a:pPr>
            <a:endParaRPr lang="en-US" dirty="0" smtClean="0"/>
          </a:p>
          <a:p>
            <a:endParaRPr lang="en-US" dirty="0" smtClean="0"/>
          </a:p>
        </p:txBody>
      </p:sp>
      <p:sp>
        <p:nvSpPr>
          <p:cNvPr id="5" name="TextBox 4"/>
          <p:cNvSpPr txBox="1"/>
          <p:nvPr/>
        </p:nvSpPr>
        <p:spPr>
          <a:xfrm>
            <a:off x="381000" y="1605424"/>
            <a:ext cx="9144000" cy="2092881"/>
          </a:xfrm>
          <a:prstGeom prst="rect">
            <a:avLst/>
          </a:prstGeom>
          <a:noFill/>
          <a:ln w="25400">
            <a:noFill/>
          </a:ln>
        </p:spPr>
        <p:txBody>
          <a:bodyPr wrap="square" anchor="b">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smtClean="0">
              <a:ln>
                <a:noFill/>
              </a:ln>
              <a:solidFill>
                <a:srgbClr val="C00000"/>
              </a:solidFill>
              <a:effectLst/>
              <a:uLnTx/>
              <a:uFillTx/>
              <a:latin typeface="Tahoma"/>
              <a:ea typeface="Tahoma" pitchFamily="34" charset="0"/>
              <a:cs typeface="Tahoma"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3500" b="0" i="0" u="none" strike="noStrike" kern="0" cap="none" spc="0" normalizeH="0" baseline="0" noProof="0" dirty="0" smtClean="0">
                <a:ln>
                  <a:noFill/>
                </a:ln>
                <a:solidFill>
                  <a:srgbClr val="C00000"/>
                </a:solidFill>
                <a:effectLst/>
                <a:uLnTx/>
                <a:uFillTx/>
                <a:latin typeface="Tahoma"/>
                <a:ea typeface="Tahoma" pitchFamily="34" charset="0"/>
                <a:cs typeface="Tahoma" pitchFamily="34" charset="0"/>
              </a:rPr>
              <a:t>1. Simple Grouping Mechanism</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500" b="0" i="1" u="none" strike="noStrike" kern="0" cap="none" spc="0" normalizeH="0" baseline="0" noProof="0" dirty="0" smtClean="0">
              <a:ln>
                <a:noFill/>
              </a:ln>
              <a:solidFill>
                <a:srgbClr val="C00000"/>
              </a:solidFill>
              <a:effectLst/>
              <a:uLnTx/>
              <a:uFillTx/>
              <a:latin typeface="Tahoma"/>
              <a:ea typeface="Tahoma" pitchFamily="34" charset="0"/>
              <a:cs typeface="Tahoma"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C00000"/>
              </a:solidFill>
              <a:effectLst/>
              <a:uLnTx/>
              <a:uFillTx/>
              <a:latin typeface="Tahoma"/>
              <a:ea typeface="Tahoma" pitchFamily="34" charset="0"/>
              <a:cs typeface="Tahoma" pitchFamily="34" charset="0"/>
            </a:endParaRPr>
          </a:p>
        </p:txBody>
      </p:sp>
      <p:sp>
        <p:nvSpPr>
          <p:cNvPr id="6" name="TextBox 5"/>
          <p:cNvSpPr txBox="1"/>
          <p:nvPr/>
        </p:nvSpPr>
        <p:spPr>
          <a:xfrm>
            <a:off x="381000" y="3926919"/>
            <a:ext cx="9144000" cy="2092881"/>
          </a:xfrm>
          <a:prstGeom prst="rect">
            <a:avLst/>
          </a:prstGeom>
          <a:noFill/>
          <a:ln w="25400">
            <a:noFill/>
          </a:ln>
        </p:spPr>
        <p:txBody>
          <a:bodyPr wrap="square" anchor="b">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smtClean="0">
              <a:ln>
                <a:noFill/>
              </a:ln>
              <a:solidFill>
                <a:srgbClr val="C00000"/>
              </a:solidFill>
              <a:effectLst/>
              <a:uLnTx/>
              <a:uFillTx/>
              <a:latin typeface="Tahoma"/>
              <a:ea typeface="Tahoma" pitchFamily="34" charset="0"/>
              <a:cs typeface="Tahoma"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3500" b="0" i="0" u="none" strike="noStrike" kern="0" cap="none" spc="0" normalizeH="0" baseline="0" noProof="0" dirty="0" smtClean="0">
                <a:ln>
                  <a:noFill/>
                </a:ln>
                <a:solidFill>
                  <a:srgbClr val="C00000"/>
                </a:solidFill>
                <a:effectLst/>
                <a:uLnTx/>
                <a:uFillTx/>
                <a:latin typeface="Tahoma"/>
                <a:ea typeface="Tahoma" pitchFamily="34" charset="0"/>
                <a:cs typeface="Tahoma" pitchFamily="34" charset="0"/>
              </a:rPr>
              <a:t>2. Enforcing Priorities Based</a:t>
            </a:r>
            <a:r>
              <a:rPr kumimoji="0" lang="en-US" sz="3500" b="0" i="0" u="none" strike="noStrike" kern="0" cap="none" spc="0" normalizeH="0" noProof="0" dirty="0" smtClean="0">
                <a:ln>
                  <a:noFill/>
                </a:ln>
                <a:solidFill>
                  <a:srgbClr val="C00000"/>
                </a:solidFill>
                <a:effectLst/>
                <a:uLnTx/>
                <a:uFillTx/>
                <a:latin typeface="Tahoma"/>
                <a:ea typeface="Tahoma" pitchFamily="34" charset="0"/>
                <a:cs typeface="Tahoma" pitchFamily="34" charset="0"/>
              </a:rPr>
              <a:t> On Grouping</a:t>
            </a:r>
            <a:endParaRPr kumimoji="0" lang="en-US" sz="3500" b="0" i="0" u="none" strike="noStrike" kern="0" cap="none" spc="0" normalizeH="0" baseline="0" noProof="0" dirty="0" smtClean="0">
              <a:ln>
                <a:noFill/>
              </a:ln>
              <a:solidFill>
                <a:srgbClr val="C00000"/>
              </a:solidFill>
              <a:effectLst/>
              <a:uLnTx/>
              <a:uFillTx/>
              <a:latin typeface="Tahoma"/>
              <a:ea typeface="Tahoma" pitchFamily="34" charset="0"/>
              <a:cs typeface="Tahoma"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500" b="0" i="1" u="none" strike="noStrike" kern="0" cap="none" spc="0" normalizeH="0" baseline="0" noProof="0" dirty="0" smtClean="0">
              <a:ln>
                <a:noFill/>
              </a:ln>
              <a:solidFill>
                <a:srgbClr val="C00000"/>
              </a:solidFill>
              <a:effectLst/>
              <a:uLnTx/>
              <a:uFillTx/>
              <a:latin typeface="Tahoma"/>
              <a:ea typeface="Tahoma" pitchFamily="34" charset="0"/>
              <a:cs typeface="Tahoma"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C00000"/>
              </a:solidFill>
              <a:effectLst/>
              <a:uLnTx/>
              <a:uFillTx/>
              <a:latin typeface="Tahoma"/>
              <a:ea typeface="Tahoma" pitchFamily="34" charset="0"/>
              <a:cs typeface="Tahoma" pitchFamily="34" charset="0"/>
            </a:endParaRPr>
          </a:p>
        </p:txBody>
      </p:sp>
      <p:sp>
        <p:nvSpPr>
          <p:cNvPr id="7" name="Content Placeholder 2"/>
          <p:cNvSpPr txBox="1">
            <a:spLocks/>
          </p:cNvSpPr>
          <p:nvPr/>
        </p:nvSpPr>
        <p:spPr>
          <a:xfrm>
            <a:off x="457200" y="3880340"/>
            <a:ext cx="8229600" cy="1905000"/>
          </a:xfrm>
          <a:prstGeom prst="rect">
            <a:avLst/>
          </a:prstGeom>
        </p:spPr>
        <p:txBody>
          <a:bodyPr vert="horz" lIns="91440" tIns="45720" rIns="91440" bIns="45720" rtlCol="0">
            <a:normAutofit fontScale="92500"/>
          </a:bodyPr>
          <a:lstStyle/>
          <a:p>
            <a:pPr marL="342900" lvl="0" indent="-342900">
              <a:spcBef>
                <a:spcPct val="20000"/>
              </a:spcBef>
              <a:buFont typeface="Arial" pitchFamily="34" charset="0"/>
              <a:buChar char="•"/>
            </a:pPr>
            <a:r>
              <a:rPr lang="en-US" sz="3200" dirty="0" smtClean="0">
                <a:solidFill>
                  <a:prstClr val="black"/>
                </a:solidFill>
                <a:latin typeface="+mj-lt"/>
                <a:ea typeface="Tahoma" pitchFamily="34" charset="0"/>
                <a:cs typeface="Tahoma" pitchFamily="34" charset="0"/>
              </a:rPr>
              <a:t>Prioritize requests of non-blacklisted applications</a:t>
            </a:r>
          </a:p>
          <a:p>
            <a:pPr marL="342900" lvl="0" indent="-342900">
              <a:spcBef>
                <a:spcPct val="20000"/>
              </a:spcBef>
            </a:pPr>
            <a:endParaRPr lang="en-US" sz="3200" dirty="0" smtClean="0">
              <a:solidFill>
                <a:prstClr val="black"/>
              </a:solidFill>
              <a:latin typeface="+mj-lt"/>
              <a:ea typeface="Tahoma" pitchFamily="34" charset="0"/>
              <a:cs typeface="Tahoma" pitchFamily="34" charset="0"/>
            </a:endParaRPr>
          </a:p>
          <a:p>
            <a:pPr marL="342900" lvl="0" indent="-342900">
              <a:spcBef>
                <a:spcPct val="20000"/>
              </a:spcBef>
              <a:buFont typeface="Arial" pitchFamily="34" charset="0"/>
              <a:buChar char="•"/>
            </a:pPr>
            <a:r>
              <a:rPr lang="en-US" sz="3200" dirty="0" smtClean="0">
                <a:solidFill>
                  <a:prstClr val="black"/>
                </a:solidFill>
                <a:latin typeface="+mj-lt"/>
                <a:ea typeface="Tahoma" pitchFamily="34" charset="0"/>
                <a:cs typeface="Tahoma" pitchFamily="34" charset="0"/>
              </a:rPr>
              <a:t>Periodically clear blacklists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13</a:t>
            </a:fld>
            <a:endParaRPr lang="en-US"/>
          </a:p>
        </p:txBody>
      </p:sp>
      <p:pic>
        <p:nvPicPr>
          <p:cNvPr id="9" name="~PP941.WAV">
            <a:hlinkClick r:id="" action="ppaction://media"/>
          </p:cNvPr>
          <p:cNvPicPr>
            <a:picLocks noRot="1" noChangeAspect="1"/>
          </p:cNvPicPr>
          <p:nvPr>
            <a:wavAudioFile r:embed="rId2" name="~PP941.WAV"/>
          </p:nvPr>
        </p:nvPicPr>
        <p:blipFill>
          <a:blip r:embed="rId4" cstate="print"/>
          <a:stretch>
            <a:fillRect/>
          </a:stretch>
        </p:blipFill>
        <p:spPr>
          <a:xfrm>
            <a:off x="8696325" y="6410325"/>
            <a:ext cx="304800" cy="304800"/>
          </a:xfrm>
          <a:prstGeom prst="rect">
            <a:avLst/>
          </a:prstGeom>
        </p:spPr>
      </p:pic>
    </p:spTree>
    <p:custDataLst>
      <p:tags r:id="rId1"/>
    </p:custDataLst>
  </p:cSld>
  <p:clrMapOvr>
    <a:masterClrMapping/>
  </p:clrMapOvr>
  <p:transition advTm="847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1" fill="hold" display="0">
                  <p:stCondLst>
                    <p:cond delay="indefinite"/>
                  </p:stCondLst>
                  <p:endCondLst>
                    <p:cond evt="onPrev" delay="0">
                      <p:tgtEl>
                        <p:sldTgt/>
                      </p:tgtEl>
                    </p:cond>
                    <p:cond evt="onStopAudio" delay="0">
                      <p:tgtEl>
                        <p:sldTgt/>
                      </p:tgtEl>
                    </p:cond>
                  </p:endCondLst>
                </p:cTn>
                <p:tgtEl>
                  <p:spTgt spid="9"/>
                </p:tgtEl>
              </p:cMediaNode>
            </p:audio>
          </p:childTnLst>
        </p:cTn>
      </p:par>
    </p:tnLst>
    <p:bldLst>
      <p:bldP spid="3" grpId="0" build="p"/>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a:t>
            </a:r>
            <a:endParaRPr lang="en-US" dirty="0"/>
          </a:p>
        </p:txBody>
      </p:sp>
      <p:sp>
        <p:nvSpPr>
          <p:cNvPr id="3" name="Content Placeholder 2"/>
          <p:cNvSpPr>
            <a:spLocks noGrp="1"/>
          </p:cNvSpPr>
          <p:nvPr>
            <p:ph idx="1"/>
          </p:nvPr>
        </p:nvSpPr>
        <p:spPr/>
        <p:txBody>
          <a:bodyPr>
            <a:normAutofit lnSpcReduction="10000"/>
          </a:bodyPr>
          <a:lstStyle/>
          <a:p>
            <a:r>
              <a:rPr lang="en-US" dirty="0" smtClean="0">
                <a:solidFill>
                  <a:srgbClr val="C00000"/>
                </a:solidFill>
              </a:rPr>
              <a:t>Configuration of our simulated system</a:t>
            </a:r>
          </a:p>
          <a:p>
            <a:pPr lvl="1"/>
            <a:r>
              <a:rPr lang="en-US" sz="2600" dirty="0" smtClean="0"/>
              <a:t>24 cores</a:t>
            </a:r>
          </a:p>
          <a:p>
            <a:pPr lvl="1"/>
            <a:r>
              <a:rPr lang="en-US" sz="2600" dirty="0" smtClean="0"/>
              <a:t>4 channels, 8 banks/channel</a:t>
            </a:r>
          </a:p>
          <a:p>
            <a:pPr lvl="1"/>
            <a:r>
              <a:rPr lang="en-US" sz="2600" dirty="0" smtClean="0"/>
              <a:t>DDR3 1066 DRAM </a:t>
            </a:r>
          </a:p>
          <a:p>
            <a:pPr lvl="1"/>
            <a:r>
              <a:rPr lang="en-US" sz="2600" dirty="0" smtClean="0"/>
              <a:t>512 KB private cache/core</a:t>
            </a:r>
          </a:p>
          <a:p>
            <a:pPr>
              <a:buNone/>
            </a:pPr>
            <a:endParaRPr lang="en-US" dirty="0" smtClean="0"/>
          </a:p>
          <a:p>
            <a:r>
              <a:rPr lang="en-US" dirty="0" smtClean="0">
                <a:solidFill>
                  <a:srgbClr val="C00000"/>
                </a:solidFill>
              </a:rPr>
              <a:t>Workloads</a:t>
            </a:r>
          </a:p>
          <a:p>
            <a:pPr lvl="1"/>
            <a:r>
              <a:rPr lang="en-US" sz="2600" dirty="0" smtClean="0"/>
              <a:t>SPEC CPU2006, TPCC, </a:t>
            </a:r>
            <a:r>
              <a:rPr lang="en-US" sz="2600" dirty="0" err="1" smtClean="0"/>
              <a:t>Matlab</a:t>
            </a:r>
            <a:r>
              <a:rPr lang="en-US" sz="2600" dirty="0" smtClean="0"/>
              <a:t> </a:t>
            </a:r>
          </a:p>
          <a:p>
            <a:pPr lvl="1"/>
            <a:r>
              <a:rPr lang="en-US" sz="2600" dirty="0" smtClean="0"/>
              <a:t>80 multi programmed workloads</a:t>
            </a:r>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14</a:t>
            </a:fld>
            <a:endParaRPr lang="en-US"/>
          </a:p>
        </p:txBody>
      </p:sp>
      <p:pic>
        <p:nvPicPr>
          <p:cNvPr id="5" name="~PP2566.WAV">
            <a:hlinkClick r:id="" action="ppaction://media"/>
          </p:cNvPr>
          <p:cNvPicPr>
            <a:picLocks noRot="1" noChangeAspect="1"/>
          </p:cNvPicPr>
          <p:nvPr>
            <a:wavAudioFile r:embed="rId1" name="~PP2566.WAV"/>
          </p:nvPr>
        </p:nvPicPr>
        <p:blipFill>
          <a:blip r:embed="rId3" cstate="print"/>
          <a:stretch>
            <a:fillRect/>
          </a:stretch>
        </p:blipFill>
        <p:spPr>
          <a:xfrm>
            <a:off x="8696325" y="6410325"/>
            <a:ext cx="304800" cy="304800"/>
          </a:xfrm>
          <a:prstGeom prst="rect">
            <a:avLst/>
          </a:prstGeom>
        </p:spPr>
      </p:pic>
    </p:spTree>
  </p:cSld>
  <p:clrMapOvr>
    <a:masterClrMapping/>
  </p:clrMapOvr>
  <p:transition advTm="266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Metrics</a:t>
            </a:r>
            <a:endParaRPr lang="en-US" dirty="0"/>
          </a:p>
        </p:txBody>
      </p:sp>
      <p:sp>
        <p:nvSpPr>
          <p:cNvPr id="3" name="Content Placeholder 2"/>
          <p:cNvSpPr>
            <a:spLocks noGrp="1"/>
          </p:cNvSpPr>
          <p:nvPr>
            <p:ph idx="1"/>
          </p:nvPr>
        </p:nvSpPr>
        <p:spPr/>
        <p:txBody>
          <a:bodyPr/>
          <a:lstStyle/>
          <a:p>
            <a:r>
              <a:rPr lang="en-US" dirty="0" smtClean="0">
                <a:solidFill>
                  <a:srgbClr val="C00000"/>
                </a:solidFill>
              </a:rPr>
              <a:t>System Performance:</a:t>
            </a:r>
          </a:p>
          <a:p>
            <a:endParaRPr lang="en-US" dirty="0" smtClean="0"/>
          </a:p>
          <a:p>
            <a:endParaRPr lang="en-US" dirty="0" smtClean="0"/>
          </a:p>
          <a:p>
            <a:endParaRPr lang="en-US" dirty="0" smtClean="0">
              <a:solidFill>
                <a:srgbClr val="C00000"/>
              </a:solidFill>
            </a:endParaRPr>
          </a:p>
          <a:p>
            <a:pPr>
              <a:buNone/>
            </a:pPr>
            <a:endParaRPr lang="en-US" dirty="0" smtClean="0">
              <a:solidFill>
                <a:srgbClr val="C00000"/>
              </a:solidFill>
            </a:endParaRPr>
          </a:p>
          <a:p>
            <a:r>
              <a:rPr lang="en-US" dirty="0" smtClean="0">
                <a:solidFill>
                  <a:srgbClr val="C00000"/>
                </a:solidFill>
              </a:rPr>
              <a:t>Fairness:</a:t>
            </a:r>
          </a:p>
          <a:p>
            <a:pPr>
              <a:buNone/>
            </a:pPr>
            <a:endParaRPr lang="en-US" dirty="0"/>
          </a:p>
        </p:txBody>
      </p:sp>
      <p:graphicFrame>
        <p:nvGraphicFramePr>
          <p:cNvPr id="2052" name="Object 4"/>
          <p:cNvGraphicFramePr>
            <a:graphicFrameLocks noChangeAspect="1"/>
          </p:cNvGraphicFramePr>
          <p:nvPr/>
        </p:nvGraphicFramePr>
        <p:xfrm>
          <a:off x="892936" y="2387600"/>
          <a:ext cx="3783012" cy="825500"/>
        </p:xfrm>
        <a:graphic>
          <a:graphicData uri="http://schemas.openxmlformats.org/presentationml/2006/ole">
            <p:oleObj spid="_x0000_s242690" name="Equation" r:id="rId4" imgW="2374900" imgH="520700" progId="Equation.3">
              <p:embed/>
            </p:oleObj>
          </a:graphicData>
        </a:graphic>
      </p:graphicFrame>
      <p:graphicFrame>
        <p:nvGraphicFramePr>
          <p:cNvPr id="2053" name="Object 5"/>
          <p:cNvGraphicFramePr>
            <a:graphicFrameLocks noChangeAspect="1"/>
          </p:cNvGraphicFramePr>
          <p:nvPr/>
        </p:nvGraphicFramePr>
        <p:xfrm>
          <a:off x="914400" y="5156200"/>
          <a:ext cx="4429125" cy="863600"/>
        </p:xfrm>
        <a:graphic>
          <a:graphicData uri="http://schemas.openxmlformats.org/presentationml/2006/ole">
            <p:oleObj spid="_x0000_s242691" name="Equation" r:id="rId5" imgW="2781300" imgH="546100" progId="Equation.3">
              <p:embed/>
            </p:oleObj>
          </a:graphicData>
        </a:graphic>
      </p:graphicFrame>
      <p:sp>
        <p:nvSpPr>
          <p:cNvPr id="6" name="Slide Number Placeholder 5"/>
          <p:cNvSpPr>
            <a:spLocks noGrp="1"/>
          </p:cNvSpPr>
          <p:nvPr>
            <p:ph type="sldNum" sz="quarter" idx="12"/>
          </p:nvPr>
        </p:nvSpPr>
        <p:spPr/>
        <p:txBody>
          <a:bodyPr/>
          <a:lstStyle/>
          <a:p>
            <a:fld id="{B6F15528-21DE-4FAA-801E-634DDDAF4B2B}" type="slidenum">
              <a:rPr lang="en-US" smtClean="0"/>
              <a:pPr/>
              <a:t>15</a:t>
            </a:fld>
            <a:endParaRPr lang="en-US"/>
          </a:p>
        </p:txBody>
      </p:sp>
      <p:pic>
        <p:nvPicPr>
          <p:cNvPr id="7" name="~PP885.WAV">
            <a:hlinkClick r:id="" action="ppaction://media"/>
          </p:cNvPr>
          <p:cNvPicPr>
            <a:picLocks noRot="1" noChangeAspect="1"/>
          </p:cNvPicPr>
          <p:nvPr>
            <a:wavAudioFile r:embed="rId2" name="~PP885.WAV"/>
          </p:nvPr>
        </p:nvPicPr>
        <p:blipFill>
          <a:blip r:embed="rId6" cstate="print"/>
          <a:stretch>
            <a:fillRect/>
          </a:stretch>
        </p:blipFill>
        <p:spPr>
          <a:xfrm>
            <a:off x="8696325" y="6410325"/>
            <a:ext cx="304800" cy="304800"/>
          </a:xfrm>
          <a:prstGeom prst="rect">
            <a:avLst/>
          </a:prstGeom>
        </p:spPr>
      </p:pic>
      <p:graphicFrame>
        <p:nvGraphicFramePr>
          <p:cNvPr id="1044" name="Object 20"/>
          <p:cNvGraphicFramePr>
            <a:graphicFrameLocks noChangeAspect="1"/>
          </p:cNvGraphicFramePr>
          <p:nvPr/>
        </p:nvGraphicFramePr>
        <p:xfrm>
          <a:off x="914400" y="3424238"/>
          <a:ext cx="3832225" cy="1166812"/>
        </p:xfrm>
        <a:graphic>
          <a:graphicData uri="http://schemas.openxmlformats.org/presentationml/2006/ole">
            <p:oleObj spid="_x0000_s242692" name="Equation" r:id="rId7" imgW="2412720" imgH="736560" progId="Equation.3">
              <p:embed/>
            </p:oleObj>
          </a:graphicData>
        </a:graphic>
      </p:graphicFrame>
      <p:graphicFrame>
        <p:nvGraphicFramePr>
          <p:cNvPr id="10" name="Chart 9"/>
          <p:cNvGraphicFramePr/>
          <p:nvPr/>
        </p:nvGraphicFramePr>
        <p:xfrm>
          <a:off x="4648200" y="1981200"/>
          <a:ext cx="4267200" cy="2971800"/>
        </p:xfrm>
        <a:graphic>
          <a:graphicData uri="http://schemas.openxmlformats.org/drawingml/2006/chart">
            <c:chart xmlns:c="http://schemas.openxmlformats.org/drawingml/2006/chart" xmlns:r="http://schemas.openxmlformats.org/officeDocument/2006/relationships" r:id="rId8"/>
          </a:graphicData>
        </a:graphic>
      </p:graphicFrame>
    </p:spTree>
  </p:cSld>
  <p:clrMapOvr>
    <a:masterClrMapping/>
  </p:clrMapOvr>
  <p:transition advTm="197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5"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Graphic spid="10"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Previous Memory Schedulers</a:t>
            </a:r>
            <a:endParaRPr lang="en-US" dirty="0"/>
          </a:p>
        </p:txBody>
      </p:sp>
      <p:sp>
        <p:nvSpPr>
          <p:cNvPr id="3" name="Content Placeholder 2"/>
          <p:cNvSpPr>
            <a:spLocks noGrp="1"/>
          </p:cNvSpPr>
          <p:nvPr>
            <p:ph idx="1"/>
          </p:nvPr>
        </p:nvSpPr>
        <p:spPr>
          <a:xfrm>
            <a:off x="228600" y="1442120"/>
            <a:ext cx="8610600" cy="5339680"/>
          </a:xfrm>
        </p:spPr>
        <p:txBody>
          <a:bodyPr>
            <a:normAutofit fontScale="92500" lnSpcReduction="10000"/>
          </a:bodyPr>
          <a:lstStyle/>
          <a:p>
            <a:r>
              <a:rPr lang="en-US" dirty="0" smtClean="0">
                <a:solidFill>
                  <a:srgbClr val="C00000"/>
                </a:solidFill>
              </a:rPr>
              <a:t>FR-FCFS</a:t>
            </a:r>
            <a:r>
              <a:rPr lang="en-US" sz="2100" dirty="0" smtClean="0">
                <a:solidFill>
                  <a:srgbClr val="0070C0"/>
                </a:solidFill>
              </a:rPr>
              <a:t> </a:t>
            </a:r>
            <a:r>
              <a:rPr lang="en-US" sz="1700" dirty="0" smtClean="0"/>
              <a:t>[</a:t>
            </a:r>
            <a:r>
              <a:rPr lang="en-US" sz="1700" dirty="0" err="1" smtClean="0"/>
              <a:t>Zuravleff</a:t>
            </a:r>
            <a:r>
              <a:rPr lang="en-US" sz="1700" dirty="0" smtClean="0"/>
              <a:t> and Robinson, US Patent 1997, </a:t>
            </a:r>
            <a:r>
              <a:rPr lang="en-US" sz="1700" dirty="0" err="1" smtClean="0"/>
              <a:t>Rixner</a:t>
            </a:r>
            <a:r>
              <a:rPr lang="en-US" sz="1700" dirty="0" smtClean="0"/>
              <a:t> et al., ISCA 2000]</a:t>
            </a:r>
          </a:p>
          <a:p>
            <a:pPr lvl="1"/>
            <a:r>
              <a:rPr lang="en-US" sz="2100" dirty="0" smtClean="0"/>
              <a:t>Prioritizes row-buffer hits and older requests</a:t>
            </a:r>
          </a:p>
          <a:p>
            <a:pPr lvl="1"/>
            <a:r>
              <a:rPr lang="en-US" sz="2100" dirty="0" smtClean="0"/>
              <a:t>Application-unaware</a:t>
            </a:r>
          </a:p>
          <a:p>
            <a:pPr lvl="1">
              <a:buNone/>
            </a:pPr>
            <a:endParaRPr lang="en-US" sz="2100" dirty="0" smtClean="0"/>
          </a:p>
          <a:p>
            <a:r>
              <a:rPr lang="en-US" dirty="0" smtClean="0">
                <a:solidFill>
                  <a:srgbClr val="C00000"/>
                </a:solidFill>
              </a:rPr>
              <a:t>PARBS</a:t>
            </a:r>
            <a:r>
              <a:rPr lang="en-US" dirty="0" smtClean="0"/>
              <a:t> </a:t>
            </a:r>
            <a:r>
              <a:rPr lang="en-US" sz="1700" dirty="0" smtClean="0"/>
              <a:t>[</a:t>
            </a:r>
            <a:r>
              <a:rPr lang="en-US" sz="1700" dirty="0" err="1" smtClean="0"/>
              <a:t>Mutlu</a:t>
            </a:r>
            <a:r>
              <a:rPr lang="en-US" sz="1700" dirty="0" smtClean="0"/>
              <a:t> and </a:t>
            </a:r>
            <a:r>
              <a:rPr lang="en-US" sz="1700" dirty="0" err="1" smtClean="0"/>
              <a:t>Moscibroda</a:t>
            </a:r>
            <a:r>
              <a:rPr lang="en-US" sz="1700" dirty="0" smtClean="0"/>
              <a:t>, ISCA 2008]</a:t>
            </a:r>
          </a:p>
          <a:p>
            <a:pPr lvl="1"/>
            <a:r>
              <a:rPr lang="en-US" sz="2100" dirty="0" smtClean="0"/>
              <a:t>Batches oldest requests from each application; prioritizes batch</a:t>
            </a:r>
          </a:p>
          <a:p>
            <a:pPr lvl="1"/>
            <a:r>
              <a:rPr lang="en-US" sz="2100" dirty="0" smtClean="0"/>
              <a:t>Employs ranking within a batch</a:t>
            </a:r>
          </a:p>
          <a:p>
            <a:pPr lvl="1">
              <a:buNone/>
            </a:pPr>
            <a:endParaRPr lang="en-US" sz="2000" dirty="0" smtClean="0"/>
          </a:p>
          <a:p>
            <a:r>
              <a:rPr lang="en-US" dirty="0" smtClean="0">
                <a:solidFill>
                  <a:srgbClr val="C00000"/>
                </a:solidFill>
              </a:rPr>
              <a:t>ATLAS</a:t>
            </a:r>
            <a:r>
              <a:rPr lang="en-US" sz="2100" dirty="0" smtClean="0">
                <a:solidFill>
                  <a:srgbClr val="0070C0"/>
                </a:solidFill>
              </a:rPr>
              <a:t> </a:t>
            </a:r>
            <a:r>
              <a:rPr lang="en-US" sz="1700" dirty="0" smtClean="0"/>
              <a:t>[Kim et al., HPCA 2010]</a:t>
            </a:r>
          </a:p>
          <a:p>
            <a:pPr lvl="1"/>
            <a:r>
              <a:rPr lang="en-US" sz="2100" dirty="0" smtClean="0"/>
              <a:t>Prioritizes applications  with low memory-intensity</a:t>
            </a:r>
            <a:endParaRPr lang="en-US" dirty="0" smtClean="0"/>
          </a:p>
          <a:p>
            <a:pPr lvl="1">
              <a:buNone/>
            </a:pPr>
            <a:endParaRPr lang="en-US" sz="2000" dirty="0" smtClean="0"/>
          </a:p>
          <a:p>
            <a:r>
              <a:rPr lang="en-US" dirty="0" smtClean="0">
                <a:solidFill>
                  <a:srgbClr val="C00000"/>
                </a:solidFill>
              </a:rPr>
              <a:t>TCM</a:t>
            </a:r>
            <a:r>
              <a:rPr lang="en-US" sz="2100" dirty="0" smtClean="0">
                <a:solidFill>
                  <a:srgbClr val="0070C0"/>
                </a:solidFill>
              </a:rPr>
              <a:t> </a:t>
            </a:r>
            <a:r>
              <a:rPr lang="en-US" sz="1700" dirty="0" smtClean="0"/>
              <a:t>[Kim et al., MICRO 2010]</a:t>
            </a:r>
          </a:p>
          <a:p>
            <a:pPr lvl="1"/>
            <a:r>
              <a:rPr lang="en-US" sz="2100" dirty="0" smtClean="0"/>
              <a:t>Always prioritizes low memory-intensity applications</a:t>
            </a:r>
          </a:p>
          <a:p>
            <a:pPr lvl="1"/>
            <a:r>
              <a:rPr lang="en-US" sz="2100" dirty="0" smtClean="0"/>
              <a:t>Shuffles request priorities of high memory-intensity applications</a:t>
            </a:r>
            <a:endParaRPr lang="en-US" sz="2100" dirty="0"/>
          </a:p>
        </p:txBody>
      </p:sp>
      <p:sp>
        <p:nvSpPr>
          <p:cNvPr id="4" name="Slide Number Placeholder 3"/>
          <p:cNvSpPr>
            <a:spLocks noGrp="1"/>
          </p:cNvSpPr>
          <p:nvPr>
            <p:ph type="sldNum" sz="quarter" idx="11"/>
          </p:nvPr>
        </p:nvSpPr>
        <p:spPr>
          <a:xfrm>
            <a:off x="6248400" y="6492875"/>
            <a:ext cx="2895600" cy="365125"/>
          </a:xfrm>
        </p:spPr>
        <p:txBody>
          <a:bodyPr/>
          <a:lstStyle/>
          <a:p>
            <a:r>
              <a:rPr lang="en-US" altLang="en-US" dirty="0" smtClean="0"/>
              <a:t>                                                                 </a:t>
            </a:r>
            <a:fld id="{323594FA-E141-4234-AE05-360401972BE7}" type="slidenum">
              <a:rPr lang="en-US" altLang="en-US" smtClean="0"/>
              <a:pPr/>
              <a:t>16</a:t>
            </a:fld>
            <a:endParaRPr lang="en-US" altLang="en-US" dirty="0"/>
          </a:p>
        </p:txBody>
      </p:sp>
      <p:pic>
        <p:nvPicPr>
          <p:cNvPr id="5" name="~PP3708.WAV">
            <a:hlinkClick r:id="" action="ppaction://media"/>
          </p:cNvPr>
          <p:cNvPicPr>
            <a:picLocks noRot="1" noChangeAspect="1"/>
          </p:cNvPicPr>
          <p:nvPr>
            <a:wavAudioFile r:embed="rId2" name="~PP3708.WAV"/>
          </p:nvPr>
        </p:nvPicPr>
        <p:blipFill>
          <a:blip r:embed="rId5" cstate="print"/>
          <a:stretch>
            <a:fillRect/>
          </a:stretch>
        </p:blipFill>
        <p:spPr>
          <a:xfrm>
            <a:off x="8696325" y="6410325"/>
            <a:ext cx="304800" cy="304800"/>
          </a:xfrm>
          <a:prstGeom prst="rect">
            <a:avLst/>
          </a:prstGeom>
        </p:spPr>
      </p:pic>
    </p:spTree>
    <p:custDataLst>
      <p:tags r:id="rId1"/>
    </p:custDataLst>
  </p:cSld>
  <p:clrMapOvr>
    <a:masterClrMapping/>
  </p:clrMapOvr>
  <p:transition advTm="848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9"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Results</a:t>
            </a:r>
            <a:endParaRPr lang="en-US" dirty="0"/>
          </a:p>
        </p:txBody>
      </p:sp>
      <p:graphicFrame>
        <p:nvGraphicFramePr>
          <p:cNvPr id="4" name="Chart 3"/>
          <p:cNvGraphicFramePr/>
          <p:nvPr/>
        </p:nvGraphicFramePr>
        <p:xfrm>
          <a:off x="0" y="1905000"/>
          <a:ext cx="4800600" cy="2971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p:cNvGraphicFramePr/>
          <p:nvPr/>
        </p:nvGraphicFramePr>
        <p:xfrm>
          <a:off x="4724400" y="1905000"/>
          <a:ext cx="4419600" cy="2971800"/>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p:cNvSpPr txBox="1"/>
          <p:nvPr/>
        </p:nvSpPr>
        <p:spPr>
          <a:xfrm>
            <a:off x="304799" y="5090150"/>
            <a:ext cx="8534401" cy="1323439"/>
          </a:xfrm>
          <a:prstGeom prst="rect">
            <a:avLst/>
          </a:prstGeom>
          <a:solidFill>
            <a:srgbClr val="FFFFFF"/>
          </a:solidFill>
          <a:ln w="25400">
            <a:solidFill>
              <a:srgbClr val="000000"/>
            </a:solidFill>
          </a:ln>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kern="0" dirty="0" smtClean="0">
                <a:solidFill>
                  <a:srgbClr val="C00000"/>
                </a:solidFill>
                <a:latin typeface="+mj-lt"/>
                <a:ea typeface="Tahoma" pitchFamily="34" charset="0"/>
                <a:cs typeface="Tahoma" pitchFamily="34" charset="0"/>
              </a:rPr>
              <a:t>5% higher system performance and 25% lower maximum slowdown than TCM</a:t>
            </a:r>
            <a:endParaRPr kumimoji="0" lang="en-US" sz="4000" b="0" i="0" u="none" strike="noStrike" kern="0" cap="none" spc="0" normalizeH="0" baseline="0" noProof="0" dirty="0">
              <a:ln>
                <a:noFill/>
              </a:ln>
              <a:solidFill>
                <a:srgbClr val="C00000"/>
              </a:solidFill>
              <a:effectLst/>
              <a:uLnTx/>
              <a:uFillTx/>
              <a:latin typeface="+mj-lt"/>
              <a:ea typeface="Tahoma" pitchFamily="34" charset="0"/>
              <a:cs typeface="Tahoma" pitchFamily="34" charset="0"/>
            </a:endParaRPr>
          </a:p>
        </p:txBody>
      </p:sp>
      <p:sp>
        <p:nvSpPr>
          <p:cNvPr id="7" name="Slide Number Placeholder 6"/>
          <p:cNvSpPr>
            <a:spLocks noGrp="1"/>
          </p:cNvSpPr>
          <p:nvPr>
            <p:ph type="sldNum" sz="quarter" idx="12"/>
          </p:nvPr>
        </p:nvSpPr>
        <p:spPr>
          <a:xfrm>
            <a:off x="7010400" y="6416675"/>
            <a:ext cx="2133600" cy="365125"/>
          </a:xfrm>
        </p:spPr>
        <p:txBody>
          <a:bodyPr/>
          <a:lstStyle/>
          <a:p>
            <a:fld id="{B6F15528-21DE-4FAA-801E-634DDDAF4B2B}" type="slidenum">
              <a:rPr lang="en-US" smtClean="0"/>
              <a:pPr/>
              <a:t>17</a:t>
            </a:fld>
            <a:endParaRPr lang="en-US" dirty="0"/>
          </a:p>
        </p:txBody>
      </p:sp>
      <p:sp>
        <p:nvSpPr>
          <p:cNvPr id="9" name="TextBox 8"/>
          <p:cNvSpPr txBox="1"/>
          <p:nvPr/>
        </p:nvSpPr>
        <p:spPr>
          <a:xfrm>
            <a:off x="304800" y="4461808"/>
            <a:ext cx="8534401" cy="1938992"/>
          </a:xfrm>
          <a:prstGeom prst="rect">
            <a:avLst/>
          </a:prstGeom>
          <a:solidFill>
            <a:srgbClr val="FFFFFF"/>
          </a:solidFill>
          <a:ln w="25400">
            <a:solidFill>
              <a:srgbClr val="000000"/>
            </a:solidFill>
          </a:ln>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kern="0" dirty="0" smtClean="0">
                <a:solidFill>
                  <a:srgbClr val="C00000"/>
                </a:solidFill>
                <a:latin typeface="+mj-lt"/>
                <a:ea typeface="Tahoma" pitchFamily="34" charset="0"/>
                <a:cs typeface="Tahoma" pitchFamily="34" charset="0"/>
              </a:rPr>
              <a:t>Approaches fairness of PARBS and FRFCFS-Cap achieving better performance than TCM</a:t>
            </a:r>
            <a:endParaRPr kumimoji="0" lang="en-US" sz="4000" b="0" i="0" u="none" strike="noStrike" kern="0" cap="none" spc="0" normalizeH="0" baseline="0" noProof="0" dirty="0">
              <a:ln>
                <a:noFill/>
              </a:ln>
              <a:solidFill>
                <a:srgbClr val="C00000"/>
              </a:solidFill>
              <a:effectLst/>
              <a:uLnTx/>
              <a:uFillTx/>
              <a:latin typeface="+mj-lt"/>
              <a:ea typeface="Tahoma" pitchFamily="34" charset="0"/>
              <a:cs typeface="Tahoma" pitchFamily="34" charset="0"/>
            </a:endParaRPr>
          </a:p>
        </p:txBody>
      </p:sp>
      <p:pic>
        <p:nvPicPr>
          <p:cNvPr id="8" name="~PP973.WAV">
            <a:hlinkClick r:id="" action="ppaction://media"/>
          </p:cNvPr>
          <p:cNvPicPr>
            <a:picLocks noRot="1" noChangeAspect="1"/>
          </p:cNvPicPr>
          <p:nvPr>
            <a:wavAudioFile r:embed="rId2" name="~PP973.WAV"/>
          </p:nvPr>
        </p:nvPicPr>
        <p:blipFill>
          <a:blip r:embed="rId6" cstate="print"/>
          <a:stretch>
            <a:fillRect/>
          </a:stretch>
        </p:blipFill>
        <p:spPr>
          <a:xfrm>
            <a:off x="8696325" y="6410325"/>
            <a:ext cx="304800" cy="304800"/>
          </a:xfrm>
          <a:prstGeom prst="rect">
            <a:avLst/>
          </a:prstGeom>
        </p:spPr>
      </p:pic>
    </p:spTree>
    <p:custDataLst>
      <p:tags r:id="rId1"/>
    </p:custDataLst>
  </p:cSld>
  <p:clrMapOvr>
    <a:masterClrMapping/>
  </p:clrMapOvr>
  <p:transition advTm="633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7"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6" grpId="0" animBg="1"/>
      <p:bldP spid="6" grpId="1"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Complexity Results</a:t>
            </a:r>
            <a:endParaRPr lang="en-US" dirty="0"/>
          </a:p>
        </p:txBody>
      </p:sp>
      <p:sp>
        <p:nvSpPr>
          <p:cNvPr id="5" name="TextBox 4"/>
          <p:cNvSpPr txBox="1"/>
          <p:nvPr/>
        </p:nvSpPr>
        <p:spPr>
          <a:xfrm>
            <a:off x="228599" y="5111199"/>
            <a:ext cx="8686801" cy="1323439"/>
          </a:xfrm>
          <a:prstGeom prst="rect">
            <a:avLst/>
          </a:prstGeom>
          <a:solidFill>
            <a:srgbClr val="FFFFFF"/>
          </a:solidFill>
          <a:ln w="25400">
            <a:solidFill>
              <a:srgbClr val="000000"/>
            </a:solidFill>
          </a:ln>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kern="0" dirty="0" smtClean="0">
                <a:solidFill>
                  <a:srgbClr val="C00000"/>
                </a:solidFill>
                <a:latin typeface="+mj-lt"/>
                <a:ea typeface="Tahoma" pitchFamily="34" charset="0"/>
                <a:cs typeface="Tahoma" pitchFamily="34" charset="0"/>
              </a:rPr>
              <a:t>Blacklisting achieves </a:t>
            </a:r>
          </a:p>
          <a:p>
            <a:pPr marL="0" marR="0" lvl="0" indent="0" algn="ctr" defTabSz="914400" eaLnBrk="1" fontAlgn="auto" latinLnBrk="0" hangingPunct="1">
              <a:lnSpc>
                <a:spcPct val="100000"/>
              </a:lnSpc>
              <a:spcBef>
                <a:spcPts val="0"/>
              </a:spcBef>
              <a:spcAft>
                <a:spcPts val="0"/>
              </a:spcAft>
              <a:buClrTx/>
              <a:buSzTx/>
              <a:buFontTx/>
              <a:buNone/>
              <a:tabLst/>
              <a:defRPr/>
            </a:pPr>
            <a:r>
              <a:rPr lang="en-US" sz="4000" kern="0" dirty="0" smtClean="0">
                <a:solidFill>
                  <a:srgbClr val="C00000"/>
                </a:solidFill>
                <a:latin typeface="+mj-lt"/>
                <a:ea typeface="Tahoma" pitchFamily="34" charset="0"/>
                <a:cs typeface="Tahoma" pitchFamily="34" charset="0"/>
              </a:rPr>
              <a:t>70% lower latency than TCM</a:t>
            </a:r>
            <a:endParaRPr kumimoji="0" lang="en-US" sz="4000" b="0" i="0" u="none" strike="noStrike" kern="0" cap="none" spc="0" normalizeH="0" baseline="0" noProof="0" dirty="0">
              <a:ln>
                <a:noFill/>
              </a:ln>
              <a:solidFill>
                <a:srgbClr val="C00000"/>
              </a:solidFill>
              <a:effectLst/>
              <a:uLnTx/>
              <a:uFillTx/>
              <a:latin typeface="+mj-lt"/>
              <a:ea typeface="Tahoma" pitchFamily="34" charset="0"/>
              <a:cs typeface="Tahoma" pitchFamily="34" charset="0"/>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18</a:t>
            </a:fld>
            <a:endParaRPr lang="en-US" dirty="0"/>
          </a:p>
        </p:txBody>
      </p:sp>
      <p:sp>
        <p:nvSpPr>
          <p:cNvPr id="9" name="TextBox 8"/>
          <p:cNvSpPr txBox="1"/>
          <p:nvPr/>
        </p:nvSpPr>
        <p:spPr>
          <a:xfrm>
            <a:off x="228599" y="5103633"/>
            <a:ext cx="8686801" cy="1323439"/>
          </a:xfrm>
          <a:prstGeom prst="rect">
            <a:avLst/>
          </a:prstGeom>
          <a:solidFill>
            <a:srgbClr val="FFFFFF"/>
          </a:solidFill>
          <a:ln w="25400">
            <a:solidFill>
              <a:srgbClr val="000000"/>
            </a:solidFill>
          </a:ln>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kern="0" dirty="0" smtClean="0">
                <a:solidFill>
                  <a:srgbClr val="C00000"/>
                </a:solidFill>
                <a:latin typeface="+mj-lt"/>
                <a:ea typeface="Tahoma" pitchFamily="34" charset="0"/>
                <a:cs typeface="Tahoma" pitchFamily="34" charset="0"/>
              </a:rPr>
              <a:t>Blacklisting achieves </a:t>
            </a:r>
          </a:p>
          <a:p>
            <a:pPr marL="0" marR="0" lvl="0" indent="0" algn="ctr" defTabSz="914400" eaLnBrk="1" fontAlgn="auto" latinLnBrk="0" hangingPunct="1">
              <a:lnSpc>
                <a:spcPct val="100000"/>
              </a:lnSpc>
              <a:spcBef>
                <a:spcPts val="0"/>
              </a:spcBef>
              <a:spcAft>
                <a:spcPts val="0"/>
              </a:spcAft>
              <a:buClrTx/>
              <a:buSzTx/>
              <a:buFontTx/>
              <a:buNone/>
              <a:tabLst/>
              <a:defRPr/>
            </a:pPr>
            <a:r>
              <a:rPr lang="en-US" sz="4000" kern="0" dirty="0" smtClean="0">
                <a:solidFill>
                  <a:srgbClr val="C00000"/>
                </a:solidFill>
                <a:latin typeface="+mj-lt"/>
                <a:ea typeface="Tahoma" pitchFamily="34" charset="0"/>
                <a:cs typeface="Tahoma" pitchFamily="34" charset="0"/>
              </a:rPr>
              <a:t>43% lower area than TCM</a:t>
            </a:r>
            <a:endParaRPr kumimoji="0" lang="en-US" sz="4000" b="0" i="0" u="none" strike="noStrike" kern="0" cap="none" spc="0" normalizeH="0" baseline="0" noProof="0" dirty="0">
              <a:ln>
                <a:noFill/>
              </a:ln>
              <a:solidFill>
                <a:srgbClr val="C00000"/>
              </a:solidFill>
              <a:effectLst/>
              <a:uLnTx/>
              <a:uFillTx/>
              <a:latin typeface="+mj-lt"/>
              <a:ea typeface="Tahoma" pitchFamily="34" charset="0"/>
              <a:cs typeface="Tahoma" pitchFamily="34" charset="0"/>
            </a:endParaRPr>
          </a:p>
        </p:txBody>
      </p:sp>
      <p:pic>
        <p:nvPicPr>
          <p:cNvPr id="10" name="~PP1451.WAV">
            <a:hlinkClick r:id="" action="ppaction://media"/>
          </p:cNvPr>
          <p:cNvPicPr>
            <a:picLocks noRot="1" noChangeAspect="1"/>
          </p:cNvPicPr>
          <p:nvPr>
            <a:wavAudioFile r:embed="rId2" name="~PP1451.WAV"/>
          </p:nvPr>
        </p:nvPicPr>
        <p:blipFill>
          <a:blip r:embed="rId4" cstate="print"/>
          <a:stretch>
            <a:fillRect/>
          </a:stretch>
        </p:blipFill>
        <p:spPr>
          <a:xfrm>
            <a:off x="8696325" y="6410325"/>
            <a:ext cx="304800" cy="304800"/>
          </a:xfrm>
          <a:prstGeom prst="rect">
            <a:avLst/>
          </a:prstGeom>
        </p:spPr>
      </p:pic>
      <p:graphicFrame>
        <p:nvGraphicFramePr>
          <p:cNvPr id="11" name="Chart 10"/>
          <p:cNvGraphicFramePr/>
          <p:nvPr/>
        </p:nvGraphicFramePr>
        <p:xfrm>
          <a:off x="0" y="1600200"/>
          <a:ext cx="4648200" cy="32004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p:cNvGraphicFramePr/>
          <p:nvPr/>
        </p:nvGraphicFramePr>
        <p:xfrm>
          <a:off x="4419600" y="1600200"/>
          <a:ext cx="4724400" cy="3200400"/>
        </p:xfrm>
        <a:graphic>
          <a:graphicData uri="http://schemas.openxmlformats.org/drawingml/2006/chart">
            <c:chart xmlns:c="http://schemas.openxmlformats.org/drawingml/2006/chart" xmlns:r="http://schemas.openxmlformats.org/officeDocument/2006/relationships" r:id="rId6"/>
          </a:graphicData>
        </a:graphic>
      </p:graphicFrame>
    </p:spTree>
    <p:custDataLst>
      <p:tags r:id="rId1"/>
    </p:custDataLst>
  </p:cSld>
  <p:clrMapOvr>
    <a:masterClrMapping/>
  </p:clrMapOvr>
  <p:transition advTm="423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5"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5" name="Slide Number Placeholder 34"/>
          <p:cNvSpPr>
            <a:spLocks noGrp="1"/>
          </p:cNvSpPr>
          <p:nvPr>
            <p:ph type="sldNum" sz="quarter" idx="12"/>
          </p:nvPr>
        </p:nvSpPr>
        <p:spPr/>
        <p:txBody>
          <a:bodyPr/>
          <a:lstStyle/>
          <a:p>
            <a:fld id="{2CF4AA75-1AE0-4593-99DD-33F3F40BED72}" type="slidenum">
              <a:rPr lang="en-US" smtClean="0"/>
              <a:pPr/>
              <a:t>19</a:t>
            </a:fld>
            <a:endParaRPr lang="en-US"/>
          </a:p>
        </p:txBody>
      </p:sp>
      <p:sp>
        <p:nvSpPr>
          <p:cNvPr id="6" name="Right Arrow 5"/>
          <p:cNvSpPr/>
          <p:nvPr/>
        </p:nvSpPr>
        <p:spPr>
          <a:xfrm rot="2829841">
            <a:off x="5379267" y="3288240"/>
            <a:ext cx="1139835" cy="63407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8290026">
            <a:off x="2483987" y="3299282"/>
            <a:ext cx="1211609" cy="63407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23498" y="4135660"/>
            <a:ext cx="4311868" cy="9906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300" dirty="0" smtClean="0">
              <a:solidFill>
                <a:schemeClr val="tx1"/>
              </a:solidFill>
            </a:endParaRPr>
          </a:p>
          <a:p>
            <a:pPr lvl="0"/>
            <a:endParaRPr lang="en-US" sz="2300" dirty="0" smtClean="0">
              <a:solidFill>
                <a:schemeClr val="bg1">
                  <a:lumMod val="65000"/>
                </a:schemeClr>
              </a:solidFill>
            </a:endParaRPr>
          </a:p>
          <a:p>
            <a:pPr lvl="0">
              <a:buFont typeface="Arial" pitchFamily="34" charset="0"/>
              <a:buChar char="•"/>
            </a:pPr>
            <a:r>
              <a:rPr lang="en-US" sz="2300" dirty="0" smtClean="0">
                <a:solidFill>
                  <a:schemeClr val="bg1">
                    <a:lumMod val="65000"/>
                  </a:schemeClr>
                </a:solidFill>
              </a:rPr>
              <a:t> Blacklisting </a:t>
            </a:r>
            <a:r>
              <a:rPr lang="en-US" sz="2300" dirty="0">
                <a:solidFill>
                  <a:schemeClr val="bg1">
                    <a:lumMod val="65000"/>
                  </a:schemeClr>
                </a:solidFill>
              </a:rPr>
              <a:t>memory </a:t>
            </a:r>
            <a:r>
              <a:rPr lang="en-US" sz="2300" dirty="0" smtClean="0">
                <a:solidFill>
                  <a:schemeClr val="bg1">
                    <a:lumMod val="65000"/>
                  </a:schemeClr>
                </a:solidFill>
              </a:rPr>
              <a:t>scheduler</a:t>
            </a:r>
          </a:p>
          <a:p>
            <a:pPr lvl="0"/>
            <a:endParaRPr lang="en-US" sz="2300" dirty="0" smtClean="0">
              <a:solidFill>
                <a:schemeClr val="tx1"/>
              </a:solidFill>
            </a:endParaRPr>
          </a:p>
          <a:p>
            <a:pPr marL="457200" lvl="0" indent="-457200">
              <a:buAutoNum type="arabicPeriod"/>
            </a:pPr>
            <a:endParaRPr lang="en-US" sz="2300" dirty="0">
              <a:solidFill>
                <a:prstClr val="black"/>
              </a:solidFill>
            </a:endParaRPr>
          </a:p>
          <a:p>
            <a:pPr algn="ctr"/>
            <a:endParaRPr lang="en-US" dirty="0"/>
          </a:p>
        </p:txBody>
      </p:sp>
      <p:sp>
        <p:nvSpPr>
          <p:cNvPr id="20" name="Rounded Rectangle 19"/>
          <p:cNvSpPr/>
          <p:nvPr/>
        </p:nvSpPr>
        <p:spPr>
          <a:xfrm>
            <a:off x="4724400" y="4114800"/>
            <a:ext cx="4311868" cy="101146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Font typeface="Arial" pitchFamily="34" charset="0"/>
              <a:buChar char="•"/>
            </a:pPr>
            <a:endParaRPr lang="en-US" sz="2300" dirty="0" smtClean="0">
              <a:solidFill>
                <a:schemeClr val="tx1"/>
              </a:solidFill>
            </a:endParaRPr>
          </a:p>
          <a:p>
            <a:pPr lvl="0">
              <a:buFont typeface="Arial" pitchFamily="34" charset="0"/>
              <a:buChar char="•"/>
            </a:pPr>
            <a:r>
              <a:rPr lang="en-US" sz="2300" dirty="0" smtClean="0">
                <a:solidFill>
                  <a:schemeClr val="bg1">
                    <a:lumMod val="65000"/>
                  </a:schemeClr>
                </a:solidFill>
              </a:rPr>
              <a:t> Predictability with memory interference</a:t>
            </a:r>
          </a:p>
          <a:p>
            <a:endParaRPr lang="en-US" sz="2300" dirty="0">
              <a:solidFill>
                <a:prstClr val="black"/>
              </a:solidFill>
            </a:endParaRPr>
          </a:p>
        </p:txBody>
      </p:sp>
      <p:sp>
        <p:nvSpPr>
          <p:cNvPr id="12" name="Rounded Rectangle 11"/>
          <p:cNvSpPr/>
          <p:nvPr/>
        </p:nvSpPr>
        <p:spPr>
          <a:xfrm>
            <a:off x="1723698" y="1524000"/>
            <a:ext cx="5791200" cy="1510864"/>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chemeClr val="tx1"/>
                </a:solidFill>
              </a:rPr>
              <a:t>Goals:</a:t>
            </a:r>
          </a:p>
          <a:p>
            <a:pPr marL="342900" indent="-342900" algn="ctr">
              <a:buAutoNum type="arabicPeriod"/>
            </a:pPr>
            <a:r>
              <a:rPr lang="en-US" sz="3000" dirty="0" smtClean="0">
                <a:solidFill>
                  <a:schemeClr val="bg1">
                    <a:lumMod val="65000"/>
                  </a:schemeClr>
                </a:solidFill>
              </a:rPr>
              <a:t>High performance</a:t>
            </a:r>
          </a:p>
          <a:p>
            <a:pPr marL="342900" indent="-342900" algn="ctr">
              <a:buAutoNum type="arabicPeriod"/>
            </a:pPr>
            <a:r>
              <a:rPr lang="en-US" sz="3000" dirty="0" smtClean="0">
                <a:solidFill>
                  <a:schemeClr val="tx1"/>
                </a:solidFill>
              </a:rPr>
              <a:t>Predictable performance</a:t>
            </a:r>
          </a:p>
          <a:p>
            <a:pPr algn="ctr"/>
            <a:endParaRPr lang="en-US" dirty="0"/>
          </a:p>
        </p:txBody>
      </p:sp>
      <p:pic>
        <p:nvPicPr>
          <p:cNvPr id="11" name="~PP1359.WAV">
            <a:hlinkClick r:id="" action="ppaction://media"/>
          </p:cNvPr>
          <p:cNvPicPr>
            <a:picLocks noRot="1" noChangeAspect="1"/>
          </p:cNvPicPr>
          <p:nvPr>
            <a:wavAudioFile r:embed="rId2" name="~PP1359.WAV"/>
          </p:nvPr>
        </p:nvPicPr>
        <p:blipFill>
          <a:blip r:embed="rId5" cstate="print"/>
          <a:stretch>
            <a:fillRect/>
          </a:stretch>
        </p:blipFill>
        <p:spPr>
          <a:xfrm>
            <a:off x="8696325" y="6410325"/>
            <a:ext cx="304800" cy="304800"/>
          </a:xfrm>
          <a:prstGeom prst="rect">
            <a:avLst/>
          </a:prstGeom>
        </p:spPr>
      </p:pic>
    </p:spTree>
    <p:custDataLst>
      <p:tags r:id="rId1"/>
    </p:custDataLst>
    <p:extLst>
      <p:ext uri="{BB962C8B-B14F-4D97-AF65-F5344CB8AC3E}">
        <p14:creationId xmlns="" xmlns:p14="http://schemas.microsoft.com/office/powerpoint/2010/main" val="1850506550"/>
      </p:ext>
    </p:extLst>
  </p:cSld>
  <p:clrMapOvr>
    <a:masterClrMapping/>
  </p:clrMapOvr>
  <p:transition advTm="154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Shared Resource Interference</a:t>
            </a:r>
            <a:endParaRPr lang="en-US" dirty="0"/>
          </a:p>
        </p:txBody>
      </p:sp>
      <p:sp>
        <p:nvSpPr>
          <p:cNvPr id="5" name="Rectangle 12"/>
          <p:cNvSpPr>
            <a:spLocks noChangeArrowheads="1"/>
          </p:cNvSpPr>
          <p:nvPr/>
        </p:nvSpPr>
        <p:spPr bwMode="auto">
          <a:xfrm>
            <a:off x="212725" y="1916113"/>
            <a:ext cx="671513"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6" name="TextBox 13"/>
          <p:cNvSpPr txBox="1">
            <a:spLocks noChangeArrowheads="1"/>
          </p:cNvSpPr>
          <p:nvPr/>
        </p:nvSpPr>
        <p:spPr bwMode="auto">
          <a:xfrm>
            <a:off x="212725" y="2084338"/>
            <a:ext cx="671513" cy="323165"/>
          </a:xfrm>
          <a:prstGeom prst="rect">
            <a:avLst/>
          </a:prstGeom>
          <a:noFill/>
          <a:ln w="9525">
            <a:noFill/>
            <a:miter lim="800000"/>
            <a:headEnd/>
            <a:tailEnd/>
          </a:ln>
        </p:spPr>
        <p:txBody>
          <a:bodyPr>
            <a:spAutoFit/>
          </a:bodyPr>
          <a:lstStyle/>
          <a:p>
            <a:pPr algn="ctr"/>
            <a:r>
              <a:rPr lang="en-US" sz="1500" dirty="0">
                <a:latin typeface="Tahoma" pitchFamily="34" charset="0"/>
                <a:ea typeface="Tahoma" pitchFamily="34" charset="0"/>
                <a:cs typeface="Tahoma" pitchFamily="34" charset="0"/>
              </a:rPr>
              <a:t>Core</a:t>
            </a:r>
          </a:p>
        </p:txBody>
      </p:sp>
      <p:sp>
        <p:nvSpPr>
          <p:cNvPr id="8" name="Rectangle 16"/>
          <p:cNvSpPr>
            <a:spLocks noChangeArrowheads="1"/>
          </p:cNvSpPr>
          <p:nvPr/>
        </p:nvSpPr>
        <p:spPr bwMode="auto">
          <a:xfrm>
            <a:off x="1067678" y="1916113"/>
            <a:ext cx="671513"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9" name="TextBox 17"/>
          <p:cNvSpPr txBox="1">
            <a:spLocks noChangeArrowheads="1"/>
          </p:cNvSpPr>
          <p:nvPr/>
        </p:nvSpPr>
        <p:spPr bwMode="auto">
          <a:xfrm>
            <a:off x="1067678" y="2084338"/>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1" name="Rectangle 19"/>
          <p:cNvSpPr>
            <a:spLocks noChangeArrowheads="1"/>
          </p:cNvSpPr>
          <p:nvPr/>
        </p:nvSpPr>
        <p:spPr bwMode="auto">
          <a:xfrm>
            <a:off x="1922631" y="1916113"/>
            <a:ext cx="671513"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2" name="TextBox 20"/>
          <p:cNvSpPr txBox="1">
            <a:spLocks noChangeArrowheads="1"/>
          </p:cNvSpPr>
          <p:nvPr/>
        </p:nvSpPr>
        <p:spPr bwMode="auto">
          <a:xfrm>
            <a:off x="1922631" y="2084338"/>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4" name="Rectangle 22"/>
          <p:cNvSpPr>
            <a:spLocks noChangeArrowheads="1"/>
          </p:cNvSpPr>
          <p:nvPr/>
        </p:nvSpPr>
        <p:spPr bwMode="auto">
          <a:xfrm>
            <a:off x="2775997" y="1916113"/>
            <a:ext cx="673100"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5" name="TextBox 23"/>
          <p:cNvSpPr txBox="1">
            <a:spLocks noChangeArrowheads="1"/>
          </p:cNvSpPr>
          <p:nvPr/>
        </p:nvSpPr>
        <p:spPr bwMode="auto">
          <a:xfrm>
            <a:off x="2775997" y="2084338"/>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7" name="Rectangle 25"/>
          <p:cNvSpPr>
            <a:spLocks noChangeArrowheads="1"/>
          </p:cNvSpPr>
          <p:nvPr/>
        </p:nvSpPr>
        <p:spPr bwMode="auto">
          <a:xfrm>
            <a:off x="212725" y="2694866"/>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8" name="TextBox 26"/>
          <p:cNvSpPr txBox="1">
            <a:spLocks noChangeArrowheads="1"/>
          </p:cNvSpPr>
          <p:nvPr/>
        </p:nvSpPr>
        <p:spPr bwMode="auto">
          <a:xfrm>
            <a:off x="212725" y="2862653"/>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0" name="Rectangle 28"/>
          <p:cNvSpPr>
            <a:spLocks noChangeArrowheads="1"/>
          </p:cNvSpPr>
          <p:nvPr/>
        </p:nvSpPr>
        <p:spPr bwMode="auto">
          <a:xfrm>
            <a:off x="1067678" y="2694866"/>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1" name="TextBox 29"/>
          <p:cNvSpPr txBox="1">
            <a:spLocks noChangeArrowheads="1"/>
          </p:cNvSpPr>
          <p:nvPr/>
        </p:nvSpPr>
        <p:spPr bwMode="auto">
          <a:xfrm>
            <a:off x="1067678" y="2862653"/>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3" name="Rectangle 31"/>
          <p:cNvSpPr>
            <a:spLocks noChangeArrowheads="1"/>
          </p:cNvSpPr>
          <p:nvPr/>
        </p:nvSpPr>
        <p:spPr bwMode="auto">
          <a:xfrm>
            <a:off x="1922631" y="2694866"/>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4" name="TextBox 32"/>
          <p:cNvSpPr txBox="1">
            <a:spLocks noChangeArrowheads="1"/>
          </p:cNvSpPr>
          <p:nvPr/>
        </p:nvSpPr>
        <p:spPr bwMode="auto">
          <a:xfrm>
            <a:off x="1922631" y="2862653"/>
            <a:ext cx="671513" cy="323165"/>
          </a:xfrm>
          <a:prstGeom prst="rect">
            <a:avLst/>
          </a:prstGeom>
          <a:noFill/>
          <a:ln w="9525">
            <a:noFill/>
            <a:miter lim="800000"/>
            <a:headEnd/>
            <a:tailEnd/>
          </a:ln>
        </p:spPr>
        <p:txBody>
          <a:bodyPr>
            <a:spAutoFit/>
          </a:bodyPr>
          <a:lstStyle/>
          <a:p>
            <a:pPr algn="ctr"/>
            <a:r>
              <a:rPr lang="en-US" sz="1500" dirty="0">
                <a:latin typeface="Tahoma" pitchFamily="34" charset="0"/>
                <a:ea typeface="Tahoma" pitchFamily="34" charset="0"/>
                <a:cs typeface="Tahoma" pitchFamily="34" charset="0"/>
              </a:rPr>
              <a:t>Core</a:t>
            </a:r>
          </a:p>
        </p:txBody>
      </p:sp>
      <p:sp>
        <p:nvSpPr>
          <p:cNvPr id="26" name="Rectangle 36"/>
          <p:cNvSpPr>
            <a:spLocks noChangeArrowheads="1"/>
          </p:cNvSpPr>
          <p:nvPr/>
        </p:nvSpPr>
        <p:spPr bwMode="auto">
          <a:xfrm>
            <a:off x="2775997" y="2694866"/>
            <a:ext cx="673100"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7" name="TextBox 37"/>
          <p:cNvSpPr txBox="1">
            <a:spLocks noChangeArrowheads="1"/>
          </p:cNvSpPr>
          <p:nvPr/>
        </p:nvSpPr>
        <p:spPr bwMode="auto">
          <a:xfrm>
            <a:off x="2775997" y="2862653"/>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9" name="Rectangle 41"/>
          <p:cNvSpPr>
            <a:spLocks noChangeArrowheads="1"/>
          </p:cNvSpPr>
          <p:nvPr/>
        </p:nvSpPr>
        <p:spPr bwMode="auto">
          <a:xfrm>
            <a:off x="212725" y="3473619"/>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0" name="TextBox 42"/>
          <p:cNvSpPr txBox="1">
            <a:spLocks noChangeArrowheads="1"/>
          </p:cNvSpPr>
          <p:nvPr/>
        </p:nvSpPr>
        <p:spPr bwMode="auto">
          <a:xfrm>
            <a:off x="212725" y="3641406"/>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2" name="Rectangle 45"/>
          <p:cNvSpPr>
            <a:spLocks noChangeArrowheads="1"/>
          </p:cNvSpPr>
          <p:nvPr/>
        </p:nvSpPr>
        <p:spPr bwMode="auto">
          <a:xfrm>
            <a:off x="1067678" y="3473619"/>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3" name="TextBox 46"/>
          <p:cNvSpPr txBox="1">
            <a:spLocks noChangeArrowheads="1"/>
          </p:cNvSpPr>
          <p:nvPr/>
        </p:nvSpPr>
        <p:spPr bwMode="auto">
          <a:xfrm>
            <a:off x="1067678" y="3641406"/>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5" name="Rectangle 48"/>
          <p:cNvSpPr>
            <a:spLocks noChangeArrowheads="1"/>
          </p:cNvSpPr>
          <p:nvPr/>
        </p:nvSpPr>
        <p:spPr bwMode="auto">
          <a:xfrm>
            <a:off x="1922631" y="3473619"/>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6" name="TextBox 49"/>
          <p:cNvSpPr txBox="1">
            <a:spLocks noChangeArrowheads="1"/>
          </p:cNvSpPr>
          <p:nvPr/>
        </p:nvSpPr>
        <p:spPr bwMode="auto">
          <a:xfrm>
            <a:off x="1922631" y="3641406"/>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8" name="Rectangle 51"/>
          <p:cNvSpPr>
            <a:spLocks noChangeArrowheads="1"/>
          </p:cNvSpPr>
          <p:nvPr/>
        </p:nvSpPr>
        <p:spPr bwMode="auto">
          <a:xfrm>
            <a:off x="2775997" y="3473619"/>
            <a:ext cx="673100"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9" name="TextBox 52"/>
          <p:cNvSpPr txBox="1">
            <a:spLocks noChangeArrowheads="1"/>
          </p:cNvSpPr>
          <p:nvPr/>
        </p:nvSpPr>
        <p:spPr bwMode="auto">
          <a:xfrm>
            <a:off x="2775997" y="3641406"/>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41" name="Rectangle 54"/>
          <p:cNvSpPr>
            <a:spLocks noChangeArrowheads="1"/>
          </p:cNvSpPr>
          <p:nvPr/>
        </p:nvSpPr>
        <p:spPr bwMode="auto">
          <a:xfrm>
            <a:off x="212725" y="4252372"/>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42" name="TextBox 55"/>
          <p:cNvSpPr txBox="1">
            <a:spLocks noChangeArrowheads="1"/>
          </p:cNvSpPr>
          <p:nvPr/>
        </p:nvSpPr>
        <p:spPr bwMode="auto">
          <a:xfrm>
            <a:off x="212725" y="4420159"/>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44" name="Rectangle 57"/>
          <p:cNvSpPr>
            <a:spLocks noChangeArrowheads="1"/>
          </p:cNvSpPr>
          <p:nvPr/>
        </p:nvSpPr>
        <p:spPr bwMode="auto">
          <a:xfrm>
            <a:off x="1067678" y="4252372"/>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45" name="TextBox 58"/>
          <p:cNvSpPr txBox="1">
            <a:spLocks noChangeArrowheads="1"/>
          </p:cNvSpPr>
          <p:nvPr/>
        </p:nvSpPr>
        <p:spPr bwMode="auto">
          <a:xfrm>
            <a:off x="1067678" y="4420159"/>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47" name="Rectangle 60"/>
          <p:cNvSpPr>
            <a:spLocks noChangeArrowheads="1"/>
          </p:cNvSpPr>
          <p:nvPr/>
        </p:nvSpPr>
        <p:spPr bwMode="auto">
          <a:xfrm>
            <a:off x="1922631" y="4252372"/>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48" name="TextBox 61"/>
          <p:cNvSpPr txBox="1">
            <a:spLocks noChangeArrowheads="1"/>
          </p:cNvSpPr>
          <p:nvPr/>
        </p:nvSpPr>
        <p:spPr bwMode="auto">
          <a:xfrm>
            <a:off x="1922631" y="4420159"/>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50" name="Rectangle 63"/>
          <p:cNvSpPr>
            <a:spLocks noChangeArrowheads="1"/>
          </p:cNvSpPr>
          <p:nvPr/>
        </p:nvSpPr>
        <p:spPr bwMode="auto">
          <a:xfrm>
            <a:off x="2775997" y="4252372"/>
            <a:ext cx="673100"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51" name="TextBox 64"/>
          <p:cNvSpPr txBox="1">
            <a:spLocks noChangeArrowheads="1"/>
          </p:cNvSpPr>
          <p:nvPr/>
        </p:nvSpPr>
        <p:spPr bwMode="auto">
          <a:xfrm>
            <a:off x="2775997" y="4420159"/>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53" name="Rectangle 65"/>
          <p:cNvSpPr>
            <a:spLocks noChangeArrowheads="1"/>
          </p:cNvSpPr>
          <p:nvPr/>
        </p:nvSpPr>
        <p:spPr bwMode="auto">
          <a:xfrm>
            <a:off x="6818532" y="2170113"/>
            <a:ext cx="1893887" cy="2560637"/>
          </a:xfrm>
          <a:prstGeom prst="rect">
            <a:avLst/>
          </a:prstGeom>
          <a:noFill/>
          <a:ln w="54864" algn="ctr">
            <a:solidFill>
              <a:schemeClr val="tx1"/>
            </a:solidFill>
            <a:round/>
            <a:headEnd/>
            <a:tailEnd/>
          </a:ln>
        </p:spPr>
        <p:txBody>
          <a:bodyPr/>
          <a:lstStyle/>
          <a:p>
            <a:pPr eaLnBrk="0" hangingPunct="0"/>
            <a:endParaRPr lang="en-US" sz="2400">
              <a:solidFill>
                <a:schemeClr val="bg1"/>
              </a:solidFill>
              <a:latin typeface="Tahoma" pitchFamily="34" charset="0"/>
              <a:ea typeface="Tahoma" pitchFamily="34" charset="0"/>
              <a:cs typeface="Tahoma" pitchFamily="34" charset="0"/>
            </a:endParaRPr>
          </a:p>
          <a:p>
            <a:pPr eaLnBrk="0" hangingPunct="0"/>
            <a:r>
              <a:rPr lang="en-US" sz="2200">
                <a:solidFill>
                  <a:schemeClr val="bg1"/>
                </a:solidFill>
                <a:latin typeface="Tahoma" pitchFamily="34" charset="0"/>
                <a:ea typeface="Tahoma" pitchFamily="34" charset="0"/>
                <a:cs typeface="Tahoma" pitchFamily="34" charset="0"/>
              </a:rPr>
              <a:t>    </a:t>
            </a:r>
          </a:p>
        </p:txBody>
      </p:sp>
      <p:sp>
        <p:nvSpPr>
          <p:cNvPr id="54" name="TextBox 66"/>
          <p:cNvSpPr txBox="1">
            <a:spLocks noChangeArrowheads="1"/>
          </p:cNvSpPr>
          <p:nvPr/>
        </p:nvSpPr>
        <p:spPr bwMode="auto">
          <a:xfrm>
            <a:off x="6847294" y="2873952"/>
            <a:ext cx="1838184" cy="954107"/>
          </a:xfrm>
          <a:prstGeom prst="rect">
            <a:avLst/>
          </a:prstGeom>
          <a:noFill/>
          <a:ln w="9525">
            <a:noFill/>
            <a:miter lim="800000"/>
            <a:headEnd/>
            <a:tailEnd/>
          </a:ln>
        </p:spPr>
        <p:txBody>
          <a:bodyPr>
            <a:spAutoFit/>
          </a:bodyPr>
          <a:lstStyle/>
          <a:p>
            <a:pPr algn="ctr"/>
            <a:r>
              <a:rPr lang="en-US" sz="2800" dirty="0">
                <a:latin typeface="Tahoma" pitchFamily="34" charset="0"/>
                <a:ea typeface="Tahoma" pitchFamily="34" charset="0"/>
                <a:cs typeface="Tahoma" pitchFamily="34" charset="0"/>
              </a:rPr>
              <a:t>Main Memory</a:t>
            </a:r>
          </a:p>
        </p:txBody>
      </p:sp>
      <p:sp>
        <p:nvSpPr>
          <p:cNvPr id="55" name="Left-Right Arrow 67"/>
          <p:cNvSpPr>
            <a:spLocks noChangeArrowheads="1"/>
          </p:cNvSpPr>
          <p:nvPr/>
        </p:nvSpPr>
        <p:spPr bwMode="auto">
          <a:xfrm>
            <a:off x="5937469" y="3076575"/>
            <a:ext cx="881063" cy="682625"/>
          </a:xfrm>
          <a:prstGeom prst="leftRightArrow">
            <a:avLst>
              <a:gd name="adj1" fmla="val 50000"/>
              <a:gd name="adj2" fmla="val 50032"/>
            </a:avLst>
          </a:prstGeom>
          <a:noFill/>
          <a:ln w="54864" algn="ctr">
            <a:solidFill>
              <a:schemeClr val="tx1"/>
            </a:solidFill>
            <a:round/>
            <a:headEnd/>
            <a:tailEnd/>
          </a:ln>
        </p:spPr>
        <p:txBody>
          <a:bodyPr/>
          <a:lstStyle/>
          <a:p>
            <a:pPr eaLnBrk="0" hangingPunct="0"/>
            <a:endParaRPr lang="en-US" sz="2400">
              <a:solidFill>
                <a:srgbClr val="C00000"/>
              </a:solidFill>
              <a:latin typeface="Tahoma" pitchFamily="34" charset="0"/>
              <a:ea typeface="Tahoma" pitchFamily="34" charset="0"/>
              <a:cs typeface="Tahoma" pitchFamily="34" charset="0"/>
            </a:endParaRPr>
          </a:p>
        </p:txBody>
      </p:sp>
      <p:sp>
        <p:nvSpPr>
          <p:cNvPr id="57" name="Rectangle 65"/>
          <p:cNvSpPr>
            <a:spLocks noChangeArrowheads="1"/>
          </p:cNvSpPr>
          <p:nvPr/>
        </p:nvSpPr>
        <p:spPr bwMode="auto">
          <a:xfrm>
            <a:off x="4375369" y="2562225"/>
            <a:ext cx="1554163" cy="1606550"/>
          </a:xfrm>
          <a:prstGeom prst="rect">
            <a:avLst/>
          </a:prstGeom>
          <a:noFill/>
          <a:ln w="54864" algn="ctr">
            <a:solidFill>
              <a:schemeClr val="tx1"/>
            </a:solidFill>
            <a:round/>
            <a:headEnd/>
            <a:tailEnd/>
          </a:ln>
        </p:spPr>
        <p:txBody>
          <a:bodyPr/>
          <a:lstStyle/>
          <a:p>
            <a:pPr eaLnBrk="0" hangingPunct="0"/>
            <a:endParaRPr lang="en-US" sz="2400">
              <a:solidFill>
                <a:schemeClr val="bg1"/>
              </a:solidFill>
              <a:latin typeface="Tahoma" pitchFamily="34" charset="0"/>
              <a:ea typeface="Tahoma" pitchFamily="34" charset="0"/>
              <a:cs typeface="Tahoma" pitchFamily="34" charset="0"/>
            </a:endParaRPr>
          </a:p>
          <a:p>
            <a:pPr eaLnBrk="0" hangingPunct="0"/>
            <a:r>
              <a:rPr lang="en-US" sz="2200">
                <a:solidFill>
                  <a:schemeClr val="bg1"/>
                </a:solidFill>
                <a:latin typeface="Tahoma" pitchFamily="34" charset="0"/>
                <a:ea typeface="Tahoma" pitchFamily="34" charset="0"/>
                <a:cs typeface="Tahoma" pitchFamily="34" charset="0"/>
              </a:rPr>
              <a:t>    </a:t>
            </a:r>
          </a:p>
        </p:txBody>
      </p:sp>
      <p:sp>
        <p:nvSpPr>
          <p:cNvPr id="58" name="TextBox 66"/>
          <p:cNvSpPr txBox="1">
            <a:spLocks noChangeArrowheads="1"/>
          </p:cNvSpPr>
          <p:nvPr/>
        </p:nvSpPr>
        <p:spPr bwMode="auto">
          <a:xfrm>
            <a:off x="4398972" y="2839376"/>
            <a:ext cx="1508452" cy="954107"/>
          </a:xfrm>
          <a:prstGeom prst="rect">
            <a:avLst/>
          </a:prstGeom>
          <a:noFill/>
          <a:ln w="9525">
            <a:noFill/>
            <a:miter lim="800000"/>
            <a:headEnd/>
            <a:tailEnd/>
          </a:ln>
        </p:spPr>
        <p:txBody>
          <a:bodyPr>
            <a:spAutoFit/>
          </a:bodyPr>
          <a:lstStyle/>
          <a:p>
            <a:pPr algn="ctr"/>
            <a:r>
              <a:rPr lang="en-US" sz="2800" dirty="0">
                <a:latin typeface="Tahoma" pitchFamily="34" charset="0"/>
                <a:ea typeface="Tahoma" pitchFamily="34" charset="0"/>
                <a:cs typeface="Tahoma" pitchFamily="34" charset="0"/>
              </a:rPr>
              <a:t>Shared </a:t>
            </a:r>
          </a:p>
          <a:p>
            <a:pPr algn="ctr"/>
            <a:r>
              <a:rPr lang="en-US" sz="2800" dirty="0">
                <a:latin typeface="Tahoma" pitchFamily="34" charset="0"/>
                <a:ea typeface="Tahoma" pitchFamily="34" charset="0"/>
                <a:cs typeface="Tahoma" pitchFamily="34" charset="0"/>
              </a:rPr>
              <a:t>Cache</a:t>
            </a:r>
          </a:p>
        </p:txBody>
      </p:sp>
      <p:sp>
        <p:nvSpPr>
          <p:cNvPr id="59" name="Left-Right Arrow 67"/>
          <p:cNvSpPr>
            <a:spLocks noChangeArrowheads="1"/>
          </p:cNvSpPr>
          <p:nvPr/>
        </p:nvSpPr>
        <p:spPr bwMode="auto">
          <a:xfrm>
            <a:off x="3491132" y="3071813"/>
            <a:ext cx="871537" cy="682625"/>
          </a:xfrm>
          <a:prstGeom prst="leftRightArrow">
            <a:avLst>
              <a:gd name="adj1" fmla="val 50000"/>
              <a:gd name="adj2" fmla="val 49982"/>
            </a:avLst>
          </a:prstGeom>
          <a:noFill/>
          <a:ln w="54864" algn="ctr">
            <a:solidFill>
              <a:schemeClr val="tx1"/>
            </a:solidFill>
            <a:round/>
            <a:headEnd/>
            <a:tailEnd/>
          </a:ln>
        </p:spPr>
        <p:txBody>
          <a:bodyPr/>
          <a:lstStyle/>
          <a:p>
            <a:pPr eaLnBrk="0" hangingPunct="0"/>
            <a:endParaRPr lang="en-US" sz="2400">
              <a:solidFill>
                <a:srgbClr val="C00000"/>
              </a:solidFill>
              <a:latin typeface="Tahoma" pitchFamily="34" charset="0"/>
              <a:ea typeface="Tahoma" pitchFamily="34" charset="0"/>
              <a:cs typeface="Tahoma" pitchFamily="34" charset="0"/>
            </a:endParaRPr>
          </a:p>
        </p:txBody>
      </p:sp>
      <p:sp>
        <p:nvSpPr>
          <p:cNvPr id="43" name="Slide Number Placeholder 42"/>
          <p:cNvSpPr>
            <a:spLocks noGrp="1"/>
          </p:cNvSpPr>
          <p:nvPr>
            <p:ph type="sldNum" sz="quarter" idx="12"/>
          </p:nvPr>
        </p:nvSpPr>
        <p:spPr/>
        <p:txBody>
          <a:bodyPr/>
          <a:lstStyle/>
          <a:p>
            <a:fld id="{B6F15528-21DE-4FAA-801E-634DDDAF4B2B}" type="slidenum">
              <a:rPr lang="en-US" smtClean="0"/>
              <a:pPr/>
              <a:t>2</a:t>
            </a:fld>
            <a:endParaRPr lang="en-US" dirty="0"/>
          </a:p>
        </p:txBody>
      </p:sp>
      <p:pic>
        <p:nvPicPr>
          <p:cNvPr id="49" name="~PP3565.WAV">
            <a:hlinkClick r:id="" action="ppaction://media"/>
          </p:cNvPr>
          <p:cNvPicPr>
            <a:picLocks noRot="1" noChangeAspect="1"/>
          </p:cNvPicPr>
          <p:nvPr>
            <a:wavAudioFile r:embed="rId1" name="~PP3565.WAV"/>
          </p:nvPr>
        </p:nvPicPr>
        <p:blipFill>
          <a:blip r:embed="rId3" cstate="print"/>
          <a:stretch>
            <a:fillRect/>
          </a:stretch>
        </p:blipFill>
        <p:spPr>
          <a:xfrm>
            <a:off x="8696325" y="6410325"/>
            <a:ext cx="304800" cy="304800"/>
          </a:xfrm>
          <a:prstGeom prst="rect">
            <a:avLst/>
          </a:prstGeom>
        </p:spPr>
      </p:pic>
    </p:spTree>
  </p:cSld>
  <p:clrMapOvr>
    <a:masterClrMapping/>
  </p:clrMapOvr>
  <p:transition advTm="131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smtClean="0"/>
              <a:t>Need for Predictable Performance</a:t>
            </a:r>
          </a:p>
        </p:txBody>
      </p:sp>
      <p:sp>
        <p:nvSpPr>
          <p:cNvPr id="13315" name="Content Placeholder 2"/>
          <p:cNvSpPr>
            <a:spLocks noGrp="1"/>
          </p:cNvSpPr>
          <p:nvPr>
            <p:ph idx="1"/>
          </p:nvPr>
        </p:nvSpPr>
        <p:spPr>
          <a:xfrm>
            <a:off x="457200" y="1600200"/>
            <a:ext cx="8382000" cy="5029200"/>
          </a:xfrm>
        </p:spPr>
        <p:txBody>
          <a:bodyPr>
            <a:normAutofit fontScale="55000" lnSpcReduction="20000"/>
          </a:bodyPr>
          <a:lstStyle/>
          <a:p>
            <a:r>
              <a:rPr lang="en-US" sz="4600" dirty="0" smtClean="0"/>
              <a:t>There is a need for predictable performance</a:t>
            </a:r>
          </a:p>
          <a:p>
            <a:pPr lvl="1"/>
            <a:r>
              <a:rPr lang="en-US" sz="4400" dirty="0" smtClean="0"/>
              <a:t>When multiple applications share resources </a:t>
            </a:r>
            <a:endParaRPr lang="en-US" sz="4400" i="1" dirty="0" smtClean="0"/>
          </a:p>
          <a:p>
            <a:pPr lvl="1"/>
            <a:r>
              <a:rPr lang="en-US" sz="4400" dirty="0" smtClean="0"/>
              <a:t>Especially if some applications require performance guarantees</a:t>
            </a:r>
            <a:endParaRPr lang="en-US" sz="4100" dirty="0" smtClean="0">
              <a:solidFill>
                <a:srgbClr val="FF0000"/>
              </a:solidFill>
            </a:endParaRPr>
          </a:p>
          <a:p>
            <a:pPr lvl="1">
              <a:buNone/>
            </a:pPr>
            <a:endParaRPr lang="en-US" sz="4600" dirty="0" smtClean="0">
              <a:solidFill>
                <a:srgbClr val="0070C0"/>
              </a:solidFill>
            </a:endParaRPr>
          </a:p>
          <a:p>
            <a:r>
              <a:rPr lang="en-US" sz="4600" dirty="0" smtClean="0">
                <a:solidFill>
                  <a:srgbClr val="FF0000"/>
                </a:solidFill>
              </a:rPr>
              <a:t>Example 1: In server systems</a:t>
            </a:r>
          </a:p>
          <a:p>
            <a:pPr lvl="1"/>
            <a:r>
              <a:rPr lang="en-US" sz="4200" dirty="0" smtClean="0">
                <a:solidFill>
                  <a:srgbClr val="0070C0"/>
                </a:solidFill>
              </a:rPr>
              <a:t>Different users’ jobs consolidated onto the same server</a:t>
            </a:r>
          </a:p>
          <a:p>
            <a:pPr lvl="1"/>
            <a:r>
              <a:rPr lang="en-US" sz="4200" dirty="0" smtClean="0"/>
              <a:t>Need to provide bounded slowdowns to critical jobs </a:t>
            </a:r>
          </a:p>
          <a:p>
            <a:pPr lvl="1"/>
            <a:endParaRPr lang="en-US" sz="4200" dirty="0" smtClean="0"/>
          </a:p>
          <a:p>
            <a:r>
              <a:rPr lang="en-US" sz="4600" dirty="0" smtClean="0">
                <a:solidFill>
                  <a:srgbClr val="FF0000"/>
                </a:solidFill>
              </a:rPr>
              <a:t>Example 2: In mobile systems</a:t>
            </a:r>
          </a:p>
          <a:p>
            <a:pPr lvl="1"/>
            <a:r>
              <a:rPr lang="en-US" sz="4200" dirty="0" smtClean="0">
                <a:solidFill>
                  <a:srgbClr val="0070C0"/>
                </a:solidFill>
              </a:rPr>
              <a:t>Interactive applications run with non-interactive applications</a:t>
            </a:r>
          </a:p>
          <a:p>
            <a:pPr lvl="1"/>
            <a:r>
              <a:rPr lang="en-US" sz="4200" dirty="0" smtClean="0"/>
              <a:t>Need to guarantee performance for interactive applications</a:t>
            </a:r>
          </a:p>
          <a:p>
            <a:pPr lvl="1">
              <a:buNone/>
            </a:pPr>
            <a:endParaRPr lang="en-US" sz="4200" dirty="0" smtClean="0"/>
          </a:p>
        </p:txBody>
      </p:sp>
      <p:sp>
        <p:nvSpPr>
          <p:cNvPr id="8" name="Rectangle 7"/>
          <p:cNvSpPr/>
          <p:nvPr/>
        </p:nvSpPr>
        <p:spPr>
          <a:xfrm>
            <a:off x="0" y="1524000"/>
            <a:ext cx="9143968" cy="4953000"/>
          </a:xfrm>
          <a:prstGeom prst="rect">
            <a:avLst/>
          </a:prstGeom>
          <a:solidFill>
            <a:srgbClr val="FFFFFF">
              <a:lumMod val="95000"/>
              <a:alpha val="73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ahoma"/>
              <a:ea typeface="+mn-ea"/>
              <a:cs typeface="+mn-cs"/>
            </a:endParaRPr>
          </a:p>
        </p:txBody>
      </p:sp>
      <p:sp>
        <p:nvSpPr>
          <p:cNvPr id="9" name="TextBox 8"/>
          <p:cNvSpPr txBox="1"/>
          <p:nvPr/>
        </p:nvSpPr>
        <p:spPr>
          <a:xfrm>
            <a:off x="381000" y="2819400"/>
            <a:ext cx="8358246" cy="2116614"/>
          </a:xfrm>
          <a:prstGeom prst="rect">
            <a:avLst/>
          </a:prstGeom>
          <a:solidFill>
            <a:schemeClr val="bg1"/>
          </a:solidFill>
          <a:ln w="25400">
            <a:solidFill>
              <a:schemeClr val="tx1"/>
            </a:solidFill>
          </a:ln>
        </p:spPr>
        <p:txBody>
          <a:bodyPr wrap="square" anchor="ctr">
            <a:spAutoFit/>
          </a:bodyPr>
          <a:lstStyle/>
          <a:p>
            <a:pPr algn="ctr">
              <a:defRPr/>
            </a:pPr>
            <a:endParaRPr lang="en-US" sz="3000" dirty="0" smtClean="0">
              <a:solidFill>
                <a:srgbClr val="C00000"/>
              </a:solidFill>
              <a:latin typeface="+mn-lt"/>
              <a:ea typeface="Tahoma" pitchFamily="34" charset="0"/>
              <a:cs typeface="Tahoma" pitchFamily="34" charset="0"/>
            </a:endParaRPr>
          </a:p>
          <a:p>
            <a:pPr algn="ctr">
              <a:defRPr/>
            </a:pPr>
            <a:r>
              <a:rPr lang="en-US" sz="3500" dirty="0" smtClean="0">
                <a:solidFill>
                  <a:srgbClr val="C00000"/>
                </a:solidFill>
                <a:ea typeface="Tahoma" pitchFamily="34" charset="0"/>
                <a:cs typeface="Tahoma" pitchFamily="34" charset="0"/>
              </a:rPr>
              <a:t>As a first step: </a:t>
            </a:r>
            <a:r>
              <a:rPr lang="en-US" sz="3500" dirty="0" smtClean="0">
                <a:solidFill>
                  <a:srgbClr val="C00000"/>
                </a:solidFill>
                <a:latin typeface="+mn-lt"/>
                <a:ea typeface="Tahoma" pitchFamily="34" charset="0"/>
                <a:cs typeface="Tahoma" pitchFamily="34" charset="0"/>
              </a:rPr>
              <a:t>Predictable performance </a:t>
            </a:r>
          </a:p>
          <a:p>
            <a:pPr algn="ctr">
              <a:defRPr/>
            </a:pPr>
            <a:r>
              <a:rPr lang="en-US" sz="3500" dirty="0" smtClean="0">
                <a:solidFill>
                  <a:srgbClr val="C00000"/>
                </a:solidFill>
                <a:latin typeface="+mn-lt"/>
                <a:ea typeface="Tahoma" pitchFamily="34" charset="0"/>
                <a:cs typeface="Tahoma" pitchFamily="34" charset="0"/>
              </a:rPr>
              <a:t>in the presence of memory interference</a:t>
            </a:r>
          </a:p>
          <a:p>
            <a:pPr algn="ctr">
              <a:defRPr/>
            </a:pPr>
            <a:endParaRPr lang="en-US" sz="3000" dirty="0">
              <a:solidFill>
                <a:srgbClr val="C00000"/>
              </a:solidFill>
              <a:latin typeface="+mn-lt"/>
              <a:ea typeface="Tahoma" pitchFamily="34" charset="0"/>
              <a:cs typeface="Tahoma" pitchFamily="34" charset="0"/>
            </a:endParaRPr>
          </a:p>
        </p:txBody>
      </p:sp>
      <p:sp>
        <p:nvSpPr>
          <p:cNvPr id="11" name="Slide Number Placeholder 10"/>
          <p:cNvSpPr>
            <a:spLocks noGrp="1"/>
          </p:cNvSpPr>
          <p:nvPr>
            <p:ph type="sldNum" sz="quarter" idx="12"/>
          </p:nvPr>
        </p:nvSpPr>
        <p:spPr/>
        <p:txBody>
          <a:bodyPr/>
          <a:lstStyle/>
          <a:p>
            <a:fld id="{2CF4AA75-1AE0-4593-99DD-33F3F40BED72}" type="slidenum">
              <a:rPr lang="en-US" smtClean="0"/>
              <a:pPr/>
              <a:t>20</a:t>
            </a:fld>
            <a:endParaRPr lang="en-US"/>
          </a:p>
        </p:txBody>
      </p:sp>
      <p:pic>
        <p:nvPicPr>
          <p:cNvPr id="7" name="~PP3647.WAV">
            <a:hlinkClick r:id="" action="ppaction://media"/>
          </p:cNvPr>
          <p:cNvPicPr>
            <a:picLocks noRot="1" noChangeAspect="1"/>
          </p:cNvPicPr>
          <p:nvPr>
            <a:wavAudioFile r:embed="rId2" name="~PP3647.WAV"/>
          </p:nvPr>
        </p:nvPicPr>
        <p:blipFill>
          <a:blip r:embed="rId5" cstate="print"/>
          <a:stretch>
            <a:fillRect/>
          </a:stretch>
        </p:blipFill>
        <p:spPr>
          <a:xfrm>
            <a:off x="8696325" y="6410325"/>
            <a:ext cx="304800" cy="304800"/>
          </a:xfrm>
          <a:prstGeom prst="rect">
            <a:avLst/>
          </a:prstGeom>
        </p:spPr>
      </p:pic>
    </p:spTree>
    <p:custDataLst>
      <p:tags r:id="rId1"/>
    </p:custDataLst>
  </p:cSld>
  <p:clrMapOvr>
    <a:masterClrMapping/>
  </p:clrMapOvr>
  <p:transition advTm="525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1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315">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315">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31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315">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315">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315">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bg/>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xEl>
                                              <p:pRg st="1" end="1"/>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5"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8" grpId="0" animBg="1"/>
      <p:bldP spid="9" grpId="0" build="allAtOnce"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5" name="Slide Number Placeholder 34"/>
          <p:cNvSpPr>
            <a:spLocks noGrp="1"/>
          </p:cNvSpPr>
          <p:nvPr>
            <p:ph type="sldNum" sz="quarter" idx="12"/>
          </p:nvPr>
        </p:nvSpPr>
        <p:spPr/>
        <p:txBody>
          <a:bodyPr/>
          <a:lstStyle/>
          <a:p>
            <a:fld id="{2CF4AA75-1AE0-4593-99DD-33F3F40BED72}" type="slidenum">
              <a:rPr lang="en-US" smtClean="0"/>
              <a:pPr/>
              <a:t>21</a:t>
            </a:fld>
            <a:endParaRPr lang="en-US"/>
          </a:p>
        </p:txBody>
      </p:sp>
      <p:sp>
        <p:nvSpPr>
          <p:cNvPr id="6" name="Right Arrow 5"/>
          <p:cNvSpPr/>
          <p:nvPr/>
        </p:nvSpPr>
        <p:spPr>
          <a:xfrm rot="2829841">
            <a:off x="5379267" y="3288240"/>
            <a:ext cx="1139835" cy="63407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8290026">
            <a:off x="2483987" y="3299282"/>
            <a:ext cx="1211609" cy="63407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23498" y="4135660"/>
            <a:ext cx="4311868" cy="9906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300" dirty="0" smtClean="0">
              <a:solidFill>
                <a:schemeClr val="tx1"/>
              </a:solidFill>
            </a:endParaRPr>
          </a:p>
          <a:p>
            <a:pPr lvl="0"/>
            <a:endParaRPr lang="en-US" sz="2300" dirty="0" smtClean="0">
              <a:solidFill>
                <a:schemeClr val="bg1">
                  <a:lumMod val="65000"/>
                </a:schemeClr>
              </a:solidFill>
            </a:endParaRPr>
          </a:p>
          <a:p>
            <a:pPr lvl="0">
              <a:buFont typeface="Arial" pitchFamily="34" charset="0"/>
              <a:buChar char="•"/>
            </a:pPr>
            <a:r>
              <a:rPr lang="en-US" sz="2300" dirty="0" smtClean="0">
                <a:solidFill>
                  <a:schemeClr val="bg1">
                    <a:lumMod val="65000"/>
                  </a:schemeClr>
                </a:solidFill>
              </a:rPr>
              <a:t> Blacklisting </a:t>
            </a:r>
            <a:r>
              <a:rPr lang="en-US" sz="2300" dirty="0">
                <a:solidFill>
                  <a:schemeClr val="bg1">
                    <a:lumMod val="65000"/>
                  </a:schemeClr>
                </a:solidFill>
              </a:rPr>
              <a:t>memory </a:t>
            </a:r>
            <a:r>
              <a:rPr lang="en-US" sz="2300" dirty="0" smtClean="0">
                <a:solidFill>
                  <a:schemeClr val="bg1">
                    <a:lumMod val="65000"/>
                  </a:schemeClr>
                </a:solidFill>
              </a:rPr>
              <a:t>scheduler</a:t>
            </a:r>
          </a:p>
          <a:p>
            <a:pPr lvl="0"/>
            <a:endParaRPr lang="en-US" sz="2300" dirty="0" smtClean="0">
              <a:solidFill>
                <a:schemeClr val="tx1"/>
              </a:solidFill>
            </a:endParaRPr>
          </a:p>
          <a:p>
            <a:pPr marL="457200" lvl="0" indent="-457200">
              <a:buAutoNum type="arabicPeriod"/>
            </a:pPr>
            <a:endParaRPr lang="en-US" sz="2300" dirty="0">
              <a:solidFill>
                <a:prstClr val="black"/>
              </a:solidFill>
            </a:endParaRPr>
          </a:p>
          <a:p>
            <a:pPr algn="ctr"/>
            <a:endParaRPr lang="en-US" dirty="0"/>
          </a:p>
        </p:txBody>
      </p:sp>
      <p:sp>
        <p:nvSpPr>
          <p:cNvPr id="20" name="Rounded Rectangle 19"/>
          <p:cNvSpPr/>
          <p:nvPr/>
        </p:nvSpPr>
        <p:spPr>
          <a:xfrm>
            <a:off x="4724400" y="4114800"/>
            <a:ext cx="4311868" cy="101146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Font typeface="Arial" pitchFamily="34" charset="0"/>
              <a:buChar char="•"/>
            </a:pPr>
            <a:endParaRPr lang="en-US" sz="2300" dirty="0" smtClean="0">
              <a:solidFill>
                <a:schemeClr val="tx1"/>
              </a:solidFill>
            </a:endParaRPr>
          </a:p>
          <a:p>
            <a:pPr lvl="0">
              <a:buFont typeface="Arial" pitchFamily="34" charset="0"/>
              <a:buChar char="•"/>
            </a:pPr>
            <a:r>
              <a:rPr lang="en-US" sz="2300" dirty="0" smtClean="0">
                <a:solidFill>
                  <a:schemeClr val="tx1"/>
                </a:solidFill>
              </a:rPr>
              <a:t> Predictability with memory interference</a:t>
            </a:r>
          </a:p>
          <a:p>
            <a:endParaRPr lang="en-US" sz="2300" dirty="0">
              <a:solidFill>
                <a:prstClr val="black"/>
              </a:solidFill>
            </a:endParaRPr>
          </a:p>
        </p:txBody>
      </p:sp>
      <p:sp>
        <p:nvSpPr>
          <p:cNvPr id="12" name="Rounded Rectangle 11"/>
          <p:cNvSpPr/>
          <p:nvPr/>
        </p:nvSpPr>
        <p:spPr>
          <a:xfrm>
            <a:off x="1723698" y="1524000"/>
            <a:ext cx="5791200" cy="1510864"/>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chemeClr val="tx1"/>
                </a:solidFill>
              </a:rPr>
              <a:t>Goals:</a:t>
            </a:r>
          </a:p>
          <a:p>
            <a:pPr marL="342900" indent="-342900" algn="ctr">
              <a:buAutoNum type="arabicPeriod"/>
            </a:pPr>
            <a:r>
              <a:rPr lang="en-US" sz="3000" dirty="0" smtClean="0">
                <a:solidFill>
                  <a:schemeClr val="bg1">
                    <a:lumMod val="65000"/>
                  </a:schemeClr>
                </a:solidFill>
              </a:rPr>
              <a:t>High performance</a:t>
            </a:r>
          </a:p>
          <a:p>
            <a:pPr marL="342900" indent="-342900" algn="ctr">
              <a:buAutoNum type="arabicPeriod"/>
            </a:pPr>
            <a:r>
              <a:rPr lang="en-US" sz="3000" dirty="0" smtClean="0">
                <a:solidFill>
                  <a:schemeClr val="tx1"/>
                </a:solidFill>
              </a:rPr>
              <a:t>Predictable performance</a:t>
            </a:r>
          </a:p>
          <a:p>
            <a:pPr algn="ctr"/>
            <a:endParaRPr lang="en-US" dirty="0"/>
          </a:p>
        </p:txBody>
      </p:sp>
      <p:pic>
        <p:nvPicPr>
          <p:cNvPr id="11" name="~PP1752.WAV">
            <a:hlinkClick r:id="" action="ppaction://media"/>
          </p:cNvPr>
          <p:cNvPicPr>
            <a:picLocks noRot="1" noChangeAspect="1"/>
          </p:cNvPicPr>
          <p:nvPr>
            <a:wavAudioFile r:embed="rId2" name="~PP1752.WAV"/>
          </p:nvPr>
        </p:nvPicPr>
        <p:blipFill>
          <a:blip r:embed="rId5" cstate="print"/>
          <a:stretch>
            <a:fillRect/>
          </a:stretch>
        </p:blipFill>
        <p:spPr>
          <a:xfrm>
            <a:off x="8696325" y="6410325"/>
            <a:ext cx="304800" cy="304800"/>
          </a:xfrm>
          <a:prstGeom prst="rect">
            <a:avLst/>
          </a:prstGeom>
        </p:spPr>
      </p:pic>
    </p:spTree>
    <p:custDataLst>
      <p:tags r:id="rId1"/>
    </p:custDataLst>
    <p:extLst>
      <p:ext uri="{BB962C8B-B14F-4D97-AF65-F5344CB8AC3E}">
        <p14:creationId xmlns="" xmlns:p14="http://schemas.microsoft.com/office/powerpoint/2010/main" val="1850506550"/>
      </p:ext>
    </p:extLst>
  </p:cSld>
  <p:clrMapOvr>
    <a:masterClrMapping/>
  </p:clrMapOvr>
  <p:transition advTm="48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Predictability in the Presence of Memory Interference</a:t>
            </a:r>
            <a:endParaRPr lang="en-US" sz="4400" dirty="0"/>
          </a:p>
        </p:txBody>
      </p:sp>
      <p:sp>
        <p:nvSpPr>
          <p:cNvPr id="124" name="Content Placeholder 2"/>
          <p:cNvSpPr>
            <a:spLocks noGrp="1"/>
          </p:cNvSpPr>
          <p:nvPr>
            <p:ph idx="1"/>
          </p:nvPr>
        </p:nvSpPr>
        <p:spPr>
          <a:xfrm>
            <a:off x="214282" y="1365920"/>
            <a:ext cx="8610600" cy="5339680"/>
          </a:xfrm>
        </p:spPr>
        <p:txBody>
          <a:bodyPr/>
          <a:lstStyle/>
          <a:p>
            <a:pPr>
              <a:buNone/>
            </a:pPr>
            <a:r>
              <a:rPr lang="en-US" sz="4000" dirty="0" smtClean="0">
                <a:solidFill>
                  <a:srgbClr val="FF0000"/>
                </a:solidFill>
              </a:rPr>
              <a:t>1.</a:t>
            </a:r>
            <a:r>
              <a:rPr lang="en-US" sz="4000" dirty="0" smtClean="0"/>
              <a:t> </a:t>
            </a:r>
            <a:r>
              <a:rPr lang="en-US" sz="4000" dirty="0" smtClean="0">
                <a:solidFill>
                  <a:srgbClr val="0070C0"/>
                </a:solidFill>
              </a:rPr>
              <a:t>Estimate Slowdown</a:t>
            </a:r>
          </a:p>
          <a:p>
            <a:pPr lvl="1"/>
            <a:r>
              <a:rPr lang="en-US" sz="3400" dirty="0" smtClean="0"/>
              <a:t>Key Observations</a:t>
            </a:r>
          </a:p>
          <a:p>
            <a:pPr lvl="1"/>
            <a:r>
              <a:rPr lang="en-US" sz="3400" dirty="0" smtClean="0">
                <a:solidFill>
                  <a:schemeClr val="bg1">
                    <a:lumMod val="75000"/>
                  </a:schemeClr>
                </a:solidFill>
              </a:rPr>
              <a:t>MISE Operation: Putting it All Together</a:t>
            </a:r>
          </a:p>
          <a:p>
            <a:pPr lvl="1"/>
            <a:r>
              <a:rPr lang="en-US" sz="3400" dirty="0" smtClean="0">
                <a:solidFill>
                  <a:schemeClr val="bg1">
                    <a:lumMod val="75000"/>
                  </a:schemeClr>
                </a:solidFill>
              </a:rPr>
              <a:t>Evaluating the Model</a:t>
            </a:r>
          </a:p>
          <a:p>
            <a:pPr>
              <a:buNone/>
            </a:pPr>
            <a:r>
              <a:rPr lang="en-US" sz="4000" dirty="0" smtClean="0">
                <a:solidFill>
                  <a:srgbClr val="FF0000"/>
                </a:solidFill>
              </a:rPr>
              <a:t>2.</a:t>
            </a:r>
            <a:r>
              <a:rPr lang="en-US" sz="4000" dirty="0" smtClean="0"/>
              <a:t> </a:t>
            </a:r>
            <a:r>
              <a:rPr lang="en-US" sz="4000" dirty="0" smtClean="0">
                <a:solidFill>
                  <a:srgbClr val="0070C0"/>
                </a:solidFill>
              </a:rPr>
              <a:t>Control Slowdown</a:t>
            </a:r>
          </a:p>
          <a:p>
            <a:pPr lvl="1"/>
            <a:r>
              <a:rPr lang="en-US" sz="3400" dirty="0" smtClean="0">
                <a:solidFill>
                  <a:schemeClr val="bg1">
                    <a:lumMod val="75000"/>
                  </a:schemeClr>
                </a:solidFill>
              </a:rPr>
              <a:t>Providing Soft Slowdown Guarantees</a:t>
            </a:r>
          </a:p>
          <a:p>
            <a:pPr lvl="1"/>
            <a:r>
              <a:rPr lang="en-US" sz="3400" dirty="0" smtClean="0">
                <a:solidFill>
                  <a:schemeClr val="bg1">
                    <a:lumMod val="75000"/>
                  </a:schemeClr>
                </a:solidFill>
              </a:rPr>
              <a:t>Minimizing Maximum Slowdown</a:t>
            </a:r>
          </a:p>
          <a:p>
            <a:endParaRPr lang="en-US" dirty="0" smtClean="0"/>
          </a:p>
          <a:p>
            <a:pPr lvl="1"/>
            <a:endParaRPr lang="en-US" dirty="0" smtClean="0"/>
          </a:p>
          <a:p>
            <a:endParaRPr lang="en-US" dirty="0" smtClean="0"/>
          </a:p>
          <a:p>
            <a:pPr lvl="1">
              <a:buFontTx/>
              <a:buNone/>
            </a:pPr>
            <a:endParaRPr lang="en-US" dirty="0" smtClean="0"/>
          </a:p>
          <a:p>
            <a:pPr lvl="1"/>
            <a:endParaRPr lang="en-US" dirty="0" smtClean="0"/>
          </a:p>
          <a:p>
            <a:endParaRPr lang="en-US" dirty="0" smtClean="0"/>
          </a:p>
          <a:p>
            <a:pPr lvl="1"/>
            <a:endParaRPr lang="en-US" dirty="0" smtClean="0"/>
          </a:p>
        </p:txBody>
      </p:sp>
      <p:sp>
        <p:nvSpPr>
          <p:cNvPr id="5" name="Slide Number Placeholder 4"/>
          <p:cNvSpPr>
            <a:spLocks noGrp="1"/>
          </p:cNvSpPr>
          <p:nvPr>
            <p:ph type="sldNum" sz="quarter" idx="12"/>
          </p:nvPr>
        </p:nvSpPr>
        <p:spPr/>
        <p:txBody>
          <a:bodyPr/>
          <a:lstStyle/>
          <a:p>
            <a:fld id="{2CF4AA75-1AE0-4593-99DD-33F3F40BED72}" type="slidenum">
              <a:rPr lang="en-US" smtClean="0"/>
              <a:pPr/>
              <a:t>22</a:t>
            </a:fld>
            <a:endParaRPr lang="en-US"/>
          </a:p>
        </p:txBody>
      </p:sp>
      <p:sp>
        <p:nvSpPr>
          <p:cNvPr id="6" name="Rectangle 5"/>
          <p:cNvSpPr/>
          <p:nvPr/>
        </p:nvSpPr>
        <p:spPr>
          <a:xfrm>
            <a:off x="0" y="2057400"/>
            <a:ext cx="91440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4648200"/>
            <a:ext cx="914400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P3084.WAV">
            <a:hlinkClick r:id="" action="ppaction://media"/>
          </p:cNvPr>
          <p:cNvPicPr>
            <a:picLocks noRot="1" noChangeAspect="1"/>
          </p:cNvPicPr>
          <p:nvPr>
            <a:wavAudioFile r:embed="rId1" name="~PP3084.WAV"/>
          </p:nvPr>
        </p:nvPicPr>
        <p:blipFill>
          <a:blip r:embed="rId4" cstate="print"/>
          <a:stretch>
            <a:fillRect/>
          </a:stretch>
        </p:blipFill>
        <p:spPr>
          <a:xfrm>
            <a:off x="8696325" y="6410325"/>
            <a:ext cx="304800" cy="304800"/>
          </a:xfrm>
          <a:prstGeom prst="rect">
            <a:avLst/>
          </a:prstGeom>
        </p:spPr>
      </p:pic>
    </p:spTree>
  </p:cSld>
  <p:clrMapOvr>
    <a:masterClrMapping/>
  </p:clrMapOvr>
  <p:transition advTm="146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Predictability in the Presence of Memory Interference</a:t>
            </a:r>
            <a:endParaRPr lang="en-US" sz="4400" dirty="0"/>
          </a:p>
        </p:txBody>
      </p:sp>
      <p:sp>
        <p:nvSpPr>
          <p:cNvPr id="124" name="Content Placeholder 2"/>
          <p:cNvSpPr>
            <a:spLocks noGrp="1"/>
          </p:cNvSpPr>
          <p:nvPr>
            <p:ph idx="1"/>
          </p:nvPr>
        </p:nvSpPr>
        <p:spPr>
          <a:xfrm>
            <a:off x="214282" y="1365920"/>
            <a:ext cx="8610600" cy="5339680"/>
          </a:xfrm>
        </p:spPr>
        <p:txBody>
          <a:bodyPr/>
          <a:lstStyle/>
          <a:p>
            <a:pPr>
              <a:buNone/>
            </a:pPr>
            <a:r>
              <a:rPr lang="en-US" sz="4000" dirty="0" smtClean="0">
                <a:solidFill>
                  <a:srgbClr val="FF0000"/>
                </a:solidFill>
              </a:rPr>
              <a:t>1.</a:t>
            </a:r>
            <a:r>
              <a:rPr lang="en-US" sz="4000" dirty="0" smtClean="0"/>
              <a:t> </a:t>
            </a:r>
            <a:r>
              <a:rPr lang="en-US" sz="4000" dirty="0" smtClean="0">
                <a:solidFill>
                  <a:srgbClr val="0070C0"/>
                </a:solidFill>
              </a:rPr>
              <a:t>Estimate Slowdown</a:t>
            </a:r>
          </a:p>
          <a:p>
            <a:pPr lvl="1"/>
            <a:r>
              <a:rPr lang="en-US" sz="3400" dirty="0" smtClean="0"/>
              <a:t>Key Observations</a:t>
            </a:r>
          </a:p>
          <a:p>
            <a:pPr lvl="1"/>
            <a:r>
              <a:rPr lang="en-US" sz="3400" dirty="0" smtClean="0">
                <a:solidFill>
                  <a:schemeClr val="bg1">
                    <a:lumMod val="75000"/>
                  </a:schemeClr>
                </a:solidFill>
              </a:rPr>
              <a:t>MISE Operation: Putting it All Together</a:t>
            </a:r>
          </a:p>
          <a:p>
            <a:pPr lvl="1"/>
            <a:r>
              <a:rPr lang="en-US" sz="3400" dirty="0" smtClean="0">
                <a:solidFill>
                  <a:schemeClr val="bg1">
                    <a:lumMod val="75000"/>
                  </a:schemeClr>
                </a:solidFill>
              </a:rPr>
              <a:t>Evaluating the Model</a:t>
            </a:r>
          </a:p>
          <a:p>
            <a:pPr>
              <a:buNone/>
            </a:pPr>
            <a:r>
              <a:rPr lang="en-US" sz="4000" dirty="0" smtClean="0">
                <a:solidFill>
                  <a:srgbClr val="FF0000"/>
                </a:solidFill>
              </a:rPr>
              <a:t>2.</a:t>
            </a:r>
            <a:r>
              <a:rPr lang="en-US" sz="4000" dirty="0" smtClean="0"/>
              <a:t> </a:t>
            </a:r>
            <a:r>
              <a:rPr lang="en-US" sz="4000" dirty="0" smtClean="0">
                <a:solidFill>
                  <a:srgbClr val="0070C0"/>
                </a:solidFill>
              </a:rPr>
              <a:t>Control Slowdown</a:t>
            </a:r>
          </a:p>
          <a:p>
            <a:pPr lvl="1"/>
            <a:r>
              <a:rPr lang="en-US" sz="3400" dirty="0" smtClean="0">
                <a:solidFill>
                  <a:schemeClr val="bg1">
                    <a:lumMod val="75000"/>
                  </a:schemeClr>
                </a:solidFill>
              </a:rPr>
              <a:t>Providing Soft Slowdown Guarantees</a:t>
            </a:r>
          </a:p>
          <a:p>
            <a:pPr lvl="1"/>
            <a:r>
              <a:rPr lang="en-US" sz="3400" dirty="0" smtClean="0">
                <a:solidFill>
                  <a:schemeClr val="bg1">
                    <a:lumMod val="75000"/>
                  </a:schemeClr>
                </a:solidFill>
              </a:rPr>
              <a:t>Minimizing Maximum Slowdown</a:t>
            </a:r>
          </a:p>
          <a:p>
            <a:endParaRPr lang="en-US" dirty="0" smtClean="0"/>
          </a:p>
          <a:p>
            <a:pPr lvl="1"/>
            <a:endParaRPr lang="en-US" dirty="0" smtClean="0"/>
          </a:p>
          <a:p>
            <a:endParaRPr lang="en-US" dirty="0" smtClean="0"/>
          </a:p>
          <a:p>
            <a:pPr lvl="1">
              <a:buFontTx/>
              <a:buNone/>
            </a:pPr>
            <a:endParaRPr lang="en-US" dirty="0" smtClean="0"/>
          </a:p>
          <a:p>
            <a:pPr lvl="1"/>
            <a:endParaRPr lang="en-US" dirty="0" smtClean="0"/>
          </a:p>
          <a:p>
            <a:endParaRPr lang="en-US" dirty="0" smtClean="0"/>
          </a:p>
          <a:p>
            <a:pPr lvl="1"/>
            <a:endParaRPr lang="en-US" dirty="0" smtClean="0"/>
          </a:p>
        </p:txBody>
      </p:sp>
      <p:sp>
        <p:nvSpPr>
          <p:cNvPr id="5" name="Slide Number Placeholder 4"/>
          <p:cNvSpPr>
            <a:spLocks noGrp="1"/>
          </p:cNvSpPr>
          <p:nvPr>
            <p:ph type="sldNum" sz="quarter" idx="12"/>
          </p:nvPr>
        </p:nvSpPr>
        <p:spPr/>
        <p:txBody>
          <a:bodyPr/>
          <a:lstStyle/>
          <a:p>
            <a:fld id="{2CF4AA75-1AE0-4593-99DD-33F3F40BED72}" type="slidenum">
              <a:rPr lang="en-US" smtClean="0"/>
              <a:pPr/>
              <a:t>23</a:t>
            </a:fld>
            <a:endParaRPr lang="en-US"/>
          </a:p>
        </p:txBody>
      </p:sp>
      <p:pic>
        <p:nvPicPr>
          <p:cNvPr id="6" name="~PP892.WAV">
            <a:hlinkClick r:id="" action="ppaction://media"/>
          </p:cNvPr>
          <p:cNvPicPr>
            <a:picLocks noRot="1" noChangeAspect="1"/>
          </p:cNvPicPr>
          <p:nvPr>
            <a:wavAudioFile r:embed="rId1" name="~PP892.WAV"/>
          </p:nvPr>
        </p:nvPicPr>
        <p:blipFill>
          <a:blip r:embed="rId4" cstate="print"/>
          <a:stretch>
            <a:fillRect/>
          </a:stretch>
        </p:blipFill>
        <p:spPr>
          <a:xfrm>
            <a:off x="8696325" y="6410325"/>
            <a:ext cx="304800" cy="304800"/>
          </a:xfrm>
          <a:prstGeom prst="rect">
            <a:avLst/>
          </a:prstGeom>
        </p:spPr>
      </p:pic>
    </p:spTree>
  </p:cSld>
  <p:clrMapOvr>
    <a:masterClrMapping/>
  </p:clrMapOvr>
  <p:transition advTm="75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Slowdown: Definition</a:t>
            </a:r>
            <a:endParaRPr lang="en-US" sz="4400" dirty="0"/>
          </a:p>
        </p:txBody>
      </p:sp>
      <p:sp>
        <p:nvSpPr>
          <p:cNvPr id="3" name="Content Placeholder 2"/>
          <p:cNvSpPr>
            <a:spLocks noGrp="1"/>
          </p:cNvSpPr>
          <p:nvPr>
            <p:ph idx="1"/>
          </p:nvPr>
        </p:nvSpPr>
        <p:spPr/>
        <p:txBody>
          <a:bodyPr/>
          <a:lstStyle/>
          <a:p>
            <a:endParaRPr lang="en-US"/>
          </a:p>
        </p:txBody>
      </p:sp>
      <p:graphicFrame>
        <p:nvGraphicFramePr>
          <p:cNvPr id="196610" name="Object 2"/>
          <p:cNvGraphicFramePr>
            <a:graphicFrameLocks noChangeAspect="1"/>
          </p:cNvGraphicFramePr>
          <p:nvPr/>
        </p:nvGraphicFramePr>
        <p:xfrm>
          <a:off x="744134" y="2642391"/>
          <a:ext cx="7655732" cy="1573219"/>
        </p:xfrm>
        <a:graphic>
          <a:graphicData uri="http://schemas.openxmlformats.org/presentationml/2006/ole">
            <p:oleObj spid="_x0000_s2057" name="Equation" r:id="rId6" imgW="1916868" imgH="393529" progId="Equation.3">
              <p:embed/>
            </p:oleObj>
          </a:graphicData>
        </a:graphic>
      </p:graphicFrame>
      <p:sp>
        <p:nvSpPr>
          <p:cNvPr id="6" name="Slide Number Placeholder 5"/>
          <p:cNvSpPr>
            <a:spLocks noGrp="1"/>
          </p:cNvSpPr>
          <p:nvPr>
            <p:ph type="sldNum" sz="quarter" idx="12"/>
          </p:nvPr>
        </p:nvSpPr>
        <p:spPr/>
        <p:txBody>
          <a:bodyPr/>
          <a:lstStyle/>
          <a:p>
            <a:fld id="{2CF4AA75-1AE0-4593-99DD-33F3F40BED72}" type="slidenum">
              <a:rPr lang="en-US" smtClean="0"/>
              <a:pPr/>
              <a:t>24</a:t>
            </a:fld>
            <a:endParaRPr lang="en-US"/>
          </a:p>
        </p:txBody>
      </p:sp>
      <p:pic>
        <p:nvPicPr>
          <p:cNvPr id="7" name="~PP1031.WAV">
            <a:hlinkClick r:id="" action="ppaction://media"/>
          </p:cNvPr>
          <p:cNvPicPr>
            <a:picLocks noRot="1" noChangeAspect="1"/>
          </p:cNvPicPr>
          <p:nvPr>
            <a:wavAudioFile r:embed="rId3" name="~PP1031.WAV"/>
          </p:nvPr>
        </p:nvPicPr>
        <p:blipFill>
          <a:blip r:embed="rId7" cstate="print"/>
          <a:stretch>
            <a:fillRect/>
          </a:stretch>
        </p:blipFill>
        <p:spPr>
          <a:xfrm>
            <a:off x="8696325" y="6410325"/>
            <a:ext cx="304800" cy="304800"/>
          </a:xfrm>
          <a:prstGeom prst="rect">
            <a:avLst/>
          </a:prstGeom>
        </p:spPr>
      </p:pic>
    </p:spTree>
    <p:custDataLst>
      <p:tags r:id="rId2"/>
    </p:custDataLst>
  </p:cSld>
  <p:clrMapOvr>
    <a:masterClrMapping/>
  </p:clrMapOvr>
  <p:transition advTm="274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66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p:txBody>
          <a:bodyPr/>
          <a:lstStyle/>
          <a:p>
            <a:r>
              <a:rPr lang="en-US" dirty="0" smtClean="0"/>
              <a:t>Key Observation 1</a:t>
            </a:r>
          </a:p>
        </p:txBody>
      </p:sp>
      <p:sp>
        <p:nvSpPr>
          <p:cNvPr id="7" name="Content Placeholder 2"/>
          <p:cNvSpPr txBox="1">
            <a:spLocks/>
          </p:cNvSpPr>
          <p:nvPr/>
        </p:nvSpPr>
        <p:spPr bwMode="auto">
          <a:xfrm>
            <a:off x="457200" y="1476355"/>
            <a:ext cx="8229600" cy="4525963"/>
          </a:xfrm>
          <a:prstGeom prst="rect">
            <a:avLst/>
          </a:prstGeom>
          <a:noFill/>
          <a:ln w="9525">
            <a:noFill/>
            <a:miter lim="800000"/>
            <a:headEnd/>
            <a:tailEnd/>
          </a:ln>
        </p:spPr>
        <p:txBody>
          <a:bodyPr>
            <a:normAutofit/>
          </a:bodyPr>
          <a:lstStyle/>
          <a:p>
            <a:pPr algn="ctr" eaLnBrk="0" hangingPunct="0">
              <a:defRPr/>
            </a:pPr>
            <a:r>
              <a:rPr lang="en-US" sz="2800" kern="0" dirty="0">
                <a:solidFill>
                  <a:srgbClr val="000000"/>
                </a:solidFill>
                <a:latin typeface="+mn-lt"/>
                <a:ea typeface="MS PGothic" pitchFamily="34" charset="-128"/>
                <a:cs typeface="Tahoma" pitchFamily="34" charset="0"/>
              </a:rPr>
              <a:t>For a memory bound application,  </a:t>
            </a:r>
          </a:p>
          <a:p>
            <a:pPr algn="ctr" eaLnBrk="0" hangingPunct="0">
              <a:defRPr/>
            </a:pPr>
            <a:r>
              <a:rPr lang="en-US" sz="2800" kern="0" dirty="0">
                <a:solidFill>
                  <a:srgbClr val="FF0000"/>
                </a:solidFill>
                <a:latin typeface="+mn-lt"/>
                <a:ea typeface="MS PGothic" pitchFamily="34" charset="-128"/>
                <a:cs typeface="Tahoma" pitchFamily="34" charset="0"/>
              </a:rPr>
              <a:t>Performance </a:t>
            </a:r>
            <a:r>
              <a:rPr lang="el-GR" sz="2800" kern="0" dirty="0" smtClean="0">
                <a:solidFill>
                  <a:srgbClr val="FF0000"/>
                </a:solidFill>
                <a:latin typeface="+mn-lt"/>
                <a:ea typeface="MS PGothic" pitchFamily="34" charset="-128"/>
                <a:cs typeface="Tahoma" pitchFamily="34" charset="0"/>
                <a:sym typeface="Symbol"/>
              </a:rPr>
              <a:t></a:t>
            </a:r>
            <a:r>
              <a:rPr lang="en-US" sz="2800" kern="0" dirty="0" smtClean="0">
                <a:solidFill>
                  <a:srgbClr val="FF0000"/>
                </a:solidFill>
                <a:latin typeface="+mn-lt"/>
                <a:ea typeface="MS PGothic" pitchFamily="34" charset="-128"/>
                <a:cs typeface="Tahoma" pitchFamily="34" charset="0"/>
              </a:rPr>
              <a:t> Memory request </a:t>
            </a:r>
            <a:r>
              <a:rPr lang="en-US" sz="2800" kern="0" dirty="0">
                <a:solidFill>
                  <a:srgbClr val="FF0000"/>
                </a:solidFill>
                <a:latin typeface="+mn-lt"/>
                <a:ea typeface="MS PGothic" pitchFamily="34" charset="-128"/>
                <a:cs typeface="Tahoma" pitchFamily="34" charset="0"/>
              </a:rPr>
              <a:t>service rate</a:t>
            </a:r>
          </a:p>
          <a:p>
            <a:pPr marL="342900" indent="-342900" eaLnBrk="0" hangingPunct="0">
              <a:spcBef>
                <a:spcPct val="20000"/>
              </a:spcBef>
              <a:buFontTx/>
              <a:buChar char="•"/>
              <a:defRPr/>
            </a:pPr>
            <a:endParaRPr lang="en-US" sz="2800" b="0" kern="0" dirty="0">
              <a:latin typeface="+mn-lt"/>
            </a:endParaRPr>
          </a:p>
        </p:txBody>
      </p:sp>
      <p:graphicFrame>
        <p:nvGraphicFramePr>
          <p:cNvPr id="9" name="Chart 8"/>
          <p:cNvGraphicFramePr/>
          <p:nvPr/>
        </p:nvGraphicFramePr>
        <p:xfrm>
          <a:off x="1142976" y="2424082"/>
          <a:ext cx="7358114" cy="435771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3" name="Object 3"/>
          <p:cNvGraphicFramePr>
            <a:graphicFrameLocks noChangeAspect="1"/>
          </p:cNvGraphicFramePr>
          <p:nvPr/>
        </p:nvGraphicFramePr>
        <p:xfrm>
          <a:off x="493713" y="3530580"/>
          <a:ext cx="6804025" cy="1162050"/>
        </p:xfrm>
        <a:graphic>
          <a:graphicData uri="http://schemas.openxmlformats.org/presentationml/2006/ole">
            <p:oleObj spid="_x0000_s3088" name="Equation" r:id="rId7" imgW="2819400" imgH="482600" progId="Equation.3">
              <p:embed/>
            </p:oleObj>
          </a:graphicData>
        </a:graphic>
      </p:graphicFrame>
      <p:graphicFrame>
        <p:nvGraphicFramePr>
          <p:cNvPr id="18" name="Object 17"/>
          <p:cNvGraphicFramePr>
            <a:graphicFrameLocks noChangeAspect="1"/>
          </p:cNvGraphicFramePr>
          <p:nvPr/>
        </p:nvGraphicFramePr>
        <p:xfrm>
          <a:off x="484309" y="3548883"/>
          <a:ext cx="5355646" cy="1071570"/>
        </p:xfrm>
        <a:graphic>
          <a:graphicData uri="http://schemas.openxmlformats.org/presentationml/2006/ole">
            <p:oleObj spid="_x0000_s3089" name="Equation" r:id="rId8" imgW="2222500" imgH="457200" progId="Equation.3">
              <p:embed/>
            </p:oleObj>
          </a:graphicData>
        </a:graphic>
      </p:graphicFrame>
      <p:cxnSp>
        <p:nvCxnSpPr>
          <p:cNvPr id="19" name="Straight Arrow Connector 18"/>
          <p:cNvCxnSpPr/>
          <p:nvPr/>
        </p:nvCxnSpPr>
        <p:spPr>
          <a:xfrm flipV="1">
            <a:off x="6357950" y="3229665"/>
            <a:ext cx="571504" cy="28575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6372018" y="4799042"/>
            <a:ext cx="571504" cy="28575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000892" y="4941918"/>
            <a:ext cx="1285884" cy="553998"/>
          </a:xfrm>
          <a:prstGeom prst="rect">
            <a:avLst/>
          </a:prstGeom>
          <a:noFill/>
        </p:spPr>
        <p:txBody>
          <a:bodyPr wrap="square" rtlCol="0">
            <a:spAutoFit/>
          </a:bodyPr>
          <a:lstStyle/>
          <a:p>
            <a:r>
              <a:rPr lang="en-US" sz="3000" dirty="0" smtClean="0"/>
              <a:t>Easy</a:t>
            </a:r>
            <a:endParaRPr lang="en-US" sz="3000" dirty="0"/>
          </a:p>
        </p:txBody>
      </p:sp>
      <p:sp>
        <p:nvSpPr>
          <p:cNvPr id="22" name="TextBox 21"/>
          <p:cNvSpPr txBox="1"/>
          <p:nvPr/>
        </p:nvSpPr>
        <p:spPr>
          <a:xfrm>
            <a:off x="6929454" y="2872475"/>
            <a:ext cx="1643074" cy="553998"/>
          </a:xfrm>
          <a:prstGeom prst="rect">
            <a:avLst/>
          </a:prstGeom>
          <a:noFill/>
        </p:spPr>
        <p:txBody>
          <a:bodyPr wrap="square" rtlCol="0">
            <a:spAutoFit/>
          </a:bodyPr>
          <a:lstStyle/>
          <a:p>
            <a:r>
              <a:rPr lang="en-US" sz="3000" dirty="0" smtClean="0"/>
              <a:t>Difficult</a:t>
            </a:r>
            <a:endParaRPr lang="en-US" sz="3000" dirty="0"/>
          </a:p>
        </p:txBody>
      </p:sp>
      <p:sp>
        <p:nvSpPr>
          <p:cNvPr id="23" name="Oval 22"/>
          <p:cNvSpPr>
            <a:spLocks noChangeArrowheads="1"/>
          </p:cNvSpPr>
          <p:nvPr/>
        </p:nvSpPr>
        <p:spPr bwMode="auto">
          <a:xfrm>
            <a:off x="2357422" y="3533550"/>
            <a:ext cx="5179116" cy="576907"/>
          </a:xfrm>
          <a:prstGeom prst="ellipse">
            <a:avLst/>
          </a:prstGeom>
          <a:noFill/>
          <a:ln w="25400" algn="ctr">
            <a:solidFill>
              <a:srgbClr val="FF0000"/>
            </a:solidFill>
            <a:round/>
            <a:headEnd/>
            <a:tailEnd/>
          </a:ln>
        </p:spPr>
        <p:txBody>
          <a:bodyPr/>
          <a:lstStyle/>
          <a:p>
            <a:endParaRPr lang="en-US"/>
          </a:p>
        </p:txBody>
      </p:sp>
      <p:sp>
        <p:nvSpPr>
          <p:cNvPr id="24" name="Oval 23"/>
          <p:cNvSpPr>
            <a:spLocks noChangeArrowheads="1"/>
          </p:cNvSpPr>
          <p:nvPr/>
        </p:nvSpPr>
        <p:spPr bwMode="auto">
          <a:xfrm>
            <a:off x="2285985" y="4138594"/>
            <a:ext cx="5286412" cy="571504"/>
          </a:xfrm>
          <a:prstGeom prst="ellipse">
            <a:avLst/>
          </a:prstGeom>
          <a:noFill/>
          <a:ln w="25400" algn="ctr">
            <a:solidFill>
              <a:srgbClr val="0070C0"/>
            </a:solidFill>
            <a:round/>
            <a:headEnd/>
            <a:tailEnd/>
          </a:ln>
        </p:spPr>
        <p:txBody>
          <a:bodyPr/>
          <a:lstStyle/>
          <a:p>
            <a:endParaRPr lang="en-US"/>
          </a:p>
        </p:txBody>
      </p:sp>
      <p:sp>
        <p:nvSpPr>
          <p:cNvPr id="16" name="Rectangle 15"/>
          <p:cNvSpPr/>
          <p:nvPr/>
        </p:nvSpPr>
        <p:spPr>
          <a:xfrm>
            <a:off x="3357554" y="3067024"/>
            <a:ext cx="1500198" cy="785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143636" y="3929644"/>
            <a:ext cx="3000364" cy="646331"/>
          </a:xfrm>
          <a:prstGeom prst="rect">
            <a:avLst/>
          </a:prstGeom>
          <a:noFill/>
        </p:spPr>
        <p:txBody>
          <a:bodyPr wrap="square" rtlCol="0">
            <a:spAutoFit/>
          </a:bodyPr>
          <a:lstStyle/>
          <a:p>
            <a:r>
              <a:rPr lang="en-US" dirty="0" smtClean="0"/>
              <a:t>Intel Core i7, 4 cores</a:t>
            </a:r>
          </a:p>
          <a:p>
            <a:r>
              <a:rPr lang="en-US" dirty="0" err="1" smtClean="0"/>
              <a:t>Mem</a:t>
            </a:r>
            <a:r>
              <a:rPr lang="en-US" dirty="0" smtClean="0"/>
              <a:t>. Bandwidth: 8.5 GB/s</a:t>
            </a:r>
            <a:endParaRPr lang="en-US" dirty="0"/>
          </a:p>
        </p:txBody>
      </p:sp>
      <p:sp>
        <p:nvSpPr>
          <p:cNvPr id="25" name="Slide Number Placeholder 24"/>
          <p:cNvSpPr>
            <a:spLocks noGrp="1"/>
          </p:cNvSpPr>
          <p:nvPr>
            <p:ph type="sldNum" sz="quarter" idx="12"/>
          </p:nvPr>
        </p:nvSpPr>
        <p:spPr/>
        <p:txBody>
          <a:bodyPr/>
          <a:lstStyle/>
          <a:p>
            <a:fld id="{2CF4AA75-1AE0-4593-99DD-33F3F40BED72}" type="slidenum">
              <a:rPr lang="en-US" smtClean="0"/>
              <a:pPr/>
              <a:t>25</a:t>
            </a:fld>
            <a:endParaRPr lang="en-US"/>
          </a:p>
        </p:txBody>
      </p:sp>
      <p:pic>
        <p:nvPicPr>
          <p:cNvPr id="26" name="~PP503.WAV">
            <a:hlinkClick r:id="" action="ppaction://media"/>
          </p:cNvPr>
          <p:cNvPicPr>
            <a:picLocks noRot="1" noChangeAspect="1"/>
          </p:cNvPicPr>
          <p:nvPr>
            <a:wavAudioFile r:embed="rId3" name="~PP503.WAV"/>
          </p:nvPr>
        </p:nvPicPr>
        <p:blipFill>
          <a:blip r:embed="rId9" cstate="print"/>
          <a:stretch>
            <a:fillRect/>
          </a:stretch>
        </p:blipFill>
        <p:spPr>
          <a:xfrm>
            <a:off x="8696325" y="6410325"/>
            <a:ext cx="304800" cy="304800"/>
          </a:xfrm>
          <a:prstGeom prst="rect">
            <a:avLst/>
          </a:prstGeom>
        </p:spPr>
      </p:pic>
    </p:spTree>
    <p:custDataLst>
      <p:tags r:id="rId2"/>
    </p:custDataLst>
  </p:cSld>
  <p:clrMapOvr>
    <a:masterClrMapping/>
  </p:clrMapOvr>
  <p:transition advTm="702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graphicEl>
                                              <a:chart seriesIdx="-3" categoryIdx="-3" bldStep="gridLegend"/>
                                            </p:graphicEl>
                                          </p:spTgt>
                                        </p:tgtEl>
                                        <p:attrNameLst>
                                          <p:attrName>style.visibility</p:attrName>
                                        </p:attrNameLst>
                                      </p:cBhvr>
                                      <p:to>
                                        <p:strVal val="visible"/>
                                      </p:to>
                                    </p:set>
                                    <p:animEffect transition="in" filter="fade">
                                      <p:cBhvr>
                                        <p:cTn id="11" dur="500"/>
                                        <p:tgtEl>
                                          <p:spTgt spid="9">
                                            <p:graphicEl>
                                              <a:chart seriesIdx="-3" categoryIdx="-3" bldStep="gridLegend"/>
                                            </p:graphic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graphicEl>
                                              <a:chart seriesIdx="0" categoryIdx="-4" bldStep="series"/>
                                            </p:graphicEl>
                                          </p:spTgt>
                                        </p:tgtEl>
                                        <p:attrNameLst>
                                          <p:attrName>style.visibility</p:attrName>
                                        </p:attrNameLst>
                                      </p:cBhvr>
                                      <p:to>
                                        <p:strVal val="visible"/>
                                      </p:to>
                                    </p:set>
                                    <p:animEffect transition="in" filter="fade">
                                      <p:cBhvr>
                                        <p:cTn id="14" dur="500"/>
                                        <p:tgtEl>
                                          <p:spTgt spid="9">
                                            <p:graphicEl>
                                              <a:chart seriesIdx="0" categoryIdx="-4" bldStep="series"/>
                                            </p:graphicEl>
                                          </p:spTgt>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graphicEl>
                                              <a:chart seriesIdx="1" categoryIdx="-4" bldStep="series"/>
                                            </p:graphicEl>
                                          </p:spTgt>
                                        </p:tgtEl>
                                        <p:attrNameLst>
                                          <p:attrName>style.visibility</p:attrName>
                                        </p:attrNameLst>
                                      </p:cBhvr>
                                      <p:to>
                                        <p:strVal val="visible"/>
                                      </p:to>
                                    </p:set>
                                    <p:animEffect transition="in" filter="fade">
                                      <p:cBhvr>
                                        <p:cTn id="23" dur="500"/>
                                        <p:tgtEl>
                                          <p:spTgt spid="9">
                                            <p:graphicEl>
                                              <a:chart seriesIdx="1" categoryIdx="-4" bldStep="series"/>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graphicEl>
                                              <a:chart seriesIdx="2" categoryIdx="-4" bldStep="series"/>
                                            </p:graphicEl>
                                          </p:spTgt>
                                        </p:tgtEl>
                                        <p:attrNameLst>
                                          <p:attrName>style.visibility</p:attrName>
                                        </p:attrNameLst>
                                      </p:cBhvr>
                                      <p:to>
                                        <p:strVal val="visible"/>
                                      </p:to>
                                    </p:set>
                                    <p:animEffect transition="in" filter="fade">
                                      <p:cBhvr>
                                        <p:cTn id="26" dur="500"/>
                                        <p:tgtEl>
                                          <p:spTgt spid="9">
                                            <p:graphicEl>
                                              <a:chart seriesIdx="2" categoryIdx="-4" bldStep="series"/>
                                            </p:graphicEl>
                                          </p:spTgt>
                                        </p:tgtEl>
                                      </p:cBhvr>
                                    </p:animEffect>
                                  </p:childTnLst>
                                </p:cTn>
                              </p:par>
                              <p:par>
                                <p:cTn id="27" presetID="1" presetClass="exit" presetSubtype="0" fill="hold" grpId="1" nodeType="withEffect">
                                  <p:stCondLst>
                                    <p:cond delay="0"/>
                                  </p:stCondLst>
                                  <p:childTnLst>
                                    <p:set>
                                      <p:cBhvr>
                                        <p:cTn id="28" dur="1" fill="hold">
                                          <p:stCondLst>
                                            <p:cond delay="0"/>
                                          </p:stCondLst>
                                        </p:cTn>
                                        <p:tgtEl>
                                          <p:spTgt spid="1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17"/>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9">
                                            <p:graphicEl>
                                              <a:chart seriesIdx="2" categoryIdx="-4" bldStep="series"/>
                                            </p:graphicEl>
                                          </p:spTgt>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9">
                                            <p:graphicEl>
                                              <a:chart seriesIdx="1" categoryIdx="-4" bldStep="series"/>
                                            </p:graphicEl>
                                          </p:spTgt>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9">
                                            <p:graphicEl>
                                              <a:chart seriesIdx="0" categoryIdx="-4" bldStep="series"/>
                                            </p:graphicEl>
                                          </p:spTgt>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9">
                                            <p:graphicEl>
                                              <a:chart seriesIdx="-3" categoryIdx="-3" bldStep="gridLegend"/>
                                            </p:graphic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65" fill="hold" display="0">
                  <p:stCondLst>
                    <p:cond delay="indefinite"/>
                  </p:stCondLst>
                  <p:endCondLst>
                    <p:cond evt="onPrev" delay="0">
                      <p:tgtEl>
                        <p:sldTgt/>
                      </p:tgtEl>
                    </p:cond>
                    <p:cond evt="onStopAudio" delay="0">
                      <p:tgtEl>
                        <p:sldTgt/>
                      </p:tgtEl>
                    </p:cond>
                  </p:endCondLst>
                </p:cTn>
                <p:tgtEl>
                  <p:spTgt spid="26"/>
                </p:tgtEl>
              </p:cMediaNode>
            </p:audio>
          </p:childTnLst>
        </p:cTn>
      </p:par>
    </p:tnLst>
    <p:bldLst>
      <p:bldGraphic spid="9" grpId="0">
        <p:bldSub>
          <a:bldChart bld="series"/>
        </p:bldSub>
      </p:bldGraphic>
      <p:bldGraphic spid="9" grpId="1">
        <p:bldSub>
          <a:bldChart bld="series"/>
        </p:bldSub>
      </p:bldGraphic>
      <p:bldP spid="21" grpId="0"/>
      <p:bldP spid="22" grpId="0"/>
      <p:bldP spid="23" grpId="0" animBg="1"/>
      <p:bldP spid="24" grpId="0" animBg="1"/>
      <p:bldP spid="16" grpId="0" animBg="1"/>
      <p:bldP spid="16" grpId="1" animBg="1"/>
      <p:bldP spid="17" grpId="0"/>
      <p:bldP spid="17"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smtClean="0"/>
              <a:t>Key Observation 2</a:t>
            </a:r>
          </a:p>
        </p:txBody>
      </p:sp>
      <p:sp>
        <p:nvSpPr>
          <p:cNvPr id="15363" name="Content Placeholder 2"/>
          <p:cNvSpPr>
            <a:spLocks noGrp="1"/>
          </p:cNvSpPr>
          <p:nvPr>
            <p:ph idx="1"/>
          </p:nvPr>
        </p:nvSpPr>
        <p:spPr/>
        <p:txBody>
          <a:bodyPr/>
          <a:lstStyle/>
          <a:p>
            <a:pPr algn="ctr">
              <a:buFontTx/>
              <a:buNone/>
            </a:pPr>
            <a:r>
              <a:rPr lang="en-US" dirty="0" smtClean="0">
                <a:solidFill>
                  <a:srgbClr val="FF0000"/>
                </a:solidFill>
              </a:rPr>
              <a:t>Request Service Rate </a:t>
            </a:r>
            <a:r>
              <a:rPr lang="en-US" baseline="-25000" dirty="0" smtClean="0">
                <a:solidFill>
                  <a:srgbClr val="FF0000"/>
                </a:solidFill>
              </a:rPr>
              <a:t>Alone</a:t>
            </a:r>
            <a:r>
              <a:rPr lang="en-US" dirty="0" smtClean="0">
                <a:solidFill>
                  <a:srgbClr val="FF0000"/>
                </a:solidFill>
              </a:rPr>
              <a:t> (</a:t>
            </a:r>
            <a:r>
              <a:rPr lang="en-US" dirty="0" err="1" smtClean="0">
                <a:solidFill>
                  <a:srgbClr val="FF0000"/>
                </a:solidFill>
              </a:rPr>
              <a:t>RSR</a:t>
            </a:r>
            <a:r>
              <a:rPr lang="en-US" baseline="-25000" dirty="0" err="1" smtClean="0">
                <a:solidFill>
                  <a:srgbClr val="FF0000"/>
                </a:solidFill>
              </a:rPr>
              <a:t>Alone</a:t>
            </a:r>
            <a:r>
              <a:rPr lang="en-US" dirty="0" smtClean="0">
                <a:solidFill>
                  <a:srgbClr val="FF0000"/>
                </a:solidFill>
              </a:rPr>
              <a:t>)</a:t>
            </a:r>
            <a:r>
              <a:rPr lang="en-US" dirty="0" smtClean="0"/>
              <a:t> of an application can be estimated by giving the application highest priority in accessing memory </a:t>
            </a:r>
          </a:p>
          <a:p>
            <a:pPr algn="just">
              <a:buFontTx/>
              <a:buNone/>
            </a:pPr>
            <a:endParaRPr lang="en-US" dirty="0" smtClean="0">
              <a:solidFill>
                <a:srgbClr val="0070C0"/>
              </a:solidFill>
            </a:endParaRPr>
          </a:p>
          <a:p>
            <a:pPr algn="ctr">
              <a:buFontTx/>
              <a:buNone/>
            </a:pPr>
            <a:r>
              <a:rPr lang="en-US" dirty="0" smtClean="0">
                <a:solidFill>
                  <a:srgbClr val="0070C0"/>
                </a:solidFill>
              </a:rPr>
              <a:t>Highest priority </a:t>
            </a:r>
            <a:r>
              <a:rPr lang="en-US" dirty="0" smtClean="0">
                <a:solidFill>
                  <a:srgbClr val="0070C0"/>
                </a:solidFill>
                <a:sym typeface="Wingdings" pitchFamily="2" charset="2"/>
              </a:rPr>
              <a:t> Little interference</a:t>
            </a:r>
          </a:p>
          <a:p>
            <a:pPr algn="ctr">
              <a:buFontTx/>
              <a:buNone/>
            </a:pPr>
            <a:r>
              <a:rPr lang="en-US" dirty="0" smtClean="0">
                <a:sym typeface="Wingdings" pitchFamily="2" charset="2"/>
              </a:rPr>
              <a:t>(almost as if the application were run alone)</a:t>
            </a:r>
            <a:endParaRPr lang="en-US" dirty="0" smtClean="0"/>
          </a:p>
          <a:p>
            <a:pPr>
              <a:buNone/>
            </a:pPr>
            <a:endParaRPr lang="en-US" dirty="0" smtClean="0"/>
          </a:p>
        </p:txBody>
      </p:sp>
      <p:sp>
        <p:nvSpPr>
          <p:cNvPr id="5" name="Slide Number Placeholder 4"/>
          <p:cNvSpPr>
            <a:spLocks noGrp="1"/>
          </p:cNvSpPr>
          <p:nvPr>
            <p:ph type="sldNum" sz="quarter" idx="12"/>
          </p:nvPr>
        </p:nvSpPr>
        <p:spPr/>
        <p:txBody>
          <a:bodyPr/>
          <a:lstStyle/>
          <a:p>
            <a:fld id="{2CF4AA75-1AE0-4593-99DD-33F3F40BED72}" type="slidenum">
              <a:rPr lang="en-US" smtClean="0"/>
              <a:pPr/>
              <a:t>26</a:t>
            </a:fld>
            <a:endParaRPr lang="en-US"/>
          </a:p>
        </p:txBody>
      </p:sp>
      <p:pic>
        <p:nvPicPr>
          <p:cNvPr id="6" name="~PP2180.WAV">
            <a:hlinkClick r:id="" action="ppaction://media"/>
          </p:cNvPr>
          <p:cNvPicPr>
            <a:picLocks noRot="1" noChangeAspect="1"/>
          </p:cNvPicPr>
          <p:nvPr>
            <a:wavAudioFile r:embed="rId1" name="~PP2180.WAV"/>
          </p:nvPr>
        </p:nvPicPr>
        <p:blipFill>
          <a:blip r:embed="rId4" cstate="print"/>
          <a:stretch>
            <a:fillRect/>
          </a:stretch>
        </p:blipFill>
        <p:spPr>
          <a:xfrm>
            <a:off x="8696325" y="6410325"/>
            <a:ext cx="304800" cy="304800"/>
          </a:xfrm>
          <a:prstGeom prst="rect">
            <a:avLst/>
          </a:prstGeom>
        </p:spPr>
      </p:pic>
    </p:spTree>
  </p:cSld>
  <p:clrMapOvr>
    <a:masterClrMapping/>
  </p:clrMapOvr>
  <p:transition advTm="381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Observation 2</a:t>
            </a:r>
            <a:endParaRPr lang="en-US" dirty="0"/>
          </a:p>
        </p:txBody>
      </p:sp>
      <p:sp>
        <p:nvSpPr>
          <p:cNvPr id="5" name="Rectangle 4"/>
          <p:cNvSpPr/>
          <p:nvPr/>
        </p:nvSpPr>
        <p:spPr>
          <a:xfrm>
            <a:off x="2571736" y="2370127"/>
            <a:ext cx="714380" cy="35719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28662" y="1798623"/>
            <a:ext cx="2500330" cy="400110"/>
          </a:xfrm>
          <a:prstGeom prst="rect">
            <a:avLst/>
          </a:prstGeom>
          <a:noFill/>
        </p:spPr>
        <p:txBody>
          <a:bodyPr wrap="square" rtlCol="0">
            <a:spAutoFit/>
          </a:bodyPr>
          <a:lstStyle/>
          <a:p>
            <a:r>
              <a:rPr lang="en-US" sz="2000" dirty="0" smtClean="0"/>
              <a:t>Request Buffer State</a:t>
            </a:r>
            <a:endParaRPr lang="en-US" sz="2000" dirty="0"/>
          </a:p>
        </p:txBody>
      </p:sp>
      <p:sp>
        <p:nvSpPr>
          <p:cNvPr id="8" name="Rectangle 7"/>
          <p:cNvSpPr/>
          <p:nvPr/>
        </p:nvSpPr>
        <p:spPr>
          <a:xfrm>
            <a:off x="3428992" y="2084375"/>
            <a:ext cx="1143008" cy="8572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Main Memory</a:t>
            </a:r>
            <a:endParaRPr lang="en-US" dirty="0">
              <a:solidFill>
                <a:schemeClr val="tx1"/>
              </a:solidFill>
            </a:endParaRPr>
          </a:p>
        </p:txBody>
      </p:sp>
      <p:sp>
        <p:nvSpPr>
          <p:cNvPr id="9" name="TextBox 8"/>
          <p:cNvSpPr txBox="1"/>
          <p:nvPr/>
        </p:nvSpPr>
        <p:spPr>
          <a:xfrm>
            <a:off x="197752" y="1336958"/>
            <a:ext cx="2445422" cy="461665"/>
          </a:xfrm>
          <a:prstGeom prst="rect">
            <a:avLst/>
          </a:prstGeom>
          <a:noFill/>
        </p:spPr>
        <p:txBody>
          <a:bodyPr wrap="square" rtlCol="0">
            <a:spAutoFit/>
          </a:bodyPr>
          <a:lstStyle/>
          <a:p>
            <a:r>
              <a:rPr lang="en-US" sz="2400" b="1" dirty="0" smtClean="0"/>
              <a:t>1. Run alone</a:t>
            </a:r>
            <a:endParaRPr lang="en-US" sz="2400" b="1" dirty="0"/>
          </a:p>
        </p:txBody>
      </p:sp>
      <p:sp>
        <p:nvSpPr>
          <p:cNvPr id="11" name="Rectangle 10"/>
          <p:cNvSpPr/>
          <p:nvPr/>
        </p:nvSpPr>
        <p:spPr>
          <a:xfrm>
            <a:off x="1714480" y="2370127"/>
            <a:ext cx="714380" cy="35719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rot="10800000">
            <a:off x="5143504" y="2011349"/>
            <a:ext cx="2643206"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785982" y="1214422"/>
            <a:ext cx="184731" cy="369332"/>
          </a:xfrm>
          <a:prstGeom prst="rect">
            <a:avLst/>
          </a:prstGeom>
          <a:noFill/>
        </p:spPr>
        <p:txBody>
          <a:bodyPr wrap="none" rtlCol="0">
            <a:spAutoFit/>
          </a:bodyPr>
          <a:lstStyle/>
          <a:p>
            <a:endParaRPr lang="en-US" dirty="0"/>
          </a:p>
        </p:txBody>
      </p:sp>
      <p:sp>
        <p:nvSpPr>
          <p:cNvPr id="15" name="TextBox 14"/>
          <p:cNvSpPr txBox="1"/>
          <p:nvPr/>
        </p:nvSpPr>
        <p:spPr>
          <a:xfrm>
            <a:off x="4643438" y="1669815"/>
            <a:ext cx="1785950" cy="369332"/>
          </a:xfrm>
          <a:prstGeom prst="rect">
            <a:avLst/>
          </a:prstGeom>
          <a:noFill/>
        </p:spPr>
        <p:txBody>
          <a:bodyPr wrap="square" rtlCol="0">
            <a:spAutoFit/>
          </a:bodyPr>
          <a:lstStyle/>
          <a:p>
            <a:r>
              <a:rPr lang="en-US" dirty="0" smtClean="0"/>
              <a:t>Time units</a:t>
            </a:r>
            <a:endParaRPr lang="en-US" dirty="0"/>
          </a:p>
        </p:txBody>
      </p:sp>
      <p:sp>
        <p:nvSpPr>
          <p:cNvPr id="16" name="TextBox 15"/>
          <p:cNvSpPr txBox="1"/>
          <p:nvPr/>
        </p:nvSpPr>
        <p:spPr>
          <a:xfrm>
            <a:off x="6072198" y="1655747"/>
            <a:ext cx="1571636" cy="369332"/>
          </a:xfrm>
          <a:prstGeom prst="rect">
            <a:avLst/>
          </a:prstGeom>
          <a:noFill/>
        </p:spPr>
        <p:txBody>
          <a:bodyPr wrap="square" rtlCol="0">
            <a:spAutoFit/>
          </a:bodyPr>
          <a:lstStyle/>
          <a:p>
            <a:r>
              <a:rPr lang="en-US" dirty="0" smtClean="0"/>
              <a:t>Service order</a:t>
            </a:r>
            <a:endParaRPr lang="en-US" dirty="0"/>
          </a:p>
        </p:txBody>
      </p:sp>
      <p:sp>
        <p:nvSpPr>
          <p:cNvPr id="17" name="Rectangle 16"/>
          <p:cNvSpPr/>
          <p:nvPr/>
        </p:nvSpPr>
        <p:spPr>
          <a:xfrm>
            <a:off x="7858148" y="2084375"/>
            <a:ext cx="1143008" cy="8572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Main Memory</a:t>
            </a:r>
            <a:endParaRPr lang="en-US" dirty="0">
              <a:solidFill>
                <a:schemeClr val="tx1"/>
              </a:solidFill>
            </a:endParaRPr>
          </a:p>
        </p:txBody>
      </p:sp>
      <p:sp>
        <p:nvSpPr>
          <p:cNvPr id="18" name="Rectangle 17"/>
          <p:cNvSpPr/>
          <p:nvPr/>
        </p:nvSpPr>
        <p:spPr>
          <a:xfrm>
            <a:off x="7000892" y="2370127"/>
            <a:ext cx="714380" cy="35719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143636" y="2370127"/>
            <a:ext cx="714380" cy="35719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rot="5400000">
            <a:off x="6593915" y="2548722"/>
            <a:ext cx="642942"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5736659" y="2547928"/>
            <a:ext cx="642942"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171904" y="2012937"/>
            <a:ext cx="214314" cy="323165"/>
          </a:xfrm>
          <a:prstGeom prst="rect">
            <a:avLst/>
          </a:prstGeom>
          <a:noFill/>
        </p:spPr>
        <p:txBody>
          <a:bodyPr wrap="square" rtlCol="0">
            <a:spAutoFit/>
          </a:bodyPr>
          <a:lstStyle/>
          <a:p>
            <a:r>
              <a:rPr lang="en-US" sz="1500" dirty="0" smtClean="0"/>
              <a:t>1</a:t>
            </a:r>
          </a:p>
        </p:txBody>
      </p:sp>
      <p:sp>
        <p:nvSpPr>
          <p:cNvPr id="25" name="TextBox 24"/>
          <p:cNvSpPr txBox="1"/>
          <p:nvPr/>
        </p:nvSpPr>
        <p:spPr>
          <a:xfrm>
            <a:off x="6357950" y="2012937"/>
            <a:ext cx="214314" cy="323165"/>
          </a:xfrm>
          <a:prstGeom prst="rect">
            <a:avLst/>
          </a:prstGeom>
          <a:noFill/>
        </p:spPr>
        <p:txBody>
          <a:bodyPr wrap="square" rtlCol="0">
            <a:spAutoFit/>
          </a:bodyPr>
          <a:lstStyle/>
          <a:p>
            <a:r>
              <a:rPr lang="en-US" sz="1500" dirty="0" smtClean="0"/>
              <a:t>2</a:t>
            </a:r>
          </a:p>
        </p:txBody>
      </p:sp>
      <p:sp>
        <p:nvSpPr>
          <p:cNvPr id="26" name="Rectangle 25"/>
          <p:cNvSpPr/>
          <p:nvPr/>
        </p:nvSpPr>
        <p:spPr>
          <a:xfrm>
            <a:off x="2571736" y="4227515"/>
            <a:ext cx="714380" cy="35719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928662" y="3656011"/>
            <a:ext cx="2500330" cy="400110"/>
          </a:xfrm>
          <a:prstGeom prst="rect">
            <a:avLst/>
          </a:prstGeom>
          <a:noFill/>
        </p:spPr>
        <p:txBody>
          <a:bodyPr wrap="square" rtlCol="0">
            <a:spAutoFit/>
          </a:bodyPr>
          <a:lstStyle/>
          <a:p>
            <a:r>
              <a:rPr lang="en-US" sz="2000" dirty="0" smtClean="0"/>
              <a:t>Request Buffer State</a:t>
            </a:r>
            <a:endParaRPr lang="en-US" sz="2000" dirty="0"/>
          </a:p>
        </p:txBody>
      </p:sp>
      <p:sp>
        <p:nvSpPr>
          <p:cNvPr id="28" name="Rectangle 27"/>
          <p:cNvSpPr/>
          <p:nvPr/>
        </p:nvSpPr>
        <p:spPr>
          <a:xfrm>
            <a:off x="3428992" y="3941763"/>
            <a:ext cx="1143008" cy="8572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Main Memory</a:t>
            </a:r>
            <a:endParaRPr lang="en-US" dirty="0">
              <a:solidFill>
                <a:schemeClr val="tx1"/>
              </a:solidFill>
            </a:endParaRPr>
          </a:p>
        </p:txBody>
      </p:sp>
      <p:sp>
        <p:nvSpPr>
          <p:cNvPr id="29" name="TextBox 28"/>
          <p:cNvSpPr txBox="1"/>
          <p:nvPr/>
        </p:nvSpPr>
        <p:spPr>
          <a:xfrm>
            <a:off x="214282" y="3155945"/>
            <a:ext cx="5500726" cy="461665"/>
          </a:xfrm>
          <a:prstGeom prst="rect">
            <a:avLst/>
          </a:prstGeom>
          <a:noFill/>
        </p:spPr>
        <p:txBody>
          <a:bodyPr wrap="square" rtlCol="0">
            <a:spAutoFit/>
          </a:bodyPr>
          <a:lstStyle/>
          <a:p>
            <a:r>
              <a:rPr lang="en-US" sz="2400" b="1" dirty="0" smtClean="0"/>
              <a:t>2. Run with another application</a:t>
            </a:r>
            <a:endParaRPr lang="en-US" sz="2400" b="1" dirty="0"/>
          </a:p>
        </p:txBody>
      </p:sp>
      <p:sp>
        <p:nvSpPr>
          <p:cNvPr id="30" name="Rectangle 29"/>
          <p:cNvSpPr/>
          <p:nvPr/>
        </p:nvSpPr>
        <p:spPr>
          <a:xfrm>
            <a:off x="1714480" y="4227515"/>
            <a:ext cx="714380" cy="35719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p:cNvCxnSpPr/>
          <p:nvPr/>
        </p:nvCxnSpPr>
        <p:spPr>
          <a:xfrm rot="10800000">
            <a:off x="5143504" y="3868737"/>
            <a:ext cx="2643206"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072198" y="3513135"/>
            <a:ext cx="1571636" cy="369332"/>
          </a:xfrm>
          <a:prstGeom prst="rect">
            <a:avLst/>
          </a:prstGeom>
          <a:noFill/>
        </p:spPr>
        <p:txBody>
          <a:bodyPr wrap="square" rtlCol="0">
            <a:spAutoFit/>
          </a:bodyPr>
          <a:lstStyle/>
          <a:p>
            <a:r>
              <a:rPr lang="en-US" dirty="0" smtClean="0"/>
              <a:t>Service order</a:t>
            </a:r>
            <a:endParaRPr lang="en-US" dirty="0"/>
          </a:p>
        </p:txBody>
      </p:sp>
      <p:sp>
        <p:nvSpPr>
          <p:cNvPr id="34" name="Rectangle 33"/>
          <p:cNvSpPr/>
          <p:nvPr/>
        </p:nvSpPr>
        <p:spPr>
          <a:xfrm>
            <a:off x="7858148" y="3941763"/>
            <a:ext cx="1143008" cy="8572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Main Memory</a:t>
            </a:r>
            <a:endParaRPr lang="en-US" dirty="0">
              <a:solidFill>
                <a:schemeClr val="tx1"/>
              </a:solidFill>
            </a:endParaRPr>
          </a:p>
        </p:txBody>
      </p:sp>
      <p:sp>
        <p:nvSpPr>
          <p:cNvPr id="35" name="Rectangle 34"/>
          <p:cNvSpPr/>
          <p:nvPr/>
        </p:nvSpPr>
        <p:spPr>
          <a:xfrm>
            <a:off x="7000892" y="4227515"/>
            <a:ext cx="714380" cy="35719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143636" y="4227515"/>
            <a:ext cx="714380" cy="35719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rot="5400000">
            <a:off x="6593915" y="4406110"/>
            <a:ext cx="642942"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5736659" y="4405316"/>
            <a:ext cx="642942"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7171904" y="3870325"/>
            <a:ext cx="214314" cy="323165"/>
          </a:xfrm>
          <a:prstGeom prst="rect">
            <a:avLst/>
          </a:prstGeom>
          <a:noFill/>
        </p:spPr>
        <p:txBody>
          <a:bodyPr wrap="square" rtlCol="0">
            <a:spAutoFit/>
          </a:bodyPr>
          <a:lstStyle/>
          <a:p>
            <a:r>
              <a:rPr lang="en-US" sz="1500" dirty="0" smtClean="0"/>
              <a:t>1</a:t>
            </a:r>
          </a:p>
        </p:txBody>
      </p:sp>
      <p:sp>
        <p:nvSpPr>
          <p:cNvPr id="40" name="TextBox 39"/>
          <p:cNvSpPr txBox="1"/>
          <p:nvPr/>
        </p:nvSpPr>
        <p:spPr>
          <a:xfrm>
            <a:off x="6357950" y="3870325"/>
            <a:ext cx="214314" cy="323165"/>
          </a:xfrm>
          <a:prstGeom prst="rect">
            <a:avLst/>
          </a:prstGeom>
          <a:noFill/>
        </p:spPr>
        <p:txBody>
          <a:bodyPr wrap="square" rtlCol="0">
            <a:spAutoFit/>
          </a:bodyPr>
          <a:lstStyle/>
          <a:p>
            <a:r>
              <a:rPr lang="en-US" sz="1500" dirty="0" smtClean="0"/>
              <a:t>2</a:t>
            </a:r>
          </a:p>
        </p:txBody>
      </p:sp>
      <p:sp>
        <p:nvSpPr>
          <p:cNvPr id="41" name="Rectangle 40"/>
          <p:cNvSpPr/>
          <p:nvPr/>
        </p:nvSpPr>
        <p:spPr>
          <a:xfrm>
            <a:off x="857224" y="4227515"/>
            <a:ext cx="714380" cy="35719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5286380" y="4227515"/>
            <a:ext cx="714380" cy="35719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5500694" y="3870325"/>
            <a:ext cx="214314" cy="323165"/>
          </a:xfrm>
          <a:prstGeom prst="rect">
            <a:avLst/>
          </a:prstGeom>
          <a:noFill/>
        </p:spPr>
        <p:txBody>
          <a:bodyPr wrap="square" rtlCol="0">
            <a:spAutoFit/>
          </a:bodyPr>
          <a:lstStyle/>
          <a:p>
            <a:r>
              <a:rPr lang="en-US" sz="1500" dirty="0" smtClean="0"/>
              <a:t>3</a:t>
            </a:r>
          </a:p>
        </p:txBody>
      </p:sp>
      <p:sp>
        <p:nvSpPr>
          <p:cNvPr id="45" name="Rectangle 44"/>
          <p:cNvSpPr/>
          <p:nvPr/>
        </p:nvSpPr>
        <p:spPr>
          <a:xfrm>
            <a:off x="2571736" y="6084903"/>
            <a:ext cx="714380" cy="35719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928662" y="5513399"/>
            <a:ext cx="2500330" cy="400110"/>
          </a:xfrm>
          <a:prstGeom prst="rect">
            <a:avLst/>
          </a:prstGeom>
          <a:noFill/>
        </p:spPr>
        <p:txBody>
          <a:bodyPr wrap="square" rtlCol="0">
            <a:spAutoFit/>
          </a:bodyPr>
          <a:lstStyle/>
          <a:p>
            <a:r>
              <a:rPr lang="en-US" sz="2000" dirty="0" smtClean="0"/>
              <a:t>Request Buffer State</a:t>
            </a:r>
            <a:endParaRPr lang="en-US" sz="2000" dirty="0"/>
          </a:p>
        </p:txBody>
      </p:sp>
      <p:sp>
        <p:nvSpPr>
          <p:cNvPr id="47" name="Rectangle 46"/>
          <p:cNvSpPr/>
          <p:nvPr/>
        </p:nvSpPr>
        <p:spPr>
          <a:xfrm>
            <a:off x="3428992" y="5799151"/>
            <a:ext cx="1143008" cy="8572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Main Memory</a:t>
            </a:r>
            <a:endParaRPr lang="en-US" dirty="0">
              <a:solidFill>
                <a:schemeClr val="tx1"/>
              </a:solidFill>
            </a:endParaRPr>
          </a:p>
        </p:txBody>
      </p:sp>
      <p:sp>
        <p:nvSpPr>
          <p:cNvPr id="48" name="TextBox 47"/>
          <p:cNvSpPr txBox="1"/>
          <p:nvPr/>
        </p:nvSpPr>
        <p:spPr>
          <a:xfrm>
            <a:off x="214282" y="5013333"/>
            <a:ext cx="7929618" cy="461665"/>
          </a:xfrm>
          <a:prstGeom prst="rect">
            <a:avLst/>
          </a:prstGeom>
          <a:noFill/>
        </p:spPr>
        <p:txBody>
          <a:bodyPr wrap="square" rtlCol="0">
            <a:spAutoFit/>
          </a:bodyPr>
          <a:lstStyle/>
          <a:p>
            <a:r>
              <a:rPr lang="en-US" sz="2400" b="1" dirty="0" smtClean="0"/>
              <a:t>3. Run with another application: </a:t>
            </a:r>
            <a:r>
              <a:rPr lang="en-US" sz="2400" b="1" dirty="0" smtClean="0">
                <a:solidFill>
                  <a:srgbClr val="FF0000"/>
                </a:solidFill>
              </a:rPr>
              <a:t>highest priority</a:t>
            </a:r>
            <a:endParaRPr lang="en-US" sz="2400" b="1" dirty="0">
              <a:solidFill>
                <a:srgbClr val="FF0000"/>
              </a:solidFill>
            </a:endParaRPr>
          </a:p>
        </p:txBody>
      </p:sp>
      <p:sp>
        <p:nvSpPr>
          <p:cNvPr id="49" name="Rectangle 48"/>
          <p:cNvSpPr/>
          <p:nvPr/>
        </p:nvSpPr>
        <p:spPr>
          <a:xfrm>
            <a:off x="1714480" y="6084903"/>
            <a:ext cx="714380" cy="35719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Arrow Connector 49"/>
          <p:cNvCxnSpPr/>
          <p:nvPr/>
        </p:nvCxnSpPr>
        <p:spPr>
          <a:xfrm rot="10800000">
            <a:off x="5143504" y="5726125"/>
            <a:ext cx="2643206"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6072198" y="5370523"/>
            <a:ext cx="1571636" cy="369332"/>
          </a:xfrm>
          <a:prstGeom prst="rect">
            <a:avLst/>
          </a:prstGeom>
          <a:noFill/>
        </p:spPr>
        <p:txBody>
          <a:bodyPr wrap="square" rtlCol="0">
            <a:spAutoFit/>
          </a:bodyPr>
          <a:lstStyle/>
          <a:p>
            <a:r>
              <a:rPr lang="en-US" dirty="0" smtClean="0"/>
              <a:t>Service order</a:t>
            </a:r>
            <a:endParaRPr lang="en-US" dirty="0"/>
          </a:p>
        </p:txBody>
      </p:sp>
      <p:sp>
        <p:nvSpPr>
          <p:cNvPr id="53" name="Rectangle 52"/>
          <p:cNvSpPr/>
          <p:nvPr/>
        </p:nvSpPr>
        <p:spPr>
          <a:xfrm>
            <a:off x="7858148" y="5799151"/>
            <a:ext cx="1143008" cy="8572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Main Memory</a:t>
            </a:r>
            <a:endParaRPr lang="en-US" dirty="0">
              <a:solidFill>
                <a:schemeClr val="tx1"/>
              </a:solidFill>
            </a:endParaRPr>
          </a:p>
        </p:txBody>
      </p:sp>
      <p:sp>
        <p:nvSpPr>
          <p:cNvPr id="54" name="Rectangle 53"/>
          <p:cNvSpPr/>
          <p:nvPr/>
        </p:nvSpPr>
        <p:spPr>
          <a:xfrm>
            <a:off x="7000892" y="6084903"/>
            <a:ext cx="714380" cy="35719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6143636" y="6084903"/>
            <a:ext cx="714380" cy="35719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p:nvPr/>
        </p:nvCxnSpPr>
        <p:spPr>
          <a:xfrm rot="5400000">
            <a:off x="6593915" y="6263498"/>
            <a:ext cx="642942"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5736659" y="6262704"/>
            <a:ext cx="642942"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171904" y="5727713"/>
            <a:ext cx="214314" cy="323165"/>
          </a:xfrm>
          <a:prstGeom prst="rect">
            <a:avLst/>
          </a:prstGeom>
          <a:noFill/>
        </p:spPr>
        <p:txBody>
          <a:bodyPr wrap="square" rtlCol="0">
            <a:spAutoFit/>
          </a:bodyPr>
          <a:lstStyle/>
          <a:p>
            <a:r>
              <a:rPr lang="en-US" sz="1500" dirty="0" smtClean="0"/>
              <a:t>1</a:t>
            </a:r>
          </a:p>
        </p:txBody>
      </p:sp>
      <p:sp>
        <p:nvSpPr>
          <p:cNvPr id="59" name="TextBox 58"/>
          <p:cNvSpPr txBox="1"/>
          <p:nvPr/>
        </p:nvSpPr>
        <p:spPr>
          <a:xfrm>
            <a:off x="6357950" y="5727713"/>
            <a:ext cx="214314" cy="323165"/>
          </a:xfrm>
          <a:prstGeom prst="rect">
            <a:avLst/>
          </a:prstGeom>
          <a:noFill/>
        </p:spPr>
        <p:txBody>
          <a:bodyPr wrap="square" rtlCol="0">
            <a:spAutoFit/>
          </a:bodyPr>
          <a:lstStyle/>
          <a:p>
            <a:r>
              <a:rPr lang="en-US" sz="1500" dirty="0" smtClean="0"/>
              <a:t>2</a:t>
            </a:r>
          </a:p>
        </p:txBody>
      </p:sp>
      <p:sp>
        <p:nvSpPr>
          <p:cNvPr id="60" name="Rectangle 59"/>
          <p:cNvSpPr/>
          <p:nvPr/>
        </p:nvSpPr>
        <p:spPr>
          <a:xfrm>
            <a:off x="857224" y="6084903"/>
            <a:ext cx="714380" cy="35719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5286380" y="6084903"/>
            <a:ext cx="714380" cy="35719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5500694" y="5727713"/>
            <a:ext cx="214314" cy="323165"/>
          </a:xfrm>
          <a:prstGeom prst="rect">
            <a:avLst/>
          </a:prstGeom>
          <a:noFill/>
        </p:spPr>
        <p:txBody>
          <a:bodyPr wrap="square" rtlCol="0">
            <a:spAutoFit/>
          </a:bodyPr>
          <a:lstStyle/>
          <a:p>
            <a:r>
              <a:rPr lang="en-US" sz="1500" dirty="0" smtClean="0"/>
              <a:t>3</a:t>
            </a:r>
          </a:p>
        </p:txBody>
      </p:sp>
      <p:sp>
        <p:nvSpPr>
          <p:cNvPr id="63" name="TextBox 62"/>
          <p:cNvSpPr txBox="1"/>
          <p:nvPr/>
        </p:nvSpPr>
        <p:spPr>
          <a:xfrm>
            <a:off x="4643438" y="3544295"/>
            <a:ext cx="1785950" cy="369332"/>
          </a:xfrm>
          <a:prstGeom prst="rect">
            <a:avLst/>
          </a:prstGeom>
          <a:noFill/>
        </p:spPr>
        <p:txBody>
          <a:bodyPr wrap="square" rtlCol="0">
            <a:spAutoFit/>
          </a:bodyPr>
          <a:lstStyle/>
          <a:p>
            <a:r>
              <a:rPr lang="en-US" dirty="0" smtClean="0"/>
              <a:t>Time units</a:t>
            </a:r>
            <a:endParaRPr lang="en-US" dirty="0"/>
          </a:p>
        </p:txBody>
      </p:sp>
      <p:sp>
        <p:nvSpPr>
          <p:cNvPr id="64" name="TextBox 63"/>
          <p:cNvSpPr txBox="1"/>
          <p:nvPr/>
        </p:nvSpPr>
        <p:spPr>
          <a:xfrm>
            <a:off x="4643438" y="5400585"/>
            <a:ext cx="1785950" cy="369332"/>
          </a:xfrm>
          <a:prstGeom prst="rect">
            <a:avLst/>
          </a:prstGeom>
          <a:noFill/>
        </p:spPr>
        <p:txBody>
          <a:bodyPr wrap="square" rtlCol="0">
            <a:spAutoFit/>
          </a:bodyPr>
          <a:lstStyle/>
          <a:p>
            <a:r>
              <a:rPr lang="en-US" dirty="0" smtClean="0"/>
              <a:t>Time units</a:t>
            </a:r>
            <a:endParaRPr lang="en-US" dirty="0"/>
          </a:p>
        </p:txBody>
      </p:sp>
      <p:cxnSp>
        <p:nvCxnSpPr>
          <p:cNvPr id="66" name="Straight Connector 65"/>
          <p:cNvCxnSpPr/>
          <p:nvPr/>
        </p:nvCxnSpPr>
        <p:spPr>
          <a:xfrm rot="5400000">
            <a:off x="5415188" y="3541271"/>
            <a:ext cx="1285884" cy="158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4572794" y="3555643"/>
            <a:ext cx="1285884" cy="158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4894265" y="4406414"/>
            <a:ext cx="642942"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4894265" y="2547928"/>
            <a:ext cx="642942"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5500694" y="2003660"/>
            <a:ext cx="214314" cy="323165"/>
          </a:xfrm>
          <a:prstGeom prst="rect">
            <a:avLst/>
          </a:prstGeom>
          <a:noFill/>
        </p:spPr>
        <p:txBody>
          <a:bodyPr wrap="square" rtlCol="0">
            <a:spAutoFit/>
          </a:bodyPr>
          <a:lstStyle/>
          <a:p>
            <a:r>
              <a:rPr lang="en-US" sz="1500" dirty="0" smtClean="0"/>
              <a:t>3</a:t>
            </a:r>
          </a:p>
        </p:txBody>
      </p:sp>
      <p:cxnSp>
        <p:nvCxnSpPr>
          <p:cNvPr id="74" name="Straight Connector 73"/>
          <p:cNvCxnSpPr/>
          <p:nvPr/>
        </p:nvCxnSpPr>
        <p:spPr>
          <a:xfrm rot="5400000">
            <a:off x="4412823" y="4512473"/>
            <a:ext cx="3286148" cy="158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5" name="Slide Number Placeholder 64"/>
          <p:cNvSpPr>
            <a:spLocks noGrp="1"/>
          </p:cNvSpPr>
          <p:nvPr>
            <p:ph type="sldNum" sz="quarter" idx="12"/>
          </p:nvPr>
        </p:nvSpPr>
        <p:spPr/>
        <p:txBody>
          <a:bodyPr/>
          <a:lstStyle/>
          <a:p>
            <a:fld id="{2CF4AA75-1AE0-4593-99DD-33F3F40BED72}" type="slidenum">
              <a:rPr lang="en-US" smtClean="0"/>
              <a:pPr/>
              <a:t>27</a:t>
            </a:fld>
            <a:endParaRPr lang="en-US"/>
          </a:p>
        </p:txBody>
      </p:sp>
      <p:pic>
        <p:nvPicPr>
          <p:cNvPr id="71" name="~PP697.WAV">
            <a:hlinkClick r:id="" action="ppaction://media"/>
          </p:cNvPr>
          <p:cNvPicPr>
            <a:picLocks noRot="1" noChangeAspect="1"/>
          </p:cNvPicPr>
          <p:nvPr>
            <a:wavAudioFile r:embed="rId2" name="~PP697.WAV"/>
          </p:nvPr>
        </p:nvPicPr>
        <p:blipFill>
          <a:blip r:embed="rId5" cstate="print"/>
          <a:stretch>
            <a:fillRect/>
          </a:stretch>
        </p:blipFill>
        <p:spPr>
          <a:xfrm>
            <a:off x="8696325" y="6410325"/>
            <a:ext cx="304800" cy="304800"/>
          </a:xfrm>
          <a:prstGeom prst="rect">
            <a:avLst/>
          </a:prstGeom>
        </p:spPr>
      </p:pic>
    </p:spTree>
    <p:custDataLst>
      <p:tags r:id="rId1"/>
    </p:custDataLst>
  </p:cSld>
  <p:clrMapOvr>
    <a:masterClrMapping/>
  </p:clrMapOvr>
  <p:transition advTm="831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6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70"/>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66"/>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68"/>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nodeType="clickEffect">
                                  <p:stCondLst>
                                    <p:cond delay="0"/>
                                  </p:stCondLst>
                                  <p:childTnLst>
                                    <p:set>
                                      <p:cBhvr>
                                        <p:cTn id="100" dur="1" fill="hold">
                                          <p:stCondLst>
                                            <p:cond delay="0"/>
                                          </p:stCondLst>
                                        </p:cTn>
                                        <p:tgtEl>
                                          <p:spTgt spid="66"/>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67"/>
                                        </p:tgtEl>
                                        <p:attrNameLst>
                                          <p:attrName>style.visibility</p:attrName>
                                        </p:attrNameLst>
                                      </p:cBhvr>
                                      <p:to>
                                        <p:strVal val="hidden"/>
                                      </p:to>
                                    </p:set>
                                  </p:childTnLst>
                                </p:cTn>
                              </p:par>
                              <p:par>
                                <p:cTn id="103" presetID="1" presetClass="entr" presetSubtype="0" fill="hold" grpId="0" nodeType="withEffect">
                                  <p:stCondLst>
                                    <p:cond delay="0"/>
                                  </p:stCondLst>
                                  <p:childTnLst>
                                    <p:set>
                                      <p:cBhvr>
                                        <p:cTn id="104" dur="1" fill="hold">
                                          <p:stCondLst>
                                            <p:cond delay="0"/>
                                          </p:stCondLst>
                                        </p:cTn>
                                        <p:tgtEl>
                                          <p:spTgt spid="48"/>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45"/>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46"/>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49"/>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6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50"/>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52"/>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53"/>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54"/>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55"/>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56"/>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57"/>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58"/>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59"/>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61"/>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62"/>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64"/>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nodeType="clickEffect">
                                  <p:stCondLst>
                                    <p:cond delay="0"/>
                                  </p:stCondLst>
                                  <p:childTnLst>
                                    <p:set>
                                      <p:cBhvr>
                                        <p:cTn id="144"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45" fill="hold" display="0">
                  <p:stCondLst>
                    <p:cond delay="indefinite"/>
                  </p:stCondLst>
                  <p:endCondLst>
                    <p:cond evt="onPrev" delay="0">
                      <p:tgtEl>
                        <p:sldTgt/>
                      </p:tgtEl>
                    </p:cond>
                    <p:cond evt="onStopAudio" delay="0">
                      <p:tgtEl>
                        <p:sldTgt/>
                      </p:tgtEl>
                    </p:cond>
                  </p:endCondLst>
                </p:cTn>
                <p:tgtEl>
                  <p:spTgt spid="71"/>
                </p:tgtEl>
              </p:cMediaNode>
            </p:audio>
          </p:childTnLst>
        </p:cTn>
      </p:par>
    </p:tnLst>
    <p:bldLst>
      <p:bldP spid="5" grpId="0" animBg="1"/>
      <p:bldP spid="7" grpId="0"/>
      <p:bldP spid="8" grpId="0" animBg="1"/>
      <p:bldP spid="9" grpId="0"/>
      <p:bldP spid="11" grpId="0" animBg="1"/>
      <p:bldP spid="15" grpId="0"/>
      <p:bldP spid="16" grpId="0"/>
      <p:bldP spid="17" grpId="0" animBg="1"/>
      <p:bldP spid="18" grpId="0" animBg="1"/>
      <p:bldP spid="19" grpId="0" animBg="1"/>
      <p:bldP spid="24" grpId="0"/>
      <p:bldP spid="25" grpId="0"/>
      <p:bldP spid="26" grpId="0" animBg="1"/>
      <p:bldP spid="27" grpId="0"/>
      <p:bldP spid="28" grpId="0" animBg="1"/>
      <p:bldP spid="29" grpId="0"/>
      <p:bldP spid="30" grpId="0" animBg="1"/>
      <p:bldP spid="33" grpId="0"/>
      <p:bldP spid="34" grpId="0" animBg="1"/>
      <p:bldP spid="35" grpId="0" animBg="1"/>
      <p:bldP spid="36" grpId="0" animBg="1"/>
      <p:bldP spid="39" grpId="0"/>
      <p:bldP spid="40" grpId="0"/>
      <p:bldP spid="41" grpId="0" animBg="1"/>
      <p:bldP spid="43" grpId="0" animBg="1"/>
      <p:bldP spid="44" grpId="0"/>
      <p:bldP spid="45" grpId="0" animBg="1"/>
      <p:bldP spid="46" grpId="0"/>
      <p:bldP spid="47" grpId="0" animBg="1"/>
      <p:bldP spid="48" grpId="0"/>
      <p:bldP spid="49" grpId="0" animBg="1"/>
      <p:bldP spid="52" grpId="0"/>
      <p:bldP spid="53" grpId="0" animBg="1"/>
      <p:bldP spid="54" grpId="0" animBg="1"/>
      <p:bldP spid="55" grpId="0" animBg="1"/>
      <p:bldP spid="58" grpId="0"/>
      <p:bldP spid="59" grpId="0"/>
      <p:bldP spid="60" grpId="0" animBg="1"/>
      <p:bldP spid="61" grpId="0" animBg="1"/>
      <p:bldP spid="62" grpId="0"/>
      <p:bldP spid="63" grpId="0"/>
      <p:bldP spid="64" grpId="0"/>
      <p:bldP spid="7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5" name="TextBox 4"/>
          <p:cNvSpPr txBox="1"/>
          <p:nvPr/>
        </p:nvSpPr>
        <p:spPr>
          <a:xfrm>
            <a:off x="0" y="2000240"/>
            <a:ext cx="9144000" cy="1015663"/>
          </a:xfrm>
          <a:prstGeom prst="rect">
            <a:avLst/>
          </a:prstGeom>
          <a:noFill/>
        </p:spPr>
        <p:txBody>
          <a:bodyPr wrap="square" rtlCol="0">
            <a:spAutoFit/>
          </a:bodyPr>
          <a:lstStyle/>
          <a:p>
            <a:pPr algn="ctr"/>
            <a:r>
              <a:rPr lang="en-US" sz="3000" dirty="0" smtClean="0"/>
              <a:t>Memory Interference-induced Slowdown Estimation (MISE) model for </a:t>
            </a:r>
            <a:r>
              <a:rPr lang="en-US" sz="3000" dirty="0" smtClean="0">
                <a:solidFill>
                  <a:srgbClr val="FF0000"/>
                </a:solidFill>
              </a:rPr>
              <a:t>memory bound </a:t>
            </a:r>
            <a:r>
              <a:rPr lang="en-US" sz="3000" dirty="0" smtClean="0"/>
              <a:t>applications</a:t>
            </a:r>
            <a:endParaRPr lang="en-US" sz="3000" dirty="0"/>
          </a:p>
        </p:txBody>
      </p:sp>
      <p:graphicFrame>
        <p:nvGraphicFramePr>
          <p:cNvPr id="8" name="Object 3"/>
          <p:cNvGraphicFramePr>
            <a:graphicFrameLocks noChangeAspect="1"/>
          </p:cNvGraphicFramePr>
          <p:nvPr/>
        </p:nvGraphicFramePr>
        <p:xfrm>
          <a:off x="214313" y="3214688"/>
          <a:ext cx="8786812" cy="1182687"/>
        </p:xfrm>
        <a:graphic>
          <a:graphicData uri="http://schemas.openxmlformats.org/presentationml/2006/ole">
            <p:oleObj spid="_x0000_s4105" name="Equation" r:id="rId6" imgW="3581400" imgH="482600" progId="Equation.3">
              <p:embed/>
            </p:oleObj>
          </a:graphicData>
        </a:graphic>
      </p:graphicFrame>
      <p:sp>
        <p:nvSpPr>
          <p:cNvPr id="7" name="Slide Number Placeholder 6"/>
          <p:cNvSpPr>
            <a:spLocks noGrp="1"/>
          </p:cNvSpPr>
          <p:nvPr>
            <p:ph type="sldNum" sz="quarter" idx="12"/>
          </p:nvPr>
        </p:nvSpPr>
        <p:spPr/>
        <p:txBody>
          <a:bodyPr/>
          <a:lstStyle/>
          <a:p>
            <a:fld id="{2CF4AA75-1AE0-4593-99DD-33F3F40BED72}" type="slidenum">
              <a:rPr lang="en-US" smtClean="0"/>
              <a:pPr/>
              <a:t>28</a:t>
            </a:fld>
            <a:endParaRPr lang="en-US"/>
          </a:p>
        </p:txBody>
      </p:sp>
      <p:pic>
        <p:nvPicPr>
          <p:cNvPr id="9" name="~PP2297.WAV">
            <a:hlinkClick r:id="" action="ppaction://media"/>
          </p:cNvPr>
          <p:cNvPicPr>
            <a:picLocks noRot="1" noChangeAspect="1"/>
          </p:cNvPicPr>
          <p:nvPr>
            <a:wavAudioFile r:embed="rId3" name="~PP2297.WAV"/>
          </p:nvPr>
        </p:nvPicPr>
        <p:blipFill>
          <a:blip r:embed="rId7" cstate="print"/>
          <a:stretch>
            <a:fillRect/>
          </a:stretch>
        </p:blipFill>
        <p:spPr>
          <a:xfrm>
            <a:off x="8696325" y="6410325"/>
            <a:ext cx="304800" cy="304800"/>
          </a:xfrm>
          <a:prstGeom prst="rect">
            <a:avLst/>
          </a:prstGeom>
        </p:spPr>
      </p:pic>
    </p:spTree>
    <p:custDataLst>
      <p:tags r:id="rId2"/>
    </p:custDataLst>
  </p:cSld>
  <p:clrMapOvr>
    <a:masterClrMapping/>
  </p:clrMapOvr>
  <p:transition advTm="121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Observation 3</a:t>
            </a:r>
            <a:endParaRPr lang="en-US" dirty="0"/>
          </a:p>
        </p:txBody>
      </p:sp>
      <p:sp>
        <p:nvSpPr>
          <p:cNvPr id="3" name="Content Placeholder 2"/>
          <p:cNvSpPr>
            <a:spLocks noGrp="1"/>
          </p:cNvSpPr>
          <p:nvPr>
            <p:ph idx="1"/>
          </p:nvPr>
        </p:nvSpPr>
        <p:spPr/>
        <p:txBody>
          <a:bodyPr/>
          <a:lstStyle/>
          <a:p>
            <a:r>
              <a:rPr lang="en-US" dirty="0" smtClean="0"/>
              <a:t>Memory-bound application</a:t>
            </a:r>
          </a:p>
          <a:p>
            <a:pPr>
              <a:buNone/>
            </a:pPr>
            <a:endParaRPr lang="en-US" dirty="0"/>
          </a:p>
        </p:txBody>
      </p:sp>
      <p:sp>
        <p:nvSpPr>
          <p:cNvPr id="7" name="Rectangle 6"/>
          <p:cNvSpPr/>
          <p:nvPr/>
        </p:nvSpPr>
        <p:spPr>
          <a:xfrm>
            <a:off x="1763688" y="2924944"/>
            <a:ext cx="165106" cy="432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763688" y="4071942"/>
            <a:ext cx="165106" cy="432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64560" y="2780928"/>
            <a:ext cx="2021916" cy="769441"/>
          </a:xfrm>
          <a:prstGeom prst="rect">
            <a:avLst/>
          </a:prstGeom>
          <a:noFill/>
        </p:spPr>
        <p:txBody>
          <a:bodyPr wrap="square" rtlCol="0">
            <a:spAutoFit/>
          </a:bodyPr>
          <a:lstStyle/>
          <a:p>
            <a:pPr algn="ctr"/>
            <a:r>
              <a:rPr lang="en-US" sz="2200" dirty="0" smtClean="0"/>
              <a:t>No </a:t>
            </a:r>
          </a:p>
          <a:p>
            <a:pPr algn="ctr"/>
            <a:r>
              <a:rPr lang="en-US" sz="2200" dirty="0" smtClean="0"/>
              <a:t>interference</a:t>
            </a:r>
            <a:endParaRPr lang="en-US" sz="2200" dirty="0"/>
          </a:p>
        </p:txBody>
      </p:sp>
      <p:sp>
        <p:nvSpPr>
          <p:cNvPr id="25" name="Rectangle 24"/>
          <p:cNvSpPr/>
          <p:nvPr/>
        </p:nvSpPr>
        <p:spPr>
          <a:xfrm>
            <a:off x="6444208" y="1574304"/>
            <a:ext cx="432048" cy="3600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444208" y="2078360"/>
            <a:ext cx="432048" cy="3600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7164288" y="1574304"/>
            <a:ext cx="1979712" cy="369332"/>
          </a:xfrm>
          <a:prstGeom prst="rect">
            <a:avLst/>
          </a:prstGeom>
          <a:noFill/>
        </p:spPr>
        <p:txBody>
          <a:bodyPr wrap="square" rtlCol="0">
            <a:spAutoFit/>
          </a:bodyPr>
          <a:lstStyle/>
          <a:p>
            <a:r>
              <a:rPr lang="en-US" dirty="0" smtClean="0"/>
              <a:t>Compute Phase</a:t>
            </a:r>
            <a:endParaRPr lang="en-US" dirty="0"/>
          </a:p>
        </p:txBody>
      </p:sp>
      <p:sp>
        <p:nvSpPr>
          <p:cNvPr id="28" name="TextBox 27"/>
          <p:cNvSpPr txBox="1"/>
          <p:nvPr/>
        </p:nvSpPr>
        <p:spPr>
          <a:xfrm>
            <a:off x="7164288" y="2069068"/>
            <a:ext cx="1979712" cy="369332"/>
          </a:xfrm>
          <a:prstGeom prst="rect">
            <a:avLst/>
          </a:prstGeom>
          <a:noFill/>
        </p:spPr>
        <p:txBody>
          <a:bodyPr wrap="square" rtlCol="0">
            <a:spAutoFit/>
          </a:bodyPr>
          <a:lstStyle/>
          <a:p>
            <a:r>
              <a:rPr lang="en-US" dirty="0" smtClean="0"/>
              <a:t>Memory Phase</a:t>
            </a:r>
            <a:endParaRPr lang="en-US" dirty="0"/>
          </a:p>
        </p:txBody>
      </p:sp>
      <p:sp>
        <p:nvSpPr>
          <p:cNvPr id="29" name="TextBox 28"/>
          <p:cNvSpPr txBox="1"/>
          <p:nvPr/>
        </p:nvSpPr>
        <p:spPr>
          <a:xfrm>
            <a:off x="-180528" y="3927567"/>
            <a:ext cx="2021916" cy="769441"/>
          </a:xfrm>
          <a:prstGeom prst="rect">
            <a:avLst/>
          </a:prstGeom>
          <a:noFill/>
        </p:spPr>
        <p:txBody>
          <a:bodyPr wrap="square" rtlCol="0">
            <a:spAutoFit/>
          </a:bodyPr>
          <a:lstStyle/>
          <a:p>
            <a:pPr algn="ctr"/>
            <a:r>
              <a:rPr lang="en-US" sz="2200" dirty="0" smtClean="0"/>
              <a:t>With interference</a:t>
            </a:r>
            <a:endParaRPr lang="en-US" sz="2200" dirty="0"/>
          </a:p>
        </p:txBody>
      </p:sp>
      <p:sp>
        <p:nvSpPr>
          <p:cNvPr id="34" name="TextBox 33"/>
          <p:cNvSpPr txBox="1"/>
          <p:nvPr/>
        </p:nvSpPr>
        <p:spPr>
          <a:xfrm>
            <a:off x="0" y="5312821"/>
            <a:ext cx="9144000" cy="492443"/>
          </a:xfrm>
          <a:prstGeom prst="rect">
            <a:avLst/>
          </a:prstGeom>
          <a:noFill/>
        </p:spPr>
        <p:txBody>
          <a:bodyPr wrap="square" rtlCol="0">
            <a:spAutoFit/>
          </a:bodyPr>
          <a:lstStyle/>
          <a:p>
            <a:pPr algn="ctr"/>
            <a:r>
              <a:rPr lang="en-US" sz="2600" dirty="0" smtClean="0"/>
              <a:t>Memory phase slowdown dominates overall slowdown</a:t>
            </a:r>
            <a:endParaRPr lang="en-US" sz="2600" dirty="0"/>
          </a:p>
        </p:txBody>
      </p:sp>
      <p:cxnSp>
        <p:nvCxnSpPr>
          <p:cNvPr id="43" name="Straight Arrow Connector 42"/>
          <p:cNvCxnSpPr/>
          <p:nvPr/>
        </p:nvCxnSpPr>
        <p:spPr>
          <a:xfrm>
            <a:off x="7308304" y="4615708"/>
            <a:ext cx="792088"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8031720" y="4427820"/>
            <a:ext cx="720080" cy="369332"/>
          </a:xfrm>
          <a:prstGeom prst="rect">
            <a:avLst/>
          </a:prstGeom>
          <a:noFill/>
        </p:spPr>
        <p:txBody>
          <a:bodyPr wrap="square" rtlCol="0">
            <a:spAutoFit/>
          </a:bodyPr>
          <a:lstStyle/>
          <a:p>
            <a:r>
              <a:rPr lang="en-US" dirty="0" smtClean="0"/>
              <a:t>time</a:t>
            </a:r>
            <a:endParaRPr lang="en-US" dirty="0"/>
          </a:p>
        </p:txBody>
      </p:sp>
      <p:cxnSp>
        <p:nvCxnSpPr>
          <p:cNvPr id="71" name="Straight Arrow Connector 70"/>
          <p:cNvCxnSpPr/>
          <p:nvPr/>
        </p:nvCxnSpPr>
        <p:spPr>
          <a:xfrm>
            <a:off x="7300712" y="3461870"/>
            <a:ext cx="792088"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8024128" y="3273982"/>
            <a:ext cx="720080" cy="369332"/>
          </a:xfrm>
          <a:prstGeom prst="rect">
            <a:avLst/>
          </a:prstGeom>
          <a:noFill/>
        </p:spPr>
        <p:txBody>
          <a:bodyPr wrap="square" rtlCol="0">
            <a:spAutoFit/>
          </a:bodyPr>
          <a:lstStyle/>
          <a:p>
            <a:r>
              <a:rPr lang="en-US" dirty="0" smtClean="0"/>
              <a:t>time</a:t>
            </a:r>
            <a:endParaRPr lang="en-US" dirty="0"/>
          </a:p>
        </p:txBody>
      </p:sp>
      <p:sp>
        <p:nvSpPr>
          <p:cNvPr id="32" name="Rectangle 31"/>
          <p:cNvSpPr/>
          <p:nvPr/>
        </p:nvSpPr>
        <p:spPr>
          <a:xfrm>
            <a:off x="1928794" y="2982443"/>
            <a:ext cx="642942" cy="2998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Req</a:t>
            </a:r>
            <a:endParaRPr lang="en-US" dirty="0">
              <a:solidFill>
                <a:schemeClr val="tx1"/>
              </a:solidFill>
            </a:endParaRPr>
          </a:p>
        </p:txBody>
      </p:sp>
      <p:sp>
        <p:nvSpPr>
          <p:cNvPr id="39" name="Rectangle 38"/>
          <p:cNvSpPr/>
          <p:nvPr/>
        </p:nvSpPr>
        <p:spPr>
          <a:xfrm>
            <a:off x="1928794" y="4148788"/>
            <a:ext cx="928694" cy="2846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Req</a:t>
            </a:r>
            <a:endParaRPr lang="en-US" dirty="0">
              <a:solidFill>
                <a:schemeClr val="tx1"/>
              </a:solidFill>
            </a:endParaRPr>
          </a:p>
        </p:txBody>
      </p:sp>
      <p:sp>
        <p:nvSpPr>
          <p:cNvPr id="46" name="Rectangle 45"/>
          <p:cNvSpPr/>
          <p:nvPr/>
        </p:nvSpPr>
        <p:spPr>
          <a:xfrm>
            <a:off x="2587642" y="2982443"/>
            <a:ext cx="642942" cy="2998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Req</a:t>
            </a:r>
            <a:endParaRPr lang="en-US" dirty="0">
              <a:solidFill>
                <a:schemeClr val="tx1"/>
              </a:solidFill>
            </a:endParaRPr>
          </a:p>
        </p:txBody>
      </p:sp>
      <p:sp>
        <p:nvSpPr>
          <p:cNvPr id="47" name="Rectangle 46"/>
          <p:cNvSpPr/>
          <p:nvPr/>
        </p:nvSpPr>
        <p:spPr>
          <a:xfrm>
            <a:off x="3214678" y="2982443"/>
            <a:ext cx="642942" cy="2998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Req</a:t>
            </a:r>
            <a:endParaRPr lang="en-US" dirty="0">
              <a:solidFill>
                <a:schemeClr val="tx1"/>
              </a:solidFill>
            </a:endParaRPr>
          </a:p>
        </p:txBody>
      </p:sp>
      <p:sp>
        <p:nvSpPr>
          <p:cNvPr id="49" name="Rectangle 48"/>
          <p:cNvSpPr/>
          <p:nvPr/>
        </p:nvSpPr>
        <p:spPr>
          <a:xfrm>
            <a:off x="2857488" y="4148788"/>
            <a:ext cx="928694" cy="2846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Req</a:t>
            </a:r>
            <a:endParaRPr lang="en-US" dirty="0">
              <a:solidFill>
                <a:schemeClr val="tx1"/>
              </a:solidFill>
            </a:endParaRPr>
          </a:p>
        </p:txBody>
      </p:sp>
      <p:sp>
        <p:nvSpPr>
          <p:cNvPr id="50" name="Rectangle 49"/>
          <p:cNvSpPr/>
          <p:nvPr/>
        </p:nvSpPr>
        <p:spPr>
          <a:xfrm>
            <a:off x="3786182" y="4148788"/>
            <a:ext cx="928694" cy="2846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Req</a:t>
            </a:r>
            <a:endParaRPr lang="en-US" dirty="0">
              <a:solidFill>
                <a:schemeClr val="tx1"/>
              </a:solidFill>
            </a:endParaRPr>
          </a:p>
        </p:txBody>
      </p:sp>
      <p:sp>
        <p:nvSpPr>
          <p:cNvPr id="52" name="Rectangle 51"/>
          <p:cNvSpPr/>
          <p:nvPr/>
        </p:nvSpPr>
        <p:spPr>
          <a:xfrm>
            <a:off x="1928794" y="4071942"/>
            <a:ext cx="3071834" cy="42862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1932088" y="2924944"/>
            <a:ext cx="2211284" cy="42862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4128206" y="2924944"/>
            <a:ext cx="158042" cy="432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4286248" y="2924944"/>
            <a:ext cx="2214578" cy="42862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5143504" y="4071942"/>
            <a:ext cx="3071834" cy="42862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4978398" y="4071942"/>
            <a:ext cx="165106" cy="432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lide Number Placeholder 29"/>
          <p:cNvSpPr>
            <a:spLocks noGrp="1"/>
          </p:cNvSpPr>
          <p:nvPr>
            <p:ph type="sldNum" sz="quarter" idx="12"/>
          </p:nvPr>
        </p:nvSpPr>
        <p:spPr/>
        <p:txBody>
          <a:bodyPr/>
          <a:lstStyle/>
          <a:p>
            <a:fld id="{2CF4AA75-1AE0-4593-99DD-33F3F40BED72}" type="slidenum">
              <a:rPr lang="en-US" smtClean="0"/>
              <a:pPr/>
              <a:t>29</a:t>
            </a:fld>
            <a:endParaRPr lang="en-US"/>
          </a:p>
        </p:txBody>
      </p:sp>
      <p:pic>
        <p:nvPicPr>
          <p:cNvPr id="31" name="~PP3348.WAV">
            <a:hlinkClick r:id="" action="ppaction://media"/>
          </p:cNvPr>
          <p:cNvPicPr>
            <a:picLocks noRot="1" noChangeAspect="1"/>
          </p:cNvPicPr>
          <p:nvPr>
            <a:wavAudioFile r:embed="rId2" name="~PP3348.WAV"/>
          </p:nvPr>
        </p:nvPicPr>
        <p:blipFill>
          <a:blip r:embed="rId5" cstate="print"/>
          <a:stretch>
            <a:fillRect/>
          </a:stretch>
        </p:blipFill>
        <p:spPr>
          <a:xfrm>
            <a:off x="8696325" y="6410325"/>
            <a:ext cx="304800" cy="304800"/>
          </a:xfrm>
          <a:prstGeom prst="rect">
            <a:avLst/>
          </a:prstGeom>
        </p:spPr>
      </p:pic>
    </p:spTree>
    <p:custDataLst>
      <p:tags r:id="rId1"/>
    </p:custDataLst>
  </p:cSld>
  <p:clrMapOvr>
    <a:masterClrMapping/>
  </p:clrMapOvr>
  <p:transition advTm="585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32"/>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46"/>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47"/>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39"/>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49"/>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50"/>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87" fill="hold" display="0">
                  <p:stCondLst>
                    <p:cond delay="indefinite"/>
                  </p:stCondLst>
                  <p:endCondLst>
                    <p:cond evt="onPrev" delay="0">
                      <p:tgtEl>
                        <p:sldTgt/>
                      </p:tgtEl>
                    </p:cond>
                    <p:cond evt="onStopAudio" delay="0">
                      <p:tgtEl>
                        <p:sldTgt/>
                      </p:tgtEl>
                    </p:cond>
                  </p:endCondLst>
                </p:cTn>
                <p:tgtEl>
                  <p:spTgt spid="31"/>
                </p:tgtEl>
              </p:cMediaNode>
            </p:audio>
          </p:childTnLst>
        </p:cTn>
      </p:par>
    </p:tnLst>
    <p:bldLst>
      <p:bldP spid="7" grpId="0" animBg="1"/>
      <p:bldP spid="16" grpId="0" animBg="1"/>
      <p:bldP spid="24" grpId="0"/>
      <p:bldP spid="25" grpId="0" animBg="1"/>
      <p:bldP spid="26" grpId="0" animBg="1"/>
      <p:bldP spid="27" grpId="0"/>
      <p:bldP spid="28" grpId="0"/>
      <p:bldP spid="29" grpId="0"/>
      <p:bldP spid="34" grpId="0"/>
      <p:bldP spid="44" grpId="0"/>
      <p:bldP spid="72" grpId="0"/>
      <p:bldP spid="32" grpId="0" animBg="1"/>
      <p:bldP spid="32" grpId="1" animBg="1"/>
      <p:bldP spid="39" grpId="0" animBg="1"/>
      <p:bldP spid="39" grpId="1" animBg="1"/>
      <p:bldP spid="46" grpId="0" animBg="1"/>
      <p:bldP spid="46" grpId="1" animBg="1"/>
      <p:bldP spid="47" grpId="0" animBg="1"/>
      <p:bldP spid="47" grpId="1" animBg="1"/>
      <p:bldP spid="49" grpId="0" animBg="1"/>
      <p:bldP spid="49" grpId="1" animBg="1"/>
      <p:bldP spid="50" grpId="0" animBg="1"/>
      <p:bldP spid="50" grpId="1" animBg="1"/>
      <p:bldP spid="52" grpId="0" animBg="1"/>
      <p:bldP spid="53" grpId="0" animBg="1"/>
      <p:bldP spid="54" grpId="0" animBg="1"/>
      <p:bldP spid="55" grpId="0" animBg="1"/>
      <p:bldP spid="66" grpId="0" animBg="1"/>
      <p:bldP spid="6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High and Unpredictable </a:t>
            </a:r>
            <a:br>
              <a:rPr lang="en-US" dirty="0" smtClean="0"/>
            </a:br>
            <a:r>
              <a:rPr lang="en-US" dirty="0" smtClean="0"/>
              <a:t>Application Slowdowns</a:t>
            </a:r>
            <a:endParaRPr lang="en-US" dirty="0"/>
          </a:p>
        </p:txBody>
      </p:sp>
      <p:graphicFrame>
        <p:nvGraphicFramePr>
          <p:cNvPr id="6" name="Chart 5"/>
          <p:cNvGraphicFramePr/>
          <p:nvPr/>
        </p:nvGraphicFramePr>
        <p:xfrm>
          <a:off x="0" y="1584637"/>
          <a:ext cx="4643438" cy="328614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p:cNvGraphicFramePr/>
          <p:nvPr/>
        </p:nvGraphicFramePr>
        <p:xfrm>
          <a:off x="4500562" y="1584637"/>
          <a:ext cx="4643438" cy="3286148"/>
        </p:xfrm>
        <a:graphic>
          <a:graphicData uri="http://schemas.openxmlformats.org/drawingml/2006/chart">
            <c:chart xmlns:c="http://schemas.openxmlformats.org/drawingml/2006/chart" xmlns:r="http://schemas.openxmlformats.org/officeDocument/2006/relationships" r:id="rId6"/>
          </a:graphicData>
        </a:graphic>
      </p:graphicFrame>
      <p:sp>
        <p:nvSpPr>
          <p:cNvPr id="10" name="TextBox 9"/>
          <p:cNvSpPr txBox="1"/>
          <p:nvPr/>
        </p:nvSpPr>
        <p:spPr>
          <a:xfrm>
            <a:off x="285720" y="5033427"/>
            <a:ext cx="8572560" cy="1261884"/>
          </a:xfrm>
          <a:prstGeom prst="rect">
            <a:avLst/>
          </a:prstGeom>
          <a:noFill/>
          <a:ln w="25400">
            <a:solidFill>
              <a:schemeClr val="tx1"/>
            </a:solidFill>
          </a:ln>
        </p:spPr>
        <p:txBody>
          <a:bodyPr wrap="square" anchor="ctr">
            <a:spAutoFit/>
          </a:bodyPr>
          <a:lstStyle/>
          <a:p>
            <a:pPr algn="ctr">
              <a:defRPr/>
            </a:pPr>
            <a:r>
              <a:rPr lang="en-US" sz="3800" dirty="0" smtClean="0">
                <a:solidFill>
                  <a:srgbClr val="C00000"/>
                </a:solidFill>
                <a:latin typeface="+mn-lt"/>
                <a:ea typeface="Tahoma" pitchFamily="34" charset="0"/>
                <a:cs typeface="Tahoma" pitchFamily="34" charset="0"/>
              </a:rPr>
              <a:t>2. An application’s performance depends on which application it is running with</a:t>
            </a:r>
            <a:endParaRPr lang="en-US" sz="3800" dirty="0">
              <a:solidFill>
                <a:srgbClr val="C00000"/>
              </a:solidFill>
              <a:latin typeface="+mn-lt"/>
              <a:ea typeface="Tahoma" pitchFamily="34" charset="0"/>
              <a:cs typeface="Tahoma" pitchFamily="34" charset="0"/>
            </a:endParaRPr>
          </a:p>
        </p:txBody>
      </p:sp>
      <p:sp>
        <p:nvSpPr>
          <p:cNvPr id="12" name="Oval 11"/>
          <p:cNvSpPr/>
          <p:nvPr/>
        </p:nvSpPr>
        <p:spPr>
          <a:xfrm>
            <a:off x="5368490" y="4402251"/>
            <a:ext cx="1823212" cy="5000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90286" y="5029200"/>
            <a:ext cx="8572560" cy="1261884"/>
          </a:xfrm>
          <a:prstGeom prst="rect">
            <a:avLst/>
          </a:prstGeom>
          <a:noFill/>
          <a:ln w="25400">
            <a:solidFill>
              <a:schemeClr val="tx1"/>
            </a:solidFill>
          </a:ln>
        </p:spPr>
        <p:txBody>
          <a:bodyPr wrap="square" anchor="ctr">
            <a:spAutoFit/>
          </a:bodyPr>
          <a:lstStyle/>
          <a:p>
            <a:pPr algn="ctr">
              <a:defRPr/>
            </a:pPr>
            <a:r>
              <a:rPr lang="en-US" sz="3800" dirty="0" smtClean="0">
                <a:solidFill>
                  <a:srgbClr val="C00000"/>
                </a:solidFill>
                <a:ea typeface="Tahoma" pitchFamily="34" charset="0"/>
                <a:cs typeface="Tahoma" pitchFamily="34" charset="0"/>
              </a:rPr>
              <a:t>1. High application slowdowns due to shared resource interference</a:t>
            </a:r>
            <a:endParaRPr lang="en-US" sz="3800" dirty="0">
              <a:solidFill>
                <a:srgbClr val="C00000"/>
              </a:solidFill>
              <a:latin typeface="+mn-lt"/>
              <a:ea typeface="Tahoma" pitchFamily="34" charset="0"/>
              <a:cs typeface="Tahoma" pitchFamily="34" charset="0"/>
            </a:endParaRPr>
          </a:p>
        </p:txBody>
      </p:sp>
      <p:sp>
        <p:nvSpPr>
          <p:cNvPr id="13" name="Oval 12"/>
          <p:cNvSpPr/>
          <p:nvPr/>
        </p:nvSpPr>
        <p:spPr>
          <a:xfrm>
            <a:off x="843788" y="4419600"/>
            <a:ext cx="1823212" cy="5000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3"/>
          <p:cNvSpPr>
            <a:spLocks noGrp="1"/>
          </p:cNvSpPr>
          <p:nvPr>
            <p:ph type="sldNum" sz="quarter" idx="12"/>
          </p:nvPr>
        </p:nvSpPr>
        <p:spPr/>
        <p:txBody>
          <a:bodyPr/>
          <a:lstStyle/>
          <a:p>
            <a:fld id="{2CF4AA75-1AE0-4593-99DD-33F3F40BED72}" type="slidenum">
              <a:rPr lang="en-US" smtClean="0"/>
              <a:pPr/>
              <a:t>3</a:t>
            </a:fld>
            <a:endParaRPr lang="en-US"/>
          </a:p>
        </p:txBody>
      </p:sp>
      <p:pic>
        <p:nvPicPr>
          <p:cNvPr id="16" name="~PP889.WAV">
            <a:hlinkClick r:id="" action="ppaction://media"/>
          </p:cNvPr>
          <p:cNvPicPr>
            <a:picLocks noRot="1" noChangeAspect="1"/>
          </p:cNvPicPr>
          <p:nvPr>
            <a:wavAudioFile r:embed="rId2" name="~PP889.WAV"/>
          </p:nvPr>
        </p:nvPicPr>
        <p:blipFill>
          <a:blip r:embed="rId7" cstate="print"/>
          <a:stretch>
            <a:fillRect/>
          </a:stretch>
        </p:blipFill>
        <p:spPr>
          <a:xfrm>
            <a:off x="8696325" y="6410325"/>
            <a:ext cx="304800" cy="304800"/>
          </a:xfrm>
          <a:prstGeom prst="rect">
            <a:avLst/>
          </a:prstGeom>
        </p:spPr>
      </p:pic>
    </p:spTree>
    <p:custDataLst>
      <p:tags r:id="rId1"/>
    </p:custDataLst>
  </p:cSld>
  <p:clrMapOvr>
    <a:masterClrMapping/>
  </p:clrMapOvr>
  <p:transition advTm="686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9" fill="hold" display="0">
                  <p:stCondLst>
                    <p:cond delay="indefinite"/>
                  </p:stCondLst>
                  <p:endCondLst>
                    <p:cond evt="onPrev" delay="0">
                      <p:tgtEl>
                        <p:sldTgt/>
                      </p:tgtEl>
                    </p:cond>
                    <p:cond evt="onStopAudio" delay="0">
                      <p:tgtEl>
                        <p:sldTgt/>
                      </p:tgtEl>
                    </p:cond>
                  </p:endCondLst>
                </p:cTn>
                <p:tgtEl>
                  <p:spTgt spid="16"/>
                </p:tgtEl>
              </p:cMediaNode>
            </p:audio>
          </p:childTnLst>
        </p:cTn>
      </p:par>
    </p:tnLst>
    <p:bldLst>
      <p:bldGraphic spid="6" grpId="0">
        <p:bldAsOne/>
      </p:bldGraphic>
      <p:bldGraphic spid="8" grpId="0">
        <p:bldAsOne/>
      </p:bldGraphic>
      <p:bldP spid="10" grpId="0" animBg="1"/>
      <p:bldP spid="12" grpId="0" animBg="1"/>
      <p:bldP spid="11" grpId="0" animBg="1"/>
      <p:bldP spid="11" grpId="1"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Observation 3</a:t>
            </a:r>
            <a:endParaRPr lang="en-US" dirty="0"/>
          </a:p>
        </p:txBody>
      </p:sp>
      <p:sp>
        <p:nvSpPr>
          <p:cNvPr id="3" name="Content Placeholder 2"/>
          <p:cNvSpPr>
            <a:spLocks noGrp="1"/>
          </p:cNvSpPr>
          <p:nvPr>
            <p:ph idx="1"/>
          </p:nvPr>
        </p:nvSpPr>
        <p:spPr/>
        <p:txBody>
          <a:bodyPr/>
          <a:lstStyle/>
          <a:p>
            <a:r>
              <a:rPr lang="en-US" dirty="0" smtClean="0"/>
              <a:t>Non-memory-bound application</a:t>
            </a:r>
          </a:p>
          <a:p>
            <a:pPr>
              <a:buNone/>
            </a:pPr>
            <a:endParaRPr lang="en-US" dirty="0"/>
          </a:p>
        </p:txBody>
      </p:sp>
      <p:sp>
        <p:nvSpPr>
          <p:cNvPr id="7" name="Rectangle 6"/>
          <p:cNvSpPr/>
          <p:nvPr/>
        </p:nvSpPr>
        <p:spPr>
          <a:xfrm>
            <a:off x="3545959" y="2924944"/>
            <a:ext cx="360040" cy="43204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763688" y="2924944"/>
            <a:ext cx="1791816" cy="432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6516216" y="3501008"/>
            <a:ext cx="792088"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239632" y="3313120"/>
            <a:ext cx="720080" cy="369332"/>
          </a:xfrm>
          <a:prstGeom prst="rect">
            <a:avLst/>
          </a:prstGeom>
          <a:noFill/>
        </p:spPr>
        <p:txBody>
          <a:bodyPr wrap="square" rtlCol="0">
            <a:spAutoFit/>
          </a:bodyPr>
          <a:lstStyle/>
          <a:p>
            <a:r>
              <a:rPr lang="en-US" dirty="0" smtClean="0"/>
              <a:t>time</a:t>
            </a:r>
            <a:endParaRPr lang="en-US" dirty="0"/>
          </a:p>
        </p:txBody>
      </p:sp>
      <p:cxnSp>
        <p:nvCxnSpPr>
          <p:cNvPr id="22" name="Straight Arrow Connector 21"/>
          <p:cNvCxnSpPr/>
          <p:nvPr/>
        </p:nvCxnSpPr>
        <p:spPr>
          <a:xfrm>
            <a:off x="6512880" y="4759724"/>
            <a:ext cx="792088"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236296" y="4571836"/>
            <a:ext cx="720080" cy="369332"/>
          </a:xfrm>
          <a:prstGeom prst="rect">
            <a:avLst/>
          </a:prstGeom>
          <a:noFill/>
        </p:spPr>
        <p:txBody>
          <a:bodyPr wrap="square" rtlCol="0">
            <a:spAutoFit/>
          </a:bodyPr>
          <a:lstStyle/>
          <a:p>
            <a:r>
              <a:rPr lang="en-US" dirty="0" smtClean="0"/>
              <a:t>time</a:t>
            </a:r>
            <a:endParaRPr lang="en-US" dirty="0"/>
          </a:p>
        </p:txBody>
      </p:sp>
      <p:sp>
        <p:nvSpPr>
          <p:cNvPr id="24" name="TextBox 23"/>
          <p:cNvSpPr txBox="1"/>
          <p:nvPr/>
        </p:nvSpPr>
        <p:spPr>
          <a:xfrm>
            <a:off x="-180528" y="2780928"/>
            <a:ext cx="2021916" cy="769441"/>
          </a:xfrm>
          <a:prstGeom prst="rect">
            <a:avLst/>
          </a:prstGeom>
          <a:noFill/>
        </p:spPr>
        <p:txBody>
          <a:bodyPr wrap="square" rtlCol="0">
            <a:spAutoFit/>
          </a:bodyPr>
          <a:lstStyle/>
          <a:p>
            <a:pPr algn="ctr"/>
            <a:r>
              <a:rPr lang="en-US" sz="2200" dirty="0" smtClean="0"/>
              <a:t>No </a:t>
            </a:r>
          </a:p>
          <a:p>
            <a:pPr algn="ctr"/>
            <a:r>
              <a:rPr lang="en-US" sz="2200" dirty="0" smtClean="0"/>
              <a:t>interference</a:t>
            </a:r>
            <a:endParaRPr lang="en-US" sz="2200" dirty="0"/>
          </a:p>
        </p:txBody>
      </p:sp>
      <p:sp>
        <p:nvSpPr>
          <p:cNvPr id="25" name="Rectangle 24"/>
          <p:cNvSpPr/>
          <p:nvPr/>
        </p:nvSpPr>
        <p:spPr>
          <a:xfrm>
            <a:off x="6444208" y="1498104"/>
            <a:ext cx="432048" cy="3600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444208" y="2002160"/>
            <a:ext cx="432048" cy="3600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7164288" y="1498104"/>
            <a:ext cx="1979712" cy="369332"/>
          </a:xfrm>
          <a:prstGeom prst="rect">
            <a:avLst/>
          </a:prstGeom>
          <a:noFill/>
        </p:spPr>
        <p:txBody>
          <a:bodyPr wrap="square" rtlCol="0">
            <a:spAutoFit/>
          </a:bodyPr>
          <a:lstStyle/>
          <a:p>
            <a:r>
              <a:rPr lang="en-US" dirty="0" smtClean="0"/>
              <a:t>Compute Phase</a:t>
            </a:r>
            <a:endParaRPr lang="en-US" dirty="0"/>
          </a:p>
        </p:txBody>
      </p:sp>
      <p:sp>
        <p:nvSpPr>
          <p:cNvPr id="28" name="TextBox 27"/>
          <p:cNvSpPr txBox="1"/>
          <p:nvPr/>
        </p:nvSpPr>
        <p:spPr>
          <a:xfrm>
            <a:off x="7164288" y="1992868"/>
            <a:ext cx="1979712" cy="369332"/>
          </a:xfrm>
          <a:prstGeom prst="rect">
            <a:avLst/>
          </a:prstGeom>
          <a:noFill/>
        </p:spPr>
        <p:txBody>
          <a:bodyPr wrap="square" rtlCol="0">
            <a:spAutoFit/>
          </a:bodyPr>
          <a:lstStyle/>
          <a:p>
            <a:r>
              <a:rPr lang="en-US" dirty="0" smtClean="0"/>
              <a:t>Memory Phase</a:t>
            </a:r>
            <a:endParaRPr lang="en-US" dirty="0"/>
          </a:p>
        </p:txBody>
      </p:sp>
      <p:sp>
        <p:nvSpPr>
          <p:cNvPr id="29" name="TextBox 28"/>
          <p:cNvSpPr txBox="1"/>
          <p:nvPr/>
        </p:nvSpPr>
        <p:spPr>
          <a:xfrm>
            <a:off x="-180528" y="3927567"/>
            <a:ext cx="2021916" cy="769441"/>
          </a:xfrm>
          <a:prstGeom prst="rect">
            <a:avLst/>
          </a:prstGeom>
          <a:noFill/>
        </p:spPr>
        <p:txBody>
          <a:bodyPr wrap="square" rtlCol="0">
            <a:spAutoFit/>
          </a:bodyPr>
          <a:lstStyle/>
          <a:p>
            <a:pPr algn="ctr"/>
            <a:r>
              <a:rPr lang="en-US" sz="2200" dirty="0" smtClean="0"/>
              <a:t>With interference</a:t>
            </a:r>
            <a:endParaRPr lang="en-US" sz="2200" dirty="0"/>
          </a:p>
        </p:txBody>
      </p:sp>
      <p:sp>
        <p:nvSpPr>
          <p:cNvPr id="34" name="TextBox 33"/>
          <p:cNvSpPr txBox="1"/>
          <p:nvPr/>
        </p:nvSpPr>
        <p:spPr>
          <a:xfrm>
            <a:off x="179512" y="5579763"/>
            <a:ext cx="8640960" cy="492443"/>
          </a:xfrm>
          <a:prstGeom prst="rect">
            <a:avLst/>
          </a:prstGeom>
          <a:noFill/>
        </p:spPr>
        <p:txBody>
          <a:bodyPr wrap="square" rtlCol="0">
            <a:spAutoFit/>
          </a:bodyPr>
          <a:lstStyle/>
          <a:p>
            <a:pPr algn="ctr"/>
            <a:r>
              <a:rPr lang="en-US" sz="2600" dirty="0" smtClean="0"/>
              <a:t>Only memory fraction ( ) slows down with interference</a:t>
            </a:r>
            <a:endParaRPr lang="en-US" sz="2600" dirty="0"/>
          </a:p>
        </p:txBody>
      </p:sp>
      <p:sp>
        <p:nvSpPr>
          <p:cNvPr id="30" name="Rectangle 29"/>
          <p:cNvSpPr/>
          <p:nvPr/>
        </p:nvSpPr>
        <p:spPr>
          <a:xfrm>
            <a:off x="5675870" y="2924944"/>
            <a:ext cx="360040" cy="43204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889738" y="2924944"/>
            <a:ext cx="1791816" cy="432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1763688" y="4091140"/>
            <a:ext cx="1791816" cy="432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545959" y="4091140"/>
            <a:ext cx="720080" cy="43204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4267707" y="4091140"/>
            <a:ext cx="1791816" cy="432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6053839" y="4091140"/>
            <a:ext cx="720080" cy="43204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p:cNvCxnSpPr/>
          <p:nvPr/>
        </p:nvCxnSpPr>
        <p:spPr>
          <a:xfrm>
            <a:off x="3563888" y="3356992"/>
            <a:ext cx="0" cy="72008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3875549" y="3356992"/>
            <a:ext cx="360040" cy="72008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5695992" y="3356992"/>
            <a:ext cx="360040" cy="72008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6017860" y="3356992"/>
            <a:ext cx="720080" cy="72008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3521684" y="2780928"/>
            <a:ext cx="402244" cy="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51" name="Object 50"/>
          <p:cNvGraphicFramePr>
            <a:graphicFrameLocks noChangeAspect="1"/>
          </p:cNvGraphicFramePr>
          <p:nvPr/>
        </p:nvGraphicFramePr>
        <p:xfrm>
          <a:off x="3577956" y="2449023"/>
          <a:ext cx="314218" cy="288033"/>
        </p:xfrm>
        <a:graphic>
          <a:graphicData uri="http://schemas.openxmlformats.org/presentationml/2006/ole">
            <p:oleObj spid="_x0000_s90156" name="Equation" r:id="rId6" imgW="152334" imgH="139639" progId="Equation.3">
              <p:embed/>
            </p:oleObj>
          </a:graphicData>
        </a:graphic>
      </p:graphicFrame>
      <p:cxnSp>
        <p:nvCxnSpPr>
          <p:cNvPr id="53" name="Straight Arrow Connector 52"/>
          <p:cNvCxnSpPr/>
          <p:nvPr/>
        </p:nvCxnSpPr>
        <p:spPr>
          <a:xfrm>
            <a:off x="1763688" y="2780928"/>
            <a:ext cx="1800200" cy="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54" name="Object 53"/>
          <p:cNvGraphicFramePr>
            <a:graphicFrameLocks noChangeAspect="1"/>
          </p:cNvGraphicFramePr>
          <p:nvPr/>
        </p:nvGraphicFramePr>
        <p:xfrm>
          <a:off x="2267744" y="2405152"/>
          <a:ext cx="648072" cy="348962"/>
        </p:xfrm>
        <a:graphic>
          <a:graphicData uri="http://schemas.openxmlformats.org/presentationml/2006/ole">
            <p:oleObj spid="_x0000_s90157" name="Equation" r:id="rId7" imgW="329914" imgH="177646" progId="Equation.3">
              <p:embed/>
            </p:oleObj>
          </a:graphicData>
        </a:graphic>
      </p:graphicFrame>
      <p:graphicFrame>
        <p:nvGraphicFramePr>
          <p:cNvPr id="121861" name="Object 5"/>
          <p:cNvGraphicFramePr>
            <a:graphicFrameLocks noChangeAspect="1"/>
          </p:cNvGraphicFramePr>
          <p:nvPr/>
        </p:nvGraphicFramePr>
        <p:xfrm>
          <a:off x="3860909" y="5744964"/>
          <a:ext cx="253891" cy="232092"/>
        </p:xfrm>
        <a:graphic>
          <a:graphicData uri="http://schemas.openxmlformats.org/presentationml/2006/ole">
            <p:oleObj spid="_x0000_s90158" name="Equation" r:id="rId8" imgW="152334" imgH="139639" progId="Equation.3">
              <p:embed/>
            </p:oleObj>
          </a:graphicData>
        </a:graphic>
      </p:graphicFrame>
      <p:cxnSp>
        <p:nvCxnSpPr>
          <p:cNvPr id="39" name="Straight Arrow Connector 38"/>
          <p:cNvCxnSpPr/>
          <p:nvPr/>
        </p:nvCxnSpPr>
        <p:spPr>
          <a:xfrm>
            <a:off x="1714480" y="4714884"/>
            <a:ext cx="1800200" cy="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43" name="Object 42"/>
          <p:cNvGraphicFramePr>
            <a:graphicFrameLocks noChangeAspect="1"/>
          </p:cNvGraphicFramePr>
          <p:nvPr/>
        </p:nvGraphicFramePr>
        <p:xfrm>
          <a:off x="2218536" y="4714884"/>
          <a:ext cx="648072" cy="348962"/>
        </p:xfrm>
        <a:graphic>
          <a:graphicData uri="http://schemas.openxmlformats.org/presentationml/2006/ole">
            <p:oleObj spid="_x0000_s90159" name="Equation" r:id="rId9" imgW="329914" imgH="177646" progId="Equation.3">
              <p:embed/>
            </p:oleObj>
          </a:graphicData>
        </a:graphic>
      </p:graphicFrame>
      <p:cxnSp>
        <p:nvCxnSpPr>
          <p:cNvPr id="45" name="Straight Arrow Connector 44"/>
          <p:cNvCxnSpPr/>
          <p:nvPr/>
        </p:nvCxnSpPr>
        <p:spPr>
          <a:xfrm>
            <a:off x="3500430" y="4714884"/>
            <a:ext cx="785818" cy="1588"/>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47" name="Object 46"/>
          <p:cNvGraphicFramePr>
            <a:graphicFrameLocks noChangeAspect="1"/>
          </p:cNvGraphicFramePr>
          <p:nvPr/>
        </p:nvGraphicFramePr>
        <p:xfrm>
          <a:off x="3109913" y="4695825"/>
          <a:ext cx="1727200" cy="941388"/>
        </p:xfrm>
        <a:graphic>
          <a:graphicData uri="http://schemas.openxmlformats.org/presentationml/2006/ole">
            <p:oleObj spid="_x0000_s90160" name="Equation" r:id="rId10" imgW="838200" imgH="457200" progId="Equation.3">
              <p:embed/>
            </p:oleObj>
          </a:graphicData>
        </a:graphic>
      </p:graphicFrame>
      <p:sp>
        <p:nvSpPr>
          <p:cNvPr id="50" name="Rectangle 49"/>
          <p:cNvSpPr/>
          <p:nvPr/>
        </p:nvSpPr>
        <p:spPr>
          <a:xfrm>
            <a:off x="0" y="1492468"/>
            <a:ext cx="9144000" cy="4876800"/>
          </a:xfrm>
          <a:prstGeom prst="rect">
            <a:avLst/>
          </a:prstGeom>
          <a:solidFill>
            <a:schemeClr val="bg1">
              <a:lumMod val="95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2" name="Object 4"/>
          <p:cNvGraphicFramePr>
            <a:graphicFrameLocks noChangeAspect="1"/>
          </p:cNvGraphicFramePr>
          <p:nvPr/>
        </p:nvGraphicFramePr>
        <p:xfrm>
          <a:off x="1382713" y="3098800"/>
          <a:ext cx="6400800" cy="1238250"/>
        </p:xfrm>
        <a:graphic>
          <a:graphicData uri="http://schemas.openxmlformats.org/presentationml/2006/ole">
            <p:oleObj spid="_x0000_s90161" name="Equation" r:id="rId11" imgW="2362200" imgH="457200" progId="Equation.3">
              <p:embed/>
            </p:oleObj>
          </a:graphicData>
        </a:graphic>
      </p:graphicFrame>
      <p:sp>
        <p:nvSpPr>
          <p:cNvPr id="55" name="TextBox 54"/>
          <p:cNvSpPr txBox="1"/>
          <p:nvPr/>
        </p:nvSpPr>
        <p:spPr>
          <a:xfrm>
            <a:off x="0" y="2029474"/>
            <a:ext cx="9144000" cy="1015663"/>
          </a:xfrm>
          <a:prstGeom prst="rect">
            <a:avLst/>
          </a:prstGeom>
          <a:noFill/>
        </p:spPr>
        <p:txBody>
          <a:bodyPr wrap="square" rtlCol="0">
            <a:spAutoFit/>
          </a:bodyPr>
          <a:lstStyle/>
          <a:p>
            <a:pPr algn="ctr"/>
            <a:r>
              <a:rPr lang="en-US" sz="3000" dirty="0" smtClean="0"/>
              <a:t>Memory Interference-induced Slowdown Estimation (MISE) model for </a:t>
            </a:r>
            <a:r>
              <a:rPr lang="en-US" sz="3000" dirty="0" smtClean="0">
                <a:solidFill>
                  <a:srgbClr val="FF0000"/>
                </a:solidFill>
              </a:rPr>
              <a:t>non-memory bound </a:t>
            </a:r>
            <a:r>
              <a:rPr lang="en-US" sz="3000" dirty="0" smtClean="0"/>
              <a:t>applications</a:t>
            </a:r>
            <a:endParaRPr lang="en-US" sz="3000" dirty="0"/>
          </a:p>
        </p:txBody>
      </p:sp>
      <p:sp>
        <p:nvSpPr>
          <p:cNvPr id="41" name="Slide Number Placeholder 40"/>
          <p:cNvSpPr>
            <a:spLocks noGrp="1"/>
          </p:cNvSpPr>
          <p:nvPr>
            <p:ph type="sldNum" sz="quarter" idx="12"/>
          </p:nvPr>
        </p:nvSpPr>
        <p:spPr/>
        <p:txBody>
          <a:bodyPr/>
          <a:lstStyle/>
          <a:p>
            <a:fld id="{2CF4AA75-1AE0-4593-99DD-33F3F40BED72}" type="slidenum">
              <a:rPr lang="en-US" smtClean="0"/>
              <a:pPr/>
              <a:t>30</a:t>
            </a:fld>
            <a:endParaRPr lang="en-US"/>
          </a:p>
        </p:txBody>
      </p:sp>
      <p:pic>
        <p:nvPicPr>
          <p:cNvPr id="49" name="~PP986.WAV">
            <a:hlinkClick r:id="" action="ppaction://media"/>
          </p:cNvPr>
          <p:cNvPicPr>
            <a:picLocks noRot="1" noChangeAspect="1"/>
          </p:cNvPicPr>
          <p:nvPr>
            <a:wavAudioFile r:embed="rId3" name="~PP986.WAV"/>
          </p:nvPr>
        </p:nvPicPr>
        <p:blipFill>
          <a:blip r:embed="rId12" cstate="print"/>
          <a:stretch>
            <a:fillRect/>
          </a:stretch>
        </p:blipFill>
        <p:spPr>
          <a:xfrm>
            <a:off x="8696325" y="6410325"/>
            <a:ext cx="304800" cy="304800"/>
          </a:xfrm>
          <a:prstGeom prst="rect">
            <a:avLst/>
          </a:prstGeom>
        </p:spPr>
      </p:pic>
    </p:spTree>
    <p:custDataLst>
      <p:tags r:id="rId2"/>
    </p:custDataLst>
  </p:cSld>
  <p:clrMapOvr>
    <a:masterClrMapping/>
  </p:clrMapOvr>
  <p:transition advTm="2067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7" presetClass="entr" presetSubtype="10" fill="hold" nodeType="clickEffect">
                                  <p:stCondLst>
                                    <p:cond delay="0"/>
                                  </p:stCondLst>
                                  <p:childTnLst>
                                    <p:set>
                                      <p:cBhvr>
                                        <p:cTn id="66" dur="1" fill="hold">
                                          <p:stCondLst>
                                            <p:cond delay="0"/>
                                          </p:stCondLst>
                                        </p:cTn>
                                        <p:tgtEl>
                                          <p:spTgt spid="48"/>
                                        </p:tgtEl>
                                        <p:attrNameLst>
                                          <p:attrName>style.visibility</p:attrName>
                                        </p:attrNameLst>
                                      </p:cBhvr>
                                      <p:to>
                                        <p:strVal val="visible"/>
                                      </p:to>
                                    </p:set>
                                    <p:anim calcmode="lin" valueType="num">
                                      <p:cBhvr>
                                        <p:cTn id="67" dur="500" fill="hold"/>
                                        <p:tgtEl>
                                          <p:spTgt spid="48"/>
                                        </p:tgtEl>
                                        <p:attrNameLst>
                                          <p:attrName>ppt_w</p:attrName>
                                        </p:attrNameLst>
                                      </p:cBhvr>
                                      <p:tavLst>
                                        <p:tav tm="0">
                                          <p:val>
                                            <p:fltVal val="0"/>
                                          </p:val>
                                        </p:tav>
                                        <p:tav tm="100000">
                                          <p:val>
                                            <p:strVal val="#ppt_w"/>
                                          </p:val>
                                        </p:tav>
                                      </p:tavLst>
                                    </p:anim>
                                    <p:anim calcmode="lin" valueType="num">
                                      <p:cBhvr>
                                        <p:cTn id="68" dur="500" fill="hold"/>
                                        <p:tgtEl>
                                          <p:spTgt spid="48"/>
                                        </p:tgtEl>
                                        <p:attrNameLst>
                                          <p:attrName>ppt_h</p:attrName>
                                        </p:attrNameLst>
                                      </p:cBhvr>
                                      <p:tavLst>
                                        <p:tav tm="0">
                                          <p:val>
                                            <p:strVal val="#ppt_h"/>
                                          </p:val>
                                        </p:tav>
                                        <p:tav tm="100000">
                                          <p:val>
                                            <p:strVal val="#ppt_h"/>
                                          </p:val>
                                        </p:tav>
                                      </p:tavLst>
                                    </p:anim>
                                  </p:childTnLst>
                                </p:cTn>
                              </p:par>
                              <p:par>
                                <p:cTn id="69" presetID="1" presetClass="entr" presetSubtype="0" fill="hold" nodeType="withEffect">
                                  <p:stCondLst>
                                    <p:cond delay="0"/>
                                  </p:stCondLst>
                                  <p:childTnLst>
                                    <p:set>
                                      <p:cBhvr>
                                        <p:cTn id="70" dur="1" fill="hold">
                                          <p:stCondLst>
                                            <p:cond delay="0"/>
                                          </p:stCondLst>
                                        </p:cTn>
                                        <p:tgtEl>
                                          <p:spTgt spid="5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7" presetClass="entr" presetSubtype="10" fill="hold" nodeType="clickEffect">
                                  <p:stCondLst>
                                    <p:cond delay="0"/>
                                  </p:stCondLst>
                                  <p:childTnLst>
                                    <p:set>
                                      <p:cBhvr>
                                        <p:cTn id="74" dur="1" fill="hold">
                                          <p:stCondLst>
                                            <p:cond delay="0"/>
                                          </p:stCondLst>
                                        </p:cTn>
                                        <p:tgtEl>
                                          <p:spTgt spid="53"/>
                                        </p:tgtEl>
                                        <p:attrNameLst>
                                          <p:attrName>style.visibility</p:attrName>
                                        </p:attrNameLst>
                                      </p:cBhvr>
                                      <p:to>
                                        <p:strVal val="visible"/>
                                      </p:to>
                                    </p:set>
                                    <p:anim calcmode="lin" valueType="num">
                                      <p:cBhvr>
                                        <p:cTn id="75" dur="500" fill="hold"/>
                                        <p:tgtEl>
                                          <p:spTgt spid="53"/>
                                        </p:tgtEl>
                                        <p:attrNameLst>
                                          <p:attrName>ppt_w</p:attrName>
                                        </p:attrNameLst>
                                      </p:cBhvr>
                                      <p:tavLst>
                                        <p:tav tm="0">
                                          <p:val>
                                            <p:fltVal val="0"/>
                                          </p:val>
                                        </p:tav>
                                        <p:tav tm="100000">
                                          <p:val>
                                            <p:strVal val="#ppt_w"/>
                                          </p:val>
                                        </p:tav>
                                      </p:tavLst>
                                    </p:anim>
                                    <p:anim calcmode="lin" valueType="num">
                                      <p:cBhvr>
                                        <p:cTn id="76" dur="500" fill="hold"/>
                                        <p:tgtEl>
                                          <p:spTgt spid="53"/>
                                        </p:tgtEl>
                                        <p:attrNameLst>
                                          <p:attrName>ppt_h</p:attrName>
                                        </p:attrNameLst>
                                      </p:cBhvr>
                                      <p:tavLst>
                                        <p:tav tm="0">
                                          <p:val>
                                            <p:strVal val="#ppt_h"/>
                                          </p:val>
                                        </p:tav>
                                        <p:tav tm="100000">
                                          <p:val>
                                            <p:strVal val="#ppt_h"/>
                                          </p:val>
                                        </p:tav>
                                      </p:tavLst>
                                    </p:anim>
                                  </p:childTnLst>
                                </p:cTn>
                              </p:par>
                              <p:par>
                                <p:cTn id="77" presetID="1" presetClass="entr" presetSubtype="0" fill="hold" nodeType="withEffect">
                                  <p:stCondLst>
                                    <p:cond delay="0"/>
                                  </p:stCondLst>
                                  <p:childTnLst>
                                    <p:set>
                                      <p:cBhvr>
                                        <p:cTn id="78" dur="1" fill="hold">
                                          <p:stCondLst>
                                            <p:cond delay="0"/>
                                          </p:stCondLst>
                                        </p:cTn>
                                        <p:tgtEl>
                                          <p:spTgt spid="5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7" presetClass="entr" presetSubtype="10" fill="hold" nodeType="clickEffect">
                                  <p:stCondLst>
                                    <p:cond delay="0"/>
                                  </p:stCondLst>
                                  <p:childTnLst>
                                    <p:set>
                                      <p:cBhvr>
                                        <p:cTn id="82" dur="1" fill="hold">
                                          <p:stCondLst>
                                            <p:cond delay="0"/>
                                          </p:stCondLst>
                                        </p:cTn>
                                        <p:tgtEl>
                                          <p:spTgt spid="39"/>
                                        </p:tgtEl>
                                        <p:attrNameLst>
                                          <p:attrName>style.visibility</p:attrName>
                                        </p:attrNameLst>
                                      </p:cBhvr>
                                      <p:to>
                                        <p:strVal val="visible"/>
                                      </p:to>
                                    </p:set>
                                    <p:anim calcmode="lin" valueType="num">
                                      <p:cBhvr>
                                        <p:cTn id="83" dur="500" fill="hold"/>
                                        <p:tgtEl>
                                          <p:spTgt spid="39"/>
                                        </p:tgtEl>
                                        <p:attrNameLst>
                                          <p:attrName>ppt_w</p:attrName>
                                        </p:attrNameLst>
                                      </p:cBhvr>
                                      <p:tavLst>
                                        <p:tav tm="0">
                                          <p:val>
                                            <p:fltVal val="0"/>
                                          </p:val>
                                        </p:tav>
                                        <p:tav tm="100000">
                                          <p:val>
                                            <p:strVal val="#ppt_w"/>
                                          </p:val>
                                        </p:tav>
                                      </p:tavLst>
                                    </p:anim>
                                    <p:anim calcmode="lin" valueType="num">
                                      <p:cBhvr>
                                        <p:cTn id="84" dur="500" fill="hold"/>
                                        <p:tgtEl>
                                          <p:spTgt spid="39"/>
                                        </p:tgtEl>
                                        <p:attrNameLst>
                                          <p:attrName>ppt_h</p:attrName>
                                        </p:attrNameLst>
                                      </p:cBhvr>
                                      <p:tavLst>
                                        <p:tav tm="0">
                                          <p:val>
                                            <p:strVal val="#ppt_h"/>
                                          </p:val>
                                        </p:tav>
                                        <p:tav tm="100000">
                                          <p:val>
                                            <p:strVal val="#ppt_h"/>
                                          </p:val>
                                        </p:tav>
                                      </p:tavLst>
                                    </p:anim>
                                  </p:childTnLst>
                                </p:cTn>
                              </p:par>
                              <p:par>
                                <p:cTn id="85" presetID="1" presetClass="entr" presetSubtype="0" fill="hold" nodeType="withEffect">
                                  <p:stCondLst>
                                    <p:cond delay="0"/>
                                  </p:stCondLst>
                                  <p:childTnLst>
                                    <p:set>
                                      <p:cBhvr>
                                        <p:cTn id="86" dur="1" fill="hold">
                                          <p:stCondLst>
                                            <p:cond delay="0"/>
                                          </p:stCondLst>
                                        </p:cTn>
                                        <p:tgtEl>
                                          <p:spTgt spid="4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7" presetClass="entr" presetSubtype="10" fill="hold" nodeType="clickEffect">
                                  <p:stCondLst>
                                    <p:cond delay="0"/>
                                  </p:stCondLst>
                                  <p:childTnLst>
                                    <p:set>
                                      <p:cBhvr>
                                        <p:cTn id="90" dur="1" fill="hold">
                                          <p:stCondLst>
                                            <p:cond delay="0"/>
                                          </p:stCondLst>
                                        </p:cTn>
                                        <p:tgtEl>
                                          <p:spTgt spid="45"/>
                                        </p:tgtEl>
                                        <p:attrNameLst>
                                          <p:attrName>style.visibility</p:attrName>
                                        </p:attrNameLst>
                                      </p:cBhvr>
                                      <p:to>
                                        <p:strVal val="visible"/>
                                      </p:to>
                                    </p:set>
                                    <p:anim calcmode="lin" valueType="num">
                                      <p:cBhvr>
                                        <p:cTn id="91" dur="500" fill="hold"/>
                                        <p:tgtEl>
                                          <p:spTgt spid="45"/>
                                        </p:tgtEl>
                                        <p:attrNameLst>
                                          <p:attrName>ppt_w</p:attrName>
                                        </p:attrNameLst>
                                      </p:cBhvr>
                                      <p:tavLst>
                                        <p:tav tm="0">
                                          <p:val>
                                            <p:fltVal val="0"/>
                                          </p:val>
                                        </p:tav>
                                        <p:tav tm="100000">
                                          <p:val>
                                            <p:strVal val="#ppt_w"/>
                                          </p:val>
                                        </p:tav>
                                      </p:tavLst>
                                    </p:anim>
                                    <p:anim calcmode="lin" valueType="num">
                                      <p:cBhvr>
                                        <p:cTn id="92" dur="500" fill="hold"/>
                                        <p:tgtEl>
                                          <p:spTgt spid="45"/>
                                        </p:tgtEl>
                                        <p:attrNameLst>
                                          <p:attrName>ppt_h</p:attrName>
                                        </p:attrNameLst>
                                      </p:cBhvr>
                                      <p:tavLst>
                                        <p:tav tm="0">
                                          <p:val>
                                            <p:strVal val="#ppt_h"/>
                                          </p:val>
                                        </p:tav>
                                        <p:tav tm="100000">
                                          <p:val>
                                            <p:strVal val="#ppt_h"/>
                                          </p:val>
                                        </p:tav>
                                      </p:tavLst>
                                    </p:anim>
                                  </p:childTnLst>
                                </p:cTn>
                              </p:par>
                              <p:par>
                                <p:cTn id="93" presetID="1" presetClass="entr" presetSubtype="0" fill="hold" nodeType="withEffect">
                                  <p:stCondLst>
                                    <p:cond delay="0"/>
                                  </p:stCondLst>
                                  <p:childTnLst>
                                    <p:set>
                                      <p:cBhvr>
                                        <p:cTn id="94" dur="1" fill="hold">
                                          <p:stCondLst>
                                            <p:cond delay="0"/>
                                          </p:stCondLst>
                                        </p:cTn>
                                        <p:tgtEl>
                                          <p:spTgt spid="4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4"/>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2186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50"/>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52"/>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09" fill="hold" display="0">
                  <p:stCondLst>
                    <p:cond delay="indefinite"/>
                  </p:stCondLst>
                  <p:endCondLst>
                    <p:cond evt="onPrev" delay="0">
                      <p:tgtEl>
                        <p:sldTgt/>
                      </p:tgtEl>
                    </p:cond>
                    <p:cond evt="onStopAudio" delay="0">
                      <p:tgtEl>
                        <p:sldTgt/>
                      </p:tgtEl>
                    </p:cond>
                  </p:endCondLst>
                </p:cTn>
                <p:tgtEl>
                  <p:spTgt spid="49"/>
                </p:tgtEl>
              </p:cMediaNode>
            </p:audio>
          </p:childTnLst>
        </p:cTn>
      </p:par>
    </p:tnLst>
    <p:bldLst>
      <p:bldP spid="7" grpId="0" animBg="1"/>
      <p:bldP spid="9" grpId="0" animBg="1"/>
      <p:bldP spid="12" grpId="0"/>
      <p:bldP spid="23" grpId="0"/>
      <p:bldP spid="24" grpId="0"/>
      <p:bldP spid="25" grpId="0" animBg="1"/>
      <p:bldP spid="26" grpId="0" animBg="1"/>
      <p:bldP spid="27" grpId="0"/>
      <p:bldP spid="28" grpId="0"/>
      <p:bldP spid="29" grpId="0"/>
      <p:bldP spid="34" grpId="0"/>
      <p:bldP spid="30" grpId="0" animBg="1"/>
      <p:bldP spid="32" grpId="0" animBg="1"/>
      <p:bldP spid="35" grpId="0" animBg="1"/>
      <p:bldP spid="36" grpId="0" animBg="1"/>
      <p:bldP spid="37" grpId="0" animBg="1"/>
      <p:bldP spid="38" grpId="0" animBg="1"/>
      <p:bldP spid="50" grpId="0" animBg="1"/>
      <p:bldP spid="5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Predictability in the Presence of Memory Interference</a:t>
            </a:r>
            <a:endParaRPr lang="en-US" sz="4400" dirty="0"/>
          </a:p>
        </p:txBody>
      </p:sp>
      <p:sp>
        <p:nvSpPr>
          <p:cNvPr id="124" name="Content Placeholder 2"/>
          <p:cNvSpPr>
            <a:spLocks noGrp="1"/>
          </p:cNvSpPr>
          <p:nvPr>
            <p:ph idx="1"/>
          </p:nvPr>
        </p:nvSpPr>
        <p:spPr>
          <a:xfrm>
            <a:off x="214282" y="1365920"/>
            <a:ext cx="8610600" cy="5339680"/>
          </a:xfrm>
        </p:spPr>
        <p:txBody>
          <a:bodyPr/>
          <a:lstStyle/>
          <a:p>
            <a:pPr>
              <a:buNone/>
            </a:pPr>
            <a:r>
              <a:rPr lang="en-US" sz="4000" dirty="0" smtClean="0">
                <a:solidFill>
                  <a:srgbClr val="FF0000"/>
                </a:solidFill>
              </a:rPr>
              <a:t>1.</a:t>
            </a:r>
            <a:r>
              <a:rPr lang="en-US" sz="4000" dirty="0" smtClean="0"/>
              <a:t> </a:t>
            </a:r>
            <a:r>
              <a:rPr lang="en-US" sz="4000" dirty="0" smtClean="0">
                <a:solidFill>
                  <a:srgbClr val="0070C0"/>
                </a:solidFill>
              </a:rPr>
              <a:t>Estimate Slowdown</a:t>
            </a:r>
          </a:p>
          <a:p>
            <a:pPr lvl="1"/>
            <a:r>
              <a:rPr lang="en-US" sz="3400" dirty="0" smtClean="0">
                <a:solidFill>
                  <a:schemeClr val="bg1">
                    <a:lumMod val="75000"/>
                  </a:schemeClr>
                </a:solidFill>
              </a:rPr>
              <a:t>Key Observations</a:t>
            </a:r>
          </a:p>
          <a:p>
            <a:pPr lvl="1"/>
            <a:r>
              <a:rPr lang="en-US" sz="3400" dirty="0" smtClean="0"/>
              <a:t>MISE Operation: Putting it All Together</a:t>
            </a:r>
          </a:p>
          <a:p>
            <a:pPr lvl="1"/>
            <a:r>
              <a:rPr lang="en-US" sz="3400" dirty="0" smtClean="0">
                <a:solidFill>
                  <a:schemeClr val="bg1">
                    <a:lumMod val="75000"/>
                  </a:schemeClr>
                </a:solidFill>
              </a:rPr>
              <a:t>Evaluating the Model</a:t>
            </a:r>
          </a:p>
          <a:p>
            <a:pPr>
              <a:buNone/>
            </a:pPr>
            <a:r>
              <a:rPr lang="en-US" sz="4000" dirty="0" smtClean="0">
                <a:solidFill>
                  <a:srgbClr val="FF0000"/>
                </a:solidFill>
              </a:rPr>
              <a:t>2.</a:t>
            </a:r>
            <a:r>
              <a:rPr lang="en-US" sz="4000" dirty="0" smtClean="0"/>
              <a:t> </a:t>
            </a:r>
            <a:r>
              <a:rPr lang="en-US" sz="4000" dirty="0" smtClean="0">
                <a:solidFill>
                  <a:srgbClr val="0070C0"/>
                </a:solidFill>
              </a:rPr>
              <a:t>Control Slowdown</a:t>
            </a:r>
          </a:p>
          <a:p>
            <a:pPr lvl="1"/>
            <a:r>
              <a:rPr lang="en-US" sz="3400" dirty="0" smtClean="0">
                <a:solidFill>
                  <a:schemeClr val="bg1">
                    <a:lumMod val="75000"/>
                  </a:schemeClr>
                </a:solidFill>
              </a:rPr>
              <a:t>Providing Soft Slowdown Guarantees</a:t>
            </a:r>
          </a:p>
          <a:p>
            <a:pPr lvl="1"/>
            <a:r>
              <a:rPr lang="en-US" sz="3400" dirty="0" smtClean="0">
                <a:solidFill>
                  <a:schemeClr val="bg1">
                    <a:lumMod val="75000"/>
                  </a:schemeClr>
                </a:solidFill>
              </a:rPr>
              <a:t>Minimizing Maximum Slowdown</a:t>
            </a:r>
          </a:p>
          <a:p>
            <a:endParaRPr lang="en-US" dirty="0" smtClean="0"/>
          </a:p>
          <a:p>
            <a:pPr lvl="1"/>
            <a:endParaRPr lang="en-US" dirty="0" smtClean="0"/>
          </a:p>
          <a:p>
            <a:endParaRPr lang="en-US" dirty="0" smtClean="0"/>
          </a:p>
          <a:p>
            <a:pPr lvl="1">
              <a:buFontTx/>
              <a:buNone/>
            </a:pPr>
            <a:endParaRPr lang="en-US" dirty="0" smtClean="0"/>
          </a:p>
          <a:p>
            <a:pPr lvl="1"/>
            <a:endParaRPr lang="en-US" dirty="0" smtClean="0"/>
          </a:p>
          <a:p>
            <a:endParaRPr lang="en-US" dirty="0" smtClean="0"/>
          </a:p>
          <a:p>
            <a:pPr lvl="1"/>
            <a:endParaRPr lang="en-US" dirty="0" smtClean="0"/>
          </a:p>
        </p:txBody>
      </p:sp>
      <p:sp>
        <p:nvSpPr>
          <p:cNvPr id="5" name="Slide Number Placeholder 4"/>
          <p:cNvSpPr>
            <a:spLocks noGrp="1"/>
          </p:cNvSpPr>
          <p:nvPr>
            <p:ph type="sldNum" sz="quarter" idx="12"/>
          </p:nvPr>
        </p:nvSpPr>
        <p:spPr/>
        <p:txBody>
          <a:bodyPr/>
          <a:lstStyle/>
          <a:p>
            <a:fld id="{2CF4AA75-1AE0-4593-99DD-33F3F40BED72}" type="slidenum">
              <a:rPr lang="en-US" smtClean="0"/>
              <a:pPr/>
              <a:t>31</a:t>
            </a:fld>
            <a:endParaRPr lang="en-US"/>
          </a:p>
        </p:txBody>
      </p:sp>
      <p:pic>
        <p:nvPicPr>
          <p:cNvPr id="6" name="~PP466.WAV">
            <a:hlinkClick r:id="" action="ppaction://media"/>
          </p:cNvPr>
          <p:cNvPicPr>
            <a:picLocks noRot="1" noChangeAspect="1"/>
          </p:cNvPicPr>
          <p:nvPr>
            <a:wavAudioFile r:embed="rId1" name="~PP466.WAV"/>
          </p:nvPr>
        </p:nvPicPr>
        <p:blipFill>
          <a:blip r:embed="rId4" cstate="print"/>
          <a:stretch>
            <a:fillRect/>
          </a:stretch>
        </p:blipFill>
        <p:spPr>
          <a:xfrm>
            <a:off x="8696325" y="6410325"/>
            <a:ext cx="304800" cy="304800"/>
          </a:xfrm>
          <a:prstGeom prst="rect">
            <a:avLst/>
          </a:prstGeom>
        </p:spPr>
      </p:pic>
    </p:spTree>
  </p:cSld>
  <p:clrMapOvr>
    <a:masterClrMapping/>
  </p:clrMapOvr>
  <p:transition advTm="100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MISE Operation: Putting it All Together</a:t>
            </a:r>
            <a:endParaRPr lang="en-US" dirty="0"/>
          </a:p>
        </p:txBody>
      </p:sp>
      <p:grpSp>
        <p:nvGrpSpPr>
          <p:cNvPr id="3" name="Group 29"/>
          <p:cNvGrpSpPr/>
          <p:nvPr/>
        </p:nvGrpSpPr>
        <p:grpSpPr>
          <a:xfrm>
            <a:off x="344825" y="2352437"/>
            <a:ext cx="8902597" cy="461665"/>
            <a:chOff x="395536" y="1857598"/>
            <a:chExt cx="9230296" cy="461665"/>
          </a:xfrm>
        </p:grpSpPr>
        <p:cxnSp>
          <p:nvCxnSpPr>
            <p:cNvPr id="8" name="Straight Arrow Connector 7"/>
            <p:cNvCxnSpPr/>
            <p:nvPr/>
          </p:nvCxnSpPr>
          <p:spPr>
            <a:xfrm>
              <a:off x="395536" y="2103239"/>
              <a:ext cx="8352928" cy="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689728" y="1857598"/>
              <a:ext cx="936104" cy="461665"/>
            </a:xfrm>
            <a:prstGeom prst="rect">
              <a:avLst/>
            </a:prstGeom>
            <a:noFill/>
          </p:spPr>
          <p:txBody>
            <a:bodyPr wrap="square" rtlCol="0">
              <a:spAutoFit/>
            </a:bodyPr>
            <a:lstStyle/>
            <a:p>
              <a:r>
                <a:rPr lang="en-US" sz="2400" dirty="0" smtClean="0"/>
                <a:t>time</a:t>
              </a:r>
              <a:endParaRPr lang="en-US" sz="2400" dirty="0"/>
            </a:p>
          </p:txBody>
        </p:sp>
      </p:grpSp>
      <p:sp>
        <p:nvSpPr>
          <p:cNvPr id="14" name="Left Brace 13"/>
          <p:cNvSpPr/>
          <p:nvPr/>
        </p:nvSpPr>
        <p:spPr>
          <a:xfrm rot="5400000">
            <a:off x="2044816" y="141192"/>
            <a:ext cx="631540" cy="3994200"/>
          </a:xfrm>
          <a:prstGeom prst="leftBrace">
            <a:avLst>
              <a:gd name="adj1" fmla="val 31185"/>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469824" y="1322454"/>
            <a:ext cx="3816424" cy="553998"/>
          </a:xfrm>
          <a:prstGeom prst="rect">
            <a:avLst/>
          </a:prstGeom>
          <a:noFill/>
        </p:spPr>
        <p:txBody>
          <a:bodyPr wrap="square" rtlCol="0">
            <a:spAutoFit/>
          </a:bodyPr>
          <a:lstStyle/>
          <a:p>
            <a:pPr algn="ctr"/>
            <a:r>
              <a:rPr lang="en-US" sz="3000" dirty="0" smtClean="0"/>
              <a:t>Interval</a:t>
            </a:r>
            <a:endParaRPr lang="en-US" sz="3000" dirty="0"/>
          </a:p>
        </p:txBody>
      </p:sp>
      <p:sp>
        <p:nvSpPr>
          <p:cNvPr id="21" name="Right Arrow 20"/>
          <p:cNvSpPr/>
          <p:nvPr/>
        </p:nvSpPr>
        <p:spPr>
          <a:xfrm>
            <a:off x="346493" y="3040578"/>
            <a:ext cx="4011193" cy="576064"/>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rot="5400000">
            <a:off x="3177819" y="4643181"/>
            <a:ext cx="2073982"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24930" name="Object 2"/>
          <p:cNvGraphicFramePr>
            <a:graphicFrameLocks noChangeAspect="1"/>
          </p:cNvGraphicFramePr>
          <p:nvPr/>
        </p:nvGraphicFramePr>
        <p:xfrm>
          <a:off x="3497258" y="3807570"/>
          <a:ext cx="360362" cy="330200"/>
        </p:xfrm>
        <a:graphic>
          <a:graphicData uri="http://schemas.openxmlformats.org/presentationml/2006/ole">
            <p:oleObj spid="_x0000_s6160" name="Equation" r:id="rId6" imgW="152334" imgH="139639" progId="Equation.3">
              <p:embed/>
            </p:oleObj>
          </a:graphicData>
        </a:graphic>
      </p:graphicFrame>
      <p:sp>
        <p:nvSpPr>
          <p:cNvPr id="24" name="Content Placeholder 2"/>
          <p:cNvSpPr txBox="1">
            <a:spLocks/>
          </p:cNvSpPr>
          <p:nvPr/>
        </p:nvSpPr>
        <p:spPr bwMode="auto">
          <a:xfrm>
            <a:off x="3214678" y="5663954"/>
            <a:ext cx="2088232" cy="6591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1"/>
              </a:buClr>
              <a:buSzPct val="65000"/>
              <a:buFont typeface="Wingdings" pitchFamily="2" charset="2"/>
              <a:buNone/>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Estimate </a:t>
            </a:r>
          </a:p>
          <a:p>
            <a:pPr marL="342900" marR="0" lvl="0" indent="-342900" algn="ctr" defTabSz="914400" rtl="0" eaLnBrk="0" fontAlgn="base" latinLnBrk="0" hangingPunct="0">
              <a:lnSpc>
                <a:spcPct val="100000"/>
              </a:lnSpc>
              <a:spcBef>
                <a:spcPct val="20000"/>
              </a:spcBef>
              <a:spcAft>
                <a:spcPct val="0"/>
              </a:spcAft>
              <a:buClr>
                <a:schemeClr val="accent1"/>
              </a:buClr>
              <a:buSzPct val="65000"/>
              <a:buFont typeface="Wingdings" pitchFamily="2" charset="2"/>
              <a:buNone/>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slowdown</a:t>
            </a:r>
          </a:p>
          <a:p>
            <a:pPr marL="342900" marR="0" lvl="0" indent="-342900" algn="ctr" defTabSz="914400" rtl="0" eaLnBrk="0" fontAlgn="base" latinLnBrk="0" hangingPunct="0">
              <a:lnSpc>
                <a:spcPct val="100000"/>
              </a:lnSpc>
              <a:spcBef>
                <a:spcPct val="20000"/>
              </a:spcBef>
              <a:spcAft>
                <a:spcPct val="0"/>
              </a:spcAft>
              <a:buClr>
                <a:schemeClr val="accent1"/>
              </a:buClr>
              <a:buSzPct val="65000"/>
              <a:buFont typeface="Wingdings" pitchFamily="2" charset="2"/>
              <a:buChar char="n"/>
              <a:tabLst/>
              <a:defRPr/>
            </a:pPr>
            <a:endParaRPr kumimoji="0" lang="en-US" sz="28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ctr" defTabSz="914400" rtl="0" eaLnBrk="0" fontAlgn="base" latinLnBrk="0" hangingPunct="0">
              <a:lnSpc>
                <a:spcPct val="100000"/>
              </a:lnSpc>
              <a:spcBef>
                <a:spcPct val="20000"/>
              </a:spcBef>
              <a:spcAft>
                <a:spcPct val="0"/>
              </a:spcAft>
              <a:buClr>
                <a:schemeClr val="accent1"/>
              </a:buClr>
              <a:buSzPct val="65000"/>
              <a:buFont typeface="Wingdings" pitchFamily="2" charset="2"/>
              <a:buChar char="n"/>
              <a:tabLst/>
              <a:defRPr/>
            </a:pPr>
            <a:endParaRPr kumimoji="0" lang="en-US" sz="2800" b="0" i="0" u="none" strike="noStrike" kern="0" cap="none" spc="0" normalizeH="0" baseline="0" noProof="0" dirty="0">
              <a:ln>
                <a:noFill/>
              </a:ln>
              <a:solidFill>
                <a:schemeClr val="tx1"/>
              </a:solidFill>
              <a:effectLst/>
              <a:uLnTx/>
              <a:uFillTx/>
              <a:latin typeface="+mn-lt"/>
              <a:ea typeface="+mn-ea"/>
              <a:cs typeface="+mn-cs"/>
            </a:endParaRPr>
          </a:p>
        </p:txBody>
      </p:sp>
      <p:sp>
        <p:nvSpPr>
          <p:cNvPr id="15" name="Left Brace 14"/>
          <p:cNvSpPr/>
          <p:nvPr/>
        </p:nvSpPr>
        <p:spPr>
          <a:xfrm rot="5400000">
            <a:off x="6045344" y="141192"/>
            <a:ext cx="631540" cy="3994200"/>
          </a:xfrm>
          <a:prstGeom prst="leftBrace">
            <a:avLst>
              <a:gd name="adj1" fmla="val 40095"/>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4470352" y="1322454"/>
            <a:ext cx="3816424" cy="553998"/>
          </a:xfrm>
          <a:prstGeom prst="rect">
            <a:avLst/>
          </a:prstGeom>
          <a:noFill/>
        </p:spPr>
        <p:txBody>
          <a:bodyPr wrap="square" rtlCol="0">
            <a:spAutoFit/>
          </a:bodyPr>
          <a:lstStyle/>
          <a:p>
            <a:pPr algn="ctr"/>
            <a:r>
              <a:rPr lang="en-US" sz="3000" dirty="0" smtClean="0"/>
              <a:t>Interval</a:t>
            </a:r>
            <a:endParaRPr lang="en-US" sz="3000" dirty="0"/>
          </a:p>
        </p:txBody>
      </p:sp>
      <p:sp>
        <p:nvSpPr>
          <p:cNvPr id="17" name="Right Arrow 16"/>
          <p:cNvSpPr/>
          <p:nvPr/>
        </p:nvSpPr>
        <p:spPr>
          <a:xfrm>
            <a:off x="4429124" y="3036966"/>
            <a:ext cx="4011193" cy="576064"/>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rot="5400000">
            <a:off x="7266315" y="4644667"/>
            <a:ext cx="2073982"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Content Placeholder 2"/>
          <p:cNvSpPr txBox="1">
            <a:spLocks/>
          </p:cNvSpPr>
          <p:nvPr/>
        </p:nvSpPr>
        <p:spPr bwMode="auto">
          <a:xfrm>
            <a:off x="7286644" y="5665440"/>
            <a:ext cx="2088232" cy="6591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1"/>
              </a:buClr>
              <a:buSzPct val="65000"/>
              <a:buFont typeface="Wingdings" pitchFamily="2" charset="2"/>
              <a:buNone/>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Estimate </a:t>
            </a:r>
          </a:p>
          <a:p>
            <a:pPr marL="342900" marR="0" lvl="0" indent="-342900" algn="ctr" defTabSz="914400" rtl="0" eaLnBrk="0" fontAlgn="base" latinLnBrk="0" hangingPunct="0">
              <a:lnSpc>
                <a:spcPct val="100000"/>
              </a:lnSpc>
              <a:spcBef>
                <a:spcPct val="20000"/>
              </a:spcBef>
              <a:spcAft>
                <a:spcPct val="0"/>
              </a:spcAft>
              <a:buClr>
                <a:schemeClr val="accent1"/>
              </a:buClr>
              <a:buSzPct val="65000"/>
              <a:buFont typeface="Wingdings" pitchFamily="2" charset="2"/>
              <a:buNone/>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slowdown</a:t>
            </a:r>
          </a:p>
          <a:p>
            <a:pPr marL="342900" marR="0" lvl="0" indent="-342900" algn="ctr" defTabSz="914400" rtl="0" eaLnBrk="0" fontAlgn="base" latinLnBrk="0" hangingPunct="0">
              <a:lnSpc>
                <a:spcPct val="100000"/>
              </a:lnSpc>
              <a:spcBef>
                <a:spcPct val="20000"/>
              </a:spcBef>
              <a:spcAft>
                <a:spcPct val="0"/>
              </a:spcAft>
              <a:buClr>
                <a:schemeClr val="accent1"/>
              </a:buClr>
              <a:buSzPct val="65000"/>
              <a:buFont typeface="Wingdings" pitchFamily="2" charset="2"/>
              <a:buChar char="n"/>
              <a:tabLst/>
              <a:defRPr/>
            </a:pPr>
            <a:endParaRPr kumimoji="0" lang="en-US" sz="28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ctr" defTabSz="914400" rtl="0" eaLnBrk="0" fontAlgn="base" latinLnBrk="0" hangingPunct="0">
              <a:lnSpc>
                <a:spcPct val="100000"/>
              </a:lnSpc>
              <a:spcBef>
                <a:spcPct val="20000"/>
              </a:spcBef>
              <a:spcAft>
                <a:spcPct val="0"/>
              </a:spcAft>
              <a:buClr>
                <a:schemeClr val="accent1"/>
              </a:buClr>
              <a:buSzPct val="65000"/>
              <a:buFont typeface="Wingdings" pitchFamily="2" charset="2"/>
              <a:buChar char="n"/>
              <a:tabLst/>
              <a:defRPr/>
            </a:pPr>
            <a:endParaRPr kumimoji="0" lang="en-US" sz="2800" b="0" i="0" u="none" strike="noStrike" kern="0" cap="none" spc="0" normalizeH="0" baseline="0" noProof="0" dirty="0">
              <a:ln>
                <a:noFill/>
              </a:ln>
              <a:solidFill>
                <a:schemeClr val="tx1"/>
              </a:solidFill>
              <a:effectLst/>
              <a:uLnTx/>
              <a:uFillTx/>
              <a:latin typeface="+mn-lt"/>
              <a:ea typeface="+mn-ea"/>
              <a:cs typeface="+mn-cs"/>
            </a:endParaRPr>
          </a:p>
        </p:txBody>
      </p:sp>
      <p:sp>
        <p:nvSpPr>
          <p:cNvPr id="31" name="Content Placeholder 2"/>
          <p:cNvSpPr txBox="1">
            <a:spLocks/>
          </p:cNvSpPr>
          <p:nvPr/>
        </p:nvSpPr>
        <p:spPr bwMode="auto">
          <a:xfrm>
            <a:off x="142844" y="3679908"/>
            <a:ext cx="3914740" cy="13058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accent1"/>
              </a:buClr>
              <a:buSzPct val="65000"/>
              <a:buFont typeface="Wingdings" pitchFamily="2" charset="2"/>
              <a:buChar char="n"/>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Measure </a:t>
            </a:r>
            <a:r>
              <a:rPr kumimoji="0" lang="en-US" sz="2800" b="0" i="0" u="none" strike="noStrike" kern="0" cap="none" spc="0" normalizeH="0" baseline="0" noProof="0" dirty="0" err="1" smtClean="0">
                <a:ln>
                  <a:noFill/>
                </a:ln>
                <a:solidFill>
                  <a:schemeClr val="tx1"/>
                </a:solidFill>
                <a:effectLst/>
                <a:uLnTx/>
                <a:uFillTx/>
                <a:latin typeface="+mn-lt"/>
                <a:ea typeface="+mn-ea"/>
                <a:cs typeface="+mn-cs"/>
              </a:rPr>
              <a:t>RSR</a:t>
            </a:r>
            <a:r>
              <a:rPr kumimoji="0" lang="en-US" sz="2800" b="0" i="0" u="none" strike="noStrike" kern="0" cap="none" spc="0" normalizeH="0" baseline="-25000" noProof="0" dirty="0" err="1" smtClean="0">
                <a:ln>
                  <a:noFill/>
                </a:ln>
                <a:solidFill>
                  <a:schemeClr val="tx1"/>
                </a:solidFill>
                <a:effectLst/>
                <a:uLnTx/>
                <a:uFillTx/>
                <a:latin typeface="+mn-lt"/>
                <a:ea typeface="+mn-ea"/>
                <a:cs typeface="+mn-cs"/>
              </a:rPr>
              <a:t>Shared</a:t>
            </a:r>
            <a:r>
              <a:rPr kumimoji="0" lang="en-US" sz="2800" b="0" i="0" u="none" strike="noStrike" kern="0" cap="none" spc="0" normalizeH="0" baseline="0" noProof="0" dirty="0" smtClean="0">
                <a:ln>
                  <a:noFill/>
                </a:ln>
                <a:solidFill>
                  <a:schemeClr val="tx1"/>
                </a:solidFill>
                <a:effectLst/>
                <a:uLnTx/>
                <a:uFillTx/>
                <a:latin typeface="+mn-lt"/>
                <a:ea typeface="+mn-ea"/>
                <a:cs typeface="+mn-cs"/>
              </a:rPr>
              <a:t>, </a:t>
            </a:r>
          </a:p>
          <a:p>
            <a:pPr marL="342900" marR="0" lvl="0" indent="-342900" algn="l" defTabSz="914400" rtl="0" eaLnBrk="0" fontAlgn="base" latinLnBrk="0" hangingPunct="0">
              <a:lnSpc>
                <a:spcPct val="100000"/>
              </a:lnSpc>
              <a:spcBef>
                <a:spcPct val="20000"/>
              </a:spcBef>
              <a:spcAft>
                <a:spcPct val="0"/>
              </a:spcAft>
              <a:buClr>
                <a:schemeClr val="accent1"/>
              </a:buClr>
              <a:buSzPct val="65000"/>
              <a:buFont typeface="Wingdings" pitchFamily="2" charset="2"/>
              <a:buChar char="n"/>
              <a:tabLst/>
              <a:defRPr/>
            </a:pPr>
            <a:r>
              <a:rPr lang="en-US" sz="2800" kern="0" dirty="0" smtClean="0"/>
              <a:t>Estimate </a:t>
            </a:r>
            <a:r>
              <a:rPr lang="en-US" sz="2800" kern="0" dirty="0" err="1" smtClean="0"/>
              <a:t>RSR</a:t>
            </a:r>
            <a:r>
              <a:rPr lang="en-US" sz="2800" kern="0" baseline="-25000" dirty="0" err="1" smtClean="0"/>
              <a:t>Alone</a:t>
            </a:r>
            <a:endParaRPr kumimoji="0" lang="en-US" sz="2800" b="0" i="0" u="none" strike="noStrike" kern="0" cap="none" spc="0" normalizeH="0" baseline="-25000" noProof="0" dirty="0" smtClean="0">
              <a:ln>
                <a:noFill/>
              </a:ln>
              <a:solidFill>
                <a:schemeClr val="tx1"/>
              </a:solidFill>
              <a:effectLst/>
              <a:uLnTx/>
              <a:uFillTx/>
              <a:latin typeface="+mn-lt"/>
              <a:ea typeface="+mn-ea"/>
              <a:cs typeface="+mn-cs"/>
            </a:endParaRPr>
          </a:p>
          <a:p>
            <a:pPr marL="669925" marR="0" lvl="1" indent="-325438" algn="l" defTabSz="914400" rtl="0" eaLnBrk="0" fontAlgn="base" latinLnBrk="0" hangingPunct="0">
              <a:lnSpc>
                <a:spcPct val="100000"/>
              </a:lnSpc>
              <a:spcBef>
                <a:spcPct val="20000"/>
              </a:spcBef>
              <a:spcAft>
                <a:spcPct val="0"/>
              </a:spcAft>
              <a:buClr>
                <a:schemeClr val="accent2"/>
              </a:buClr>
              <a:buSzPct val="60000"/>
              <a:buFontTx/>
              <a:buNone/>
              <a:tabLst/>
              <a:defRPr/>
            </a:pPr>
            <a:endParaRPr kumimoji="0" lang="en-US" sz="2200" b="0" i="0" u="none" strike="noStrike" kern="0" cap="none" spc="0" normalizeH="0" baseline="0" noProof="0" dirty="0" smtClean="0">
              <a:ln>
                <a:noFill/>
              </a:ln>
              <a:solidFill>
                <a:schemeClr val="tx1"/>
              </a:solidFill>
              <a:effectLst/>
              <a:uLnTx/>
              <a:uFillTx/>
              <a:latin typeface="+mn-lt"/>
            </a:endParaRPr>
          </a:p>
          <a:p>
            <a:pPr marL="669925" marR="0" lvl="1" indent="-325438" algn="l" defTabSz="914400" rtl="0" eaLnBrk="0" fontAlgn="base" latinLnBrk="0" hangingPunct="0">
              <a:lnSpc>
                <a:spcPct val="100000"/>
              </a:lnSpc>
              <a:spcBef>
                <a:spcPct val="20000"/>
              </a:spcBef>
              <a:spcAft>
                <a:spcPct val="0"/>
              </a:spcAft>
              <a:buClr>
                <a:schemeClr val="accent2"/>
              </a:buClr>
              <a:buSzPct val="60000"/>
              <a:buFont typeface="Wingdings" pitchFamily="2" charset="2"/>
              <a:buChar char="q"/>
              <a:tabLst/>
              <a:defRPr/>
            </a:pPr>
            <a:endParaRPr kumimoji="0" lang="en-US" sz="2200" b="0" i="0" u="none" strike="noStrike" kern="0" cap="none" spc="0" normalizeH="0" baseline="0" noProof="0" dirty="0" smtClean="0">
              <a:ln>
                <a:noFill/>
              </a:ln>
              <a:solidFill>
                <a:schemeClr val="tx1"/>
              </a:solidFill>
              <a:effectLst/>
              <a:uLnTx/>
              <a:uFillTx/>
              <a:latin typeface="+mn-lt"/>
            </a:endParaRPr>
          </a:p>
          <a:p>
            <a:pPr marL="342900" marR="0" lvl="0" indent="-342900" algn="l" defTabSz="914400" rtl="0" eaLnBrk="0" fontAlgn="base" latinLnBrk="0" hangingPunct="0">
              <a:lnSpc>
                <a:spcPct val="100000"/>
              </a:lnSpc>
              <a:spcBef>
                <a:spcPct val="20000"/>
              </a:spcBef>
              <a:spcAft>
                <a:spcPct val="0"/>
              </a:spcAft>
              <a:buClr>
                <a:schemeClr val="accent1"/>
              </a:buClr>
              <a:buSzPct val="65000"/>
              <a:buFont typeface="Wingdings" pitchFamily="2" charset="2"/>
              <a:buChar char="n"/>
              <a:tabLst/>
              <a:defRPr/>
            </a:pPr>
            <a:endParaRPr kumimoji="0" lang="en-US" sz="2800" b="0" i="0" u="none" strike="noStrike" kern="0" cap="none" spc="0" normalizeH="0" baseline="0" noProof="0" dirty="0" smtClean="0">
              <a:ln>
                <a:noFill/>
              </a:ln>
              <a:solidFill>
                <a:schemeClr val="tx1"/>
              </a:solidFill>
              <a:effectLst/>
              <a:uLnTx/>
              <a:uFillTx/>
              <a:latin typeface="+mn-lt"/>
              <a:ea typeface="+mn-ea"/>
              <a:cs typeface="+mn-cs"/>
            </a:endParaRPr>
          </a:p>
          <a:p>
            <a:pPr marL="669925" marR="0" lvl="1" indent="-325438" algn="l" defTabSz="914400" rtl="0" eaLnBrk="0" fontAlgn="base" latinLnBrk="0" hangingPunct="0">
              <a:lnSpc>
                <a:spcPct val="100000"/>
              </a:lnSpc>
              <a:spcBef>
                <a:spcPct val="20000"/>
              </a:spcBef>
              <a:spcAft>
                <a:spcPct val="0"/>
              </a:spcAft>
              <a:buClr>
                <a:schemeClr val="accent2"/>
              </a:buClr>
              <a:buSzPct val="60000"/>
              <a:buFont typeface="Wingdings" pitchFamily="2" charset="2"/>
              <a:buChar char="q"/>
              <a:tabLst/>
              <a:defRPr/>
            </a:pPr>
            <a:endParaRPr kumimoji="0" lang="en-US" sz="2200" b="0" i="0" u="none" strike="noStrike" kern="0" cap="none" spc="0" normalizeH="0" baseline="0" noProof="0" dirty="0" smtClean="0">
              <a:ln>
                <a:noFill/>
              </a:ln>
              <a:solidFill>
                <a:schemeClr val="tx1"/>
              </a:solidFill>
              <a:effectLst/>
              <a:uLnTx/>
              <a:uFillTx/>
              <a:latin typeface="+mn-lt"/>
            </a:endParaRPr>
          </a:p>
        </p:txBody>
      </p:sp>
      <p:graphicFrame>
        <p:nvGraphicFramePr>
          <p:cNvPr id="124932" name="Object 4"/>
          <p:cNvGraphicFramePr>
            <a:graphicFrameLocks noChangeAspect="1"/>
          </p:cNvGraphicFramePr>
          <p:nvPr/>
        </p:nvGraphicFramePr>
        <p:xfrm>
          <a:off x="7640661" y="3793550"/>
          <a:ext cx="360363" cy="330200"/>
        </p:xfrm>
        <a:graphic>
          <a:graphicData uri="http://schemas.openxmlformats.org/presentationml/2006/ole">
            <p:oleObj spid="_x0000_s6161" name="Equation" r:id="rId7" imgW="152334" imgH="139639" progId="Equation.3">
              <p:embed/>
            </p:oleObj>
          </a:graphicData>
        </a:graphic>
      </p:graphicFrame>
      <p:sp>
        <p:nvSpPr>
          <p:cNvPr id="22" name="Content Placeholder 2"/>
          <p:cNvSpPr txBox="1">
            <a:spLocks/>
          </p:cNvSpPr>
          <p:nvPr/>
        </p:nvSpPr>
        <p:spPr bwMode="auto">
          <a:xfrm>
            <a:off x="4300598" y="3659958"/>
            <a:ext cx="3914740" cy="13058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accent1"/>
              </a:buClr>
              <a:buSzPct val="65000"/>
              <a:buFont typeface="Wingdings" pitchFamily="2" charset="2"/>
              <a:buChar char="n"/>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Measure </a:t>
            </a:r>
            <a:r>
              <a:rPr kumimoji="0" lang="en-US" sz="2800" b="0" i="0" u="none" strike="noStrike" kern="0" cap="none" spc="0" normalizeH="0" baseline="0" noProof="0" dirty="0" err="1" smtClean="0">
                <a:ln>
                  <a:noFill/>
                </a:ln>
                <a:solidFill>
                  <a:schemeClr val="tx1"/>
                </a:solidFill>
                <a:effectLst/>
                <a:uLnTx/>
                <a:uFillTx/>
                <a:latin typeface="+mn-lt"/>
                <a:ea typeface="+mn-ea"/>
                <a:cs typeface="+mn-cs"/>
              </a:rPr>
              <a:t>RSR</a:t>
            </a:r>
            <a:r>
              <a:rPr kumimoji="0" lang="en-US" sz="2800" b="0" i="0" u="none" strike="noStrike" kern="0" cap="none" spc="0" normalizeH="0" baseline="-25000" noProof="0" dirty="0" err="1" smtClean="0">
                <a:ln>
                  <a:noFill/>
                </a:ln>
                <a:solidFill>
                  <a:schemeClr val="tx1"/>
                </a:solidFill>
                <a:effectLst/>
                <a:uLnTx/>
                <a:uFillTx/>
                <a:latin typeface="+mn-lt"/>
                <a:ea typeface="+mn-ea"/>
                <a:cs typeface="+mn-cs"/>
              </a:rPr>
              <a:t>Shared</a:t>
            </a:r>
            <a:r>
              <a:rPr kumimoji="0" lang="en-US" sz="2800" b="0" i="0" u="none" strike="noStrike" kern="0" cap="none" spc="0" normalizeH="0" baseline="0" noProof="0" dirty="0" smtClean="0">
                <a:ln>
                  <a:noFill/>
                </a:ln>
                <a:solidFill>
                  <a:schemeClr val="tx1"/>
                </a:solidFill>
                <a:effectLst/>
                <a:uLnTx/>
                <a:uFillTx/>
                <a:latin typeface="+mn-lt"/>
                <a:ea typeface="+mn-ea"/>
                <a:cs typeface="+mn-cs"/>
              </a:rPr>
              <a:t>, </a:t>
            </a:r>
          </a:p>
          <a:p>
            <a:pPr marL="342900" marR="0" lvl="0" indent="-342900" algn="l" defTabSz="914400" rtl="0" eaLnBrk="0" fontAlgn="base" latinLnBrk="0" hangingPunct="0">
              <a:lnSpc>
                <a:spcPct val="100000"/>
              </a:lnSpc>
              <a:spcBef>
                <a:spcPct val="20000"/>
              </a:spcBef>
              <a:spcAft>
                <a:spcPct val="0"/>
              </a:spcAft>
              <a:buClr>
                <a:schemeClr val="accent1"/>
              </a:buClr>
              <a:buSzPct val="65000"/>
              <a:buFont typeface="Wingdings" pitchFamily="2" charset="2"/>
              <a:buChar char="n"/>
              <a:tabLst/>
              <a:defRPr/>
            </a:pPr>
            <a:r>
              <a:rPr lang="en-US" sz="2800" kern="0" dirty="0" smtClean="0"/>
              <a:t>Estimate </a:t>
            </a:r>
            <a:r>
              <a:rPr lang="en-US" sz="2800" kern="0" dirty="0" err="1" smtClean="0"/>
              <a:t>RSR</a:t>
            </a:r>
            <a:r>
              <a:rPr lang="en-US" sz="2800" kern="0" baseline="-25000" dirty="0" err="1" smtClean="0"/>
              <a:t>Alone</a:t>
            </a:r>
            <a:endParaRPr kumimoji="0" lang="en-US" sz="2800" b="0" i="0" u="none" strike="noStrike" kern="0" cap="none" spc="0" normalizeH="0" baseline="-25000" noProof="0" dirty="0" smtClean="0">
              <a:ln>
                <a:noFill/>
              </a:ln>
              <a:solidFill>
                <a:schemeClr val="tx1"/>
              </a:solidFill>
              <a:effectLst/>
              <a:uLnTx/>
              <a:uFillTx/>
              <a:latin typeface="+mn-lt"/>
              <a:ea typeface="+mn-ea"/>
              <a:cs typeface="+mn-cs"/>
            </a:endParaRPr>
          </a:p>
          <a:p>
            <a:pPr marL="669925" marR="0" lvl="1" indent="-325438" algn="l" defTabSz="914400" rtl="0" eaLnBrk="0" fontAlgn="base" latinLnBrk="0" hangingPunct="0">
              <a:lnSpc>
                <a:spcPct val="100000"/>
              </a:lnSpc>
              <a:spcBef>
                <a:spcPct val="20000"/>
              </a:spcBef>
              <a:spcAft>
                <a:spcPct val="0"/>
              </a:spcAft>
              <a:buClr>
                <a:schemeClr val="accent2"/>
              </a:buClr>
              <a:buSzPct val="60000"/>
              <a:buFontTx/>
              <a:buNone/>
              <a:tabLst/>
              <a:defRPr/>
            </a:pPr>
            <a:endParaRPr kumimoji="0" lang="en-US" sz="2200" b="0" i="0" u="none" strike="noStrike" kern="0" cap="none" spc="0" normalizeH="0" baseline="0" noProof="0" dirty="0" smtClean="0">
              <a:ln>
                <a:noFill/>
              </a:ln>
              <a:solidFill>
                <a:schemeClr val="tx1"/>
              </a:solidFill>
              <a:effectLst/>
              <a:uLnTx/>
              <a:uFillTx/>
              <a:latin typeface="+mn-lt"/>
            </a:endParaRPr>
          </a:p>
          <a:p>
            <a:pPr marL="669925" marR="0" lvl="1" indent="-325438" algn="l" defTabSz="914400" rtl="0" eaLnBrk="0" fontAlgn="base" latinLnBrk="0" hangingPunct="0">
              <a:lnSpc>
                <a:spcPct val="100000"/>
              </a:lnSpc>
              <a:spcBef>
                <a:spcPct val="20000"/>
              </a:spcBef>
              <a:spcAft>
                <a:spcPct val="0"/>
              </a:spcAft>
              <a:buClr>
                <a:schemeClr val="accent2"/>
              </a:buClr>
              <a:buSzPct val="60000"/>
              <a:buFont typeface="Wingdings" pitchFamily="2" charset="2"/>
              <a:buChar char="q"/>
              <a:tabLst/>
              <a:defRPr/>
            </a:pPr>
            <a:endParaRPr kumimoji="0" lang="en-US" sz="2200" b="0" i="0" u="none" strike="noStrike" kern="0" cap="none" spc="0" normalizeH="0" baseline="0" noProof="0" dirty="0" smtClean="0">
              <a:ln>
                <a:noFill/>
              </a:ln>
              <a:solidFill>
                <a:schemeClr val="tx1"/>
              </a:solidFill>
              <a:effectLst/>
              <a:uLnTx/>
              <a:uFillTx/>
              <a:latin typeface="+mn-lt"/>
            </a:endParaRPr>
          </a:p>
          <a:p>
            <a:pPr marL="342900" marR="0" lvl="0" indent="-342900" algn="l" defTabSz="914400" rtl="0" eaLnBrk="0" fontAlgn="base" latinLnBrk="0" hangingPunct="0">
              <a:lnSpc>
                <a:spcPct val="100000"/>
              </a:lnSpc>
              <a:spcBef>
                <a:spcPct val="20000"/>
              </a:spcBef>
              <a:spcAft>
                <a:spcPct val="0"/>
              </a:spcAft>
              <a:buClr>
                <a:schemeClr val="accent1"/>
              </a:buClr>
              <a:buSzPct val="65000"/>
              <a:buFont typeface="Wingdings" pitchFamily="2" charset="2"/>
              <a:buChar char="n"/>
              <a:tabLst/>
              <a:defRPr/>
            </a:pPr>
            <a:endParaRPr kumimoji="0" lang="en-US" sz="2800" b="0" i="0" u="none" strike="noStrike" kern="0" cap="none" spc="0" normalizeH="0" baseline="0" noProof="0" dirty="0" smtClean="0">
              <a:ln>
                <a:noFill/>
              </a:ln>
              <a:solidFill>
                <a:schemeClr val="tx1"/>
              </a:solidFill>
              <a:effectLst/>
              <a:uLnTx/>
              <a:uFillTx/>
              <a:latin typeface="+mn-lt"/>
              <a:ea typeface="+mn-ea"/>
              <a:cs typeface="+mn-cs"/>
            </a:endParaRPr>
          </a:p>
          <a:p>
            <a:pPr marL="669925" marR="0" lvl="1" indent="-325438" algn="l" defTabSz="914400" rtl="0" eaLnBrk="0" fontAlgn="base" latinLnBrk="0" hangingPunct="0">
              <a:lnSpc>
                <a:spcPct val="100000"/>
              </a:lnSpc>
              <a:spcBef>
                <a:spcPct val="20000"/>
              </a:spcBef>
              <a:spcAft>
                <a:spcPct val="0"/>
              </a:spcAft>
              <a:buClr>
                <a:schemeClr val="accent2"/>
              </a:buClr>
              <a:buSzPct val="60000"/>
              <a:buFont typeface="Wingdings" pitchFamily="2" charset="2"/>
              <a:buChar char="q"/>
              <a:tabLst/>
              <a:defRPr/>
            </a:pPr>
            <a:endParaRPr kumimoji="0" lang="en-US" sz="2200" b="0" i="0" u="none" strike="noStrike" kern="0" cap="none" spc="0" normalizeH="0" baseline="0" noProof="0" dirty="0" smtClean="0">
              <a:ln>
                <a:noFill/>
              </a:ln>
              <a:solidFill>
                <a:schemeClr val="tx1"/>
              </a:solidFill>
              <a:effectLst/>
              <a:uLnTx/>
              <a:uFillTx/>
              <a:latin typeface="+mn-lt"/>
            </a:endParaRPr>
          </a:p>
        </p:txBody>
      </p:sp>
      <p:sp>
        <p:nvSpPr>
          <p:cNvPr id="25" name="Slide Number Placeholder 24"/>
          <p:cNvSpPr>
            <a:spLocks noGrp="1"/>
          </p:cNvSpPr>
          <p:nvPr>
            <p:ph type="sldNum" sz="quarter" idx="12"/>
          </p:nvPr>
        </p:nvSpPr>
        <p:spPr/>
        <p:txBody>
          <a:bodyPr/>
          <a:lstStyle/>
          <a:p>
            <a:fld id="{2CF4AA75-1AE0-4593-99DD-33F3F40BED72}" type="slidenum">
              <a:rPr lang="en-US" smtClean="0"/>
              <a:pPr/>
              <a:t>32</a:t>
            </a:fld>
            <a:endParaRPr lang="en-US"/>
          </a:p>
        </p:txBody>
      </p:sp>
      <p:pic>
        <p:nvPicPr>
          <p:cNvPr id="26" name="~PP2491.WAV">
            <a:hlinkClick r:id="" action="ppaction://media"/>
          </p:cNvPr>
          <p:cNvPicPr>
            <a:picLocks noRot="1" noChangeAspect="1"/>
          </p:cNvPicPr>
          <p:nvPr>
            <a:wavAudioFile r:embed="rId3" name="~PP2491.WAV"/>
          </p:nvPr>
        </p:nvPicPr>
        <p:blipFill>
          <a:blip r:embed="rId8" cstate="print"/>
          <a:stretch>
            <a:fillRect/>
          </a:stretch>
        </p:blipFill>
        <p:spPr>
          <a:xfrm>
            <a:off x="8696325" y="6410325"/>
            <a:ext cx="304800" cy="304800"/>
          </a:xfrm>
          <a:prstGeom prst="rect">
            <a:avLst/>
          </a:prstGeom>
        </p:spPr>
      </p:pic>
    </p:spTree>
    <p:custDataLst>
      <p:tags r:id="rId2"/>
    </p:custDataLst>
  </p:cSld>
  <p:clrMapOvr>
    <a:masterClrMapping/>
  </p:clrMapOvr>
  <p:transition advTm="271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0"/>
                            </p:stCondLst>
                            <p:childTnLst>
                              <p:par>
                                <p:cTn id="12" presetID="17" presetClass="entr" presetSubtype="8"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ppt_x</p:attrName>
                                        </p:attrNameLst>
                                      </p:cBhvr>
                                      <p:tavLst>
                                        <p:tav tm="0">
                                          <p:val>
                                            <p:strVal val="#ppt_x-#ppt_w/2"/>
                                          </p:val>
                                        </p:tav>
                                        <p:tav tm="100000">
                                          <p:val>
                                            <p:strVal val="#ppt_x"/>
                                          </p:val>
                                        </p:tav>
                                      </p:tavLst>
                                    </p:anim>
                                    <p:anim calcmode="lin" valueType="num">
                                      <p:cBhvr>
                                        <p:cTn id="15" dur="500" fill="hold"/>
                                        <p:tgtEl>
                                          <p:spTgt spid="21"/>
                                        </p:tgtEl>
                                        <p:attrNameLst>
                                          <p:attrName>ppt_y</p:attrName>
                                        </p:attrNameLst>
                                      </p:cBhvr>
                                      <p:tavLst>
                                        <p:tav tm="0">
                                          <p:val>
                                            <p:strVal val="#ppt_y"/>
                                          </p:val>
                                        </p:tav>
                                        <p:tav tm="100000">
                                          <p:val>
                                            <p:strVal val="#ppt_y"/>
                                          </p:val>
                                        </p:tav>
                                      </p:tavLst>
                                    </p:anim>
                                    <p:anim calcmode="lin" valueType="num">
                                      <p:cBhvr>
                                        <p:cTn id="16" dur="500" fill="hold"/>
                                        <p:tgtEl>
                                          <p:spTgt spid="21"/>
                                        </p:tgtEl>
                                        <p:attrNameLst>
                                          <p:attrName>ppt_w</p:attrName>
                                        </p:attrNameLst>
                                      </p:cBhvr>
                                      <p:tavLst>
                                        <p:tav tm="0">
                                          <p:val>
                                            <p:fltVal val="0"/>
                                          </p:val>
                                        </p:tav>
                                        <p:tav tm="100000">
                                          <p:val>
                                            <p:strVal val="#ppt_w"/>
                                          </p:val>
                                        </p:tav>
                                      </p:tavLst>
                                    </p:anim>
                                    <p:anim calcmode="lin" valueType="num">
                                      <p:cBhvr>
                                        <p:cTn id="17" dur="500" fill="hold"/>
                                        <p:tgtEl>
                                          <p:spTgt spid="21"/>
                                        </p:tgtEl>
                                        <p:attrNameLst>
                                          <p:attrName>ppt_h</p:attrName>
                                        </p:attrNameLst>
                                      </p:cBhvr>
                                      <p:tavLst>
                                        <p:tav tm="0">
                                          <p:val>
                                            <p:strVal val="#ppt_h"/>
                                          </p:val>
                                        </p:tav>
                                        <p:tav tm="100000">
                                          <p:val>
                                            <p:strVal val="#ppt_h"/>
                                          </p:val>
                                        </p:tav>
                                      </p:tavLst>
                                    </p:anim>
                                  </p:childTnLst>
                                </p:cTn>
                              </p:par>
                              <p:par>
                                <p:cTn id="18" presetID="1"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49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7" presetClass="entr" presetSubtype="8"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ppt_x</p:attrName>
                                        </p:attrNameLst>
                                      </p:cBhvr>
                                      <p:tavLst>
                                        <p:tav tm="0">
                                          <p:val>
                                            <p:strVal val="#ppt_x-#ppt_w/2"/>
                                          </p:val>
                                        </p:tav>
                                        <p:tav tm="100000">
                                          <p:val>
                                            <p:strVal val="#ppt_x"/>
                                          </p:val>
                                        </p:tav>
                                      </p:tavLst>
                                    </p:anim>
                                    <p:anim calcmode="lin" valueType="num">
                                      <p:cBhvr>
                                        <p:cTn id="42" dur="500" fill="hold"/>
                                        <p:tgtEl>
                                          <p:spTgt spid="17"/>
                                        </p:tgtEl>
                                        <p:attrNameLst>
                                          <p:attrName>ppt_y</p:attrName>
                                        </p:attrNameLst>
                                      </p:cBhvr>
                                      <p:tavLst>
                                        <p:tav tm="0">
                                          <p:val>
                                            <p:strVal val="#ppt_y"/>
                                          </p:val>
                                        </p:tav>
                                        <p:tav tm="100000">
                                          <p:val>
                                            <p:strVal val="#ppt_y"/>
                                          </p:val>
                                        </p:tav>
                                      </p:tavLst>
                                    </p:anim>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2493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grpId="0" nodeType="afterEffect">
                                  <p:stCondLst>
                                    <p:cond delay="0"/>
                                  </p:stCondLst>
                                  <p:childTnLst>
                                    <p:set>
                                      <p:cBhvr>
                                        <p:cTn id="5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56" fill="hold" display="0">
                  <p:stCondLst>
                    <p:cond delay="indefinite"/>
                  </p:stCondLst>
                  <p:endCondLst>
                    <p:cond evt="onPrev" delay="0">
                      <p:tgtEl>
                        <p:sldTgt/>
                      </p:tgtEl>
                    </p:cond>
                    <p:cond evt="onStopAudio" delay="0">
                      <p:tgtEl>
                        <p:sldTgt/>
                      </p:tgtEl>
                    </p:cond>
                  </p:endCondLst>
                </p:cTn>
                <p:tgtEl>
                  <p:spTgt spid="26"/>
                </p:tgtEl>
              </p:cMediaNode>
            </p:audio>
          </p:childTnLst>
        </p:cTn>
      </p:par>
    </p:tnLst>
    <p:bldLst>
      <p:bldP spid="14" grpId="0" animBg="1"/>
      <p:bldP spid="18" grpId="0"/>
      <p:bldP spid="21" grpId="0" animBg="1"/>
      <p:bldP spid="24" grpId="0"/>
      <p:bldP spid="15" grpId="0" animBg="1"/>
      <p:bldP spid="16" grpId="0"/>
      <p:bldP spid="17" grpId="0" animBg="1"/>
      <p:bldP spid="29" grpId="0"/>
      <p:bldP spid="31"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Predictability in the Presence of Memory Interference</a:t>
            </a:r>
            <a:endParaRPr lang="en-US" sz="4400" dirty="0"/>
          </a:p>
        </p:txBody>
      </p:sp>
      <p:sp>
        <p:nvSpPr>
          <p:cNvPr id="124" name="Content Placeholder 2"/>
          <p:cNvSpPr>
            <a:spLocks noGrp="1"/>
          </p:cNvSpPr>
          <p:nvPr>
            <p:ph idx="1"/>
          </p:nvPr>
        </p:nvSpPr>
        <p:spPr>
          <a:xfrm>
            <a:off x="214282" y="1365920"/>
            <a:ext cx="8610600" cy="5339680"/>
          </a:xfrm>
        </p:spPr>
        <p:txBody>
          <a:bodyPr/>
          <a:lstStyle/>
          <a:p>
            <a:pPr>
              <a:buNone/>
            </a:pPr>
            <a:r>
              <a:rPr lang="en-US" sz="4000" dirty="0" smtClean="0">
                <a:solidFill>
                  <a:srgbClr val="FF0000"/>
                </a:solidFill>
              </a:rPr>
              <a:t>1.</a:t>
            </a:r>
            <a:r>
              <a:rPr lang="en-US" sz="4000" dirty="0" smtClean="0"/>
              <a:t> </a:t>
            </a:r>
            <a:r>
              <a:rPr lang="en-US" sz="4000" dirty="0" smtClean="0">
                <a:solidFill>
                  <a:srgbClr val="0070C0"/>
                </a:solidFill>
              </a:rPr>
              <a:t>Estimate Slowdown</a:t>
            </a:r>
          </a:p>
          <a:p>
            <a:pPr lvl="1"/>
            <a:r>
              <a:rPr lang="en-US" sz="3400" dirty="0" smtClean="0">
                <a:solidFill>
                  <a:schemeClr val="bg1">
                    <a:lumMod val="75000"/>
                  </a:schemeClr>
                </a:solidFill>
              </a:rPr>
              <a:t>Key Observations</a:t>
            </a:r>
          </a:p>
          <a:p>
            <a:pPr lvl="1"/>
            <a:r>
              <a:rPr lang="en-US" sz="3400" dirty="0" smtClean="0">
                <a:solidFill>
                  <a:schemeClr val="bg1">
                    <a:lumMod val="75000"/>
                  </a:schemeClr>
                </a:solidFill>
              </a:rPr>
              <a:t>MISE Operation: Putting it All Together</a:t>
            </a:r>
          </a:p>
          <a:p>
            <a:pPr lvl="1"/>
            <a:r>
              <a:rPr lang="en-US" sz="3400" dirty="0" smtClean="0"/>
              <a:t>Evaluating the Model</a:t>
            </a:r>
          </a:p>
          <a:p>
            <a:pPr>
              <a:buNone/>
            </a:pPr>
            <a:r>
              <a:rPr lang="en-US" sz="4000" dirty="0" smtClean="0">
                <a:solidFill>
                  <a:srgbClr val="FF0000"/>
                </a:solidFill>
              </a:rPr>
              <a:t>2.</a:t>
            </a:r>
            <a:r>
              <a:rPr lang="en-US" sz="4000" dirty="0" smtClean="0"/>
              <a:t> </a:t>
            </a:r>
            <a:r>
              <a:rPr lang="en-US" sz="4000" dirty="0" smtClean="0">
                <a:solidFill>
                  <a:srgbClr val="0070C0"/>
                </a:solidFill>
              </a:rPr>
              <a:t>Control Slowdown</a:t>
            </a:r>
          </a:p>
          <a:p>
            <a:pPr lvl="1"/>
            <a:r>
              <a:rPr lang="en-US" sz="3400" dirty="0" smtClean="0">
                <a:solidFill>
                  <a:schemeClr val="bg1">
                    <a:lumMod val="75000"/>
                  </a:schemeClr>
                </a:solidFill>
              </a:rPr>
              <a:t>Providing Soft Slowdown Guarantees</a:t>
            </a:r>
          </a:p>
          <a:p>
            <a:pPr lvl="1"/>
            <a:r>
              <a:rPr lang="en-US" sz="3400" dirty="0" smtClean="0">
                <a:solidFill>
                  <a:schemeClr val="bg1">
                    <a:lumMod val="75000"/>
                  </a:schemeClr>
                </a:solidFill>
              </a:rPr>
              <a:t>Minimizing Maximum Slowdown</a:t>
            </a:r>
          </a:p>
          <a:p>
            <a:endParaRPr lang="en-US" dirty="0" smtClean="0"/>
          </a:p>
          <a:p>
            <a:pPr lvl="1"/>
            <a:endParaRPr lang="en-US" dirty="0" smtClean="0"/>
          </a:p>
          <a:p>
            <a:endParaRPr lang="en-US" dirty="0" smtClean="0"/>
          </a:p>
          <a:p>
            <a:pPr lvl="1">
              <a:buFontTx/>
              <a:buNone/>
            </a:pPr>
            <a:endParaRPr lang="en-US" dirty="0" smtClean="0"/>
          </a:p>
          <a:p>
            <a:pPr lvl="1"/>
            <a:endParaRPr lang="en-US" dirty="0" smtClean="0"/>
          </a:p>
          <a:p>
            <a:endParaRPr lang="en-US" dirty="0" smtClean="0"/>
          </a:p>
          <a:p>
            <a:pPr lvl="1"/>
            <a:endParaRPr lang="en-US" dirty="0" smtClean="0"/>
          </a:p>
        </p:txBody>
      </p:sp>
      <p:sp>
        <p:nvSpPr>
          <p:cNvPr id="5" name="Slide Number Placeholder 4"/>
          <p:cNvSpPr>
            <a:spLocks noGrp="1"/>
          </p:cNvSpPr>
          <p:nvPr>
            <p:ph type="sldNum" sz="quarter" idx="12"/>
          </p:nvPr>
        </p:nvSpPr>
        <p:spPr/>
        <p:txBody>
          <a:bodyPr/>
          <a:lstStyle/>
          <a:p>
            <a:fld id="{2CF4AA75-1AE0-4593-99DD-33F3F40BED72}" type="slidenum">
              <a:rPr lang="en-US" smtClean="0"/>
              <a:pPr/>
              <a:t>33</a:t>
            </a:fld>
            <a:endParaRPr lang="en-US"/>
          </a:p>
        </p:txBody>
      </p:sp>
      <p:pic>
        <p:nvPicPr>
          <p:cNvPr id="6" name="~PP3192.WAV">
            <a:hlinkClick r:id="" action="ppaction://media"/>
          </p:cNvPr>
          <p:cNvPicPr>
            <a:picLocks noRot="1" noChangeAspect="1"/>
          </p:cNvPicPr>
          <p:nvPr>
            <a:wavAudioFile r:embed="rId1" name="~PP3192.WAV"/>
          </p:nvPr>
        </p:nvPicPr>
        <p:blipFill>
          <a:blip r:embed="rId4" cstate="print"/>
          <a:stretch>
            <a:fillRect/>
          </a:stretch>
        </p:blipFill>
        <p:spPr>
          <a:xfrm>
            <a:off x="8696325" y="6410325"/>
            <a:ext cx="304800" cy="304800"/>
          </a:xfrm>
          <a:prstGeom prst="rect">
            <a:avLst/>
          </a:prstGeom>
        </p:spPr>
      </p:pic>
    </p:spTree>
  </p:cSld>
  <p:clrMapOvr>
    <a:masterClrMapping/>
  </p:clrMapOvr>
  <p:transition advTm="57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normAutofit fontScale="90000"/>
          </a:bodyPr>
          <a:lstStyle/>
          <a:p>
            <a:r>
              <a:rPr lang="en-US" dirty="0" smtClean="0"/>
              <a:t>Previous Work on Slowdown Estimation</a:t>
            </a:r>
          </a:p>
        </p:txBody>
      </p:sp>
      <p:sp>
        <p:nvSpPr>
          <p:cNvPr id="3" name="Content Placeholder 2"/>
          <p:cNvSpPr>
            <a:spLocks noGrp="1"/>
          </p:cNvSpPr>
          <p:nvPr>
            <p:ph idx="1"/>
          </p:nvPr>
        </p:nvSpPr>
        <p:spPr>
          <a:xfrm>
            <a:off x="457200" y="1381279"/>
            <a:ext cx="8686800" cy="4525963"/>
          </a:xfrm>
        </p:spPr>
        <p:txBody>
          <a:bodyPr/>
          <a:lstStyle/>
          <a:p>
            <a:r>
              <a:rPr lang="en-US" dirty="0" smtClean="0"/>
              <a:t>Previous work on slowdown estimation</a:t>
            </a:r>
          </a:p>
          <a:p>
            <a:pPr lvl="1"/>
            <a:r>
              <a:rPr lang="en-US" sz="2300" b="1" dirty="0" smtClean="0"/>
              <a:t>STFM</a:t>
            </a:r>
            <a:r>
              <a:rPr lang="en-US" sz="2300" dirty="0" smtClean="0"/>
              <a:t> (Stall Time Fair Memory) Scheduling </a:t>
            </a:r>
            <a:r>
              <a:rPr lang="en-US" sz="1800" dirty="0" smtClean="0"/>
              <a:t>[</a:t>
            </a:r>
            <a:r>
              <a:rPr lang="en-US" sz="1800" dirty="0" err="1" smtClean="0"/>
              <a:t>Mutlu</a:t>
            </a:r>
            <a:r>
              <a:rPr lang="en-US" sz="1800" dirty="0" smtClean="0"/>
              <a:t> et al., MICRO ‘07] </a:t>
            </a:r>
          </a:p>
          <a:p>
            <a:pPr lvl="1"/>
            <a:r>
              <a:rPr lang="en-US" sz="2300" b="1" dirty="0" smtClean="0"/>
              <a:t>FST</a:t>
            </a:r>
            <a:r>
              <a:rPr lang="en-US" sz="2300" dirty="0" smtClean="0"/>
              <a:t> (Fairness via Source Throttling) </a:t>
            </a:r>
            <a:r>
              <a:rPr lang="en-US" sz="1800" dirty="0" smtClean="0"/>
              <a:t>[</a:t>
            </a:r>
            <a:r>
              <a:rPr lang="en-US" sz="1800" dirty="0" err="1" smtClean="0"/>
              <a:t>Ebrahimi</a:t>
            </a:r>
            <a:r>
              <a:rPr lang="en-US" sz="1800" dirty="0" smtClean="0"/>
              <a:t> et al., ASPLOS ‘10]</a:t>
            </a:r>
          </a:p>
          <a:p>
            <a:endParaRPr lang="en-US" dirty="0" smtClean="0"/>
          </a:p>
          <a:p>
            <a:pPr>
              <a:buNone/>
            </a:pPr>
            <a:endParaRPr lang="en-US" dirty="0" smtClean="0"/>
          </a:p>
          <a:p>
            <a:r>
              <a:rPr lang="en-US" dirty="0" smtClean="0"/>
              <a:t>Basic Idea:</a:t>
            </a:r>
            <a:endParaRPr lang="en-US" sz="2300" dirty="0" smtClean="0"/>
          </a:p>
          <a:p>
            <a:pPr lvl="1">
              <a:buNone/>
            </a:pPr>
            <a:r>
              <a:rPr lang="en-US" sz="2300" dirty="0" smtClean="0"/>
              <a:t> </a:t>
            </a:r>
          </a:p>
          <a:p>
            <a:pPr lvl="1"/>
            <a:endParaRPr lang="en-US" dirty="0" smtClean="0"/>
          </a:p>
          <a:p>
            <a:endParaRPr lang="en-US" dirty="0" smtClean="0"/>
          </a:p>
        </p:txBody>
      </p:sp>
      <p:graphicFrame>
        <p:nvGraphicFramePr>
          <p:cNvPr id="5" name="Object 4"/>
          <p:cNvGraphicFramePr>
            <a:graphicFrameLocks noChangeAspect="1"/>
          </p:cNvGraphicFramePr>
          <p:nvPr/>
        </p:nvGraphicFramePr>
        <p:xfrm>
          <a:off x="1851025" y="4470400"/>
          <a:ext cx="4705350" cy="1041400"/>
        </p:xfrm>
        <a:graphic>
          <a:graphicData uri="http://schemas.openxmlformats.org/presentationml/2006/ole">
            <p:oleObj spid="_x0000_s11273" name="Equation" r:id="rId6" imgW="2044440" imgH="457200" progId="Equation.3">
              <p:embed/>
            </p:oleObj>
          </a:graphicData>
        </a:graphic>
      </p:graphicFrame>
      <p:cxnSp>
        <p:nvCxnSpPr>
          <p:cNvPr id="16" name="Straight Arrow Connector 15"/>
          <p:cNvCxnSpPr/>
          <p:nvPr/>
        </p:nvCxnSpPr>
        <p:spPr>
          <a:xfrm flipV="1">
            <a:off x="6500826" y="4312650"/>
            <a:ext cx="642942" cy="285752"/>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143768" y="4045105"/>
            <a:ext cx="1238232" cy="477054"/>
          </a:xfrm>
          <a:prstGeom prst="rect">
            <a:avLst/>
          </a:prstGeom>
          <a:noFill/>
        </p:spPr>
        <p:txBody>
          <a:bodyPr wrap="square" rtlCol="0">
            <a:spAutoFit/>
          </a:bodyPr>
          <a:lstStyle/>
          <a:p>
            <a:r>
              <a:rPr lang="en-US" sz="2500" dirty="0" smtClean="0">
                <a:solidFill>
                  <a:srgbClr val="C00000"/>
                </a:solidFill>
              </a:rPr>
              <a:t>Difficult</a:t>
            </a:r>
            <a:endParaRPr lang="en-US" sz="2500" dirty="0">
              <a:solidFill>
                <a:srgbClr val="C00000"/>
              </a:solidFill>
            </a:endParaRPr>
          </a:p>
        </p:txBody>
      </p:sp>
      <p:sp>
        <p:nvSpPr>
          <p:cNvPr id="19" name="TextBox 18"/>
          <p:cNvSpPr txBox="1"/>
          <p:nvPr/>
        </p:nvSpPr>
        <p:spPr>
          <a:xfrm>
            <a:off x="7215206" y="5473865"/>
            <a:ext cx="1143008" cy="477054"/>
          </a:xfrm>
          <a:prstGeom prst="rect">
            <a:avLst/>
          </a:prstGeom>
          <a:noFill/>
        </p:spPr>
        <p:txBody>
          <a:bodyPr wrap="square" rtlCol="0">
            <a:spAutoFit/>
          </a:bodyPr>
          <a:lstStyle/>
          <a:p>
            <a:r>
              <a:rPr lang="en-US" sz="2500" dirty="0" smtClean="0">
                <a:solidFill>
                  <a:srgbClr val="C00000"/>
                </a:solidFill>
              </a:rPr>
              <a:t>Easy</a:t>
            </a:r>
            <a:endParaRPr lang="en-US" sz="2500" dirty="0">
              <a:solidFill>
                <a:srgbClr val="C00000"/>
              </a:solidFill>
            </a:endParaRPr>
          </a:p>
        </p:txBody>
      </p:sp>
      <p:cxnSp>
        <p:nvCxnSpPr>
          <p:cNvPr id="22" name="Straight Arrow Connector 21"/>
          <p:cNvCxnSpPr/>
          <p:nvPr/>
        </p:nvCxnSpPr>
        <p:spPr>
          <a:xfrm>
            <a:off x="6572264" y="5402427"/>
            <a:ext cx="642942" cy="35719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3786182" y="4509313"/>
            <a:ext cx="2857520" cy="500066"/>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13726" y="6045369"/>
            <a:ext cx="8786842" cy="507831"/>
          </a:xfrm>
          <a:prstGeom prst="rect">
            <a:avLst/>
          </a:prstGeom>
          <a:noFill/>
        </p:spPr>
        <p:txBody>
          <a:bodyPr wrap="square" rtlCol="0">
            <a:spAutoFit/>
          </a:bodyPr>
          <a:lstStyle/>
          <a:p>
            <a:pPr algn="ctr"/>
            <a:r>
              <a:rPr lang="en-US" sz="2700" dirty="0" smtClean="0">
                <a:solidFill>
                  <a:srgbClr val="0070C0"/>
                </a:solidFill>
              </a:rPr>
              <a:t>Count number of cycles application receives interference</a:t>
            </a:r>
            <a:endParaRPr lang="en-US" sz="2700" dirty="0">
              <a:solidFill>
                <a:srgbClr val="0070C0"/>
              </a:solidFill>
            </a:endParaRPr>
          </a:p>
        </p:txBody>
      </p:sp>
      <p:sp>
        <p:nvSpPr>
          <p:cNvPr id="12" name="Oval 11"/>
          <p:cNvSpPr/>
          <p:nvPr/>
        </p:nvSpPr>
        <p:spPr>
          <a:xfrm>
            <a:off x="1057657" y="1913405"/>
            <a:ext cx="8001024" cy="46420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2"/>
          <p:cNvSpPr>
            <a:spLocks noGrp="1"/>
          </p:cNvSpPr>
          <p:nvPr>
            <p:ph type="sldNum" sz="quarter" idx="12"/>
          </p:nvPr>
        </p:nvSpPr>
        <p:spPr/>
        <p:txBody>
          <a:bodyPr/>
          <a:lstStyle/>
          <a:p>
            <a:fld id="{2CF4AA75-1AE0-4593-99DD-33F3F40BED72}" type="slidenum">
              <a:rPr lang="en-US" smtClean="0"/>
              <a:pPr/>
              <a:t>34</a:t>
            </a:fld>
            <a:endParaRPr lang="en-US"/>
          </a:p>
        </p:txBody>
      </p:sp>
      <p:pic>
        <p:nvPicPr>
          <p:cNvPr id="14" name="~PP2086.WAV">
            <a:hlinkClick r:id="" action="ppaction://media"/>
          </p:cNvPr>
          <p:cNvPicPr>
            <a:picLocks noRot="1" noChangeAspect="1"/>
          </p:cNvPicPr>
          <p:nvPr>
            <a:wavAudioFile r:embed="rId3" name="~PP2086.WAV"/>
          </p:nvPr>
        </p:nvPicPr>
        <p:blipFill>
          <a:blip r:embed="rId7" cstate="print"/>
          <a:stretch>
            <a:fillRect/>
          </a:stretch>
        </p:blipFill>
        <p:spPr>
          <a:xfrm>
            <a:off x="8696325" y="6410325"/>
            <a:ext cx="304800" cy="304800"/>
          </a:xfrm>
          <a:prstGeom prst="rect">
            <a:avLst/>
          </a:prstGeom>
        </p:spPr>
      </p:pic>
    </p:spTree>
    <p:custDataLst>
      <p:tags r:id="rId2"/>
    </p:custDataLst>
  </p:cSld>
  <p:clrMapOvr>
    <a:masterClrMapping/>
  </p:clrMapOvr>
  <p:transition advTm="688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22"/>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1" fill="hold" display="0">
                  <p:stCondLst>
                    <p:cond delay="indefinite"/>
                  </p:stCondLst>
                  <p:endCondLst>
                    <p:cond evt="onPrev" delay="0">
                      <p:tgtEl>
                        <p:sldTgt/>
                      </p:tgtEl>
                    </p:cond>
                    <p:cond evt="onStopAudio" delay="0">
                      <p:tgtEl>
                        <p:sldTgt/>
                      </p:tgtEl>
                    </p:cond>
                  </p:endCondLst>
                </p:cTn>
                <p:tgtEl>
                  <p:spTgt spid="14"/>
                </p:tgtEl>
              </p:cMediaNode>
            </p:audio>
          </p:childTnLst>
        </p:cTn>
      </p:par>
    </p:tnLst>
    <p:bldLst>
      <p:bldP spid="17" grpId="0"/>
      <p:bldP spid="19" grpId="0"/>
      <p:bldP spid="19" grpId="1"/>
      <p:bldP spid="25" grpId="0" animBg="1"/>
      <p:bldP spid="26" grpId="0"/>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z="3600" dirty="0" smtClean="0"/>
              <a:t>Two Major Advantages of MISE Over STFM</a:t>
            </a:r>
          </a:p>
        </p:txBody>
      </p:sp>
      <p:sp>
        <p:nvSpPr>
          <p:cNvPr id="3" name="Content Placeholder 2"/>
          <p:cNvSpPr>
            <a:spLocks noGrp="1"/>
          </p:cNvSpPr>
          <p:nvPr>
            <p:ph idx="1"/>
          </p:nvPr>
        </p:nvSpPr>
        <p:spPr/>
        <p:txBody>
          <a:bodyPr>
            <a:normAutofit lnSpcReduction="10000"/>
          </a:bodyPr>
          <a:lstStyle/>
          <a:p>
            <a:pPr>
              <a:defRPr/>
            </a:pPr>
            <a:r>
              <a:rPr lang="en-US" dirty="0" smtClean="0"/>
              <a:t>Advantage 1:</a:t>
            </a:r>
          </a:p>
          <a:p>
            <a:pPr lvl="1">
              <a:defRPr/>
            </a:pPr>
            <a:r>
              <a:rPr lang="en-US" sz="2600" dirty="0" smtClean="0"/>
              <a:t>STFM estimates alone performance </a:t>
            </a:r>
            <a:r>
              <a:rPr lang="en-US" sz="2600" dirty="0" smtClean="0">
                <a:solidFill>
                  <a:srgbClr val="0070C0"/>
                </a:solidFill>
              </a:rPr>
              <a:t>while an application is receiving interference </a:t>
            </a:r>
            <a:r>
              <a:rPr lang="en-US" sz="2600" dirty="0" smtClean="0">
                <a:solidFill>
                  <a:srgbClr val="C00000"/>
                </a:solidFill>
                <a:sym typeface="Wingdings" pitchFamily="2" charset="2"/>
              </a:rPr>
              <a:t> Difficult</a:t>
            </a:r>
            <a:endParaRPr lang="en-US" sz="2600" dirty="0" smtClean="0">
              <a:solidFill>
                <a:srgbClr val="C00000"/>
              </a:solidFill>
            </a:endParaRPr>
          </a:p>
          <a:p>
            <a:pPr lvl="1">
              <a:defRPr/>
            </a:pPr>
            <a:r>
              <a:rPr lang="en-US" sz="2600" dirty="0" smtClean="0"/>
              <a:t>MISE estimates alone performance </a:t>
            </a:r>
            <a:r>
              <a:rPr lang="en-US" sz="2600" dirty="0" smtClean="0">
                <a:solidFill>
                  <a:srgbClr val="0070C0"/>
                </a:solidFill>
              </a:rPr>
              <a:t>while giving an application the highest priority</a:t>
            </a:r>
            <a:r>
              <a:rPr lang="en-US" sz="2600" dirty="0" smtClean="0">
                <a:solidFill>
                  <a:srgbClr val="FF0000"/>
                </a:solidFill>
              </a:rPr>
              <a:t> </a:t>
            </a:r>
            <a:r>
              <a:rPr lang="en-US" sz="2600" dirty="0" smtClean="0">
                <a:solidFill>
                  <a:srgbClr val="C00000"/>
                </a:solidFill>
                <a:sym typeface="Wingdings" pitchFamily="2" charset="2"/>
              </a:rPr>
              <a:t> Easier</a:t>
            </a:r>
            <a:endParaRPr lang="en-US" sz="2600" dirty="0" smtClean="0">
              <a:solidFill>
                <a:srgbClr val="C00000"/>
              </a:solidFill>
            </a:endParaRPr>
          </a:p>
          <a:p>
            <a:pPr lvl="1">
              <a:buFontTx/>
              <a:buNone/>
              <a:defRPr/>
            </a:pPr>
            <a:endParaRPr lang="en-US" dirty="0" smtClean="0"/>
          </a:p>
          <a:p>
            <a:pPr>
              <a:defRPr/>
            </a:pPr>
            <a:r>
              <a:rPr lang="en-US" dirty="0" smtClean="0"/>
              <a:t>Advantage 2:</a:t>
            </a:r>
          </a:p>
          <a:p>
            <a:pPr lvl="1">
              <a:defRPr/>
            </a:pPr>
            <a:r>
              <a:rPr lang="en-US" sz="2600" dirty="0" smtClean="0"/>
              <a:t>STFM does not take into account compute phase for non-memory-bound applications </a:t>
            </a:r>
          </a:p>
          <a:p>
            <a:pPr lvl="1">
              <a:defRPr/>
            </a:pPr>
            <a:r>
              <a:rPr lang="en-US" sz="2600" dirty="0" smtClean="0">
                <a:solidFill>
                  <a:srgbClr val="0070C0"/>
                </a:solidFill>
              </a:rPr>
              <a:t>MISE accounts for compute phase </a:t>
            </a:r>
            <a:r>
              <a:rPr lang="en-US" sz="2600" dirty="0" smtClean="0">
                <a:solidFill>
                  <a:srgbClr val="C00000"/>
                </a:solidFill>
                <a:sym typeface="Wingdings" pitchFamily="2" charset="2"/>
              </a:rPr>
              <a:t> B</a:t>
            </a:r>
            <a:r>
              <a:rPr lang="en-US" sz="2600" dirty="0" smtClean="0">
                <a:solidFill>
                  <a:srgbClr val="C00000"/>
                </a:solidFill>
              </a:rPr>
              <a:t>etter accuracy</a:t>
            </a:r>
          </a:p>
        </p:txBody>
      </p:sp>
      <p:sp>
        <p:nvSpPr>
          <p:cNvPr id="5" name="Slide Number Placeholder 4"/>
          <p:cNvSpPr>
            <a:spLocks noGrp="1"/>
          </p:cNvSpPr>
          <p:nvPr>
            <p:ph type="sldNum" sz="quarter" idx="12"/>
          </p:nvPr>
        </p:nvSpPr>
        <p:spPr/>
        <p:txBody>
          <a:bodyPr/>
          <a:lstStyle/>
          <a:p>
            <a:fld id="{2CF4AA75-1AE0-4593-99DD-33F3F40BED72}" type="slidenum">
              <a:rPr lang="en-US" smtClean="0"/>
              <a:pPr/>
              <a:t>35</a:t>
            </a:fld>
            <a:endParaRPr lang="en-US"/>
          </a:p>
        </p:txBody>
      </p:sp>
      <p:pic>
        <p:nvPicPr>
          <p:cNvPr id="6" name="~PP1220.WAV">
            <a:hlinkClick r:id="" action="ppaction://media"/>
          </p:cNvPr>
          <p:cNvPicPr>
            <a:picLocks noRot="1" noChangeAspect="1"/>
          </p:cNvPicPr>
          <p:nvPr>
            <a:wavAudioFile r:embed="rId2" name="~PP1220.WAV"/>
          </p:nvPr>
        </p:nvPicPr>
        <p:blipFill>
          <a:blip r:embed="rId5" cstate="print"/>
          <a:stretch>
            <a:fillRect/>
          </a:stretch>
        </p:blipFill>
        <p:spPr>
          <a:xfrm>
            <a:off x="8696325" y="6410325"/>
            <a:ext cx="304800" cy="304800"/>
          </a:xfrm>
          <a:prstGeom prst="rect">
            <a:avLst/>
          </a:prstGeom>
        </p:spPr>
      </p:pic>
    </p:spTree>
    <p:custDataLst>
      <p:tags r:id="rId1"/>
    </p:custDataLst>
  </p:cSld>
  <p:clrMapOvr>
    <a:masterClrMapping/>
  </p:clrMapOvr>
  <p:transition advTm="984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smtClean="0"/>
              <a:t>Methodology</a:t>
            </a:r>
          </a:p>
        </p:txBody>
      </p:sp>
      <p:sp>
        <p:nvSpPr>
          <p:cNvPr id="21507" name="Content Placeholder 2"/>
          <p:cNvSpPr>
            <a:spLocks noGrp="1"/>
          </p:cNvSpPr>
          <p:nvPr>
            <p:ph idx="1"/>
          </p:nvPr>
        </p:nvSpPr>
        <p:spPr/>
        <p:txBody>
          <a:bodyPr>
            <a:normAutofit lnSpcReduction="10000"/>
          </a:bodyPr>
          <a:lstStyle/>
          <a:p>
            <a:r>
              <a:rPr lang="en-US" dirty="0" smtClean="0"/>
              <a:t>Configuration of our simulated system</a:t>
            </a:r>
          </a:p>
          <a:p>
            <a:pPr lvl="1"/>
            <a:r>
              <a:rPr lang="en-US" sz="2600" dirty="0" smtClean="0"/>
              <a:t>4 cores</a:t>
            </a:r>
          </a:p>
          <a:p>
            <a:pPr lvl="1"/>
            <a:r>
              <a:rPr lang="en-US" sz="2600" dirty="0" smtClean="0"/>
              <a:t>1 channel, 8 banks/channel</a:t>
            </a:r>
          </a:p>
          <a:p>
            <a:pPr lvl="1"/>
            <a:r>
              <a:rPr lang="en-US" sz="2600" dirty="0" smtClean="0"/>
              <a:t>DDR3 1066 DRAM </a:t>
            </a:r>
          </a:p>
          <a:p>
            <a:pPr lvl="1"/>
            <a:r>
              <a:rPr lang="en-US" sz="2600" dirty="0" smtClean="0"/>
              <a:t>512 KB private cache/core</a:t>
            </a:r>
          </a:p>
          <a:p>
            <a:pPr>
              <a:buNone/>
            </a:pPr>
            <a:endParaRPr lang="en-US" dirty="0" smtClean="0"/>
          </a:p>
          <a:p>
            <a:r>
              <a:rPr lang="en-US" dirty="0" smtClean="0"/>
              <a:t>Workloads</a:t>
            </a:r>
          </a:p>
          <a:p>
            <a:pPr lvl="1"/>
            <a:r>
              <a:rPr lang="en-US" sz="2600" dirty="0" smtClean="0"/>
              <a:t>SPEC CPU2006 </a:t>
            </a:r>
          </a:p>
          <a:p>
            <a:pPr lvl="1"/>
            <a:r>
              <a:rPr lang="en-US" sz="2600" dirty="0" smtClean="0"/>
              <a:t>300 multi programmed workloads</a:t>
            </a:r>
          </a:p>
          <a:p>
            <a:pPr>
              <a:buFontTx/>
              <a:buNone/>
            </a:pPr>
            <a:endParaRPr lang="en-US" dirty="0" smtClean="0"/>
          </a:p>
        </p:txBody>
      </p:sp>
      <p:sp>
        <p:nvSpPr>
          <p:cNvPr id="5" name="Slide Number Placeholder 4"/>
          <p:cNvSpPr>
            <a:spLocks noGrp="1"/>
          </p:cNvSpPr>
          <p:nvPr>
            <p:ph type="sldNum" sz="quarter" idx="12"/>
          </p:nvPr>
        </p:nvSpPr>
        <p:spPr/>
        <p:txBody>
          <a:bodyPr/>
          <a:lstStyle/>
          <a:p>
            <a:fld id="{2CF4AA75-1AE0-4593-99DD-33F3F40BED72}" type="slidenum">
              <a:rPr lang="en-US" smtClean="0"/>
              <a:pPr/>
              <a:t>36</a:t>
            </a:fld>
            <a:endParaRPr lang="en-US"/>
          </a:p>
        </p:txBody>
      </p:sp>
      <p:pic>
        <p:nvPicPr>
          <p:cNvPr id="6" name="~PP1894.WAV">
            <a:hlinkClick r:id="" action="ppaction://media"/>
          </p:cNvPr>
          <p:cNvPicPr>
            <a:picLocks noRot="1" noChangeAspect="1"/>
          </p:cNvPicPr>
          <p:nvPr>
            <a:wavAudioFile r:embed="rId1" name="~PP1894.WAV"/>
          </p:nvPr>
        </p:nvPicPr>
        <p:blipFill>
          <a:blip r:embed="rId4" cstate="print"/>
          <a:stretch>
            <a:fillRect/>
          </a:stretch>
        </p:blipFill>
        <p:spPr>
          <a:xfrm>
            <a:off x="8696325" y="6410325"/>
            <a:ext cx="304800" cy="304800"/>
          </a:xfrm>
          <a:prstGeom prst="rect">
            <a:avLst/>
          </a:prstGeom>
        </p:spPr>
      </p:pic>
    </p:spTree>
  </p:cSld>
  <p:clrMapOvr>
    <a:masterClrMapping/>
  </p:clrMapOvr>
  <p:transition advTm="225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Quantitative Comparison</a:t>
            </a:r>
            <a:endParaRPr lang="en-US" dirty="0"/>
          </a:p>
        </p:txBody>
      </p:sp>
      <p:graphicFrame>
        <p:nvGraphicFramePr>
          <p:cNvPr id="11" name="Chart 10"/>
          <p:cNvGraphicFramePr/>
          <p:nvPr/>
        </p:nvGraphicFramePr>
        <p:xfrm>
          <a:off x="642910" y="2190720"/>
          <a:ext cx="8072494" cy="4286280"/>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7"/>
          <p:cNvSpPr txBox="1">
            <a:spLocks noChangeArrowheads="1"/>
          </p:cNvSpPr>
          <p:nvPr/>
        </p:nvSpPr>
        <p:spPr bwMode="auto">
          <a:xfrm>
            <a:off x="2587639" y="1476340"/>
            <a:ext cx="3984625" cy="708025"/>
          </a:xfrm>
          <a:prstGeom prst="rect">
            <a:avLst/>
          </a:prstGeom>
          <a:noFill/>
          <a:ln w="9525">
            <a:noFill/>
            <a:miter lim="800000"/>
            <a:headEnd/>
            <a:tailEnd/>
          </a:ln>
        </p:spPr>
        <p:txBody>
          <a:bodyPr>
            <a:spAutoFit/>
          </a:bodyPr>
          <a:lstStyle/>
          <a:p>
            <a:pPr algn="ctr"/>
            <a:r>
              <a:rPr lang="en-US" sz="2000" dirty="0"/>
              <a:t>SPEC CPU 2006 application</a:t>
            </a:r>
          </a:p>
          <a:p>
            <a:pPr algn="ctr"/>
            <a:r>
              <a:rPr lang="en-US" sz="2000" dirty="0"/>
              <a:t>leslie3d</a:t>
            </a:r>
          </a:p>
        </p:txBody>
      </p:sp>
      <p:sp>
        <p:nvSpPr>
          <p:cNvPr id="6" name="Rectangle 5"/>
          <p:cNvSpPr/>
          <p:nvPr/>
        </p:nvSpPr>
        <p:spPr>
          <a:xfrm>
            <a:off x="7358082" y="4119546"/>
            <a:ext cx="1500198" cy="857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58082" y="4619612"/>
            <a:ext cx="1500198" cy="857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2CF4AA75-1AE0-4593-99DD-33F3F40BED72}" type="slidenum">
              <a:rPr lang="en-US" smtClean="0"/>
              <a:pPr/>
              <a:t>37</a:t>
            </a:fld>
            <a:endParaRPr lang="en-US"/>
          </a:p>
        </p:txBody>
      </p:sp>
      <p:pic>
        <p:nvPicPr>
          <p:cNvPr id="9" name="~PP246.WAV">
            <a:hlinkClick r:id="" action="ppaction://media"/>
          </p:cNvPr>
          <p:cNvPicPr>
            <a:picLocks noRot="1" noChangeAspect="1"/>
          </p:cNvPicPr>
          <p:nvPr>
            <a:wavAudioFile r:embed="rId2" name="~PP246.WAV"/>
          </p:nvPr>
        </p:nvPicPr>
        <p:blipFill>
          <a:blip r:embed="rId6" cstate="print"/>
          <a:stretch>
            <a:fillRect/>
          </a:stretch>
        </p:blipFill>
        <p:spPr>
          <a:xfrm>
            <a:off x="8696325" y="6410325"/>
            <a:ext cx="304800" cy="304800"/>
          </a:xfrm>
          <a:prstGeom prst="rect">
            <a:avLst/>
          </a:prstGeom>
        </p:spPr>
      </p:pic>
    </p:spTree>
    <p:custDataLst>
      <p:tags r:id="rId1"/>
    </p:custDataLst>
  </p:cSld>
  <p:clrMapOvr>
    <a:masterClrMapping/>
  </p:clrMapOvr>
  <p:transition advTm="256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graphicEl>
                                              <a:chart seriesIdx="-3" categoryIdx="-3" bldStep="gridLegend"/>
                                            </p:graphicEl>
                                          </p:spTgt>
                                        </p:tgtEl>
                                        <p:attrNameLst>
                                          <p:attrName>style.visibility</p:attrName>
                                        </p:attrNameLst>
                                      </p:cBhvr>
                                      <p:to>
                                        <p:strVal val="visible"/>
                                      </p:to>
                                    </p:set>
                                    <p:animEffect transition="in" filter="fade">
                                      <p:cBhvr>
                                        <p:cTn id="11" dur="1000"/>
                                        <p:tgtEl>
                                          <p:spTgt spid="11">
                                            <p:graphicEl>
                                              <a:chart seriesIdx="-3" categoryIdx="-3" bldStep="gridLegend"/>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graphicEl>
                                              <a:chart seriesIdx="0" categoryIdx="-4" bldStep="series"/>
                                            </p:graphicEl>
                                          </p:spTgt>
                                        </p:tgtEl>
                                        <p:attrNameLst>
                                          <p:attrName>style.visibility</p:attrName>
                                        </p:attrNameLst>
                                      </p:cBhvr>
                                      <p:to>
                                        <p:strVal val="visible"/>
                                      </p:to>
                                    </p:set>
                                    <p:animEffect transition="in" filter="fade">
                                      <p:cBhvr>
                                        <p:cTn id="16" dur="1000"/>
                                        <p:tgtEl>
                                          <p:spTgt spid="11">
                                            <p:graphicEl>
                                              <a:chart seriesIdx="0" categoryIdx="-4" bldStep="series"/>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1">
                                            <p:graphicEl>
                                              <a:chart seriesIdx="1" categoryIdx="-4" bldStep="series"/>
                                            </p:graphicEl>
                                          </p:spTgt>
                                        </p:tgtEl>
                                        <p:attrNameLst>
                                          <p:attrName>style.visibility</p:attrName>
                                        </p:attrNameLst>
                                      </p:cBhvr>
                                      <p:to>
                                        <p:strVal val="visible"/>
                                      </p:to>
                                    </p:set>
                                    <p:animEffect transition="in" filter="fade">
                                      <p:cBhvr>
                                        <p:cTn id="23" dur="1000"/>
                                        <p:tgtEl>
                                          <p:spTgt spid="11">
                                            <p:graphicEl>
                                              <a:chart seriesIdx="1" categoryIdx="-4" bldStep="series"/>
                                            </p:graphicEl>
                                          </p:spTgt>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7"/>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11">
                                            <p:graphicEl>
                                              <a:chart seriesIdx="2" categoryIdx="-4" bldStep="series"/>
                                            </p:graphicEl>
                                          </p:spTgt>
                                        </p:tgtEl>
                                        <p:attrNameLst>
                                          <p:attrName>style.visibility</p:attrName>
                                        </p:attrNameLst>
                                      </p:cBhvr>
                                      <p:to>
                                        <p:strVal val="visible"/>
                                      </p:to>
                                    </p:set>
                                    <p:animEffect transition="in" filter="fade">
                                      <p:cBhvr>
                                        <p:cTn id="32" dur="1000"/>
                                        <p:tgtEl>
                                          <p:spTgt spid="11">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3" fill="hold" display="0">
                  <p:stCondLst>
                    <p:cond delay="indefinite"/>
                  </p:stCondLst>
                  <p:endCondLst>
                    <p:cond evt="onPrev" delay="0">
                      <p:tgtEl>
                        <p:sldTgt/>
                      </p:tgtEl>
                    </p:cond>
                    <p:cond evt="onStopAudio" delay="0">
                      <p:tgtEl>
                        <p:sldTgt/>
                      </p:tgtEl>
                    </p:cond>
                  </p:endCondLst>
                </p:cTn>
                <p:tgtEl>
                  <p:spTgt spid="9"/>
                </p:tgtEl>
              </p:cMediaNode>
            </p:audio>
          </p:childTnLst>
        </p:cTn>
      </p:par>
    </p:tnLst>
    <p:bldLst>
      <p:bldGraphic spid="11" grpId="0">
        <p:bldSub>
          <a:bldChart bld="series"/>
        </p:bldSub>
      </p:bldGraphic>
      <p:bldP spid="6" grpId="0" animBg="1"/>
      <p:bldP spid="7" grpId="0" animBg="1"/>
      <p:bldP spid="7"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to STFM</a:t>
            </a:r>
            <a:endParaRPr lang="en-US" dirty="0"/>
          </a:p>
        </p:txBody>
      </p:sp>
      <p:sp>
        <p:nvSpPr>
          <p:cNvPr id="9" name="TextBox 8"/>
          <p:cNvSpPr txBox="1"/>
          <p:nvPr/>
        </p:nvSpPr>
        <p:spPr>
          <a:xfrm>
            <a:off x="1000100" y="3653694"/>
            <a:ext cx="1571636" cy="369332"/>
          </a:xfrm>
          <a:prstGeom prst="rect">
            <a:avLst/>
          </a:prstGeom>
          <a:noFill/>
        </p:spPr>
        <p:txBody>
          <a:bodyPr wrap="square" rtlCol="0">
            <a:spAutoFit/>
          </a:bodyPr>
          <a:lstStyle/>
          <a:p>
            <a:pPr algn="ctr"/>
            <a:r>
              <a:rPr lang="en-US" dirty="0" err="1" smtClean="0"/>
              <a:t>cactusADM</a:t>
            </a:r>
            <a:endParaRPr lang="en-US" dirty="0"/>
          </a:p>
        </p:txBody>
      </p:sp>
      <p:graphicFrame>
        <p:nvGraphicFramePr>
          <p:cNvPr id="11" name="Chart 10"/>
          <p:cNvGraphicFramePr/>
          <p:nvPr/>
        </p:nvGraphicFramePr>
        <p:xfrm>
          <a:off x="-142908" y="1495388"/>
          <a:ext cx="3357586" cy="228601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p:cNvGraphicFramePr/>
          <p:nvPr/>
        </p:nvGraphicFramePr>
        <p:xfrm>
          <a:off x="2786050" y="1494290"/>
          <a:ext cx="3357586" cy="2286016"/>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p:cNvSpPr txBox="1"/>
          <p:nvPr/>
        </p:nvSpPr>
        <p:spPr>
          <a:xfrm>
            <a:off x="3913892" y="3653694"/>
            <a:ext cx="1571636" cy="369332"/>
          </a:xfrm>
          <a:prstGeom prst="rect">
            <a:avLst/>
          </a:prstGeom>
          <a:noFill/>
        </p:spPr>
        <p:txBody>
          <a:bodyPr wrap="square" rtlCol="0">
            <a:spAutoFit/>
          </a:bodyPr>
          <a:lstStyle/>
          <a:p>
            <a:pPr algn="ctr"/>
            <a:r>
              <a:rPr lang="en-US" dirty="0" err="1" smtClean="0"/>
              <a:t>GemsFDTD</a:t>
            </a:r>
            <a:endParaRPr lang="en-US" dirty="0" smtClean="0"/>
          </a:p>
        </p:txBody>
      </p:sp>
      <p:graphicFrame>
        <p:nvGraphicFramePr>
          <p:cNvPr id="16" name="Chart 15"/>
          <p:cNvGraphicFramePr/>
          <p:nvPr/>
        </p:nvGraphicFramePr>
        <p:xfrm>
          <a:off x="5694232" y="1477181"/>
          <a:ext cx="3528598" cy="2300294"/>
        </p:xfrm>
        <a:graphic>
          <a:graphicData uri="http://schemas.openxmlformats.org/drawingml/2006/chart">
            <c:chart xmlns:c="http://schemas.openxmlformats.org/drawingml/2006/chart" xmlns:r="http://schemas.openxmlformats.org/officeDocument/2006/relationships" r:id="rId7"/>
          </a:graphicData>
        </a:graphic>
      </p:graphicFrame>
      <p:sp>
        <p:nvSpPr>
          <p:cNvPr id="17" name="TextBox 16"/>
          <p:cNvSpPr txBox="1"/>
          <p:nvPr/>
        </p:nvSpPr>
        <p:spPr>
          <a:xfrm>
            <a:off x="6957162" y="3668590"/>
            <a:ext cx="1479882" cy="369332"/>
          </a:xfrm>
          <a:prstGeom prst="rect">
            <a:avLst/>
          </a:prstGeom>
          <a:noFill/>
        </p:spPr>
        <p:txBody>
          <a:bodyPr wrap="square" rtlCol="0">
            <a:spAutoFit/>
          </a:bodyPr>
          <a:lstStyle/>
          <a:p>
            <a:pPr algn="ctr"/>
            <a:r>
              <a:rPr lang="en-US" dirty="0" err="1" smtClean="0"/>
              <a:t>soplex</a:t>
            </a:r>
            <a:endParaRPr lang="en-US" dirty="0" smtClean="0"/>
          </a:p>
        </p:txBody>
      </p:sp>
      <p:graphicFrame>
        <p:nvGraphicFramePr>
          <p:cNvPr id="19" name="Chart 18"/>
          <p:cNvGraphicFramePr/>
          <p:nvPr/>
        </p:nvGraphicFramePr>
        <p:xfrm>
          <a:off x="-142908" y="4197890"/>
          <a:ext cx="3357586" cy="2286016"/>
        </p:xfrm>
        <a:graphic>
          <a:graphicData uri="http://schemas.openxmlformats.org/drawingml/2006/chart">
            <c:chart xmlns:c="http://schemas.openxmlformats.org/drawingml/2006/chart" xmlns:r="http://schemas.openxmlformats.org/officeDocument/2006/relationships" r:id="rId8"/>
          </a:graphicData>
        </a:graphic>
      </p:graphicFrame>
      <p:sp>
        <p:nvSpPr>
          <p:cNvPr id="20" name="TextBox 19"/>
          <p:cNvSpPr txBox="1"/>
          <p:nvPr/>
        </p:nvSpPr>
        <p:spPr>
          <a:xfrm>
            <a:off x="997752" y="6341030"/>
            <a:ext cx="1571636" cy="369332"/>
          </a:xfrm>
          <a:prstGeom prst="rect">
            <a:avLst/>
          </a:prstGeom>
          <a:noFill/>
        </p:spPr>
        <p:txBody>
          <a:bodyPr wrap="square" rtlCol="0">
            <a:spAutoFit/>
          </a:bodyPr>
          <a:lstStyle/>
          <a:p>
            <a:pPr algn="ctr"/>
            <a:r>
              <a:rPr lang="en-US" dirty="0" err="1" smtClean="0"/>
              <a:t>wrf</a:t>
            </a:r>
            <a:endParaRPr lang="en-US" dirty="0"/>
          </a:p>
        </p:txBody>
      </p:sp>
      <p:graphicFrame>
        <p:nvGraphicFramePr>
          <p:cNvPr id="22" name="Chart 21"/>
          <p:cNvGraphicFramePr/>
          <p:nvPr/>
        </p:nvGraphicFramePr>
        <p:xfrm>
          <a:off x="2786050" y="4210032"/>
          <a:ext cx="3357586" cy="2286016"/>
        </p:xfrm>
        <a:graphic>
          <a:graphicData uri="http://schemas.openxmlformats.org/drawingml/2006/chart">
            <c:chart xmlns:c="http://schemas.openxmlformats.org/drawingml/2006/chart" xmlns:r="http://schemas.openxmlformats.org/officeDocument/2006/relationships" r:id="rId9"/>
          </a:graphicData>
        </a:graphic>
      </p:graphicFrame>
      <p:sp>
        <p:nvSpPr>
          <p:cNvPr id="23" name="TextBox 22"/>
          <p:cNvSpPr txBox="1"/>
          <p:nvPr/>
        </p:nvSpPr>
        <p:spPr>
          <a:xfrm>
            <a:off x="3929058" y="6341030"/>
            <a:ext cx="1571636" cy="369332"/>
          </a:xfrm>
          <a:prstGeom prst="rect">
            <a:avLst/>
          </a:prstGeom>
          <a:noFill/>
        </p:spPr>
        <p:txBody>
          <a:bodyPr wrap="square" rtlCol="0">
            <a:spAutoFit/>
          </a:bodyPr>
          <a:lstStyle/>
          <a:p>
            <a:pPr algn="ctr"/>
            <a:r>
              <a:rPr lang="en-US" dirty="0" err="1" smtClean="0"/>
              <a:t>calculix</a:t>
            </a:r>
            <a:endParaRPr lang="en-US" dirty="0"/>
          </a:p>
        </p:txBody>
      </p:sp>
      <p:graphicFrame>
        <p:nvGraphicFramePr>
          <p:cNvPr id="25" name="Chart 24"/>
          <p:cNvGraphicFramePr/>
          <p:nvPr/>
        </p:nvGraphicFramePr>
        <p:xfrm>
          <a:off x="5668335" y="4210032"/>
          <a:ext cx="3557832" cy="2300084"/>
        </p:xfrm>
        <a:graphic>
          <a:graphicData uri="http://schemas.openxmlformats.org/drawingml/2006/chart">
            <c:chart xmlns:c="http://schemas.openxmlformats.org/drawingml/2006/chart" xmlns:r="http://schemas.openxmlformats.org/officeDocument/2006/relationships" r:id="rId10"/>
          </a:graphicData>
        </a:graphic>
      </p:graphicFrame>
      <p:sp>
        <p:nvSpPr>
          <p:cNvPr id="26" name="TextBox 25"/>
          <p:cNvSpPr txBox="1"/>
          <p:nvPr/>
        </p:nvSpPr>
        <p:spPr>
          <a:xfrm>
            <a:off x="6940151" y="6341030"/>
            <a:ext cx="1571636" cy="369332"/>
          </a:xfrm>
          <a:prstGeom prst="rect">
            <a:avLst/>
          </a:prstGeom>
          <a:noFill/>
        </p:spPr>
        <p:txBody>
          <a:bodyPr wrap="square" rtlCol="0">
            <a:spAutoFit/>
          </a:bodyPr>
          <a:lstStyle/>
          <a:p>
            <a:pPr algn="ctr"/>
            <a:r>
              <a:rPr lang="en-US" dirty="0" err="1" smtClean="0"/>
              <a:t>povray</a:t>
            </a:r>
            <a:endParaRPr lang="en-US" dirty="0"/>
          </a:p>
        </p:txBody>
      </p:sp>
      <p:sp>
        <p:nvSpPr>
          <p:cNvPr id="29" name="Rectangle 28"/>
          <p:cNvSpPr/>
          <p:nvPr/>
        </p:nvSpPr>
        <p:spPr>
          <a:xfrm>
            <a:off x="0" y="1524000"/>
            <a:ext cx="9144000" cy="5334000"/>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a:spLocks noChangeArrowheads="1"/>
          </p:cNvSpPr>
          <p:nvPr/>
        </p:nvSpPr>
        <p:spPr bwMode="auto">
          <a:xfrm>
            <a:off x="594519" y="3118555"/>
            <a:ext cx="7954962" cy="1754326"/>
          </a:xfrm>
          <a:prstGeom prst="rect">
            <a:avLst/>
          </a:prstGeom>
          <a:solidFill>
            <a:schemeClr val="bg1"/>
          </a:solidFill>
          <a:ln w="9525">
            <a:noFill/>
            <a:miter lim="800000"/>
            <a:headEnd/>
            <a:tailEnd/>
          </a:ln>
        </p:spPr>
        <p:txBody>
          <a:bodyPr>
            <a:spAutoFit/>
          </a:bodyPr>
          <a:lstStyle/>
          <a:p>
            <a:pPr algn="ctr"/>
            <a:r>
              <a:rPr lang="en-US" sz="3600" dirty="0">
                <a:solidFill>
                  <a:srgbClr val="C00000"/>
                </a:solidFill>
              </a:rPr>
              <a:t>Average error of MISE: </a:t>
            </a:r>
            <a:r>
              <a:rPr lang="en-US" sz="3600" dirty="0" smtClean="0">
                <a:solidFill>
                  <a:srgbClr val="C00000"/>
                </a:solidFill>
              </a:rPr>
              <a:t>8.2%</a:t>
            </a:r>
            <a:endParaRPr lang="en-US" sz="3600" dirty="0">
              <a:solidFill>
                <a:srgbClr val="C00000"/>
              </a:solidFill>
            </a:endParaRPr>
          </a:p>
          <a:p>
            <a:pPr algn="ctr"/>
            <a:r>
              <a:rPr lang="en-US" sz="3600" dirty="0">
                <a:solidFill>
                  <a:srgbClr val="C00000"/>
                </a:solidFill>
              </a:rPr>
              <a:t>Average error of STFM: </a:t>
            </a:r>
            <a:r>
              <a:rPr lang="en-US" sz="3600" dirty="0" smtClean="0">
                <a:solidFill>
                  <a:srgbClr val="C00000"/>
                </a:solidFill>
              </a:rPr>
              <a:t>29.4%</a:t>
            </a:r>
          </a:p>
          <a:p>
            <a:pPr algn="ctr"/>
            <a:r>
              <a:rPr lang="en-US" sz="3600" dirty="0" smtClean="0">
                <a:solidFill>
                  <a:srgbClr val="C00000"/>
                </a:solidFill>
              </a:rPr>
              <a:t>(across 300 workloads)</a:t>
            </a:r>
            <a:endParaRPr lang="en-US" sz="3600" dirty="0">
              <a:solidFill>
                <a:srgbClr val="C00000"/>
              </a:solidFill>
            </a:endParaRPr>
          </a:p>
        </p:txBody>
      </p:sp>
      <p:sp>
        <p:nvSpPr>
          <p:cNvPr id="21" name="Rounded Rectangle 20"/>
          <p:cNvSpPr/>
          <p:nvPr/>
        </p:nvSpPr>
        <p:spPr>
          <a:xfrm>
            <a:off x="67358" y="1530968"/>
            <a:ext cx="8983505" cy="257176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67358" y="4210032"/>
            <a:ext cx="8983505" cy="257176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lide Number Placeholder 26"/>
          <p:cNvSpPr>
            <a:spLocks noGrp="1"/>
          </p:cNvSpPr>
          <p:nvPr>
            <p:ph type="sldNum" sz="quarter" idx="12"/>
          </p:nvPr>
        </p:nvSpPr>
        <p:spPr>
          <a:xfrm>
            <a:off x="7013030" y="6416675"/>
            <a:ext cx="2133600" cy="365125"/>
          </a:xfrm>
        </p:spPr>
        <p:txBody>
          <a:bodyPr/>
          <a:lstStyle/>
          <a:p>
            <a:fld id="{2CF4AA75-1AE0-4593-99DD-33F3F40BED72}" type="slidenum">
              <a:rPr lang="en-US" smtClean="0"/>
              <a:pPr/>
              <a:t>38</a:t>
            </a:fld>
            <a:endParaRPr lang="en-US"/>
          </a:p>
        </p:txBody>
      </p:sp>
      <p:pic>
        <p:nvPicPr>
          <p:cNvPr id="28" name="~PP2293.WAV">
            <a:hlinkClick r:id="" action="ppaction://media"/>
          </p:cNvPr>
          <p:cNvPicPr>
            <a:picLocks noRot="1" noChangeAspect="1"/>
          </p:cNvPicPr>
          <p:nvPr>
            <a:wavAudioFile r:embed="rId2" name="~PP2293.WAV"/>
          </p:nvPr>
        </p:nvPicPr>
        <p:blipFill>
          <a:blip r:embed="rId11" cstate="print"/>
          <a:stretch>
            <a:fillRect/>
          </a:stretch>
        </p:blipFill>
        <p:spPr>
          <a:xfrm>
            <a:off x="8696325" y="6410325"/>
            <a:ext cx="304800" cy="304800"/>
          </a:xfrm>
          <a:prstGeom prst="rect">
            <a:avLst/>
          </a:prstGeom>
        </p:spPr>
      </p:pic>
    </p:spTree>
    <p:custDataLst>
      <p:tags r:id="rId1"/>
    </p:custDataLst>
  </p:cSld>
  <p:clrMapOvr>
    <a:masterClrMapping/>
  </p:clrMapOvr>
  <p:transition advTm="297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24"/>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1">
                                            <p:graphicEl>
                                              <a:chart seriesIdx="0" categoryIdx="-4" bldStep="series"/>
                                            </p:graphicEl>
                                          </p:spTgt>
                                        </p:tgtEl>
                                        <p:attrNameLst>
                                          <p:attrName>style.visibility</p:attrName>
                                        </p:attrNameLst>
                                      </p:cBhvr>
                                      <p:to>
                                        <p:strVal val="visible"/>
                                      </p:to>
                                    </p:set>
                                    <p:animEffect transition="in" filter="fade">
                                      <p:cBhvr>
                                        <p:cTn id="23" dur="500"/>
                                        <p:tgtEl>
                                          <p:spTgt spid="11">
                                            <p:graphicEl>
                                              <a:chart seriesIdx="0" categoryIdx="-4" bldStep="series"/>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graphicEl>
                                              <a:chart seriesIdx="0" categoryIdx="-4" bldStep="series"/>
                                            </p:graphicEl>
                                          </p:spTgt>
                                        </p:tgtEl>
                                        <p:attrNameLst>
                                          <p:attrName>style.visibility</p:attrName>
                                        </p:attrNameLst>
                                      </p:cBhvr>
                                      <p:to>
                                        <p:strVal val="visible"/>
                                      </p:to>
                                    </p:set>
                                    <p:animEffect transition="in" filter="fade">
                                      <p:cBhvr>
                                        <p:cTn id="26" dur="500"/>
                                        <p:tgtEl>
                                          <p:spTgt spid="13">
                                            <p:graphicEl>
                                              <a:chart seriesIdx="0" categoryIdx="-4" bldStep="series"/>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graphicEl>
                                              <a:chart seriesIdx="0" categoryIdx="-4" bldStep="series"/>
                                            </p:graphicEl>
                                          </p:spTgt>
                                        </p:tgtEl>
                                        <p:attrNameLst>
                                          <p:attrName>style.visibility</p:attrName>
                                        </p:attrNameLst>
                                      </p:cBhvr>
                                      <p:to>
                                        <p:strVal val="visible"/>
                                      </p:to>
                                    </p:set>
                                    <p:animEffect transition="in" filter="fade">
                                      <p:cBhvr>
                                        <p:cTn id="29" dur="500"/>
                                        <p:tgtEl>
                                          <p:spTgt spid="16">
                                            <p:graphicEl>
                                              <a:chart seriesIdx="0" categoryIdx="-4" bldStep="series"/>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graphicEl>
                                              <a:chart seriesIdx="0" categoryIdx="-4" bldStep="series"/>
                                            </p:graphicEl>
                                          </p:spTgt>
                                        </p:tgtEl>
                                        <p:attrNameLst>
                                          <p:attrName>style.visibility</p:attrName>
                                        </p:attrNameLst>
                                      </p:cBhvr>
                                      <p:to>
                                        <p:strVal val="visible"/>
                                      </p:to>
                                    </p:set>
                                    <p:animEffect transition="in" filter="fade">
                                      <p:cBhvr>
                                        <p:cTn id="32" dur="500"/>
                                        <p:tgtEl>
                                          <p:spTgt spid="19">
                                            <p:graphicEl>
                                              <a:chart seriesIdx="0" categoryIdx="-4" bldStep="series"/>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2">
                                            <p:graphicEl>
                                              <a:chart seriesIdx="0" categoryIdx="-4" bldStep="series"/>
                                            </p:graphicEl>
                                          </p:spTgt>
                                        </p:tgtEl>
                                        <p:attrNameLst>
                                          <p:attrName>style.visibility</p:attrName>
                                        </p:attrNameLst>
                                      </p:cBhvr>
                                      <p:to>
                                        <p:strVal val="visible"/>
                                      </p:to>
                                    </p:set>
                                    <p:animEffect transition="in" filter="fade">
                                      <p:cBhvr>
                                        <p:cTn id="35" dur="500"/>
                                        <p:tgtEl>
                                          <p:spTgt spid="22">
                                            <p:graphicEl>
                                              <a:chart seriesIdx="0" categoryIdx="-4" bldStep="series"/>
                                            </p:graphic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5">
                                            <p:graphicEl>
                                              <a:chart seriesIdx="0" categoryIdx="-4" bldStep="series"/>
                                            </p:graphicEl>
                                          </p:spTgt>
                                        </p:tgtEl>
                                        <p:attrNameLst>
                                          <p:attrName>style.visibility</p:attrName>
                                        </p:attrNameLst>
                                      </p:cBhvr>
                                      <p:to>
                                        <p:strVal val="visible"/>
                                      </p:to>
                                    </p:set>
                                    <p:animEffect transition="in" filter="fade">
                                      <p:cBhvr>
                                        <p:cTn id="38" dur="500"/>
                                        <p:tgtEl>
                                          <p:spTgt spid="25">
                                            <p:graphicEl>
                                              <a:chart seriesIdx="0" categoryIdx="-4" bldStep="series"/>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graphicEl>
                                              <a:chart seriesIdx="1" categoryIdx="-4" bldStep="series"/>
                                            </p:graphicEl>
                                          </p:spTgt>
                                        </p:tgtEl>
                                        <p:attrNameLst>
                                          <p:attrName>style.visibility</p:attrName>
                                        </p:attrNameLst>
                                      </p:cBhvr>
                                      <p:to>
                                        <p:strVal val="visible"/>
                                      </p:to>
                                    </p:set>
                                    <p:animEffect transition="in" filter="fade">
                                      <p:cBhvr>
                                        <p:cTn id="43" dur="500"/>
                                        <p:tgtEl>
                                          <p:spTgt spid="11">
                                            <p:graphicEl>
                                              <a:chart seriesIdx="1" categoryIdx="-4" bldStep="series"/>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3">
                                            <p:graphicEl>
                                              <a:chart seriesIdx="1" categoryIdx="-4" bldStep="series"/>
                                            </p:graphicEl>
                                          </p:spTgt>
                                        </p:tgtEl>
                                        <p:attrNameLst>
                                          <p:attrName>style.visibility</p:attrName>
                                        </p:attrNameLst>
                                      </p:cBhvr>
                                      <p:to>
                                        <p:strVal val="visible"/>
                                      </p:to>
                                    </p:set>
                                    <p:animEffect transition="in" filter="fade">
                                      <p:cBhvr>
                                        <p:cTn id="46" dur="500"/>
                                        <p:tgtEl>
                                          <p:spTgt spid="13">
                                            <p:graphicEl>
                                              <a:chart seriesIdx="1" categoryIdx="-4" bldStep="series"/>
                                            </p:graphic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graphicEl>
                                              <a:chart seriesIdx="1" categoryIdx="-4" bldStep="series"/>
                                            </p:graphicEl>
                                          </p:spTgt>
                                        </p:tgtEl>
                                        <p:attrNameLst>
                                          <p:attrName>style.visibility</p:attrName>
                                        </p:attrNameLst>
                                      </p:cBhvr>
                                      <p:to>
                                        <p:strVal val="visible"/>
                                      </p:to>
                                    </p:set>
                                    <p:animEffect transition="in" filter="fade">
                                      <p:cBhvr>
                                        <p:cTn id="49" dur="500"/>
                                        <p:tgtEl>
                                          <p:spTgt spid="16">
                                            <p:graphicEl>
                                              <a:chart seriesIdx="1" categoryIdx="-4" bldStep="series"/>
                                            </p:graphic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9">
                                            <p:graphicEl>
                                              <a:chart seriesIdx="1" categoryIdx="-4" bldStep="series"/>
                                            </p:graphicEl>
                                          </p:spTgt>
                                        </p:tgtEl>
                                        <p:attrNameLst>
                                          <p:attrName>style.visibility</p:attrName>
                                        </p:attrNameLst>
                                      </p:cBhvr>
                                      <p:to>
                                        <p:strVal val="visible"/>
                                      </p:to>
                                    </p:set>
                                    <p:animEffect transition="in" filter="fade">
                                      <p:cBhvr>
                                        <p:cTn id="52" dur="500"/>
                                        <p:tgtEl>
                                          <p:spTgt spid="19">
                                            <p:graphicEl>
                                              <a:chart seriesIdx="1" categoryIdx="-4" bldStep="series"/>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graphicEl>
                                              <a:chart seriesIdx="1" categoryIdx="-4" bldStep="series"/>
                                            </p:graphicEl>
                                          </p:spTgt>
                                        </p:tgtEl>
                                        <p:attrNameLst>
                                          <p:attrName>style.visibility</p:attrName>
                                        </p:attrNameLst>
                                      </p:cBhvr>
                                      <p:to>
                                        <p:strVal val="visible"/>
                                      </p:to>
                                    </p:set>
                                    <p:animEffect transition="in" filter="fade">
                                      <p:cBhvr>
                                        <p:cTn id="55" dur="500"/>
                                        <p:tgtEl>
                                          <p:spTgt spid="22">
                                            <p:graphicEl>
                                              <a:chart seriesIdx="1" categoryIdx="-4" bldStep="series"/>
                                            </p:graphic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graphicEl>
                                              <a:chart seriesIdx="1" categoryIdx="-4" bldStep="series"/>
                                            </p:graphicEl>
                                          </p:spTgt>
                                        </p:tgtEl>
                                        <p:attrNameLst>
                                          <p:attrName>style.visibility</p:attrName>
                                        </p:attrNameLst>
                                      </p:cBhvr>
                                      <p:to>
                                        <p:strVal val="visible"/>
                                      </p:to>
                                    </p:set>
                                    <p:animEffect transition="in" filter="fade">
                                      <p:cBhvr>
                                        <p:cTn id="58" dur="500"/>
                                        <p:tgtEl>
                                          <p:spTgt spid="25">
                                            <p:graphicEl>
                                              <a:chart seriesIdx="1" categoryIdx="-4" bldStep="series"/>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1">
                                            <p:graphicEl>
                                              <a:chart seriesIdx="2" categoryIdx="-4" bldStep="series"/>
                                            </p:graphicEl>
                                          </p:spTgt>
                                        </p:tgtEl>
                                        <p:attrNameLst>
                                          <p:attrName>style.visibility</p:attrName>
                                        </p:attrNameLst>
                                      </p:cBhvr>
                                      <p:to>
                                        <p:strVal val="visible"/>
                                      </p:to>
                                    </p:set>
                                    <p:animEffect transition="in" filter="fade">
                                      <p:cBhvr>
                                        <p:cTn id="63" dur="500"/>
                                        <p:tgtEl>
                                          <p:spTgt spid="11">
                                            <p:graphicEl>
                                              <a:chart seriesIdx="2" categoryIdx="-4" bldStep="series"/>
                                            </p:graphic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3">
                                            <p:graphicEl>
                                              <a:chart seriesIdx="2" categoryIdx="-4" bldStep="series"/>
                                            </p:graphicEl>
                                          </p:spTgt>
                                        </p:tgtEl>
                                        <p:attrNameLst>
                                          <p:attrName>style.visibility</p:attrName>
                                        </p:attrNameLst>
                                      </p:cBhvr>
                                      <p:to>
                                        <p:strVal val="visible"/>
                                      </p:to>
                                    </p:set>
                                    <p:animEffect transition="in" filter="fade">
                                      <p:cBhvr>
                                        <p:cTn id="66" dur="500"/>
                                        <p:tgtEl>
                                          <p:spTgt spid="13">
                                            <p:graphicEl>
                                              <a:chart seriesIdx="2" categoryIdx="-4" bldStep="series"/>
                                            </p:graphicEl>
                                          </p:spTgt>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6">
                                            <p:graphicEl>
                                              <a:chart seriesIdx="2" categoryIdx="-4" bldStep="series"/>
                                            </p:graphicEl>
                                          </p:spTgt>
                                        </p:tgtEl>
                                        <p:attrNameLst>
                                          <p:attrName>style.visibility</p:attrName>
                                        </p:attrNameLst>
                                      </p:cBhvr>
                                      <p:to>
                                        <p:strVal val="visible"/>
                                      </p:to>
                                    </p:set>
                                    <p:animEffect transition="in" filter="fade">
                                      <p:cBhvr>
                                        <p:cTn id="69" dur="500"/>
                                        <p:tgtEl>
                                          <p:spTgt spid="16">
                                            <p:graphicEl>
                                              <a:chart seriesIdx="2" categoryIdx="-4" bldStep="series"/>
                                            </p:graphicEl>
                                          </p:spTgt>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9">
                                            <p:graphicEl>
                                              <a:chart seriesIdx="2" categoryIdx="-4" bldStep="series"/>
                                            </p:graphicEl>
                                          </p:spTgt>
                                        </p:tgtEl>
                                        <p:attrNameLst>
                                          <p:attrName>style.visibility</p:attrName>
                                        </p:attrNameLst>
                                      </p:cBhvr>
                                      <p:to>
                                        <p:strVal val="visible"/>
                                      </p:to>
                                    </p:set>
                                    <p:animEffect transition="in" filter="fade">
                                      <p:cBhvr>
                                        <p:cTn id="72" dur="500"/>
                                        <p:tgtEl>
                                          <p:spTgt spid="19">
                                            <p:graphicEl>
                                              <a:chart seriesIdx="2" categoryIdx="-4" bldStep="series"/>
                                            </p:graphicEl>
                                          </p:spTgt>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2">
                                            <p:graphicEl>
                                              <a:chart seriesIdx="2" categoryIdx="-4" bldStep="series"/>
                                            </p:graphicEl>
                                          </p:spTgt>
                                        </p:tgtEl>
                                        <p:attrNameLst>
                                          <p:attrName>style.visibility</p:attrName>
                                        </p:attrNameLst>
                                      </p:cBhvr>
                                      <p:to>
                                        <p:strVal val="visible"/>
                                      </p:to>
                                    </p:set>
                                    <p:animEffect transition="in" filter="fade">
                                      <p:cBhvr>
                                        <p:cTn id="75" dur="500"/>
                                        <p:tgtEl>
                                          <p:spTgt spid="22">
                                            <p:graphicEl>
                                              <a:chart seriesIdx="2" categoryIdx="-4" bldStep="series"/>
                                            </p:graphicEl>
                                          </p:spTgt>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5">
                                            <p:graphicEl>
                                              <a:chart seriesIdx="2" categoryIdx="-4" bldStep="series"/>
                                            </p:graphicEl>
                                          </p:spTgt>
                                        </p:tgtEl>
                                        <p:attrNameLst>
                                          <p:attrName>style.visibility</p:attrName>
                                        </p:attrNameLst>
                                      </p:cBhvr>
                                      <p:to>
                                        <p:strVal val="visible"/>
                                      </p:to>
                                    </p:set>
                                    <p:animEffect transition="in" filter="fade">
                                      <p:cBhvr>
                                        <p:cTn id="78" dur="500"/>
                                        <p:tgtEl>
                                          <p:spTgt spid="25">
                                            <p:graphicEl>
                                              <a:chart seriesIdx="2" categoryIdx="-4" bldStep="series"/>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85" fill="hold" display="0">
                  <p:stCondLst>
                    <p:cond delay="indefinite"/>
                  </p:stCondLst>
                  <p:endCondLst>
                    <p:cond evt="onPrev" delay="0">
                      <p:tgtEl>
                        <p:sldTgt/>
                      </p:tgtEl>
                    </p:cond>
                    <p:cond evt="onStopAudio" delay="0">
                      <p:tgtEl>
                        <p:sldTgt/>
                      </p:tgtEl>
                    </p:cond>
                  </p:endCondLst>
                </p:cTn>
                <p:tgtEl>
                  <p:spTgt spid="28"/>
                </p:tgtEl>
              </p:cMediaNode>
            </p:audio>
          </p:childTnLst>
        </p:cTn>
      </p:par>
    </p:tnLst>
    <p:bldLst>
      <p:bldGraphic spid="11" grpId="0">
        <p:bldSub>
          <a:bldChart bld="series"/>
        </p:bldSub>
      </p:bldGraphic>
      <p:bldGraphic spid="13" grpId="0">
        <p:bldSub>
          <a:bldChart bld="series"/>
        </p:bldSub>
      </p:bldGraphic>
      <p:bldGraphic spid="16" grpId="0">
        <p:bldSub>
          <a:bldChart bld="series"/>
        </p:bldSub>
      </p:bldGraphic>
      <p:bldGraphic spid="19" grpId="0">
        <p:bldSub>
          <a:bldChart bld="series"/>
        </p:bldSub>
      </p:bldGraphic>
      <p:bldGraphic spid="22" grpId="0">
        <p:bldSub>
          <a:bldChart bld="series"/>
        </p:bldSub>
      </p:bldGraphic>
      <p:bldGraphic spid="25" grpId="0">
        <p:bldSub>
          <a:bldChart bld="series"/>
        </p:bldSub>
      </p:bldGraphic>
      <p:bldP spid="29" grpId="0" animBg="1"/>
      <p:bldP spid="30" grpId="0" animBg="1"/>
      <p:bldP spid="21" grpId="0" animBg="1"/>
      <p:bldP spid="21" grpId="1" animBg="1"/>
      <p:bldP spid="24" grpId="0" animBg="1"/>
      <p:bldP spid="24"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Predictability in the Presence of Memory Interference</a:t>
            </a:r>
            <a:endParaRPr lang="en-US" sz="4400" dirty="0"/>
          </a:p>
        </p:txBody>
      </p:sp>
      <p:sp>
        <p:nvSpPr>
          <p:cNvPr id="124" name="Content Placeholder 2"/>
          <p:cNvSpPr>
            <a:spLocks noGrp="1"/>
          </p:cNvSpPr>
          <p:nvPr>
            <p:ph idx="1"/>
          </p:nvPr>
        </p:nvSpPr>
        <p:spPr>
          <a:xfrm>
            <a:off x="214282" y="1365920"/>
            <a:ext cx="8610600" cy="5339680"/>
          </a:xfrm>
        </p:spPr>
        <p:txBody>
          <a:bodyPr/>
          <a:lstStyle/>
          <a:p>
            <a:pPr>
              <a:buNone/>
            </a:pPr>
            <a:r>
              <a:rPr lang="en-US" sz="4000" dirty="0" smtClean="0">
                <a:solidFill>
                  <a:srgbClr val="FF0000"/>
                </a:solidFill>
              </a:rPr>
              <a:t>1.</a:t>
            </a:r>
            <a:r>
              <a:rPr lang="en-US" sz="4000" dirty="0" smtClean="0"/>
              <a:t> </a:t>
            </a:r>
            <a:r>
              <a:rPr lang="en-US" sz="4000" dirty="0" smtClean="0">
                <a:solidFill>
                  <a:srgbClr val="0070C0"/>
                </a:solidFill>
              </a:rPr>
              <a:t>Estimate Slowdown</a:t>
            </a:r>
          </a:p>
          <a:p>
            <a:pPr lvl="1"/>
            <a:r>
              <a:rPr lang="en-US" sz="3400" dirty="0" smtClean="0">
                <a:solidFill>
                  <a:schemeClr val="bg1">
                    <a:lumMod val="75000"/>
                  </a:schemeClr>
                </a:solidFill>
              </a:rPr>
              <a:t>Key Observations</a:t>
            </a:r>
          </a:p>
          <a:p>
            <a:pPr lvl="1"/>
            <a:r>
              <a:rPr lang="en-US" sz="3400" dirty="0" smtClean="0">
                <a:solidFill>
                  <a:schemeClr val="bg1">
                    <a:lumMod val="75000"/>
                  </a:schemeClr>
                </a:solidFill>
              </a:rPr>
              <a:t>MISE Operation: Putting it All Together</a:t>
            </a:r>
          </a:p>
          <a:p>
            <a:pPr lvl="1"/>
            <a:r>
              <a:rPr lang="en-US" sz="3400" dirty="0" smtClean="0">
                <a:solidFill>
                  <a:schemeClr val="bg1">
                    <a:lumMod val="75000"/>
                  </a:schemeClr>
                </a:solidFill>
              </a:rPr>
              <a:t>Evaluating the Model</a:t>
            </a:r>
          </a:p>
          <a:p>
            <a:pPr>
              <a:buNone/>
            </a:pPr>
            <a:r>
              <a:rPr lang="en-US" sz="4000" dirty="0" smtClean="0">
                <a:solidFill>
                  <a:srgbClr val="FF0000"/>
                </a:solidFill>
              </a:rPr>
              <a:t>2.</a:t>
            </a:r>
            <a:r>
              <a:rPr lang="en-US" sz="4000" dirty="0" smtClean="0"/>
              <a:t> </a:t>
            </a:r>
            <a:r>
              <a:rPr lang="en-US" sz="4000" dirty="0" smtClean="0">
                <a:solidFill>
                  <a:srgbClr val="0070C0"/>
                </a:solidFill>
              </a:rPr>
              <a:t>Control Slowdown</a:t>
            </a:r>
          </a:p>
          <a:p>
            <a:pPr lvl="1"/>
            <a:r>
              <a:rPr lang="en-US" sz="3400" dirty="0" smtClean="0"/>
              <a:t>Providing Soft Slowdown Guarantees</a:t>
            </a:r>
          </a:p>
          <a:p>
            <a:pPr lvl="1"/>
            <a:r>
              <a:rPr lang="en-US" sz="3400" dirty="0" smtClean="0">
                <a:solidFill>
                  <a:schemeClr val="bg1">
                    <a:lumMod val="75000"/>
                  </a:schemeClr>
                </a:solidFill>
              </a:rPr>
              <a:t>Minimizing Maximum Slowdown</a:t>
            </a:r>
          </a:p>
          <a:p>
            <a:endParaRPr lang="en-US" dirty="0" smtClean="0"/>
          </a:p>
          <a:p>
            <a:pPr lvl="1"/>
            <a:endParaRPr lang="en-US" dirty="0" smtClean="0"/>
          </a:p>
          <a:p>
            <a:endParaRPr lang="en-US" dirty="0" smtClean="0"/>
          </a:p>
          <a:p>
            <a:pPr lvl="1">
              <a:buFontTx/>
              <a:buNone/>
            </a:pPr>
            <a:endParaRPr lang="en-US" dirty="0" smtClean="0"/>
          </a:p>
          <a:p>
            <a:pPr lvl="1"/>
            <a:endParaRPr lang="en-US" dirty="0" smtClean="0"/>
          </a:p>
          <a:p>
            <a:endParaRPr lang="en-US" dirty="0" smtClean="0"/>
          </a:p>
          <a:p>
            <a:pPr lvl="1"/>
            <a:endParaRPr lang="en-US" dirty="0" smtClean="0"/>
          </a:p>
        </p:txBody>
      </p:sp>
      <p:sp>
        <p:nvSpPr>
          <p:cNvPr id="5" name="Slide Number Placeholder 4"/>
          <p:cNvSpPr>
            <a:spLocks noGrp="1"/>
          </p:cNvSpPr>
          <p:nvPr>
            <p:ph type="sldNum" sz="quarter" idx="12"/>
          </p:nvPr>
        </p:nvSpPr>
        <p:spPr/>
        <p:txBody>
          <a:bodyPr/>
          <a:lstStyle/>
          <a:p>
            <a:fld id="{2CF4AA75-1AE0-4593-99DD-33F3F40BED72}" type="slidenum">
              <a:rPr lang="en-US" smtClean="0"/>
              <a:pPr/>
              <a:t>39</a:t>
            </a:fld>
            <a:endParaRPr lang="en-US"/>
          </a:p>
        </p:txBody>
      </p:sp>
      <p:pic>
        <p:nvPicPr>
          <p:cNvPr id="6" name="~PP2501.WAV">
            <a:hlinkClick r:id="" action="ppaction://media"/>
          </p:cNvPr>
          <p:cNvPicPr>
            <a:picLocks noRot="1" noChangeAspect="1"/>
          </p:cNvPicPr>
          <p:nvPr>
            <a:wavAudioFile r:embed="rId1" name="~PP2501.WAV"/>
          </p:nvPr>
        </p:nvPicPr>
        <p:blipFill>
          <a:blip r:embed="rId4" cstate="print"/>
          <a:stretch>
            <a:fillRect/>
          </a:stretch>
        </p:blipFill>
        <p:spPr>
          <a:xfrm>
            <a:off x="8696325" y="6410325"/>
            <a:ext cx="304800" cy="304800"/>
          </a:xfrm>
          <a:prstGeom prst="rect">
            <a:avLst/>
          </a:prstGeom>
        </p:spPr>
      </p:pic>
    </p:spTree>
  </p:cSld>
  <p:clrMapOvr>
    <a:masterClrMapping/>
  </p:clrMapOvr>
  <p:transition advTm="160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5" name="Slide Number Placeholder 34"/>
          <p:cNvSpPr>
            <a:spLocks noGrp="1"/>
          </p:cNvSpPr>
          <p:nvPr>
            <p:ph type="sldNum" sz="quarter" idx="12"/>
          </p:nvPr>
        </p:nvSpPr>
        <p:spPr/>
        <p:txBody>
          <a:bodyPr/>
          <a:lstStyle/>
          <a:p>
            <a:fld id="{2CF4AA75-1AE0-4593-99DD-33F3F40BED72}" type="slidenum">
              <a:rPr lang="en-US" smtClean="0"/>
              <a:pPr/>
              <a:t>4</a:t>
            </a:fld>
            <a:endParaRPr lang="en-US"/>
          </a:p>
        </p:txBody>
      </p:sp>
      <p:sp>
        <p:nvSpPr>
          <p:cNvPr id="6" name="Right Arrow 5"/>
          <p:cNvSpPr/>
          <p:nvPr/>
        </p:nvSpPr>
        <p:spPr>
          <a:xfrm rot="2829841">
            <a:off x="5379267" y="3288240"/>
            <a:ext cx="1139835" cy="63407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8290026">
            <a:off x="2483987" y="3299282"/>
            <a:ext cx="1211609" cy="63407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715822" y="1537136"/>
            <a:ext cx="5791200" cy="1510864"/>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chemeClr val="tx1"/>
                </a:solidFill>
              </a:rPr>
              <a:t>Goals:</a:t>
            </a:r>
          </a:p>
          <a:p>
            <a:pPr marL="342900" indent="-342900" algn="ctr">
              <a:buAutoNum type="arabicPeriod"/>
            </a:pPr>
            <a:r>
              <a:rPr lang="en-US" sz="3000" dirty="0" smtClean="0">
                <a:solidFill>
                  <a:schemeClr val="tx1"/>
                </a:solidFill>
              </a:rPr>
              <a:t>High performance</a:t>
            </a:r>
          </a:p>
          <a:p>
            <a:pPr marL="342900" indent="-342900" algn="ctr">
              <a:buAutoNum type="arabicPeriod"/>
            </a:pPr>
            <a:r>
              <a:rPr lang="en-US" sz="3000" dirty="0" smtClean="0">
                <a:solidFill>
                  <a:schemeClr val="tx1"/>
                </a:solidFill>
              </a:rPr>
              <a:t>Predictable performance</a:t>
            </a:r>
          </a:p>
          <a:p>
            <a:pPr algn="ctr"/>
            <a:endParaRPr lang="en-US" dirty="0"/>
          </a:p>
        </p:txBody>
      </p:sp>
      <p:sp>
        <p:nvSpPr>
          <p:cNvPr id="10" name="Rounded Rectangle 9"/>
          <p:cNvSpPr/>
          <p:nvPr/>
        </p:nvSpPr>
        <p:spPr>
          <a:xfrm>
            <a:off x="123498" y="4135660"/>
            <a:ext cx="4311868" cy="9906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300" dirty="0" smtClean="0">
              <a:solidFill>
                <a:schemeClr val="tx1"/>
              </a:solidFill>
            </a:endParaRPr>
          </a:p>
          <a:p>
            <a:pPr lvl="0"/>
            <a:endParaRPr lang="en-US" sz="2300" dirty="0" smtClean="0">
              <a:solidFill>
                <a:schemeClr val="tx1"/>
              </a:solidFill>
            </a:endParaRPr>
          </a:p>
          <a:p>
            <a:pPr lvl="0">
              <a:buFont typeface="Arial" pitchFamily="34" charset="0"/>
              <a:buChar char="•"/>
            </a:pPr>
            <a:r>
              <a:rPr lang="en-US" sz="2300" dirty="0" smtClean="0">
                <a:solidFill>
                  <a:schemeClr val="tx1"/>
                </a:solidFill>
              </a:rPr>
              <a:t> Blacklisting </a:t>
            </a:r>
            <a:r>
              <a:rPr lang="en-US" sz="2300" dirty="0">
                <a:solidFill>
                  <a:schemeClr val="tx1"/>
                </a:solidFill>
              </a:rPr>
              <a:t>memory </a:t>
            </a:r>
            <a:r>
              <a:rPr lang="en-US" sz="2300" dirty="0" smtClean="0">
                <a:solidFill>
                  <a:schemeClr val="tx1"/>
                </a:solidFill>
              </a:rPr>
              <a:t>scheduler</a:t>
            </a:r>
          </a:p>
          <a:p>
            <a:pPr lvl="0"/>
            <a:endParaRPr lang="en-US" sz="2300" dirty="0" smtClean="0">
              <a:solidFill>
                <a:schemeClr val="tx1"/>
              </a:solidFill>
            </a:endParaRPr>
          </a:p>
          <a:p>
            <a:pPr marL="457200" lvl="0" indent="-457200">
              <a:buAutoNum type="arabicPeriod"/>
            </a:pPr>
            <a:endParaRPr lang="en-US" sz="2300" dirty="0">
              <a:solidFill>
                <a:prstClr val="black"/>
              </a:solidFill>
            </a:endParaRPr>
          </a:p>
          <a:p>
            <a:pPr algn="ctr"/>
            <a:endParaRPr lang="en-US" dirty="0"/>
          </a:p>
        </p:txBody>
      </p:sp>
      <p:sp>
        <p:nvSpPr>
          <p:cNvPr id="20" name="Rounded Rectangle 19"/>
          <p:cNvSpPr/>
          <p:nvPr/>
        </p:nvSpPr>
        <p:spPr>
          <a:xfrm>
            <a:off x="4724400" y="4114800"/>
            <a:ext cx="4311868" cy="101146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Font typeface="Arial" pitchFamily="34" charset="0"/>
              <a:buChar char="•"/>
            </a:pPr>
            <a:endParaRPr lang="en-US" sz="2300" dirty="0" smtClean="0">
              <a:solidFill>
                <a:schemeClr val="tx1"/>
              </a:solidFill>
            </a:endParaRPr>
          </a:p>
          <a:p>
            <a:pPr lvl="0">
              <a:buFont typeface="Arial" pitchFamily="34" charset="0"/>
              <a:buChar char="•"/>
            </a:pPr>
            <a:r>
              <a:rPr lang="en-US" sz="2300" dirty="0" smtClean="0">
                <a:solidFill>
                  <a:schemeClr val="tx1"/>
                </a:solidFill>
              </a:rPr>
              <a:t> Predictability with memory interference</a:t>
            </a:r>
          </a:p>
          <a:p>
            <a:endParaRPr lang="en-US" sz="2300" dirty="0">
              <a:solidFill>
                <a:prstClr val="black"/>
              </a:solidFill>
            </a:endParaRPr>
          </a:p>
        </p:txBody>
      </p:sp>
      <p:sp>
        <p:nvSpPr>
          <p:cNvPr id="12" name="Rounded Rectangle 11"/>
          <p:cNvSpPr/>
          <p:nvPr/>
        </p:nvSpPr>
        <p:spPr>
          <a:xfrm>
            <a:off x="1707932" y="1537136"/>
            <a:ext cx="5791200" cy="1510864"/>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chemeClr val="tx1"/>
                </a:solidFill>
              </a:rPr>
              <a:t>Goals:</a:t>
            </a:r>
          </a:p>
          <a:p>
            <a:pPr marL="342900" indent="-342900" algn="ctr">
              <a:buAutoNum type="arabicPeriod"/>
            </a:pPr>
            <a:r>
              <a:rPr lang="en-US" sz="3000" dirty="0" smtClean="0">
                <a:solidFill>
                  <a:schemeClr val="tx1"/>
                </a:solidFill>
              </a:rPr>
              <a:t>High performance</a:t>
            </a:r>
          </a:p>
          <a:p>
            <a:pPr marL="342900" indent="-342900" algn="ctr">
              <a:buAutoNum type="arabicPeriod"/>
            </a:pPr>
            <a:r>
              <a:rPr lang="en-US" sz="3000" dirty="0" smtClean="0">
                <a:solidFill>
                  <a:schemeClr val="bg1">
                    <a:lumMod val="65000"/>
                  </a:schemeClr>
                </a:solidFill>
              </a:rPr>
              <a:t>Predictable performance</a:t>
            </a:r>
          </a:p>
          <a:p>
            <a:pPr algn="ctr"/>
            <a:endParaRPr lang="en-US" dirty="0"/>
          </a:p>
        </p:txBody>
      </p:sp>
      <p:sp>
        <p:nvSpPr>
          <p:cNvPr id="13" name="Rounded Rectangle 12"/>
          <p:cNvSpPr/>
          <p:nvPr/>
        </p:nvSpPr>
        <p:spPr>
          <a:xfrm>
            <a:off x="1705302" y="1524000"/>
            <a:ext cx="5791200" cy="1510864"/>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chemeClr val="tx1"/>
                </a:solidFill>
              </a:rPr>
              <a:t>Goals:</a:t>
            </a:r>
          </a:p>
          <a:p>
            <a:pPr marL="342900" indent="-342900" algn="ctr">
              <a:buAutoNum type="arabicPeriod"/>
            </a:pPr>
            <a:r>
              <a:rPr lang="en-US" sz="3000" dirty="0" smtClean="0">
                <a:solidFill>
                  <a:schemeClr val="bg1">
                    <a:lumMod val="65000"/>
                  </a:schemeClr>
                </a:solidFill>
              </a:rPr>
              <a:t>High performance</a:t>
            </a:r>
          </a:p>
          <a:p>
            <a:pPr marL="342900" indent="-342900" algn="ctr">
              <a:buAutoNum type="arabicPeriod"/>
            </a:pPr>
            <a:r>
              <a:rPr lang="en-US" sz="3000" dirty="0" smtClean="0">
                <a:solidFill>
                  <a:schemeClr val="tx1"/>
                </a:solidFill>
              </a:rPr>
              <a:t>Predictable performance</a:t>
            </a:r>
          </a:p>
          <a:p>
            <a:pPr algn="ctr"/>
            <a:endParaRPr lang="en-US" dirty="0"/>
          </a:p>
        </p:txBody>
      </p:sp>
      <p:pic>
        <p:nvPicPr>
          <p:cNvPr id="22" name="~PP214.WAV">
            <a:hlinkClick r:id="" action="ppaction://media"/>
          </p:cNvPr>
          <p:cNvPicPr>
            <a:picLocks noRot="1" noChangeAspect="1"/>
          </p:cNvPicPr>
          <p:nvPr>
            <a:wavAudioFile r:embed="rId2" name="~PP214.WAV"/>
          </p:nvPr>
        </p:nvPicPr>
        <p:blipFill>
          <a:blip r:embed="rId5" cstate="print"/>
          <a:stretch>
            <a:fillRect/>
          </a:stretch>
        </p:blipFill>
        <p:spPr>
          <a:xfrm>
            <a:off x="8696325" y="6410325"/>
            <a:ext cx="304800" cy="304800"/>
          </a:xfrm>
          <a:prstGeom prst="rect">
            <a:avLst/>
          </a:prstGeom>
        </p:spPr>
      </p:pic>
    </p:spTree>
    <p:custDataLst>
      <p:tags r:id="rId1"/>
    </p:custDataLst>
    <p:extLst>
      <p:ext uri="{BB962C8B-B14F-4D97-AF65-F5344CB8AC3E}">
        <p14:creationId xmlns="" xmlns:p14="http://schemas.microsoft.com/office/powerpoint/2010/main" val="1850506550"/>
      </p:ext>
    </p:extLst>
  </p:cSld>
  <p:clrMapOvr>
    <a:masterClrMapping/>
  </p:clrMapOvr>
  <p:transition advTm="705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xit" presetSubtype="0" fill="hold" grpId="2" nodeType="withEffect">
                                  <p:stCondLst>
                                    <p:cond delay="0"/>
                                  </p:stCondLst>
                                  <p:childTnLst>
                                    <p:set>
                                      <p:cBhvr>
                                        <p:cTn id="30" dur="1" fill="hold">
                                          <p:stCondLst>
                                            <p:cond delay="0"/>
                                          </p:stCondLst>
                                        </p:cTn>
                                        <p:tgtEl>
                                          <p:spTgt spid="12"/>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childTnLst>
                          </p:cTn>
                        </p:par>
                        <p:par>
                          <p:cTn id="33" fill="hold">
                            <p:stCondLst>
                              <p:cond delay="0"/>
                            </p:stCondLst>
                            <p:childTnLst>
                              <p:par>
                                <p:cTn id="34" presetID="1" presetClass="entr" presetSubtype="0" fill="hold" grpId="1" nodeType="afterEffect">
                                  <p:stCondLst>
                                    <p:cond delay="0"/>
                                  </p:stCondLst>
                                  <p:childTnLst>
                                    <p:set>
                                      <p:cBhvr>
                                        <p:cTn id="35" dur="1" fill="hold">
                                          <p:stCondLst>
                                            <p:cond delay="0"/>
                                          </p:stCondLst>
                                        </p:cTn>
                                        <p:tgtEl>
                                          <p:spTgt spid="9"/>
                                        </p:tgtEl>
                                        <p:attrNameLst>
                                          <p:attrName>style.visibility</p:attrName>
                                        </p:attrNameLst>
                                      </p:cBhvr>
                                      <p:to>
                                        <p:strVal val="visible"/>
                                      </p:to>
                                    </p:set>
                                  </p:childTnLst>
                                </p:cTn>
                              </p:par>
                              <p:par>
                                <p:cTn id="36" presetID="1" presetClass="entr" presetSubtype="0" fill="hold" grpId="2" nodeType="withEffect">
                                  <p:stCondLst>
                                    <p:cond delay="0"/>
                                  </p:stCondLst>
                                  <p:childTnLst>
                                    <p:set>
                                      <p:cBhvr>
                                        <p:cTn id="37" dur="1" fill="hold">
                                          <p:stCondLst>
                                            <p:cond delay="0"/>
                                          </p:stCondLst>
                                        </p:cTn>
                                        <p:tgtEl>
                                          <p:spTgt spid="20"/>
                                        </p:tgtEl>
                                        <p:attrNameLst>
                                          <p:attrName>style.visibility</p:attrName>
                                        </p:attrNameLst>
                                      </p:cBhvr>
                                      <p:to>
                                        <p:strVal val="visible"/>
                                      </p:to>
                                    </p:set>
                                  </p:childTnLst>
                                </p:cTn>
                              </p:par>
                              <p:par>
                                <p:cTn id="38" presetID="1" presetClass="entr" presetSubtype="0" fill="hold" grpId="2" nodeType="with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0" fill="hold" display="0">
                  <p:stCondLst>
                    <p:cond delay="indefinite"/>
                  </p:stCondLst>
                  <p:endCondLst>
                    <p:cond evt="onPrev" delay="0">
                      <p:tgtEl>
                        <p:sldTgt/>
                      </p:tgtEl>
                    </p:cond>
                    <p:cond evt="onStopAudio" delay="0">
                      <p:tgtEl>
                        <p:sldTgt/>
                      </p:tgtEl>
                    </p:cond>
                  </p:endCondLst>
                </p:cTn>
                <p:tgtEl>
                  <p:spTgt spid="22"/>
                </p:tgtEl>
              </p:cMediaNode>
            </p:audio>
          </p:childTnLst>
        </p:cTn>
      </p:par>
    </p:tnLst>
    <p:bldLst>
      <p:bldP spid="9" grpId="0" animBg="1"/>
      <p:bldP spid="9" grpId="1" animBg="1"/>
      <p:bldP spid="10" grpId="0" animBg="1"/>
      <p:bldP spid="10" grpId="1" animBg="1"/>
      <p:bldP spid="10" grpId="2" animBg="1"/>
      <p:bldP spid="20" grpId="0" animBg="1"/>
      <p:bldP spid="20" grpId="1" animBg="1"/>
      <p:bldP spid="20" grpId="2" animBg="1"/>
      <p:bldP spid="12" grpId="0" animBg="1"/>
      <p:bldP spid="12" grpId="1" animBg="1"/>
      <p:bldP spid="12" grpId="2" animBg="1"/>
      <p:bldP spid="13" grpId="0" animBg="1"/>
      <p:bldP spid="13"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normAutofit fontScale="90000"/>
          </a:bodyPr>
          <a:lstStyle/>
          <a:p>
            <a:r>
              <a:rPr lang="en-US" dirty="0" smtClean="0"/>
              <a:t>MISE-</a:t>
            </a:r>
            <a:r>
              <a:rPr lang="en-US" dirty="0" err="1" smtClean="0"/>
              <a:t>QoS</a:t>
            </a:r>
            <a:r>
              <a:rPr lang="en-US" dirty="0" smtClean="0"/>
              <a:t>: Providing </a:t>
            </a:r>
            <a:br>
              <a:rPr lang="en-US" dirty="0" smtClean="0"/>
            </a:br>
            <a:r>
              <a:rPr lang="en-US" dirty="0" smtClean="0"/>
              <a:t>“Soft” Slowdown Guarantees</a:t>
            </a:r>
          </a:p>
        </p:txBody>
      </p:sp>
      <p:sp>
        <p:nvSpPr>
          <p:cNvPr id="3" name="Content Placeholder 2"/>
          <p:cNvSpPr>
            <a:spLocks noGrp="1"/>
          </p:cNvSpPr>
          <p:nvPr>
            <p:ph idx="1"/>
          </p:nvPr>
        </p:nvSpPr>
        <p:spPr>
          <a:xfrm>
            <a:off x="214282" y="1447800"/>
            <a:ext cx="8929718" cy="4648200"/>
          </a:xfrm>
        </p:spPr>
        <p:txBody>
          <a:bodyPr>
            <a:normAutofit/>
          </a:bodyPr>
          <a:lstStyle/>
          <a:p>
            <a:r>
              <a:rPr lang="en-US" dirty="0" smtClean="0"/>
              <a:t>Goal</a:t>
            </a:r>
          </a:p>
          <a:p>
            <a:pPr lvl="1">
              <a:buNone/>
            </a:pPr>
            <a:r>
              <a:rPr lang="en-US" dirty="0" smtClean="0">
                <a:solidFill>
                  <a:srgbClr val="FF0000"/>
                </a:solidFill>
              </a:rPr>
              <a:t>1.</a:t>
            </a:r>
            <a:r>
              <a:rPr lang="en-US" dirty="0" smtClean="0"/>
              <a:t> </a:t>
            </a:r>
            <a:r>
              <a:rPr lang="en-US" dirty="0" smtClean="0">
                <a:solidFill>
                  <a:srgbClr val="0070C0"/>
                </a:solidFill>
              </a:rPr>
              <a:t>Ensure </a:t>
            </a:r>
            <a:r>
              <a:rPr lang="en-US" dirty="0" err="1" smtClean="0">
                <a:solidFill>
                  <a:srgbClr val="0070C0"/>
                </a:solidFill>
              </a:rPr>
              <a:t>QoS</a:t>
            </a:r>
            <a:r>
              <a:rPr lang="en-US" dirty="0" smtClean="0">
                <a:solidFill>
                  <a:srgbClr val="0070C0"/>
                </a:solidFill>
              </a:rPr>
              <a:t>-critical applications meet a prescribed slowdown bound</a:t>
            </a:r>
          </a:p>
          <a:p>
            <a:pPr lvl="1">
              <a:buNone/>
            </a:pPr>
            <a:r>
              <a:rPr lang="en-US" dirty="0" smtClean="0">
                <a:solidFill>
                  <a:srgbClr val="FF0000"/>
                </a:solidFill>
              </a:rPr>
              <a:t>2.</a:t>
            </a:r>
            <a:r>
              <a:rPr lang="en-US" dirty="0" smtClean="0"/>
              <a:t> </a:t>
            </a:r>
            <a:r>
              <a:rPr lang="en-US" dirty="0" smtClean="0">
                <a:solidFill>
                  <a:srgbClr val="0070C0"/>
                </a:solidFill>
              </a:rPr>
              <a:t>Maximize system performance for other applications</a:t>
            </a:r>
          </a:p>
          <a:p>
            <a:pPr lvl="1">
              <a:buFontTx/>
              <a:buNone/>
            </a:pPr>
            <a:endParaRPr lang="en-US" dirty="0" smtClean="0"/>
          </a:p>
          <a:p>
            <a:r>
              <a:rPr lang="en-US" dirty="0" smtClean="0"/>
              <a:t>Basic Idea</a:t>
            </a:r>
          </a:p>
          <a:p>
            <a:pPr lvl="1"/>
            <a:r>
              <a:rPr lang="en-US" dirty="0" smtClean="0"/>
              <a:t>Allocate </a:t>
            </a:r>
            <a:r>
              <a:rPr lang="en-US" dirty="0" smtClean="0">
                <a:solidFill>
                  <a:srgbClr val="FF0000"/>
                </a:solidFill>
              </a:rPr>
              <a:t>just enough bandwidth to </a:t>
            </a:r>
            <a:r>
              <a:rPr lang="en-US" dirty="0" err="1" smtClean="0">
                <a:solidFill>
                  <a:srgbClr val="FF0000"/>
                </a:solidFill>
              </a:rPr>
              <a:t>QoS</a:t>
            </a:r>
            <a:r>
              <a:rPr lang="en-US" dirty="0" smtClean="0">
                <a:solidFill>
                  <a:srgbClr val="FF0000"/>
                </a:solidFill>
              </a:rPr>
              <a:t>-critical application</a:t>
            </a:r>
          </a:p>
          <a:p>
            <a:pPr lvl="1"/>
            <a:r>
              <a:rPr lang="en-US" dirty="0" smtClean="0"/>
              <a:t>Assign </a:t>
            </a:r>
            <a:r>
              <a:rPr lang="en-US" dirty="0" smtClean="0">
                <a:solidFill>
                  <a:srgbClr val="FF0000"/>
                </a:solidFill>
              </a:rPr>
              <a:t>remaining bandwidth to other applications</a:t>
            </a:r>
          </a:p>
          <a:p>
            <a:pPr lvl="1"/>
            <a:endParaRPr lang="en-US" dirty="0" smtClean="0"/>
          </a:p>
        </p:txBody>
      </p:sp>
      <p:sp>
        <p:nvSpPr>
          <p:cNvPr id="5" name="Slide Number Placeholder 4"/>
          <p:cNvSpPr>
            <a:spLocks noGrp="1"/>
          </p:cNvSpPr>
          <p:nvPr>
            <p:ph type="sldNum" sz="quarter" idx="12"/>
          </p:nvPr>
        </p:nvSpPr>
        <p:spPr/>
        <p:txBody>
          <a:bodyPr/>
          <a:lstStyle/>
          <a:p>
            <a:fld id="{2CF4AA75-1AE0-4593-99DD-33F3F40BED72}" type="slidenum">
              <a:rPr lang="en-US" smtClean="0"/>
              <a:pPr/>
              <a:t>40</a:t>
            </a:fld>
            <a:endParaRPr lang="en-US"/>
          </a:p>
        </p:txBody>
      </p:sp>
      <p:pic>
        <p:nvPicPr>
          <p:cNvPr id="6" name="~PP313.WAV">
            <a:hlinkClick r:id="" action="ppaction://media"/>
          </p:cNvPr>
          <p:cNvPicPr>
            <a:picLocks noRot="1" noChangeAspect="1"/>
          </p:cNvPicPr>
          <p:nvPr>
            <a:wavAudioFile r:embed="rId2" name="~PP313.WAV"/>
          </p:nvPr>
        </p:nvPicPr>
        <p:blipFill>
          <a:blip r:embed="rId5" cstate="print"/>
          <a:stretch>
            <a:fillRect/>
          </a:stretch>
        </p:blipFill>
        <p:spPr>
          <a:xfrm>
            <a:off x="8696325" y="6410325"/>
            <a:ext cx="304800" cy="304800"/>
          </a:xfrm>
          <a:prstGeom prst="rect">
            <a:avLst/>
          </a:prstGeom>
        </p:spPr>
      </p:pic>
    </p:spTree>
    <p:custDataLst>
      <p:tags r:id="rId1"/>
    </p:custDataLst>
  </p:cSld>
  <p:clrMapOvr>
    <a:masterClrMapping/>
  </p:clrMapOvr>
  <p:transition advTm="410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5" name="Slide Number Placeholder 34"/>
          <p:cNvSpPr>
            <a:spLocks noGrp="1"/>
          </p:cNvSpPr>
          <p:nvPr>
            <p:ph type="sldNum" sz="quarter" idx="12"/>
          </p:nvPr>
        </p:nvSpPr>
        <p:spPr/>
        <p:txBody>
          <a:bodyPr/>
          <a:lstStyle/>
          <a:p>
            <a:fld id="{2CF4AA75-1AE0-4593-99DD-33F3F40BED72}" type="slidenum">
              <a:rPr lang="en-US" smtClean="0"/>
              <a:pPr/>
              <a:t>41</a:t>
            </a:fld>
            <a:endParaRPr lang="en-US"/>
          </a:p>
        </p:txBody>
      </p:sp>
      <p:sp>
        <p:nvSpPr>
          <p:cNvPr id="6" name="Right Arrow 5"/>
          <p:cNvSpPr/>
          <p:nvPr/>
        </p:nvSpPr>
        <p:spPr>
          <a:xfrm rot="2829841">
            <a:off x="5379267" y="3288240"/>
            <a:ext cx="1139835" cy="63407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8290026">
            <a:off x="2483987" y="3299282"/>
            <a:ext cx="1211609" cy="63407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23498" y="4135660"/>
            <a:ext cx="4311868" cy="9906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300" dirty="0" smtClean="0">
              <a:solidFill>
                <a:schemeClr val="tx1"/>
              </a:solidFill>
            </a:endParaRPr>
          </a:p>
          <a:p>
            <a:pPr lvl="0"/>
            <a:endParaRPr lang="en-US" sz="2300" dirty="0" smtClean="0">
              <a:solidFill>
                <a:schemeClr val="tx1"/>
              </a:solidFill>
            </a:endParaRPr>
          </a:p>
          <a:p>
            <a:pPr lvl="0">
              <a:buFont typeface="Arial" pitchFamily="34" charset="0"/>
              <a:buChar char="•"/>
            </a:pPr>
            <a:r>
              <a:rPr lang="en-US" sz="2300" dirty="0" smtClean="0">
                <a:solidFill>
                  <a:schemeClr val="tx1"/>
                </a:solidFill>
              </a:rPr>
              <a:t> Blacklisting </a:t>
            </a:r>
            <a:r>
              <a:rPr lang="en-US" sz="2300" dirty="0">
                <a:solidFill>
                  <a:schemeClr val="tx1"/>
                </a:solidFill>
              </a:rPr>
              <a:t>memory </a:t>
            </a:r>
            <a:r>
              <a:rPr lang="en-US" sz="2300" dirty="0" smtClean="0">
                <a:solidFill>
                  <a:schemeClr val="tx1"/>
                </a:solidFill>
              </a:rPr>
              <a:t>scheduler</a:t>
            </a:r>
          </a:p>
          <a:p>
            <a:pPr lvl="0"/>
            <a:endParaRPr lang="en-US" sz="2300" dirty="0" smtClean="0">
              <a:solidFill>
                <a:schemeClr val="tx1"/>
              </a:solidFill>
            </a:endParaRPr>
          </a:p>
          <a:p>
            <a:pPr marL="457200" lvl="0" indent="-457200">
              <a:buAutoNum type="arabicPeriod"/>
            </a:pPr>
            <a:endParaRPr lang="en-US" sz="2300" dirty="0">
              <a:solidFill>
                <a:prstClr val="black"/>
              </a:solidFill>
            </a:endParaRPr>
          </a:p>
          <a:p>
            <a:pPr algn="ctr"/>
            <a:endParaRPr lang="en-US" dirty="0"/>
          </a:p>
        </p:txBody>
      </p:sp>
      <p:sp>
        <p:nvSpPr>
          <p:cNvPr id="20" name="Rounded Rectangle 19"/>
          <p:cNvSpPr/>
          <p:nvPr/>
        </p:nvSpPr>
        <p:spPr>
          <a:xfrm>
            <a:off x="4724400" y="4114800"/>
            <a:ext cx="4311868" cy="101146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Font typeface="Arial" pitchFamily="34" charset="0"/>
              <a:buChar char="•"/>
            </a:pPr>
            <a:endParaRPr lang="en-US" sz="2300" dirty="0" smtClean="0">
              <a:solidFill>
                <a:schemeClr val="tx1"/>
              </a:solidFill>
            </a:endParaRPr>
          </a:p>
          <a:p>
            <a:pPr lvl="0">
              <a:buFont typeface="Arial" pitchFamily="34" charset="0"/>
              <a:buChar char="•"/>
            </a:pPr>
            <a:r>
              <a:rPr lang="en-US" sz="2300" dirty="0" smtClean="0">
                <a:solidFill>
                  <a:schemeClr val="tx1"/>
                </a:solidFill>
              </a:rPr>
              <a:t> Predictability with memory interference</a:t>
            </a:r>
          </a:p>
          <a:p>
            <a:endParaRPr lang="en-US" sz="2300" dirty="0">
              <a:solidFill>
                <a:prstClr val="black"/>
              </a:solidFill>
            </a:endParaRPr>
          </a:p>
        </p:txBody>
      </p:sp>
      <p:sp>
        <p:nvSpPr>
          <p:cNvPr id="12" name="Rounded Rectangle 11"/>
          <p:cNvSpPr/>
          <p:nvPr/>
        </p:nvSpPr>
        <p:spPr>
          <a:xfrm>
            <a:off x="1723698" y="1524000"/>
            <a:ext cx="5791200" cy="1510864"/>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chemeClr val="tx1"/>
                </a:solidFill>
              </a:rPr>
              <a:t>Goals:</a:t>
            </a:r>
          </a:p>
          <a:p>
            <a:pPr marL="342900" indent="-342900" algn="ctr">
              <a:buAutoNum type="arabicPeriod"/>
            </a:pPr>
            <a:r>
              <a:rPr lang="en-US" sz="3000" dirty="0" smtClean="0">
                <a:solidFill>
                  <a:schemeClr val="tx1"/>
                </a:solidFill>
              </a:rPr>
              <a:t>High performance</a:t>
            </a:r>
          </a:p>
          <a:p>
            <a:pPr marL="342900" indent="-342900" algn="ctr">
              <a:buAutoNum type="arabicPeriod"/>
            </a:pPr>
            <a:r>
              <a:rPr lang="en-US" sz="3000" dirty="0" smtClean="0">
                <a:solidFill>
                  <a:schemeClr val="tx1"/>
                </a:solidFill>
              </a:rPr>
              <a:t>Predictable performance</a:t>
            </a:r>
          </a:p>
          <a:p>
            <a:pPr algn="ctr"/>
            <a:endParaRPr lang="en-US" dirty="0"/>
          </a:p>
        </p:txBody>
      </p:sp>
      <p:pic>
        <p:nvPicPr>
          <p:cNvPr id="11" name="~PP2651.WAV">
            <a:hlinkClick r:id="" action="ppaction://media"/>
          </p:cNvPr>
          <p:cNvPicPr>
            <a:picLocks noRot="1" noChangeAspect="1"/>
          </p:cNvPicPr>
          <p:nvPr>
            <a:wavAudioFile r:embed="rId2" name="~PP2651.WAV"/>
          </p:nvPr>
        </p:nvPicPr>
        <p:blipFill>
          <a:blip r:embed="rId5" cstate="print"/>
          <a:stretch>
            <a:fillRect/>
          </a:stretch>
        </p:blipFill>
        <p:spPr>
          <a:xfrm>
            <a:off x="8696325" y="6410325"/>
            <a:ext cx="304800" cy="304800"/>
          </a:xfrm>
          <a:prstGeom prst="rect">
            <a:avLst/>
          </a:prstGeom>
        </p:spPr>
      </p:pic>
    </p:spTree>
    <p:custDataLst>
      <p:tags r:id="rId1"/>
    </p:custDataLst>
    <p:extLst>
      <p:ext uri="{BB962C8B-B14F-4D97-AF65-F5344CB8AC3E}">
        <p14:creationId xmlns="" xmlns:p14="http://schemas.microsoft.com/office/powerpoint/2010/main" val="1850506550"/>
      </p:ext>
    </p:extLst>
  </p:cSld>
  <p:clrMapOvr>
    <a:masterClrMapping/>
  </p:clrMapOvr>
  <p:transition advTm="186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Recap</a:t>
            </a:r>
            <a:endParaRPr lang="en-US" dirty="0"/>
          </a:p>
        </p:txBody>
      </p:sp>
      <p:sp>
        <p:nvSpPr>
          <p:cNvPr id="3" name="Content Placeholder 2"/>
          <p:cNvSpPr>
            <a:spLocks noGrp="1"/>
          </p:cNvSpPr>
          <p:nvPr>
            <p:ph idx="1"/>
          </p:nvPr>
        </p:nvSpPr>
        <p:spPr/>
        <p:txBody>
          <a:bodyPr/>
          <a:lstStyle/>
          <a:p>
            <a:r>
              <a:rPr lang="en-US" dirty="0" smtClean="0">
                <a:solidFill>
                  <a:srgbClr val="0070C0"/>
                </a:solidFill>
              </a:rPr>
              <a:t>Problem:</a:t>
            </a:r>
            <a:r>
              <a:rPr lang="en-US" dirty="0" smtClean="0"/>
              <a:t> Shared resource interference causes high and unpredictable application slowdowns</a:t>
            </a:r>
          </a:p>
          <a:p>
            <a:r>
              <a:rPr lang="en-US" dirty="0" smtClean="0">
                <a:solidFill>
                  <a:srgbClr val="0070C0"/>
                </a:solidFill>
              </a:rPr>
              <a:t>Approach</a:t>
            </a:r>
            <a:r>
              <a:rPr lang="en-US" dirty="0" smtClean="0">
                <a:solidFill>
                  <a:srgbClr val="0070C0"/>
                </a:solidFill>
              </a:rPr>
              <a:t>:</a:t>
            </a:r>
          </a:p>
          <a:p>
            <a:pPr lvl="1"/>
            <a:r>
              <a:rPr lang="en-US" dirty="0" smtClean="0"/>
              <a:t>Simple mechanisms to mitigate interference</a:t>
            </a:r>
          </a:p>
          <a:p>
            <a:pPr lvl="1"/>
            <a:r>
              <a:rPr lang="en-US" dirty="0" smtClean="0"/>
              <a:t>Slowdown estimation models</a:t>
            </a:r>
          </a:p>
          <a:p>
            <a:pPr lvl="1"/>
            <a:r>
              <a:rPr lang="en-US" dirty="0" smtClean="0"/>
              <a:t>Slowdown control mechanisms</a:t>
            </a:r>
            <a:endParaRPr lang="en-US" dirty="0"/>
          </a:p>
          <a:p>
            <a:r>
              <a:rPr lang="en-US" dirty="0" smtClean="0">
                <a:solidFill>
                  <a:srgbClr val="0070C0"/>
                </a:solidFill>
              </a:rPr>
              <a:t>Future Work:</a:t>
            </a:r>
          </a:p>
          <a:p>
            <a:pPr lvl="1"/>
            <a:r>
              <a:rPr lang="en-US" dirty="0" smtClean="0">
                <a:solidFill>
                  <a:srgbClr val="C00000"/>
                </a:solidFill>
              </a:rPr>
              <a:t>Extending to shared caches</a:t>
            </a:r>
          </a:p>
        </p:txBody>
      </p:sp>
      <p:sp>
        <p:nvSpPr>
          <p:cNvPr id="4" name="Slide Number Placeholder 3"/>
          <p:cNvSpPr>
            <a:spLocks noGrp="1"/>
          </p:cNvSpPr>
          <p:nvPr>
            <p:ph type="sldNum" sz="quarter" idx="12"/>
          </p:nvPr>
        </p:nvSpPr>
        <p:spPr/>
        <p:txBody>
          <a:bodyPr/>
          <a:lstStyle/>
          <a:p>
            <a:fld id="{2CF4AA75-1AE0-4593-99DD-33F3F40BED72}" type="slidenum">
              <a:rPr lang="en-US" smtClean="0"/>
              <a:pPr/>
              <a:t>42</a:t>
            </a:fld>
            <a:endParaRPr lang="en-US"/>
          </a:p>
        </p:txBody>
      </p:sp>
      <p:pic>
        <p:nvPicPr>
          <p:cNvPr id="5" name="~PP1682.WAV">
            <a:hlinkClick r:id="" action="ppaction://media"/>
          </p:cNvPr>
          <p:cNvPicPr>
            <a:picLocks noRot="1" noChangeAspect="1"/>
          </p:cNvPicPr>
          <p:nvPr>
            <a:wavAudioFile r:embed="rId1" name="~PP1682.WAV"/>
          </p:nvPr>
        </p:nvPicPr>
        <p:blipFill>
          <a:blip r:embed="rId3" cstate="print"/>
          <a:stretch>
            <a:fillRect/>
          </a:stretch>
        </p:blipFill>
        <p:spPr>
          <a:xfrm>
            <a:off x="8696325" y="6410325"/>
            <a:ext cx="304800" cy="304800"/>
          </a:xfrm>
          <a:prstGeom prst="rect">
            <a:avLst/>
          </a:prstGeom>
        </p:spPr>
      </p:pic>
    </p:spTree>
  </p:cSld>
  <p:clrMapOvr>
    <a:masterClrMapping/>
  </p:clrMapOvr>
  <p:transition spd="slow" advTm="311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1"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Shared Cache Interference</a:t>
            </a:r>
            <a:endParaRPr lang="en-US" dirty="0"/>
          </a:p>
        </p:txBody>
      </p:sp>
      <p:sp>
        <p:nvSpPr>
          <p:cNvPr id="4" name="Slide Number Placeholder 3"/>
          <p:cNvSpPr>
            <a:spLocks noGrp="1"/>
          </p:cNvSpPr>
          <p:nvPr>
            <p:ph type="sldNum" sz="quarter" idx="12"/>
          </p:nvPr>
        </p:nvSpPr>
        <p:spPr/>
        <p:txBody>
          <a:bodyPr/>
          <a:lstStyle/>
          <a:p>
            <a:fld id="{2CF4AA75-1AE0-4593-99DD-33F3F40BED72}" type="slidenum">
              <a:rPr lang="en-US" smtClean="0"/>
              <a:pPr/>
              <a:t>43</a:t>
            </a:fld>
            <a:endParaRPr lang="en-US"/>
          </a:p>
        </p:txBody>
      </p:sp>
      <p:sp>
        <p:nvSpPr>
          <p:cNvPr id="5" name="Rectangle 12"/>
          <p:cNvSpPr>
            <a:spLocks noChangeArrowheads="1"/>
          </p:cNvSpPr>
          <p:nvPr/>
        </p:nvSpPr>
        <p:spPr bwMode="auto">
          <a:xfrm>
            <a:off x="212725" y="1916113"/>
            <a:ext cx="671513"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6" name="TextBox 13"/>
          <p:cNvSpPr txBox="1">
            <a:spLocks noChangeArrowheads="1"/>
          </p:cNvSpPr>
          <p:nvPr/>
        </p:nvSpPr>
        <p:spPr bwMode="auto">
          <a:xfrm>
            <a:off x="212725" y="2084338"/>
            <a:ext cx="671513" cy="323165"/>
          </a:xfrm>
          <a:prstGeom prst="rect">
            <a:avLst/>
          </a:prstGeom>
          <a:noFill/>
          <a:ln w="9525">
            <a:noFill/>
            <a:miter lim="800000"/>
            <a:headEnd/>
            <a:tailEnd/>
          </a:ln>
        </p:spPr>
        <p:txBody>
          <a:bodyPr>
            <a:spAutoFit/>
          </a:bodyPr>
          <a:lstStyle/>
          <a:p>
            <a:pPr algn="ctr"/>
            <a:r>
              <a:rPr lang="en-US" sz="1500" dirty="0">
                <a:latin typeface="Tahoma" pitchFamily="34" charset="0"/>
                <a:ea typeface="Tahoma" pitchFamily="34" charset="0"/>
                <a:cs typeface="Tahoma" pitchFamily="34" charset="0"/>
              </a:rPr>
              <a:t>Core</a:t>
            </a:r>
          </a:p>
        </p:txBody>
      </p:sp>
      <p:sp>
        <p:nvSpPr>
          <p:cNvPr id="7" name="Rectangle 16"/>
          <p:cNvSpPr>
            <a:spLocks noChangeArrowheads="1"/>
          </p:cNvSpPr>
          <p:nvPr/>
        </p:nvSpPr>
        <p:spPr bwMode="auto">
          <a:xfrm>
            <a:off x="1067678" y="1916113"/>
            <a:ext cx="671513"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8" name="TextBox 17"/>
          <p:cNvSpPr txBox="1">
            <a:spLocks noChangeArrowheads="1"/>
          </p:cNvSpPr>
          <p:nvPr/>
        </p:nvSpPr>
        <p:spPr bwMode="auto">
          <a:xfrm>
            <a:off x="1067678" y="2084338"/>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9" name="Rectangle 19"/>
          <p:cNvSpPr>
            <a:spLocks noChangeArrowheads="1"/>
          </p:cNvSpPr>
          <p:nvPr/>
        </p:nvSpPr>
        <p:spPr bwMode="auto">
          <a:xfrm>
            <a:off x="1922631" y="1916113"/>
            <a:ext cx="671513"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0" name="TextBox 20"/>
          <p:cNvSpPr txBox="1">
            <a:spLocks noChangeArrowheads="1"/>
          </p:cNvSpPr>
          <p:nvPr/>
        </p:nvSpPr>
        <p:spPr bwMode="auto">
          <a:xfrm>
            <a:off x="1922631" y="2084338"/>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1" name="Rectangle 22"/>
          <p:cNvSpPr>
            <a:spLocks noChangeArrowheads="1"/>
          </p:cNvSpPr>
          <p:nvPr/>
        </p:nvSpPr>
        <p:spPr bwMode="auto">
          <a:xfrm>
            <a:off x="2775997" y="1916113"/>
            <a:ext cx="673100"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2" name="TextBox 23"/>
          <p:cNvSpPr txBox="1">
            <a:spLocks noChangeArrowheads="1"/>
          </p:cNvSpPr>
          <p:nvPr/>
        </p:nvSpPr>
        <p:spPr bwMode="auto">
          <a:xfrm>
            <a:off x="2775997" y="2084338"/>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3" name="Rectangle 25"/>
          <p:cNvSpPr>
            <a:spLocks noChangeArrowheads="1"/>
          </p:cNvSpPr>
          <p:nvPr/>
        </p:nvSpPr>
        <p:spPr bwMode="auto">
          <a:xfrm>
            <a:off x="212725" y="2694866"/>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4" name="TextBox 26"/>
          <p:cNvSpPr txBox="1">
            <a:spLocks noChangeArrowheads="1"/>
          </p:cNvSpPr>
          <p:nvPr/>
        </p:nvSpPr>
        <p:spPr bwMode="auto">
          <a:xfrm>
            <a:off x="212725" y="2862653"/>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5" name="Rectangle 28"/>
          <p:cNvSpPr>
            <a:spLocks noChangeArrowheads="1"/>
          </p:cNvSpPr>
          <p:nvPr/>
        </p:nvSpPr>
        <p:spPr bwMode="auto">
          <a:xfrm>
            <a:off x="1067678" y="2694866"/>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6" name="TextBox 29"/>
          <p:cNvSpPr txBox="1">
            <a:spLocks noChangeArrowheads="1"/>
          </p:cNvSpPr>
          <p:nvPr/>
        </p:nvSpPr>
        <p:spPr bwMode="auto">
          <a:xfrm>
            <a:off x="1067678" y="2862653"/>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7" name="Rectangle 31"/>
          <p:cNvSpPr>
            <a:spLocks noChangeArrowheads="1"/>
          </p:cNvSpPr>
          <p:nvPr/>
        </p:nvSpPr>
        <p:spPr bwMode="auto">
          <a:xfrm>
            <a:off x="1922631" y="2694866"/>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8" name="TextBox 32"/>
          <p:cNvSpPr txBox="1">
            <a:spLocks noChangeArrowheads="1"/>
          </p:cNvSpPr>
          <p:nvPr/>
        </p:nvSpPr>
        <p:spPr bwMode="auto">
          <a:xfrm>
            <a:off x="1922631" y="2862653"/>
            <a:ext cx="671513" cy="323165"/>
          </a:xfrm>
          <a:prstGeom prst="rect">
            <a:avLst/>
          </a:prstGeom>
          <a:noFill/>
          <a:ln w="9525">
            <a:noFill/>
            <a:miter lim="800000"/>
            <a:headEnd/>
            <a:tailEnd/>
          </a:ln>
        </p:spPr>
        <p:txBody>
          <a:bodyPr>
            <a:spAutoFit/>
          </a:bodyPr>
          <a:lstStyle/>
          <a:p>
            <a:pPr algn="ctr"/>
            <a:r>
              <a:rPr lang="en-US" sz="1500" dirty="0">
                <a:latin typeface="Tahoma" pitchFamily="34" charset="0"/>
                <a:ea typeface="Tahoma" pitchFamily="34" charset="0"/>
                <a:cs typeface="Tahoma" pitchFamily="34" charset="0"/>
              </a:rPr>
              <a:t>Core</a:t>
            </a:r>
          </a:p>
        </p:txBody>
      </p:sp>
      <p:sp>
        <p:nvSpPr>
          <p:cNvPr id="19" name="Rectangle 36"/>
          <p:cNvSpPr>
            <a:spLocks noChangeArrowheads="1"/>
          </p:cNvSpPr>
          <p:nvPr/>
        </p:nvSpPr>
        <p:spPr bwMode="auto">
          <a:xfrm>
            <a:off x="2775997" y="2694866"/>
            <a:ext cx="673100"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0" name="TextBox 37"/>
          <p:cNvSpPr txBox="1">
            <a:spLocks noChangeArrowheads="1"/>
          </p:cNvSpPr>
          <p:nvPr/>
        </p:nvSpPr>
        <p:spPr bwMode="auto">
          <a:xfrm>
            <a:off x="2775997" y="2862653"/>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1" name="Rectangle 41"/>
          <p:cNvSpPr>
            <a:spLocks noChangeArrowheads="1"/>
          </p:cNvSpPr>
          <p:nvPr/>
        </p:nvSpPr>
        <p:spPr bwMode="auto">
          <a:xfrm>
            <a:off x="212725" y="3473619"/>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2" name="TextBox 42"/>
          <p:cNvSpPr txBox="1">
            <a:spLocks noChangeArrowheads="1"/>
          </p:cNvSpPr>
          <p:nvPr/>
        </p:nvSpPr>
        <p:spPr bwMode="auto">
          <a:xfrm>
            <a:off x="212725" y="3641406"/>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3" name="Rectangle 45"/>
          <p:cNvSpPr>
            <a:spLocks noChangeArrowheads="1"/>
          </p:cNvSpPr>
          <p:nvPr/>
        </p:nvSpPr>
        <p:spPr bwMode="auto">
          <a:xfrm>
            <a:off x="1067678" y="3473619"/>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4" name="TextBox 46"/>
          <p:cNvSpPr txBox="1">
            <a:spLocks noChangeArrowheads="1"/>
          </p:cNvSpPr>
          <p:nvPr/>
        </p:nvSpPr>
        <p:spPr bwMode="auto">
          <a:xfrm>
            <a:off x="1067678" y="3641406"/>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5" name="Rectangle 48"/>
          <p:cNvSpPr>
            <a:spLocks noChangeArrowheads="1"/>
          </p:cNvSpPr>
          <p:nvPr/>
        </p:nvSpPr>
        <p:spPr bwMode="auto">
          <a:xfrm>
            <a:off x="1922631" y="3473619"/>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6" name="TextBox 49"/>
          <p:cNvSpPr txBox="1">
            <a:spLocks noChangeArrowheads="1"/>
          </p:cNvSpPr>
          <p:nvPr/>
        </p:nvSpPr>
        <p:spPr bwMode="auto">
          <a:xfrm>
            <a:off x="1922631" y="3641406"/>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7" name="Rectangle 51"/>
          <p:cNvSpPr>
            <a:spLocks noChangeArrowheads="1"/>
          </p:cNvSpPr>
          <p:nvPr/>
        </p:nvSpPr>
        <p:spPr bwMode="auto">
          <a:xfrm>
            <a:off x="2775997" y="3473619"/>
            <a:ext cx="673100"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8" name="TextBox 52"/>
          <p:cNvSpPr txBox="1">
            <a:spLocks noChangeArrowheads="1"/>
          </p:cNvSpPr>
          <p:nvPr/>
        </p:nvSpPr>
        <p:spPr bwMode="auto">
          <a:xfrm>
            <a:off x="2775997" y="3641406"/>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9" name="Rectangle 54"/>
          <p:cNvSpPr>
            <a:spLocks noChangeArrowheads="1"/>
          </p:cNvSpPr>
          <p:nvPr/>
        </p:nvSpPr>
        <p:spPr bwMode="auto">
          <a:xfrm>
            <a:off x="212725" y="4252372"/>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0" name="TextBox 55"/>
          <p:cNvSpPr txBox="1">
            <a:spLocks noChangeArrowheads="1"/>
          </p:cNvSpPr>
          <p:nvPr/>
        </p:nvSpPr>
        <p:spPr bwMode="auto">
          <a:xfrm>
            <a:off x="212725" y="4420159"/>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1" name="Rectangle 57"/>
          <p:cNvSpPr>
            <a:spLocks noChangeArrowheads="1"/>
          </p:cNvSpPr>
          <p:nvPr/>
        </p:nvSpPr>
        <p:spPr bwMode="auto">
          <a:xfrm>
            <a:off x="1067678" y="4252372"/>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2" name="TextBox 58"/>
          <p:cNvSpPr txBox="1">
            <a:spLocks noChangeArrowheads="1"/>
          </p:cNvSpPr>
          <p:nvPr/>
        </p:nvSpPr>
        <p:spPr bwMode="auto">
          <a:xfrm>
            <a:off x="1067678" y="4420159"/>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3" name="Rectangle 60"/>
          <p:cNvSpPr>
            <a:spLocks noChangeArrowheads="1"/>
          </p:cNvSpPr>
          <p:nvPr/>
        </p:nvSpPr>
        <p:spPr bwMode="auto">
          <a:xfrm>
            <a:off x="1922631" y="4252372"/>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4" name="TextBox 61"/>
          <p:cNvSpPr txBox="1">
            <a:spLocks noChangeArrowheads="1"/>
          </p:cNvSpPr>
          <p:nvPr/>
        </p:nvSpPr>
        <p:spPr bwMode="auto">
          <a:xfrm>
            <a:off x="1922631" y="4420159"/>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5" name="Rectangle 63"/>
          <p:cNvSpPr>
            <a:spLocks noChangeArrowheads="1"/>
          </p:cNvSpPr>
          <p:nvPr/>
        </p:nvSpPr>
        <p:spPr bwMode="auto">
          <a:xfrm>
            <a:off x="2775997" y="4252372"/>
            <a:ext cx="673100"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6" name="TextBox 64"/>
          <p:cNvSpPr txBox="1">
            <a:spLocks noChangeArrowheads="1"/>
          </p:cNvSpPr>
          <p:nvPr/>
        </p:nvSpPr>
        <p:spPr bwMode="auto">
          <a:xfrm>
            <a:off x="2775997" y="4420159"/>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7" name="Rectangle 65"/>
          <p:cNvSpPr>
            <a:spLocks noChangeArrowheads="1"/>
          </p:cNvSpPr>
          <p:nvPr/>
        </p:nvSpPr>
        <p:spPr bwMode="auto">
          <a:xfrm>
            <a:off x="6818532" y="2170113"/>
            <a:ext cx="1893887" cy="2560637"/>
          </a:xfrm>
          <a:prstGeom prst="rect">
            <a:avLst/>
          </a:prstGeom>
          <a:noFill/>
          <a:ln w="54864" algn="ctr">
            <a:solidFill>
              <a:schemeClr val="tx1"/>
            </a:solidFill>
            <a:round/>
            <a:headEnd/>
            <a:tailEnd/>
          </a:ln>
        </p:spPr>
        <p:txBody>
          <a:bodyPr/>
          <a:lstStyle/>
          <a:p>
            <a:pPr eaLnBrk="0" hangingPunct="0"/>
            <a:endParaRPr lang="en-US" sz="2400">
              <a:solidFill>
                <a:schemeClr val="bg1"/>
              </a:solidFill>
              <a:latin typeface="Tahoma" pitchFamily="34" charset="0"/>
              <a:ea typeface="Tahoma" pitchFamily="34" charset="0"/>
              <a:cs typeface="Tahoma" pitchFamily="34" charset="0"/>
            </a:endParaRPr>
          </a:p>
          <a:p>
            <a:pPr eaLnBrk="0" hangingPunct="0"/>
            <a:r>
              <a:rPr lang="en-US" sz="2200">
                <a:solidFill>
                  <a:schemeClr val="bg1"/>
                </a:solidFill>
                <a:latin typeface="Tahoma" pitchFamily="34" charset="0"/>
                <a:ea typeface="Tahoma" pitchFamily="34" charset="0"/>
                <a:cs typeface="Tahoma" pitchFamily="34" charset="0"/>
              </a:rPr>
              <a:t>    </a:t>
            </a:r>
          </a:p>
        </p:txBody>
      </p:sp>
      <p:sp>
        <p:nvSpPr>
          <p:cNvPr id="38" name="TextBox 66"/>
          <p:cNvSpPr txBox="1">
            <a:spLocks noChangeArrowheads="1"/>
          </p:cNvSpPr>
          <p:nvPr/>
        </p:nvSpPr>
        <p:spPr bwMode="auto">
          <a:xfrm>
            <a:off x="6847294" y="2873952"/>
            <a:ext cx="1838184" cy="954107"/>
          </a:xfrm>
          <a:prstGeom prst="rect">
            <a:avLst/>
          </a:prstGeom>
          <a:noFill/>
          <a:ln w="9525">
            <a:noFill/>
            <a:miter lim="800000"/>
            <a:headEnd/>
            <a:tailEnd/>
          </a:ln>
        </p:spPr>
        <p:txBody>
          <a:bodyPr>
            <a:spAutoFit/>
          </a:bodyPr>
          <a:lstStyle/>
          <a:p>
            <a:pPr algn="ctr"/>
            <a:r>
              <a:rPr lang="en-US" sz="2800" dirty="0">
                <a:latin typeface="Tahoma" pitchFamily="34" charset="0"/>
                <a:ea typeface="Tahoma" pitchFamily="34" charset="0"/>
                <a:cs typeface="Tahoma" pitchFamily="34" charset="0"/>
              </a:rPr>
              <a:t>Main Memory</a:t>
            </a:r>
          </a:p>
        </p:txBody>
      </p:sp>
      <p:sp>
        <p:nvSpPr>
          <p:cNvPr id="39" name="Left-Right Arrow 67"/>
          <p:cNvSpPr>
            <a:spLocks noChangeArrowheads="1"/>
          </p:cNvSpPr>
          <p:nvPr/>
        </p:nvSpPr>
        <p:spPr bwMode="auto">
          <a:xfrm>
            <a:off x="5937469" y="3076575"/>
            <a:ext cx="881063" cy="682625"/>
          </a:xfrm>
          <a:prstGeom prst="leftRightArrow">
            <a:avLst>
              <a:gd name="adj1" fmla="val 50000"/>
              <a:gd name="adj2" fmla="val 50032"/>
            </a:avLst>
          </a:prstGeom>
          <a:noFill/>
          <a:ln w="54864" algn="ctr">
            <a:solidFill>
              <a:schemeClr val="tx1"/>
            </a:solidFill>
            <a:round/>
            <a:headEnd/>
            <a:tailEnd/>
          </a:ln>
        </p:spPr>
        <p:txBody>
          <a:bodyPr/>
          <a:lstStyle/>
          <a:p>
            <a:pPr eaLnBrk="0" hangingPunct="0"/>
            <a:endParaRPr lang="en-US" sz="2400">
              <a:solidFill>
                <a:srgbClr val="C00000"/>
              </a:solidFill>
              <a:latin typeface="Tahoma" pitchFamily="34" charset="0"/>
              <a:ea typeface="Tahoma" pitchFamily="34" charset="0"/>
              <a:cs typeface="Tahoma" pitchFamily="34" charset="0"/>
            </a:endParaRPr>
          </a:p>
        </p:txBody>
      </p:sp>
      <p:sp>
        <p:nvSpPr>
          <p:cNvPr id="40" name="Rectangle 65"/>
          <p:cNvSpPr>
            <a:spLocks noChangeArrowheads="1"/>
          </p:cNvSpPr>
          <p:nvPr/>
        </p:nvSpPr>
        <p:spPr bwMode="auto">
          <a:xfrm>
            <a:off x="4375369" y="2562225"/>
            <a:ext cx="1554163" cy="1606550"/>
          </a:xfrm>
          <a:prstGeom prst="rect">
            <a:avLst/>
          </a:prstGeom>
          <a:noFill/>
          <a:ln w="54864" algn="ctr">
            <a:solidFill>
              <a:schemeClr val="tx1"/>
            </a:solidFill>
            <a:round/>
            <a:headEnd/>
            <a:tailEnd/>
          </a:ln>
        </p:spPr>
        <p:txBody>
          <a:bodyPr/>
          <a:lstStyle/>
          <a:p>
            <a:pPr eaLnBrk="0" hangingPunct="0"/>
            <a:endParaRPr lang="en-US" sz="2400">
              <a:solidFill>
                <a:schemeClr val="bg1"/>
              </a:solidFill>
              <a:latin typeface="Tahoma" pitchFamily="34" charset="0"/>
              <a:ea typeface="Tahoma" pitchFamily="34" charset="0"/>
              <a:cs typeface="Tahoma" pitchFamily="34" charset="0"/>
            </a:endParaRPr>
          </a:p>
          <a:p>
            <a:pPr eaLnBrk="0" hangingPunct="0"/>
            <a:r>
              <a:rPr lang="en-US" sz="2200">
                <a:solidFill>
                  <a:schemeClr val="bg1"/>
                </a:solidFill>
                <a:latin typeface="Tahoma" pitchFamily="34" charset="0"/>
                <a:ea typeface="Tahoma" pitchFamily="34" charset="0"/>
                <a:cs typeface="Tahoma" pitchFamily="34" charset="0"/>
              </a:rPr>
              <a:t>    </a:t>
            </a:r>
          </a:p>
        </p:txBody>
      </p:sp>
      <p:sp>
        <p:nvSpPr>
          <p:cNvPr id="41" name="TextBox 66"/>
          <p:cNvSpPr txBox="1">
            <a:spLocks noChangeArrowheads="1"/>
          </p:cNvSpPr>
          <p:nvPr/>
        </p:nvSpPr>
        <p:spPr bwMode="auto">
          <a:xfrm>
            <a:off x="4398972" y="2839376"/>
            <a:ext cx="1508452" cy="954107"/>
          </a:xfrm>
          <a:prstGeom prst="rect">
            <a:avLst/>
          </a:prstGeom>
          <a:noFill/>
          <a:ln w="9525">
            <a:noFill/>
            <a:miter lim="800000"/>
            <a:headEnd/>
            <a:tailEnd/>
          </a:ln>
        </p:spPr>
        <p:txBody>
          <a:bodyPr>
            <a:spAutoFit/>
          </a:bodyPr>
          <a:lstStyle/>
          <a:p>
            <a:pPr algn="ctr"/>
            <a:r>
              <a:rPr lang="en-US" sz="2800" dirty="0">
                <a:latin typeface="Tahoma" pitchFamily="34" charset="0"/>
                <a:ea typeface="Tahoma" pitchFamily="34" charset="0"/>
                <a:cs typeface="Tahoma" pitchFamily="34" charset="0"/>
              </a:rPr>
              <a:t>Shared </a:t>
            </a:r>
          </a:p>
          <a:p>
            <a:pPr algn="ctr"/>
            <a:r>
              <a:rPr lang="en-US" sz="2800" dirty="0">
                <a:latin typeface="Tahoma" pitchFamily="34" charset="0"/>
                <a:ea typeface="Tahoma" pitchFamily="34" charset="0"/>
                <a:cs typeface="Tahoma" pitchFamily="34" charset="0"/>
              </a:rPr>
              <a:t>Cache</a:t>
            </a:r>
          </a:p>
        </p:txBody>
      </p:sp>
      <p:sp>
        <p:nvSpPr>
          <p:cNvPr id="42" name="Left-Right Arrow 67"/>
          <p:cNvSpPr>
            <a:spLocks noChangeArrowheads="1"/>
          </p:cNvSpPr>
          <p:nvPr/>
        </p:nvSpPr>
        <p:spPr bwMode="auto">
          <a:xfrm>
            <a:off x="3491132" y="3071813"/>
            <a:ext cx="871537" cy="682625"/>
          </a:xfrm>
          <a:prstGeom prst="leftRightArrow">
            <a:avLst>
              <a:gd name="adj1" fmla="val 50000"/>
              <a:gd name="adj2" fmla="val 49982"/>
            </a:avLst>
          </a:prstGeom>
          <a:noFill/>
          <a:ln w="54864" algn="ctr">
            <a:solidFill>
              <a:schemeClr val="tx1"/>
            </a:solidFill>
            <a:round/>
            <a:headEnd/>
            <a:tailEnd/>
          </a:ln>
        </p:spPr>
        <p:txBody>
          <a:bodyPr/>
          <a:lstStyle/>
          <a:p>
            <a:pPr eaLnBrk="0" hangingPunct="0"/>
            <a:endParaRPr lang="en-US" sz="2400">
              <a:solidFill>
                <a:srgbClr val="C00000"/>
              </a:solidFill>
              <a:latin typeface="Tahoma" pitchFamily="34" charset="0"/>
              <a:ea typeface="Tahoma" pitchFamily="34" charset="0"/>
              <a:cs typeface="Tahoma" pitchFamily="34" charset="0"/>
            </a:endParaRPr>
          </a:p>
        </p:txBody>
      </p:sp>
      <p:sp>
        <p:nvSpPr>
          <p:cNvPr id="43" name="Oval 42"/>
          <p:cNvSpPr/>
          <p:nvPr/>
        </p:nvSpPr>
        <p:spPr>
          <a:xfrm>
            <a:off x="4035970" y="2146736"/>
            <a:ext cx="2286000" cy="2438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P1410.WAV">
            <a:hlinkClick r:id="" action="ppaction://media"/>
          </p:cNvPr>
          <p:cNvPicPr>
            <a:picLocks noRot="1" noChangeAspect="1"/>
          </p:cNvPicPr>
          <p:nvPr>
            <a:wavAudioFile r:embed="rId2" name="~PP1410.WAV"/>
          </p:nvPr>
        </p:nvPicPr>
        <p:blipFill>
          <a:blip r:embed="rId4" cstate="print"/>
          <a:stretch>
            <a:fillRect/>
          </a:stretch>
        </p:blipFill>
        <p:spPr>
          <a:xfrm>
            <a:off x="8696325" y="6410325"/>
            <a:ext cx="304800" cy="304800"/>
          </a:xfrm>
          <a:prstGeom prst="rect">
            <a:avLst/>
          </a:prstGeom>
        </p:spPr>
      </p:pic>
    </p:spTree>
    <p:custDataLst>
      <p:tags r:id="rId1"/>
    </p:custDataLst>
  </p:cSld>
  <p:clrMapOvr>
    <a:masterClrMapping/>
  </p:clrMapOvr>
  <p:transition spd="slow" advTm="59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44"/>
                </p:tgtEl>
              </p:cMediaNode>
            </p:audio>
          </p:childTnLst>
        </p:cTn>
      </p:par>
    </p:tnLst>
    <p:bldLst>
      <p:bldP spid="4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Impact of Cache Capacity Contention</a:t>
            </a:r>
            <a:endParaRPr lang="en-US" dirty="0"/>
          </a:p>
        </p:txBody>
      </p:sp>
      <p:sp>
        <p:nvSpPr>
          <p:cNvPr id="4" name="Slide Number Placeholder 3"/>
          <p:cNvSpPr>
            <a:spLocks noGrp="1"/>
          </p:cNvSpPr>
          <p:nvPr>
            <p:ph type="sldNum" sz="quarter" idx="12"/>
          </p:nvPr>
        </p:nvSpPr>
        <p:spPr/>
        <p:txBody>
          <a:bodyPr/>
          <a:lstStyle/>
          <a:p>
            <a:fld id="{2CF4AA75-1AE0-4593-99DD-33F3F40BED72}" type="slidenum">
              <a:rPr lang="en-US" smtClean="0"/>
              <a:pPr/>
              <a:t>44</a:t>
            </a:fld>
            <a:endParaRPr lang="en-US"/>
          </a:p>
        </p:txBody>
      </p:sp>
      <p:sp>
        <p:nvSpPr>
          <p:cNvPr id="7" name="TextBox 6"/>
          <p:cNvSpPr txBox="1"/>
          <p:nvPr/>
        </p:nvSpPr>
        <p:spPr>
          <a:xfrm>
            <a:off x="228600" y="5291316"/>
            <a:ext cx="8572560" cy="1261884"/>
          </a:xfrm>
          <a:prstGeom prst="rect">
            <a:avLst/>
          </a:prstGeom>
          <a:noFill/>
          <a:ln w="25400">
            <a:solidFill>
              <a:schemeClr val="tx1"/>
            </a:solidFill>
          </a:ln>
        </p:spPr>
        <p:txBody>
          <a:bodyPr wrap="square" anchor="ctr">
            <a:spAutoFit/>
          </a:bodyPr>
          <a:lstStyle/>
          <a:p>
            <a:pPr algn="ctr">
              <a:defRPr/>
            </a:pPr>
            <a:r>
              <a:rPr lang="en-US" sz="3800" dirty="0" smtClean="0">
                <a:solidFill>
                  <a:srgbClr val="C00000"/>
                </a:solidFill>
                <a:ea typeface="Tahoma" pitchFamily="34" charset="0"/>
                <a:cs typeface="Tahoma" pitchFamily="34" charset="0"/>
              </a:rPr>
              <a:t>Cache capacity interference causes high application slowdowns</a:t>
            </a:r>
            <a:endParaRPr lang="en-US" sz="3800" dirty="0">
              <a:solidFill>
                <a:srgbClr val="C00000"/>
              </a:solidFill>
              <a:latin typeface="+mn-lt"/>
              <a:ea typeface="Tahoma" pitchFamily="34" charset="0"/>
              <a:cs typeface="Tahoma" pitchFamily="34" charset="0"/>
            </a:endParaRPr>
          </a:p>
        </p:txBody>
      </p:sp>
      <p:sp>
        <p:nvSpPr>
          <p:cNvPr id="8" name="TextBox 7"/>
          <p:cNvSpPr txBox="1"/>
          <p:nvPr/>
        </p:nvSpPr>
        <p:spPr>
          <a:xfrm>
            <a:off x="987970" y="1676400"/>
            <a:ext cx="2971800" cy="430887"/>
          </a:xfrm>
          <a:prstGeom prst="rect">
            <a:avLst/>
          </a:prstGeom>
          <a:noFill/>
        </p:spPr>
        <p:txBody>
          <a:bodyPr wrap="square" rtlCol="0">
            <a:spAutoFit/>
          </a:bodyPr>
          <a:lstStyle/>
          <a:p>
            <a:pPr algn="ctr"/>
            <a:r>
              <a:rPr lang="en-US" sz="2200" dirty="0" smtClean="0"/>
              <a:t>Shared Main Memory</a:t>
            </a:r>
            <a:endParaRPr lang="en-US" sz="2200" dirty="0"/>
          </a:p>
        </p:txBody>
      </p:sp>
      <p:sp>
        <p:nvSpPr>
          <p:cNvPr id="9" name="TextBox 8"/>
          <p:cNvSpPr txBox="1"/>
          <p:nvPr/>
        </p:nvSpPr>
        <p:spPr>
          <a:xfrm>
            <a:off x="4897826" y="1676400"/>
            <a:ext cx="4191000" cy="430887"/>
          </a:xfrm>
          <a:prstGeom prst="rect">
            <a:avLst/>
          </a:prstGeom>
          <a:noFill/>
        </p:spPr>
        <p:txBody>
          <a:bodyPr wrap="square" rtlCol="0">
            <a:spAutoFit/>
          </a:bodyPr>
          <a:lstStyle/>
          <a:p>
            <a:pPr algn="ctr"/>
            <a:r>
              <a:rPr lang="en-US" sz="2200" dirty="0" smtClean="0"/>
              <a:t>Shared Main Memory and Caches</a:t>
            </a:r>
            <a:endParaRPr lang="en-US" sz="2200" dirty="0"/>
          </a:p>
        </p:txBody>
      </p:sp>
      <p:graphicFrame>
        <p:nvGraphicFramePr>
          <p:cNvPr id="10" name="Chart 9"/>
          <p:cNvGraphicFramePr/>
          <p:nvPr/>
        </p:nvGraphicFramePr>
        <p:xfrm>
          <a:off x="-78830" y="2209800"/>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p:cNvGraphicFramePr/>
          <p:nvPr/>
        </p:nvGraphicFramePr>
        <p:xfrm>
          <a:off x="4493170" y="2209800"/>
          <a:ext cx="4572000" cy="2743200"/>
        </p:xfrm>
        <a:graphic>
          <a:graphicData uri="http://schemas.openxmlformats.org/drawingml/2006/chart">
            <c:chart xmlns:c="http://schemas.openxmlformats.org/drawingml/2006/chart" xmlns:r="http://schemas.openxmlformats.org/officeDocument/2006/relationships" r:id="rId5"/>
          </a:graphicData>
        </a:graphic>
      </p:graphicFrame>
      <p:pic>
        <p:nvPicPr>
          <p:cNvPr id="12" name="~PP2809.WAV">
            <a:hlinkClick r:id="" action="ppaction://media"/>
          </p:cNvPr>
          <p:cNvPicPr>
            <a:picLocks noRot="1" noChangeAspect="1"/>
          </p:cNvPicPr>
          <p:nvPr>
            <a:wavAudioFile r:embed="rId2" name="~PP2809.WAV"/>
          </p:nvPr>
        </p:nvPicPr>
        <p:blipFill>
          <a:blip r:embed="rId6" cstate="print"/>
          <a:stretch>
            <a:fillRect/>
          </a:stretch>
        </p:blipFill>
        <p:spPr>
          <a:xfrm>
            <a:off x="8696325" y="6410325"/>
            <a:ext cx="304800" cy="304800"/>
          </a:xfrm>
          <a:prstGeom prst="rect">
            <a:avLst/>
          </a:prstGeom>
        </p:spPr>
      </p:pic>
    </p:spTree>
    <p:custDataLst>
      <p:tags r:id="rId1"/>
    </p:custDataLst>
  </p:cSld>
  <p:clrMapOvr>
    <a:masterClrMapping/>
  </p:clrMapOvr>
  <p:transition spd="slow" advTm="356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3"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7" grpId="0" animBg="1"/>
      <p:bldP spid="8" grpId="0"/>
      <p:bldP spid="9" grpId="0"/>
      <p:bldGraphic spid="10" grpId="0">
        <p:bldAsOne/>
      </p:bldGraphic>
      <p:bldGraphic spid="11" grpId="0">
        <p:bldAsOne/>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2CF4AA75-1AE0-4593-99DD-33F3F40BED72}" type="slidenum">
              <a:rPr lang="en-US" smtClean="0"/>
              <a:pPr/>
              <a:t>45</a:t>
            </a:fld>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5" name="Slide Number Placeholder 34"/>
          <p:cNvSpPr>
            <a:spLocks noGrp="1"/>
          </p:cNvSpPr>
          <p:nvPr>
            <p:ph type="sldNum" sz="quarter" idx="12"/>
          </p:nvPr>
        </p:nvSpPr>
        <p:spPr/>
        <p:txBody>
          <a:bodyPr/>
          <a:lstStyle/>
          <a:p>
            <a:fld id="{2CF4AA75-1AE0-4593-99DD-33F3F40BED72}" type="slidenum">
              <a:rPr lang="en-US" smtClean="0"/>
              <a:pPr/>
              <a:t>46</a:t>
            </a:fld>
            <a:endParaRPr lang="en-US"/>
          </a:p>
        </p:txBody>
      </p:sp>
      <p:sp>
        <p:nvSpPr>
          <p:cNvPr id="6" name="Right Arrow 5"/>
          <p:cNvSpPr/>
          <p:nvPr/>
        </p:nvSpPr>
        <p:spPr>
          <a:xfrm rot="2829841">
            <a:off x="5379267" y="3288240"/>
            <a:ext cx="1139835" cy="63407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8290026">
            <a:off x="2483987" y="3299282"/>
            <a:ext cx="1211609" cy="63407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23498" y="4135660"/>
            <a:ext cx="4311868" cy="9906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300" dirty="0" smtClean="0">
              <a:solidFill>
                <a:schemeClr val="tx1"/>
              </a:solidFill>
            </a:endParaRPr>
          </a:p>
          <a:p>
            <a:pPr lvl="0"/>
            <a:endParaRPr lang="en-US" sz="2300" dirty="0" smtClean="0">
              <a:solidFill>
                <a:schemeClr val="bg1">
                  <a:lumMod val="65000"/>
                </a:schemeClr>
              </a:solidFill>
            </a:endParaRPr>
          </a:p>
          <a:p>
            <a:pPr lvl="0">
              <a:buFont typeface="Arial" pitchFamily="34" charset="0"/>
              <a:buChar char="•"/>
            </a:pPr>
            <a:r>
              <a:rPr lang="en-US" sz="2300" dirty="0" smtClean="0">
                <a:solidFill>
                  <a:schemeClr val="bg1">
                    <a:lumMod val="65000"/>
                  </a:schemeClr>
                </a:solidFill>
              </a:rPr>
              <a:t> Blacklisting </a:t>
            </a:r>
            <a:r>
              <a:rPr lang="en-US" sz="2300" dirty="0">
                <a:solidFill>
                  <a:schemeClr val="bg1">
                    <a:lumMod val="65000"/>
                  </a:schemeClr>
                </a:solidFill>
              </a:rPr>
              <a:t>memory </a:t>
            </a:r>
            <a:r>
              <a:rPr lang="en-US" sz="2300" dirty="0" smtClean="0">
                <a:solidFill>
                  <a:schemeClr val="bg1">
                    <a:lumMod val="65000"/>
                  </a:schemeClr>
                </a:solidFill>
              </a:rPr>
              <a:t>scheduler</a:t>
            </a:r>
          </a:p>
          <a:p>
            <a:pPr lvl="0"/>
            <a:endParaRPr lang="en-US" sz="2300" dirty="0" smtClean="0">
              <a:solidFill>
                <a:schemeClr val="tx1"/>
              </a:solidFill>
            </a:endParaRPr>
          </a:p>
          <a:p>
            <a:pPr marL="457200" lvl="0" indent="-457200">
              <a:buAutoNum type="arabicPeriod"/>
            </a:pPr>
            <a:endParaRPr lang="en-US" sz="2300" dirty="0">
              <a:solidFill>
                <a:prstClr val="black"/>
              </a:solidFill>
            </a:endParaRPr>
          </a:p>
          <a:p>
            <a:pPr algn="ctr"/>
            <a:endParaRPr lang="en-US" dirty="0"/>
          </a:p>
        </p:txBody>
      </p:sp>
      <p:sp>
        <p:nvSpPr>
          <p:cNvPr id="20" name="Rounded Rectangle 19"/>
          <p:cNvSpPr/>
          <p:nvPr/>
        </p:nvSpPr>
        <p:spPr>
          <a:xfrm>
            <a:off x="4724400" y="4114800"/>
            <a:ext cx="4311868" cy="101146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Font typeface="Arial" pitchFamily="34" charset="0"/>
              <a:buChar char="•"/>
            </a:pPr>
            <a:endParaRPr lang="en-US" sz="2300" dirty="0" smtClean="0">
              <a:solidFill>
                <a:schemeClr val="tx1"/>
              </a:solidFill>
            </a:endParaRPr>
          </a:p>
          <a:p>
            <a:pPr lvl="0">
              <a:buFont typeface="Arial" pitchFamily="34" charset="0"/>
              <a:buChar char="•"/>
            </a:pPr>
            <a:r>
              <a:rPr lang="en-US" sz="2300" dirty="0" smtClean="0">
                <a:solidFill>
                  <a:schemeClr val="bg1">
                    <a:lumMod val="65000"/>
                  </a:schemeClr>
                </a:solidFill>
              </a:rPr>
              <a:t> Predictability with memory interference</a:t>
            </a:r>
          </a:p>
          <a:p>
            <a:endParaRPr lang="en-US" sz="2300" dirty="0">
              <a:solidFill>
                <a:prstClr val="black"/>
              </a:solidFill>
            </a:endParaRPr>
          </a:p>
        </p:txBody>
      </p:sp>
      <p:sp>
        <p:nvSpPr>
          <p:cNvPr id="12" name="Rounded Rectangle 11"/>
          <p:cNvSpPr/>
          <p:nvPr/>
        </p:nvSpPr>
        <p:spPr>
          <a:xfrm>
            <a:off x="1723698" y="1524000"/>
            <a:ext cx="5791200" cy="1510864"/>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chemeClr val="tx1"/>
                </a:solidFill>
              </a:rPr>
              <a:t>Goals:</a:t>
            </a:r>
          </a:p>
          <a:p>
            <a:pPr marL="342900" indent="-342900" algn="ctr">
              <a:buAutoNum type="arabicPeriod"/>
            </a:pPr>
            <a:r>
              <a:rPr lang="en-US" sz="3000" dirty="0" smtClean="0">
                <a:solidFill>
                  <a:schemeClr val="tx1"/>
                </a:solidFill>
              </a:rPr>
              <a:t>High performance</a:t>
            </a:r>
          </a:p>
          <a:p>
            <a:pPr marL="342900" indent="-342900" algn="ctr">
              <a:buAutoNum type="arabicPeriod"/>
            </a:pPr>
            <a:r>
              <a:rPr lang="en-US" sz="3000" dirty="0" smtClean="0">
                <a:solidFill>
                  <a:schemeClr val="tx1"/>
                </a:solidFill>
              </a:rPr>
              <a:t>Predictable performance</a:t>
            </a:r>
          </a:p>
          <a:p>
            <a:pPr algn="ctr"/>
            <a:endParaRPr lang="en-US" dirty="0"/>
          </a:p>
        </p:txBody>
      </p:sp>
      <p:sp>
        <p:nvSpPr>
          <p:cNvPr id="14" name="Rounded Rectangle 13"/>
          <p:cNvSpPr/>
          <p:nvPr/>
        </p:nvSpPr>
        <p:spPr>
          <a:xfrm>
            <a:off x="107732" y="5257800"/>
            <a:ext cx="4311868" cy="13716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300" dirty="0" smtClean="0">
              <a:solidFill>
                <a:schemeClr val="tx1"/>
              </a:solidFill>
            </a:endParaRPr>
          </a:p>
          <a:p>
            <a:pPr lvl="0"/>
            <a:endParaRPr lang="en-US" sz="2300" dirty="0" smtClean="0">
              <a:solidFill>
                <a:schemeClr val="bg1">
                  <a:lumMod val="65000"/>
                </a:schemeClr>
              </a:solidFill>
            </a:endParaRPr>
          </a:p>
          <a:p>
            <a:pPr lvl="0">
              <a:buFont typeface="Arial" pitchFamily="34" charset="0"/>
              <a:buChar char="•"/>
            </a:pPr>
            <a:r>
              <a:rPr lang="en-US" sz="2300" i="1" dirty="0" smtClean="0">
                <a:solidFill>
                  <a:schemeClr val="tx1"/>
                </a:solidFill>
              </a:rPr>
              <a:t> Coordinated cache/memory management for performance </a:t>
            </a:r>
          </a:p>
          <a:p>
            <a:pPr lvl="0"/>
            <a:endParaRPr lang="en-US" sz="2300" dirty="0" smtClean="0">
              <a:solidFill>
                <a:schemeClr val="tx1"/>
              </a:solidFill>
            </a:endParaRPr>
          </a:p>
          <a:p>
            <a:pPr marL="457200" lvl="0" indent="-457200">
              <a:buAutoNum type="arabicPeriod"/>
            </a:pPr>
            <a:endParaRPr lang="en-US" sz="2300" dirty="0">
              <a:solidFill>
                <a:prstClr val="black"/>
              </a:solidFill>
            </a:endParaRPr>
          </a:p>
          <a:p>
            <a:pPr algn="ctr"/>
            <a:endParaRPr lang="en-US" dirty="0"/>
          </a:p>
        </p:txBody>
      </p:sp>
      <p:sp>
        <p:nvSpPr>
          <p:cNvPr id="17" name="Rounded Rectangle 16"/>
          <p:cNvSpPr/>
          <p:nvPr/>
        </p:nvSpPr>
        <p:spPr>
          <a:xfrm>
            <a:off x="4727030" y="5257800"/>
            <a:ext cx="4311868" cy="13716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300" dirty="0" smtClean="0">
              <a:solidFill>
                <a:schemeClr val="tx1"/>
              </a:solidFill>
            </a:endParaRPr>
          </a:p>
          <a:p>
            <a:pPr lvl="0"/>
            <a:endParaRPr lang="en-US" sz="2300" dirty="0" smtClean="0">
              <a:solidFill>
                <a:prstClr val="black"/>
              </a:solidFill>
            </a:endParaRPr>
          </a:p>
          <a:p>
            <a:pPr lvl="0"/>
            <a:r>
              <a:rPr lang="en-US" sz="2300" dirty="0" smtClean="0">
                <a:solidFill>
                  <a:schemeClr val="bg1">
                    <a:lumMod val="65000"/>
                  </a:schemeClr>
                </a:solidFill>
              </a:rPr>
              <a:t> </a:t>
            </a:r>
          </a:p>
          <a:p>
            <a:pPr lvl="0">
              <a:buFont typeface="Arial" pitchFamily="34" charset="0"/>
              <a:buChar char="•"/>
            </a:pPr>
            <a:r>
              <a:rPr lang="en-US" sz="2300" dirty="0" smtClean="0">
                <a:solidFill>
                  <a:schemeClr val="tx1"/>
                </a:solidFill>
              </a:rPr>
              <a:t> </a:t>
            </a:r>
            <a:r>
              <a:rPr lang="en-US" sz="2300" i="1" dirty="0" smtClean="0">
                <a:solidFill>
                  <a:schemeClr val="tx1"/>
                </a:solidFill>
              </a:rPr>
              <a:t>Cache slowdown estimation</a:t>
            </a:r>
          </a:p>
          <a:p>
            <a:pPr lvl="0">
              <a:buFont typeface="Arial" pitchFamily="34" charset="0"/>
              <a:buChar char="•"/>
            </a:pPr>
            <a:r>
              <a:rPr lang="en-US" sz="2300" i="1" dirty="0" smtClean="0">
                <a:solidFill>
                  <a:schemeClr val="tx1"/>
                </a:solidFill>
              </a:rPr>
              <a:t> Coordinated cache/memory management for predictability</a:t>
            </a:r>
          </a:p>
          <a:p>
            <a:pPr lvl="0"/>
            <a:endParaRPr lang="en-US" sz="2300" dirty="0" smtClean="0">
              <a:solidFill>
                <a:schemeClr val="tx1"/>
              </a:solidFill>
            </a:endParaRPr>
          </a:p>
          <a:p>
            <a:pPr marL="457200" lvl="0" indent="-457200">
              <a:buAutoNum type="arabicPeriod"/>
            </a:pPr>
            <a:endParaRPr lang="en-US" sz="2300" dirty="0">
              <a:solidFill>
                <a:prstClr val="black"/>
              </a:solidFill>
            </a:endParaRPr>
          </a:p>
          <a:p>
            <a:pPr algn="ctr"/>
            <a:endParaRPr lang="en-US" dirty="0"/>
          </a:p>
        </p:txBody>
      </p:sp>
      <p:pic>
        <p:nvPicPr>
          <p:cNvPr id="11" name="~PP3024.WAV">
            <a:hlinkClick r:id="" action="ppaction://media"/>
          </p:cNvPr>
          <p:cNvPicPr>
            <a:picLocks noRot="1" noChangeAspect="1"/>
          </p:cNvPicPr>
          <p:nvPr>
            <a:wavAudioFile r:embed="rId2" name="~PP3024.WAV"/>
          </p:nvPr>
        </p:nvPicPr>
        <p:blipFill>
          <a:blip r:embed="rId5" cstate="print"/>
          <a:stretch>
            <a:fillRect/>
          </a:stretch>
        </p:blipFill>
        <p:spPr>
          <a:xfrm>
            <a:off x="8696325" y="6410325"/>
            <a:ext cx="304800" cy="304800"/>
          </a:xfrm>
          <a:prstGeom prst="rect">
            <a:avLst/>
          </a:prstGeom>
        </p:spPr>
      </p:pic>
    </p:spTree>
    <p:custDataLst>
      <p:tags r:id="rId1"/>
    </p:custDataLst>
    <p:extLst>
      <p:ext uri="{BB962C8B-B14F-4D97-AF65-F5344CB8AC3E}">
        <p14:creationId xmlns="" xmlns:p14="http://schemas.microsoft.com/office/powerpoint/2010/main" val="1850506550"/>
      </p:ext>
    </p:extLst>
  </p:cSld>
  <p:clrMapOvr>
    <a:masterClrMapping/>
  </p:clrMapOvr>
  <p:transition advTm="145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5" name="Slide Number Placeholder 34"/>
          <p:cNvSpPr>
            <a:spLocks noGrp="1"/>
          </p:cNvSpPr>
          <p:nvPr>
            <p:ph type="sldNum" sz="quarter" idx="12"/>
          </p:nvPr>
        </p:nvSpPr>
        <p:spPr/>
        <p:txBody>
          <a:bodyPr/>
          <a:lstStyle/>
          <a:p>
            <a:fld id="{2CF4AA75-1AE0-4593-99DD-33F3F40BED72}" type="slidenum">
              <a:rPr lang="en-US" smtClean="0"/>
              <a:pPr/>
              <a:t>47</a:t>
            </a:fld>
            <a:endParaRPr lang="en-US"/>
          </a:p>
        </p:txBody>
      </p:sp>
      <p:sp>
        <p:nvSpPr>
          <p:cNvPr id="6" name="Right Arrow 5"/>
          <p:cNvSpPr/>
          <p:nvPr/>
        </p:nvSpPr>
        <p:spPr>
          <a:xfrm rot="2829841">
            <a:off x="5379267" y="3288240"/>
            <a:ext cx="1139835" cy="63407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8290026">
            <a:off x="2483987" y="3299282"/>
            <a:ext cx="1211609" cy="63407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23498" y="4135660"/>
            <a:ext cx="4311868" cy="9906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300" dirty="0" smtClean="0">
              <a:solidFill>
                <a:schemeClr val="tx1"/>
              </a:solidFill>
            </a:endParaRPr>
          </a:p>
          <a:p>
            <a:pPr lvl="0"/>
            <a:endParaRPr lang="en-US" sz="2300" dirty="0" smtClean="0">
              <a:solidFill>
                <a:schemeClr val="tx1"/>
              </a:solidFill>
            </a:endParaRPr>
          </a:p>
          <a:p>
            <a:pPr lvl="0">
              <a:buFont typeface="Arial" pitchFamily="34" charset="0"/>
              <a:buChar char="•"/>
            </a:pPr>
            <a:r>
              <a:rPr lang="en-US" sz="2300" dirty="0" smtClean="0">
                <a:solidFill>
                  <a:schemeClr val="bg1">
                    <a:lumMod val="65000"/>
                  </a:schemeClr>
                </a:solidFill>
              </a:rPr>
              <a:t> Blacklisting </a:t>
            </a:r>
            <a:r>
              <a:rPr lang="en-US" sz="2300" dirty="0">
                <a:solidFill>
                  <a:schemeClr val="bg1">
                    <a:lumMod val="65000"/>
                  </a:schemeClr>
                </a:solidFill>
              </a:rPr>
              <a:t>memory </a:t>
            </a:r>
            <a:r>
              <a:rPr lang="en-US" sz="2300" dirty="0" smtClean="0">
                <a:solidFill>
                  <a:schemeClr val="bg1">
                    <a:lumMod val="65000"/>
                  </a:schemeClr>
                </a:solidFill>
              </a:rPr>
              <a:t>scheduler</a:t>
            </a:r>
          </a:p>
          <a:p>
            <a:pPr lvl="0"/>
            <a:endParaRPr lang="en-US" sz="2300" dirty="0" smtClean="0">
              <a:solidFill>
                <a:schemeClr val="tx1"/>
              </a:solidFill>
            </a:endParaRPr>
          </a:p>
          <a:p>
            <a:pPr marL="457200" lvl="0" indent="-457200">
              <a:buAutoNum type="arabicPeriod"/>
            </a:pPr>
            <a:endParaRPr lang="en-US" sz="2300" dirty="0">
              <a:solidFill>
                <a:prstClr val="black"/>
              </a:solidFill>
            </a:endParaRPr>
          </a:p>
          <a:p>
            <a:pPr algn="ctr"/>
            <a:endParaRPr lang="en-US" dirty="0"/>
          </a:p>
        </p:txBody>
      </p:sp>
      <p:sp>
        <p:nvSpPr>
          <p:cNvPr id="20" name="Rounded Rectangle 19"/>
          <p:cNvSpPr/>
          <p:nvPr/>
        </p:nvSpPr>
        <p:spPr>
          <a:xfrm>
            <a:off x="4724400" y="4114800"/>
            <a:ext cx="4311868" cy="101146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Font typeface="Arial" pitchFamily="34" charset="0"/>
              <a:buChar char="•"/>
            </a:pPr>
            <a:endParaRPr lang="en-US" sz="2300" dirty="0" smtClean="0">
              <a:solidFill>
                <a:schemeClr val="tx1"/>
              </a:solidFill>
            </a:endParaRPr>
          </a:p>
          <a:p>
            <a:pPr lvl="0">
              <a:buFont typeface="Arial" pitchFamily="34" charset="0"/>
              <a:buChar char="•"/>
            </a:pPr>
            <a:r>
              <a:rPr lang="en-US" sz="2300" dirty="0" smtClean="0">
                <a:solidFill>
                  <a:schemeClr val="bg1">
                    <a:lumMod val="65000"/>
                  </a:schemeClr>
                </a:solidFill>
              </a:rPr>
              <a:t> Predictability with memory interference</a:t>
            </a:r>
          </a:p>
          <a:p>
            <a:endParaRPr lang="en-US" sz="2300" dirty="0">
              <a:solidFill>
                <a:prstClr val="black"/>
              </a:solidFill>
            </a:endParaRPr>
          </a:p>
        </p:txBody>
      </p:sp>
      <p:sp>
        <p:nvSpPr>
          <p:cNvPr id="12" name="Rounded Rectangle 11"/>
          <p:cNvSpPr/>
          <p:nvPr/>
        </p:nvSpPr>
        <p:spPr>
          <a:xfrm>
            <a:off x="1723698" y="1524000"/>
            <a:ext cx="5791200" cy="1510864"/>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chemeClr val="tx1"/>
                </a:solidFill>
              </a:rPr>
              <a:t>Goals:</a:t>
            </a:r>
          </a:p>
          <a:p>
            <a:pPr marL="342900" indent="-342900" algn="ctr">
              <a:buAutoNum type="arabicPeriod"/>
            </a:pPr>
            <a:r>
              <a:rPr lang="en-US" sz="3000" dirty="0" smtClean="0">
                <a:solidFill>
                  <a:schemeClr val="bg1">
                    <a:lumMod val="75000"/>
                  </a:schemeClr>
                </a:solidFill>
              </a:rPr>
              <a:t>High performance</a:t>
            </a:r>
          </a:p>
          <a:p>
            <a:pPr marL="342900" indent="-342900" algn="ctr">
              <a:buAutoNum type="arabicPeriod"/>
            </a:pPr>
            <a:r>
              <a:rPr lang="en-US" sz="3000" dirty="0" smtClean="0">
                <a:solidFill>
                  <a:schemeClr val="tx1"/>
                </a:solidFill>
              </a:rPr>
              <a:t>Predictable performance</a:t>
            </a:r>
          </a:p>
          <a:p>
            <a:pPr algn="ctr"/>
            <a:endParaRPr lang="en-US" dirty="0"/>
          </a:p>
        </p:txBody>
      </p:sp>
      <p:sp>
        <p:nvSpPr>
          <p:cNvPr id="14" name="Rounded Rectangle 13"/>
          <p:cNvSpPr/>
          <p:nvPr/>
        </p:nvSpPr>
        <p:spPr>
          <a:xfrm>
            <a:off x="107732" y="5257800"/>
            <a:ext cx="4311868" cy="13716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300" dirty="0" smtClean="0">
              <a:solidFill>
                <a:schemeClr val="tx1"/>
              </a:solidFill>
            </a:endParaRPr>
          </a:p>
          <a:p>
            <a:pPr lvl="0"/>
            <a:endParaRPr lang="en-US" sz="2300" dirty="0" smtClean="0">
              <a:solidFill>
                <a:schemeClr val="bg1">
                  <a:lumMod val="65000"/>
                </a:schemeClr>
              </a:solidFill>
            </a:endParaRPr>
          </a:p>
          <a:p>
            <a:pPr lvl="0">
              <a:buFont typeface="Arial" pitchFamily="34" charset="0"/>
              <a:buChar char="•"/>
            </a:pPr>
            <a:r>
              <a:rPr lang="en-US" sz="2300" dirty="0" smtClean="0">
                <a:solidFill>
                  <a:schemeClr val="bg1">
                    <a:lumMod val="65000"/>
                  </a:schemeClr>
                </a:solidFill>
              </a:rPr>
              <a:t> </a:t>
            </a:r>
            <a:r>
              <a:rPr lang="en-US" sz="2300" i="1" dirty="0" smtClean="0">
                <a:solidFill>
                  <a:schemeClr val="bg1">
                    <a:lumMod val="65000"/>
                  </a:schemeClr>
                </a:solidFill>
              </a:rPr>
              <a:t>Coordinated cache/memory management for performance </a:t>
            </a:r>
          </a:p>
          <a:p>
            <a:pPr lvl="0"/>
            <a:endParaRPr lang="en-US" sz="2300" dirty="0" smtClean="0">
              <a:solidFill>
                <a:schemeClr val="tx1"/>
              </a:solidFill>
            </a:endParaRPr>
          </a:p>
          <a:p>
            <a:pPr marL="457200" lvl="0" indent="-457200">
              <a:buAutoNum type="arabicPeriod"/>
            </a:pPr>
            <a:endParaRPr lang="en-US" sz="2300" dirty="0">
              <a:solidFill>
                <a:prstClr val="black"/>
              </a:solidFill>
            </a:endParaRPr>
          </a:p>
          <a:p>
            <a:pPr algn="ctr"/>
            <a:endParaRPr lang="en-US" dirty="0"/>
          </a:p>
        </p:txBody>
      </p:sp>
      <p:sp>
        <p:nvSpPr>
          <p:cNvPr id="17" name="Rounded Rectangle 16"/>
          <p:cNvSpPr/>
          <p:nvPr/>
        </p:nvSpPr>
        <p:spPr>
          <a:xfrm>
            <a:off x="4727030" y="5257800"/>
            <a:ext cx="4311868" cy="13716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300" dirty="0" smtClean="0">
              <a:solidFill>
                <a:schemeClr val="tx1"/>
              </a:solidFill>
            </a:endParaRPr>
          </a:p>
          <a:p>
            <a:pPr lvl="0"/>
            <a:endParaRPr lang="en-US" sz="2300" dirty="0" smtClean="0">
              <a:solidFill>
                <a:prstClr val="black"/>
              </a:solidFill>
            </a:endParaRPr>
          </a:p>
          <a:p>
            <a:pPr lvl="0"/>
            <a:r>
              <a:rPr lang="en-US" sz="2300" dirty="0" smtClean="0">
                <a:solidFill>
                  <a:schemeClr val="bg1">
                    <a:lumMod val="65000"/>
                  </a:schemeClr>
                </a:solidFill>
              </a:rPr>
              <a:t> </a:t>
            </a:r>
          </a:p>
          <a:p>
            <a:pPr lvl="0">
              <a:buFont typeface="Arial" pitchFamily="34" charset="0"/>
              <a:buChar char="•"/>
            </a:pPr>
            <a:r>
              <a:rPr lang="en-US" sz="2300" dirty="0" smtClean="0">
                <a:solidFill>
                  <a:schemeClr val="tx1"/>
                </a:solidFill>
              </a:rPr>
              <a:t> </a:t>
            </a:r>
            <a:r>
              <a:rPr lang="en-US" sz="2300" i="1" dirty="0" smtClean="0">
                <a:solidFill>
                  <a:schemeClr val="tx1"/>
                </a:solidFill>
              </a:rPr>
              <a:t>Cache slowdown estimation</a:t>
            </a:r>
          </a:p>
          <a:p>
            <a:pPr lvl="0">
              <a:buFont typeface="Arial" pitchFamily="34" charset="0"/>
              <a:buChar char="•"/>
            </a:pPr>
            <a:r>
              <a:rPr lang="en-US" sz="2300" i="1" dirty="0" smtClean="0">
                <a:solidFill>
                  <a:schemeClr val="bg1">
                    <a:lumMod val="65000"/>
                  </a:schemeClr>
                </a:solidFill>
              </a:rPr>
              <a:t> Coordinated cache/memory management for predictability </a:t>
            </a:r>
          </a:p>
          <a:p>
            <a:pPr lvl="0"/>
            <a:endParaRPr lang="en-US" sz="2300" dirty="0" smtClean="0">
              <a:solidFill>
                <a:schemeClr val="tx1"/>
              </a:solidFill>
            </a:endParaRPr>
          </a:p>
          <a:p>
            <a:pPr marL="457200" lvl="0" indent="-457200">
              <a:buAutoNum type="arabicPeriod"/>
            </a:pPr>
            <a:endParaRPr lang="en-US" sz="2300" dirty="0">
              <a:solidFill>
                <a:prstClr val="black"/>
              </a:solidFill>
            </a:endParaRPr>
          </a:p>
          <a:p>
            <a:pPr algn="ctr"/>
            <a:endParaRPr lang="en-US" dirty="0"/>
          </a:p>
        </p:txBody>
      </p:sp>
      <p:pic>
        <p:nvPicPr>
          <p:cNvPr id="11" name="~PP2925.WAV">
            <a:hlinkClick r:id="" action="ppaction://media"/>
          </p:cNvPr>
          <p:cNvPicPr>
            <a:picLocks noRot="1" noChangeAspect="1"/>
          </p:cNvPicPr>
          <p:nvPr>
            <a:wavAudioFile r:embed="rId2" name="~PP2925.WAV"/>
          </p:nvPr>
        </p:nvPicPr>
        <p:blipFill>
          <a:blip r:embed="rId5" cstate="print"/>
          <a:stretch>
            <a:fillRect/>
          </a:stretch>
        </p:blipFill>
        <p:spPr>
          <a:xfrm>
            <a:off x="8696325" y="6410325"/>
            <a:ext cx="304800" cy="304800"/>
          </a:xfrm>
          <a:prstGeom prst="rect">
            <a:avLst/>
          </a:prstGeom>
        </p:spPr>
      </p:pic>
    </p:spTree>
    <p:custDataLst>
      <p:tags r:id="rId1"/>
    </p:custDataLst>
    <p:extLst>
      <p:ext uri="{BB962C8B-B14F-4D97-AF65-F5344CB8AC3E}">
        <p14:creationId xmlns="" xmlns:p14="http://schemas.microsoft.com/office/powerpoint/2010/main" val="1850506550"/>
      </p:ext>
    </p:extLst>
  </p:cSld>
  <p:clrMapOvr>
    <a:masterClrMapping/>
  </p:clrMapOvr>
  <p:transition advTm="112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Request Service vs. Memory Access</a:t>
            </a:r>
            <a:endParaRPr lang="en-US" dirty="0"/>
          </a:p>
        </p:txBody>
      </p:sp>
      <p:sp>
        <p:nvSpPr>
          <p:cNvPr id="4" name="Slide Number Placeholder 3"/>
          <p:cNvSpPr>
            <a:spLocks noGrp="1"/>
          </p:cNvSpPr>
          <p:nvPr>
            <p:ph type="sldNum" sz="quarter" idx="12"/>
          </p:nvPr>
        </p:nvSpPr>
        <p:spPr>
          <a:xfrm>
            <a:off x="6934200" y="6416675"/>
            <a:ext cx="2133600" cy="365125"/>
          </a:xfrm>
        </p:spPr>
        <p:txBody>
          <a:bodyPr/>
          <a:lstStyle/>
          <a:p>
            <a:fld id="{2CF4AA75-1AE0-4593-99DD-33F3F40BED72}" type="slidenum">
              <a:rPr lang="en-US" smtClean="0"/>
              <a:pPr/>
              <a:t>48</a:t>
            </a:fld>
            <a:endParaRPr lang="en-US"/>
          </a:p>
        </p:txBody>
      </p:sp>
      <p:sp>
        <p:nvSpPr>
          <p:cNvPr id="6" name="Rectangle 12"/>
          <p:cNvSpPr>
            <a:spLocks noChangeArrowheads="1"/>
          </p:cNvSpPr>
          <p:nvPr/>
        </p:nvSpPr>
        <p:spPr bwMode="auto">
          <a:xfrm>
            <a:off x="212725" y="2133600"/>
            <a:ext cx="671513"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7" name="TextBox 13"/>
          <p:cNvSpPr txBox="1">
            <a:spLocks noChangeArrowheads="1"/>
          </p:cNvSpPr>
          <p:nvPr/>
        </p:nvSpPr>
        <p:spPr bwMode="auto">
          <a:xfrm>
            <a:off x="212725" y="2301825"/>
            <a:ext cx="671513" cy="323165"/>
          </a:xfrm>
          <a:prstGeom prst="rect">
            <a:avLst/>
          </a:prstGeom>
          <a:noFill/>
          <a:ln w="9525">
            <a:noFill/>
            <a:miter lim="800000"/>
            <a:headEnd/>
            <a:tailEnd/>
          </a:ln>
        </p:spPr>
        <p:txBody>
          <a:bodyPr>
            <a:spAutoFit/>
          </a:bodyPr>
          <a:lstStyle/>
          <a:p>
            <a:pPr algn="ctr"/>
            <a:r>
              <a:rPr lang="en-US" sz="1500" dirty="0">
                <a:latin typeface="Tahoma" pitchFamily="34" charset="0"/>
                <a:ea typeface="Tahoma" pitchFamily="34" charset="0"/>
                <a:cs typeface="Tahoma" pitchFamily="34" charset="0"/>
              </a:rPr>
              <a:t>Core</a:t>
            </a:r>
          </a:p>
        </p:txBody>
      </p:sp>
      <p:sp>
        <p:nvSpPr>
          <p:cNvPr id="8" name="Rectangle 16"/>
          <p:cNvSpPr>
            <a:spLocks noChangeArrowheads="1"/>
          </p:cNvSpPr>
          <p:nvPr/>
        </p:nvSpPr>
        <p:spPr bwMode="auto">
          <a:xfrm>
            <a:off x="1067678" y="2133600"/>
            <a:ext cx="671513"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9" name="TextBox 17"/>
          <p:cNvSpPr txBox="1">
            <a:spLocks noChangeArrowheads="1"/>
          </p:cNvSpPr>
          <p:nvPr/>
        </p:nvSpPr>
        <p:spPr bwMode="auto">
          <a:xfrm>
            <a:off x="1067678" y="2301825"/>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0" name="Rectangle 19"/>
          <p:cNvSpPr>
            <a:spLocks noChangeArrowheads="1"/>
          </p:cNvSpPr>
          <p:nvPr/>
        </p:nvSpPr>
        <p:spPr bwMode="auto">
          <a:xfrm>
            <a:off x="1922631" y="2133600"/>
            <a:ext cx="671513"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1" name="TextBox 20"/>
          <p:cNvSpPr txBox="1">
            <a:spLocks noChangeArrowheads="1"/>
          </p:cNvSpPr>
          <p:nvPr/>
        </p:nvSpPr>
        <p:spPr bwMode="auto">
          <a:xfrm>
            <a:off x="1922631" y="2301825"/>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2" name="Rectangle 22"/>
          <p:cNvSpPr>
            <a:spLocks noChangeArrowheads="1"/>
          </p:cNvSpPr>
          <p:nvPr/>
        </p:nvSpPr>
        <p:spPr bwMode="auto">
          <a:xfrm>
            <a:off x="2775997" y="2133600"/>
            <a:ext cx="673100"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3" name="TextBox 23"/>
          <p:cNvSpPr txBox="1">
            <a:spLocks noChangeArrowheads="1"/>
          </p:cNvSpPr>
          <p:nvPr/>
        </p:nvSpPr>
        <p:spPr bwMode="auto">
          <a:xfrm>
            <a:off x="2775997" y="2301825"/>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4" name="Rectangle 25"/>
          <p:cNvSpPr>
            <a:spLocks noChangeArrowheads="1"/>
          </p:cNvSpPr>
          <p:nvPr/>
        </p:nvSpPr>
        <p:spPr bwMode="auto">
          <a:xfrm>
            <a:off x="212725" y="2912353"/>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5" name="TextBox 26"/>
          <p:cNvSpPr txBox="1">
            <a:spLocks noChangeArrowheads="1"/>
          </p:cNvSpPr>
          <p:nvPr/>
        </p:nvSpPr>
        <p:spPr bwMode="auto">
          <a:xfrm>
            <a:off x="212725" y="3080140"/>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6" name="Rectangle 28"/>
          <p:cNvSpPr>
            <a:spLocks noChangeArrowheads="1"/>
          </p:cNvSpPr>
          <p:nvPr/>
        </p:nvSpPr>
        <p:spPr bwMode="auto">
          <a:xfrm>
            <a:off x="1067678" y="2912353"/>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7" name="TextBox 29"/>
          <p:cNvSpPr txBox="1">
            <a:spLocks noChangeArrowheads="1"/>
          </p:cNvSpPr>
          <p:nvPr/>
        </p:nvSpPr>
        <p:spPr bwMode="auto">
          <a:xfrm>
            <a:off x="1067678" y="3080140"/>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8" name="Rectangle 31"/>
          <p:cNvSpPr>
            <a:spLocks noChangeArrowheads="1"/>
          </p:cNvSpPr>
          <p:nvPr/>
        </p:nvSpPr>
        <p:spPr bwMode="auto">
          <a:xfrm>
            <a:off x="1922631" y="2912353"/>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9" name="TextBox 32"/>
          <p:cNvSpPr txBox="1">
            <a:spLocks noChangeArrowheads="1"/>
          </p:cNvSpPr>
          <p:nvPr/>
        </p:nvSpPr>
        <p:spPr bwMode="auto">
          <a:xfrm>
            <a:off x="1922631" y="3080140"/>
            <a:ext cx="671513" cy="323165"/>
          </a:xfrm>
          <a:prstGeom prst="rect">
            <a:avLst/>
          </a:prstGeom>
          <a:noFill/>
          <a:ln w="9525">
            <a:noFill/>
            <a:miter lim="800000"/>
            <a:headEnd/>
            <a:tailEnd/>
          </a:ln>
        </p:spPr>
        <p:txBody>
          <a:bodyPr>
            <a:spAutoFit/>
          </a:bodyPr>
          <a:lstStyle/>
          <a:p>
            <a:pPr algn="ctr"/>
            <a:r>
              <a:rPr lang="en-US" sz="1500" dirty="0">
                <a:latin typeface="Tahoma" pitchFamily="34" charset="0"/>
                <a:ea typeface="Tahoma" pitchFamily="34" charset="0"/>
                <a:cs typeface="Tahoma" pitchFamily="34" charset="0"/>
              </a:rPr>
              <a:t>Core</a:t>
            </a:r>
          </a:p>
        </p:txBody>
      </p:sp>
      <p:sp>
        <p:nvSpPr>
          <p:cNvPr id="20" name="Rectangle 36"/>
          <p:cNvSpPr>
            <a:spLocks noChangeArrowheads="1"/>
          </p:cNvSpPr>
          <p:nvPr/>
        </p:nvSpPr>
        <p:spPr bwMode="auto">
          <a:xfrm>
            <a:off x="2775997" y="2912353"/>
            <a:ext cx="673100"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1" name="TextBox 37"/>
          <p:cNvSpPr txBox="1">
            <a:spLocks noChangeArrowheads="1"/>
          </p:cNvSpPr>
          <p:nvPr/>
        </p:nvSpPr>
        <p:spPr bwMode="auto">
          <a:xfrm>
            <a:off x="2775997" y="3080140"/>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2" name="Rectangle 41"/>
          <p:cNvSpPr>
            <a:spLocks noChangeArrowheads="1"/>
          </p:cNvSpPr>
          <p:nvPr/>
        </p:nvSpPr>
        <p:spPr bwMode="auto">
          <a:xfrm>
            <a:off x="212725" y="3691106"/>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3" name="TextBox 42"/>
          <p:cNvSpPr txBox="1">
            <a:spLocks noChangeArrowheads="1"/>
          </p:cNvSpPr>
          <p:nvPr/>
        </p:nvSpPr>
        <p:spPr bwMode="auto">
          <a:xfrm>
            <a:off x="212725" y="3858893"/>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4" name="Rectangle 45"/>
          <p:cNvSpPr>
            <a:spLocks noChangeArrowheads="1"/>
          </p:cNvSpPr>
          <p:nvPr/>
        </p:nvSpPr>
        <p:spPr bwMode="auto">
          <a:xfrm>
            <a:off x="1067678" y="3691106"/>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5" name="TextBox 46"/>
          <p:cNvSpPr txBox="1">
            <a:spLocks noChangeArrowheads="1"/>
          </p:cNvSpPr>
          <p:nvPr/>
        </p:nvSpPr>
        <p:spPr bwMode="auto">
          <a:xfrm>
            <a:off x="1067678" y="3858893"/>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6" name="Rectangle 48"/>
          <p:cNvSpPr>
            <a:spLocks noChangeArrowheads="1"/>
          </p:cNvSpPr>
          <p:nvPr/>
        </p:nvSpPr>
        <p:spPr bwMode="auto">
          <a:xfrm>
            <a:off x="1922631" y="3691106"/>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7" name="TextBox 49"/>
          <p:cNvSpPr txBox="1">
            <a:spLocks noChangeArrowheads="1"/>
          </p:cNvSpPr>
          <p:nvPr/>
        </p:nvSpPr>
        <p:spPr bwMode="auto">
          <a:xfrm>
            <a:off x="1922631" y="3858893"/>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8" name="Rectangle 51"/>
          <p:cNvSpPr>
            <a:spLocks noChangeArrowheads="1"/>
          </p:cNvSpPr>
          <p:nvPr/>
        </p:nvSpPr>
        <p:spPr bwMode="auto">
          <a:xfrm>
            <a:off x="2775997" y="3691106"/>
            <a:ext cx="673100"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9" name="TextBox 52"/>
          <p:cNvSpPr txBox="1">
            <a:spLocks noChangeArrowheads="1"/>
          </p:cNvSpPr>
          <p:nvPr/>
        </p:nvSpPr>
        <p:spPr bwMode="auto">
          <a:xfrm>
            <a:off x="2775997" y="3858893"/>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0" name="Rectangle 54"/>
          <p:cNvSpPr>
            <a:spLocks noChangeArrowheads="1"/>
          </p:cNvSpPr>
          <p:nvPr/>
        </p:nvSpPr>
        <p:spPr bwMode="auto">
          <a:xfrm>
            <a:off x="212725" y="4469859"/>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1" name="TextBox 55"/>
          <p:cNvSpPr txBox="1">
            <a:spLocks noChangeArrowheads="1"/>
          </p:cNvSpPr>
          <p:nvPr/>
        </p:nvSpPr>
        <p:spPr bwMode="auto">
          <a:xfrm>
            <a:off x="212725" y="4637646"/>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2" name="Rectangle 57"/>
          <p:cNvSpPr>
            <a:spLocks noChangeArrowheads="1"/>
          </p:cNvSpPr>
          <p:nvPr/>
        </p:nvSpPr>
        <p:spPr bwMode="auto">
          <a:xfrm>
            <a:off x="1067678" y="4469859"/>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3" name="TextBox 58"/>
          <p:cNvSpPr txBox="1">
            <a:spLocks noChangeArrowheads="1"/>
          </p:cNvSpPr>
          <p:nvPr/>
        </p:nvSpPr>
        <p:spPr bwMode="auto">
          <a:xfrm>
            <a:off x="1067678" y="4637646"/>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4" name="Rectangle 60"/>
          <p:cNvSpPr>
            <a:spLocks noChangeArrowheads="1"/>
          </p:cNvSpPr>
          <p:nvPr/>
        </p:nvSpPr>
        <p:spPr bwMode="auto">
          <a:xfrm>
            <a:off x="1922631" y="4469859"/>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5" name="TextBox 61"/>
          <p:cNvSpPr txBox="1">
            <a:spLocks noChangeArrowheads="1"/>
          </p:cNvSpPr>
          <p:nvPr/>
        </p:nvSpPr>
        <p:spPr bwMode="auto">
          <a:xfrm>
            <a:off x="1922631" y="4637646"/>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6" name="Rectangle 63"/>
          <p:cNvSpPr>
            <a:spLocks noChangeArrowheads="1"/>
          </p:cNvSpPr>
          <p:nvPr/>
        </p:nvSpPr>
        <p:spPr bwMode="auto">
          <a:xfrm>
            <a:off x="2775997" y="4469859"/>
            <a:ext cx="673100"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7" name="TextBox 64"/>
          <p:cNvSpPr txBox="1">
            <a:spLocks noChangeArrowheads="1"/>
          </p:cNvSpPr>
          <p:nvPr/>
        </p:nvSpPr>
        <p:spPr bwMode="auto">
          <a:xfrm>
            <a:off x="2775997" y="4637646"/>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8" name="Rectangle 65"/>
          <p:cNvSpPr>
            <a:spLocks noChangeArrowheads="1"/>
          </p:cNvSpPr>
          <p:nvPr/>
        </p:nvSpPr>
        <p:spPr bwMode="auto">
          <a:xfrm>
            <a:off x="6818532" y="2387600"/>
            <a:ext cx="1893887" cy="2560637"/>
          </a:xfrm>
          <a:prstGeom prst="rect">
            <a:avLst/>
          </a:prstGeom>
          <a:noFill/>
          <a:ln w="54864" algn="ctr">
            <a:solidFill>
              <a:schemeClr val="tx1"/>
            </a:solidFill>
            <a:round/>
            <a:headEnd/>
            <a:tailEnd/>
          </a:ln>
        </p:spPr>
        <p:txBody>
          <a:bodyPr/>
          <a:lstStyle/>
          <a:p>
            <a:pPr eaLnBrk="0" hangingPunct="0"/>
            <a:endParaRPr lang="en-US" sz="2400">
              <a:solidFill>
                <a:schemeClr val="bg1"/>
              </a:solidFill>
              <a:latin typeface="Tahoma" pitchFamily="34" charset="0"/>
              <a:ea typeface="Tahoma" pitchFamily="34" charset="0"/>
              <a:cs typeface="Tahoma" pitchFamily="34" charset="0"/>
            </a:endParaRPr>
          </a:p>
          <a:p>
            <a:pPr eaLnBrk="0" hangingPunct="0"/>
            <a:r>
              <a:rPr lang="en-US" sz="2200">
                <a:solidFill>
                  <a:schemeClr val="bg1"/>
                </a:solidFill>
                <a:latin typeface="Tahoma" pitchFamily="34" charset="0"/>
                <a:ea typeface="Tahoma" pitchFamily="34" charset="0"/>
                <a:cs typeface="Tahoma" pitchFamily="34" charset="0"/>
              </a:rPr>
              <a:t>    </a:t>
            </a:r>
          </a:p>
        </p:txBody>
      </p:sp>
      <p:sp>
        <p:nvSpPr>
          <p:cNvPr id="39" name="TextBox 66"/>
          <p:cNvSpPr txBox="1">
            <a:spLocks noChangeArrowheads="1"/>
          </p:cNvSpPr>
          <p:nvPr/>
        </p:nvSpPr>
        <p:spPr bwMode="auto">
          <a:xfrm>
            <a:off x="6847294" y="3091439"/>
            <a:ext cx="1838184" cy="954107"/>
          </a:xfrm>
          <a:prstGeom prst="rect">
            <a:avLst/>
          </a:prstGeom>
          <a:noFill/>
          <a:ln w="9525">
            <a:noFill/>
            <a:miter lim="800000"/>
            <a:headEnd/>
            <a:tailEnd/>
          </a:ln>
        </p:spPr>
        <p:txBody>
          <a:bodyPr>
            <a:spAutoFit/>
          </a:bodyPr>
          <a:lstStyle/>
          <a:p>
            <a:pPr algn="ctr"/>
            <a:r>
              <a:rPr lang="en-US" sz="2800" dirty="0">
                <a:latin typeface="Tahoma" pitchFamily="34" charset="0"/>
                <a:ea typeface="Tahoma" pitchFamily="34" charset="0"/>
                <a:cs typeface="Tahoma" pitchFamily="34" charset="0"/>
              </a:rPr>
              <a:t>Main Memory</a:t>
            </a:r>
          </a:p>
        </p:txBody>
      </p:sp>
      <p:sp>
        <p:nvSpPr>
          <p:cNvPr id="41" name="Rectangle 65"/>
          <p:cNvSpPr>
            <a:spLocks noChangeArrowheads="1"/>
          </p:cNvSpPr>
          <p:nvPr/>
        </p:nvSpPr>
        <p:spPr bwMode="auto">
          <a:xfrm>
            <a:off x="4375369" y="2779712"/>
            <a:ext cx="1554163" cy="1606550"/>
          </a:xfrm>
          <a:prstGeom prst="rect">
            <a:avLst/>
          </a:prstGeom>
          <a:noFill/>
          <a:ln w="54864" algn="ctr">
            <a:solidFill>
              <a:schemeClr val="tx1"/>
            </a:solidFill>
            <a:round/>
            <a:headEnd/>
            <a:tailEnd/>
          </a:ln>
        </p:spPr>
        <p:txBody>
          <a:bodyPr/>
          <a:lstStyle/>
          <a:p>
            <a:pPr eaLnBrk="0" hangingPunct="0"/>
            <a:endParaRPr lang="en-US" sz="2400">
              <a:solidFill>
                <a:schemeClr val="bg1"/>
              </a:solidFill>
              <a:latin typeface="Tahoma" pitchFamily="34" charset="0"/>
              <a:ea typeface="Tahoma" pitchFamily="34" charset="0"/>
              <a:cs typeface="Tahoma" pitchFamily="34" charset="0"/>
            </a:endParaRPr>
          </a:p>
          <a:p>
            <a:pPr eaLnBrk="0" hangingPunct="0"/>
            <a:r>
              <a:rPr lang="en-US" sz="2200">
                <a:solidFill>
                  <a:schemeClr val="bg1"/>
                </a:solidFill>
                <a:latin typeface="Tahoma" pitchFamily="34" charset="0"/>
                <a:ea typeface="Tahoma" pitchFamily="34" charset="0"/>
                <a:cs typeface="Tahoma" pitchFamily="34" charset="0"/>
              </a:rPr>
              <a:t>    </a:t>
            </a:r>
          </a:p>
        </p:txBody>
      </p:sp>
      <p:sp>
        <p:nvSpPr>
          <p:cNvPr id="42" name="TextBox 66"/>
          <p:cNvSpPr txBox="1">
            <a:spLocks noChangeArrowheads="1"/>
          </p:cNvSpPr>
          <p:nvPr/>
        </p:nvSpPr>
        <p:spPr bwMode="auto">
          <a:xfrm>
            <a:off x="4398972" y="3056863"/>
            <a:ext cx="1508452" cy="954107"/>
          </a:xfrm>
          <a:prstGeom prst="rect">
            <a:avLst/>
          </a:prstGeom>
          <a:noFill/>
          <a:ln w="9525">
            <a:noFill/>
            <a:miter lim="800000"/>
            <a:headEnd/>
            <a:tailEnd/>
          </a:ln>
        </p:spPr>
        <p:txBody>
          <a:bodyPr>
            <a:spAutoFit/>
          </a:bodyPr>
          <a:lstStyle/>
          <a:p>
            <a:pPr algn="ctr"/>
            <a:r>
              <a:rPr lang="en-US" sz="2800" dirty="0">
                <a:latin typeface="Tahoma" pitchFamily="34" charset="0"/>
                <a:ea typeface="Tahoma" pitchFamily="34" charset="0"/>
                <a:cs typeface="Tahoma" pitchFamily="34" charset="0"/>
              </a:rPr>
              <a:t>Shared </a:t>
            </a:r>
          </a:p>
          <a:p>
            <a:pPr algn="ctr"/>
            <a:r>
              <a:rPr lang="en-US" sz="2800" dirty="0">
                <a:latin typeface="Tahoma" pitchFamily="34" charset="0"/>
                <a:ea typeface="Tahoma" pitchFamily="34" charset="0"/>
                <a:cs typeface="Tahoma" pitchFamily="34" charset="0"/>
              </a:rPr>
              <a:t>Cache</a:t>
            </a:r>
          </a:p>
        </p:txBody>
      </p:sp>
      <p:sp>
        <p:nvSpPr>
          <p:cNvPr id="43" name="Left-Right Arrow 67"/>
          <p:cNvSpPr>
            <a:spLocks noChangeArrowheads="1"/>
          </p:cNvSpPr>
          <p:nvPr/>
        </p:nvSpPr>
        <p:spPr bwMode="auto">
          <a:xfrm>
            <a:off x="3491132" y="3289300"/>
            <a:ext cx="871537" cy="682625"/>
          </a:xfrm>
          <a:prstGeom prst="leftRightArrow">
            <a:avLst>
              <a:gd name="adj1" fmla="val 50000"/>
              <a:gd name="adj2" fmla="val 49982"/>
            </a:avLst>
          </a:prstGeom>
          <a:noFill/>
          <a:ln w="54864" algn="ctr">
            <a:solidFill>
              <a:schemeClr val="tx1"/>
            </a:solidFill>
            <a:round/>
            <a:headEnd/>
            <a:tailEnd/>
          </a:ln>
        </p:spPr>
        <p:txBody>
          <a:bodyPr/>
          <a:lstStyle/>
          <a:p>
            <a:pPr eaLnBrk="0" hangingPunct="0"/>
            <a:endParaRPr lang="en-US" sz="2400">
              <a:solidFill>
                <a:srgbClr val="C00000"/>
              </a:solidFill>
              <a:latin typeface="Tahoma" pitchFamily="34" charset="0"/>
              <a:ea typeface="Tahoma" pitchFamily="34" charset="0"/>
              <a:cs typeface="Tahoma" pitchFamily="34" charset="0"/>
            </a:endParaRPr>
          </a:p>
        </p:txBody>
      </p:sp>
      <p:sp>
        <p:nvSpPr>
          <p:cNvPr id="45" name="Right Arrow 44"/>
          <p:cNvSpPr/>
          <p:nvPr/>
        </p:nvSpPr>
        <p:spPr>
          <a:xfrm>
            <a:off x="6038196" y="2895600"/>
            <a:ext cx="714702" cy="533400"/>
          </a:xfrm>
          <a:prstGeom prst="rightArrow">
            <a:avLst/>
          </a:prstGeom>
          <a:noFill/>
          <a:ln w="54864">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Left Arrow 45"/>
          <p:cNvSpPr/>
          <p:nvPr/>
        </p:nvSpPr>
        <p:spPr>
          <a:xfrm>
            <a:off x="6004034" y="3715404"/>
            <a:ext cx="685800" cy="533400"/>
          </a:xfrm>
          <a:prstGeom prst="leftArrow">
            <a:avLst/>
          </a:prstGeom>
          <a:noFill/>
          <a:ln w="54864">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5181600" y="1905000"/>
            <a:ext cx="1981200" cy="861774"/>
          </a:xfrm>
          <a:prstGeom prst="rect">
            <a:avLst/>
          </a:prstGeom>
          <a:noFill/>
        </p:spPr>
        <p:txBody>
          <a:bodyPr wrap="square" rtlCol="0">
            <a:spAutoFit/>
          </a:bodyPr>
          <a:lstStyle/>
          <a:p>
            <a:r>
              <a:rPr lang="en-US" sz="2500" i="1" dirty="0" smtClean="0"/>
              <a:t>Memory Access Rate</a:t>
            </a:r>
            <a:endParaRPr lang="en-US" sz="2500" i="1" dirty="0"/>
          </a:p>
        </p:txBody>
      </p:sp>
      <p:sp>
        <p:nvSpPr>
          <p:cNvPr id="48" name="TextBox 47"/>
          <p:cNvSpPr txBox="1"/>
          <p:nvPr/>
        </p:nvSpPr>
        <p:spPr>
          <a:xfrm>
            <a:off x="5136932" y="4396026"/>
            <a:ext cx="1981200" cy="861774"/>
          </a:xfrm>
          <a:prstGeom prst="rect">
            <a:avLst/>
          </a:prstGeom>
          <a:noFill/>
        </p:spPr>
        <p:txBody>
          <a:bodyPr wrap="square" rtlCol="0">
            <a:spAutoFit/>
          </a:bodyPr>
          <a:lstStyle/>
          <a:p>
            <a:r>
              <a:rPr lang="en-US" sz="2500" i="1" dirty="0" smtClean="0"/>
              <a:t>Request Service Rate</a:t>
            </a:r>
            <a:endParaRPr lang="en-US" sz="2500" i="1" dirty="0"/>
          </a:p>
        </p:txBody>
      </p:sp>
      <p:sp>
        <p:nvSpPr>
          <p:cNvPr id="50" name="Rectangle 49"/>
          <p:cNvSpPr/>
          <p:nvPr/>
        </p:nvSpPr>
        <p:spPr>
          <a:xfrm>
            <a:off x="69928" y="5262554"/>
            <a:ext cx="9001188" cy="12144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dirty="0" smtClean="0">
              <a:solidFill>
                <a:srgbClr val="C00000"/>
              </a:solidFill>
              <a:ea typeface="Tahoma" pitchFamily="34" charset="0"/>
              <a:cs typeface="Tahoma" pitchFamily="34" charset="0"/>
            </a:endParaRPr>
          </a:p>
          <a:p>
            <a:pPr algn="ctr">
              <a:defRPr/>
            </a:pPr>
            <a:r>
              <a:rPr lang="en-US" sz="3500" dirty="0" smtClean="0">
                <a:solidFill>
                  <a:srgbClr val="C00000"/>
                </a:solidFill>
                <a:ea typeface="Tahoma" pitchFamily="34" charset="0"/>
                <a:cs typeface="Tahoma" pitchFamily="34" charset="0"/>
              </a:rPr>
              <a:t>Request service and access rates tightly coupled </a:t>
            </a:r>
          </a:p>
          <a:p>
            <a:pPr algn="ctr">
              <a:defRPr/>
            </a:pPr>
            <a:endParaRPr lang="en-US" dirty="0" smtClean="0">
              <a:solidFill>
                <a:srgbClr val="C00000"/>
              </a:solidFill>
              <a:ea typeface="Tahoma" pitchFamily="34" charset="0"/>
              <a:cs typeface="Tahoma" pitchFamily="34" charset="0"/>
            </a:endParaRPr>
          </a:p>
          <a:p>
            <a:pPr algn="ctr"/>
            <a:endParaRPr lang="en-US" dirty="0"/>
          </a:p>
        </p:txBody>
      </p:sp>
      <p:pic>
        <p:nvPicPr>
          <p:cNvPr id="51" name="~PP3606.WAV">
            <a:hlinkClick r:id="" action="ppaction://media"/>
          </p:cNvPr>
          <p:cNvPicPr>
            <a:picLocks noRot="1" noChangeAspect="1"/>
          </p:cNvPicPr>
          <p:nvPr>
            <a:wavAudioFile r:embed="rId2" name="~PP3606.WAV"/>
          </p:nvPr>
        </p:nvPicPr>
        <p:blipFill>
          <a:blip r:embed="rId4" cstate="print"/>
          <a:stretch>
            <a:fillRect/>
          </a:stretch>
        </p:blipFill>
        <p:spPr>
          <a:xfrm>
            <a:off x="8696325" y="6410325"/>
            <a:ext cx="304800" cy="304800"/>
          </a:xfrm>
          <a:prstGeom prst="rect">
            <a:avLst/>
          </a:prstGeom>
        </p:spPr>
      </p:pic>
    </p:spTree>
    <p:custDataLst>
      <p:tags r:id="rId1"/>
    </p:custDataLst>
  </p:cSld>
  <p:clrMapOvr>
    <a:masterClrMapping/>
  </p:clrMapOvr>
  <p:transition spd="slow"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 fill="hold" display="0">
                  <p:stCondLst>
                    <p:cond delay="indefinite"/>
                  </p:stCondLst>
                  <p:endCondLst>
                    <p:cond evt="onPrev" delay="0">
                      <p:tgtEl>
                        <p:sldTgt/>
                      </p:tgtEl>
                    </p:cond>
                    <p:cond evt="onStopAudio" delay="0">
                      <p:tgtEl>
                        <p:sldTgt/>
                      </p:tgtEl>
                    </p:cond>
                  </p:endCondLst>
                </p:cTn>
                <p:tgtEl>
                  <p:spTgt spid="51"/>
                </p:tgtEl>
              </p:cMediaNode>
            </p:audio>
          </p:childTnLst>
        </p:cTn>
      </p:par>
    </p:tnLst>
    <p:bldLst>
      <p:bldP spid="47" grpId="0"/>
      <p:bldP spid="48" grpId="0"/>
      <p:bldP spid="5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Estimating Cache and Memory Slowdowns</a:t>
            </a:r>
            <a:br>
              <a:rPr lang="en-US" dirty="0" smtClean="0"/>
            </a:br>
            <a:r>
              <a:rPr lang="en-US" dirty="0" smtClean="0"/>
              <a:t>Through Cache Access Rates</a:t>
            </a:r>
            <a:endParaRPr lang="en-US" dirty="0"/>
          </a:p>
        </p:txBody>
      </p:sp>
      <p:sp>
        <p:nvSpPr>
          <p:cNvPr id="4" name="Slide Number Placeholder 3"/>
          <p:cNvSpPr>
            <a:spLocks noGrp="1"/>
          </p:cNvSpPr>
          <p:nvPr>
            <p:ph type="sldNum" sz="quarter" idx="12"/>
          </p:nvPr>
        </p:nvSpPr>
        <p:spPr/>
        <p:txBody>
          <a:bodyPr/>
          <a:lstStyle/>
          <a:p>
            <a:fld id="{2CF4AA75-1AE0-4593-99DD-33F3F40BED72}" type="slidenum">
              <a:rPr lang="en-US" smtClean="0"/>
              <a:pPr/>
              <a:t>49</a:t>
            </a:fld>
            <a:endParaRPr lang="en-US"/>
          </a:p>
        </p:txBody>
      </p:sp>
      <p:sp>
        <p:nvSpPr>
          <p:cNvPr id="7" name="Rectangle 12"/>
          <p:cNvSpPr>
            <a:spLocks noChangeArrowheads="1"/>
          </p:cNvSpPr>
          <p:nvPr/>
        </p:nvSpPr>
        <p:spPr bwMode="auto">
          <a:xfrm>
            <a:off x="212725" y="2133600"/>
            <a:ext cx="671513"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8" name="TextBox 13"/>
          <p:cNvSpPr txBox="1">
            <a:spLocks noChangeArrowheads="1"/>
          </p:cNvSpPr>
          <p:nvPr/>
        </p:nvSpPr>
        <p:spPr bwMode="auto">
          <a:xfrm>
            <a:off x="212725" y="2301825"/>
            <a:ext cx="671513" cy="323165"/>
          </a:xfrm>
          <a:prstGeom prst="rect">
            <a:avLst/>
          </a:prstGeom>
          <a:noFill/>
          <a:ln w="9525">
            <a:noFill/>
            <a:miter lim="800000"/>
            <a:headEnd/>
            <a:tailEnd/>
          </a:ln>
        </p:spPr>
        <p:txBody>
          <a:bodyPr>
            <a:spAutoFit/>
          </a:bodyPr>
          <a:lstStyle/>
          <a:p>
            <a:pPr algn="ctr"/>
            <a:r>
              <a:rPr lang="en-US" sz="1500" dirty="0">
                <a:latin typeface="Tahoma" pitchFamily="34" charset="0"/>
                <a:ea typeface="Tahoma" pitchFamily="34" charset="0"/>
                <a:cs typeface="Tahoma" pitchFamily="34" charset="0"/>
              </a:rPr>
              <a:t>Core</a:t>
            </a:r>
          </a:p>
        </p:txBody>
      </p:sp>
      <p:sp>
        <p:nvSpPr>
          <p:cNvPr id="9" name="Rectangle 16"/>
          <p:cNvSpPr>
            <a:spLocks noChangeArrowheads="1"/>
          </p:cNvSpPr>
          <p:nvPr/>
        </p:nvSpPr>
        <p:spPr bwMode="auto">
          <a:xfrm>
            <a:off x="1067678" y="2133600"/>
            <a:ext cx="671513"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0" name="TextBox 17"/>
          <p:cNvSpPr txBox="1">
            <a:spLocks noChangeArrowheads="1"/>
          </p:cNvSpPr>
          <p:nvPr/>
        </p:nvSpPr>
        <p:spPr bwMode="auto">
          <a:xfrm>
            <a:off x="1067678" y="2301825"/>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1" name="Rectangle 19"/>
          <p:cNvSpPr>
            <a:spLocks noChangeArrowheads="1"/>
          </p:cNvSpPr>
          <p:nvPr/>
        </p:nvSpPr>
        <p:spPr bwMode="auto">
          <a:xfrm>
            <a:off x="1922631" y="2133600"/>
            <a:ext cx="671513"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2" name="TextBox 20"/>
          <p:cNvSpPr txBox="1">
            <a:spLocks noChangeArrowheads="1"/>
          </p:cNvSpPr>
          <p:nvPr/>
        </p:nvSpPr>
        <p:spPr bwMode="auto">
          <a:xfrm>
            <a:off x="1922631" y="2301825"/>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3" name="Rectangle 22"/>
          <p:cNvSpPr>
            <a:spLocks noChangeArrowheads="1"/>
          </p:cNvSpPr>
          <p:nvPr/>
        </p:nvSpPr>
        <p:spPr bwMode="auto">
          <a:xfrm>
            <a:off x="2775997" y="2133600"/>
            <a:ext cx="673100"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4" name="TextBox 23"/>
          <p:cNvSpPr txBox="1">
            <a:spLocks noChangeArrowheads="1"/>
          </p:cNvSpPr>
          <p:nvPr/>
        </p:nvSpPr>
        <p:spPr bwMode="auto">
          <a:xfrm>
            <a:off x="2775997" y="2301825"/>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5" name="Rectangle 25"/>
          <p:cNvSpPr>
            <a:spLocks noChangeArrowheads="1"/>
          </p:cNvSpPr>
          <p:nvPr/>
        </p:nvSpPr>
        <p:spPr bwMode="auto">
          <a:xfrm>
            <a:off x="212725" y="2912353"/>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6" name="TextBox 26"/>
          <p:cNvSpPr txBox="1">
            <a:spLocks noChangeArrowheads="1"/>
          </p:cNvSpPr>
          <p:nvPr/>
        </p:nvSpPr>
        <p:spPr bwMode="auto">
          <a:xfrm>
            <a:off x="212725" y="3080140"/>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7" name="Rectangle 28"/>
          <p:cNvSpPr>
            <a:spLocks noChangeArrowheads="1"/>
          </p:cNvSpPr>
          <p:nvPr/>
        </p:nvSpPr>
        <p:spPr bwMode="auto">
          <a:xfrm>
            <a:off x="1067678" y="2912353"/>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8" name="TextBox 29"/>
          <p:cNvSpPr txBox="1">
            <a:spLocks noChangeArrowheads="1"/>
          </p:cNvSpPr>
          <p:nvPr/>
        </p:nvSpPr>
        <p:spPr bwMode="auto">
          <a:xfrm>
            <a:off x="1067678" y="3080140"/>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9" name="Rectangle 31"/>
          <p:cNvSpPr>
            <a:spLocks noChangeArrowheads="1"/>
          </p:cNvSpPr>
          <p:nvPr/>
        </p:nvSpPr>
        <p:spPr bwMode="auto">
          <a:xfrm>
            <a:off x="1922631" y="2912353"/>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0" name="TextBox 32"/>
          <p:cNvSpPr txBox="1">
            <a:spLocks noChangeArrowheads="1"/>
          </p:cNvSpPr>
          <p:nvPr/>
        </p:nvSpPr>
        <p:spPr bwMode="auto">
          <a:xfrm>
            <a:off x="1922631" y="3080140"/>
            <a:ext cx="671513" cy="323165"/>
          </a:xfrm>
          <a:prstGeom prst="rect">
            <a:avLst/>
          </a:prstGeom>
          <a:noFill/>
          <a:ln w="9525">
            <a:noFill/>
            <a:miter lim="800000"/>
            <a:headEnd/>
            <a:tailEnd/>
          </a:ln>
        </p:spPr>
        <p:txBody>
          <a:bodyPr>
            <a:spAutoFit/>
          </a:bodyPr>
          <a:lstStyle/>
          <a:p>
            <a:pPr algn="ctr"/>
            <a:r>
              <a:rPr lang="en-US" sz="1500" dirty="0">
                <a:latin typeface="Tahoma" pitchFamily="34" charset="0"/>
                <a:ea typeface="Tahoma" pitchFamily="34" charset="0"/>
                <a:cs typeface="Tahoma" pitchFamily="34" charset="0"/>
              </a:rPr>
              <a:t>Core</a:t>
            </a:r>
          </a:p>
        </p:txBody>
      </p:sp>
      <p:sp>
        <p:nvSpPr>
          <p:cNvPr id="21" name="Rectangle 36"/>
          <p:cNvSpPr>
            <a:spLocks noChangeArrowheads="1"/>
          </p:cNvSpPr>
          <p:nvPr/>
        </p:nvSpPr>
        <p:spPr bwMode="auto">
          <a:xfrm>
            <a:off x="2775997" y="2912353"/>
            <a:ext cx="673100"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2" name="TextBox 37"/>
          <p:cNvSpPr txBox="1">
            <a:spLocks noChangeArrowheads="1"/>
          </p:cNvSpPr>
          <p:nvPr/>
        </p:nvSpPr>
        <p:spPr bwMode="auto">
          <a:xfrm>
            <a:off x="2775997" y="3080140"/>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3" name="Rectangle 41"/>
          <p:cNvSpPr>
            <a:spLocks noChangeArrowheads="1"/>
          </p:cNvSpPr>
          <p:nvPr/>
        </p:nvSpPr>
        <p:spPr bwMode="auto">
          <a:xfrm>
            <a:off x="212725" y="3691106"/>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4" name="TextBox 42"/>
          <p:cNvSpPr txBox="1">
            <a:spLocks noChangeArrowheads="1"/>
          </p:cNvSpPr>
          <p:nvPr/>
        </p:nvSpPr>
        <p:spPr bwMode="auto">
          <a:xfrm>
            <a:off x="212725" y="3858893"/>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5" name="Rectangle 45"/>
          <p:cNvSpPr>
            <a:spLocks noChangeArrowheads="1"/>
          </p:cNvSpPr>
          <p:nvPr/>
        </p:nvSpPr>
        <p:spPr bwMode="auto">
          <a:xfrm>
            <a:off x="1067678" y="3691106"/>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6" name="TextBox 46"/>
          <p:cNvSpPr txBox="1">
            <a:spLocks noChangeArrowheads="1"/>
          </p:cNvSpPr>
          <p:nvPr/>
        </p:nvSpPr>
        <p:spPr bwMode="auto">
          <a:xfrm>
            <a:off x="1067678" y="3858893"/>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7" name="Rectangle 48"/>
          <p:cNvSpPr>
            <a:spLocks noChangeArrowheads="1"/>
          </p:cNvSpPr>
          <p:nvPr/>
        </p:nvSpPr>
        <p:spPr bwMode="auto">
          <a:xfrm>
            <a:off x="1922631" y="3691106"/>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8" name="TextBox 49"/>
          <p:cNvSpPr txBox="1">
            <a:spLocks noChangeArrowheads="1"/>
          </p:cNvSpPr>
          <p:nvPr/>
        </p:nvSpPr>
        <p:spPr bwMode="auto">
          <a:xfrm>
            <a:off x="1922631" y="3858893"/>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9" name="Rectangle 51"/>
          <p:cNvSpPr>
            <a:spLocks noChangeArrowheads="1"/>
          </p:cNvSpPr>
          <p:nvPr/>
        </p:nvSpPr>
        <p:spPr bwMode="auto">
          <a:xfrm>
            <a:off x="2775997" y="3691106"/>
            <a:ext cx="673100"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0" name="TextBox 52"/>
          <p:cNvSpPr txBox="1">
            <a:spLocks noChangeArrowheads="1"/>
          </p:cNvSpPr>
          <p:nvPr/>
        </p:nvSpPr>
        <p:spPr bwMode="auto">
          <a:xfrm>
            <a:off x="2775997" y="3858893"/>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1" name="Rectangle 54"/>
          <p:cNvSpPr>
            <a:spLocks noChangeArrowheads="1"/>
          </p:cNvSpPr>
          <p:nvPr/>
        </p:nvSpPr>
        <p:spPr bwMode="auto">
          <a:xfrm>
            <a:off x="212725" y="4469859"/>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2" name="TextBox 55"/>
          <p:cNvSpPr txBox="1">
            <a:spLocks noChangeArrowheads="1"/>
          </p:cNvSpPr>
          <p:nvPr/>
        </p:nvSpPr>
        <p:spPr bwMode="auto">
          <a:xfrm>
            <a:off x="212725" y="4637646"/>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3" name="Rectangle 57"/>
          <p:cNvSpPr>
            <a:spLocks noChangeArrowheads="1"/>
          </p:cNvSpPr>
          <p:nvPr/>
        </p:nvSpPr>
        <p:spPr bwMode="auto">
          <a:xfrm>
            <a:off x="1067678" y="4469859"/>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4" name="TextBox 58"/>
          <p:cNvSpPr txBox="1">
            <a:spLocks noChangeArrowheads="1"/>
          </p:cNvSpPr>
          <p:nvPr/>
        </p:nvSpPr>
        <p:spPr bwMode="auto">
          <a:xfrm>
            <a:off x="1067678" y="4637646"/>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5" name="Rectangle 60"/>
          <p:cNvSpPr>
            <a:spLocks noChangeArrowheads="1"/>
          </p:cNvSpPr>
          <p:nvPr/>
        </p:nvSpPr>
        <p:spPr bwMode="auto">
          <a:xfrm>
            <a:off x="1922631" y="4469859"/>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6" name="TextBox 61"/>
          <p:cNvSpPr txBox="1">
            <a:spLocks noChangeArrowheads="1"/>
          </p:cNvSpPr>
          <p:nvPr/>
        </p:nvSpPr>
        <p:spPr bwMode="auto">
          <a:xfrm>
            <a:off x="1922631" y="4637646"/>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7" name="Rectangle 63"/>
          <p:cNvSpPr>
            <a:spLocks noChangeArrowheads="1"/>
          </p:cNvSpPr>
          <p:nvPr/>
        </p:nvSpPr>
        <p:spPr bwMode="auto">
          <a:xfrm>
            <a:off x="2775997" y="4469859"/>
            <a:ext cx="673100"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8" name="TextBox 64"/>
          <p:cNvSpPr txBox="1">
            <a:spLocks noChangeArrowheads="1"/>
          </p:cNvSpPr>
          <p:nvPr/>
        </p:nvSpPr>
        <p:spPr bwMode="auto">
          <a:xfrm>
            <a:off x="2775997" y="4637646"/>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9" name="Rectangle 65"/>
          <p:cNvSpPr>
            <a:spLocks noChangeArrowheads="1"/>
          </p:cNvSpPr>
          <p:nvPr/>
        </p:nvSpPr>
        <p:spPr bwMode="auto">
          <a:xfrm>
            <a:off x="6818532" y="2387600"/>
            <a:ext cx="1893887" cy="2560637"/>
          </a:xfrm>
          <a:prstGeom prst="rect">
            <a:avLst/>
          </a:prstGeom>
          <a:noFill/>
          <a:ln w="54864" algn="ctr">
            <a:solidFill>
              <a:schemeClr val="tx1"/>
            </a:solidFill>
            <a:round/>
            <a:headEnd/>
            <a:tailEnd/>
          </a:ln>
        </p:spPr>
        <p:txBody>
          <a:bodyPr/>
          <a:lstStyle/>
          <a:p>
            <a:pPr eaLnBrk="0" hangingPunct="0"/>
            <a:endParaRPr lang="en-US" sz="2400">
              <a:solidFill>
                <a:schemeClr val="bg1"/>
              </a:solidFill>
              <a:latin typeface="Tahoma" pitchFamily="34" charset="0"/>
              <a:ea typeface="Tahoma" pitchFamily="34" charset="0"/>
              <a:cs typeface="Tahoma" pitchFamily="34" charset="0"/>
            </a:endParaRPr>
          </a:p>
          <a:p>
            <a:pPr eaLnBrk="0" hangingPunct="0"/>
            <a:r>
              <a:rPr lang="en-US" sz="2200">
                <a:solidFill>
                  <a:schemeClr val="bg1"/>
                </a:solidFill>
                <a:latin typeface="Tahoma" pitchFamily="34" charset="0"/>
                <a:ea typeface="Tahoma" pitchFamily="34" charset="0"/>
                <a:cs typeface="Tahoma" pitchFamily="34" charset="0"/>
              </a:rPr>
              <a:t>    </a:t>
            </a:r>
          </a:p>
        </p:txBody>
      </p:sp>
      <p:sp>
        <p:nvSpPr>
          <p:cNvPr id="40" name="TextBox 66"/>
          <p:cNvSpPr txBox="1">
            <a:spLocks noChangeArrowheads="1"/>
          </p:cNvSpPr>
          <p:nvPr/>
        </p:nvSpPr>
        <p:spPr bwMode="auto">
          <a:xfrm>
            <a:off x="6847294" y="3091439"/>
            <a:ext cx="1838184" cy="954107"/>
          </a:xfrm>
          <a:prstGeom prst="rect">
            <a:avLst/>
          </a:prstGeom>
          <a:noFill/>
          <a:ln w="9525">
            <a:noFill/>
            <a:miter lim="800000"/>
            <a:headEnd/>
            <a:tailEnd/>
          </a:ln>
        </p:spPr>
        <p:txBody>
          <a:bodyPr>
            <a:spAutoFit/>
          </a:bodyPr>
          <a:lstStyle/>
          <a:p>
            <a:pPr algn="ctr"/>
            <a:r>
              <a:rPr lang="en-US" sz="2800" dirty="0">
                <a:latin typeface="Tahoma" pitchFamily="34" charset="0"/>
                <a:ea typeface="Tahoma" pitchFamily="34" charset="0"/>
                <a:cs typeface="Tahoma" pitchFamily="34" charset="0"/>
              </a:rPr>
              <a:t>Main Memory</a:t>
            </a:r>
          </a:p>
        </p:txBody>
      </p:sp>
      <p:sp>
        <p:nvSpPr>
          <p:cNvPr id="41" name="Rectangle 65"/>
          <p:cNvSpPr>
            <a:spLocks noChangeArrowheads="1"/>
          </p:cNvSpPr>
          <p:nvPr/>
        </p:nvSpPr>
        <p:spPr bwMode="auto">
          <a:xfrm>
            <a:off x="4375369" y="2779712"/>
            <a:ext cx="1554163" cy="1606550"/>
          </a:xfrm>
          <a:prstGeom prst="rect">
            <a:avLst/>
          </a:prstGeom>
          <a:noFill/>
          <a:ln w="54864" algn="ctr">
            <a:solidFill>
              <a:schemeClr val="tx1"/>
            </a:solidFill>
            <a:round/>
            <a:headEnd/>
            <a:tailEnd/>
          </a:ln>
        </p:spPr>
        <p:txBody>
          <a:bodyPr/>
          <a:lstStyle/>
          <a:p>
            <a:pPr eaLnBrk="0" hangingPunct="0"/>
            <a:endParaRPr lang="en-US" sz="2400">
              <a:solidFill>
                <a:schemeClr val="bg1"/>
              </a:solidFill>
              <a:latin typeface="Tahoma" pitchFamily="34" charset="0"/>
              <a:ea typeface="Tahoma" pitchFamily="34" charset="0"/>
              <a:cs typeface="Tahoma" pitchFamily="34" charset="0"/>
            </a:endParaRPr>
          </a:p>
          <a:p>
            <a:pPr eaLnBrk="0" hangingPunct="0"/>
            <a:r>
              <a:rPr lang="en-US" sz="2200">
                <a:solidFill>
                  <a:schemeClr val="bg1"/>
                </a:solidFill>
                <a:latin typeface="Tahoma" pitchFamily="34" charset="0"/>
                <a:ea typeface="Tahoma" pitchFamily="34" charset="0"/>
                <a:cs typeface="Tahoma" pitchFamily="34" charset="0"/>
              </a:rPr>
              <a:t>    </a:t>
            </a:r>
          </a:p>
        </p:txBody>
      </p:sp>
      <p:sp>
        <p:nvSpPr>
          <p:cNvPr id="42" name="TextBox 66"/>
          <p:cNvSpPr txBox="1">
            <a:spLocks noChangeArrowheads="1"/>
          </p:cNvSpPr>
          <p:nvPr/>
        </p:nvSpPr>
        <p:spPr bwMode="auto">
          <a:xfrm>
            <a:off x="4398972" y="3056863"/>
            <a:ext cx="1508452" cy="954107"/>
          </a:xfrm>
          <a:prstGeom prst="rect">
            <a:avLst/>
          </a:prstGeom>
          <a:noFill/>
          <a:ln w="9525">
            <a:noFill/>
            <a:miter lim="800000"/>
            <a:headEnd/>
            <a:tailEnd/>
          </a:ln>
        </p:spPr>
        <p:txBody>
          <a:bodyPr>
            <a:spAutoFit/>
          </a:bodyPr>
          <a:lstStyle/>
          <a:p>
            <a:pPr algn="ctr"/>
            <a:r>
              <a:rPr lang="en-US" sz="2800" dirty="0">
                <a:latin typeface="Tahoma" pitchFamily="34" charset="0"/>
                <a:ea typeface="Tahoma" pitchFamily="34" charset="0"/>
                <a:cs typeface="Tahoma" pitchFamily="34" charset="0"/>
              </a:rPr>
              <a:t>Shared </a:t>
            </a:r>
          </a:p>
          <a:p>
            <a:pPr algn="ctr"/>
            <a:r>
              <a:rPr lang="en-US" sz="2800" dirty="0">
                <a:latin typeface="Tahoma" pitchFamily="34" charset="0"/>
                <a:ea typeface="Tahoma" pitchFamily="34" charset="0"/>
                <a:cs typeface="Tahoma" pitchFamily="34" charset="0"/>
              </a:rPr>
              <a:t>Cache</a:t>
            </a:r>
          </a:p>
        </p:txBody>
      </p:sp>
      <p:sp>
        <p:nvSpPr>
          <p:cNvPr id="44" name="Right Arrow 43"/>
          <p:cNvSpPr/>
          <p:nvPr/>
        </p:nvSpPr>
        <p:spPr>
          <a:xfrm>
            <a:off x="6038196" y="2895600"/>
            <a:ext cx="714702" cy="533400"/>
          </a:xfrm>
          <a:prstGeom prst="rightArrow">
            <a:avLst/>
          </a:prstGeom>
          <a:noFill/>
          <a:ln w="54864">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Left Arrow 44"/>
          <p:cNvSpPr/>
          <p:nvPr/>
        </p:nvSpPr>
        <p:spPr>
          <a:xfrm>
            <a:off x="6004034" y="3715404"/>
            <a:ext cx="685800" cy="533400"/>
          </a:xfrm>
          <a:prstGeom prst="leftArrow">
            <a:avLst/>
          </a:prstGeom>
          <a:noFill/>
          <a:ln w="54864">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Arrow 47"/>
          <p:cNvSpPr/>
          <p:nvPr/>
        </p:nvSpPr>
        <p:spPr>
          <a:xfrm>
            <a:off x="3599796" y="2877204"/>
            <a:ext cx="714702" cy="533400"/>
          </a:xfrm>
          <a:prstGeom prst="rightArrow">
            <a:avLst/>
          </a:prstGeom>
          <a:noFill/>
          <a:ln w="54864">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3505200" y="1981200"/>
            <a:ext cx="1981200" cy="861774"/>
          </a:xfrm>
          <a:prstGeom prst="rect">
            <a:avLst/>
          </a:prstGeom>
          <a:noFill/>
        </p:spPr>
        <p:txBody>
          <a:bodyPr wrap="square" rtlCol="0">
            <a:spAutoFit/>
          </a:bodyPr>
          <a:lstStyle/>
          <a:p>
            <a:r>
              <a:rPr lang="en-US" sz="2500" i="1" dirty="0" smtClean="0"/>
              <a:t>Cache </a:t>
            </a:r>
          </a:p>
          <a:p>
            <a:r>
              <a:rPr lang="en-US" sz="2500" i="1" dirty="0" smtClean="0"/>
              <a:t>Access Rate</a:t>
            </a:r>
            <a:endParaRPr lang="en-US" sz="2500" i="1" dirty="0"/>
          </a:p>
        </p:txBody>
      </p:sp>
      <p:sp>
        <p:nvSpPr>
          <p:cNvPr id="51" name="Left Arrow 50"/>
          <p:cNvSpPr/>
          <p:nvPr/>
        </p:nvSpPr>
        <p:spPr>
          <a:xfrm>
            <a:off x="3536732" y="3733800"/>
            <a:ext cx="685800" cy="533400"/>
          </a:xfrm>
          <a:prstGeom prst="leftArrow">
            <a:avLst/>
          </a:prstGeom>
          <a:noFill/>
          <a:ln w="54864">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P50.WAV">
            <a:hlinkClick r:id="" action="ppaction://media"/>
          </p:cNvPr>
          <p:cNvPicPr>
            <a:picLocks noRot="1" noChangeAspect="1"/>
          </p:cNvPicPr>
          <p:nvPr>
            <a:wavAudioFile r:embed="rId3" name="~PP50.WAV"/>
          </p:nvPr>
        </p:nvPicPr>
        <p:blipFill>
          <a:blip r:embed="rId5" cstate="print"/>
          <a:stretch>
            <a:fillRect/>
          </a:stretch>
        </p:blipFill>
        <p:spPr>
          <a:xfrm>
            <a:off x="8696325" y="6410325"/>
            <a:ext cx="304800" cy="304800"/>
          </a:xfrm>
          <a:prstGeom prst="rect">
            <a:avLst/>
          </a:prstGeom>
        </p:spPr>
      </p:pic>
      <p:graphicFrame>
        <p:nvGraphicFramePr>
          <p:cNvPr id="219137" name="Object 1"/>
          <p:cNvGraphicFramePr>
            <a:graphicFrameLocks noChangeAspect="1"/>
          </p:cNvGraphicFramePr>
          <p:nvPr/>
        </p:nvGraphicFramePr>
        <p:xfrm>
          <a:off x="1338263" y="5211763"/>
          <a:ext cx="6503987" cy="1119187"/>
        </p:xfrm>
        <a:graphic>
          <a:graphicData uri="http://schemas.openxmlformats.org/presentationml/2006/ole">
            <p:oleObj spid="_x0000_s219137" name="Equation" r:id="rId6" imgW="2654280" imgH="457200" progId="Equation.3">
              <p:embed/>
            </p:oleObj>
          </a:graphicData>
        </a:graphic>
      </p:graphicFrame>
    </p:spTree>
    <p:custDataLst>
      <p:tags r:id="rId2"/>
    </p:custDataLst>
  </p:cSld>
  <p:clrMapOvr>
    <a:masterClrMapping/>
  </p:clrMapOvr>
  <p:transition spd="slow" advTm="688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9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52"/>
                </p:tgtEl>
              </p:cMediaNode>
            </p:audio>
          </p:childTnLst>
        </p:cTn>
      </p:par>
    </p:tnLst>
    <p:bldLst>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5" name="Slide Number Placeholder 34"/>
          <p:cNvSpPr>
            <a:spLocks noGrp="1"/>
          </p:cNvSpPr>
          <p:nvPr>
            <p:ph type="sldNum" sz="quarter" idx="12"/>
          </p:nvPr>
        </p:nvSpPr>
        <p:spPr/>
        <p:txBody>
          <a:bodyPr/>
          <a:lstStyle/>
          <a:p>
            <a:fld id="{2CF4AA75-1AE0-4593-99DD-33F3F40BED72}" type="slidenum">
              <a:rPr lang="en-US" smtClean="0"/>
              <a:pPr/>
              <a:t>5</a:t>
            </a:fld>
            <a:endParaRPr lang="en-US"/>
          </a:p>
        </p:txBody>
      </p:sp>
      <p:sp>
        <p:nvSpPr>
          <p:cNvPr id="6" name="Right Arrow 5"/>
          <p:cNvSpPr/>
          <p:nvPr/>
        </p:nvSpPr>
        <p:spPr>
          <a:xfrm rot="2829841">
            <a:off x="5379267" y="3288240"/>
            <a:ext cx="1139835" cy="63407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8290026">
            <a:off x="2483987" y="3299282"/>
            <a:ext cx="1211609" cy="63407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23498" y="4135660"/>
            <a:ext cx="4311868" cy="9906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300" dirty="0" smtClean="0">
              <a:solidFill>
                <a:schemeClr val="tx1"/>
              </a:solidFill>
            </a:endParaRPr>
          </a:p>
          <a:p>
            <a:pPr lvl="0"/>
            <a:endParaRPr lang="en-US" sz="2300" dirty="0" smtClean="0">
              <a:solidFill>
                <a:schemeClr val="tx1"/>
              </a:solidFill>
            </a:endParaRPr>
          </a:p>
          <a:p>
            <a:pPr lvl="0">
              <a:buFont typeface="Arial" pitchFamily="34" charset="0"/>
              <a:buChar char="•"/>
            </a:pPr>
            <a:r>
              <a:rPr lang="en-US" sz="2300" dirty="0" smtClean="0">
                <a:solidFill>
                  <a:schemeClr val="tx1"/>
                </a:solidFill>
              </a:rPr>
              <a:t> Blacklisting </a:t>
            </a:r>
            <a:r>
              <a:rPr lang="en-US" sz="2300" dirty="0">
                <a:solidFill>
                  <a:schemeClr val="tx1"/>
                </a:solidFill>
              </a:rPr>
              <a:t>memory </a:t>
            </a:r>
            <a:r>
              <a:rPr lang="en-US" sz="2300" dirty="0" smtClean="0">
                <a:solidFill>
                  <a:schemeClr val="tx1"/>
                </a:solidFill>
              </a:rPr>
              <a:t>scheduler</a:t>
            </a:r>
          </a:p>
          <a:p>
            <a:pPr lvl="0"/>
            <a:endParaRPr lang="en-US" sz="2300" dirty="0" smtClean="0">
              <a:solidFill>
                <a:schemeClr val="tx1"/>
              </a:solidFill>
            </a:endParaRPr>
          </a:p>
          <a:p>
            <a:pPr marL="457200" lvl="0" indent="-457200">
              <a:buAutoNum type="arabicPeriod"/>
            </a:pPr>
            <a:endParaRPr lang="en-US" sz="2300" dirty="0">
              <a:solidFill>
                <a:prstClr val="black"/>
              </a:solidFill>
            </a:endParaRPr>
          </a:p>
          <a:p>
            <a:pPr algn="ctr"/>
            <a:endParaRPr lang="en-US" dirty="0"/>
          </a:p>
        </p:txBody>
      </p:sp>
      <p:sp>
        <p:nvSpPr>
          <p:cNvPr id="20" name="Rounded Rectangle 19"/>
          <p:cNvSpPr/>
          <p:nvPr/>
        </p:nvSpPr>
        <p:spPr>
          <a:xfrm>
            <a:off x="4724400" y="4114800"/>
            <a:ext cx="4311868" cy="101146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Font typeface="Arial" pitchFamily="34" charset="0"/>
              <a:buChar char="•"/>
            </a:pPr>
            <a:endParaRPr lang="en-US" sz="2300" dirty="0" smtClean="0">
              <a:solidFill>
                <a:schemeClr val="tx1"/>
              </a:solidFill>
            </a:endParaRPr>
          </a:p>
          <a:p>
            <a:pPr lvl="0">
              <a:buFont typeface="Arial" pitchFamily="34" charset="0"/>
              <a:buChar char="•"/>
            </a:pPr>
            <a:r>
              <a:rPr lang="en-US" sz="2300" dirty="0" smtClean="0">
                <a:solidFill>
                  <a:schemeClr val="bg1">
                    <a:lumMod val="65000"/>
                  </a:schemeClr>
                </a:solidFill>
              </a:rPr>
              <a:t> Predictability with memory interference</a:t>
            </a:r>
          </a:p>
          <a:p>
            <a:endParaRPr lang="en-US" sz="2300" dirty="0">
              <a:solidFill>
                <a:prstClr val="black"/>
              </a:solidFill>
            </a:endParaRPr>
          </a:p>
        </p:txBody>
      </p:sp>
      <p:sp>
        <p:nvSpPr>
          <p:cNvPr id="12" name="Rounded Rectangle 11"/>
          <p:cNvSpPr/>
          <p:nvPr/>
        </p:nvSpPr>
        <p:spPr>
          <a:xfrm>
            <a:off x="1723698" y="1524000"/>
            <a:ext cx="5791200" cy="1510864"/>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chemeClr val="tx1"/>
                </a:solidFill>
              </a:rPr>
              <a:t>Goals:</a:t>
            </a:r>
          </a:p>
          <a:p>
            <a:pPr marL="342900" indent="-342900" algn="ctr">
              <a:buAutoNum type="arabicPeriod"/>
            </a:pPr>
            <a:r>
              <a:rPr lang="en-US" sz="3000" dirty="0" smtClean="0">
                <a:solidFill>
                  <a:schemeClr val="tx1"/>
                </a:solidFill>
              </a:rPr>
              <a:t>High performance</a:t>
            </a:r>
          </a:p>
          <a:p>
            <a:pPr marL="342900" indent="-342900" algn="ctr">
              <a:buAutoNum type="arabicPeriod"/>
            </a:pPr>
            <a:r>
              <a:rPr lang="en-US" sz="3000" dirty="0" smtClean="0">
                <a:solidFill>
                  <a:schemeClr val="bg1">
                    <a:lumMod val="65000"/>
                  </a:schemeClr>
                </a:solidFill>
              </a:rPr>
              <a:t>Predictable performance</a:t>
            </a:r>
          </a:p>
          <a:p>
            <a:pPr algn="ctr"/>
            <a:endParaRPr lang="en-US" dirty="0"/>
          </a:p>
        </p:txBody>
      </p:sp>
      <p:pic>
        <p:nvPicPr>
          <p:cNvPr id="15" name="~PP2741.WAV">
            <a:hlinkClick r:id="" action="ppaction://media"/>
          </p:cNvPr>
          <p:cNvPicPr>
            <a:picLocks noRot="1" noChangeAspect="1"/>
          </p:cNvPicPr>
          <p:nvPr>
            <a:wavAudioFile r:embed="rId2" name="~PP2741.WAV"/>
          </p:nvPr>
        </p:nvPicPr>
        <p:blipFill>
          <a:blip r:embed="rId5" cstate="print"/>
          <a:stretch>
            <a:fillRect/>
          </a:stretch>
        </p:blipFill>
        <p:spPr>
          <a:xfrm>
            <a:off x="8696325" y="6410325"/>
            <a:ext cx="304800" cy="304800"/>
          </a:xfrm>
          <a:prstGeom prst="rect">
            <a:avLst/>
          </a:prstGeom>
        </p:spPr>
      </p:pic>
    </p:spTree>
    <p:custDataLst>
      <p:tags r:id="rId1"/>
    </p:custDataLst>
    <p:extLst>
      <p:ext uri="{BB962C8B-B14F-4D97-AF65-F5344CB8AC3E}">
        <p14:creationId xmlns="" xmlns:p14="http://schemas.microsoft.com/office/powerpoint/2010/main" val="1850506550"/>
      </p:ext>
    </p:extLst>
  </p:cSld>
  <p:clrMapOvr>
    <a:masterClrMapping/>
  </p:clrMapOvr>
  <p:transition advTm="42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dirty="0" smtClean="0"/>
              <a:t>Cache Access Rate vs. Slowdown</a:t>
            </a:r>
            <a:endParaRPr lang="en-US" dirty="0"/>
          </a:p>
        </p:txBody>
      </p:sp>
      <p:sp>
        <p:nvSpPr>
          <p:cNvPr id="4" name="Slide Number Placeholder 3"/>
          <p:cNvSpPr>
            <a:spLocks noGrp="1"/>
          </p:cNvSpPr>
          <p:nvPr>
            <p:ph type="sldNum" sz="quarter" idx="12"/>
          </p:nvPr>
        </p:nvSpPr>
        <p:spPr/>
        <p:txBody>
          <a:bodyPr/>
          <a:lstStyle/>
          <a:p>
            <a:fld id="{2CF4AA75-1AE0-4593-99DD-33F3F40BED72}" type="slidenum">
              <a:rPr lang="en-US" smtClean="0"/>
              <a:pPr/>
              <a:t>50</a:t>
            </a:fld>
            <a:endParaRPr lang="en-US"/>
          </a:p>
        </p:txBody>
      </p:sp>
      <p:graphicFrame>
        <p:nvGraphicFramePr>
          <p:cNvPr id="5" name="Chart 4"/>
          <p:cNvGraphicFramePr/>
          <p:nvPr/>
        </p:nvGraphicFramePr>
        <p:xfrm>
          <a:off x="-78830" y="1638300"/>
          <a:ext cx="4591050" cy="34956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p:nvPr/>
        </p:nvGraphicFramePr>
        <p:xfrm>
          <a:off x="4321720" y="1524000"/>
          <a:ext cx="4743450" cy="3619500"/>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7"/>
          <p:cNvSpPr txBox="1"/>
          <p:nvPr/>
        </p:nvSpPr>
        <p:spPr>
          <a:xfrm>
            <a:off x="1752600" y="5067300"/>
            <a:ext cx="1828800" cy="477054"/>
          </a:xfrm>
          <a:prstGeom prst="rect">
            <a:avLst/>
          </a:prstGeom>
          <a:noFill/>
        </p:spPr>
        <p:txBody>
          <a:bodyPr wrap="square" rtlCol="0">
            <a:spAutoFit/>
          </a:bodyPr>
          <a:lstStyle/>
          <a:p>
            <a:pPr algn="ctr"/>
            <a:r>
              <a:rPr lang="en-US" sz="2500" dirty="0" smtClean="0"/>
              <a:t>bzip2</a:t>
            </a:r>
            <a:endParaRPr lang="en-US" sz="2500" dirty="0"/>
          </a:p>
        </p:txBody>
      </p:sp>
      <p:sp>
        <p:nvSpPr>
          <p:cNvPr id="9" name="TextBox 8"/>
          <p:cNvSpPr txBox="1"/>
          <p:nvPr/>
        </p:nvSpPr>
        <p:spPr>
          <a:xfrm>
            <a:off x="6096000" y="5067300"/>
            <a:ext cx="1828800" cy="477054"/>
          </a:xfrm>
          <a:prstGeom prst="rect">
            <a:avLst/>
          </a:prstGeom>
          <a:noFill/>
        </p:spPr>
        <p:txBody>
          <a:bodyPr wrap="square" rtlCol="0">
            <a:spAutoFit/>
          </a:bodyPr>
          <a:lstStyle/>
          <a:p>
            <a:pPr algn="ctr"/>
            <a:r>
              <a:rPr lang="en-US" sz="2500" dirty="0" err="1" smtClean="0"/>
              <a:t>xalancbmk</a:t>
            </a:r>
            <a:endParaRPr lang="en-US" sz="2500" dirty="0"/>
          </a:p>
        </p:txBody>
      </p:sp>
      <p:pic>
        <p:nvPicPr>
          <p:cNvPr id="11" name="~PP2050.WAV">
            <a:hlinkClick r:id="" action="ppaction://media"/>
          </p:cNvPr>
          <p:cNvPicPr>
            <a:picLocks noRot="1" noChangeAspect="1"/>
          </p:cNvPicPr>
          <p:nvPr>
            <a:wavAudioFile r:embed="rId2" name="~PP2050.WAV"/>
          </p:nvPr>
        </p:nvPicPr>
        <p:blipFill>
          <a:blip r:embed="rId6" cstate="print"/>
          <a:stretch>
            <a:fillRect/>
          </a:stretch>
        </p:blipFill>
        <p:spPr>
          <a:xfrm>
            <a:off x="8696325" y="6410325"/>
            <a:ext cx="304800" cy="304800"/>
          </a:xfrm>
          <a:prstGeom prst="rect">
            <a:avLst/>
          </a:prstGeom>
        </p:spPr>
      </p:pic>
    </p:spTree>
    <p:custDataLst>
      <p:tags r:id="rId1"/>
    </p:custDataLst>
  </p:cSld>
  <p:clrMapOvr>
    <a:masterClrMapping/>
  </p:clrMapOvr>
  <p:transition spd="slow" advTm="870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a:t>
            </a:r>
            <a:endParaRPr lang="en-US" dirty="0"/>
          </a:p>
        </p:txBody>
      </p:sp>
      <p:sp>
        <p:nvSpPr>
          <p:cNvPr id="3" name="Content Placeholder 2"/>
          <p:cNvSpPr>
            <a:spLocks noGrp="1"/>
          </p:cNvSpPr>
          <p:nvPr>
            <p:ph idx="1"/>
          </p:nvPr>
        </p:nvSpPr>
        <p:spPr/>
        <p:txBody>
          <a:bodyPr/>
          <a:lstStyle/>
          <a:p>
            <a:pPr>
              <a:buNone/>
            </a:pPr>
            <a:r>
              <a:rPr lang="en-US" i="1" dirty="0" smtClean="0"/>
              <a:t>How to estimate alone cache access rate?</a:t>
            </a:r>
            <a:endParaRPr lang="en-US" i="1" dirty="0"/>
          </a:p>
        </p:txBody>
      </p:sp>
      <p:sp>
        <p:nvSpPr>
          <p:cNvPr id="4" name="Slide Number Placeholder 3"/>
          <p:cNvSpPr>
            <a:spLocks noGrp="1"/>
          </p:cNvSpPr>
          <p:nvPr>
            <p:ph type="sldNum" sz="quarter" idx="12"/>
          </p:nvPr>
        </p:nvSpPr>
        <p:spPr/>
        <p:txBody>
          <a:bodyPr/>
          <a:lstStyle/>
          <a:p>
            <a:fld id="{2CF4AA75-1AE0-4593-99DD-33F3F40BED72}" type="slidenum">
              <a:rPr lang="en-US" smtClean="0"/>
              <a:pPr/>
              <a:t>51</a:t>
            </a:fld>
            <a:endParaRPr lang="en-US"/>
          </a:p>
        </p:txBody>
      </p:sp>
      <p:sp>
        <p:nvSpPr>
          <p:cNvPr id="5" name="Rectangle 12"/>
          <p:cNvSpPr>
            <a:spLocks noChangeArrowheads="1"/>
          </p:cNvSpPr>
          <p:nvPr/>
        </p:nvSpPr>
        <p:spPr bwMode="auto">
          <a:xfrm>
            <a:off x="339506" y="2542129"/>
            <a:ext cx="671513"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6" name="TextBox 13"/>
          <p:cNvSpPr txBox="1">
            <a:spLocks noChangeArrowheads="1"/>
          </p:cNvSpPr>
          <p:nvPr/>
        </p:nvSpPr>
        <p:spPr bwMode="auto">
          <a:xfrm>
            <a:off x="339506" y="2710354"/>
            <a:ext cx="671513" cy="323165"/>
          </a:xfrm>
          <a:prstGeom prst="rect">
            <a:avLst/>
          </a:prstGeom>
          <a:noFill/>
          <a:ln w="9525">
            <a:noFill/>
            <a:miter lim="800000"/>
            <a:headEnd/>
            <a:tailEnd/>
          </a:ln>
        </p:spPr>
        <p:txBody>
          <a:bodyPr>
            <a:spAutoFit/>
          </a:bodyPr>
          <a:lstStyle/>
          <a:p>
            <a:pPr algn="ctr"/>
            <a:r>
              <a:rPr lang="en-US" sz="1500" dirty="0">
                <a:latin typeface="Tahoma" pitchFamily="34" charset="0"/>
                <a:ea typeface="Tahoma" pitchFamily="34" charset="0"/>
                <a:cs typeface="Tahoma" pitchFamily="34" charset="0"/>
              </a:rPr>
              <a:t>Core</a:t>
            </a:r>
          </a:p>
        </p:txBody>
      </p:sp>
      <p:sp>
        <p:nvSpPr>
          <p:cNvPr id="7" name="Rectangle 16"/>
          <p:cNvSpPr>
            <a:spLocks noChangeArrowheads="1"/>
          </p:cNvSpPr>
          <p:nvPr/>
        </p:nvSpPr>
        <p:spPr bwMode="auto">
          <a:xfrm>
            <a:off x="1194459" y="2542129"/>
            <a:ext cx="671513"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8" name="TextBox 17"/>
          <p:cNvSpPr txBox="1">
            <a:spLocks noChangeArrowheads="1"/>
          </p:cNvSpPr>
          <p:nvPr/>
        </p:nvSpPr>
        <p:spPr bwMode="auto">
          <a:xfrm>
            <a:off x="1194459" y="2710354"/>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9" name="Rectangle 19"/>
          <p:cNvSpPr>
            <a:spLocks noChangeArrowheads="1"/>
          </p:cNvSpPr>
          <p:nvPr/>
        </p:nvSpPr>
        <p:spPr bwMode="auto">
          <a:xfrm>
            <a:off x="2049412" y="2542129"/>
            <a:ext cx="671513"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0" name="TextBox 20"/>
          <p:cNvSpPr txBox="1">
            <a:spLocks noChangeArrowheads="1"/>
          </p:cNvSpPr>
          <p:nvPr/>
        </p:nvSpPr>
        <p:spPr bwMode="auto">
          <a:xfrm>
            <a:off x="2049412" y="2710354"/>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1" name="Rectangle 22"/>
          <p:cNvSpPr>
            <a:spLocks noChangeArrowheads="1"/>
          </p:cNvSpPr>
          <p:nvPr/>
        </p:nvSpPr>
        <p:spPr bwMode="auto">
          <a:xfrm>
            <a:off x="2902778" y="2542129"/>
            <a:ext cx="673100"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2" name="TextBox 23"/>
          <p:cNvSpPr txBox="1">
            <a:spLocks noChangeArrowheads="1"/>
          </p:cNvSpPr>
          <p:nvPr/>
        </p:nvSpPr>
        <p:spPr bwMode="auto">
          <a:xfrm>
            <a:off x="2902778" y="2710354"/>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3" name="Rectangle 25"/>
          <p:cNvSpPr>
            <a:spLocks noChangeArrowheads="1"/>
          </p:cNvSpPr>
          <p:nvPr/>
        </p:nvSpPr>
        <p:spPr bwMode="auto">
          <a:xfrm>
            <a:off x="339506" y="3320882"/>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4" name="TextBox 26"/>
          <p:cNvSpPr txBox="1">
            <a:spLocks noChangeArrowheads="1"/>
          </p:cNvSpPr>
          <p:nvPr/>
        </p:nvSpPr>
        <p:spPr bwMode="auto">
          <a:xfrm>
            <a:off x="339506" y="3488669"/>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5" name="Rectangle 28"/>
          <p:cNvSpPr>
            <a:spLocks noChangeArrowheads="1"/>
          </p:cNvSpPr>
          <p:nvPr/>
        </p:nvSpPr>
        <p:spPr bwMode="auto">
          <a:xfrm>
            <a:off x="1194459" y="3320882"/>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6" name="TextBox 29"/>
          <p:cNvSpPr txBox="1">
            <a:spLocks noChangeArrowheads="1"/>
          </p:cNvSpPr>
          <p:nvPr/>
        </p:nvSpPr>
        <p:spPr bwMode="auto">
          <a:xfrm>
            <a:off x="1194459" y="3488669"/>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7" name="Rectangle 31"/>
          <p:cNvSpPr>
            <a:spLocks noChangeArrowheads="1"/>
          </p:cNvSpPr>
          <p:nvPr/>
        </p:nvSpPr>
        <p:spPr bwMode="auto">
          <a:xfrm>
            <a:off x="2049412" y="3320882"/>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8" name="TextBox 32"/>
          <p:cNvSpPr txBox="1">
            <a:spLocks noChangeArrowheads="1"/>
          </p:cNvSpPr>
          <p:nvPr/>
        </p:nvSpPr>
        <p:spPr bwMode="auto">
          <a:xfrm>
            <a:off x="2049412" y="3488669"/>
            <a:ext cx="671513" cy="323165"/>
          </a:xfrm>
          <a:prstGeom prst="rect">
            <a:avLst/>
          </a:prstGeom>
          <a:noFill/>
          <a:ln w="9525">
            <a:noFill/>
            <a:miter lim="800000"/>
            <a:headEnd/>
            <a:tailEnd/>
          </a:ln>
        </p:spPr>
        <p:txBody>
          <a:bodyPr>
            <a:spAutoFit/>
          </a:bodyPr>
          <a:lstStyle/>
          <a:p>
            <a:pPr algn="ctr"/>
            <a:r>
              <a:rPr lang="en-US" sz="1500" dirty="0">
                <a:latin typeface="Tahoma" pitchFamily="34" charset="0"/>
                <a:ea typeface="Tahoma" pitchFamily="34" charset="0"/>
                <a:cs typeface="Tahoma" pitchFamily="34" charset="0"/>
              </a:rPr>
              <a:t>Core</a:t>
            </a:r>
          </a:p>
        </p:txBody>
      </p:sp>
      <p:sp>
        <p:nvSpPr>
          <p:cNvPr id="19" name="Rectangle 36"/>
          <p:cNvSpPr>
            <a:spLocks noChangeArrowheads="1"/>
          </p:cNvSpPr>
          <p:nvPr/>
        </p:nvSpPr>
        <p:spPr bwMode="auto">
          <a:xfrm>
            <a:off x="2902778" y="3320882"/>
            <a:ext cx="673100"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0" name="TextBox 37"/>
          <p:cNvSpPr txBox="1">
            <a:spLocks noChangeArrowheads="1"/>
          </p:cNvSpPr>
          <p:nvPr/>
        </p:nvSpPr>
        <p:spPr bwMode="auto">
          <a:xfrm>
            <a:off x="2902778" y="3488669"/>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1" name="Rectangle 41"/>
          <p:cNvSpPr>
            <a:spLocks noChangeArrowheads="1"/>
          </p:cNvSpPr>
          <p:nvPr/>
        </p:nvSpPr>
        <p:spPr bwMode="auto">
          <a:xfrm>
            <a:off x="339506" y="4099635"/>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2" name="TextBox 42"/>
          <p:cNvSpPr txBox="1">
            <a:spLocks noChangeArrowheads="1"/>
          </p:cNvSpPr>
          <p:nvPr/>
        </p:nvSpPr>
        <p:spPr bwMode="auto">
          <a:xfrm>
            <a:off x="339506" y="4267422"/>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3" name="Rectangle 45"/>
          <p:cNvSpPr>
            <a:spLocks noChangeArrowheads="1"/>
          </p:cNvSpPr>
          <p:nvPr/>
        </p:nvSpPr>
        <p:spPr bwMode="auto">
          <a:xfrm>
            <a:off x="1194459" y="4099635"/>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4" name="TextBox 46"/>
          <p:cNvSpPr txBox="1">
            <a:spLocks noChangeArrowheads="1"/>
          </p:cNvSpPr>
          <p:nvPr/>
        </p:nvSpPr>
        <p:spPr bwMode="auto">
          <a:xfrm>
            <a:off x="1194459" y="4267422"/>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5" name="Rectangle 48"/>
          <p:cNvSpPr>
            <a:spLocks noChangeArrowheads="1"/>
          </p:cNvSpPr>
          <p:nvPr/>
        </p:nvSpPr>
        <p:spPr bwMode="auto">
          <a:xfrm>
            <a:off x="2049412" y="4099635"/>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6" name="TextBox 49"/>
          <p:cNvSpPr txBox="1">
            <a:spLocks noChangeArrowheads="1"/>
          </p:cNvSpPr>
          <p:nvPr/>
        </p:nvSpPr>
        <p:spPr bwMode="auto">
          <a:xfrm>
            <a:off x="2049412" y="4267422"/>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7" name="Rectangle 51"/>
          <p:cNvSpPr>
            <a:spLocks noChangeArrowheads="1"/>
          </p:cNvSpPr>
          <p:nvPr/>
        </p:nvSpPr>
        <p:spPr bwMode="auto">
          <a:xfrm>
            <a:off x="2902778" y="4099635"/>
            <a:ext cx="673100"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8" name="TextBox 52"/>
          <p:cNvSpPr txBox="1">
            <a:spLocks noChangeArrowheads="1"/>
          </p:cNvSpPr>
          <p:nvPr/>
        </p:nvSpPr>
        <p:spPr bwMode="auto">
          <a:xfrm>
            <a:off x="2902778" y="4267422"/>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9" name="Rectangle 54"/>
          <p:cNvSpPr>
            <a:spLocks noChangeArrowheads="1"/>
          </p:cNvSpPr>
          <p:nvPr/>
        </p:nvSpPr>
        <p:spPr bwMode="auto">
          <a:xfrm>
            <a:off x="339506" y="4878388"/>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0" name="TextBox 55"/>
          <p:cNvSpPr txBox="1">
            <a:spLocks noChangeArrowheads="1"/>
          </p:cNvSpPr>
          <p:nvPr/>
        </p:nvSpPr>
        <p:spPr bwMode="auto">
          <a:xfrm>
            <a:off x="339506" y="5046175"/>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1" name="Rectangle 57"/>
          <p:cNvSpPr>
            <a:spLocks noChangeArrowheads="1"/>
          </p:cNvSpPr>
          <p:nvPr/>
        </p:nvSpPr>
        <p:spPr bwMode="auto">
          <a:xfrm>
            <a:off x="1194459" y="4878388"/>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2" name="TextBox 58"/>
          <p:cNvSpPr txBox="1">
            <a:spLocks noChangeArrowheads="1"/>
          </p:cNvSpPr>
          <p:nvPr/>
        </p:nvSpPr>
        <p:spPr bwMode="auto">
          <a:xfrm>
            <a:off x="1194459" y="5046175"/>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3" name="Rectangle 60"/>
          <p:cNvSpPr>
            <a:spLocks noChangeArrowheads="1"/>
          </p:cNvSpPr>
          <p:nvPr/>
        </p:nvSpPr>
        <p:spPr bwMode="auto">
          <a:xfrm>
            <a:off x="2049412" y="4878388"/>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4" name="TextBox 61"/>
          <p:cNvSpPr txBox="1">
            <a:spLocks noChangeArrowheads="1"/>
          </p:cNvSpPr>
          <p:nvPr/>
        </p:nvSpPr>
        <p:spPr bwMode="auto">
          <a:xfrm>
            <a:off x="2049412" y="5046175"/>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5" name="Rectangle 63"/>
          <p:cNvSpPr>
            <a:spLocks noChangeArrowheads="1"/>
          </p:cNvSpPr>
          <p:nvPr/>
        </p:nvSpPr>
        <p:spPr bwMode="auto">
          <a:xfrm>
            <a:off x="2902778" y="4878388"/>
            <a:ext cx="673100"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6" name="TextBox 64"/>
          <p:cNvSpPr txBox="1">
            <a:spLocks noChangeArrowheads="1"/>
          </p:cNvSpPr>
          <p:nvPr/>
        </p:nvSpPr>
        <p:spPr bwMode="auto">
          <a:xfrm>
            <a:off x="2902778" y="5046175"/>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7" name="Rectangle 65"/>
          <p:cNvSpPr>
            <a:spLocks noChangeArrowheads="1"/>
          </p:cNvSpPr>
          <p:nvPr/>
        </p:nvSpPr>
        <p:spPr bwMode="auto">
          <a:xfrm>
            <a:off x="6945313" y="2796129"/>
            <a:ext cx="1893887" cy="2560637"/>
          </a:xfrm>
          <a:prstGeom prst="rect">
            <a:avLst/>
          </a:prstGeom>
          <a:noFill/>
          <a:ln w="54864" algn="ctr">
            <a:solidFill>
              <a:schemeClr val="tx1"/>
            </a:solidFill>
            <a:round/>
            <a:headEnd/>
            <a:tailEnd/>
          </a:ln>
        </p:spPr>
        <p:txBody>
          <a:bodyPr/>
          <a:lstStyle/>
          <a:p>
            <a:pPr eaLnBrk="0" hangingPunct="0"/>
            <a:endParaRPr lang="en-US" sz="2400">
              <a:solidFill>
                <a:schemeClr val="bg1"/>
              </a:solidFill>
              <a:latin typeface="Tahoma" pitchFamily="34" charset="0"/>
              <a:ea typeface="Tahoma" pitchFamily="34" charset="0"/>
              <a:cs typeface="Tahoma" pitchFamily="34" charset="0"/>
            </a:endParaRPr>
          </a:p>
          <a:p>
            <a:pPr eaLnBrk="0" hangingPunct="0"/>
            <a:r>
              <a:rPr lang="en-US" sz="2200">
                <a:solidFill>
                  <a:schemeClr val="bg1"/>
                </a:solidFill>
                <a:latin typeface="Tahoma" pitchFamily="34" charset="0"/>
                <a:ea typeface="Tahoma" pitchFamily="34" charset="0"/>
                <a:cs typeface="Tahoma" pitchFamily="34" charset="0"/>
              </a:rPr>
              <a:t>    </a:t>
            </a:r>
          </a:p>
        </p:txBody>
      </p:sp>
      <p:sp>
        <p:nvSpPr>
          <p:cNvPr id="38" name="TextBox 66"/>
          <p:cNvSpPr txBox="1">
            <a:spLocks noChangeArrowheads="1"/>
          </p:cNvSpPr>
          <p:nvPr/>
        </p:nvSpPr>
        <p:spPr bwMode="auto">
          <a:xfrm>
            <a:off x="6974075" y="3499968"/>
            <a:ext cx="1838184" cy="954107"/>
          </a:xfrm>
          <a:prstGeom prst="rect">
            <a:avLst/>
          </a:prstGeom>
          <a:noFill/>
          <a:ln w="9525">
            <a:noFill/>
            <a:miter lim="800000"/>
            <a:headEnd/>
            <a:tailEnd/>
          </a:ln>
        </p:spPr>
        <p:txBody>
          <a:bodyPr>
            <a:spAutoFit/>
          </a:bodyPr>
          <a:lstStyle/>
          <a:p>
            <a:pPr algn="ctr"/>
            <a:r>
              <a:rPr lang="en-US" sz="2800" dirty="0">
                <a:latin typeface="Tahoma" pitchFamily="34" charset="0"/>
                <a:ea typeface="Tahoma" pitchFamily="34" charset="0"/>
                <a:cs typeface="Tahoma" pitchFamily="34" charset="0"/>
              </a:rPr>
              <a:t>Main Memory</a:t>
            </a:r>
          </a:p>
        </p:txBody>
      </p:sp>
      <p:sp>
        <p:nvSpPr>
          <p:cNvPr id="39" name="Rectangle 65"/>
          <p:cNvSpPr>
            <a:spLocks noChangeArrowheads="1"/>
          </p:cNvSpPr>
          <p:nvPr/>
        </p:nvSpPr>
        <p:spPr bwMode="auto">
          <a:xfrm>
            <a:off x="4502150" y="3188241"/>
            <a:ext cx="1554163" cy="1606550"/>
          </a:xfrm>
          <a:prstGeom prst="rect">
            <a:avLst/>
          </a:prstGeom>
          <a:noFill/>
          <a:ln w="54864" algn="ctr">
            <a:solidFill>
              <a:schemeClr val="tx1"/>
            </a:solidFill>
            <a:round/>
            <a:headEnd/>
            <a:tailEnd/>
          </a:ln>
        </p:spPr>
        <p:txBody>
          <a:bodyPr/>
          <a:lstStyle/>
          <a:p>
            <a:pPr eaLnBrk="0" hangingPunct="0"/>
            <a:endParaRPr lang="en-US" sz="2400">
              <a:solidFill>
                <a:schemeClr val="bg1"/>
              </a:solidFill>
              <a:latin typeface="Tahoma" pitchFamily="34" charset="0"/>
              <a:ea typeface="Tahoma" pitchFamily="34" charset="0"/>
              <a:cs typeface="Tahoma" pitchFamily="34" charset="0"/>
            </a:endParaRPr>
          </a:p>
          <a:p>
            <a:pPr eaLnBrk="0" hangingPunct="0"/>
            <a:r>
              <a:rPr lang="en-US" sz="2200">
                <a:solidFill>
                  <a:schemeClr val="bg1"/>
                </a:solidFill>
                <a:latin typeface="Tahoma" pitchFamily="34" charset="0"/>
                <a:ea typeface="Tahoma" pitchFamily="34" charset="0"/>
                <a:cs typeface="Tahoma" pitchFamily="34" charset="0"/>
              </a:rPr>
              <a:t>    </a:t>
            </a:r>
          </a:p>
        </p:txBody>
      </p:sp>
      <p:sp>
        <p:nvSpPr>
          <p:cNvPr id="40" name="TextBox 66"/>
          <p:cNvSpPr txBox="1">
            <a:spLocks noChangeArrowheads="1"/>
          </p:cNvSpPr>
          <p:nvPr/>
        </p:nvSpPr>
        <p:spPr bwMode="auto">
          <a:xfrm>
            <a:off x="4525753" y="3465392"/>
            <a:ext cx="1508452" cy="954107"/>
          </a:xfrm>
          <a:prstGeom prst="rect">
            <a:avLst/>
          </a:prstGeom>
          <a:noFill/>
          <a:ln w="9525">
            <a:noFill/>
            <a:miter lim="800000"/>
            <a:headEnd/>
            <a:tailEnd/>
          </a:ln>
        </p:spPr>
        <p:txBody>
          <a:bodyPr>
            <a:spAutoFit/>
          </a:bodyPr>
          <a:lstStyle/>
          <a:p>
            <a:pPr algn="ctr"/>
            <a:r>
              <a:rPr lang="en-US" sz="2800" dirty="0">
                <a:latin typeface="Tahoma" pitchFamily="34" charset="0"/>
                <a:ea typeface="Tahoma" pitchFamily="34" charset="0"/>
                <a:cs typeface="Tahoma" pitchFamily="34" charset="0"/>
              </a:rPr>
              <a:t>Shared </a:t>
            </a:r>
          </a:p>
          <a:p>
            <a:pPr algn="ctr"/>
            <a:r>
              <a:rPr lang="en-US" sz="2800" dirty="0">
                <a:latin typeface="Tahoma" pitchFamily="34" charset="0"/>
                <a:ea typeface="Tahoma" pitchFamily="34" charset="0"/>
                <a:cs typeface="Tahoma" pitchFamily="34" charset="0"/>
              </a:rPr>
              <a:t>Cache</a:t>
            </a:r>
          </a:p>
        </p:txBody>
      </p:sp>
      <p:sp>
        <p:nvSpPr>
          <p:cNvPr id="41" name="Right Arrow 40"/>
          <p:cNvSpPr/>
          <p:nvPr/>
        </p:nvSpPr>
        <p:spPr>
          <a:xfrm>
            <a:off x="6164977" y="3304129"/>
            <a:ext cx="714702" cy="533400"/>
          </a:xfrm>
          <a:prstGeom prst="rightArrow">
            <a:avLst/>
          </a:prstGeom>
          <a:noFill/>
          <a:ln w="54864">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Left Arrow 41"/>
          <p:cNvSpPr/>
          <p:nvPr/>
        </p:nvSpPr>
        <p:spPr>
          <a:xfrm>
            <a:off x="6130815" y="4123933"/>
            <a:ext cx="685800" cy="533400"/>
          </a:xfrm>
          <a:prstGeom prst="leftArrow">
            <a:avLst/>
          </a:prstGeom>
          <a:noFill/>
          <a:ln w="54864">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Arrow 42"/>
          <p:cNvSpPr/>
          <p:nvPr/>
        </p:nvSpPr>
        <p:spPr>
          <a:xfrm>
            <a:off x="3726577" y="3285733"/>
            <a:ext cx="714702" cy="533400"/>
          </a:xfrm>
          <a:prstGeom prst="rightArrow">
            <a:avLst/>
          </a:prstGeom>
          <a:noFill/>
          <a:ln w="54864">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3631981" y="2389729"/>
            <a:ext cx="1981200" cy="861774"/>
          </a:xfrm>
          <a:prstGeom prst="rect">
            <a:avLst/>
          </a:prstGeom>
          <a:noFill/>
        </p:spPr>
        <p:txBody>
          <a:bodyPr wrap="square" rtlCol="0">
            <a:spAutoFit/>
          </a:bodyPr>
          <a:lstStyle/>
          <a:p>
            <a:r>
              <a:rPr lang="en-US" sz="2500" i="1" dirty="0" smtClean="0"/>
              <a:t>Cache </a:t>
            </a:r>
          </a:p>
          <a:p>
            <a:r>
              <a:rPr lang="en-US" sz="2500" i="1" dirty="0" smtClean="0"/>
              <a:t>Access Rate</a:t>
            </a:r>
            <a:endParaRPr lang="en-US" sz="2500" i="1" dirty="0"/>
          </a:p>
        </p:txBody>
      </p:sp>
      <p:sp>
        <p:nvSpPr>
          <p:cNvPr id="45" name="Left Arrow 44"/>
          <p:cNvSpPr/>
          <p:nvPr/>
        </p:nvSpPr>
        <p:spPr>
          <a:xfrm>
            <a:off x="3663513" y="4142329"/>
            <a:ext cx="685800" cy="533400"/>
          </a:xfrm>
          <a:prstGeom prst="leftArrow">
            <a:avLst/>
          </a:prstGeom>
          <a:noFill/>
          <a:ln w="54864">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5"/>
          <p:cNvSpPr>
            <a:spLocks noChangeArrowheads="1"/>
          </p:cNvSpPr>
          <p:nvPr/>
        </p:nvSpPr>
        <p:spPr bwMode="auto">
          <a:xfrm>
            <a:off x="4495800" y="5022850"/>
            <a:ext cx="1554163" cy="996950"/>
          </a:xfrm>
          <a:prstGeom prst="rect">
            <a:avLst/>
          </a:prstGeom>
          <a:noFill/>
          <a:ln w="54864" algn="ctr">
            <a:solidFill>
              <a:srgbClr val="C00000"/>
            </a:solidFill>
            <a:round/>
            <a:headEnd/>
            <a:tailEnd/>
          </a:ln>
        </p:spPr>
        <p:txBody>
          <a:bodyPr/>
          <a:lstStyle/>
          <a:p>
            <a:pPr algn="ctr" eaLnBrk="0" hangingPunct="0"/>
            <a:r>
              <a:rPr lang="en-US" sz="2400" i="1" dirty="0" smtClean="0">
                <a:solidFill>
                  <a:srgbClr val="C00000"/>
                </a:solidFill>
                <a:latin typeface="Tahoma" pitchFamily="34" charset="0"/>
                <a:ea typeface="Tahoma" pitchFamily="34" charset="0"/>
                <a:cs typeface="Tahoma" pitchFamily="34" charset="0"/>
              </a:rPr>
              <a:t>Auxiliary Tags</a:t>
            </a:r>
            <a:endParaRPr lang="en-US" sz="2200" i="1" dirty="0">
              <a:solidFill>
                <a:srgbClr val="C00000"/>
              </a:solidFill>
              <a:latin typeface="Tahoma" pitchFamily="34" charset="0"/>
              <a:ea typeface="Tahoma" pitchFamily="34" charset="0"/>
              <a:cs typeface="Tahoma" pitchFamily="34" charset="0"/>
            </a:endParaRPr>
          </a:p>
        </p:txBody>
      </p:sp>
      <p:sp>
        <p:nvSpPr>
          <p:cNvPr id="88" name="TextBox 87"/>
          <p:cNvSpPr txBox="1"/>
          <p:nvPr/>
        </p:nvSpPr>
        <p:spPr>
          <a:xfrm>
            <a:off x="7194332" y="4684992"/>
            <a:ext cx="1524000" cy="523220"/>
          </a:xfrm>
          <a:prstGeom prst="rect">
            <a:avLst/>
          </a:prstGeom>
          <a:noFill/>
        </p:spPr>
        <p:txBody>
          <a:bodyPr wrap="square" rtlCol="0">
            <a:spAutoFit/>
          </a:bodyPr>
          <a:lstStyle/>
          <a:p>
            <a:r>
              <a:rPr lang="en-US" sz="2800" i="1" dirty="0" smtClean="0">
                <a:solidFill>
                  <a:srgbClr val="C00000"/>
                </a:solidFill>
                <a:latin typeface="Tahoma" pitchFamily="34" charset="0"/>
                <a:ea typeface="Tahoma" pitchFamily="34" charset="0"/>
                <a:cs typeface="Tahoma" pitchFamily="34" charset="0"/>
              </a:rPr>
              <a:t>Priority</a:t>
            </a:r>
            <a:endParaRPr lang="en-US" sz="2800" i="1" dirty="0">
              <a:solidFill>
                <a:srgbClr val="C00000"/>
              </a:solidFill>
              <a:latin typeface="Tahoma" pitchFamily="34" charset="0"/>
              <a:ea typeface="Tahoma" pitchFamily="34" charset="0"/>
              <a:cs typeface="Tahoma" pitchFamily="34" charset="0"/>
            </a:endParaRPr>
          </a:p>
        </p:txBody>
      </p:sp>
      <p:pic>
        <p:nvPicPr>
          <p:cNvPr id="89" name="~PP2293.WAV">
            <a:hlinkClick r:id="" action="ppaction://media"/>
          </p:cNvPr>
          <p:cNvPicPr>
            <a:picLocks noRot="1" noChangeAspect="1"/>
          </p:cNvPicPr>
          <p:nvPr>
            <a:wavAudioFile r:embed="rId1" name="~PP2293.WAV"/>
          </p:nvPr>
        </p:nvPicPr>
        <p:blipFill>
          <a:blip r:embed="rId3" cstate="print"/>
          <a:stretch>
            <a:fillRect/>
          </a:stretch>
        </p:blipFill>
        <p:spPr>
          <a:xfrm>
            <a:off x="8696325" y="6410325"/>
            <a:ext cx="304800" cy="304800"/>
          </a:xfrm>
          <a:prstGeom prst="rect">
            <a:avLst/>
          </a:prstGeom>
        </p:spPr>
      </p:pic>
    </p:spTree>
  </p:cSld>
  <p:clrMapOvr>
    <a:masterClrMapping/>
  </p:clrMapOvr>
  <p:transition advTm="523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89"/>
                </p:tgtEl>
              </p:cMediaNode>
            </p:audio>
          </p:childTnLst>
        </p:cTn>
      </p:par>
    </p:tnLst>
    <p:bldLst>
      <p:bldP spid="87" grpId="0" animBg="1"/>
      <p:bldP spid="8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5" name="Slide Number Placeholder 34"/>
          <p:cNvSpPr>
            <a:spLocks noGrp="1"/>
          </p:cNvSpPr>
          <p:nvPr>
            <p:ph type="sldNum" sz="quarter" idx="12"/>
          </p:nvPr>
        </p:nvSpPr>
        <p:spPr/>
        <p:txBody>
          <a:bodyPr/>
          <a:lstStyle/>
          <a:p>
            <a:fld id="{2CF4AA75-1AE0-4593-99DD-33F3F40BED72}" type="slidenum">
              <a:rPr lang="en-US" smtClean="0"/>
              <a:pPr/>
              <a:t>52</a:t>
            </a:fld>
            <a:endParaRPr lang="en-US"/>
          </a:p>
        </p:txBody>
      </p:sp>
      <p:sp>
        <p:nvSpPr>
          <p:cNvPr id="6" name="Right Arrow 5"/>
          <p:cNvSpPr/>
          <p:nvPr/>
        </p:nvSpPr>
        <p:spPr>
          <a:xfrm rot="2829841">
            <a:off x="5379267" y="3288240"/>
            <a:ext cx="1139835" cy="63407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8290026">
            <a:off x="2483987" y="3299282"/>
            <a:ext cx="1211609" cy="63407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23498" y="4135660"/>
            <a:ext cx="4311868" cy="9906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300" dirty="0" smtClean="0">
              <a:solidFill>
                <a:schemeClr val="tx1"/>
              </a:solidFill>
            </a:endParaRPr>
          </a:p>
          <a:p>
            <a:pPr lvl="0"/>
            <a:endParaRPr lang="en-US" sz="2300" dirty="0" smtClean="0">
              <a:solidFill>
                <a:schemeClr val="tx1"/>
              </a:solidFill>
            </a:endParaRPr>
          </a:p>
          <a:p>
            <a:pPr lvl="0">
              <a:buFont typeface="Arial" pitchFamily="34" charset="0"/>
              <a:buChar char="•"/>
            </a:pPr>
            <a:r>
              <a:rPr lang="en-US" sz="2300" dirty="0" smtClean="0">
                <a:solidFill>
                  <a:schemeClr val="bg1">
                    <a:lumMod val="65000"/>
                  </a:schemeClr>
                </a:solidFill>
              </a:rPr>
              <a:t> Blacklisting </a:t>
            </a:r>
            <a:r>
              <a:rPr lang="en-US" sz="2300" dirty="0">
                <a:solidFill>
                  <a:schemeClr val="bg1">
                    <a:lumMod val="65000"/>
                  </a:schemeClr>
                </a:solidFill>
              </a:rPr>
              <a:t>memory </a:t>
            </a:r>
            <a:r>
              <a:rPr lang="en-US" sz="2300" dirty="0" smtClean="0">
                <a:solidFill>
                  <a:schemeClr val="bg1">
                    <a:lumMod val="65000"/>
                  </a:schemeClr>
                </a:solidFill>
              </a:rPr>
              <a:t>scheduler</a:t>
            </a:r>
          </a:p>
          <a:p>
            <a:pPr lvl="0"/>
            <a:endParaRPr lang="en-US" sz="2300" dirty="0" smtClean="0">
              <a:solidFill>
                <a:schemeClr val="tx1"/>
              </a:solidFill>
            </a:endParaRPr>
          </a:p>
          <a:p>
            <a:pPr marL="457200" lvl="0" indent="-457200">
              <a:buAutoNum type="arabicPeriod"/>
            </a:pPr>
            <a:endParaRPr lang="en-US" sz="2300" dirty="0">
              <a:solidFill>
                <a:prstClr val="black"/>
              </a:solidFill>
            </a:endParaRPr>
          </a:p>
          <a:p>
            <a:pPr algn="ctr"/>
            <a:endParaRPr lang="en-US" dirty="0"/>
          </a:p>
        </p:txBody>
      </p:sp>
      <p:sp>
        <p:nvSpPr>
          <p:cNvPr id="20" name="Rounded Rectangle 19"/>
          <p:cNvSpPr/>
          <p:nvPr/>
        </p:nvSpPr>
        <p:spPr>
          <a:xfrm>
            <a:off x="4724400" y="4114800"/>
            <a:ext cx="4311868" cy="101146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Font typeface="Arial" pitchFamily="34" charset="0"/>
              <a:buChar char="•"/>
            </a:pPr>
            <a:endParaRPr lang="en-US" sz="2300" dirty="0" smtClean="0">
              <a:solidFill>
                <a:schemeClr val="tx1"/>
              </a:solidFill>
            </a:endParaRPr>
          </a:p>
          <a:p>
            <a:pPr lvl="0">
              <a:buFont typeface="Arial" pitchFamily="34" charset="0"/>
              <a:buChar char="•"/>
            </a:pPr>
            <a:r>
              <a:rPr lang="en-US" sz="2300" dirty="0" smtClean="0">
                <a:solidFill>
                  <a:schemeClr val="bg1">
                    <a:lumMod val="65000"/>
                  </a:schemeClr>
                </a:solidFill>
              </a:rPr>
              <a:t> Predictability with memory interference</a:t>
            </a:r>
          </a:p>
          <a:p>
            <a:endParaRPr lang="en-US" sz="2300" dirty="0">
              <a:solidFill>
                <a:prstClr val="black"/>
              </a:solidFill>
            </a:endParaRPr>
          </a:p>
        </p:txBody>
      </p:sp>
      <p:sp>
        <p:nvSpPr>
          <p:cNvPr id="12" name="Rounded Rectangle 11"/>
          <p:cNvSpPr/>
          <p:nvPr/>
        </p:nvSpPr>
        <p:spPr>
          <a:xfrm>
            <a:off x="1723698" y="1524000"/>
            <a:ext cx="5791200" cy="1510864"/>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chemeClr val="tx1"/>
                </a:solidFill>
              </a:rPr>
              <a:t>Goals:</a:t>
            </a:r>
          </a:p>
          <a:p>
            <a:pPr marL="342900" indent="-342900" algn="ctr">
              <a:buAutoNum type="arabicPeriod"/>
            </a:pPr>
            <a:r>
              <a:rPr lang="en-US" sz="3000" dirty="0" smtClean="0">
                <a:solidFill>
                  <a:schemeClr val="tx1"/>
                </a:solidFill>
              </a:rPr>
              <a:t>High performance</a:t>
            </a:r>
          </a:p>
          <a:p>
            <a:pPr marL="342900" indent="-342900" algn="ctr">
              <a:buAutoNum type="arabicPeriod"/>
            </a:pPr>
            <a:r>
              <a:rPr lang="en-US" sz="3000" dirty="0" smtClean="0">
                <a:solidFill>
                  <a:schemeClr val="bg1">
                    <a:lumMod val="75000"/>
                  </a:schemeClr>
                </a:solidFill>
              </a:rPr>
              <a:t>Predictable performance</a:t>
            </a:r>
          </a:p>
          <a:p>
            <a:pPr algn="ctr"/>
            <a:endParaRPr lang="en-US" dirty="0"/>
          </a:p>
        </p:txBody>
      </p:sp>
      <p:sp>
        <p:nvSpPr>
          <p:cNvPr id="14" name="Rounded Rectangle 13"/>
          <p:cNvSpPr/>
          <p:nvPr/>
        </p:nvSpPr>
        <p:spPr>
          <a:xfrm>
            <a:off x="107732" y="5257800"/>
            <a:ext cx="4311868" cy="13716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300" dirty="0" smtClean="0">
              <a:solidFill>
                <a:schemeClr val="tx1"/>
              </a:solidFill>
            </a:endParaRPr>
          </a:p>
          <a:p>
            <a:pPr lvl="0"/>
            <a:endParaRPr lang="en-US" sz="2300" i="1" dirty="0" smtClean="0">
              <a:solidFill>
                <a:schemeClr val="bg1">
                  <a:lumMod val="65000"/>
                </a:schemeClr>
              </a:solidFill>
            </a:endParaRPr>
          </a:p>
          <a:p>
            <a:pPr lvl="0">
              <a:buFont typeface="Arial" pitchFamily="34" charset="0"/>
              <a:buChar char="•"/>
            </a:pPr>
            <a:r>
              <a:rPr lang="en-US" sz="2300" i="1" dirty="0" smtClean="0">
                <a:solidFill>
                  <a:schemeClr val="tx1"/>
                </a:solidFill>
              </a:rPr>
              <a:t> Coordinated cache/memory management for performance</a:t>
            </a:r>
            <a:r>
              <a:rPr lang="en-US" sz="2300" i="1" dirty="0" smtClean="0">
                <a:solidFill>
                  <a:schemeClr val="bg1">
                    <a:lumMod val="65000"/>
                  </a:schemeClr>
                </a:solidFill>
              </a:rPr>
              <a:t> </a:t>
            </a:r>
          </a:p>
          <a:p>
            <a:pPr lvl="0"/>
            <a:endParaRPr lang="en-US" sz="2300" dirty="0" smtClean="0">
              <a:solidFill>
                <a:schemeClr val="tx1"/>
              </a:solidFill>
            </a:endParaRPr>
          </a:p>
          <a:p>
            <a:pPr marL="457200" lvl="0" indent="-457200">
              <a:buAutoNum type="arabicPeriod"/>
            </a:pPr>
            <a:endParaRPr lang="en-US" sz="2300" dirty="0">
              <a:solidFill>
                <a:prstClr val="black"/>
              </a:solidFill>
            </a:endParaRPr>
          </a:p>
          <a:p>
            <a:pPr algn="ctr"/>
            <a:endParaRPr lang="en-US" dirty="0"/>
          </a:p>
        </p:txBody>
      </p:sp>
      <p:sp>
        <p:nvSpPr>
          <p:cNvPr id="17" name="Rounded Rectangle 16"/>
          <p:cNvSpPr/>
          <p:nvPr/>
        </p:nvSpPr>
        <p:spPr>
          <a:xfrm>
            <a:off x="4727030" y="5257800"/>
            <a:ext cx="4311868" cy="13716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300" dirty="0" smtClean="0">
              <a:solidFill>
                <a:schemeClr val="tx1"/>
              </a:solidFill>
            </a:endParaRPr>
          </a:p>
          <a:p>
            <a:pPr lvl="0"/>
            <a:endParaRPr lang="en-US" sz="2300" dirty="0" smtClean="0">
              <a:solidFill>
                <a:prstClr val="black"/>
              </a:solidFill>
            </a:endParaRPr>
          </a:p>
          <a:p>
            <a:pPr lvl="0"/>
            <a:r>
              <a:rPr lang="en-US" sz="2300" dirty="0" smtClean="0">
                <a:solidFill>
                  <a:schemeClr val="bg1">
                    <a:lumMod val="65000"/>
                  </a:schemeClr>
                </a:solidFill>
              </a:rPr>
              <a:t> </a:t>
            </a:r>
          </a:p>
          <a:p>
            <a:pPr lvl="0">
              <a:buFont typeface="Arial" pitchFamily="34" charset="0"/>
              <a:buChar char="•"/>
            </a:pPr>
            <a:r>
              <a:rPr lang="en-US" sz="2300" i="1" dirty="0" smtClean="0">
                <a:solidFill>
                  <a:schemeClr val="bg1">
                    <a:lumMod val="65000"/>
                  </a:schemeClr>
                </a:solidFill>
              </a:rPr>
              <a:t> Cache slowdown estimation</a:t>
            </a:r>
          </a:p>
          <a:p>
            <a:pPr lvl="0">
              <a:buFont typeface="Arial" pitchFamily="34" charset="0"/>
              <a:buChar char="•"/>
            </a:pPr>
            <a:r>
              <a:rPr lang="en-US" sz="2300" i="1" dirty="0" smtClean="0">
                <a:solidFill>
                  <a:schemeClr val="bg1">
                    <a:lumMod val="65000"/>
                  </a:schemeClr>
                </a:solidFill>
              </a:rPr>
              <a:t> Coordinated cache/memory management for predictability </a:t>
            </a:r>
          </a:p>
          <a:p>
            <a:pPr lvl="0"/>
            <a:endParaRPr lang="en-US" sz="2300" dirty="0" smtClean="0">
              <a:solidFill>
                <a:schemeClr val="tx1"/>
              </a:solidFill>
            </a:endParaRPr>
          </a:p>
          <a:p>
            <a:pPr marL="457200" lvl="0" indent="-457200">
              <a:buAutoNum type="arabicPeriod"/>
            </a:pPr>
            <a:endParaRPr lang="en-US" sz="2300" dirty="0">
              <a:solidFill>
                <a:prstClr val="black"/>
              </a:solidFill>
            </a:endParaRPr>
          </a:p>
          <a:p>
            <a:pPr algn="ctr"/>
            <a:endParaRPr lang="en-US" dirty="0"/>
          </a:p>
        </p:txBody>
      </p:sp>
      <p:pic>
        <p:nvPicPr>
          <p:cNvPr id="11" name="~PP333.WAV">
            <a:hlinkClick r:id="" action="ppaction://media"/>
          </p:cNvPr>
          <p:cNvPicPr>
            <a:picLocks noRot="1" noChangeAspect="1"/>
          </p:cNvPicPr>
          <p:nvPr>
            <a:wavAudioFile r:embed="rId2" name="~PP333.WAV"/>
          </p:nvPr>
        </p:nvPicPr>
        <p:blipFill>
          <a:blip r:embed="rId5" cstate="print"/>
          <a:stretch>
            <a:fillRect/>
          </a:stretch>
        </p:blipFill>
        <p:spPr>
          <a:xfrm>
            <a:off x="8696325" y="6410325"/>
            <a:ext cx="304800" cy="304800"/>
          </a:xfrm>
          <a:prstGeom prst="rect">
            <a:avLst/>
          </a:prstGeom>
        </p:spPr>
      </p:pic>
    </p:spTree>
    <p:custDataLst>
      <p:tags r:id="rId1"/>
    </p:custDataLst>
    <p:extLst>
      <p:ext uri="{BB962C8B-B14F-4D97-AF65-F5344CB8AC3E}">
        <p14:creationId xmlns="" xmlns:p14="http://schemas.microsoft.com/office/powerpoint/2010/main" val="1850506550"/>
      </p:ext>
    </p:extLst>
  </p:cSld>
  <p:clrMapOvr>
    <a:masterClrMapping/>
  </p:clrMapOvr>
  <p:transition advTm="106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10600" cy="1143000"/>
          </a:xfrm>
        </p:spPr>
        <p:txBody>
          <a:bodyPr>
            <a:normAutofit fontScale="90000"/>
          </a:bodyPr>
          <a:lstStyle/>
          <a:p>
            <a:r>
              <a:rPr lang="en-US" dirty="0" smtClean="0"/>
              <a:t>Leveraging Slowdown Estimates </a:t>
            </a:r>
            <a:br>
              <a:rPr lang="en-US" dirty="0" smtClean="0"/>
            </a:br>
            <a:r>
              <a:rPr lang="en-US" dirty="0" smtClean="0"/>
              <a:t>for Performance Optimization</a:t>
            </a:r>
            <a:endParaRPr lang="en-US" dirty="0"/>
          </a:p>
        </p:txBody>
      </p:sp>
      <p:sp>
        <p:nvSpPr>
          <p:cNvPr id="3" name="Content Placeholder 2"/>
          <p:cNvSpPr>
            <a:spLocks noGrp="1"/>
          </p:cNvSpPr>
          <p:nvPr>
            <p:ph idx="1"/>
          </p:nvPr>
        </p:nvSpPr>
        <p:spPr/>
        <p:txBody>
          <a:bodyPr>
            <a:normAutofit/>
          </a:bodyPr>
          <a:lstStyle/>
          <a:p>
            <a:r>
              <a:rPr lang="en-US" dirty="0" smtClean="0"/>
              <a:t>How do we leverage slowdown estimates to achieve high performance by allocating</a:t>
            </a:r>
          </a:p>
          <a:p>
            <a:pPr lvl="1"/>
            <a:r>
              <a:rPr lang="en-US" dirty="0" smtClean="0"/>
              <a:t>Memory bandwidth?</a:t>
            </a:r>
          </a:p>
          <a:p>
            <a:pPr lvl="1"/>
            <a:r>
              <a:rPr lang="en-US" dirty="0" smtClean="0"/>
              <a:t>Cache capacity?</a:t>
            </a:r>
          </a:p>
          <a:p>
            <a:r>
              <a:rPr lang="en-US" dirty="0" smtClean="0"/>
              <a:t>Leverage other metrics along with slowdowns</a:t>
            </a:r>
          </a:p>
          <a:p>
            <a:pPr lvl="1"/>
            <a:r>
              <a:rPr lang="en-US" dirty="0" smtClean="0"/>
              <a:t>Memory intensity</a:t>
            </a:r>
          </a:p>
          <a:p>
            <a:pPr lvl="1"/>
            <a:r>
              <a:rPr lang="en-US" dirty="0" smtClean="0"/>
              <a:t>Cache miss rates</a:t>
            </a:r>
          </a:p>
        </p:txBody>
      </p:sp>
      <p:sp>
        <p:nvSpPr>
          <p:cNvPr id="4" name="Slide Number Placeholder 3"/>
          <p:cNvSpPr>
            <a:spLocks noGrp="1"/>
          </p:cNvSpPr>
          <p:nvPr>
            <p:ph type="sldNum" sz="quarter" idx="12"/>
          </p:nvPr>
        </p:nvSpPr>
        <p:spPr/>
        <p:txBody>
          <a:bodyPr/>
          <a:lstStyle/>
          <a:p>
            <a:fld id="{2CF4AA75-1AE0-4593-99DD-33F3F40BED72}" type="slidenum">
              <a:rPr lang="en-US" smtClean="0"/>
              <a:pPr/>
              <a:t>53</a:t>
            </a:fld>
            <a:endParaRPr lang="en-US"/>
          </a:p>
        </p:txBody>
      </p:sp>
      <p:pic>
        <p:nvPicPr>
          <p:cNvPr id="5" name="~PP1911.WAV">
            <a:hlinkClick r:id="" action="ppaction://media"/>
          </p:cNvPr>
          <p:cNvPicPr>
            <a:picLocks noRot="1" noChangeAspect="1"/>
          </p:cNvPicPr>
          <p:nvPr>
            <a:wavAudioFile r:embed="rId2" name="~PP1911.WAV"/>
          </p:nvPr>
        </p:nvPicPr>
        <p:blipFill>
          <a:blip r:embed="rId4" cstate="print"/>
          <a:stretch>
            <a:fillRect/>
          </a:stretch>
        </p:blipFill>
        <p:spPr>
          <a:xfrm>
            <a:off x="8696325" y="6410325"/>
            <a:ext cx="304800" cy="304800"/>
          </a:xfrm>
          <a:prstGeom prst="rect">
            <a:avLst/>
          </a:prstGeom>
        </p:spPr>
      </p:pic>
    </p:spTree>
    <p:custDataLst>
      <p:tags r:id="rId1"/>
    </p:custDataLst>
  </p:cSld>
  <p:clrMapOvr>
    <a:masterClrMapping/>
  </p:clrMapOvr>
  <p:transition spd="slow" advTm="202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Coordinated Resource </a:t>
            </a:r>
            <a:br>
              <a:rPr lang="en-US" dirty="0" smtClean="0"/>
            </a:br>
            <a:r>
              <a:rPr lang="en-US" dirty="0" smtClean="0"/>
              <a:t>Allocation Schemes</a:t>
            </a:r>
            <a:endParaRPr lang="en-US" dirty="0"/>
          </a:p>
        </p:txBody>
      </p:sp>
      <p:sp>
        <p:nvSpPr>
          <p:cNvPr id="4" name="Slide Number Placeholder 3"/>
          <p:cNvSpPr>
            <a:spLocks noGrp="1"/>
          </p:cNvSpPr>
          <p:nvPr>
            <p:ph type="sldNum" sz="quarter" idx="12"/>
          </p:nvPr>
        </p:nvSpPr>
        <p:spPr>
          <a:xfrm>
            <a:off x="6934200" y="6340475"/>
            <a:ext cx="2133600" cy="365125"/>
          </a:xfrm>
        </p:spPr>
        <p:txBody>
          <a:bodyPr/>
          <a:lstStyle/>
          <a:p>
            <a:fld id="{2CF4AA75-1AE0-4593-99DD-33F3F40BED72}" type="slidenum">
              <a:rPr lang="en-US" smtClean="0"/>
              <a:pPr/>
              <a:t>54</a:t>
            </a:fld>
            <a:endParaRPr lang="en-US"/>
          </a:p>
        </p:txBody>
      </p:sp>
      <p:sp>
        <p:nvSpPr>
          <p:cNvPr id="5" name="Rectangle 12"/>
          <p:cNvSpPr>
            <a:spLocks noChangeArrowheads="1"/>
          </p:cNvSpPr>
          <p:nvPr/>
        </p:nvSpPr>
        <p:spPr bwMode="auto">
          <a:xfrm>
            <a:off x="212725" y="2465929"/>
            <a:ext cx="671513"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6" name="TextBox 13"/>
          <p:cNvSpPr txBox="1">
            <a:spLocks noChangeArrowheads="1"/>
          </p:cNvSpPr>
          <p:nvPr/>
        </p:nvSpPr>
        <p:spPr bwMode="auto">
          <a:xfrm>
            <a:off x="212725" y="2634154"/>
            <a:ext cx="671513" cy="323165"/>
          </a:xfrm>
          <a:prstGeom prst="rect">
            <a:avLst/>
          </a:prstGeom>
          <a:noFill/>
          <a:ln w="9525">
            <a:noFill/>
            <a:miter lim="800000"/>
            <a:headEnd/>
            <a:tailEnd/>
          </a:ln>
        </p:spPr>
        <p:txBody>
          <a:bodyPr>
            <a:spAutoFit/>
          </a:bodyPr>
          <a:lstStyle/>
          <a:p>
            <a:pPr algn="ctr"/>
            <a:r>
              <a:rPr lang="en-US" sz="1500" dirty="0">
                <a:latin typeface="Tahoma" pitchFamily="34" charset="0"/>
                <a:ea typeface="Tahoma" pitchFamily="34" charset="0"/>
                <a:cs typeface="Tahoma" pitchFamily="34" charset="0"/>
              </a:rPr>
              <a:t>Core</a:t>
            </a:r>
          </a:p>
        </p:txBody>
      </p:sp>
      <p:sp>
        <p:nvSpPr>
          <p:cNvPr id="7" name="Rectangle 16"/>
          <p:cNvSpPr>
            <a:spLocks noChangeArrowheads="1"/>
          </p:cNvSpPr>
          <p:nvPr/>
        </p:nvSpPr>
        <p:spPr bwMode="auto">
          <a:xfrm>
            <a:off x="1067678" y="2465929"/>
            <a:ext cx="671513"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8" name="TextBox 17"/>
          <p:cNvSpPr txBox="1">
            <a:spLocks noChangeArrowheads="1"/>
          </p:cNvSpPr>
          <p:nvPr/>
        </p:nvSpPr>
        <p:spPr bwMode="auto">
          <a:xfrm>
            <a:off x="1067678" y="2634154"/>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9" name="Rectangle 19"/>
          <p:cNvSpPr>
            <a:spLocks noChangeArrowheads="1"/>
          </p:cNvSpPr>
          <p:nvPr/>
        </p:nvSpPr>
        <p:spPr bwMode="auto">
          <a:xfrm>
            <a:off x="1922631" y="2465929"/>
            <a:ext cx="671513"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0" name="TextBox 20"/>
          <p:cNvSpPr txBox="1">
            <a:spLocks noChangeArrowheads="1"/>
          </p:cNvSpPr>
          <p:nvPr/>
        </p:nvSpPr>
        <p:spPr bwMode="auto">
          <a:xfrm>
            <a:off x="1922631" y="2634154"/>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1" name="Rectangle 22"/>
          <p:cNvSpPr>
            <a:spLocks noChangeArrowheads="1"/>
          </p:cNvSpPr>
          <p:nvPr/>
        </p:nvSpPr>
        <p:spPr bwMode="auto">
          <a:xfrm>
            <a:off x="2775997" y="2465929"/>
            <a:ext cx="673100"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2" name="TextBox 23"/>
          <p:cNvSpPr txBox="1">
            <a:spLocks noChangeArrowheads="1"/>
          </p:cNvSpPr>
          <p:nvPr/>
        </p:nvSpPr>
        <p:spPr bwMode="auto">
          <a:xfrm>
            <a:off x="2775997" y="2634154"/>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3" name="Rectangle 25"/>
          <p:cNvSpPr>
            <a:spLocks noChangeArrowheads="1"/>
          </p:cNvSpPr>
          <p:nvPr/>
        </p:nvSpPr>
        <p:spPr bwMode="auto">
          <a:xfrm>
            <a:off x="212725" y="3244682"/>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4" name="TextBox 26"/>
          <p:cNvSpPr txBox="1">
            <a:spLocks noChangeArrowheads="1"/>
          </p:cNvSpPr>
          <p:nvPr/>
        </p:nvSpPr>
        <p:spPr bwMode="auto">
          <a:xfrm>
            <a:off x="212725" y="3412469"/>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5" name="Rectangle 28"/>
          <p:cNvSpPr>
            <a:spLocks noChangeArrowheads="1"/>
          </p:cNvSpPr>
          <p:nvPr/>
        </p:nvSpPr>
        <p:spPr bwMode="auto">
          <a:xfrm>
            <a:off x="1067678" y="3244682"/>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6" name="TextBox 29"/>
          <p:cNvSpPr txBox="1">
            <a:spLocks noChangeArrowheads="1"/>
          </p:cNvSpPr>
          <p:nvPr/>
        </p:nvSpPr>
        <p:spPr bwMode="auto">
          <a:xfrm>
            <a:off x="1067678" y="3412469"/>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7" name="Rectangle 31"/>
          <p:cNvSpPr>
            <a:spLocks noChangeArrowheads="1"/>
          </p:cNvSpPr>
          <p:nvPr/>
        </p:nvSpPr>
        <p:spPr bwMode="auto">
          <a:xfrm>
            <a:off x="1922631" y="3244682"/>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8" name="TextBox 32"/>
          <p:cNvSpPr txBox="1">
            <a:spLocks noChangeArrowheads="1"/>
          </p:cNvSpPr>
          <p:nvPr/>
        </p:nvSpPr>
        <p:spPr bwMode="auto">
          <a:xfrm>
            <a:off x="1922631" y="3412469"/>
            <a:ext cx="671513" cy="323165"/>
          </a:xfrm>
          <a:prstGeom prst="rect">
            <a:avLst/>
          </a:prstGeom>
          <a:noFill/>
          <a:ln w="9525">
            <a:noFill/>
            <a:miter lim="800000"/>
            <a:headEnd/>
            <a:tailEnd/>
          </a:ln>
        </p:spPr>
        <p:txBody>
          <a:bodyPr>
            <a:spAutoFit/>
          </a:bodyPr>
          <a:lstStyle/>
          <a:p>
            <a:pPr algn="ctr"/>
            <a:r>
              <a:rPr lang="en-US" sz="1500" dirty="0">
                <a:latin typeface="Tahoma" pitchFamily="34" charset="0"/>
                <a:ea typeface="Tahoma" pitchFamily="34" charset="0"/>
                <a:cs typeface="Tahoma" pitchFamily="34" charset="0"/>
              </a:rPr>
              <a:t>Core</a:t>
            </a:r>
          </a:p>
        </p:txBody>
      </p:sp>
      <p:sp>
        <p:nvSpPr>
          <p:cNvPr id="19" name="Rectangle 36"/>
          <p:cNvSpPr>
            <a:spLocks noChangeArrowheads="1"/>
          </p:cNvSpPr>
          <p:nvPr/>
        </p:nvSpPr>
        <p:spPr bwMode="auto">
          <a:xfrm>
            <a:off x="2775997" y="3244682"/>
            <a:ext cx="673100"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0" name="TextBox 37"/>
          <p:cNvSpPr txBox="1">
            <a:spLocks noChangeArrowheads="1"/>
          </p:cNvSpPr>
          <p:nvPr/>
        </p:nvSpPr>
        <p:spPr bwMode="auto">
          <a:xfrm>
            <a:off x="2775997" y="3412469"/>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1" name="Rectangle 41"/>
          <p:cNvSpPr>
            <a:spLocks noChangeArrowheads="1"/>
          </p:cNvSpPr>
          <p:nvPr/>
        </p:nvSpPr>
        <p:spPr bwMode="auto">
          <a:xfrm>
            <a:off x="212725" y="4023435"/>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2" name="TextBox 42"/>
          <p:cNvSpPr txBox="1">
            <a:spLocks noChangeArrowheads="1"/>
          </p:cNvSpPr>
          <p:nvPr/>
        </p:nvSpPr>
        <p:spPr bwMode="auto">
          <a:xfrm>
            <a:off x="212725" y="4191222"/>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3" name="Rectangle 45"/>
          <p:cNvSpPr>
            <a:spLocks noChangeArrowheads="1"/>
          </p:cNvSpPr>
          <p:nvPr/>
        </p:nvSpPr>
        <p:spPr bwMode="auto">
          <a:xfrm>
            <a:off x="1067678" y="4023435"/>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4" name="TextBox 46"/>
          <p:cNvSpPr txBox="1">
            <a:spLocks noChangeArrowheads="1"/>
          </p:cNvSpPr>
          <p:nvPr/>
        </p:nvSpPr>
        <p:spPr bwMode="auto">
          <a:xfrm>
            <a:off x="1067678" y="4191222"/>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5" name="Rectangle 48"/>
          <p:cNvSpPr>
            <a:spLocks noChangeArrowheads="1"/>
          </p:cNvSpPr>
          <p:nvPr/>
        </p:nvSpPr>
        <p:spPr bwMode="auto">
          <a:xfrm>
            <a:off x="1922631" y="4023435"/>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6" name="TextBox 49"/>
          <p:cNvSpPr txBox="1">
            <a:spLocks noChangeArrowheads="1"/>
          </p:cNvSpPr>
          <p:nvPr/>
        </p:nvSpPr>
        <p:spPr bwMode="auto">
          <a:xfrm>
            <a:off x="1922631" y="4191222"/>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7" name="Rectangle 51"/>
          <p:cNvSpPr>
            <a:spLocks noChangeArrowheads="1"/>
          </p:cNvSpPr>
          <p:nvPr/>
        </p:nvSpPr>
        <p:spPr bwMode="auto">
          <a:xfrm>
            <a:off x="2775997" y="4023435"/>
            <a:ext cx="673100"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8" name="TextBox 52"/>
          <p:cNvSpPr txBox="1">
            <a:spLocks noChangeArrowheads="1"/>
          </p:cNvSpPr>
          <p:nvPr/>
        </p:nvSpPr>
        <p:spPr bwMode="auto">
          <a:xfrm>
            <a:off x="2775997" y="4191222"/>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9" name="Rectangle 54"/>
          <p:cNvSpPr>
            <a:spLocks noChangeArrowheads="1"/>
          </p:cNvSpPr>
          <p:nvPr/>
        </p:nvSpPr>
        <p:spPr bwMode="auto">
          <a:xfrm>
            <a:off x="212725" y="4802188"/>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0" name="TextBox 55"/>
          <p:cNvSpPr txBox="1">
            <a:spLocks noChangeArrowheads="1"/>
          </p:cNvSpPr>
          <p:nvPr/>
        </p:nvSpPr>
        <p:spPr bwMode="auto">
          <a:xfrm>
            <a:off x="212725" y="4969975"/>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1" name="Rectangle 57"/>
          <p:cNvSpPr>
            <a:spLocks noChangeArrowheads="1"/>
          </p:cNvSpPr>
          <p:nvPr/>
        </p:nvSpPr>
        <p:spPr bwMode="auto">
          <a:xfrm>
            <a:off x="1067678" y="4802188"/>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2" name="TextBox 58"/>
          <p:cNvSpPr txBox="1">
            <a:spLocks noChangeArrowheads="1"/>
          </p:cNvSpPr>
          <p:nvPr/>
        </p:nvSpPr>
        <p:spPr bwMode="auto">
          <a:xfrm>
            <a:off x="1067678" y="4969975"/>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3" name="Rectangle 60"/>
          <p:cNvSpPr>
            <a:spLocks noChangeArrowheads="1"/>
          </p:cNvSpPr>
          <p:nvPr/>
        </p:nvSpPr>
        <p:spPr bwMode="auto">
          <a:xfrm>
            <a:off x="1922631" y="4802188"/>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4" name="TextBox 61"/>
          <p:cNvSpPr txBox="1">
            <a:spLocks noChangeArrowheads="1"/>
          </p:cNvSpPr>
          <p:nvPr/>
        </p:nvSpPr>
        <p:spPr bwMode="auto">
          <a:xfrm>
            <a:off x="1922631" y="4969975"/>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5" name="Rectangle 63"/>
          <p:cNvSpPr>
            <a:spLocks noChangeArrowheads="1"/>
          </p:cNvSpPr>
          <p:nvPr/>
        </p:nvSpPr>
        <p:spPr bwMode="auto">
          <a:xfrm>
            <a:off x="2775997" y="4802188"/>
            <a:ext cx="673100"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6" name="TextBox 64"/>
          <p:cNvSpPr txBox="1">
            <a:spLocks noChangeArrowheads="1"/>
          </p:cNvSpPr>
          <p:nvPr/>
        </p:nvSpPr>
        <p:spPr bwMode="auto">
          <a:xfrm>
            <a:off x="2775997" y="4969975"/>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7" name="Rectangle 65"/>
          <p:cNvSpPr>
            <a:spLocks noChangeArrowheads="1"/>
          </p:cNvSpPr>
          <p:nvPr/>
        </p:nvSpPr>
        <p:spPr bwMode="auto">
          <a:xfrm>
            <a:off x="6818532" y="2719929"/>
            <a:ext cx="1893887" cy="2560637"/>
          </a:xfrm>
          <a:prstGeom prst="rect">
            <a:avLst/>
          </a:prstGeom>
          <a:noFill/>
          <a:ln w="54864" algn="ctr">
            <a:solidFill>
              <a:schemeClr val="tx1"/>
            </a:solidFill>
            <a:round/>
            <a:headEnd/>
            <a:tailEnd/>
          </a:ln>
        </p:spPr>
        <p:txBody>
          <a:bodyPr/>
          <a:lstStyle/>
          <a:p>
            <a:pPr eaLnBrk="0" hangingPunct="0"/>
            <a:endParaRPr lang="en-US" sz="2400">
              <a:solidFill>
                <a:schemeClr val="bg1"/>
              </a:solidFill>
              <a:latin typeface="Tahoma" pitchFamily="34" charset="0"/>
              <a:ea typeface="Tahoma" pitchFamily="34" charset="0"/>
              <a:cs typeface="Tahoma" pitchFamily="34" charset="0"/>
            </a:endParaRPr>
          </a:p>
          <a:p>
            <a:pPr eaLnBrk="0" hangingPunct="0"/>
            <a:r>
              <a:rPr lang="en-US" sz="2200">
                <a:solidFill>
                  <a:schemeClr val="bg1"/>
                </a:solidFill>
                <a:latin typeface="Tahoma" pitchFamily="34" charset="0"/>
                <a:ea typeface="Tahoma" pitchFamily="34" charset="0"/>
                <a:cs typeface="Tahoma" pitchFamily="34" charset="0"/>
              </a:rPr>
              <a:t>    </a:t>
            </a:r>
          </a:p>
        </p:txBody>
      </p:sp>
      <p:sp>
        <p:nvSpPr>
          <p:cNvPr id="38" name="TextBox 66"/>
          <p:cNvSpPr txBox="1">
            <a:spLocks noChangeArrowheads="1"/>
          </p:cNvSpPr>
          <p:nvPr/>
        </p:nvSpPr>
        <p:spPr bwMode="auto">
          <a:xfrm>
            <a:off x="6847294" y="3423768"/>
            <a:ext cx="1838184" cy="954107"/>
          </a:xfrm>
          <a:prstGeom prst="rect">
            <a:avLst/>
          </a:prstGeom>
          <a:noFill/>
          <a:ln w="9525">
            <a:noFill/>
            <a:miter lim="800000"/>
            <a:headEnd/>
            <a:tailEnd/>
          </a:ln>
        </p:spPr>
        <p:txBody>
          <a:bodyPr>
            <a:spAutoFit/>
          </a:bodyPr>
          <a:lstStyle/>
          <a:p>
            <a:pPr algn="ctr"/>
            <a:r>
              <a:rPr lang="en-US" sz="2800" dirty="0">
                <a:latin typeface="Tahoma" pitchFamily="34" charset="0"/>
                <a:ea typeface="Tahoma" pitchFamily="34" charset="0"/>
                <a:cs typeface="Tahoma" pitchFamily="34" charset="0"/>
              </a:rPr>
              <a:t>Main Memory</a:t>
            </a:r>
          </a:p>
        </p:txBody>
      </p:sp>
      <p:sp>
        <p:nvSpPr>
          <p:cNvPr id="39" name="Left-Right Arrow 67"/>
          <p:cNvSpPr>
            <a:spLocks noChangeArrowheads="1"/>
          </p:cNvSpPr>
          <p:nvPr/>
        </p:nvSpPr>
        <p:spPr bwMode="auto">
          <a:xfrm>
            <a:off x="5937469" y="3626391"/>
            <a:ext cx="881063" cy="682625"/>
          </a:xfrm>
          <a:prstGeom prst="leftRightArrow">
            <a:avLst>
              <a:gd name="adj1" fmla="val 50000"/>
              <a:gd name="adj2" fmla="val 50032"/>
            </a:avLst>
          </a:prstGeom>
          <a:noFill/>
          <a:ln w="54864" algn="ctr">
            <a:solidFill>
              <a:schemeClr val="tx1"/>
            </a:solidFill>
            <a:round/>
            <a:headEnd/>
            <a:tailEnd/>
          </a:ln>
        </p:spPr>
        <p:txBody>
          <a:bodyPr/>
          <a:lstStyle/>
          <a:p>
            <a:pPr eaLnBrk="0" hangingPunct="0"/>
            <a:endParaRPr lang="en-US" sz="2400">
              <a:solidFill>
                <a:srgbClr val="C00000"/>
              </a:solidFill>
              <a:latin typeface="Tahoma" pitchFamily="34" charset="0"/>
              <a:ea typeface="Tahoma" pitchFamily="34" charset="0"/>
              <a:cs typeface="Tahoma" pitchFamily="34" charset="0"/>
            </a:endParaRPr>
          </a:p>
        </p:txBody>
      </p:sp>
      <p:sp>
        <p:nvSpPr>
          <p:cNvPr id="40" name="Rectangle 65"/>
          <p:cNvSpPr>
            <a:spLocks noChangeArrowheads="1"/>
          </p:cNvSpPr>
          <p:nvPr/>
        </p:nvSpPr>
        <p:spPr bwMode="auto">
          <a:xfrm>
            <a:off x="4375369" y="3112041"/>
            <a:ext cx="1554163" cy="1606550"/>
          </a:xfrm>
          <a:prstGeom prst="rect">
            <a:avLst/>
          </a:prstGeom>
          <a:noFill/>
          <a:ln w="54864" algn="ctr">
            <a:solidFill>
              <a:schemeClr val="tx1"/>
            </a:solidFill>
            <a:round/>
            <a:headEnd/>
            <a:tailEnd/>
          </a:ln>
        </p:spPr>
        <p:txBody>
          <a:bodyPr/>
          <a:lstStyle/>
          <a:p>
            <a:pPr eaLnBrk="0" hangingPunct="0"/>
            <a:endParaRPr lang="en-US" sz="2400">
              <a:solidFill>
                <a:schemeClr val="bg1"/>
              </a:solidFill>
              <a:latin typeface="Tahoma" pitchFamily="34" charset="0"/>
              <a:ea typeface="Tahoma" pitchFamily="34" charset="0"/>
              <a:cs typeface="Tahoma" pitchFamily="34" charset="0"/>
            </a:endParaRPr>
          </a:p>
          <a:p>
            <a:pPr eaLnBrk="0" hangingPunct="0"/>
            <a:r>
              <a:rPr lang="en-US" sz="2200">
                <a:solidFill>
                  <a:schemeClr val="bg1"/>
                </a:solidFill>
                <a:latin typeface="Tahoma" pitchFamily="34" charset="0"/>
                <a:ea typeface="Tahoma" pitchFamily="34" charset="0"/>
                <a:cs typeface="Tahoma" pitchFamily="34" charset="0"/>
              </a:rPr>
              <a:t>    </a:t>
            </a:r>
          </a:p>
        </p:txBody>
      </p:sp>
      <p:sp>
        <p:nvSpPr>
          <p:cNvPr id="41" name="TextBox 66"/>
          <p:cNvSpPr txBox="1">
            <a:spLocks noChangeArrowheads="1"/>
          </p:cNvSpPr>
          <p:nvPr/>
        </p:nvSpPr>
        <p:spPr bwMode="auto">
          <a:xfrm>
            <a:off x="4398972" y="3389192"/>
            <a:ext cx="1508452" cy="954107"/>
          </a:xfrm>
          <a:prstGeom prst="rect">
            <a:avLst/>
          </a:prstGeom>
          <a:noFill/>
          <a:ln w="9525">
            <a:noFill/>
            <a:miter lim="800000"/>
            <a:headEnd/>
            <a:tailEnd/>
          </a:ln>
        </p:spPr>
        <p:txBody>
          <a:bodyPr>
            <a:spAutoFit/>
          </a:bodyPr>
          <a:lstStyle/>
          <a:p>
            <a:pPr algn="ctr"/>
            <a:r>
              <a:rPr lang="en-US" sz="2800" dirty="0">
                <a:latin typeface="Tahoma" pitchFamily="34" charset="0"/>
                <a:ea typeface="Tahoma" pitchFamily="34" charset="0"/>
                <a:cs typeface="Tahoma" pitchFamily="34" charset="0"/>
              </a:rPr>
              <a:t>Shared </a:t>
            </a:r>
          </a:p>
          <a:p>
            <a:pPr algn="ctr"/>
            <a:r>
              <a:rPr lang="en-US" sz="2800" dirty="0">
                <a:latin typeface="Tahoma" pitchFamily="34" charset="0"/>
                <a:ea typeface="Tahoma" pitchFamily="34" charset="0"/>
                <a:cs typeface="Tahoma" pitchFamily="34" charset="0"/>
              </a:rPr>
              <a:t>Cache</a:t>
            </a:r>
          </a:p>
        </p:txBody>
      </p:sp>
      <p:sp>
        <p:nvSpPr>
          <p:cNvPr id="42" name="Left-Right Arrow 67"/>
          <p:cNvSpPr>
            <a:spLocks noChangeArrowheads="1"/>
          </p:cNvSpPr>
          <p:nvPr/>
        </p:nvSpPr>
        <p:spPr bwMode="auto">
          <a:xfrm>
            <a:off x="3491132" y="3621629"/>
            <a:ext cx="871537" cy="682625"/>
          </a:xfrm>
          <a:prstGeom prst="leftRightArrow">
            <a:avLst>
              <a:gd name="adj1" fmla="val 50000"/>
              <a:gd name="adj2" fmla="val 49982"/>
            </a:avLst>
          </a:prstGeom>
          <a:noFill/>
          <a:ln w="54864" algn="ctr">
            <a:solidFill>
              <a:schemeClr val="tx1"/>
            </a:solidFill>
            <a:round/>
            <a:headEnd/>
            <a:tailEnd/>
          </a:ln>
        </p:spPr>
        <p:txBody>
          <a:bodyPr/>
          <a:lstStyle/>
          <a:p>
            <a:pPr eaLnBrk="0" hangingPunct="0"/>
            <a:endParaRPr lang="en-US" sz="2400">
              <a:solidFill>
                <a:srgbClr val="C00000"/>
              </a:solidFill>
              <a:latin typeface="Tahoma" pitchFamily="34" charset="0"/>
              <a:ea typeface="Tahoma" pitchFamily="34" charset="0"/>
              <a:cs typeface="Tahoma" pitchFamily="34" charset="0"/>
            </a:endParaRPr>
          </a:p>
        </p:txBody>
      </p:sp>
      <p:sp>
        <p:nvSpPr>
          <p:cNvPr id="44" name="Curved Down Arrow 43"/>
          <p:cNvSpPr/>
          <p:nvPr/>
        </p:nvSpPr>
        <p:spPr>
          <a:xfrm>
            <a:off x="4495800" y="1524000"/>
            <a:ext cx="4038600" cy="914400"/>
          </a:xfrm>
          <a:prstGeom prst="curved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Curved Left Arrow 46"/>
          <p:cNvSpPr/>
          <p:nvPr/>
        </p:nvSpPr>
        <p:spPr>
          <a:xfrm rot="5400000">
            <a:off x="5943600" y="3978166"/>
            <a:ext cx="990600" cy="4191000"/>
          </a:xfrm>
          <a:prstGeom prst="curved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TextBox 47"/>
          <p:cNvSpPr txBox="1"/>
          <p:nvPr/>
        </p:nvSpPr>
        <p:spPr>
          <a:xfrm>
            <a:off x="4495800" y="1912203"/>
            <a:ext cx="3886200" cy="830997"/>
          </a:xfrm>
          <a:prstGeom prst="rect">
            <a:avLst/>
          </a:prstGeom>
          <a:noFill/>
        </p:spPr>
        <p:txBody>
          <a:bodyPr wrap="square" rtlCol="0">
            <a:spAutoFit/>
          </a:bodyPr>
          <a:lstStyle/>
          <a:p>
            <a:pPr algn="ctr"/>
            <a:r>
              <a:rPr lang="en-US" sz="2400" dirty="0" smtClean="0"/>
              <a:t>Cache capacity-aware </a:t>
            </a:r>
          </a:p>
          <a:p>
            <a:pPr algn="ctr"/>
            <a:r>
              <a:rPr lang="en-US" sz="2400" dirty="0" smtClean="0"/>
              <a:t>bandwidth allocation</a:t>
            </a:r>
            <a:endParaRPr lang="en-US" sz="2400" dirty="0"/>
          </a:p>
        </p:txBody>
      </p:sp>
      <p:sp>
        <p:nvSpPr>
          <p:cNvPr id="49" name="TextBox 48"/>
          <p:cNvSpPr txBox="1"/>
          <p:nvPr/>
        </p:nvSpPr>
        <p:spPr>
          <a:xfrm>
            <a:off x="4529962" y="5265003"/>
            <a:ext cx="3886200" cy="830997"/>
          </a:xfrm>
          <a:prstGeom prst="rect">
            <a:avLst/>
          </a:prstGeom>
          <a:noFill/>
        </p:spPr>
        <p:txBody>
          <a:bodyPr wrap="square" rtlCol="0">
            <a:spAutoFit/>
          </a:bodyPr>
          <a:lstStyle/>
          <a:p>
            <a:pPr algn="ctr"/>
            <a:r>
              <a:rPr lang="en-US" sz="2400" dirty="0" smtClean="0"/>
              <a:t>Bandwidth-aware </a:t>
            </a:r>
          </a:p>
          <a:p>
            <a:pPr algn="ctr"/>
            <a:r>
              <a:rPr lang="en-US" sz="2400" dirty="0" smtClean="0"/>
              <a:t>cache capacity allocation</a:t>
            </a:r>
            <a:endParaRPr lang="en-US" sz="2400" dirty="0"/>
          </a:p>
        </p:txBody>
      </p:sp>
      <p:pic>
        <p:nvPicPr>
          <p:cNvPr id="50" name="~PP1116.WAV">
            <a:hlinkClick r:id="" action="ppaction://media"/>
          </p:cNvPr>
          <p:cNvPicPr>
            <a:picLocks noRot="1" noChangeAspect="1"/>
          </p:cNvPicPr>
          <p:nvPr>
            <a:wavAudioFile r:embed="rId1" name="~PP1116.WAV"/>
          </p:nvPr>
        </p:nvPicPr>
        <p:blipFill>
          <a:blip r:embed="rId3" cstate="print"/>
          <a:stretch>
            <a:fillRect/>
          </a:stretch>
        </p:blipFill>
        <p:spPr>
          <a:xfrm>
            <a:off x="8696325" y="6410325"/>
            <a:ext cx="304800" cy="304800"/>
          </a:xfrm>
          <a:prstGeom prst="rect">
            <a:avLst/>
          </a:prstGeom>
        </p:spPr>
      </p:pic>
    </p:spTree>
  </p:cSld>
  <p:clrMapOvr>
    <a:masterClrMapping/>
  </p:clrMapOvr>
  <p:transition advTm="403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 fill="hold" display="0">
                  <p:stCondLst>
                    <p:cond delay="indefinite"/>
                  </p:stCondLst>
                  <p:endCondLst>
                    <p:cond evt="onPrev" delay="0">
                      <p:tgtEl>
                        <p:sldTgt/>
                      </p:tgtEl>
                    </p:cond>
                    <p:cond evt="onStopAudio" delay="0">
                      <p:tgtEl>
                        <p:sldTgt/>
                      </p:tgtEl>
                    </p:cond>
                  </p:endCondLst>
                </p:cTn>
                <p:tgtEl>
                  <p:spTgt spid="50"/>
                </p:tgtEl>
              </p:cMediaNode>
            </p:audio>
          </p:childTnLst>
        </p:cTn>
      </p:par>
    </p:tnLst>
    <p:bldLst>
      <p:bldP spid="44" grpId="0" animBg="1"/>
      <p:bldP spid="47" grpId="0" animBg="1"/>
      <p:bldP spid="48" grpId="0"/>
      <p:bldP spid="4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5" name="Slide Number Placeholder 34"/>
          <p:cNvSpPr>
            <a:spLocks noGrp="1"/>
          </p:cNvSpPr>
          <p:nvPr>
            <p:ph type="sldNum" sz="quarter" idx="12"/>
          </p:nvPr>
        </p:nvSpPr>
        <p:spPr/>
        <p:txBody>
          <a:bodyPr/>
          <a:lstStyle/>
          <a:p>
            <a:fld id="{2CF4AA75-1AE0-4593-99DD-33F3F40BED72}" type="slidenum">
              <a:rPr lang="en-US" smtClean="0"/>
              <a:pPr/>
              <a:t>55</a:t>
            </a:fld>
            <a:endParaRPr lang="en-US"/>
          </a:p>
        </p:txBody>
      </p:sp>
      <p:sp>
        <p:nvSpPr>
          <p:cNvPr id="6" name="Right Arrow 5"/>
          <p:cNvSpPr/>
          <p:nvPr/>
        </p:nvSpPr>
        <p:spPr>
          <a:xfrm rot="2829841">
            <a:off x="5379267" y="3288240"/>
            <a:ext cx="1139835" cy="63407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8290026">
            <a:off x="2483987" y="3299282"/>
            <a:ext cx="1211609" cy="63407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23498" y="4135660"/>
            <a:ext cx="4311868" cy="9906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300" dirty="0" smtClean="0">
              <a:solidFill>
                <a:schemeClr val="tx1"/>
              </a:solidFill>
            </a:endParaRPr>
          </a:p>
          <a:p>
            <a:pPr lvl="0"/>
            <a:endParaRPr lang="en-US" sz="2300" dirty="0" smtClean="0">
              <a:solidFill>
                <a:schemeClr val="tx1"/>
              </a:solidFill>
            </a:endParaRPr>
          </a:p>
          <a:p>
            <a:pPr lvl="0">
              <a:buFont typeface="Arial" pitchFamily="34" charset="0"/>
              <a:buChar char="•"/>
            </a:pPr>
            <a:r>
              <a:rPr lang="en-US" sz="2300" dirty="0" smtClean="0">
                <a:solidFill>
                  <a:schemeClr val="bg1">
                    <a:lumMod val="65000"/>
                  </a:schemeClr>
                </a:solidFill>
              </a:rPr>
              <a:t> Blacklisting </a:t>
            </a:r>
            <a:r>
              <a:rPr lang="en-US" sz="2300" dirty="0">
                <a:solidFill>
                  <a:schemeClr val="bg1">
                    <a:lumMod val="65000"/>
                  </a:schemeClr>
                </a:solidFill>
              </a:rPr>
              <a:t>memory </a:t>
            </a:r>
            <a:r>
              <a:rPr lang="en-US" sz="2300" dirty="0" smtClean="0">
                <a:solidFill>
                  <a:schemeClr val="bg1">
                    <a:lumMod val="65000"/>
                  </a:schemeClr>
                </a:solidFill>
              </a:rPr>
              <a:t>scheduler</a:t>
            </a:r>
          </a:p>
          <a:p>
            <a:pPr lvl="0"/>
            <a:endParaRPr lang="en-US" sz="2300" dirty="0" smtClean="0">
              <a:solidFill>
                <a:schemeClr val="tx1"/>
              </a:solidFill>
            </a:endParaRPr>
          </a:p>
          <a:p>
            <a:pPr marL="457200" lvl="0" indent="-457200">
              <a:buAutoNum type="arabicPeriod"/>
            </a:pPr>
            <a:endParaRPr lang="en-US" sz="2300" dirty="0">
              <a:solidFill>
                <a:prstClr val="black"/>
              </a:solidFill>
            </a:endParaRPr>
          </a:p>
          <a:p>
            <a:pPr algn="ctr"/>
            <a:endParaRPr lang="en-US" dirty="0"/>
          </a:p>
        </p:txBody>
      </p:sp>
      <p:sp>
        <p:nvSpPr>
          <p:cNvPr id="20" name="Rounded Rectangle 19"/>
          <p:cNvSpPr/>
          <p:nvPr/>
        </p:nvSpPr>
        <p:spPr>
          <a:xfrm>
            <a:off x="4724400" y="4114800"/>
            <a:ext cx="4311868" cy="101146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Font typeface="Arial" pitchFamily="34" charset="0"/>
              <a:buChar char="•"/>
            </a:pPr>
            <a:endParaRPr lang="en-US" sz="2300" dirty="0" smtClean="0">
              <a:solidFill>
                <a:schemeClr val="tx1"/>
              </a:solidFill>
            </a:endParaRPr>
          </a:p>
          <a:p>
            <a:pPr lvl="0">
              <a:buFont typeface="Arial" pitchFamily="34" charset="0"/>
              <a:buChar char="•"/>
            </a:pPr>
            <a:r>
              <a:rPr lang="en-US" sz="2300" dirty="0" smtClean="0">
                <a:solidFill>
                  <a:schemeClr val="bg1">
                    <a:lumMod val="65000"/>
                  </a:schemeClr>
                </a:solidFill>
              </a:rPr>
              <a:t> Predictability with memory interference</a:t>
            </a:r>
          </a:p>
          <a:p>
            <a:endParaRPr lang="en-US" sz="2300" dirty="0">
              <a:solidFill>
                <a:prstClr val="black"/>
              </a:solidFill>
            </a:endParaRPr>
          </a:p>
        </p:txBody>
      </p:sp>
      <p:sp>
        <p:nvSpPr>
          <p:cNvPr id="12" name="Rounded Rectangle 11"/>
          <p:cNvSpPr/>
          <p:nvPr/>
        </p:nvSpPr>
        <p:spPr>
          <a:xfrm>
            <a:off x="1723698" y="1524000"/>
            <a:ext cx="5791200" cy="1510864"/>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chemeClr val="tx1"/>
                </a:solidFill>
              </a:rPr>
              <a:t>Goals:</a:t>
            </a:r>
          </a:p>
          <a:p>
            <a:pPr marL="342900" indent="-342900" algn="ctr">
              <a:buAutoNum type="arabicPeriod"/>
            </a:pPr>
            <a:r>
              <a:rPr lang="en-US" sz="3000" dirty="0" smtClean="0">
                <a:solidFill>
                  <a:schemeClr val="bg1">
                    <a:lumMod val="75000"/>
                  </a:schemeClr>
                </a:solidFill>
              </a:rPr>
              <a:t>High performance</a:t>
            </a:r>
          </a:p>
          <a:p>
            <a:pPr marL="342900" indent="-342900" algn="ctr">
              <a:buAutoNum type="arabicPeriod"/>
            </a:pPr>
            <a:r>
              <a:rPr lang="en-US" sz="3000" dirty="0" smtClean="0">
                <a:solidFill>
                  <a:schemeClr val="tx1"/>
                </a:solidFill>
              </a:rPr>
              <a:t>Predictable performance</a:t>
            </a:r>
          </a:p>
          <a:p>
            <a:pPr algn="ctr"/>
            <a:endParaRPr lang="en-US" dirty="0"/>
          </a:p>
        </p:txBody>
      </p:sp>
      <p:sp>
        <p:nvSpPr>
          <p:cNvPr id="14" name="Rounded Rectangle 13"/>
          <p:cNvSpPr/>
          <p:nvPr/>
        </p:nvSpPr>
        <p:spPr>
          <a:xfrm>
            <a:off x="107732" y="5257800"/>
            <a:ext cx="4311868" cy="13716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300" dirty="0" smtClean="0">
              <a:solidFill>
                <a:schemeClr val="tx1"/>
              </a:solidFill>
            </a:endParaRPr>
          </a:p>
          <a:p>
            <a:pPr lvl="0"/>
            <a:endParaRPr lang="en-US" sz="2300" dirty="0" smtClean="0">
              <a:solidFill>
                <a:schemeClr val="bg1">
                  <a:lumMod val="65000"/>
                </a:schemeClr>
              </a:solidFill>
            </a:endParaRPr>
          </a:p>
          <a:p>
            <a:pPr lvl="0">
              <a:buFont typeface="Arial" pitchFamily="34" charset="0"/>
              <a:buChar char="•"/>
            </a:pPr>
            <a:r>
              <a:rPr lang="en-US" sz="2300" i="1" dirty="0" smtClean="0">
                <a:solidFill>
                  <a:schemeClr val="bg1">
                    <a:lumMod val="65000"/>
                  </a:schemeClr>
                </a:solidFill>
              </a:rPr>
              <a:t> Coordinated cache/memory management for performance </a:t>
            </a:r>
          </a:p>
          <a:p>
            <a:pPr lvl="0"/>
            <a:endParaRPr lang="en-US" sz="2300" dirty="0" smtClean="0">
              <a:solidFill>
                <a:schemeClr val="tx1"/>
              </a:solidFill>
            </a:endParaRPr>
          </a:p>
          <a:p>
            <a:pPr marL="457200" lvl="0" indent="-457200">
              <a:buAutoNum type="arabicPeriod"/>
            </a:pPr>
            <a:endParaRPr lang="en-US" sz="2300" dirty="0">
              <a:solidFill>
                <a:prstClr val="black"/>
              </a:solidFill>
            </a:endParaRPr>
          </a:p>
          <a:p>
            <a:pPr algn="ctr"/>
            <a:endParaRPr lang="en-US" dirty="0"/>
          </a:p>
        </p:txBody>
      </p:sp>
      <p:sp>
        <p:nvSpPr>
          <p:cNvPr id="17" name="Rounded Rectangle 16"/>
          <p:cNvSpPr/>
          <p:nvPr/>
        </p:nvSpPr>
        <p:spPr>
          <a:xfrm>
            <a:off x="4727030" y="5257800"/>
            <a:ext cx="4311868" cy="13716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300" dirty="0" smtClean="0">
              <a:solidFill>
                <a:schemeClr val="tx1"/>
              </a:solidFill>
            </a:endParaRPr>
          </a:p>
          <a:p>
            <a:pPr lvl="0"/>
            <a:endParaRPr lang="en-US" sz="2300" dirty="0" smtClean="0">
              <a:solidFill>
                <a:prstClr val="black"/>
              </a:solidFill>
            </a:endParaRPr>
          </a:p>
          <a:p>
            <a:pPr lvl="0"/>
            <a:r>
              <a:rPr lang="en-US" sz="2300" dirty="0" smtClean="0">
                <a:solidFill>
                  <a:schemeClr val="bg1">
                    <a:lumMod val="65000"/>
                  </a:schemeClr>
                </a:solidFill>
              </a:rPr>
              <a:t> </a:t>
            </a:r>
          </a:p>
          <a:p>
            <a:pPr lvl="0">
              <a:buFont typeface="Arial" pitchFamily="34" charset="0"/>
              <a:buChar char="•"/>
            </a:pPr>
            <a:r>
              <a:rPr lang="en-US" sz="2300" i="1" dirty="0" smtClean="0">
                <a:solidFill>
                  <a:schemeClr val="bg1">
                    <a:lumMod val="65000"/>
                  </a:schemeClr>
                </a:solidFill>
              </a:rPr>
              <a:t> Cache slowdown estimation</a:t>
            </a:r>
            <a:endParaRPr lang="en-US" sz="2300" i="1" dirty="0" smtClean="0">
              <a:solidFill>
                <a:schemeClr val="tx1"/>
              </a:solidFill>
            </a:endParaRPr>
          </a:p>
          <a:p>
            <a:pPr lvl="0">
              <a:buFont typeface="Arial" pitchFamily="34" charset="0"/>
              <a:buChar char="•"/>
            </a:pPr>
            <a:r>
              <a:rPr lang="en-US" sz="2300" i="1" dirty="0" smtClean="0">
                <a:solidFill>
                  <a:schemeClr val="tx1"/>
                </a:solidFill>
              </a:rPr>
              <a:t> Coordinated cache/memory management for predictability </a:t>
            </a:r>
          </a:p>
          <a:p>
            <a:pPr lvl="0"/>
            <a:endParaRPr lang="en-US" sz="2300" dirty="0" smtClean="0">
              <a:solidFill>
                <a:schemeClr val="tx1"/>
              </a:solidFill>
            </a:endParaRPr>
          </a:p>
          <a:p>
            <a:pPr marL="457200" lvl="0" indent="-457200">
              <a:buAutoNum type="arabicPeriod"/>
            </a:pPr>
            <a:endParaRPr lang="en-US" sz="2300" dirty="0">
              <a:solidFill>
                <a:prstClr val="black"/>
              </a:solidFill>
            </a:endParaRPr>
          </a:p>
          <a:p>
            <a:pPr algn="ctr"/>
            <a:endParaRPr lang="en-US" dirty="0"/>
          </a:p>
        </p:txBody>
      </p:sp>
      <p:pic>
        <p:nvPicPr>
          <p:cNvPr id="11" name="~PP3486.WAV">
            <a:hlinkClick r:id="" action="ppaction://media"/>
          </p:cNvPr>
          <p:cNvPicPr>
            <a:picLocks noRot="1" noChangeAspect="1"/>
          </p:cNvPicPr>
          <p:nvPr>
            <a:wavAudioFile r:embed="rId2" name="~PP3486.WAV"/>
          </p:nvPr>
        </p:nvPicPr>
        <p:blipFill>
          <a:blip r:embed="rId5" cstate="print"/>
          <a:stretch>
            <a:fillRect/>
          </a:stretch>
        </p:blipFill>
        <p:spPr>
          <a:xfrm>
            <a:off x="8696325" y="6410325"/>
            <a:ext cx="304800" cy="304800"/>
          </a:xfrm>
          <a:prstGeom prst="rect">
            <a:avLst/>
          </a:prstGeom>
        </p:spPr>
      </p:pic>
    </p:spTree>
    <p:custDataLst>
      <p:tags r:id="rId1"/>
    </p:custDataLst>
    <p:extLst>
      <p:ext uri="{BB962C8B-B14F-4D97-AF65-F5344CB8AC3E}">
        <p14:creationId xmlns="" xmlns:p14="http://schemas.microsoft.com/office/powerpoint/2010/main" val="1850506550"/>
      </p:ext>
    </p:extLst>
  </p:cSld>
  <p:clrMapOvr>
    <a:masterClrMapping/>
  </p:clrMapOvr>
  <p:transition advTm="106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10600" cy="1143000"/>
          </a:xfrm>
        </p:spPr>
        <p:txBody>
          <a:bodyPr>
            <a:normAutofit fontScale="90000"/>
          </a:bodyPr>
          <a:lstStyle/>
          <a:p>
            <a:r>
              <a:rPr lang="en-US" dirty="0" smtClean="0"/>
              <a:t>Coordinated Resource Management Schemes for Predictable Performance</a:t>
            </a:r>
            <a:endParaRPr lang="en-US" dirty="0"/>
          </a:p>
        </p:txBody>
      </p:sp>
      <p:sp>
        <p:nvSpPr>
          <p:cNvPr id="3" name="Content Placeholder 2"/>
          <p:cNvSpPr>
            <a:spLocks noGrp="1"/>
          </p:cNvSpPr>
          <p:nvPr>
            <p:ph idx="1"/>
          </p:nvPr>
        </p:nvSpPr>
        <p:spPr/>
        <p:txBody>
          <a:bodyPr>
            <a:normAutofit/>
          </a:bodyPr>
          <a:lstStyle/>
          <a:p>
            <a:pPr>
              <a:buNone/>
            </a:pPr>
            <a:r>
              <a:rPr lang="en-US" dirty="0" smtClean="0">
                <a:solidFill>
                  <a:srgbClr val="0070C0"/>
                </a:solidFill>
              </a:rPr>
              <a:t>    Goal: </a:t>
            </a:r>
            <a:r>
              <a:rPr lang="en-US" dirty="0" smtClean="0"/>
              <a:t>Cache capacity and memory bandwidth allocation for an application to meet a bound</a:t>
            </a:r>
          </a:p>
          <a:p>
            <a:pPr>
              <a:buNone/>
            </a:pPr>
            <a:r>
              <a:rPr lang="en-US" dirty="0" smtClean="0"/>
              <a:t>    </a:t>
            </a:r>
          </a:p>
          <a:p>
            <a:pPr>
              <a:buNone/>
            </a:pPr>
            <a:r>
              <a:rPr lang="en-US" dirty="0" smtClean="0">
                <a:solidFill>
                  <a:srgbClr val="C00000"/>
                </a:solidFill>
              </a:rPr>
              <a:t>	Challenges:</a:t>
            </a:r>
          </a:p>
          <a:p>
            <a:pPr lvl="1">
              <a:buFont typeface="Arial" pitchFamily="34" charset="0"/>
              <a:buChar char="•"/>
            </a:pPr>
            <a:r>
              <a:rPr lang="en-US" sz="3000" dirty="0" smtClean="0"/>
              <a:t>Large search space of potential cache capacity and memory bandwidth allocations</a:t>
            </a:r>
          </a:p>
          <a:p>
            <a:pPr lvl="1">
              <a:buFont typeface="Arial" pitchFamily="34" charset="0"/>
              <a:buChar char="•"/>
            </a:pPr>
            <a:r>
              <a:rPr lang="en-US" sz="3000" dirty="0" smtClean="0"/>
              <a:t>Multiple possible combinations of cache/memory allocations for each application</a:t>
            </a:r>
          </a:p>
        </p:txBody>
      </p:sp>
      <p:sp>
        <p:nvSpPr>
          <p:cNvPr id="4" name="Slide Number Placeholder 3"/>
          <p:cNvSpPr>
            <a:spLocks noGrp="1"/>
          </p:cNvSpPr>
          <p:nvPr>
            <p:ph type="sldNum" sz="quarter" idx="12"/>
          </p:nvPr>
        </p:nvSpPr>
        <p:spPr/>
        <p:txBody>
          <a:bodyPr/>
          <a:lstStyle/>
          <a:p>
            <a:fld id="{2CF4AA75-1AE0-4593-99DD-33F3F40BED72}" type="slidenum">
              <a:rPr lang="en-US" smtClean="0"/>
              <a:pPr/>
              <a:t>56</a:t>
            </a:fld>
            <a:endParaRPr lang="en-US"/>
          </a:p>
        </p:txBody>
      </p:sp>
      <p:pic>
        <p:nvPicPr>
          <p:cNvPr id="5" name="~PP3205.WAV">
            <a:hlinkClick r:id="" action="ppaction://media"/>
          </p:cNvPr>
          <p:cNvPicPr>
            <a:picLocks noRot="1" noChangeAspect="1"/>
          </p:cNvPicPr>
          <p:nvPr>
            <a:wavAudioFile r:embed="rId2" name="~PP3205.WAV"/>
          </p:nvPr>
        </p:nvPicPr>
        <p:blipFill>
          <a:blip r:embed="rId4" cstate="print"/>
          <a:stretch>
            <a:fillRect/>
          </a:stretch>
        </p:blipFill>
        <p:spPr>
          <a:xfrm>
            <a:off x="8696325" y="6410325"/>
            <a:ext cx="304800" cy="304800"/>
          </a:xfrm>
          <a:prstGeom prst="rect">
            <a:avLst/>
          </a:prstGeom>
        </p:spPr>
      </p:pic>
    </p:spTree>
    <p:custDataLst>
      <p:tags r:id="rId1"/>
    </p:custDataLst>
  </p:cSld>
  <p:clrMapOvr>
    <a:masterClrMapping/>
  </p:clrMapOvr>
  <p:transition spd="slow" advTm="571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5" name="Slide Number Placeholder 34"/>
          <p:cNvSpPr>
            <a:spLocks noGrp="1"/>
          </p:cNvSpPr>
          <p:nvPr>
            <p:ph type="sldNum" sz="quarter" idx="12"/>
          </p:nvPr>
        </p:nvSpPr>
        <p:spPr/>
        <p:txBody>
          <a:bodyPr/>
          <a:lstStyle/>
          <a:p>
            <a:fld id="{2CF4AA75-1AE0-4593-99DD-33F3F40BED72}" type="slidenum">
              <a:rPr lang="en-US" smtClean="0"/>
              <a:pPr/>
              <a:t>57</a:t>
            </a:fld>
            <a:endParaRPr lang="en-US"/>
          </a:p>
        </p:txBody>
      </p:sp>
      <p:sp>
        <p:nvSpPr>
          <p:cNvPr id="6" name="Right Arrow 5"/>
          <p:cNvSpPr/>
          <p:nvPr/>
        </p:nvSpPr>
        <p:spPr>
          <a:xfrm rot="2829841">
            <a:off x="5379267" y="3288240"/>
            <a:ext cx="1139835" cy="63407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8290026">
            <a:off x="2483987" y="3299282"/>
            <a:ext cx="1211609" cy="63407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23498" y="4135660"/>
            <a:ext cx="4311868" cy="9906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300" dirty="0" smtClean="0">
              <a:solidFill>
                <a:schemeClr val="tx1"/>
              </a:solidFill>
            </a:endParaRPr>
          </a:p>
          <a:p>
            <a:pPr lvl="0"/>
            <a:endParaRPr lang="en-US" sz="2300" dirty="0" smtClean="0">
              <a:solidFill>
                <a:schemeClr val="tx1"/>
              </a:solidFill>
            </a:endParaRPr>
          </a:p>
          <a:p>
            <a:pPr lvl="0">
              <a:buFont typeface="Arial" pitchFamily="34" charset="0"/>
              <a:buChar char="•"/>
            </a:pPr>
            <a:r>
              <a:rPr lang="en-US" sz="2300" dirty="0" smtClean="0">
                <a:solidFill>
                  <a:schemeClr val="tx1"/>
                </a:solidFill>
              </a:rPr>
              <a:t> Blacklisting </a:t>
            </a:r>
            <a:r>
              <a:rPr lang="en-US" sz="2300" dirty="0">
                <a:solidFill>
                  <a:schemeClr val="tx1"/>
                </a:solidFill>
              </a:rPr>
              <a:t>memory </a:t>
            </a:r>
            <a:r>
              <a:rPr lang="en-US" sz="2300" dirty="0" smtClean="0">
                <a:solidFill>
                  <a:schemeClr val="tx1"/>
                </a:solidFill>
              </a:rPr>
              <a:t>scheduler</a:t>
            </a:r>
          </a:p>
          <a:p>
            <a:pPr lvl="0"/>
            <a:endParaRPr lang="en-US" sz="2300" dirty="0" smtClean="0">
              <a:solidFill>
                <a:schemeClr val="tx1"/>
              </a:solidFill>
            </a:endParaRPr>
          </a:p>
          <a:p>
            <a:pPr marL="457200" lvl="0" indent="-457200">
              <a:buAutoNum type="arabicPeriod"/>
            </a:pPr>
            <a:endParaRPr lang="en-US" sz="2300" dirty="0">
              <a:solidFill>
                <a:prstClr val="black"/>
              </a:solidFill>
            </a:endParaRPr>
          </a:p>
          <a:p>
            <a:pPr algn="ctr"/>
            <a:endParaRPr lang="en-US" dirty="0"/>
          </a:p>
        </p:txBody>
      </p:sp>
      <p:sp>
        <p:nvSpPr>
          <p:cNvPr id="20" name="Rounded Rectangle 19"/>
          <p:cNvSpPr/>
          <p:nvPr/>
        </p:nvSpPr>
        <p:spPr>
          <a:xfrm>
            <a:off x="4724400" y="4114800"/>
            <a:ext cx="4311868" cy="101146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Font typeface="Arial" pitchFamily="34" charset="0"/>
              <a:buChar char="•"/>
            </a:pPr>
            <a:endParaRPr lang="en-US" sz="2300" dirty="0" smtClean="0">
              <a:solidFill>
                <a:schemeClr val="tx1"/>
              </a:solidFill>
            </a:endParaRPr>
          </a:p>
          <a:p>
            <a:pPr lvl="0">
              <a:buFont typeface="Arial" pitchFamily="34" charset="0"/>
              <a:buChar char="•"/>
            </a:pPr>
            <a:r>
              <a:rPr lang="en-US" sz="2300" dirty="0" smtClean="0">
                <a:solidFill>
                  <a:schemeClr val="tx1"/>
                </a:solidFill>
              </a:rPr>
              <a:t> Predictability with memory interference</a:t>
            </a:r>
          </a:p>
          <a:p>
            <a:endParaRPr lang="en-US" sz="2300" dirty="0">
              <a:solidFill>
                <a:prstClr val="black"/>
              </a:solidFill>
            </a:endParaRPr>
          </a:p>
        </p:txBody>
      </p:sp>
      <p:sp>
        <p:nvSpPr>
          <p:cNvPr id="12" name="Rounded Rectangle 11"/>
          <p:cNvSpPr/>
          <p:nvPr/>
        </p:nvSpPr>
        <p:spPr>
          <a:xfrm>
            <a:off x="1723698" y="1524000"/>
            <a:ext cx="5791200" cy="1510864"/>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chemeClr val="tx1"/>
                </a:solidFill>
              </a:rPr>
              <a:t>Goals:</a:t>
            </a:r>
          </a:p>
          <a:p>
            <a:pPr marL="342900" indent="-342900" algn="ctr">
              <a:buAutoNum type="arabicPeriod"/>
            </a:pPr>
            <a:r>
              <a:rPr lang="en-US" sz="3000" dirty="0" smtClean="0">
                <a:solidFill>
                  <a:schemeClr val="tx1"/>
                </a:solidFill>
              </a:rPr>
              <a:t>High performance</a:t>
            </a:r>
          </a:p>
          <a:p>
            <a:pPr marL="342900" indent="-342900" algn="ctr">
              <a:buAutoNum type="arabicPeriod"/>
            </a:pPr>
            <a:r>
              <a:rPr lang="en-US" sz="3000" dirty="0" smtClean="0">
                <a:solidFill>
                  <a:schemeClr val="tx1"/>
                </a:solidFill>
              </a:rPr>
              <a:t>Predictable performance</a:t>
            </a:r>
          </a:p>
          <a:p>
            <a:pPr algn="ctr"/>
            <a:endParaRPr lang="en-US" dirty="0"/>
          </a:p>
        </p:txBody>
      </p:sp>
      <p:sp>
        <p:nvSpPr>
          <p:cNvPr id="14" name="Rounded Rectangle 13"/>
          <p:cNvSpPr/>
          <p:nvPr/>
        </p:nvSpPr>
        <p:spPr>
          <a:xfrm>
            <a:off x="107732" y="5257800"/>
            <a:ext cx="4311868" cy="13716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300" dirty="0" smtClean="0">
              <a:solidFill>
                <a:schemeClr val="tx1"/>
              </a:solidFill>
            </a:endParaRPr>
          </a:p>
          <a:p>
            <a:pPr lvl="0"/>
            <a:endParaRPr lang="en-US" sz="2300" dirty="0" smtClean="0">
              <a:solidFill>
                <a:schemeClr val="bg1">
                  <a:lumMod val="65000"/>
                </a:schemeClr>
              </a:solidFill>
            </a:endParaRPr>
          </a:p>
          <a:p>
            <a:pPr lvl="0">
              <a:buFont typeface="Arial" pitchFamily="34" charset="0"/>
              <a:buChar char="•"/>
            </a:pPr>
            <a:r>
              <a:rPr lang="en-US" sz="2300" dirty="0" smtClean="0">
                <a:solidFill>
                  <a:schemeClr val="tx1"/>
                </a:solidFill>
              </a:rPr>
              <a:t> </a:t>
            </a:r>
            <a:r>
              <a:rPr lang="en-US" sz="2300" i="1" dirty="0" smtClean="0">
                <a:solidFill>
                  <a:schemeClr val="tx1"/>
                </a:solidFill>
              </a:rPr>
              <a:t>Coordinated cache/memory management for performance </a:t>
            </a:r>
          </a:p>
          <a:p>
            <a:pPr lvl="0"/>
            <a:endParaRPr lang="en-US" sz="2300" dirty="0" smtClean="0">
              <a:solidFill>
                <a:schemeClr val="tx1"/>
              </a:solidFill>
            </a:endParaRPr>
          </a:p>
          <a:p>
            <a:pPr marL="457200" lvl="0" indent="-457200">
              <a:buAutoNum type="arabicPeriod"/>
            </a:pPr>
            <a:endParaRPr lang="en-US" sz="2300" dirty="0">
              <a:solidFill>
                <a:prstClr val="black"/>
              </a:solidFill>
            </a:endParaRPr>
          </a:p>
          <a:p>
            <a:pPr algn="ctr"/>
            <a:endParaRPr lang="en-US" dirty="0"/>
          </a:p>
        </p:txBody>
      </p:sp>
      <p:sp>
        <p:nvSpPr>
          <p:cNvPr id="17" name="Rounded Rectangle 16"/>
          <p:cNvSpPr/>
          <p:nvPr/>
        </p:nvSpPr>
        <p:spPr>
          <a:xfrm>
            <a:off x="4727030" y="5257800"/>
            <a:ext cx="4311868" cy="13716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300" dirty="0" smtClean="0">
              <a:solidFill>
                <a:schemeClr val="tx1"/>
              </a:solidFill>
            </a:endParaRPr>
          </a:p>
          <a:p>
            <a:pPr lvl="0"/>
            <a:endParaRPr lang="en-US" sz="2300" dirty="0" smtClean="0">
              <a:solidFill>
                <a:prstClr val="black"/>
              </a:solidFill>
            </a:endParaRPr>
          </a:p>
          <a:p>
            <a:pPr lvl="0"/>
            <a:r>
              <a:rPr lang="en-US" sz="2300" dirty="0" smtClean="0">
                <a:solidFill>
                  <a:schemeClr val="bg1">
                    <a:lumMod val="65000"/>
                  </a:schemeClr>
                </a:solidFill>
              </a:rPr>
              <a:t> </a:t>
            </a:r>
          </a:p>
          <a:p>
            <a:pPr lvl="0">
              <a:buFont typeface="Arial" pitchFamily="34" charset="0"/>
              <a:buChar char="•"/>
            </a:pPr>
            <a:r>
              <a:rPr lang="en-US" sz="2300" dirty="0" smtClean="0">
                <a:solidFill>
                  <a:schemeClr val="tx1"/>
                </a:solidFill>
              </a:rPr>
              <a:t> </a:t>
            </a:r>
            <a:r>
              <a:rPr lang="en-US" sz="2300" i="1" dirty="0" smtClean="0">
                <a:solidFill>
                  <a:schemeClr val="tx1"/>
                </a:solidFill>
              </a:rPr>
              <a:t>Cache slowdown estimation</a:t>
            </a:r>
          </a:p>
          <a:p>
            <a:pPr lvl="0">
              <a:buFont typeface="Arial" pitchFamily="34" charset="0"/>
              <a:buChar char="•"/>
            </a:pPr>
            <a:r>
              <a:rPr lang="en-US" sz="2300" i="1" dirty="0" smtClean="0">
                <a:solidFill>
                  <a:schemeClr val="tx1"/>
                </a:solidFill>
              </a:rPr>
              <a:t> Coordinated cache/memory management for predictability </a:t>
            </a:r>
          </a:p>
          <a:p>
            <a:pPr lvl="0"/>
            <a:endParaRPr lang="en-US" sz="2300" dirty="0" smtClean="0">
              <a:solidFill>
                <a:schemeClr val="tx1"/>
              </a:solidFill>
            </a:endParaRPr>
          </a:p>
          <a:p>
            <a:pPr marL="457200" lvl="0" indent="-457200">
              <a:buAutoNum type="arabicPeriod"/>
            </a:pPr>
            <a:endParaRPr lang="en-US" sz="2300" dirty="0">
              <a:solidFill>
                <a:prstClr val="black"/>
              </a:solidFill>
            </a:endParaRPr>
          </a:p>
          <a:p>
            <a:pPr algn="ctr"/>
            <a:endParaRPr lang="en-US" dirty="0"/>
          </a:p>
        </p:txBody>
      </p:sp>
      <p:pic>
        <p:nvPicPr>
          <p:cNvPr id="11" name="~PP1339.WAV">
            <a:hlinkClick r:id="" action="ppaction://media"/>
          </p:cNvPr>
          <p:cNvPicPr>
            <a:picLocks noRot="1" noChangeAspect="1"/>
          </p:cNvPicPr>
          <p:nvPr>
            <a:wavAudioFile r:embed="rId2" name="~PP1339.WAV"/>
          </p:nvPr>
        </p:nvPicPr>
        <p:blipFill>
          <a:blip r:embed="rId5" cstate="print"/>
          <a:stretch>
            <a:fillRect/>
          </a:stretch>
        </p:blipFill>
        <p:spPr>
          <a:xfrm>
            <a:off x="8696325" y="6410325"/>
            <a:ext cx="304800" cy="304800"/>
          </a:xfrm>
          <a:prstGeom prst="rect">
            <a:avLst/>
          </a:prstGeom>
        </p:spPr>
      </p:pic>
    </p:spTree>
    <p:custDataLst>
      <p:tags r:id="rId1"/>
    </p:custDataLst>
    <p:extLst>
      <p:ext uri="{BB962C8B-B14F-4D97-AF65-F5344CB8AC3E}">
        <p14:creationId xmlns="" xmlns:p14="http://schemas.microsoft.com/office/powerpoint/2010/main" val="1850506550"/>
      </p:ext>
    </p:extLst>
  </p:cSld>
  <p:clrMapOvr>
    <a:masterClrMapping/>
  </p:clrMapOvr>
  <p:transition advTm="99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a:t>
            </a:r>
            <a:endParaRPr lang="en-US" dirty="0"/>
          </a:p>
        </p:txBody>
      </p:sp>
      <p:sp>
        <p:nvSpPr>
          <p:cNvPr id="4" name="Slide Number Placeholder 3"/>
          <p:cNvSpPr>
            <a:spLocks noGrp="1"/>
          </p:cNvSpPr>
          <p:nvPr>
            <p:ph type="sldNum" sz="quarter" idx="12"/>
          </p:nvPr>
        </p:nvSpPr>
        <p:spPr/>
        <p:txBody>
          <a:bodyPr/>
          <a:lstStyle/>
          <a:p>
            <a:fld id="{2CF4AA75-1AE0-4593-99DD-33F3F40BED72}" type="slidenum">
              <a:rPr lang="en-US" smtClean="0"/>
              <a:pPr/>
              <a:t>58</a:t>
            </a:fld>
            <a:endParaRPr lang="en-US"/>
          </a:p>
        </p:txBody>
      </p:sp>
      <p:pic>
        <p:nvPicPr>
          <p:cNvPr id="163842" name="Picture 2"/>
          <p:cNvPicPr>
            <a:picLocks noChangeAspect="1" noChangeArrowheads="1"/>
          </p:cNvPicPr>
          <p:nvPr/>
        </p:nvPicPr>
        <p:blipFill>
          <a:blip r:embed="rId3" cstate="print"/>
          <a:srcRect/>
          <a:stretch>
            <a:fillRect/>
          </a:stretch>
        </p:blipFill>
        <p:spPr bwMode="auto">
          <a:xfrm>
            <a:off x="19101" y="2062164"/>
            <a:ext cx="9124899" cy="2409242"/>
          </a:xfrm>
          <a:prstGeom prst="rect">
            <a:avLst/>
          </a:prstGeom>
          <a:noFill/>
          <a:ln w="9525">
            <a:noFill/>
            <a:miter lim="800000"/>
            <a:headEnd/>
            <a:tailEnd/>
          </a:ln>
          <a:effectLst/>
        </p:spPr>
      </p:pic>
      <p:pic>
        <p:nvPicPr>
          <p:cNvPr id="5" name="~PP354.WAV">
            <a:hlinkClick r:id="" action="ppaction://media"/>
          </p:cNvPr>
          <p:cNvPicPr>
            <a:picLocks noRot="1" noChangeAspect="1"/>
          </p:cNvPicPr>
          <p:nvPr>
            <a:wavAudioFile r:embed="rId1" name="~PP354.WAV"/>
          </p:nvPr>
        </p:nvPicPr>
        <p:blipFill>
          <a:blip r:embed="rId4" cstate="print"/>
          <a:stretch>
            <a:fillRect/>
          </a:stretch>
        </p:blipFill>
        <p:spPr>
          <a:xfrm>
            <a:off x="8696325" y="6410325"/>
            <a:ext cx="304800" cy="304800"/>
          </a:xfrm>
          <a:prstGeom prst="rect">
            <a:avLst/>
          </a:prstGeom>
        </p:spPr>
      </p:pic>
    </p:spTree>
  </p:cSld>
  <p:clrMapOvr>
    <a:masterClrMapping/>
  </p:clrMapOvr>
  <p:transition spd="slow" advTm="677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Summary</a:t>
            </a:r>
            <a:endParaRPr lang="en-US" dirty="0"/>
          </a:p>
        </p:txBody>
      </p:sp>
      <p:sp>
        <p:nvSpPr>
          <p:cNvPr id="3" name="Content Placeholder 2"/>
          <p:cNvSpPr>
            <a:spLocks noGrp="1"/>
          </p:cNvSpPr>
          <p:nvPr>
            <p:ph idx="1"/>
          </p:nvPr>
        </p:nvSpPr>
        <p:spPr/>
        <p:txBody>
          <a:bodyPr/>
          <a:lstStyle/>
          <a:p>
            <a:r>
              <a:rPr lang="en-US" dirty="0" smtClean="0">
                <a:solidFill>
                  <a:srgbClr val="0070C0"/>
                </a:solidFill>
              </a:rPr>
              <a:t>Problem:</a:t>
            </a:r>
            <a:r>
              <a:rPr lang="en-US" dirty="0" smtClean="0"/>
              <a:t> Shared resource interference causes high and unpredictable application slowdowns</a:t>
            </a:r>
          </a:p>
          <a:p>
            <a:r>
              <a:rPr lang="en-US" dirty="0" smtClean="0">
                <a:solidFill>
                  <a:srgbClr val="0070C0"/>
                </a:solidFill>
              </a:rPr>
              <a:t>Goals: </a:t>
            </a:r>
            <a:r>
              <a:rPr lang="en-US" dirty="0" smtClean="0"/>
              <a:t>High and predictable performance </a:t>
            </a:r>
          </a:p>
          <a:p>
            <a:r>
              <a:rPr lang="en-US" dirty="0" smtClean="0">
                <a:solidFill>
                  <a:srgbClr val="0070C0"/>
                </a:solidFill>
              </a:rPr>
              <a:t>Our Approach:</a:t>
            </a:r>
          </a:p>
          <a:p>
            <a:pPr lvl="1"/>
            <a:r>
              <a:rPr lang="en-US" dirty="0" smtClean="0"/>
              <a:t>Simple mechanisms to mitigate interference</a:t>
            </a:r>
          </a:p>
          <a:p>
            <a:pPr lvl="1"/>
            <a:r>
              <a:rPr lang="en-US" dirty="0" smtClean="0"/>
              <a:t>Slowdown estimation models</a:t>
            </a:r>
          </a:p>
          <a:p>
            <a:pPr lvl="1"/>
            <a:r>
              <a:rPr lang="en-US" dirty="0" smtClean="0"/>
              <a:t>Coordinated cache/memory management</a:t>
            </a:r>
          </a:p>
          <a:p>
            <a:pPr lvl="1"/>
            <a:endParaRPr lang="en-US" dirty="0"/>
          </a:p>
        </p:txBody>
      </p:sp>
      <p:sp>
        <p:nvSpPr>
          <p:cNvPr id="4" name="Slide Number Placeholder 3"/>
          <p:cNvSpPr>
            <a:spLocks noGrp="1"/>
          </p:cNvSpPr>
          <p:nvPr>
            <p:ph type="sldNum" sz="quarter" idx="12"/>
          </p:nvPr>
        </p:nvSpPr>
        <p:spPr/>
        <p:txBody>
          <a:bodyPr/>
          <a:lstStyle/>
          <a:p>
            <a:fld id="{2CF4AA75-1AE0-4593-99DD-33F3F40BED72}" type="slidenum">
              <a:rPr lang="en-US" smtClean="0"/>
              <a:pPr/>
              <a:t>59</a:t>
            </a:fld>
            <a:endParaRPr lang="en-US"/>
          </a:p>
        </p:txBody>
      </p:sp>
      <p:pic>
        <p:nvPicPr>
          <p:cNvPr id="5" name="~PP1682.WAV">
            <a:hlinkClick r:id="" action="ppaction://media"/>
          </p:cNvPr>
          <p:cNvPicPr>
            <a:picLocks noRot="1" noChangeAspect="1"/>
          </p:cNvPicPr>
          <p:nvPr>
            <a:wavAudioFile r:embed="rId1" name="~PP1682.WAV"/>
          </p:nvPr>
        </p:nvPicPr>
        <p:blipFill>
          <a:blip r:embed="rId3" cstate="print"/>
          <a:stretch>
            <a:fillRect/>
          </a:stretch>
        </p:blipFill>
        <p:spPr>
          <a:xfrm>
            <a:off x="8696325" y="6410325"/>
            <a:ext cx="304800" cy="304800"/>
          </a:xfrm>
          <a:prstGeom prst="rect">
            <a:avLst/>
          </a:prstGeom>
        </p:spPr>
      </p:pic>
    </p:spTree>
  </p:cSld>
  <p:clrMapOvr>
    <a:masterClrMapping/>
  </p:clrMapOvr>
  <p:transition spd="slow" advTm="311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1"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Main Memory</a:t>
            </a:r>
            <a:endParaRPr lang="en-US" dirty="0"/>
          </a:p>
        </p:txBody>
      </p:sp>
      <p:sp>
        <p:nvSpPr>
          <p:cNvPr id="3" name="Content Placeholder 2"/>
          <p:cNvSpPr>
            <a:spLocks noGrp="1"/>
          </p:cNvSpPr>
          <p:nvPr>
            <p:ph idx="1"/>
          </p:nvPr>
        </p:nvSpPr>
        <p:spPr>
          <a:xfrm>
            <a:off x="457200" y="4686029"/>
            <a:ext cx="8686800" cy="1935163"/>
          </a:xfrm>
        </p:spPr>
        <p:txBody>
          <a:bodyPr>
            <a:normAutofit fontScale="92500" lnSpcReduction="10000"/>
          </a:bodyPr>
          <a:lstStyle/>
          <a:p>
            <a:r>
              <a:rPr lang="en-US" dirty="0" smtClean="0"/>
              <a:t>FR-FCFS Memory Scheduler </a:t>
            </a:r>
            <a:r>
              <a:rPr lang="en-US" sz="1300" kern="0" dirty="0" smtClean="0">
                <a:solidFill>
                  <a:srgbClr val="000000"/>
                </a:solidFill>
                <a:ea typeface="Tahoma" pitchFamily="34" charset="0"/>
                <a:cs typeface="Tahoma" pitchFamily="34" charset="0"/>
              </a:rPr>
              <a:t>[</a:t>
            </a:r>
            <a:r>
              <a:rPr lang="en-US" sz="1300" kern="0" dirty="0" err="1" smtClean="0">
                <a:solidFill>
                  <a:srgbClr val="000000"/>
                </a:solidFill>
                <a:ea typeface="Tahoma" pitchFamily="34" charset="0"/>
                <a:cs typeface="Tahoma" pitchFamily="34" charset="0"/>
              </a:rPr>
              <a:t>Zuravleff</a:t>
            </a:r>
            <a:r>
              <a:rPr lang="en-US" sz="1300" kern="0" dirty="0" smtClean="0">
                <a:solidFill>
                  <a:srgbClr val="000000"/>
                </a:solidFill>
                <a:ea typeface="Tahoma" pitchFamily="34" charset="0"/>
                <a:cs typeface="Tahoma" pitchFamily="34" charset="0"/>
              </a:rPr>
              <a:t> and Robinson, US Patent ‘97; </a:t>
            </a:r>
            <a:r>
              <a:rPr lang="en-US" sz="1300" kern="0" dirty="0" err="1" smtClean="0">
                <a:solidFill>
                  <a:srgbClr val="000000"/>
                </a:solidFill>
                <a:ea typeface="Tahoma" pitchFamily="34" charset="0"/>
                <a:cs typeface="Tahoma" pitchFamily="34" charset="0"/>
              </a:rPr>
              <a:t>Rixner</a:t>
            </a:r>
            <a:r>
              <a:rPr lang="en-US" sz="1300" kern="0" dirty="0" smtClean="0">
                <a:solidFill>
                  <a:srgbClr val="000000"/>
                </a:solidFill>
                <a:ea typeface="Tahoma" pitchFamily="34" charset="0"/>
                <a:cs typeface="Tahoma" pitchFamily="34" charset="0"/>
              </a:rPr>
              <a:t> et al., ISCA ‘00]</a:t>
            </a:r>
            <a:r>
              <a:rPr lang="en-US" sz="1300" dirty="0" smtClean="0"/>
              <a:t> </a:t>
            </a:r>
          </a:p>
          <a:p>
            <a:pPr lvl="1"/>
            <a:r>
              <a:rPr lang="en-US" dirty="0" smtClean="0"/>
              <a:t>Row-buffer hit first</a:t>
            </a:r>
          </a:p>
          <a:p>
            <a:pPr lvl="1"/>
            <a:r>
              <a:rPr lang="en-US" dirty="0" smtClean="0"/>
              <a:t>Older request first</a:t>
            </a:r>
          </a:p>
          <a:p>
            <a:r>
              <a:rPr lang="en-US" dirty="0" smtClean="0"/>
              <a:t>Unaware of inter-application interference</a:t>
            </a:r>
            <a:endParaRPr lang="en-US" dirty="0"/>
          </a:p>
        </p:txBody>
      </p:sp>
      <p:sp>
        <p:nvSpPr>
          <p:cNvPr id="4" name="Rectangle 3"/>
          <p:cNvSpPr/>
          <p:nvPr/>
        </p:nvSpPr>
        <p:spPr>
          <a:xfrm>
            <a:off x="4015692" y="3220865"/>
            <a:ext cx="936104" cy="43204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Row Buffer</a:t>
            </a:r>
            <a:endParaRPr lang="en-US" sz="1500" b="1" dirty="0">
              <a:solidFill>
                <a:schemeClr val="tx1"/>
              </a:solidFill>
            </a:endParaRPr>
          </a:p>
        </p:txBody>
      </p:sp>
      <p:grpSp>
        <p:nvGrpSpPr>
          <p:cNvPr id="5" name="Group 34"/>
          <p:cNvGrpSpPr/>
          <p:nvPr/>
        </p:nvGrpSpPr>
        <p:grpSpPr>
          <a:xfrm>
            <a:off x="3995936" y="1669508"/>
            <a:ext cx="4392488" cy="1263325"/>
            <a:chOff x="3995936" y="1268760"/>
            <a:chExt cx="4412244" cy="1440160"/>
          </a:xfrm>
        </p:grpSpPr>
        <p:sp>
          <p:nvSpPr>
            <p:cNvPr id="6" name="Rectangle 5"/>
            <p:cNvSpPr/>
            <p:nvPr/>
          </p:nvSpPr>
          <p:spPr>
            <a:xfrm>
              <a:off x="3995936" y="1268760"/>
              <a:ext cx="936104" cy="14401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Bank 0</a:t>
              </a:r>
              <a:endParaRPr lang="en-US" dirty="0">
                <a:solidFill>
                  <a:schemeClr val="tx1"/>
                </a:solidFill>
              </a:endParaRPr>
            </a:p>
          </p:txBody>
        </p:sp>
        <p:sp>
          <p:nvSpPr>
            <p:cNvPr id="7" name="Rectangle 6"/>
            <p:cNvSpPr/>
            <p:nvPr/>
          </p:nvSpPr>
          <p:spPr>
            <a:xfrm>
              <a:off x="5167820" y="1268760"/>
              <a:ext cx="936104" cy="14401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Bank 1</a:t>
              </a:r>
              <a:endParaRPr lang="en-US" dirty="0">
                <a:solidFill>
                  <a:schemeClr val="tx1"/>
                </a:solidFill>
              </a:endParaRPr>
            </a:p>
          </p:txBody>
        </p:sp>
        <p:sp>
          <p:nvSpPr>
            <p:cNvPr id="8" name="Rectangle 7"/>
            <p:cNvSpPr/>
            <p:nvPr/>
          </p:nvSpPr>
          <p:spPr>
            <a:xfrm>
              <a:off x="6319948" y="1268760"/>
              <a:ext cx="936104" cy="14401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Bank 2</a:t>
              </a:r>
              <a:endParaRPr lang="en-US" dirty="0">
                <a:solidFill>
                  <a:schemeClr val="tx1"/>
                </a:solidFill>
              </a:endParaRPr>
            </a:p>
          </p:txBody>
        </p:sp>
        <p:sp>
          <p:nvSpPr>
            <p:cNvPr id="9" name="Rectangle 8"/>
            <p:cNvSpPr/>
            <p:nvPr/>
          </p:nvSpPr>
          <p:spPr>
            <a:xfrm>
              <a:off x="7472076" y="1268760"/>
              <a:ext cx="936104" cy="14401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Bank 3</a:t>
              </a:r>
              <a:endParaRPr lang="en-US" dirty="0">
                <a:solidFill>
                  <a:schemeClr val="tx1"/>
                </a:solidFill>
              </a:endParaRPr>
            </a:p>
          </p:txBody>
        </p:sp>
      </p:grpSp>
      <p:sp>
        <p:nvSpPr>
          <p:cNvPr id="10" name="Rectangle 9"/>
          <p:cNvSpPr/>
          <p:nvPr/>
        </p:nvSpPr>
        <p:spPr>
          <a:xfrm>
            <a:off x="5180883" y="3220865"/>
            <a:ext cx="936104" cy="43204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500" b="1" dirty="0" smtClean="0">
                <a:solidFill>
                  <a:schemeClr val="tx1"/>
                </a:solidFill>
              </a:rPr>
              <a:t>Row Buffer</a:t>
            </a:r>
            <a:endParaRPr lang="en-US" sz="1500" b="1" dirty="0">
              <a:solidFill>
                <a:schemeClr val="tx1"/>
              </a:solidFill>
            </a:endParaRPr>
          </a:p>
        </p:txBody>
      </p:sp>
      <p:sp>
        <p:nvSpPr>
          <p:cNvPr id="11" name="Rectangle 10"/>
          <p:cNvSpPr/>
          <p:nvPr/>
        </p:nvSpPr>
        <p:spPr>
          <a:xfrm>
            <a:off x="6333011" y="3220865"/>
            <a:ext cx="936104" cy="43204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500" b="1" dirty="0" smtClean="0">
                <a:solidFill>
                  <a:schemeClr val="tx1"/>
                </a:solidFill>
              </a:rPr>
              <a:t>Row Buffer</a:t>
            </a:r>
            <a:endParaRPr lang="en-US" sz="1500" b="1" dirty="0">
              <a:solidFill>
                <a:schemeClr val="tx1"/>
              </a:solidFill>
            </a:endParaRPr>
          </a:p>
        </p:txBody>
      </p:sp>
      <p:sp>
        <p:nvSpPr>
          <p:cNvPr id="12" name="Rectangle 11"/>
          <p:cNvSpPr/>
          <p:nvPr/>
        </p:nvSpPr>
        <p:spPr>
          <a:xfrm>
            <a:off x="7485139" y="3220865"/>
            <a:ext cx="936104" cy="43204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500" b="1" dirty="0" smtClean="0">
                <a:solidFill>
                  <a:schemeClr val="tx1"/>
                </a:solidFill>
              </a:rPr>
              <a:t>Row Buffer</a:t>
            </a:r>
            <a:endParaRPr lang="en-US" sz="1500" b="1" dirty="0">
              <a:solidFill>
                <a:schemeClr val="tx1"/>
              </a:solidFill>
            </a:endParaRPr>
          </a:p>
        </p:txBody>
      </p:sp>
      <p:cxnSp>
        <p:nvCxnSpPr>
          <p:cNvPr id="13" name="Straight Connector 12"/>
          <p:cNvCxnSpPr/>
          <p:nvPr/>
        </p:nvCxnSpPr>
        <p:spPr>
          <a:xfrm>
            <a:off x="3655652" y="4314048"/>
            <a:ext cx="424847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499992" y="3665976"/>
            <a:ext cx="0" cy="64807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639057" y="3652913"/>
            <a:ext cx="0" cy="64807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797878" y="3665976"/>
            <a:ext cx="0" cy="64807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7904124" y="3652913"/>
            <a:ext cx="0" cy="64807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4496807" y="2932833"/>
            <a:ext cx="0" cy="288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658490" y="2932833"/>
            <a:ext cx="0" cy="288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804248" y="2932833"/>
            <a:ext cx="0" cy="288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7910494" y="2932833"/>
            <a:ext cx="0" cy="288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43"/>
          <p:cNvGrpSpPr/>
          <p:nvPr/>
        </p:nvGrpSpPr>
        <p:grpSpPr>
          <a:xfrm>
            <a:off x="3626604" y="1337604"/>
            <a:ext cx="1377444" cy="1412025"/>
            <a:chOff x="3626604" y="936856"/>
            <a:chExt cx="1377444" cy="1412025"/>
          </a:xfrm>
        </p:grpSpPr>
        <p:sp>
          <p:nvSpPr>
            <p:cNvPr id="23" name="TextBox 22"/>
            <p:cNvSpPr txBox="1"/>
            <p:nvPr/>
          </p:nvSpPr>
          <p:spPr>
            <a:xfrm rot="16200000">
              <a:off x="3451230" y="1804175"/>
              <a:ext cx="720080" cy="369332"/>
            </a:xfrm>
            <a:prstGeom prst="rect">
              <a:avLst/>
            </a:prstGeom>
            <a:noFill/>
          </p:spPr>
          <p:txBody>
            <a:bodyPr wrap="square" rtlCol="0">
              <a:spAutoFit/>
            </a:bodyPr>
            <a:lstStyle/>
            <a:p>
              <a:r>
                <a:rPr lang="en-US" dirty="0" smtClean="0">
                  <a:solidFill>
                    <a:srgbClr val="FF0000"/>
                  </a:solidFill>
                </a:rPr>
                <a:t>Rows</a:t>
              </a:r>
              <a:endParaRPr lang="en-US" dirty="0">
                <a:solidFill>
                  <a:srgbClr val="FF0000"/>
                </a:solidFill>
              </a:endParaRPr>
            </a:p>
          </p:txBody>
        </p:sp>
        <p:sp>
          <p:nvSpPr>
            <p:cNvPr id="24" name="TextBox 23"/>
            <p:cNvSpPr txBox="1"/>
            <p:nvPr/>
          </p:nvSpPr>
          <p:spPr>
            <a:xfrm>
              <a:off x="3923928" y="936856"/>
              <a:ext cx="1080120" cy="369332"/>
            </a:xfrm>
            <a:prstGeom prst="rect">
              <a:avLst/>
            </a:prstGeom>
            <a:noFill/>
          </p:spPr>
          <p:txBody>
            <a:bodyPr wrap="square" rtlCol="0">
              <a:spAutoFit/>
            </a:bodyPr>
            <a:lstStyle/>
            <a:p>
              <a:r>
                <a:rPr lang="en-US" dirty="0" smtClean="0">
                  <a:solidFill>
                    <a:srgbClr val="FF0000"/>
                  </a:solidFill>
                </a:rPr>
                <a:t>Columns</a:t>
              </a:r>
              <a:endParaRPr lang="en-US" dirty="0">
                <a:solidFill>
                  <a:srgbClr val="FF0000"/>
                </a:solidFill>
              </a:endParaRPr>
            </a:p>
          </p:txBody>
        </p:sp>
      </p:grpSp>
      <p:sp>
        <p:nvSpPr>
          <p:cNvPr id="25" name="Left-Right Arrow 24"/>
          <p:cNvSpPr/>
          <p:nvPr/>
        </p:nvSpPr>
        <p:spPr>
          <a:xfrm>
            <a:off x="1591536" y="3922194"/>
            <a:ext cx="2088232" cy="792088"/>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 Channel</a:t>
            </a:r>
            <a:endParaRPr lang="en-US" dirty="0">
              <a:solidFill>
                <a:schemeClr val="tx1"/>
              </a:solidFill>
            </a:endParaRPr>
          </a:p>
        </p:txBody>
      </p:sp>
      <p:sp>
        <p:nvSpPr>
          <p:cNvPr id="26" name="Rectangle 25"/>
          <p:cNvSpPr/>
          <p:nvPr/>
        </p:nvSpPr>
        <p:spPr>
          <a:xfrm>
            <a:off x="223384" y="3935580"/>
            <a:ext cx="1355089" cy="7200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Memory Controller</a:t>
            </a:r>
            <a:endParaRPr lang="en-US" dirty="0">
              <a:solidFill>
                <a:schemeClr val="tx1"/>
              </a:solidFill>
            </a:endParaRPr>
          </a:p>
        </p:txBody>
      </p:sp>
      <p:grpSp>
        <p:nvGrpSpPr>
          <p:cNvPr id="27" name="Group 41"/>
          <p:cNvGrpSpPr/>
          <p:nvPr/>
        </p:nvGrpSpPr>
        <p:grpSpPr>
          <a:xfrm>
            <a:off x="3995937" y="1669508"/>
            <a:ext cx="4392488" cy="1263325"/>
            <a:chOff x="4015692" y="1268760"/>
            <a:chExt cx="4405551" cy="1440160"/>
          </a:xfrm>
        </p:grpSpPr>
        <p:sp>
          <p:nvSpPr>
            <p:cNvPr id="28" name="Rectangle 27"/>
            <p:cNvSpPr/>
            <p:nvPr/>
          </p:nvSpPr>
          <p:spPr>
            <a:xfrm>
              <a:off x="4015692" y="1268760"/>
              <a:ext cx="936104" cy="144016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Bank 0</a:t>
              </a:r>
              <a:endParaRPr lang="en-US" dirty="0">
                <a:solidFill>
                  <a:schemeClr val="tx1"/>
                </a:solidFill>
              </a:endParaRPr>
            </a:p>
          </p:txBody>
        </p:sp>
        <p:sp>
          <p:nvSpPr>
            <p:cNvPr id="29" name="Rectangle 28"/>
            <p:cNvSpPr/>
            <p:nvPr/>
          </p:nvSpPr>
          <p:spPr>
            <a:xfrm>
              <a:off x="5180883" y="1268760"/>
              <a:ext cx="936104" cy="144016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Bank 1</a:t>
              </a:r>
              <a:endParaRPr lang="en-US" dirty="0">
                <a:solidFill>
                  <a:schemeClr val="tx1"/>
                </a:solidFill>
              </a:endParaRPr>
            </a:p>
          </p:txBody>
        </p:sp>
        <p:sp>
          <p:nvSpPr>
            <p:cNvPr id="30" name="Rectangle 29"/>
            <p:cNvSpPr/>
            <p:nvPr/>
          </p:nvSpPr>
          <p:spPr>
            <a:xfrm>
              <a:off x="6333011" y="1268760"/>
              <a:ext cx="936104" cy="144016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Bank 2</a:t>
              </a:r>
              <a:endParaRPr lang="en-US" dirty="0">
                <a:solidFill>
                  <a:schemeClr val="tx1"/>
                </a:solidFill>
              </a:endParaRPr>
            </a:p>
          </p:txBody>
        </p:sp>
        <p:sp>
          <p:nvSpPr>
            <p:cNvPr id="31" name="Rectangle 30"/>
            <p:cNvSpPr/>
            <p:nvPr/>
          </p:nvSpPr>
          <p:spPr>
            <a:xfrm>
              <a:off x="7485139" y="1268760"/>
              <a:ext cx="936104" cy="144016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Bank 3</a:t>
              </a:r>
              <a:endParaRPr lang="en-US" dirty="0">
                <a:solidFill>
                  <a:schemeClr val="tx1"/>
                </a:solidFill>
              </a:endParaRPr>
            </a:p>
          </p:txBody>
        </p:sp>
      </p:grpSp>
      <p:sp>
        <p:nvSpPr>
          <p:cNvPr id="32" name="Rectangle 31"/>
          <p:cNvSpPr/>
          <p:nvPr/>
        </p:nvSpPr>
        <p:spPr>
          <a:xfrm>
            <a:off x="3996259" y="3214172"/>
            <a:ext cx="936104" cy="432048"/>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Row Buffer</a:t>
            </a:r>
            <a:endParaRPr lang="en-US" sz="1500" b="1" dirty="0">
              <a:solidFill>
                <a:schemeClr val="tx1"/>
              </a:solidFill>
            </a:endParaRPr>
          </a:p>
        </p:txBody>
      </p:sp>
      <p:sp>
        <p:nvSpPr>
          <p:cNvPr id="33" name="Rectangle 32"/>
          <p:cNvSpPr/>
          <p:nvPr/>
        </p:nvSpPr>
        <p:spPr>
          <a:xfrm>
            <a:off x="3956747" y="1813524"/>
            <a:ext cx="936106" cy="43204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Slide Number Placeholder 33"/>
          <p:cNvSpPr>
            <a:spLocks noGrp="1"/>
          </p:cNvSpPr>
          <p:nvPr>
            <p:ph type="sldNum" sz="quarter" idx="12"/>
          </p:nvPr>
        </p:nvSpPr>
        <p:spPr/>
        <p:txBody>
          <a:bodyPr/>
          <a:lstStyle/>
          <a:p>
            <a:fld id="{2CF4AA75-1AE0-4593-99DD-33F3F40BED72}" type="slidenum">
              <a:rPr lang="en-US" smtClean="0"/>
              <a:pPr/>
              <a:t>6</a:t>
            </a:fld>
            <a:endParaRPr lang="en-US"/>
          </a:p>
        </p:txBody>
      </p:sp>
      <p:sp>
        <p:nvSpPr>
          <p:cNvPr id="37" name="Rectangle 36"/>
          <p:cNvSpPr/>
          <p:nvPr/>
        </p:nvSpPr>
        <p:spPr>
          <a:xfrm>
            <a:off x="3962400" y="2409498"/>
            <a:ext cx="936106" cy="43204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685800" y="2209800"/>
            <a:ext cx="2590800" cy="553998"/>
          </a:xfrm>
          <a:prstGeom prst="rect">
            <a:avLst/>
          </a:prstGeom>
          <a:noFill/>
        </p:spPr>
        <p:txBody>
          <a:bodyPr wrap="square" rtlCol="0">
            <a:spAutoFit/>
          </a:bodyPr>
          <a:lstStyle/>
          <a:p>
            <a:r>
              <a:rPr lang="en-US" sz="3000" dirty="0" smtClean="0"/>
              <a:t>Row-buffer hit</a:t>
            </a:r>
            <a:endParaRPr lang="en-US" sz="3000" dirty="0"/>
          </a:p>
        </p:txBody>
      </p:sp>
      <p:sp>
        <p:nvSpPr>
          <p:cNvPr id="39" name="TextBox 38"/>
          <p:cNvSpPr txBox="1"/>
          <p:nvPr/>
        </p:nvSpPr>
        <p:spPr>
          <a:xfrm>
            <a:off x="685800" y="2209800"/>
            <a:ext cx="2819400" cy="553998"/>
          </a:xfrm>
          <a:prstGeom prst="rect">
            <a:avLst/>
          </a:prstGeom>
          <a:noFill/>
        </p:spPr>
        <p:txBody>
          <a:bodyPr wrap="square" rtlCol="0">
            <a:spAutoFit/>
          </a:bodyPr>
          <a:lstStyle/>
          <a:p>
            <a:r>
              <a:rPr lang="en-US" sz="3000" dirty="0" smtClean="0"/>
              <a:t>Row-buffer miss</a:t>
            </a:r>
            <a:endParaRPr lang="en-US" sz="3000" dirty="0"/>
          </a:p>
        </p:txBody>
      </p:sp>
      <p:pic>
        <p:nvPicPr>
          <p:cNvPr id="40" name="~PP461.WAV">
            <a:hlinkClick r:id="" action="ppaction://media"/>
          </p:cNvPr>
          <p:cNvPicPr>
            <a:picLocks noRot="1" noChangeAspect="1"/>
          </p:cNvPicPr>
          <p:nvPr>
            <a:wavAudioFile r:embed="rId2" name="~PP461.WAV"/>
          </p:nvPr>
        </p:nvPicPr>
        <p:blipFill>
          <a:blip r:embed="rId4" cstate="print"/>
          <a:stretch>
            <a:fillRect/>
          </a:stretch>
        </p:blipFill>
        <p:spPr>
          <a:xfrm>
            <a:off x="8696325" y="6410325"/>
            <a:ext cx="304800" cy="304800"/>
          </a:xfrm>
          <a:prstGeom prst="rect">
            <a:avLst/>
          </a:prstGeom>
        </p:spPr>
      </p:pic>
    </p:spTree>
    <p:custDataLst>
      <p:tags r:id="rId1"/>
    </p:custDataLst>
  </p:cSld>
  <p:clrMapOvr>
    <a:masterClrMapping/>
  </p:clrMapOvr>
  <p:transition advTm="1265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2">
                                            <p:bg/>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2">
                                            <p:txEl>
                                              <p:pRg st="0" end="0"/>
                                            </p:txEl>
                                          </p:spTgt>
                                        </p:tgtEl>
                                        <p:attrNameLst>
                                          <p:attrName>style.visibility</p:attrName>
                                        </p:attrNameLst>
                                      </p:cBhvr>
                                      <p:to>
                                        <p:strVal val="visible"/>
                                      </p:to>
                                    </p:set>
                                  </p:childTnLst>
                                </p:cTn>
                              </p:par>
                              <p:par>
                                <p:cTn id="24" presetID="1" presetClass="exit"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1" nodeType="clickEffect">
                                  <p:stCondLst>
                                    <p:cond delay="0"/>
                                  </p:stCondLst>
                                  <p:childTnLst>
                                    <p:set>
                                      <p:cBhvr>
                                        <p:cTn id="29" dur="1" fill="hold">
                                          <p:stCondLst>
                                            <p:cond delay="0"/>
                                          </p:stCondLst>
                                        </p:cTn>
                                        <p:tgtEl>
                                          <p:spTgt spid="33"/>
                                        </p:tgtEl>
                                        <p:attrNameLst>
                                          <p:attrName>style.visibility</p:attrName>
                                        </p:attrNameLst>
                                      </p:cBhvr>
                                      <p:to>
                                        <p:strVal val="visible"/>
                                      </p:to>
                                    </p:set>
                                  </p:childTnLst>
                                </p:cTn>
                              </p:par>
                            </p:childTnLst>
                          </p:cTn>
                        </p:par>
                        <p:par>
                          <p:cTn id="30" fill="hold">
                            <p:stCondLst>
                              <p:cond delay="0"/>
                            </p:stCondLst>
                            <p:childTnLst>
                              <p:par>
                                <p:cTn id="31" presetID="42" presetClass="path" presetSubtype="0" accel="50000" decel="50000" fill="hold" grpId="0" nodeType="afterEffect">
                                  <p:stCondLst>
                                    <p:cond delay="0"/>
                                  </p:stCondLst>
                                  <p:childTnLst>
                                    <p:animMotion origin="layout" path="M 0.00555 -2.96296E-6 L 0.00555 0.20533 " pathEditMode="relative" rAng="0" ptsTypes="AA">
                                      <p:cBhvr>
                                        <p:cTn id="32" dur="2000" fill="hold"/>
                                        <p:tgtEl>
                                          <p:spTgt spid="33"/>
                                        </p:tgtEl>
                                        <p:attrNameLst>
                                          <p:attrName>ppt_x</p:attrName>
                                          <p:attrName>ppt_y</p:attrName>
                                        </p:attrNameLst>
                                      </p:cBhvr>
                                      <p:rCtr x="0" y="103"/>
                                    </p:animMotion>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38"/>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64" presetClass="path" presetSubtype="0" accel="50000" decel="50000" fill="hold" grpId="3" nodeType="withEffect">
                                  <p:stCondLst>
                                    <p:cond delay="0"/>
                                  </p:stCondLst>
                                  <p:childTnLst>
                                    <p:animMotion origin="layout" path="M 0.00521 0.18982 L 0.00521 -3.33333E-6 " pathEditMode="relative" rAng="0" ptsTypes="AA">
                                      <p:cBhvr>
                                        <p:cTn id="44" dur="2000" fill="hold"/>
                                        <p:tgtEl>
                                          <p:spTgt spid="33"/>
                                        </p:tgtEl>
                                        <p:attrNameLst>
                                          <p:attrName>ppt_x</p:attrName>
                                          <p:attrName>ppt_y</p:attrName>
                                        </p:attrNameLst>
                                      </p:cBhvr>
                                      <p:rCtr x="0" y="-95"/>
                                    </p:animMotion>
                                  </p:childTnLst>
                                </p:cTn>
                              </p:par>
                            </p:childTnLst>
                          </p:cTn>
                        </p:par>
                        <p:par>
                          <p:cTn id="45" fill="hold">
                            <p:stCondLst>
                              <p:cond delay="2000"/>
                            </p:stCondLst>
                            <p:childTnLst>
                              <p:par>
                                <p:cTn id="46" presetID="1" presetClass="exit" presetSubtype="0" fill="hold" grpId="2" nodeType="afterEffect">
                                  <p:stCondLst>
                                    <p:cond delay="0"/>
                                  </p:stCondLst>
                                  <p:childTnLst>
                                    <p:set>
                                      <p:cBhvr>
                                        <p:cTn id="47" dur="1" fill="hold">
                                          <p:stCondLst>
                                            <p:cond delay="0"/>
                                          </p:stCondLst>
                                        </p:cTn>
                                        <p:tgtEl>
                                          <p:spTgt spid="3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1" nodeType="clickEffect">
                                  <p:stCondLst>
                                    <p:cond delay="0"/>
                                  </p:stCondLst>
                                  <p:childTnLst>
                                    <p:set>
                                      <p:cBhvr>
                                        <p:cTn id="51" dur="1" fill="hold">
                                          <p:stCondLst>
                                            <p:cond delay="0"/>
                                          </p:stCondLst>
                                        </p:cTn>
                                        <p:tgtEl>
                                          <p:spTgt spid="37"/>
                                        </p:tgtEl>
                                        <p:attrNameLst>
                                          <p:attrName>style.visibility</p:attrName>
                                        </p:attrNameLst>
                                      </p:cBhvr>
                                      <p:to>
                                        <p:strVal val="visible"/>
                                      </p:to>
                                    </p:set>
                                  </p:childTnLst>
                                </p:cTn>
                              </p:par>
                            </p:childTnLst>
                          </p:cTn>
                        </p:par>
                        <p:par>
                          <p:cTn id="52" fill="hold">
                            <p:stCondLst>
                              <p:cond delay="0"/>
                            </p:stCondLst>
                            <p:childTnLst>
                              <p:par>
                                <p:cTn id="53" presetID="42" presetClass="path" presetSubtype="0" accel="50000" decel="50000" fill="hold" grpId="0" nodeType="afterEffect">
                                  <p:stCondLst>
                                    <p:cond delay="0"/>
                                  </p:stCondLst>
                                  <p:childTnLst>
                                    <p:animMotion origin="layout" path="M 0.004 4.07407E-6 L 0.004 0.1162 " pathEditMode="relative" rAng="0" ptsTypes="AA">
                                      <p:cBhvr>
                                        <p:cTn id="54" dur="2000" fill="hold"/>
                                        <p:tgtEl>
                                          <p:spTgt spid="37"/>
                                        </p:tgtEl>
                                        <p:attrNameLst>
                                          <p:attrName>ppt_x</p:attrName>
                                          <p:attrName>ppt_y</p:attrName>
                                        </p:attrNameLst>
                                      </p:cBhvr>
                                      <p:rCtr x="0" y="58"/>
                                    </p:animMotion>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39"/>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3">
                                            <p:txEl>
                                              <p:pRg st="0" end="0"/>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
                                            <p:txEl>
                                              <p:pRg st="1" end="1"/>
                                            </p:tx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69" fill="hold" display="0">
                  <p:stCondLst>
                    <p:cond delay="indefinite"/>
                  </p:stCondLst>
                  <p:endCondLst>
                    <p:cond evt="onPrev" delay="0">
                      <p:tgtEl>
                        <p:sldTgt/>
                      </p:tgtEl>
                    </p:cond>
                    <p:cond evt="onStopAudio" delay="0">
                      <p:tgtEl>
                        <p:sldTgt/>
                      </p:tgtEl>
                    </p:cond>
                  </p:endCondLst>
                </p:cTn>
                <p:tgtEl>
                  <p:spTgt spid="40"/>
                </p:tgtEl>
              </p:cMediaNode>
            </p:audio>
          </p:childTnLst>
        </p:cTn>
      </p:par>
    </p:tnLst>
    <p:bldLst>
      <p:bldP spid="3" grpId="0" uiExpand="1" build="p"/>
      <p:bldP spid="4" grpId="0" animBg="1"/>
      <p:bldP spid="32" grpId="0" uiExpand="1" build="allAtOnce" animBg="1"/>
      <p:bldP spid="33" grpId="0" animBg="1"/>
      <p:bldP spid="33" grpId="1" animBg="1"/>
      <p:bldP spid="33" grpId="2" animBg="1"/>
      <p:bldP spid="33" grpId="3" animBg="1"/>
      <p:bldP spid="37" grpId="0" animBg="1"/>
      <p:bldP spid="37" grpId="1" animBg="1"/>
      <p:bldP spid="38" grpId="0"/>
      <p:bldP spid="38" grpId="1"/>
      <p:bldP spid="39" grpId="0"/>
      <p:bldP spid="39"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0"/>
            <a:ext cx="8229600" cy="1143000"/>
          </a:xfrm>
        </p:spPr>
        <p:txBody>
          <a:bodyPr>
            <a:normAutofit/>
          </a:bodyPr>
          <a:lstStyle/>
          <a:p>
            <a:r>
              <a:rPr lang="en-US" dirty="0" smtClean="0"/>
              <a:t>Thank You!</a:t>
            </a:r>
            <a:endParaRPr lang="en-US" dirty="0"/>
          </a:p>
        </p:txBody>
      </p:sp>
      <p:sp>
        <p:nvSpPr>
          <p:cNvPr id="4" name="Slide Number Placeholder 3"/>
          <p:cNvSpPr>
            <a:spLocks noGrp="1"/>
          </p:cNvSpPr>
          <p:nvPr>
            <p:ph type="sldNum" sz="quarter" idx="12"/>
          </p:nvPr>
        </p:nvSpPr>
        <p:spPr/>
        <p:txBody>
          <a:bodyPr/>
          <a:lstStyle/>
          <a:p>
            <a:fld id="{2CF4AA75-1AE0-4593-99DD-33F3F40BED72}" type="slidenum">
              <a:rPr lang="en-US" smtClean="0"/>
              <a:pPr/>
              <a:t>60</a:t>
            </a:fld>
            <a:endParaRPr lang="en-US"/>
          </a:p>
        </p:txBody>
      </p:sp>
    </p:spTree>
  </p:cSld>
  <p:clrMapOvr>
    <a:masterClrMapping/>
  </p:clrMapOvr>
  <p:transition advTm="1094"/>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2CF4AA75-1AE0-4593-99DD-33F3F40BED72}" type="slidenum">
              <a:rPr lang="en-US" smtClean="0"/>
              <a:pPr/>
              <a:t>61</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Prior Work: Cache and Memory </a:t>
            </a:r>
            <a:r>
              <a:rPr lang="en-US" dirty="0" err="1" smtClean="0"/>
              <a:t>QoS</a:t>
            </a:r>
            <a:endParaRPr lang="en-US" dirty="0"/>
          </a:p>
        </p:txBody>
      </p:sp>
      <p:sp>
        <p:nvSpPr>
          <p:cNvPr id="3" name="Content Placeholder 2"/>
          <p:cNvSpPr>
            <a:spLocks noGrp="1"/>
          </p:cNvSpPr>
          <p:nvPr>
            <p:ph idx="1"/>
          </p:nvPr>
        </p:nvSpPr>
        <p:spPr>
          <a:xfrm>
            <a:off x="457200" y="1600201"/>
            <a:ext cx="8229600" cy="2133600"/>
          </a:xfrm>
        </p:spPr>
        <p:txBody>
          <a:bodyPr/>
          <a:lstStyle/>
          <a:p>
            <a:r>
              <a:rPr lang="en-US" dirty="0" smtClean="0"/>
              <a:t>Resource </a:t>
            </a:r>
            <a:r>
              <a:rPr lang="en-US" dirty="0" err="1" smtClean="0"/>
              <a:t>QoS</a:t>
            </a:r>
            <a:r>
              <a:rPr lang="en-US" dirty="0" smtClean="0"/>
              <a:t> </a:t>
            </a:r>
            <a:r>
              <a:rPr lang="en-US" sz="2500" dirty="0" smtClean="0"/>
              <a:t>(SIGMETRICS 2007, ICS 2009, TACO 2010)</a:t>
            </a:r>
          </a:p>
          <a:p>
            <a:r>
              <a:rPr lang="en-US" dirty="0" smtClean="0"/>
              <a:t>Bubble up </a:t>
            </a:r>
            <a:r>
              <a:rPr lang="en-US" sz="2500" dirty="0" smtClean="0"/>
              <a:t>(MICRO 2011)</a:t>
            </a:r>
          </a:p>
          <a:p>
            <a:r>
              <a:rPr lang="en-US" dirty="0" smtClean="0"/>
              <a:t>Cache capacity </a:t>
            </a:r>
            <a:r>
              <a:rPr lang="en-US" dirty="0" err="1" smtClean="0"/>
              <a:t>QoS</a:t>
            </a:r>
            <a:r>
              <a:rPr lang="en-US" dirty="0" smtClean="0"/>
              <a:t> </a:t>
            </a:r>
            <a:r>
              <a:rPr lang="en-US" sz="2500" dirty="0" smtClean="0"/>
              <a:t>(ASPLOS 2014)</a:t>
            </a:r>
          </a:p>
          <a:p>
            <a:endParaRPr lang="en-US" dirty="0" smtClean="0"/>
          </a:p>
          <a:p>
            <a:pPr>
              <a:buNone/>
            </a:pPr>
            <a:endParaRPr lang="en-US" dirty="0"/>
          </a:p>
        </p:txBody>
      </p:sp>
      <p:sp>
        <p:nvSpPr>
          <p:cNvPr id="4" name="Slide Number Placeholder 3"/>
          <p:cNvSpPr>
            <a:spLocks noGrp="1"/>
          </p:cNvSpPr>
          <p:nvPr>
            <p:ph type="sldNum" sz="quarter" idx="12"/>
          </p:nvPr>
        </p:nvSpPr>
        <p:spPr/>
        <p:txBody>
          <a:bodyPr/>
          <a:lstStyle/>
          <a:p>
            <a:fld id="{2CF4AA75-1AE0-4593-99DD-33F3F40BED72}" type="slidenum">
              <a:rPr lang="en-US" smtClean="0"/>
              <a:pPr/>
              <a:t>62</a:t>
            </a:fld>
            <a:endParaRPr lang="en-US"/>
          </a:p>
        </p:txBody>
      </p:sp>
      <p:sp>
        <p:nvSpPr>
          <p:cNvPr id="6" name="Rectangle 5"/>
          <p:cNvSpPr/>
          <p:nvPr/>
        </p:nvSpPr>
        <p:spPr>
          <a:xfrm>
            <a:off x="66612" y="4114800"/>
            <a:ext cx="9001188" cy="1676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buFont typeface="Arial" pitchFamily="34" charset="0"/>
              <a:buChar char="•"/>
              <a:defRPr/>
            </a:pPr>
            <a:r>
              <a:rPr lang="en-US" sz="3000" dirty="0" smtClean="0">
                <a:solidFill>
                  <a:srgbClr val="C00000"/>
                </a:solidFill>
                <a:ea typeface="Tahoma" pitchFamily="34" charset="0"/>
                <a:cs typeface="Tahoma" pitchFamily="34" charset="0"/>
              </a:rPr>
              <a:t> Provide </a:t>
            </a:r>
            <a:r>
              <a:rPr lang="en-US" sz="3000" dirty="0" err="1" smtClean="0">
                <a:solidFill>
                  <a:srgbClr val="C00000"/>
                </a:solidFill>
                <a:ea typeface="Tahoma" pitchFamily="34" charset="0"/>
                <a:cs typeface="Tahoma" pitchFamily="34" charset="0"/>
              </a:rPr>
              <a:t>QoS</a:t>
            </a:r>
            <a:r>
              <a:rPr lang="en-US" sz="3000" dirty="0" smtClean="0">
                <a:solidFill>
                  <a:srgbClr val="C00000"/>
                </a:solidFill>
                <a:ea typeface="Tahoma" pitchFamily="34" charset="0"/>
                <a:cs typeface="Tahoma" pitchFamily="34" charset="0"/>
              </a:rPr>
              <a:t> on resource allocations</a:t>
            </a:r>
          </a:p>
          <a:p>
            <a:pPr>
              <a:buFont typeface="Arial" pitchFamily="34" charset="0"/>
              <a:buChar char="•"/>
              <a:defRPr/>
            </a:pPr>
            <a:r>
              <a:rPr lang="en-US" sz="3000" dirty="0" smtClean="0">
                <a:solidFill>
                  <a:srgbClr val="C00000"/>
                </a:solidFill>
                <a:ea typeface="Tahoma" pitchFamily="34" charset="0"/>
                <a:cs typeface="Tahoma" pitchFamily="34" charset="0"/>
              </a:rPr>
              <a:t> Complementary to our slowdown-based mechanisms</a:t>
            </a:r>
            <a:endParaRPr lang="en-US" sz="3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296400" cy="1143000"/>
          </a:xfrm>
        </p:spPr>
        <p:txBody>
          <a:bodyPr>
            <a:normAutofit/>
          </a:bodyPr>
          <a:lstStyle/>
          <a:p>
            <a:r>
              <a:rPr lang="en-US" sz="3900" dirty="0" smtClean="0"/>
              <a:t>Prior Work: Memory Interference Mitigation</a:t>
            </a:r>
            <a:endParaRPr lang="en-US" sz="3900" dirty="0"/>
          </a:p>
        </p:txBody>
      </p:sp>
      <p:sp>
        <p:nvSpPr>
          <p:cNvPr id="4" name="Slide Number Placeholder 3"/>
          <p:cNvSpPr>
            <a:spLocks noGrp="1"/>
          </p:cNvSpPr>
          <p:nvPr>
            <p:ph type="sldNum" sz="quarter" idx="12"/>
          </p:nvPr>
        </p:nvSpPr>
        <p:spPr/>
        <p:txBody>
          <a:bodyPr/>
          <a:lstStyle/>
          <a:p>
            <a:fld id="{2CF4AA75-1AE0-4593-99DD-33F3F40BED72}" type="slidenum">
              <a:rPr lang="en-US" smtClean="0"/>
              <a:pPr/>
              <a:t>63</a:t>
            </a:fld>
            <a:endParaRPr lang="en-US"/>
          </a:p>
        </p:txBody>
      </p:sp>
      <p:sp>
        <p:nvSpPr>
          <p:cNvPr id="6" name="Content Placeholder 2"/>
          <p:cNvSpPr txBox="1">
            <a:spLocks/>
          </p:cNvSpPr>
          <p:nvPr/>
        </p:nvSpPr>
        <p:spPr>
          <a:xfrm>
            <a:off x="609600" y="1752601"/>
            <a:ext cx="8229600" cy="3429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Source throttling </a:t>
            </a:r>
            <a:r>
              <a:rPr kumimoji="0" lang="en-US" sz="2600" b="0" i="0" u="none" strike="noStrike" kern="1200" cap="none" spc="0" normalizeH="0" baseline="0" noProof="0" dirty="0" smtClean="0">
                <a:ln>
                  <a:noFill/>
                </a:ln>
                <a:solidFill>
                  <a:schemeClr val="tx1"/>
                </a:solidFill>
                <a:effectLst/>
                <a:uLnTx/>
                <a:uFillTx/>
                <a:latin typeface="+mn-lt"/>
                <a:ea typeface="+mn-ea"/>
                <a:cs typeface="+mn-cs"/>
              </a:rPr>
              <a:t>(ASPLOS 2010)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Throttle interfering applications at the core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Memory interleaving </a:t>
            </a:r>
            <a:r>
              <a:rPr kumimoji="0" lang="en-US" sz="2600" b="0" i="0" u="none" strike="noStrike" kern="1200" cap="none" spc="0" normalizeH="0" baseline="0" noProof="0" dirty="0" smtClean="0">
                <a:ln>
                  <a:noFill/>
                </a:ln>
                <a:solidFill>
                  <a:schemeClr val="tx1"/>
                </a:solidFill>
                <a:effectLst/>
                <a:uLnTx/>
                <a:uFillTx/>
                <a:latin typeface="+mn-lt"/>
                <a:ea typeface="+mn-ea"/>
                <a:cs typeface="+mn-cs"/>
              </a:rPr>
              <a:t>(MICRO 2011)</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Map data to banks to exploit parallelism and row locality</a:t>
            </a:r>
          </a:p>
        </p:txBody>
      </p:sp>
      <p:sp>
        <p:nvSpPr>
          <p:cNvPr id="7" name="Rectangle 6"/>
          <p:cNvSpPr/>
          <p:nvPr/>
        </p:nvSpPr>
        <p:spPr>
          <a:xfrm>
            <a:off x="69928" y="5262554"/>
            <a:ext cx="9001188" cy="12144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dirty="0" smtClean="0">
              <a:solidFill>
                <a:srgbClr val="C00000"/>
              </a:solidFill>
              <a:ea typeface="Tahoma" pitchFamily="34" charset="0"/>
              <a:cs typeface="Tahoma" pitchFamily="34" charset="0"/>
            </a:endParaRPr>
          </a:p>
          <a:p>
            <a:pPr algn="ctr">
              <a:defRPr/>
            </a:pPr>
            <a:r>
              <a:rPr lang="en-US" sz="3500" dirty="0" smtClean="0">
                <a:solidFill>
                  <a:srgbClr val="C00000"/>
                </a:solidFill>
                <a:ea typeface="Tahoma" pitchFamily="34" charset="0"/>
                <a:cs typeface="Tahoma" pitchFamily="34" charset="0"/>
              </a:rPr>
              <a:t>Complementary to our proposals</a:t>
            </a:r>
          </a:p>
          <a:p>
            <a:pPr algn="ctr">
              <a:defRPr/>
            </a:pPr>
            <a:endParaRPr lang="en-US" dirty="0" smtClean="0">
              <a:solidFill>
                <a:srgbClr val="C00000"/>
              </a:solidFill>
              <a:ea typeface="Tahoma" pitchFamily="34" charset="0"/>
              <a:cs typeface="Tahoma" pitchFamily="34" charset="0"/>
            </a:endParaRPr>
          </a:p>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t>Prior Work: Shared Cache Management </a:t>
            </a:r>
            <a:endParaRPr lang="en-US" sz="3800" dirty="0"/>
          </a:p>
        </p:txBody>
      </p:sp>
      <p:sp>
        <p:nvSpPr>
          <p:cNvPr id="3" name="Content Placeholder 2"/>
          <p:cNvSpPr>
            <a:spLocks noGrp="1"/>
          </p:cNvSpPr>
          <p:nvPr>
            <p:ph idx="1"/>
          </p:nvPr>
        </p:nvSpPr>
        <p:spPr/>
        <p:txBody>
          <a:bodyPr/>
          <a:lstStyle/>
          <a:p>
            <a:r>
              <a:rPr lang="en-US" dirty="0" smtClean="0"/>
              <a:t>Cache replacement policies </a:t>
            </a:r>
            <a:r>
              <a:rPr lang="en-US" sz="2500" dirty="0" smtClean="0"/>
              <a:t>(PACT 2008, ISCA 2010) </a:t>
            </a:r>
          </a:p>
          <a:p>
            <a:r>
              <a:rPr lang="en-US" dirty="0" smtClean="0"/>
              <a:t>Insertion policies </a:t>
            </a:r>
            <a:r>
              <a:rPr lang="en-US" sz="2500" dirty="0" smtClean="0"/>
              <a:t>(ACSAC 2007, MICRO 2011)</a:t>
            </a:r>
          </a:p>
          <a:p>
            <a:r>
              <a:rPr lang="en-US" dirty="0" smtClean="0"/>
              <a:t>Partitioning </a:t>
            </a:r>
            <a:r>
              <a:rPr lang="en-US" sz="2600" dirty="0" smtClean="0"/>
              <a:t>(ICS 2004, MICRO 2006, ASPLOS 2014)</a:t>
            </a:r>
          </a:p>
        </p:txBody>
      </p:sp>
      <p:sp>
        <p:nvSpPr>
          <p:cNvPr id="4" name="Slide Number Placeholder 3"/>
          <p:cNvSpPr>
            <a:spLocks noGrp="1"/>
          </p:cNvSpPr>
          <p:nvPr>
            <p:ph type="sldNum" sz="quarter" idx="12"/>
          </p:nvPr>
        </p:nvSpPr>
        <p:spPr>
          <a:xfrm>
            <a:off x="6934200" y="6340475"/>
            <a:ext cx="2133600" cy="365125"/>
          </a:xfrm>
        </p:spPr>
        <p:txBody>
          <a:bodyPr/>
          <a:lstStyle/>
          <a:p>
            <a:fld id="{2CF4AA75-1AE0-4593-99DD-33F3F40BED72}" type="slidenum">
              <a:rPr lang="en-US" smtClean="0"/>
              <a:pPr/>
              <a:t>64</a:t>
            </a:fld>
            <a:endParaRPr lang="en-US"/>
          </a:p>
        </p:txBody>
      </p:sp>
      <p:sp>
        <p:nvSpPr>
          <p:cNvPr id="7" name="Rectangle 6"/>
          <p:cNvSpPr/>
          <p:nvPr/>
        </p:nvSpPr>
        <p:spPr>
          <a:xfrm>
            <a:off x="76200" y="4267200"/>
            <a:ext cx="9001188" cy="1676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buFont typeface="Arial" pitchFamily="34" charset="0"/>
              <a:buChar char="•"/>
              <a:defRPr/>
            </a:pPr>
            <a:r>
              <a:rPr lang="en-US" sz="3200" dirty="0" smtClean="0">
                <a:solidFill>
                  <a:srgbClr val="C00000"/>
                </a:solidFill>
                <a:ea typeface="Tahoma" pitchFamily="34" charset="0"/>
                <a:cs typeface="Tahoma" pitchFamily="34" charset="0"/>
              </a:rPr>
              <a:t> Focused on a single resource: shared cache</a:t>
            </a:r>
          </a:p>
          <a:p>
            <a:pPr>
              <a:buFont typeface="Arial" pitchFamily="34" charset="0"/>
              <a:buChar char="•"/>
              <a:defRPr/>
            </a:pPr>
            <a:r>
              <a:rPr lang="en-US" sz="3200" dirty="0" smtClean="0">
                <a:solidFill>
                  <a:srgbClr val="C00000"/>
                </a:solidFill>
                <a:ea typeface="Tahoma" pitchFamily="34" charset="0"/>
                <a:cs typeface="Tahoma" pitchFamily="34" charset="0"/>
              </a:rPr>
              <a:t> Goal of these policies: Improve performance </a:t>
            </a:r>
            <a:r>
              <a:rPr lang="en-US" sz="3000" dirty="0" smtClean="0">
                <a:solidFill>
                  <a:srgbClr val="C00000"/>
                </a:solidFill>
                <a:ea typeface="Tahoma" pitchFamily="34" charset="0"/>
                <a:cs typeface="Tahoma" pitchFamily="34" charset="0"/>
              </a:rPr>
              <a:t>Complementary to our slowdown-based mechanisms</a:t>
            </a:r>
            <a:endParaRPr lang="en-US" sz="3000" dirty="0"/>
          </a:p>
        </p:txBody>
      </p:sp>
      <p:sp>
        <p:nvSpPr>
          <p:cNvPr id="8" name="Rectangle 7"/>
          <p:cNvSpPr/>
          <p:nvPr/>
        </p:nvSpPr>
        <p:spPr>
          <a:xfrm>
            <a:off x="457200" y="5349766"/>
            <a:ext cx="8305800" cy="444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 Work: DRAM Optimizations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2CF4AA75-1AE0-4593-99DD-33F3F40BED72}" type="slidenum">
              <a:rPr lang="en-US" smtClean="0"/>
              <a:pPr/>
              <a:t>65</a:t>
            </a:fld>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Work</a:t>
            </a:r>
            <a:endParaRPr lang="en-US" dirty="0"/>
          </a:p>
        </p:txBody>
      </p:sp>
      <p:sp>
        <p:nvSpPr>
          <p:cNvPr id="3" name="Content Placeholder 2"/>
          <p:cNvSpPr>
            <a:spLocks noGrp="1"/>
          </p:cNvSpPr>
          <p:nvPr>
            <p:ph idx="1"/>
          </p:nvPr>
        </p:nvSpPr>
        <p:spPr/>
        <p:txBody>
          <a:bodyPr/>
          <a:lstStyle/>
          <a:p>
            <a:r>
              <a:rPr lang="en-US" dirty="0" smtClean="0"/>
              <a:t>Main memory interference mitigation</a:t>
            </a:r>
          </a:p>
          <a:p>
            <a:r>
              <a:rPr lang="en-US" dirty="0" smtClean="0"/>
              <a:t>Slowdown estimation</a:t>
            </a:r>
          </a:p>
          <a:p>
            <a:r>
              <a:rPr lang="en-US" dirty="0" smtClean="0"/>
              <a:t>Shared cache capacity management</a:t>
            </a:r>
          </a:p>
          <a:p>
            <a:r>
              <a:rPr lang="en-US" dirty="0" smtClean="0"/>
              <a:t>Cache and memory </a:t>
            </a:r>
            <a:r>
              <a:rPr lang="en-US" dirty="0" err="1" smtClean="0"/>
              <a:t>QoS</a:t>
            </a:r>
            <a:endParaRPr lang="en-US" dirty="0"/>
          </a:p>
        </p:txBody>
      </p:sp>
      <p:sp>
        <p:nvSpPr>
          <p:cNvPr id="4" name="Slide Number Placeholder 3"/>
          <p:cNvSpPr>
            <a:spLocks noGrp="1"/>
          </p:cNvSpPr>
          <p:nvPr>
            <p:ph type="sldNum" sz="quarter" idx="12"/>
          </p:nvPr>
        </p:nvSpPr>
        <p:spPr/>
        <p:txBody>
          <a:bodyPr/>
          <a:lstStyle/>
          <a:p>
            <a:fld id="{2CF4AA75-1AE0-4593-99DD-33F3F40BED72}" type="slidenum">
              <a:rPr lang="en-US" smtClean="0"/>
              <a:pPr/>
              <a:t>66</a:t>
            </a:fld>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Main Memory Interference Mitigation</a:t>
            </a:r>
            <a:endParaRPr lang="en-US" dirty="0"/>
          </a:p>
        </p:txBody>
      </p:sp>
      <p:sp>
        <p:nvSpPr>
          <p:cNvPr id="3" name="Content Placeholder 2"/>
          <p:cNvSpPr>
            <a:spLocks noGrp="1"/>
          </p:cNvSpPr>
          <p:nvPr>
            <p:ph idx="1"/>
          </p:nvPr>
        </p:nvSpPr>
        <p:spPr/>
        <p:txBody>
          <a:bodyPr/>
          <a:lstStyle/>
          <a:p>
            <a:r>
              <a:rPr lang="en-US" dirty="0" smtClean="0"/>
              <a:t>Source throttling </a:t>
            </a:r>
            <a:r>
              <a:rPr lang="en-US" sz="2600" dirty="0" smtClean="0"/>
              <a:t>(</a:t>
            </a:r>
            <a:r>
              <a:rPr lang="en-US" sz="2600" dirty="0" err="1" smtClean="0"/>
              <a:t>Ebrahimi</a:t>
            </a:r>
            <a:r>
              <a:rPr lang="en-US" sz="2600" dirty="0" smtClean="0"/>
              <a:t> et al., ASPLOS 2010) </a:t>
            </a:r>
          </a:p>
          <a:p>
            <a:pPr lvl="1"/>
            <a:r>
              <a:rPr lang="en-US" dirty="0" smtClean="0"/>
              <a:t>Throttle interfering applications at the core</a:t>
            </a:r>
          </a:p>
          <a:p>
            <a:pPr lvl="1">
              <a:buNone/>
            </a:pPr>
            <a:endParaRPr lang="en-US" dirty="0" smtClean="0"/>
          </a:p>
          <a:p>
            <a:r>
              <a:rPr lang="en-US" dirty="0" smtClean="0"/>
              <a:t>Memory interleaving </a:t>
            </a:r>
            <a:r>
              <a:rPr lang="en-US" sz="2600" dirty="0" smtClean="0"/>
              <a:t>(</a:t>
            </a:r>
            <a:r>
              <a:rPr lang="en-US" sz="2600" dirty="0" err="1" smtClean="0"/>
              <a:t>Kaseridis</a:t>
            </a:r>
            <a:r>
              <a:rPr lang="en-US" sz="2600" dirty="0" smtClean="0"/>
              <a:t> et al., MICRO 2011)</a:t>
            </a:r>
          </a:p>
          <a:p>
            <a:pPr lvl="1"/>
            <a:r>
              <a:rPr lang="en-US" dirty="0" smtClean="0"/>
              <a:t>Map data to banks to exploit parallelism and row locality</a:t>
            </a:r>
          </a:p>
        </p:txBody>
      </p:sp>
      <p:sp>
        <p:nvSpPr>
          <p:cNvPr id="4" name="Slide Number Placeholder 3"/>
          <p:cNvSpPr>
            <a:spLocks noGrp="1"/>
          </p:cNvSpPr>
          <p:nvPr>
            <p:ph type="sldNum" sz="quarter" idx="12"/>
          </p:nvPr>
        </p:nvSpPr>
        <p:spPr/>
        <p:txBody>
          <a:bodyPr/>
          <a:lstStyle/>
          <a:p>
            <a:fld id="{2CF4AA75-1AE0-4593-99DD-33F3F40BED72}" type="slidenum">
              <a:rPr lang="en-US" smtClean="0"/>
              <a:pPr/>
              <a:t>67</a:t>
            </a:fld>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Blacklisting</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2CF4AA75-1AE0-4593-99DD-33F3F40BED72}" type="slidenum">
              <a:rPr lang="en-US" smtClean="0"/>
              <a:pPr/>
              <a:t>68</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Blacklisting Scheduler Mechanism</a:t>
            </a:r>
            <a:endParaRPr lang="en-US" dirty="0"/>
          </a:p>
        </p:txBody>
      </p:sp>
      <p:sp>
        <p:nvSpPr>
          <p:cNvPr id="3" name="Content Placeholder 2"/>
          <p:cNvSpPr>
            <a:spLocks noGrp="1"/>
          </p:cNvSpPr>
          <p:nvPr>
            <p:ph idx="1"/>
          </p:nvPr>
        </p:nvSpPr>
        <p:spPr/>
        <p:txBody>
          <a:bodyPr>
            <a:normAutofit fontScale="92500" lnSpcReduction="10000"/>
          </a:bodyPr>
          <a:lstStyle/>
          <a:p>
            <a:r>
              <a:rPr lang="en-US" i="1" dirty="0" smtClean="0"/>
              <a:t>At each channel</a:t>
            </a:r>
            <a:r>
              <a:rPr lang="en-US" dirty="0" smtClean="0"/>
              <a:t>, </a:t>
            </a:r>
          </a:p>
          <a:p>
            <a:pPr lvl="1"/>
            <a:r>
              <a:rPr lang="en-US" dirty="0" smtClean="0"/>
              <a:t>Count the number of consecutive requests served from an application</a:t>
            </a:r>
          </a:p>
          <a:p>
            <a:r>
              <a:rPr lang="en-US" dirty="0" smtClean="0"/>
              <a:t> </a:t>
            </a:r>
            <a:r>
              <a:rPr lang="en-US" i="1" dirty="0" smtClean="0"/>
              <a:t>The counter is cleared</a:t>
            </a:r>
          </a:p>
          <a:p>
            <a:pPr lvl="1"/>
            <a:r>
              <a:rPr lang="en-US" dirty="0" smtClean="0"/>
              <a:t>when a request belongs to a different application than the previous one is served</a:t>
            </a:r>
          </a:p>
          <a:p>
            <a:r>
              <a:rPr lang="en-US" i="1" dirty="0" smtClean="0"/>
              <a:t>When count equals N</a:t>
            </a:r>
          </a:p>
          <a:p>
            <a:pPr lvl="1"/>
            <a:r>
              <a:rPr lang="en-US" dirty="0" smtClean="0"/>
              <a:t>clear the counter</a:t>
            </a:r>
          </a:p>
          <a:p>
            <a:pPr lvl="1"/>
            <a:r>
              <a:rPr lang="en-US" dirty="0" smtClean="0"/>
              <a:t>blacklist the application</a:t>
            </a:r>
          </a:p>
          <a:p>
            <a:r>
              <a:rPr lang="en-US" i="1" dirty="0" smtClean="0"/>
              <a:t>Periodically clear blacklists</a:t>
            </a:r>
            <a:endParaRPr lang="en-US" i="1"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69</a:t>
            </a:fld>
            <a:endParaRPr lang="en-US"/>
          </a:p>
        </p:txBody>
      </p:sp>
    </p:spTree>
    <p:custDataLst>
      <p:tags r:id="rId1"/>
    </p:custDataLst>
  </p:cSld>
  <p:clrMapOvr>
    <a:masterClrMapping/>
  </p:clrMapOvr>
  <p:transition advTm="3948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Tackling Inter-Application Interference:</a:t>
            </a:r>
            <a:br>
              <a:rPr lang="en-US" dirty="0" smtClean="0"/>
            </a:br>
            <a:r>
              <a:rPr lang="en-US" dirty="0" smtClean="0"/>
              <a:t>Memory Request Scheduling</a:t>
            </a:r>
            <a:endParaRPr lang="en-US" dirty="0"/>
          </a:p>
        </p:txBody>
      </p:sp>
      <p:sp>
        <p:nvSpPr>
          <p:cNvPr id="3" name="Content Placeholder 2"/>
          <p:cNvSpPr>
            <a:spLocks noGrp="1"/>
          </p:cNvSpPr>
          <p:nvPr>
            <p:ph idx="1"/>
          </p:nvPr>
        </p:nvSpPr>
        <p:spPr/>
        <p:txBody>
          <a:bodyPr/>
          <a:lstStyle/>
          <a:p>
            <a:r>
              <a:rPr lang="en-US" dirty="0" smtClean="0">
                <a:solidFill>
                  <a:srgbClr val="C00000"/>
                </a:solidFill>
              </a:rPr>
              <a:t>Monitor</a:t>
            </a:r>
            <a:r>
              <a:rPr lang="en-US" dirty="0" smtClean="0"/>
              <a:t> application memory access characteristics</a:t>
            </a:r>
          </a:p>
          <a:p>
            <a:pPr>
              <a:buNone/>
            </a:pPr>
            <a:endParaRPr lang="en-US" dirty="0" smtClean="0"/>
          </a:p>
          <a:p>
            <a:r>
              <a:rPr lang="en-US" dirty="0" smtClean="0">
                <a:solidFill>
                  <a:srgbClr val="C00000"/>
                </a:solidFill>
              </a:rPr>
              <a:t>Rank</a:t>
            </a:r>
            <a:r>
              <a:rPr lang="en-US" dirty="0" smtClean="0"/>
              <a:t> applications based on memory access characteristics</a:t>
            </a:r>
          </a:p>
          <a:p>
            <a:pPr>
              <a:buNone/>
            </a:pPr>
            <a:endParaRPr lang="en-US" dirty="0" smtClean="0"/>
          </a:p>
          <a:p>
            <a:r>
              <a:rPr lang="en-US" dirty="0" smtClean="0">
                <a:solidFill>
                  <a:srgbClr val="C00000"/>
                </a:solidFill>
              </a:rPr>
              <a:t>Prioritize </a:t>
            </a:r>
            <a:r>
              <a:rPr lang="en-US" dirty="0" smtClean="0"/>
              <a:t>requests at the memory controller, based on ranking</a:t>
            </a:r>
          </a:p>
        </p:txBody>
      </p:sp>
      <p:sp>
        <p:nvSpPr>
          <p:cNvPr id="4" name="Slide Number Placeholder 3"/>
          <p:cNvSpPr>
            <a:spLocks noGrp="1"/>
          </p:cNvSpPr>
          <p:nvPr>
            <p:ph type="sldNum" sz="quarter" idx="12"/>
          </p:nvPr>
        </p:nvSpPr>
        <p:spPr/>
        <p:txBody>
          <a:bodyPr/>
          <a:lstStyle/>
          <a:p>
            <a:fld id="{B6F15528-21DE-4FAA-801E-634DDDAF4B2B}" type="slidenum">
              <a:rPr lang="en-US" smtClean="0"/>
              <a:pPr/>
              <a:t>7</a:t>
            </a:fld>
            <a:endParaRPr lang="en-US"/>
          </a:p>
        </p:txBody>
      </p:sp>
      <p:pic>
        <p:nvPicPr>
          <p:cNvPr id="5" name="~PP1334.WAV">
            <a:hlinkClick r:id="" action="ppaction://media"/>
          </p:cNvPr>
          <p:cNvPicPr>
            <a:picLocks noRot="1" noChangeAspect="1"/>
          </p:cNvPicPr>
          <p:nvPr>
            <a:wavAudioFile r:embed="rId2" name="~PP1334.WAV"/>
          </p:nvPr>
        </p:nvPicPr>
        <p:blipFill>
          <a:blip r:embed="rId4" cstate="print"/>
          <a:stretch>
            <a:fillRect/>
          </a:stretch>
        </p:blipFill>
        <p:spPr>
          <a:xfrm>
            <a:off x="8696325" y="6410325"/>
            <a:ext cx="304800" cy="304800"/>
          </a:xfrm>
          <a:prstGeom prst="rect">
            <a:avLst/>
          </a:prstGeom>
        </p:spPr>
      </p:pic>
    </p:spTree>
    <p:custDataLst>
      <p:tags r:id="rId1"/>
    </p:custDataLst>
  </p:cSld>
  <p:clrMapOvr>
    <a:masterClrMapping/>
  </p:clrMapOvr>
  <p:transition advTm="452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Complexity Results</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70</a:t>
            </a:fld>
            <a:endParaRPr lang="en-US" dirty="0"/>
          </a:p>
        </p:txBody>
      </p:sp>
      <p:graphicFrame>
        <p:nvGraphicFramePr>
          <p:cNvPr id="7" name="Chart 6"/>
          <p:cNvGraphicFramePr/>
          <p:nvPr/>
        </p:nvGraphicFramePr>
        <p:xfrm>
          <a:off x="0" y="1905000"/>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nvGraphicFramePr>
        <p:xfrm>
          <a:off x="4343400" y="1905000"/>
          <a:ext cx="4572000" cy="2743200"/>
        </p:xfrm>
        <a:graphic>
          <a:graphicData uri="http://schemas.openxmlformats.org/drawingml/2006/chart">
            <c:chart xmlns:c="http://schemas.openxmlformats.org/drawingml/2006/chart" xmlns:r="http://schemas.openxmlformats.org/officeDocument/2006/relationships" r:id="rId4"/>
          </a:graphicData>
        </a:graphic>
      </p:graphicFrame>
      <p:cxnSp>
        <p:nvCxnSpPr>
          <p:cNvPr id="11" name="Straight Connector 10"/>
          <p:cNvCxnSpPr/>
          <p:nvPr/>
        </p:nvCxnSpPr>
        <p:spPr>
          <a:xfrm>
            <a:off x="853966" y="2494736"/>
            <a:ext cx="2209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905000" y="2145268"/>
            <a:ext cx="1447800" cy="369332"/>
          </a:xfrm>
          <a:prstGeom prst="rect">
            <a:avLst/>
          </a:prstGeom>
          <a:noFill/>
        </p:spPr>
        <p:txBody>
          <a:bodyPr wrap="square" rtlCol="0">
            <a:spAutoFit/>
          </a:bodyPr>
          <a:lstStyle/>
          <a:p>
            <a:r>
              <a:rPr lang="en-US" dirty="0" smtClean="0"/>
              <a:t>DDR3-800</a:t>
            </a:r>
            <a:endParaRPr lang="en-US" dirty="0"/>
          </a:p>
        </p:txBody>
      </p:sp>
      <p:cxnSp>
        <p:nvCxnSpPr>
          <p:cNvPr id="14" name="Straight Connector 13"/>
          <p:cNvCxnSpPr/>
          <p:nvPr/>
        </p:nvCxnSpPr>
        <p:spPr>
          <a:xfrm>
            <a:off x="853966" y="3177906"/>
            <a:ext cx="2209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905000" y="2828438"/>
            <a:ext cx="1447800" cy="369332"/>
          </a:xfrm>
          <a:prstGeom prst="rect">
            <a:avLst/>
          </a:prstGeom>
          <a:noFill/>
        </p:spPr>
        <p:txBody>
          <a:bodyPr wrap="square" rtlCol="0">
            <a:spAutoFit/>
          </a:bodyPr>
          <a:lstStyle/>
          <a:p>
            <a:r>
              <a:rPr lang="en-US" dirty="0" smtClean="0"/>
              <a:t>DDR3-1333</a:t>
            </a:r>
            <a:endParaRPr lang="en-US" dirty="0"/>
          </a:p>
        </p:txBody>
      </p:sp>
      <p:cxnSp>
        <p:nvCxnSpPr>
          <p:cNvPr id="16" name="Straight Connector 15"/>
          <p:cNvCxnSpPr/>
          <p:nvPr/>
        </p:nvCxnSpPr>
        <p:spPr>
          <a:xfrm>
            <a:off x="838200" y="3866336"/>
            <a:ext cx="2209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889234" y="3516868"/>
            <a:ext cx="1447800" cy="369332"/>
          </a:xfrm>
          <a:prstGeom prst="rect">
            <a:avLst/>
          </a:prstGeom>
          <a:noFill/>
        </p:spPr>
        <p:txBody>
          <a:bodyPr wrap="square" rtlCol="0">
            <a:spAutoFit/>
          </a:bodyPr>
          <a:lstStyle/>
          <a:p>
            <a:r>
              <a:rPr lang="en-US" dirty="0" smtClean="0"/>
              <a:t>DDR4-3200</a:t>
            </a:r>
            <a:endParaRPr lang="en-US" dirty="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Understanding Why Blacklisting Works</a:t>
            </a:r>
            <a:endParaRPr lang="en-US" dirty="0"/>
          </a:p>
        </p:txBody>
      </p:sp>
      <p:graphicFrame>
        <p:nvGraphicFramePr>
          <p:cNvPr id="4" name="Chart 3"/>
          <p:cNvGraphicFramePr/>
          <p:nvPr/>
        </p:nvGraphicFramePr>
        <p:xfrm>
          <a:off x="0" y="1600200"/>
          <a:ext cx="4533900" cy="26860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p:nvPr/>
        </p:nvGraphicFramePr>
        <p:xfrm>
          <a:off x="4610100" y="1600200"/>
          <a:ext cx="4533900" cy="268605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104336" y="4114800"/>
            <a:ext cx="4114800" cy="1107996"/>
          </a:xfrm>
          <a:prstGeom prst="rect">
            <a:avLst/>
          </a:prstGeom>
          <a:noFill/>
        </p:spPr>
        <p:txBody>
          <a:bodyPr wrap="square" rtlCol="0">
            <a:spAutoFit/>
          </a:bodyPr>
          <a:lstStyle/>
          <a:p>
            <a:pPr algn="ctr"/>
            <a:r>
              <a:rPr lang="en-US" sz="2200" dirty="0" err="1" smtClean="0"/>
              <a:t>libquantum</a:t>
            </a:r>
            <a:endParaRPr lang="en-US" sz="2200" dirty="0" smtClean="0"/>
          </a:p>
          <a:p>
            <a:pPr algn="ctr"/>
            <a:r>
              <a:rPr lang="en-US" sz="2200" dirty="0" smtClean="0"/>
              <a:t>(High memory-intensity application)</a:t>
            </a:r>
            <a:endParaRPr lang="en-US" sz="2200" dirty="0"/>
          </a:p>
        </p:txBody>
      </p:sp>
      <p:sp>
        <p:nvSpPr>
          <p:cNvPr id="8" name="TextBox 7"/>
          <p:cNvSpPr txBox="1"/>
          <p:nvPr/>
        </p:nvSpPr>
        <p:spPr>
          <a:xfrm>
            <a:off x="228599" y="5252339"/>
            <a:ext cx="8686801" cy="1261884"/>
          </a:xfrm>
          <a:prstGeom prst="rect">
            <a:avLst/>
          </a:prstGeom>
          <a:solidFill>
            <a:srgbClr val="FFFFFF"/>
          </a:solidFill>
          <a:ln w="25400">
            <a:solidFill>
              <a:srgbClr val="000000"/>
            </a:solidFill>
          </a:ln>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800" kern="0" dirty="0" smtClean="0">
                <a:solidFill>
                  <a:srgbClr val="C00000"/>
                </a:solidFill>
                <a:latin typeface="+mj-lt"/>
                <a:ea typeface="Tahoma" pitchFamily="34" charset="0"/>
                <a:cs typeface="Tahoma" pitchFamily="34" charset="0"/>
              </a:rPr>
              <a:t>Blacklisting shifts the request distribution towards the left</a:t>
            </a:r>
            <a:endParaRPr kumimoji="0" lang="en-US" sz="3800" b="0" i="0" u="none" strike="noStrike" kern="0" cap="none" spc="0" normalizeH="0" baseline="0" noProof="0" dirty="0">
              <a:ln>
                <a:noFill/>
              </a:ln>
              <a:solidFill>
                <a:srgbClr val="C00000"/>
              </a:solidFill>
              <a:effectLst/>
              <a:uLnTx/>
              <a:uFillTx/>
              <a:latin typeface="+mj-lt"/>
              <a:ea typeface="Tahoma" pitchFamily="34" charset="0"/>
              <a:cs typeface="Tahoma" pitchFamily="34" charset="0"/>
            </a:endParaRPr>
          </a:p>
        </p:txBody>
      </p:sp>
      <p:sp>
        <p:nvSpPr>
          <p:cNvPr id="9" name="TextBox 8"/>
          <p:cNvSpPr txBox="1"/>
          <p:nvPr/>
        </p:nvSpPr>
        <p:spPr>
          <a:xfrm>
            <a:off x="4495800" y="4114800"/>
            <a:ext cx="4114800" cy="1107996"/>
          </a:xfrm>
          <a:prstGeom prst="rect">
            <a:avLst/>
          </a:prstGeom>
          <a:noFill/>
        </p:spPr>
        <p:txBody>
          <a:bodyPr wrap="square" rtlCol="0">
            <a:spAutoFit/>
          </a:bodyPr>
          <a:lstStyle/>
          <a:p>
            <a:pPr algn="ctr"/>
            <a:r>
              <a:rPr lang="en-US" sz="2200" dirty="0" err="1" smtClean="0"/>
              <a:t>calculix</a:t>
            </a:r>
            <a:endParaRPr lang="en-US" sz="2200" dirty="0" smtClean="0"/>
          </a:p>
          <a:p>
            <a:pPr algn="ctr"/>
            <a:r>
              <a:rPr lang="en-US" sz="2200" dirty="0" smtClean="0"/>
              <a:t>(Low memory-intensity application)</a:t>
            </a:r>
            <a:endParaRPr lang="en-US" sz="2200" dirty="0"/>
          </a:p>
        </p:txBody>
      </p:sp>
      <p:sp>
        <p:nvSpPr>
          <p:cNvPr id="10" name="TextBox 9"/>
          <p:cNvSpPr txBox="1"/>
          <p:nvPr/>
        </p:nvSpPr>
        <p:spPr>
          <a:xfrm>
            <a:off x="228599" y="5242034"/>
            <a:ext cx="8686801" cy="1261884"/>
          </a:xfrm>
          <a:prstGeom prst="rect">
            <a:avLst/>
          </a:prstGeom>
          <a:solidFill>
            <a:srgbClr val="FFFFFF"/>
          </a:solidFill>
          <a:ln w="25400">
            <a:solidFill>
              <a:srgbClr val="000000"/>
            </a:solidFill>
          </a:ln>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800" kern="0" dirty="0" smtClean="0">
                <a:solidFill>
                  <a:srgbClr val="C00000"/>
                </a:solidFill>
                <a:latin typeface="+mj-lt"/>
                <a:ea typeface="Tahoma" pitchFamily="34" charset="0"/>
                <a:cs typeface="Tahoma" pitchFamily="34" charset="0"/>
              </a:rPr>
              <a:t>Blacklisting shifts the request distribution towards the right</a:t>
            </a:r>
            <a:endParaRPr kumimoji="0" lang="en-US" sz="3800" b="0" i="0" u="none" strike="noStrike" kern="0" cap="none" spc="0" normalizeH="0" baseline="0" noProof="0" dirty="0">
              <a:ln>
                <a:noFill/>
              </a:ln>
              <a:solidFill>
                <a:srgbClr val="C00000"/>
              </a:solidFill>
              <a:effectLst/>
              <a:uLnTx/>
              <a:uFillTx/>
              <a:latin typeface="+mj-lt"/>
              <a:ea typeface="Tahoma" pitchFamily="34" charset="0"/>
              <a:cs typeface="Tahoma" pitchFamily="34" charset="0"/>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pPr/>
              <a:t>71</a:t>
            </a:fld>
            <a:endParaRPr lang="en-US"/>
          </a:p>
        </p:txBody>
      </p:sp>
    </p:spTree>
    <p:custDataLst>
      <p:tags r:id="rId1"/>
    </p:custDataLst>
    <p:extLst>
      <p:ext uri="{BB962C8B-B14F-4D97-AF65-F5344CB8AC3E}">
        <p14:creationId xmlns="" xmlns:p14="http://schemas.microsoft.com/office/powerpoint/2010/main" val="35358381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P spid="6" grpId="0"/>
      <p:bldP spid="8" grpId="0" animBg="1"/>
      <p:bldP spid="8" grpId="1" animBg="1"/>
      <p:bldP spid="9" grpId="0"/>
      <p:bldP spid="1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Effect of Workload Memory Intensity</a:t>
            </a:r>
            <a:endParaRPr lang="en-US" dirty="0"/>
          </a:p>
        </p:txBody>
      </p:sp>
      <p:pic>
        <p:nvPicPr>
          <p:cNvPr id="33795" name="Picture 3"/>
          <p:cNvPicPr>
            <a:picLocks noChangeAspect="1" noChangeArrowheads="1"/>
          </p:cNvPicPr>
          <p:nvPr/>
        </p:nvPicPr>
        <p:blipFill>
          <a:blip r:embed="rId2" cstate="print"/>
          <a:srcRect/>
          <a:stretch>
            <a:fillRect/>
          </a:stretch>
        </p:blipFill>
        <p:spPr bwMode="auto">
          <a:xfrm>
            <a:off x="6945" y="1905000"/>
            <a:ext cx="4589417" cy="3543300"/>
          </a:xfrm>
          <a:prstGeom prst="rect">
            <a:avLst/>
          </a:prstGeom>
          <a:noFill/>
          <a:ln w="9525">
            <a:noFill/>
            <a:miter lim="800000"/>
            <a:headEnd/>
            <a:tailEnd/>
          </a:ln>
        </p:spPr>
      </p:pic>
      <p:pic>
        <p:nvPicPr>
          <p:cNvPr id="33796" name="Picture 4"/>
          <p:cNvPicPr>
            <a:picLocks noChangeAspect="1" noChangeArrowheads="1"/>
          </p:cNvPicPr>
          <p:nvPr/>
        </p:nvPicPr>
        <p:blipFill>
          <a:blip r:embed="rId3" cstate="print"/>
          <a:srcRect/>
          <a:stretch>
            <a:fillRect/>
          </a:stretch>
        </p:blipFill>
        <p:spPr bwMode="auto">
          <a:xfrm>
            <a:off x="4578945" y="2133600"/>
            <a:ext cx="4565055" cy="3276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B6F15528-21DE-4FAA-801E-634DDDAF4B2B}" type="slidenum">
              <a:rPr lang="en-US" smtClean="0"/>
              <a:pPr/>
              <a:t>72</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Combining FRFCFS-Cap and Blacklisting</a:t>
            </a:r>
            <a:endParaRPr lang="en-US" dirty="0"/>
          </a:p>
        </p:txBody>
      </p:sp>
      <p:pic>
        <p:nvPicPr>
          <p:cNvPr id="34818" name="Picture 2"/>
          <p:cNvPicPr>
            <a:picLocks noChangeAspect="1" noChangeArrowheads="1"/>
          </p:cNvPicPr>
          <p:nvPr/>
        </p:nvPicPr>
        <p:blipFill>
          <a:blip r:embed="rId2" cstate="print"/>
          <a:srcRect/>
          <a:stretch>
            <a:fillRect/>
          </a:stretch>
        </p:blipFill>
        <p:spPr bwMode="auto">
          <a:xfrm>
            <a:off x="0" y="1852613"/>
            <a:ext cx="4657725" cy="3152775"/>
          </a:xfrm>
          <a:prstGeom prst="rect">
            <a:avLst/>
          </a:prstGeom>
          <a:noFill/>
          <a:ln w="9525">
            <a:noFill/>
            <a:miter lim="800000"/>
            <a:headEnd/>
            <a:tailEnd/>
          </a:ln>
        </p:spPr>
      </p:pic>
      <p:pic>
        <p:nvPicPr>
          <p:cNvPr id="34819" name="Picture 3"/>
          <p:cNvPicPr>
            <a:picLocks noChangeAspect="1" noChangeArrowheads="1"/>
          </p:cNvPicPr>
          <p:nvPr/>
        </p:nvPicPr>
        <p:blipFill>
          <a:blip r:embed="rId3" cstate="print"/>
          <a:srcRect/>
          <a:stretch>
            <a:fillRect/>
          </a:stretch>
        </p:blipFill>
        <p:spPr bwMode="auto">
          <a:xfrm>
            <a:off x="4495800" y="1705853"/>
            <a:ext cx="4581525" cy="334327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B6F15528-21DE-4FAA-801E-634DDDAF4B2B}" type="slidenum">
              <a:rPr lang="en-US" smtClean="0"/>
              <a:pPr/>
              <a:t>73</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Sensitivity to Blacklisting Threshold</a:t>
            </a:r>
            <a:endParaRPr lang="en-US" dirty="0"/>
          </a:p>
        </p:txBody>
      </p:sp>
      <p:pic>
        <p:nvPicPr>
          <p:cNvPr id="35842" name="Picture 2"/>
          <p:cNvPicPr>
            <a:picLocks noChangeAspect="1" noChangeArrowheads="1"/>
          </p:cNvPicPr>
          <p:nvPr/>
        </p:nvPicPr>
        <p:blipFill>
          <a:blip r:embed="rId2" cstate="print"/>
          <a:srcRect/>
          <a:stretch>
            <a:fillRect/>
          </a:stretch>
        </p:blipFill>
        <p:spPr bwMode="auto">
          <a:xfrm>
            <a:off x="0" y="1747838"/>
            <a:ext cx="4429125" cy="3362325"/>
          </a:xfrm>
          <a:prstGeom prst="rect">
            <a:avLst/>
          </a:prstGeom>
          <a:noFill/>
          <a:ln w="9525">
            <a:noFill/>
            <a:miter lim="800000"/>
            <a:headEnd/>
            <a:tailEnd/>
          </a:ln>
        </p:spPr>
      </p:pic>
      <p:pic>
        <p:nvPicPr>
          <p:cNvPr id="35843" name="Picture 3"/>
          <p:cNvPicPr>
            <a:picLocks noChangeAspect="1" noChangeArrowheads="1"/>
          </p:cNvPicPr>
          <p:nvPr/>
        </p:nvPicPr>
        <p:blipFill>
          <a:blip r:embed="rId3" cstate="print"/>
          <a:srcRect/>
          <a:stretch>
            <a:fillRect/>
          </a:stretch>
        </p:blipFill>
        <p:spPr bwMode="auto">
          <a:xfrm>
            <a:off x="4343400" y="1656472"/>
            <a:ext cx="4724400" cy="34099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B6F15528-21DE-4FAA-801E-634DDDAF4B2B}" type="slidenum">
              <a:rPr lang="en-US" smtClean="0"/>
              <a:pPr/>
              <a:t>74</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Sensitivity to Clearing Interval</a:t>
            </a:r>
            <a:endParaRPr lang="en-US" dirty="0"/>
          </a:p>
        </p:txBody>
      </p:sp>
      <p:pic>
        <p:nvPicPr>
          <p:cNvPr id="36866" name="Picture 2"/>
          <p:cNvPicPr>
            <a:picLocks noChangeAspect="1" noChangeArrowheads="1"/>
          </p:cNvPicPr>
          <p:nvPr/>
        </p:nvPicPr>
        <p:blipFill>
          <a:blip r:embed="rId2" cstate="print"/>
          <a:srcRect/>
          <a:stretch>
            <a:fillRect/>
          </a:stretch>
        </p:blipFill>
        <p:spPr bwMode="auto">
          <a:xfrm>
            <a:off x="19050" y="1700213"/>
            <a:ext cx="4629150" cy="3457575"/>
          </a:xfrm>
          <a:prstGeom prst="rect">
            <a:avLst/>
          </a:prstGeom>
          <a:noFill/>
          <a:ln w="9525">
            <a:noFill/>
            <a:miter lim="800000"/>
            <a:headEnd/>
            <a:tailEnd/>
          </a:ln>
        </p:spPr>
      </p:pic>
      <p:pic>
        <p:nvPicPr>
          <p:cNvPr id="36867" name="Picture 3"/>
          <p:cNvPicPr>
            <a:picLocks noChangeAspect="1" noChangeArrowheads="1"/>
          </p:cNvPicPr>
          <p:nvPr/>
        </p:nvPicPr>
        <p:blipFill>
          <a:blip r:embed="rId3" cstate="print"/>
          <a:srcRect/>
          <a:stretch>
            <a:fillRect/>
          </a:stretch>
        </p:blipFill>
        <p:spPr bwMode="auto">
          <a:xfrm>
            <a:off x="4419600" y="1760808"/>
            <a:ext cx="4686300" cy="32194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B6F15528-21DE-4FAA-801E-634DDDAF4B2B}" type="slidenum">
              <a:rPr lang="en-US" smtClean="0"/>
              <a:pPr/>
              <a:t>75</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Sensitivity to Core Count</a:t>
            </a:r>
            <a:endParaRPr lang="en-US" dirty="0"/>
          </a:p>
        </p:txBody>
      </p:sp>
      <p:pic>
        <p:nvPicPr>
          <p:cNvPr id="37890" name="Picture 2"/>
          <p:cNvPicPr>
            <a:picLocks noChangeAspect="1" noChangeArrowheads="1"/>
          </p:cNvPicPr>
          <p:nvPr/>
        </p:nvPicPr>
        <p:blipFill>
          <a:blip r:embed="rId2" cstate="print"/>
          <a:srcRect/>
          <a:stretch>
            <a:fillRect/>
          </a:stretch>
        </p:blipFill>
        <p:spPr bwMode="auto">
          <a:xfrm>
            <a:off x="0" y="1752600"/>
            <a:ext cx="4549338" cy="3471863"/>
          </a:xfrm>
          <a:prstGeom prst="rect">
            <a:avLst/>
          </a:prstGeom>
          <a:noFill/>
          <a:ln w="9525">
            <a:noFill/>
            <a:miter lim="800000"/>
            <a:headEnd/>
            <a:tailEnd/>
          </a:ln>
        </p:spPr>
      </p:pic>
      <p:pic>
        <p:nvPicPr>
          <p:cNvPr id="37891" name="Picture 3"/>
          <p:cNvPicPr>
            <a:picLocks noChangeAspect="1" noChangeArrowheads="1"/>
          </p:cNvPicPr>
          <p:nvPr/>
        </p:nvPicPr>
        <p:blipFill>
          <a:blip r:embed="rId3" cstate="print"/>
          <a:srcRect/>
          <a:stretch>
            <a:fillRect/>
          </a:stretch>
        </p:blipFill>
        <p:spPr bwMode="auto">
          <a:xfrm>
            <a:off x="4495800" y="1665383"/>
            <a:ext cx="4572000" cy="3516217"/>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B6F15528-21DE-4FAA-801E-634DDDAF4B2B}" type="slidenum">
              <a:rPr lang="en-US" smtClean="0"/>
              <a:pPr/>
              <a:t>76</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Sensitivity to Channel Count</a:t>
            </a:r>
            <a:endParaRPr lang="en-US" dirty="0"/>
          </a:p>
        </p:txBody>
      </p:sp>
      <p:pic>
        <p:nvPicPr>
          <p:cNvPr id="38914" name="Picture 2"/>
          <p:cNvPicPr>
            <a:picLocks noChangeAspect="1" noChangeArrowheads="1"/>
          </p:cNvPicPr>
          <p:nvPr/>
        </p:nvPicPr>
        <p:blipFill>
          <a:blip r:embed="rId2" cstate="print"/>
          <a:srcRect/>
          <a:stretch>
            <a:fillRect/>
          </a:stretch>
        </p:blipFill>
        <p:spPr bwMode="auto">
          <a:xfrm>
            <a:off x="-38100" y="1654112"/>
            <a:ext cx="4686300" cy="3608451"/>
          </a:xfrm>
          <a:prstGeom prst="rect">
            <a:avLst/>
          </a:prstGeom>
          <a:noFill/>
          <a:ln w="9525">
            <a:noFill/>
            <a:miter lim="800000"/>
            <a:headEnd/>
            <a:tailEnd/>
          </a:ln>
        </p:spPr>
      </p:pic>
      <p:pic>
        <p:nvPicPr>
          <p:cNvPr id="38915" name="Picture 3"/>
          <p:cNvPicPr>
            <a:picLocks noChangeAspect="1" noChangeArrowheads="1"/>
          </p:cNvPicPr>
          <p:nvPr/>
        </p:nvPicPr>
        <p:blipFill>
          <a:blip r:embed="rId3" cstate="print"/>
          <a:srcRect/>
          <a:stretch>
            <a:fillRect/>
          </a:stretch>
        </p:blipFill>
        <p:spPr bwMode="auto">
          <a:xfrm>
            <a:off x="4457700" y="1775613"/>
            <a:ext cx="4533900" cy="3363564"/>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B6F15528-21DE-4FAA-801E-634DDDAF4B2B}" type="slidenum">
              <a:rPr lang="en-US" smtClean="0"/>
              <a:pPr/>
              <a:t>77</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TCM vs. Grouping</a:t>
            </a:r>
            <a:endParaRPr lang="en-US" dirty="0"/>
          </a:p>
        </p:txBody>
      </p:sp>
      <p:sp>
        <p:nvSpPr>
          <p:cNvPr id="4" name="Slide Number Placeholder 3"/>
          <p:cNvSpPr>
            <a:spLocks noGrp="1"/>
          </p:cNvSpPr>
          <p:nvPr>
            <p:ph type="sldNum" sz="quarter" idx="12"/>
          </p:nvPr>
        </p:nvSpPr>
        <p:spPr/>
        <p:txBody>
          <a:bodyPr/>
          <a:lstStyle/>
          <a:p>
            <a:fld id="{2CF4AA75-1AE0-4593-99DD-33F3F40BED72}" type="slidenum">
              <a:rPr lang="en-US" smtClean="0"/>
              <a:pPr/>
              <a:t>78</a:t>
            </a:fld>
            <a:endParaRPr lang="en-US"/>
          </a:p>
        </p:txBody>
      </p:sp>
      <p:pic>
        <p:nvPicPr>
          <p:cNvPr id="259075" name="Picture 3"/>
          <p:cNvPicPr>
            <a:picLocks noChangeAspect="1" noChangeArrowheads="1"/>
          </p:cNvPicPr>
          <p:nvPr/>
        </p:nvPicPr>
        <p:blipFill>
          <a:blip r:embed="rId2" cstate="print"/>
          <a:srcRect/>
          <a:stretch>
            <a:fillRect/>
          </a:stretch>
        </p:blipFill>
        <p:spPr bwMode="auto">
          <a:xfrm>
            <a:off x="142875" y="2023884"/>
            <a:ext cx="8848725" cy="36149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Comparison with TCM-like Clustering</a:t>
            </a:r>
            <a:endParaRPr lang="en-US" dirty="0"/>
          </a:p>
        </p:txBody>
      </p:sp>
      <p:sp>
        <p:nvSpPr>
          <p:cNvPr id="4" name="Slide Number Placeholder 3"/>
          <p:cNvSpPr>
            <a:spLocks noGrp="1"/>
          </p:cNvSpPr>
          <p:nvPr>
            <p:ph type="sldNum" sz="quarter" idx="12"/>
          </p:nvPr>
        </p:nvSpPr>
        <p:spPr/>
        <p:txBody>
          <a:bodyPr/>
          <a:lstStyle/>
          <a:p>
            <a:fld id="{2CF4AA75-1AE0-4593-99DD-33F3F40BED72}" type="slidenum">
              <a:rPr lang="en-US" smtClean="0"/>
              <a:pPr/>
              <a:t>79</a:t>
            </a:fld>
            <a:endParaRPr lang="en-US"/>
          </a:p>
        </p:txBody>
      </p:sp>
      <p:pic>
        <p:nvPicPr>
          <p:cNvPr id="261122" name="Picture 2"/>
          <p:cNvPicPr>
            <a:picLocks noChangeAspect="1" noChangeArrowheads="1"/>
          </p:cNvPicPr>
          <p:nvPr/>
        </p:nvPicPr>
        <p:blipFill>
          <a:blip r:embed="rId2" cstate="print"/>
          <a:srcRect/>
          <a:stretch>
            <a:fillRect/>
          </a:stretch>
        </p:blipFill>
        <p:spPr bwMode="auto">
          <a:xfrm>
            <a:off x="0" y="2209800"/>
            <a:ext cx="4467225" cy="3305175"/>
          </a:xfrm>
          <a:prstGeom prst="rect">
            <a:avLst/>
          </a:prstGeom>
          <a:noFill/>
          <a:ln w="9525">
            <a:noFill/>
            <a:miter lim="800000"/>
            <a:headEnd/>
            <a:tailEnd/>
          </a:ln>
        </p:spPr>
      </p:pic>
      <p:pic>
        <p:nvPicPr>
          <p:cNvPr id="261123" name="Picture 3"/>
          <p:cNvPicPr>
            <a:picLocks noChangeAspect="1" noChangeArrowheads="1"/>
          </p:cNvPicPr>
          <p:nvPr/>
        </p:nvPicPr>
        <p:blipFill>
          <a:blip r:embed="rId3" cstate="print"/>
          <a:srcRect/>
          <a:stretch>
            <a:fillRect/>
          </a:stretch>
        </p:blipFill>
        <p:spPr bwMode="auto">
          <a:xfrm>
            <a:off x="4343400" y="2281237"/>
            <a:ext cx="4324350" cy="32760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Rounded Rectangle 510"/>
          <p:cNvSpPr/>
          <p:nvPr/>
        </p:nvSpPr>
        <p:spPr>
          <a:xfrm>
            <a:off x="4038600" y="1996159"/>
            <a:ext cx="1757536" cy="2158753"/>
          </a:xfrm>
          <a:prstGeom prst="roundRect">
            <a:avLst/>
          </a:prstGeom>
          <a:solidFill>
            <a:srgbClr val="FF0000">
              <a:alpha val="2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512" name="Straight Connector 511"/>
          <p:cNvCxnSpPr>
            <a:stCxn id="516" idx="2"/>
            <a:endCxn id="559" idx="2"/>
          </p:cNvCxnSpPr>
          <p:nvPr/>
        </p:nvCxnSpPr>
        <p:spPr>
          <a:xfrm rot="5400000">
            <a:off x="6017830" y="2133642"/>
            <a:ext cx="381000" cy="2594741"/>
          </a:xfrm>
          <a:prstGeom prst="line">
            <a:avLst/>
          </a:prstGeom>
          <a:noFill/>
          <a:ln w="12700" cap="flat" cmpd="sng" algn="ctr">
            <a:solidFill>
              <a:sysClr val="windowText" lastClr="000000"/>
            </a:solidFill>
            <a:prstDash val="solid"/>
          </a:ln>
          <a:effectLst/>
        </p:spPr>
      </p:cxnSp>
      <p:cxnSp>
        <p:nvCxnSpPr>
          <p:cNvPr id="513" name="Straight Connector 512"/>
          <p:cNvCxnSpPr>
            <a:stCxn id="549" idx="2"/>
            <a:endCxn id="527" idx="2"/>
          </p:cNvCxnSpPr>
          <p:nvPr/>
        </p:nvCxnSpPr>
        <p:spPr>
          <a:xfrm rot="5400000" flipH="1">
            <a:off x="6173344" y="4537056"/>
            <a:ext cx="204822" cy="2536090"/>
          </a:xfrm>
          <a:prstGeom prst="line">
            <a:avLst/>
          </a:prstGeom>
          <a:noFill/>
          <a:ln w="12700" cap="flat" cmpd="sng" algn="ctr">
            <a:solidFill>
              <a:sysClr val="windowText" lastClr="000000"/>
            </a:solidFill>
            <a:prstDash val="solid"/>
          </a:ln>
          <a:effectLst/>
        </p:spPr>
      </p:cxnSp>
      <p:cxnSp>
        <p:nvCxnSpPr>
          <p:cNvPr id="514" name="Straight Connector 513"/>
          <p:cNvCxnSpPr>
            <a:stCxn id="549" idx="0"/>
            <a:endCxn id="527" idx="0"/>
          </p:cNvCxnSpPr>
          <p:nvPr/>
        </p:nvCxnSpPr>
        <p:spPr>
          <a:xfrm rot="16200000" flipH="1" flipV="1">
            <a:off x="5818555" y="2810667"/>
            <a:ext cx="914400" cy="2536090"/>
          </a:xfrm>
          <a:prstGeom prst="line">
            <a:avLst/>
          </a:prstGeom>
          <a:noFill/>
          <a:ln w="12700" cap="flat" cmpd="sng" algn="ctr">
            <a:solidFill>
              <a:sysClr val="windowText" lastClr="000000"/>
            </a:solidFill>
            <a:prstDash val="solid"/>
          </a:ln>
          <a:effectLst/>
        </p:spPr>
      </p:cxnSp>
      <p:cxnSp>
        <p:nvCxnSpPr>
          <p:cNvPr id="515" name="Straight Connector 514"/>
          <p:cNvCxnSpPr>
            <a:stCxn id="516" idx="0"/>
            <a:endCxn id="559" idx="0"/>
          </p:cNvCxnSpPr>
          <p:nvPr/>
        </p:nvCxnSpPr>
        <p:spPr>
          <a:xfrm rot="16200000" flipH="1" flipV="1">
            <a:off x="5552683" y="922388"/>
            <a:ext cx="1311294" cy="2594741"/>
          </a:xfrm>
          <a:prstGeom prst="line">
            <a:avLst/>
          </a:prstGeom>
          <a:noFill/>
          <a:ln w="12700" cap="flat" cmpd="sng" algn="ctr">
            <a:solidFill>
              <a:sysClr val="windowText" lastClr="000000"/>
            </a:solidFill>
            <a:prstDash val="solid"/>
          </a:ln>
          <a:effectLst/>
        </p:spPr>
      </p:cxnSp>
      <p:sp>
        <p:nvSpPr>
          <p:cNvPr id="516" name="Rounded Rectangle 515"/>
          <p:cNvSpPr/>
          <p:nvPr/>
        </p:nvSpPr>
        <p:spPr>
          <a:xfrm>
            <a:off x="6781800" y="1564112"/>
            <a:ext cx="1447800" cy="1676400"/>
          </a:xfrm>
          <a:prstGeom prst="roundRect">
            <a:avLst/>
          </a:prstGeom>
          <a:solidFill>
            <a:sysClr val="window" lastClr="FFFFFF">
              <a:lumMod val="95000"/>
            </a:sysClr>
          </a:solidFill>
          <a:ln w="190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17" name="Rectangle 516"/>
          <p:cNvSpPr/>
          <p:nvPr/>
        </p:nvSpPr>
        <p:spPr>
          <a:xfrm>
            <a:off x="740510" y="2959489"/>
            <a:ext cx="2463338" cy="2349038"/>
          </a:xfrm>
          <a:prstGeom prst="rect">
            <a:avLst/>
          </a:prstGeom>
          <a:solidFill>
            <a:sysClr val="window" lastClr="FFFFFF">
              <a:lumMod val="85000"/>
            </a:sysClr>
          </a:solidFill>
          <a:ln w="25400" cap="flat" cmpd="sng" algn="ctr">
            <a:no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18" name="Rounded Rectangle 517"/>
          <p:cNvSpPr/>
          <p:nvPr/>
        </p:nvSpPr>
        <p:spPr>
          <a:xfrm>
            <a:off x="1578710" y="4121573"/>
            <a:ext cx="457200" cy="109539"/>
          </a:xfrm>
          <a:prstGeom prst="roundRect">
            <a:avLst/>
          </a:prstGeom>
          <a:solidFill>
            <a:srgbClr val="4F81BD">
              <a:lumMod val="75000"/>
            </a:srgbClr>
          </a:solidFill>
          <a:ln w="25400" cap="flat" cmpd="sng" algn="ctr">
            <a:solidFill>
              <a:srgbClr val="4F81B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latin typeface="Calibri"/>
                <a:ea typeface="+mn-ea"/>
                <a:cs typeface="+mn-cs"/>
              </a:rPr>
              <a:t>thread</a:t>
            </a: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19" name="TextBox 518"/>
          <p:cNvSpPr txBox="1"/>
          <p:nvPr/>
        </p:nvSpPr>
        <p:spPr>
          <a:xfrm>
            <a:off x="822960" y="4612112"/>
            <a:ext cx="2514600" cy="307777"/>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ysClr val="windowText" lastClr="000000">
                    <a:lumMod val="85000"/>
                    <a:lumOff val="15000"/>
                  </a:sysClr>
                </a:solidFill>
                <a:effectLst/>
                <a:uLnTx/>
                <a:uFillTx/>
              </a:rPr>
              <a:t>Threads in the system</a:t>
            </a:r>
            <a:endParaRPr kumimoji="0" lang="en-US" sz="2000" b="1" i="0" u="none" strike="noStrike" kern="0" cap="none" spc="0" normalizeH="0" baseline="0" noProof="0" dirty="0">
              <a:ln>
                <a:noFill/>
              </a:ln>
              <a:solidFill>
                <a:sysClr val="windowText" lastClr="000000">
                  <a:lumMod val="85000"/>
                  <a:lumOff val="15000"/>
                </a:sysClr>
              </a:solidFill>
              <a:effectLst/>
              <a:uLnTx/>
              <a:uFillTx/>
            </a:endParaRPr>
          </a:p>
        </p:txBody>
      </p:sp>
      <p:sp>
        <p:nvSpPr>
          <p:cNvPr id="520" name="Rounded Rectangle 519"/>
          <p:cNvSpPr/>
          <p:nvPr/>
        </p:nvSpPr>
        <p:spPr>
          <a:xfrm>
            <a:off x="2188310" y="4002512"/>
            <a:ext cx="838200" cy="533400"/>
          </a:xfrm>
          <a:prstGeom prst="roundRect">
            <a:avLst/>
          </a:prstGeom>
          <a:solidFill>
            <a:srgbClr val="C0504D">
              <a:lumMod val="75000"/>
            </a:srgbClr>
          </a:solidFill>
          <a:ln w="25400" cap="flat" cmpd="sng" algn="ctr">
            <a:solidFill>
              <a:srgbClr val="C0504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ysClr val="window" lastClr="FFFFFF"/>
                </a:solidFill>
                <a:effectLst/>
                <a:uLnTx/>
                <a:uFillTx/>
                <a:latin typeface="Calibri"/>
                <a:ea typeface="+mn-ea"/>
                <a:cs typeface="+mn-cs"/>
              </a:rPr>
              <a:t>thread</a:t>
            </a:r>
            <a:endParaRPr kumimoji="0" lang="en-US" sz="16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21" name="Rounded Rectangle 520"/>
          <p:cNvSpPr/>
          <p:nvPr/>
        </p:nvSpPr>
        <p:spPr>
          <a:xfrm>
            <a:off x="1162772" y="3198641"/>
            <a:ext cx="457200" cy="109539"/>
          </a:xfrm>
          <a:prstGeom prst="roundRect">
            <a:avLst/>
          </a:prstGeom>
          <a:solidFill>
            <a:srgbClr val="4F81BD">
              <a:lumMod val="75000"/>
            </a:srgbClr>
          </a:solidFill>
          <a:ln w="25400" cap="flat" cmpd="sng" algn="ctr">
            <a:solidFill>
              <a:srgbClr val="4F81B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latin typeface="Calibri"/>
                <a:ea typeface="+mn-ea"/>
                <a:cs typeface="+mn-cs"/>
              </a:rPr>
              <a:t>thread</a:t>
            </a: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22" name="Rounded Rectangle 521"/>
          <p:cNvSpPr/>
          <p:nvPr/>
        </p:nvSpPr>
        <p:spPr>
          <a:xfrm>
            <a:off x="892910" y="3419879"/>
            <a:ext cx="838200" cy="533400"/>
          </a:xfrm>
          <a:prstGeom prst="roundRect">
            <a:avLst/>
          </a:prstGeom>
          <a:solidFill>
            <a:srgbClr val="C0504D">
              <a:lumMod val="75000"/>
            </a:srgbClr>
          </a:solidFill>
          <a:ln w="25400" cap="flat" cmpd="sng" algn="ctr">
            <a:solidFill>
              <a:srgbClr val="C0504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ysClr val="window" lastClr="FFFFFF"/>
                </a:solidFill>
                <a:effectLst/>
                <a:uLnTx/>
                <a:uFillTx/>
                <a:latin typeface="Calibri"/>
                <a:ea typeface="+mn-ea"/>
                <a:cs typeface="+mn-cs"/>
              </a:rPr>
              <a:t>thread</a:t>
            </a:r>
            <a:endParaRPr kumimoji="0" lang="en-US" sz="16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23" name="Rounded Rectangle 522"/>
          <p:cNvSpPr/>
          <p:nvPr/>
        </p:nvSpPr>
        <p:spPr>
          <a:xfrm>
            <a:off x="2035910" y="3088112"/>
            <a:ext cx="838200" cy="533400"/>
          </a:xfrm>
          <a:prstGeom prst="roundRect">
            <a:avLst/>
          </a:prstGeom>
          <a:solidFill>
            <a:srgbClr val="C0504D">
              <a:lumMod val="75000"/>
            </a:srgbClr>
          </a:solidFill>
          <a:ln w="25400" cap="flat" cmpd="sng" algn="ctr">
            <a:solidFill>
              <a:srgbClr val="C0504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ysClr val="window" lastClr="FFFFFF"/>
                </a:solidFill>
                <a:effectLst/>
                <a:uLnTx/>
                <a:uFillTx/>
                <a:latin typeface="Calibri"/>
                <a:ea typeface="+mn-ea"/>
                <a:cs typeface="+mn-cs"/>
              </a:rPr>
              <a:t>thread</a:t>
            </a:r>
            <a:endParaRPr kumimoji="0" lang="en-US" sz="16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24" name="Rounded Rectangle 523"/>
          <p:cNvSpPr/>
          <p:nvPr/>
        </p:nvSpPr>
        <p:spPr>
          <a:xfrm>
            <a:off x="2188310" y="3773912"/>
            <a:ext cx="457200" cy="109539"/>
          </a:xfrm>
          <a:prstGeom prst="roundRect">
            <a:avLst/>
          </a:prstGeom>
          <a:solidFill>
            <a:srgbClr val="4F81BD">
              <a:lumMod val="75000"/>
            </a:srgbClr>
          </a:solidFill>
          <a:ln w="25400" cap="flat" cmpd="sng" algn="ctr">
            <a:solidFill>
              <a:srgbClr val="4F81B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latin typeface="Calibri"/>
                <a:ea typeface="+mn-ea"/>
                <a:cs typeface="+mn-cs"/>
              </a:rPr>
              <a:t>thread</a:t>
            </a: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25" name="Rounded Rectangle 524"/>
          <p:cNvSpPr/>
          <p:nvPr/>
        </p:nvSpPr>
        <p:spPr>
          <a:xfrm>
            <a:off x="981781" y="4316834"/>
            <a:ext cx="457200" cy="109539"/>
          </a:xfrm>
          <a:prstGeom prst="roundRect">
            <a:avLst/>
          </a:prstGeom>
          <a:solidFill>
            <a:srgbClr val="4F81BD">
              <a:lumMod val="75000"/>
            </a:srgbClr>
          </a:solidFill>
          <a:ln w="25400" cap="flat" cmpd="sng" algn="ctr">
            <a:solidFill>
              <a:srgbClr val="4F81B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latin typeface="Calibri"/>
                <a:ea typeface="+mn-ea"/>
                <a:cs typeface="+mn-cs"/>
              </a:rPr>
              <a:t>thread</a:t>
            </a: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grpSp>
        <p:nvGrpSpPr>
          <p:cNvPr id="2" name="Group 525"/>
          <p:cNvGrpSpPr/>
          <p:nvPr/>
        </p:nvGrpSpPr>
        <p:grpSpPr>
          <a:xfrm>
            <a:off x="4093310" y="4535912"/>
            <a:ext cx="1828800" cy="1166778"/>
            <a:chOff x="3581400" y="4167223"/>
            <a:chExt cx="1828800" cy="1166778"/>
          </a:xfrm>
        </p:grpSpPr>
        <p:sp>
          <p:nvSpPr>
            <p:cNvPr id="527" name="Rectangle 526"/>
            <p:cNvSpPr/>
            <p:nvPr/>
          </p:nvSpPr>
          <p:spPr>
            <a:xfrm>
              <a:off x="3581400" y="4167223"/>
              <a:ext cx="1828800" cy="1166778"/>
            </a:xfrm>
            <a:prstGeom prst="rect">
              <a:avLst/>
            </a:prstGeom>
            <a:noFill/>
            <a:ln w="38100" cap="flat" cmpd="sng" algn="ctr">
              <a:solidFill>
                <a:srgbClr val="C0504D">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28" name="Rounded Rectangle 527"/>
            <p:cNvSpPr/>
            <p:nvPr/>
          </p:nvSpPr>
          <p:spPr>
            <a:xfrm>
              <a:off x="3697956" y="4267200"/>
              <a:ext cx="707290" cy="401749"/>
            </a:xfrm>
            <a:prstGeom prst="roundRect">
              <a:avLst/>
            </a:prstGeom>
            <a:solidFill>
              <a:srgbClr val="C0504D">
                <a:lumMod val="75000"/>
              </a:srgbClr>
            </a:solidFill>
            <a:ln w="25400" cap="flat" cmpd="sng" algn="ctr">
              <a:solidFill>
                <a:srgbClr val="C0504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29" name="Rounded Rectangle 528"/>
            <p:cNvSpPr/>
            <p:nvPr/>
          </p:nvSpPr>
          <p:spPr>
            <a:xfrm>
              <a:off x="4572000" y="4398851"/>
              <a:ext cx="707290" cy="401749"/>
            </a:xfrm>
            <a:prstGeom prst="roundRect">
              <a:avLst/>
            </a:prstGeom>
            <a:solidFill>
              <a:srgbClr val="C0504D">
                <a:lumMod val="75000"/>
              </a:srgbClr>
            </a:solidFill>
            <a:ln w="25400" cap="flat" cmpd="sng" algn="ctr">
              <a:solidFill>
                <a:srgbClr val="C0504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30" name="Rounded Rectangle 529"/>
            <p:cNvSpPr/>
            <p:nvPr/>
          </p:nvSpPr>
          <p:spPr>
            <a:xfrm>
              <a:off x="3810000" y="4818890"/>
              <a:ext cx="707290" cy="401749"/>
            </a:xfrm>
            <a:prstGeom prst="roundRect">
              <a:avLst/>
            </a:prstGeom>
            <a:solidFill>
              <a:srgbClr val="C0504D">
                <a:lumMod val="75000"/>
              </a:srgbClr>
            </a:solidFill>
            <a:ln w="25400" cap="flat" cmpd="sng" algn="ctr">
              <a:solidFill>
                <a:srgbClr val="C0504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 lastClr="FFFFFF"/>
                </a:solidFill>
                <a:effectLst/>
                <a:uLnTx/>
                <a:uFillTx/>
                <a:latin typeface="Calibri"/>
                <a:ea typeface="+mn-ea"/>
                <a:cs typeface="+mn-cs"/>
              </a:endParaRPr>
            </a:p>
          </p:txBody>
        </p:sp>
      </p:grpSp>
      <p:sp>
        <p:nvSpPr>
          <p:cNvPr id="531" name="TextBox 530"/>
          <p:cNvSpPr txBox="1"/>
          <p:nvPr/>
        </p:nvSpPr>
        <p:spPr>
          <a:xfrm>
            <a:off x="4108550" y="2068167"/>
            <a:ext cx="1600200" cy="498598"/>
          </a:xfrm>
          <a:prstGeom prst="rect">
            <a:avLst/>
          </a:prstGeom>
          <a:noFill/>
        </p:spPr>
        <p:txBody>
          <a:bodyPr wrap="square" lIns="0" tIns="0" rIns="0" bIns="0"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4F81BD">
                    <a:lumMod val="75000"/>
                  </a:srgbClr>
                </a:solidFill>
                <a:effectLst/>
                <a:uLnTx/>
                <a:uFillTx/>
              </a:rPr>
              <a:t>Non-intensive </a:t>
            </a:r>
          </a:p>
          <a:p>
            <a:pPr marL="0" marR="0" lvl="0" indent="0" algn="ctr" defTabSz="914400" eaLnBrk="1" fontAlgn="auto" latinLnBrk="0" hangingPunct="1">
              <a:lnSpc>
                <a:spcPct val="8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4F81BD">
                    <a:lumMod val="75000"/>
                  </a:srgbClr>
                </a:solidFill>
                <a:effectLst/>
                <a:uLnTx/>
                <a:uFillTx/>
              </a:rPr>
              <a:t>cluster</a:t>
            </a:r>
            <a:endParaRPr kumimoji="0" lang="en-US" sz="2000" b="1" i="0" u="none" strike="noStrike" kern="0" cap="none" spc="0" normalizeH="0" baseline="0" noProof="0" dirty="0">
              <a:ln>
                <a:noFill/>
              </a:ln>
              <a:solidFill>
                <a:srgbClr val="4F81BD">
                  <a:lumMod val="75000"/>
                </a:srgbClr>
              </a:solidFill>
              <a:effectLst/>
              <a:uLnTx/>
              <a:uFillTx/>
            </a:endParaRPr>
          </a:p>
        </p:txBody>
      </p:sp>
      <p:sp>
        <p:nvSpPr>
          <p:cNvPr id="532" name="TextBox 531"/>
          <p:cNvSpPr txBox="1"/>
          <p:nvPr/>
        </p:nvSpPr>
        <p:spPr>
          <a:xfrm>
            <a:off x="3962400" y="5807535"/>
            <a:ext cx="2133600" cy="517065"/>
          </a:xfrm>
          <a:prstGeom prst="rect">
            <a:avLst/>
          </a:prstGeom>
          <a:noFill/>
        </p:spPr>
        <p:txBody>
          <a:bodyPr wrap="square" lIns="0" tIns="0" rIns="0" bIns="0"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2100" b="1" i="0" u="none" strike="noStrike" kern="0" cap="none" spc="0" normalizeH="0" baseline="0" noProof="0" dirty="0" smtClean="0">
                <a:ln>
                  <a:noFill/>
                </a:ln>
                <a:solidFill>
                  <a:srgbClr val="C0504D">
                    <a:lumMod val="75000"/>
                  </a:srgbClr>
                </a:solidFill>
                <a:effectLst/>
                <a:uLnTx/>
                <a:uFillTx/>
              </a:rPr>
              <a:t>Intensive cluster</a:t>
            </a:r>
            <a:endParaRPr kumimoji="0" lang="en-US" sz="2100" b="1" i="0" u="none" strike="noStrike" kern="0" cap="none" spc="0" normalizeH="0" baseline="0" noProof="0" dirty="0">
              <a:ln>
                <a:noFill/>
              </a:ln>
              <a:solidFill>
                <a:srgbClr val="C0504D">
                  <a:lumMod val="75000"/>
                </a:srgbClr>
              </a:solidFill>
              <a:effectLst/>
              <a:uLnTx/>
              <a:uFillTx/>
            </a:endParaRPr>
          </a:p>
        </p:txBody>
      </p:sp>
      <p:sp>
        <p:nvSpPr>
          <p:cNvPr id="533" name="Right Arrow 532"/>
          <p:cNvSpPr/>
          <p:nvPr/>
        </p:nvSpPr>
        <p:spPr>
          <a:xfrm rot="18900000">
            <a:off x="3426000" y="3298222"/>
            <a:ext cx="457200" cy="457200"/>
          </a:xfrm>
          <a:prstGeom prst="rightArrow">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34" name="Rounded Rectangle 533"/>
          <p:cNvSpPr/>
          <p:nvPr/>
        </p:nvSpPr>
        <p:spPr>
          <a:xfrm>
            <a:off x="892910" y="3419879"/>
            <a:ext cx="838200" cy="533400"/>
          </a:xfrm>
          <a:prstGeom prst="roundRect">
            <a:avLst/>
          </a:prstGeom>
          <a:solidFill>
            <a:srgbClr val="4F81BD">
              <a:lumMod val="75000"/>
            </a:srgbClr>
          </a:solidFill>
          <a:ln w="25400" cap="flat" cmpd="sng" algn="ctr">
            <a:solidFill>
              <a:srgbClr val="4F81B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ysClr val="window" lastClr="FFFFFF"/>
                </a:solidFill>
                <a:effectLst/>
                <a:uLnTx/>
                <a:uFillTx/>
                <a:latin typeface="Calibri"/>
                <a:ea typeface="+mn-ea"/>
                <a:cs typeface="+mn-cs"/>
              </a:rPr>
              <a:t>thread</a:t>
            </a:r>
            <a:endParaRPr kumimoji="0" lang="en-US" sz="16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35" name="Rounded Rectangle 534"/>
          <p:cNvSpPr/>
          <p:nvPr/>
        </p:nvSpPr>
        <p:spPr>
          <a:xfrm>
            <a:off x="2188310" y="4002512"/>
            <a:ext cx="838200" cy="533400"/>
          </a:xfrm>
          <a:prstGeom prst="roundRect">
            <a:avLst/>
          </a:prstGeom>
          <a:solidFill>
            <a:srgbClr val="4F81BD">
              <a:lumMod val="75000"/>
            </a:srgbClr>
          </a:solidFill>
          <a:ln w="25400" cap="flat" cmpd="sng" algn="ctr">
            <a:solidFill>
              <a:srgbClr val="4F81B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ysClr val="window" lastClr="FFFFFF"/>
                </a:solidFill>
                <a:effectLst/>
                <a:uLnTx/>
                <a:uFillTx/>
                <a:latin typeface="Calibri"/>
                <a:ea typeface="+mn-ea"/>
                <a:cs typeface="+mn-cs"/>
              </a:rPr>
              <a:t>thread</a:t>
            </a:r>
            <a:endParaRPr kumimoji="0" lang="en-US" sz="16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36" name="Rounded Rectangle 535"/>
          <p:cNvSpPr/>
          <p:nvPr/>
        </p:nvSpPr>
        <p:spPr>
          <a:xfrm>
            <a:off x="2035910" y="3088112"/>
            <a:ext cx="838200" cy="533400"/>
          </a:xfrm>
          <a:prstGeom prst="roundRect">
            <a:avLst/>
          </a:prstGeom>
          <a:solidFill>
            <a:srgbClr val="4F81BD">
              <a:lumMod val="75000"/>
            </a:srgbClr>
          </a:solidFill>
          <a:ln w="25400" cap="flat" cmpd="sng" algn="ctr">
            <a:solidFill>
              <a:srgbClr val="4F81B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ysClr val="window" lastClr="FFFFFF"/>
                </a:solidFill>
                <a:effectLst/>
                <a:uLnTx/>
                <a:uFillTx/>
                <a:latin typeface="Calibri"/>
                <a:ea typeface="+mn-ea"/>
                <a:cs typeface="+mn-cs"/>
              </a:rPr>
              <a:t>thread</a:t>
            </a:r>
            <a:endParaRPr kumimoji="0" lang="en-US" sz="16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37" name="TextBox 536"/>
          <p:cNvSpPr txBox="1"/>
          <p:nvPr/>
        </p:nvSpPr>
        <p:spPr>
          <a:xfrm>
            <a:off x="107246" y="2356199"/>
            <a:ext cx="3456642" cy="323165"/>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00" b="1" i="0" u="none" strike="noStrike" kern="0" cap="none" spc="0" normalizeH="0" baseline="0" noProof="0" dirty="0" smtClean="0">
                <a:ln>
                  <a:noFill/>
                </a:ln>
                <a:solidFill>
                  <a:srgbClr val="4F81BD">
                    <a:lumMod val="75000"/>
                  </a:srgbClr>
                </a:solidFill>
                <a:effectLst/>
                <a:uLnTx/>
                <a:uFillTx/>
              </a:rPr>
              <a:t>Memory-non-intensive </a:t>
            </a:r>
          </a:p>
        </p:txBody>
      </p:sp>
      <p:cxnSp>
        <p:nvCxnSpPr>
          <p:cNvPr id="538" name="Curved Connector 537"/>
          <p:cNvCxnSpPr>
            <a:stCxn id="521" idx="0"/>
          </p:cNvCxnSpPr>
          <p:nvPr/>
        </p:nvCxnSpPr>
        <p:spPr>
          <a:xfrm rot="5400000" flipH="1" flipV="1">
            <a:off x="1372333" y="2735278"/>
            <a:ext cx="482402" cy="444324"/>
          </a:xfrm>
          <a:prstGeom prst="curvedConnector3">
            <a:avLst>
              <a:gd name="adj1" fmla="val 50000"/>
            </a:avLst>
          </a:prstGeom>
          <a:noFill/>
          <a:ln w="19050" cap="flat" cmpd="sng" algn="ctr">
            <a:solidFill>
              <a:srgbClr val="4F81BD">
                <a:lumMod val="75000"/>
              </a:srgbClr>
            </a:solidFill>
            <a:prstDash val="solid"/>
            <a:tailEnd type="triangle"/>
          </a:ln>
          <a:effectLst/>
        </p:spPr>
      </p:cxnSp>
      <p:cxnSp>
        <p:nvCxnSpPr>
          <p:cNvPr id="539" name="Curved Connector 538"/>
          <p:cNvCxnSpPr>
            <a:stCxn id="535" idx="2"/>
            <a:endCxn id="540" idx="0"/>
          </p:cNvCxnSpPr>
          <p:nvPr/>
        </p:nvCxnSpPr>
        <p:spPr>
          <a:xfrm rot="5400000">
            <a:off x="1833168" y="4597000"/>
            <a:ext cx="835331" cy="713155"/>
          </a:xfrm>
          <a:prstGeom prst="curvedConnector3">
            <a:avLst>
              <a:gd name="adj1" fmla="val 50000"/>
            </a:avLst>
          </a:prstGeom>
          <a:noFill/>
          <a:ln w="19050" cap="flat" cmpd="sng" algn="ctr">
            <a:solidFill>
              <a:srgbClr val="C0504D">
                <a:lumMod val="75000"/>
              </a:srgbClr>
            </a:solidFill>
            <a:prstDash val="solid"/>
            <a:tailEnd type="triangle"/>
          </a:ln>
          <a:effectLst/>
        </p:spPr>
      </p:cxnSp>
      <p:sp>
        <p:nvSpPr>
          <p:cNvPr id="540" name="TextBox 539"/>
          <p:cNvSpPr txBox="1"/>
          <p:nvPr/>
        </p:nvSpPr>
        <p:spPr>
          <a:xfrm>
            <a:off x="609600" y="5371243"/>
            <a:ext cx="2569310" cy="369332"/>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00" b="1" i="0" u="none" strike="noStrike" kern="0" cap="none" spc="0" normalizeH="0" baseline="0" noProof="0" dirty="0" smtClean="0">
                <a:ln>
                  <a:noFill/>
                </a:ln>
                <a:solidFill>
                  <a:srgbClr val="C0504D">
                    <a:lumMod val="75000"/>
                  </a:srgbClr>
                </a:solidFill>
                <a:effectLst/>
                <a:uLnTx/>
                <a:uFillTx/>
              </a:rPr>
              <a:t>Memory-intensive</a:t>
            </a:r>
            <a:r>
              <a:rPr kumimoji="0" lang="en-US" sz="2400" b="1" i="0" u="none" strike="noStrike" kern="0" cap="none" spc="0" normalizeH="0" baseline="0" noProof="0" dirty="0" smtClean="0">
                <a:ln>
                  <a:noFill/>
                </a:ln>
                <a:solidFill>
                  <a:srgbClr val="C0504D">
                    <a:lumMod val="75000"/>
                  </a:srgbClr>
                </a:solidFill>
                <a:effectLst/>
                <a:uLnTx/>
                <a:uFillTx/>
              </a:rPr>
              <a:t> </a:t>
            </a:r>
          </a:p>
        </p:txBody>
      </p:sp>
      <p:sp>
        <p:nvSpPr>
          <p:cNvPr id="541" name="Right Arrow 540"/>
          <p:cNvSpPr/>
          <p:nvPr/>
        </p:nvSpPr>
        <p:spPr>
          <a:xfrm rot="2700000">
            <a:off x="3426000" y="4136422"/>
            <a:ext cx="457200" cy="457200"/>
          </a:xfrm>
          <a:prstGeom prst="rightArrow">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42" name="Rectangle 541"/>
          <p:cNvSpPr/>
          <p:nvPr/>
        </p:nvSpPr>
        <p:spPr>
          <a:xfrm>
            <a:off x="4110849" y="3773912"/>
            <a:ext cx="1656224" cy="363176"/>
          </a:xfrm>
          <a:prstGeom prst="rect">
            <a:avLst/>
          </a:prstGeom>
        </p:spPr>
        <p:txBody>
          <a:bodyPr wrap="none">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2200" b="1" i="1" u="none" strike="noStrike" kern="0" cap="none" spc="0" normalizeH="0" baseline="0" noProof="0" dirty="0" smtClean="0">
                <a:ln>
                  <a:noFill/>
                </a:ln>
                <a:solidFill>
                  <a:srgbClr val="FF0000"/>
                </a:solidFill>
                <a:effectLst/>
                <a:uLnTx/>
                <a:uFillTx/>
              </a:rPr>
              <a:t>Prioritized</a:t>
            </a:r>
            <a:endParaRPr kumimoji="0" lang="en-US" sz="2200" b="1" i="1" u="none" strike="noStrike" kern="0" cap="none" spc="0" normalizeH="0" baseline="0" noProof="0" dirty="0">
              <a:ln>
                <a:noFill/>
              </a:ln>
              <a:solidFill>
                <a:srgbClr val="FF0000"/>
              </a:solidFill>
              <a:effectLst/>
              <a:uLnTx/>
              <a:uFillTx/>
            </a:endParaRPr>
          </a:p>
        </p:txBody>
      </p:sp>
      <p:sp>
        <p:nvSpPr>
          <p:cNvPr id="543" name="Rounded Rectangle 542"/>
          <p:cNvSpPr/>
          <p:nvPr/>
        </p:nvSpPr>
        <p:spPr>
          <a:xfrm>
            <a:off x="7586589" y="2232442"/>
            <a:ext cx="232117" cy="57155"/>
          </a:xfrm>
          <a:prstGeom prst="roundRect">
            <a:avLst/>
          </a:prstGeom>
          <a:solidFill>
            <a:srgbClr val="4F81BD">
              <a:lumMod val="75000"/>
            </a:srgbClr>
          </a:solidFill>
          <a:ln w="25400" cap="flat" cmpd="sng" algn="ctr">
            <a:solidFill>
              <a:srgbClr val="4F81B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44" name="Rounded Rectangle 543"/>
          <p:cNvSpPr/>
          <p:nvPr/>
        </p:nvSpPr>
        <p:spPr>
          <a:xfrm>
            <a:off x="7563143" y="2405045"/>
            <a:ext cx="279009" cy="93528"/>
          </a:xfrm>
          <a:prstGeom prst="roundRect">
            <a:avLst/>
          </a:prstGeom>
          <a:solidFill>
            <a:srgbClr val="4F81BD">
              <a:lumMod val="75000"/>
            </a:srgbClr>
          </a:solidFill>
          <a:ln w="25400" cap="flat" cmpd="sng" algn="ctr">
            <a:solidFill>
              <a:srgbClr val="4F81B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45" name="Rounded Rectangle 544"/>
          <p:cNvSpPr/>
          <p:nvPr/>
        </p:nvSpPr>
        <p:spPr>
          <a:xfrm>
            <a:off x="7525043" y="2614021"/>
            <a:ext cx="355209" cy="130042"/>
          </a:xfrm>
          <a:prstGeom prst="roundRect">
            <a:avLst/>
          </a:prstGeom>
          <a:solidFill>
            <a:srgbClr val="4F81BD">
              <a:lumMod val="75000"/>
            </a:srgbClr>
          </a:solidFill>
          <a:ln w="25400" cap="flat" cmpd="sng" algn="ctr">
            <a:solidFill>
              <a:srgbClr val="4F81B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46" name="Rounded Rectangle 545"/>
          <p:cNvSpPr/>
          <p:nvPr/>
        </p:nvSpPr>
        <p:spPr>
          <a:xfrm>
            <a:off x="7480495" y="2859511"/>
            <a:ext cx="444305" cy="166693"/>
          </a:xfrm>
          <a:prstGeom prst="roundRect">
            <a:avLst/>
          </a:prstGeom>
          <a:solidFill>
            <a:srgbClr val="4F81BD">
              <a:lumMod val="75000"/>
            </a:srgbClr>
          </a:solidFill>
          <a:ln w="25400" cap="flat" cmpd="sng" algn="ctr">
            <a:solidFill>
              <a:srgbClr val="4F81B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547" name="Straight Arrow Connector 546"/>
          <p:cNvCxnSpPr/>
          <p:nvPr/>
        </p:nvCxnSpPr>
        <p:spPr>
          <a:xfrm rot="5400000" flipH="1" flipV="1">
            <a:off x="6785137" y="2592811"/>
            <a:ext cx="990600" cy="1"/>
          </a:xfrm>
          <a:prstGeom prst="straightConnector1">
            <a:avLst/>
          </a:prstGeom>
          <a:noFill/>
          <a:ln w="44450" cap="flat" cmpd="sng" algn="ctr">
            <a:solidFill>
              <a:sysClr val="windowText" lastClr="000000"/>
            </a:solidFill>
            <a:prstDash val="solid"/>
            <a:headEnd type="none" w="lg" len="lg"/>
            <a:tailEnd type="triangle" w="lg" len="lg"/>
          </a:ln>
          <a:effectLst/>
        </p:spPr>
      </p:cxnSp>
      <p:sp>
        <p:nvSpPr>
          <p:cNvPr id="548" name="TextBox 547"/>
          <p:cNvSpPr txBox="1"/>
          <p:nvPr/>
        </p:nvSpPr>
        <p:spPr>
          <a:xfrm>
            <a:off x="6885369" y="1632665"/>
            <a:ext cx="787831" cy="486287"/>
          </a:xfrm>
          <a:prstGeom prst="rect">
            <a:avLst/>
          </a:prstGeom>
          <a:noFill/>
        </p:spPr>
        <p:txBody>
          <a:bodyPr wrap="square" lIns="0" rIns="0"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600" b="0" i="1" u="none" strike="noStrike" kern="0" cap="none" spc="0" normalizeH="0" baseline="0" noProof="0" dirty="0" smtClean="0">
                <a:ln>
                  <a:noFill/>
                </a:ln>
                <a:solidFill>
                  <a:sysClr val="windowText" lastClr="000000"/>
                </a:solidFill>
                <a:effectLst/>
                <a:uLnTx/>
                <a:uFillTx/>
              </a:rPr>
              <a:t>higher</a:t>
            </a:r>
          </a:p>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600" b="0" i="1" u="none" strike="noStrike" kern="0" cap="none" spc="0" normalizeH="0" baseline="0" noProof="0" dirty="0" smtClean="0">
                <a:ln>
                  <a:noFill/>
                </a:ln>
                <a:solidFill>
                  <a:sysClr val="windowText" lastClr="000000"/>
                </a:solidFill>
                <a:effectLst/>
                <a:uLnTx/>
                <a:uFillTx/>
              </a:rPr>
              <a:t>priority</a:t>
            </a:r>
            <a:endParaRPr kumimoji="0" lang="en-US" sz="1600" b="0" i="1" u="none" strike="noStrike" kern="0" cap="none" spc="0" normalizeH="0" baseline="0" noProof="0" dirty="0">
              <a:ln>
                <a:noFill/>
              </a:ln>
              <a:solidFill>
                <a:sysClr val="windowText" lastClr="000000"/>
              </a:solidFill>
              <a:effectLst/>
              <a:uLnTx/>
              <a:uFillTx/>
            </a:endParaRPr>
          </a:p>
        </p:txBody>
      </p:sp>
      <p:sp>
        <p:nvSpPr>
          <p:cNvPr id="549" name="Rounded Rectangle 548"/>
          <p:cNvSpPr/>
          <p:nvPr/>
        </p:nvSpPr>
        <p:spPr>
          <a:xfrm>
            <a:off x="6629400" y="3621512"/>
            <a:ext cx="1828800" cy="2286000"/>
          </a:xfrm>
          <a:prstGeom prst="roundRect">
            <a:avLst/>
          </a:prstGeom>
          <a:solidFill>
            <a:sysClr val="window" lastClr="FFFFFF">
              <a:lumMod val="95000"/>
            </a:sysClr>
          </a:solidFill>
          <a:ln w="190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50" name="Rounded Rectangle 549"/>
          <p:cNvSpPr/>
          <p:nvPr/>
        </p:nvSpPr>
        <p:spPr>
          <a:xfrm>
            <a:off x="7522310" y="4307312"/>
            <a:ext cx="707290" cy="401749"/>
          </a:xfrm>
          <a:prstGeom prst="roundRect">
            <a:avLst/>
          </a:prstGeom>
          <a:solidFill>
            <a:srgbClr val="C0504D">
              <a:lumMod val="75000"/>
            </a:srgbClr>
          </a:solidFill>
          <a:ln w="25400" cap="flat" cmpd="sng" algn="ctr">
            <a:solidFill>
              <a:srgbClr val="C0504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51" name="Rounded Rectangle 550"/>
          <p:cNvSpPr/>
          <p:nvPr/>
        </p:nvSpPr>
        <p:spPr>
          <a:xfrm>
            <a:off x="7522315" y="4802612"/>
            <a:ext cx="707290" cy="401749"/>
          </a:xfrm>
          <a:prstGeom prst="roundRect">
            <a:avLst/>
          </a:prstGeom>
          <a:solidFill>
            <a:srgbClr val="C0504D">
              <a:lumMod val="75000"/>
            </a:srgbClr>
          </a:solidFill>
          <a:ln w="25400" cap="flat" cmpd="sng" algn="ctr">
            <a:solidFill>
              <a:srgbClr val="C0504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552" name="Straight Arrow Connector 551"/>
          <p:cNvCxnSpPr/>
          <p:nvPr/>
        </p:nvCxnSpPr>
        <p:spPr>
          <a:xfrm rot="16200000" flipV="1">
            <a:off x="6413069" y="4955012"/>
            <a:ext cx="1447802" cy="2"/>
          </a:xfrm>
          <a:prstGeom prst="straightConnector1">
            <a:avLst/>
          </a:prstGeom>
          <a:noFill/>
          <a:ln w="44450" cap="flat" cmpd="sng" algn="ctr">
            <a:solidFill>
              <a:sysClr val="windowText" lastClr="000000"/>
            </a:solidFill>
            <a:prstDash val="solid"/>
            <a:headEnd type="none" w="lg" len="lg"/>
            <a:tailEnd type="triangle" w="lg" len="lg"/>
          </a:ln>
          <a:effectLst/>
        </p:spPr>
      </p:cxnSp>
      <p:sp>
        <p:nvSpPr>
          <p:cNvPr id="553" name="TextBox 552"/>
          <p:cNvSpPr txBox="1"/>
          <p:nvPr/>
        </p:nvSpPr>
        <p:spPr>
          <a:xfrm>
            <a:off x="6741901" y="3755158"/>
            <a:ext cx="787831" cy="486287"/>
          </a:xfrm>
          <a:prstGeom prst="rect">
            <a:avLst/>
          </a:prstGeom>
          <a:noFill/>
        </p:spPr>
        <p:txBody>
          <a:bodyPr wrap="square" lIns="0" rIns="0"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600" b="0" i="1" u="none" strike="noStrike" kern="0" cap="none" spc="0" normalizeH="0" baseline="0" noProof="0" dirty="0" smtClean="0">
                <a:ln>
                  <a:noFill/>
                </a:ln>
                <a:solidFill>
                  <a:sysClr val="windowText" lastClr="000000"/>
                </a:solidFill>
                <a:effectLst/>
                <a:uLnTx/>
                <a:uFillTx/>
              </a:rPr>
              <a:t>higher</a:t>
            </a:r>
          </a:p>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600" b="0" i="1" u="none" strike="noStrike" kern="0" cap="none" spc="0" normalizeH="0" baseline="0" noProof="0" dirty="0" smtClean="0">
                <a:ln>
                  <a:noFill/>
                </a:ln>
                <a:solidFill>
                  <a:sysClr val="windowText" lastClr="000000"/>
                </a:solidFill>
                <a:effectLst/>
                <a:uLnTx/>
                <a:uFillTx/>
              </a:rPr>
              <a:t>priority</a:t>
            </a:r>
            <a:endParaRPr kumimoji="0" lang="en-US" sz="1600" b="0" i="1" u="none" strike="noStrike" kern="0" cap="none" spc="0" normalizeH="0" baseline="0" noProof="0" dirty="0">
              <a:ln>
                <a:noFill/>
              </a:ln>
              <a:solidFill>
                <a:sysClr val="windowText" lastClr="000000"/>
              </a:solidFill>
              <a:effectLst/>
              <a:uLnTx/>
              <a:uFillTx/>
            </a:endParaRPr>
          </a:p>
        </p:txBody>
      </p:sp>
      <p:sp>
        <p:nvSpPr>
          <p:cNvPr id="554" name="Rounded Rectangle 553"/>
          <p:cNvSpPr/>
          <p:nvPr/>
        </p:nvSpPr>
        <p:spPr>
          <a:xfrm>
            <a:off x="7522310" y="5297912"/>
            <a:ext cx="707290" cy="401749"/>
          </a:xfrm>
          <a:prstGeom prst="roundRect">
            <a:avLst/>
          </a:prstGeom>
          <a:solidFill>
            <a:srgbClr val="C0504D">
              <a:lumMod val="75000"/>
            </a:srgbClr>
          </a:solidFill>
          <a:ln w="25400" cap="flat" cmpd="sng" algn="ctr">
            <a:solidFill>
              <a:srgbClr val="C0504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55" name="Oval 554"/>
          <p:cNvSpPr/>
          <p:nvPr/>
        </p:nvSpPr>
        <p:spPr>
          <a:xfrm rot="16200000">
            <a:off x="6813118" y="4872030"/>
            <a:ext cx="1447800" cy="318363"/>
          </a:xfrm>
          <a:prstGeom prst="ellipse">
            <a:avLst/>
          </a:prstGeom>
          <a:noFill/>
          <a:ln w="317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556" name="Straight Arrow Connector 555"/>
          <p:cNvCxnSpPr/>
          <p:nvPr/>
        </p:nvCxnSpPr>
        <p:spPr>
          <a:xfrm rot="5400000">
            <a:off x="7353299" y="5031211"/>
            <a:ext cx="76200" cy="1"/>
          </a:xfrm>
          <a:prstGeom prst="straightConnector1">
            <a:avLst/>
          </a:prstGeom>
          <a:noFill/>
          <a:ln w="31750" cap="flat" cmpd="sng" algn="ctr">
            <a:solidFill>
              <a:srgbClr val="FF0000"/>
            </a:solidFill>
            <a:prstDash val="solid"/>
            <a:tailEnd type="arrow" w="lg" len="lg"/>
          </a:ln>
          <a:effectLst/>
        </p:spPr>
      </p:cxnSp>
      <p:cxnSp>
        <p:nvCxnSpPr>
          <p:cNvPr id="557" name="Straight Arrow Connector 556"/>
          <p:cNvCxnSpPr/>
          <p:nvPr/>
        </p:nvCxnSpPr>
        <p:spPr>
          <a:xfrm rot="5400000">
            <a:off x="7658099" y="5031211"/>
            <a:ext cx="76200" cy="1"/>
          </a:xfrm>
          <a:prstGeom prst="straightConnector1">
            <a:avLst/>
          </a:prstGeom>
          <a:noFill/>
          <a:ln w="31750" cap="flat" cmpd="sng" algn="ctr">
            <a:solidFill>
              <a:srgbClr val="FF0000"/>
            </a:solidFill>
            <a:prstDash val="solid"/>
            <a:headEnd type="arrow" w="lg" len="lg"/>
            <a:tailEnd type="none" w="lg" len="lg"/>
          </a:ln>
          <a:effectLst/>
        </p:spPr>
      </p:cxnSp>
      <p:grpSp>
        <p:nvGrpSpPr>
          <p:cNvPr id="3" name="Group 557"/>
          <p:cNvGrpSpPr/>
          <p:nvPr/>
        </p:nvGrpSpPr>
        <p:grpSpPr>
          <a:xfrm>
            <a:off x="4474310" y="2875406"/>
            <a:ext cx="873297" cy="746106"/>
            <a:chOff x="2271681" y="4560903"/>
            <a:chExt cx="1260486" cy="990600"/>
          </a:xfrm>
        </p:grpSpPr>
        <p:sp>
          <p:nvSpPr>
            <p:cNvPr id="559" name="Rectangle 558"/>
            <p:cNvSpPr/>
            <p:nvPr/>
          </p:nvSpPr>
          <p:spPr>
            <a:xfrm>
              <a:off x="2271681" y="4560903"/>
              <a:ext cx="1260486" cy="990600"/>
            </a:xfrm>
            <a:prstGeom prst="rect">
              <a:avLst/>
            </a:prstGeom>
            <a:solidFill>
              <a:sysClr val="window" lastClr="FFFFFF"/>
            </a:solidFill>
            <a:ln w="381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60" name="Rounded Rectangle 559"/>
            <p:cNvSpPr/>
            <p:nvPr/>
          </p:nvSpPr>
          <p:spPr>
            <a:xfrm>
              <a:off x="2436776" y="4695858"/>
              <a:ext cx="457200" cy="109539"/>
            </a:xfrm>
            <a:prstGeom prst="roundRect">
              <a:avLst/>
            </a:prstGeom>
            <a:solidFill>
              <a:srgbClr val="4F81BD">
                <a:lumMod val="75000"/>
              </a:srgbClr>
            </a:solidFill>
            <a:ln w="25400" cap="flat" cmpd="sng" algn="ctr">
              <a:solidFill>
                <a:srgbClr val="4F81B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61" name="Rounded Rectangle 560"/>
            <p:cNvSpPr/>
            <p:nvPr/>
          </p:nvSpPr>
          <p:spPr>
            <a:xfrm>
              <a:off x="2527271" y="5097501"/>
              <a:ext cx="457200" cy="109539"/>
            </a:xfrm>
            <a:prstGeom prst="roundRect">
              <a:avLst/>
            </a:prstGeom>
            <a:solidFill>
              <a:srgbClr val="4F81BD">
                <a:lumMod val="75000"/>
              </a:srgbClr>
            </a:solidFill>
            <a:ln w="25400" cap="flat" cmpd="sng" algn="ctr">
              <a:solidFill>
                <a:srgbClr val="4F81B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62" name="Rounded Rectangle 561"/>
            <p:cNvSpPr/>
            <p:nvPr/>
          </p:nvSpPr>
          <p:spPr>
            <a:xfrm>
              <a:off x="2947958" y="4878423"/>
              <a:ext cx="457200" cy="109539"/>
            </a:xfrm>
            <a:prstGeom prst="roundRect">
              <a:avLst/>
            </a:prstGeom>
            <a:solidFill>
              <a:srgbClr val="4F81BD">
                <a:lumMod val="75000"/>
              </a:srgbClr>
            </a:solidFill>
            <a:ln w="25400" cap="flat" cmpd="sng" algn="ctr">
              <a:solidFill>
                <a:srgbClr val="4F81B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63" name="Rounded Rectangle 562"/>
            <p:cNvSpPr/>
            <p:nvPr/>
          </p:nvSpPr>
          <p:spPr>
            <a:xfrm>
              <a:off x="2727305" y="5316579"/>
              <a:ext cx="457200" cy="109539"/>
            </a:xfrm>
            <a:prstGeom prst="roundRect">
              <a:avLst/>
            </a:prstGeom>
            <a:solidFill>
              <a:srgbClr val="4F81BD">
                <a:lumMod val="75000"/>
              </a:srgbClr>
            </a:solidFill>
            <a:ln w="25400" cap="flat" cmpd="sng" algn="ctr">
              <a:solidFill>
                <a:srgbClr val="4F81B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grpSp>
      <p:sp>
        <p:nvSpPr>
          <p:cNvPr id="564" name="Wave 563"/>
          <p:cNvSpPr/>
          <p:nvPr/>
        </p:nvSpPr>
        <p:spPr>
          <a:xfrm>
            <a:off x="6781800" y="3018303"/>
            <a:ext cx="1447800" cy="457200"/>
          </a:xfrm>
          <a:prstGeom prst="wave">
            <a:avLst/>
          </a:prstGeom>
          <a:solidFill>
            <a:sysClr val="windowText" lastClr="00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ysClr val="window" lastClr="FFFFFF"/>
                </a:solidFill>
                <a:effectLst/>
                <a:uLnTx/>
                <a:uFillTx/>
                <a:latin typeface="Calibri"/>
                <a:ea typeface="+mn-ea"/>
                <a:cs typeface="+mn-cs"/>
              </a:rPr>
              <a:t>Throughput</a:t>
            </a:r>
            <a:endParaRPr kumimoji="0" lang="en-US" sz="2000" b="1"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65" name="Wave 564"/>
          <p:cNvSpPr/>
          <p:nvPr/>
        </p:nvSpPr>
        <p:spPr>
          <a:xfrm>
            <a:off x="6781800" y="5744437"/>
            <a:ext cx="1447800" cy="457200"/>
          </a:xfrm>
          <a:prstGeom prst="wave">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ysClr val="window" lastClr="FFFFFF"/>
                </a:solidFill>
                <a:effectLst/>
                <a:uLnTx/>
                <a:uFillTx/>
                <a:latin typeface="Calibri"/>
                <a:ea typeface="+mn-ea"/>
                <a:cs typeface="+mn-cs"/>
              </a:rPr>
              <a:t>Fairness</a:t>
            </a:r>
            <a:endParaRPr kumimoji="0" lang="en-US" sz="2000" b="1"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633" name="Title 1"/>
          <p:cNvSpPr>
            <a:spLocks noGrp="1"/>
          </p:cNvSpPr>
          <p:nvPr>
            <p:ph type="title"/>
          </p:nvPr>
        </p:nvSpPr>
        <p:spPr>
          <a:xfrm>
            <a:off x="0" y="0"/>
            <a:ext cx="9144000" cy="1143000"/>
          </a:xfrm>
        </p:spPr>
        <p:txBody>
          <a:bodyPr>
            <a:noAutofit/>
          </a:bodyPr>
          <a:lstStyle/>
          <a:p>
            <a:r>
              <a:rPr lang="en-US" sz="4000" dirty="0" smtClean="0"/>
              <a:t>An Example: </a:t>
            </a:r>
            <a:br>
              <a:rPr lang="en-US" sz="4000" dirty="0" smtClean="0"/>
            </a:br>
            <a:r>
              <a:rPr lang="en-US" sz="4000" dirty="0" smtClean="0"/>
              <a:t>Thread Cluster Memory Scheduling</a:t>
            </a:r>
            <a:endParaRPr lang="en-US" sz="4000" dirty="0"/>
          </a:p>
        </p:txBody>
      </p:sp>
      <p:sp>
        <p:nvSpPr>
          <p:cNvPr id="634" name="TextBox 633"/>
          <p:cNvSpPr txBox="1"/>
          <p:nvPr/>
        </p:nvSpPr>
        <p:spPr>
          <a:xfrm>
            <a:off x="5508104" y="6336268"/>
            <a:ext cx="3384376" cy="369332"/>
          </a:xfrm>
          <a:prstGeom prst="rect">
            <a:avLst/>
          </a:prstGeom>
          <a:noFill/>
        </p:spPr>
        <p:txBody>
          <a:bodyPr wrap="square" rtlCol="0">
            <a:spAutoFit/>
          </a:bodyPr>
          <a:lstStyle/>
          <a:p>
            <a:r>
              <a:rPr lang="en-US" dirty="0" smtClean="0"/>
              <a:t>Figure: Kim et al., MICRO 2010</a:t>
            </a:r>
            <a:endParaRPr lang="en-US" dirty="0"/>
          </a:p>
        </p:txBody>
      </p:sp>
      <p:sp>
        <p:nvSpPr>
          <p:cNvPr id="62" name="Slide Number Placeholder 3"/>
          <p:cNvSpPr>
            <a:spLocks noGrp="1"/>
          </p:cNvSpPr>
          <p:nvPr>
            <p:ph type="sldNum" sz="quarter" idx="11"/>
          </p:nvPr>
        </p:nvSpPr>
        <p:spPr>
          <a:xfrm>
            <a:off x="7010400" y="6400800"/>
            <a:ext cx="2133600" cy="457200"/>
          </a:xfrm>
        </p:spPr>
        <p:txBody>
          <a:bodyPr/>
          <a:lstStyle/>
          <a:p>
            <a:r>
              <a:rPr lang="en-US" altLang="en-US" dirty="0" smtClean="0"/>
              <a:t>                                     </a:t>
            </a:r>
            <a:fld id="{323594FA-E141-4234-AE05-360401972BE7}" type="slidenum">
              <a:rPr lang="en-US" altLang="en-US" smtClean="0"/>
              <a:pPr/>
              <a:t>8</a:t>
            </a:fld>
            <a:endParaRPr lang="en-US" altLang="en-US" dirty="0"/>
          </a:p>
        </p:txBody>
      </p:sp>
      <p:pic>
        <p:nvPicPr>
          <p:cNvPr id="60" name="~PP1418.WAV">
            <a:hlinkClick r:id="" action="ppaction://media"/>
          </p:cNvPr>
          <p:cNvPicPr>
            <a:picLocks noRot="1" noChangeAspect="1"/>
          </p:cNvPicPr>
          <p:nvPr>
            <a:wavAudioFile r:embed="rId2" name="~PP1418.WAV"/>
          </p:nvPr>
        </p:nvPicPr>
        <p:blipFill>
          <a:blip r:embed="rId5" cstate="print"/>
          <a:stretch>
            <a:fillRect/>
          </a:stretch>
        </p:blipFill>
        <p:spPr>
          <a:xfrm>
            <a:off x="8696325" y="6410325"/>
            <a:ext cx="304800" cy="304800"/>
          </a:xfrm>
          <a:prstGeom prst="rect">
            <a:avLst/>
          </a:prstGeom>
        </p:spPr>
      </p:pic>
    </p:spTree>
    <p:custDataLst>
      <p:tags r:id="rId1"/>
    </p:custDataLst>
  </p:cSld>
  <p:clrMapOvr>
    <a:masterClrMapping/>
  </p:clrMapOvr>
  <p:transition advTm="1474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9"/>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5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21"/>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522"/>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5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25"/>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534"/>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535"/>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5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3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3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536"/>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535"/>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534"/>
                                        </p:tgtEl>
                                        <p:attrNameLst>
                                          <p:attrName>style.visibility</p:attrName>
                                        </p:attrNameLst>
                                      </p:cBhvr>
                                      <p:to>
                                        <p:strVal val="hidden"/>
                                      </p:to>
                                    </p:set>
                                  </p:childTnLst>
                                </p:cTn>
                              </p:par>
                            </p:childTnLst>
                          </p:cTn>
                        </p:par>
                        <p:par>
                          <p:cTn id="49" fill="hold">
                            <p:stCondLst>
                              <p:cond delay="0"/>
                            </p:stCondLst>
                            <p:childTnLst>
                              <p:par>
                                <p:cTn id="50" presetID="1" presetClass="entr" presetSubtype="0" fill="hold" grpId="0" nodeType="afterEffect">
                                  <p:stCondLst>
                                    <p:cond delay="0"/>
                                  </p:stCondLst>
                                  <p:childTnLst>
                                    <p:set>
                                      <p:cBhvr>
                                        <p:cTn id="51" dur="1" fill="hold">
                                          <p:stCondLst>
                                            <p:cond delay="0"/>
                                          </p:stCondLst>
                                        </p:cTn>
                                        <p:tgtEl>
                                          <p:spTgt spid="523"/>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520"/>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522"/>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540"/>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53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531"/>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3"/>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533"/>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532"/>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2"/>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541"/>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542"/>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511"/>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516"/>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543"/>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544"/>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545"/>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546"/>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547"/>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548"/>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515"/>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512"/>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549"/>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550"/>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551"/>
                                        </p:tgtEl>
                                        <p:attrNameLst>
                                          <p:attrName>style.visibility</p:attrName>
                                        </p:attrNameLst>
                                      </p:cBhvr>
                                      <p:to>
                                        <p:strVal val="visible"/>
                                      </p:to>
                                    </p:set>
                                  </p:childTnLst>
                                </p:cTn>
                              </p:par>
                              <p:par>
                                <p:cTn id="108" presetID="1" presetClass="entr" presetSubtype="0" fill="hold" nodeType="withEffect">
                                  <p:stCondLst>
                                    <p:cond delay="0"/>
                                  </p:stCondLst>
                                  <p:childTnLst>
                                    <p:set>
                                      <p:cBhvr>
                                        <p:cTn id="109" dur="1" fill="hold">
                                          <p:stCondLst>
                                            <p:cond delay="0"/>
                                          </p:stCondLst>
                                        </p:cTn>
                                        <p:tgtEl>
                                          <p:spTgt spid="552"/>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553"/>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554"/>
                                        </p:tgtEl>
                                        <p:attrNameLst>
                                          <p:attrName>style.visibility</p:attrName>
                                        </p:attrNameLst>
                                      </p:cBhvr>
                                      <p:to>
                                        <p:strVal val="visible"/>
                                      </p:to>
                                    </p:set>
                                  </p:childTnLst>
                                </p:cTn>
                              </p:par>
                              <p:par>
                                <p:cTn id="114" presetID="1" presetClass="entr" presetSubtype="0" fill="hold" nodeType="withEffect">
                                  <p:stCondLst>
                                    <p:cond delay="0"/>
                                  </p:stCondLst>
                                  <p:childTnLst>
                                    <p:set>
                                      <p:cBhvr>
                                        <p:cTn id="115" dur="1" fill="hold">
                                          <p:stCondLst>
                                            <p:cond delay="0"/>
                                          </p:stCondLst>
                                        </p:cTn>
                                        <p:tgtEl>
                                          <p:spTgt spid="514"/>
                                        </p:tgtEl>
                                        <p:attrNameLst>
                                          <p:attrName>style.visibility</p:attrName>
                                        </p:attrNameLst>
                                      </p:cBhvr>
                                      <p:to>
                                        <p:strVal val="visible"/>
                                      </p:to>
                                    </p:set>
                                  </p:childTnLst>
                                </p:cTn>
                              </p:par>
                              <p:par>
                                <p:cTn id="116" presetID="1" presetClass="entr" presetSubtype="0" fill="hold" nodeType="withEffect">
                                  <p:stCondLst>
                                    <p:cond delay="0"/>
                                  </p:stCondLst>
                                  <p:childTnLst>
                                    <p:set>
                                      <p:cBhvr>
                                        <p:cTn id="117" dur="1" fill="hold">
                                          <p:stCondLst>
                                            <p:cond delay="0"/>
                                          </p:stCondLst>
                                        </p:cTn>
                                        <p:tgtEl>
                                          <p:spTgt spid="513"/>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555"/>
                                        </p:tgtEl>
                                        <p:attrNameLst>
                                          <p:attrName>style.visibility</p:attrName>
                                        </p:attrNameLst>
                                      </p:cBhvr>
                                      <p:to>
                                        <p:strVal val="visible"/>
                                      </p:to>
                                    </p:set>
                                  </p:childTnLst>
                                </p:cTn>
                              </p:par>
                              <p:par>
                                <p:cTn id="120" presetID="1" presetClass="entr" presetSubtype="0" fill="hold" nodeType="withEffect">
                                  <p:stCondLst>
                                    <p:cond delay="0"/>
                                  </p:stCondLst>
                                  <p:childTnLst>
                                    <p:set>
                                      <p:cBhvr>
                                        <p:cTn id="121" dur="1" fill="hold">
                                          <p:stCondLst>
                                            <p:cond delay="0"/>
                                          </p:stCondLst>
                                        </p:cTn>
                                        <p:tgtEl>
                                          <p:spTgt spid="556"/>
                                        </p:tgtEl>
                                        <p:attrNameLst>
                                          <p:attrName>style.visibility</p:attrName>
                                        </p:attrNameLst>
                                      </p:cBhvr>
                                      <p:to>
                                        <p:strVal val="visible"/>
                                      </p:to>
                                    </p:set>
                                  </p:childTnLst>
                                </p:cTn>
                              </p:par>
                              <p:par>
                                <p:cTn id="122" presetID="1" presetClass="entr" presetSubtype="0" fill="hold" nodeType="withEffect">
                                  <p:stCondLst>
                                    <p:cond delay="0"/>
                                  </p:stCondLst>
                                  <p:childTnLst>
                                    <p:set>
                                      <p:cBhvr>
                                        <p:cTn id="123" dur="1" fill="hold">
                                          <p:stCondLst>
                                            <p:cond delay="0"/>
                                          </p:stCondLst>
                                        </p:cTn>
                                        <p:tgtEl>
                                          <p:spTgt spid="557"/>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564"/>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5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8" fill="hold" display="0">
                  <p:stCondLst>
                    <p:cond delay="indefinite"/>
                  </p:stCondLst>
                  <p:endCondLst>
                    <p:cond evt="onPrev" delay="0">
                      <p:tgtEl>
                        <p:sldTgt/>
                      </p:tgtEl>
                    </p:cond>
                    <p:cond evt="onStopAudio" delay="0">
                      <p:tgtEl>
                        <p:sldTgt/>
                      </p:tgtEl>
                    </p:cond>
                  </p:endCondLst>
                </p:cTn>
                <p:tgtEl>
                  <p:spTgt spid="60"/>
                </p:tgtEl>
              </p:cMediaNode>
            </p:audio>
          </p:childTnLst>
        </p:cTn>
      </p:par>
    </p:tnLst>
    <p:bldLst>
      <p:bldP spid="511" grpId="0" animBg="1"/>
      <p:bldP spid="516" grpId="0" animBg="1"/>
      <p:bldP spid="517" grpId="0" animBg="1"/>
      <p:bldP spid="518" grpId="0" animBg="1"/>
      <p:bldP spid="519" grpId="0"/>
      <p:bldP spid="520" grpId="0" animBg="1"/>
      <p:bldP spid="520" grpId="1" animBg="1"/>
      <p:bldP spid="521" grpId="0" animBg="1"/>
      <p:bldP spid="522" grpId="0" animBg="1"/>
      <p:bldP spid="522" grpId="1" animBg="1"/>
      <p:bldP spid="523" grpId="0" animBg="1"/>
      <p:bldP spid="523" grpId="1" animBg="1"/>
      <p:bldP spid="524" grpId="0" animBg="1"/>
      <p:bldP spid="525" grpId="0" animBg="1"/>
      <p:bldP spid="531" grpId="0"/>
      <p:bldP spid="532" grpId="0"/>
      <p:bldP spid="533" grpId="0" animBg="1"/>
      <p:bldP spid="534" grpId="0" animBg="1"/>
      <p:bldP spid="534" grpId="1" animBg="1"/>
      <p:bldP spid="535" grpId="0" animBg="1"/>
      <p:bldP spid="535" grpId="1" animBg="1"/>
      <p:bldP spid="536" grpId="0" animBg="1"/>
      <p:bldP spid="536" grpId="1" animBg="1"/>
      <p:bldP spid="541" grpId="0" animBg="1"/>
      <p:bldP spid="542" grpId="0"/>
      <p:bldP spid="543" grpId="0" animBg="1"/>
      <p:bldP spid="544" grpId="0" animBg="1"/>
      <p:bldP spid="545" grpId="0" animBg="1"/>
      <p:bldP spid="546" grpId="0" animBg="1"/>
      <p:bldP spid="548" grpId="0"/>
      <p:bldP spid="549" grpId="0" animBg="1"/>
      <p:bldP spid="550" grpId="0" animBg="1"/>
      <p:bldP spid="551" grpId="0" animBg="1"/>
      <p:bldP spid="553" grpId="0"/>
      <p:bldP spid="554" grpId="0" animBg="1"/>
      <p:bldP spid="555" grpId="0" animBg="1"/>
      <p:bldP spid="564" grpId="0" animBg="1"/>
      <p:bldP spid="565" grpId="0" animBg="1"/>
      <p:bldP spid="63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BLISS vs. Criticality-aware Scheduling</a:t>
            </a:r>
            <a:endParaRPr lang="en-US" dirty="0"/>
          </a:p>
        </p:txBody>
      </p:sp>
      <p:sp>
        <p:nvSpPr>
          <p:cNvPr id="4" name="Slide Number Placeholder 3"/>
          <p:cNvSpPr>
            <a:spLocks noGrp="1"/>
          </p:cNvSpPr>
          <p:nvPr>
            <p:ph type="sldNum" sz="quarter" idx="12"/>
          </p:nvPr>
        </p:nvSpPr>
        <p:spPr/>
        <p:txBody>
          <a:bodyPr/>
          <a:lstStyle/>
          <a:p>
            <a:fld id="{2CF4AA75-1AE0-4593-99DD-33F3F40BED72}" type="slidenum">
              <a:rPr lang="en-US" smtClean="0"/>
              <a:pPr/>
              <a:t>80</a:t>
            </a:fld>
            <a:endParaRPr lang="en-US"/>
          </a:p>
        </p:txBody>
      </p:sp>
      <p:pic>
        <p:nvPicPr>
          <p:cNvPr id="262147" name="Picture 3"/>
          <p:cNvPicPr>
            <a:picLocks noChangeAspect="1" noChangeArrowheads="1"/>
          </p:cNvPicPr>
          <p:nvPr/>
        </p:nvPicPr>
        <p:blipFill>
          <a:blip r:embed="rId2" cstate="print"/>
          <a:srcRect/>
          <a:stretch>
            <a:fillRect/>
          </a:stretch>
        </p:blipFill>
        <p:spPr bwMode="auto">
          <a:xfrm>
            <a:off x="1" y="2102068"/>
            <a:ext cx="4616648" cy="3352800"/>
          </a:xfrm>
          <a:prstGeom prst="rect">
            <a:avLst/>
          </a:prstGeom>
          <a:noFill/>
          <a:ln w="9525">
            <a:noFill/>
            <a:miter lim="800000"/>
            <a:headEnd/>
            <a:tailEnd/>
          </a:ln>
        </p:spPr>
      </p:pic>
      <p:pic>
        <p:nvPicPr>
          <p:cNvPr id="262148" name="Picture 4"/>
          <p:cNvPicPr>
            <a:picLocks noChangeAspect="1" noChangeArrowheads="1"/>
          </p:cNvPicPr>
          <p:nvPr/>
        </p:nvPicPr>
        <p:blipFill>
          <a:blip r:embed="rId3" cstate="print"/>
          <a:srcRect/>
          <a:stretch>
            <a:fillRect/>
          </a:stretch>
        </p:blipFill>
        <p:spPr bwMode="auto">
          <a:xfrm>
            <a:off x="4572001" y="2070878"/>
            <a:ext cx="4572000" cy="333932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Sub-row Interleaving</a:t>
            </a:r>
            <a:endParaRPr lang="en-US" dirty="0"/>
          </a:p>
        </p:txBody>
      </p:sp>
      <p:sp>
        <p:nvSpPr>
          <p:cNvPr id="4" name="Slide Number Placeholder 3"/>
          <p:cNvSpPr>
            <a:spLocks noGrp="1"/>
          </p:cNvSpPr>
          <p:nvPr>
            <p:ph type="sldNum" sz="quarter" idx="12"/>
          </p:nvPr>
        </p:nvSpPr>
        <p:spPr/>
        <p:txBody>
          <a:bodyPr/>
          <a:lstStyle/>
          <a:p>
            <a:fld id="{2CF4AA75-1AE0-4593-99DD-33F3F40BED72}" type="slidenum">
              <a:rPr lang="en-US" smtClean="0"/>
              <a:pPr/>
              <a:t>81</a:t>
            </a:fld>
            <a:endParaRPr lang="en-US"/>
          </a:p>
        </p:txBody>
      </p:sp>
      <p:pic>
        <p:nvPicPr>
          <p:cNvPr id="260099" name="Picture 3"/>
          <p:cNvPicPr>
            <a:picLocks noChangeAspect="1" noChangeArrowheads="1"/>
          </p:cNvPicPr>
          <p:nvPr/>
        </p:nvPicPr>
        <p:blipFill>
          <a:blip r:embed="rId2" cstate="print"/>
          <a:srcRect/>
          <a:stretch>
            <a:fillRect/>
          </a:stretch>
        </p:blipFill>
        <p:spPr bwMode="auto">
          <a:xfrm>
            <a:off x="0" y="2043113"/>
            <a:ext cx="4238625" cy="2771775"/>
          </a:xfrm>
          <a:prstGeom prst="rect">
            <a:avLst/>
          </a:prstGeom>
          <a:noFill/>
          <a:ln w="9525">
            <a:noFill/>
            <a:miter lim="800000"/>
            <a:headEnd/>
            <a:tailEnd/>
          </a:ln>
        </p:spPr>
      </p:pic>
      <p:pic>
        <p:nvPicPr>
          <p:cNvPr id="260100" name="Picture 4"/>
          <p:cNvPicPr>
            <a:picLocks noChangeAspect="1" noChangeArrowheads="1"/>
          </p:cNvPicPr>
          <p:nvPr/>
        </p:nvPicPr>
        <p:blipFill>
          <a:blip r:embed="rId3" cstate="print"/>
          <a:srcRect/>
          <a:stretch>
            <a:fillRect/>
          </a:stretch>
        </p:blipFill>
        <p:spPr bwMode="auto">
          <a:xfrm>
            <a:off x="4419600" y="2174984"/>
            <a:ext cx="4467225" cy="2609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MISE</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2CF4AA75-1AE0-4593-99DD-33F3F40BED72}" type="slidenum">
              <a:rPr lang="en-US" smtClean="0"/>
              <a:pPr/>
              <a:t>82</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title"/>
          </p:nvPr>
        </p:nvSpPr>
        <p:spPr/>
        <p:txBody>
          <a:bodyPr/>
          <a:lstStyle/>
          <a:p>
            <a:r>
              <a:rPr lang="en-US" dirty="0" smtClean="0"/>
              <a:t>Measuring </a:t>
            </a:r>
            <a:r>
              <a:rPr lang="en-US" dirty="0" err="1" smtClean="0"/>
              <a:t>RSR</a:t>
            </a:r>
            <a:r>
              <a:rPr lang="en-US" baseline="-25000" dirty="0" err="1" smtClean="0"/>
              <a:t>Shared</a:t>
            </a:r>
            <a:r>
              <a:rPr lang="en-US" dirty="0" smtClean="0"/>
              <a:t> and </a:t>
            </a:r>
            <a:r>
              <a:rPr lang="el-GR" dirty="0" smtClean="0"/>
              <a:t>α</a:t>
            </a:r>
            <a:endParaRPr lang="en-US" dirty="0" smtClean="0"/>
          </a:p>
        </p:txBody>
      </p:sp>
      <p:sp>
        <p:nvSpPr>
          <p:cNvPr id="4100" name="Content Placeholder 2"/>
          <p:cNvSpPr>
            <a:spLocks noGrp="1"/>
          </p:cNvSpPr>
          <p:nvPr>
            <p:ph idx="1"/>
          </p:nvPr>
        </p:nvSpPr>
        <p:spPr/>
        <p:txBody>
          <a:bodyPr>
            <a:normAutofit fontScale="85000" lnSpcReduction="20000"/>
          </a:bodyPr>
          <a:lstStyle/>
          <a:p>
            <a:r>
              <a:rPr lang="en-US" sz="3800" dirty="0" smtClean="0"/>
              <a:t>Request Service Rate </a:t>
            </a:r>
            <a:r>
              <a:rPr lang="en-US" sz="3800" baseline="-25000" dirty="0" smtClean="0"/>
              <a:t>Shared</a:t>
            </a:r>
            <a:r>
              <a:rPr lang="en-US" sz="3800" dirty="0" smtClean="0"/>
              <a:t> (</a:t>
            </a:r>
            <a:r>
              <a:rPr lang="en-US" sz="3800" dirty="0" err="1" smtClean="0"/>
              <a:t>RSR</a:t>
            </a:r>
            <a:r>
              <a:rPr lang="en-US" sz="3800" baseline="-25000" dirty="0" err="1" smtClean="0"/>
              <a:t>Shared</a:t>
            </a:r>
            <a:r>
              <a:rPr lang="en-US" sz="3800" dirty="0" smtClean="0"/>
              <a:t>)</a:t>
            </a:r>
          </a:p>
          <a:p>
            <a:pPr lvl="1"/>
            <a:r>
              <a:rPr lang="en-US" sz="3000" dirty="0" smtClean="0">
                <a:solidFill>
                  <a:srgbClr val="0070C0"/>
                </a:solidFill>
              </a:rPr>
              <a:t>Per-core counter to track number of requests serviced</a:t>
            </a:r>
          </a:p>
          <a:p>
            <a:pPr lvl="1"/>
            <a:r>
              <a:rPr lang="en-US" sz="3000" dirty="0" smtClean="0"/>
              <a:t>At the end of each interval, measure</a:t>
            </a:r>
          </a:p>
          <a:p>
            <a:pPr lvl="1"/>
            <a:endParaRPr lang="en-US" dirty="0" smtClean="0"/>
          </a:p>
          <a:p>
            <a:pPr lvl="1"/>
            <a:endParaRPr lang="en-US" dirty="0" smtClean="0"/>
          </a:p>
          <a:p>
            <a:endParaRPr lang="en-US" dirty="0" smtClean="0"/>
          </a:p>
          <a:p>
            <a:endParaRPr lang="en-US" sz="3800" dirty="0" smtClean="0"/>
          </a:p>
          <a:p>
            <a:r>
              <a:rPr lang="en-US" sz="3800" dirty="0" smtClean="0"/>
              <a:t>Memory Phase Fraction (  )</a:t>
            </a:r>
          </a:p>
          <a:p>
            <a:pPr lvl="1"/>
            <a:r>
              <a:rPr lang="en-US" sz="3300" dirty="0" smtClean="0">
                <a:solidFill>
                  <a:srgbClr val="0070C0"/>
                </a:solidFill>
              </a:rPr>
              <a:t>Count number of stall cycles at the core</a:t>
            </a:r>
          </a:p>
          <a:p>
            <a:pPr lvl="1"/>
            <a:r>
              <a:rPr lang="en-US" sz="3300" dirty="0" smtClean="0"/>
              <a:t>Compute fraction of cycles stalled for memory</a:t>
            </a:r>
          </a:p>
          <a:p>
            <a:pPr lvl="1">
              <a:buFontTx/>
              <a:buNone/>
            </a:pPr>
            <a:endParaRPr lang="en-US" dirty="0" smtClean="0"/>
          </a:p>
          <a:p>
            <a:pPr lvl="1"/>
            <a:endParaRPr lang="en-US" dirty="0" smtClean="0"/>
          </a:p>
          <a:p>
            <a:endParaRPr lang="en-US" dirty="0" smtClean="0"/>
          </a:p>
          <a:p>
            <a:pPr lvl="1"/>
            <a:endParaRPr lang="en-US" dirty="0" smtClean="0"/>
          </a:p>
        </p:txBody>
      </p:sp>
      <p:graphicFrame>
        <p:nvGraphicFramePr>
          <p:cNvPr id="4098" name="Object 5"/>
          <p:cNvGraphicFramePr>
            <a:graphicFrameLocks noChangeAspect="1"/>
          </p:cNvGraphicFramePr>
          <p:nvPr/>
        </p:nvGraphicFramePr>
        <p:xfrm>
          <a:off x="1039813" y="3048000"/>
          <a:ext cx="6283325" cy="1016000"/>
        </p:xfrm>
        <a:graphic>
          <a:graphicData uri="http://schemas.openxmlformats.org/presentationml/2006/ole">
            <p:oleObj spid="_x0000_s194562" name="Equation" r:id="rId5" imgW="2984500" imgH="482600" progId="Equation.3">
              <p:embed/>
            </p:oleObj>
          </a:graphicData>
        </a:graphic>
      </p:graphicFrame>
      <p:graphicFrame>
        <p:nvGraphicFramePr>
          <p:cNvPr id="122885" name="Object 5"/>
          <p:cNvGraphicFramePr>
            <a:graphicFrameLocks noChangeAspect="1"/>
          </p:cNvGraphicFramePr>
          <p:nvPr/>
        </p:nvGraphicFramePr>
        <p:xfrm>
          <a:off x="4928970" y="4574630"/>
          <a:ext cx="360362" cy="330200"/>
        </p:xfrm>
        <a:graphic>
          <a:graphicData uri="http://schemas.openxmlformats.org/presentationml/2006/ole">
            <p:oleObj spid="_x0000_s194563" name="Equation" r:id="rId6" imgW="152334" imgH="139639" progId="Equation.3">
              <p:embed/>
            </p:oleObj>
          </a:graphicData>
        </a:graphic>
      </p:graphicFrame>
      <p:sp>
        <p:nvSpPr>
          <p:cNvPr id="7" name="Slide Number Placeholder 6"/>
          <p:cNvSpPr>
            <a:spLocks noGrp="1"/>
          </p:cNvSpPr>
          <p:nvPr>
            <p:ph type="sldNum" sz="quarter" idx="12"/>
          </p:nvPr>
        </p:nvSpPr>
        <p:spPr/>
        <p:txBody>
          <a:bodyPr/>
          <a:lstStyle/>
          <a:p>
            <a:fld id="{2CF4AA75-1AE0-4593-99DD-33F3F40BED72}" type="slidenum">
              <a:rPr lang="en-US" smtClean="0"/>
              <a:pPr/>
              <a:t>83</a:t>
            </a:fld>
            <a:endParaRPr lang="en-US"/>
          </a:p>
        </p:txBody>
      </p:sp>
    </p:spTree>
    <p:custDataLst>
      <p:tags r:id="rId2"/>
    </p:custDataLst>
  </p:cSld>
  <p:clrMapOvr>
    <a:masterClrMapping/>
  </p:clrMapOvr>
  <p:transition advTm="4087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00">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288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00">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0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nvPr>
        </p:nvSpPr>
        <p:spPr>
          <a:xfrm>
            <a:off x="228600" y="310480"/>
            <a:ext cx="8915400" cy="756320"/>
          </a:xfrm>
        </p:spPr>
        <p:txBody>
          <a:bodyPr>
            <a:noAutofit/>
          </a:bodyPr>
          <a:lstStyle/>
          <a:p>
            <a:r>
              <a:rPr lang="en-US" dirty="0" smtClean="0"/>
              <a:t>Estimating Request Service Rate </a:t>
            </a:r>
            <a:r>
              <a:rPr lang="en-US" baseline="-25000" dirty="0" smtClean="0"/>
              <a:t>Alone</a:t>
            </a:r>
            <a:r>
              <a:rPr lang="en-US" dirty="0" smtClean="0"/>
              <a:t> </a:t>
            </a:r>
            <a:br>
              <a:rPr lang="en-US" dirty="0" smtClean="0"/>
            </a:br>
            <a:r>
              <a:rPr lang="en-US" dirty="0" smtClean="0"/>
              <a:t>(</a:t>
            </a:r>
            <a:r>
              <a:rPr lang="en-US" dirty="0" err="1" smtClean="0"/>
              <a:t>RSR</a:t>
            </a:r>
            <a:r>
              <a:rPr lang="en-US" baseline="-25000" dirty="0" err="1" smtClean="0"/>
              <a:t>Alone</a:t>
            </a:r>
            <a:r>
              <a:rPr lang="en-US" dirty="0" smtClean="0"/>
              <a:t>)</a:t>
            </a:r>
          </a:p>
        </p:txBody>
      </p:sp>
      <p:sp>
        <p:nvSpPr>
          <p:cNvPr id="3" name="Content Placeholder 2"/>
          <p:cNvSpPr>
            <a:spLocks noGrp="1"/>
          </p:cNvSpPr>
          <p:nvPr>
            <p:ph idx="1"/>
          </p:nvPr>
        </p:nvSpPr>
        <p:spPr/>
        <p:txBody>
          <a:bodyPr/>
          <a:lstStyle/>
          <a:p>
            <a:r>
              <a:rPr lang="en-US" dirty="0" smtClean="0"/>
              <a:t>Divide each interval into shorter epochs</a:t>
            </a:r>
          </a:p>
          <a:p>
            <a:pPr>
              <a:buNone/>
            </a:pPr>
            <a:endParaRPr lang="en-US" dirty="0" smtClean="0"/>
          </a:p>
          <a:p>
            <a:r>
              <a:rPr lang="en-US" dirty="0" smtClean="0"/>
              <a:t>At the beginning of each epoch</a:t>
            </a:r>
          </a:p>
          <a:p>
            <a:pPr lvl="1"/>
            <a:r>
              <a:rPr lang="en-US" sz="2500" dirty="0" smtClean="0"/>
              <a:t>Memory controller randomly picks an application as the highest priority application</a:t>
            </a:r>
          </a:p>
          <a:p>
            <a:pPr lvl="1">
              <a:buNone/>
            </a:pPr>
            <a:endParaRPr lang="en-US" sz="2500" dirty="0" smtClean="0"/>
          </a:p>
          <a:p>
            <a:r>
              <a:rPr lang="en-US" dirty="0" smtClean="0"/>
              <a:t>At the end of an interval, for each application, estimate </a:t>
            </a:r>
          </a:p>
          <a:p>
            <a:endParaRPr lang="en-US" dirty="0" smtClean="0"/>
          </a:p>
        </p:txBody>
      </p:sp>
      <p:graphicFrame>
        <p:nvGraphicFramePr>
          <p:cNvPr id="5" name="Object 2"/>
          <p:cNvGraphicFramePr>
            <a:graphicFrameLocks noChangeAspect="1"/>
          </p:cNvGraphicFramePr>
          <p:nvPr/>
        </p:nvGraphicFramePr>
        <p:xfrm>
          <a:off x="69850" y="5205412"/>
          <a:ext cx="9086850" cy="1423988"/>
        </p:xfrm>
        <a:graphic>
          <a:graphicData uri="http://schemas.openxmlformats.org/presentationml/2006/ole">
            <p:oleObj spid="_x0000_s195586" name="Equation" r:id="rId5" imgW="4457700" imgH="698500" progId="Equation.3">
              <p:embed/>
            </p:oleObj>
          </a:graphicData>
        </a:graphic>
      </p:graphicFrame>
      <p:sp>
        <p:nvSpPr>
          <p:cNvPr id="8" name="Content Placeholder 2"/>
          <p:cNvSpPr txBox="1">
            <a:spLocks/>
          </p:cNvSpPr>
          <p:nvPr/>
        </p:nvSpPr>
        <p:spPr bwMode="auto">
          <a:xfrm>
            <a:off x="176242" y="913504"/>
            <a:ext cx="8610600" cy="53396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1"/>
              </a:buClr>
              <a:buSzPct val="65000"/>
              <a:tabLst/>
              <a:defRPr/>
            </a:pPr>
            <a:r>
              <a:rPr kumimoji="0" lang="en-US" sz="3500" b="0" i="0" u="none" strike="noStrike" kern="0" cap="none" spc="0" normalizeH="0" baseline="0" noProof="0" dirty="0" smtClean="0">
                <a:ln>
                  <a:noFill/>
                </a:ln>
                <a:solidFill>
                  <a:srgbClr val="FF0000"/>
                </a:solidFill>
                <a:effectLst/>
                <a:uLnTx/>
                <a:uFillTx/>
                <a:latin typeface="+mn-lt"/>
                <a:ea typeface="+mn-ea"/>
                <a:cs typeface="+mn-cs"/>
              </a:rPr>
              <a:t>Goal: Estimate </a:t>
            </a:r>
            <a:r>
              <a:rPr kumimoji="0" lang="en-US" sz="3500" b="0" i="0" u="none" strike="noStrike" kern="0" cap="none" spc="0" normalizeH="0" baseline="0" noProof="0" dirty="0" err="1" smtClean="0">
                <a:ln>
                  <a:noFill/>
                </a:ln>
                <a:solidFill>
                  <a:srgbClr val="FF0000"/>
                </a:solidFill>
                <a:effectLst/>
                <a:uLnTx/>
                <a:uFillTx/>
                <a:latin typeface="+mn-lt"/>
                <a:ea typeface="+mn-ea"/>
                <a:cs typeface="+mn-cs"/>
              </a:rPr>
              <a:t>RSR</a:t>
            </a:r>
            <a:r>
              <a:rPr kumimoji="0" lang="en-US" sz="3500" b="0" i="0" u="none" strike="noStrike" kern="0" cap="none" spc="0" normalizeH="0" baseline="-25000" noProof="0" dirty="0" err="1" smtClean="0">
                <a:ln>
                  <a:noFill/>
                </a:ln>
                <a:solidFill>
                  <a:srgbClr val="FF0000"/>
                </a:solidFill>
                <a:effectLst/>
                <a:uLnTx/>
                <a:uFillTx/>
                <a:latin typeface="+mn-lt"/>
                <a:ea typeface="+mn-ea"/>
                <a:cs typeface="+mn-cs"/>
              </a:rPr>
              <a:t>Alone</a:t>
            </a:r>
            <a:endParaRPr kumimoji="0" lang="en-US" sz="3500" b="0" i="0" u="none" strike="noStrike" kern="0" cap="none" spc="0" normalizeH="0" baseline="-25000" noProof="0" dirty="0" smtClean="0">
              <a:ln>
                <a:noFill/>
              </a:ln>
              <a:solidFill>
                <a:srgbClr val="FF0000"/>
              </a:solidFill>
              <a:effectLst/>
              <a:uLnTx/>
              <a:uFillTx/>
              <a:latin typeface="+mn-lt"/>
              <a:ea typeface="+mn-ea"/>
              <a:cs typeface="+mn-cs"/>
            </a:endParaRPr>
          </a:p>
          <a:p>
            <a:pPr marL="342900" marR="0" lvl="0" indent="-342900" algn="ctr" defTabSz="914400" rtl="0" eaLnBrk="0" fontAlgn="base" latinLnBrk="0" hangingPunct="0">
              <a:lnSpc>
                <a:spcPct val="100000"/>
              </a:lnSpc>
              <a:spcBef>
                <a:spcPct val="20000"/>
              </a:spcBef>
              <a:spcAft>
                <a:spcPct val="0"/>
              </a:spcAft>
              <a:buClr>
                <a:schemeClr val="accent1"/>
              </a:buClr>
              <a:buSzPct val="65000"/>
              <a:tabLst/>
              <a:defRPr/>
            </a:pPr>
            <a:r>
              <a:rPr kumimoji="0" lang="en-US" sz="3500" b="0" i="0" u="none" strike="noStrike" kern="0" cap="none" spc="0" normalizeH="0" baseline="0" noProof="0" dirty="0" smtClean="0">
                <a:ln>
                  <a:noFill/>
                </a:ln>
                <a:solidFill>
                  <a:srgbClr val="2A55D6"/>
                </a:solidFill>
                <a:effectLst/>
                <a:uLnTx/>
                <a:uFillTx/>
                <a:latin typeface="+mn-lt"/>
                <a:ea typeface="+mn-ea"/>
                <a:cs typeface="+mn-cs"/>
              </a:rPr>
              <a:t>How: Periodically</a:t>
            </a:r>
            <a:r>
              <a:rPr kumimoji="0" lang="en-US" sz="3500" b="0" i="0" u="none" strike="noStrike" kern="0" cap="none" spc="0" normalizeH="0" noProof="0" dirty="0" smtClean="0">
                <a:ln>
                  <a:noFill/>
                </a:ln>
                <a:solidFill>
                  <a:srgbClr val="2A55D6"/>
                </a:solidFill>
                <a:effectLst/>
                <a:uLnTx/>
                <a:uFillTx/>
                <a:latin typeface="+mn-lt"/>
                <a:ea typeface="+mn-ea"/>
                <a:cs typeface="+mn-cs"/>
              </a:rPr>
              <a:t> g</a:t>
            </a:r>
            <a:r>
              <a:rPr kumimoji="0" lang="en-US" sz="3500" b="0" i="0" u="none" strike="noStrike" kern="0" cap="none" spc="0" normalizeH="0" baseline="0" noProof="0" dirty="0" smtClean="0">
                <a:ln>
                  <a:noFill/>
                </a:ln>
                <a:solidFill>
                  <a:srgbClr val="2A55D6"/>
                </a:solidFill>
                <a:effectLst/>
                <a:uLnTx/>
                <a:uFillTx/>
                <a:latin typeface="+mn-lt"/>
                <a:ea typeface="+mn-ea"/>
                <a:cs typeface="+mn-cs"/>
              </a:rPr>
              <a:t>ive each application highest priority in accessing memory </a:t>
            </a:r>
          </a:p>
          <a:p>
            <a:pPr marL="342900" marR="0" lvl="0" indent="-342900" algn="ctr" defTabSz="914400" rtl="0" eaLnBrk="0" fontAlgn="base" latinLnBrk="0" hangingPunct="0">
              <a:lnSpc>
                <a:spcPct val="100000"/>
              </a:lnSpc>
              <a:spcBef>
                <a:spcPct val="20000"/>
              </a:spcBef>
              <a:spcAft>
                <a:spcPct val="0"/>
              </a:spcAft>
              <a:buClr>
                <a:schemeClr val="accent1"/>
              </a:buClr>
              <a:buSzPct val="65000"/>
              <a:buFont typeface="Wingdings" pitchFamily="2" charset="2"/>
              <a:buChar char="n"/>
              <a:tabLst/>
              <a:defRPr/>
            </a:pPr>
            <a:endParaRPr kumimoji="0" lang="en-US" sz="28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fld id="{2CF4AA75-1AE0-4593-99DD-33F3F40BED72}" type="slidenum">
              <a:rPr lang="en-US" smtClean="0"/>
              <a:pPr/>
              <a:t>84</a:t>
            </a:fld>
            <a:endParaRPr lang="en-US"/>
          </a:p>
        </p:txBody>
      </p:sp>
    </p:spTree>
    <p:custDataLst>
      <p:tags r:id="rId2"/>
    </p:custDataLst>
  </p:cSld>
  <p:clrMapOvr>
    <a:masterClrMapping/>
  </p:clrMapOvr>
  <p:transition advTm="6103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Inaccuracy in Estimating </a:t>
            </a:r>
            <a:r>
              <a:rPr lang="en-US" dirty="0" err="1" smtClean="0"/>
              <a:t>RSR</a:t>
            </a:r>
            <a:r>
              <a:rPr lang="en-US" baseline="-25000" dirty="0" err="1" smtClean="0"/>
              <a:t>Alone</a:t>
            </a:r>
            <a:endParaRPr lang="en-US" baseline="-25000" dirty="0"/>
          </a:p>
        </p:txBody>
      </p:sp>
      <p:sp>
        <p:nvSpPr>
          <p:cNvPr id="5" name="Rectangle 4"/>
          <p:cNvSpPr/>
          <p:nvPr/>
        </p:nvSpPr>
        <p:spPr>
          <a:xfrm>
            <a:off x="1428728" y="2227251"/>
            <a:ext cx="714380" cy="35719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14346" y="1512871"/>
            <a:ext cx="2500330" cy="707886"/>
          </a:xfrm>
          <a:prstGeom prst="rect">
            <a:avLst/>
          </a:prstGeom>
          <a:noFill/>
        </p:spPr>
        <p:txBody>
          <a:bodyPr wrap="square" rtlCol="0">
            <a:spAutoFit/>
          </a:bodyPr>
          <a:lstStyle/>
          <a:p>
            <a:pPr algn="ctr"/>
            <a:r>
              <a:rPr lang="en-US" sz="2000" dirty="0" smtClean="0"/>
              <a:t>Request Buffer</a:t>
            </a:r>
          </a:p>
          <a:p>
            <a:pPr algn="ctr"/>
            <a:r>
              <a:rPr lang="en-US" sz="2000" dirty="0" smtClean="0"/>
              <a:t> State</a:t>
            </a:r>
            <a:endParaRPr lang="en-US" sz="2000" dirty="0"/>
          </a:p>
        </p:txBody>
      </p:sp>
      <p:sp>
        <p:nvSpPr>
          <p:cNvPr id="7" name="Rectangle 6"/>
          <p:cNvSpPr/>
          <p:nvPr/>
        </p:nvSpPr>
        <p:spPr>
          <a:xfrm>
            <a:off x="2285984" y="1941499"/>
            <a:ext cx="1143008" cy="8572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Main Memory</a:t>
            </a:r>
            <a:endParaRPr lang="en-US" dirty="0">
              <a:solidFill>
                <a:schemeClr val="tx1"/>
              </a:solidFill>
            </a:endParaRPr>
          </a:p>
        </p:txBody>
      </p:sp>
      <p:cxnSp>
        <p:nvCxnSpPr>
          <p:cNvPr id="10" name="Straight Arrow Connector 9"/>
          <p:cNvCxnSpPr/>
          <p:nvPr/>
        </p:nvCxnSpPr>
        <p:spPr>
          <a:xfrm rot="10800000">
            <a:off x="4000496" y="1868473"/>
            <a:ext cx="2643206"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214610" y="1357298"/>
            <a:ext cx="184731" cy="369332"/>
          </a:xfrm>
          <a:prstGeom prst="rect">
            <a:avLst/>
          </a:prstGeom>
          <a:noFill/>
        </p:spPr>
        <p:txBody>
          <a:bodyPr wrap="none" rtlCol="0">
            <a:spAutoFit/>
          </a:bodyPr>
          <a:lstStyle/>
          <a:p>
            <a:endParaRPr lang="en-US" dirty="0"/>
          </a:p>
        </p:txBody>
      </p:sp>
      <p:sp>
        <p:nvSpPr>
          <p:cNvPr id="12" name="TextBox 11"/>
          <p:cNvSpPr txBox="1"/>
          <p:nvPr/>
        </p:nvSpPr>
        <p:spPr>
          <a:xfrm>
            <a:off x="3500430" y="1526939"/>
            <a:ext cx="1785950" cy="369332"/>
          </a:xfrm>
          <a:prstGeom prst="rect">
            <a:avLst/>
          </a:prstGeom>
          <a:noFill/>
        </p:spPr>
        <p:txBody>
          <a:bodyPr wrap="square" rtlCol="0">
            <a:spAutoFit/>
          </a:bodyPr>
          <a:lstStyle/>
          <a:p>
            <a:r>
              <a:rPr lang="en-US" dirty="0" smtClean="0"/>
              <a:t>Time units</a:t>
            </a:r>
            <a:endParaRPr lang="en-US" dirty="0"/>
          </a:p>
        </p:txBody>
      </p:sp>
      <p:sp>
        <p:nvSpPr>
          <p:cNvPr id="13" name="TextBox 12"/>
          <p:cNvSpPr txBox="1"/>
          <p:nvPr/>
        </p:nvSpPr>
        <p:spPr>
          <a:xfrm>
            <a:off x="4947119" y="1512871"/>
            <a:ext cx="1571636" cy="369332"/>
          </a:xfrm>
          <a:prstGeom prst="rect">
            <a:avLst/>
          </a:prstGeom>
          <a:noFill/>
        </p:spPr>
        <p:txBody>
          <a:bodyPr wrap="square" rtlCol="0">
            <a:spAutoFit/>
          </a:bodyPr>
          <a:lstStyle/>
          <a:p>
            <a:r>
              <a:rPr lang="en-US" dirty="0" smtClean="0"/>
              <a:t>Service order</a:t>
            </a:r>
            <a:endParaRPr lang="en-US" dirty="0"/>
          </a:p>
        </p:txBody>
      </p:sp>
      <p:sp>
        <p:nvSpPr>
          <p:cNvPr id="14" name="Rectangle 13"/>
          <p:cNvSpPr/>
          <p:nvPr/>
        </p:nvSpPr>
        <p:spPr>
          <a:xfrm>
            <a:off x="6715140" y="1941499"/>
            <a:ext cx="1143008" cy="8572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Main Memory</a:t>
            </a:r>
            <a:endParaRPr lang="en-US" dirty="0">
              <a:solidFill>
                <a:schemeClr val="tx1"/>
              </a:solidFill>
            </a:endParaRPr>
          </a:p>
        </p:txBody>
      </p:sp>
      <p:sp>
        <p:nvSpPr>
          <p:cNvPr id="15" name="Rectangle 14"/>
          <p:cNvSpPr/>
          <p:nvPr/>
        </p:nvSpPr>
        <p:spPr>
          <a:xfrm>
            <a:off x="5857884" y="2227251"/>
            <a:ext cx="714380" cy="35719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rot="5400000">
            <a:off x="5450907" y="2405846"/>
            <a:ext cx="642942"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4593651" y="2405052"/>
            <a:ext cx="642942"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028896" y="1870061"/>
            <a:ext cx="214314" cy="323165"/>
          </a:xfrm>
          <a:prstGeom prst="rect">
            <a:avLst/>
          </a:prstGeom>
          <a:noFill/>
        </p:spPr>
        <p:txBody>
          <a:bodyPr wrap="square" rtlCol="0">
            <a:spAutoFit/>
          </a:bodyPr>
          <a:lstStyle/>
          <a:p>
            <a:r>
              <a:rPr lang="en-US" sz="1500" dirty="0" smtClean="0"/>
              <a:t>1</a:t>
            </a:r>
          </a:p>
        </p:txBody>
      </p:sp>
      <p:sp>
        <p:nvSpPr>
          <p:cNvPr id="20" name="TextBox 19"/>
          <p:cNvSpPr txBox="1"/>
          <p:nvPr/>
        </p:nvSpPr>
        <p:spPr>
          <a:xfrm>
            <a:off x="5214942" y="1870061"/>
            <a:ext cx="214314" cy="323165"/>
          </a:xfrm>
          <a:prstGeom prst="rect">
            <a:avLst/>
          </a:prstGeom>
          <a:noFill/>
        </p:spPr>
        <p:txBody>
          <a:bodyPr wrap="square" rtlCol="0">
            <a:spAutoFit/>
          </a:bodyPr>
          <a:lstStyle/>
          <a:p>
            <a:r>
              <a:rPr lang="en-US" sz="1500" dirty="0" smtClean="0"/>
              <a:t>2</a:t>
            </a:r>
          </a:p>
        </p:txBody>
      </p:sp>
      <p:cxnSp>
        <p:nvCxnSpPr>
          <p:cNvPr id="21" name="Straight Connector 20"/>
          <p:cNvCxnSpPr/>
          <p:nvPr/>
        </p:nvCxnSpPr>
        <p:spPr>
          <a:xfrm rot="5400000">
            <a:off x="3751257" y="2405052"/>
            <a:ext cx="642942"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357686" y="1860784"/>
            <a:ext cx="214314" cy="323165"/>
          </a:xfrm>
          <a:prstGeom prst="rect">
            <a:avLst/>
          </a:prstGeom>
          <a:noFill/>
        </p:spPr>
        <p:txBody>
          <a:bodyPr wrap="square" rtlCol="0">
            <a:spAutoFit/>
          </a:bodyPr>
          <a:lstStyle/>
          <a:p>
            <a:r>
              <a:rPr lang="en-US" sz="1500" dirty="0" smtClean="0"/>
              <a:t>3</a:t>
            </a:r>
          </a:p>
        </p:txBody>
      </p:sp>
      <p:sp>
        <p:nvSpPr>
          <p:cNvPr id="24" name="Content Placeholder 2"/>
          <p:cNvSpPr>
            <a:spLocks noGrp="1"/>
          </p:cNvSpPr>
          <p:nvPr>
            <p:ph idx="1"/>
          </p:nvPr>
        </p:nvSpPr>
        <p:spPr>
          <a:xfrm>
            <a:off x="228600" y="1369995"/>
            <a:ext cx="8610600" cy="5339680"/>
          </a:xfrm>
        </p:spPr>
        <p:txBody>
          <a:bodyPr/>
          <a:lstStyle/>
          <a:p>
            <a:r>
              <a:rPr lang="en-US" dirty="0" smtClean="0"/>
              <a:t>When an application has highest priority</a:t>
            </a:r>
          </a:p>
          <a:p>
            <a:pPr lvl="1"/>
            <a:r>
              <a:rPr lang="en-US" sz="2600" dirty="0" smtClean="0"/>
              <a:t>Still experiences some interference</a:t>
            </a:r>
            <a:endParaRPr lang="en-US" sz="2600" dirty="0" smtClean="0">
              <a:solidFill>
                <a:srgbClr val="C00000"/>
              </a:solidFill>
            </a:endParaRPr>
          </a:p>
        </p:txBody>
      </p:sp>
      <p:sp>
        <p:nvSpPr>
          <p:cNvPr id="25" name="Rectangle 24"/>
          <p:cNvSpPr/>
          <p:nvPr/>
        </p:nvSpPr>
        <p:spPr>
          <a:xfrm>
            <a:off x="1428728" y="3370259"/>
            <a:ext cx="714380" cy="35719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96417" y="2655879"/>
            <a:ext cx="2500330" cy="707886"/>
          </a:xfrm>
          <a:prstGeom prst="rect">
            <a:avLst/>
          </a:prstGeom>
          <a:noFill/>
        </p:spPr>
        <p:txBody>
          <a:bodyPr wrap="square" rtlCol="0">
            <a:spAutoFit/>
          </a:bodyPr>
          <a:lstStyle/>
          <a:p>
            <a:pPr algn="ctr"/>
            <a:r>
              <a:rPr lang="en-US" sz="2000" dirty="0" smtClean="0"/>
              <a:t>Request Buffer </a:t>
            </a:r>
          </a:p>
          <a:p>
            <a:pPr algn="ctr"/>
            <a:r>
              <a:rPr lang="en-US" sz="2000" dirty="0" smtClean="0"/>
              <a:t>State</a:t>
            </a:r>
            <a:endParaRPr lang="en-US" sz="2000" dirty="0"/>
          </a:p>
        </p:txBody>
      </p:sp>
      <p:sp>
        <p:nvSpPr>
          <p:cNvPr id="27" name="Rectangle 26"/>
          <p:cNvSpPr/>
          <p:nvPr/>
        </p:nvSpPr>
        <p:spPr>
          <a:xfrm>
            <a:off x="2285984" y="3084507"/>
            <a:ext cx="1143008" cy="8572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Main Memory</a:t>
            </a:r>
            <a:endParaRPr lang="en-US" dirty="0">
              <a:solidFill>
                <a:schemeClr val="tx1"/>
              </a:solidFill>
            </a:endParaRPr>
          </a:p>
        </p:txBody>
      </p:sp>
      <p:cxnSp>
        <p:nvCxnSpPr>
          <p:cNvPr id="28" name="Straight Arrow Connector 27"/>
          <p:cNvCxnSpPr/>
          <p:nvPr/>
        </p:nvCxnSpPr>
        <p:spPr>
          <a:xfrm rot="10800000">
            <a:off x="4000496" y="3011481"/>
            <a:ext cx="2643206"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500430" y="2669947"/>
            <a:ext cx="1785950" cy="369332"/>
          </a:xfrm>
          <a:prstGeom prst="rect">
            <a:avLst/>
          </a:prstGeom>
          <a:noFill/>
        </p:spPr>
        <p:txBody>
          <a:bodyPr wrap="square" rtlCol="0">
            <a:spAutoFit/>
          </a:bodyPr>
          <a:lstStyle/>
          <a:p>
            <a:r>
              <a:rPr lang="en-US" dirty="0" smtClean="0"/>
              <a:t>Time units</a:t>
            </a:r>
            <a:endParaRPr lang="en-US" dirty="0"/>
          </a:p>
        </p:txBody>
      </p:sp>
      <p:sp>
        <p:nvSpPr>
          <p:cNvPr id="30" name="TextBox 29"/>
          <p:cNvSpPr txBox="1"/>
          <p:nvPr/>
        </p:nvSpPr>
        <p:spPr>
          <a:xfrm>
            <a:off x="4929190" y="2655879"/>
            <a:ext cx="1571636" cy="369332"/>
          </a:xfrm>
          <a:prstGeom prst="rect">
            <a:avLst/>
          </a:prstGeom>
          <a:noFill/>
        </p:spPr>
        <p:txBody>
          <a:bodyPr wrap="square" rtlCol="0">
            <a:spAutoFit/>
          </a:bodyPr>
          <a:lstStyle/>
          <a:p>
            <a:r>
              <a:rPr lang="en-US" dirty="0" smtClean="0"/>
              <a:t>Service order</a:t>
            </a:r>
            <a:endParaRPr lang="en-US" dirty="0"/>
          </a:p>
        </p:txBody>
      </p:sp>
      <p:sp>
        <p:nvSpPr>
          <p:cNvPr id="31" name="Rectangle 30"/>
          <p:cNvSpPr/>
          <p:nvPr/>
        </p:nvSpPr>
        <p:spPr>
          <a:xfrm>
            <a:off x="6715140" y="3084507"/>
            <a:ext cx="1143008" cy="8572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Main Memory</a:t>
            </a:r>
            <a:endParaRPr lang="en-US" dirty="0">
              <a:solidFill>
                <a:schemeClr val="tx1"/>
              </a:solidFill>
            </a:endParaRPr>
          </a:p>
        </p:txBody>
      </p:sp>
      <p:sp>
        <p:nvSpPr>
          <p:cNvPr id="32" name="Rectangle 31"/>
          <p:cNvSpPr/>
          <p:nvPr/>
        </p:nvSpPr>
        <p:spPr>
          <a:xfrm>
            <a:off x="5857884" y="3370259"/>
            <a:ext cx="714380" cy="35719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p:cNvCxnSpPr/>
          <p:nvPr/>
        </p:nvCxnSpPr>
        <p:spPr>
          <a:xfrm rot="5400000">
            <a:off x="5450907" y="3548854"/>
            <a:ext cx="642942"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4593651" y="3548060"/>
            <a:ext cx="642942"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028896" y="3013069"/>
            <a:ext cx="214314" cy="323165"/>
          </a:xfrm>
          <a:prstGeom prst="rect">
            <a:avLst/>
          </a:prstGeom>
          <a:noFill/>
        </p:spPr>
        <p:txBody>
          <a:bodyPr wrap="square" rtlCol="0">
            <a:spAutoFit/>
          </a:bodyPr>
          <a:lstStyle/>
          <a:p>
            <a:r>
              <a:rPr lang="en-US" sz="1500" dirty="0" smtClean="0"/>
              <a:t>1</a:t>
            </a:r>
          </a:p>
        </p:txBody>
      </p:sp>
      <p:sp>
        <p:nvSpPr>
          <p:cNvPr id="36" name="TextBox 35"/>
          <p:cNvSpPr txBox="1"/>
          <p:nvPr/>
        </p:nvSpPr>
        <p:spPr>
          <a:xfrm>
            <a:off x="5214942" y="3013069"/>
            <a:ext cx="214314" cy="323165"/>
          </a:xfrm>
          <a:prstGeom prst="rect">
            <a:avLst/>
          </a:prstGeom>
          <a:noFill/>
        </p:spPr>
        <p:txBody>
          <a:bodyPr wrap="square" rtlCol="0">
            <a:spAutoFit/>
          </a:bodyPr>
          <a:lstStyle/>
          <a:p>
            <a:r>
              <a:rPr lang="en-US" sz="1500" dirty="0" smtClean="0"/>
              <a:t>2</a:t>
            </a:r>
          </a:p>
        </p:txBody>
      </p:sp>
      <p:cxnSp>
        <p:nvCxnSpPr>
          <p:cNvPr id="37" name="Straight Connector 36"/>
          <p:cNvCxnSpPr/>
          <p:nvPr/>
        </p:nvCxnSpPr>
        <p:spPr>
          <a:xfrm rot="5400000">
            <a:off x="3751257" y="3548060"/>
            <a:ext cx="642942"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357686" y="3003792"/>
            <a:ext cx="214314" cy="323165"/>
          </a:xfrm>
          <a:prstGeom prst="rect">
            <a:avLst/>
          </a:prstGeom>
          <a:noFill/>
        </p:spPr>
        <p:txBody>
          <a:bodyPr wrap="square" rtlCol="0">
            <a:spAutoFit/>
          </a:bodyPr>
          <a:lstStyle/>
          <a:p>
            <a:r>
              <a:rPr lang="en-US" sz="1500" dirty="0" smtClean="0"/>
              <a:t>3</a:t>
            </a:r>
          </a:p>
        </p:txBody>
      </p:sp>
      <p:sp>
        <p:nvSpPr>
          <p:cNvPr id="40" name="Rectangle 39"/>
          <p:cNvSpPr/>
          <p:nvPr/>
        </p:nvSpPr>
        <p:spPr>
          <a:xfrm>
            <a:off x="5304309" y="3370259"/>
            <a:ext cx="398402" cy="35719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43"/>
          <p:cNvCxnSpPr/>
          <p:nvPr/>
        </p:nvCxnSpPr>
        <p:spPr>
          <a:xfrm rot="10800000">
            <a:off x="4000496" y="5440373"/>
            <a:ext cx="2643206"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500430" y="5098839"/>
            <a:ext cx="1785950" cy="369332"/>
          </a:xfrm>
          <a:prstGeom prst="rect">
            <a:avLst/>
          </a:prstGeom>
          <a:noFill/>
        </p:spPr>
        <p:txBody>
          <a:bodyPr wrap="square" rtlCol="0">
            <a:spAutoFit/>
          </a:bodyPr>
          <a:lstStyle/>
          <a:p>
            <a:r>
              <a:rPr lang="en-US" dirty="0" smtClean="0"/>
              <a:t>Time units</a:t>
            </a:r>
            <a:endParaRPr lang="en-US" dirty="0"/>
          </a:p>
        </p:txBody>
      </p:sp>
      <p:sp>
        <p:nvSpPr>
          <p:cNvPr id="46" name="TextBox 45"/>
          <p:cNvSpPr txBox="1"/>
          <p:nvPr/>
        </p:nvSpPr>
        <p:spPr>
          <a:xfrm>
            <a:off x="4929190" y="5084771"/>
            <a:ext cx="1571636" cy="369332"/>
          </a:xfrm>
          <a:prstGeom prst="rect">
            <a:avLst/>
          </a:prstGeom>
          <a:noFill/>
        </p:spPr>
        <p:txBody>
          <a:bodyPr wrap="square" rtlCol="0">
            <a:spAutoFit/>
          </a:bodyPr>
          <a:lstStyle/>
          <a:p>
            <a:r>
              <a:rPr lang="en-US" dirty="0" smtClean="0"/>
              <a:t>Service order</a:t>
            </a:r>
            <a:endParaRPr lang="en-US" dirty="0"/>
          </a:p>
        </p:txBody>
      </p:sp>
      <p:sp>
        <p:nvSpPr>
          <p:cNvPr id="47" name="Rectangle 46"/>
          <p:cNvSpPr/>
          <p:nvPr/>
        </p:nvSpPr>
        <p:spPr>
          <a:xfrm>
            <a:off x="6715140" y="5513399"/>
            <a:ext cx="1143008" cy="8572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Main Memory</a:t>
            </a:r>
            <a:endParaRPr lang="en-US" dirty="0">
              <a:solidFill>
                <a:schemeClr val="tx1"/>
              </a:solidFill>
            </a:endParaRPr>
          </a:p>
        </p:txBody>
      </p:sp>
      <p:sp>
        <p:nvSpPr>
          <p:cNvPr id="48" name="Rectangle 47"/>
          <p:cNvSpPr/>
          <p:nvPr/>
        </p:nvSpPr>
        <p:spPr>
          <a:xfrm>
            <a:off x="5857884" y="5799151"/>
            <a:ext cx="714380" cy="35719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p:cNvCxnSpPr/>
          <p:nvPr/>
        </p:nvCxnSpPr>
        <p:spPr>
          <a:xfrm rot="5400000">
            <a:off x="5450907" y="5977746"/>
            <a:ext cx="642942"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4593651" y="5976952"/>
            <a:ext cx="642942"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6028896" y="5441961"/>
            <a:ext cx="214314" cy="323165"/>
          </a:xfrm>
          <a:prstGeom prst="rect">
            <a:avLst/>
          </a:prstGeom>
          <a:noFill/>
        </p:spPr>
        <p:txBody>
          <a:bodyPr wrap="square" rtlCol="0">
            <a:spAutoFit/>
          </a:bodyPr>
          <a:lstStyle/>
          <a:p>
            <a:r>
              <a:rPr lang="en-US" sz="1500" dirty="0" smtClean="0"/>
              <a:t>1</a:t>
            </a:r>
          </a:p>
        </p:txBody>
      </p:sp>
      <p:sp>
        <p:nvSpPr>
          <p:cNvPr id="52" name="TextBox 51"/>
          <p:cNvSpPr txBox="1"/>
          <p:nvPr/>
        </p:nvSpPr>
        <p:spPr>
          <a:xfrm>
            <a:off x="5214942" y="5441961"/>
            <a:ext cx="214314" cy="323165"/>
          </a:xfrm>
          <a:prstGeom prst="rect">
            <a:avLst/>
          </a:prstGeom>
          <a:noFill/>
        </p:spPr>
        <p:txBody>
          <a:bodyPr wrap="square" rtlCol="0">
            <a:spAutoFit/>
          </a:bodyPr>
          <a:lstStyle/>
          <a:p>
            <a:r>
              <a:rPr lang="en-US" sz="1500" dirty="0" smtClean="0"/>
              <a:t>2</a:t>
            </a:r>
          </a:p>
        </p:txBody>
      </p:sp>
      <p:cxnSp>
        <p:nvCxnSpPr>
          <p:cNvPr id="53" name="Straight Connector 52"/>
          <p:cNvCxnSpPr/>
          <p:nvPr/>
        </p:nvCxnSpPr>
        <p:spPr>
          <a:xfrm rot="5400000">
            <a:off x="3751257" y="5976952"/>
            <a:ext cx="642942"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4357686" y="5432684"/>
            <a:ext cx="214314" cy="323165"/>
          </a:xfrm>
          <a:prstGeom prst="rect">
            <a:avLst/>
          </a:prstGeom>
          <a:noFill/>
        </p:spPr>
        <p:txBody>
          <a:bodyPr wrap="square" rtlCol="0">
            <a:spAutoFit/>
          </a:bodyPr>
          <a:lstStyle/>
          <a:p>
            <a:r>
              <a:rPr lang="en-US" sz="1500" dirty="0" smtClean="0"/>
              <a:t>3</a:t>
            </a:r>
          </a:p>
        </p:txBody>
      </p:sp>
      <p:sp>
        <p:nvSpPr>
          <p:cNvPr id="55" name="Rectangle 54"/>
          <p:cNvSpPr/>
          <p:nvPr/>
        </p:nvSpPr>
        <p:spPr>
          <a:xfrm>
            <a:off x="4988331" y="5799151"/>
            <a:ext cx="714380" cy="35719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4143372" y="5799151"/>
            <a:ext cx="714380" cy="35719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Arrow Connector 56"/>
          <p:cNvCxnSpPr/>
          <p:nvPr/>
        </p:nvCxnSpPr>
        <p:spPr>
          <a:xfrm>
            <a:off x="4911539" y="6367266"/>
            <a:ext cx="535646" cy="3389"/>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4232461" y="6358235"/>
            <a:ext cx="2428892" cy="369332"/>
          </a:xfrm>
          <a:prstGeom prst="rect">
            <a:avLst/>
          </a:prstGeom>
          <a:noFill/>
        </p:spPr>
        <p:txBody>
          <a:bodyPr wrap="square" rtlCol="0">
            <a:spAutoFit/>
          </a:bodyPr>
          <a:lstStyle/>
          <a:p>
            <a:r>
              <a:rPr lang="en-US" dirty="0" smtClean="0"/>
              <a:t>Interference Cycles</a:t>
            </a:r>
            <a:endParaRPr lang="en-US" dirty="0"/>
          </a:p>
        </p:txBody>
      </p:sp>
      <p:sp>
        <p:nvSpPr>
          <p:cNvPr id="62" name="Rectangle 61"/>
          <p:cNvSpPr/>
          <p:nvPr/>
        </p:nvSpPr>
        <p:spPr>
          <a:xfrm>
            <a:off x="6858016" y="1477013"/>
            <a:ext cx="500066" cy="285752"/>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7429520" y="1441433"/>
            <a:ext cx="1857356" cy="400110"/>
          </a:xfrm>
          <a:prstGeom prst="rect">
            <a:avLst/>
          </a:prstGeom>
          <a:noFill/>
        </p:spPr>
        <p:txBody>
          <a:bodyPr wrap="square" rtlCol="0">
            <a:spAutoFit/>
          </a:bodyPr>
          <a:lstStyle/>
          <a:p>
            <a:r>
              <a:rPr lang="en-US" sz="2000" dirty="0" smtClean="0"/>
              <a:t>High Priority</a:t>
            </a:r>
            <a:endParaRPr lang="en-US" sz="2000" dirty="0"/>
          </a:p>
        </p:txBody>
      </p:sp>
      <p:sp>
        <p:nvSpPr>
          <p:cNvPr id="60" name="Rectangle 59"/>
          <p:cNvSpPr/>
          <p:nvPr/>
        </p:nvSpPr>
        <p:spPr>
          <a:xfrm>
            <a:off x="1428728" y="4584705"/>
            <a:ext cx="714380" cy="35719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2285984" y="4298953"/>
            <a:ext cx="1143008" cy="8572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Main Memory</a:t>
            </a:r>
            <a:endParaRPr lang="en-US" dirty="0">
              <a:solidFill>
                <a:schemeClr val="tx1"/>
              </a:solidFill>
            </a:endParaRPr>
          </a:p>
        </p:txBody>
      </p:sp>
      <p:cxnSp>
        <p:nvCxnSpPr>
          <p:cNvPr id="64" name="Straight Arrow Connector 63"/>
          <p:cNvCxnSpPr/>
          <p:nvPr/>
        </p:nvCxnSpPr>
        <p:spPr>
          <a:xfrm rot="10800000">
            <a:off x="4000496" y="4154489"/>
            <a:ext cx="2643206"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3500430" y="3812955"/>
            <a:ext cx="1785950" cy="369332"/>
          </a:xfrm>
          <a:prstGeom prst="rect">
            <a:avLst/>
          </a:prstGeom>
          <a:noFill/>
        </p:spPr>
        <p:txBody>
          <a:bodyPr wrap="square" rtlCol="0">
            <a:spAutoFit/>
          </a:bodyPr>
          <a:lstStyle/>
          <a:p>
            <a:r>
              <a:rPr lang="en-US" dirty="0" smtClean="0"/>
              <a:t>Time units</a:t>
            </a:r>
            <a:endParaRPr lang="en-US" dirty="0"/>
          </a:p>
        </p:txBody>
      </p:sp>
      <p:sp>
        <p:nvSpPr>
          <p:cNvPr id="66" name="TextBox 65"/>
          <p:cNvSpPr txBox="1"/>
          <p:nvPr/>
        </p:nvSpPr>
        <p:spPr>
          <a:xfrm>
            <a:off x="4929190" y="3798887"/>
            <a:ext cx="1571636" cy="369332"/>
          </a:xfrm>
          <a:prstGeom prst="rect">
            <a:avLst/>
          </a:prstGeom>
          <a:noFill/>
        </p:spPr>
        <p:txBody>
          <a:bodyPr wrap="square" rtlCol="0">
            <a:spAutoFit/>
          </a:bodyPr>
          <a:lstStyle/>
          <a:p>
            <a:r>
              <a:rPr lang="en-US" dirty="0" smtClean="0"/>
              <a:t>Service order</a:t>
            </a:r>
            <a:endParaRPr lang="en-US" dirty="0"/>
          </a:p>
        </p:txBody>
      </p:sp>
      <p:sp>
        <p:nvSpPr>
          <p:cNvPr id="67" name="Rectangle 66"/>
          <p:cNvSpPr/>
          <p:nvPr/>
        </p:nvSpPr>
        <p:spPr>
          <a:xfrm>
            <a:off x="6715140" y="4298953"/>
            <a:ext cx="1143008" cy="8572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Main Memory</a:t>
            </a:r>
            <a:endParaRPr lang="en-US" dirty="0">
              <a:solidFill>
                <a:schemeClr val="tx1"/>
              </a:solidFill>
            </a:endParaRPr>
          </a:p>
        </p:txBody>
      </p:sp>
      <p:sp>
        <p:nvSpPr>
          <p:cNvPr id="68" name="Rectangle 67"/>
          <p:cNvSpPr/>
          <p:nvPr/>
        </p:nvSpPr>
        <p:spPr>
          <a:xfrm>
            <a:off x="5857884" y="4584705"/>
            <a:ext cx="714380" cy="35719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Connector 68"/>
          <p:cNvCxnSpPr/>
          <p:nvPr/>
        </p:nvCxnSpPr>
        <p:spPr>
          <a:xfrm rot="5400000">
            <a:off x="5450907" y="4763300"/>
            <a:ext cx="642942"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593651" y="4762506"/>
            <a:ext cx="642942"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6028896" y="4227515"/>
            <a:ext cx="214314" cy="323165"/>
          </a:xfrm>
          <a:prstGeom prst="rect">
            <a:avLst/>
          </a:prstGeom>
          <a:noFill/>
        </p:spPr>
        <p:txBody>
          <a:bodyPr wrap="square" rtlCol="0">
            <a:spAutoFit/>
          </a:bodyPr>
          <a:lstStyle/>
          <a:p>
            <a:r>
              <a:rPr lang="en-US" sz="1500" dirty="0" smtClean="0"/>
              <a:t>1</a:t>
            </a:r>
          </a:p>
        </p:txBody>
      </p:sp>
      <p:sp>
        <p:nvSpPr>
          <p:cNvPr id="72" name="TextBox 71"/>
          <p:cNvSpPr txBox="1"/>
          <p:nvPr/>
        </p:nvSpPr>
        <p:spPr>
          <a:xfrm>
            <a:off x="5214942" y="4227515"/>
            <a:ext cx="214314" cy="323165"/>
          </a:xfrm>
          <a:prstGeom prst="rect">
            <a:avLst/>
          </a:prstGeom>
          <a:noFill/>
        </p:spPr>
        <p:txBody>
          <a:bodyPr wrap="square" rtlCol="0">
            <a:spAutoFit/>
          </a:bodyPr>
          <a:lstStyle/>
          <a:p>
            <a:r>
              <a:rPr lang="en-US" sz="1500" dirty="0" smtClean="0"/>
              <a:t>2</a:t>
            </a:r>
          </a:p>
        </p:txBody>
      </p:sp>
      <p:cxnSp>
        <p:nvCxnSpPr>
          <p:cNvPr id="73" name="Straight Connector 72"/>
          <p:cNvCxnSpPr/>
          <p:nvPr/>
        </p:nvCxnSpPr>
        <p:spPr>
          <a:xfrm rot="5400000">
            <a:off x="3751257" y="4762506"/>
            <a:ext cx="642942"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4357686" y="4218238"/>
            <a:ext cx="214314" cy="323165"/>
          </a:xfrm>
          <a:prstGeom prst="rect">
            <a:avLst/>
          </a:prstGeom>
          <a:noFill/>
        </p:spPr>
        <p:txBody>
          <a:bodyPr wrap="square" rtlCol="0">
            <a:spAutoFit/>
          </a:bodyPr>
          <a:lstStyle/>
          <a:p>
            <a:r>
              <a:rPr lang="en-US" sz="1500" dirty="0" smtClean="0"/>
              <a:t>3</a:t>
            </a:r>
          </a:p>
        </p:txBody>
      </p:sp>
      <p:sp>
        <p:nvSpPr>
          <p:cNvPr id="75" name="Rectangle 74"/>
          <p:cNvSpPr/>
          <p:nvPr/>
        </p:nvSpPr>
        <p:spPr>
          <a:xfrm>
            <a:off x="4988331" y="4584705"/>
            <a:ext cx="714380" cy="35719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p:cNvSpPr txBox="1"/>
          <p:nvPr/>
        </p:nvSpPr>
        <p:spPr>
          <a:xfrm>
            <a:off x="-196417" y="3841239"/>
            <a:ext cx="2500330" cy="707886"/>
          </a:xfrm>
          <a:prstGeom prst="rect">
            <a:avLst/>
          </a:prstGeom>
          <a:noFill/>
        </p:spPr>
        <p:txBody>
          <a:bodyPr wrap="square" rtlCol="0">
            <a:spAutoFit/>
          </a:bodyPr>
          <a:lstStyle/>
          <a:p>
            <a:pPr algn="ctr"/>
            <a:r>
              <a:rPr lang="en-US" sz="2000" dirty="0" smtClean="0"/>
              <a:t>Request Buffer </a:t>
            </a:r>
          </a:p>
          <a:p>
            <a:pPr algn="ctr"/>
            <a:r>
              <a:rPr lang="en-US" sz="2000" dirty="0" smtClean="0"/>
              <a:t>State</a:t>
            </a:r>
            <a:endParaRPr lang="en-US" sz="2000" dirty="0"/>
          </a:p>
        </p:txBody>
      </p:sp>
      <p:sp>
        <p:nvSpPr>
          <p:cNvPr id="76" name="Slide Number Placeholder 75"/>
          <p:cNvSpPr>
            <a:spLocks noGrp="1"/>
          </p:cNvSpPr>
          <p:nvPr>
            <p:ph type="sldNum" sz="quarter" idx="12"/>
          </p:nvPr>
        </p:nvSpPr>
        <p:spPr/>
        <p:txBody>
          <a:bodyPr/>
          <a:lstStyle/>
          <a:p>
            <a:fld id="{2CF4AA75-1AE0-4593-99DD-33F3F40BED72}" type="slidenum">
              <a:rPr lang="en-US" smtClean="0"/>
              <a:pPr/>
              <a:t>85</a:t>
            </a:fld>
            <a:endParaRPr lang="en-US"/>
          </a:p>
        </p:txBody>
      </p:sp>
    </p:spTree>
    <p:custDataLst>
      <p:tags r:id="rId1"/>
    </p:custDataLst>
  </p:cSld>
  <p:clrMapOvr>
    <a:masterClrMapping/>
  </p:clrMapOvr>
  <p:transition advTm="9293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4">
                                            <p:txEl>
                                              <p:pRg st="1" end="1"/>
                                            </p:txEl>
                                          </p:spTgt>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6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77"/>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6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66"/>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7"/>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8"/>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69"/>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70"/>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7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72"/>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73"/>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74"/>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7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44"/>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45"/>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46"/>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47"/>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48"/>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49"/>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50"/>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51"/>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52"/>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53"/>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54"/>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55"/>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56"/>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55" presetClass="entr" presetSubtype="0" fill="hold" nodeType="clickEffect">
                                  <p:stCondLst>
                                    <p:cond delay="0"/>
                                  </p:stCondLst>
                                  <p:childTnLst>
                                    <p:set>
                                      <p:cBhvr>
                                        <p:cTn id="146" dur="1" fill="hold">
                                          <p:stCondLst>
                                            <p:cond delay="0"/>
                                          </p:stCondLst>
                                        </p:cTn>
                                        <p:tgtEl>
                                          <p:spTgt spid="57"/>
                                        </p:tgtEl>
                                        <p:attrNameLst>
                                          <p:attrName>style.visibility</p:attrName>
                                        </p:attrNameLst>
                                      </p:cBhvr>
                                      <p:to>
                                        <p:strVal val="visible"/>
                                      </p:to>
                                    </p:set>
                                    <p:anim calcmode="lin" valueType="num">
                                      <p:cBhvr>
                                        <p:cTn id="147" dur="1000" fill="hold"/>
                                        <p:tgtEl>
                                          <p:spTgt spid="57"/>
                                        </p:tgtEl>
                                        <p:attrNameLst>
                                          <p:attrName>ppt_w</p:attrName>
                                        </p:attrNameLst>
                                      </p:cBhvr>
                                      <p:tavLst>
                                        <p:tav tm="0">
                                          <p:val>
                                            <p:strVal val="#ppt_w*0.70"/>
                                          </p:val>
                                        </p:tav>
                                        <p:tav tm="100000">
                                          <p:val>
                                            <p:strVal val="#ppt_w"/>
                                          </p:val>
                                        </p:tav>
                                      </p:tavLst>
                                    </p:anim>
                                    <p:anim calcmode="lin" valueType="num">
                                      <p:cBhvr>
                                        <p:cTn id="148" dur="1000" fill="hold"/>
                                        <p:tgtEl>
                                          <p:spTgt spid="57"/>
                                        </p:tgtEl>
                                        <p:attrNameLst>
                                          <p:attrName>ppt_h</p:attrName>
                                        </p:attrNameLst>
                                      </p:cBhvr>
                                      <p:tavLst>
                                        <p:tav tm="0">
                                          <p:val>
                                            <p:strVal val="#ppt_h"/>
                                          </p:val>
                                        </p:tav>
                                        <p:tav tm="100000">
                                          <p:val>
                                            <p:strVal val="#ppt_h"/>
                                          </p:val>
                                        </p:tav>
                                      </p:tavLst>
                                    </p:anim>
                                    <p:animEffect transition="in" filter="fade">
                                      <p:cBhvr>
                                        <p:cTn id="149" dur="1000"/>
                                        <p:tgtEl>
                                          <p:spTgt spid="57"/>
                                        </p:tgtEl>
                                      </p:cBhvr>
                                    </p:animEffect>
                                  </p:childTnLst>
                                </p:cTn>
                              </p:par>
                            </p:childTnLst>
                          </p:cTn>
                        </p:par>
                        <p:par>
                          <p:cTn id="150" fill="hold">
                            <p:stCondLst>
                              <p:cond delay="1000"/>
                            </p:stCondLst>
                            <p:childTnLst>
                              <p:par>
                                <p:cTn id="151" presetID="1" presetClass="entr" presetSubtype="0" fill="hold" grpId="0" nodeType="afterEffect">
                                  <p:stCondLst>
                                    <p:cond delay="0"/>
                                  </p:stCondLst>
                                  <p:childTnLst>
                                    <p:set>
                                      <p:cBhvr>
                                        <p:cTn id="15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12" grpId="0"/>
      <p:bldP spid="13" grpId="0"/>
      <p:bldP spid="14" grpId="0" animBg="1"/>
      <p:bldP spid="15" grpId="0" animBg="1"/>
      <p:bldP spid="19" grpId="0"/>
      <p:bldP spid="20" grpId="0"/>
      <p:bldP spid="22" grpId="0"/>
      <p:bldP spid="24" grpId="0" build="p"/>
      <p:bldP spid="25" grpId="0" animBg="1"/>
      <p:bldP spid="26" grpId="0"/>
      <p:bldP spid="27" grpId="0" animBg="1"/>
      <p:bldP spid="29" grpId="0"/>
      <p:bldP spid="30" grpId="0"/>
      <p:bldP spid="31" grpId="0" animBg="1"/>
      <p:bldP spid="32" grpId="0" animBg="1"/>
      <p:bldP spid="35" grpId="0"/>
      <p:bldP spid="36" grpId="0"/>
      <p:bldP spid="38" grpId="0"/>
      <p:bldP spid="40" grpId="0" animBg="1"/>
      <p:bldP spid="45" grpId="0"/>
      <p:bldP spid="46" grpId="0"/>
      <p:bldP spid="47" grpId="0" animBg="1"/>
      <p:bldP spid="48" grpId="0" animBg="1"/>
      <p:bldP spid="51" grpId="0"/>
      <p:bldP spid="52" grpId="0"/>
      <p:bldP spid="54" grpId="0"/>
      <p:bldP spid="55" grpId="0" animBg="1"/>
      <p:bldP spid="56" grpId="0" animBg="1"/>
      <p:bldP spid="58" grpId="0"/>
      <p:bldP spid="62" grpId="0" animBg="1"/>
      <p:bldP spid="63" grpId="0"/>
      <p:bldP spid="61" grpId="0" animBg="1"/>
      <p:bldP spid="65" grpId="0"/>
      <p:bldP spid="66" grpId="0"/>
      <p:bldP spid="67" grpId="0" animBg="1"/>
      <p:bldP spid="68" grpId="0" animBg="1"/>
      <p:bldP spid="71" grpId="0"/>
      <p:bldP spid="72" grpId="0"/>
      <p:bldP spid="74" grpId="0"/>
      <p:bldP spid="75" grpId="0" animBg="1"/>
      <p:bldP spid="7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itle 1"/>
          <p:cNvSpPr>
            <a:spLocks noGrp="1"/>
          </p:cNvSpPr>
          <p:nvPr>
            <p:ph type="title"/>
          </p:nvPr>
        </p:nvSpPr>
        <p:spPr>
          <a:xfrm>
            <a:off x="228600" y="152400"/>
            <a:ext cx="8915400" cy="756320"/>
          </a:xfrm>
        </p:spPr>
        <p:txBody>
          <a:bodyPr/>
          <a:lstStyle/>
          <a:p>
            <a:r>
              <a:rPr lang="en-US" sz="3400" dirty="0" smtClean="0"/>
              <a:t>Accounting for Interference in </a:t>
            </a:r>
            <a:r>
              <a:rPr lang="en-US" sz="3400" dirty="0" err="1" smtClean="0"/>
              <a:t>RSR</a:t>
            </a:r>
            <a:r>
              <a:rPr lang="en-US" sz="3400" baseline="-25000" dirty="0" err="1" smtClean="0"/>
              <a:t>Alone</a:t>
            </a:r>
            <a:r>
              <a:rPr lang="en-US" sz="3400" dirty="0" smtClean="0"/>
              <a:t> Estimation</a:t>
            </a:r>
          </a:p>
        </p:txBody>
      </p:sp>
      <p:sp>
        <p:nvSpPr>
          <p:cNvPr id="3" name="Content Placeholder 2"/>
          <p:cNvSpPr>
            <a:spLocks noGrp="1"/>
          </p:cNvSpPr>
          <p:nvPr>
            <p:ph idx="1"/>
          </p:nvPr>
        </p:nvSpPr>
        <p:spPr>
          <a:xfrm>
            <a:off x="457200" y="1417637"/>
            <a:ext cx="8229600" cy="4525963"/>
          </a:xfrm>
        </p:spPr>
        <p:txBody>
          <a:bodyPr>
            <a:normAutofit lnSpcReduction="10000"/>
          </a:bodyPr>
          <a:lstStyle/>
          <a:p>
            <a:r>
              <a:rPr lang="en-US" dirty="0" smtClean="0">
                <a:solidFill>
                  <a:srgbClr val="FF0000"/>
                </a:solidFill>
              </a:rPr>
              <a:t>Solution: Determine and remove interference cycles from </a:t>
            </a:r>
            <a:r>
              <a:rPr lang="en-US" dirty="0" err="1" smtClean="0">
                <a:solidFill>
                  <a:srgbClr val="FF0000"/>
                </a:solidFill>
              </a:rPr>
              <a:t>RSR</a:t>
            </a:r>
            <a:r>
              <a:rPr lang="en-US" baseline="-25000" dirty="0" err="1" smtClean="0">
                <a:solidFill>
                  <a:srgbClr val="FF0000"/>
                </a:solidFill>
              </a:rPr>
              <a:t>Alone</a:t>
            </a:r>
            <a:r>
              <a:rPr lang="en-US" dirty="0" smtClean="0">
                <a:solidFill>
                  <a:srgbClr val="FF0000"/>
                </a:solidFill>
              </a:rPr>
              <a:t> calculation</a:t>
            </a:r>
          </a:p>
          <a:p>
            <a:endParaRPr lang="en-US" dirty="0" smtClean="0">
              <a:solidFill>
                <a:srgbClr val="FF0000"/>
              </a:solidFill>
            </a:endParaRPr>
          </a:p>
          <a:p>
            <a:pPr>
              <a:buNone/>
            </a:pPr>
            <a:endParaRPr lang="en-US" dirty="0" smtClean="0">
              <a:solidFill>
                <a:srgbClr val="FF0000"/>
              </a:solidFill>
            </a:endParaRPr>
          </a:p>
          <a:p>
            <a:pPr>
              <a:buNone/>
            </a:pPr>
            <a:endParaRPr lang="en-US" dirty="0" smtClean="0">
              <a:solidFill>
                <a:srgbClr val="FF0000"/>
              </a:solidFill>
            </a:endParaRPr>
          </a:p>
          <a:p>
            <a:r>
              <a:rPr lang="en-US" dirty="0" smtClean="0"/>
              <a:t>A cycle is an interference cycle if</a:t>
            </a:r>
          </a:p>
          <a:p>
            <a:pPr lvl="1"/>
            <a:r>
              <a:rPr lang="en-US" sz="2500" dirty="0" smtClean="0"/>
              <a:t>a request from the highest priority application is waiting in the request buffer </a:t>
            </a:r>
            <a:r>
              <a:rPr lang="en-US" sz="2500" i="1" dirty="0" smtClean="0"/>
              <a:t>and</a:t>
            </a:r>
          </a:p>
          <a:p>
            <a:pPr lvl="1"/>
            <a:r>
              <a:rPr lang="en-US" sz="2500" dirty="0" smtClean="0"/>
              <a:t>another application’s request was issued previously</a:t>
            </a:r>
          </a:p>
          <a:p>
            <a:endParaRPr lang="en-US" dirty="0" smtClean="0"/>
          </a:p>
        </p:txBody>
      </p:sp>
      <p:sp>
        <p:nvSpPr>
          <p:cNvPr id="8" name="Oval 7"/>
          <p:cNvSpPr>
            <a:spLocks noChangeArrowheads="1"/>
          </p:cNvSpPr>
          <p:nvPr/>
        </p:nvSpPr>
        <p:spPr bwMode="auto">
          <a:xfrm>
            <a:off x="6804229" y="3079744"/>
            <a:ext cx="2125489" cy="357190"/>
          </a:xfrm>
          <a:prstGeom prst="ellipse">
            <a:avLst/>
          </a:prstGeom>
          <a:noFill/>
          <a:ln w="25400" algn="ctr">
            <a:solidFill>
              <a:srgbClr val="FF0000"/>
            </a:solidFill>
            <a:round/>
            <a:headEnd/>
            <a:tailEnd/>
          </a:ln>
        </p:spPr>
        <p:txBody>
          <a:bodyPr/>
          <a:lstStyle/>
          <a:p>
            <a:endParaRPr lang="en-US"/>
          </a:p>
        </p:txBody>
      </p:sp>
      <p:graphicFrame>
        <p:nvGraphicFramePr>
          <p:cNvPr id="2" name="Object 2"/>
          <p:cNvGraphicFramePr>
            <a:graphicFrameLocks noChangeAspect="1"/>
          </p:cNvGraphicFramePr>
          <p:nvPr/>
        </p:nvGraphicFramePr>
        <p:xfrm>
          <a:off x="718705" y="2480459"/>
          <a:ext cx="8139575" cy="956475"/>
        </p:xfrm>
        <a:graphic>
          <a:graphicData uri="http://schemas.openxmlformats.org/presentationml/2006/ole">
            <p:oleObj spid="_x0000_s196610" name="Equation" r:id="rId5" imgW="5943600" imgH="698500" progId="Equation.3">
              <p:embed/>
            </p:oleObj>
          </a:graphicData>
        </a:graphic>
      </p:graphicFrame>
      <p:sp>
        <p:nvSpPr>
          <p:cNvPr id="7" name="Slide Number Placeholder 6"/>
          <p:cNvSpPr>
            <a:spLocks noGrp="1"/>
          </p:cNvSpPr>
          <p:nvPr>
            <p:ph type="sldNum" sz="quarter" idx="12"/>
          </p:nvPr>
        </p:nvSpPr>
        <p:spPr/>
        <p:txBody>
          <a:bodyPr/>
          <a:lstStyle/>
          <a:p>
            <a:fld id="{2CF4AA75-1AE0-4593-99DD-33F3F40BED72}" type="slidenum">
              <a:rPr lang="en-US" smtClean="0"/>
              <a:pPr/>
              <a:t>86</a:t>
            </a:fld>
            <a:endParaRPr lang="en-US"/>
          </a:p>
        </p:txBody>
      </p:sp>
    </p:spTree>
    <p:custDataLst>
      <p:tags r:id="rId2"/>
    </p:custDataLst>
  </p:cSld>
  <p:clrMapOvr>
    <a:masterClrMapping/>
  </p:clrMapOvr>
  <p:transition advTm="3881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Results in the Paper</a:t>
            </a:r>
            <a:endParaRPr lang="en-US" dirty="0"/>
          </a:p>
        </p:txBody>
      </p:sp>
      <p:sp>
        <p:nvSpPr>
          <p:cNvPr id="3" name="Content Placeholder 2"/>
          <p:cNvSpPr>
            <a:spLocks noGrp="1"/>
          </p:cNvSpPr>
          <p:nvPr>
            <p:ph idx="1"/>
          </p:nvPr>
        </p:nvSpPr>
        <p:spPr>
          <a:xfrm>
            <a:off x="228600" y="1365920"/>
            <a:ext cx="8915400" cy="5339680"/>
          </a:xfrm>
        </p:spPr>
        <p:txBody>
          <a:bodyPr/>
          <a:lstStyle/>
          <a:p>
            <a:r>
              <a:rPr lang="en-US" dirty="0" smtClean="0"/>
              <a:t>Sensitivity to model parameters</a:t>
            </a:r>
          </a:p>
          <a:p>
            <a:pPr lvl="1">
              <a:spcAft>
                <a:spcPts val="1200"/>
              </a:spcAft>
            </a:pPr>
            <a:r>
              <a:rPr lang="en-US" sz="2350" dirty="0" smtClean="0"/>
              <a:t>Robust across different values of model parameters</a:t>
            </a:r>
          </a:p>
          <a:p>
            <a:pPr lvl="1"/>
            <a:endParaRPr lang="en-US" dirty="0" smtClean="0"/>
          </a:p>
          <a:p>
            <a:r>
              <a:rPr lang="en-US" dirty="0" smtClean="0"/>
              <a:t>Comparison of STFM and MISE models in enforcing soft slowdown guarantees</a:t>
            </a:r>
          </a:p>
          <a:p>
            <a:pPr lvl="1">
              <a:spcAft>
                <a:spcPts val="1200"/>
              </a:spcAft>
            </a:pPr>
            <a:r>
              <a:rPr lang="en-US" sz="2350" dirty="0" smtClean="0"/>
              <a:t>MISE significantly more effective in enforcing guarantees</a:t>
            </a:r>
          </a:p>
          <a:p>
            <a:pPr>
              <a:buNone/>
            </a:pPr>
            <a:endParaRPr lang="en-US" dirty="0" smtClean="0"/>
          </a:p>
          <a:p>
            <a:r>
              <a:rPr lang="en-US" dirty="0" smtClean="0"/>
              <a:t>Minimizing maximum slowdown</a:t>
            </a:r>
          </a:p>
          <a:p>
            <a:pPr lvl="1">
              <a:spcAft>
                <a:spcPts val="1200"/>
              </a:spcAft>
            </a:pPr>
            <a:r>
              <a:rPr lang="en-US" sz="2350" dirty="0" smtClean="0"/>
              <a:t>MISE improves fairness across several system configurations</a:t>
            </a:r>
          </a:p>
          <a:p>
            <a:pPr lvl="1"/>
            <a:endParaRPr lang="en-US" dirty="0" smtClean="0"/>
          </a:p>
          <a:p>
            <a:pPr lvl="1"/>
            <a:endParaRPr lang="en-US" dirty="0" smtClean="0"/>
          </a:p>
        </p:txBody>
      </p:sp>
      <p:sp>
        <p:nvSpPr>
          <p:cNvPr id="5" name="Slide Number Placeholder 4"/>
          <p:cNvSpPr>
            <a:spLocks noGrp="1"/>
          </p:cNvSpPr>
          <p:nvPr>
            <p:ph type="sldNum" sz="quarter" idx="12"/>
          </p:nvPr>
        </p:nvSpPr>
        <p:spPr/>
        <p:txBody>
          <a:bodyPr/>
          <a:lstStyle/>
          <a:p>
            <a:fld id="{2CF4AA75-1AE0-4593-99DD-33F3F40BED72}" type="slidenum">
              <a:rPr lang="en-US" smtClean="0"/>
              <a:pPr/>
              <a:t>87</a:t>
            </a:fld>
            <a:endParaRPr lang="en-US"/>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Quantitative Comparison</a:t>
            </a:r>
            <a:endParaRPr lang="en-US" dirty="0"/>
          </a:p>
        </p:txBody>
      </p:sp>
      <p:sp>
        <p:nvSpPr>
          <p:cNvPr id="12" name="TextBox 17"/>
          <p:cNvSpPr txBox="1">
            <a:spLocks noChangeArrowheads="1"/>
          </p:cNvSpPr>
          <p:nvPr/>
        </p:nvSpPr>
        <p:spPr bwMode="auto">
          <a:xfrm>
            <a:off x="2587639" y="1447800"/>
            <a:ext cx="3984625" cy="708025"/>
          </a:xfrm>
          <a:prstGeom prst="rect">
            <a:avLst/>
          </a:prstGeom>
          <a:noFill/>
          <a:ln w="9525">
            <a:noFill/>
            <a:miter lim="800000"/>
            <a:headEnd/>
            <a:tailEnd/>
          </a:ln>
        </p:spPr>
        <p:txBody>
          <a:bodyPr>
            <a:spAutoFit/>
          </a:bodyPr>
          <a:lstStyle/>
          <a:p>
            <a:pPr algn="ctr"/>
            <a:r>
              <a:rPr lang="en-US" sz="2000" dirty="0"/>
              <a:t>SPEC CPU 2006 application</a:t>
            </a:r>
          </a:p>
          <a:p>
            <a:pPr algn="ctr"/>
            <a:r>
              <a:rPr lang="en-US" sz="2000" dirty="0" err="1" smtClean="0"/>
              <a:t>hmmer</a:t>
            </a:r>
            <a:endParaRPr lang="en-US" sz="2000" dirty="0"/>
          </a:p>
        </p:txBody>
      </p:sp>
      <p:graphicFrame>
        <p:nvGraphicFramePr>
          <p:cNvPr id="8" name="Chart 7"/>
          <p:cNvGraphicFramePr/>
          <p:nvPr/>
        </p:nvGraphicFramePr>
        <p:xfrm>
          <a:off x="428596" y="2019304"/>
          <a:ext cx="8072494" cy="42862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p:nvPr/>
        </p:nvGraphicFramePr>
        <p:xfrm>
          <a:off x="428596" y="2019304"/>
          <a:ext cx="8072494" cy="42862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p:cNvGraphicFramePr/>
          <p:nvPr/>
        </p:nvGraphicFramePr>
        <p:xfrm>
          <a:off x="428596" y="2019304"/>
          <a:ext cx="8072494" cy="4286280"/>
        </p:xfrm>
        <a:graphic>
          <a:graphicData uri="http://schemas.openxmlformats.org/drawingml/2006/chart">
            <c:chart xmlns:c="http://schemas.openxmlformats.org/drawingml/2006/chart" xmlns:r="http://schemas.openxmlformats.org/officeDocument/2006/relationships" r:id="rId5"/>
          </a:graphicData>
        </a:graphic>
      </p:graphicFrame>
      <p:sp>
        <p:nvSpPr>
          <p:cNvPr id="11" name="Slide Number Placeholder 10"/>
          <p:cNvSpPr>
            <a:spLocks noGrp="1"/>
          </p:cNvSpPr>
          <p:nvPr>
            <p:ph type="sldNum" sz="quarter" idx="12"/>
          </p:nvPr>
        </p:nvSpPr>
        <p:spPr/>
        <p:txBody>
          <a:bodyPr/>
          <a:lstStyle/>
          <a:p>
            <a:fld id="{2CF4AA75-1AE0-4593-99DD-33F3F40BED72}" type="slidenum">
              <a:rPr lang="en-US" smtClean="0"/>
              <a:pPr/>
              <a:t>88</a:t>
            </a:fld>
            <a:endParaRPr lang="en-US"/>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8" grpId="1">
        <p:bldAsOne/>
      </p:bldGraphic>
      <p:bldGraphic spid="9" grpId="0">
        <p:bldAsOne/>
      </p:bldGraphic>
      <p:bldGraphic spid="9" grpId="1">
        <p:bldAsOne/>
      </p:bldGraphic>
      <p:bldGraphic spid="10" grpId="0">
        <p:bldAsOne/>
      </p:bldGraphic>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79388" y="152400"/>
            <a:ext cx="8964612" cy="755650"/>
          </a:xfrm>
        </p:spPr>
        <p:txBody>
          <a:bodyPr/>
          <a:lstStyle/>
          <a:p>
            <a:r>
              <a:rPr lang="en-US" sz="3600" dirty="0" smtClean="0"/>
              <a:t>MISE-</a:t>
            </a:r>
            <a:r>
              <a:rPr lang="en-US" sz="3600" dirty="0" err="1" smtClean="0"/>
              <a:t>QoS</a:t>
            </a:r>
            <a:r>
              <a:rPr lang="en-US" sz="3600" dirty="0" smtClean="0"/>
              <a:t>: Mechanism to Provide Soft </a:t>
            </a:r>
            <a:r>
              <a:rPr lang="en-US" sz="3600" dirty="0" err="1" smtClean="0"/>
              <a:t>QoS</a:t>
            </a:r>
            <a:endParaRPr lang="en-US" sz="3600" dirty="0" smtClean="0"/>
          </a:p>
        </p:txBody>
      </p:sp>
      <p:sp>
        <p:nvSpPr>
          <p:cNvPr id="3" name="Content Placeholder 2"/>
          <p:cNvSpPr>
            <a:spLocks noGrp="1"/>
          </p:cNvSpPr>
          <p:nvPr>
            <p:ph idx="1"/>
          </p:nvPr>
        </p:nvSpPr>
        <p:spPr>
          <a:xfrm>
            <a:off x="228600" y="1422400"/>
            <a:ext cx="8915400" cy="4339650"/>
          </a:xfrm>
        </p:spPr>
        <p:txBody>
          <a:bodyPr>
            <a:noAutofit/>
          </a:bodyPr>
          <a:lstStyle/>
          <a:p>
            <a:pPr>
              <a:spcAft>
                <a:spcPts val="650"/>
              </a:spcAft>
            </a:pPr>
            <a:r>
              <a:rPr lang="en-US" dirty="0" smtClean="0"/>
              <a:t>Assign an initial bandwidth allocation to </a:t>
            </a:r>
            <a:r>
              <a:rPr lang="en-US" dirty="0" err="1" smtClean="0"/>
              <a:t>QoS</a:t>
            </a:r>
            <a:r>
              <a:rPr lang="en-US" dirty="0" smtClean="0"/>
              <a:t>-critical application</a:t>
            </a:r>
          </a:p>
          <a:p>
            <a:pPr>
              <a:spcAft>
                <a:spcPts val="650"/>
              </a:spcAft>
            </a:pPr>
            <a:r>
              <a:rPr lang="en-US" dirty="0" smtClean="0"/>
              <a:t>Estimate slowdown of </a:t>
            </a:r>
            <a:r>
              <a:rPr lang="en-US" dirty="0" err="1" smtClean="0"/>
              <a:t>QoS</a:t>
            </a:r>
            <a:r>
              <a:rPr lang="en-US" dirty="0" smtClean="0"/>
              <a:t>-critical application using the MISE model</a:t>
            </a:r>
          </a:p>
          <a:p>
            <a:pPr>
              <a:spcAft>
                <a:spcPts val="650"/>
              </a:spcAft>
            </a:pPr>
            <a:r>
              <a:rPr lang="en-US" dirty="0" smtClean="0"/>
              <a:t>After every N intervals</a:t>
            </a:r>
            <a:endParaRPr lang="en-US" sz="2500" dirty="0" smtClean="0"/>
          </a:p>
          <a:p>
            <a:pPr lvl="1">
              <a:spcAft>
                <a:spcPts val="650"/>
              </a:spcAft>
            </a:pPr>
            <a:r>
              <a:rPr lang="en-US" sz="2400" dirty="0" smtClean="0">
                <a:solidFill>
                  <a:srgbClr val="0070C0"/>
                </a:solidFill>
              </a:rPr>
              <a:t>If slowdown &gt; bound B +/- </a:t>
            </a:r>
            <a:r>
              <a:rPr lang="el-GR" sz="2400" dirty="0" smtClean="0">
                <a:solidFill>
                  <a:srgbClr val="0070C0"/>
                </a:solidFill>
                <a:latin typeface="Gulim"/>
                <a:ea typeface="Gulim"/>
              </a:rPr>
              <a:t>ε</a:t>
            </a:r>
            <a:r>
              <a:rPr lang="en-US" sz="2400" dirty="0" smtClean="0">
                <a:solidFill>
                  <a:srgbClr val="0070C0"/>
                </a:solidFill>
              </a:rPr>
              <a:t>, increase bandwidth allocation</a:t>
            </a:r>
          </a:p>
          <a:p>
            <a:pPr lvl="1">
              <a:spcAft>
                <a:spcPts val="650"/>
              </a:spcAft>
            </a:pPr>
            <a:r>
              <a:rPr lang="en-US" sz="2400" dirty="0" smtClean="0">
                <a:solidFill>
                  <a:srgbClr val="0070C0"/>
                </a:solidFill>
              </a:rPr>
              <a:t>If slowdown &lt; bound B +/- </a:t>
            </a:r>
            <a:r>
              <a:rPr lang="el-GR" sz="2400" dirty="0" smtClean="0">
                <a:solidFill>
                  <a:srgbClr val="0070C0"/>
                </a:solidFill>
                <a:latin typeface="Gulim"/>
                <a:ea typeface="Gulim"/>
              </a:rPr>
              <a:t>ε</a:t>
            </a:r>
            <a:r>
              <a:rPr lang="en-US" sz="2400" dirty="0" smtClean="0">
                <a:solidFill>
                  <a:srgbClr val="0070C0"/>
                </a:solidFill>
              </a:rPr>
              <a:t>, decrease bandwidth allocation</a:t>
            </a:r>
          </a:p>
          <a:p>
            <a:pPr>
              <a:spcAft>
                <a:spcPts val="650"/>
              </a:spcAft>
            </a:pPr>
            <a:r>
              <a:rPr lang="en-US" sz="2900" dirty="0" smtClean="0"/>
              <a:t>When slowdown bound not met for N intervals</a:t>
            </a:r>
          </a:p>
          <a:p>
            <a:pPr lvl="1">
              <a:spcAft>
                <a:spcPts val="650"/>
              </a:spcAft>
            </a:pPr>
            <a:r>
              <a:rPr lang="en-US" sz="2500" dirty="0" smtClean="0">
                <a:solidFill>
                  <a:srgbClr val="FF0000"/>
                </a:solidFill>
              </a:rPr>
              <a:t>Notify the OS so it can migrate/de-schedule jobs</a:t>
            </a:r>
          </a:p>
        </p:txBody>
      </p:sp>
      <p:sp>
        <p:nvSpPr>
          <p:cNvPr id="5" name="Slide Number Placeholder 4"/>
          <p:cNvSpPr>
            <a:spLocks noGrp="1"/>
          </p:cNvSpPr>
          <p:nvPr>
            <p:ph type="sldNum" sz="quarter" idx="12"/>
          </p:nvPr>
        </p:nvSpPr>
        <p:spPr/>
        <p:txBody>
          <a:bodyPr/>
          <a:lstStyle/>
          <a:p>
            <a:fld id="{2CF4AA75-1AE0-4593-99DD-33F3F40BED72}" type="slidenum">
              <a:rPr lang="en-US" smtClean="0"/>
              <a:pPr/>
              <a:t>89</a:t>
            </a:fld>
            <a:endParaRPr lang="en-US"/>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Problems with Previous </a:t>
            </a:r>
            <a:br>
              <a:rPr lang="en-US" dirty="0" smtClean="0"/>
            </a:br>
            <a:r>
              <a:rPr lang="en-US" dirty="0" smtClean="0"/>
              <a:t>Application-aware Memory Schedulers</a:t>
            </a:r>
            <a:endParaRPr lang="en-US" dirty="0"/>
          </a:p>
        </p:txBody>
      </p:sp>
      <p:sp>
        <p:nvSpPr>
          <p:cNvPr id="3" name="Content Placeholder 2"/>
          <p:cNvSpPr>
            <a:spLocks noGrp="1"/>
          </p:cNvSpPr>
          <p:nvPr>
            <p:ph idx="1"/>
          </p:nvPr>
        </p:nvSpPr>
        <p:spPr/>
        <p:txBody>
          <a:bodyPr/>
          <a:lstStyle/>
          <a:p>
            <a:r>
              <a:rPr lang="en-US" dirty="0" smtClean="0"/>
              <a:t>Hardware Complexity</a:t>
            </a:r>
          </a:p>
          <a:p>
            <a:pPr lvl="1"/>
            <a:r>
              <a:rPr lang="en-US" dirty="0" smtClean="0"/>
              <a:t>Ranking incurs high hardware cost</a:t>
            </a:r>
          </a:p>
          <a:p>
            <a:pPr>
              <a:buNone/>
            </a:pPr>
            <a:endParaRPr lang="en-US" dirty="0" smtClean="0"/>
          </a:p>
          <a:p>
            <a:r>
              <a:rPr lang="en-US" dirty="0" smtClean="0"/>
              <a:t>Unfair slowdowns of some applications</a:t>
            </a:r>
          </a:p>
          <a:p>
            <a:pPr lvl="1"/>
            <a:r>
              <a:rPr lang="en-US" dirty="0" smtClean="0"/>
              <a:t>Ranking causes unfairness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9</a:t>
            </a:fld>
            <a:endParaRPr lang="en-US"/>
          </a:p>
        </p:txBody>
      </p:sp>
      <p:pic>
        <p:nvPicPr>
          <p:cNvPr id="5" name="~PP1985.WAV">
            <a:hlinkClick r:id="" action="ppaction://media"/>
          </p:cNvPr>
          <p:cNvPicPr>
            <a:picLocks noRot="1" noChangeAspect="1"/>
          </p:cNvPicPr>
          <p:nvPr>
            <a:wavAudioFile r:embed="rId2" name="~PP1985.WAV"/>
          </p:nvPr>
        </p:nvPicPr>
        <p:blipFill>
          <a:blip r:embed="rId4" cstate="print"/>
          <a:stretch>
            <a:fillRect/>
          </a:stretch>
        </p:blipFill>
        <p:spPr>
          <a:xfrm>
            <a:off x="8696325" y="6410325"/>
            <a:ext cx="304800" cy="304800"/>
          </a:xfrm>
          <a:prstGeom prst="rect">
            <a:avLst/>
          </a:prstGeom>
        </p:spPr>
      </p:pic>
    </p:spTree>
    <p:custDataLst>
      <p:tags r:id="rId1"/>
    </p:custDataLst>
  </p:cSld>
  <p:clrMapOvr>
    <a:masterClrMapping/>
  </p:clrMapOvr>
  <p:transition advTm="207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Look at One Workload</a:t>
            </a:r>
            <a:endParaRPr lang="en-US" dirty="0"/>
          </a:p>
        </p:txBody>
      </p:sp>
      <p:graphicFrame>
        <p:nvGraphicFramePr>
          <p:cNvPr id="5" name="Chart 4"/>
          <p:cNvGraphicFramePr/>
          <p:nvPr/>
        </p:nvGraphicFramePr>
        <p:xfrm>
          <a:off x="285720" y="1833530"/>
          <a:ext cx="8643998" cy="4357718"/>
        </p:xfrm>
        <a:graphic>
          <a:graphicData uri="http://schemas.openxmlformats.org/drawingml/2006/chart">
            <c:chart xmlns:c="http://schemas.openxmlformats.org/drawingml/2006/chart" xmlns:r="http://schemas.openxmlformats.org/officeDocument/2006/relationships" r:id="rId4"/>
          </a:graphicData>
        </a:graphic>
      </p:graphicFrame>
      <p:sp>
        <p:nvSpPr>
          <p:cNvPr id="21" name="Rectangle 20"/>
          <p:cNvSpPr/>
          <p:nvPr/>
        </p:nvSpPr>
        <p:spPr>
          <a:xfrm>
            <a:off x="6858016" y="3119414"/>
            <a:ext cx="2000264" cy="2143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858016" y="3405166"/>
            <a:ext cx="2000264" cy="1571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858016" y="3708847"/>
            <a:ext cx="2000264" cy="1571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858016" y="4012528"/>
            <a:ext cx="2000264" cy="1438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858016" y="4324336"/>
            <a:ext cx="2000264" cy="1438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512377" y="5736595"/>
            <a:ext cx="940484" cy="3927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7" name="Oval 26"/>
          <p:cNvSpPr/>
          <p:nvPr/>
        </p:nvSpPr>
        <p:spPr>
          <a:xfrm>
            <a:off x="2714056" y="5744485"/>
            <a:ext cx="4268351" cy="42046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8" name="TextBox 27"/>
          <p:cNvSpPr txBox="1"/>
          <p:nvPr/>
        </p:nvSpPr>
        <p:spPr>
          <a:xfrm>
            <a:off x="1142976" y="6076890"/>
            <a:ext cx="1857388" cy="400110"/>
          </a:xfrm>
          <a:prstGeom prst="rect">
            <a:avLst/>
          </a:prstGeom>
          <a:noFill/>
        </p:spPr>
        <p:txBody>
          <a:bodyPr wrap="square" rtlCol="0">
            <a:spAutoFit/>
          </a:bodyPr>
          <a:lstStyle/>
          <a:p>
            <a:pPr algn="ctr"/>
            <a:r>
              <a:rPr lang="en-US" sz="2000" b="1" dirty="0" err="1" smtClean="0"/>
              <a:t>QoS</a:t>
            </a:r>
            <a:r>
              <a:rPr lang="en-US" sz="2000" b="1" dirty="0" smtClean="0"/>
              <a:t>-critical</a:t>
            </a:r>
            <a:endParaRPr lang="en-US" sz="2000" b="1" dirty="0"/>
          </a:p>
        </p:txBody>
      </p:sp>
      <p:sp>
        <p:nvSpPr>
          <p:cNvPr id="29" name="TextBox 28"/>
          <p:cNvSpPr txBox="1"/>
          <p:nvPr/>
        </p:nvSpPr>
        <p:spPr>
          <a:xfrm>
            <a:off x="3571868" y="6076890"/>
            <a:ext cx="2714644" cy="400110"/>
          </a:xfrm>
          <a:prstGeom prst="rect">
            <a:avLst/>
          </a:prstGeom>
          <a:noFill/>
        </p:spPr>
        <p:txBody>
          <a:bodyPr wrap="square" rtlCol="0">
            <a:spAutoFit/>
          </a:bodyPr>
          <a:lstStyle/>
          <a:p>
            <a:pPr algn="ctr"/>
            <a:r>
              <a:rPr lang="en-US" sz="2000" b="1" dirty="0" smtClean="0"/>
              <a:t>non-</a:t>
            </a:r>
            <a:r>
              <a:rPr lang="en-US" sz="2000" b="1" dirty="0" err="1" smtClean="0"/>
              <a:t>QoS</a:t>
            </a:r>
            <a:r>
              <a:rPr lang="en-US" sz="2000" b="1" dirty="0" smtClean="0"/>
              <a:t>-critical</a:t>
            </a:r>
            <a:endParaRPr lang="en-US" sz="2000" b="1" dirty="0"/>
          </a:p>
        </p:txBody>
      </p:sp>
      <p:sp>
        <p:nvSpPr>
          <p:cNvPr id="30" name="TextBox 29"/>
          <p:cNvSpPr txBox="1"/>
          <p:nvPr/>
        </p:nvSpPr>
        <p:spPr>
          <a:xfrm>
            <a:off x="303370" y="2971800"/>
            <a:ext cx="8429685" cy="2400657"/>
          </a:xfrm>
          <a:prstGeom prst="rect">
            <a:avLst/>
          </a:prstGeom>
          <a:solidFill>
            <a:schemeClr val="bg1"/>
          </a:solidFill>
          <a:ln w="25400">
            <a:solidFill>
              <a:schemeClr val="tx1"/>
            </a:solidFill>
          </a:ln>
        </p:spPr>
        <p:txBody>
          <a:bodyPr wrap="square" anchor="ctr">
            <a:spAutoFit/>
          </a:bodyPr>
          <a:lstStyle/>
          <a:p>
            <a:pPr>
              <a:defRPr/>
            </a:pPr>
            <a:r>
              <a:rPr lang="en-US" sz="3000" dirty="0" smtClean="0">
                <a:solidFill>
                  <a:srgbClr val="C00000"/>
                </a:solidFill>
                <a:latin typeface="+mn-lt"/>
                <a:ea typeface="Tahoma" pitchFamily="34" charset="0"/>
                <a:cs typeface="Tahoma" pitchFamily="34" charset="0"/>
              </a:rPr>
              <a:t>MISE is effective in </a:t>
            </a:r>
          </a:p>
          <a:p>
            <a:pPr marL="514350" indent="-514350">
              <a:buAutoNum type="arabicPeriod"/>
              <a:defRPr/>
            </a:pPr>
            <a:r>
              <a:rPr lang="en-US" sz="3000" dirty="0" smtClean="0">
                <a:solidFill>
                  <a:srgbClr val="C00000"/>
                </a:solidFill>
                <a:latin typeface="+mn-lt"/>
                <a:ea typeface="Tahoma" pitchFamily="34" charset="0"/>
                <a:cs typeface="Tahoma" pitchFamily="34" charset="0"/>
              </a:rPr>
              <a:t>meeting the slowdown bound for the </a:t>
            </a:r>
            <a:r>
              <a:rPr lang="en-US" sz="3000" dirty="0" err="1" smtClean="0">
                <a:solidFill>
                  <a:srgbClr val="C00000"/>
                </a:solidFill>
                <a:latin typeface="+mn-lt"/>
                <a:ea typeface="Tahoma" pitchFamily="34" charset="0"/>
                <a:cs typeface="Tahoma" pitchFamily="34" charset="0"/>
              </a:rPr>
              <a:t>QoS</a:t>
            </a:r>
            <a:r>
              <a:rPr lang="en-US" sz="3000" dirty="0" smtClean="0">
                <a:solidFill>
                  <a:srgbClr val="C00000"/>
                </a:solidFill>
                <a:latin typeface="+mn-lt"/>
                <a:ea typeface="Tahoma" pitchFamily="34" charset="0"/>
                <a:cs typeface="Tahoma" pitchFamily="34" charset="0"/>
              </a:rPr>
              <a:t>-critical application </a:t>
            </a:r>
          </a:p>
          <a:p>
            <a:pPr marL="514350" indent="-514350">
              <a:buAutoNum type="arabicPeriod"/>
              <a:defRPr/>
            </a:pPr>
            <a:r>
              <a:rPr lang="en-US" sz="3000" dirty="0" smtClean="0">
                <a:solidFill>
                  <a:srgbClr val="C00000"/>
                </a:solidFill>
                <a:latin typeface="+mn-lt"/>
                <a:ea typeface="Tahoma" pitchFamily="34" charset="0"/>
                <a:cs typeface="Tahoma" pitchFamily="34" charset="0"/>
              </a:rPr>
              <a:t>improving performance of non-</a:t>
            </a:r>
            <a:r>
              <a:rPr lang="en-US" sz="3000" dirty="0" err="1" smtClean="0">
                <a:solidFill>
                  <a:srgbClr val="C00000"/>
                </a:solidFill>
                <a:latin typeface="+mn-lt"/>
                <a:ea typeface="Tahoma" pitchFamily="34" charset="0"/>
                <a:cs typeface="Tahoma" pitchFamily="34" charset="0"/>
              </a:rPr>
              <a:t>QoS</a:t>
            </a:r>
            <a:r>
              <a:rPr lang="en-US" sz="3000" dirty="0" smtClean="0">
                <a:solidFill>
                  <a:srgbClr val="C00000"/>
                </a:solidFill>
                <a:latin typeface="+mn-lt"/>
                <a:ea typeface="Tahoma" pitchFamily="34" charset="0"/>
                <a:cs typeface="Tahoma" pitchFamily="34" charset="0"/>
              </a:rPr>
              <a:t>-critical applications</a:t>
            </a:r>
            <a:endParaRPr lang="en-US" sz="3000" dirty="0">
              <a:solidFill>
                <a:srgbClr val="C00000"/>
              </a:solidFill>
              <a:latin typeface="+mn-lt"/>
              <a:ea typeface="Tahoma" pitchFamily="34" charset="0"/>
              <a:cs typeface="Tahoma" pitchFamily="34" charset="0"/>
            </a:endParaRPr>
          </a:p>
        </p:txBody>
      </p:sp>
      <p:cxnSp>
        <p:nvCxnSpPr>
          <p:cNvPr id="19" name="Straight Arrow Connector 18"/>
          <p:cNvCxnSpPr/>
          <p:nvPr/>
        </p:nvCxnSpPr>
        <p:spPr>
          <a:xfrm rot="5400000" flipH="1" flipV="1">
            <a:off x="1714480" y="1833530"/>
            <a:ext cx="428628" cy="285752"/>
          </a:xfrm>
          <a:prstGeom prst="straightConnector1">
            <a:avLst/>
          </a:prstGeom>
          <a:ln w="317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891692" y="1440482"/>
            <a:ext cx="2928958" cy="400110"/>
          </a:xfrm>
          <a:prstGeom prst="rect">
            <a:avLst/>
          </a:prstGeom>
          <a:noFill/>
        </p:spPr>
        <p:txBody>
          <a:bodyPr wrap="square" rtlCol="0">
            <a:spAutoFit/>
          </a:bodyPr>
          <a:lstStyle/>
          <a:p>
            <a:r>
              <a:rPr lang="en-US" sz="2000" dirty="0" smtClean="0"/>
              <a:t>Slowdown Bound = 10 </a:t>
            </a:r>
            <a:endParaRPr lang="en-US" sz="2000" dirty="0"/>
          </a:p>
        </p:txBody>
      </p:sp>
      <p:cxnSp>
        <p:nvCxnSpPr>
          <p:cNvPr id="31" name="Straight Arrow Connector 30"/>
          <p:cNvCxnSpPr/>
          <p:nvPr/>
        </p:nvCxnSpPr>
        <p:spPr>
          <a:xfrm rot="5400000" flipH="1" flipV="1">
            <a:off x="1894326" y="1985930"/>
            <a:ext cx="428628" cy="285752"/>
          </a:xfrm>
          <a:prstGeom prst="straightConnector1">
            <a:avLst/>
          </a:prstGeom>
          <a:ln w="317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071538" y="1592882"/>
            <a:ext cx="3071834" cy="400110"/>
          </a:xfrm>
          <a:prstGeom prst="rect">
            <a:avLst/>
          </a:prstGeom>
          <a:noFill/>
        </p:spPr>
        <p:txBody>
          <a:bodyPr wrap="square" rtlCol="0">
            <a:spAutoFit/>
          </a:bodyPr>
          <a:lstStyle/>
          <a:p>
            <a:r>
              <a:rPr lang="en-US" sz="2000" dirty="0" smtClean="0"/>
              <a:t>Slowdown Bound = 3.33 </a:t>
            </a:r>
            <a:endParaRPr lang="en-US" sz="2000" dirty="0"/>
          </a:p>
        </p:txBody>
      </p:sp>
      <p:cxnSp>
        <p:nvCxnSpPr>
          <p:cNvPr id="33" name="Straight Arrow Connector 32"/>
          <p:cNvCxnSpPr/>
          <p:nvPr/>
        </p:nvCxnSpPr>
        <p:spPr>
          <a:xfrm rot="5400000" flipH="1" flipV="1">
            <a:off x="1921084" y="2288916"/>
            <a:ext cx="1052522" cy="608474"/>
          </a:xfrm>
          <a:prstGeom prst="straightConnector1">
            <a:avLst/>
          </a:prstGeom>
          <a:ln w="317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571604" y="1745282"/>
            <a:ext cx="3071834" cy="400110"/>
          </a:xfrm>
          <a:prstGeom prst="rect">
            <a:avLst/>
          </a:prstGeom>
          <a:noFill/>
        </p:spPr>
        <p:txBody>
          <a:bodyPr wrap="square" rtlCol="0">
            <a:spAutoFit/>
          </a:bodyPr>
          <a:lstStyle/>
          <a:p>
            <a:r>
              <a:rPr lang="en-US" sz="2000" dirty="0" smtClean="0"/>
              <a:t>Slowdown Bound = 2 </a:t>
            </a:r>
            <a:endParaRPr lang="en-US" sz="2000" dirty="0"/>
          </a:p>
        </p:txBody>
      </p:sp>
      <p:cxnSp>
        <p:nvCxnSpPr>
          <p:cNvPr id="36" name="Straight Arrow Connector 35"/>
          <p:cNvCxnSpPr/>
          <p:nvPr/>
        </p:nvCxnSpPr>
        <p:spPr>
          <a:xfrm rot="5400000">
            <a:off x="3000364" y="2726366"/>
            <a:ext cx="285752"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a:off x="4071934" y="2690786"/>
            <a:ext cx="857256"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a:off x="5428462" y="2744573"/>
            <a:ext cx="858050" cy="79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Slide Number Placeholder 34"/>
          <p:cNvSpPr>
            <a:spLocks noGrp="1"/>
          </p:cNvSpPr>
          <p:nvPr>
            <p:ph type="sldNum" sz="quarter" idx="12"/>
          </p:nvPr>
        </p:nvSpPr>
        <p:spPr/>
        <p:txBody>
          <a:bodyPr/>
          <a:lstStyle/>
          <a:p>
            <a:fld id="{2CF4AA75-1AE0-4593-99DD-33F3F40BED72}" type="slidenum">
              <a:rPr lang="en-US" smtClean="0"/>
              <a:pPr/>
              <a:t>90</a:t>
            </a:fld>
            <a:endParaRPr lang="en-US"/>
          </a:p>
        </p:txBody>
      </p:sp>
    </p:spTree>
    <p:custDataLst>
      <p:tags r:id="rId1"/>
    </p:custDataLst>
  </p:cSld>
  <p:clrMapOvr>
    <a:masterClrMapping/>
  </p:clrMapOvr>
  <p:transition advTm="13853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fade">
                                      <p:cBhvr>
                                        <p:cTn id="7" dur="500"/>
                                        <p:tgtEl>
                                          <p:spTgt spid="5">
                                            <p:graphicEl>
                                              <a:chart seriesIdx="-3" categoryIdx="-3" bldStep="gridLegend"/>
                                            </p:graphic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fade">
                                      <p:cBhvr>
                                        <p:cTn id="26" dur="500"/>
                                        <p:tgtEl>
                                          <p:spTgt spid="5">
                                            <p:graphicEl>
                                              <a:chart seriesIdx="0" categoryIdx="-4" bldStep="series"/>
                                            </p:graphicEl>
                                          </p:spTgt>
                                        </p:tgtEl>
                                      </p:cBhvr>
                                    </p:animEffect>
                                  </p:childTnLst>
                                </p:cTn>
                              </p:par>
                              <p:par>
                                <p:cTn id="27" presetID="1" presetClass="exit" presetSubtype="0" fill="hold" grpId="1" nodeType="withEffect">
                                  <p:stCondLst>
                                    <p:cond delay="0"/>
                                  </p:stCondLst>
                                  <p:childTnLst>
                                    <p:set>
                                      <p:cBhvr>
                                        <p:cTn id="28" dur="1" fill="hold">
                                          <p:stCondLst>
                                            <p:cond delay="0"/>
                                          </p:stCondLst>
                                        </p:cTn>
                                        <p:tgtEl>
                                          <p:spTgt spid="21"/>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graphicEl>
                                              <a:chart seriesIdx="1" categoryIdx="-4" bldStep="series"/>
                                            </p:graphicEl>
                                          </p:spTgt>
                                        </p:tgtEl>
                                        <p:attrNameLst>
                                          <p:attrName>style.visibility</p:attrName>
                                        </p:attrNameLst>
                                      </p:cBhvr>
                                      <p:to>
                                        <p:strVal val="visible"/>
                                      </p:to>
                                    </p:set>
                                    <p:animEffect transition="in" filter="fade">
                                      <p:cBhvr>
                                        <p:cTn id="35" dur="500"/>
                                        <p:tgtEl>
                                          <p:spTgt spid="5">
                                            <p:graphicEl>
                                              <a:chart seriesIdx="1" categoryIdx="-4" bldStep="series"/>
                                            </p:graphicEl>
                                          </p:spTgt>
                                        </p:tgtEl>
                                      </p:cBhvr>
                                    </p:animEffect>
                                  </p:childTnLst>
                                </p:cTn>
                              </p:par>
                              <p:par>
                                <p:cTn id="36" presetID="1" presetClass="exit" presetSubtype="0" fill="hold" grpId="1" nodeType="withEffect">
                                  <p:stCondLst>
                                    <p:cond delay="0"/>
                                  </p:stCondLst>
                                  <p:childTnLst>
                                    <p:set>
                                      <p:cBhvr>
                                        <p:cTn id="37" dur="1" fill="hold">
                                          <p:stCondLst>
                                            <p:cond delay="0"/>
                                          </p:stCondLst>
                                        </p:cTn>
                                        <p:tgtEl>
                                          <p:spTgt spid="22"/>
                                        </p:tgtEl>
                                        <p:attrNameLst>
                                          <p:attrName>style.visibility</p:attrName>
                                        </p:attrNameLst>
                                      </p:cBhvr>
                                      <p:to>
                                        <p:strVal val="hidden"/>
                                      </p:to>
                                    </p:set>
                                  </p:childTnLst>
                                </p:cTn>
                              </p:par>
                              <p:par>
                                <p:cTn id="38" presetID="1"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42"/>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44"/>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5">
                                            <p:graphicEl>
                                              <a:chart seriesIdx="2" categoryIdx="-4" bldStep="series"/>
                                            </p:graphicEl>
                                          </p:spTgt>
                                        </p:tgtEl>
                                        <p:attrNameLst>
                                          <p:attrName>style.visibility</p:attrName>
                                        </p:attrNameLst>
                                      </p:cBhvr>
                                      <p:to>
                                        <p:strVal val="visible"/>
                                      </p:to>
                                    </p:set>
                                    <p:animEffect transition="in" filter="fade">
                                      <p:cBhvr>
                                        <p:cTn id="58" dur="500"/>
                                        <p:tgtEl>
                                          <p:spTgt spid="5">
                                            <p:graphicEl>
                                              <a:chart seriesIdx="2" categoryIdx="-4" bldStep="series"/>
                                            </p:graphicEl>
                                          </p:spTgt>
                                        </p:tgtEl>
                                      </p:cBhvr>
                                    </p:animEffect>
                                  </p:childTnLst>
                                </p:cTn>
                              </p:par>
                              <p:par>
                                <p:cTn id="59" presetID="1" presetClass="exit" presetSubtype="0" fill="hold" nodeType="withEffect">
                                  <p:stCondLst>
                                    <p:cond delay="0"/>
                                  </p:stCondLst>
                                  <p:childTnLst>
                                    <p:set>
                                      <p:cBhvr>
                                        <p:cTn id="60" dur="1" fill="hold">
                                          <p:stCondLst>
                                            <p:cond delay="0"/>
                                          </p:stCondLst>
                                        </p:cTn>
                                        <p:tgtEl>
                                          <p:spTgt spid="36"/>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42"/>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44"/>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19"/>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20"/>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23"/>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
                                            <p:graphicEl>
                                              <a:chart seriesIdx="3" categoryIdx="-4" bldStep="series"/>
                                            </p:graphicEl>
                                          </p:spTgt>
                                        </p:tgtEl>
                                        <p:attrNameLst>
                                          <p:attrName>style.visibility</p:attrName>
                                        </p:attrNameLst>
                                      </p:cBhvr>
                                      <p:to>
                                        <p:strVal val="visible"/>
                                      </p:to>
                                    </p:set>
                                    <p:animEffect transition="in" filter="fade">
                                      <p:cBhvr>
                                        <p:cTn id="83" dur="500"/>
                                        <p:tgtEl>
                                          <p:spTgt spid="5">
                                            <p:graphicEl>
                                              <a:chart seriesIdx="3" categoryIdx="-4" bldStep="series"/>
                                            </p:graphicEl>
                                          </p:spTgt>
                                        </p:tgtEl>
                                      </p:cBhvr>
                                    </p:animEffect>
                                  </p:childTnLst>
                                </p:cTn>
                              </p:par>
                              <p:par>
                                <p:cTn id="84" presetID="1" presetClass="exit" presetSubtype="0" fill="hold" nodeType="withEffect">
                                  <p:stCondLst>
                                    <p:cond delay="0"/>
                                  </p:stCondLst>
                                  <p:childTnLst>
                                    <p:set>
                                      <p:cBhvr>
                                        <p:cTn id="85" dur="1" fill="hold">
                                          <p:stCondLst>
                                            <p:cond delay="0"/>
                                          </p:stCondLst>
                                        </p:cTn>
                                        <p:tgtEl>
                                          <p:spTgt spid="31"/>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32"/>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24"/>
                                        </p:tgtEl>
                                        <p:attrNameLst>
                                          <p:attrName>style.visibility</p:attrName>
                                        </p:attrNameLst>
                                      </p:cBhvr>
                                      <p:to>
                                        <p:strVal val="hidden"/>
                                      </p:to>
                                    </p:set>
                                  </p:childTnLst>
                                </p:cTn>
                              </p:par>
                              <p:par>
                                <p:cTn id="90" presetID="1" presetClass="entr" presetSubtype="0" fill="hold" grpId="0" nodeType="withEffect">
                                  <p:stCondLst>
                                    <p:cond delay="0"/>
                                  </p:stCondLst>
                                  <p:childTnLst>
                                    <p:set>
                                      <p:cBhvr>
                                        <p:cTn id="91" dur="1" fill="hold">
                                          <p:stCondLst>
                                            <p:cond delay="0"/>
                                          </p:stCondLst>
                                        </p:cTn>
                                        <p:tgtEl>
                                          <p:spTgt spid="25"/>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34"/>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33"/>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5">
                                            <p:graphicEl>
                                              <a:chart seriesIdx="4" categoryIdx="-4" bldStep="series"/>
                                            </p:graphicEl>
                                          </p:spTgt>
                                        </p:tgtEl>
                                        <p:attrNameLst>
                                          <p:attrName>style.visibility</p:attrName>
                                        </p:attrNameLst>
                                      </p:cBhvr>
                                      <p:to>
                                        <p:strVal val="visible"/>
                                      </p:to>
                                    </p:set>
                                    <p:animEffect transition="in" filter="fade">
                                      <p:cBhvr>
                                        <p:cTn id="102" dur="500"/>
                                        <p:tgtEl>
                                          <p:spTgt spid="5">
                                            <p:graphicEl>
                                              <a:chart seriesIdx="4" categoryIdx="-4" bldStep="series"/>
                                            </p:graphicEl>
                                          </p:spTgt>
                                        </p:tgtEl>
                                      </p:cBhvr>
                                    </p:animEffect>
                                  </p:childTnLst>
                                </p:cTn>
                              </p:par>
                              <p:par>
                                <p:cTn id="103" presetID="1" presetClass="exit" presetSubtype="0" fill="hold" nodeType="withEffect">
                                  <p:stCondLst>
                                    <p:cond delay="0"/>
                                  </p:stCondLst>
                                  <p:childTnLst>
                                    <p:set>
                                      <p:cBhvr>
                                        <p:cTn id="104" dur="1" fill="hold">
                                          <p:stCondLst>
                                            <p:cond delay="0"/>
                                          </p:stCondLst>
                                        </p:cTn>
                                        <p:tgtEl>
                                          <p:spTgt spid="33"/>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34"/>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25"/>
                                        </p:tgtEl>
                                        <p:attrNameLst>
                                          <p:attrName>style.visibility</p:attrName>
                                        </p:attrNameLst>
                                      </p:cBhvr>
                                      <p:to>
                                        <p:strVal val="hidden"/>
                                      </p:to>
                                    </p:set>
                                  </p:childTnLst>
                                </p:cTn>
                              </p:par>
                              <p:par>
                                <p:cTn id="109" presetID="10" presetClass="entr" presetSubtype="0" fill="hold" grpId="0" nodeType="withEffect">
                                  <p:stCondLst>
                                    <p:cond delay="0"/>
                                  </p:stCondLst>
                                  <p:childTnLst>
                                    <p:set>
                                      <p:cBhvr>
                                        <p:cTn id="110" dur="1" fill="hold">
                                          <p:stCondLst>
                                            <p:cond delay="0"/>
                                          </p:stCondLst>
                                        </p:cTn>
                                        <p:tgtEl>
                                          <p:spTgt spid="5">
                                            <p:graphicEl>
                                              <a:chart seriesIdx="5" categoryIdx="-4" bldStep="series"/>
                                            </p:graphicEl>
                                          </p:spTgt>
                                        </p:tgtEl>
                                        <p:attrNameLst>
                                          <p:attrName>style.visibility</p:attrName>
                                        </p:attrNameLst>
                                      </p:cBhvr>
                                      <p:to>
                                        <p:strVal val="visible"/>
                                      </p:to>
                                    </p:set>
                                    <p:animEffect transition="in" filter="fade">
                                      <p:cBhvr>
                                        <p:cTn id="111" dur="500"/>
                                        <p:tgtEl>
                                          <p:spTgt spid="5">
                                            <p:graphicEl>
                                              <a:chart seriesIdx="5" categoryIdx="-4" bldStep="series"/>
                                            </p:graphicEl>
                                          </p:spTgt>
                                        </p:tgtEl>
                                      </p:cBhvr>
                                    </p:animEffec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7" grpId="0" animBg="1"/>
      <p:bldP spid="28" grpId="0"/>
      <p:bldP spid="29" grpId="0"/>
      <p:bldP spid="30" grpId="0" animBg="1"/>
      <p:bldP spid="20" grpId="0"/>
      <p:bldP spid="20" grpId="1"/>
      <p:bldP spid="32" grpId="0"/>
      <p:bldP spid="32" grpId="1"/>
      <p:bldP spid="34" grpId="0"/>
      <p:bldP spid="34" grpId="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normAutofit fontScale="90000"/>
          </a:bodyPr>
          <a:lstStyle/>
          <a:p>
            <a:r>
              <a:rPr lang="en-US" sz="3600" dirty="0" smtClean="0"/>
              <a:t>Performance of Non-</a:t>
            </a:r>
            <a:r>
              <a:rPr lang="en-US" sz="3600" dirty="0" err="1" smtClean="0"/>
              <a:t>QoS</a:t>
            </a:r>
            <a:r>
              <a:rPr lang="en-US" sz="3600" dirty="0" smtClean="0"/>
              <a:t>-Critical Applications</a:t>
            </a:r>
          </a:p>
        </p:txBody>
      </p:sp>
      <p:graphicFrame>
        <p:nvGraphicFramePr>
          <p:cNvPr id="14" name="Chart 13"/>
          <p:cNvGraphicFramePr/>
          <p:nvPr/>
        </p:nvGraphicFramePr>
        <p:xfrm>
          <a:off x="428596" y="1400140"/>
          <a:ext cx="8286808" cy="4857784"/>
        </p:xfrm>
        <a:graphic>
          <a:graphicData uri="http://schemas.openxmlformats.org/drawingml/2006/chart">
            <c:chart xmlns:c="http://schemas.openxmlformats.org/drawingml/2006/chart" xmlns:r="http://schemas.openxmlformats.org/officeDocument/2006/relationships" r:id="rId3"/>
          </a:graphicData>
        </a:graphic>
      </p:graphicFrame>
      <p:sp>
        <p:nvSpPr>
          <p:cNvPr id="7" name="Oval 6"/>
          <p:cNvSpPr/>
          <p:nvPr/>
        </p:nvSpPr>
        <p:spPr>
          <a:xfrm>
            <a:off x="2786050" y="2328834"/>
            <a:ext cx="428628" cy="7143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714744" y="3043214"/>
            <a:ext cx="428628" cy="7143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643438" y="3471842"/>
            <a:ext cx="428628" cy="7143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625641" y="2614586"/>
            <a:ext cx="428628" cy="7143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28596" y="5472106"/>
            <a:ext cx="8286808" cy="9286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000" dirty="0" smtClean="0">
                <a:solidFill>
                  <a:srgbClr val="C00000"/>
                </a:solidFill>
                <a:ea typeface="Tahoma" pitchFamily="34" charset="0"/>
                <a:cs typeface="Tahoma" pitchFamily="34" charset="0"/>
              </a:rPr>
              <a:t>Higher performance when bound is loose</a:t>
            </a:r>
          </a:p>
          <a:p>
            <a:pPr algn="ctr"/>
            <a:endParaRPr lang="en-US" dirty="0"/>
          </a:p>
        </p:txBody>
      </p:sp>
      <p:sp>
        <p:nvSpPr>
          <p:cNvPr id="13" name="TextBox 12"/>
          <p:cNvSpPr txBox="1"/>
          <p:nvPr/>
        </p:nvSpPr>
        <p:spPr>
          <a:xfrm>
            <a:off x="98476" y="5385137"/>
            <a:ext cx="8964613" cy="1015663"/>
          </a:xfrm>
          <a:prstGeom prst="rect">
            <a:avLst/>
          </a:prstGeom>
          <a:solidFill>
            <a:schemeClr val="bg1"/>
          </a:solidFill>
          <a:ln w="25400">
            <a:solidFill>
              <a:schemeClr val="tx1"/>
            </a:solidFill>
          </a:ln>
        </p:spPr>
        <p:txBody>
          <a:bodyPr>
            <a:spAutoFit/>
          </a:bodyPr>
          <a:lstStyle/>
          <a:p>
            <a:pPr lvl="0" algn="ctr"/>
            <a:r>
              <a:rPr lang="en-US" sz="3000" dirty="0" smtClean="0">
                <a:solidFill>
                  <a:srgbClr val="C00000"/>
                </a:solidFill>
                <a:cs typeface="Tahoma" pitchFamily="34" charset="0"/>
              </a:rPr>
              <a:t>When slowdown bound is 10/3 </a:t>
            </a:r>
          </a:p>
          <a:p>
            <a:pPr lvl="0" algn="ctr"/>
            <a:r>
              <a:rPr lang="en-US" sz="3000" dirty="0" smtClean="0">
                <a:solidFill>
                  <a:srgbClr val="C00000"/>
                </a:solidFill>
                <a:cs typeface="Tahoma" pitchFamily="34" charset="0"/>
              </a:rPr>
              <a:t>MISE-</a:t>
            </a:r>
            <a:r>
              <a:rPr lang="en-US" sz="3000" dirty="0" err="1" smtClean="0">
                <a:solidFill>
                  <a:srgbClr val="C00000"/>
                </a:solidFill>
                <a:cs typeface="Tahoma" pitchFamily="34" charset="0"/>
              </a:rPr>
              <a:t>QoS</a:t>
            </a:r>
            <a:r>
              <a:rPr lang="en-US" sz="3000" dirty="0" smtClean="0">
                <a:solidFill>
                  <a:srgbClr val="C00000"/>
                </a:solidFill>
                <a:cs typeface="Tahoma" pitchFamily="34" charset="0"/>
              </a:rPr>
              <a:t> improves system performance by 10%  </a:t>
            </a:r>
            <a:r>
              <a:rPr lang="en-US" sz="3000" dirty="0" smtClean="0">
                <a:solidFill>
                  <a:srgbClr val="C00000"/>
                </a:solidFill>
                <a:latin typeface="+mn-lt"/>
                <a:ea typeface="Tahoma" pitchFamily="34" charset="0"/>
                <a:cs typeface="Tahoma" pitchFamily="34" charset="0"/>
              </a:rPr>
              <a:t> </a:t>
            </a:r>
            <a:endParaRPr lang="en-US" sz="3000" dirty="0">
              <a:solidFill>
                <a:srgbClr val="C00000"/>
              </a:solidFill>
              <a:latin typeface="+mn-lt"/>
              <a:ea typeface="Tahoma" pitchFamily="34" charset="0"/>
              <a:cs typeface="Tahoma" pitchFamily="34" charset="0"/>
            </a:endParaRPr>
          </a:p>
        </p:txBody>
      </p:sp>
      <p:sp>
        <p:nvSpPr>
          <p:cNvPr id="11" name="Slide Number Placeholder 10"/>
          <p:cNvSpPr>
            <a:spLocks noGrp="1"/>
          </p:cNvSpPr>
          <p:nvPr>
            <p:ph type="sldNum" sz="quarter" idx="12"/>
          </p:nvPr>
        </p:nvSpPr>
        <p:spPr/>
        <p:txBody>
          <a:bodyPr/>
          <a:lstStyle/>
          <a:p>
            <a:fld id="{2CF4AA75-1AE0-4593-99DD-33F3F40BED72}" type="slidenum">
              <a:rPr lang="en-US" smtClean="0"/>
              <a:pPr/>
              <a:t>91</a:t>
            </a:fld>
            <a:endParaRPr lang="en-US"/>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4">
                                            <p:graphicEl>
                                              <a:chart seriesIdx="1" categoryIdx="-4" bldStep="series"/>
                                            </p:graphicEl>
                                          </p:spTgt>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4">
                                            <p:graphicEl>
                                              <a:chart seriesIdx="3" categoryIdx="-4" bldStep="series"/>
                                            </p:graphicEl>
                                          </p:spTgt>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4">
                                            <p:graphicEl>
                                              <a:chart seriesIdx="4" categoryIdx="-4" bldStep="series"/>
                                            </p:graphicEl>
                                          </p:spTgt>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4">
                                            <p:graphicEl>
                                              <a:chart seriesIdx="5" categoryIdx="-4" bldStep="series"/>
                                            </p:graphicEl>
                                          </p:spTgt>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Chart bld="series"/>
        </p:bldSub>
      </p:bldGraphic>
      <p:bldP spid="7" grpId="0" animBg="1"/>
      <p:bldP spid="7" grpId="1" animBg="1"/>
      <p:bldP spid="8" grpId="0" animBg="1"/>
      <p:bldP spid="8" grpId="1" animBg="1"/>
      <p:bldP spid="9" grpId="0" animBg="1"/>
      <p:bldP spid="9" grpId="1" animBg="1"/>
      <p:bldP spid="10" grpId="0" animBg="1"/>
      <p:bldP spid="10" grpId="1" animBg="1"/>
      <p:bldP spid="12" grpId="0" animBg="1"/>
      <p:bldP spid="1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normAutofit fontScale="90000"/>
          </a:bodyPr>
          <a:lstStyle/>
          <a:p>
            <a:r>
              <a:rPr lang="en-US" sz="3500" dirty="0" smtClean="0"/>
              <a:t>Case Study with Two </a:t>
            </a:r>
            <a:r>
              <a:rPr lang="en-US" sz="3500" dirty="0" err="1" smtClean="0"/>
              <a:t>QoS</a:t>
            </a:r>
            <a:r>
              <a:rPr lang="en-US" sz="3500" dirty="0" smtClean="0"/>
              <a:t>-Critical Applications</a:t>
            </a:r>
          </a:p>
        </p:txBody>
      </p:sp>
      <p:sp>
        <p:nvSpPr>
          <p:cNvPr id="3" name="Content Placeholder 2"/>
          <p:cNvSpPr>
            <a:spLocks noGrp="1"/>
          </p:cNvSpPr>
          <p:nvPr>
            <p:ph idx="1"/>
          </p:nvPr>
        </p:nvSpPr>
        <p:spPr>
          <a:xfrm>
            <a:off x="457200" y="1997075"/>
            <a:ext cx="8229600" cy="4525963"/>
          </a:xfrm>
        </p:spPr>
        <p:txBody>
          <a:bodyPr/>
          <a:lstStyle/>
          <a:p>
            <a:r>
              <a:rPr lang="en-US" dirty="0" smtClean="0"/>
              <a:t>Two comparison points</a:t>
            </a:r>
          </a:p>
          <a:p>
            <a:pPr lvl="1"/>
            <a:r>
              <a:rPr lang="en-US" dirty="0" smtClean="0"/>
              <a:t>Always prioritize both applications</a:t>
            </a:r>
          </a:p>
          <a:p>
            <a:pPr lvl="1"/>
            <a:r>
              <a:rPr lang="en-US" dirty="0" smtClean="0"/>
              <a:t>Prioritize each application 50% of time</a:t>
            </a:r>
          </a:p>
        </p:txBody>
      </p:sp>
      <p:graphicFrame>
        <p:nvGraphicFramePr>
          <p:cNvPr id="13" name="Chart 12"/>
          <p:cNvGraphicFramePr/>
          <p:nvPr/>
        </p:nvGraphicFramePr>
        <p:xfrm>
          <a:off x="285720" y="1396983"/>
          <a:ext cx="8429684" cy="5000660"/>
        </p:xfrm>
        <a:graphic>
          <a:graphicData uri="http://schemas.openxmlformats.org/drawingml/2006/chart">
            <c:chart xmlns:c="http://schemas.openxmlformats.org/drawingml/2006/chart" xmlns:r="http://schemas.openxmlformats.org/officeDocument/2006/relationships" r:id="rId2"/>
          </a:graphicData>
        </a:graphic>
      </p:graphicFrame>
      <p:sp>
        <p:nvSpPr>
          <p:cNvPr id="22" name="Oval 21"/>
          <p:cNvSpPr/>
          <p:nvPr/>
        </p:nvSpPr>
        <p:spPr>
          <a:xfrm>
            <a:off x="1428728" y="5969015"/>
            <a:ext cx="2214578" cy="42862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3" name="Oval 22"/>
          <p:cNvSpPr/>
          <p:nvPr/>
        </p:nvSpPr>
        <p:spPr>
          <a:xfrm>
            <a:off x="3929058" y="5951364"/>
            <a:ext cx="2214578" cy="428628"/>
          </a:xfrm>
          <a:prstGeom prst="ellipse">
            <a:avLst/>
          </a:prstGeom>
          <a:noFill/>
          <a:ln w="25400" cap="flat" cmpd="sng" algn="ctr">
            <a:solidFill>
              <a:srgbClr val="00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4" name="TextBox 23"/>
          <p:cNvSpPr txBox="1">
            <a:spLocks noChangeArrowheads="1"/>
          </p:cNvSpPr>
          <p:nvPr/>
        </p:nvSpPr>
        <p:spPr bwMode="auto">
          <a:xfrm>
            <a:off x="785786" y="5468949"/>
            <a:ext cx="7924800" cy="1015663"/>
          </a:xfrm>
          <a:prstGeom prst="rect">
            <a:avLst/>
          </a:prstGeom>
          <a:solidFill>
            <a:schemeClr val="bg1"/>
          </a:solidFill>
          <a:ln w="9525">
            <a:solidFill>
              <a:schemeClr val="tx1"/>
            </a:solidFill>
            <a:miter lim="800000"/>
            <a:headEnd/>
            <a:tailEnd/>
          </a:ln>
        </p:spPr>
        <p:txBody>
          <a:bodyPr>
            <a:spAutoFit/>
          </a:bodyPr>
          <a:lstStyle/>
          <a:p>
            <a:pPr algn="ctr"/>
            <a:r>
              <a:rPr lang="en-US" sz="3000" dirty="0">
                <a:solidFill>
                  <a:srgbClr val="C00000"/>
                </a:solidFill>
                <a:cs typeface="Tahoma" pitchFamily="34" charset="0"/>
              </a:rPr>
              <a:t>MISE-</a:t>
            </a:r>
            <a:r>
              <a:rPr lang="en-US" sz="3000" dirty="0" err="1">
                <a:solidFill>
                  <a:srgbClr val="C00000"/>
                </a:solidFill>
                <a:cs typeface="Tahoma" pitchFamily="34" charset="0"/>
              </a:rPr>
              <a:t>QoS</a:t>
            </a:r>
            <a:r>
              <a:rPr lang="en-US" sz="3000" dirty="0">
                <a:solidFill>
                  <a:srgbClr val="C00000"/>
                </a:solidFill>
                <a:cs typeface="Tahoma" pitchFamily="34" charset="0"/>
              </a:rPr>
              <a:t> can achieve a lower slowdown bound for both applications</a:t>
            </a:r>
          </a:p>
        </p:txBody>
      </p:sp>
      <p:sp>
        <p:nvSpPr>
          <p:cNvPr id="26" name="TextBox 25"/>
          <p:cNvSpPr txBox="1"/>
          <p:nvPr/>
        </p:nvSpPr>
        <p:spPr>
          <a:xfrm>
            <a:off x="785786" y="5468949"/>
            <a:ext cx="7924800" cy="1015663"/>
          </a:xfrm>
          <a:prstGeom prst="rect">
            <a:avLst/>
          </a:prstGeom>
          <a:solidFill>
            <a:schemeClr val="bg1"/>
          </a:solidFill>
          <a:ln>
            <a:solidFill>
              <a:schemeClr val="tx1"/>
            </a:solidFill>
          </a:ln>
        </p:spPr>
        <p:txBody>
          <a:bodyPr wrap="square">
            <a:spAutoFit/>
          </a:bodyPr>
          <a:lstStyle/>
          <a:p>
            <a:pPr algn="ctr">
              <a:defRPr/>
            </a:pPr>
            <a:r>
              <a:rPr lang="en-US" sz="3000" dirty="0">
                <a:solidFill>
                  <a:srgbClr val="C00000"/>
                </a:solidFill>
                <a:latin typeface="+mn-lt"/>
                <a:ea typeface="Tahoma" pitchFamily="34" charset="0"/>
                <a:cs typeface="Tahoma" pitchFamily="34" charset="0"/>
              </a:rPr>
              <a:t>MISE-</a:t>
            </a:r>
            <a:r>
              <a:rPr lang="en-US" sz="3000" dirty="0" err="1">
                <a:solidFill>
                  <a:srgbClr val="C00000"/>
                </a:solidFill>
                <a:latin typeface="+mn-lt"/>
                <a:ea typeface="Tahoma" pitchFamily="34" charset="0"/>
                <a:cs typeface="Tahoma" pitchFamily="34" charset="0"/>
              </a:rPr>
              <a:t>QoS</a:t>
            </a:r>
            <a:r>
              <a:rPr lang="en-US" sz="3000" dirty="0">
                <a:solidFill>
                  <a:srgbClr val="C00000"/>
                </a:solidFill>
                <a:latin typeface="+mn-lt"/>
                <a:ea typeface="Tahoma" pitchFamily="34" charset="0"/>
                <a:cs typeface="Tahoma" pitchFamily="34" charset="0"/>
              </a:rPr>
              <a:t> provides much lower slowdowns for non-</a:t>
            </a:r>
            <a:r>
              <a:rPr lang="en-US" sz="3000" dirty="0" err="1">
                <a:solidFill>
                  <a:srgbClr val="C00000"/>
                </a:solidFill>
                <a:latin typeface="+mn-lt"/>
                <a:ea typeface="Tahoma" pitchFamily="34" charset="0"/>
                <a:cs typeface="Tahoma" pitchFamily="34" charset="0"/>
              </a:rPr>
              <a:t>QoS</a:t>
            </a:r>
            <a:r>
              <a:rPr lang="en-US" sz="3000" dirty="0">
                <a:solidFill>
                  <a:srgbClr val="C00000"/>
                </a:solidFill>
                <a:latin typeface="+mn-lt"/>
                <a:ea typeface="Tahoma" pitchFamily="34" charset="0"/>
                <a:cs typeface="Tahoma" pitchFamily="34" charset="0"/>
              </a:rPr>
              <a:t>-critical applications </a:t>
            </a:r>
          </a:p>
        </p:txBody>
      </p:sp>
      <p:sp>
        <p:nvSpPr>
          <p:cNvPr id="10" name="Slide Number Placeholder 9"/>
          <p:cNvSpPr>
            <a:spLocks noGrp="1"/>
          </p:cNvSpPr>
          <p:nvPr>
            <p:ph type="sldNum" sz="quarter" idx="12"/>
          </p:nvPr>
        </p:nvSpPr>
        <p:spPr/>
        <p:txBody>
          <a:bodyPr/>
          <a:lstStyle/>
          <a:p>
            <a:fld id="{2CF4AA75-1AE0-4593-99DD-33F3F40BED72}" type="slidenum">
              <a:rPr lang="en-US" smtClean="0"/>
              <a:pPr/>
              <a:t>92</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2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xit"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13" grpId="0">
        <p:bldAsOne/>
      </p:bldGraphic>
      <p:bldP spid="22" grpId="0" animBg="1"/>
      <p:bldP spid="22" grpId="1" animBg="1"/>
      <p:bldP spid="23" grpId="0" animBg="1"/>
      <p:bldP spid="23" grpId="1" animBg="1"/>
      <p:bldP spid="24" grpId="0" animBg="1"/>
      <p:bldP spid="24" grpId="1" animBg="1"/>
      <p:bldP spid="2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sz="4300" dirty="0" smtClean="0"/>
              <a:t>Minimizing Maximum Slowdown</a:t>
            </a:r>
          </a:p>
        </p:txBody>
      </p:sp>
      <p:sp>
        <p:nvSpPr>
          <p:cNvPr id="3" name="Content Placeholder 2"/>
          <p:cNvSpPr>
            <a:spLocks noGrp="1"/>
          </p:cNvSpPr>
          <p:nvPr>
            <p:ph idx="1"/>
          </p:nvPr>
        </p:nvSpPr>
        <p:spPr/>
        <p:txBody>
          <a:bodyPr/>
          <a:lstStyle/>
          <a:p>
            <a:r>
              <a:rPr lang="en-US" dirty="0" smtClean="0"/>
              <a:t>Goal</a:t>
            </a:r>
          </a:p>
          <a:p>
            <a:pPr lvl="1"/>
            <a:r>
              <a:rPr lang="en-US" sz="2500" dirty="0" smtClean="0"/>
              <a:t>Minimize the maximum slowdown experienced by any application</a:t>
            </a:r>
          </a:p>
          <a:p>
            <a:pPr lvl="1">
              <a:buFontTx/>
              <a:buNone/>
            </a:pPr>
            <a:endParaRPr lang="en-US" dirty="0" smtClean="0"/>
          </a:p>
          <a:p>
            <a:r>
              <a:rPr lang="en-US" dirty="0" smtClean="0"/>
              <a:t>Basic Idea</a:t>
            </a:r>
          </a:p>
          <a:p>
            <a:pPr lvl="1"/>
            <a:r>
              <a:rPr lang="en-US" sz="2500" dirty="0" smtClean="0"/>
              <a:t>Assign more memory bandwidth to the more slowed down application</a:t>
            </a:r>
          </a:p>
          <a:p>
            <a:pPr lvl="1"/>
            <a:endParaRPr lang="en-US" dirty="0" smtClean="0"/>
          </a:p>
        </p:txBody>
      </p:sp>
      <p:sp>
        <p:nvSpPr>
          <p:cNvPr id="4" name="Slide Number Placeholder 3"/>
          <p:cNvSpPr>
            <a:spLocks noGrp="1"/>
          </p:cNvSpPr>
          <p:nvPr>
            <p:ph type="sldNum" sz="quarter" idx="12"/>
          </p:nvPr>
        </p:nvSpPr>
        <p:spPr/>
        <p:txBody>
          <a:bodyPr/>
          <a:lstStyle/>
          <a:p>
            <a:fld id="{2CF4AA75-1AE0-4593-99DD-33F3F40BED72}" type="slidenum">
              <a:rPr lang="en-US" smtClean="0"/>
              <a:pPr/>
              <a:t>93</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dirty="0" smtClean="0"/>
              <a:t>Mechanism</a:t>
            </a:r>
          </a:p>
        </p:txBody>
      </p:sp>
      <p:sp>
        <p:nvSpPr>
          <p:cNvPr id="3" name="Content Placeholder 2"/>
          <p:cNvSpPr>
            <a:spLocks noGrp="1"/>
          </p:cNvSpPr>
          <p:nvPr>
            <p:ph idx="1"/>
          </p:nvPr>
        </p:nvSpPr>
        <p:spPr/>
        <p:txBody>
          <a:bodyPr/>
          <a:lstStyle/>
          <a:p>
            <a:r>
              <a:rPr lang="en-US" dirty="0" smtClean="0"/>
              <a:t>Memory controller tracks</a:t>
            </a:r>
          </a:p>
          <a:p>
            <a:pPr lvl="1"/>
            <a:r>
              <a:rPr lang="en-US" sz="2500" dirty="0" smtClean="0"/>
              <a:t>Slowdown bound B</a:t>
            </a:r>
          </a:p>
          <a:p>
            <a:pPr lvl="1"/>
            <a:r>
              <a:rPr lang="en-US" sz="2500" dirty="0" smtClean="0"/>
              <a:t>Bandwidth allocation of all applications</a:t>
            </a:r>
          </a:p>
          <a:p>
            <a:pPr lvl="1"/>
            <a:endParaRPr lang="en-US" dirty="0" smtClean="0"/>
          </a:p>
          <a:p>
            <a:r>
              <a:rPr lang="en-US" dirty="0" smtClean="0"/>
              <a:t>Different components of mechanism</a:t>
            </a:r>
          </a:p>
          <a:p>
            <a:pPr lvl="1"/>
            <a:r>
              <a:rPr lang="en-US" sz="2500" dirty="0" smtClean="0"/>
              <a:t>Bandwidth redistribution policy</a:t>
            </a:r>
          </a:p>
          <a:p>
            <a:pPr lvl="1"/>
            <a:r>
              <a:rPr lang="en-US" sz="2500" dirty="0" smtClean="0"/>
              <a:t>Modifying target bound</a:t>
            </a:r>
          </a:p>
          <a:p>
            <a:pPr lvl="1"/>
            <a:r>
              <a:rPr lang="en-US" sz="2500" dirty="0" smtClean="0">
                <a:solidFill>
                  <a:srgbClr val="FF0000"/>
                </a:solidFill>
              </a:rPr>
              <a:t>Communicating target bound to OS periodically</a:t>
            </a:r>
          </a:p>
          <a:p>
            <a:pPr lvl="1">
              <a:buFontTx/>
              <a:buNone/>
            </a:pPr>
            <a:endParaRPr lang="en-US" dirty="0" smtClean="0"/>
          </a:p>
        </p:txBody>
      </p:sp>
      <p:sp>
        <p:nvSpPr>
          <p:cNvPr id="4" name="Slide Number Placeholder 3"/>
          <p:cNvSpPr>
            <a:spLocks noGrp="1"/>
          </p:cNvSpPr>
          <p:nvPr>
            <p:ph type="sldNum" sz="quarter" idx="12"/>
          </p:nvPr>
        </p:nvSpPr>
        <p:spPr/>
        <p:txBody>
          <a:bodyPr/>
          <a:lstStyle/>
          <a:p>
            <a:fld id="{2CF4AA75-1AE0-4593-99DD-33F3F40BED72}" type="slidenum">
              <a:rPr lang="en-US" smtClean="0"/>
              <a:pPr/>
              <a:t>94</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smtClean="0"/>
              <a:t>Bandwidth Redistribution</a:t>
            </a:r>
          </a:p>
        </p:txBody>
      </p:sp>
      <p:sp>
        <p:nvSpPr>
          <p:cNvPr id="3" name="Content Placeholder 2"/>
          <p:cNvSpPr>
            <a:spLocks noGrp="1"/>
          </p:cNvSpPr>
          <p:nvPr>
            <p:ph idx="1"/>
          </p:nvPr>
        </p:nvSpPr>
        <p:spPr/>
        <p:txBody>
          <a:bodyPr>
            <a:normAutofit fontScale="77500" lnSpcReduction="20000"/>
          </a:bodyPr>
          <a:lstStyle/>
          <a:p>
            <a:r>
              <a:rPr lang="en-US" sz="3800" dirty="0" smtClean="0"/>
              <a:t>At the end of each interval,</a:t>
            </a:r>
          </a:p>
          <a:p>
            <a:pPr>
              <a:buNone/>
            </a:pPr>
            <a:endParaRPr lang="en-US" sz="3000" dirty="0" smtClean="0"/>
          </a:p>
          <a:p>
            <a:pPr lvl="1"/>
            <a:r>
              <a:rPr lang="en-US" sz="3300" dirty="0" smtClean="0"/>
              <a:t>Group applications into two clusters</a:t>
            </a:r>
          </a:p>
          <a:p>
            <a:pPr lvl="1">
              <a:buNone/>
            </a:pPr>
            <a:endParaRPr lang="en-US" sz="3300" dirty="0" smtClean="0"/>
          </a:p>
          <a:p>
            <a:pPr lvl="1"/>
            <a:r>
              <a:rPr lang="en-US" sz="3300" dirty="0" smtClean="0">
                <a:solidFill>
                  <a:srgbClr val="FF0000"/>
                </a:solidFill>
              </a:rPr>
              <a:t>Cluster 1: applications that meet bound</a:t>
            </a:r>
          </a:p>
          <a:p>
            <a:pPr lvl="1">
              <a:buNone/>
            </a:pPr>
            <a:endParaRPr lang="en-US" sz="3300" dirty="0" smtClean="0">
              <a:solidFill>
                <a:srgbClr val="FF0000"/>
              </a:solidFill>
            </a:endParaRPr>
          </a:p>
          <a:p>
            <a:pPr lvl="1"/>
            <a:r>
              <a:rPr lang="en-US" sz="3300" dirty="0" smtClean="0">
                <a:solidFill>
                  <a:srgbClr val="FF0000"/>
                </a:solidFill>
              </a:rPr>
              <a:t>Cluster 2: applications that don’t meet bound</a:t>
            </a:r>
          </a:p>
          <a:p>
            <a:pPr lvl="1">
              <a:buNone/>
            </a:pPr>
            <a:endParaRPr lang="en-US" sz="3300" dirty="0" smtClean="0">
              <a:solidFill>
                <a:srgbClr val="C00000"/>
              </a:solidFill>
            </a:endParaRPr>
          </a:p>
          <a:p>
            <a:pPr lvl="1"/>
            <a:r>
              <a:rPr lang="en-US" sz="3300" dirty="0" smtClean="0"/>
              <a:t>Steal small amount of bandwidth from each application in cluster 1 and allocate to applications in cluster 2</a:t>
            </a:r>
          </a:p>
        </p:txBody>
      </p:sp>
      <p:sp>
        <p:nvSpPr>
          <p:cNvPr id="4" name="Slide Number Placeholder 3"/>
          <p:cNvSpPr>
            <a:spLocks noGrp="1"/>
          </p:cNvSpPr>
          <p:nvPr>
            <p:ph type="sldNum" sz="quarter" idx="12"/>
          </p:nvPr>
        </p:nvSpPr>
        <p:spPr/>
        <p:txBody>
          <a:bodyPr/>
          <a:lstStyle/>
          <a:p>
            <a:fld id="{2CF4AA75-1AE0-4593-99DD-33F3F40BED72}" type="slidenum">
              <a:rPr lang="en-US" smtClean="0"/>
              <a:pPr/>
              <a:t>95</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smtClean="0"/>
              <a:t>Modifying Target Bound</a:t>
            </a:r>
          </a:p>
        </p:txBody>
      </p:sp>
      <p:sp>
        <p:nvSpPr>
          <p:cNvPr id="3" name="Content Placeholder 2"/>
          <p:cNvSpPr>
            <a:spLocks noGrp="1"/>
          </p:cNvSpPr>
          <p:nvPr>
            <p:ph idx="1"/>
          </p:nvPr>
        </p:nvSpPr>
        <p:spPr>
          <a:xfrm>
            <a:off x="157194" y="1442120"/>
            <a:ext cx="8915400" cy="5339680"/>
          </a:xfrm>
        </p:spPr>
        <p:txBody>
          <a:bodyPr/>
          <a:lstStyle/>
          <a:p>
            <a:r>
              <a:rPr lang="en-US" dirty="0" smtClean="0"/>
              <a:t>If bound B is met for past N intervals</a:t>
            </a:r>
          </a:p>
          <a:p>
            <a:pPr lvl="1"/>
            <a:r>
              <a:rPr lang="en-US" sz="2500" dirty="0" smtClean="0"/>
              <a:t>Bound can be made more aggressive</a:t>
            </a:r>
          </a:p>
          <a:p>
            <a:pPr lvl="1"/>
            <a:r>
              <a:rPr lang="en-US" sz="2500" dirty="0" smtClean="0">
                <a:solidFill>
                  <a:srgbClr val="FF0000"/>
                </a:solidFill>
              </a:rPr>
              <a:t>Set bound higher than the slowdown of most slowed down application</a:t>
            </a:r>
          </a:p>
          <a:p>
            <a:pPr lvl="1"/>
            <a:endParaRPr lang="en-US" dirty="0" smtClean="0">
              <a:solidFill>
                <a:srgbClr val="C00000"/>
              </a:solidFill>
            </a:endParaRPr>
          </a:p>
          <a:p>
            <a:pPr lvl="1">
              <a:buNone/>
            </a:pPr>
            <a:endParaRPr lang="en-US" dirty="0" smtClean="0">
              <a:solidFill>
                <a:srgbClr val="C00000"/>
              </a:solidFill>
            </a:endParaRPr>
          </a:p>
          <a:p>
            <a:r>
              <a:rPr lang="en-US" dirty="0" smtClean="0"/>
              <a:t>If bound B not met for past N intervals by more than half the applications</a:t>
            </a:r>
          </a:p>
          <a:p>
            <a:pPr lvl="1"/>
            <a:r>
              <a:rPr lang="en-US" sz="2500" dirty="0" smtClean="0"/>
              <a:t>Bound should be more relaxed</a:t>
            </a:r>
          </a:p>
          <a:p>
            <a:pPr lvl="1"/>
            <a:r>
              <a:rPr lang="en-US" sz="2500" dirty="0" smtClean="0">
                <a:solidFill>
                  <a:srgbClr val="FF0000"/>
                </a:solidFill>
              </a:rPr>
              <a:t>Set bound to slowdown of most slowed down application</a:t>
            </a:r>
          </a:p>
          <a:p>
            <a:pPr lvl="1"/>
            <a:endParaRPr lang="en-US" dirty="0" smtClean="0"/>
          </a:p>
        </p:txBody>
      </p:sp>
      <p:sp>
        <p:nvSpPr>
          <p:cNvPr id="4" name="Slide Number Placeholder 3"/>
          <p:cNvSpPr>
            <a:spLocks noGrp="1"/>
          </p:cNvSpPr>
          <p:nvPr>
            <p:ph type="sldNum" sz="quarter" idx="12"/>
          </p:nvPr>
        </p:nvSpPr>
        <p:spPr/>
        <p:txBody>
          <a:bodyPr/>
          <a:lstStyle/>
          <a:p>
            <a:fld id="{2CF4AA75-1AE0-4593-99DD-33F3F40BED72}" type="slidenum">
              <a:rPr lang="en-US" smtClean="0"/>
              <a:pPr/>
              <a:t>96</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Harmonic Speedup </a:t>
            </a:r>
            <a:endParaRPr lang="en-US" dirty="0"/>
          </a:p>
        </p:txBody>
      </p:sp>
      <p:graphicFrame>
        <p:nvGraphicFramePr>
          <p:cNvPr id="6" name="Chart 5"/>
          <p:cNvGraphicFramePr/>
          <p:nvPr/>
        </p:nvGraphicFramePr>
        <p:xfrm>
          <a:off x="714348" y="1508109"/>
          <a:ext cx="7643866" cy="4643470"/>
        </p:xfrm>
        <a:graphic>
          <a:graphicData uri="http://schemas.openxmlformats.org/drawingml/2006/chart">
            <c:chart xmlns:c="http://schemas.openxmlformats.org/drawingml/2006/chart" xmlns:r="http://schemas.openxmlformats.org/officeDocument/2006/relationships" r:id="rId2"/>
          </a:graphicData>
        </a:graphic>
      </p:graphicFrame>
      <p:sp>
        <p:nvSpPr>
          <p:cNvPr id="8" name="Slide Number Placeholder 7"/>
          <p:cNvSpPr>
            <a:spLocks noGrp="1"/>
          </p:cNvSpPr>
          <p:nvPr>
            <p:ph type="sldNum" sz="quarter" idx="12"/>
          </p:nvPr>
        </p:nvSpPr>
        <p:spPr/>
        <p:txBody>
          <a:bodyPr/>
          <a:lstStyle/>
          <a:p>
            <a:fld id="{2CF4AA75-1AE0-4593-99DD-33F3F40BED72}" type="slidenum">
              <a:rPr lang="en-US" smtClean="0"/>
              <a:pPr/>
              <a:t>97</a:t>
            </a:fld>
            <a:endParaRPr lang="en-US"/>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Maximum Slowdown</a:t>
            </a:r>
            <a:endParaRPr lang="en-US" dirty="0"/>
          </a:p>
        </p:txBody>
      </p:sp>
      <p:graphicFrame>
        <p:nvGraphicFramePr>
          <p:cNvPr id="6" name="Chart 5"/>
          <p:cNvGraphicFramePr/>
          <p:nvPr/>
        </p:nvGraphicFramePr>
        <p:xfrm>
          <a:off x="857224" y="1512871"/>
          <a:ext cx="7572428" cy="5000660"/>
        </p:xfrm>
        <a:graphic>
          <a:graphicData uri="http://schemas.openxmlformats.org/drawingml/2006/chart">
            <c:chart xmlns:c="http://schemas.openxmlformats.org/drawingml/2006/chart" xmlns:r="http://schemas.openxmlformats.org/officeDocument/2006/relationships" r:id="rId2"/>
          </a:graphicData>
        </a:graphic>
      </p:graphicFrame>
      <p:sp>
        <p:nvSpPr>
          <p:cNvPr id="7" name="Slide Number Placeholder 6"/>
          <p:cNvSpPr>
            <a:spLocks noGrp="1"/>
          </p:cNvSpPr>
          <p:nvPr>
            <p:ph type="sldNum" sz="quarter" idx="12"/>
          </p:nvPr>
        </p:nvSpPr>
        <p:spPr/>
        <p:txBody>
          <a:bodyPr/>
          <a:lstStyle/>
          <a:p>
            <a:fld id="{2CF4AA75-1AE0-4593-99DD-33F3F40BED72}" type="slidenum">
              <a:rPr lang="en-US" smtClean="0"/>
              <a:pPr/>
              <a:t>98</a:t>
            </a:fld>
            <a:endParaRPr lang="en-US"/>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normAutofit fontScale="90000"/>
          </a:bodyPr>
          <a:lstStyle/>
          <a:p>
            <a:r>
              <a:rPr lang="en-US" dirty="0" smtClean="0"/>
              <a:t>Sensitivity to Memory Intensity</a:t>
            </a:r>
            <a:br>
              <a:rPr lang="en-US" dirty="0" smtClean="0"/>
            </a:br>
            <a:r>
              <a:rPr lang="en-US" dirty="0" smtClean="0"/>
              <a:t>(16 cores)</a:t>
            </a:r>
          </a:p>
        </p:txBody>
      </p:sp>
      <p:graphicFrame>
        <p:nvGraphicFramePr>
          <p:cNvPr id="8" name="Chart 7"/>
          <p:cNvGraphicFramePr/>
          <p:nvPr/>
        </p:nvGraphicFramePr>
        <p:xfrm>
          <a:off x="457200" y="1600200"/>
          <a:ext cx="8072494" cy="4786346"/>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fld id="{2CF4AA75-1AE0-4593-99DD-33F3F40BED72}" type="slidenum">
              <a:rPr lang="en-US" smtClean="0"/>
              <a:pPr/>
              <a:t>99</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9|16.7|10.3|10.7"/>
</p:tagLst>
</file>

<file path=ppt/tags/tag10.xml><?xml version="1.0" encoding="utf-8"?>
<p:tagLst xmlns:a="http://schemas.openxmlformats.org/drawingml/2006/main" xmlns:r="http://schemas.openxmlformats.org/officeDocument/2006/relationships" xmlns:p="http://schemas.openxmlformats.org/presentationml/2006/main">
  <p:tag name="TIMING" val="|14.7|14.9"/>
</p:tagLst>
</file>

<file path=ppt/tags/tag11.xml><?xml version="1.0" encoding="utf-8"?>
<p:tagLst xmlns:a="http://schemas.openxmlformats.org/drawingml/2006/main" xmlns:r="http://schemas.openxmlformats.org/officeDocument/2006/relationships" xmlns:p="http://schemas.openxmlformats.org/presentationml/2006/main">
  <p:tag name="TIMING" val="|7.4|16.6|5"/>
</p:tagLst>
</file>

<file path=ppt/tags/tag12.xml><?xml version="1.0" encoding="utf-8"?>
<p:tagLst xmlns:a="http://schemas.openxmlformats.org/drawingml/2006/main" xmlns:r="http://schemas.openxmlformats.org/officeDocument/2006/relationships" xmlns:p="http://schemas.openxmlformats.org/presentationml/2006/main">
  <p:tag name="TIMING" val="|30.3|16.3"/>
</p:tagLst>
</file>

<file path=ppt/tags/tag13.xml><?xml version="1.0" encoding="utf-8"?>
<p:tagLst xmlns:a="http://schemas.openxmlformats.org/drawingml/2006/main" xmlns:r="http://schemas.openxmlformats.org/officeDocument/2006/relationships" xmlns:p="http://schemas.openxmlformats.org/presentationml/2006/main">
  <p:tag name="TIMING" val="|1.8|2"/>
</p:tagLst>
</file>

<file path=ppt/tags/tag14.xml><?xml version="1.0" encoding="utf-8"?>
<p:tagLst xmlns:a="http://schemas.openxmlformats.org/drawingml/2006/main" xmlns:r="http://schemas.openxmlformats.org/officeDocument/2006/relationships" xmlns:p="http://schemas.openxmlformats.org/presentationml/2006/main">
  <p:tag name="TIMING" val="|15.6|16.2|8.6"/>
</p:tagLst>
</file>

<file path=ppt/tags/tag15.xml><?xml version="1.0" encoding="utf-8"?>
<p:tagLst xmlns:a="http://schemas.openxmlformats.org/drawingml/2006/main" xmlns:r="http://schemas.openxmlformats.org/officeDocument/2006/relationships" xmlns:p="http://schemas.openxmlformats.org/presentationml/2006/main">
  <p:tag name="TIMING" val="|2.6|0.3|0.6|7.6|10.6|12.7"/>
</p:tagLst>
</file>

<file path=ppt/tags/tag16.xml><?xml version="1.0" encoding="utf-8"?>
<p:tagLst xmlns:a="http://schemas.openxmlformats.org/drawingml/2006/main" xmlns:r="http://schemas.openxmlformats.org/officeDocument/2006/relationships" xmlns:p="http://schemas.openxmlformats.org/presentationml/2006/main">
  <p:tag name="TIMING" val="|15.6|16.2|8.6"/>
</p:tagLst>
</file>

<file path=ppt/tags/tag17.xml><?xml version="1.0" encoding="utf-8"?>
<p:tagLst xmlns:a="http://schemas.openxmlformats.org/drawingml/2006/main" xmlns:r="http://schemas.openxmlformats.org/officeDocument/2006/relationships" xmlns:p="http://schemas.openxmlformats.org/presentationml/2006/main">
  <p:tag name="TIMING" val="|2.6"/>
</p:tagLst>
</file>

<file path=ppt/tags/tag18.xml><?xml version="1.0" encoding="utf-8"?>
<p:tagLst xmlns:a="http://schemas.openxmlformats.org/drawingml/2006/main" xmlns:r="http://schemas.openxmlformats.org/officeDocument/2006/relationships" xmlns:p="http://schemas.openxmlformats.org/presentationml/2006/main">
  <p:tag name="TIMING" val="|10.3|44.7|12.3|6|14.3|3.9"/>
</p:tagLst>
</file>

<file path=ppt/tags/tag19.xml><?xml version="1.0" encoding="utf-8"?>
<p:tagLst xmlns:a="http://schemas.openxmlformats.org/drawingml/2006/main" xmlns:r="http://schemas.openxmlformats.org/officeDocument/2006/relationships" xmlns:p="http://schemas.openxmlformats.org/presentationml/2006/main">
  <p:tag name="TIMING" val="|1.2|0.7|15.1|8.4|2.3|15.5|12.2|1.1|6|4.2"/>
</p:tagLst>
</file>

<file path=ppt/tags/tag2.xml><?xml version="1.0" encoding="utf-8"?>
<p:tagLst xmlns:a="http://schemas.openxmlformats.org/drawingml/2006/main" xmlns:r="http://schemas.openxmlformats.org/officeDocument/2006/relationships" xmlns:p="http://schemas.openxmlformats.org/presentationml/2006/main">
  <p:tag name="TIMING" val="|15.6|16.2|8.6"/>
</p:tagLst>
</file>

<file path=ppt/tags/tag20.xml><?xml version="1.0" encoding="utf-8"?>
<p:tagLst xmlns:a="http://schemas.openxmlformats.org/drawingml/2006/main" xmlns:r="http://schemas.openxmlformats.org/officeDocument/2006/relationships" xmlns:p="http://schemas.openxmlformats.org/presentationml/2006/main">
  <p:tag name="TIMING" val="|8.4"/>
</p:tagLst>
</file>

<file path=ppt/tags/tag21.xml><?xml version="1.0" encoding="utf-8"?>
<p:tagLst xmlns:a="http://schemas.openxmlformats.org/drawingml/2006/main" xmlns:r="http://schemas.openxmlformats.org/officeDocument/2006/relationships" xmlns:p="http://schemas.openxmlformats.org/presentationml/2006/main">
  <p:tag name="TIMING" val="|7.8|5.9|6|12.1|1.7|9|4.6|6.8|9.5"/>
</p:tagLst>
</file>

<file path=ppt/tags/tag22.xml><?xml version="1.0" encoding="utf-8"?>
<p:tagLst xmlns:a="http://schemas.openxmlformats.org/drawingml/2006/main" xmlns:r="http://schemas.openxmlformats.org/officeDocument/2006/relationships" xmlns:p="http://schemas.openxmlformats.org/presentationml/2006/main">
  <p:tag name="TIMING" val="|5.5|3.3|3.9|5.1|0.7|5.8|8.1|2.7|5.5|4.3|9.5|5.7"/>
</p:tagLst>
</file>

<file path=ppt/tags/tag23.xml><?xml version="1.0" encoding="utf-8"?>
<p:tagLst xmlns:a="http://schemas.openxmlformats.org/drawingml/2006/main" xmlns:r="http://schemas.openxmlformats.org/officeDocument/2006/relationships" xmlns:p="http://schemas.openxmlformats.org/presentationml/2006/main">
  <p:tag name="TIMING" val="|3.2|12.5|3.6|0.6"/>
</p:tagLst>
</file>

<file path=ppt/tags/tag24.xml><?xml version="1.0" encoding="utf-8"?>
<p:tagLst xmlns:a="http://schemas.openxmlformats.org/drawingml/2006/main" xmlns:r="http://schemas.openxmlformats.org/officeDocument/2006/relationships" xmlns:p="http://schemas.openxmlformats.org/presentationml/2006/main">
  <p:tag name="TIMING" val="|20.8|16.8|1.7|6.4|2|2.6"/>
</p:tagLst>
</file>

<file path=ppt/tags/tag25.xml><?xml version="1.0" encoding="utf-8"?>
<p:tagLst xmlns:a="http://schemas.openxmlformats.org/drawingml/2006/main" xmlns:r="http://schemas.openxmlformats.org/officeDocument/2006/relationships" xmlns:p="http://schemas.openxmlformats.org/presentationml/2006/main">
  <p:tag name="TIMING" val="|3.1|23.6|18.8|1.2|5"/>
</p:tagLst>
</file>

<file path=ppt/tags/tag26.xml><?xml version="1.0" encoding="utf-8"?>
<p:tagLst xmlns:a="http://schemas.openxmlformats.org/drawingml/2006/main" xmlns:r="http://schemas.openxmlformats.org/officeDocument/2006/relationships" xmlns:p="http://schemas.openxmlformats.org/presentationml/2006/main">
  <p:tag name="TIMING" val="|4.9|4.9|4.1|2.9"/>
</p:tagLst>
</file>

<file path=ppt/tags/tag27.xml><?xml version="1.0" encoding="utf-8"?>
<p:tagLst xmlns:a="http://schemas.openxmlformats.org/drawingml/2006/main" xmlns:r="http://schemas.openxmlformats.org/officeDocument/2006/relationships" xmlns:p="http://schemas.openxmlformats.org/presentationml/2006/main">
  <p:tag name="TIMING" val="|2.3|0.8|2.2|2.5|0.9|3"/>
</p:tagLst>
</file>

<file path=ppt/tags/tag28.xml><?xml version="1.0" encoding="utf-8"?>
<p:tagLst xmlns:a="http://schemas.openxmlformats.org/drawingml/2006/main" xmlns:r="http://schemas.openxmlformats.org/officeDocument/2006/relationships" xmlns:p="http://schemas.openxmlformats.org/presentationml/2006/main">
  <p:tag name="TIMING" val="|0.6|0.5|8|6.2"/>
</p:tagLst>
</file>

<file path=ppt/tags/tag29.xml><?xml version="1.0" encoding="utf-8"?>
<p:tagLst xmlns:a="http://schemas.openxmlformats.org/drawingml/2006/main" xmlns:r="http://schemas.openxmlformats.org/officeDocument/2006/relationships" xmlns:p="http://schemas.openxmlformats.org/presentationml/2006/main">
  <p:tag name="TIMING" val="|15.6|16.2|8.6"/>
</p:tagLst>
</file>

<file path=ppt/tags/tag3.xml><?xml version="1.0" encoding="utf-8"?>
<p:tagLst xmlns:a="http://schemas.openxmlformats.org/drawingml/2006/main" xmlns:r="http://schemas.openxmlformats.org/officeDocument/2006/relationships" xmlns:p="http://schemas.openxmlformats.org/presentationml/2006/main">
  <p:tag name="TIMING" val="|15.6|16.2|8.6"/>
</p:tagLst>
</file>

<file path=ppt/tags/tag30.xml><?xml version="1.0" encoding="utf-8"?>
<p:tagLst xmlns:a="http://schemas.openxmlformats.org/drawingml/2006/main" xmlns:r="http://schemas.openxmlformats.org/officeDocument/2006/relationships" xmlns:p="http://schemas.openxmlformats.org/presentationml/2006/main">
  <p:tag name="TIMING" val="|2.3"/>
</p:tagLst>
</file>

<file path=ppt/tags/tag31.xml><?xml version="1.0" encoding="utf-8"?>
<p:tagLst xmlns:a="http://schemas.openxmlformats.org/drawingml/2006/main" xmlns:r="http://schemas.openxmlformats.org/officeDocument/2006/relationships" xmlns:p="http://schemas.openxmlformats.org/presentationml/2006/main">
  <p:tag name="TIMING" val="|2.7|14.8|8.2"/>
</p:tagLst>
</file>

<file path=ppt/tags/tag32.xml><?xml version="1.0" encoding="utf-8"?>
<p:tagLst xmlns:a="http://schemas.openxmlformats.org/drawingml/2006/main" xmlns:r="http://schemas.openxmlformats.org/officeDocument/2006/relationships" xmlns:p="http://schemas.openxmlformats.org/presentationml/2006/main">
  <p:tag name="TIMING" val="|15.6|16.2|8.6"/>
</p:tagLst>
</file>

<file path=ppt/tags/tag33.xml><?xml version="1.0" encoding="utf-8"?>
<p:tagLst xmlns:a="http://schemas.openxmlformats.org/drawingml/2006/main" xmlns:r="http://schemas.openxmlformats.org/officeDocument/2006/relationships" xmlns:p="http://schemas.openxmlformats.org/presentationml/2006/main">
  <p:tag name="TIMING" val="|15.6|16.2|8.6"/>
</p:tagLst>
</file>

<file path=ppt/tags/tag34.xml><?xml version="1.0" encoding="utf-8"?>
<p:tagLst xmlns:a="http://schemas.openxmlformats.org/drawingml/2006/main" xmlns:r="http://schemas.openxmlformats.org/officeDocument/2006/relationships" xmlns:p="http://schemas.openxmlformats.org/presentationml/2006/main">
  <p:tag name="TIMING" val="|40.6"/>
</p:tagLst>
</file>

<file path=ppt/tags/tag35.xml><?xml version="1.0" encoding="utf-8"?>
<p:tagLst xmlns:a="http://schemas.openxmlformats.org/drawingml/2006/main" xmlns:r="http://schemas.openxmlformats.org/officeDocument/2006/relationships" xmlns:p="http://schemas.openxmlformats.org/presentationml/2006/main">
  <p:tag name="TIMING" val="|40.6"/>
</p:tagLst>
</file>

<file path=ppt/tags/tag36.xml><?xml version="1.0" encoding="utf-8"?>
<p:tagLst xmlns:a="http://schemas.openxmlformats.org/drawingml/2006/main" xmlns:r="http://schemas.openxmlformats.org/officeDocument/2006/relationships" xmlns:p="http://schemas.openxmlformats.org/presentationml/2006/main">
  <p:tag name="TIMING" val="|40.6"/>
</p:tagLst>
</file>

<file path=ppt/tags/tag37.xml><?xml version="1.0" encoding="utf-8"?>
<p:tagLst xmlns:a="http://schemas.openxmlformats.org/drawingml/2006/main" xmlns:r="http://schemas.openxmlformats.org/officeDocument/2006/relationships" xmlns:p="http://schemas.openxmlformats.org/presentationml/2006/main">
  <p:tag name="TIMING" val="|15.6|16.2|8.6"/>
</p:tagLst>
</file>

<file path=ppt/tags/tag38.xml><?xml version="1.0" encoding="utf-8"?>
<p:tagLst xmlns:a="http://schemas.openxmlformats.org/drawingml/2006/main" xmlns:r="http://schemas.openxmlformats.org/officeDocument/2006/relationships" xmlns:p="http://schemas.openxmlformats.org/presentationml/2006/main">
  <p:tag name="TIMING" val="|11.7|10.1"/>
</p:tagLst>
</file>

<file path=ppt/tags/tag39.xml><?xml version="1.0" encoding="utf-8"?>
<p:tagLst xmlns:a="http://schemas.openxmlformats.org/drawingml/2006/main" xmlns:r="http://schemas.openxmlformats.org/officeDocument/2006/relationships" xmlns:p="http://schemas.openxmlformats.org/presentationml/2006/main">
  <p:tag name="TIMING" val="|15.6|16.2|8.6"/>
</p:tagLst>
</file>

<file path=ppt/tags/tag4.xml><?xml version="1.0" encoding="utf-8"?>
<p:tagLst xmlns:a="http://schemas.openxmlformats.org/drawingml/2006/main" xmlns:r="http://schemas.openxmlformats.org/officeDocument/2006/relationships" xmlns:p="http://schemas.openxmlformats.org/presentationml/2006/main">
  <p:tag name="TIMING" val="|24.2|1.7|6.2|7.7|18.1|18.4|21"/>
</p:tagLst>
</file>

<file path=ppt/tags/tag40.xml><?xml version="1.0" encoding="utf-8"?>
<p:tagLst xmlns:a="http://schemas.openxmlformats.org/drawingml/2006/main" xmlns:r="http://schemas.openxmlformats.org/officeDocument/2006/relationships" xmlns:p="http://schemas.openxmlformats.org/presentationml/2006/main">
  <p:tag name="TIMING" val="|10.9|9.2"/>
</p:tagLst>
</file>

<file path=ppt/tags/tag41.xml><?xml version="1.0" encoding="utf-8"?>
<p:tagLst xmlns:a="http://schemas.openxmlformats.org/drawingml/2006/main" xmlns:r="http://schemas.openxmlformats.org/officeDocument/2006/relationships" xmlns:p="http://schemas.openxmlformats.org/presentationml/2006/main">
  <p:tag name="TIMING" val="|15.6|16.2|8.6"/>
</p:tagLst>
</file>

<file path=ppt/tags/tag42.xml><?xml version="1.0" encoding="utf-8"?>
<p:tagLst xmlns:a="http://schemas.openxmlformats.org/drawingml/2006/main" xmlns:r="http://schemas.openxmlformats.org/officeDocument/2006/relationships" xmlns:p="http://schemas.openxmlformats.org/presentationml/2006/main">
  <p:tag name="TIMING" val="|9.3|8.7|7.6"/>
</p:tagLst>
</file>

<file path=ppt/tags/tag43.xml><?xml version="1.0" encoding="utf-8"?>
<p:tagLst xmlns:a="http://schemas.openxmlformats.org/drawingml/2006/main" xmlns:r="http://schemas.openxmlformats.org/officeDocument/2006/relationships" xmlns:p="http://schemas.openxmlformats.org/presentationml/2006/main">
  <p:tag name="TIMING" val="|1.8|2"/>
</p:tagLst>
</file>

<file path=ppt/tags/tag44.xml><?xml version="1.0" encoding="utf-8"?>
<p:tagLst xmlns:a="http://schemas.openxmlformats.org/drawingml/2006/main" xmlns:r="http://schemas.openxmlformats.org/officeDocument/2006/relationships" xmlns:p="http://schemas.openxmlformats.org/presentationml/2006/main">
  <p:tag name="TIMING" val="|3.6|40|4.9|8.9"/>
</p:tagLst>
</file>

<file path=ppt/tags/tag45.xml><?xml version="1.0" encoding="utf-8"?>
<p:tagLst xmlns:a="http://schemas.openxmlformats.org/drawingml/2006/main" xmlns:r="http://schemas.openxmlformats.org/officeDocument/2006/relationships" xmlns:p="http://schemas.openxmlformats.org/presentationml/2006/main">
  <p:tag name="TIMING" val="|7.6|6.5|6.6|3.2"/>
</p:tagLst>
</file>

<file path=ppt/tags/tag46.xml><?xml version="1.0" encoding="utf-8"?>
<p:tagLst xmlns:a="http://schemas.openxmlformats.org/drawingml/2006/main" xmlns:r="http://schemas.openxmlformats.org/officeDocument/2006/relationships" xmlns:p="http://schemas.openxmlformats.org/presentationml/2006/main">
  <p:tag name="TIMING" val="|4|11.3|8.9|11.6"/>
</p:tagLst>
</file>

<file path=ppt/tags/tag47.xml><?xml version="1.0" encoding="utf-8"?>
<p:tagLst xmlns:a="http://schemas.openxmlformats.org/drawingml/2006/main" xmlns:r="http://schemas.openxmlformats.org/officeDocument/2006/relationships" xmlns:p="http://schemas.openxmlformats.org/presentationml/2006/main">
  <p:tag name="TIMING" val="|16.6|0.9|4.5|5.3|4.3|12.5|6.2|19.1|3.6|4.5"/>
</p:tagLst>
</file>

<file path=ppt/tags/tag48.xml><?xml version="1.0" encoding="utf-8"?>
<p:tagLst xmlns:a="http://schemas.openxmlformats.org/drawingml/2006/main" xmlns:r="http://schemas.openxmlformats.org/officeDocument/2006/relationships" xmlns:p="http://schemas.openxmlformats.org/presentationml/2006/main">
  <p:tag name="TIMING" val="|9.6|12.1|14.2"/>
</p:tagLst>
</file>

<file path=ppt/tags/tag49.xml><?xml version="1.0" encoding="utf-8"?>
<p:tagLst xmlns:a="http://schemas.openxmlformats.org/drawingml/2006/main" xmlns:r="http://schemas.openxmlformats.org/officeDocument/2006/relationships" xmlns:p="http://schemas.openxmlformats.org/presentationml/2006/main">
  <p:tag name="TIMING" val="|0.6|2.4|0.9"/>
</p:tagLst>
</file>

<file path=ppt/tags/tag5.xml><?xml version="1.0" encoding="utf-8"?>
<p:tagLst xmlns:a="http://schemas.openxmlformats.org/drawingml/2006/main" xmlns:r="http://schemas.openxmlformats.org/officeDocument/2006/relationships" xmlns:p="http://schemas.openxmlformats.org/presentationml/2006/main">
  <p:tag name="TIMING" val="|20.6|9.2"/>
</p:tagLst>
</file>

<file path=ppt/tags/tag50.xml><?xml version="1.0" encoding="utf-8"?>
<p:tagLst xmlns:a="http://schemas.openxmlformats.org/drawingml/2006/main" xmlns:r="http://schemas.openxmlformats.org/officeDocument/2006/relationships" xmlns:p="http://schemas.openxmlformats.org/presentationml/2006/main">
  <p:tag name="TIMING" val="|1.3|1|0.2|0.5|2.5"/>
</p:tagLst>
</file>

<file path=ppt/tags/tag51.xml><?xml version="1.0" encoding="utf-8"?>
<p:tagLst xmlns:a="http://schemas.openxmlformats.org/drawingml/2006/main" xmlns:r="http://schemas.openxmlformats.org/officeDocument/2006/relationships" xmlns:p="http://schemas.openxmlformats.org/presentationml/2006/main">
  <p:tag name="TIMING" val="|1.2|6.1|2.2|4.9|36.1|4.7|12.6|3.2|1.5|10.9|4|34.4|15.2"/>
</p:tagLst>
</file>

<file path=ppt/tags/tag52.xml><?xml version="1.0" encoding="utf-8"?>
<p:tagLst xmlns:a="http://schemas.openxmlformats.org/drawingml/2006/main" xmlns:r="http://schemas.openxmlformats.org/officeDocument/2006/relationships" xmlns:p="http://schemas.openxmlformats.org/presentationml/2006/main">
  <p:tag name="TIMING" val="|13.6|11.4"/>
</p:tagLst>
</file>

<file path=ppt/tags/tag6.xml><?xml version="1.0" encoding="utf-8"?>
<p:tagLst xmlns:a="http://schemas.openxmlformats.org/drawingml/2006/main" xmlns:r="http://schemas.openxmlformats.org/officeDocument/2006/relationships" xmlns:p="http://schemas.openxmlformats.org/presentationml/2006/main">
  <p:tag name="TIMING" val="|9.2|14.2|2|5.3|0.9|20.3|11.4"/>
</p:tagLst>
</file>

<file path=ppt/tags/tag7.xml><?xml version="1.0" encoding="utf-8"?>
<p:tagLst xmlns:a="http://schemas.openxmlformats.org/drawingml/2006/main" xmlns:r="http://schemas.openxmlformats.org/officeDocument/2006/relationships" xmlns:p="http://schemas.openxmlformats.org/presentationml/2006/main">
  <p:tag name="TIMING" val="|4.9|12.1"/>
</p:tagLst>
</file>

<file path=ppt/tags/tag8.xml><?xml version="1.0" encoding="utf-8"?>
<p:tagLst xmlns:a="http://schemas.openxmlformats.org/drawingml/2006/main" xmlns:r="http://schemas.openxmlformats.org/officeDocument/2006/relationships" xmlns:p="http://schemas.openxmlformats.org/presentationml/2006/main">
  <p:tag name="TIMING" val="|20.5|8|0.9|15.5"/>
</p:tagLst>
</file>

<file path=ppt/tags/tag9.xml><?xml version="1.0" encoding="utf-8"?>
<p:tagLst xmlns:a="http://schemas.openxmlformats.org/drawingml/2006/main" xmlns:r="http://schemas.openxmlformats.org/officeDocument/2006/relationships" xmlns:p="http://schemas.openxmlformats.org/presentationml/2006/main">
  <p:tag name="TIMING" val="|23.7|21.8|64.7|53.8|11.2|16.5|16|3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17308</TotalTime>
  <Words>5709</Words>
  <Application>Microsoft Office PowerPoint</Application>
  <PresentationFormat>On-screen Show (4:3)</PresentationFormat>
  <Paragraphs>1486</Paragraphs>
  <Slides>110</Slides>
  <Notes>39</Notes>
  <HiddenSlides>0</HiddenSlides>
  <MMClips>58</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110</vt:i4>
      </vt:variant>
    </vt:vector>
  </HeadingPairs>
  <TitlesOfParts>
    <vt:vector size="112" baseType="lpstr">
      <vt:lpstr>Office Theme</vt:lpstr>
      <vt:lpstr>Equation</vt:lpstr>
      <vt:lpstr>Providing High and Predictable Performance  in Multicore Systems  Through Shared Resource Management</vt:lpstr>
      <vt:lpstr>Shared Resource Interference</vt:lpstr>
      <vt:lpstr>High and Unpredictable  Application Slowdowns</vt:lpstr>
      <vt:lpstr>Outline</vt:lpstr>
      <vt:lpstr>Outline</vt:lpstr>
      <vt:lpstr>Background: Main Memory</vt:lpstr>
      <vt:lpstr>Tackling Inter-Application Interference: Memory Request Scheduling</vt:lpstr>
      <vt:lpstr>An Example:  Thread Cluster Memory Scheduling</vt:lpstr>
      <vt:lpstr>Problems with Previous  Application-aware Memory Schedulers</vt:lpstr>
      <vt:lpstr>High Hardware Complexity</vt:lpstr>
      <vt:lpstr>Ranking Causes  Unfair Application Slowdowns</vt:lpstr>
      <vt:lpstr>Problems with Previous  Application-Aware Memory Schedulers</vt:lpstr>
      <vt:lpstr>Towards a New Scheduler Design</vt:lpstr>
      <vt:lpstr>Methodology</vt:lpstr>
      <vt:lpstr>Metrics</vt:lpstr>
      <vt:lpstr>Previous Memory Schedulers</vt:lpstr>
      <vt:lpstr>Performance Results</vt:lpstr>
      <vt:lpstr>Complexity Results</vt:lpstr>
      <vt:lpstr>Outline</vt:lpstr>
      <vt:lpstr>Need for Predictable Performance</vt:lpstr>
      <vt:lpstr>Outline</vt:lpstr>
      <vt:lpstr>Predictability in the Presence of Memory Interference</vt:lpstr>
      <vt:lpstr>Predictability in the Presence of Memory Interference</vt:lpstr>
      <vt:lpstr>Slowdown: Definition</vt:lpstr>
      <vt:lpstr>Key Observation 1</vt:lpstr>
      <vt:lpstr>Key Observation 2</vt:lpstr>
      <vt:lpstr>Key Observation 2</vt:lpstr>
      <vt:lpstr>Slide 28</vt:lpstr>
      <vt:lpstr>Key Observation 3</vt:lpstr>
      <vt:lpstr>Key Observation 3</vt:lpstr>
      <vt:lpstr>Predictability in the Presence of Memory Interference</vt:lpstr>
      <vt:lpstr>MISE Operation: Putting it All Together</vt:lpstr>
      <vt:lpstr>Predictability in the Presence of Memory Interference</vt:lpstr>
      <vt:lpstr>Previous Work on Slowdown Estimation</vt:lpstr>
      <vt:lpstr>Two Major Advantages of MISE Over STFM</vt:lpstr>
      <vt:lpstr>Methodology</vt:lpstr>
      <vt:lpstr>Quantitative Comparison</vt:lpstr>
      <vt:lpstr>Comparison to STFM</vt:lpstr>
      <vt:lpstr>Predictability in the Presence of Memory Interference</vt:lpstr>
      <vt:lpstr>MISE-QoS: Providing  “Soft” Slowdown Guarantees</vt:lpstr>
      <vt:lpstr>Outline</vt:lpstr>
      <vt:lpstr>A Recap</vt:lpstr>
      <vt:lpstr>Shared Cache Interference</vt:lpstr>
      <vt:lpstr>Impact of Cache Capacity Contention</vt:lpstr>
      <vt:lpstr>Backup Slides</vt:lpstr>
      <vt:lpstr>Outline</vt:lpstr>
      <vt:lpstr>Outline</vt:lpstr>
      <vt:lpstr>Request Service vs. Memory Access</vt:lpstr>
      <vt:lpstr>Estimating Cache and Memory Slowdowns Through Cache Access Rates</vt:lpstr>
      <vt:lpstr>Cache Access Rate vs. Slowdown</vt:lpstr>
      <vt:lpstr>Challenge</vt:lpstr>
      <vt:lpstr>Outline</vt:lpstr>
      <vt:lpstr>Leveraging Slowdown Estimates  for Performance Optimization</vt:lpstr>
      <vt:lpstr>Coordinated Resource  Allocation Schemes</vt:lpstr>
      <vt:lpstr>Outline</vt:lpstr>
      <vt:lpstr>Coordinated Resource Management Schemes for Predictable Performance</vt:lpstr>
      <vt:lpstr>Outline</vt:lpstr>
      <vt:lpstr>Timeline</vt:lpstr>
      <vt:lpstr>Summary</vt:lpstr>
      <vt:lpstr>Thank You!</vt:lpstr>
      <vt:lpstr>Backup Slides</vt:lpstr>
      <vt:lpstr>Prior Work: Cache and Memory QoS</vt:lpstr>
      <vt:lpstr>Prior Work: Memory Interference Mitigation</vt:lpstr>
      <vt:lpstr>Prior Work: Shared Cache Management </vt:lpstr>
      <vt:lpstr>Prior Work: DRAM Optimizations</vt:lpstr>
      <vt:lpstr>Related Work</vt:lpstr>
      <vt:lpstr>Main Memory Interference Mitigation</vt:lpstr>
      <vt:lpstr>Blacklisting</vt:lpstr>
      <vt:lpstr>Blacklisting Scheduler Mechanism</vt:lpstr>
      <vt:lpstr>Complexity Results</vt:lpstr>
      <vt:lpstr>Understanding Why Blacklisting Works</vt:lpstr>
      <vt:lpstr>Effect of Workload Memory Intensity</vt:lpstr>
      <vt:lpstr>Combining FRFCFS-Cap and Blacklisting</vt:lpstr>
      <vt:lpstr>Sensitivity to Blacklisting Threshold</vt:lpstr>
      <vt:lpstr>Sensitivity to Clearing Interval</vt:lpstr>
      <vt:lpstr>Sensitivity to Core Count</vt:lpstr>
      <vt:lpstr>Sensitivity to Channel Count</vt:lpstr>
      <vt:lpstr>TCM vs. Grouping</vt:lpstr>
      <vt:lpstr>Comparison with TCM-like Clustering</vt:lpstr>
      <vt:lpstr>BLISS vs. Criticality-aware Scheduling</vt:lpstr>
      <vt:lpstr>Sub-row Interleaving</vt:lpstr>
      <vt:lpstr>MISE</vt:lpstr>
      <vt:lpstr>Measuring RSRShared and α</vt:lpstr>
      <vt:lpstr>Estimating Request Service Rate Alone  (RSRAlone)</vt:lpstr>
      <vt:lpstr>Inaccuracy in Estimating RSRAlone</vt:lpstr>
      <vt:lpstr>Accounting for Interference in RSRAlone Estimation</vt:lpstr>
      <vt:lpstr>Other Results in the Paper</vt:lpstr>
      <vt:lpstr>Quantitative Comparison</vt:lpstr>
      <vt:lpstr>MISE-QoS: Mechanism to Provide Soft QoS</vt:lpstr>
      <vt:lpstr>A Look at One Workload</vt:lpstr>
      <vt:lpstr>Performance of Non-QoS-Critical Applications</vt:lpstr>
      <vt:lpstr>Case Study with Two QoS-Critical Applications</vt:lpstr>
      <vt:lpstr>Minimizing Maximum Slowdown</vt:lpstr>
      <vt:lpstr>Mechanism</vt:lpstr>
      <vt:lpstr>Bandwidth Redistribution</vt:lpstr>
      <vt:lpstr>Modifying Target Bound</vt:lpstr>
      <vt:lpstr>Results: Harmonic Speedup </vt:lpstr>
      <vt:lpstr>Results: Maximum Slowdown</vt:lpstr>
      <vt:lpstr>Sensitivity to Memory Intensity (16 cores)</vt:lpstr>
      <vt:lpstr>MISE: Per-Application Error</vt:lpstr>
      <vt:lpstr>Sensitivity to Epoch and Interval Lengths</vt:lpstr>
      <vt:lpstr>Workload Mixes</vt:lpstr>
      <vt:lpstr>STFM’s Effectiveness in Enforcing QoS</vt:lpstr>
      <vt:lpstr>STFM vs. MISE’s System Performance</vt:lpstr>
      <vt:lpstr>MISE’s Implementation Cost</vt:lpstr>
      <vt:lpstr>MISE Accuracy w/o Interference Cycles</vt:lpstr>
      <vt:lpstr>MISE Average Error by Workload Category</vt:lpstr>
      <vt:lpstr>Initial Ideas</vt:lpstr>
      <vt:lpstr>QoS in Heterogeneous Systems</vt:lpstr>
      <vt:lpstr>Publications</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Lavanya</dc:creator>
  <cp:lastModifiedBy>Lavanya</cp:lastModifiedBy>
  <cp:revision>148</cp:revision>
  <dcterms:created xsi:type="dcterms:W3CDTF">2014-03-23T15:17:36Z</dcterms:created>
  <dcterms:modified xsi:type="dcterms:W3CDTF">2014-04-18T14:19:33Z</dcterms:modified>
</cp:coreProperties>
</file>