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348" r:id="rId3"/>
    <p:sldId id="349" r:id="rId4"/>
    <p:sldId id="350" r:id="rId5"/>
    <p:sldId id="357" r:id="rId6"/>
    <p:sldId id="351" r:id="rId7"/>
    <p:sldId id="352" r:id="rId8"/>
    <p:sldId id="358" r:id="rId9"/>
    <p:sldId id="359" r:id="rId10"/>
    <p:sldId id="361" r:id="rId11"/>
    <p:sldId id="360" r:id="rId12"/>
    <p:sldId id="362" r:id="rId13"/>
    <p:sldId id="364" r:id="rId14"/>
    <p:sldId id="363" r:id="rId15"/>
    <p:sldId id="366" r:id="rId16"/>
    <p:sldId id="367" r:id="rId17"/>
    <p:sldId id="365" r:id="rId18"/>
    <p:sldId id="368" r:id="rId19"/>
    <p:sldId id="369" r:id="rId20"/>
    <p:sldId id="354" r:id="rId21"/>
    <p:sldId id="370" r:id="rId22"/>
    <p:sldId id="371" r:id="rId23"/>
    <p:sldId id="377" r:id="rId24"/>
    <p:sldId id="372" r:id="rId25"/>
    <p:sldId id="376" r:id="rId26"/>
    <p:sldId id="378" r:id="rId27"/>
    <p:sldId id="373" r:id="rId28"/>
    <p:sldId id="374" r:id="rId29"/>
    <p:sldId id="37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rgbClr val="FF0000"/>
    </p:penClr>
  </p:showPr>
  <p:clrMru>
    <a:srgbClr val="FF0066"/>
    <a:srgbClr val="00FF00"/>
    <a:srgbClr val="FFFF99"/>
    <a:srgbClr val="FF33CC"/>
    <a:srgbClr val="0000CC"/>
    <a:srgbClr val="00FF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453" autoAdjust="0"/>
    <p:restoredTop sz="83488" autoAdjust="0"/>
  </p:normalViewPr>
  <p:slideViewPr>
    <p:cSldViewPr>
      <p:cViewPr varScale="1">
        <p:scale>
          <a:sx n="85" d="100"/>
          <a:sy n="85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81A6E-6AC5-434B-AD4C-210A4B278557}" type="datetimeFigureOut">
              <a:rPr lang="en-US" smtClean="0"/>
              <a:pPr/>
              <a:t>1/24/10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94054-935D-214C-BCE8-CC103212A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B2865C-83C3-43B4-AA66-96C33D8943B2}" type="datetimeFigureOut">
              <a:rPr lang="en-US"/>
              <a:pPr>
                <a:defRPr/>
              </a:pPr>
              <a:t>1/24/10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CFAABC-FF60-4C9C-B03C-5C400BB09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E3534-3C0B-4D77-8FA2-05B60DB235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</a:t>
            </a:r>
            <a:r>
              <a:rPr lang="en-US" baseline="0" dirty="0" smtClean="0"/>
              <a:t> omni-directional antenna used for testing as in the training phase. Same transmit power level used (16dBm).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200% improvement over transmit power attacks alone.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FAABC-FF60-4C9C-B03C-5C400BB099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Attacker</a:t>
            </a:r>
            <a:r>
              <a:rPr lang="en-US" baseline="0" dirty="0" smtClean="0"/>
              <a:t> points antenna in directions where there’s a</a:t>
            </a:r>
            <a:r>
              <a:rPr lang="en-US" dirty="0" smtClean="0"/>
              <a:t>t</a:t>
            </a:r>
            <a:r>
              <a:rPr lang="en-US" baseline="0" dirty="0" smtClean="0"/>
              <a:t> least 10 meter of open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FAABC-FF60-4C9C-B03C-5C400BB099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Attacker</a:t>
            </a:r>
            <a:r>
              <a:rPr lang="en-US" baseline="0" dirty="0" smtClean="0"/>
              <a:t> points antenna in directions where there’s a</a:t>
            </a:r>
            <a:r>
              <a:rPr lang="en-US" dirty="0" smtClean="0"/>
              <a:t>t</a:t>
            </a:r>
            <a:r>
              <a:rPr lang="en-US" baseline="0" dirty="0" smtClean="0"/>
              <a:t> least 10 meter of open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FAABC-FF60-4C9C-B03C-5C400BB099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540C5-EE06-4D6C-9917-51A3504A17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321B12-EBDD-4BBD-BF3E-098011F0C6E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Need to</a:t>
            </a:r>
            <a:r>
              <a:rPr lang="en-US" baseline="0" dirty="0" smtClean="0"/>
              <a:t> learn the mapping between signal space and physical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FAABC-FF60-4C9C-B03C-5C400BB099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Need to</a:t>
            </a:r>
            <a:r>
              <a:rPr lang="en-US" baseline="0" dirty="0" smtClean="0"/>
              <a:t> learn the mapping between signal space and physical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FAABC-FF60-4C9C-B03C-5C400BB099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Amplification effect</a:t>
            </a:r>
            <a:r>
              <a:rPr lang="en-US" baseline="0" dirty="0" smtClean="0"/>
              <a:t> not really accurately shown, but it should give the intuition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Attack can use this to gain access to location based services, but cannot reliably appear at a position of their choosing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FAABC-FF60-4C9C-B03C-5C400BB099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</a:t>
            </a:r>
            <a:r>
              <a:rPr lang="en-US" baseline="0" dirty="0" smtClean="0"/>
              <a:t> collect RSSI data from within a large office building. 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F0AF2-4AC6-4018-A2BF-69A517BA52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</a:t>
            </a:r>
            <a:r>
              <a:rPr lang="en-US" baseline="0" dirty="0" smtClean="0"/>
              <a:t> omni-directional antenna used for testing as in the training phase. Same transmit power level used (16dBm). Perfect localization algorithm would be a vertical line along the y-axis.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FAABC-FF60-4C9C-B03C-5C400BB099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</a:t>
            </a:r>
            <a:r>
              <a:rPr lang="en-US" baseline="0" dirty="0" smtClean="0"/>
              <a:t> omni-directional antenna used for testing as in the training phase. Same transmit power level used (16dBm).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FAABC-FF60-4C9C-B03C-5C400BB099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</a:t>
            </a:r>
            <a:r>
              <a:rPr lang="en-US" baseline="0" dirty="0" smtClean="0"/>
              <a:t> omni-directional antenna used for testing as in the training phase. Same transmit power level used (16dBm).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FAABC-FF60-4C9C-B03C-5C400BB099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AEEF-87BC-144F-B141-039683451DEA}" type="datetime1">
              <a:rPr lang="en-US" smtClean="0"/>
              <a:pPr>
                <a:defRPr/>
              </a:pPr>
              <a:t>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7F14-EE1C-42C8-9D92-C26DA0139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78CB-4515-9943-9A6A-475AFA25BE09}" type="datetime1">
              <a:rPr lang="en-US" smtClean="0"/>
              <a:pPr>
                <a:defRPr/>
              </a:pPr>
              <a:t>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B501-411D-4E24-973A-74B1D5390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5FFC-F3D5-8F47-9297-FAEE3C07EE12}" type="datetime1">
              <a:rPr lang="en-US" smtClean="0"/>
              <a:pPr>
                <a:defRPr/>
              </a:pPr>
              <a:t>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AB93A-1CD9-4164-9C3F-D9501AE9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ACA17-1CB2-6746-81B5-86BA95F26257}" type="datetime1">
              <a:rPr lang="en-US" smtClean="0"/>
              <a:pPr>
                <a:defRPr/>
              </a:pPr>
              <a:t>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E10C-F069-4896-A202-22455FC42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1364-BCB9-9D4A-93D7-0238D463F141}" type="datetime1">
              <a:rPr lang="en-US" smtClean="0"/>
              <a:pPr>
                <a:defRPr/>
              </a:pPr>
              <a:t>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AA3F-1209-46E1-A0C5-5D355C05E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BD86-628A-054B-A3E2-F867C4414C70}" type="datetime1">
              <a:rPr lang="en-US" smtClean="0"/>
              <a:pPr>
                <a:defRPr/>
              </a:pPr>
              <a:t>1/24/10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2C10A-7743-4C07-BD74-A0F97200E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8BB5-53D4-3D44-A9FA-24EDF037A984}" type="datetime1">
              <a:rPr lang="en-US" smtClean="0"/>
              <a:pPr>
                <a:defRPr/>
              </a:pPr>
              <a:t>1/24/10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32AE-0585-4708-AC99-45C8E5760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AB5B-B84D-044E-9739-71B4139A1742}" type="datetime1">
              <a:rPr lang="en-US" smtClean="0"/>
              <a:pPr>
                <a:defRPr/>
              </a:pPr>
              <a:t>1/24/10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7D88-E185-4098-A0AB-0F7C5470D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E580-EEAF-274B-A4AF-7508393D8FB3}" type="datetime1">
              <a:rPr lang="en-US" smtClean="0"/>
              <a:pPr>
                <a:defRPr/>
              </a:pPr>
              <a:t>1/24/10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276A-F462-4A07-8261-398DDEE44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A80CF-E5E9-6F4D-BBB0-9C50B98D644B}" type="datetime1">
              <a:rPr lang="en-US" smtClean="0"/>
              <a:pPr>
                <a:defRPr/>
              </a:pPr>
              <a:t>1/24/10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FEB9-51E5-4D82-A946-5A579ED18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6FDB-2985-2849-8E3A-78982E9BE1A3}" type="datetime1">
              <a:rPr lang="en-US" smtClean="0"/>
              <a:pPr>
                <a:defRPr/>
              </a:pPr>
              <a:t>1/24/10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51632-FB97-430B-8E3D-895C25218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4811E7-D556-1742-B865-0315D291AD48}" type="datetime1">
              <a:rPr lang="en-US" smtClean="0"/>
              <a:pPr>
                <a:defRPr/>
              </a:pPr>
              <a:t>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78C1CD-3A41-4B65-B7C8-E72B75F99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213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The Directional Attack on Wireless Localization</a:t>
            </a:r>
            <a:br>
              <a:rPr lang="en-US" sz="3600" b="1" dirty="0" smtClean="0"/>
            </a:br>
            <a:r>
              <a:rPr lang="en-US" sz="3600" b="1" dirty="0" smtClean="0"/>
              <a:t>- </a:t>
            </a:r>
            <a:r>
              <a:rPr lang="en-US" sz="3600" b="1" i="1" dirty="0" smtClean="0"/>
              <a:t>or</a:t>
            </a:r>
            <a:r>
              <a:rPr lang="en-US" sz="3600" b="1" dirty="0" smtClean="0"/>
              <a:t> -</a:t>
            </a:r>
            <a:br>
              <a:rPr lang="en-US" sz="3600" b="1" dirty="0" smtClean="0"/>
            </a:br>
            <a:r>
              <a:rPr lang="en-US" sz="3600" b="1" dirty="0" smtClean="0"/>
              <a:t>How to Spoof Your Location with a Tin Can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572000"/>
            <a:ext cx="8991600" cy="2133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Kevin Bauer</a:t>
            </a:r>
            <a:r>
              <a:rPr lang="en-US" sz="2800" dirty="0" smtClean="0">
                <a:solidFill>
                  <a:schemeClr val="accent1"/>
                </a:solidFill>
              </a:rPr>
              <a:t>, Damon McCoy, Eric Anderson, Markus Breitenbach,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Greg Grudic, Dirk Grunwald, and Douglas Sicker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University of Colorado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 descr="wantedpo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84800"/>
            <a:ext cx="2057400" cy="248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089" y="2362200"/>
            <a:ext cx="2497311" cy="1981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0" y="60960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IEEE GLOBECOM 2009		December 3, 2009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0241" y="5865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advTm="645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Algorithms Evaluated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800" b="1" i="1" dirty="0" smtClean="0"/>
              <a:t>k</a:t>
            </a:r>
            <a:r>
              <a:rPr lang="en-US" sz="2800" b="1" dirty="0" smtClean="0"/>
              <a:t>-nearest neighbors </a:t>
            </a:r>
            <a:r>
              <a:rPr lang="en-US" sz="2800" dirty="0" smtClean="0"/>
              <a:t>(“RADAR”)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[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Bahl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Padmanabhan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‘00]</a:t>
            </a:r>
          </a:p>
          <a:p>
            <a:pPr lvl="1"/>
            <a:r>
              <a:rPr lang="en-US" sz="2400" dirty="0" smtClean="0"/>
              <a:t>Find the </a:t>
            </a:r>
            <a:r>
              <a:rPr lang="en-US" sz="2400" i="1" dirty="0" smtClean="0"/>
              <a:t>k</a:t>
            </a:r>
            <a:r>
              <a:rPr lang="en-US" sz="2400" dirty="0" smtClean="0"/>
              <a:t> closest training instances using Euclidean distance and average their (</a:t>
            </a:r>
            <a:r>
              <a:rPr lang="en-US" sz="2400" i="1" dirty="0" err="1" smtClean="0"/>
              <a:t>x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y</a:t>
            </a:r>
            <a:r>
              <a:rPr lang="en-US" sz="2400" dirty="0" smtClean="0"/>
              <a:t>) coordinates</a:t>
            </a:r>
          </a:p>
          <a:p>
            <a:r>
              <a:rPr lang="en-US" sz="2800" b="1" i="1" dirty="0" smtClean="0"/>
              <a:t>k</a:t>
            </a:r>
            <a:r>
              <a:rPr lang="en-US" sz="2800" b="1" dirty="0" smtClean="0"/>
              <a:t>-nearest neighbors-median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[Trappe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‘05]</a:t>
            </a:r>
          </a:p>
          <a:p>
            <a:pPr lvl="1"/>
            <a:r>
              <a:rPr lang="en-US" sz="2400" dirty="0" smtClean="0"/>
              <a:t>Like above, but minimize the median of the distances in each dimension</a:t>
            </a:r>
          </a:p>
          <a:p>
            <a:r>
              <a:rPr lang="en-US" sz="2800" b="1" dirty="0" smtClean="0"/>
              <a:t>Naïve Bayes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[Ladd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‘02;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Haeberlen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‘04]</a:t>
            </a:r>
          </a:p>
          <a:p>
            <a:pPr lvl="1"/>
            <a:r>
              <a:rPr lang="en-US" sz="2400" dirty="0" smtClean="0"/>
              <a:t>Direct application of Bayes’ rule</a:t>
            </a:r>
          </a:p>
          <a:p>
            <a:r>
              <a:rPr lang="en-US" sz="2800" b="1" dirty="0" smtClean="0"/>
              <a:t>Naïve Bayes-difference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[Tao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‘03]</a:t>
            </a:r>
          </a:p>
          <a:p>
            <a:pPr lvl="1"/>
            <a:r>
              <a:rPr lang="en-US" sz="2400" dirty="0" smtClean="0"/>
              <a:t>Use Bayes’ rule with pair-wise differences in average signal strengths between each monitor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Evaluation: No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89692" y="30841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1929348"/>
            <a:ext cx="38334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 first establish a baseline</a:t>
            </a:r>
          </a:p>
          <a:p>
            <a:endParaRPr lang="en-US" sz="2000" dirty="0" smtClean="0"/>
          </a:p>
          <a:p>
            <a:r>
              <a:rPr lang="en-US" sz="2000" dirty="0" smtClean="0"/>
              <a:t>Compute CDF of localization </a:t>
            </a:r>
          </a:p>
          <a:p>
            <a:r>
              <a:rPr lang="en-US" sz="2000" dirty="0" smtClean="0"/>
              <a:t>error without any attack</a:t>
            </a:r>
          </a:p>
          <a:p>
            <a:endParaRPr lang="en-US" sz="2000" dirty="0" smtClean="0"/>
          </a:p>
          <a:p>
            <a:r>
              <a:rPr lang="en-US" sz="2000" b="1" dirty="0" smtClean="0"/>
              <a:t>Median localization errors:</a:t>
            </a:r>
          </a:p>
          <a:p>
            <a:r>
              <a:rPr lang="en-US" sz="2000" i="1" dirty="0" smtClean="0"/>
              <a:t>k</a:t>
            </a:r>
            <a:r>
              <a:rPr lang="en-US" sz="2000" dirty="0" smtClean="0"/>
              <a:t>-nearest neighbors: 3.6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r>
              <a:rPr lang="en-US" sz="2000" i="1" dirty="0" smtClean="0"/>
              <a:t>k</a:t>
            </a:r>
            <a:r>
              <a:rPr lang="en-US" sz="2000" dirty="0" smtClean="0"/>
              <a:t>-nearest neighbors-med: 6.7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r>
              <a:rPr lang="en-US" sz="2000" dirty="0" smtClean="0"/>
              <a:t>Naïve Bayes: 4.3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r>
              <a:rPr lang="en-US" sz="2000" dirty="0" smtClean="0"/>
              <a:t>Naïve Bayes-diff: 3.7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Consistent with prior work</a:t>
            </a:r>
          </a:p>
        </p:txBody>
      </p:sp>
      <p:pic>
        <p:nvPicPr>
          <p:cNvPr id="7" name="Picture 6" descr="bas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6" y="1620424"/>
            <a:ext cx="5160364" cy="4475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Evaluation: Transmit Power Control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89692" y="30841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1752600"/>
            <a:ext cx="383345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found that reducing transmit</a:t>
            </a:r>
          </a:p>
          <a:p>
            <a:r>
              <a:rPr lang="en-US" sz="2000" dirty="0" smtClean="0"/>
              <a:t>power level produced increased</a:t>
            </a:r>
          </a:p>
          <a:p>
            <a:r>
              <a:rPr lang="en-US" sz="2000" dirty="0" smtClean="0"/>
              <a:t>localization errors</a:t>
            </a:r>
          </a:p>
          <a:p>
            <a:endParaRPr lang="en-US" sz="2000" dirty="0" smtClean="0"/>
          </a:p>
          <a:p>
            <a:r>
              <a:rPr lang="en-US" sz="2000" dirty="0" smtClean="0"/>
              <a:t>Attacker transmits at 10 dBm</a:t>
            </a:r>
          </a:p>
          <a:p>
            <a:endParaRPr lang="en-US" sz="2000" dirty="0" smtClean="0"/>
          </a:p>
          <a:p>
            <a:r>
              <a:rPr lang="en-US" sz="2000" b="1" dirty="0" smtClean="0"/>
              <a:t>Median localization errors:</a:t>
            </a:r>
          </a:p>
          <a:p>
            <a:r>
              <a:rPr lang="en-US" sz="2000" i="1" dirty="0" smtClean="0"/>
              <a:t>k</a:t>
            </a:r>
            <a:r>
              <a:rPr lang="en-US" sz="2000" dirty="0" smtClean="0"/>
              <a:t>-nearest neighbors: 6.8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r>
              <a:rPr lang="en-US" sz="2000" i="1" dirty="0" smtClean="0"/>
              <a:t>k</a:t>
            </a:r>
            <a:r>
              <a:rPr lang="en-US" sz="2000" dirty="0" smtClean="0"/>
              <a:t>-nearest neighbors-med: 7.9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r>
              <a:rPr lang="en-US" sz="2000" dirty="0" smtClean="0"/>
              <a:t>Naïve Bayes: 8.1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r>
              <a:rPr lang="en-US" sz="2000" dirty="0" smtClean="0"/>
              <a:t>Naïve Bayes-diff: 6.7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Consistent with prior work</a:t>
            </a:r>
          </a:p>
        </p:txBody>
      </p:sp>
      <p:pic>
        <p:nvPicPr>
          <p:cNvPr id="8" name="Picture 7" descr="txpow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5146831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Evaluation: Directional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89692" y="30841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6811" y="1859101"/>
            <a:ext cx="413338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Directional attack, 16 dBm</a:t>
            </a:r>
          </a:p>
          <a:p>
            <a:r>
              <a:rPr lang="en-US" sz="2000" b="1" dirty="0" smtClean="0"/>
              <a:t>transmit power level</a:t>
            </a:r>
          </a:p>
          <a:p>
            <a:endParaRPr lang="en-US" sz="2000" dirty="0" smtClean="0"/>
          </a:p>
          <a:p>
            <a:r>
              <a:rPr lang="en-US" sz="2000" dirty="0" smtClean="0"/>
              <a:t>Attacker points directional antenna</a:t>
            </a:r>
          </a:p>
          <a:p>
            <a:r>
              <a:rPr lang="en-US" sz="2000" dirty="0" smtClean="0"/>
              <a:t>in the four cardinal directions</a:t>
            </a:r>
          </a:p>
          <a:p>
            <a:endParaRPr lang="en-US" sz="2000" dirty="0" smtClean="0"/>
          </a:p>
          <a:p>
            <a:r>
              <a:rPr lang="en-US" sz="2000" b="1" dirty="0" smtClean="0"/>
              <a:t>Median localization errors:</a:t>
            </a:r>
          </a:p>
          <a:p>
            <a:r>
              <a:rPr lang="en-US" sz="2000" i="1" dirty="0" smtClean="0"/>
              <a:t>k</a:t>
            </a:r>
            <a:r>
              <a:rPr lang="en-US" sz="2000" dirty="0" smtClean="0"/>
              <a:t>-nearest neighbors: 6.2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r>
              <a:rPr lang="en-US" sz="2000" i="1" dirty="0" smtClean="0"/>
              <a:t>k</a:t>
            </a:r>
            <a:r>
              <a:rPr lang="en-US" sz="2000" dirty="0" smtClean="0"/>
              <a:t>-nearest neighbors-med: 8.5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r>
              <a:rPr lang="en-US" sz="2000" dirty="0" smtClean="0"/>
              <a:t>Naïve Bayes: 6.2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r>
              <a:rPr lang="en-US" sz="2000" dirty="0" smtClean="0"/>
              <a:t>Naïve Bayes-diff: 4.7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Produces similar localization </a:t>
            </a:r>
          </a:p>
          <a:p>
            <a:r>
              <a:rPr lang="en-US" sz="2000" dirty="0" smtClean="0"/>
              <a:t>errors as transmit power attacks</a:t>
            </a:r>
          </a:p>
        </p:txBody>
      </p:sp>
      <p:pic>
        <p:nvPicPr>
          <p:cNvPr id="12" name="Picture 11" descr="directio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1227"/>
            <a:ext cx="5029201" cy="4376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Evaluation: Transmit Power Control + Directional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89692" y="30841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59260" y="1905000"/>
            <a:ext cx="43609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Directional attack, 10 dBm</a:t>
            </a:r>
          </a:p>
          <a:p>
            <a:r>
              <a:rPr lang="en-US" sz="2000" b="1" dirty="0" smtClean="0"/>
              <a:t>transmit power level</a:t>
            </a:r>
          </a:p>
          <a:p>
            <a:endParaRPr lang="en-US" sz="2000" dirty="0" smtClean="0"/>
          </a:p>
          <a:p>
            <a:r>
              <a:rPr lang="en-US" sz="2000" dirty="0" smtClean="0"/>
              <a:t>Attacker points directional antenna</a:t>
            </a:r>
          </a:p>
          <a:p>
            <a:r>
              <a:rPr lang="en-US" sz="2000" dirty="0" smtClean="0"/>
              <a:t>in the four cardinal directions</a:t>
            </a:r>
          </a:p>
          <a:p>
            <a:endParaRPr lang="en-US" sz="2000" dirty="0" smtClean="0"/>
          </a:p>
          <a:p>
            <a:r>
              <a:rPr lang="en-US" sz="2000" b="1" dirty="0" smtClean="0"/>
              <a:t>Median localization errors:</a:t>
            </a:r>
          </a:p>
          <a:p>
            <a:r>
              <a:rPr lang="en-US" sz="2000" i="1" dirty="0" smtClean="0"/>
              <a:t>k</a:t>
            </a:r>
            <a:r>
              <a:rPr lang="en-US" sz="2000" dirty="0" smtClean="0"/>
              <a:t>-nearest neighbors: 10.6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r>
              <a:rPr lang="en-US" sz="2000" i="1" dirty="0" smtClean="0"/>
              <a:t>k</a:t>
            </a:r>
            <a:r>
              <a:rPr lang="en-US" sz="2000" dirty="0" smtClean="0"/>
              <a:t>-nearest neighbors-med: 11.0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r>
              <a:rPr lang="en-US" sz="2000" dirty="0" smtClean="0"/>
              <a:t>Naïve Bayes: 16.9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r>
              <a:rPr lang="en-US" sz="2000" dirty="0" smtClean="0"/>
              <a:t>Naïve Bayes-diff: 9.5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Produces greatest localization errors</a:t>
            </a:r>
          </a:p>
        </p:txBody>
      </p:sp>
      <p:pic>
        <p:nvPicPr>
          <p:cNvPr id="7" name="Picture 6" descr="dir_t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5634"/>
            <a:ext cx="4876800" cy="427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Evaluation: Movement in the Desired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9260" y="1905000"/>
            <a:ext cx="423204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Directional attack, 16 dBm</a:t>
            </a:r>
          </a:p>
          <a:p>
            <a:r>
              <a:rPr lang="en-US" sz="2000" b="1" dirty="0" smtClean="0"/>
              <a:t>transmit power level</a:t>
            </a:r>
          </a:p>
          <a:p>
            <a:endParaRPr lang="en-US" sz="2000" dirty="0" smtClean="0"/>
          </a:p>
          <a:p>
            <a:r>
              <a:rPr lang="en-US" sz="2000" dirty="0" smtClean="0"/>
              <a:t>Attacker points directional antenna</a:t>
            </a:r>
          </a:p>
          <a:p>
            <a:r>
              <a:rPr lang="en-US" sz="2000" dirty="0" smtClean="0"/>
              <a:t>down long hallways and open </a:t>
            </a:r>
          </a:p>
          <a:p>
            <a:r>
              <a:rPr lang="en-US" sz="2000" dirty="0" smtClean="0"/>
              <a:t>spaces</a:t>
            </a:r>
          </a:p>
          <a:p>
            <a:endParaRPr lang="en-US" sz="2000" dirty="0" smtClean="0"/>
          </a:p>
          <a:p>
            <a:r>
              <a:rPr lang="en-US" sz="2000" b="1" dirty="0" smtClean="0"/>
              <a:t>75% of the time:</a:t>
            </a:r>
            <a:r>
              <a:rPr lang="en-US" sz="2000" dirty="0" smtClean="0"/>
              <a:t> The attacker </a:t>
            </a:r>
          </a:p>
          <a:p>
            <a:r>
              <a:rPr lang="en-US" sz="2000" dirty="0" smtClean="0"/>
              <a:t>appears in their desired direction</a:t>
            </a:r>
          </a:p>
          <a:p>
            <a:endParaRPr lang="en-US" sz="2000" dirty="0" smtClean="0"/>
          </a:p>
          <a:p>
            <a:r>
              <a:rPr lang="en-US" sz="2000" b="1" dirty="0" smtClean="0"/>
              <a:t>50% of the time:</a:t>
            </a:r>
            <a:r>
              <a:rPr lang="en-US" sz="2000" dirty="0" smtClean="0"/>
              <a:t> The attacker </a:t>
            </a:r>
          </a:p>
          <a:p>
            <a:r>
              <a:rPr lang="en-US" sz="2000" dirty="0" smtClean="0"/>
              <a:t>appears at least 3 meters in that </a:t>
            </a:r>
          </a:p>
          <a:p>
            <a:r>
              <a:rPr lang="en-US" sz="2000" dirty="0" smtClean="0"/>
              <a:t>direction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7" name="Picture 6" descr="dir_movem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05000"/>
            <a:ext cx="4755838" cy="4038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14400" y="1981200"/>
            <a:ext cx="1981200" cy="3124200"/>
            <a:chOff x="914400" y="1981200"/>
            <a:chExt cx="1981200" cy="3124200"/>
          </a:xfrm>
        </p:grpSpPr>
        <p:grpSp>
          <p:nvGrpSpPr>
            <p:cNvPr id="10" name="Group 9"/>
            <p:cNvGrpSpPr/>
            <p:nvPr/>
          </p:nvGrpSpPr>
          <p:grpSpPr>
            <a:xfrm>
              <a:off x="914400" y="1981200"/>
              <a:ext cx="1828800" cy="3124200"/>
              <a:chOff x="914400" y="1981200"/>
              <a:chExt cx="1828800" cy="3124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914400" y="2727960"/>
                <a:ext cx="1828800" cy="2377440"/>
              </a:xfrm>
              <a:prstGeom prst="rect">
                <a:avLst/>
              </a:prstGeom>
              <a:solidFill>
                <a:srgbClr val="FF0000">
                  <a:alpha val="1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14600" y="1981200"/>
                <a:ext cx="228600" cy="749808"/>
              </a:xfrm>
              <a:prstGeom prst="rect">
                <a:avLst/>
              </a:prstGeom>
              <a:solidFill>
                <a:srgbClr val="FF0000">
                  <a:alpha val="1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28846" y="3352800"/>
              <a:ext cx="19667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“Backscatter”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Evaluation: Movement in the Desired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9260" y="1905000"/>
            <a:ext cx="413338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Directional attack, 10 dBm</a:t>
            </a:r>
          </a:p>
          <a:p>
            <a:r>
              <a:rPr lang="en-US" sz="2000" b="1" dirty="0" smtClean="0"/>
              <a:t>transmit power level</a:t>
            </a:r>
          </a:p>
          <a:p>
            <a:endParaRPr lang="en-US" sz="2000" dirty="0" smtClean="0"/>
          </a:p>
          <a:p>
            <a:r>
              <a:rPr lang="en-US" sz="2000" dirty="0" smtClean="0"/>
              <a:t>Attacker points directional antenna</a:t>
            </a:r>
          </a:p>
          <a:p>
            <a:r>
              <a:rPr lang="en-US" sz="2000" dirty="0" smtClean="0"/>
              <a:t>down long hallways and open </a:t>
            </a:r>
          </a:p>
          <a:p>
            <a:r>
              <a:rPr lang="en-US" sz="2000" dirty="0" smtClean="0"/>
              <a:t>spaces </a:t>
            </a:r>
            <a:r>
              <a:rPr lang="en-US" sz="2000" i="1" dirty="0" smtClean="0"/>
              <a:t>and uses transmit power</a:t>
            </a:r>
          </a:p>
          <a:p>
            <a:r>
              <a:rPr lang="en-US" sz="2000" i="1" dirty="0" smtClean="0"/>
              <a:t>control</a:t>
            </a:r>
          </a:p>
          <a:p>
            <a:endParaRPr lang="en-US" sz="2000" i="1" dirty="0" smtClean="0"/>
          </a:p>
          <a:p>
            <a:r>
              <a:rPr lang="en-US" sz="2000" b="1" dirty="0" smtClean="0"/>
              <a:t>60-80% of the time:</a:t>
            </a:r>
            <a:r>
              <a:rPr lang="en-US" sz="2000" dirty="0" smtClean="0"/>
              <a:t> The attacker</a:t>
            </a:r>
          </a:p>
          <a:p>
            <a:r>
              <a:rPr lang="en-US" sz="2000" dirty="0" smtClean="0"/>
              <a:t>appears in their desired direction</a:t>
            </a:r>
          </a:p>
          <a:p>
            <a:endParaRPr lang="en-US" sz="2000" dirty="0" smtClean="0"/>
          </a:p>
          <a:p>
            <a:r>
              <a:rPr lang="en-US" sz="2000" b="1" dirty="0" smtClean="0"/>
              <a:t>50% of the time:</a:t>
            </a:r>
            <a:r>
              <a:rPr lang="en-US" sz="2000" dirty="0" smtClean="0"/>
              <a:t> The attacker</a:t>
            </a:r>
          </a:p>
          <a:p>
            <a:r>
              <a:rPr lang="en-US" sz="2000" dirty="0" smtClean="0"/>
              <a:t>appears at least 6 meters in that</a:t>
            </a:r>
          </a:p>
          <a:p>
            <a:r>
              <a:rPr lang="en-US" sz="2000" dirty="0" smtClean="0"/>
              <a:t>direction</a:t>
            </a:r>
          </a:p>
        </p:txBody>
      </p:sp>
      <p:pic>
        <p:nvPicPr>
          <p:cNvPr id="8" name="Picture 7" descr="dir_tx_movem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7" y="1905000"/>
            <a:ext cx="4744803" cy="4038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14400" y="1981200"/>
            <a:ext cx="1981200" cy="3124200"/>
            <a:chOff x="914400" y="1981200"/>
            <a:chExt cx="1981200" cy="3124200"/>
          </a:xfrm>
        </p:grpSpPr>
        <p:grpSp>
          <p:nvGrpSpPr>
            <p:cNvPr id="11" name="Group 9"/>
            <p:cNvGrpSpPr/>
            <p:nvPr/>
          </p:nvGrpSpPr>
          <p:grpSpPr>
            <a:xfrm>
              <a:off x="914400" y="1981200"/>
              <a:ext cx="1828800" cy="3124200"/>
              <a:chOff x="914400" y="1981200"/>
              <a:chExt cx="1828800" cy="3124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914400" y="2727960"/>
                <a:ext cx="1828800" cy="2377440"/>
              </a:xfrm>
              <a:prstGeom prst="rect">
                <a:avLst/>
              </a:prstGeom>
              <a:solidFill>
                <a:srgbClr val="FF0000">
                  <a:alpha val="1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38400" y="1981200"/>
                <a:ext cx="304800" cy="749808"/>
              </a:xfrm>
              <a:prstGeom prst="rect">
                <a:avLst/>
              </a:prstGeom>
              <a:solidFill>
                <a:srgbClr val="FF0000">
                  <a:alpha val="1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28846" y="3352800"/>
              <a:ext cx="19667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“Backscatter”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Attack Detection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3154363"/>
          </a:xfrm>
        </p:spPr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Detect transmit power/directional attackers</a:t>
            </a:r>
          </a:p>
          <a:p>
            <a:endParaRPr lang="en-US" sz="2400" dirty="0" smtClean="0"/>
          </a:p>
          <a:p>
            <a:r>
              <a:rPr lang="en-US" sz="2400" b="1" dirty="0" smtClean="0"/>
              <a:t>Prior detection scheme:</a:t>
            </a:r>
            <a:r>
              <a:rPr lang="en-US" sz="2400" dirty="0" smtClean="0"/>
              <a:t> Examine distance between potential attack data and the training data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[Chen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al.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’07]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Classify as attack if</a:t>
            </a:r>
          </a:p>
          <a:p>
            <a:pPr>
              <a:buNone/>
            </a:pPr>
            <a:r>
              <a:rPr lang="en-US" sz="2400" dirty="0" smtClean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70100" y="3249822"/>
            <a:ext cx="5092700" cy="788778"/>
            <a:chOff x="2070100" y="3249822"/>
            <a:chExt cx="5092700" cy="788778"/>
          </a:xfrm>
        </p:grpSpPr>
        <p:pic>
          <p:nvPicPr>
            <p:cNvPr id="5" name="Picture 4" descr="equa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0100" y="3249822"/>
              <a:ext cx="5092700" cy="407778"/>
            </a:xfrm>
            <a:prstGeom prst="rect">
              <a:avLst/>
            </a:prstGeom>
          </p:spPr>
        </p:pic>
        <p:pic>
          <p:nvPicPr>
            <p:cNvPr id="6" name="Picture 5" descr="threshol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6600" y="3696854"/>
              <a:ext cx="1524000" cy="341746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85800" y="4724400"/>
            <a:ext cx="396240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Signal space distance generates </a:t>
            </a:r>
            <a:r>
              <a:rPr lang="en-US" sz="2000" b="1" dirty="0" smtClean="0"/>
              <a:t>too many false positives</a:t>
            </a:r>
            <a:r>
              <a:rPr lang="en-US" sz="2000" dirty="0" smtClean="0"/>
              <a:t> for transmit power, directional, and combination attacks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69012" y="3743185"/>
            <a:ext cx="3465388" cy="3038615"/>
            <a:chOff x="5069012" y="3743185"/>
            <a:chExt cx="3465388" cy="3038615"/>
          </a:xfrm>
        </p:grpSpPr>
        <p:pic>
          <p:nvPicPr>
            <p:cNvPr id="7" name="Picture 6" descr="signal_dis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9012" y="3743185"/>
              <a:ext cx="3465388" cy="30386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08887" y="3810000"/>
              <a:ext cx="1506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ROC curves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/>
              <a:t>Attack Detection: Minimize 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sz="2200" b="1" dirty="0" smtClean="0"/>
              <a:t>Intuition:</a:t>
            </a:r>
            <a:r>
              <a:rPr lang="en-US" sz="2200" dirty="0" smtClean="0"/>
              <a:t> Directional attackers who point the antenna in different directions exhibit higher variances in received signal strength values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For each observation window </a:t>
            </a:r>
            <a:r>
              <a:rPr lang="en-US" sz="2200" i="1" dirty="0" smtClean="0"/>
              <a:t>j</a:t>
            </a:r>
            <a:r>
              <a:rPr lang="en-US" sz="2200" dirty="0" smtClean="0"/>
              <a:t>, </a:t>
            </a:r>
          </a:p>
          <a:p>
            <a:pPr>
              <a:buNone/>
            </a:pPr>
            <a:r>
              <a:rPr lang="en-US" sz="2200" dirty="0" smtClean="0"/>
              <a:t>     calculate variance in observed RSS</a:t>
            </a:r>
          </a:p>
          <a:p>
            <a:pPr>
              <a:buNone/>
            </a:pPr>
            <a:r>
              <a:rPr lang="en-US" sz="2200" dirty="0" smtClean="0"/>
              <a:t>     across each of the </a:t>
            </a:r>
            <a:r>
              <a:rPr lang="en-US" sz="2200" i="1" dirty="0" smtClean="0"/>
              <a:t>n</a:t>
            </a:r>
            <a:r>
              <a:rPr lang="en-US" sz="2200" dirty="0" smtClean="0"/>
              <a:t> monitors: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  Classify as attack if</a:t>
            </a:r>
          </a:p>
        </p:txBody>
      </p:sp>
      <p:pic>
        <p:nvPicPr>
          <p:cNvPr id="11" name="Picture 10" descr="variance_da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82693"/>
            <a:ext cx="7010400" cy="97010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895601" y="2667000"/>
            <a:ext cx="4953000" cy="609600"/>
            <a:chOff x="2863245" y="2667000"/>
            <a:chExt cx="4861561" cy="609600"/>
          </a:xfrm>
        </p:grpSpPr>
        <p:sp>
          <p:nvSpPr>
            <p:cNvPr id="12" name="Rectangle 11"/>
            <p:cNvSpPr/>
            <p:nvPr/>
          </p:nvSpPr>
          <p:spPr>
            <a:xfrm>
              <a:off x="2863245" y="2667000"/>
              <a:ext cx="1447800" cy="609600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08696" y="2667000"/>
              <a:ext cx="3216110" cy="609600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19200" y="4800600"/>
            <a:ext cx="3124200" cy="773575"/>
            <a:chOff x="1219200" y="4800600"/>
            <a:chExt cx="3124200" cy="773575"/>
          </a:xfrm>
        </p:grpSpPr>
        <p:pic>
          <p:nvPicPr>
            <p:cNvPr id="14" name="Picture 13" descr="median_equati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4800600"/>
              <a:ext cx="3124200" cy="425284"/>
            </a:xfrm>
            <a:prstGeom prst="rect">
              <a:avLst/>
            </a:prstGeom>
          </p:spPr>
        </p:pic>
        <p:pic>
          <p:nvPicPr>
            <p:cNvPr id="15" name="Picture 14" descr="median_threshol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5257800"/>
              <a:ext cx="1219200" cy="31637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838200" y="3391636"/>
            <a:ext cx="7696200" cy="3237764"/>
            <a:chOff x="838200" y="3391636"/>
            <a:chExt cx="7696200" cy="3237764"/>
          </a:xfrm>
        </p:grpSpPr>
        <p:pic>
          <p:nvPicPr>
            <p:cNvPr id="10" name="Picture 9" descr="variance_roc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3391636"/>
              <a:ext cx="3733800" cy="323776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38200" y="5867400"/>
              <a:ext cx="3352800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b="1" dirty="0" smtClean="0"/>
                <a:t>Offers 90+% detection rate with &lt; 10% false positives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10400" y="3505200"/>
              <a:ext cx="1506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ROC curves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-1588"/>
            <a:ext cx="9143999" cy="6859588"/>
            <a:chOff x="0" y="-1395"/>
            <a:chExt cx="9144000" cy="685939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lum/>
            </a:blip>
            <a:srcRect/>
            <a:stretch>
              <a:fillRect/>
            </a:stretch>
          </p:blipFill>
          <p:spPr bwMode="auto">
            <a:xfrm flipH="1">
              <a:off x="0" y="-1395"/>
              <a:ext cx="9144000" cy="6859396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8" descr="psp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1600" y="5181600"/>
              <a:ext cx="1066800" cy="80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01" name="Picture 38" descr="itouch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90800" y="3733800"/>
              <a:ext cx="304800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4102" name="Picture 59" descr="phone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8600" y="3675063"/>
              <a:ext cx="457200" cy="63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4104" name="Picture 11" descr="nikeipod2.pn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962400" y="5638800"/>
              <a:ext cx="68580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4110" name="Picture 55" descr="cannon.pn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867400" y="4267200"/>
              <a:ext cx="481013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4111" name="Picture 61" descr="kindle.pn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667000" y="4953000"/>
              <a:ext cx="1068388" cy="1046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4113" name="Picture 83" descr="portablevideo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914650" y="3733800"/>
              <a:ext cx="857250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2554" name="Picture 99" descr="radiowaves2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71800" y="33528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5" name="Picture 100" descr="radiowaves2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38600" y="3276600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6" name="Picture 101" descr="radiowaves2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14600" y="3276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7" name="Picture 102" descr="radiowaves2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791200" y="38100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8" name="Picture 103" descr="radiowaves2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9662205">
              <a:off x="4318702" y="5263579"/>
              <a:ext cx="573476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9" name="Picture 104" descr="radiowaves2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00200" y="4697413"/>
              <a:ext cx="774700" cy="636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0" name="Picture 105" descr="radiowaves2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10346836">
              <a:off x="3195638" y="4686300"/>
              <a:ext cx="614362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3" name="Picture 54" descr="radiowaves.pn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543800" y="5276850"/>
              <a:ext cx="7127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6777013" y="2667000"/>
              <a:ext cx="2241575" cy="909613"/>
              <a:chOff x="6777013" y="2667000"/>
              <a:chExt cx="2241575" cy="909613"/>
            </a:xfrm>
          </p:grpSpPr>
          <p:pic>
            <p:nvPicPr>
              <p:cNvPr id="22570" name="Picture 61" descr="radiowaves.png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305800" y="2667000"/>
                <a:ext cx="712788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8" name="Picture 70" descr="radiowaves.png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 rot="-1887206">
                <a:off x="6777013" y="3195613"/>
                <a:ext cx="381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6781800" y="1040136"/>
              <a:ext cx="1437231" cy="1017264"/>
              <a:chOff x="6781800" y="1040136"/>
              <a:chExt cx="1437231" cy="1017264"/>
            </a:xfrm>
          </p:grpSpPr>
          <p:pic>
            <p:nvPicPr>
              <p:cNvPr id="22565" name="Picture 62" descr="radiowaves.png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781800" y="1371600"/>
                <a:ext cx="712788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6" name="Picture 63" descr="radiowaves.png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 rot="-2011278">
                <a:off x="7592871" y="1040136"/>
                <a:ext cx="626160" cy="619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8" name="Rectangle 37"/>
          <p:cNvSpPr/>
          <p:nvPr/>
        </p:nvSpPr>
        <p:spPr>
          <a:xfrm>
            <a:off x="228600" y="1371600"/>
            <a:ext cx="7924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8600" y="4648200"/>
            <a:ext cx="7772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88BDC-3A71-480B-9C64-4D83368FA38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28600" y="2819400"/>
            <a:ext cx="8001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Summary and Conclusion</a:t>
            </a:r>
          </a:p>
        </p:txBody>
      </p:sp>
      <p:sp>
        <p:nvSpPr>
          <p:cNvPr id="22542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directional attack is a powerful new way for malicious users to </a:t>
            </a:r>
            <a:r>
              <a:rPr lang="en-US" sz="2800" b="1" dirty="0" smtClean="0"/>
              <a:t>precisely spoof their locations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Through experiments, we show that directional attackers can reliably appear in a direction of their choice 75% of the time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We also show that directional attacks achieve an increase in localization error of up to 200%        relative to transmit power attacks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1752600" y="6248400"/>
            <a:ext cx="5867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Supported by NSF Awards ITR-0430593 and CRI-0454404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lum contrast="-24000"/>
          </a:blip>
          <a:srcRect/>
          <a:stretch>
            <a:fillRect/>
          </a:stretch>
        </p:blipFill>
        <p:spPr bwMode="auto">
          <a:xfrm flipH="1">
            <a:off x="0" y="0"/>
            <a:ext cx="9144000" cy="685939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41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2395"/>
            <a:ext cx="9144000" cy="990600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Our Wireless World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876800" y="1905000"/>
            <a:ext cx="4038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2713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Our wireless signals can </a:t>
            </a:r>
            <a:r>
              <a:rPr lang="en-US" sz="2400" b="1" i="1" dirty="0" smtClean="0">
                <a:solidFill>
                  <a:schemeClr val="tx1"/>
                </a:solidFill>
              </a:rPr>
              <a:t>implicitly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reveal our locations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Wireless World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724400" y="3733800"/>
            <a:ext cx="4267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2713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Location-aware services:             </a:t>
            </a:r>
            <a:r>
              <a:rPr lang="en-US" sz="2400" dirty="0" smtClean="0">
                <a:solidFill>
                  <a:schemeClr val="tx1"/>
                </a:solidFill>
              </a:rPr>
              <a:t>- Rogue device detection</a:t>
            </a:r>
          </a:p>
          <a:p>
            <a:pPr marL="112713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- Location-based access control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33400" y="2514600"/>
            <a:ext cx="5105400" cy="4114800"/>
            <a:chOff x="533400" y="2514600"/>
            <a:chExt cx="5105400" cy="4114800"/>
          </a:xfrm>
        </p:grpSpPr>
        <p:pic>
          <p:nvPicPr>
            <p:cNvPr id="49" name="Picture 48" descr="psp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4833937"/>
              <a:ext cx="1066800" cy="80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Picture 38" descr="itouch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438400" y="2971800"/>
              <a:ext cx="304800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51" name="Picture 59" descr="phone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86200" y="2913063"/>
              <a:ext cx="457200" cy="63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53" name="Picture 11" descr="nikeipod2.pn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810000" y="5572125"/>
              <a:ext cx="68580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56" name="Picture 55" descr="cannon.pn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105400" y="3352800"/>
              <a:ext cx="481013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57" name="Picture 61" descr="kindle.pn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665412" y="5049837"/>
              <a:ext cx="1068388" cy="1046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58" name="Picture 83" descr="portablevideo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514600" y="4114800"/>
              <a:ext cx="857250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60" name="Picture 99" descr="radiowaves2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71750" y="36576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0" descr="radiowaves2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86200" y="2514600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101" descr="radiowaves2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362200" y="251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102" descr="radiowaves2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029200" y="28956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103" descr="radiowaves2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11937795">
              <a:off x="4165600" y="5197475"/>
              <a:ext cx="574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04" descr="radiowaves2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62000" y="4349750"/>
              <a:ext cx="774700" cy="636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05" descr="radiowaves2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11253164">
              <a:off x="3154608" y="4687695"/>
              <a:ext cx="614362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2322820"/>
            <a:ext cx="1524000" cy="1563380"/>
          </a:xfrm>
          <a:prstGeom prst="rect">
            <a:avLst/>
          </a:prstGeom>
        </p:spPr>
      </p:pic>
      <p:sp>
        <p:nvSpPr>
          <p:cNvPr id="98" name="&quot;No&quot; Symbol 97"/>
          <p:cNvSpPr/>
          <p:nvPr/>
        </p:nvSpPr>
        <p:spPr>
          <a:xfrm>
            <a:off x="152400" y="2286000"/>
            <a:ext cx="1676400" cy="15240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886200" y="4655916"/>
            <a:ext cx="5105400" cy="2049684"/>
            <a:chOff x="3886200" y="4655916"/>
            <a:chExt cx="5105400" cy="2049684"/>
          </a:xfrm>
        </p:grpSpPr>
        <p:sp>
          <p:nvSpPr>
            <p:cNvPr id="99" name="Rectangle 98"/>
            <p:cNvSpPr/>
            <p:nvPr/>
          </p:nvSpPr>
          <p:spPr>
            <a:xfrm>
              <a:off x="4343400" y="5562600"/>
              <a:ext cx="4648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2713">
                <a:defRPr/>
              </a:pPr>
              <a:r>
                <a:rPr lang="en-US" sz="2400" b="1" dirty="0" smtClean="0">
                  <a:solidFill>
                    <a:srgbClr val="FF0000"/>
                  </a:solidFill>
                </a:rPr>
                <a:t>Malicious users have incentive to </a:t>
              </a:r>
              <a:r>
                <a:rPr lang="en-US" sz="2400" b="1" u="sng" dirty="0" smtClean="0">
                  <a:solidFill>
                    <a:srgbClr val="FF0000"/>
                  </a:solidFill>
                </a:rPr>
                <a:t>precisely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spoof their locations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886200" y="4655916"/>
              <a:ext cx="990600" cy="1363884"/>
              <a:chOff x="3962400" y="4419600"/>
              <a:chExt cx="990600" cy="1363884"/>
            </a:xfrm>
          </p:grpSpPr>
          <p:pic>
            <p:nvPicPr>
              <p:cNvPr id="100" name="Picture 68" descr="devil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 flipH="1">
                <a:off x="3962400" y="4419600"/>
                <a:ext cx="759354" cy="725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9400" y="5029200"/>
                <a:ext cx="863600" cy="75428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90" grpId="0" animBg="1"/>
      <p:bldP spid="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General Case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752600"/>
          </a:xfrm>
        </p:spPr>
        <p:txBody>
          <a:bodyPr/>
          <a:lstStyle/>
          <a:p>
            <a:r>
              <a:rPr lang="en-US" dirty="0" smtClean="0"/>
              <a:t>Apply standard outlier detection and/or data smoothing techniques (</a:t>
            </a:r>
            <a:r>
              <a:rPr lang="en-US" i="1" dirty="0" smtClean="0"/>
              <a:t>future work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example, single exponential smoothing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 descr="globecom-smoothing-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7600"/>
            <a:ext cx="7772400" cy="727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lobecom-alphate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6108700"/>
            <a:ext cx="476827" cy="444500"/>
          </a:xfrm>
          <a:prstGeom prst="rect">
            <a:avLst/>
          </a:prstGeom>
        </p:spPr>
      </p:pic>
      <p:pic>
        <p:nvPicPr>
          <p:cNvPr id="7" name="Picture 6" descr="globecom-pter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0408">
            <a:off x="1312255" y="4459974"/>
            <a:ext cx="847165" cy="533400"/>
          </a:xfrm>
          <a:prstGeom prst="rect">
            <a:avLst/>
          </a:prstGeom>
        </p:spPr>
      </p:pic>
      <p:pic>
        <p:nvPicPr>
          <p:cNvPr id="8" name="Picture 7" descr="globecom-ster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5041900"/>
            <a:ext cx="590550" cy="53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4552890"/>
            <a:ext cx="3392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Previous location prediction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5086290"/>
            <a:ext cx="4376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Current smoothed location prediction</a:t>
            </a:r>
            <a:endParaRPr lang="en-US" sz="2000" dirty="0"/>
          </a:p>
        </p:txBody>
      </p:sp>
      <p:pic>
        <p:nvPicPr>
          <p:cNvPr id="11" name="Picture 10" descr="globecom-sminus1ter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575300"/>
            <a:ext cx="889000" cy="53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39215" y="5695890"/>
            <a:ext cx="4518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Previous smoothed location prediction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6076890"/>
            <a:ext cx="4889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Smoothing constant, determines how fast </a:t>
            </a:r>
          </a:p>
          <a:p>
            <a:r>
              <a:rPr lang="en-US" sz="2000" dirty="0" smtClean="0"/>
              <a:t>smoothed values change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-Nearest 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Find the </a:t>
            </a:r>
            <a:r>
              <a:rPr lang="en-US" i="1" dirty="0" smtClean="0"/>
              <a:t>k</a:t>
            </a:r>
            <a:r>
              <a:rPr lang="en-US" dirty="0" smtClean="0"/>
              <a:t> closest training examples to a given test instance using a distance metric (</a:t>
            </a:r>
            <a:r>
              <a:rPr lang="en-US" i="1" dirty="0" smtClean="0"/>
              <a:t>i.e.</a:t>
            </a:r>
            <a:r>
              <a:rPr lang="en-US" dirty="0" smtClean="0"/>
              <a:t>, Euclidean distance)</a:t>
            </a:r>
          </a:p>
          <a:p>
            <a:endParaRPr lang="en-US" dirty="0" smtClean="0"/>
          </a:p>
          <a:p>
            <a:r>
              <a:rPr lang="en-US" dirty="0" smtClean="0"/>
              <a:t>Average the (</a:t>
            </a:r>
            <a:r>
              <a:rPr lang="en-US" i="1" dirty="0" err="1" smtClean="0"/>
              <a:t>x</a:t>
            </a:r>
            <a:r>
              <a:rPr lang="en-US" dirty="0" smtClean="0"/>
              <a:t>, </a:t>
            </a:r>
            <a:r>
              <a:rPr lang="en-US" i="1" dirty="0" err="1" smtClean="0"/>
              <a:t>y</a:t>
            </a:r>
            <a:r>
              <a:rPr lang="en-US" dirty="0" smtClean="0"/>
              <a:t>) coordinates of the </a:t>
            </a:r>
            <a:r>
              <a:rPr lang="en-US" i="1" dirty="0" smtClean="0"/>
              <a:t>k</a:t>
            </a:r>
            <a:r>
              <a:rPr lang="en-US" dirty="0" smtClean="0"/>
              <a:t> training examples to get the location prediction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-Nearest Neighbors – Median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r>
              <a:rPr lang="en-US" dirty="0" smtClean="0"/>
              <a:t>Like normal </a:t>
            </a:r>
            <a:r>
              <a:rPr lang="en-US" i="1" dirty="0" smtClean="0"/>
              <a:t>k</a:t>
            </a:r>
            <a:r>
              <a:rPr lang="en-US" dirty="0" smtClean="0"/>
              <a:t>-nearest neighbors, except we minimize the median of the RSSI squared differences: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Proposed as a </a:t>
            </a:r>
            <a:r>
              <a:rPr lang="en-US" b="1" dirty="0" smtClean="0"/>
              <a:t>more secure</a:t>
            </a:r>
            <a:r>
              <a:rPr lang="en-US" dirty="0" smtClean="0"/>
              <a:t> variant of </a:t>
            </a:r>
            <a:r>
              <a:rPr lang="en-US" i="1" dirty="0" smtClean="0"/>
              <a:t>k</a:t>
            </a:r>
            <a:r>
              <a:rPr lang="en-US" dirty="0" smtClean="0"/>
              <a:t>-nearest neighbors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 descr="globecom-median-kn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359999"/>
            <a:ext cx="3581400" cy="602401"/>
          </a:xfrm>
          <a:prstGeom prst="rect">
            <a:avLst/>
          </a:prstGeom>
        </p:spPr>
      </p:pic>
      <p:pic>
        <p:nvPicPr>
          <p:cNvPr id="7" name="Picture 6" descr="globecom-knn-med-c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5696012"/>
            <a:ext cx="7696201" cy="552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Naïve Bayes Classifier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98637"/>
            <a:ext cx="8458200" cy="2697163"/>
          </a:xfrm>
        </p:spPr>
        <p:txBody>
          <a:bodyPr/>
          <a:lstStyle/>
          <a:p>
            <a:r>
              <a:rPr lang="en-US" dirty="0" smtClean="0"/>
              <a:t>Estimate the probability of observing a received signal strength vector at a given location</a:t>
            </a:r>
          </a:p>
          <a:p>
            <a:r>
              <a:rPr lang="en-US" dirty="0" smtClean="0"/>
              <a:t>For an unlabeled received signal strength vector, find the location that maximizes the </a:t>
            </a:r>
            <a:r>
              <a:rPr lang="en-US" i="1" dirty="0" smtClean="0"/>
              <a:t>a posteriori </a:t>
            </a:r>
            <a:r>
              <a:rPr lang="en-US" dirty="0" smtClean="0"/>
              <a:t>probability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022273"/>
            <a:ext cx="7162800" cy="845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–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1524000"/>
            <a:ext cx="922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 the pair-wise differences in observed average received signal strengths between all monitors into Bayes’ rule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320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320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Proposed as a 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secure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variant of Naïve Bayes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globecom-differencemeth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342480"/>
            <a:ext cx="4495800" cy="1077119"/>
          </a:xfrm>
          <a:prstGeom prst="rect">
            <a:avLst/>
          </a:prstGeom>
        </p:spPr>
      </p:pic>
      <p:pic>
        <p:nvPicPr>
          <p:cNvPr id="7" name="Picture 6" descr="globecom-difference-c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720768"/>
            <a:ext cx="7620000" cy="527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6059" y="5170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“Smart” vs. “Naïve” Attacker Localization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1554163"/>
          </a:xfrm>
        </p:spPr>
        <p:txBody>
          <a:bodyPr/>
          <a:lstStyle/>
          <a:p>
            <a:r>
              <a:rPr lang="en-US" dirty="0" smtClean="0"/>
              <a:t>The smart directional attacker achieves similar total localization error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 descr="globecom-smart-error-c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90347"/>
            <a:ext cx="4191000" cy="3691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213" y="2819400"/>
            <a:ext cx="2598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Smart Attacker CDF</a:t>
            </a:r>
            <a:endParaRPr lang="en-US" sz="2000" b="1" dirty="0"/>
          </a:p>
        </p:txBody>
      </p:sp>
      <p:pic>
        <p:nvPicPr>
          <p:cNvPr id="7" name="Picture 6" descr="dir_t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124200"/>
            <a:ext cx="3962400" cy="3475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3993" y="2800290"/>
            <a:ext cx="2555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Naïve Attacker CDF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“Naïve” Attacker Teleportation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Naïve directional attacker achieves </a:t>
            </a:r>
            <a:r>
              <a:rPr lang="en-US" b="1" dirty="0" smtClean="0"/>
              <a:t>less movement in their intended direction</a:t>
            </a:r>
            <a:r>
              <a:rPr lang="en-US" dirty="0" smtClean="0"/>
              <a:t> than the intelligent attacker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 descr="globecom-naive-mov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04030"/>
            <a:ext cx="7497266" cy="3192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4084" y="3048000"/>
            <a:ext cx="3587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With transmit power control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Used in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 descr="globecom-hardwa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05800" cy="2602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395216"/>
            <a:ext cx="2720148" cy="2157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4495800"/>
            <a:ext cx="970255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917302"/>
            <a:ext cx="2209800" cy="2254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5181600"/>
            <a:ext cx="1854200" cy="139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9800" y="3962400"/>
            <a:ext cx="2407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“Super Cantenna”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56417" y="3733800"/>
            <a:ext cx="2208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Omni-directional</a:t>
            </a:r>
          </a:p>
          <a:p>
            <a:pPr algn="ctr"/>
            <a:r>
              <a:rPr lang="en-US" sz="2000" b="1" dirty="0" smtClean="0"/>
              <a:t>antenna 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84950" y="3886200"/>
            <a:ext cx="171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802.11 cards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Download 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648199"/>
          </a:xfrm>
        </p:spPr>
        <p:txBody>
          <a:bodyPr/>
          <a:lstStyle/>
          <a:p>
            <a:r>
              <a:rPr lang="en-US" dirty="0" smtClean="0"/>
              <a:t>Available to the public as part of the CRAWDAD wireless data repository: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Raw PCAP traces (</a:t>
            </a:r>
            <a:r>
              <a:rPr lang="en-US" dirty="0" err="1" smtClean="0"/>
              <a:t>w</a:t>
            </a:r>
            <a:r>
              <a:rPr lang="en-US" dirty="0" smtClean="0"/>
              <a:t>/ prism headers) and processed ASCII files available for download</a:t>
            </a:r>
          </a:p>
          <a:p>
            <a:endParaRPr lang="en-US" dirty="0" smtClean="0"/>
          </a:p>
          <a:p>
            <a:r>
              <a:rPr lang="en-US" dirty="0" smtClean="0"/>
              <a:t>Additional information is available here: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981980"/>
            <a:ext cx="868680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urier"/>
              </a:rPr>
              <a:t>http://crawdad.cs.dartmouth.edu/cu/rssi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143000" y="6182380"/>
            <a:ext cx="670560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urier"/>
              </a:rPr>
              <a:t>http://tinyurl.com/cu-globecom</a:t>
            </a:r>
            <a:endParaRPr lang="en-US" sz="2800" dirty="0">
              <a:latin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51037"/>
            <a:ext cx="6172200" cy="4525963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Angle of arrival (</a:t>
            </a:r>
            <a:r>
              <a:rPr lang="en-US" dirty="0" err="1" smtClean="0"/>
              <a:t>AoA</a:t>
            </a:r>
            <a:r>
              <a:rPr lang="en-US" dirty="0" smtClean="0"/>
              <a:t>)                       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Elnahrawy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‘07;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Niculescu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’04]</a:t>
            </a:r>
            <a:endParaRPr lang="en-US" dirty="0" smtClean="0"/>
          </a:p>
          <a:p>
            <a:pPr lvl="1"/>
            <a:r>
              <a:rPr lang="en-US" dirty="0" smtClean="0"/>
              <a:t>Time of arrival (</a:t>
            </a:r>
            <a:r>
              <a:rPr lang="en-US" dirty="0" err="1" smtClean="0"/>
              <a:t>ToA</a:t>
            </a:r>
            <a:r>
              <a:rPr lang="en-US" dirty="0" smtClean="0"/>
              <a:t>)                      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[GPS; Chan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‘06]</a:t>
            </a:r>
          </a:p>
          <a:p>
            <a:pPr lvl="1"/>
            <a:r>
              <a:rPr lang="en-US" dirty="0" smtClean="0"/>
              <a:t>Time difference of arrival (</a:t>
            </a:r>
            <a:r>
              <a:rPr lang="en-US" dirty="0" err="1" smtClean="0"/>
              <a:t>TDoA</a:t>
            </a:r>
            <a:r>
              <a:rPr lang="en-US" dirty="0" smtClean="0"/>
              <a:t>)   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Priyantha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’00]</a:t>
            </a:r>
            <a:endParaRPr lang="en-US" dirty="0" smtClean="0"/>
          </a:p>
          <a:p>
            <a:pPr lvl="1"/>
            <a:r>
              <a:rPr lang="en-US" dirty="0" smtClean="0"/>
              <a:t>Received signal strength (RSS)       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Bahl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Padmanabhan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‘00;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Haeberlen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‘04; Tao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’03; Ladd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’02; King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‘06]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352800" y="2057400"/>
            <a:ext cx="5486400" cy="2895599"/>
            <a:chOff x="3352800" y="2058788"/>
            <a:chExt cx="5486400" cy="3118003"/>
          </a:xfrm>
        </p:grpSpPr>
        <p:sp>
          <p:nvSpPr>
            <p:cNvPr id="11" name="Rounded Rectangle 10"/>
            <p:cNvSpPr/>
            <p:nvPr/>
          </p:nvSpPr>
          <p:spPr>
            <a:xfrm>
              <a:off x="3352800" y="2551104"/>
              <a:ext cx="5410200" cy="2625687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9000" y="2058788"/>
              <a:ext cx="5410200" cy="49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Requires non-commodity hardware</a:t>
              </a: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Localization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1" y="1981200"/>
            <a:ext cx="2105379" cy="1524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657600"/>
            <a:ext cx="1600200" cy="1641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86" y="5181600"/>
            <a:ext cx="1753511" cy="1600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1371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localization techniques have been proposed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52800" y="4953000"/>
            <a:ext cx="6400800" cy="1600200"/>
            <a:chOff x="3352800" y="4953000"/>
            <a:chExt cx="6400800" cy="1600200"/>
          </a:xfrm>
        </p:grpSpPr>
        <p:sp>
          <p:nvSpPr>
            <p:cNvPr id="13" name="Rounded Rectangle 12"/>
            <p:cNvSpPr/>
            <p:nvPr/>
          </p:nvSpPr>
          <p:spPr>
            <a:xfrm>
              <a:off x="3352800" y="4953000"/>
              <a:ext cx="5760720" cy="1143000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6091535"/>
              <a:ext cx="632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Uses existing 802.11 AP infrastructure 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 Localization is a Supervised Learning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267200"/>
            <a:ext cx="8915400" cy="2590800"/>
          </a:xfrm>
        </p:spPr>
        <p:txBody>
          <a:bodyPr/>
          <a:lstStyle/>
          <a:p>
            <a:pPr>
              <a:buNone/>
            </a:pPr>
            <a:r>
              <a:rPr lang="en-US" sz="2800" i="1" u="sng" dirty="0" smtClean="0"/>
              <a:t>Part 1: Training phase</a:t>
            </a:r>
          </a:p>
          <a:p>
            <a:pPr lvl="1">
              <a:buNone/>
            </a:pPr>
            <a:r>
              <a:rPr lang="en-US" sz="2200" dirty="0" smtClean="0"/>
              <a:t>1. Deploy 802.11 sensors in a target environment (or use existing </a:t>
            </a:r>
            <a:r>
              <a:rPr lang="en-US" sz="2200" dirty="0" err="1" smtClean="0"/>
              <a:t>APs</a:t>
            </a:r>
            <a:r>
              <a:rPr lang="en-US" sz="2200" dirty="0" smtClean="0"/>
              <a:t>)</a:t>
            </a:r>
          </a:p>
          <a:p>
            <a:pPr lvl="1">
              <a:buNone/>
            </a:pPr>
            <a:r>
              <a:rPr lang="en-US" sz="2200" dirty="0" smtClean="0"/>
              <a:t>2. Broadcast wireless frames from several positions within the environment labeled with the transmitter’s real location</a:t>
            </a:r>
          </a:p>
          <a:p>
            <a:pPr lvl="1">
              <a:buNone/>
            </a:pPr>
            <a:r>
              <a:rPr lang="en-US" sz="2200" dirty="0" smtClean="0"/>
              <a:t>3. Record the frames’ received signal strength (RSSI) values and locations</a:t>
            </a:r>
          </a:p>
          <a:p>
            <a:pPr marL="0" lvl="1">
              <a:buNone/>
            </a:pPr>
            <a:r>
              <a:rPr lang="en-US" sz="2200" dirty="0" smtClean="0"/>
              <a:t>Feature vector </a:t>
            </a:r>
            <a:r>
              <a:rPr lang="en-US" sz="2200" i="1" dirty="0" err="1" smtClean="0"/>
              <a:t>i</a:t>
            </a:r>
            <a:r>
              <a:rPr lang="en-US" sz="2200" dirty="0" smtClean="0"/>
              <a:t>: {(</a:t>
            </a:r>
            <a:r>
              <a:rPr lang="en-US" sz="2200" i="1" dirty="0" err="1" smtClean="0"/>
              <a:t>x</a:t>
            </a:r>
            <a:r>
              <a:rPr lang="en-US" sz="2200" dirty="0" smtClean="0"/>
              <a:t>, </a:t>
            </a:r>
            <a:r>
              <a:rPr lang="en-US" sz="2200" i="1" dirty="0" err="1" smtClean="0"/>
              <a:t>y</a:t>
            </a:r>
            <a:r>
              <a:rPr lang="en-US" sz="2200" dirty="0" smtClean="0"/>
              <a:t>), RSSI</a:t>
            </a:r>
            <a:r>
              <a:rPr lang="en-US" sz="2200" i="1" baseline="-25000" dirty="0" smtClean="0"/>
              <a:t>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RSSI</a:t>
            </a:r>
            <a:r>
              <a:rPr lang="en-US" sz="2200" i="1" baseline="-25000" dirty="0" smtClean="0"/>
              <a:t>i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RSSI</a:t>
            </a:r>
            <a:r>
              <a:rPr lang="en-US" sz="2200" i="1" baseline="-25000" dirty="0" smtClean="0"/>
              <a:t>i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, RSSI</a:t>
            </a:r>
            <a:r>
              <a:rPr lang="en-US" sz="2200" i="1" baseline="-25000" dirty="0" smtClean="0"/>
              <a:t>i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} = {(4, 6), -45, -60, -65, -80}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676400"/>
            <a:ext cx="7467600" cy="2362200"/>
            <a:chOff x="533400" y="1600200"/>
            <a:chExt cx="7467600" cy="2362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2133600"/>
              <a:ext cx="812192" cy="74118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8408" y="1600200"/>
              <a:ext cx="812192" cy="7411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0" y="3221219"/>
              <a:ext cx="812192" cy="7411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8808" y="2209800"/>
              <a:ext cx="812192" cy="74118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457200" y="3053286"/>
            <a:ext cx="2895600" cy="1290114"/>
            <a:chOff x="457200" y="3053286"/>
            <a:chExt cx="2895600" cy="1290114"/>
          </a:xfrm>
        </p:grpSpPr>
        <p:grpSp>
          <p:nvGrpSpPr>
            <p:cNvPr id="13" name="Group 12"/>
            <p:cNvGrpSpPr/>
            <p:nvPr/>
          </p:nvGrpSpPr>
          <p:grpSpPr>
            <a:xfrm>
              <a:off x="457200" y="3053286"/>
              <a:ext cx="1045468" cy="1290114"/>
              <a:chOff x="1752601" y="2062686"/>
              <a:chExt cx="1045468" cy="129011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2601" y="2498165"/>
                <a:ext cx="990600" cy="854635"/>
              </a:xfrm>
              <a:prstGeom prst="rect">
                <a:avLst/>
              </a:prstGeom>
            </p:spPr>
          </p:pic>
          <p:pic>
            <p:nvPicPr>
              <p:cNvPr id="12" name="Picture 99" descr="radiowaves2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56366">
                <a:off x="2188469" y="2062686"/>
                <a:ext cx="6096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TextBox 14"/>
            <p:cNvSpPr txBox="1"/>
            <p:nvPr/>
          </p:nvSpPr>
          <p:spPr>
            <a:xfrm flipH="1">
              <a:off x="1523998" y="3102114"/>
              <a:ext cx="1828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Real location</a:t>
              </a:r>
            </a:p>
            <a:p>
              <a:pPr algn="ctr"/>
              <a:r>
                <a:rPr lang="en-US" sz="2000" b="1" dirty="0" smtClean="0"/>
                <a:t> (</a:t>
              </a:r>
              <a:r>
                <a:rPr lang="en-US" sz="2000" b="1" i="1" dirty="0" err="1" smtClean="0"/>
                <a:t>x</a:t>
              </a:r>
              <a:r>
                <a:rPr lang="en-US" sz="2000" b="1" dirty="0" smtClean="0"/>
                <a:t>, </a:t>
              </a:r>
              <a:r>
                <a:rPr lang="en-US" sz="2000" b="1" i="1" dirty="0" err="1" smtClean="0"/>
                <a:t>y</a:t>
              </a:r>
              <a:r>
                <a:rPr lang="en-US" sz="2000" b="1" dirty="0" smtClean="0"/>
                <a:t>) = (4, 6)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524000"/>
            <a:ext cx="8991600" cy="3124200"/>
            <a:chOff x="76200" y="1524000"/>
            <a:chExt cx="8991600" cy="3124200"/>
          </a:xfrm>
        </p:grpSpPr>
        <p:sp>
          <p:nvSpPr>
            <p:cNvPr id="17" name="Rounded Rectangle 16"/>
            <p:cNvSpPr/>
            <p:nvPr/>
          </p:nvSpPr>
          <p:spPr>
            <a:xfrm>
              <a:off x="76200" y="15240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-45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(4, 6)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1370805" y="1828006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3124200" y="24384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-60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(4, 6)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648200" y="40386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-65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(4, 6)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943600" y="16002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-80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(4, 6)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4418806" y="2763225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942806" y="4342606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238206" y="1904206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1219200" y="259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 Localization is a Supervised Learning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038600"/>
            <a:ext cx="9067800" cy="2590800"/>
          </a:xfrm>
        </p:spPr>
        <p:txBody>
          <a:bodyPr/>
          <a:lstStyle/>
          <a:p>
            <a:pPr>
              <a:buNone/>
            </a:pPr>
            <a:r>
              <a:rPr lang="en-US" sz="2800" i="1" u="sng" dirty="0" smtClean="0"/>
              <a:t>Part 2: Localization phase</a:t>
            </a:r>
            <a:endParaRPr lang="en-US" sz="2800" u="sng" dirty="0" smtClean="0"/>
          </a:p>
          <a:p>
            <a:pPr>
              <a:buNone/>
            </a:pPr>
            <a:r>
              <a:rPr lang="en-US" sz="2400" dirty="0" smtClean="0"/>
              <a:t>Given a wireless frame, we want to determine the transmitter’s location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1676400"/>
            <a:ext cx="7467600" cy="2362200"/>
            <a:chOff x="533400" y="1600200"/>
            <a:chExt cx="7467600" cy="2362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2133600"/>
              <a:ext cx="812192" cy="7411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8408" y="1600200"/>
              <a:ext cx="812192" cy="7411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0" y="3221219"/>
              <a:ext cx="812192" cy="74118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8808" y="2209800"/>
              <a:ext cx="812192" cy="74118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6200" y="1524000"/>
            <a:ext cx="8991600" cy="3124200"/>
            <a:chOff x="76200" y="1524000"/>
            <a:chExt cx="8991600" cy="3124200"/>
          </a:xfrm>
        </p:grpSpPr>
        <p:sp>
          <p:nvSpPr>
            <p:cNvPr id="14" name="Rounded Rectangle 13"/>
            <p:cNvSpPr/>
            <p:nvPr/>
          </p:nvSpPr>
          <p:spPr>
            <a:xfrm>
              <a:off x="76200" y="15240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-85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370805" y="1828006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3124200" y="24384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-55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648200" y="40386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-49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943600" y="16002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-40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4418806" y="2763225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942806" y="4342606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7238206" y="1904206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28747" y="4992469"/>
            <a:ext cx="3986804" cy="1636931"/>
            <a:chOff x="128747" y="4992469"/>
            <a:chExt cx="3986804" cy="1636931"/>
          </a:xfrm>
        </p:grpSpPr>
        <p:sp>
          <p:nvSpPr>
            <p:cNvPr id="5" name="Magnetic Disk 4"/>
            <p:cNvSpPr/>
            <p:nvPr/>
          </p:nvSpPr>
          <p:spPr>
            <a:xfrm>
              <a:off x="2667000" y="5715000"/>
              <a:ext cx="838200" cy="9144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9535" y="6019800"/>
              <a:ext cx="2172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RSSI training data</a:t>
              </a:r>
              <a:endParaRPr lang="en-US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57400" y="5105400"/>
              <a:ext cx="2058151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{-85, -55, -49, -40}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8747" y="4992469"/>
              <a:ext cx="1852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Observed RSSI </a:t>
              </a:r>
            </a:p>
            <a:p>
              <a:pPr algn="ctr"/>
              <a:r>
                <a:rPr lang="en-US" b="1" dirty="0" smtClean="0"/>
                <a:t>feature vector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352800" y="5105400"/>
            <a:ext cx="4559324" cy="1713131"/>
            <a:chOff x="3352800" y="5105400"/>
            <a:chExt cx="4559324" cy="1713131"/>
          </a:xfrm>
        </p:grpSpPr>
        <p:cxnSp>
          <p:nvCxnSpPr>
            <p:cNvPr id="38" name="Straight Connector 37"/>
            <p:cNvCxnSpPr>
              <a:stCxn id="23" idx="3"/>
            </p:cNvCxnSpPr>
            <p:nvPr/>
          </p:nvCxnSpPr>
          <p:spPr>
            <a:xfrm>
              <a:off x="4115551" y="5290066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" idx="4"/>
            </p:cNvCxnSpPr>
            <p:nvPr/>
          </p:nvCxnSpPr>
          <p:spPr>
            <a:xfrm>
              <a:off x="3505200" y="6172200"/>
              <a:ext cx="1066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Diamond 40"/>
            <p:cNvSpPr/>
            <p:nvPr/>
          </p:nvSpPr>
          <p:spPr>
            <a:xfrm>
              <a:off x="5029200" y="5105400"/>
              <a:ext cx="1143000" cy="1143000"/>
            </a:xfrm>
            <a:prstGeom prst="diamond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4572000" y="5295900"/>
              <a:ext cx="38100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4572000" y="5791200"/>
              <a:ext cx="381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352800" y="6172200"/>
              <a:ext cx="4559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Learning algorithm </a:t>
              </a:r>
            </a:p>
            <a:p>
              <a:pPr algn="ctr"/>
              <a:r>
                <a:rPr lang="en-US" b="1" dirty="0" smtClean="0"/>
                <a:t>(</a:t>
              </a:r>
              <a:r>
                <a:rPr lang="en-US" b="1" i="1" dirty="0" smtClean="0"/>
                <a:t>k</a:t>
              </a:r>
              <a:r>
                <a:rPr lang="en-US" b="1" dirty="0" smtClean="0"/>
                <a:t>-nearest neighbors, Naïve Bayes, </a:t>
              </a:r>
              <a:r>
                <a:rPr lang="en-US" b="1" i="1" dirty="0" smtClean="0"/>
                <a:t>etc.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324600" y="3048000"/>
            <a:ext cx="2590800" cy="2762310"/>
            <a:chOff x="6324600" y="3048000"/>
            <a:chExt cx="2590800" cy="2762310"/>
          </a:xfrm>
        </p:grpSpPr>
        <p:grpSp>
          <p:nvGrpSpPr>
            <p:cNvPr id="65" name="Group 64"/>
            <p:cNvGrpSpPr/>
            <p:nvPr/>
          </p:nvGrpSpPr>
          <p:grpSpPr>
            <a:xfrm>
              <a:off x="6324600" y="5410200"/>
              <a:ext cx="2373019" cy="400110"/>
              <a:chOff x="6324600" y="5410200"/>
              <a:chExt cx="2373019" cy="400110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flipV="1">
                <a:off x="6324600" y="5638800"/>
                <a:ext cx="457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6880770" y="5410200"/>
                <a:ext cx="18168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b="1" i="1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sz="2000" b="1" i="1" dirty="0" err="1" smtClean="0">
                    <a:solidFill>
                      <a:srgbClr val="FF0000"/>
                    </a:solidFill>
                  </a:rPr>
                  <a:t>y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) = (10, 7)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alphaModFix amt="75000"/>
            </a:blip>
            <a:stretch>
              <a:fillRect/>
            </a:stretch>
          </p:blipFill>
          <p:spPr>
            <a:xfrm>
              <a:off x="7924800" y="3048000"/>
              <a:ext cx="990600" cy="854635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412751" y="3124200"/>
              <a:ext cx="18168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(</a:t>
              </a:r>
              <a:r>
                <a:rPr lang="en-US" sz="2000" b="1" i="1" dirty="0" err="1" smtClean="0">
                  <a:solidFill>
                    <a:srgbClr val="FF0000"/>
                  </a:solidFill>
                </a:rPr>
                <a:t>x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, </a:t>
              </a:r>
              <a:r>
                <a:rPr lang="en-US" sz="2000" b="1" i="1" dirty="0" err="1" smtClean="0">
                  <a:solidFill>
                    <a:srgbClr val="FF0000"/>
                  </a:solidFill>
                </a:rPr>
                <a:t>y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) = (10, 7)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536456" y="3852914"/>
            <a:ext cx="2993230" cy="724627"/>
            <a:chOff x="1536456" y="3852914"/>
            <a:chExt cx="2993230" cy="724627"/>
          </a:xfrm>
        </p:grpSpPr>
        <p:sp>
          <p:nvSpPr>
            <p:cNvPr id="29" name="Left Brace 28"/>
            <p:cNvSpPr/>
            <p:nvPr/>
          </p:nvSpPr>
          <p:spPr>
            <a:xfrm rot="15402193">
              <a:off x="2804471" y="2584899"/>
              <a:ext cx="457200" cy="2993230"/>
            </a:xfrm>
            <a:prstGeom prst="leftBrac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 rot="20619024">
              <a:off x="2206976" y="4208209"/>
              <a:ext cx="2121494" cy="369332"/>
            </a:xfrm>
            <a:prstGeom prst="rect">
              <a:avLst/>
            </a:prstGeom>
            <a:noFill/>
            <a:scene3d>
              <a:camera prst="orthographicFront">
                <a:rot lat="0" lon="0" rev="2142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Localization error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Attacks on RSS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Attack:</a:t>
            </a:r>
            <a:r>
              <a:rPr lang="en-US" sz="2400" dirty="0" smtClean="0"/>
              <a:t> During localization phase, use transmit power control to </a:t>
            </a:r>
          </a:p>
          <a:p>
            <a:pPr>
              <a:buNone/>
            </a:pPr>
            <a:r>
              <a:rPr lang="en-US" sz="2400" dirty="0" smtClean="0"/>
              <a:t>manipulate RSSI values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[Tao </a:t>
            </a:r>
            <a:r>
              <a:rPr lang="en-US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‘03;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Haeberlen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’04; Chen </a:t>
            </a:r>
            <a:r>
              <a:rPr lang="en-US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’07;     	                                        Chen </a:t>
            </a:r>
            <a:r>
              <a:rPr lang="en-US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‘09]</a:t>
            </a:r>
          </a:p>
          <a:p>
            <a:pPr>
              <a:buNone/>
            </a:pPr>
            <a:r>
              <a:rPr lang="en-US" sz="2400" b="1" dirty="0" smtClean="0"/>
              <a:t>Result:</a:t>
            </a:r>
            <a:r>
              <a:rPr lang="en-US" sz="2400" dirty="0" smtClean="0"/>
              <a:t> Attacker appears at a different location far away</a:t>
            </a:r>
          </a:p>
          <a:p>
            <a:pPr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Limitation: </a:t>
            </a:r>
            <a:r>
              <a:rPr lang="en-US" sz="2400" b="1" u="sng" dirty="0" smtClean="0">
                <a:solidFill>
                  <a:srgbClr val="FF0000"/>
                </a:solidFill>
              </a:rPr>
              <a:t>Limited (or no) control over the location estimate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1676400"/>
            <a:ext cx="7467600" cy="2362200"/>
            <a:chOff x="533400" y="1600200"/>
            <a:chExt cx="7467600" cy="2362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2133600"/>
              <a:ext cx="812192" cy="74118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8408" y="1600200"/>
              <a:ext cx="812192" cy="7411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0" y="3221219"/>
              <a:ext cx="812192" cy="7411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8808" y="2209800"/>
              <a:ext cx="812192" cy="74118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6200" y="1524000"/>
            <a:ext cx="8991600" cy="3124200"/>
            <a:chOff x="76200" y="1524000"/>
            <a:chExt cx="8991600" cy="3124200"/>
          </a:xfrm>
        </p:grpSpPr>
        <p:sp>
          <p:nvSpPr>
            <p:cNvPr id="15" name="Rounded Rectangle 14"/>
            <p:cNvSpPr/>
            <p:nvPr/>
          </p:nvSpPr>
          <p:spPr>
            <a:xfrm>
              <a:off x="76200" y="15240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-80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1370805" y="1828006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3124200" y="24384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-55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648200" y="40386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-65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943600" y="16002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-75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4418806" y="2763225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5942806" y="4342606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7238206" y="1904206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8561" y="2209800"/>
            <a:ext cx="2513575" cy="2303946"/>
            <a:chOff x="762000" y="2725254"/>
            <a:chExt cx="2513575" cy="2303946"/>
          </a:xfrm>
        </p:grpSpPr>
        <p:pic>
          <p:nvPicPr>
            <p:cNvPr id="31" name="Picture 68" descr="devil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762000" y="3982791"/>
              <a:ext cx="759354" cy="725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4" descr="radiowaves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293947">
              <a:off x="1319161" y="2725254"/>
              <a:ext cx="1956414" cy="1607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6554" y="4174565"/>
              <a:ext cx="990600" cy="85463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505200" y="3048000"/>
            <a:ext cx="2583283" cy="1046409"/>
            <a:chOff x="7467600" y="3200400"/>
            <a:chExt cx="2583283" cy="1046409"/>
          </a:xfrm>
        </p:grpSpPr>
        <p:grpSp>
          <p:nvGrpSpPr>
            <p:cNvPr id="35" name="Group 34"/>
            <p:cNvGrpSpPr/>
            <p:nvPr/>
          </p:nvGrpSpPr>
          <p:grpSpPr>
            <a:xfrm>
              <a:off x="7467600" y="3200400"/>
              <a:ext cx="1371600" cy="1046409"/>
              <a:chOff x="762000" y="3982791"/>
              <a:chExt cx="1371600" cy="1046409"/>
            </a:xfrm>
            <a:noFill/>
          </p:grpSpPr>
          <p:pic>
            <p:nvPicPr>
              <p:cNvPr id="36" name="Picture 68" descr="devil"/>
              <p:cNvPicPr>
                <a:picLocks noChangeAspect="1" noChangeArrowheads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762000" y="3982791"/>
                <a:ext cx="759354" cy="7251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43000" y="4174565"/>
                <a:ext cx="990600" cy="854635"/>
              </a:xfrm>
              <a:prstGeom prst="rect">
                <a:avLst/>
              </a:prstGeom>
              <a:grpFill/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8763000" y="3200400"/>
              <a:ext cx="12878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Estimated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location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3620869"/>
            <a:ext cx="106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</a:t>
            </a:r>
          </a:p>
          <a:p>
            <a:r>
              <a:rPr lang="en-US" b="1" dirty="0" smtClean="0"/>
              <a:t>location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Directional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sz="2400" b="1" dirty="0" smtClean="0"/>
              <a:t>Intuition:</a:t>
            </a:r>
            <a:r>
              <a:rPr lang="en-US" sz="2400" dirty="0" smtClean="0"/>
              <a:t> Give the attacker the ability to influence their estimated location by </a:t>
            </a:r>
            <a:r>
              <a:rPr lang="en-US" sz="2400" u="sng" dirty="0" smtClean="0"/>
              <a:t>focusing transmissions</a:t>
            </a:r>
            <a:r>
              <a:rPr lang="en-US" sz="2400" dirty="0" smtClean="0"/>
              <a:t> using an </a:t>
            </a:r>
            <a:r>
              <a:rPr lang="en-US" sz="2400" u="sng" dirty="0" smtClean="0"/>
              <a:t>inexpensive directional antenna</a:t>
            </a:r>
            <a:r>
              <a:rPr lang="en-US" sz="2400" dirty="0" smtClean="0"/>
              <a:t>, a.k.a. a “cantenna”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Attack goals: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1. Introduce localization errors focused in a direction of the attacker’s choice</a:t>
            </a:r>
          </a:p>
          <a:p>
            <a:pPr>
              <a:buNone/>
            </a:pPr>
            <a:r>
              <a:rPr lang="en-US" sz="2400" dirty="0" smtClean="0"/>
              <a:t>	2. Introduce more error into predictions than can be achieved             with transmit power attacks alone   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15" y="2362200"/>
            <a:ext cx="2819400" cy="2236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615" y="2389124"/>
            <a:ext cx="2667000" cy="2178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815" y="2389124"/>
            <a:ext cx="2696185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67000"/>
            <a:ext cx="284480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Directional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600200"/>
          </a:xfrm>
        </p:spPr>
        <p:txBody>
          <a:bodyPr/>
          <a:lstStyle/>
          <a:p>
            <a:r>
              <a:rPr lang="en-US" sz="2400" dirty="0" smtClean="0"/>
              <a:t>By pointing the directional antenna down long corridors or through open spaces, the attacker can appear in the direction of the antenna’s focus with a high probability</a:t>
            </a:r>
          </a:p>
          <a:p>
            <a:r>
              <a:rPr lang="en-US" sz="2400" i="1" dirty="0" smtClean="0"/>
              <a:t>Could allow an attacker to gain access to location-based services or location-based access controlled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E10C-F069-4896-A202-22455FC425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6200" y="1524000"/>
            <a:ext cx="8991600" cy="3124200"/>
            <a:chOff x="76200" y="1524000"/>
            <a:chExt cx="8991600" cy="3124200"/>
          </a:xfrm>
        </p:grpSpPr>
        <p:sp>
          <p:nvSpPr>
            <p:cNvPr id="14" name="Rounded Rectangle 13"/>
            <p:cNvSpPr/>
            <p:nvPr/>
          </p:nvSpPr>
          <p:spPr>
            <a:xfrm>
              <a:off x="76200" y="15240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-50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370805" y="1828006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3124200" y="24384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-65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648200" y="40386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-80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943600" y="1600200"/>
              <a:ext cx="3124200" cy="609600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RSSI = -85 dB    (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x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i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000" dirty="0" smtClean="0">
                  <a:solidFill>
                    <a:schemeClr val="tx1"/>
                  </a:solidFill>
                </a:rPr>
                <a:t>) = (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?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4418806" y="2763225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942806" y="4342606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7238206" y="1904206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33400" y="1676400"/>
            <a:ext cx="7467600" cy="2362200"/>
            <a:chOff x="533400" y="1600200"/>
            <a:chExt cx="7467600" cy="23622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2133600"/>
              <a:ext cx="812192" cy="7411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8408" y="1600200"/>
              <a:ext cx="812192" cy="74118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0" y="3221219"/>
              <a:ext cx="812192" cy="74118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8808" y="2209800"/>
              <a:ext cx="812192" cy="741181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7233888" y="3031277"/>
            <a:ext cx="1986312" cy="2074123"/>
            <a:chOff x="7157688" y="3115854"/>
            <a:chExt cx="1986312" cy="2074123"/>
          </a:xfrm>
        </p:grpSpPr>
        <p:grpSp>
          <p:nvGrpSpPr>
            <p:cNvPr id="32" name="Group 31"/>
            <p:cNvGrpSpPr/>
            <p:nvPr/>
          </p:nvGrpSpPr>
          <p:grpSpPr>
            <a:xfrm>
              <a:off x="7157688" y="3115854"/>
              <a:ext cx="1831266" cy="1532346"/>
              <a:chOff x="7157688" y="3097069"/>
              <a:chExt cx="1831266" cy="1532346"/>
            </a:xfrm>
          </p:grpSpPr>
          <p:pic>
            <p:nvPicPr>
              <p:cNvPr id="28" name="Picture 104" descr="radiowaves2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5590289">
                <a:off x="7066968" y="3187789"/>
                <a:ext cx="1017732" cy="836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68" descr="devil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 flipH="1">
                <a:off x="7698846" y="3620869"/>
                <a:ext cx="759354" cy="725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8354" y="3774780"/>
                <a:ext cx="990600" cy="85463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8239" y="3197708"/>
                <a:ext cx="863600" cy="754284"/>
              </a:xfrm>
              <a:prstGeom prst="rect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8074439" y="4543646"/>
              <a:ext cx="10695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Real</a:t>
              </a:r>
            </a:p>
            <a:p>
              <a:pPr algn="ctr"/>
              <a:r>
                <a:rPr lang="en-US" b="1" dirty="0" smtClean="0"/>
                <a:t>location</a:t>
              </a:r>
              <a:endParaRPr lang="en-US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" y="3352800"/>
            <a:ext cx="1385901" cy="1484531"/>
            <a:chOff x="1681692" y="3639654"/>
            <a:chExt cx="1385901" cy="1484531"/>
          </a:xfrm>
        </p:grpSpPr>
        <p:grpSp>
          <p:nvGrpSpPr>
            <p:cNvPr id="31" name="Group 30"/>
            <p:cNvGrpSpPr/>
            <p:nvPr/>
          </p:nvGrpSpPr>
          <p:grpSpPr>
            <a:xfrm>
              <a:off x="1681692" y="3639654"/>
              <a:ext cx="1290108" cy="1008546"/>
              <a:chOff x="1681692" y="3639654"/>
              <a:chExt cx="1290108" cy="1008546"/>
            </a:xfrm>
          </p:grpSpPr>
          <p:pic>
            <p:nvPicPr>
              <p:cNvPr id="29" name="Picture 68" descr="devi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1681692" y="3639654"/>
                <a:ext cx="759354" cy="725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81200" y="3793565"/>
                <a:ext cx="990600" cy="854635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1779710" y="4477854"/>
              <a:ext cx="128788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Estimated 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location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971801" y="3239869"/>
            <a:ext cx="2347635" cy="646331"/>
            <a:chOff x="137837" y="3200400"/>
            <a:chExt cx="2347635" cy="646331"/>
          </a:xfrm>
        </p:grpSpPr>
        <p:cxnSp>
          <p:nvCxnSpPr>
            <p:cNvPr id="39" name="Straight Arrow Connector 38"/>
            <p:cNvCxnSpPr/>
            <p:nvPr/>
          </p:nvCxnSpPr>
          <p:spPr>
            <a:xfrm rot="10800000" flipV="1">
              <a:off x="137837" y="3581399"/>
              <a:ext cx="5334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95036" y="3200400"/>
              <a:ext cx="18904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Location-based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access control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5486399" cy="3694175"/>
          </a:xfrm>
          <a:prstGeom prst="rect">
            <a:avLst/>
          </a:prstGeom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Experimental Setup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5D02D-70F3-4072-A3A3-0BDBFADADFC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686800" cy="1524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latin typeface="Arial"/>
              </a:rPr>
              <a:t>Office building environment (50 </a:t>
            </a:r>
            <a:r>
              <a:rPr lang="en-US" sz="2200" dirty="0" err="1" smtClean="0">
                <a:latin typeface="Arial"/>
              </a:rPr>
              <a:t>x</a:t>
            </a:r>
            <a:r>
              <a:rPr lang="en-US" sz="2200" dirty="0" smtClean="0">
                <a:latin typeface="Arial"/>
              </a:rPr>
              <a:t> 75 meters)</a:t>
            </a:r>
          </a:p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latin typeface="Arial"/>
              </a:rPr>
              <a:t>5 802.11 monitors, 179 training locations, 70 omni-directional testing locations, and 18 directional testing locations (4 directions)</a:t>
            </a:r>
          </a:p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latin typeface="Arial"/>
              </a:rPr>
              <a:t>CRAWDAD: </a:t>
            </a:r>
            <a:r>
              <a:rPr lang="en-US" sz="2200" dirty="0" smtClean="0">
                <a:latin typeface="Courier"/>
              </a:rPr>
              <a:t>http://crawdad.cs.dartmouth.edu/cu/rssi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35066" y="19956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461850" y="1676400"/>
            <a:ext cx="3605950" cy="3170099"/>
            <a:chOff x="5461850" y="1676400"/>
            <a:chExt cx="3605950" cy="3170099"/>
          </a:xfrm>
        </p:grpSpPr>
        <p:sp>
          <p:nvSpPr>
            <p:cNvPr id="19" name="TextBox 18"/>
            <p:cNvSpPr txBox="1"/>
            <p:nvPr/>
          </p:nvSpPr>
          <p:spPr>
            <a:xfrm>
              <a:off x="5461850" y="1676400"/>
              <a:ext cx="3577647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We collect three data sets:</a:t>
              </a:r>
            </a:p>
            <a:p>
              <a:r>
                <a:rPr lang="en-US" sz="2000" dirty="0" smtClean="0"/>
                <a:t>Omni-directional training data</a:t>
              </a:r>
            </a:p>
            <a:p>
              <a:r>
                <a:rPr lang="en-US" sz="2000" dirty="0" smtClean="0"/>
                <a:t>tx fixed at 16 dBm</a:t>
              </a:r>
            </a:p>
            <a:p>
              <a:endParaRPr lang="en-US" sz="2000" dirty="0" smtClean="0"/>
            </a:p>
            <a:p>
              <a:r>
                <a:rPr lang="en-US" sz="2000" dirty="0" smtClean="0"/>
                <a:t>Omni-directional testing data</a:t>
              </a:r>
            </a:p>
            <a:p>
              <a:r>
                <a:rPr lang="en-US" sz="2000" dirty="0" smtClean="0"/>
                <a:t>tx varies between 10-20 dBm</a:t>
              </a:r>
            </a:p>
            <a:p>
              <a:endParaRPr lang="en-US" sz="2000" dirty="0" smtClean="0"/>
            </a:p>
            <a:p>
              <a:r>
                <a:rPr lang="en-US" sz="2000" dirty="0" smtClean="0"/>
                <a:t>Directional testing data</a:t>
              </a:r>
            </a:p>
            <a:p>
              <a:r>
                <a:rPr lang="en-US" sz="2000" dirty="0" smtClean="0"/>
                <a:t>tx fixed at 16 dBm</a:t>
              </a:r>
            </a:p>
            <a:p>
              <a:r>
                <a:rPr lang="en-US" sz="2000" dirty="0" smtClean="0"/>
                <a:t>tx varies between 10-20 dBm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86400" y="2057400"/>
              <a:ext cx="35814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86400" y="2971800"/>
              <a:ext cx="35814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3810000"/>
              <a:ext cx="35814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698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60642</TotalTime>
  <Words>2202</Words>
  <Application>Microsoft Macintosh PowerPoint</Application>
  <PresentationFormat>On-screen Show (4:3)</PresentationFormat>
  <Paragraphs>326</Paragraphs>
  <Slides>29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Directional Attack on Wireless Localization - or - How to Spoof Your Location with a Tin Can</vt:lpstr>
      <vt:lpstr>Our Wireless World</vt:lpstr>
      <vt:lpstr>802.11 Localization Background</vt:lpstr>
      <vt:lpstr>RSS Localization is a Supervised Learning Problem</vt:lpstr>
      <vt:lpstr>RSS Localization is a Supervised Learning Problem</vt:lpstr>
      <vt:lpstr>Prior Attacks on RSS Localization</vt:lpstr>
      <vt:lpstr>The Directional Attack</vt:lpstr>
      <vt:lpstr>The Directional Attack</vt:lpstr>
      <vt:lpstr>Experimental Setup</vt:lpstr>
      <vt:lpstr>Localization Algorithms Evaluated</vt:lpstr>
      <vt:lpstr>Experimental Evaluation: No Attack</vt:lpstr>
      <vt:lpstr>Experimental Evaluation: Transmit Power Control Attacks</vt:lpstr>
      <vt:lpstr>Experimental Evaluation: Directional Attacks</vt:lpstr>
      <vt:lpstr>Experimental Evaluation: Transmit Power Control + Directional Attacks</vt:lpstr>
      <vt:lpstr>Experimental Evaluation: Movement in the Desired Direction</vt:lpstr>
      <vt:lpstr>Experimental Evaluation: Movement in the Desired Direction</vt:lpstr>
      <vt:lpstr>Prior Attack Detection Scheme</vt:lpstr>
      <vt:lpstr>Attack Detection: Minimize Variance</vt:lpstr>
      <vt:lpstr>Summary and Conclusion</vt:lpstr>
      <vt:lpstr>Backup Slides</vt:lpstr>
      <vt:lpstr>Detecting General Case of Attack</vt:lpstr>
      <vt:lpstr>k-Nearest Neighbors</vt:lpstr>
      <vt:lpstr>k-Nearest Neighbors – Median</vt:lpstr>
      <vt:lpstr>Simple Naïve Bayes Classifier</vt:lpstr>
      <vt:lpstr>Naïve Bayes – Difference</vt:lpstr>
      <vt:lpstr>“Smart” vs. “Naïve” Attacker Localization Error</vt:lpstr>
      <vt:lpstr>“Naïve” Attacker Teleportation</vt:lpstr>
      <vt:lpstr>Hardware Used in Experiments</vt:lpstr>
      <vt:lpstr>Please Download Our Data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Directional Attack on Wireless Localization - or - How to Spoof Your Location with a Tin Can</dc:title>
  <dc:subject/>
  <dc:creator>jeffpang</dc:creator>
  <cp:keywords/>
  <dc:description/>
  <cp:lastModifiedBy>Office 2004 Test Drive User</cp:lastModifiedBy>
  <cp:revision>2508</cp:revision>
  <cp:lastPrinted>2009-06-25T02:03:50Z</cp:lastPrinted>
  <dcterms:created xsi:type="dcterms:W3CDTF">2010-01-25T01:17:02Z</dcterms:created>
  <dcterms:modified xsi:type="dcterms:W3CDTF">2010-01-25T01:18:26Z</dcterms:modified>
  <cp:category/>
</cp:coreProperties>
</file>