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3" r:id="rId3"/>
    <p:sldId id="264" r:id="rId4"/>
    <p:sldId id="266" r:id="rId5"/>
    <p:sldId id="267" r:id="rId6"/>
    <p:sldId id="293" r:id="rId7"/>
    <p:sldId id="290" r:id="rId8"/>
    <p:sldId id="292" r:id="rId9"/>
    <p:sldId id="297" r:id="rId10"/>
    <p:sldId id="294" r:id="rId11"/>
    <p:sldId id="291" r:id="rId12"/>
    <p:sldId id="298" r:id="rId13"/>
    <p:sldId id="307" r:id="rId14"/>
    <p:sldId id="283" r:id="rId15"/>
    <p:sldId id="308" r:id="rId16"/>
    <p:sldId id="299" r:id="rId17"/>
    <p:sldId id="303" r:id="rId18"/>
    <p:sldId id="304" r:id="rId19"/>
    <p:sldId id="302" r:id="rId20"/>
    <p:sldId id="275" r:id="rId21"/>
    <p:sldId id="273" r:id="rId22"/>
    <p:sldId id="281" r:id="rId23"/>
    <p:sldId id="305" r:id="rId24"/>
    <p:sldId id="30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50" autoAdjust="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66D81-2406-4C38-A231-3AA878F0B736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6206B-F3A3-401C-B0C4-252B4BD2F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02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Corflow Online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BC70-F1E7-455D-9368-2A5B15565D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317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Corflow Online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BC70-F1E7-455D-9368-2A5B15565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Corflow Online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BC70-F1E7-455D-9368-2A5B15565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8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800" b="1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Corflow Online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BC70-F1E7-455D-9368-2A5B15565D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26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Corflow Online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BC70-F1E7-455D-9368-2A5B15565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4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Corflow Online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BC70-F1E7-455D-9368-2A5B15565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Corflow Online Tutorial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BC70-F1E7-455D-9368-2A5B15565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7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Corflow Online Tutorial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BC70-F1E7-455D-9368-2A5B15565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0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Corflow Online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BC70-F1E7-455D-9368-2A5B15565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50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Corflow Online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BC70-F1E7-455D-9368-2A5B15565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6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Corflow Online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BC70-F1E7-455D-9368-2A5B15565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1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11/02/2011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Corflow Online Tutorial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BC70-F1E7-455D-9368-2A5B15565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7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oram-dev@ece.cmu.edu" TargetMode="External"/><Relationship Id="rId2" Type="http://schemas.openxmlformats.org/officeDocument/2006/relationships/hyperlink" Target="http://www.ece.cmu.edu/~cora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e.cmu.edu/~cora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coram-support@ece.cmu.edu" TargetMode="External"/><Relationship Id="rId2" Type="http://schemas.openxmlformats.org/officeDocument/2006/relationships/hyperlink" Target="mailto:coram-dev@ece.cmu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>
                <a:solidFill>
                  <a:schemeClr val="accent1">
                    <a:lumMod val="50000"/>
                  </a:schemeClr>
                </a:solidFill>
              </a:rPr>
              <a:t>Corflow</a:t>
            </a:r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</a:rPr>
              <a:t> Online Tutorial</a:t>
            </a:r>
            <a:endParaRPr lang="en-US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Eric Chung</a:t>
            </a:r>
            <a:endParaRPr lang="en-US" dirty="0"/>
          </a:p>
          <a:p>
            <a:r>
              <a:rPr lang="en-US" sz="2000" b="1" dirty="0" smtClean="0"/>
              <a:t>http://www.ece.cmu.edu/~coram</a:t>
            </a:r>
          </a:p>
        </p:txBody>
      </p:sp>
    </p:spTree>
    <p:extLst>
      <p:ext uri="{BB962C8B-B14F-4D97-AF65-F5344CB8AC3E}">
        <p14:creationId xmlns:p14="http://schemas.microsoft.com/office/powerpoint/2010/main" val="72356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FPGA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Hardware</a:t>
            </a:r>
          </a:p>
          <a:p>
            <a:pPr lvl="1"/>
            <a:r>
              <a:rPr lang="en-US" dirty="0" smtClean="0"/>
              <a:t>Single 32-bit multiply-accumulator</a:t>
            </a:r>
          </a:p>
          <a:p>
            <a:pPr lvl="1"/>
            <a:r>
              <a:rPr lang="en-US" dirty="0" smtClean="0"/>
              <a:t>3 </a:t>
            </a:r>
            <a:r>
              <a:rPr lang="en-US" dirty="0" err="1" smtClean="0"/>
              <a:t>CoRAMs</a:t>
            </a:r>
            <a:r>
              <a:rPr lang="en-US" dirty="0" smtClean="0"/>
              <a:t> to store matrix state</a:t>
            </a:r>
          </a:p>
          <a:p>
            <a:pPr lvl="1"/>
            <a:r>
              <a:rPr lang="en-US" dirty="0" smtClean="0"/>
              <a:t>Single control thread to manage data transfers</a:t>
            </a:r>
            <a:endParaRPr lang="en-US" dirty="0"/>
          </a:p>
          <a:p>
            <a:r>
              <a:rPr lang="en-US" b="1" dirty="0" smtClean="0"/>
              <a:t>Procedure</a:t>
            </a:r>
          </a:p>
          <a:p>
            <a:pPr lvl="1"/>
            <a:r>
              <a:rPr lang="en-US" dirty="0" smtClean="0"/>
              <a:t>Data from matrices ‘A’, ‘x’ are streamed in</a:t>
            </a:r>
          </a:p>
          <a:p>
            <a:pPr lvl="1"/>
            <a:r>
              <a:rPr lang="en-US" dirty="0" smtClean="0"/>
              <a:t>Multiply-accumulator computes multiple dot products and stores in ‘y’ buffer</a:t>
            </a:r>
          </a:p>
          <a:p>
            <a:pPr lvl="1"/>
            <a:r>
              <a:rPr lang="en-US" dirty="0" smtClean="0"/>
              <a:t>‘y’ buffer written back to DRAM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31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Straight Connector 123"/>
          <p:cNvCxnSpPr/>
          <p:nvPr/>
        </p:nvCxnSpPr>
        <p:spPr>
          <a:xfrm flipV="1">
            <a:off x="2940316" y="2901989"/>
            <a:ext cx="0" cy="1472895"/>
          </a:xfrm>
          <a:prstGeom prst="line">
            <a:avLst/>
          </a:prstGeom>
          <a:ln w="127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Core Logic for MVM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82516" y="2567483"/>
            <a:ext cx="1752600" cy="10221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32-bit Integer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Multiply-Adder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494761" y="4691125"/>
            <a:ext cx="488467" cy="533400"/>
            <a:chOff x="4359438" y="3384549"/>
            <a:chExt cx="488467" cy="5334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425629" y="3650455"/>
              <a:ext cx="5334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4276405" y="3650455"/>
              <a:ext cx="5334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4359438" y="3384549"/>
              <a:ext cx="487673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580411" y="3650455"/>
              <a:ext cx="5334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4359438" y="3913186"/>
              <a:ext cx="487673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5452516" y="3968315"/>
            <a:ext cx="1752600" cy="4498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Checksum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725316" y="2855813"/>
            <a:ext cx="457200" cy="0"/>
          </a:xfrm>
          <a:prstGeom prst="line">
            <a:avLst/>
          </a:prstGeom>
          <a:ln w="127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68116" y="2388412"/>
            <a:ext cx="4572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725316" y="2388412"/>
            <a:ext cx="0" cy="46740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68116" y="3607612"/>
            <a:ext cx="45720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725316" y="3295492"/>
            <a:ext cx="0" cy="31212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725316" y="3295492"/>
            <a:ext cx="457200" cy="1"/>
          </a:xfrm>
          <a:prstGeom prst="line">
            <a:avLst/>
          </a:prstGeom>
          <a:ln w="127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4" idx="3"/>
            <a:endCxn id="86" idx="1"/>
          </p:cNvCxnSpPr>
          <p:nvPr/>
        </p:nvCxnSpPr>
        <p:spPr>
          <a:xfrm>
            <a:off x="5935116" y="3078570"/>
            <a:ext cx="587497" cy="0"/>
          </a:xfrm>
          <a:prstGeom prst="line">
            <a:avLst/>
          </a:prstGeom>
          <a:ln w="127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 rot="10800000">
            <a:off x="2493173" y="5376925"/>
            <a:ext cx="488467" cy="533400"/>
            <a:chOff x="4359438" y="3384549"/>
            <a:chExt cx="488467" cy="533400"/>
          </a:xfrm>
        </p:grpSpPr>
        <p:cxnSp>
          <p:nvCxnSpPr>
            <p:cNvPr id="44" name="Straight Connector 43"/>
            <p:cNvCxnSpPr/>
            <p:nvPr/>
          </p:nvCxnSpPr>
          <p:spPr>
            <a:xfrm rot="5400000">
              <a:off x="4425629" y="3650455"/>
              <a:ext cx="5334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4276405" y="3650455"/>
              <a:ext cx="5334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4359438" y="3384549"/>
              <a:ext cx="487673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4580411" y="3650455"/>
              <a:ext cx="5334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4359438" y="3913186"/>
              <a:ext cx="487673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2280812" y="1877325"/>
            <a:ext cx="987303" cy="1022173"/>
            <a:chOff x="2761931" y="2971800"/>
            <a:chExt cx="529923" cy="548639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50" name="Rectangle 49"/>
            <p:cNvSpPr/>
            <p:nvPr/>
          </p:nvSpPr>
          <p:spPr>
            <a:xfrm>
              <a:off x="2761931" y="2971800"/>
              <a:ext cx="529923" cy="5486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br>
                <a:rPr lang="en-US" dirty="0" smtClean="0">
                  <a:solidFill>
                    <a:schemeClr val="tx1"/>
                  </a:solidFill>
                </a:rPr>
              </a:br>
              <a:r>
                <a:rPr lang="en-US" dirty="0" err="1" smtClean="0">
                  <a:solidFill>
                    <a:schemeClr val="tx1"/>
                  </a:solidFill>
                </a:rPr>
                <a:t>coram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2761931" y="3048000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761931" y="3104312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761931" y="3154683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761931" y="3210995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2761931" y="3267758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761931" y="3324070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761931" y="3374441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761931" y="3430753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219126" y="3048000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219126" y="3104312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3219126" y="3154683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3219126" y="3210995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3219126" y="3267758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3219126" y="3324070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3219126" y="3374441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219126" y="3430753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2280812" y="3096525"/>
            <a:ext cx="987303" cy="1022173"/>
            <a:chOff x="2761931" y="2971800"/>
            <a:chExt cx="529923" cy="548639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68" name="Rectangle 67"/>
            <p:cNvSpPr/>
            <p:nvPr/>
          </p:nvSpPr>
          <p:spPr>
            <a:xfrm>
              <a:off x="2761931" y="2971800"/>
              <a:ext cx="529923" cy="5486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X</a:t>
              </a:r>
              <a:br>
                <a:rPr lang="en-US" dirty="0" smtClean="0">
                  <a:solidFill>
                    <a:schemeClr val="tx1"/>
                  </a:solidFill>
                </a:rPr>
              </a:br>
              <a:r>
                <a:rPr lang="en-US" dirty="0" err="1" smtClean="0">
                  <a:solidFill>
                    <a:schemeClr val="tx1"/>
                  </a:solidFill>
                </a:rPr>
                <a:t>coram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2761931" y="3048000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2761931" y="3104312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2761931" y="3154683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2761931" y="3210995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2761931" y="3267758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2761931" y="3324070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2761931" y="3374441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2761931" y="3430753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3219126" y="3048000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3219126" y="3104312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3219126" y="3154683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3219126" y="3210995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3219126" y="3267758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3219126" y="3324070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3219126" y="3374441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219126" y="3430753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6522613" y="2567483"/>
            <a:ext cx="987303" cy="1022173"/>
            <a:chOff x="2761931" y="2971800"/>
            <a:chExt cx="529923" cy="548639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86" name="Rectangle 85"/>
            <p:cNvSpPr/>
            <p:nvPr/>
          </p:nvSpPr>
          <p:spPr>
            <a:xfrm>
              <a:off x="2761931" y="2971800"/>
              <a:ext cx="529923" cy="548639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Y</a:t>
              </a:r>
              <a:br>
                <a:rPr lang="en-US" dirty="0" smtClean="0">
                  <a:solidFill>
                    <a:schemeClr val="tx1"/>
                  </a:solidFill>
                </a:rPr>
              </a:br>
              <a:r>
                <a:rPr lang="en-US" dirty="0" err="1" smtClean="0">
                  <a:solidFill>
                    <a:schemeClr val="tx1"/>
                  </a:solidFill>
                </a:rPr>
                <a:t>coram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>
            <a:xfrm>
              <a:off x="2761931" y="3048000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761931" y="3104312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2761931" y="3154683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2761931" y="3210995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2761931" y="3267758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2761931" y="3324070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2761931" y="3374441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2761931" y="3430753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3219126" y="3048000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3219126" y="3104312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3219126" y="3154683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3219126" y="3210995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3219126" y="3267758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3219126" y="3324070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3219126" y="3374441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3219126" y="3430753"/>
              <a:ext cx="72728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8" name="Straight Connector 107"/>
          <p:cNvCxnSpPr/>
          <p:nvPr/>
        </p:nvCxnSpPr>
        <p:spPr>
          <a:xfrm rot="5400000">
            <a:off x="3468849" y="2327209"/>
            <a:ext cx="227067" cy="122403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3061501" y="2120949"/>
            <a:ext cx="790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32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 rot="5400000">
            <a:off x="3468849" y="3513117"/>
            <a:ext cx="227067" cy="122403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3061501" y="3306857"/>
            <a:ext cx="790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32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 rot="5400000">
            <a:off x="6114716" y="3017367"/>
            <a:ext cx="227067" cy="122403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5707368" y="2811107"/>
            <a:ext cx="7908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/>
                <a:cs typeface="Arial"/>
              </a:rPr>
              <a:t>32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114" name="Straight Connector 113"/>
          <p:cNvCxnSpPr>
            <a:endCxn id="15" idx="0"/>
          </p:cNvCxnSpPr>
          <p:nvPr/>
        </p:nvCxnSpPr>
        <p:spPr>
          <a:xfrm>
            <a:off x="6328816" y="3078570"/>
            <a:ext cx="0" cy="889745"/>
          </a:xfrm>
          <a:prstGeom prst="line">
            <a:avLst/>
          </a:prstGeom>
          <a:ln w="127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3081930" y="5187318"/>
            <a:ext cx="3090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Start Compute / Get Checksum</a:t>
            </a:r>
            <a:endParaRPr lang="en-US" dirty="0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2973169" y="4957822"/>
            <a:ext cx="1177221" cy="0"/>
          </a:xfrm>
          <a:prstGeom prst="line">
            <a:avLst/>
          </a:prstGeom>
          <a:ln w="127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6331784" y="4418196"/>
            <a:ext cx="0" cy="1225429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2983228" y="5643625"/>
            <a:ext cx="3345588" cy="0"/>
          </a:xfrm>
          <a:prstGeom prst="line">
            <a:avLst/>
          </a:prstGeom>
          <a:ln w="127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746668" y="4957826"/>
            <a:ext cx="762744" cy="1"/>
          </a:xfrm>
          <a:prstGeom prst="line">
            <a:avLst/>
          </a:prstGeom>
          <a:ln w="127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>
            <a:off x="2020441" y="5641148"/>
            <a:ext cx="474320" cy="0"/>
          </a:xfrm>
          <a:prstGeom prst="line">
            <a:avLst/>
          </a:prstGeom>
          <a:ln w="127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Cloud 102"/>
          <p:cNvSpPr/>
          <p:nvPr/>
        </p:nvSpPr>
        <p:spPr>
          <a:xfrm>
            <a:off x="485372" y="4513181"/>
            <a:ext cx="1778608" cy="1422688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Software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Control Thread</a:t>
            </a:r>
          </a:p>
        </p:txBody>
      </p:sp>
      <p:cxnSp>
        <p:nvCxnSpPr>
          <p:cNvPr id="115" name="Straight Connector 114"/>
          <p:cNvCxnSpPr/>
          <p:nvPr/>
        </p:nvCxnSpPr>
        <p:spPr>
          <a:xfrm flipV="1">
            <a:off x="4656022" y="3607613"/>
            <a:ext cx="0" cy="689246"/>
          </a:xfrm>
          <a:prstGeom prst="line">
            <a:avLst/>
          </a:prstGeom>
          <a:ln w="127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 flipV="1">
            <a:off x="3132615" y="4513181"/>
            <a:ext cx="1049901" cy="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V="1">
            <a:off x="3132615" y="4118698"/>
            <a:ext cx="0" cy="394483"/>
          </a:xfrm>
          <a:prstGeom prst="line">
            <a:avLst/>
          </a:prstGeom>
          <a:ln w="127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2940316" y="4369417"/>
            <a:ext cx="1242201" cy="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>
            <a:off x="5189855" y="4570194"/>
            <a:ext cx="2196526" cy="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7386381" y="3591895"/>
            <a:ext cx="0" cy="978300"/>
          </a:xfrm>
          <a:prstGeom prst="line">
            <a:avLst/>
          </a:prstGeom>
          <a:ln w="127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4182516" y="3980650"/>
            <a:ext cx="1007338" cy="11703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MvM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FSM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72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Prequisites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Corflow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Overview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FPGA Design Example: Matrix-Vector Multiply</a:t>
            </a:r>
          </a:p>
          <a:p>
            <a:r>
              <a:rPr lang="en-US" dirty="0" smtClean="0"/>
              <a:t>Online Web Demo</a:t>
            </a:r>
          </a:p>
          <a:p>
            <a:r>
              <a:rPr lang="en-US" dirty="0" smtClean="0"/>
              <a:t>Simulation to </a:t>
            </a:r>
            <a:r>
              <a:rPr lang="en-US" dirty="0" err="1" smtClean="0"/>
              <a:t>Bitstream</a:t>
            </a:r>
            <a:endParaRPr lang="en-US" dirty="0" smtClean="0"/>
          </a:p>
          <a:p>
            <a:r>
              <a:rPr lang="en-US" dirty="0" smtClean="0"/>
              <a:t>Debug and Output</a:t>
            </a:r>
          </a:p>
          <a:p>
            <a:r>
              <a:rPr lang="en-US" dirty="0" smtClean="0"/>
              <a:t>General Design Principles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0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CoRAM</a:t>
            </a:r>
            <a:r>
              <a:rPr lang="en-US" dirty="0" smtClean="0"/>
              <a:t> Online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out </a:t>
            </a:r>
            <a:r>
              <a:rPr lang="en-US" dirty="0" err="1" smtClean="0"/>
              <a:t>Corflow</a:t>
            </a:r>
            <a:r>
              <a:rPr lang="en-US" dirty="0" smtClean="0"/>
              <a:t> through the browser</a:t>
            </a:r>
          </a:p>
          <a:p>
            <a:pPr lvl="1"/>
            <a:r>
              <a:rPr lang="en-US" dirty="0" smtClean="0"/>
              <a:t>visit </a:t>
            </a:r>
            <a:r>
              <a:rPr lang="en-US" dirty="0" smtClean="0">
                <a:hlinkClick r:id="rId2"/>
              </a:rPr>
              <a:t>www.ece.cmu.edu/~coram</a:t>
            </a:r>
            <a:endParaRPr lang="en-US" dirty="0" smtClean="0"/>
          </a:p>
          <a:p>
            <a:pPr lvl="1"/>
            <a:r>
              <a:rPr lang="en-US" dirty="0" smtClean="0"/>
              <a:t>click on “Online Demo”</a:t>
            </a:r>
          </a:p>
          <a:p>
            <a:pPr lvl="1"/>
            <a:endParaRPr lang="en-US" dirty="0"/>
          </a:p>
          <a:p>
            <a:r>
              <a:rPr lang="en-US" dirty="0" smtClean="0"/>
              <a:t>Disclaimers</a:t>
            </a:r>
          </a:p>
          <a:p>
            <a:pPr lvl="1"/>
            <a:r>
              <a:rPr lang="en-US" dirty="0" smtClean="0"/>
              <a:t>tool still in beta, expect bugs</a:t>
            </a:r>
          </a:p>
          <a:p>
            <a:pPr lvl="1"/>
            <a:r>
              <a:rPr lang="en-US" dirty="0" smtClean="0"/>
              <a:t>send bug reports/comments/suggestions to 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coram-dev@ece.cmu.edu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081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echon.nikkeibp.co.jp/article/NEWS/20090630/172457/20090630_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8696">
            <a:off x="867715" y="1096526"/>
            <a:ext cx="3236803" cy="2306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Corflow</a:t>
            </a:r>
            <a:r>
              <a:rPr lang="en-US" dirty="0" smtClean="0"/>
              <a:t> Output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63949" y="3119831"/>
            <a:ext cx="1092263" cy="2955050"/>
          </a:xfrm>
          <a:prstGeom prst="roundRect">
            <a:avLst>
              <a:gd name="adj" fmla="val 4590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55609" y="3119831"/>
            <a:ext cx="1574848" cy="2955050"/>
          </a:xfrm>
          <a:prstGeom prst="roundRect">
            <a:avLst>
              <a:gd name="adj" fmla="val 4590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18664" y="3119831"/>
            <a:ext cx="2383777" cy="2955050"/>
          </a:xfrm>
          <a:prstGeom prst="roundRect">
            <a:avLst>
              <a:gd name="adj" fmla="val 4590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867636" y="4320148"/>
            <a:ext cx="1847427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46888" y="2101123"/>
            <a:ext cx="0" cy="354809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67636" y="3617659"/>
            <a:ext cx="3154359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688019" y="3510047"/>
            <a:ext cx="0" cy="228645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446964" y="3610505"/>
            <a:ext cx="0" cy="2149695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111697" y="2525365"/>
            <a:ext cx="75333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  <a:latin typeface="+mj-lt"/>
              </a:rPr>
              <a:t>100MHz</a:t>
            </a:r>
            <a:endParaRPr lang="en-US" sz="1050" dirty="0">
              <a:latin typeface="+mj-lt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349950" y="4125568"/>
            <a:ext cx="613479" cy="4068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latin typeface="+mj-lt"/>
              </a:rPr>
              <a:t>Router</a:t>
            </a:r>
            <a:endParaRPr lang="en-US" sz="9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349950" y="3414228"/>
            <a:ext cx="613479" cy="4068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latin typeface="+mj-lt"/>
              </a:rPr>
              <a:t>Router</a:t>
            </a:r>
            <a:endParaRPr lang="en-US" sz="9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223337" y="4116717"/>
            <a:ext cx="530729" cy="40686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+mj-lt"/>
              </a:rPr>
              <a:t>Cache</a:t>
            </a:r>
            <a:br>
              <a:rPr lang="en-US" sz="900" dirty="0" smtClean="0">
                <a:solidFill>
                  <a:schemeClr val="tx1"/>
                </a:solidFill>
                <a:latin typeface="+mj-lt"/>
              </a:rPr>
            </a:br>
            <a:r>
              <a:rPr lang="en-US" sz="900" dirty="0" smtClean="0">
                <a:solidFill>
                  <a:schemeClr val="tx1"/>
                </a:solidFill>
                <a:latin typeface="+mj-lt"/>
              </a:rPr>
              <a:t>Bank</a:t>
            </a:r>
            <a:endParaRPr lang="en-US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223336" y="3414228"/>
            <a:ext cx="530729" cy="40686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+mj-lt"/>
              </a:rPr>
              <a:t>Cache</a:t>
            </a:r>
            <a:br>
              <a:rPr lang="en-US" sz="900" dirty="0" smtClean="0">
                <a:solidFill>
                  <a:schemeClr val="tx1"/>
                </a:solidFill>
                <a:latin typeface="+mj-lt"/>
              </a:rPr>
            </a:br>
            <a:r>
              <a:rPr lang="en-US" sz="900" dirty="0" smtClean="0">
                <a:solidFill>
                  <a:schemeClr val="tx1"/>
                </a:solidFill>
                <a:latin typeface="+mj-lt"/>
              </a:rPr>
              <a:t>Bank</a:t>
            </a:r>
            <a:endParaRPr lang="en-US" sz="9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762000" y="4674942"/>
            <a:ext cx="2017744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1142466" y="4116717"/>
            <a:ext cx="667632" cy="1125356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latin typeface="+mj-lt"/>
              </a:rPr>
              <a:t>Memory</a:t>
            </a:r>
            <a:br>
              <a:rPr lang="en-US" sz="900" dirty="0" smtClean="0">
                <a:solidFill>
                  <a:srgbClr val="000000"/>
                </a:solidFill>
                <a:latin typeface="+mj-lt"/>
              </a:rPr>
            </a:br>
            <a:r>
              <a:rPr lang="en-US" sz="900" dirty="0" smtClean="0">
                <a:solidFill>
                  <a:srgbClr val="000000"/>
                </a:solidFill>
                <a:latin typeface="+mj-lt"/>
              </a:rPr>
              <a:t>Controller</a:t>
            </a:r>
          </a:p>
          <a:p>
            <a:pPr algn="ctr"/>
            <a:r>
              <a:rPr lang="en-US" sz="900" dirty="0" smtClean="0">
                <a:solidFill>
                  <a:srgbClr val="000000"/>
                </a:solidFill>
                <a:latin typeface="+mj-lt"/>
              </a:rPr>
              <a:t>(Xilinx MIG)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05236" y="3385967"/>
            <a:ext cx="676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j-lt"/>
                <a:cs typeface="Arial"/>
              </a:rPr>
              <a:t>128b</a:t>
            </a:r>
            <a:endParaRPr lang="en-US" sz="1000" dirty="0">
              <a:latin typeface="+mj-lt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09274" y="4071985"/>
            <a:ext cx="676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j-lt"/>
                <a:cs typeface="Arial"/>
              </a:rPr>
              <a:t>128b</a:t>
            </a:r>
            <a:endParaRPr lang="en-US" sz="1000" dirty="0">
              <a:latin typeface="+mj-lt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98686" y="4789192"/>
            <a:ext cx="676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j-lt"/>
                <a:cs typeface="Arial"/>
              </a:rPr>
              <a:t>128b</a:t>
            </a:r>
            <a:endParaRPr lang="en-US" sz="1000" dirty="0">
              <a:latin typeface="+mj-lt"/>
              <a:cs typeface="Arial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117294" y="4118414"/>
            <a:ext cx="613479" cy="4068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latin typeface="+mj-lt"/>
              </a:rPr>
              <a:t>Router</a:t>
            </a:r>
            <a:endParaRPr lang="en-US" sz="9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2867636" y="5020885"/>
            <a:ext cx="1932964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867636" y="5723374"/>
            <a:ext cx="4239856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2708965" y="3414228"/>
            <a:ext cx="277292" cy="251257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latin typeface="+mj-lt"/>
              </a:rPr>
              <a:t>Arbiter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5110744" y="5521640"/>
            <a:ext cx="613479" cy="4068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latin typeface="+mj-lt"/>
              </a:rPr>
              <a:t>Router</a:t>
            </a:r>
            <a:endParaRPr lang="en-US" sz="9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343400" y="5528794"/>
            <a:ext cx="613479" cy="4068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latin typeface="+mj-lt"/>
              </a:rPr>
              <a:t>Router</a:t>
            </a:r>
            <a:endParaRPr lang="en-US" sz="9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343400" y="4817454"/>
            <a:ext cx="613479" cy="4068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latin typeface="+mj-lt"/>
              </a:rPr>
              <a:t>Router</a:t>
            </a:r>
            <a:endParaRPr lang="en-US" sz="9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16786" y="4817454"/>
            <a:ext cx="530729" cy="40686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+mj-lt"/>
              </a:rPr>
              <a:t>Cache</a:t>
            </a:r>
            <a:br>
              <a:rPr lang="en-US" sz="900" dirty="0" smtClean="0">
                <a:solidFill>
                  <a:schemeClr val="tx1"/>
                </a:solidFill>
                <a:latin typeface="+mj-lt"/>
              </a:rPr>
            </a:br>
            <a:r>
              <a:rPr lang="en-US" sz="900" dirty="0" smtClean="0">
                <a:solidFill>
                  <a:schemeClr val="tx1"/>
                </a:solidFill>
                <a:latin typeface="+mj-lt"/>
              </a:rPr>
              <a:t>Bank</a:t>
            </a:r>
            <a:endParaRPr lang="en-US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02724" y="5475211"/>
            <a:ext cx="6761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j-lt"/>
                <a:cs typeface="Arial"/>
              </a:rPr>
              <a:t>128b</a:t>
            </a:r>
            <a:endParaRPr lang="en-US" sz="1000" dirty="0">
              <a:latin typeface="+mj-lt"/>
              <a:cs typeface="Arial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216787" y="5519943"/>
            <a:ext cx="530729" cy="40686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+mj-lt"/>
              </a:rPr>
              <a:t>Cache</a:t>
            </a:r>
            <a:br>
              <a:rPr lang="en-US" sz="900" dirty="0" smtClean="0">
                <a:solidFill>
                  <a:schemeClr val="tx1"/>
                </a:solidFill>
                <a:latin typeface="+mj-lt"/>
              </a:rPr>
            </a:br>
            <a:r>
              <a:rPr lang="en-US" sz="900" dirty="0" smtClean="0">
                <a:solidFill>
                  <a:schemeClr val="tx1"/>
                </a:solidFill>
                <a:latin typeface="+mj-lt"/>
              </a:rPr>
              <a:t>Bank</a:t>
            </a:r>
            <a:endParaRPr lang="en-US" sz="9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6021995" y="2193723"/>
            <a:ext cx="0" cy="1416782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105400" y="3141249"/>
            <a:ext cx="75333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  <a:latin typeface="+mj-lt"/>
              </a:rPr>
              <a:t>100MHz</a:t>
            </a:r>
            <a:endParaRPr lang="en-US" sz="1050" dirty="0">
              <a:latin typeface="+mj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916796" y="3123250"/>
            <a:ext cx="75333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  <a:latin typeface="+mj-lt"/>
              </a:rPr>
              <a:t>100MHz</a:t>
            </a:r>
            <a:endParaRPr lang="en-US" sz="1050" dirty="0">
              <a:latin typeface="+mj-lt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917565" y="3414228"/>
            <a:ext cx="277292" cy="25125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50" dirty="0" smtClean="0">
                <a:solidFill>
                  <a:srgbClr val="000000"/>
                </a:solidFill>
                <a:latin typeface="+mj-lt"/>
              </a:rPr>
              <a:t>Xilinx Platform Adapter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164235" y="3134101"/>
            <a:ext cx="75333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latin typeface="+mj-lt"/>
              </a:rPr>
              <a:t>2</a:t>
            </a:r>
            <a:r>
              <a:rPr lang="en-US" sz="1050" dirty="0" smtClean="0">
                <a:solidFill>
                  <a:schemeClr val="tx1"/>
                </a:solidFill>
                <a:latin typeface="+mj-lt"/>
              </a:rPr>
              <a:t>00MHz</a:t>
            </a:r>
            <a:endParaRPr lang="en-US" sz="1050" dirty="0"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57400" y="4431232"/>
            <a:ext cx="6289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+mj-lt"/>
                <a:cs typeface="Arial"/>
              </a:rPr>
              <a:t>512b</a:t>
            </a:r>
            <a:endParaRPr lang="en-US" sz="1000" dirty="0">
              <a:latin typeface="+mj-lt"/>
              <a:cs typeface="Arial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5117294" y="3407074"/>
            <a:ext cx="613479" cy="4068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latin typeface="+mj-lt"/>
              </a:rPr>
              <a:t>Router</a:t>
            </a:r>
            <a:endParaRPr lang="en-US" sz="9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724223" y="1749985"/>
            <a:ext cx="1945689" cy="77538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+mj-lt"/>
              </a:rPr>
              <a:t>I/O Devices</a:t>
            </a:r>
            <a:br>
              <a:rPr lang="en-US" sz="1600" dirty="0" smtClean="0">
                <a:solidFill>
                  <a:schemeClr val="tx1"/>
                </a:solidFill>
                <a:latin typeface="+mj-lt"/>
              </a:rPr>
            </a:br>
            <a:r>
              <a:rPr lang="en-US" sz="1600" dirty="0" smtClean="0">
                <a:solidFill>
                  <a:schemeClr val="tx1"/>
                </a:solidFill>
                <a:latin typeface="+mj-lt"/>
              </a:rPr>
              <a:t>(e.g., RS232)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6934200" y="5236681"/>
            <a:ext cx="1209687" cy="668844"/>
            <a:chOff x="5428034" y="2627512"/>
            <a:chExt cx="3323317" cy="1837483"/>
          </a:xfrm>
        </p:grpSpPr>
        <p:sp>
          <p:nvSpPr>
            <p:cNvPr id="49" name="Rounded Rectangle 48"/>
            <p:cNvSpPr/>
            <p:nvPr/>
          </p:nvSpPr>
          <p:spPr>
            <a:xfrm>
              <a:off x="5428034" y="2627512"/>
              <a:ext cx="3323317" cy="1837483"/>
            </a:xfrm>
            <a:prstGeom prst="roundRect">
              <a:avLst>
                <a:gd name="adj" fmla="val 3717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" dirty="0">
                <a:solidFill>
                  <a:srgbClr val="000000"/>
                </a:solidFill>
                <a:latin typeface="+mj-lt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5981120" y="3402391"/>
              <a:ext cx="819508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272820" y="3881200"/>
              <a:ext cx="211506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8521148" y="3758500"/>
              <a:ext cx="0" cy="473032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 bwMode="auto">
            <a:xfrm>
              <a:off x="6876442" y="3463678"/>
              <a:ext cx="282684" cy="29095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lnSpc>
                  <a:spcPts val="1700"/>
                </a:lnSpc>
                <a:defRPr/>
              </a:pPr>
              <a:r>
                <a:rPr lang="en-US" sz="4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x</a:t>
              </a:r>
              <a:endParaRPr lang="en-US" sz="4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4" name="Rounded Rectangle 53"/>
            <p:cNvSpPr/>
            <p:nvPr/>
          </p:nvSpPr>
          <p:spPr bwMode="auto">
            <a:xfrm>
              <a:off x="7344910" y="3480597"/>
              <a:ext cx="249805" cy="257113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5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+</a:t>
              </a:r>
              <a:endParaRPr lang="en-US" sz="5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7474051" y="3754629"/>
              <a:ext cx="0" cy="482374"/>
            </a:xfrm>
            <a:prstGeom prst="line">
              <a:avLst/>
            </a:prstGeom>
            <a:ln w="3175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endCxn id="53" idx="1"/>
            </p:cNvCxnSpPr>
            <p:nvPr/>
          </p:nvCxnSpPr>
          <p:spPr>
            <a:xfrm>
              <a:off x="6794671" y="3397405"/>
              <a:ext cx="123169" cy="10888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endCxn id="53" idx="3"/>
            </p:cNvCxnSpPr>
            <p:nvPr/>
          </p:nvCxnSpPr>
          <p:spPr>
            <a:xfrm flipV="1">
              <a:off x="6806174" y="3712019"/>
              <a:ext cx="111666" cy="8850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endCxn id="54" idx="1"/>
            </p:cNvCxnSpPr>
            <p:nvPr/>
          </p:nvCxnSpPr>
          <p:spPr>
            <a:xfrm>
              <a:off x="7159128" y="3609154"/>
              <a:ext cx="185783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476083" y="4232610"/>
              <a:ext cx="1050119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7602289" y="3614338"/>
              <a:ext cx="549490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8195434" y="2966648"/>
              <a:ext cx="0" cy="492288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61482" y="2977095"/>
              <a:ext cx="133212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5936008" y="2969323"/>
              <a:ext cx="861589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5935807" y="2961935"/>
              <a:ext cx="0" cy="21706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222124" y="2977095"/>
              <a:ext cx="0" cy="62266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Group 65"/>
            <p:cNvGrpSpPr/>
            <p:nvPr/>
          </p:nvGrpSpPr>
          <p:grpSpPr>
            <a:xfrm>
              <a:off x="5794598" y="3181403"/>
              <a:ext cx="189756" cy="476861"/>
              <a:chOff x="7072624" y="381000"/>
              <a:chExt cx="242576" cy="6096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99" name="Rounded Rectangle 98"/>
              <p:cNvSpPr/>
              <p:nvPr/>
            </p:nvSpPr>
            <p:spPr>
              <a:xfrm>
                <a:off x="7072624" y="381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00" name="Rounded Rectangle 99"/>
              <p:cNvSpPr/>
              <p:nvPr/>
            </p:nvSpPr>
            <p:spPr>
              <a:xfrm>
                <a:off x="7072624" y="463794"/>
                <a:ext cx="242576" cy="69606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01" name="Rounded Rectangle 100"/>
              <p:cNvSpPr/>
              <p:nvPr/>
            </p:nvSpPr>
            <p:spPr>
              <a:xfrm>
                <a:off x="7072624" y="533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02" name="Rounded Rectangle 101"/>
              <p:cNvSpPr/>
              <p:nvPr/>
            </p:nvSpPr>
            <p:spPr>
              <a:xfrm>
                <a:off x="7072624" y="6096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03" name="Rounded Rectangle 102"/>
              <p:cNvSpPr/>
              <p:nvPr/>
            </p:nvSpPr>
            <p:spPr>
              <a:xfrm>
                <a:off x="7072624" y="6858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04" name="Rounded Rectangle 103"/>
              <p:cNvSpPr/>
              <p:nvPr/>
            </p:nvSpPr>
            <p:spPr>
              <a:xfrm>
                <a:off x="7072624" y="762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05" name="Rounded Rectangle 104"/>
              <p:cNvSpPr/>
              <p:nvPr/>
            </p:nvSpPr>
            <p:spPr>
              <a:xfrm>
                <a:off x="7072624" y="8382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7072624" y="914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6082178" y="3598656"/>
              <a:ext cx="189756" cy="476861"/>
              <a:chOff x="7072624" y="381000"/>
              <a:chExt cx="242576" cy="6096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91" name="Rounded Rectangle 90"/>
              <p:cNvSpPr/>
              <p:nvPr/>
            </p:nvSpPr>
            <p:spPr>
              <a:xfrm>
                <a:off x="7072624" y="381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92" name="Rounded Rectangle 91"/>
              <p:cNvSpPr/>
              <p:nvPr/>
            </p:nvSpPr>
            <p:spPr>
              <a:xfrm>
                <a:off x="7072624" y="457200"/>
                <a:ext cx="241794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93" name="Rounded Rectangle 92"/>
              <p:cNvSpPr/>
              <p:nvPr/>
            </p:nvSpPr>
            <p:spPr>
              <a:xfrm>
                <a:off x="7072624" y="533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94" name="Rounded Rectangle 93"/>
              <p:cNvSpPr/>
              <p:nvPr/>
            </p:nvSpPr>
            <p:spPr>
              <a:xfrm>
                <a:off x="7072624" y="6096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95" name="Rounded Rectangle 94"/>
              <p:cNvSpPr/>
              <p:nvPr/>
            </p:nvSpPr>
            <p:spPr>
              <a:xfrm>
                <a:off x="7072624" y="6858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96" name="Rounded Rectangle 95"/>
              <p:cNvSpPr/>
              <p:nvPr/>
            </p:nvSpPr>
            <p:spPr>
              <a:xfrm>
                <a:off x="7072624" y="762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97" name="Rounded Rectangle 96"/>
              <p:cNvSpPr/>
              <p:nvPr/>
            </p:nvSpPr>
            <p:spPr>
              <a:xfrm>
                <a:off x="7072624" y="8382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98" name="Rounded Rectangle 97"/>
              <p:cNvSpPr/>
              <p:nvPr/>
            </p:nvSpPr>
            <p:spPr>
              <a:xfrm>
                <a:off x="7072624" y="914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8161280" y="3458936"/>
              <a:ext cx="189756" cy="476861"/>
              <a:chOff x="7072624" y="381000"/>
              <a:chExt cx="242576" cy="6096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83" name="Rounded Rectangle 82"/>
              <p:cNvSpPr/>
              <p:nvPr/>
            </p:nvSpPr>
            <p:spPr>
              <a:xfrm>
                <a:off x="7072624" y="381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84" name="Rounded Rectangle 83"/>
              <p:cNvSpPr/>
              <p:nvPr/>
            </p:nvSpPr>
            <p:spPr>
              <a:xfrm>
                <a:off x="7072624" y="457200"/>
                <a:ext cx="241795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85" name="Rounded Rectangle 84"/>
              <p:cNvSpPr/>
              <p:nvPr/>
            </p:nvSpPr>
            <p:spPr>
              <a:xfrm>
                <a:off x="7072624" y="533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86" name="Rounded Rectangle 85"/>
              <p:cNvSpPr/>
              <p:nvPr/>
            </p:nvSpPr>
            <p:spPr>
              <a:xfrm>
                <a:off x="7072624" y="6096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87" name="Rounded Rectangle 86"/>
              <p:cNvSpPr/>
              <p:nvPr/>
            </p:nvSpPr>
            <p:spPr>
              <a:xfrm>
                <a:off x="7072624" y="6858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88" name="Rounded Rectangle 87"/>
              <p:cNvSpPr/>
              <p:nvPr/>
            </p:nvSpPr>
            <p:spPr>
              <a:xfrm>
                <a:off x="7072624" y="762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89" name="Rounded Rectangle 88"/>
              <p:cNvSpPr/>
              <p:nvPr/>
            </p:nvSpPr>
            <p:spPr>
              <a:xfrm>
                <a:off x="7072624" y="8382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90" name="Rounded Rectangle 89"/>
              <p:cNvSpPr/>
              <p:nvPr/>
            </p:nvSpPr>
            <p:spPr>
              <a:xfrm>
                <a:off x="7072624" y="914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  <p:cxnSp>
          <p:nvCxnSpPr>
            <p:cNvPr id="69" name="Straight Connector 68"/>
            <p:cNvCxnSpPr/>
            <p:nvPr/>
          </p:nvCxnSpPr>
          <p:spPr>
            <a:xfrm>
              <a:off x="8346710" y="3766856"/>
              <a:ext cx="179492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ounded Rectangle 69"/>
            <p:cNvSpPr/>
            <p:nvPr/>
          </p:nvSpPr>
          <p:spPr>
            <a:xfrm>
              <a:off x="6797598" y="2797237"/>
              <a:ext cx="1263885" cy="477504"/>
            </a:xfrm>
            <a:prstGeom prst="roundRect">
              <a:avLst>
                <a:gd name="adj" fmla="val 371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rgbClr val="000000"/>
                  </a:solidFill>
                  <a:latin typeface="+mj-lt"/>
                </a:rPr>
                <a:t>Control Unit</a:t>
              </a:r>
              <a:endParaRPr lang="en-US" sz="500" dirty="0">
                <a:solidFill>
                  <a:srgbClr val="000000"/>
                </a:solidFill>
                <a:latin typeface="+mj-lt"/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6486459" y="3567268"/>
              <a:ext cx="153143" cy="475441"/>
              <a:chOff x="5638800" y="4267200"/>
              <a:chExt cx="364331" cy="1131096"/>
            </a:xfrm>
          </p:grpSpPr>
          <p:grpSp>
            <p:nvGrpSpPr>
              <p:cNvPr id="75" name="Group 74"/>
              <p:cNvGrpSpPr/>
              <p:nvPr/>
            </p:nvGrpSpPr>
            <p:grpSpPr>
              <a:xfrm>
                <a:off x="5638800" y="4267200"/>
                <a:ext cx="364331" cy="990600"/>
                <a:chOff x="5638800" y="4267200"/>
                <a:chExt cx="364331" cy="1143000"/>
              </a:xfrm>
            </p:grpSpPr>
            <p:cxnSp>
              <p:nvCxnSpPr>
                <p:cNvPr id="80" name="Straight Connector 79"/>
                <p:cNvCxnSpPr/>
                <p:nvPr/>
              </p:nvCxnSpPr>
              <p:spPr>
                <a:xfrm>
                  <a:off x="5638800" y="4267200"/>
                  <a:ext cx="0" cy="1143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5998658" y="4465637"/>
                  <a:ext cx="0" cy="75453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5643563" y="4279106"/>
                  <a:ext cx="359568" cy="19526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Group 75"/>
              <p:cNvGrpSpPr/>
              <p:nvPr/>
            </p:nvGrpSpPr>
            <p:grpSpPr>
              <a:xfrm rot="10800000" flipH="1">
                <a:off x="5638800" y="4407696"/>
                <a:ext cx="364331" cy="990600"/>
                <a:chOff x="5638800" y="4267200"/>
                <a:chExt cx="364331" cy="1143000"/>
              </a:xfrm>
            </p:grpSpPr>
            <p:cxnSp>
              <p:nvCxnSpPr>
                <p:cNvPr id="77" name="Straight Connector 76"/>
                <p:cNvCxnSpPr/>
                <p:nvPr/>
              </p:nvCxnSpPr>
              <p:spPr>
                <a:xfrm>
                  <a:off x="5638800" y="4267200"/>
                  <a:ext cx="0" cy="1143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5998658" y="4465637"/>
                  <a:ext cx="0" cy="75453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5643563" y="4279106"/>
                  <a:ext cx="359568" cy="19526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72" name="Straight Connector 71"/>
            <p:cNvCxnSpPr/>
            <p:nvPr/>
          </p:nvCxnSpPr>
          <p:spPr>
            <a:xfrm flipV="1">
              <a:off x="6581889" y="2966224"/>
              <a:ext cx="0" cy="643054"/>
            </a:xfrm>
            <a:prstGeom prst="line">
              <a:avLst/>
            </a:prstGeom>
            <a:ln w="3175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645353" y="3801947"/>
              <a:ext cx="166777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6348622" y="3712019"/>
              <a:ext cx="135704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7011430" y="5283695"/>
            <a:ext cx="1209687" cy="668844"/>
            <a:chOff x="5428034" y="2627512"/>
            <a:chExt cx="3323317" cy="1837483"/>
          </a:xfrm>
        </p:grpSpPr>
        <p:sp>
          <p:nvSpPr>
            <p:cNvPr id="108" name="Rounded Rectangle 107"/>
            <p:cNvSpPr/>
            <p:nvPr/>
          </p:nvSpPr>
          <p:spPr>
            <a:xfrm>
              <a:off x="5428034" y="2627512"/>
              <a:ext cx="3323317" cy="1837483"/>
            </a:xfrm>
            <a:prstGeom prst="roundRect">
              <a:avLst>
                <a:gd name="adj" fmla="val 3717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" dirty="0">
                <a:solidFill>
                  <a:srgbClr val="000000"/>
                </a:solidFill>
                <a:latin typeface="+mj-lt"/>
              </a:endParaRPr>
            </a:p>
          </p:txBody>
        </p:sp>
        <p:cxnSp>
          <p:nvCxnSpPr>
            <p:cNvPr id="109" name="Straight Connector 108"/>
            <p:cNvCxnSpPr/>
            <p:nvPr/>
          </p:nvCxnSpPr>
          <p:spPr>
            <a:xfrm>
              <a:off x="5981120" y="3402391"/>
              <a:ext cx="819508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6272820" y="3881200"/>
              <a:ext cx="211506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8521148" y="3758500"/>
              <a:ext cx="0" cy="473032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Oval 111"/>
            <p:cNvSpPr/>
            <p:nvPr/>
          </p:nvSpPr>
          <p:spPr bwMode="auto">
            <a:xfrm>
              <a:off x="6876442" y="3463678"/>
              <a:ext cx="282684" cy="29095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lnSpc>
                  <a:spcPts val="1700"/>
                </a:lnSpc>
                <a:defRPr/>
              </a:pPr>
              <a:r>
                <a:rPr lang="en-US" sz="4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x</a:t>
              </a:r>
              <a:endParaRPr lang="en-US" sz="4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3" name="Rounded Rectangle 112"/>
            <p:cNvSpPr/>
            <p:nvPr/>
          </p:nvSpPr>
          <p:spPr bwMode="auto">
            <a:xfrm>
              <a:off x="7344910" y="3480597"/>
              <a:ext cx="249805" cy="257113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5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+</a:t>
              </a:r>
              <a:endParaRPr lang="en-US" sz="5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7474051" y="3754629"/>
              <a:ext cx="0" cy="482374"/>
            </a:xfrm>
            <a:prstGeom prst="line">
              <a:avLst/>
            </a:prstGeom>
            <a:ln w="3175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endCxn id="112" idx="1"/>
            </p:cNvCxnSpPr>
            <p:nvPr/>
          </p:nvCxnSpPr>
          <p:spPr>
            <a:xfrm>
              <a:off x="6794671" y="3397405"/>
              <a:ext cx="123169" cy="10888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endCxn id="112" idx="3"/>
            </p:cNvCxnSpPr>
            <p:nvPr/>
          </p:nvCxnSpPr>
          <p:spPr>
            <a:xfrm flipV="1">
              <a:off x="6806174" y="3712019"/>
              <a:ext cx="111666" cy="8850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endCxn id="113" idx="1"/>
            </p:cNvCxnSpPr>
            <p:nvPr/>
          </p:nvCxnSpPr>
          <p:spPr>
            <a:xfrm>
              <a:off x="7159128" y="3609154"/>
              <a:ext cx="185783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7476083" y="4232610"/>
              <a:ext cx="1050119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7602289" y="3614338"/>
              <a:ext cx="549490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8195434" y="2966648"/>
              <a:ext cx="0" cy="492288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8061482" y="2977095"/>
              <a:ext cx="133212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5936008" y="2969323"/>
              <a:ext cx="861589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5935807" y="2961935"/>
              <a:ext cx="0" cy="21706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6222124" y="2977095"/>
              <a:ext cx="0" cy="62266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5" name="Group 124"/>
            <p:cNvGrpSpPr/>
            <p:nvPr/>
          </p:nvGrpSpPr>
          <p:grpSpPr>
            <a:xfrm>
              <a:off x="5794598" y="3181403"/>
              <a:ext cx="189756" cy="476861"/>
              <a:chOff x="7072624" y="381000"/>
              <a:chExt cx="242576" cy="6096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158" name="Rounded Rectangle 157"/>
              <p:cNvSpPr/>
              <p:nvPr/>
            </p:nvSpPr>
            <p:spPr>
              <a:xfrm>
                <a:off x="7072624" y="381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59" name="Rounded Rectangle 158"/>
              <p:cNvSpPr/>
              <p:nvPr/>
            </p:nvSpPr>
            <p:spPr>
              <a:xfrm>
                <a:off x="7072624" y="463794"/>
                <a:ext cx="242576" cy="69606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60" name="Rounded Rectangle 159"/>
              <p:cNvSpPr/>
              <p:nvPr/>
            </p:nvSpPr>
            <p:spPr>
              <a:xfrm>
                <a:off x="7072624" y="533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61" name="Rounded Rectangle 160"/>
              <p:cNvSpPr/>
              <p:nvPr/>
            </p:nvSpPr>
            <p:spPr>
              <a:xfrm>
                <a:off x="7072624" y="6096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62" name="Rounded Rectangle 161"/>
              <p:cNvSpPr/>
              <p:nvPr/>
            </p:nvSpPr>
            <p:spPr>
              <a:xfrm>
                <a:off x="7072624" y="6858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63" name="Rounded Rectangle 162"/>
              <p:cNvSpPr/>
              <p:nvPr/>
            </p:nvSpPr>
            <p:spPr>
              <a:xfrm>
                <a:off x="7072624" y="762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64" name="Rounded Rectangle 163"/>
              <p:cNvSpPr/>
              <p:nvPr/>
            </p:nvSpPr>
            <p:spPr>
              <a:xfrm>
                <a:off x="7072624" y="8382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65" name="Rounded Rectangle 164"/>
              <p:cNvSpPr/>
              <p:nvPr/>
            </p:nvSpPr>
            <p:spPr>
              <a:xfrm>
                <a:off x="7072624" y="914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6082178" y="3598656"/>
              <a:ext cx="189756" cy="476861"/>
              <a:chOff x="7072624" y="381000"/>
              <a:chExt cx="242576" cy="6096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150" name="Rounded Rectangle 149"/>
              <p:cNvSpPr/>
              <p:nvPr/>
            </p:nvSpPr>
            <p:spPr>
              <a:xfrm>
                <a:off x="7072624" y="381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51" name="Rounded Rectangle 150"/>
              <p:cNvSpPr/>
              <p:nvPr/>
            </p:nvSpPr>
            <p:spPr>
              <a:xfrm>
                <a:off x="7072624" y="457200"/>
                <a:ext cx="241794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52" name="Rounded Rectangle 151"/>
              <p:cNvSpPr/>
              <p:nvPr/>
            </p:nvSpPr>
            <p:spPr>
              <a:xfrm>
                <a:off x="7072624" y="533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53" name="Rounded Rectangle 152"/>
              <p:cNvSpPr/>
              <p:nvPr/>
            </p:nvSpPr>
            <p:spPr>
              <a:xfrm>
                <a:off x="7072624" y="6096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54" name="Rounded Rectangle 153"/>
              <p:cNvSpPr/>
              <p:nvPr/>
            </p:nvSpPr>
            <p:spPr>
              <a:xfrm>
                <a:off x="7072624" y="6858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55" name="Rounded Rectangle 154"/>
              <p:cNvSpPr/>
              <p:nvPr/>
            </p:nvSpPr>
            <p:spPr>
              <a:xfrm>
                <a:off x="7072624" y="762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56" name="Rounded Rectangle 155"/>
              <p:cNvSpPr/>
              <p:nvPr/>
            </p:nvSpPr>
            <p:spPr>
              <a:xfrm>
                <a:off x="7072624" y="8382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57" name="Rounded Rectangle 156"/>
              <p:cNvSpPr/>
              <p:nvPr/>
            </p:nvSpPr>
            <p:spPr>
              <a:xfrm>
                <a:off x="7072624" y="914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8161280" y="3458936"/>
              <a:ext cx="189756" cy="476861"/>
              <a:chOff x="7072624" y="381000"/>
              <a:chExt cx="242576" cy="6096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142" name="Rounded Rectangle 141"/>
              <p:cNvSpPr/>
              <p:nvPr/>
            </p:nvSpPr>
            <p:spPr>
              <a:xfrm>
                <a:off x="7072624" y="381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43" name="Rounded Rectangle 142"/>
              <p:cNvSpPr/>
              <p:nvPr/>
            </p:nvSpPr>
            <p:spPr>
              <a:xfrm>
                <a:off x="7072624" y="457200"/>
                <a:ext cx="241795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44" name="Rounded Rectangle 143"/>
              <p:cNvSpPr/>
              <p:nvPr/>
            </p:nvSpPr>
            <p:spPr>
              <a:xfrm>
                <a:off x="7072624" y="533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45" name="Rounded Rectangle 144"/>
              <p:cNvSpPr/>
              <p:nvPr/>
            </p:nvSpPr>
            <p:spPr>
              <a:xfrm>
                <a:off x="7072624" y="6096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46" name="Rounded Rectangle 145"/>
              <p:cNvSpPr/>
              <p:nvPr/>
            </p:nvSpPr>
            <p:spPr>
              <a:xfrm>
                <a:off x="7072624" y="6858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47" name="Rounded Rectangle 146"/>
              <p:cNvSpPr/>
              <p:nvPr/>
            </p:nvSpPr>
            <p:spPr>
              <a:xfrm>
                <a:off x="7072624" y="762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48" name="Rounded Rectangle 147"/>
              <p:cNvSpPr/>
              <p:nvPr/>
            </p:nvSpPr>
            <p:spPr>
              <a:xfrm>
                <a:off x="7072624" y="8382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149" name="Rounded Rectangle 148"/>
              <p:cNvSpPr/>
              <p:nvPr/>
            </p:nvSpPr>
            <p:spPr>
              <a:xfrm>
                <a:off x="7072624" y="914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  <p:cxnSp>
          <p:nvCxnSpPr>
            <p:cNvPr id="128" name="Straight Connector 127"/>
            <p:cNvCxnSpPr/>
            <p:nvPr/>
          </p:nvCxnSpPr>
          <p:spPr>
            <a:xfrm>
              <a:off x="8346710" y="3766856"/>
              <a:ext cx="179492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ounded Rectangle 128"/>
            <p:cNvSpPr/>
            <p:nvPr/>
          </p:nvSpPr>
          <p:spPr>
            <a:xfrm>
              <a:off x="6797598" y="2797237"/>
              <a:ext cx="1263885" cy="477504"/>
            </a:xfrm>
            <a:prstGeom prst="roundRect">
              <a:avLst>
                <a:gd name="adj" fmla="val 371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rgbClr val="000000"/>
                  </a:solidFill>
                  <a:latin typeface="+mj-lt"/>
                </a:rPr>
                <a:t>Control Unit</a:t>
              </a:r>
              <a:endParaRPr lang="en-US" sz="500" dirty="0">
                <a:solidFill>
                  <a:srgbClr val="000000"/>
                </a:solidFill>
                <a:latin typeface="+mj-lt"/>
              </a:endParaRPr>
            </a:p>
          </p:txBody>
        </p:sp>
        <p:grpSp>
          <p:nvGrpSpPr>
            <p:cNvPr id="130" name="Group 129"/>
            <p:cNvGrpSpPr/>
            <p:nvPr/>
          </p:nvGrpSpPr>
          <p:grpSpPr>
            <a:xfrm>
              <a:off x="6486459" y="3567268"/>
              <a:ext cx="153143" cy="475441"/>
              <a:chOff x="5638800" y="4267200"/>
              <a:chExt cx="364331" cy="1131096"/>
            </a:xfrm>
          </p:grpSpPr>
          <p:grpSp>
            <p:nvGrpSpPr>
              <p:cNvPr id="134" name="Group 133"/>
              <p:cNvGrpSpPr/>
              <p:nvPr/>
            </p:nvGrpSpPr>
            <p:grpSpPr>
              <a:xfrm>
                <a:off x="5638800" y="4267200"/>
                <a:ext cx="364331" cy="990600"/>
                <a:chOff x="5638800" y="4267200"/>
                <a:chExt cx="364331" cy="1143000"/>
              </a:xfrm>
            </p:grpSpPr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5638800" y="4267200"/>
                  <a:ext cx="0" cy="1143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5998658" y="4465637"/>
                  <a:ext cx="0" cy="75453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5643563" y="4279106"/>
                  <a:ext cx="359568" cy="19526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5" name="Group 134"/>
              <p:cNvGrpSpPr/>
              <p:nvPr/>
            </p:nvGrpSpPr>
            <p:grpSpPr>
              <a:xfrm rot="10800000" flipH="1">
                <a:off x="5638800" y="4407696"/>
                <a:ext cx="364331" cy="990600"/>
                <a:chOff x="5638800" y="4267200"/>
                <a:chExt cx="364331" cy="1143000"/>
              </a:xfrm>
            </p:grpSpPr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5638800" y="4267200"/>
                  <a:ext cx="0" cy="1143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5998658" y="4465637"/>
                  <a:ext cx="0" cy="75453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5643563" y="4279106"/>
                  <a:ext cx="359568" cy="19526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31" name="Straight Connector 130"/>
            <p:cNvCxnSpPr/>
            <p:nvPr/>
          </p:nvCxnSpPr>
          <p:spPr>
            <a:xfrm flipV="1">
              <a:off x="6581889" y="2966224"/>
              <a:ext cx="0" cy="643054"/>
            </a:xfrm>
            <a:prstGeom prst="line">
              <a:avLst/>
            </a:prstGeom>
            <a:ln w="3175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6645353" y="3801947"/>
              <a:ext cx="166777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6348622" y="3712019"/>
              <a:ext cx="135704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Group 165"/>
          <p:cNvGrpSpPr/>
          <p:nvPr/>
        </p:nvGrpSpPr>
        <p:grpSpPr>
          <a:xfrm>
            <a:off x="7078117" y="5342939"/>
            <a:ext cx="1209687" cy="668844"/>
            <a:chOff x="5428034" y="2627512"/>
            <a:chExt cx="3323317" cy="1837483"/>
          </a:xfrm>
        </p:grpSpPr>
        <p:sp>
          <p:nvSpPr>
            <p:cNvPr id="167" name="Rounded Rectangle 166"/>
            <p:cNvSpPr/>
            <p:nvPr/>
          </p:nvSpPr>
          <p:spPr>
            <a:xfrm>
              <a:off x="5428034" y="2627512"/>
              <a:ext cx="3323317" cy="1837483"/>
            </a:xfrm>
            <a:prstGeom prst="roundRect">
              <a:avLst>
                <a:gd name="adj" fmla="val 3717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" dirty="0">
                <a:solidFill>
                  <a:srgbClr val="000000"/>
                </a:solidFill>
                <a:latin typeface="+mj-lt"/>
              </a:endParaRPr>
            </a:p>
          </p:txBody>
        </p:sp>
        <p:cxnSp>
          <p:nvCxnSpPr>
            <p:cNvPr id="168" name="Straight Connector 167"/>
            <p:cNvCxnSpPr/>
            <p:nvPr/>
          </p:nvCxnSpPr>
          <p:spPr>
            <a:xfrm>
              <a:off x="5981120" y="3402391"/>
              <a:ext cx="819508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6272820" y="3881200"/>
              <a:ext cx="211506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8521148" y="3758500"/>
              <a:ext cx="0" cy="473032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Oval 170"/>
            <p:cNvSpPr/>
            <p:nvPr/>
          </p:nvSpPr>
          <p:spPr bwMode="auto">
            <a:xfrm>
              <a:off x="6876442" y="3463678"/>
              <a:ext cx="282684" cy="29095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lnSpc>
                  <a:spcPts val="1700"/>
                </a:lnSpc>
                <a:defRPr/>
              </a:pPr>
              <a:r>
                <a:rPr lang="en-US" sz="4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x</a:t>
              </a:r>
              <a:endParaRPr lang="en-US" sz="4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72" name="Rounded Rectangle 171"/>
            <p:cNvSpPr/>
            <p:nvPr/>
          </p:nvSpPr>
          <p:spPr bwMode="auto">
            <a:xfrm>
              <a:off x="7344910" y="3480597"/>
              <a:ext cx="249805" cy="257113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5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+</a:t>
              </a:r>
              <a:endParaRPr lang="en-US" sz="5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173" name="Straight Connector 172"/>
            <p:cNvCxnSpPr/>
            <p:nvPr/>
          </p:nvCxnSpPr>
          <p:spPr>
            <a:xfrm>
              <a:off x="7474051" y="3754629"/>
              <a:ext cx="0" cy="482374"/>
            </a:xfrm>
            <a:prstGeom prst="line">
              <a:avLst/>
            </a:prstGeom>
            <a:ln w="3175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endCxn id="171" idx="1"/>
            </p:cNvCxnSpPr>
            <p:nvPr/>
          </p:nvCxnSpPr>
          <p:spPr>
            <a:xfrm>
              <a:off x="6794671" y="3397405"/>
              <a:ext cx="123169" cy="10888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endCxn id="171" idx="3"/>
            </p:cNvCxnSpPr>
            <p:nvPr/>
          </p:nvCxnSpPr>
          <p:spPr>
            <a:xfrm flipV="1">
              <a:off x="6806174" y="3712019"/>
              <a:ext cx="111666" cy="8850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>
              <a:endCxn id="172" idx="1"/>
            </p:cNvCxnSpPr>
            <p:nvPr/>
          </p:nvCxnSpPr>
          <p:spPr>
            <a:xfrm>
              <a:off x="7159128" y="3609154"/>
              <a:ext cx="185783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7476083" y="4232610"/>
              <a:ext cx="1050119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7602289" y="3614338"/>
              <a:ext cx="549490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>
              <a:off x="8195434" y="2966648"/>
              <a:ext cx="0" cy="492288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>
              <a:off x="8061482" y="2977095"/>
              <a:ext cx="133212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>
              <a:off x="5936008" y="2969323"/>
              <a:ext cx="861589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5935807" y="2961935"/>
              <a:ext cx="0" cy="21706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>
              <a:off x="6222124" y="2977095"/>
              <a:ext cx="0" cy="62266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4" name="Group 183"/>
            <p:cNvGrpSpPr/>
            <p:nvPr/>
          </p:nvGrpSpPr>
          <p:grpSpPr>
            <a:xfrm>
              <a:off x="5794598" y="3181403"/>
              <a:ext cx="189756" cy="476861"/>
              <a:chOff x="7072624" y="381000"/>
              <a:chExt cx="242576" cy="6096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217" name="Rounded Rectangle 216"/>
              <p:cNvSpPr/>
              <p:nvPr/>
            </p:nvSpPr>
            <p:spPr>
              <a:xfrm>
                <a:off x="7072624" y="381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18" name="Rounded Rectangle 217"/>
              <p:cNvSpPr/>
              <p:nvPr/>
            </p:nvSpPr>
            <p:spPr>
              <a:xfrm>
                <a:off x="7072624" y="463794"/>
                <a:ext cx="242576" cy="69606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19" name="Rounded Rectangle 218"/>
              <p:cNvSpPr/>
              <p:nvPr/>
            </p:nvSpPr>
            <p:spPr>
              <a:xfrm>
                <a:off x="7072624" y="533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20" name="Rounded Rectangle 219"/>
              <p:cNvSpPr/>
              <p:nvPr/>
            </p:nvSpPr>
            <p:spPr>
              <a:xfrm>
                <a:off x="7072624" y="6096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21" name="Rounded Rectangle 220"/>
              <p:cNvSpPr/>
              <p:nvPr/>
            </p:nvSpPr>
            <p:spPr>
              <a:xfrm>
                <a:off x="7072624" y="6858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22" name="Rounded Rectangle 221"/>
              <p:cNvSpPr/>
              <p:nvPr/>
            </p:nvSpPr>
            <p:spPr>
              <a:xfrm>
                <a:off x="7072624" y="762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23" name="Rounded Rectangle 222"/>
              <p:cNvSpPr/>
              <p:nvPr/>
            </p:nvSpPr>
            <p:spPr>
              <a:xfrm>
                <a:off x="7072624" y="8382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24" name="Rounded Rectangle 223"/>
              <p:cNvSpPr/>
              <p:nvPr/>
            </p:nvSpPr>
            <p:spPr>
              <a:xfrm>
                <a:off x="7072624" y="914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6082178" y="3598656"/>
              <a:ext cx="189756" cy="476861"/>
              <a:chOff x="7072624" y="381000"/>
              <a:chExt cx="242576" cy="6096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209" name="Rounded Rectangle 208"/>
              <p:cNvSpPr/>
              <p:nvPr/>
            </p:nvSpPr>
            <p:spPr>
              <a:xfrm>
                <a:off x="7072624" y="381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10" name="Rounded Rectangle 209"/>
              <p:cNvSpPr/>
              <p:nvPr/>
            </p:nvSpPr>
            <p:spPr>
              <a:xfrm>
                <a:off x="7072624" y="457200"/>
                <a:ext cx="241794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11" name="Rounded Rectangle 210"/>
              <p:cNvSpPr/>
              <p:nvPr/>
            </p:nvSpPr>
            <p:spPr>
              <a:xfrm>
                <a:off x="7072624" y="533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12" name="Rounded Rectangle 211"/>
              <p:cNvSpPr/>
              <p:nvPr/>
            </p:nvSpPr>
            <p:spPr>
              <a:xfrm>
                <a:off x="7072624" y="6096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13" name="Rounded Rectangle 212"/>
              <p:cNvSpPr/>
              <p:nvPr/>
            </p:nvSpPr>
            <p:spPr>
              <a:xfrm>
                <a:off x="7072624" y="6858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14" name="Rounded Rectangle 213"/>
              <p:cNvSpPr/>
              <p:nvPr/>
            </p:nvSpPr>
            <p:spPr>
              <a:xfrm>
                <a:off x="7072624" y="762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15" name="Rounded Rectangle 214"/>
              <p:cNvSpPr/>
              <p:nvPr/>
            </p:nvSpPr>
            <p:spPr>
              <a:xfrm>
                <a:off x="7072624" y="8382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16" name="Rounded Rectangle 215"/>
              <p:cNvSpPr/>
              <p:nvPr/>
            </p:nvSpPr>
            <p:spPr>
              <a:xfrm>
                <a:off x="7072624" y="914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8161280" y="3458936"/>
              <a:ext cx="189756" cy="476861"/>
              <a:chOff x="7072624" y="381000"/>
              <a:chExt cx="242576" cy="6096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201" name="Rounded Rectangle 200"/>
              <p:cNvSpPr/>
              <p:nvPr/>
            </p:nvSpPr>
            <p:spPr>
              <a:xfrm>
                <a:off x="7072624" y="381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02" name="Rounded Rectangle 201"/>
              <p:cNvSpPr/>
              <p:nvPr/>
            </p:nvSpPr>
            <p:spPr>
              <a:xfrm>
                <a:off x="7072624" y="457200"/>
                <a:ext cx="241795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03" name="Rounded Rectangle 202"/>
              <p:cNvSpPr/>
              <p:nvPr/>
            </p:nvSpPr>
            <p:spPr>
              <a:xfrm>
                <a:off x="7072624" y="533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04" name="Rounded Rectangle 203"/>
              <p:cNvSpPr/>
              <p:nvPr/>
            </p:nvSpPr>
            <p:spPr>
              <a:xfrm>
                <a:off x="7072624" y="6096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05" name="Rounded Rectangle 204"/>
              <p:cNvSpPr/>
              <p:nvPr/>
            </p:nvSpPr>
            <p:spPr>
              <a:xfrm>
                <a:off x="7072624" y="6858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06" name="Rounded Rectangle 205"/>
              <p:cNvSpPr/>
              <p:nvPr/>
            </p:nvSpPr>
            <p:spPr>
              <a:xfrm>
                <a:off x="7072624" y="762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07" name="Rounded Rectangle 206"/>
              <p:cNvSpPr/>
              <p:nvPr/>
            </p:nvSpPr>
            <p:spPr>
              <a:xfrm>
                <a:off x="7072624" y="8382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08" name="Rounded Rectangle 207"/>
              <p:cNvSpPr/>
              <p:nvPr/>
            </p:nvSpPr>
            <p:spPr>
              <a:xfrm>
                <a:off x="7072624" y="914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  <p:cxnSp>
          <p:nvCxnSpPr>
            <p:cNvPr id="187" name="Straight Connector 186"/>
            <p:cNvCxnSpPr/>
            <p:nvPr/>
          </p:nvCxnSpPr>
          <p:spPr>
            <a:xfrm>
              <a:off x="8346710" y="3766856"/>
              <a:ext cx="179492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Rounded Rectangle 187"/>
            <p:cNvSpPr/>
            <p:nvPr/>
          </p:nvSpPr>
          <p:spPr>
            <a:xfrm>
              <a:off x="6797598" y="2797237"/>
              <a:ext cx="1263885" cy="477504"/>
            </a:xfrm>
            <a:prstGeom prst="roundRect">
              <a:avLst>
                <a:gd name="adj" fmla="val 371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rgbClr val="000000"/>
                  </a:solidFill>
                  <a:latin typeface="+mj-lt"/>
                </a:rPr>
                <a:t>Control Unit</a:t>
              </a:r>
              <a:endParaRPr lang="en-US" sz="500" dirty="0">
                <a:solidFill>
                  <a:srgbClr val="000000"/>
                </a:solidFill>
                <a:latin typeface="+mj-lt"/>
              </a:endParaRPr>
            </a:p>
          </p:txBody>
        </p:sp>
        <p:grpSp>
          <p:nvGrpSpPr>
            <p:cNvPr id="189" name="Group 188"/>
            <p:cNvGrpSpPr/>
            <p:nvPr/>
          </p:nvGrpSpPr>
          <p:grpSpPr>
            <a:xfrm>
              <a:off x="6486459" y="3567268"/>
              <a:ext cx="153143" cy="475441"/>
              <a:chOff x="5638800" y="4267200"/>
              <a:chExt cx="364331" cy="1131096"/>
            </a:xfrm>
          </p:grpSpPr>
          <p:grpSp>
            <p:nvGrpSpPr>
              <p:cNvPr id="193" name="Group 192"/>
              <p:cNvGrpSpPr/>
              <p:nvPr/>
            </p:nvGrpSpPr>
            <p:grpSpPr>
              <a:xfrm>
                <a:off x="5638800" y="4267200"/>
                <a:ext cx="364331" cy="990600"/>
                <a:chOff x="5638800" y="4267200"/>
                <a:chExt cx="364331" cy="1143000"/>
              </a:xfrm>
            </p:grpSpPr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5638800" y="4267200"/>
                  <a:ext cx="0" cy="1143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>
                  <a:off x="5998658" y="4465637"/>
                  <a:ext cx="0" cy="75453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>
                  <a:off x="5643563" y="4279106"/>
                  <a:ext cx="359568" cy="19526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4" name="Group 193"/>
              <p:cNvGrpSpPr/>
              <p:nvPr/>
            </p:nvGrpSpPr>
            <p:grpSpPr>
              <a:xfrm rot="10800000" flipH="1">
                <a:off x="5638800" y="4407696"/>
                <a:ext cx="364331" cy="990600"/>
                <a:chOff x="5638800" y="4267200"/>
                <a:chExt cx="364331" cy="1143000"/>
              </a:xfrm>
            </p:grpSpPr>
            <p:cxnSp>
              <p:nvCxnSpPr>
                <p:cNvPr id="195" name="Straight Connector 194"/>
                <p:cNvCxnSpPr/>
                <p:nvPr/>
              </p:nvCxnSpPr>
              <p:spPr>
                <a:xfrm>
                  <a:off x="5638800" y="4267200"/>
                  <a:ext cx="0" cy="1143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5998658" y="4465637"/>
                  <a:ext cx="0" cy="75453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>
                  <a:off x="5643563" y="4279106"/>
                  <a:ext cx="359568" cy="19526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90" name="Straight Connector 189"/>
            <p:cNvCxnSpPr/>
            <p:nvPr/>
          </p:nvCxnSpPr>
          <p:spPr>
            <a:xfrm flipV="1">
              <a:off x="6581889" y="2966224"/>
              <a:ext cx="0" cy="643054"/>
            </a:xfrm>
            <a:prstGeom prst="line">
              <a:avLst/>
            </a:prstGeom>
            <a:ln w="3175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>
              <a:off x="6645353" y="3801947"/>
              <a:ext cx="166777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6348622" y="3712019"/>
              <a:ext cx="135704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5" name="Group 224"/>
          <p:cNvGrpSpPr/>
          <p:nvPr/>
        </p:nvGrpSpPr>
        <p:grpSpPr>
          <a:xfrm>
            <a:off x="7142746" y="5390555"/>
            <a:ext cx="1209687" cy="668844"/>
            <a:chOff x="5428034" y="2627512"/>
            <a:chExt cx="3323317" cy="1837483"/>
          </a:xfrm>
        </p:grpSpPr>
        <p:sp>
          <p:nvSpPr>
            <p:cNvPr id="226" name="Rounded Rectangle 225"/>
            <p:cNvSpPr/>
            <p:nvPr/>
          </p:nvSpPr>
          <p:spPr>
            <a:xfrm>
              <a:off x="5428034" y="2627512"/>
              <a:ext cx="3323317" cy="1837483"/>
            </a:xfrm>
            <a:prstGeom prst="roundRect">
              <a:avLst>
                <a:gd name="adj" fmla="val 3717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" dirty="0">
                <a:solidFill>
                  <a:srgbClr val="000000"/>
                </a:solidFill>
                <a:latin typeface="+mj-lt"/>
              </a:endParaRPr>
            </a:p>
          </p:txBody>
        </p:sp>
        <p:cxnSp>
          <p:nvCxnSpPr>
            <p:cNvPr id="227" name="Straight Connector 226"/>
            <p:cNvCxnSpPr/>
            <p:nvPr/>
          </p:nvCxnSpPr>
          <p:spPr>
            <a:xfrm>
              <a:off x="5981120" y="3402391"/>
              <a:ext cx="819508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>
              <a:off x="6272820" y="3881200"/>
              <a:ext cx="211506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>
              <a:off x="8521148" y="3758500"/>
              <a:ext cx="0" cy="47303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Oval 229"/>
            <p:cNvSpPr/>
            <p:nvPr/>
          </p:nvSpPr>
          <p:spPr bwMode="auto">
            <a:xfrm>
              <a:off x="6876442" y="3463678"/>
              <a:ext cx="282684" cy="29095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lnSpc>
                  <a:spcPts val="1700"/>
                </a:lnSpc>
                <a:defRPr/>
              </a:pPr>
              <a:endParaRPr lang="en-US" sz="4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231" name="Rounded Rectangle 230"/>
            <p:cNvSpPr/>
            <p:nvPr/>
          </p:nvSpPr>
          <p:spPr bwMode="auto">
            <a:xfrm>
              <a:off x="7344910" y="3480597"/>
              <a:ext cx="249805" cy="257113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232" name="Straight Connector 231"/>
            <p:cNvCxnSpPr/>
            <p:nvPr/>
          </p:nvCxnSpPr>
          <p:spPr>
            <a:xfrm>
              <a:off x="7474051" y="3754629"/>
              <a:ext cx="0" cy="48237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>
              <a:endCxn id="230" idx="1"/>
            </p:cNvCxnSpPr>
            <p:nvPr/>
          </p:nvCxnSpPr>
          <p:spPr>
            <a:xfrm>
              <a:off x="6794671" y="3397405"/>
              <a:ext cx="123169" cy="10888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>
              <a:endCxn id="230" idx="3"/>
            </p:cNvCxnSpPr>
            <p:nvPr/>
          </p:nvCxnSpPr>
          <p:spPr>
            <a:xfrm flipV="1">
              <a:off x="6806174" y="3712019"/>
              <a:ext cx="111666" cy="8850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>
              <a:endCxn id="231" idx="1"/>
            </p:cNvCxnSpPr>
            <p:nvPr/>
          </p:nvCxnSpPr>
          <p:spPr>
            <a:xfrm>
              <a:off x="7159128" y="3609154"/>
              <a:ext cx="185783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/>
          </p:nvCxnSpPr>
          <p:spPr>
            <a:xfrm>
              <a:off x="7476083" y="4232610"/>
              <a:ext cx="1050119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>
              <a:off x="7602289" y="3614338"/>
              <a:ext cx="549490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>
              <a:off x="8195434" y="2966648"/>
              <a:ext cx="0" cy="492288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>
              <a:off x="8061482" y="2977095"/>
              <a:ext cx="133212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>
              <a:off x="5936008" y="2969323"/>
              <a:ext cx="861589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5935807" y="2961935"/>
              <a:ext cx="0" cy="21706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>
              <a:off x="6222124" y="2977095"/>
              <a:ext cx="0" cy="62266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3" name="Group 242"/>
            <p:cNvGrpSpPr/>
            <p:nvPr/>
          </p:nvGrpSpPr>
          <p:grpSpPr>
            <a:xfrm>
              <a:off x="5794598" y="3181403"/>
              <a:ext cx="189756" cy="476861"/>
              <a:chOff x="7072624" y="381000"/>
              <a:chExt cx="242576" cy="6096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276" name="Rounded Rectangle 275"/>
              <p:cNvSpPr/>
              <p:nvPr/>
            </p:nvSpPr>
            <p:spPr>
              <a:xfrm>
                <a:off x="7072624" y="381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77" name="Rounded Rectangle 276"/>
              <p:cNvSpPr/>
              <p:nvPr/>
            </p:nvSpPr>
            <p:spPr>
              <a:xfrm>
                <a:off x="7072624" y="463794"/>
                <a:ext cx="242576" cy="69606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78" name="Rounded Rectangle 277"/>
              <p:cNvSpPr/>
              <p:nvPr/>
            </p:nvSpPr>
            <p:spPr>
              <a:xfrm>
                <a:off x="7072624" y="533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79" name="Rounded Rectangle 278"/>
              <p:cNvSpPr/>
              <p:nvPr/>
            </p:nvSpPr>
            <p:spPr>
              <a:xfrm>
                <a:off x="7072624" y="6096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80" name="Rounded Rectangle 279"/>
              <p:cNvSpPr/>
              <p:nvPr/>
            </p:nvSpPr>
            <p:spPr>
              <a:xfrm>
                <a:off x="7072624" y="6858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81" name="Rounded Rectangle 280"/>
              <p:cNvSpPr/>
              <p:nvPr/>
            </p:nvSpPr>
            <p:spPr>
              <a:xfrm>
                <a:off x="7072624" y="762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82" name="Rounded Rectangle 281"/>
              <p:cNvSpPr/>
              <p:nvPr/>
            </p:nvSpPr>
            <p:spPr>
              <a:xfrm>
                <a:off x="7072624" y="8382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83" name="Rounded Rectangle 282"/>
              <p:cNvSpPr/>
              <p:nvPr/>
            </p:nvSpPr>
            <p:spPr>
              <a:xfrm>
                <a:off x="7072624" y="914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  <p:grpSp>
          <p:nvGrpSpPr>
            <p:cNvPr id="244" name="Group 243"/>
            <p:cNvGrpSpPr/>
            <p:nvPr/>
          </p:nvGrpSpPr>
          <p:grpSpPr>
            <a:xfrm>
              <a:off x="6082178" y="3598656"/>
              <a:ext cx="189756" cy="476861"/>
              <a:chOff x="7072624" y="381000"/>
              <a:chExt cx="242576" cy="6096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268" name="Rounded Rectangle 267"/>
              <p:cNvSpPr/>
              <p:nvPr/>
            </p:nvSpPr>
            <p:spPr>
              <a:xfrm>
                <a:off x="7072624" y="381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69" name="Rounded Rectangle 268"/>
              <p:cNvSpPr/>
              <p:nvPr/>
            </p:nvSpPr>
            <p:spPr>
              <a:xfrm>
                <a:off x="7072624" y="457200"/>
                <a:ext cx="241794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70" name="Rounded Rectangle 269"/>
              <p:cNvSpPr/>
              <p:nvPr/>
            </p:nvSpPr>
            <p:spPr>
              <a:xfrm>
                <a:off x="7072624" y="533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71" name="Rounded Rectangle 270"/>
              <p:cNvSpPr/>
              <p:nvPr/>
            </p:nvSpPr>
            <p:spPr>
              <a:xfrm>
                <a:off x="7072624" y="6096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72" name="Rounded Rectangle 271"/>
              <p:cNvSpPr/>
              <p:nvPr/>
            </p:nvSpPr>
            <p:spPr>
              <a:xfrm>
                <a:off x="7072624" y="6858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73" name="Rounded Rectangle 272"/>
              <p:cNvSpPr/>
              <p:nvPr/>
            </p:nvSpPr>
            <p:spPr>
              <a:xfrm>
                <a:off x="7072624" y="762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74" name="Rounded Rectangle 273"/>
              <p:cNvSpPr/>
              <p:nvPr/>
            </p:nvSpPr>
            <p:spPr>
              <a:xfrm>
                <a:off x="7072624" y="8382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75" name="Rounded Rectangle 274"/>
              <p:cNvSpPr/>
              <p:nvPr/>
            </p:nvSpPr>
            <p:spPr>
              <a:xfrm>
                <a:off x="7072624" y="914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>
              <a:off x="8161280" y="3458936"/>
              <a:ext cx="189756" cy="476861"/>
              <a:chOff x="7072624" y="381000"/>
              <a:chExt cx="242576" cy="6096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260" name="Rounded Rectangle 259"/>
              <p:cNvSpPr/>
              <p:nvPr/>
            </p:nvSpPr>
            <p:spPr>
              <a:xfrm>
                <a:off x="7072624" y="381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61" name="Rounded Rectangle 260"/>
              <p:cNvSpPr/>
              <p:nvPr/>
            </p:nvSpPr>
            <p:spPr>
              <a:xfrm>
                <a:off x="7072624" y="457200"/>
                <a:ext cx="241795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62" name="Rounded Rectangle 261"/>
              <p:cNvSpPr/>
              <p:nvPr/>
            </p:nvSpPr>
            <p:spPr>
              <a:xfrm>
                <a:off x="7072624" y="533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63" name="Rounded Rectangle 262"/>
              <p:cNvSpPr/>
              <p:nvPr/>
            </p:nvSpPr>
            <p:spPr>
              <a:xfrm>
                <a:off x="7072624" y="6096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64" name="Rounded Rectangle 263"/>
              <p:cNvSpPr/>
              <p:nvPr/>
            </p:nvSpPr>
            <p:spPr>
              <a:xfrm>
                <a:off x="7072624" y="6858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65" name="Rounded Rectangle 264"/>
              <p:cNvSpPr/>
              <p:nvPr/>
            </p:nvSpPr>
            <p:spPr>
              <a:xfrm>
                <a:off x="7072624" y="762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66" name="Rounded Rectangle 265"/>
              <p:cNvSpPr/>
              <p:nvPr/>
            </p:nvSpPr>
            <p:spPr>
              <a:xfrm>
                <a:off x="7072624" y="8382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267" name="Rounded Rectangle 266"/>
              <p:cNvSpPr/>
              <p:nvPr/>
            </p:nvSpPr>
            <p:spPr>
              <a:xfrm>
                <a:off x="7072624" y="914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  <p:cxnSp>
          <p:nvCxnSpPr>
            <p:cNvPr id="246" name="Straight Connector 245"/>
            <p:cNvCxnSpPr/>
            <p:nvPr/>
          </p:nvCxnSpPr>
          <p:spPr>
            <a:xfrm>
              <a:off x="8346710" y="3766856"/>
              <a:ext cx="179492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Rounded Rectangle 246"/>
            <p:cNvSpPr/>
            <p:nvPr/>
          </p:nvSpPr>
          <p:spPr>
            <a:xfrm>
              <a:off x="6797598" y="2797237"/>
              <a:ext cx="1263885" cy="477504"/>
            </a:xfrm>
            <a:prstGeom prst="roundRect">
              <a:avLst>
                <a:gd name="adj" fmla="val 371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>
                  <a:solidFill>
                    <a:srgbClr val="000000"/>
                  </a:solidFill>
                  <a:latin typeface="+mj-lt"/>
                </a:rPr>
                <a:t>Control</a:t>
              </a:r>
              <a:endParaRPr lang="en-US" sz="700" dirty="0">
                <a:solidFill>
                  <a:srgbClr val="000000"/>
                </a:solidFill>
                <a:latin typeface="+mj-lt"/>
              </a:endParaRPr>
            </a:p>
          </p:txBody>
        </p:sp>
        <p:grpSp>
          <p:nvGrpSpPr>
            <p:cNvPr id="248" name="Group 247"/>
            <p:cNvGrpSpPr/>
            <p:nvPr/>
          </p:nvGrpSpPr>
          <p:grpSpPr>
            <a:xfrm>
              <a:off x="6486459" y="3567268"/>
              <a:ext cx="153143" cy="475441"/>
              <a:chOff x="5638800" y="4267200"/>
              <a:chExt cx="364331" cy="1131096"/>
            </a:xfrm>
          </p:grpSpPr>
          <p:grpSp>
            <p:nvGrpSpPr>
              <p:cNvPr id="252" name="Group 251"/>
              <p:cNvGrpSpPr/>
              <p:nvPr/>
            </p:nvGrpSpPr>
            <p:grpSpPr>
              <a:xfrm>
                <a:off x="5638800" y="4267200"/>
                <a:ext cx="364331" cy="990600"/>
                <a:chOff x="5638800" y="4267200"/>
                <a:chExt cx="364331" cy="1143000"/>
              </a:xfrm>
            </p:grpSpPr>
            <p:cxnSp>
              <p:nvCxnSpPr>
                <p:cNvPr id="257" name="Straight Connector 256"/>
                <p:cNvCxnSpPr/>
                <p:nvPr/>
              </p:nvCxnSpPr>
              <p:spPr>
                <a:xfrm>
                  <a:off x="5638800" y="4267200"/>
                  <a:ext cx="0" cy="1143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Connector 257"/>
                <p:cNvCxnSpPr/>
                <p:nvPr/>
              </p:nvCxnSpPr>
              <p:spPr>
                <a:xfrm>
                  <a:off x="5998658" y="4465637"/>
                  <a:ext cx="0" cy="75453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9" name="Straight Connector 258"/>
                <p:cNvCxnSpPr/>
                <p:nvPr/>
              </p:nvCxnSpPr>
              <p:spPr>
                <a:xfrm>
                  <a:off x="5643563" y="4279106"/>
                  <a:ext cx="359568" cy="19526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3" name="Group 252"/>
              <p:cNvGrpSpPr/>
              <p:nvPr/>
            </p:nvGrpSpPr>
            <p:grpSpPr>
              <a:xfrm rot="10800000" flipH="1">
                <a:off x="5638800" y="4407696"/>
                <a:ext cx="364331" cy="990600"/>
                <a:chOff x="5638800" y="4267200"/>
                <a:chExt cx="364331" cy="1143000"/>
              </a:xfrm>
            </p:grpSpPr>
            <p:cxnSp>
              <p:nvCxnSpPr>
                <p:cNvPr id="254" name="Straight Connector 253"/>
                <p:cNvCxnSpPr/>
                <p:nvPr/>
              </p:nvCxnSpPr>
              <p:spPr>
                <a:xfrm>
                  <a:off x="5638800" y="4267200"/>
                  <a:ext cx="0" cy="1143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254"/>
                <p:cNvCxnSpPr/>
                <p:nvPr/>
              </p:nvCxnSpPr>
              <p:spPr>
                <a:xfrm>
                  <a:off x="5998658" y="4465637"/>
                  <a:ext cx="0" cy="75453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6" name="Straight Connector 255"/>
                <p:cNvCxnSpPr/>
                <p:nvPr/>
              </p:nvCxnSpPr>
              <p:spPr>
                <a:xfrm>
                  <a:off x="5643563" y="4279106"/>
                  <a:ext cx="359568" cy="19526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49" name="Straight Connector 248"/>
            <p:cNvCxnSpPr/>
            <p:nvPr/>
          </p:nvCxnSpPr>
          <p:spPr>
            <a:xfrm flipV="1">
              <a:off x="6581889" y="2966224"/>
              <a:ext cx="0" cy="64305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>
              <a:off x="6645353" y="3801947"/>
              <a:ext cx="166777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>
              <a:off x="6331630" y="3712020"/>
              <a:ext cx="152695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4" name="Group 283"/>
          <p:cNvGrpSpPr/>
          <p:nvPr/>
        </p:nvGrpSpPr>
        <p:grpSpPr>
          <a:xfrm>
            <a:off x="6963767" y="3814783"/>
            <a:ext cx="1209687" cy="668844"/>
            <a:chOff x="5428034" y="2627512"/>
            <a:chExt cx="3323317" cy="1837483"/>
          </a:xfrm>
        </p:grpSpPr>
        <p:sp>
          <p:nvSpPr>
            <p:cNvPr id="285" name="Rounded Rectangle 284"/>
            <p:cNvSpPr/>
            <p:nvPr/>
          </p:nvSpPr>
          <p:spPr>
            <a:xfrm>
              <a:off x="5428034" y="2627512"/>
              <a:ext cx="3323317" cy="1837483"/>
            </a:xfrm>
            <a:prstGeom prst="roundRect">
              <a:avLst>
                <a:gd name="adj" fmla="val 3717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" dirty="0">
                <a:solidFill>
                  <a:srgbClr val="000000"/>
                </a:solidFill>
                <a:latin typeface="+mj-lt"/>
              </a:endParaRPr>
            </a:p>
          </p:txBody>
        </p:sp>
        <p:cxnSp>
          <p:nvCxnSpPr>
            <p:cNvPr id="286" name="Straight Connector 285"/>
            <p:cNvCxnSpPr/>
            <p:nvPr/>
          </p:nvCxnSpPr>
          <p:spPr>
            <a:xfrm>
              <a:off x="5981120" y="3402391"/>
              <a:ext cx="819508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6272820" y="3881200"/>
              <a:ext cx="211506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>
              <a:off x="8521148" y="3758500"/>
              <a:ext cx="0" cy="473032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9" name="Oval 288"/>
            <p:cNvSpPr/>
            <p:nvPr/>
          </p:nvSpPr>
          <p:spPr bwMode="auto">
            <a:xfrm>
              <a:off x="6876442" y="3463678"/>
              <a:ext cx="282684" cy="29095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lnSpc>
                  <a:spcPts val="1700"/>
                </a:lnSpc>
                <a:defRPr/>
              </a:pPr>
              <a:r>
                <a:rPr lang="en-US" sz="4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x</a:t>
              </a:r>
              <a:endParaRPr lang="en-US" sz="4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290" name="Rounded Rectangle 289"/>
            <p:cNvSpPr/>
            <p:nvPr/>
          </p:nvSpPr>
          <p:spPr bwMode="auto">
            <a:xfrm>
              <a:off x="7344910" y="3480597"/>
              <a:ext cx="249805" cy="257113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5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+</a:t>
              </a:r>
              <a:endParaRPr lang="en-US" sz="5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291" name="Straight Connector 290"/>
            <p:cNvCxnSpPr/>
            <p:nvPr/>
          </p:nvCxnSpPr>
          <p:spPr>
            <a:xfrm>
              <a:off x="7474051" y="3754629"/>
              <a:ext cx="0" cy="482374"/>
            </a:xfrm>
            <a:prstGeom prst="line">
              <a:avLst/>
            </a:prstGeom>
            <a:ln w="3175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>
              <a:endCxn id="289" idx="1"/>
            </p:cNvCxnSpPr>
            <p:nvPr/>
          </p:nvCxnSpPr>
          <p:spPr>
            <a:xfrm>
              <a:off x="6794671" y="3397405"/>
              <a:ext cx="123169" cy="10888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>
              <a:endCxn id="289" idx="3"/>
            </p:cNvCxnSpPr>
            <p:nvPr/>
          </p:nvCxnSpPr>
          <p:spPr>
            <a:xfrm flipV="1">
              <a:off x="6806174" y="3712019"/>
              <a:ext cx="111666" cy="8850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>
              <a:endCxn id="290" idx="1"/>
            </p:cNvCxnSpPr>
            <p:nvPr/>
          </p:nvCxnSpPr>
          <p:spPr>
            <a:xfrm>
              <a:off x="7159128" y="3609154"/>
              <a:ext cx="185783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>
              <a:off x="7476083" y="4232610"/>
              <a:ext cx="1050119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>
              <a:off x="7602289" y="3614338"/>
              <a:ext cx="549490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>
              <a:off x="8195434" y="2966648"/>
              <a:ext cx="0" cy="492288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>
              <a:off x="8061482" y="2977095"/>
              <a:ext cx="133212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>
              <a:off x="5936008" y="2969323"/>
              <a:ext cx="861589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/>
          </p:nvCxnSpPr>
          <p:spPr>
            <a:xfrm>
              <a:off x="5935807" y="2961935"/>
              <a:ext cx="0" cy="21706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/>
          </p:nvCxnSpPr>
          <p:spPr>
            <a:xfrm>
              <a:off x="6222124" y="2977095"/>
              <a:ext cx="0" cy="62266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2" name="Group 301"/>
            <p:cNvGrpSpPr/>
            <p:nvPr/>
          </p:nvGrpSpPr>
          <p:grpSpPr>
            <a:xfrm>
              <a:off x="5794598" y="3181403"/>
              <a:ext cx="189756" cy="476861"/>
              <a:chOff x="7072624" y="381000"/>
              <a:chExt cx="242576" cy="6096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335" name="Rounded Rectangle 334"/>
              <p:cNvSpPr/>
              <p:nvPr/>
            </p:nvSpPr>
            <p:spPr>
              <a:xfrm>
                <a:off x="7072624" y="381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36" name="Rounded Rectangle 335"/>
              <p:cNvSpPr/>
              <p:nvPr/>
            </p:nvSpPr>
            <p:spPr>
              <a:xfrm>
                <a:off x="7072624" y="463794"/>
                <a:ext cx="242576" cy="69606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37" name="Rounded Rectangle 336"/>
              <p:cNvSpPr/>
              <p:nvPr/>
            </p:nvSpPr>
            <p:spPr>
              <a:xfrm>
                <a:off x="7072624" y="533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38" name="Rounded Rectangle 337"/>
              <p:cNvSpPr/>
              <p:nvPr/>
            </p:nvSpPr>
            <p:spPr>
              <a:xfrm>
                <a:off x="7072624" y="6096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39" name="Rounded Rectangle 338"/>
              <p:cNvSpPr/>
              <p:nvPr/>
            </p:nvSpPr>
            <p:spPr>
              <a:xfrm>
                <a:off x="7072624" y="6858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40" name="Rounded Rectangle 339"/>
              <p:cNvSpPr/>
              <p:nvPr/>
            </p:nvSpPr>
            <p:spPr>
              <a:xfrm>
                <a:off x="7072624" y="762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41" name="Rounded Rectangle 340"/>
              <p:cNvSpPr/>
              <p:nvPr/>
            </p:nvSpPr>
            <p:spPr>
              <a:xfrm>
                <a:off x="7072624" y="8382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42" name="Rounded Rectangle 341"/>
              <p:cNvSpPr/>
              <p:nvPr/>
            </p:nvSpPr>
            <p:spPr>
              <a:xfrm>
                <a:off x="7072624" y="914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  <p:grpSp>
          <p:nvGrpSpPr>
            <p:cNvPr id="303" name="Group 302"/>
            <p:cNvGrpSpPr/>
            <p:nvPr/>
          </p:nvGrpSpPr>
          <p:grpSpPr>
            <a:xfrm>
              <a:off x="6082178" y="3598656"/>
              <a:ext cx="189756" cy="476861"/>
              <a:chOff x="7072624" y="381000"/>
              <a:chExt cx="242576" cy="6096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327" name="Rounded Rectangle 326"/>
              <p:cNvSpPr/>
              <p:nvPr/>
            </p:nvSpPr>
            <p:spPr>
              <a:xfrm>
                <a:off x="7072624" y="381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28" name="Rounded Rectangle 327"/>
              <p:cNvSpPr/>
              <p:nvPr/>
            </p:nvSpPr>
            <p:spPr>
              <a:xfrm>
                <a:off x="7072624" y="457200"/>
                <a:ext cx="241794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29" name="Rounded Rectangle 328"/>
              <p:cNvSpPr/>
              <p:nvPr/>
            </p:nvSpPr>
            <p:spPr>
              <a:xfrm>
                <a:off x="7072624" y="533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30" name="Rounded Rectangle 329"/>
              <p:cNvSpPr/>
              <p:nvPr/>
            </p:nvSpPr>
            <p:spPr>
              <a:xfrm>
                <a:off x="7072624" y="6096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31" name="Rounded Rectangle 330"/>
              <p:cNvSpPr/>
              <p:nvPr/>
            </p:nvSpPr>
            <p:spPr>
              <a:xfrm>
                <a:off x="7072624" y="6858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32" name="Rounded Rectangle 331"/>
              <p:cNvSpPr/>
              <p:nvPr/>
            </p:nvSpPr>
            <p:spPr>
              <a:xfrm>
                <a:off x="7072624" y="762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33" name="Rounded Rectangle 332"/>
              <p:cNvSpPr/>
              <p:nvPr/>
            </p:nvSpPr>
            <p:spPr>
              <a:xfrm>
                <a:off x="7072624" y="8382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34" name="Rounded Rectangle 333"/>
              <p:cNvSpPr/>
              <p:nvPr/>
            </p:nvSpPr>
            <p:spPr>
              <a:xfrm>
                <a:off x="7072624" y="914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  <p:grpSp>
          <p:nvGrpSpPr>
            <p:cNvPr id="304" name="Group 303"/>
            <p:cNvGrpSpPr/>
            <p:nvPr/>
          </p:nvGrpSpPr>
          <p:grpSpPr>
            <a:xfrm>
              <a:off x="8161280" y="3458936"/>
              <a:ext cx="189756" cy="476861"/>
              <a:chOff x="7072624" y="381000"/>
              <a:chExt cx="242576" cy="6096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319" name="Rounded Rectangle 318"/>
              <p:cNvSpPr/>
              <p:nvPr/>
            </p:nvSpPr>
            <p:spPr>
              <a:xfrm>
                <a:off x="7072624" y="381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20" name="Rounded Rectangle 319"/>
              <p:cNvSpPr/>
              <p:nvPr/>
            </p:nvSpPr>
            <p:spPr>
              <a:xfrm>
                <a:off x="7072624" y="457200"/>
                <a:ext cx="241795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21" name="Rounded Rectangle 320"/>
              <p:cNvSpPr/>
              <p:nvPr/>
            </p:nvSpPr>
            <p:spPr>
              <a:xfrm>
                <a:off x="7072624" y="533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22" name="Rounded Rectangle 321"/>
              <p:cNvSpPr/>
              <p:nvPr/>
            </p:nvSpPr>
            <p:spPr>
              <a:xfrm>
                <a:off x="7072624" y="6096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23" name="Rounded Rectangle 322"/>
              <p:cNvSpPr/>
              <p:nvPr/>
            </p:nvSpPr>
            <p:spPr>
              <a:xfrm>
                <a:off x="7072624" y="6858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24" name="Rounded Rectangle 323"/>
              <p:cNvSpPr/>
              <p:nvPr/>
            </p:nvSpPr>
            <p:spPr>
              <a:xfrm>
                <a:off x="7072624" y="762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25" name="Rounded Rectangle 324"/>
              <p:cNvSpPr/>
              <p:nvPr/>
            </p:nvSpPr>
            <p:spPr>
              <a:xfrm>
                <a:off x="7072624" y="8382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26" name="Rounded Rectangle 325"/>
              <p:cNvSpPr/>
              <p:nvPr/>
            </p:nvSpPr>
            <p:spPr>
              <a:xfrm>
                <a:off x="7072624" y="914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  <p:cxnSp>
          <p:nvCxnSpPr>
            <p:cNvPr id="305" name="Straight Connector 304"/>
            <p:cNvCxnSpPr/>
            <p:nvPr/>
          </p:nvCxnSpPr>
          <p:spPr>
            <a:xfrm>
              <a:off x="8346710" y="3766856"/>
              <a:ext cx="179492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6" name="Rounded Rectangle 305"/>
            <p:cNvSpPr/>
            <p:nvPr/>
          </p:nvSpPr>
          <p:spPr>
            <a:xfrm>
              <a:off x="6797598" y="2797237"/>
              <a:ext cx="1263885" cy="477504"/>
            </a:xfrm>
            <a:prstGeom prst="roundRect">
              <a:avLst>
                <a:gd name="adj" fmla="val 371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rgbClr val="000000"/>
                  </a:solidFill>
                  <a:latin typeface="+mj-lt"/>
                </a:rPr>
                <a:t>Control Unit</a:t>
              </a:r>
              <a:endParaRPr lang="en-US" sz="500" dirty="0">
                <a:solidFill>
                  <a:srgbClr val="000000"/>
                </a:solidFill>
                <a:latin typeface="+mj-lt"/>
              </a:endParaRPr>
            </a:p>
          </p:txBody>
        </p:sp>
        <p:grpSp>
          <p:nvGrpSpPr>
            <p:cNvPr id="307" name="Group 306"/>
            <p:cNvGrpSpPr/>
            <p:nvPr/>
          </p:nvGrpSpPr>
          <p:grpSpPr>
            <a:xfrm>
              <a:off x="6486459" y="3567268"/>
              <a:ext cx="153143" cy="475441"/>
              <a:chOff x="5638800" y="4267200"/>
              <a:chExt cx="364331" cy="1131096"/>
            </a:xfrm>
          </p:grpSpPr>
          <p:grpSp>
            <p:nvGrpSpPr>
              <p:cNvPr id="311" name="Group 310"/>
              <p:cNvGrpSpPr/>
              <p:nvPr/>
            </p:nvGrpSpPr>
            <p:grpSpPr>
              <a:xfrm>
                <a:off x="5638800" y="4267200"/>
                <a:ext cx="364331" cy="990600"/>
                <a:chOff x="5638800" y="4267200"/>
                <a:chExt cx="364331" cy="1143000"/>
              </a:xfrm>
            </p:grpSpPr>
            <p:cxnSp>
              <p:nvCxnSpPr>
                <p:cNvPr id="316" name="Straight Connector 315"/>
                <p:cNvCxnSpPr/>
                <p:nvPr/>
              </p:nvCxnSpPr>
              <p:spPr>
                <a:xfrm>
                  <a:off x="5638800" y="4267200"/>
                  <a:ext cx="0" cy="1143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Connector 316"/>
                <p:cNvCxnSpPr/>
                <p:nvPr/>
              </p:nvCxnSpPr>
              <p:spPr>
                <a:xfrm>
                  <a:off x="5998658" y="4465637"/>
                  <a:ext cx="0" cy="75453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Connector 317"/>
                <p:cNvCxnSpPr/>
                <p:nvPr/>
              </p:nvCxnSpPr>
              <p:spPr>
                <a:xfrm>
                  <a:off x="5643563" y="4279106"/>
                  <a:ext cx="359568" cy="19526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2" name="Group 311"/>
              <p:cNvGrpSpPr/>
              <p:nvPr/>
            </p:nvGrpSpPr>
            <p:grpSpPr>
              <a:xfrm rot="10800000" flipH="1">
                <a:off x="5638800" y="4407696"/>
                <a:ext cx="364331" cy="990600"/>
                <a:chOff x="5638800" y="4267200"/>
                <a:chExt cx="364331" cy="1143000"/>
              </a:xfrm>
            </p:grpSpPr>
            <p:cxnSp>
              <p:nvCxnSpPr>
                <p:cNvPr id="313" name="Straight Connector 312"/>
                <p:cNvCxnSpPr/>
                <p:nvPr/>
              </p:nvCxnSpPr>
              <p:spPr>
                <a:xfrm>
                  <a:off x="5638800" y="4267200"/>
                  <a:ext cx="0" cy="1143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Straight Connector 313"/>
                <p:cNvCxnSpPr/>
                <p:nvPr/>
              </p:nvCxnSpPr>
              <p:spPr>
                <a:xfrm>
                  <a:off x="5998658" y="4465637"/>
                  <a:ext cx="0" cy="75453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/>
                <p:cNvCxnSpPr/>
                <p:nvPr/>
              </p:nvCxnSpPr>
              <p:spPr>
                <a:xfrm>
                  <a:off x="5643563" y="4279106"/>
                  <a:ext cx="359568" cy="19526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08" name="Straight Connector 307"/>
            <p:cNvCxnSpPr/>
            <p:nvPr/>
          </p:nvCxnSpPr>
          <p:spPr>
            <a:xfrm flipV="1">
              <a:off x="6581889" y="2966224"/>
              <a:ext cx="0" cy="643054"/>
            </a:xfrm>
            <a:prstGeom prst="line">
              <a:avLst/>
            </a:prstGeom>
            <a:ln w="3175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>
              <a:off x="6645353" y="3801947"/>
              <a:ext cx="166777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>
              <a:off x="6348622" y="3712019"/>
              <a:ext cx="135704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3" name="Group 342"/>
          <p:cNvGrpSpPr/>
          <p:nvPr/>
        </p:nvGrpSpPr>
        <p:grpSpPr>
          <a:xfrm>
            <a:off x="7040997" y="3861797"/>
            <a:ext cx="1209687" cy="668844"/>
            <a:chOff x="5428034" y="2627512"/>
            <a:chExt cx="3323317" cy="1837483"/>
          </a:xfrm>
        </p:grpSpPr>
        <p:sp>
          <p:nvSpPr>
            <p:cNvPr id="344" name="Rounded Rectangle 343"/>
            <p:cNvSpPr/>
            <p:nvPr/>
          </p:nvSpPr>
          <p:spPr>
            <a:xfrm>
              <a:off x="5428034" y="2627512"/>
              <a:ext cx="3323317" cy="1837483"/>
            </a:xfrm>
            <a:prstGeom prst="roundRect">
              <a:avLst>
                <a:gd name="adj" fmla="val 3717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" dirty="0">
                <a:solidFill>
                  <a:srgbClr val="000000"/>
                </a:solidFill>
                <a:latin typeface="+mj-lt"/>
              </a:endParaRPr>
            </a:p>
          </p:txBody>
        </p:sp>
        <p:cxnSp>
          <p:nvCxnSpPr>
            <p:cNvPr id="345" name="Straight Connector 344"/>
            <p:cNvCxnSpPr/>
            <p:nvPr/>
          </p:nvCxnSpPr>
          <p:spPr>
            <a:xfrm>
              <a:off x="5981120" y="3402391"/>
              <a:ext cx="819508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/>
            <p:cNvCxnSpPr/>
            <p:nvPr/>
          </p:nvCxnSpPr>
          <p:spPr>
            <a:xfrm>
              <a:off x="6272820" y="3881200"/>
              <a:ext cx="211506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/>
            <p:cNvCxnSpPr/>
            <p:nvPr/>
          </p:nvCxnSpPr>
          <p:spPr>
            <a:xfrm>
              <a:off x="8521148" y="3758500"/>
              <a:ext cx="0" cy="473032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8" name="Oval 347"/>
            <p:cNvSpPr/>
            <p:nvPr/>
          </p:nvSpPr>
          <p:spPr bwMode="auto">
            <a:xfrm>
              <a:off x="6876442" y="3463678"/>
              <a:ext cx="282684" cy="29095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lnSpc>
                  <a:spcPts val="1700"/>
                </a:lnSpc>
                <a:defRPr/>
              </a:pPr>
              <a:r>
                <a:rPr lang="en-US" sz="4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x</a:t>
              </a:r>
              <a:endParaRPr lang="en-US" sz="4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49" name="Rounded Rectangle 348"/>
            <p:cNvSpPr/>
            <p:nvPr/>
          </p:nvSpPr>
          <p:spPr bwMode="auto">
            <a:xfrm>
              <a:off x="7344910" y="3480597"/>
              <a:ext cx="249805" cy="257113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5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+</a:t>
              </a:r>
              <a:endParaRPr lang="en-US" sz="5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350" name="Straight Connector 349"/>
            <p:cNvCxnSpPr/>
            <p:nvPr/>
          </p:nvCxnSpPr>
          <p:spPr>
            <a:xfrm>
              <a:off x="7474051" y="3754629"/>
              <a:ext cx="0" cy="482374"/>
            </a:xfrm>
            <a:prstGeom prst="line">
              <a:avLst/>
            </a:prstGeom>
            <a:ln w="3175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>
              <a:endCxn id="348" idx="1"/>
            </p:cNvCxnSpPr>
            <p:nvPr/>
          </p:nvCxnSpPr>
          <p:spPr>
            <a:xfrm>
              <a:off x="6794671" y="3397405"/>
              <a:ext cx="123169" cy="10888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/>
            <p:cNvCxnSpPr>
              <a:endCxn id="348" idx="3"/>
            </p:cNvCxnSpPr>
            <p:nvPr/>
          </p:nvCxnSpPr>
          <p:spPr>
            <a:xfrm flipV="1">
              <a:off x="6806174" y="3712019"/>
              <a:ext cx="111666" cy="8850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/>
            <p:cNvCxnSpPr>
              <a:endCxn id="349" idx="1"/>
            </p:cNvCxnSpPr>
            <p:nvPr/>
          </p:nvCxnSpPr>
          <p:spPr>
            <a:xfrm>
              <a:off x="7159128" y="3609154"/>
              <a:ext cx="185783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/>
            <p:nvPr/>
          </p:nvCxnSpPr>
          <p:spPr>
            <a:xfrm>
              <a:off x="7476083" y="4232610"/>
              <a:ext cx="1050119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/>
            <p:nvPr/>
          </p:nvCxnSpPr>
          <p:spPr>
            <a:xfrm>
              <a:off x="7602289" y="3614338"/>
              <a:ext cx="549490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/>
            <p:nvPr/>
          </p:nvCxnSpPr>
          <p:spPr>
            <a:xfrm>
              <a:off x="8195434" y="2966648"/>
              <a:ext cx="0" cy="492288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/>
            <p:nvPr/>
          </p:nvCxnSpPr>
          <p:spPr>
            <a:xfrm>
              <a:off x="8061482" y="2977095"/>
              <a:ext cx="133212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/>
            <p:nvPr/>
          </p:nvCxnSpPr>
          <p:spPr>
            <a:xfrm>
              <a:off x="5936008" y="2969323"/>
              <a:ext cx="861589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/>
            <p:cNvCxnSpPr/>
            <p:nvPr/>
          </p:nvCxnSpPr>
          <p:spPr>
            <a:xfrm>
              <a:off x="5935807" y="2961935"/>
              <a:ext cx="0" cy="21706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/>
            <p:cNvCxnSpPr/>
            <p:nvPr/>
          </p:nvCxnSpPr>
          <p:spPr>
            <a:xfrm>
              <a:off x="6222124" y="2977095"/>
              <a:ext cx="0" cy="62266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1" name="Group 360"/>
            <p:cNvGrpSpPr/>
            <p:nvPr/>
          </p:nvGrpSpPr>
          <p:grpSpPr>
            <a:xfrm>
              <a:off x="5794598" y="3181403"/>
              <a:ext cx="189756" cy="476861"/>
              <a:chOff x="7072624" y="381000"/>
              <a:chExt cx="242576" cy="6096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394" name="Rounded Rectangle 393"/>
              <p:cNvSpPr/>
              <p:nvPr/>
            </p:nvSpPr>
            <p:spPr>
              <a:xfrm>
                <a:off x="7072624" y="381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95" name="Rounded Rectangle 394"/>
              <p:cNvSpPr/>
              <p:nvPr/>
            </p:nvSpPr>
            <p:spPr>
              <a:xfrm>
                <a:off x="7072624" y="463794"/>
                <a:ext cx="242576" cy="69606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96" name="Rounded Rectangle 395"/>
              <p:cNvSpPr/>
              <p:nvPr/>
            </p:nvSpPr>
            <p:spPr>
              <a:xfrm>
                <a:off x="7072624" y="533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97" name="Rounded Rectangle 396"/>
              <p:cNvSpPr/>
              <p:nvPr/>
            </p:nvSpPr>
            <p:spPr>
              <a:xfrm>
                <a:off x="7072624" y="6096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98" name="Rounded Rectangle 397"/>
              <p:cNvSpPr/>
              <p:nvPr/>
            </p:nvSpPr>
            <p:spPr>
              <a:xfrm>
                <a:off x="7072624" y="6858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99" name="Rounded Rectangle 398"/>
              <p:cNvSpPr/>
              <p:nvPr/>
            </p:nvSpPr>
            <p:spPr>
              <a:xfrm>
                <a:off x="7072624" y="762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00" name="Rounded Rectangle 399"/>
              <p:cNvSpPr/>
              <p:nvPr/>
            </p:nvSpPr>
            <p:spPr>
              <a:xfrm>
                <a:off x="7072624" y="8382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01" name="Rounded Rectangle 400"/>
              <p:cNvSpPr/>
              <p:nvPr/>
            </p:nvSpPr>
            <p:spPr>
              <a:xfrm>
                <a:off x="7072624" y="914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  <p:grpSp>
          <p:nvGrpSpPr>
            <p:cNvPr id="362" name="Group 361"/>
            <p:cNvGrpSpPr/>
            <p:nvPr/>
          </p:nvGrpSpPr>
          <p:grpSpPr>
            <a:xfrm>
              <a:off x="6082178" y="3598656"/>
              <a:ext cx="189756" cy="476861"/>
              <a:chOff x="7072624" y="381000"/>
              <a:chExt cx="242576" cy="6096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386" name="Rounded Rectangle 385"/>
              <p:cNvSpPr/>
              <p:nvPr/>
            </p:nvSpPr>
            <p:spPr>
              <a:xfrm>
                <a:off x="7072624" y="381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87" name="Rounded Rectangle 386"/>
              <p:cNvSpPr/>
              <p:nvPr/>
            </p:nvSpPr>
            <p:spPr>
              <a:xfrm>
                <a:off x="7072624" y="457200"/>
                <a:ext cx="241794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88" name="Rounded Rectangle 387"/>
              <p:cNvSpPr/>
              <p:nvPr/>
            </p:nvSpPr>
            <p:spPr>
              <a:xfrm>
                <a:off x="7072624" y="533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89" name="Rounded Rectangle 388"/>
              <p:cNvSpPr/>
              <p:nvPr/>
            </p:nvSpPr>
            <p:spPr>
              <a:xfrm>
                <a:off x="7072624" y="6096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90" name="Rounded Rectangle 389"/>
              <p:cNvSpPr/>
              <p:nvPr/>
            </p:nvSpPr>
            <p:spPr>
              <a:xfrm>
                <a:off x="7072624" y="6858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91" name="Rounded Rectangle 390"/>
              <p:cNvSpPr/>
              <p:nvPr/>
            </p:nvSpPr>
            <p:spPr>
              <a:xfrm>
                <a:off x="7072624" y="762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92" name="Rounded Rectangle 391"/>
              <p:cNvSpPr/>
              <p:nvPr/>
            </p:nvSpPr>
            <p:spPr>
              <a:xfrm>
                <a:off x="7072624" y="8382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93" name="Rounded Rectangle 392"/>
              <p:cNvSpPr/>
              <p:nvPr/>
            </p:nvSpPr>
            <p:spPr>
              <a:xfrm>
                <a:off x="7072624" y="914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  <p:grpSp>
          <p:nvGrpSpPr>
            <p:cNvPr id="363" name="Group 362"/>
            <p:cNvGrpSpPr/>
            <p:nvPr/>
          </p:nvGrpSpPr>
          <p:grpSpPr>
            <a:xfrm>
              <a:off x="8161280" y="3458936"/>
              <a:ext cx="189756" cy="476861"/>
              <a:chOff x="7072624" y="381000"/>
              <a:chExt cx="242576" cy="6096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378" name="Rounded Rectangle 377"/>
              <p:cNvSpPr/>
              <p:nvPr/>
            </p:nvSpPr>
            <p:spPr>
              <a:xfrm>
                <a:off x="7072624" y="381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79" name="Rounded Rectangle 378"/>
              <p:cNvSpPr/>
              <p:nvPr/>
            </p:nvSpPr>
            <p:spPr>
              <a:xfrm>
                <a:off x="7072624" y="457200"/>
                <a:ext cx="241795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80" name="Rounded Rectangle 379"/>
              <p:cNvSpPr/>
              <p:nvPr/>
            </p:nvSpPr>
            <p:spPr>
              <a:xfrm>
                <a:off x="7072624" y="533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81" name="Rounded Rectangle 380"/>
              <p:cNvSpPr/>
              <p:nvPr/>
            </p:nvSpPr>
            <p:spPr>
              <a:xfrm>
                <a:off x="7072624" y="6096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82" name="Rounded Rectangle 381"/>
              <p:cNvSpPr/>
              <p:nvPr/>
            </p:nvSpPr>
            <p:spPr>
              <a:xfrm>
                <a:off x="7072624" y="6858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83" name="Rounded Rectangle 382"/>
              <p:cNvSpPr/>
              <p:nvPr/>
            </p:nvSpPr>
            <p:spPr>
              <a:xfrm>
                <a:off x="7072624" y="762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84" name="Rounded Rectangle 383"/>
              <p:cNvSpPr/>
              <p:nvPr/>
            </p:nvSpPr>
            <p:spPr>
              <a:xfrm>
                <a:off x="7072624" y="8382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85" name="Rounded Rectangle 384"/>
              <p:cNvSpPr/>
              <p:nvPr/>
            </p:nvSpPr>
            <p:spPr>
              <a:xfrm>
                <a:off x="7072624" y="914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  <p:cxnSp>
          <p:nvCxnSpPr>
            <p:cNvPr id="364" name="Straight Connector 363"/>
            <p:cNvCxnSpPr/>
            <p:nvPr/>
          </p:nvCxnSpPr>
          <p:spPr>
            <a:xfrm>
              <a:off x="8346710" y="3766856"/>
              <a:ext cx="179492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5" name="Rounded Rectangle 364"/>
            <p:cNvSpPr/>
            <p:nvPr/>
          </p:nvSpPr>
          <p:spPr>
            <a:xfrm>
              <a:off x="6797598" y="2797237"/>
              <a:ext cx="1263885" cy="477504"/>
            </a:xfrm>
            <a:prstGeom prst="roundRect">
              <a:avLst>
                <a:gd name="adj" fmla="val 371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rgbClr val="000000"/>
                  </a:solidFill>
                  <a:latin typeface="+mj-lt"/>
                </a:rPr>
                <a:t>Control Unit</a:t>
              </a:r>
              <a:endParaRPr lang="en-US" sz="500" dirty="0">
                <a:solidFill>
                  <a:srgbClr val="000000"/>
                </a:solidFill>
                <a:latin typeface="+mj-lt"/>
              </a:endParaRPr>
            </a:p>
          </p:txBody>
        </p:sp>
        <p:grpSp>
          <p:nvGrpSpPr>
            <p:cNvPr id="366" name="Group 365"/>
            <p:cNvGrpSpPr/>
            <p:nvPr/>
          </p:nvGrpSpPr>
          <p:grpSpPr>
            <a:xfrm>
              <a:off x="6486459" y="3567268"/>
              <a:ext cx="153143" cy="475441"/>
              <a:chOff x="5638800" y="4267200"/>
              <a:chExt cx="364331" cy="1131096"/>
            </a:xfrm>
          </p:grpSpPr>
          <p:grpSp>
            <p:nvGrpSpPr>
              <p:cNvPr id="370" name="Group 369"/>
              <p:cNvGrpSpPr/>
              <p:nvPr/>
            </p:nvGrpSpPr>
            <p:grpSpPr>
              <a:xfrm>
                <a:off x="5638800" y="4267200"/>
                <a:ext cx="364331" cy="990600"/>
                <a:chOff x="5638800" y="4267200"/>
                <a:chExt cx="364331" cy="1143000"/>
              </a:xfrm>
            </p:grpSpPr>
            <p:cxnSp>
              <p:nvCxnSpPr>
                <p:cNvPr id="375" name="Straight Connector 374"/>
                <p:cNvCxnSpPr/>
                <p:nvPr/>
              </p:nvCxnSpPr>
              <p:spPr>
                <a:xfrm>
                  <a:off x="5638800" y="4267200"/>
                  <a:ext cx="0" cy="1143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6" name="Straight Connector 375"/>
                <p:cNvCxnSpPr/>
                <p:nvPr/>
              </p:nvCxnSpPr>
              <p:spPr>
                <a:xfrm>
                  <a:off x="5998658" y="4465637"/>
                  <a:ext cx="0" cy="75453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>
                  <a:off x="5643563" y="4279106"/>
                  <a:ext cx="359568" cy="19526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1" name="Group 370"/>
              <p:cNvGrpSpPr/>
              <p:nvPr/>
            </p:nvGrpSpPr>
            <p:grpSpPr>
              <a:xfrm rot="10800000" flipH="1">
                <a:off x="5638800" y="4407696"/>
                <a:ext cx="364331" cy="990600"/>
                <a:chOff x="5638800" y="4267200"/>
                <a:chExt cx="364331" cy="1143000"/>
              </a:xfrm>
            </p:grpSpPr>
            <p:cxnSp>
              <p:nvCxnSpPr>
                <p:cNvPr id="372" name="Straight Connector 371"/>
                <p:cNvCxnSpPr/>
                <p:nvPr/>
              </p:nvCxnSpPr>
              <p:spPr>
                <a:xfrm>
                  <a:off x="5638800" y="4267200"/>
                  <a:ext cx="0" cy="1143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/>
                <p:cNvCxnSpPr/>
                <p:nvPr/>
              </p:nvCxnSpPr>
              <p:spPr>
                <a:xfrm>
                  <a:off x="5998658" y="4465637"/>
                  <a:ext cx="0" cy="75453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Straight Connector 373"/>
                <p:cNvCxnSpPr/>
                <p:nvPr/>
              </p:nvCxnSpPr>
              <p:spPr>
                <a:xfrm>
                  <a:off x="5643563" y="4279106"/>
                  <a:ext cx="359568" cy="19526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67" name="Straight Connector 366"/>
            <p:cNvCxnSpPr/>
            <p:nvPr/>
          </p:nvCxnSpPr>
          <p:spPr>
            <a:xfrm flipV="1">
              <a:off x="6581889" y="2966224"/>
              <a:ext cx="0" cy="643054"/>
            </a:xfrm>
            <a:prstGeom prst="line">
              <a:avLst/>
            </a:prstGeom>
            <a:ln w="3175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Connector 367"/>
            <p:cNvCxnSpPr/>
            <p:nvPr/>
          </p:nvCxnSpPr>
          <p:spPr>
            <a:xfrm>
              <a:off x="6645353" y="3801947"/>
              <a:ext cx="166777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/>
            <p:cNvCxnSpPr/>
            <p:nvPr/>
          </p:nvCxnSpPr>
          <p:spPr>
            <a:xfrm>
              <a:off x="6348622" y="3712019"/>
              <a:ext cx="135704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2" name="Group 401"/>
          <p:cNvGrpSpPr/>
          <p:nvPr/>
        </p:nvGrpSpPr>
        <p:grpSpPr>
          <a:xfrm>
            <a:off x="7107684" y="3921041"/>
            <a:ext cx="1209687" cy="668844"/>
            <a:chOff x="5428034" y="2627512"/>
            <a:chExt cx="3323317" cy="1837483"/>
          </a:xfrm>
        </p:grpSpPr>
        <p:sp>
          <p:nvSpPr>
            <p:cNvPr id="403" name="Rounded Rectangle 402"/>
            <p:cNvSpPr/>
            <p:nvPr/>
          </p:nvSpPr>
          <p:spPr>
            <a:xfrm>
              <a:off x="5428034" y="2627512"/>
              <a:ext cx="3323317" cy="1837483"/>
            </a:xfrm>
            <a:prstGeom prst="roundRect">
              <a:avLst>
                <a:gd name="adj" fmla="val 3717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" dirty="0">
                <a:solidFill>
                  <a:srgbClr val="000000"/>
                </a:solidFill>
                <a:latin typeface="+mj-lt"/>
              </a:endParaRPr>
            </a:p>
          </p:txBody>
        </p:sp>
        <p:cxnSp>
          <p:nvCxnSpPr>
            <p:cNvPr id="404" name="Straight Connector 403"/>
            <p:cNvCxnSpPr/>
            <p:nvPr/>
          </p:nvCxnSpPr>
          <p:spPr>
            <a:xfrm>
              <a:off x="5981120" y="3402391"/>
              <a:ext cx="819508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Connector 404"/>
            <p:cNvCxnSpPr/>
            <p:nvPr/>
          </p:nvCxnSpPr>
          <p:spPr>
            <a:xfrm>
              <a:off x="6272820" y="3881200"/>
              <a:ext cx="211506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/>
            <p:cNvCxnSpPr/>
            <p:nvPr/>
          </p:nvCxnSpPr>
          <p:spPr>
            <a:xfrm>
              <a:off x="8521148" y="3758500"/>
              <a:ext cx="0" cy="473032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7" name="Oval 406"/>
            <p:cNvSpPr/>
            <p:nvPr/>
          </p:nvSpPr>
          <p:spPr bwMode="auto">
            <a:xfrm>
              <a:off x="6876442" y="3463678"/>
              <a:ext cx="282684" cy="29095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lnSpc>
                  <a:spcPts val="1700"/>
                </a:lnSpc>
                <a:defRPr/>
              </a:pPr>
              <a:r>
                <a:rPr lang="en-US" sz="4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x</a:t>
              </a:r>
              <a:endParaRPr lang="en-US" sz="4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08" name="Rounded Rectangle 407"/>
            <p:cNvSpPr/>
            <p:nvPr/>
          </p:nvSpPr>
          <p:spPr bwMode="auto">
            <a:xfrm>
              <a:off x="7344910" y="3480597"/>
              <a:ext cx="249805" cy="257113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500" b="1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+</a:t>
              </a:r>
              <a:endParaRPr lang="en-US" sz="5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409" name="Straight Connector 408"/>
            <p:cNvCxnSpPr/>
            <p:nvPr/>
          </p:nvCxnSpPr>
          <p:spPr>
            <a:xfrm>
              <a:off x="7474051" y="3754629"/>
              <a:ext cx="0" cy="482374"/>
            </a:xfrm>
            <a:prstGeom prst="line">
              <a:avLst/>
            </a:prstGeom>
            <a:ln w="3175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Connector 409"/>
            <p:cNvCxnSpPr>
              <a:endCxn id="407" idx="1"/>
            </p:cNvCxnSpPr>
            <p:nvPr/>
          </p:nvCxnSpPr>
          <p:spPr>
            <a:xfrm>
              <a:off x="6794671" y="3397405"/>
              <a:ext cx="123169" cy="10888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>
              <a:endCxn id="407" idx="3"/>
            </p:cNvCxnSpPr>
            <p:nvPr/>
          </p:nvCxnSpPr>
          <p:spPr>
            <a:xfrm flipV="1">
              <a:off x="6806174" y="3712019"/>
              <a:ext cx="111666" cy="8850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/>
            <p:cNvCxnSpPr>
              <a:endCxn id="408" idx="1"/>
            </p:cNvCxnSpPr>
            <p:nvPr/>
          </p:nvCxnSpPr>
          <p:spPr>
            <a:xfrm>
              <a:off x="7159128" y="3609154"/>
              <a:ext cx="185783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Connector 412"/>
            <p:cNvCxnSpPr/>
            <p:nvPr/>
          </p:nvCxnSpPr>
          <p:spPr>
            <a:xfrm>
              <a:off x="7476083" y="4232610"/>
              <a:ext cx="1050119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Connector 413"/>
            <p:cNvCxnSpPr/>
            <p:nvPr/>
          </p:nvCxnSpPr>
          <p:spPr>
            <a:xfrm>
              <a:off x="7602289" y="3614338"/>
              <a:ext cx="549490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/>
            <p:cNvCxnSpPr/>
            <p:nvPr/>
          </p:nvCxnSpPr>
          <p:spPr>
            <a:xfrm>
              <a:off x="8195434" y="2966648"/>
              <a:ext cx="0" cy="492288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/>
            <p:cNvCxnSpPr/>
            <p:nvPr/>
          </p:nvCxnSpPr>
          <p:spPr>
            <a:xfrm>
              <a:off x="8061482" y="2977095"/>
              <a:ext cx="133212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/>
            <p:nvPr/>
          </p:nvCxnSpPr>
          <p:spPr>
            <a:xfrm>
              <a:off x="5936008" y="2969323"/>
              <a:ext cx="861589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/>
            <p:cNvCxnSpPr/>
            <p:nvPr/>
          </p:nvCxnSpPr>
          <p:spPr>
            <a:xfrm>
              <a:off x="5935807" y="2961935"/>
              <a:ext cx="0" cy="21706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/>
            <p:nvPr/>
          </p:nvCxnSpPr>
          <p:spPr>
            <a:xfrm>
              <a:off x="6222124" y="2977095"/>
              <a:ext cx="0" cy="62266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0" name="Group 419"/>
            <p:cNvGrpSpPr/>
            <p:nvPr/>
          </p:nvGrpSpPr>
          <p:grpSpPr>
            <a:xfrm>
              <a:off x="5794598" y="3181403"/>
              <a:ext cx="189756" cy="476861"/>
              <a:chOff x="7072624" y="381000"/>
              <a:chExt cx="242576" cy="6096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453" name="Rounded Rectangle 452"/>
              <p:cNvSpPr/>
              <p:nvPr/>
            </p:nvSpPr>
            <p:spPr>
              <a:xfrm>
                <a:off x="7072624" y="381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54" name="Rounded Rectangle 453"/>
              <p:cNvSpPr/>
              <p:nvPr/>
            </p:nvSpPr>
            <p:spPr>
              <a:xfrm>
                <a:off x="7072624" y="463794"/>
                <a:ext cx="242576" cy="69606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55" name="Rounded Rectangle 454"/>
              <p:cNvSpPr/>
              <p:nvPr/>
            </p:nvSpPr>
            <p:spPr>
              <a:xfrm>
                <a:off x="7072624" y="533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56" name="Rounded Rectangle 455"/>
              <p:cNvSpPr/>
              <p:nvPr/>
            </p:nvSpPr>
            <p:spPr>
              <a:xfrm>
                <a:off x="7072624" y="6096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57" name="Rounded Rectangle 456"/>
              <p:cNvSpPr/>
              <p:nvPr/>
            </p:nvSpPr>
            <p:spPr>
              <a:xfrm>
                <a:off x="7072624" y="6858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58" name="Rounded Rectangle 457"/>
              <p:cNvSpPr/>
              <p:nvPr/>
            </p:nvSpPr>
            <p:spPr>
              <a:xfrm>
                <a:off x="7072624" y="762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59" name="Rounded Rectangle 458"/>
              <p:cNvSpPr/>
              <p:nvPr/>
            </p:nvSpPr>
            <p:spPr>
              <a:xfrm>
                <a:off x="7072624" y="8382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60" name="Rounded Rectangle 459"/>
              <p:cNvSpPr/>
              <p:nvPr/>
            </p:nvSpPr>
            <p:spPr>
              <a:xfrm>
                <a:off x="7072624" y="914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  <p:grpSp>
          <p:nvGrpSpPr>
            <p:cNvPr id="421" name="Group 420"/>
            <p:cNvGrpSpPr/>
            <p:nvPr/>
          </p:nvGrpSpPr>
          <p:grpSpPr>
            <a:xfrm>
              <a:off x="6082178" y="3598656"/>
              <a:ext cx="189756" cy="476861"/>
              <a:chOff x="7072624" y="381000"/>
              <a:chExt cx="242576" cy="6096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445" name="Rounded Rectangle 444"/>
              <p:cNvSpPr/>
              <p:nvPr/>
            </p:nvSpPr>
            <p:spPr>
              <a:xfrm>
                <a:off x="7072624" y="381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46" name="Rounded Rectangle 445"/>
              <p:cNvSpPr/>
              <p:nvPr/>
            </p:nvSpPr>
            <p:spPr>
              <a:xfrm>
                <a:off x="7072624" y="457200"/>
                <a:ext cx="241794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47" name="Rounded Rectangle 446"/>
              <p:cNvSpPr/>
              <p:nvPr/>
            </p:nvSpPr>
            <p:spPr>
              <a:xfrm>
                <a:off x="7072624" y="533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48" name="Rounded Rectangle 447"/>
              <p:cNvSpPr/>
              <p:nvPr/>
            </p:nvSpPr>
            <p:spPr>
              <a:xfrm>
                <a:off x="7072624" y="6096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49" name="Rounded Rectangle 448"/>
              <p:cNvSpPr/>
              <p:nvPr/>
            </p:nvSpPr>
            <p:spPr>
              <a:xfrm>
                <a:off x="7072624" y="6858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50" name="Rounded Rectangle 449"/>
              <p:cNvSpPr/>
              <p:nvPr/>
            </p:nvSpPr>
            <p:spPr>
              <a:xfrm>
                <a:off x="7072624" y="762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51" name="Rounded Rectangle 450"/>
              <p:cNvSpPr/>
              <p:nvPr/>
            </p:nvSpPr>
            <p:spPr>
              <a:xfrm>
                <a:off x="7072624" y="8382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52" name="Rounded Rectangle 451"/>
              <p:cNvSpPr/>
              <p:nvPr/>
            </p:nvSpPr>
            <p:spPr>
              <a:xfrm>
                <a:off x="7072624" y="914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  <p:grpSp>
          <p:nvGrpSpPr>
            <p:cNvPr id="422" name="Group 421"/>
            <p:cNvGrpSpPr/>
            <p:nvPr/>
          </p:nvGrpSpPr>
          <p:grpSpPr>
            <a:xfrm>
              <a:off x="8161280" y="3458936"/>
              <a:ext cx="189756" cy="476861"/>
              <a:chOff x="7072624" y="381000"/>
              <a:chExt cx="242576" cy="6096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437" name="Rounded Rectangle 436"/>
              <p:cNvSpPr/>
              <p:nvPr/>
            </p:nvSpPr>
            <p:spPr>
              <a:xfrm>
                <a:off x="7072624" y="381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38" name="Rounded Rectangle 437"/>
              <p:cNvSpPr/>
              <p:nvPr/>
            </p:nvSpPr>
            <p:spPr>
              <a:xfrm>
                <a:off x="7072624" y="457200"/>
                <a:ext cx="241795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39" name="Rounded Rectangle 438"/>
              <p:cNvSpPr/>
              <p:nvPr/>
            </p:nvSpPr>
            <p:spPr>
              <a:xfrm>
                <a:off x="7072624" y="533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40" name="Rounded Rectangle 439"/>
              <p:cNvSpPr/>
              <p:nvPr/>
            </p:nvSpPr>
            <p:spPr>
              <a:xfrm>
                <a:off x="7072624" y="6096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41" name="Rounded Rectangle 440"/>
              <p:cNvSpPr/>
              <p:nvPr/>
            </p:nvSpPr>
            <p:spPr>
              <a:xfrm>
                <a:off x="7072624" y="6858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42" name="Rounded Rectangle 441"/>
              <p:cNvSpPr/>
              <p:nvPr/>
            </p:nvSpPr>
            <p:spPr>
              <a:xfrm>
                <a:off x="7072624" y="762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43" name="Rounded Rectangle 442"/>
              <p:cNvSpPr/>
              <p:nvPr/>
            </p:nvSpPr>
            <p:spPr>
              <a:xfrm>
                <a:off x="7072624" y="8382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44" name="Rounded Rectangle 443"/>
              <p:cNvSpPr/>
              <p:nvPr/>
            </p:nvSpPr>
            <p:spPr>
              <a:xfrm>
                <a:off x="7072624" y="914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  <p:cxnSp>
          <p:nvCxnSpPr>
            <p:cNvPr id="423" name="Straight Connector 422"/>
            <p:cNvCxnSpPr/>
            <p:nvPr/>
          </p:nvCxnSpPr>
          <p:spPr>
            <a:xfrm>
              <a:off x="8346710" y="3766856"/>
              <a:ext cx="179492" cy="0"/>
            </a:xfrm>
            <a:prstGeom prst="line">
              <a:avLst/>
            </a:prstGeom>
            <a:ln w="317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4" name="Rounded Rectangle 423"/>
            <p:cNvSpPr/>
            <p:nvPr/>
          </p:nvSpPr>
          <p:spPr>
            <a:xfrm>
              <a:off x="6797598" y="2797237"/>
              <a:ext cx="1263885" cy="477504"/>
            </a:xfrm>
            <a:prstGeom prst="roundRect">
              <a:avLst>
                <a:gd name="adj" fmla="val 371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>
                  <a:solidFill>
                    <a:srgbClr val="000000"/>
                  </a:solidFill>
                  <a:latin typeface="+mj-lt"/>
                </a:rPr>
                <a:t>Control Unit</a:t>
              </a:r>
              <a:endParaRPr lang="en-US" sz="500" dirty="0">
                <a:solidFill>
                  <a:srgbClr val="000000"/>
                </a:solidFill>
                <a:latin typeface="+mj-lt"/>
              </a:endParaRPr>
            </a:p>
          </p:txBody>
        </p:sp>
        <p:grpSp>
          <p:nvGrpSpPr>
            <p:cNvPr id="425" name="Group 424"/>
            <p:cNvGrpSpPr/>
            <p:nvPr/>
          </p:nvGrpSpPr>
          <p:grpSpPr>
            <a:xfrm>
              <a:off x="6486459" y="3567268"/>
              <a:ext cx="153143" cy="475441"/>
              <a:chOff x="5638800" y="4267200"/>
              <a:chExt cx="364331" cy="1131096"/>
            </a:xfrm>
          </p:grpSpPr>
          <p:grpSp>
            <p:nvGrpSpPr>
              <p:cNvPr id="429" name="Group 428"/>
              <p:cNvGrpSpPr/>
              <p:nvPr/>
            </p:nvGrpSpPr>
            <p:grpSpPr>
              <a:xfrm>
                <a:off x="5638800" y="4267200"/>
                <a:ext cx="364331" cy="990600"/>
                <a:chOff x="5638800" y="4267200"/>
                <a:chExt cx="364331" cy="1143000"/>
              </a:xfrm>
            </p:grpSpPr>
            <p:cxnSp>
              <p:nvCxnSpPr>
                <p:cNvPr id="434" name="Straight Connector 433"/>
                <p:cNvCxnSpPr/>
                <p:nvPr/>
              </p:nvCxnSpPr>
              <p:spPr>
                <a:xfrm>
                  <a:off x="5638800" y="4267200"/>
                  <a:ext cx="0" cy="1143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5" name="Straight Connector 434"/>
                <p:cNvCxnSpPr/>
                <p:nvPr/>
              </p:nvCxnSpPr>
              <p:spPr>
                <a:xfrm>
                  <a:off x="5998658" y="4465637"/>
                  <a:ext cx="0" cy="75453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6" name="Straight Connector 435"/>
                <p:cNvCxnSpPr/>
                <p:nvPr/>
              </p:nvCxnSpPr>
              <p:spPr>
                <a:xfrm>
                  <a:off x="5643563" y="4279106"/>
                  <a:ext cx="359568" cy="19526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0" name="Group 429"/>
              <p:cNvGrpSpPr/>
              <p:nvPr/>
            </p:nvGrpSpPr>
            <p:grpSpPr>
              <a:xfrm rot="10800000" flipH="1">
                <a:off x="5638800" y="4407696"/>
                <a:ext cx="364331" cy="990600"/>
                <a:chOff x="5638800" y="4267200"/>
                <a:chExt cx="364331" cy="1143000"/>
              </a:xfrm>
            </p:grpSpPr>
            <p:cxnSp>
              <p:nvCxnSpPr>
                <p:cNvPr id="431" name="Straight Connector 430"/>
                <p:cNvCxnSpPr/>
                <p:nvPr/>
              </p:nvCxnSpPr>
              <p:spPr>
                <a:xfrm>
                  <a:off x="5638800" y="4267200"/>
                  <a:ext cx="0" cy="1143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2" name="Straight Connector 431"/>
                <p:cNvCxnSpPr/>
                <p:nvPr/>
              </p:nvCxnSpPr>
              <p:spPr>
                <a:xfrm>
                  <a:off x="5998658" y="4465637"/>
                  <a:ext cx="0" cy="75453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3" name="Straight Connector 432"/>
                <p:cNvCxnSpPr/>
                <p:nvPr/>
              </p:nvCxnSpPr>
              <p:spPr>
                <a:xfrm>
                  <a:off x="5643563" y="4279106"/>
                  <a:ext cx="359568" cy="19526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26" name="Straight Connector 425"/>
            <p:cNvCxnSpPr/>
            <p:nvPr/>
          </p:nvCxnSpPr>
          <p:spPr>
            <a:xfrm flipV="1">
              <a:off x="6581889" y="2966224"/>
              <a:ext cx="0" cy="643054"/>
            </a:xfrm>
            <a:prstGeom prst="line">
              <a:avLst/>
            </a:prstGeom>
            <a:ln w="3175">
              <a:solidFill>
                <a:schemeClr val="tx1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Straight Connector 426"/>
            <p:cNvCxnSpPr/>
            <p:nvPr/>
          </p:nvCxnSpPr>
          <p:spPr>
            <a:xfrm>
              <a:off x="6645353" y="3801947"/>
              <a:ext cx="166777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Straight Connector 427"/>
            <p:cNvCxnSpPr/>
            <p:nvPr/>
          </p:nvCxnSpPr>
          <p:spPr>
            <a:xfrm>
              <a:off x="6348622" y="3712019"/>
              <a:ext cx="135704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1" name="Group 460"/>
          <p:cNvGrpSpPr/>
          <p:nvPr/>
        </p:nvGrpSpPr>
        <p:grpSpPr>
          <a:xfrm>
            <a:off x="7172313" y="3968657"/>
            <a:ext cx="1209687" cy="668844"/>
            <a:chOff x="5428034" y="2627512"/>
            <a:chExt cx="3323317" cy="1837483"/>
          </a:xfrm>
        </p:grpSpPr>
        <p:sp>
          <p:nvSpPr>
            <p:cNvPr id="462" name="Rounded Rectangle 461"/>
            <p:cNvSpPr/>
            <p:nvPr/>
          </p:nvSpPr>
          <p:spPr>
            <a:xfrm>
              <a:off x="5428034" y="2627512"/>
              <a:ext cx="3323317" cy="1837483"/>
            </a:xfrm>
            <a:prstGeom prst="roundRect">
              <a:avLst>
                <a:gd name="adj" fmla="val 3717"/>
              </a:avLst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" dirty="0">
                <a:solidFill>
                  <a:srgbClr val="000000"/>
                </a:solidFill>
                <a:latin typeface="+mj-lt"/>
              </a:endParaRPr>
            </a:p>
          </p:txBody>
        </p:sp>
        <p:cxnSp>
          <p:nvCxnSpPr>
            <p:cNvPr id="463" name="Straight Connector 462"/>
            <p:cNvCxnSpPr/>
            <p:nvPr/>
          </p:nvCxnSpPr>
          <p:spPr>
            <a:xfrm>
              <a:off x="5981120" y="3402391"/>
              <a:ext cx="819508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Straight Connector 463"/>
            <p:cNvCxnSpPr/>
            <p:nvPr/>
          </p:nvCxnSpPr>
          <p:spPr>
            <a:xfrm>
              <a:off x="6272820" y="3881200"/>
              <a:ext cx="211506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Straight Connector 464"/>
            <p:cNvCxnSpPr/>
            <p:nvPr/>
          </p:nvCxnSpPr>
          <p:spPr>
            <a:xfrm>
              <a:off x="8521148" y="3758500"/>
              <a:ext cx="0" cy="47303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6" name="Oval 465"/>
            <p:cNvSpPr/>
            <p:nvPr/>
          </p:nvSpPr>
          <p:spPr bwMode="auto">
            <a:xfrm>
              <a:off x="6876442" y="3463678"/>
              <a:ext cx="282684" cy="290950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lnSpc>
                  <a:spcPts val="1700"/>
                </a:lnSpc>
                <a:defRPr/>
              </a:pPr>
              <a:endParaRPr lang="en-US" sz="4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67" name="Rounded Rectangle 466"/>
            <p:cNvSpPr/>
            <p:nvPr/>
          </p:nvSpPr>
          <p:spPr bwMode="auto">
            <a:xfrm>
              <a:off x="7344910" y="3480597"/>
              <a:ext cx="249805" cy="257113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468" name="Straight Connector 467"/>
            <p:cNvCxnSpPr/>
            <p:nvPr/>
          </p:nvCxnSpPr>
          <p:spPr>
            <a:xfrm>
              <a:off x="7474051" y="3754629"/>
              <a:ext cx="0" cy="48237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Straight Connector 468"/>
            <p:cNvCxnSpPr>
              <a:endCxn id="466" idx="1"/>
            </p:cNvCxnSpPr>
            <p:nvPr/>
          </p:nvCxnSpPr>
          <p:spPr>
            <a:xfrm>
              <a:off x="6794671" y="3397405"/>
              <a:ext cx="123169" cy="10888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Straight Connector 469"/>
            <p:cNvCxnSpPr>
              <a:endCxn id="466" idx="3"/>
            </p:cNvCxnSpPr>
            <p:nvPr/>
          </p:nvCxnSpPr>
          <p:spPr>
            <a:xfrm flipV="1">
              <a:off x="6806174" y="3712019"/>
              <a:ext cx="111666" cy="88505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Straight Connector 470"/>
            <p:cNvCxnSpPr>
              <a:endCxn id="467" idx="1"/>
            </p:cNvCxnSpPr>
            <p:nvPr/>
          </p:nvCxnSpPr>
          <p:spPr>
            <a:xfrm>
              <a:off x="7159128" y="3609154"/>
              <a:ext cx="185783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Straight Connector 471"/>
            <p:cNvCxnSpPr/>
            <p:nvPr/>
          </p:nvCxnSpPr>
          <p:spPr>
            <a:xfrm>
              <a:off x="7476083" y="4232610"/>
              <a:ext cx="1050119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Straight Connector 472"/>
            <p:cNvCxnSpPr/>
            <p:nvPr/>
          </p:nvCxnSpPr>
          <p:spPr>
            <a:xfrm>
              <a:off x="7602289" y="3614338"/>
              <a:ext cx="549490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Straight Connector 473"/>
            <p:cNvCxnSpPr/>
            <p:nvPr/>
          </p:nvCxnSpPr>
          <p:spPr>
            <a:xfrm>
              <a:off x="8195434" y="2966648"/>
              <a:ext cx="0" cy="492288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Straight Connector 474"/>
            <p:cNvCxnSpPr/>
            <p:nvPr/>
          </p:nvCxnSpPr>
          <p:spPr>
            <a:xfrm>
              <a:off x="8061482" y="2977095"/>
              <a:ext cx="133212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Straight Connector 475"/>
            <p:cNvCxnSpPr/>
            <p:nvPr/>
          </p:nvCxnSpPr>
          <p:spPr>
            <a:xfrm>
              <a:off x="5936008" y="2969323"/>
              <a:ext cx="861589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Straight Connector 476"/>
            <p:cNvCxnSpPr/>
            <p:nvPr/>
          </p:nvCxnSpPr>
          <p:spPr>
            <a:xfrm>
              <a:off x="5935807" y="2961935"/>
              <a:ext cx="0" cy="21706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Straight Connector 477"/>
            <p:cNvCxnSpPr/>
            <p:nvPr/>
          </p:nvCxnSpPr>
          <p:spPr>
            <a:xfrm>
              <a:off x="6222124" y="2977095"/>
              <a:ext cx="0" cy="62266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9" name="Group 478"/>
            <p:cNvGrpSpPr/>
            <p:nvPr/>
          </p:nvGrpSpPr>
          <p:grpSpPr>
            <a:xfrm>
              <a:off x="5794598" y="3181403"/>
              <a:ext cx="189756" cy="476861"/>
              <a:chOff x="7072624" y="381000"/>
              <a:chExt cx="242576" cy="6096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512" name="Rounded Rectangle 511"/>
              <p:cNvSpPr/>
              <p:nvPr/>
            </p:nvSpPr>
            <p:spPr>
              <a:xfrm>
                <a:off x="7072624" y="381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513" name="Rounded Rectangle 512"/>
              <p:cNvSpPr/>
              <p:nvPr/>
            </p:nvSpPr>
            <p:spPr>
              <a:xfrm>
                <a:off x="7072624" y="463794"/>
                <a:ext cx="242576" cy="69606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514" name="Rounded Rectangle 513"/>
              <p:cNvSpPr/>
              <p:nvPr/>
            </p:nvSpPr>
            <p:spPr>
              <a:xfrm>
                <a:off x="7072624" y="533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515" name="Rounded Rectangle 514"/>
              <p:cNvSpPr/>
              <p:nvPr/>
            </p:nvSpPr>
            <p:spPr>
              <a:xfrm>
                <a:off x="7072624" y="6096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516" name="Rounded Rectangle 515"/>
              <p:cNvSpPr/>
              <p:nvPr/>
            </p:nvSpPr>
            <p:spPr>
              <a:xfrm>
                <a:off x="7072624" y="6858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517" name="Rounded Rectangle 516"/>
              <p:cNvSpPr/>
              <p:nvPr/>
            </p:nvSpPr>
            <p:spPr>
              <a:xfrm>
                <a:off x="7072624" y="762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518" name="Rounded Rectangle 517"/>
              <p:cNvSpPr/>
              <p:nvPr/>
            </p:nvSpPr>
            <p:spPr>
              <a:xfrm>
                <a:off x="7072624" y="8382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519" name="Rounded Rectangle 518"/>
              <p:cNvSpPr/>
              <p:nvPr/>
            </p:nvSpPr>
            <p:spPr>
              <a:xfrm>
                <a:off x="7072624" y="914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  <p:grpSp>
          <p:nvGrpSpPr>
            <p:cNvPr id="480" name="Group 479"/>
            <p:cNvGrpSpPr/>
            <p:nvPr/>
          </p:nvGrpSpPr>
          <p:grpSpPr>
            <a:xfrm>
              <a:off x="6082178" y="3598656"/>
              <a:ext cx="189756" cy="476861"/>
              <a:chOff x="7072624" y="381000"/>
              <a:chExt cx="242576" cy="6096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504" name="Rounded Rectangle 503"/>
              <p:cNvSpPr/>
              <p:nvPr/>
            </p:nvSpPr>
            <p:spPr>
              <a:xfrm>
                <a:off x="7072624" y="381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505" name="Rounded Rectangle 504"/>
              <p:cNvSpPr/>
              <p:nvPr/>
            </p:nvSpPr>
            <p:spPr>
              <a:xfrm>
                <a:off x="7072624" y="457200"/>
                <a:ext cx="241794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506" name="Rounded Rectangle 505"/>
              <p:cNvSpPr/>
              <p:nvPr/>
            </p:nvSpPr>
            <p:spPr>
              <a:xfrm>
                <a:off x="7072624" y="533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507" name="Rounded Rectangle 506"/>
              <p:cNvSpPr/>
              <p:nvPr/>
            </p:nvSpPr>
            <p:spPr>
              <a:xfrm>
                <a:off x="7072624" y="6096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508" name="Rounded Rectangle 507"/>
              <p:cNvSpPr/>
              <p:nvPr/>
            </p:nvSpPr>
            <p:spPr>
              <a:xfrm>
                <a:off x="7072624" y="6858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509" name="Rounded Rectangle 508"/>
              <p:cNvSpPr/>
              <p:nvPr/>
            </p:nvSpPr>
            <p:spPr>
              <a:xfrm>
                <a:off x="7072624" y="762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510" name="Rounded Rectangle 509"/>
              <p:cNvSpPr/>
              <p:nvPr/>
            </p:nvSpPr>
            <p:spPr>
              <a:xfrm>
                <a:off x="7072624" y="8382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511" name="Rounded Rectangle 510"/>
              <p:cNvSpPr/>
              <p:nvPr/>
            </p:nvSpPr>
            <p:spPr>
              <a:xfrm>
                <a:off x="7072624" y="914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  <p:grpSp>
          <p:nvGrpSpPr>
            <p:cNvPr id="481" name="Group 480"/>
            <p:cNvGrpSpPr/>
            <p:nvPr/>
          </p:nvGrpSpPr>
          <p:grpSpPr>
            <a:xfrm>
              <a:off x="8161280" y="3458936"/>
              <a:ext cx="189756" cy="476861"/>
              <a:chOff x="7072624" y="381000"/>
              <a:chExt cx="242576" cy="609600"/>
            </a:xfrm>
            <a:solidFill>
              <a:schemeClr val="accent3">
                <a:lumMod val="40000"/>
                <a:lumOff val="60000"/>
              </a:schemeClr>
            </a:solidFill>
          </p:grpSpPr>
          <p:sp>
            <p:nvSpPr>
              <p:cNvPr id="496" name="Rounded Rectangle 495"/>
              <p:cNvSpPr/>
              <p:nvPr/>
            </p:nvSpPr>
            <p:spPr>
              <a:xfrm>
                <a:off x="7072624" y="381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97" name="Rounded Rectangle 496"/>
              <p:cNvSpPr/>
              <p:nvPr/>
            </p:nvSpPr>
            <p:spPr>
              <a:xfrm>
                <a:off x="7072624" y="457200"/>
                <a:ext cx="241795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98" name="Rounded Rectangle 497"/>
              <p:cNvSpPr/>
              <p:nvPr/>
            </p:nvSpPr>
            <p:spPr>
              <a:xfrm>
                <a:off x="7072624" y="533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499" name="Rounded Rectangle 498"/>
              <p:cNvSpPr/>
              <p:nvPr/>
            </p:nvSpPr>
            <p:spPr>
              <a:xfrm>
                <a:off x="7072624" y="6096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500" name="Rounded Rectangle 499"/>
              <p:cNvSpPr/>
              <p:nvPr/>
            </p:nvSpPr>
            <p:spPr>
              <a:xfrm>
                <a:off x="7072624" y="6858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501" name="Rounded Rectangle 500"/>
              <p:cNvSpPr/>
              <p:nvPr/>
            </p:nvSpPr>
            <p:spPr>
              <a:xfrm>
                <a:off x="7072624" y="7620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502" name="Rounded Rectangle 501"/>
              <p:cNvSpPr/>
              <p:nvPr/>
            </p:nvSpPr>
            <p:spPr>
              <a:xfrm>
                <a:off x="7072624" y="8382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503" name="Rounded Rectangle 502"/>
              <p:cNvSpPr/>
              <p:nvPr/>
            </p:nvSpPr>
            <p:spPr>
              <a:xfrm>
                <a:off x="7072624" y="914400"/>
                <a:ext cx="242576" cy="76200"/>
              </a:xfrm>
              <a:prstGeom prst="roundRect">
                <a:avLst>
                  <a:gd name="adj" fmla="val 3717"/>
                </a:avLst>
              </a:prstGeom>
              <a:grpFill/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  <p:cxnSp>
          <p:nvCxnSpPr>
            <p:cNvPr id="482" name="Straight Connector 481"/>
            <p:cNvCxnSpPr/>
            <p:nvPr/>
          </p:nvCxnSpPr>
          <p:spPr>
            <a:xfrm>
              <a:off x="8346710" y="3766856"/>
              <a:ext cx="179492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3" name="Rounded Rectangle 482"/>
            <p:cNvSpPr/>
            <p:nvPr/>
          </p:nvSpPr>
          <p:spPr>
            <a:xfrm>
              <a:off x="6797598" y="2797237"/>
              <a:ext cx="1263885" cy="477504"/>
            </a:xfrm>
            <a:prstGeom prst="roundRect">
              <a:avLst>
                <a:gd name="adj" fmla="val 3717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>
                  <a:solidFill>
                    <a:srgbClr val="000000"/>
                  </a:solidFill>
                  <a:latin typeface="+mj-lt"/>
                </a:rPr>
                <a:t>Control</a:t>
              </a:r>
              <a:endParaRPr lang="en-US" sz="700" dirty="0">
                <a:solidFill>
                  <a:srgbClr val="000000"/>
                </a:solidFill>
                <a:latin typeface="+mj-lt"/>
              </a:endParaRPr>
            </a:p>
          </p:txBody>
        </p:sp>
        <p:grpSp>
          <p:nvGrpSpPr>
            <p:cNvPr id="484" name="Group 483"/>
            <p:cNvGrpSpPr/>
            <p:nvPr/>
          </p:nvGrpSpPr>
          <p:grpSpPr>
            <a:xfrm>
              <a:off x="6486459" y="3567268"/>
              <a:ext cx="153143" cy="475441"/>
              <a:chOff x="5638800" y="4267200"/>
              <a:chExt cx="364331" cy="1131096"/>
            </a:xfrm>
          </p:grpSpPr>
          <p:grpSp>
            <p:nvGrpSpPr>
              <p:cNvPr id="488" name="Group 487"/>
              <p:cNvGrpSpPr/>
              <p:nvPr/>
            </p:nvGrpSpPr>
            <p:grpSpPr>
              <a:xfrm>
                <a:off x="5638800" y="4267200"/>
                <a:ext cx="364331" cy="990600"/>
                <a:chOff x="5638800" y="4267200"/>
                <a:chExt cx="364331" cy="1143000"/>
              </a:xfrm>
            </p:grpSpPr>
            <p:cxnSp>
              <p:nvCxnSpPr>
                <p:cNvPr id="493" name="Straight Connector 492"/>
                <p:cNvCxnSpPr/>
                <p:nvPr/>
              </p:nvCxnSpPr>
              <p:spPr>
                <a:xfrm>
                  <a:off x="5638800" y="4267200"/>
                  <a:ext cx="0" cy="1143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4" name="Straight Connector 493"/>
                <p:cNvCxnSpPr/>
                <p:nvPr/>
              </p:nvCxnSpPr>
              <p:spPr>
                <a:xfrm>
                  <a:off x="5998658" y="4465637"/>
                  <a:ext cx="0" cy="75453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5" name="Straight Connector 494"/>
                <p:cNvCxnSpPr/>
                <p:nvPr/>
              </p:nvCxnSpPr>
              <p:spPr>
                <a:xfrm>
                  <a:off x="5643563" y="4279106"/>
                  <a:ext cx="359568" cy="19526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89" name="Group 488"/>
              <p:cNvGrpSpPr/>
              <p:nvPr/>
            </p:nvGrpSpPr>
            <p:grpSpPr>
              <a:xfrm rot="10800000" flipH="1">
                <a:off x="5638800" y="4407696"/>
                <a:ext cx="364331" cy="990600"/>
                <a:chOff x="5638800" y="4267200"/>
                <a:chExt cx="364331" cy="1143000"/>
              </a:xfrm>
            </p:grpSpPr>
            <p:cxnSp>
              <p:nvCxnSpPr>
                <p:cNvPr id="490" name="Straight Connector 489"/>
                <p:cNvCxnSpPr/>
                <p:nvPr/>
              </p:nvCxnSpPr>
              <p:spPr>
                <a:xfrm>
                  <a:off x="5638800" y="4267200"/>
                  <a:ext cx="0" cy="1143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1" name="Straight Connector 490"/>
                <p:cNvCxnSpPr/>
                <p:nvPr/>
              </p:nvCxnSpPr>
              <p:spPr>
                <a:xfrm>
                  <a:off x="5998658" y="4465637"/>
                  <a:ext cx="0" cy="75453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2" name="Straight Connector 491"/>
                <p:cNvCxnSpPr/>
                <p:nvPr/>
              </p:nvCxnSpPr>
              <p:spPr>
                <a:xfrm>
                  <a:off x="5643563" y="4279106"/>
                  <a:ext cx="359568" cy="195263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85" name="Straight Connector 484"/>
            <p:cNvCxnSpPr/>
            <p:nvPr/>
          </p:nvCxnSpPr>
          <p:spPr>
            <a:xfrm flipV="1">
              <a:off x="6581889" y="2966224"/>
              <a:ext cx="0" cy="643054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Straight Connector 485"/>
            <p:cNvCxnSpPr/>
            <p:nvPr/>
          </p:nvCxnSpPr>
          <p:spPr>
            <a:xfrm>
              <a:off x="6645353" y="3801947"/>
              <a:ext cx="166777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Straight Connector 486"/>
            <p:cNvCxnSpPr/>
            <p:nvPr/>
          </p:nvCxnSpPr>
          <p:spPr>
            <a:xfrm>
              <a:off x="6348622" y="3712019"/>
              <a:ext cx="135704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0" name="Rectangle 519"/>
          <p:cNvSpPr/>
          <p:nvPr/>
        </p:nvSpPr>
        <p:spPr>
          <a:xfrm>
            <a:off x="5941500" y="5514535"/>
            <a:ext cx="535500" cy="364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>
                <a:solidFill>
                  <a:schemeClr val="tx1"/>
                </a:solidFill>
                <a:latin typeface="+mj-lt"/>
              </a:rPr>
              <a:t>CoRAM</a:t>
            </a:r>
            <a:endParaRPr lang="en-US" sz="9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900" dirty="0" smtClean="0">
                <a:solidFill>
                  <a:schemeClr val="tx1"/>
                </a:solidFill>
                <a:latin typeface="+mj-lt"/>
              </a:rPr>
              <a:t>Cluster</a:t>
            </a:r>
            <a:endParaRPr lang="en-US" sz="9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521" name="Group 147"/>
          <p:cNvGrpSpPr/>
          <p:nvPr/>
        </p:nvGrpSpPr>
        <p:grpSpPr>
          <a:xfrm rot="5400000">
            <a:off x="7537090" y="4857187"/>
            <a:ext cx="378795" cy="91824"/>
            <a:chOff x="1480131" y="1170590"/>
            <a:chExt cx="250824" cy="65882"/>
          </a:xfrm>
        </p:grpSpPr>
        <p:sp>
          <p:nvSpPr>
            <p:cNvPr id="522" name="Oval 521"/>
            <p:cNvSpPr/>
            <p:nvPr/>
          </p:nvSpPr>
          <p:spPr>
            <a:xfrm>
              <a:off x="1480131" y="1170590"/>
              <a:ext cx="62706" cy="6588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  <p:sp>
          <p:nvSpPr>
            <p:cNvPr id="523" name="Oval 522"/>
            <p:cNvSpPr/>
            <p:nvPr/>
          </p:nvSpPr>
          <p:spPr>
            <a:xfrm>
              <a:off x="1574190" y="1170590"/>
              <a:ext cx="62706" cy="6588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  <p:sp>
          <p:nvSpPr>
            <p:cNvPr id="524" name="Oval 523"/>
            <p:cNvSpPr/>
            <p:nvPr/>
          </p:nvSpPr>
          <p:spPr>
            <a:xfrm>
              <a:off x="1668249" y="1170590"/>
              <a:ext cx="62706" cy="6588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</p:grpSp>
      <p:sp>
        <p:nvSpPr>
          <p:cNvPr id="525" name="Rectangle 524"/>
          <p:cNvSpPr/>
          <p:nvPr/>
        </p:nvSpPr>
        <p:spPr>
          <a:xfrm>
            <a:off x="3992826" y="1913082"/>
            <a:ext cx="14444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I/O Subsystem and Drivers</a:t>
            </a:r>
            <a:endParaRPr lang="en-US" sz="1600" b="1" dirty="0">
              <a:latin typeface="+mj-lt"/>
            </a:endParaRPr>
          </a:p>
        </p:txBody>
      </p:sp>
      <p:sp>
        <p:nvSpPr>
          <p:cNvPr id="526" name="Rectangle 525"/>
          <p:cNvSpPr/>
          <p:nvPr/>
        </p:nvSpPr>
        <p:spPr>
          <a:xfrm>
            <a:off x="6629400" y="3113501"/>
            <a:ext cx="21077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Application </a:t>
            </a:r>
            <a:br>
              <a:rPr lang="en-US" sz="1600" b="1" dirty="0" smtClean="0">
                <a:latin typeface="+mj-lt"/>
              </a:rPr>
            </a:br>
            <a:r>
              <a:rPr lang="en-US" sz="1600" b="1" dirty="0" smtClean="0">
                <a:latin typeface="+mj-lt"/>
              </a:rPr>
              <a:t>Compute Elements</a:t>
            </a:r>
            <a:endParaRPr lang="en-US" sz="1600" b="1" dirty="0">
              <a:latin typeface="+mj-lt"/>
            </a:endParaRPr>
          </a:p>
        </p:txBody>
      </p:sp>
      <p:sp>
        <p:nvSpPr>
          <p:cNvPr id="527" name="Rectangle 526"/>
          <p:cNvSpPr/>
          <p:nvPr/>
        </p:nvSpPr>
        <p:spPr>
          <a:xfrm>
            <a:off x="4293042" y="6074881"/>
            <a:ext cx="21077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NoC and Clusters</a:t>
            </a:r>
            <a:endParaRPr lang="en-US" sz="1600" b="1" dirty="0">
              <a:latin typeface="+mj-lt"/>
            </a:endParaRPr>
          </a:p>
        </p:txBody>
      </p:sp>
      <p:sp>
        <p:nvSpPr>
          <p:cNvPr id="528" name="Rectangle 527"/>
          <p:cNvSpPr/>
          <p:nvPr/>
        </p:nvSpPr>
        <p:spPr>
          <a:xfrm>
            <a:off x="457200" y="6074881"/>
            <a:ext cx="21077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DRAM Interfaces</a:t>
            </a:r>
            <a:endParaRPr lang="en-US" sz="1600" b="1" dirty="0">
              <a:latin typeface="+mj-lt"/>
            </a:endParaRPr>
          </a:p>
        </p:txBody>
      </p:sp>
      <p:sp>
        <p:nvSpPr>
          <p:cNvPr id="529" name="Rectangle 528"/>
          <p:cNvSpPr/>
          <p:nvPr/>
        </p:nvSpPr>
        <p:spPr>
          <a:xfrm>
            <a:off x="2388042" y="6074881"/>
            <a:ext cx="21077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+mj-lt"/>
              </a:rPr>
              <a:t>DRAM Caches</a:t>
            </a:r>
            <a:endParaRPr lang="en-US" sz="1600" b="1" dirty="0">
              <a:latin typeface="+mj-lt"/>
            </a:endParaRPr>
          </a:p>
        </p:txBody>
      </p:sp>
      <p:cxnSp>
        <p:nvCxnSpPr>
          <p:cNvPr id="530" name="Straight Connector 529"/>
          <p:cNvCxnSpPr>
            <a:endCxn id="27" idx="3"/>
          </p:cNvCxnSpPr>
          <p:nvPr/>
        </p:nvCxnSpPr>
        <p:spPr>
          <a:xfrm flipH="1">
            <a:off x="5730773" y="4321846"/>
            <a:ext cx="1232994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1" name="Straight Connector 530"/>
          <p:cNvCxnSpPr/>
          <p:nvPr/>
        </p:nvCxnSpPr>
        <p:spPr>
          <a:xfrm flipH="1">
            <a:off x="5562600" y="5010893"/>
            <a:ext cx="533401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2" name="Rectangle 531"/>
          <p:cNvSpPr/>
          <p:nvPr/>
        </p:nvSpPr>
        <p:spPr>
          <a:xfrm>
            <a:off x="5941499" y="4116418"/>
            <a:ext cx="535500" cy="364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>
                <a:solidFill>
                  <a:schemeClr val="tx1"/>
                </a:solidFill>
                <a:latin typeface="+mj-lt"/>
              </a:rPr>
              <a:t>CoRAM</a:t>
            </a:r>
            <a:endParaRPr lang="en-US" sz="9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900" dirty="0" smtClean="0">
                <a:solidFill>
                  <a:schemeClr val="tx1"/>
                </a:solidFill>
                <a:latin typeface="+mj-lt"/>
              </a:rPr>
              <a:t>Cluster</a:t>
            </a:r>
            <a:endParaRPr lang="en-US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33" name="Rectangle 532"/>
          <p:cNvSpPr/>
          <p:nvPr/>
        </p:nvSpPr>
        <p:spPr>
          <a:xfrm>
            <a:off x="5941500" y="4828450"/>
            <a:ext cx="535500" cy="364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 smtClean="0">
                <a:solidFill>
                  <a:schemeClr val="tx1"/>
                </a:solidFill>
                <a:latin typeface="+mj-lt"/>
              </a:rPr>
              <a:t>CoRAM</a:t>
            </a:r>
            <a:endParaRPr lang="en-US" sz="9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900" dirty="0" smtClean="0">
                <a:solidFill>
                  <a:schemeClr val="tx1"/>
                </a:solidFill>
                <a:latin typeface="+mj-lt"/>
              </a:rPr>
              <a:t>Cluster</a:t>
            </a:r>
            <a:endParaRPr lang="en-US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34" name="Rounded Rectangle 533"/>
          <p:cNvSpPr/>
          <p:nvPr/>
        </p:nvSpPr>
        <p:spPr>
          <a:xfrm>
            <a:off x="5110744" y="4810300"/>
            <a:ext cx="613479" cy="4068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  <a:latin typeface="+mj-lt"/>
              </a:rPr>
              <a:t>Router</a:t>
            </a:r>
            <a:endParaRPr lang="en-US" sz="9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37" name="Rectangle 536"/>
          <p:cNvSpPr/>
          <p:nvPr/>
        </p:nvSpPr>
        <p:spPr>
          <a:xfrm>
            <a:off x="60716" y="1406910"/>
            <a:ext cx="21668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Xilinx ML605 Board</a:t>
            </a:r>
            <a:endParaRPr lang="en-US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138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Windows or Linux Machine</a:t>
            </a:r>
          </a:p>
          <a:p>
            <a:pPr lvl="1"/>
            <a:r>
              <a:rPr lang="en-US" dirty="0" smtClean="0"/>
              <a:t>Windows 7, 64-bit</a:t>
            </a:r>
          </a:p>
          <a:p>
            <a:pPr lvl="1"/>
            <a:r>
              <a:rPr lang="en-US" dirty="0" smtClean="0"/>
              <a:t>Ubuntu 10.04, 64-bit</a:t>
            </a:r>
          </a:p>
          <a:p>
            <a:pPr lvl="1"/>
            <a:r>
              <a:rPr lang="en-US" dirty="0" smtClean="0"/>
              <a:t>4GB of RAM or more</a:t>
            </a:r>
          </a:p>
          <a:p>
            <a:r>
              <a:rPr lang="en-US" b="1" dirty="0" smtClean="0"/>
              <a:t>Minimum software</a:t>
            </a:r>
          </a:p>
          <a:p>
            <a:pPr lvl="1"/>
            <a:r>
              <a:rPr lang="en-US" dirty="0" smtClean="0"/>
              <a:t>Xilinx ISE 13</a:t>
            </a:r>
          </a:p>
          <a:p>
            <a:pPr lvl="1"/>
            <a:r>
              <a:rPr lang="en-US" dirty="0" smtClean="0"/>
              <a:t>Icarus Verilog 0.95</a:t>
            </a:r>
          </a:p>
          <a:p>
            <a:r>
              <a:rPr lang="en-US" b="1" dirty="0" smtClean="0"/>
              <a:t>ML605 Board from Xilinx</a:t>
            </a:r>
          </a:p>
        </p:txBody>
      </p:sp>
    </p:spTree>
    <p:extLst>
      <p:ext uri="{BB962C8B-B14F-4D97-AF65-F5344CB8AC3E}">
        <p14:creationId xmlns:p14="http://schemas.microsoft.com/office/powerpoint/2010/main" val="279839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Corflow</a:t>
            </a:r>
            <a:r>
              <a:rPr lang="en-US" dirty="0" smtClean="0"/>
              <a:t> includes </a:t>
            </a:r>
            <a:r>
              <a:rPr lang="en-US" dirty="0" err="1" smtClean="0"/>
              <a:t>testbench</a:t>
            </a:r>
            <a:r>
              <a:rPr lang="en-US" dirty="0" smtClean="0"/>
              <a:t> &amp; scripts</a:t>
            </a:r>
          </a:p>
          <a:p>
            <a:pPr marL="457200" lvl="1" indent="0">
              <a:buNone/>
            </a:pPr>
            <a:r>
              <a:rPr lang="en-US" sz="2000" i="1" dirty="0" smtClean="0">
                <a:latin typeface="Consolas" pitchFamily="49" charset="0"/>
                <a:cs typeface="Consolas" pitchFamily="49" charset="0"/>
              </a:rPr>
              <a:t>corproj-ml605/run_icarus.sh	// Icarus Verilog</a:t>
            </a:r>
          </a:p>
          <a:p>
            <a:pPr marL="457200" lvl="1" indent="0">
              <a:buNone/>
            </a:pPr>
            <a:r>
              <a:rPr lang="en-US" sz="2000" i="1" dirty="0" smtClean="0">
                <a:latin typeface="Consolas" pitchFamily="49" charset="0"/>
                <a:cs typeface="Consolas" pitchFamily="49" charset="0"/>
              </a:rPr>
              <a:t>corproj-ml605/run_vsim.sh	// </a:t>
            </a:r>
            <a:r>
              <a:rPr lang="en-US" sz="2000" i="1" dirty="0" err="1" smtClean="0">
                <a:latin typeface="Consolas" pitchFamily="49" charset="0"/>
                <a:cs typeface="Consolas" pitchFamily="49" charset="0"/>
              </a:rPr>
              <a:t>Modelsim</a:t>
            </a:r>
            <a:endParaRPr lang="en-US" sz="2000" i="1" dirty="0" smtClean="0">
              <a:latin typeface="Consolas" pitchFamily="49" charset="0"/>
              <a:cs typeface="Consolas" pitchFamily="49" charset="0"/>
            </a:endParaRP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Rename script extension to “.</a:t>
            </a:r>
            <a:r>
              <a:rPr lang="en-US" i="1" dirty="0" err="1" smtClean="0">
                <a:solidFill>
                  <a:srgbClr val="FF0000"/>
                </a:solidFill>
              </a:rPr>
              <a:t>cmd</a:t>
            </a:r>
            <a:r>
              <a:rPr lang="en-US" i="1" dirty="0" smtClean="0">
                <a:solidFill>
                  <a:srgbClr val="FF0000"/>
                </a:solidFill>
              </a:rPr>
              <a:t>” for Windows</a:t>
            </a:r>
          </a:p>
          <a:p>
            <a:endParaRPr lang="en-US" dirty="0" smtClean="0"/>
          </a:p>
          <a:p>
            <a:r>
              <a:rPr lang="en-US" dirty="0" smtClean="0"/>
              <a:t>Tested Simulators</a:t>
            </a:r>
          </a:p>
          <a:p>
            <a:pPr lvl="1"/>
            <a:r>
              <a:rPr lang="en-US" dirty="0" smtClean="0"/>
              <a:t>Icarus Verilog 0.95 (Linux + Windows)</a:t>
            </a:r>
          </a:p>
          <a:p>
            <a:pPr lvl="1"/>
            <a:r>
              <a:rPr lang="en-US" dirty="0" err="1" smtClean="0"/>
              <a:t>QuestaSim</a:t>
            </a:r>
            <a:r>
              <a:rPr lang="en-US" dirty="0" smtClean="0"/>
              <a:t> 6.4f (Windows)</a:t>
            </a:r>
          </a:p>
          <a:p>
            <a:pPr lvl="1"/>
            <a:r>
              <a:rPr lang="en-US" dirty="0" smtClean="0"/>
              <a:t>Synopsys VCS D-2009.12 (Linux)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7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rchung\AppData\Local\Microsoft\Windows\Temporary Internet Files\Content.Outlook\EAF0FQOC\phot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9" t="9850" r="8495" b="8154"/>
          <a:stretch/>
        </p:blipFill>
        <p:spPr bwMode="auto">
          <a:xfrm>
            <a:off x="5970521" y="3810000"/>
            <a:ext cx="2814514" cy="210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Bitstream</a:t>
            </a:r>
            <a:r>
              <a:rPr lang="en-US" dirty="0" smtClean="0"/>
              <a:t>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Corflow</a:t>
            </a:r>
            <a:r>
              <a:rPr lang="en-US" dirty="0" smtClean="0"/>
              <a:t> includes “push-button” ISE scripts</a:t>
            </a:r>
          </a:p>
          <a:p>
            <a:pPr marL="457200" lvl="1" indent="0">
              <a:buNone/>
            </a:pPr>
            <a:r>
              <a:rPr lang="en-US" sz="2000" i="1" dirty="0" smtClean="0">
                <a:latin typeface="Consolas" pitchFamily="49" charset="0"/>
                <a:cs typeface="Consolas" pitchFamily="49" charset="0"/>
              </a:rPr>
              <a:t>corproj-ml605/par/iseflow.sh</a:t>
            </a:r>
            <a:r>
              <a:rPr lang="en-US" sz="2000" i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i="1" dirty="0" smtClean="0">
                <a:latin typeface="Consolas" pitchFamily="49" charset="0"/>
                <a:cs typeface="Consolas" pitchFamily="49" charset="0"/>
              </a:rPr>
              <a:t>// Xilinx ISE scripts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rgbClr val="FF0000"/>
                </a:solidFill>
              </a:rPr>
              <a:t>Rename script extension to “.</a:t>
            </a:r>
            <a:r>
              <a:rPr lang="en-US" i="1" dirty="0" err="1">
                <a:solidFill>
                  <a:srgbClr val="FF0000"/>
                </a:solidFill>
              </a:rPr>
              <a:t>cmd</a:t>
            </a:r>
            <a:r>
              <a:rPr lang="en-US" i="1" dirty="0">
                <a:solidFill>
                  <a:srgbClr val="FF0000"/>
                </a:solidFill>
              </a:rPr>
              <a:t>” for Windows</a:t>
            </a:r>
          </a:p>
          <a:p>
            <a:pPr marL="457200" lvl="1" indent="0">
              <a:buNone/>
            </a:pPr>
            <a:endParaRPr lang="en-US" sz="2000" i="1" dirty="0">
              <a:latin typeface="Consolas" pitchFamily="49" charset="0"/>
              <a:cs typeface="Consolas" pitchFamily="49" charset="0"/>
            </a:endParaRPr>
          </a:p>
          <a:p>
            <a:pPr marL="457200" lvl="1" indent="0">
              <a:buNone/>
            </a:pPr>
            <a:endParaRPr lang="en-US" sz="2000" i="1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/>
              <a:t>Current platform support</a:t>
            </a:r>
          </a:p>
          <a:p>
            <a:pPr lvl="1"/>
            <a:r>
              <a:rPr lang="en-US" dirty="0" smtClean="0"/>
              <a:t>Available: ML605</a:t>
            </a:r>
          </a:p>
          <a:p>
            <a:pPr lvl="1"/>
            <a:r>
              <a:rPr lang="en-US" dirty="0" smtClean="0"/>
              <a:t>Pending: BEE3, Altera boards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8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Your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Simulation-only Primitives for Control Threads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cpi_printf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cpi_dumpram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cpi_finish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endParaRPr lang="en-US" dirty="0" smtClean="0"/>
          </a:p>
          <a:p>
            <a:r>
              <a:rPr lang="en-US" dirty="0" smtClean="0"/>
              <a:t>Board-Level Debugging</a:t>
            </a:r>
          </a:p>
          <a:p>
            <a:pPr lvl="1"/>
            <a:r>
              <a:rPr lang="en-US" dirty="0" smtClean="0"/>
              <a:t>RS232 printing from control threads</a:t>
            </a:r>
            <a:endParaRPr lang="en-US" dirty="0"/>
          </a:p>
          <a:p>
            <a:pPr lvl="1"/>
            <a:r>
              <a:rPr lang="en-US" dirty="0" err="1" smtClean="0"/>
              <a:t>Chipscope</a:t>
            </a:r>
            <a:r>
              <a:rPr lang="en-US" dirty="0" smtClean="0"/>
              <a:t>/LEDs for User Logic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78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Prequisites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Corflow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Overview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FPGA Design Example: Matrix-Vector Multiply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Online Web Demo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Simulation to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Bitstream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Debug and Output</a:t>
            </a:r>
          </a:p>
          <a:p>
            <a:r>
              <a:rPr lang="en-US" dirty="0" smtClean="0"/>
              <a:t>General Design Principles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7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familiar with </a:t>
            </a:r>
            <a:r>
              <a:rPr lang="en-US" dirty="0" err="1" smtClean="0"/>
              <a:t>CoRAM</a:t>
            </a:r>
            <a:r>
              <a:rPr lang="en-US" dirty="0" smtClean="0"/>
              <a:t> concepts?</a:t>
            </a:r>
          </a:p>
          <a:p>
            <a:pPr lvl="1"/>
            <a:r>
              <a:rPr lang="en-US" dirty="0" smtClean="0"/>
              <a:t>watch the “Concepts” video</a:t>
            </a:r>
          </a:p>
          <a:p>
            <a:pPr lvl="1"/>
            <a:r>
              <a:rPr lang="en-US" dirty="0" smtClean="0"/>
              <a:t>or check out the papers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will NOT cover in detail in this tutorial</a:t>
            </a:r>
          </a:p>
          <a:p>
            <a:pPr lvl="1"/>
            <a:endParaRPr lang="en-US" dirty="0"/>
          </a:p>
          <a:p>
            <a:r>
              <a:rPr lang="en-US" dirty="0" smtClean="0"/>
              <a:t>Where to get materials</a:t>
            </a:r>
          </a:p>
          <a:p>
            <a:pPr lvl="1"/>
            <a:r>
              <a:rPr lang="en-US" dirty="0" smtClean="0">
                <a:hlinkClick r:id="rId2"/>
              </a:rPr>
              <a:t>www.ece.cmu.edu</a:t>
            </a:r>
            <a:r>
              <a:rPr lang="en-US" dirty="0">
                <a:hlinkClick r:id="rId2"/>
              </a:rPr>
              <a:t>/~coram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22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Control Thread Restrictions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Think of control thread as a </a:t>
            </a:r>
            <a:r>
              <a:rPr lang="en-US" b="1" dirty="0" smtClean="0"/>
              <a:t>state machine</a:t>
            </a:r>
          </a:p>
          <a:p>
            <a:pPr lvl="1"/>
            <a:r>
              <a:rPr lang="en-US" dirty="0" smtClean="0"/>
              <a:t>this is NOT software in traditional sense</a:t>
            </a:r>
          </a:p>
          <a:p>
            <a:pPr lvl="1"/>
            <a:r>
              <a:rPr lang="en-US" dirty="0" smtClean="0"/>
              <a:t>subset of ANSI-C to describe FSMs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Ground rules</a:t>
            </a:r>
          </a:p>
          <a:p>
            <a:pPr lvl="1"/>
            <a:r>
              <a:rPr lang="en-US" dirty="0" smtClean="0"/>
              <a:t>No pointers</a:t>
            </a:r>
          </a:p>
          <a:p>
            <a:pPr lvl="1"/>
            <a:r>
              <a:rPr lang="en-US" dirty="0" smtClean="0"/>
              <a:t>No floating point</a:t>
            </a:r>
            <a:endParaRPr lang="en-US" dirty="0"/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structs</a:t>
            </a:r>
            <a:r>
              <a:rPr lang="en-US" dirty="0" smtClean="0"/>
              <a:t> (might be added in future)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syscalls</a:t>
            </a:r>
            <a:r>
              <a:rPr lang="en-US" dirty="0" smtClean="0"/>
              <a:t> or memory management (e.g., </a:t>
            </a:r>
            <a:r>
              <a:rPr lang="en-US" dirty="0" err="1" smtClean="0"/>
              <a:t>alloc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3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List of Control Actions</a:t>
            </a:r>
          </a:p>
          <a:p>
            <a:pPr lvl="1"/>
            <a:r>
              <a:rPr lang="en-US" dirty="0" smtClean="0"/>
              <a:t>defined in “</a:t>
            </a:r>
            <a:r>
              <a:rPr lang="en-US" dirty="0" err="1" smtClean="0"/>
              <a:t>cpi.h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r>
              <a:rPr lang="en-US" dirty="0" err="1" smtClean="0"/>
              <a:t>CoRAM</a:t>
            </a:r>
            <a:r>
              <a:rPr lang="en-US" dirty="0" smtClean="0"/>
              <a:t> Black-Box Verilog Primitives</a:t>
            </a:r>
          </a:p>
          <a:p>
            <a:pPr lvl="1"/>
            <a:r>
              <a:rPr lang="en-US" dirty="0" smtClean="0"/>
              <a:t>defined in “</a:t>
            </a:r>
            <a:r>
              <a:rPr lang="en-US" dirty="0" err="1" smtClean="0"/>
              <a:t>coprims.v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r>
              <a:rPr lang="en-US" dirty="0" smtClean="0"/>
              <a:t>Both available on demo page</a:t>
            </a:r>
          </a:p>
        </p:txBody>
      </p:sp>
    </p:spTree>
    <p:extLst>
      <p:ext uri="{BB962C8B-B14F-4D97-AF65-F5344CB8AC3E}">
        <p14:creationId xmlns:p14="http://schemas.microsoft.com/office/powerpoint/2010/main" val="202860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ML605 Address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Control threads can initiate transfers to memory and I/O address spaces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Memory address range (ML605 512MB DRAM)</a:t>
            </a:r>
          </a:p>
          <a:p>
            <a:pPr lvl="1"/>
            <a:r>
              <a:rPr lang="en-US" dirty="0" smtClean="0"/>
              <a:t>Lo address: </a:t>
            </a:r>
            <a:r>
              <a:rPr lang="en-US" b="1" dirty="0" smtClean="0">
                <a:solidFill>
                  <a:srgbClr val="FF0000"/>
                </a:solidFill>
              </a:rPr>
              <a:t>0x00000000</a:t>
            </a:r>
          </a:p>
          <a:p>
            <a:pPr lvl="1"/>
            <a:r>
              <a:rPr lang="en-US" dirty="0" smtClean="0"/>
              <a:t>Hi address: </a:t>
            </a:r>
            <a:r>
              <a:rPr lang="en-US" b="1" dirty="0" smtClean="0">
                <a:solidFill>
                  <a:srgbClr val="FF0000"/>
                </a:solidFill>
              </a:rPr>
              <a:t>0x20000000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I/O Devices (RS232)</a:t>
            </a:r>
          </a:p>
          <a:p>
            <a:pPr lvl="1"/>
            <a:r>
              <a:rPr lang="en-US" dirty="0" smtClean="0"/>
              <a:t>Lo address: </a:t>
            </a:r>
            <a:r>
              <a:rPr lang="en-US" b="1" dirty="0" smtClean="0">
                <a:solidFill>
                  <a:srgbClr val="FF0000"/>
                </a:solidFill>
              </a:rPr>
              <a:t>0x80000000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Hi address:  </a:t>
            </a:r>
            <a:r>
              <a:rPr lang="en-US" b="1" dirty="0" smtClean="0">
                <a:solidFill>
                  <a:srgbClr val="FF0000"/>
                </a:solidFill>
              </a:rPr>
              <a:t>0x8FFFFFFFF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34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Tool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Verilog preprocessor needs work</a:t>
            </a:r>
          </a:p>
          <a:p>
            <a:pPr lvl="1"/>
            <a:r>
              <a:rPr lang="en-US" sz="2400" dirty="0" smtClean="0"/>
              <a:t>No </a:t>
            </a:r>
            <a:r>
              <a:rPr lang="en-US" sz="2400" dirty="0" err="1" smtClean="0"/>
              <a:t>CoRAMs</a:t>
            </a:r>
            <a:r>
              <a:rPr lang="en-US" sz="2400" dirty="0" smtClean="0"/>
              <a:t> allowed within “generate” statements</a:t>
            </a:r>
          </a:p>
          <a:p>
            <a:pPr lvl="1"/>
            <a:r>
              <a:rPr lang="en-US" sz="2400" dirty="0" err="1" smtClean="0"/>
              <a:t>CoRAM</a:t>
            </a:r>
            <a:r>
              <a:rPr lang="en-US" sz="2400" dirty="0" smtClean="0"/>
              <a:t> object parameters must be fixed constants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Hardware restrictions</a:t>
            </a:r>
          </a:p>
          <a:p>
            <a:pPr lvl="1"/>
            <a:r>
              <a:rPr lang="en-US" sz="2400" dirty="0" smtClean="0"/>
              <a:t>Don’t allow </a:t>
            </a:r>
            <a:r>
              <a:rPr lang="en-US" sz="2400" dirty="0" err="1" smtClean="0"/>
              <a:t>CoRAMs</a:t>
            </a:r>
            <a:r>
              <a:rPr lang="en-US" sz="2400" dirty="0" smtClean="0"/>
              <a:t> configured as non-multiples of 4B wide</a:t>
            </a:r>
          </a:p>
          <a:p>
            <a:pPr lvl="1"/>
            <a:r>
              <a:rPr lang="en-US" sz="2400" dirty="0" smtClean="0"/>
              <a:t>No multi-FPGA support (yet)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Web interface limited</a:t>
            </a:r>
            <a:endParaRPr lang="en-US" sz="2800" dirty="0"/>
          </a:p>
          <a:p>
            <a:pPr lvl="1"/>
            <a:r>
              <a:rPr lang="en-US" sz="2400" dirty="0" smtClean="0"/>
              <a:t>limited number of allowed </a:t>
            </a:r>
            <a:r>
              <a:rPr lang="en-US" sz="2400" dirty="0" err="1" smtClean="0"/>
              <a:t>CoRAMs</a:t>
            </a:r>
            <a:r>
              <a:rPr lang="en-US" sz="2400" dirty="0" smtClean="0"/>
              <a:t> (under 4)</a:t>
            </a:r>
          </a:p>
          <a:p>
            <a:pPr lvl="1"/>
            <a:r>
              <a:rPr lang="en-US" sz="2400" dirty="0" smtClean="0"/>
              <a:t>fixed </a:t>
            </a:r>
            <a:r>
              <a:rPr lang="en-US" sz="2400" dirty="0" err="1" smtClean="0"/>
              <a:t>NoC</a:t>
            </a:r>
            <a:r>
              <a:rPr lang="en-US" sz="2400" dirty="0" smtClean="0"/>
              <a:t> and platform</a:t>
            </a:r>
          </a:p>
          <a:p>
            <a:pPr lvl="1"/>
            <a:r>
              <a:rPr lang="en-US" sz="2400" dirty="0" smtClean="0"/>
              <a:t>come talk to us for source code (no limitations)</a:t>
            </a:r>
            <a:endParaRPr lang="en-US" sz="24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132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interested in source code, contact us at </a:t>
            </a:r>
            <a:r>
              <a:rPr lang="en-US" dirty="0" smtClean="0">
                <a:hlinkClick r:id="rId2"/>
              </a:rPr>
              <a:t>coram-dev@ece.cmu.edu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you need help with the tools or would like to leave feedback: </a:t>
            </a:r>
            <a:r>
              <a:rPr lang="en-US" dirty="0" smtClean="0">
                <a:hlinkClick r:id="rId3"/>
              </a:rPr>
              <a:t>coram-support@ece.cmu.edu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61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CoRAM</a:t>
            </a:r>
            <a:r>
              <a:rPr lang="en-US" dirty="0" smtClean="0"/>
              <a:t> and </a:t>
            </a:r>
            <a:r>
              <a:rPr lang="en-US" dirty="0" err="1" smtClean="0"/>
              <a:t>Corflow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CoRAM</a:t>
            </a:r>
            <a:r>
              <a:rPr lang="en-US" dirty="0" smtClean="0"/>
              <a:t> is a research concept</a:t>
            </a:r>
          </a:p>
          <a:p>
            <a:pPr lvl="1"/>
            <a:r>
              <a:rPr lang="en-US" dirty="0" smtClean="0"/>
              <a:t>standard architecture that separates </a:t>
            </a:r>
            <a:br>
              <a:rPr lang="en-US" dirty="0" smtClean="0"/>
            </a:br>
            <a:r>
              <a:rPr lang="en-US" dirty="0" smtClean="0"/>
              <a:t>application from FPGA platform</a:t>
            </a:r>
          </a:p>
          <a:p>
            <a:pPr lvl="1"/>
            <a:endParaRPr lang="en-US" dirty="0"/>
          </a:p>
          <a:p>
            <a:r>
              <a:rPr lang="en-US" dirty="0" err="1" smtClean="0"/>
              <a:t>Corflow</a:t>
            </a:r>
            <a:r>
              <a:rPr lang="en-US" dirty="0"/>
              <a:t> </a:t>
            </a:r>
            <a:r>
              <a:rPr lang="en-US" dirty="0" smtClean="0"/>
              <a:t>is an </a:t>
            </a:r>
            <a:r>
              <a:rPr lang="en-US" b="1" dirty="0" smtClean="0">
                <a:solidFill>
                  <a:srgbClr val="FF0000"/>
                </a:solidFill>
              </a:rPr>
              <a:t>implementation </a:t>
            </a:r>
            <a:r>
              <a:rPr lang="en-US" dirty="0" smtClean="0"/>
              <a:t>of </a:t>
            </a:r>
            <a:r>
              <a:rPr lang="en-US" dirty="0" err="1" smtClean="0"/>
              <a:t>CoRAM</a:t>
            </a:r>
            <a:endParaRPr lang="en-US" dirty="0" smtClean="0"/>
          </a:p>
          <a:p>
            <a:pPr lvl="1"/>
            <a:r>
              <a:rPr lang="en-US" dirty="0" smtClean="0"/>
              <a:t>prototype SW tool developed at CMU in 2011</a:t>
            </a:r>
          </a:p>
          <a:p>
            <a:pPr lvl="1"/>
            <a:r>
              <a:rPr lang="en-US" dirty="0" smtClean="0"/>
              <a:t>emulates </a:t>
            </a:r>
            <a:r>
              <a:rPr lang="en-US" dirty="0" err="1" smtClean="0"/>
              <a:t>CoRAM</a:t>
            </a:r>
            <a:r>
              <a:rPr lang="en-US" dirty="0" smtClean="0"/>
              <a:t> features on existing FPGAs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15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Title 26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Corflow</a:t>
            </a:r>
            <a:r>
              <a:rPr lang="en-US" dirty="0" smtClean="0"/>
              <a:t> Works</a:t>
            </a:r>
            <a:endParaRPr lang="en-US" dirty="0"/>
          </a:p>
        </p:txBody>
      </p:sp>
      <p:grpSp>
        <p:nvGrpSpPr>
          <p:cNvPr id="262" name="Group 261"/>
          <p:cNvGrpSpPr/>
          <p:nvPr/>
        </p:nvGrpSpPr>
        <p:grpSpPr>
          <a:xfrm>
            <a:off x="4927509" y="2438564"/>
            <a:ext cx="540749" cy="377086"/>
            <a:chOff x="3419558" y="3886200"/>
            <a:chExt cx="651903" cy="454598"/>
          </a:xfrm>
        </p:grpSpPr>
        <p:sp>
          <p:nvSpPr>
            <p:cNvPr id="263" name="Rectangle 262"/>
            <p:cNvSpPr/>
            <p:nvPr/>
          </p:nvSpPr>
          <p:spPr>
            <a:xfrm flipH="1">
              <a:off x="3437327" y="3886200"/>
              <a:ext cx="634134" cy="45459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264" name="Group 263"/>
            <p:cNvGrpSpPr/>
            <p:nvPr/>
          </p:nvGrpSpPr>
          <p:grpSpPr>
            <a:xfrm>
              <a:off x="4035646" y="3952018"/>
              <a:ext cx="35815" cy="317146"/>
              <a:chOff x="3664458" y="3952018"/>
              <a:chExt cx="35815" cy="317146"/>
            </a:xfrm>
          </p:grpSpPr>
          <p:cxnSp>
            <p:nvCxnSpPr>
              <p:cNvPr id="274" name="Straight Connector 273"/>
              <p:cNvCxnSpPr/>
              <p:nvPr/>
            </p:nvCxnSpPr>
            <p:spPr>
              <a:xfrm flipH="1">
                <a:off x="3664458" y="3952018"/>
                <a:ext cx="3581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>
              <a:xfrm flipH="1">
                <a:off x="3664458" y="3998677"/>
                <a:ext cx="3581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 flipH="1">
                <a:off x="3664458" y="4040414"/>
                <a:ext cx="3581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 flipH="1">
                <a:off x="3664458" y="4087074"/>
                <a:ext cx="3581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flipH="1">
                <a:off x="3664458" y="4134107"/>
                <a:ext cx="3581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flipH="1">
                <a:off x="3664458" y="4180767"/>
                <a:ext cx="3581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flipH="1">
                <a:off x="3664458" y="4222504"/>
                <a:ext cx="3581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 flipH="1">
                <a:off x="3664458" y="4269164"/>
                <a:ext cx="3581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5" name="Straight Connector 264"/>
            <p:cNvCxnSpPr/>
            <p:nvPr/>
          </p:nvCxnSpPr>
          <p:spPr>
            <a:xfrm flipH="1">
              <a:off x="3439315" y="3952018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flipH="1">
              <a:off x="3439315" y="3998677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flipH="1">
              <a:off x="3439315" y="4040414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flipH="1">
              <a:off x="3439315" y="4087074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/>
          </p:nvCxnSpPr>
          <p:spPr>
            <a:xfrm flipH="1">
              <a:off x="3439315" y="4134107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flipH="1">
              <a:off x="3439315" y="4180767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flipH="1">
              <a:off x="3439315" y="4222504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/>
            <p:nvPr/>
          </p:nvCxnSpPr>
          <p:spPr>
            <a:xfrm flipH="1">
              <a:off x="3439315" y="4269164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Rectangle 272"/>
            <p:cNvSpPr/>
            <p:nvPr/>
          </p:nvSpPr>
          <p:spPr>
            <a:xfrm flipH="1">
              <a:off x="3419558" y="3938688"/>
              <a:ext cx="304431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endParaRPr lang="en-US" sz="900" dirty="0">
                <a:solidFill>
                  <a:prstClr val="black"/>
                </a:solidFill>
                <a:latin typeface="+mj-lt"/>
                <a:cs typeface="Arial"/>
              </a:endParaRPr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4563079" y="2438564"/>
            <a:ext cx="252523" cy="377086"/>
            <a:chOff x="2715450" y="3886787"/>
            <a:chExt cx="304431" cy="454598"/>
          </a:xfrm>
        </p:grpSpPr>
        <p:sp>
          <p:nvSpPr>
            <p:cNvPr id="283" name="Rectangle 282"/>
            <p:cNvSpPr/>
            <p:nvPr/>
          </p:nvSpPr>
          <p:spPr>
            <a:xfrm flipH="1">
              <a:off x="2735207" y="3886787"/>
              <a:ext cx="260958" cy="45459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84" name="Straight Connector 283"/>
            <p:cNvCxnSpPr/>
            <p:nvPr/>
          </p:nvCxnSpPr>
          <p:spPr>
            <a:xfrm flipH="1">
              <a:off x="2960350" y="3949926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 flipH="1">
              <a:off x="2960350" y="399658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 flipH="1">
              <a:off x="2960350" y="403832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 flipH="1">
              <a:off x="2960350" y="408498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 flipH="1">
              <a:off x="2960350" y="413201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flipH="1">
              <a:off x="2960350" y="417867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 flipH="1">
              <a:off x="2960350" y="422041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 flipH="1">
              <a:off x="2960350" y="426707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flipH="1">
              <a:off x="2735207" y="3949926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/>
          </p:nvCxnSpPr>
          <p:spPr>
            <a:xfrm flipH="1">
              <a:off x="2735207" y="399658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flipH="1">
              <a:off x="2735207" y="403832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/>
          </p:nvCxnSpPr>
          <p:spPr>
            <a:xfrm flipH="1">
              <a:off x="2735207" y="408498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 flipH="1">
              <a:off x="2735207" y="413201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/>
          </p:nvCxnSpPr>
          <p:spPr>
            <a:xfrm flipH="1">
              <a:off x="2735207" y="417867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flipH="1">
              <a:off x="2735207" y="422041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flipH="1">
              <a:off x="2735207" y="426707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0" name="Rectangle 299"/>
            <p:cNvSpPr/>
            <p:nvPr/>
          </p:nvSpPr>
          <p:spPr>
            <a:xfrm flipH="1">
              <a:off x="2715450" y="3936596"/>
              <a:ext cx="304431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endParaRPr lang="en-US" sz="900" dirty="0">
                <a:solidFill>
                  <a:prstClr val="black"/>
                </a:solidFill>
                <a:latin typeface="+mj-lt"/>
                <a:cs typeface="Arial"/>
              </a:endParaRPr>
            </a:p>
          </p:txBody>
        </p:sp>
      </p:grpSp>
      <p:cxnSp>
        <p:nvCxnSpPr>
          <p:cNvPr id="301" name="Straight Connector 300"/>
          <p:cNvCxnSpPr>
            <a:stCxn id="263" idx="0"/>
            <a:endCxn id="434" idx="1"/>
          </p:cNvCxnSpPr>
          <p:nvPr/>
        </p:nvCxnSpPr>
        <p:spPr>
          <a:xfrm flipH="1" flipV="1">
            <a:off x="5059304" y="2236252"/>
            <a:ext cx="145949" cy="202312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>
            <a:endCxn id="283" idx="0"/>
          </p:cNvCxnSpPr>
          <p:nvPr/>
        </p:nvCxnSpPr>
        <p:spPr>
          <a:xfrm flipH="1">
            <a:off x="4687698" y="2106093"/>
            <a:ext cx="127904" cy="33247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3" name="Group 302"/>
          <p:cNvGrpSpPr/>
          <p:nvPr/>
        </p:nvGrpSpPr>
        <p:grpSpPr>
          <a:xfrm>
            <a:off x="3796542" y="3634261"/>
            <a:ext cx="252523" cy="377086"/>
            <a:chOff x="2715450" y="3886787"/>
            <a:chExt cx="304431" cy="454598"/>
          </a:xfrm>
        </p:grpSpPr>
        <p:sp>
          <p:nvSpPr>
            <p:cNvPr id="304" name="Rectangle 303"/>
            <p:cNvSpPr/>
            <p:nvPr/>
          </p:nvSpPr>
          <p:spPr>
            <a:xfrm flipH="1">
              <a:off x="2735207" y="3886787"/>
              <a:ext cx="260958" cy="45459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05" name="Straight Connector 304"/>
            <p:cNvCxnSpPr/>
            <p:nvPr/>
          </p:nvCxnSpPr>
          <p:spPr>
            <a:xfrm flipH="1">
              <a:off x="2960350" y="3949926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 flipH="1">
              <a:off x="2960350" y="399658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flipH="1">
              <a:off x="2960350" y="403832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 flipH="1">
              <a:off x="2960350" y="408498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 flipH="1">
              <a:off x="2960350" y="413201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 flipH="1">
              <a:off x="2960350" y="417867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 flipH="1">
              <a:off x="2960350" y="422041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 flipH="1">
              <a:off x="2960350" y="426707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/>
          </p:nvCxnSpPr>
          <p:spPr>
            <a:xfrm flipH="1">
              <a:off x="2735207" y="3949926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/>
          </p:nvCxnSpPr>
          <p:spPr>
            <a:xfrm flipH="1">
              <a:off x="2735207" y="399658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/>
          </p:nvCxnSpPr>
          <p:spPr>
            <a:xfrm flipH="1">
              <a:off x="2735207" y="403832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/>
            <p:nvPr/>
          </p:nvCxnSpPr>
          <p:spPr>
            <a:xfrm flipH="1">
              <a:off x="2735207" y="408498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/>
            <p:nvPr/>
          </p:nvCxnSpPr>
          <p:spPr>
            <a:xfrm flipH="1">
              <a:off x="2735207" y="413201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/>
            <p:nvPr/>
          </p:nvCxnSpPr>
          <p:spPr>
            <a:xfrm flipH="1">
              <a:off x="2735207" y="417867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/>
            <p:nvPr/>
          </p:nvCxnSpPr>
          <p:spPr>
            <a:xfrm flipH="1">
              <a:off x="2735207" y="422041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/>
            <p:nvPr/>
          </p:nvCxnSpPr>
          <p:spPr>
            <a:xfrm flipH="1">
              <a:off x="2735207" y="426707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1" name="Rectangle 320"/>
            <p:cNvSpPr/>
            <p:nvPr/>
          </p:nvSpPr>
          <p:spPr>
            <a:xfrm flipH="1">
              <a:off x="2715450" y="3936596"/>
              <a:ext cx="304431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endParaRPr lang="en-US" sz="900" dirty="0">
                <a:solidFill>
                  <a:prstClr val="black"/>
                </a:solidFill>
                <a:latin typeface="+mj-lt"/>
                <a:cs typeface="Arial"/>
              </a:endParaRPr>
            </a:p>
          </p:txBody>
        </p:sp>
      </p:grpSp>
      <p:grpSp>
        <p:nvGrpSpPr>
          <p:cNvPr id="322" name="Group 321"/>
          <p:cNvGrpSpPr/>
          <p:nvPr/>
        </p:nvGrpSpPr>
        <p:grpSpPr>
          <a:xfrm>
            <a:off x="4104230" y="3634261"/>
            <a:ext cx="252523" cy="377086"/>
            <a:chOff x="2715450" y="3886787"/>
            <a:chExt cx="304431" cy="454598"/>
          </a:xfrm>
        </p:grpSpPr>
        <p:sp>
          <p:nvSpPr>
            <p:cNvPr id="323" name="Rectangle 322"/>
            <p:cNvSpPr/>
            <p:nvPr/>
          </p:nvSpPr>
          <p:spPr>
            <a:xfrm flipH="1">
              <a:off x="2735207" y="3886787"/>
              <a:ext cx="260958" cy="45459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24" name="Straight Connector 323"/>
            <p:cNvCxnSpPr/>
            <p:nvPr/>
          </p:nvCxnSpPr>
          <p:spPr>
            <a:xfrm flipH="1">
              <a:off x="2960350" y="3949926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/>
            <p:nvPr/>
          </p:nvCxnSpPr>
          <p:spPr>
            <a:xfrm flipH="1">
              <a:off x="2960350" y="399658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/>
          </p:nvCxnSpPr>
          <p:spPr>
            <a:xfrm flipH="1">
              <a:off x="2960350" y="403832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/>
            <p:nvPr/>
          </p:nvCxnSpPr>
          <p:spPr>
            <a:xfrm flipH="1">
              <a:off x="2960350" y="408498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/>
            <p:nvPr/>
          </p:nvCxnSpPr>
          <p:spPr>
            <a:xfrm flipH="1">
              <a:off x="2960350" y="413201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/>
            <p:nvPr/>
          </p:nvCxnSpPr>
          <p:spPr>
            <a:xfrm flipH="1">
              <a:off x="2960350" y="417867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/>
            <p:nvPr/>
          </p:nvCxnSpPr>
          <p:spPr>
            <a:xfrm flipH="1">
              <a:off x="2960350" y="422041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/>
            <p:nvPr/>
          </p:nvCxnSpPr>
          <p:spPr>
            <a:xfrm flipH="1">
              <a:off x="2960350" y="426707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/>
          </p:nvCxnSpPr>
          <p:spPr>
            <a:xfrm flipH="1">
              <a:off x="2735207" y="3949926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/>
            <p:nvPr/>
          </p:nvCxnSpPr>
          <p:spPr>
            <a:xfrm flipH="1">
              <a:off x="2735207" y="399658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/>
            <p:nvPr/>
          </p:nvCxnSpPr>
          <p:spPr>
            <a:xfrm flipH="1">
              <a:off x="2735207" y="403832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/>
            <p:cNvCxnSpPr/>
            <p:nvPr/>
          </p:nvCxnSpPr>
          <p:spPr>
            <a:xfrm flipH="1">
              <a:off x="2735207" y="408498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/>
            <p:nvPr/>
          </p:nvCxnSpPr>
          <p:spPr>
            <a:xfrm flipH="1">
              <a:off x="2735207" y="413201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/>
            <p:nvPr/>
          </p:nvCxnSpPr>
          <p:spPr>
            <a:xfrm flipH="1">
              <a:off x="2735207" y="417867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/>
            <p:nvPr/>
          </p:nvCxnSpPr>
          <p:spPr>
            <a:xfrm flipH="1">
              <a:off x="2735207" y="422041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/>
            <p:nvPr/>
          </p:nvCxnSpPr>
          <p:spPr>
            <a:xfrm flipH="1">
              <a:off x="2735207" y="426707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0" name="Rectangle 339"/>
            <p:cNvSpPr/>
            <p:nvPr/>
          </p:nvSpPr>
          <p:spPr>
            <a:xfrm flipH="1">
              <a:off x="2715450" y="3936596"/>
              <a:ext cx="304431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endParaRPr lang="en-US" sz="900" dirty="0">
                <a:solidFill>
                  <a:prstClr val="black"/>
                </a:solidFill>
                <a:latin typeface="+mj-lt"/>
                <a:cs typeface="Arial"/>
              </a:endParaRPr>
            </a:p>
          </p:txBody>
        </p:sp>
      </p:grpSp>
      <p:grpSp>
        <p:nvGrpSpPr>
          <p:cNvPr id="341" name="Group 340"/>
          <p:cNvGrpSpPr/>
          <p:nvPr/>
        </p:nvGrpSpPr>
        <p:grpSpPr>
          <a:xfrm>
            <a:off x="4425568" y="3637695"/>
            <a:ext cx="252523" cy="377086"/>
            <a:chOff x="2715450" y="3886787"/>
            <a:chExt cx="304431" cy="454598"/>
          </a:xfrm>
        </p:grpSpPr>
        <p:sp>
          <p:nvSpPr>
            <p:cNvPr id="342" name="Rectangle 341"/>
            <p:cNvSpPr/>
            <p:nvPr/>
          </p:nvSpPr>
          <p:spPr>
            <a:xfrm flipH="1">
              <a:off x="2735207" y="3886787"/>
              <a:ext cx="260958" cy="45459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43" name="Straight Connector 342"/>
            <p:cNvCxnSpPr/>
            <p:nvPr/>
          </p:nvCxnSpPr>
          <p:spPr>
            <a:xfrm flipH="1">
              <a:off x="2960350" y="3949926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/>
            <p:cNvCxnSpPr/>
            <p:nvPr/>
          </p:nvCxnSpPr>
          <p:spPr>
            <a:xfrm flipH="1">
              <a:off x="2960350" y="399658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/>
            <p:cNvCxnSpPr/>
            <p:nvPr/>
          </p:nvCxnSpPr>
          <p:spPr>
            <a:xfrm flipH="1">
              <a:off x="2960350" y="403832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/>
            <p:cNvCxnSpPr/>
            <p:nvPr/>
          </p:nvCxnSpPr>
          <p:spPr>
            <a:xfrm flipH="1">
              <a:off x="2960350" y="408498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/>
            <p:cNvCxnSpPr/>
            <p:nvPr/>
          </p:nvCxnSpPr>
          <p:spPr>
            <a:xfrm flipH="1">
              <a:off x="2960350" y="413201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/>
            <p:cNvCxnSpPr/>
            <p:nvPr/>
          </p:nvCxnSpPr>
          <p:spPr>
            <a:xfrm flipH="1">
              <a:off x="2960350" y="417867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/>
            <p:cNvCxnSpPr/>
            <p:nvPr/>
          </p:nvCxnSpPr>
          <p:spPr>
            <a:xfrm flipH="1">
              <a:off x="2960350" y="422041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/>
            <p:cNvCxnSpPr/>
            <p:nvPr/>
          </p:nvCxnSpPr>
          <p:spPr>
            <a:xfrm flipH="1">
              <a:off x="2960350" y="426707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/>
            <p:nvPr/>
          </p:nvCxnSpPr>
          <p:spPr>
            <a:xfrm flipH="1">
              <a:off x="2735207" y="3949926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/>
            <p:cNvCxnSpPr/>
            <p:nvPr/>
          </p:nvCxnSpPr>
          <p:spPr>
            <a:xfrm flipH="1">
              <a:off x="2735207" y="399658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/>
            <p:cNvCxnSpPr/>
            <p:nvPr/>
          </p:nvCxnSpPr>
          <p:spPr>
            <a:xfrm flipH="1">
              <a:off x="2735207" y="403832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/>
            <p:nvPr/>
          </p:nvCxnSpPr>
          <p:spPr>
            <a:xfrm flipH="1">
              <a:off x="2735207" y="408498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/>
            <p:nvPr/>
          </p:nvCxnSpPr>
          <p:spPr>
            <a:xfrm flipH="1">
              <a:off x="2735207" y="413201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/>
            <p:nvPr/>
          </p:nvCxnSpPr>
          <p:spPr>
            <a:xfrm flipH="1">
              <a:off x="2735207" y="417867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/>
            <p:nvPr/>
          </p:nvCxnSpPr>
          <p:spPr>
            <a:xfrm flipH="1">
              <a:off x="2735207" y="422041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/>
            <p:nvPr/>
          </p:nvCxnSpPr>
          <p:spPr>
            <a:xfrm flipH="1">
              <a:off x="2735207" y="426707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9" name="Rectangle 358"/>
            <p:cNvSpPr/>
            <p:nvPr/>
          </p:nvSpPr>
          <p:spPr>
            <a:xfrm flipH="1">
              <a:off x="2715450" y="3936596"/>
              <a:ext cx="304431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endParaRPr lang="en-US" sz="900" dirty="0">
                <a:solidFill>
                  <a:prstClr val="black"/>
                </a:solidFill>
                <a:latin typeface="+mj-lt"/>
                <a:cs typeface="Arial"/>
              </a:endParaRPr>
            </a:p>
          </p:txBody>
        </p:sp>
      </p:grpSp>
      <p:sp>
        <p:nvSpPr>
          <p:cNvPr id="360" name="Rounded Rectangle 359"/>
          <p:cNvSpPr/>
          <p:nvPr/>
        </p:nvSpPr>
        <p:spPr>
          <a:xfrm>
            <a:off x="3659351" y="3509950"/>
            <a:ext cx="1485703" cy="588417"/>
          </a:xfrm>
          <a:prstGeom prst="roundRect">
            <a:avLst>
              <a:gd name="adj" fmla="val 8972"/>
            </a:avLst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cs typeface="Consolas" pitchFamily="49" charset="0"/>
            </a:endParaRPr>
          </a:p>
        </p:txBody>
      </p:sp>
      <p:grpSp>
        <p:nvGrpSpPr>
          <p:cNvPr id="361" name="Group 360"/>
          <p:cNvGrpSpPr/>
          <p:nvPr/>
        </p:nvGrpSpPr>
        <p:grpSpPr>
          <a:xfrm>
            <a:off x="4755124" y="3637695"/>
            <a:ext cx="252523" cy="377086"/>
            <a:chOff x="2715450" y="3886787"/>
            <a:chExt cx="304431" cy="454598"/>
          </a:xfrm>
        </p:grpSpPr>
        <p:sp>
          <p:nvSpPr>
            <p:cNvPr id="362" name="Rectangle 361"/>
            <p:cNvSpPr/>
            <p:nvPr/>
          </p:nvSpPr>
          <p:spPr>
            <a:xfrm flipH="1">
              <a:off x="2735207" y="3886787"/>
              <a:ext cx="260958" cy="45459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63" name="Straight Connector 362"/>
            <p:cNvCxnSpPr/>
            <p:nvPr/>
          </p:nvCxnSpPr>
          <p:spPr>
            <a:xfrm flipH="1">
              <a:off x="2960350" y="3949926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Connector 363"/>
            <p:cNvCxnSpPr/>
            <p:nvPr/>
          </p:nvCxnSpPr>
          <p:spPr>
            <a:xfrm flipH="1">
              <a:off x="2960350" y="399658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/>
            <p:cNvCxnSpPr/>
            <p:nvPr/>
          </p:nvCxnSpPr>
          <p:spPr>
            <a:xfrm flipH="1">
              <a:off x="2960350" y="403832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/>
            <p:cNvCxnSpPr/>
            <p:nvPr/>
          </p:nvCxnSpPr>
          <p:spPr>
            <a:xfrm flipH="1">
              <a:off x="2960350" y="408498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/>
            <p:cNvCxnSpPr/>
            <p:nvPr/>
          </p:nvCxnSpPr>
          <p:spPr>
            <a:xfrm flipH="1">
              <a:off x="2960350" y="413201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Connector 367"/>
            <p:cNvCxnSpPr/>
            <p:nvPr/>
          </p:nvCxnSpPr>
          <p:spPr>
            <a:xfrm flipH="1">
              <a:off x="2960350" y="417867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/>
            <p:cNvCxnSpPr/>
            <p:nvPr/>
          </p:nvCxnSpPr>
          <p:spPr>
            <a:xfrm flipH="1">
              <a:off x="2960350" y="422041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/>
            <p:nvPr/>
          </p:nvCxnSpPr>
          <p:spPr>
            <a:xfrm flipH="1">
              <a:off x="2960350" y="426707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/>
            <p:cNvCxnSpPr/>
            <p:nvPr/>
          </p:nvCxnSpPr>
          <p:spPr>
            <a:xfrm flipH="1">
              <a:off x="2735207" y="3949926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/>
            <p:cNvCxnSpPr/>
            <p:nvPr/>
          </p:nvCxnSpPr>
          <p:spPr>
            <a:xfrm flipH="1">
              <a:off x="2735207" y="399658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Straight Connector 372"/>
            <p:cNvCxnSpPr/>
            <p:nvPr/>
          </p:nvCxnSpPr>
          <p:spPr>
            <a:xfrm flipH="1">
              <a:off x="2735207" y="403832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/>
            <p:cNvCxnSpPr/>
            <p:nvPr/>
          </p:nvCxnSpPr>
          <p:spPr>
            <a:xfrm flipH="1">
              <a:off x="2735207" y="408498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Straight Connector 374"/>
            <p:cNvCxnSpPr/>
            <p:nvPr/>
          </p:nvCxnSpPr>
          <p:spPr>
            <a:xfrm flipH="1">
              <a:off x="2735207" y="413201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Connector 375"/>
            <p:cNvCxnSpPr/>
            <p:nvPr/>
          </p:nvCxnSpPr>
          <p:spPr>
            <a:xfrm flipH="1">
              <a:off x="2735207" y="417867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Connector 376"/>
            <p:cNvCxnSpPr/>
            <p:nvPr/>
          </p:nvCxnSpPr>
          <p:spPr>
            <a:xfrm flipH="1">
              <a:off x="2735207" y="422041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/>
            <p:cNvCxnSpPr/>
            <p:nvPr/>
          </p:nvCxnSpPr>
          <p:spPr>
            <a:xfrm flipH="1">
              <a:off x="2735207" y="426707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9" name="Rectangle 378"/>
            <p:cNvSpPr/>
            <p:nvPr/>
          </p:nvSpPr>
          <p:spPr>
            <a:xfrm flipH="1">
              <a:off x="2715450" y="3936596"/>
              <a:ext cx="304431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endParaRPr lang="en-US" sz="900" dirty="0">
                <a:solidFill>
                  <a:prstClr val="black"/>
                </a:solidFill>
                <a:latin typeface="+mj-lt"/>
                <a:cs typeface="Arial"/>
              </a:endParaRPr>
            </a:p>
          </p:txBody>
        </p:sp>
      </p:grpSp>
      <p:cxnSp>
        <p:nvCxnSpPr>
          <p:cNvPr id="380" name="Straight Connector 379"/>
          <p:cNvCxnSpPr>
            <a:stCxn id="283" idx="2"/>
            <a:endCxn id="323" idx="0"/>
          </p:cNvCxnSpPr>
          <p:nvPr/>
        </p:nvCxnSpPr>
        <p:spPr>
          <a:xfrm flipH="1">
            <a:off x="4228849" y="2815650"/>
            <a:ext cx="458849" cy="818611"/>
          </a:xfrm>
          <a:prstGeom prst="line">
            <a:avLst/>
          </a:prstGeom>
          <a:ln w="12700">
            <a:solidFill>
              <a:srgbClr val="FF0000"/>
            </a:solidFill>
            <a:prstDash val="sysDash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Connector 380"/>
          <p:cNvCxnSpPr>
            <a:stCxn id="263" idx="2"/>
            <a:endCxn id="342" idx="0"/>
          </p:cNvCxnSpPr>
          <p:nvPr/>
        </p:nvCxnSpPr>
        <p:spPr>
          <a:xfrm flipH="1">
            <a:off x="4550187" y="2815650"/>
            <a:ext cx="655066" cy="822045"/>
          </a:xfrm>
          <a:prstGeom prst="line">
            <a:avLst/>
          </a:prstGeom>
          <a:ln w="12700">
            <a:solidFill>
              <a:srgbClr val="FF0000"/>
            </a:solidFill>
            <a:prstDash val="sysDash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2" name="Straight Connector 381"/>
          <p:cNvCxnSpPr>
            <a:stCxn id="263" idx="2"/>
            <a:endCxn id="362" idx="0"/>
          </p:cNvCxnSpPr>
          <p:nvPr/>
        </p:nvCxnSpPr>
        <p:spPr>
          <a:xfrm flipH="1">
            <a:off x="4879743" y="2815650"/>
            <a:ext cx="325510" cy="822045"/>
          </a:xfrm>
          <a:prstGeom prst="line">
            <a:avLst/>
          </a:prstGeom>
          <a:ln w="12700">
            <a:solidFill>
              <a:srgbClr val="FF0000"/>
            </a:solidFill>
            <a:prstDash val="sysDash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3" name="Group 125"/>
          <p:cNvGrpSpPr/>
          <p:nvPr/>
        </p:nvGrpSpPr>
        <p:grpSpPr>
          <a:xfrm flipH="1">
            <a:off x="5267238" y="3750016"/>
            <a:ext cx="295350" cy="76222"/>
            <a:chOff x="3810000" y="5410200"/>
            <a:chExt cx="609600" cy="152400"/>
          </a:xfrm>
        </p:grpSpPr>
        <p:sp>
          <p:nvSpPr>
            <p:cNvPr id="384" name="Oval 383"/>
            <p:cNvSpPr/>
            <p:nvPr/>
          </p:nvSpPr>
          <p:spPr>
            <a:xfrm>
              <a:off x="3810000" y="5410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  <p:sp>
          <p:nvSpPr>
            <p:cNvPr id="385" name="Oval 384"/>
            <p:cNvSpPr/>
            <p:nvPr/>
          </p:nvSpPr>
          <p:spPr>
            <a:xfrm>
              <a:off x="4038600" y="5410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  <p:sp>
          <p:nvSpPr>
            <p:cNvPr id="386" name="Oval 385"/>
            <p:cNvSpPr/>
            <p:nvPr/>
          </p:nvSpPr>
          <p:spPr>
            <a:xfrm>
              <a:off x="4267200" y="5410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</p:grpSp>
      <p:sp>
        <p:nvSpPr>
          <p:cNvPr id="387" name="Rectangle 386"/>
          <p:cNvSpPr/>
          <p:nvPr/>
        </p:nvSpPr>
        <p:spPr>
          <a:xfrm>
            <a:off x="3941940" y="4055082"/>
            <a:ext cx="18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+mj-lt"/>
                <a:cs typeface="Consolas" pitchFamily="49" charset="0"/>
              </a:rPr>
              <a:t>DMA Clusters</a:t>
            </a:r>
            <a:endParaRPr lang="en-US" dirty="0">
              <a:latin typeface="+mj-lt"/>
            </a:endParaRPr>
          </a:p>
        </p:txBody>
      </p:sp>
      <p:sp>
        <p:nvSpPr>
          <p:cNvPr id="388" name="Rectangle 387"/>
          <p:cNvSpPr/>
          <p:nvPr/>
        </p:nvSpPr>
        <p:spPr>
          <a:xfrm>
            <a:off x="3378493" y="5842900"/>
            <a:ext cx="786382" cy="387128"/>
          </a:xfrm>
          <a:prstGeom prst="rect">
            <a:avLst/>
          </a:prstGeom>
          <a:solidFill>
            <a:schemeClr val="tx1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+mj-lt"/>
                <a:cs typeface="Consolas" pitchFamily="49" charset="0"/>
              </a:rPr>
              <a:t>Mem</a:t>
            </a:r>
            <a:endParaRPr lang="en-US" dirty="0">
              <a:solidFill>
                <a:schemeClr val="bg1"/>
              </a:solidFill>
              <a:latin typeface="+mj-lt"/>
              <a:cs typeface="Consolas" pitchFamily="49" charset="0"/>
            </a:endParaRPr>
          </a:p>
        </p:txBody>
      </p:sp>
      <p:sp>
        <p:nvSpPr>
          <p:cNvPr id="389" name="Rectangle 388"/>
          <p:cNvSpPr/>
          <p:nvPr/>
        </p:nvSpPr>
        <p:spPr>
          <a:xfrm>
            <a:off x="4230571" y="5842900"/>
            <a:ext cx="786382" cy="387128"/>
          </a:xfrm>
          <a:prstGeom prst="rect">
            <a:avLst/>
          </a:prstGeom>
          <a:solidFill>
            <a:schemeClr val="tx1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+mj-lt"/>
                <a:cs typeface="Consolas" pitchFamily="49" charset="0"/>
              </a:rPr>
              <a:t>Mem</a:t>
            </a:r>
            <a:endParaRPr lang="en-US" dirty="0">
              <a:solidFill>
                <a:schemeClr val="bg1"/>
              </a:solidFill>
              <a:latin typeface="+mj-lt"/>
              <a:cs typeface="Consolas" pitchFamily="49" charset="0"/>
            </a:endParaRPr>
          </a:p>
        </p:txBody>
      </p:sp>
      <p:sp>
        <p:nvSpPr>
          <p:cNvPr id="390" name="Rectangle 389"/>
          <p:cNvSpPr/>
          <p:nvPr/>
        </p:nvSpPr>
        <p:spPr>
          <a:xfrm>
            <a:off x="5964411" y="5846824"/>
            <a:ext cx="786382" cy="387128"/>
          </a:xfrm>
          <a:prstGeom prst="rect">
            <a:avLst/>
          </a:prstGeom>
          <a:solidFill>
            <a:schemeClr val="tx1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+mj-lt"/>
                <a:cs typeface="Consolas" pitchFamily="49" charset="0"/>
              </a:rPr>
              <a:t>Mem</a:t>
            </a:r>
            <a:endParaRPr lang="en-US" dirty="0">
              <a:solidFill>
                <a:schemeClr val="bg1"/>
              </a:solidFill>
              <a:latin typeface="+mj-lt"/>
              <a:cs typeface="Consolas" pitchFamily="49" charset="0"/>
            </a:endParaRPr>
          </a:p>
        </p:txBody>
      </p:sp>
      <p:grpSp>
        <p:nvGrpSpPr>
          <p:cNvPr id="391" name="Group 125"/>
          <p:cNvGrpSpPr/>
          <p:nvPr/>
        </p:nvGrpSpPr>
        <p:grpSpPr>
          <a:xfrm flipH="1">
            <a:off x="5297718" y="5928708"/>
            <a:ext cx="419159" cy="100098"/>
            <a:chOff x="3810000" y="5410200"/>
            <a:chExt cx="609600" cy="152400"/>
          </a:xfrm>
        </p:grpSpPr>
        <p:sp>
          <p:nvSpPr>
            <p:cNvPr id="392" name="Oval 391"/>
            <p:cNvSpPr/>
            <p:nvPr/>
          </p:nvSpPr>
          <p:spPr>
            <a:xfrm>
              <a:off x="3810000" y="5410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+mj-lt"/>
                <a:cs typeface="Arial"/>
              </a:endParaRPr>
            </a:p>
          </p:txBody>
        </p:sp>
        <p:sp>
          <p:nvSpPr>
            <p:cNvPr id="393" name="Oval 392"/>
            <p:cNvSpPr/>
            <p:nvPr/>
          </p:nvSpPr>
          <p:spPr>
            <a:xfrm>
              <a:off x="4038600" y="5410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+mj-lt"/>
                <a:cs typeface="Arial"/>
              </a:endParaRPr>
            </a:p>
          </p:txBody>
        </p:sp>
        <p:sp>
          <p:nvSpPr>
            <p:cNvPr id="394" name="Oval 393"/>
            <p:cNvSpPr/>
            <p:nvPr/>
          </p:nvSpPr>
          <p:spPr>
            <a:xfrm>
              <a:off x="4267200" y="5410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latin typeface="+mj-lt"/>
                <a:cs typeface="Arial"/>
              </a:endParaRPr>
            </a:p>
          </p:txBody>
        </p:sp>
      </p:grpSp>
      <p:cxnSp>
        <p:nvCxnSpPr>
          <p:cNvPr id="395" name="Straight Connector 394"/>
          <p:cNvCxnSpPr/>
          <p:nvPr/>
        </p:nvCxnSpPr>
        <p:spPr>
          <a:xfrm>
            <a:off x="4034001" y="4096045"/>
            <a:ext cx="0" cy="309716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6" name="Straight Connector 395"/>
          <p:cNvCxnSpPr/>
          <p:nvPr/>
        </p:nvCxnSpPr>
        <p:spPr>
          <a:xfrm>
            <a:off x="3771683" y="5680989"/>
            <a:ext cx="0" cy="161911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7" name="Straight Connector 396"/>
          <p:cNvCxnSpPr/>
          <p:nvPr/>
        </p:nvCxnSpPr>
        <p:spPr>
          <a:xfrm>
            <a:off x="4609697" y="5680989"/>
            <a:ext cx="0" cy="161911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8" name="Straight Connector 397"/>
          <p:cNvCxnSpPr/>
          <p:nvPr/>
        </p:nvCxnSpPr>
        <p:spPr>
          <a:xfrm>
            <a:off x="6383452" y="5516888"/>
            <a:ext cx="0" cy="329937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9" name="Straight Connector 398"/>
          <p:cNvCxnSpPr>
            <a:stCxn id="413" idx="0"/>
            <a:endCxn id="411" idx="2"/>
          </p:cNvCxnSpPr>
          <p:nvPr/>
        </p:nvCxnSpPr>
        <p:spPr>
          <a:xfrm flipV="1">
            <a:off x="3771683" y="4743889"/>
            <a:ext cx="212753" cy="607816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0" name="Straight Connector 399"/>
          <p:cNvCxnSpPr>
            <a:stCxn id="412" idx="1"/>
            <a:endCxn id="411" idx="3"/>
          </p:cNvCxnSpPr>
          <p:nvPr/>
        </p:nvCxnSpPr>
        <p:spPr>
          <a:xfrm flipH="1">
            <a:off x="4158199" y="4579247"/>
            <a:ext cx="858753" cy="0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1" name="Straight Connector 400"/>
          <p:cNvCxnSpPr>
            <a:stCxn id="414" idx="1"/>
            <a:endCxn id="413" idx="3"/>
          </p:cNvCxnSpPr>
          <p:nvPr/>
        </p:nvCxnSpPr>
        <p:spPr>
          <a:xfrm flipH="1" flipV="1">
            <a:off x="3945446" y="5516347"/>
            <a:ext cx="491718" cy="540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2" name="Straight Connector 401"/>
          <p:cNvCxnSpPr>
            <a:stCxn id="414" idx="0"/>
          </p:cNvCxnSpPr>
          <p:nvPr/>
        </p:nvCxnSpPr>
        <p:spPr>
          <a:xfrm flipV="1">
            <a:off x="4610929" y="4635630"/>
            <a:ext cx="579787" cy="716615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3" name="Straight Connector 402"/>
          <p:cNvCxnSpPr>
            <a:endCxn id="414" idx="3"/>
          </p:cNvCxnSpPr>
          <p:nvPr/>
        </p:nvCxnSpPr>
        <p:spPr>
          <a:xfrm flipH="1">
            <a:off x="4784693" y="5515963"/>
            <a:ext cx="468371" cy="924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4" name="Straight Connector 403"/>
          <p:cNvCxnSpPr/>
          <p:nvPr/>
        </p:nvCxnSpPr>
        <p:spPr>
          <a:xfrm>
            <a:off x="5049913" y="4579247"/>
            <a:ext cx="977868" cy="0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05" name="Group 125"/>
          <p:cNvGrpSpPr/>
          <p:nvPr/>
        </p:nvGrpSpPr>
        <p:grpSpPr>
          <a:xfrm flipH="1">
            <a:off x="5373918" y="4982595"/>
            <a:ext cx="419159" cy="100098"/>
            <a:chOff x="3810000" y="5410200"/>
            <a:chExt cx="609600" cy="152400"/>
          </a:xfrm>
        </p:grpSpPr>
        <p:sp>
          <p:nvSpPr>
            <p:cNvPr id="406" name="Oval 405"/>
            <p:cNvSpPr/>
            <p:nvPr/>
          </p:nvSpPr>
          <p:spPr>
            <a:xfrm>
              <a:off x="3810000" y="5410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  <p:sp>
          <p:nvSpPr>
            <p:cNvPr id="407" name="Oval 406"/>
            <p:cNvSpPr/>
            <p:nvPr/>
          </p:nvSpPr>
          <p:spPr>
            <a:xfrm>
              <a:off x="4038600" y="5410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  <p:sp>
          <p:nvSpPr>
            <p:cNvPr id="408" name="Oval 407"/>
            <p:cNvSpPr/>
            <p:nvPr/>
          </p:nvSpPr>
          <p:spPr>
            <a:xfrm>
              <a:off x="4267200" y="5410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</p:grpSp>
      <p:sp>
        <p:nvSpPr>
          <p:cNvPr id="409" name="Rectangle 408"/>
          <p:cNvSpPr/>
          <p:nvPr/>
        </p:nvSpPr>
        <p:spPr>
          <a:xfrm>
            <a:off x="2418829" y="4779733"/>
            <a:ext cx="1016057" cy="536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+mj-lt"/>
                <a:cs typeface="Consolas" pitchFamily="49" charset="0"/>
              </a:rPr>
              <a:t>On-Chip</a:t>
            </a:r>
            <a:br>
              <a:rPr lang="en-US" dirty="0" smtClean="0">
                <a:latin typeface="+mj-lt"/>
                <a:cs typeface="Consolas" pitchFamily="49" charset="0"/>
              </a:rPr>
            </a:br>
            <a:r>
              <a:rPr lang="en-US" dirty="0" smtClean="0">
                <a:latin typeface="+mj-lt"/>
                <a:cs typeface="Consolas" pitchFamily="49" charset="0"/>
              </a:rPr>
              <a:t>Network</a:t>
            </a:r>
            <a:endParaRPr lang="en-US" dirty="0">
              <a:latin typeface="+mj-lt"/>
            </a:endParaRPr>
          </a:p>
        </p:txBody>
      </p:sp>
      <p:cxnSp>
        <p:nvCxnSpPr>
          <p:cNvPr id="410" name="Straight Connector 409"/>
          <p:cNvCxnSpPr>
            <a:stCxn id="415" idx="0"/>
            <a:endCxn id="658" idx="3"/>
          </p:cNvCxnSpPr>
          <p:nvPr/>
        </p:nvCxnSpPr>
        <p:spPr>
          <a:xfrm flipH="1" flipV="1">
            <a:off x="6134629" y="4579247"/>
            <a:ext cx="244995" cy="772074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1" name="Rectangle 410"/>
          <p:cNvSpPr/>
          <p:nvPr/>
        </p:nvSpPr>
        <p:spPr>
          <a:xfrm>
            <a:off x="3810671" y="4414604"/>
            <a:ext cx="347528" cy="3292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cs typeface="Consolas" pitchFamily="49" charset="0"/>
            </a:endParaRPr>
          </a:p>
        </p:txBody>
      </p:sp>
      <p:sp>
        <p:nvSpPr>
          <p:cNvPr id="412" name="Rectangle 411"/>
          <p:cNvSpPr/>
          <p:nvPr/>
        </p:nvSpPr>
        <p:spPr>
          <a:xfrm>
            <a:off x="5016952" y="4414604"/>
            <a:ext cx="347528" cy="3292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cs typeface="Consolas" pitchFamily="49" charset="0"/>
            </a:endParaRPr>
          </a:p>
        </p:txBody>
      </p:sp>
      <p:sp>
        <p:nvSpPr>
          <p:cNvPr id="413" name="Rectangle 412"/>
          <p:cNvSpPr/>
          <p:nvPr/>
        </p:nvSpPr>
        <p:spPr>
          <a:xfrm>
            <a:off x="3597919" y="5351705"/>
            <a:ext cx="347528" cy="3292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cs typeface="Consolas" pitchFamily="49" charset="0"/>
            </a:endParaRPr>
          </a:p>
        </p:txBody>
      </p:sp>
      <p:sp>
        <p:nvSpPr>
          <p:cNvPr id="414" name="Rectangle 413"/>
          <p:cNvSpPr/>
          <p:nvPr/>
        </p:nvSpPr>
        <p:spPr>
          <a:xfrm>
            <a:off x="4437165" y="5352245"/>
            <a:ext cx="347528" cy="3292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cs typeface="Consolas" pitchFamily="49" charset="0"/>
            </a:endParaRPr>
          </a:p>
        </p:txBody>
      </p:sp>
      <p:sp>
        <p:nvSpPr>
          <p:cNvPr id="415" name="Rectangle 414"/>
          <p:cNvSpPr/>
          <p:nvPr/>
        </p:nvSpPr>
        <p:spPr>
          <a:xfrm>
            <a:off x="6205860" y="5351321"/>
            <a:ext cx="347528" cy="3292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cs typeface="Consolas" pitchFamily="49" charset="0"/>
            </a:endParaRPr>
          </a:p>
        </p:txBody>
      </p:sp>
      <p:sp>
        <p:nvSpPr>
          <p:cNvPr id="416" name="Left Brace 415"/>
          <p:cNvSpPr/>
          <p:nvPr/>
        </p:nvSpPr>
        <p:spPr>
          <a:xfrm>
            <a:off x="3309126" y="4579246"/>
            <a:ext cx="162508" cy="998040"/>
          </a:xfrm>
          <a:prstGeom prst="leftBrace">
            <a:avLst>
              <a:gd name="adj1" fmla="val 70564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Rectangle 416"/>
          <p:cNvSpPr/>
          <p:nvPr/>
        </p:nvSpPr>
        <p:spPr>
          <a:xfrm>
            <a:off x="2294786" y="5756908"/>
            <a:ext cx="11117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+mj-lt"/>
                <a:cs typeface="Consolas" pitchFamily="49" charset="0"/>
              </a:rPr>
              <a:t>DRAM</a:t>
            </a:r>
            <a:br>
              <a:rPr lang="en-US" dirty="0" smtClean="0">
                <a:latin typeface="+mj-lt"/>
                <a:cs typeface="Consolas" pitchFamily="49" charset="0"/>
              </a:rPr>
            </a:br>
            <a:r>
              <a:rPr lang="en-US" dirty="0" smtClean="0">
                <a:latin typeface="+mj-lt"/>
                <a:cs typeface="Consolas" pitchFamily="49" charset="0"/>
              </a:rPr>
              <a:t>Interfaces</a:t>
            </a:r>
            <a:endParaRPr lang="en-US" dirty="0">
              <a:latin typeface="+mj-lt"/>
            </a:endParaRPr>
          </a:p>
        </p:txBody>
      </p:sp>
      <p:sp>
        <p:nvSpPr>
          <p:cNvPr id="418" name="Rectangle 417"/>
          <p:cNvSpPr/>
          <p:nvPr/>
        </p:nvSpPr>
        <p:spPr>
          <a:xfrm>
            <a:off x="4374418" y="3670317"/>
            <a:ext cx="3449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/>
              <a:t>B</a:t>
            </a:r>
            <a:r>
              <a:rPr lang="en-US" sz="1200" baseline="-25000" dirty="0" smtClean="0"/>
              <a:t>0</a:t>
            </a:r>
            <a:endParaRPr lang="en-US" sz="1200" baseline="-25000" dirty="0"/>
          </a:p>
        </p:txBody>
      </p:sp>
      <p:sp>
        <p:nvSpPr>
          <p:cNvPr id="419" name="Rectangle 418"/>
          <p:cNvSpPr/>
          <p:nvPr/>
        </p:nvSpPr>
        <p:spPr>
          <a:xfrm>
            <a:off x="4712456" y="3666495"/>
            <a:ext cx="3449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/>
              <a:t>B</a:t>
            </a:r>
            <a:r>
              <a:rPr lang="en-US" sz="1200" baseline="-25000" dirty="0" smtClean="0"/>
              <a:t>1</a:t>
            </a:r>
            <a:endParaRPr lang="en-US" sz="1200" baseline="-25000" dirty="0"/>
          </a:p>
        </p:txBody>
      </p:sp>
      <p:sp>
        <p:nvSpPr>
          <p:cNvPr id="420" name="Rectangle 419"/>
          <p:cNvSpPr/>
          <p:nvPr/>
        </p:nvSpPr>
        <p:spPr>
          <a:xfrm>
            <a:off x="3428397" y="1517560"/>
            <a:ext cx="1397120" cy="536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+mj-lt"/>
                <a:cs typeface="Consolas" pitchFamily="49" charset="0"/>
              </a:rPr>
              <a:t>Control</a:t>
            </a:r>
            <a:br>
              <a:rPr lang="en-US" dirty="0" smtClean="0">
                <a:latin typeface="+mj-lt"/>
                <a:cs typeface="Consolas" pitchFamily="49" charset="0"/>
              </a:rPr>
            </a:br>
            <a:r>
              <a:rPr lang="en-US" dirty="0" smtClean="0">
                <a:latin typeface="+mj-lt"/>
                <a:cs typeface="Consolas" pitchFamily="49" charset="0"/>
              </a:rPr>
              <a:t>Thread</a:t>
            </a:r>
            <a:endParaRPr lang="en-US" dirty="0">
              <a:latin typeface="+mj-lt"/>
            </a:endParaRPr>
          </a:p>
        </p:txBody>
      </p:sp>
      <p:grpSp>
        <p:nvGrpSpPr>
          <p:cNvPr id="421" name="Group 420"/>
          <p:cNvGrpSpPr/>
          <p:nvPr/>
        </p:nvGrpSpPr>
        <p:grpSpPr>
          <a:xfrm>
            <a:off x="3176688" y="3532026"/>
            <a:ext cx="229833" cy="544262"/>
            <a:chOff x="6762628" y="915071"/>
            <a:chExt cx="698500" cy="1654105"/>
          </a:xfrm>
        </p:grpSpPr>
        <p:sp>
          <p:nvSpPr>
            <p:cNvPr id="422" name="Oval 421"/>
            <p:cNvSpPr/>
            <p:nvPr/>
          </p:nvSpPr>
          <p:spPr>
            <a:xfrm>
              <a:off x="6762628" y="915071"/>
              <a:ext cx="685800" cy="6858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23" name="Oval 422"/>
            <p:cNvSpPr/>
            <p:nvPr/>
          </p:nvSpPr>
          <p:spPr>
            <a:xfrm>
              <a:off x="6762628" y="1883376"/>
              <a:ext cx="685800" cy="6858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424" name="Curved Connector 423"/>
            <p:cNvCxnSpPr>
              <a:stCxn id="422" idx="2"/>
              <a:endCxn id="423" idx="2"/>
            </p:cNvCxnSpPr>
            <p:nvPr/>
          </p:nvCxnSpPr>
          <p:spPr>
            <a:xfrm rot="10800000" flipV="1">
              <a:off x="6762628" y="1257970"/>
              <a:ext cx="12700" cy="968305"/>
            </a:xfrm>
            <a:prstGeom prst="curvedConnector3">
              <a:avLst>
                <a:gd name="adj1" fmla="val 1800000"/>
              </a:avLst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Curved Connector 424"/>
            <p:cNvCxnSpPr>
              <a:stCxn id="423" idx="6"/>
              <a:endCxn id="422" idx="6"/>
            </p:cNvCxnSpPr>
            <p:nvPr/>
          </p:nvCxnSpPr>
          <p:spPr>
            <a:xfrm flipV="1">
              <a:off x="7448428" y="1257971"/>
              <a:ext cx="12700" cy="968305"/>
            </a:xfrm>
            <a:prstGeom prst="curvedConnector3">
              <a:avLst>
                <a:gd name="adj1" fmla="val 1800000"/>
              </a:avLst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6" name="Straight Connector 425"/>
          <p:cNvCxnSpPr>
            <a:endCxn id="422" idx="7"/>
          </p:cNvCxnSpPr>
          <p:nvPr/>
        </p:nvCxnSpPr>
        <p:spPr>
          <a:xfrm flipH="1">
            <a:off x="3369296" y="2337408"/>
            <a:ext cx="734934" cy="1227664"/>
          </a:xfrm>
          <a:prstGeom prst="line">
            <a:avLst/>
          </a:prstGeom>
          <a:ln w="12700">
            <a:solidFill>
              <a:srgbClr val="FF0000"/>
            </a:solidFill>
            <a:prstDash val="sysDash"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/>
          <p:cNvCxnSpPr>
            <a:stCxn id="423" idx="4"/>
          </p:cNvCxnSpPr>
          <p:nvPr/>
        </p:nvCxnSpPr>
        <p:spPr>
          <a:xfrm>
            <a:off x="3289516" y="4076288"/>
            <a:ext cx="0" cy="120888"/>
          </a:xfrm>
          <a:prstGeom prst="line">
            <a:avLst/>
          </a:prstGeom>
          <a:ln w="19050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8" name="Straight Connector 427"/>
          <p:cNvCxnSpPr/>
          <p:nvPr/>
        </p:nvCxnSpPr>
        <p:spPr>
          <a:xfrm>
            <a:off x="3289516" y="4202704"/>
            <a:ext cx="641627" cy="0"/>
          </a:xfrm>
          <a:prstGeom prst="line">
            <a:avLst/>
          </a:prstGeom>
          <a:ln w="19050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9" name="Straight Connector 428"/>
          <p:cNvCxnSpPr/>
          <p:nvPr/>
        </p:nvCxnSpPr>
        <p:spPr>
          <a:xfrm flipV="1">
            <a:off x="3922803" y="4203497"/>
            <a:ext cx="0" cy="208585"/>
          </a:xfrm>
          <a:prstGeom prst="line">
            <a:avLst/>
          </a:prstGeom>
          <a:ln w="19050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0" name="Freeform 429"/>
          <p:cNvSpPr/>
          <p:nvPr/>
        </p:nvSpPr>
        <p:spPr>
          <a:xfrm flipH="1">
            <a:off x="4081832" y="2048814"/>
            <a:ext cx="111071" cy="746180"/>
          </a:xfrm>
          <a:custGeom>
            <a:avLst/>
            <a:gdLst>
              <a:gd name="connsiteX0" fmla="*/ 116809 w 288010"/>
              <a:gd name="connsiteY0" fmla="*/ 0 h 656948"/>
              <a:gd name="connsiteX1" fmla="*/ 285485 w 288010"/>
              <a:gd name="connsiteY1" fmla="*/ 168676 h 656948"/>
              <a:gd name="connsiteX2" fmla="*/ 1399 w 288010"/>
              <a:gd name="connsiteY2" fmla="*/ 426129 h 656948"/>
              <a:gd name="connsiteX3" fmla="*/ 196708 w 288010"/>
              <a:gd name="connsiteY3" fmla="*/ 656948 h 65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10" h="656948">
                <a:moveTo>
                  <a:pt x="116809" y="0"/>
                </a:moveTo>
                <a:cubicBezTo>
                  <a:pt x="210764" y="48827"/>
                  <a:pt x="304720" y="97655"/>
                  <a:pt x="285485" y="168676"/>
                </a:cubicBezTo>
                <a:cubicBezTo>
                  <a:pt x="266250" y="239697"/>
                  <a:pt x="16195" y="344750"/>
                  <a:pt x="1399" y="426129"/>
                </a:cubicBezTo>
                <a:cubicBezTo>
                  <a:pt x="-13397" y="507508"/>
                  <a:pt x="91655" y="582228"/>
                  <a:pt x="196708" y="656948"/>
                </a:cubicBezTo>
              </a:path>
            </a:pathLst>
          </a:custGeom>
          <a:ln w="57150"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  <a:scene3d>
            <a:camera prst="isometricRightUp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100" dirty="0">
              <a:latin typeface="+mj-lt"/>
              <a:cs typeface="Arial" pitchFamily="34" charset="0"/>
            </a:endParaRPr>
          </a:p>
        </p:txBody>
      </p:sp>
      <p:cxnSp>
        <p:nvCxnSpPr>
          <p:cNvPr id="431" name="Straight Connector 430"/>
          <p:cNvCxnSpPr>
            <a:stCxn id="415" idx="1"/>
          </p:cNvCxnSpPr>
          <p:nvPr/>
        </p:nvCxnSpPr>
        <p:spPr>
          <a:xfrm flipH="1" flipV="1">
            <a:off x="5743080" y="5515962"/>
            <a:ext cx="462780" cy="1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2" name="Rectangle 431"/>
          <p:cNvSpPr/>
          <p:nvPr/>
        </p:nvSpPr>
        <p:spPr>
          <a:xfrm>
            <a:off x="2329063" y="3963461"/>
            <a:ext cx="935824" cy="536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+mj-lt"/>
                <a:cs typeface="Consolas" pitchFamily="49" charset="0"/>
              </a:rPr>
              <a:t>Control</a:t>
            </a:r>
            <a:br>
              <a:rPr lang="en-US" dirty="0" smtClean="0">
                <a:latin typeface="+mj-lt"/>
                <a:cs typeface="Consolas" pitchFamily="49" charset="0"/>
              </a:rPr>
            </a:br>
            <a:r>
              <a:rPr lang="en-US" dirty="0" smtClean="0">
                <a:latin typeface="+mj-lt"/>
                <a:cs typeface="Consolas" pitchFamily="49" charset="0"/>
              </a:rPr>
              <a:t>FSM</a:t>
            </a:r>
            <a:endParaRPr lang="en-US" dirty="0">
              <a:latin typeface="+mj-lt"/>
            </a:endParaRPr>
          </a:p>
        </p:txBody>
      </p:sp>
      <p:grpSp>
        <p:nvGrpSpPr>
          <p:cNvPr id="433" name="Group 432"/>
          <p:cNvGrpSpPr/>
          <p:nvPr/>
        </p:nvGrpSpPr>
        <p:grpSpPr>
          <a:xfrm>
            <a:off x="4647597" y="1617855"/>
            <a:ext cx="823414" cy="619056"/>
            <a:chOff x="2420483" y="2613659"/>
            <a:chExt cx="1469040" cy="1104447"/>
          </a:xfrm>
        </p:grpSpPr>
        <p:sp>
          <p:nvSpPr>
            <p:cNvPr id="434" name="Cloud 433"/>
            <p:cNvSpPr/>
            <p:nvPr/>
          </p:nvSpPr>
          <p:spPr>
            <a:xfrm>
              <a:off x="2420483" y="2613659"/>
              <a:ext cx="1469040" cy="1104447"/>
            </a:xfrm>
            <a:prstGeom prst="cloud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grpSp>
          <p:nvGrpSpPr>
            <p:cNvPr id="435" name="Group 434"/>
            <p:cNvGrpSpPr/>
            <p:nvPr/>
          </p:nvGrpSpPr>
          <p:grpSpPr>
            <a:xfrm>
              <a:off x="2657604" y="2831851"/>
              <a:ext cx="1063884" cy="668062"/>
              <a:chOff x="1153201" y="4256187"/>
              <a:chExt cx="1417374" cy="767266"/>
            </a:xfrm>
          </p:grpSpPr>
          <p:grpSp>
            <p:nvGrpSpPr>
              <p:cNvPr id="436" name="Group 435"/>
              <p:cNvGrpSpPr/>
              <p:nvPr/>
            </p:nvGrpSpPr>
            <p:grpSpPr>
              <a:xfrm>
                <a:off x="1296589" y="4256187"/>
                <a:ext cx="621384" cy="315702"/>
                <a:chOff x="7040853" y="4573799"/>
                <a:chExt cx="621384" cy="315702"/>
              </a:xfrm>
            </p:grpSpPr>
            <p:sp>
              <p:nvSpPr>
                <p:cNvPr id="460" name="Freeform 459"/>
                <p:cNvSpPr/>
                <p:nvPr/>
              </p:nvSpPr>
              <p:spPr>
                <a:xfrm>
                  <a:off x="7159625" y="4575176"/>
                  <a:ext cx="396875" cy="314325"/>
                </a:xfrm>
                <a:custGeom>
                  <a:avLst/>
                  <a:gdLst>
                    <a:gd name="connsiteX0" fmla="*/ 0 w 384175"/>
                    <a:gd name="connsiteY0" fmla="*/ 0 h 296197"/>
                    <a:gd name="connsiteX1" fmla="*/ 0 w 384175"/>
                    <a:gd name="connsiteY1" fmla="*/ 0 h 296197"/>
                    <a:gd name="connsiteX2" fmla="*/ 6350 w 384175"/>
                    <a:gd name="connsiteY2" fmla="*/ 234950 h 296197"/>
                    <a:gd name="connsiteX3" fmla="*/ 9525 w 384175"/>
                    <a:gd name="connsiteY3" fmla="*/ 254000 h 296197"/>
                    <a:gd name="connsiteX4" fmla="*/ 6350 w 384175"/>
                    <a:gd name="connsiteY4" fmla="*/ 292100 h 296197"/>
                    <a:gd name="connsiteX5" fmla="*/ 66675 w 384175"/>
                    <a:gd name="connsiteY5" fmla="*/ 288925 h 296197"/>
                    <a:gd name="connsiteX6" fmla="*/ 171450 w 384175"/>
                    <a:gd name="connsiteY6" fmla="*/ 285750 h 296197"/>
                    <a:gd name="connsiteX7" fmla="*/ 215900 w 384175"/>
                    <a:gd name="connsiteY7" fmla="*/ 279400 h 296197"/>
                    <a:gd name="connsiteX8" fmla="*/ 276225 w 384175"/>
                    <a:gd name="connsiteY8" fmla="*/ 282575 h 296197"/>
                    <a:gd name="connsiteX9" fmla="*/ 314325 w 384175"/>
                    <a:gd name="connsiteY9" fmla="*/ 276225 h 296197"/>
                    <a:gd name="connsiteX10" fmla="*/ 323850 w 384175"/>
                    <a:gd name="connsiteY10" fmla="*/ 269875 h 296197"/>
                    <a:gd name="connsiteX11" fmla="*/ 336550 w 384175"/>
                    <a:gd name="connsiteY11" fmla="*/ 250825 h 296197"/>
                    <a:gd name="connsiteX12" fmla="*/ 355600 w 384175"/>
                    <a:gd name="connsiteY12" fmla="*/ 238125 h 296197"/>
                    <a:gd name="connsiteX13" fmla="*/ 361950 w 384175"/>
                    <a:gd name="connsiteY13" fmla="*/ 228600 h 296197"/>
                    <a:gd name="connsiteX14" fmla="*/ 371475 w 384175"/>
                    <a:gd name="connsiteY14" fmla="*/ 200025 h 296197"/>
                    <a:gd name="connsiteX15" fmla="*/ 377825 w 384175"/>
                    <a:gd name="connsiteY15" fmla="*/ 180975 h 296197"/>
                    <a:gd name="connsiteX16" fmla="*/ 381000 w 384175"/>
                    <a:gd name="connsiteY16" fmla="*/ 171450 h 296197"/>
                    <a:gd name="connsiteX17" fmla="*/ 384175 w 384175"/>
                    <a:gd name="connsiteY17" fmla="*/ 158750 h 296197"/>
                    <a:gd name="connsiteX18" fmla="*/ 381000 w 384175"/>
                    <a:gd name="connsiteY18" fmla="*/ 133350 h 296197"/>
                    <a:gd name="connsiteX19" fmla="*/ 374650 w 384175"/>
                    <a:gd name="connsiteY19" fmla="*/ 123825 h 296197"/>
                    <a:gd name="connsiteX20" fmla="*/ 368300 w 384175"/>
                    <a:gd name="connsiteY20" fmla="*/ 101600 h 296197"/>
                    <a:gd name="connsiteX21" fmla="*/ 365125 w 384175"/>
                    <a:gd name="connsiteY21" fmla="*/ 92075 h 296197"/>
                    <a:gd name="connsiteX22" fmla="*/ 349250 w 384175"/>
                    <a:gd name="connsiteY22" fmla="*/ 53975 h 296197"/>
                    <a:gd name="connsiteX23" fmla="*/ 339725 w 384175"/>
                    <a:gd name="connsiteY23" fmla="*/ 44450 h 296197"/>
                    <a:gd name="connsiteX24" fmla="*/ 330200 w 384175"/>
                    <a:gd name="connsiteY24" fmla="*/ 41275 h 296197"/>
                    <a:gd name="connsiteX25" fmla="*/ 320675 w 384175"/>
                    <a:gd name="connsiteY25" fmla="*/ 34925 h 296197"/>
                    <a:gd name="connsiteX26" fmla="*/ 307975 w 384175"/>
                    <a:gd name="connsiteY26" fmla="*/ 28575 h 296197"/>
                    <a:gd name="connsiteX27" fmla="*/ 276225 w 384175"/>
                    <a:gd name="connsiteY27" fmla="*/ 12700 h 296197"/>
                    <a:gd name="connsiteX28" fmla="*/ 174625 w 384175"/>
                    <a:gd name="connsiteY28" fmla="*/ 9525 h 296197"/>
                    <a:gd name="connsiteX29" fmla="*/ 50800 w 384175"/>
                    <a:gd name="connsiteY29" fmla="*/ 9525 h 296197"/>
                    <a:gd name="connsiteX30" fmla="*/ 0 w 384175"/>
                    <a:gd name="connsiteY30" fmla="*/ 0 h 2961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384175" h="296197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2117" y="78317"/>
                        <a:pt x="3414" y="156660"/>
                        <a:pt x="6350" y="234950"/>
                      </a:cubicBezTo>
                      <a:cubicBezTo>
                        <a:pt x="6591" y="241383"/>
                        <a:pt x="9525" y="247562"/>
                        <a:pt x="9525" y="254000"/>
                      </a:cubicBezTo>
                      <a:cubicBezTo>
                        <a:pt x="9525" y="266744"/>
                        <a:pt x="-4524" y="285455"/>
                        <a:pt x="6350" y="292100"/>
                      </a:cubicBezTo>
                      <a:cubicBezTo>
                        <a:pt x="23532" y="302600"/>
                        <a:pt x="46554" y="289699"/>
                        <a:pt x="66675" y="288925"/>
                      </a:cubicBezTo>
                      <a:lnTo>
                        <a:pt x="171450" y="285750"/>
                      </a:lnTo>
                      <a:cubicBezTo>
                        <a:pt x="180929" y="284170"/>
                        <a:pt x="207953" y="279400"/>
                        <a:pt x="215900" y="279400"/>
                      </a:cubicBezTo>
                      <a:cubicBezTo>
                        <a:pt x="236036" y="279400"/>
                        <a:pt x="256117" y="281517"/>
                        <a:pt x="276225" y="282575"/>
                      </a:cubicBezTo>
                      <a:cubicBezTo>
                        <a:pt x="279525" y="282104"/>
                        <a:pt x="308611" y="278368"/>
                        <a:pt x="314325" y="276225"/>
                      </a:cubicBezTo>
                      <a:cubicBezTo>
                        <a:pt x="317898" y="274885"/>
                        <a:pt x="320675" y="271992"/>
                        <a:pt x="323850" y="269875"/>
                      </a:cubicBezTo>
                      <a:cubicBezTo>
                        <a:pt x="327559" y="258749"/>
                        <a:pt x="325848" y="259149"/>
                        <a:pt x="336550" y="250825"/>
                      </a:cubicBezTo>
                      <a:cubicBezTo>
                        <a:pt x="342574" y="246140"/>
                        <a:pt x="355600" y="238125"/>
                        <a:pt x="355600" y="238125"/>
                      </a:cubicBezTo>
                      <a:cubicBezTo>
                        <a:pt x="357717" y="234950"/>
                        <a:pt x="360400" y="232087"/>
                        <a:pt x="361950" y="228600"/>
                      </a:cubicBezTo>
                      <a:lnTo>
                        <a:pt x="371475" y="200025"/>
                      </a:lnTo>
                      <a:lnTo>
                        <a:pt x="377825" y="180975"/>
                      </a:lnTo>
                      <a:cubicBezTo>
                        <a:pt x="378883" y="177800"/>
                        <a:pt x="380188" y="174697"/>
                        <a:pt x="381000" y="171450"/>
                      </a:cubicBezTo>
                      <a:lnTo>
                        <a:pt x="384175" y="158750"/>
                      </a:lnTo>
                      <a:cubicBezTo>
                        <a:pt x="383117" y="150283"/>
                        <a:pt x="383245" y="141582"/>
                        <a:pt x="381000" y="133350"/>
                      </a:cubicBezTo>
                      <a:cubicBezTo>
                        <a:pt x="379996" y="129669"/>
                        <a:pt x="376357" y="127238"/>
                        <a:pt x="374650" y="123825"/>
                      </a:cubicBezTo>
                      <a:cubicBezTo>
                        <a:pt x="372112" y="118750"/>
                        <a:pt x="369656" y="106347"/>
                        <a:pt x="368300" y="101600"/>
                      </a:cubicBezTo>
                      <a:cubicBezTo>
                        <a:pt x="367381" y="98382"/>
                        <a:pt x="365851" y="95342"/>
                        <a:pt x="365125" y="92075"/>
                      </a:cubicBezTo>
                      <a:cubicBezTo>
                        <a:pt x="360758" y="72422"/>
                        <a:pt x="365447" y="70172"/>
                        <a:pt x="349250" y="53975"/>
                      </a:cubicBezTo>
                      <a:cubicBezTo>
                        <a:pt x="346075" y="50800"/>
                        <a:pt x="343461" y="46941"/>
                        <a:pt x="339725" y="44450"/>
                      </a:cubicBezTo>
                      <a:cubicBezTo>
                        <a:pt x="336940" y="42594"/>
                        <a:pt x="333193" y="42772"/>
                        <a:pt x="330200" y="41275"/>
                      </a:cubicBezTo>
                      <a:cubicBezTo>
                        <a:pt x="326787" y="39568"/>
                        <a:pt x="323988" y="36818"/>
                        <a:pt x="320675" y="34925"/>
                      </a:cubicBezTo>
                      <a:cubicBezTo>
                        <a:pt x="316566" y="32577"/>
                        <a:pt x="312034" y="31010"/>
                        <a:pt x="307975" y="28575"/>
                      </a:cubicBezTo>
                      <a:cubicBezTo>
                        <a:pt x="295074" y="20835"/>
                        <a:pt x="290737" y="13506"/>
                        <a:pt x="276225" y="12700"/>
                      </a:cubicBezTo>
                      <a:cubicBezTo>
                        <a:pt x="242394" y="10820"/>
                        <a:pt x="208492" y="10583"/>
                        <a:pt x="174625" y="9525"/>
                      </a:cubicBezTo>
                      <a:cubicBezTo>
                        <a:pt x="122765" y="882"/>
                        <a:pt x="153023" y="4657"/>
                        <a:pt x="50800" y="9525"/>
                      </a:cubicBezTo>
                      <a:cubicBezTo>
                        <a:pt x="-23238" y="13051"/>
                        <a:pt x="8467" y="1587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>
                    <a:latin typeface="+mj-lt"/>
                  </a:endParaRPr>
                </a:p>
              </p:txBody>
            </p:sp>
            <p:grpSp>
              <p:nvGrpSpPr>
                <p:cNvPr id="461" name="Group 460"/>
                <p:cNvGrpSpPr/>
                <p:nvPr/>
              </p:nvGrpSpPr>
              <p:grpSpPr>
                <a:xfrm>
                  <a:off x="7040853" y="4573799"/>
                  <a:ext cx="621384" cy="303513"/>
                  <a:chOff x="6923314" y="4761807"/>
                  <a:chExt cx="621384" cy="303513"/>
                </a:xfrm>
              </p:grpSpPr>
              <p:grpSp>
                <p:nvGrpSpPr>
                  <p:cNvPr id="462" name="Group 461"/>
                  <p:cNvGrpSpPr/>
                  <p:nvPr/>
                </p:nvGrpSpPr>
                <p:grpSpPr>
                  <a:xfrm>
                    <a:off x="7040853" y="4761807"/>
                    <a:ext cx="400452" cy="303513"/>
                    <a:chOff x="7406609" y="4557914"/>
                    <a:chExt cx="400452" cy="425549"/>
                  </a:xfrm>
                </p:grpSpPr>
                <p:cxnSp>
                  <p:nvCxnSpPr>
                    <p:cNvPr id="466" name="Straight Connector 465"/>
                    <p:cNvCxnSpPr/>
                    <p:nvPr/>
                  </p:nvCxnSpPr>
                  <p:spPr>
                    <a:xfrm>
                      <a:off x="7406609" y="4558393"/>
                      <a:ext cx="0" cy="42507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7" name="Straight Connector 466"/>
                    <p:cNvCxnSpPr/>
                    <p:nvPr/>
                  </p:nvCxnSpPr>
                  <p:spPr>
                    <a:xfrm>
                      <a:off x="7406610" y="4557914"/>
                      <a:ext cx="259654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8" name="Straight Connector 467"/>
                    <p:cNvCxnSpPr/>
                    <p:nvPr/>
                  </p:nvCxnSpPr>
                  <p:spPr>
                    <a:xfrm>
                      <a:off x="7406609" y="4983463"/>
                      <a:ext cx="245151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69" name="Arc 468"/>
                    <p:cNvSpPr/>
                    <p:nvPr/>
                  </p:nvSpPr>
                  <p:spPr>
                    <a:xfrm>
                      <a:off x="7496460" y="4557914"/>
                      <a:ext cx="310601" cy="425549"/>
                    </a:xfrm>
                    <a:prstGeom prst="arc">
                      <a:avLst>
                        <a:gd name="adj1" fmla="val 16125035"/>
                        <a:gd name="adj2" fmla="val 5573922"/>
                      </a:avLst>
                    </a:prstGeom>
                    <a:ln w="12700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2400" dirty="0">
                        <a:latin typeface="+mj-lt"/>
                      </a:endParaRPr>
                    </a:p>
                  </p:txBody>
                </p:sp>
              </p:grpSp>
              <p:cxnSp>
                <p:nvCxnSpPr>
                  <p:cNvPr id="463" name="Straight Connector 462"/>
                  <p:cNvCxnSpPr/>
                  <p:nvPr/>
                </p:nvCxnSpPr>
                <p:spPr>
                  <a:xfrm>
                    <a:off x="6923314" y="4844128"/>
                    <a:ext cx="117539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4" name="Straight Connector 463"/>
                  <p:cNvCxnSpPr/>
                  <p:nvPr/>
                </p:nvCxnSpPr>
                <p:spPr>
                  <a:xfrm>
                    <a:off x="6923314" y="4974757"/>
                    <a:ext cx="117539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5" name="Straight Connector 464"/>
                  <p:cNvCxnSpPr/>
                  <p:nvPr/>
                </p:nvCxnSpPr>
                <p:spPr>
                  <a:xfrm>
                    <a:off x="7440947" y="4913563"/>
                    <a:ext cx="103751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37" name="Group 436"/>
              <p:cNvGrpSpPr/>
              <p:nvPr/>
            </p:nvGrpSpPr>
            <p:grpSpPr>
              <a:xfrm>
                <a:off x="1153201" y="4719297"/>
                <a:ext cx="768749" cy="304156"/>
                <a:chOff x="7040853" y="5257780"/>
                <a:chExt cx="768749" cy="304156"/>
              </a:xfrm>
            </p:grpSpPr>
            <p:sp>
              <p:nvSpPr>
                <p:cNvPr id="451" name="Freeform 450"/>
                <p:cNvSpPr/>
                <p:nvPr/>
              </p:nvSpPr>
              <p:spPr>
                <a:xfrm>
                  <a:off x="7177879" y="5260975"/>
                  <a:ext cx="372271" cy="298450"/>
                </a:xfrm>
                <a:custGeom>
                  <a:avLst/>
                  <a:gdLst>
                    <a:gd name="connsiteX0" fmla="*/ 796 w 372271"/>
                    <a:gd name="connsiteY0" fmla="*/ 0 h 298450"/>
                    <a:gd name="connsiteX1" fmla="*/ 796 w 372271"/>
                    <a:gd name="connsiteY1" fmla="*/ 0 h 298450"/>
                    <a:gd name="connsiteX2" fmla="*/ 10321 w 372271"/>
                    <a:gd name="connsiteY2" fmla="*/ 28575 h 298450"/>
                    <a:gd name="connsiteX3" fmla="*/ 19846 w 372271"/>
                    <a:gd name="connsiteY3" fmla="*/ 38100 h 298450"/>
                    <a:gd name="connsiteX4" fmla="*/ 26196 w 372271"/>
                    <a:gd name="connsiteY4" fmla="*/ 57150 h 298450"/>
                    <a:gd name="connsiteX5" fmla="*/ 29371 w 372271"/>
                    <a:gd name="connsiteY5" fmla="*/ 66675 h 298450"/>
                    <a:gd name="connsiteX6" fmla="*/ 32546 w 372271"/>
                    <a:gd name="connsiteY6" fmla="*/ 76200 h 298450"/>
                    <a:gd name="connsiteX7" fmla="*/ 38896 w 372271"/>
                    <a:gd name="connsiteY7" fmla="*/ 104775 h 298450"/>
                    <a:gd name="connsiteX8" fmla="*/ 32546 w 372271"/>
                    <a:gd name="connsiteY8" fmla="*/ 196850 h 298450"/>
                    <a:gd name="connsiteX9" fmla="*/ 26196 w 372271"/>
                    <a:gd name="connsiteY9" fmla="*/ 238125 h 298450"/>
                    <a:gd name="connsiteX10" fmla="*/ 19846 w 372271"/>
                    <a:gd name="connsiteY10" fmla="*/ 257175 h 298450"/>
                    <a:gd name="connsiteX11" fmla="*/ 13496 w 372271"/>
                    <a:gd name="connsiteY11" fmla="*/ 282575 h 298450"/>
                    <a:gd name="connsiteX12" fmla="*/ 10321 w 372271"/>
                    <a:gd name="connsiteY12" fmla="*/ 292100 h 298450"/>
                    <a:gd name="connsiteX13" fmla="*/ 796 w 372271"/>
                    <a:gd name="connsiteY13" fmla="*/ 298450 h 298450"/>
                    <a:gd name="connsiteX14" fmla="*/ 111921 w 372271"/>
                    <a:gd name="connsiteY14" fmla="*/ 292100 h 298450"/>
                    <a:gd name="connsiteX15" fmla="*/ 261146 w 372271"/>
                    <a:gd name="connsiteY15" fmla="*/ 288925 h 298450"/>
                    <a:gd name="connsiteX16" fmla="*/ 296071 w 372271"/>
                    <a:gd name="connsiteY16" fmla="*/ 279400 h 298450"/>
                    <a:gd name="connsiteX17" fmla="*/ 315121 w 372271"/>
                    <a:gd name="connsiteY17" fmla="*/ 266700 h 298450"/>
                    <a:gd name="connsiteX18" fmla="*/ 337346 w 372271"/>
                    <a:gd name="connsiteY18" fmla="*/ 241300 h 298450"/>
                    <a:gd name="connsiteX19" fmla="*/ 359571 w 372271"/>
                    <a:gd name="connsiteY19" fmla="*/ 215900 h 298450"/>
                    <a:gd name="connsiteX20" fmla="*/ 362746 w 372271"/>
                    <a:gd name="connsiteY20" fmla="*/ 200025 h 298450"/>
                    <a:gd name="connsiteX21" fmla="*/ 369096 w 372271"/>
                    <a:gd name="connsiteY21" fmla="*/ 190500 h 298450"/>
                    <a:gd name="connsiteX22" fmla="*/ 372271 w 372271"/>
                    <a:gd name="connsiteY22" fmla="*/ 180975 h 298450"/>
                    <a:gd name="connsiteX23" fmla="*/ 369096 w 372271"/>
                    <a:gd name="connsiteY23" fmla="*/ 123825 h 298450"/>
                    <a:gd name="connsiteX24" fmla="*/ 362746 w 372271"/>
                    <a:gd name="connsiteY24" fmla="*/ 104775 h 298450"/>
                    <a:gd name="connsiteX25" fmla="*/ 359571 w 372271"/>
                    <a:gd name="connsiteY25" fmla="*/ 95250 h 298450"/>
                    <a:gd name="connsiteX26" fmla="*/ 356396 w 372271"/>
                    <a:gd name="connsiteY26" fmla="*/ 85725 h 298450"/>
                    <a:gd name="connsiteX27" fmla="*/ 343696 w 372271"/>
                    <a:gd name="connsiteY27" fmla="*/ 66675 h 298450"/>
                    <a:gd name="connsiteX28" fmla="*/ 337346 w 372271"/>
                    <a:gd name="connsiteY28" fmla="*/ 57150 h 298450"/>
                    <a:gd name="connsiteX29" fmla="*/ 327821 w 372271"/>
                    <a:gd name="connsiteY29" fmla="*/ 38100 h 298450"/>
                    <a:gd name="connsiteX30" fmla="*/ 308771 w 372271"/>
                    <a:gd name="connsiteY30" fmla="*/ 25400 h 298450"/>
                    <a:gd name="connsiteX31" fmla="*/ 299246 w 372271"/>
                    <a:gd name="connsiteY31" fmla="*/ 19050 h 298450"/>
                    <a:gd name="connsiteX32" fmla="*/ 280196 w 372271"/>
                    <a:gd name="connsiteY32" fmla="*/ 12700 h 298450"/>
                    <a:gd name="connsiteX33" fmla="*/ 270671 w 372271"/>
                    <a:gd name="connsiteY33" fmla="*/ 9525 h 298450"/>
                    <a:gd name="connsiteX34" fmla="*/ 245271 w 372271"/>
                    <a:gd name="connsiteY34" fmla="*/ 6350 h 298450"/>
                    <a:gd name="connsiteX35" fmla="*/ 143671 w 372271"/>
                    <a:gd name="connsiteY35" fmla="*/ 3175 h 298450"/>
                    <a:gd name="connsiteX36" fmla="*/ 796 w 372271"/>
                    <a:gd name="connsiteY36" fmla="*/ 0 h 2984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372271" h="298450">
                      <a:moveTo>
                        <a:pt x="796" y="0"/>
                      </a:moveTo>
                      <a:lnTo>
                        <a:pt x="796" y="0"/>
                      </a:lnTo>
                      <a:cubicBezTo>
                        <a:pt x="3971" y="9525"/>
                        <a:pt x="5831" y="19595"/>
                        <a:pt x="10321" y="28575"/>
                      </a:cubicBezTo>
                      <a:cubicBezTo>
                        <a:pt x="12329" y="32591"/>
                        <a:pt x="17665" y="34175"/>
                        <a:pt x="19846" y="38100"/>
                      </a:cubicBezTo>
                      <a:cubicBezTo>
                        <a:pt x="23097" y="43951"/>
                        <a:pt x="24079" y="50800"/>
                        <a:pt x="26196" y="57150"/>
                      </a:cubicBezTo>
                      <a:lnTo>
                        <a:pt x="29371" y="66675"/>
                      </a:lnTo>
                      <a:cubicBezTo>
                        <a:pt x="30429" y="69850"/>
                        <a:pt x="31890" y="72918"/>
                        <a:pt x="32546" y="76200"/>
                      </a:cubicBezTo>
                      <a:cubicBezTo>
                        <a:pt x="36577" y="96354"/>
                        <a:pt x="34412" y="86840"/>
                        <a:pt x="38896" y="104775"/>
                      </a:cubicBezTo>
                      <a:cubicBezTo>
                        <a:pt x="35888" y="167936"/>
                        <a:pt x="38261" y="153988"/>
                        <a:pt x="32546" y="196850"/>
                      </a:cubicBezTo>
                      <a:cubicBezTo>
                        <a:pt x="31971" y="201166"/>
                        <a:pt x="27582" y="232581"/>
                        <a:pt x="26196" y="238125"/>
                      </a:cubicBezTo>
                      <a:cubicBezTo>
                        <a:pt x="24573" y="244619"/>
                        <a:pt x="21469" y="250681"/>
                        <a:pt x="19846" y="257175"/>
                      </a:cubicBezTo>
                      <a:cubicBezTo>
                        <a:pt x="17729" y="265642"/>
                        <a:pt x="16256" y="274296"/>
                        <a:pt x="13496" y="282575"/>
                      </a:cubicBezTo>
                      <a:cubicBezTo>
                        <a:pt x="12438" y="285750"/>
                        <a:pt x="12412" y="289487"/>
                        <a:pt x="10321" y="292100"/>
                      </a:cubicBezTo>
                      <a:cubicBezTo>
                        <a:pt x="7937" y="295080"/>
                        <a:pt x="-3012" y="298212"/>
                        <a:pt x="796" y="298450"/>
                      </a:cubicBezTo>
                      <a:lnTo>
                        <a:pt x="111921" y="292100"/>
                      </a:lnTo>
                      <a:cubicBezTo>
                        <a:pt x="161649" y="290521"/>
                        <a:pt x="211404" y="289983"/>
                        <a:pt x="261146" y="288925"/>
                      </a:cubicBezTo>
                      <a:cubicBezTo>
                        <a:pt x="269666" y="287221"/>
                        <a:pt x="289165" y="284004"/>
                        <a:pt x="296071" y="279400"/>
                      </a:cubicBezTo>
                      <a:lnTo>
                        <a:pt x="315121" y="266700"/>
                      </a:lnTo>
                      <a:cubicBezTo>
                        <a:pt x="329938" y="244475"/>
                        <a:pt x="321471" y="251883"/>
                        <a:pt x="337346" y="241300"/>
                      </a:cubicBezTo>
                      <a:cubicBezTo>
                        <a:pt x="352163" y="219075"/>
                        <a:pt x="343696" y="226483"/>
                        <a:pt x="359571" y="215900"/>
                      </a:cubicBezTo>
                      <a:cubicBezTo>
                        <a:pt x="360629" y="210608"/>
                        <a:pt x="360851" y="205078"/>
                        <a:pt x="362746" y="200025"/>
                      </a:cubicBezTo>
                      <a:cubicBezTo>
                        <a:pt x="364086" y="196452"/>
                        <a:pt x="367389" y="193913"/>
                        <a:pt x="369096" y="190500"/>
                      </a:cubicBezTo>
                      <a:cubicBezTo>
                        <a:pt x="370593" y="187507"/>
                        <a:pt x="371213" y="184150"/>
                        <a:pt x="372271" y="180975"/>
                      </a:cubicBezTo>
                      <a:cubicBezTo>
                        <a:pt x="371213" y="161925"/>
                        <a:pt x="371463" y="142757"/>
                        <a:pt x="369096" y="123825"/>
                      </a:cubicBezTo>
                      <a:cubicBezTo>
                        <a:pt x="368266" y="117183"/>
                        <a:pt x="364863" y="111125"/>
                        <a:pt x="362746" y="104775"/>
                      </a:cubicBezTo>
                      <a:lnTo>
                        <a:pt x="359571" y="95250"/>
                      </a:lnTo>
                      <a:cubicBezTo>
                        <a:pt x="358513" y="92075"/>
                        <a:pt x="358252" y="88510"/>
                        <a:pt x="356396" y="85725"/>
                      </a:cubicBezTo>
                      <a:lnTo>
                        <a:pt x="343696" y="66675"/>
                      </a:lnTo>
                      <a:cubicBezTo>
                        <a:pt x="341579" y="63500"/>
                        <a:pt x="338553" y="60770"/>
                        <a:pt x="337346" y="57150"/>
                      </a:cubicBezTo>
                      <a:cubicBezTo>
                        <a:pt x="335081" y="50356"/>
                        <a:pt x="333614" y="43169"/>
                        <a:pt x="327821" y="38100"/>
                      </a:cubicBezTo>
                      <a:cubicBezTo>
                        <a:pt x="322078" y="33074"/>
                        <a:pt x="315121" y="29633"/>
                        <a:pt x="308771" y="25400"/>
                      </a:cubicBezTo>
                      <a:cubicBezTo>
                        <a:pt x="305596" y="23283"/>
                        <a:pt x="302866" y="20257"/>
                        <a:pt x="299246" y="19050"/>
                      </a:cubicBezTo>
                      <a:lnTo>
                        <a:pt x="280196" y="12700"/>
                      </a:lnTo>
                      <a:cubicBezTo>
                        <a:pt x="277021" y="11642"/>
                        <a:pt x="273992" y="9940"/>
                        <a:pt x="270671" y="9525"/>
                      </a:cubicBezTo>
                      <a:cubicBezTo>
                        <a:pt x="262204" y="8467"/>
                        <a:pt x="253793" y="6776"/>
                        <a:pt x="245271" y="6350"/>
                      </a:cubicBezTo>
                      <a:cubicBezTo>
                        <a:pt x="211430" y="4658"/>
                        <a:pt x="177551" y="3615"/>
                        <a:pt x="143671" y="3175"/>
                      </a:cubicBezTo>
                      <a:lnTo>
                        <a:pt x="796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127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>
                    <a:latin typeface="+mj-lt"/>
                  </a:endParaRPr>
                </a:p>
              </p:txBody>
            </p:sp>
            <p:grpSp>
              <p:nvGrpSpPr>
                <p:cNvPr id="452" name="Group 451"/>
                <p:cNvGrpSpPr/>
                <p:nvPr/>
              </p:nvGrpSpPr>
              <p:grpSpPr>
                <a:xfrm>
                  <a:off x="7040853" y="5257780"/>
                  <a:ext cx="768749" cy="304156"/>
                  <a:chOff x="7040853" y="5257780"/>
                  <a:chExt cx="768749" cy="304156"/>
                </a:xfrm>
              </p:grpSpPr>
              <p:cxnSp>
                <p:nvCxnSpPr>
                  <p:cNvPr id="453" name="Straight Connector 452"/>
                  <p:cNvCxnSpPr/>
                  <p:nvPr/>
                </p:nvCxnSpPr>
                <p:spPr>
                  <a:xfrm>
                    <a:off x="7158393" y="5257780"/>
                    <a:ext cx="259654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4" name="Straight Connector 453"/>
                  <p:cNvCxnSpPr/>
                  <p:nvPr/>
                </p:nvCxnSpPr>
                <p:spPr>
                  <a:xfrm>
                    <a:off x="7158392" y="5561293"/>
                    <a:ext cx="245151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55" name="Arc 454"/>
                  <p:cNvSpPr/>
                  <p:nvPr/>
                </p:nvSpPr>
                <p:spPr>
                  <a:xfrm>
                    <a:off x="7248243" y="5257780"/>
                    <a:ext cx="310601" cy="303513"/>
                  </a:xfrm>
                  <a:prstGeom prst="arc">
                    <a:avLst>
                      <a:gd name="adj1" fmla="val 16125035"/>
                      <a:gd name="adj2" fmla="val 5573922"/>
                    </a:avLst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 dirty="0">
                      <a:latin typeface="+mj-lt"/>
                    </a:endParaRPr>
                  </a:p>
                </p:txBody>
              </p:sp>
              <p:cxnSp>
                <p:nvCxnSpPr>
                  <p:cNvPr id="456" name="Straight Connector 455"/>
                  <p:cNvCxnSpPr/>
                  <p:nvPr/>
                </p:nvCxnSpPr>
                <p:spPr>
                  <a:xfrm>
                    <a:off x="7040853" y="5340101"/>
                    <a:ext cx="160047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7" name="Straight Connector 456"/>
                  <p:cNvCxnSpPr/>
                  <p:nvPr/>
                </p:nvCxnSpPr>
                <p:spPr>
                  <a:xfrm>
                    <a:off x="7040853" y="5470730"/>
                    <a:ext cx="168211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8" name="Straight Connector 457"/>
                  <p:cNvCxnSpPr/>
                  <p:nvPr/>
                </p:nvCxnSpPr>
                <p:spPr>
                  <a:xfrm>
                    <a:off x="7558487" y="5409535"/>
                    <a:ext cx="251115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59" name="Arc 458"/>
                  <p:cNvSpPr/>
                  <p:nvPr/>
                </p:nvSpPr>
                <p:spPr>
                  <a:xfrm>
                    <a:off x="7099804" y="5258423"/>
                    <a:ext cx="110320" cy="303513"/>
                  </a:xfrm>
                  <a:prstGeom prst="arc">
                    <a:avLst>
                      <a:gd name="adj1" fmla="val 16125035"/>
                      <a:gd name="adj2" fmla="val 5573922"/>
                    </a:avLst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 dirty="0">
                      <a:latin typeface="+mj-lt"/>
                    </a:endParaRPr>
                  </a:p>
                </p:txBody>
              </p:sp>
            </p:grpSp>
          </p:grpSp>
          <p:grpSp>
            <p:nvGrpSpPr>
              <p:cNvPr id="438" name="Group 437"/>
              <p:cNvGrpSpPr/>
              <p:nvPr/>
            </p:nvGrpSpPr>
            <p:grpSpPr>
              <a:xfrm>
                <a:off x="1921949" y="4438951"/>
                <a:ext cx="648626" cy="307221"/>
                <a:chOff x="7756201" y="4930715"/>
                <a:chExt cx="648626" cy="307221"/>
              </a:xfrm>
            </p:grpSpPr>
            <p:sp>
              <p:nvSpPr>
                <p:cNvPr id="441" name="Freeform 440"/>
                <p:cNvSpPr/>
                <p:nvPr/>
              </p:nvSpPr>
              <p:spPr>
                <a:xfrm>
                  <a:off x="7908925" y="4933602"/>
                  <a:ext cx="365519" cy="304334"/>
                </a:xfrm>
                <a:custGeom>
                  <a:avLst/>
                  <a:gdLst>
                    <a:gd name="connsiteX0" fmla="*/ 0 w 365519"/>
                    <a:gd name="connsiteY0" fmla="*/ 348 h 304334"/>
                    <a:gd name="connsiteX1" fmla="*/ 0 w 365519"/>
                    <a:gd name="connsiteY1" fmla="*/ 348 h 304334"/>
                    <a:gd name="connsiteX2" fmla="*/ 28575 w 365519"/>
                    <a:gd name="connsiteY2" fmla="*/ 41623 h 304334"/>
                    <a:gd name="connsiteX3" fmla="*/ 31750 w 365519"/>
                    <a:gd name="connsiteY3" fmla="*/ 51148 h 304334"/>
                    <a:gd name="connsiteX4" fmla="*/ 38100 w 365519"/>
                    <a:gd name="connsiteY4" fmla="*/ 73373 h 304334"/>
                    <a:gd name="connsiteX5" fmla="*/ 41275 w 365519"/>
                    <a:gd name="connsiteY5" fmla="*/ 95598 h 304334"/>
                    <a:gd name="connsiteX6" fmla="*/ 47625 w 365519"/>
                    <a:gd name="connsiteY6" fmla="*/ 140048 h 304334"/>
                    <a:gd name="connsiteX7" fmla="*/ 44450 w 365519"/>
                    <a:gd name="connsiteY7" fmla="*/ 200373 h 304334"/>
                    <a:gd name="connsiteX8" fmla="*/ 38100 w 365519"/>
                    <a:gd name="connsiteY8" fmla="*/ 209898 h 304334"/>
                    <a:gd name="connsiteX9" fmla="*/ 31750 w 365519"/>
                    <a:gd name="connsiteY9" fmla="*/ 228948 h 304334"/>
                    <a:gd name="connsiteX10" fmla="*/ 22225 w 365519"/>
                    <a:gd name="connsiteY10" fmla="*/ 257523 h 304334"/>
                    <a:gd name="connsiteX11" fmla="*/ 19050 w 365519"/>
                    <a:gd name="connsiteY11" fmla="*/ 267048 h 304334"/>
                    <a:gd name="connsiteX12" fmla="*/ 15875 w 365519"/>
                    <a:gd name="connsiteY12" fmla="*/ 276573 h 304334"/>
                    <a:gd name="connsiteX13" fmla="*/ 9525 w 365519"/>
                    <a:gd name="connsiteY13" fmla="*/ 286098 h 304334"/>
                    <a:gd name="connsiteX14" fmla="*/ 25400 w 365519"/>
                    <a:gd name="connsiteY14" fmla="*/ 292448 h 304334"/>
                    <a:gd name="connsiteX15" fmla="*/ 234950 w 365519"/>
                    <a:gd name="connsiteY15" fmla="*/ 295623 h 304334"/>
                    <a:gd name="connsiteX16" fmla="*/ 263525 w 365519"/>
                    <a:gd name="connsiteY16" fmla="*/ 286098 h 304334"/>
                    <a:gd name="connsiteX17" fmla="*/ 273050 w 365519"/>
                    <a:gd name="connsiteY17" fmla="*/ 282923 h 304334"/>
                    <a:gd name="connsiteX18" fmla="*/ 301625 w 365519"/>
                    <a:gd name="connsiteY18" fmla="*/ 263873 h 304334"/>
                    <a:gd name="connsiteX19" fmla="*/ 311150 w 365519"/>
                    <a:gd name="connsiteY19" fmla="*/ 257523 h 304334"/>
                    <a:gd name="connsiteX20" fmla="*/ 339725 w 365519"/>
                    <a:gd name="connsiteY20" fmla="*/ 244823 h 304334"/>
                    <a:gd name="connsiteX21" fmla="*/ 346075 w 365519"/>
                    <a:gd name="connsiteY21" fmla="*/ 235298 h 304334"/>
                    <a:gd name="connsiteX22" fmla="*/ 355600 w 365519"/>
                    <a:gd name="connsiteY22" fmla="*/ 225773 h 304334"/>
                    <a:gd name="connsiteX23" fmla="*/ 358775 w 365519"/>
                    <a:gd name="connsiteY23" fmla="*/ 213073 h 304334"/>
                    <a:gd name="connsiteX24" fmla="*/ 361950 w 365519"/>
                    <a:gd name="connsiteY24" fmla="*/ 203548 h 304334"/>
                    <a:gd name="connsiteX25" fmla="*/ 361950 w 365519"/>
                    <a:gd name="connsiteY25" fmla="*/ 111473 h 304334"/>
                    <a:gd name="connsiteX26" fmla="*/ 355600 w 365519"/>
                    <a:gd name="connsiteY26" fmla="*/ 86073 h 304334"/>
                    <a:gd name="connsiteX27" fmla="*/ 352425 w 365519"/>
                    <a:gd name="connsiteY27" fmla="*/ 76548 h 304334"/>
                    <a:gd name="connsiteX28" fmla="*/ 346075 w 365519"/>
                    <a:gd name="connsiteY28" fmla="*/ 67023 h 304334"/>
                    <a:gd name="connsiteX29" fmla="*/ 336550 w 365519"/>
                    <a:gd name="connsiteY29" fmla="*/ 57498 h 304334"/>
                    <a:gd name="connsiteX30" fmla="*/ 317500 w 365519"/>
                    <a:gd name="connsiteY30" fmla="*/ 25748 h 304334"/>
                    <a:gd name="connsiteX31" fmla="*/ 285750 w 365519"/>
                    <a:gd name="connsiteY31" fmla="*/ 16223 h 304334"/>
                    <a:gd name="connsiteX32" fmla="*/ 254000 w 365519"/>
                    <a:gd name="connsiteY32" fmla="*/ 6698 h 304334"/>
                    <a:gd name="connsiteX33" fmla="*/ 158750 w 365519"/>
                    <a:gd name="connsiteY33" fmla="*/ 348 h 304334"/>
                    <a:gd name="connsiteX34" fmla="*/ 0 w 365519"/>
                    <a:gd name="connsiteY34" fmla="*/ 348 h 3043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365519" h="304334">
                      <a:moveTo>
                        <a:pt x="0" y="348"/>
                      </a:moveTo>
                      <a:lnTo>
                        <a:pt x="0" y="348"/>
                      </a:lnTo>
                      <a:cubicBezTo>
                        <a:pt x="9525" y="14106"/>
                        <a:pt x="23283" y="25748"/>
                        <a:pt x="28575" y="41623"/>
                      </a:cubicBezTo>
                      <a:cubicBezTo>
                        <a:pt x="29633" y="44798"/>
                        <a:pt x="30831" y="47930"/>
                        <a:pt x="31750" y="51148"/>
                      </a:cubicBezTo>
                      <a:cubicBezTo>
                        <a:pt x="39723" y="79055"/>
                        <a:pt x="30487" y="50535"/>
                        <a:pt x="38100" y="73373"/>
                      </a:cubicBezTo>
                      <a:cubicBezTo>
                        <a:pt x="39158" y="80781"/>
                        <a:pt x="40401" y="88166"/>
                        <a:pt x="41275" y="95598"/>
                      </a:cubicBezTo>
                      <a:cubicBezTo>
                        <a:pt x="46087" y="136502"/>
                        <a:pt x="41377" y="115055"/>
                        <a:pt x="47625" y="140048"/>
                      </a:cubicBezTo>
                      <a:cubicBezTo>
                        <a:pt x="46567" y="160156"/>
                        <a:pt x="47171" y="180421"/>
                        <a:pt x="44450" y="200373"/>
                      </a:cubicBezTo>
                      <a:cubicBezTo>
                        <a:pt x="43934" y="204154"/>
                        <a:pt x="39650" y="206411"/>
                        <a:pt x="38100" y="209898"/>
                      </a:cubicBezTo>
                      <a:cubicBezTo>
                        <a:pt x="35382" y="216015"/>
                        <a:pt x="33867" y="222598"/>
                        <a:pt x="31750" y="228948"/>
                      </a:cubicBezTo>
                      <a:lnTo>
                        <a:pt x="22225" y="257523"/>
                      </a:lnTo>
                      <a:lnTo>
                        <a:pt x="19050" y="267048"/>
                      </a:lnTo>
                      <a:cubicBezTo>
                        <a:pt x="17992" y="270223"/>
                        <a:pt x="17731" y="273788"/>
                        <a:pt x="15875" y="276573"/>
                      </a:cubicBezTo>
                      <a:lnTo>
                        <a:pt x="9525" y="286098"/>
                      </a:lnTo>
                      <a:cubicBezTo>
                        <a:pt x="14817" y="288215"/>
                        <a:pt x="19993" y="290646"/>
                        <a:pt x="25400" y="292448"/>
                      </a:cubicBezTo>
                      <a:cubicBezTo>
                        <a:pt x="96488" y="316144"/>
                        <a:pt x="130577" y="297392"/>
                        <a:pt x="234950" y="295623"/>
                      </a:cubicBezTo>
                      <a:lnTo>
                        <a:pt x="263525" y="286098"/>
                      </a:lnTo>
                      <a:cubicBezTo>
                        <a:pt x="266700" y="285040"/>
                        <a:pt x="270265" y="284779"/>
                        <a:pt x="273050" y="282923"/>
                      </a:cubicBezTo>
                      <a:lnTo>
                        <a:pt x="301625" y="263873"/>
                      </a:lnTo>
                      <a:cubicBezTo>
                        <a:pt x="304800" y="261756"/>
                        <a:pt x="307530" y="258730"/>
                        <a:pt x="311150" y="257523"/>
                      </a:cubicBezTo>
                      <a:cubicBezTo>
                        <a:pt x="333820" y="249966"/>
                        <a:pt x="324631" y="254886"/>
                        <a:pt x="339725" y="244823"/>
                      </a:cubicBezTo>
                      <a:cubicBezTo>
                        <a:pt x="341842" y="241648"/>
                        <a:pt x="343632" y="238229"/>
                        <a:pt x="346075" y="235298"/>
                      </a:cubicBezTo>
                      <a:cubicBezTo>
                        <a:pt x="348950" y="231849"/>
                        <a:pt x="353372" y="229672"/>
                        <a:pt x="355600" y="225773"/>
                      </a:cubicBezTo>
                      <a:cubicBezTo>
                        <a:pt x="357765" y="221984"/>
                        <a:pt x="357576" y="217269"/>
                        <a:pt x="358775" y="213073"/>
                      </a:cubicBezTo>
                      <a:cubicBezTo>
                        <a:pt x="359694" y="209855"/>
                        <a:pt x="360892" y="206723"/>
                        <a:pt x="361950" y="203548"/>
                      </a:cubicBezTo>
                      <a:cubicBezTo>
                        <a:pt x="365741" y="161851"/>
                        <a:pt x="367588" y="160335"/>
                        <a:pt x="361950" y="111473"/>
                      </a:cubicBezTo>
                      <a:cubicBezTo>
                        <a:pt x="360950" y="102803"/>
                        <a:pt x="358360" y="94352"/>
                        <a:pt x="355600" y="86073"/>
                      </a:cubicBezTo>
                      <a:cubicBezTo>
                        <a:pt x="354542" y="82898"/>
                        <a:pt x="353922" y="79541"/>
                        <a:pt x="352425" y="76548"/>
                      </a:cubicBezTo>
                      <a:cubicBezTo>
                        <a:pt x="350718" y="73135"/>
                        <a:pt x="348518" y="69954"/>
                        <a:pt x="346075" y="67023"/>
                      </a:cubicBezTo>
                      <a:cubicBezTo>
                        <a:pt x="343200" y="63574"/>
                        <a:pt x="339160" y="61152"/>
                        <a:pt x="336550" y="57498"/>
                      </a:cubicBezTo>
                      <a:cubicBezTo>
                        <a:pt x="331691" y="50695"/>
                        <a:pt x="324918" y="28221"/>
                        <a:pt x="317500" y="25748"/>
                      </a:cubicBezTo>
                      <a:cubicBezTo>
                        <a:pt x="250148" y="3297"/>
                        <a:pt x="333734" y="30618"/>
                        <a:pt x="285750" y="16223"/>
                      </a:cubicBezTo>
                      <a:cubicBezTo>
                        <a:pt x="280116" y="14533"/>
                        <a:pt x="261749" y="7559"/>
                        <a:pt x="254000" y="6698"/>
                      </a:cubicBezTo>
                      <a:cubicBezTo>
                        <a:pt x="246319" y="5845"/>
                        <a:pt x="163050" y="417"/>
                        <a:pt x="158750" y="348"/>
                      </a:cubicBezTo>
                      <a:cubicBezTo>
                        <a:pt x="110073" y="-437"/>
                        <a:pt x="26458" y="348"/>
                        <a:pt x="0" y="348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12700"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>
                    <a:latin typeface="+mj-lt"/>
                  </a:endParaRPr>
                </a:p>
              </p:txBody>
            </p:sp>
            <p:grpSp>
              <p:nvGrpSpPr>
                <p:cNvPr id="442" name="Group 441"/>
                <p:cNvGrpSpPr/>
                <p:nvPr/>
              </p:nvGrpSpPr>
              <p:grpSpPr>
                <a:xfrm>
                  <a:off x="7756201" y="4930715"/>
                  <a:ext cx="648626" cy="303513"/>
                  <a:chOff x="7027399" y="5257780"/>
                  <a:chExt cx="648626" cy="303513"/>
                </a:xfrm>
              </p:grpSpPr>
              <p:cxnSp>
                <p:nvCxnSpPr>
                  <p:cNvPr id="444" name="Straight Connector 443"/>
                  <p:cNvCxnSpPr/>
                  <p:nvPr/>
                </p:nvCxnSpPr>
                <p:spPr>
                  <a:xfrm>
                    <a:off x="7158394" y="5257780"/>
                    <a:ext cx="259654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5" name="Straight Connector 444"/>
                  <p:cNvCxnSpPr/>
                  <p:nvPr/>
                </p:nvCxnSpPr>
                <p:spPr>
                  <a:xfrm>
                    <a:off x="7158392" y="5561293"/>
                    <a:ext cx="245151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46" name="Arc 445"/>
                  <p:cNvSpPr/>
                  <p:nvPr/>
                </p:nvSpPr>
                <p:spPr>
                  <a:xfrm>
                    <a:off x="7248243" y="5257780"/>
                    <a:ext cx="310601" cy="303513"/>
                  </a:xfrm>
                  <a:prstGeom prst="arc">
                    <a:avLst>
                      <a:gd name="adj1" fmla="val 16125035"/>
                      <a:gd name="adj2" fmla="val 5573922"/>
                    </a:avLst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 dirty="0">
                      <a:latin typeface="+mj-lt"/>
                    </a:endParaRPr>
                  </a:p>
                </p:txBody>
              </p:sp>
              <p:cxnSp>
                <p:nvCxnSpPr>
                  <p:cNvPr id="447" name="Straight Connector 446"/>
                  <p:cNvCxnSpPr/>
                  <p:nvPr/>
                </p:nvCxnSpPr>
                <p:spPr>
                  <a:xfrm>
                    <a:off x="7027400" y="5340100"/>
                    <a:ext cx="17350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8" name="Straight Connector 447"/>
                  <p:cNvCxnSpPr/>
                  <p:nvPr/>
                </p:nvCxnSpPr>
                <p:spPr>
                  <a:xfrm>
                    <a:off x="7027399" y="5470730"/>
                    <a:ext cx="181665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9" name="Straight Connector 448"/>
                  <p:cNvCxnSpPr/>
                  <p:nvPr/>
                </p:nvCxnSpPr>
                <p:spPr>
                  <a:xfrm>
                    <a:off x="7558486" y="5409536"/>
                    <a:ext cx="117539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50" name="Arc 449"/>
                  <p:cNvSpPr/>
                  <p:nvPr/>
                </p:nvSpPr>
                <p:spPr>
                  <a:xfrm>
                    <a:off x="7119691" y="5258425"/>
                    <a:ext cx="98615" cy="293127"/>
                  </a:xfrm>
                  <a:prstGeom prst="arc">
                    <a:avLst>
                      <a:gd name="adj1" fmla="val 16125035"/>
                      <a:gd name="adj2" fmla="val 5573922"/>
                    </a:avLst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 dirty="0">
                      <a:latin typeface="+mj-lt"/>
                    </a:endParaRPr>
                  </a:p>
                </p:txBody>
              </p:sp>
            </p:grpSp>
            <p:sp>
              <p:nvSpPr>
                <p:cNvPr id="443" name="Arc 442"/>
                <p:cNvSpPr/>
                <p:nvPr/>
              </p:nvSpPr>
              <p:spPr>
                <a:xfrm>
                  <a:off x="7799998" y="4931359"/>
                  <a:ext cx="110320" cy="303513"/>
                </a:xfrm>
                <a:prstGeom prst="arc">
                  <a:avLst>
                    <a:gd name="adj1" fmla="val 16125035"/>
                    <a:gd name="adj2" fmla="val 5573922"/>
                  </a:avLst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>
                    <a:latin typeface="+mj-lt"/>
                  </a:endParaRPr>
                </a:p>
              </p:txBody>
            </p:sp>
          </p:grpSp>
          <p:cxnSp>
            <p:nvCxnSpPr>
              <p:cNvPr id="439" name="Straight Connector 438"/>
              <p:cNvCxnSpPr/>
              <p:nvPr/>
            </p:nvCxnSpPr>
            <p:spPr>
              <a:xfrm>
                <a:off x="1919811" y="4397066"/>
                <a:ext cx="0" cy="12486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>
                <a:off x="1920907" y="4653177"/>
                <a:ext cx="0" cy="21874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0" name="Rounded Rectangle 469"/>
          <p:cNvSpPr/>
          <p:nvPr/>
        </p:nvSpPr>
        <p:spPr>
          <a:xfrm>
            <a:off x="2294786" y="3284211"/>
            <a:ext cx="4603132" cy="3217243"/>
          </a:xfrm>
          <a:prstGeom prst="roundRect">
            <a:avLst>
              <a:gd name="adj" fmla="val 2985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+mj-lt"/>
              <a:cs typeface="Arial"/>
            </a:endParaRPr>
          </a:p>
        </p:txBody>
      </p:sp>
      <p:grpSp>
        <p:nvGrpSpPr>
          <p:cNvPr id="471" name="Group 329"/>
          <p:cNvGrpSpPr>
            <a:grpSpLocks/>
          </p:cNvGrpSpPr>
          <p:nvPr/>
        </p:nvGrpSpPr>
        <p:grpSpPr bwMode="auto">
          <a:xfrm>
            <a:off x="2036940" y="3130751"/>
            <a:ext cx="584246" cy="404621"/>
            <a:chOff x="1622" y="1408"/>
            <a:chExt cx="314" cy="234"/>
          </a:xfrm>
        </p:grpSpPr>
        <p:sp>
          <p:nvSpPr>
            <p:cNvPr id="472" name="Freeform 330"/>
            <p:cNvSpPr>
              <a:spLocks/>
            </p:cNvSpPr>
            <p:nvPr/>
          </p:nvSpPr>
          <p:spPr bwMode="auto">
            <a:xfrm>
              <a:off x="1633" y="1518"/>
              <a:ext cx="106" cy="104"/>
            </a:xfrm>
            <a:custGeom>
              <a:avLst/>
              <a:gdLst>
                <a:gd name="T0" fmla="*/ 0 w 106"/>
                <a:gd name="T1" fmla="*/ 35 h 104"/>
                <a:gd name="T2" fmla="*/ 106 w 106"/>
                <a:gd name="T3" fmla="*/ 104 h 104"/>
                <a:gd name="T4" fmla="*/ 103 w 106"/>
                <a:gd name="T5" fmla="*/ 64 h 104"/>
                <a:gd name="T6" fmla="*/ 1 w 106"/>
                <a:gd name="T7" fmla="*/ 0 h 104"/>
                <a:gd name="T8" fmla="*/ 0 w 106"/>
                <a:gd name="T9" fmla="*/ 23 h 104"/>
                <a:gd name="T10" fmla="*/ 0 w 106"/>
                <a:gd name="T11" fmla="*/ 35 h 1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6"/>
                <a:gd name="T19" fmla="*/ 0 h 104"/>
                <a:gd name="T20" fmla="*/ 106 w 106"/>
                <a:gd name="T21" fmla="*/ 104 h 1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6" h="104">
                  <a:moveTo>
                    <a:pt x="0" y="35"/>
                  </a:moveTo>
                  <a:lnTo>
                    <a:pt x="106" y="104"/>
                  </a:lnTo>
                  <a:lnTo>
                    <a:pt x="103" y="64"/>
                  </a:lnTo>
                  <a:lnTo>
                    <a:pt x="1" y="0"/>
                  </a:lnTo>
                  <a:lnTo>
                    <a:pt x="0" y="23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>
                <a:latin typeface="Arial Narrow" pitchFamily="34" charset="0"/>
              </a:endParaRPr>
            </a:p>
          </p:txBody>
        </p:sp>
        <p:sp>
          <p:nvSpPr>
            <p:cNvPr id="473" name="Freeform 331"/>
            <p:cNvSpPr>
              <a:spLocks/>
            </p:cNvSpPr>
            <p:nvPr/>
          </p:nvSpPr>
          <p:spPr bwMode="auto">
            <a:xfrm>
              <a:off x="1627" y="1529"/>
              <a:ext cx="11" cy="43"/>
            </a:xfrm>
            <a:custGeom>
              <a:avLst/>
              <a:gdLst>
                <a:gd name="T0" fmla="*/ 0 w 11"/>
                <a:gd name="T1" fmla="*/ 0 h 43"/>
                <a:gd name="T2" fmla="*/ 11 w 11"/>
                <a:gd name="T3" fmla="*/ 6 h 43"/>
                <a:gd name="T4" fmla="*/ 11 w 11"/>
                <a:gd name="T5" fmla="*/ 43 h 43"/>
                <a:gd name="T6" fmla="*/ 0 w 11"/>
                <a:gd name="T7" fmla="*/ 35 h 43"/>
                <a:gd name="T8" fmla="*/ 0 w 11"/>
                <a:gd name="T9" fmla="*/ 0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3"/>
                <a:gd name="T17" fmla="*/ 11 w 11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3">
                  <a:moveTo>
                    <a:pt x="0" y="0"/>
                  </a:moveTo>
                  <a:lnTo>
                    <a:pt x="11" y="6"/>
                  </a:lnTo>
                  <a:lnTo>
                    <a:pt x="11" y="43"/>
                  </a:lnTo>
                  <a:lnTo>
                    <a:pt x="0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>
                <a:latin typeface="Arial Narrow" pitchFamily="34" charset="0"/>
              </a:endParaRPr>
            </a:p>
          </p:txBody>
        </p:sp>
        <p:sp>
          <p:nvSpPr>
            <p:cNvPr id="474" name="Freeform 332"/>
            <p:cNvSpPr>
              <a:spLocks/>
            </p:cNvSpPr>
            <p:nvPr/>
          </p:nvSpPr>
          <p:spPr bwMode="auto">
            <a:xfrm>
              <a:off x="1652" y="1547"/>
              <a:ext cx="11" cy="43"/>
            </a:xfrm>
            <a:custGeom>
              <a:avLst/>
              <a:gdLst>
                <a:gd name="T0" fmla="*/ 0 w 11"/>
                <a:gd name="T1" fmla="*/ 0 h 43"/>
                <a:gd name="T2" fmla="*/ 11 w 11"/>
                <a:gd name="T3" fmla="*/ 6 h 43"/>
                <a:gd name="T4" fmla="*/ 11 w 11"/>
                <a:gd name="T5" fmla="*/ 43 h 43"/>
                <a:gd name="T6" fmla="*/ 0 w 11"/>
                <a:gd name="T7" fmla="*/ 35 h 43"/>
                <a:gd name="T8" fmla="*/ 0 w 11"/>
                <a:gd name="T9" fmla="*/ 0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3"/>
                <a:gd name="T17" fmla="*/ 11 w 11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3">
                  <a:moveTo>
                    <a:pt x="0" y="0"/>
                  </a:moveTo>
                  <a:lnTo>
                    <a:pt x="11" y="6"/>
                  </a:lnTo>
                  <a:lnTo>
                    <a:pt x="11" y="43"/>
                  </a:lnTo>
                  <a:lnTo>
                    <a:pt x="0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>
                <a:latin typeface="Arial Narrow" pitchFamily="34" charset="0"/>
              </a:endParaRPr>
            </a:p>
          </p:txBody>
        </p:sp>
        <p:sp>
          <p:nvSpPr>
            <p:cNvPr id="475" name="Freeform 333"/>
            <p:cNvSpPr>
              <a:spLocks/>
            </p:cNvSpPr>
            <p:nvPr/>
          </p:nvSpPr>
          <p:spPr bwMode="auto">
            <a:xfrm>
              <a:off x="1678" y="1562"/>
              <a:ext cx="11" cy="43"/>
            </a:xfrm>
            <a:custGeom>
              <a:avLst/>
              <a:gdLst>
                <a:gd name="T0" fmla="*/ 0 w 11"/>
                <a:gd name="T1" fmla="*/ 0 h 43"/>
                <a:gd name="T2" fmla="*/ 11 w 11"/>
                <a:gd name="T3" fmla="*/ 6 h 43"/>
                <a:gd name="T4" fmla="*/ 11 w 11"/>
                <a:gd name="T5" fmla="*/ 43 h 43"/>
                <a:gd name="T6" fmla="*/ 0 w 11"/>
                <a:gd name="T7" fmla="*/ 35 h 43"/>
                <a:gd name="T8" fmla="*/ 0 w 11"/>
                <a:gd name="T9" fmla="*/ 0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3"/>
                <a:gd name="T17" fmla="*/ 11 w 11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3">
                  <a:moveTo>
                    <a:pt x="0" y="0"/>
                  </a:moveTo>
                  <a:lnTo>
                    <a:pt x="11" y="6"/>
                  </a:lnTo>
                  <a:lnTo>
                    <a:pt x="11" y="43"/>
                  </a:lnTo>
                  <a:lnTo>
                    <a:pt x="0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>
                <a:latin typeface="Arial Narrow" pitchFamily="34" charset="0"/>
              </a:endParaRPr>
            </a:p>
          </p:txBody>
        </p:sp>
        <p:sp>
          <p:nvSpPr>
            <p:cNvPr id="476" name="Freeform 334"/>
            <p:cNvSpPr>
              <a:spLocks/>
            </p:cNvSpPr>
            <p:nvPr/>
          </p:nvSpPr>
          <p:spPr bwMode="auto">
            <a:xfrm>
              <a:off x="1705" y="1577"/>
              <a:ext cx="11" cy="43"/>
            </a:xfrm>
            <a:custGeom>
              <a:avLst/>
              <a:gdLst>
                <a:gd name="T0" fmla="*/ 0 w 11"/>
                <a:gd name="T1" fmla="*/ 0 h 43"/>
                <a:gd name="T2" fmla="*/ 11 w 11"/>
                <a:gd name="T3" fmla="*/ 6 h 43"/>
                <a:gd name="T4" fmla="*/ 11 w 11"/>
                <a:gd name="T5" fmla="*/ 43 h 43"/>
                <a:gd name="T6" fmla="*/ 0 w 11"/>
                <a:gd name="T7" fmla="*/ 35 h 43"/>
                <a:gd name="T8" fmla="*/ 0 w 11"/>
                <a:gd name="T9" fmla="*/ 0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43"/>
                <a:gd name="T17" fmla="*/ 11 w 11"/>
                <a:gd name="T18" fmla="*/ 43 h 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43">
                  <a:moveTo>
                    <a:pt x="0" y="0"/>
                  </a:moveTo>
                  <a:lnTo>
                    <a:pt x="11" y="6"/>
                  </a:lnTo>
                  <a:lnTo>
                    <a:pt x="11" y="43"/>
                  </a:lnTo>
                  <a:lnTo>
                    <a:pt x="0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>
                <a:latin typeface="Arial Narrow" pitchFamily="34" charset="0"/>
              </a:endParaRPr>
            </a:p>
          </p:txBody>
        </p:sp>
        <p:sp>
          <p:nvSpPr>
            <p:cNvPr id="477" name="Freeform 335"/>
            <p:cNvSpPr>
              <a:spLocks/>
            </p:cNvSpPr>
            <p:nvPr/>
          </p:nvSpPr>
          <p:spPr bwMode="auto">
            <a:xfrm>
              <a:off x="1729" y="1594"/>
              <a:ext cx="24" cy="42"/>
            </a:xfrm>
            <a:custGeom>
              <a:avLst/>
              <a:gdLst>
                <a:gd name="T0" fmla="*/ 1 w 24"/>
                <a:gd name="T1" fmla="*/ 0 h 42"/>
                <a:gd name="T2" fmla="*/ 10 w 24"/>
                <a:gd name="T3" fmla="*/ 3 h 42"/>
                <a:gd name="T4" fmla="*/ 24 w 24"/>
                <a:gd name="T5" fmla="*/ 9 h 42"/>
                <a:gd name="T6" fmla="*/ 24 w 24"/>
                <a:gd name="T7" fmla="*/ 34 h 42"/>
                <a:gd name="T8" fmla="*/ 15 w 24"/>
                <a:gd name="T9" fmla="*/ 42 h 42"/>
                <a:gd name="T10" fmla="*/ 0 w 24"/>
                <a:gd name="T11" fmla="*/ 34 h 42"/>
                <a:gd name="T12" fmla="*/ 1 w 24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42"/>
                <a:gd name="T23" fmla="*/ 24 w 24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42">
                  <a:moveTo>
                    <a:pt x="1" y="0"/>
                  </a:moveTo>
                  <a:cubicBezTo>
                    <a:pt x="4" y="1"/>
                    <a:pt x="10" y="3"/>
                    <a:pt x="10" y="3"/>
                  </a:cubicBezTo>
                  <a:cubicBezTo>
                    <a:pt x="13" y="7"/>
                    <a:pt x="19" y="9"/>
                    <a:pt x="24" y="9"/>
                  </a:cubicBezTo>
                  <a:lnTo>
                    <a:pt x="24" y="34"/>
                  </a:lnTo>
                  <a:lnTo>
                    <a:pt x="15" y="42"/>
                  </a:lnTo>
                  <a:lnTo>
                    <a:pt x="0" y="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CCC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>
                <a:latin typeface="Arial Narrow" pitchFamily="34" charset="0"/>
              </a:endParaRPr>
            </a:p>
          </p:txBody>
        </p:sp>
        <p:sp>
          <p:nvSpPr>
            <p:cNvPr id="478" name="Freeform 336"/>
            <p:cNvSpPr>
              <a:spLocks/>
            </p:cNvSpPr>
            <p:nvPr/>
          </p:nvSpPr>
          <p:spPr bwMode="auto">
            <a:xfrm>
              <a:off x="1807" y="1526"/>
              <a:ext cx="117" cy="102"/>
            </a:xfrm>
            <a:custGeom>
              <a:avLst/>
              <a:gdLst>
                <a:gd name="T0" fmla="*/ 3 w 117"/>
                <a:gd name="T1" fmla="*/ 57 h 102"/>
                <a:gd name="T2" fmla="*/ 9 w 117"/>
                <a:gd name="T3" fmla="*/ 87 h 102"/>
                <a:gd name="T4" fmla="*/ 8 w 117"/>
                <a:gd name="T5" fmla="*/ 102 h 102"/>
                <a:gd name="T6" fmla="*/ 25 w 117"/>
                <a:gd name="T7" fmla="*/ 96 h 102"/>
                <a:gd name="T8" fmla="*/ 66 w 117"/>
                <a:gd name="T9" fmla="*/ 67 h 102"/>
                <a:gd name="T10" fmla="*/ 78 w 117"/>
                <a:gd name="T11" fmla="*/ 60 h 102"/>
                <a:gd name="T12" fmla="*/ 87 w 117"/>
                <a:gd name="T13" fmla="*/ 55 h 102"/>
                <a:gd name="T14" fmla="*/ 107 w 117"/>
                <a:gd name="T15" fmla="*/ 45 h 102"/>
                <a:gd name="T16" fmla="*/ 115 w 117"/>
                <a:gd name="T17" fmla="*/ 36 h 102"/>
                <a:gd name="T18" fmla="*/ 117 w 117"/>
                <a:gd name="T19" fmla="*/ 30 h 102"/>
                <a:gd name="T20" fmla="*/ 99 w 117"/>
                <a:gd name="T21" fmla="*/ 0 h 102"/>
                <a:gd name="T22" fmla="*/ 72 w 117"/>
                <a:gd name="T23" fmla="*/ 15 h 102"/>
                <a:gd name="T24" fmla="*/ 27 w 117"/>
                <a:gd name="T25" fmla="*/ 39 h 102"/>
                <a:gd name="T26" fmla="*/ 15 w 117"/>
                <a:gd name="T27" fmla="*/ 46 h 102"/>
                <a:gd name="T28" fmla="*/ 3 w 117"/>
                <a:gd name="T29" fmla="*/ 54 h 102"/>
                <a:gd name="T30" fmla="*/ 0 w 117"/>
                <a:gd name="T31" fmla="*/ 56 h 102"/>
                <a:gd name="T32" fmla="*/ 3 w 117"/>
                <a:gd name="T33" fmla="*/ 57 h 10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7"/>
                <a:gd name="T52" fmla="*/ 0 h 102"/>
                <a:gd name="T53" fmla="*/ 117 w 117"/>
                <a:gd name="T54" fmla="*/ 102 h 10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7" h="102">
                  <a:moveTo>
                    <a:pt x="3" y="57"/>
                  </a:moveTo>
                  <a:cubicBezTo>
                    <a:pt x="6" y="67"/>
                    <a:pt x="8" y="77"/>
                    <a:pt x="9" y="87"/>
                  </a:cubicBezTo>
                  <a:cubicBezTo>
                    <a:pt x="8" y="94"/>
                    <a:pt x="4" y="100"/>
                    <a:pt x="8" y="102"/>
                  </a:cubicBezTo>
                  <a:cubicBezTo>
                    <a:pt x="13" y="99"/>
                    <a:pt x="19" y="97"/>
                    <a:pt x="25" y="96"/>
                  </a:cubicBezTo>
                  <a:cubicBezTo>
                    <a:pt x="31" y="87"/>
                    <a:pt x="55" y="71"/>
                    <a:pt x="66" y="67"/>
                  </a:cubicBezTo>
                  <a:cubicBezTo>
                    <a:pt x="69" y="64"/>
                    <a:pt x="74" y="61"/>
                    <a:pt x="78" y="60"/>
                  </a:cubicBezTo>
                  <a:cubicBezTo>
                    <a:pt x="80" y="58"/>
                    <a:pt x="87" y="55"/>
                    <a:pt x="87" y="55"/>
                  </a:cubicBezTo>
                  <a:cubicBezTo>
                    <a:pt x="92" y="50"/>
                    <a:pt x="100" y="47"/>
                    <a:pt x="107" y="45"/>
                  </a:cubicBezTo>
                  <a:cubicBezTo>
                    <a:pt x="113" y="41"/>
                    <a:pt x="112" y="44"/>
                    <a:pt x="115" y="36"/>
                  </a:cubicBezTo>
                  <a:cubicBezTo>
                    <a:pt x="116" y="34"/>
                    <a:pt x="117" y="30"/>
                    <a:pt x="117" y="30"/>
                  </a:cubicBezTo>
                  <a:cubicBezTo>
                    <a:pt x="116" y="12"/>
                    <a:pt x="116" y="6"/>
                    <a:pt x="99" y="0"/>
                  </a:cubicBezTo>
                  <a:cubicBezTo>
                    <a:pt x="82" y="2"/>
                    <a:pt x="85" y="11"/>
                    <a:pt x="72" y="15"/>
                  </a:cubicBezTo>
                  <a:cubicBezTo>
                    <a:pt x="55" y="32"/>
                    <a:pt x="52" y="36"/>
                    <a:pt x="27" y="39"/>
                  </a:cubicBezTo>
                  <a:cubicBezTo>
                    <a:pt x="24" y="42"/>
                    <a:pt x="19" y="45"/>
                    <a:pt x="15" y="46"/>
                  </a:cubicBezTo>
                  <a:cubicBezTo>
                    <a:pt x="11" y="50"/>
                    <a:pt x="7" y="51"/>
                    <a:pt x="3" y="54"/>
                  </a:cubicBezTo>
                  <a:cubicBezTo>
                    <a:pt x="2" y="55"/>
                    <a:pt x="0" y="56"/>
                    <a:pt x="0" y="56"/>
                  </a:cubicBezTo>
                  <a:cubicBezTo>
                    <a:pt x="3" y="58"/>
                    <a:pt x="3" y="59"/>
                    <a:pt x="3" y="57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>
                <a:latin typeface="Arial Narrow" pitchFamily="34" charset="0"/>
              </a:endParaRPr>
            </a:p>
          </p:txBody>
        </p:sp>
        <p:sp>
          <p:nvSpPr>
            <p:cNvPr id="479" name="Freeform 337"/>
            <p:cNvSpPr>
              <a:spLocks/>
            </p:cNvSpPr>
            <p:nvPr/>
          </p:nvSpPr>
          <p:spPr bwMode="auto">
            <a:xfrm>
              <a:off x="1806" y="1595"/>
              <a:ext cx="13" cy="45"/>
            </a:xfrm>
            <a:custGeom>
              <a:avLst/>
              <a:gdLst>
                <a:gd name="T0" fmla="*/ 1 w 13"/>
                <a:gd name="T1" fmla="*/ 0 h 45"/>
                <a:gd name="T2" fmla="*/ 13 w 13"/>
                <a:gd name="T3" fmla="*/ 5 h 45"/>
                <a:gd name="T4" fmla="*/ 12 w 13"/>
                <a:gd name="T5" fmla="*/ 45 h 45"/>
                <a:gd name="T6" fmla="*/ 0 w 13"/>
                <a:gd name="T7" fmla="*/ 38 h 45"/>
                <a:gd name="T8" fmla="*/ 1 w 13"/>
                <a:gd name="T9" fmla="*/ 0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45"/>
                <a:gd name="T17" fmla="*/ 13 w 13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45">
                  <a:moveTo>
                    <a:pt x="1" y="0"/>
                  </a:moveTo>
                  <a:lnTo>
                    <a:pt x="13" y="5"/>
                  </a:lnTo>
                  <a:lnTo>
                    <a:pt x="12" y="45"/>
                  </a:lnTo>
                  <a:lnTo>
                    <a:pt x="0" y="3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CCC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>
                <a:latin typeface="Arial Narrow" pitchFamily="34" charset="0"/>
              </a:endParaRPr>
            </a:p>
          </p:txBody>
        </p:sp>
        <p:sp>
          <p:nvSpPr>
            <p:cNvPr id="480" name="Freeform 338"/>
            <p:cNvSpPr>
              <a:spLocks/>
            </p:cNvSpPr>
            <p:nvPr/>
          </p:nvSpPr>
          <p:spPr bwMode="auto">
            <a:xfrm>
              <a:off x="1889" y="1523"/>
              <a:ext cx="47" cy="59"/>
            </a:xfrm>
            <a:custGeom>
              <a:avLst/>
              <a:gdLst>
                <a:gd name="T0" fmla="*/ 0 w 27"/>
                <a:gd name="T1" fmla="*/ 5 h 59"/>
                <a:gd name="T2" fmla="*/ 260077 w 27"/>
                <a:gd name="T3" fmla="*/ 13 h 59"/>
                <a:gd name="T4" fmla="*/ 347701 w 27"/>
                <a:gd name="T5" fmla="*/ 16 h 59"/>
                <a:gd name="T6" fmla="*/ 297966 w 27"/>
                <a:gd name="T7" fmla="*/ 59 h 59"/>
                <a:gd name="T8" fmla="*/ 583888 w 27"/>
                <a:gd name="T9" fmla="*/ 47 h 59"/>
                <a:gd name="T10" fmla="*/ 547447 w 27"/>
                <a:gd name="T11" fmla="*/ 11 h 59"/>
                <a:gd name="T12" fmla="*/ 260077 w 27"/>
                <a:gd name="T13" fmla="*/ 0 h 59"/>
                <a:gd name="T14" fmla="*/ 0 w 27"/>
                <a:gd name="T15" fmla="*/ 5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59"/>
                <a:gd name="T26" fmla="*/ 27 w 27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59">
                  <a:moveTo>
                    <a:pt x="0" y="5"/>
                  </a:moveTo>
                  <a:cubicBezTo>
                    <a:pt x="4" y="7"/>
                    <a:pt x="8" y="12"/>
                    <a:pt x="12" y="13"/>
                  </a:cubicBezTo>
                  <a:cubicBezTo>
                    <a:pt x="14" y="17"/>
                    <a:pt x="13" y="16"/>
                    <a:pt x="16" y="16"/>
                  </a:cubicBezTo>
                  <a:lnTo>
                    <a:pt x="14" y="59"/>
                  </a:lnTo>
                  <a:lnTo>
                    <a:pt x="27" y="47"/>
                  </a:lnTo>
                  <a:lnTo>
                    <a:pt x="25" y="11"/>
                  </a:lnTo>
                  <a:lnTo>
                    <a:pt x="12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CCC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>
                <a:latin typeface="Arial Narrow" pitchFamily="34" charset="0"/>
              </a:endParaRPr>
            </a:p>
          </p:txBody>
        </p:sp>
        <p:sp>
          <p:nvSpPr>
            <p:cNvPr id="481" name="Freeform 339"/>
            <p:cNvSpPr>
              <a:spLocks/>
            </p:cNvSpPr>
            <p:nvPr/>
          </p:nvSpPr>
          <p:spPr bwMode="auto">
            <a:xfrm>
              <a:off x="1866" y="1540"/>
              <a:ext cx="47" cy="59"/>
            </a:xfrm>
            <a:custGeom>
              <a:avLst/>
              <a:gdLst>
                <a:gd name="T0" fmla="*/ 0 w 27"/>
                <a:gd name="T1" fmla="*/ 5 h 59"/>
                <a:gd name="T2" fmla="*/ 260077 w 27"/>
                <a:gd name="T3" fmla="*/ 13 h 59"/>
                <a:gd name="T4" fmla="*/ 347701 w 27"/>
                <a:gd name="T5" fmla="*/ 16 h 59"/>
                <a:gd name="T6" fmla="*/ 297966 w 27"/>
                <a:gd name="T7" fmla="*/ 59 h 59"/>
                <a:gd name="T8" fmla="*/ 583888 w 27"/>
                <a:gd name="T9" fmla="*/ 47 h 59"/>
                <a:gd name="T10" fmla="*/ 547447 w 27"/>
                <a:gd name="T11" fmla="*/ 11 h 59"/>
                <a:gd name="T12" fmla="*/ 260077 w 27"/>
                <a:gd name="T13" fmla="*/ 0 h 59"/>
                <a:gd name="T14" fmla="*/ 0 w 27"/>
                <a:gd name="T15" fmla="*/ 5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59"/>
                <a:gd name="T26" fmla="*/ 27 w 27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59">
                  <a:moveTo>
                    <a:pt x="0" y="5"/>
                  </a:moveTo>
                  <a:cubicBezTo>
                    <a:pt x="4" y="7"/>
                    <a:pt x="8" y="12"/>
                    <a:pt x="12" y="13"/>
                  </a:cubicBezTo>
                  <a:cubicBezTo>
                    <a:pt x="14" y="17"/>
                    <a:pt x="13" y="16"/>
                    <a:pt x="16" y="16"/>
                  </a:cubicBezTo>
                  <a:lnTo>
                    <a:pt x="14" y="59"/>
                  </a:lnTo>
                  <a:lnTo>
                    <a:pt x="27" y="47"/>
                  </a:lnTo>
                  <a:lnTo>
                    <a:pt x="25" y="11"/>
                  </a:lnTo>
                  <a:lnTo>
                    <a:pt x="12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CCC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>
                <a:latin typeface="Arial Narrow" pitchFamily="34" charset="0"/>
              </a:endParaRPr>
            </a:p>
          </p:txBody>
        </p:sp>
        <p:sp>
          <p:nvSpPr>
            <p:cNvPr id="482" name="Freeform 340"/>
            <p:cNvSpPr>
              <a:spLocks/>
            </p:cNvSpPr>
            <p:nvPr/>
          </p:nvSpPr>
          <p:spPr bwMode="auto">
            <a:xfrm>
              <a:off x="1842" y="1552"/>
              <a:ext cx="47" cy="59"/>
            </a:xfrm>
            <a:custGeom>
              <a:avLst/>
              <a:gdLst>
                <a:gd name="T0" fmla="*/ 0 w 27"/>
                <a:gd name="T1" fmla="*/ 5 h 59"/>
                <a:gd name="T2" fmla="*/ 260077 w 27"/>
                <a:gd name="T3" fmla="*/ 13 h 59"/>
                <a:gd name="T4" fmla="*/ 347701 w 27"/>
                <a:gd name="T5" fmla="*/ 16 h 59"/>
                <a:gd name="T6" fmla="*/ 297966 w 27"/>
                <a:gd name="T7" fmla="*/ 59 h 59"/>
                <a:gd name="T8" fmla="*/ 583888 w 27"/>
                <a:gd name="T9" fmla="*/ 47 h 59"/>
                <a:gd name="T10" fmla="*/ 547447 w 27"/>
                <a:gd name="T11" fmla="*/ 11 h 59"/>
                <a:gd name="T12" fmla="*/ 260077 w 27"/>
                <a:gd name="T13" fmla="*/ 0 h 59"/>
                <a:gd name="T14" fmla="*/ 0 w 27"/>
                <a:gd name="T15" fmla="*/ 5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59"/>
                <a:gd name="T26" fmla="*/ 27 w 27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59">
                  <a:moveTo>
                    <a:pt x="0" y="5"/>
                  </a:moveTo>
                  <a:cubicBezTo>
                    <a:pt x="4" y="7"/>
                    <a:pt x="8" y="12"/>
                    <a:pt x="12" y="13"/>
                  </a:cubicBezTo>
                  <a:cubicBezTo>
                    <a:pt x="14" y="17"/>
                    <a:pt x="13" y="16"/>
                    <a:pt x="16" y="16"/>
                  </a:cubicBezTo>
                  <a:lnTo>
                    <a:pt x="14" y="59"/>
                  </a:lnTo>
                  <a:lnTo>
                    <a:pt x="27" y="47"/>
                  </a:lnTo>
                  <a:lnTo>
                    <a:pt x="25" y="11"/>
                  </a:lnTo>
                  <a:lnTo>
                    <a:pt x="12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CCC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>
                <a:latin typeface="Arial Narrow" pitchFamily="34" charset="0"/>
              </a:endParaRPr>
            </a:p>
          </p:txBody>
        </p:sp>
        <p:sp>
          <p:nvSpPr>
            <p:cNvPr id="483" name="Freeform 341"/>
            <p:cNvSpPr>
              <a:spLocks/>
            </p:cNvSpPr>
            <p:nvPr/>
          </p:nvSpPr>
          <p:spPr bwMode="auto">
            <a:xfrm>
              <a:off x="1815" y="1569"/>
              <a:ext cx="47" cy="59"/>
            </a:xfrm>
            <a:custGeom>
              <a:avLst/>
              <a:gdLst>
                <a:gd name="T0" fmla="*/ 0 w 27"/>
                <a:gd name="T1" fmla="*/ 5 h 59"/>
                <a:gd name="T2" fmla="*/ 260077 w 27"/>
                <a:gd name="T3" fmla="*/ 13 h 59"/>
                <a:gd name="T4" fmla="*/ 347701 w 27"/>
                <a:gd name="T5" fmla="*/ 16 h 59"/>
                <a:gd name="T6" fmla="*/ 297966 w 27"/>
                <a:gd name="T7" fmla="*/ 59 h 59"/>
                <a:gd name="T8" fmla="*/ 583888 w 27"/>
                <a:gd name="T9" fmla="*/ 47 h 59"/>
                <a:gd name="T10" fmla="*/ 547447 w 27"/>
                <a:gd name="T11" fmla="*/ 11 h 59"/>
                <a:gd name="T12" fmla="*/ 260077 w 27"/>
                <a:gd name="T13" fmla="*/ 0 h 59"/>
                <a:gd name="T14" fmla="*/ 0 w 27"/>
                <a:gd name="T15" fmla="*/ 5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59"/>
                <a:gd name="T26" fmla="*/ 27 w 27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59">
                  <a:moveTo>
                    <a:pt x="0" y="5"/>
                  </a:moveTo>
                  <a:cubicBezTo>
                    <a:pt x="4" y="7"/>
                    <a:pt x="8" y="12"/>
                    <a:pt x="12" y="13"/>
                  </a:cubicBezTo>
                  <a:cubicBezTo>
                    <a:pt x="14" y="17"/>
                    <a:pt x="13" y="16"/>
                    <a:pt x="16" y="16"/>
                  </a:cubicBezTo>
                  <a:lnTo>
                    <a:pt x="14" y="59"/>
                  </a:lnTo>
                  <a:lnTo>
                    <a:pt x="27" y="47"/>
                  </a:lnTo>
                  <a:lnTo>
                    <a:pt x="25" y="11"/>
                  </a:lnTo>
                  <a:lnTo>
                    <a:pt x="12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CCC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>
                <a:latin typeface="Arial Narrow" pitchFamily="34" charset="0"/>
              </a:endParaRPr>
            </a:p>
          </p:txBody>
        </p:sp>
        <p:sp>
          <p:nvSpPr>
            <p:cNvPr id="484" name="Freeform 342"/>
            <p:cNvSpPr>
              <a:spLocks/>
            </p:cNvSpPr>
            <p:nvPr/>
          </p:nvSpPr>
          <p:spPr bwMode="auto">
            <a:xfrm>
              <a:off x="1806" y="1583"/>
              <a:ext cx="27" cy="59"/>
            </a:xfrm>
            <a:custGeom>
              <a:avLst/>
              <a:gdLst>
                <a:gd name="T0" fmla="*/ 0 w 27"/>
                <a:gd name="T1" fmla="*/ 5 h 59"/>
                <a:gd name="T2" fmla="*/ 12 w 27"/>
                <a:gd name="T3" fmla="*/ 13 h 59"/>
                <a:gd name="T4" fmla="*/ 16 w 27"/>
                <a:gd name="T5" fmla="*/ 16 h 59"/>
                <a:gd name="T6" fmla="*/ 14 w 27"/>
                <a:gd name="T7" fmla="*/ 59 h 59"/>
                <a:gd name="T8" fmla="*/ 27 w 27"/>
                <a:gd name="T9" fmla="*/ 47 h 59"/>
                <a:gd name="T10" fmla="*/ 25 w 27"/>
                <a:gd name="T11" fmla="*/ 11 h 59"/>
                <a:gd name="T12" fmla="*/ 12 w 27"/>
                <a:gd name="T13" fmla="*/ 0 h 59"/>
                <a:gd name="T14" fmla="*/ 0 w 27"/>
                <a:gd name="T15" fmla="*/ 5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59"/>
                <a:gd name="T26" fmla="*/ 27 w 27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59">
                  <a:moveTo>
                    <a:pt x="0" y="5"/>
                  </a:moveTo>
                  <a:cubicBezTo>
                    <a:pt x="4" y="7"/>
                    <a:pt x="8" y="12"/>
                    <a:pt x="12" y="13"/>
                  </a:cubicBezTo>
                  <a:cubicBezTo>
                    <a:pt x="14" y="17"/>
                    <a:pt x="13" y="16"/>
                    <a:pt x="16" y="16"/>
                  </a:cubicBezTo>
                  <a:lnTo>
                    <a:pt x="14" y="59"/>
                  </a:lnTo>
                  <a:lnTo>
                    <a:pt x="27" y="47"/>
                  </a:lnTo>
                  <a:lnTo>
                    <a:pt x="25" y="11"/>
                  </a:lnTo>
                  <a:lnTo>
                    <a:pt x="12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CCCC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>
                <a:latin typeface="Arial Narrow" pitchFamily="34" charset="0"/>
              </a:endParaRPr>
            </a:p>
          </p:txBody>
        </p:sp>
        <p:sp>
          <p:nvSpPr>
            <p:cNvPr id="485" name="Freeform 343"/>
            <p:cNvSpPr>
              <a:spLocks/>
            </p:cNvSpPr>
            <p:nvPr/>
          </p:nvSpPr>
          <p:spPr bwMode="auto">
            <a:xfrm>
              <a:off x="1622" y="1500"/>
              <a:ext cx="155" cy="114"/>
            </a:xfrm>
            <a:custGeom>
              <a:avLst/>
              <a:gdLst>
                <a:gd name="T0" fmla="*/ 0 w 155"/>
                <a:gd name="T1" fmla="*/ 0 h 114"/>
                <a:gd name="T2" fmla="*/ 154 w 155"/>
                <a:gd name="T3" fmla="*/ 95 h 114"/>
                <a:gd name="T4" fmla="*/ 155 w 155"/>
                <a:gd name="T5" fmla="*/ 114 h 114"/>
                <a:gd name="T6" fmla="*/ 0 w 155"/>
                <a:gd name="T7" fmla="*/ 21 h 114"/>
                <a:gd name="T8" fmla="*/ 0 w 155"/>
                <a:gd name="T9" fmla="*/ 0 h 1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14"/>
                <a:gd name="T17" fmla="*/ 155 w 155"/>
                <a:gd name="T18" fmla="*/ 114 h 1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14">
                  <a:moveTo>
                    <a:pt x="0" y="0"/>
                  </a:moveTo>
                  <a:lnTo>
                    <a:pt x="154" y="95"/>
                  </a:lnTo>
                  <a:lnTo>
                    <a:pt x="155" y="114"/>
                  </a:lnTo>
                  <a:lnTo>
                    <a:pt x="0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>
                <a:latin typeface="Arial Narrow" pitchFamily="34" charset="0"/>
              </a:endParaRPr>
            </a:p>
          </p:txBody>
        </p:sp>
        <p:sp>
          <p:nvSpPr>
            <p:cNvPr id="486" name="Freeform 344"/>
            <p:cNvSpPr>
              <a:spLocks/>
            </p:cNvSpPr>
            <p:nvPr/>
          </p:nvSpPr>
          <p:spPr bwMode="auto">
            <a:xfrm>
              <a:off x="1778" y="1504"/>
              <a:ext cx="151" cy="106"/>
            </a:xfrm>
            <a:custGeom>
              <a:avLst/>
              <a:gdLst>
                <a:gd name="T0" fmla="*/ 0 w 151"/>
                <a:gd name="T1" fmla="*/ 90 h 106"/>
                <a:gd name="T2" fmla="*/ 150 w 151"/>
                <a:gd name="T3" fmla="*/ 0 h 106"/>
                <a:gd name="T4" fmla="*/ 151 w 151"/>
                <a:gd name="T5" fmla="*/ 14 h 106"/>
                <a:gd name="T6" fmla="*/ 0 w 151"/>
                <a:gd name="T7" fmla="*/ 106 h 106"/>
                <a:gd name="T8" fmla="*/ 0 w 151"/>
                <a:gd name="T9" fmla="*/ 90 h 1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1"/>
                <a:gd name="T16" fmla="*/ 0 h 106"/>
                <a:gd name="T17" fmla="*/ 151 w 151"/>
                <a:gd name="T18" fmla="*/ 106 h 1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1" h="106">
                  <a:moveTo>
                    <a:pt x="0" y="90"/>
                  </a:moveTo>
                  <a:lnTo>
                    <a:pt x="150" y="0"/>
                  </a:lnTo>
                  <a:lnTo>
                    <a:pt x="151" y="14"/>
                  </a:lnTo>
                  <a:lnTo>
                    <a:pt x="0" y="106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66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>
                <a:latin typeface="Arial Narrow" pitchFamily="34" charset="0"/>
              </a:endParaRPr>
            </a:p>
          </p:txBody>
        </p:sp>
        <p:sp>
          <p:nvSpPr>
            <p:cNvPr id="487" name="Freeform 345"/>
            <p:cNvSpPr>
              <a:spLocks/>
            </p:cNvSpPr>
            <p:nvPr/>
          </p:nvSpPr>
          <p:spPr bwMode="auto">
            <a:xfrm>
              <a:off x="1624" y="1408"/>
              <a:ext cx="303" cy="190"/>
            </a:xfrm>
            <a:custGeom>
              <a:avLst/>
              <a:gdLst>
                <a:gd name="T0" fmla="*/ 0 w 303"/>
                <a:gd name="T1" fmla="*/ 90 h 190"/>
                <a:gd name="T2" fmla="*/ 149 w 303"/>
                <a:gd name="T3" fmla="*/ 0 h 190"/>
                <a:gd name="T4" fmla="*/ 303 w 303"/>
                <a:gd name="T5" fmla="*/ 97 h 190"/>
                <a:gd name="T6" fmla="*/ 153 w 303"/>
                <a:gd name="T7" fmla="*/ 190 h 190"/>
                <a:gd name="T8" fmla="*/ 0 w 303"/>
                <a:gd name="T9" fmla="*/ 90 h 1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3"/>
                <a:gd name="T16" fmla="*/ 0 h 190"/>
                <a:gd name="T17" fmla="*/ 303 w 303"/>
                <a:gd name="T18" fmla="*/ 190 h 1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3" h="190">
                  <a:moveTo>
                    <a:pt x="0" y="90"/>
                  </a:moveTo>
                  <a:lnTo>
                    <a:pt x="149" y="0"/>
                  </a:lnTo>
                  <a:lnTo>
                    <a:pt x="303" y="97"/>
                  </a:lnTo>
                  <a:lnTo>
                    <a:pt x="153" y="19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66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>
                <a:latin typeface="Arial Narrow" pitchFamily="34" charset="0"/>
              </a:endParaRPr>
            </a:p>
          </p:txBody>
        </p:sp>
        <p:sp>
          <p:nvSpPr>
            <p:cNvPr id="488" name="Line 346"/>
            <p:cNvSpPr>
              <a:spLocks noChangeShapeType="1"/>
            </p:cNvSpPr>
            <p:nvPr/>
          </p:nvSpPr>
          <p:spPr bwMode="auto">
            <a:xfrm flipV="1">
              <a:off x="1625" y="1409"/>
              <a:ext cx="146" cy="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89" name="Line 347"/>
            <p:cNvSpPr>
              <a:spLocks noChangeShapeType="1"/>
            </p:cNvSpPr>
            <p:nvPr/>
          </p:nvSpPr>
          <p:spPr bwMode="auto">
            <a:xfrm>
              <a:off x="1622" y="1500"/>
              <a:ext cx="157" cy="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90" name="Line 348"/>
            <p:cNvSpPr>
              <a:spLocks noChangeShapeType="1"/>
            </p:cNvSpPr>
            <p:nvPr/>
          </p:nvSpPr>
          <p:spPr bwMode="auto">
            <a:xfrm flipV="1">
              <a:off x="1779" y="1506"/>
              <a:ext cx="148" cy="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91" name="Line 349"/>
            <p:cNvSpPr>
              <a:spLocks noChangeShapeType="1"/>
            </p:cNvSpPr>
            <p:nvPr/>
          </p:nvSpPr>
          <p:spPr bwMode="auto">
            <a:xfrm>
              <a:off x="1774" y="1411"/>
              <a:ext cx="155" cy="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92" name="Line 350"/>
            <p:cNvSpPr>
              <a:spLocks noChangeShapeType="1"/>
            </p:cNvSpPr>
            <p:nvPr/>
          </p:nvSpPr>
          <p:spPr bwMode="auto">
            <a:xfrm flipH="1">
              <a:off x="1628" y="1516"/>
              <a:ext cx="18" cy="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93" name="Line 351"/>
            <p:cNvSpPr>
              <a:spLocks noChangeShapeType="1"/>
            </p:cNvSpPr>
            <p:nvPr/>
          </p:nvSpPr>
          <p:spPr bwMode="auto">
            <a:xfrm flipH="1">
              <a:off x="1642" y="1525"/>
              <a:ext cx="18" cy="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94" name="Line 352"/>
            <p:cNvSpPr>
              <a:spLocks noChangeShapeType="1"/>
            </p:cNvSpPr>
            <p:nvPr/>
          </p:nvSpPr>
          <p:spPr bwMode="auto">
            <a:xfrm>
              <a:off x="1628" y="1527"/>
              <a:ext cx="15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95" name="Line 353"/>
            <p:cNvSpPr>
              <a:spLocks noChangeShapeType="1"/>
            </p:cNvSpPr>
            <p:nvPr/>
          </p:nvSpPr>
          <p:spPr bwMode="auto">
            <a:xfrm>
              <a:off x="1641" y="1534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96" name="Line 354"/>
            <p:cNvSpPr>
              <a:spLocks noChangeShapeType="1"/>
            </p:cNvSpPr>
            <p:nvPr/>
          </p:nvSpPr>
          <p:spPr bwMode="auto">
            <a:xfrm>
              <a:off x="1626" y="1528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97" name="Line 355"/>
            <p:cNvSpPr>
              <a:spLocks noChangeShapeType="1"/>
            </p:cNvSpPr>
            <p:nvPr/>
          </p:nvSpPr>
          <p:spPr bwMode="auto">
            <a:xfrm>
              <a:off x="1627" y="1564"/>
              <a:ext cx="13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98" name="Line 356"/>
            <p:cNvSpPr>
              <a:spLocks noChangeShapeType="1"/>
            </p:cNvSpPr>
            <p:nvPr/>
          </p:nvSpPr>
          <p:spPr bwMode="auto">
            <a:xfrm flipH="1">
              <a:off x="1652" y="1533"/>
              <a:ext cx="18" cy="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99" name="Line 357"/>
            <p:cNvSpPr>
              <a:spLocks noChangeShapeType="1"/>
            </p:cNvSpPr>
            <p:nvPr/>
          </p:nvSpPr>
          <p:spPr bwMode="auto">
            <a:xfrm flipH="1">
              <a:off x="1666" y="1542"/>
              <a:ext cx="18" cy="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00" name="Line 358"/>
            <p:cNvSpPr>
              <a:spLocks noChangeShapeType="1"/>
            </p:cNvSpPr>
            <p:nvPr/>
          </p:nvSpPr>
          <p:spPr bwMode="auto">
            <a:xfrm>
              <a:off x="1652" y="1544"/>
              <a:ext cx="15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01" name="Line 359"/>
            <p:cNvSpPr>
              <a:spLocks noChangeShapeType="1"/>
            </p:cNvSpPr>
            <p:nvPr/>
          </p:nvSpPr>
          <p:spPr bwMode="auto">
            <a:xfrm>
              <a:off x="1665" y="1551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02" name="Line 360"/>
            <p:cNvSpPr>
              <a:spLocks noChangeShapeType="1"/>
            </p:cNvSpPr>
            <p:nvPr/>
          </p:nvSpPr>
          <p:spPr bwMode="auto">
            <a:xfrm>
              <a:off x="1650" y="1545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03" name="Line 361"/>
            <p:cNvSpPr>
              <a:spLocks noChangeShapeType="1"/>
            </p:cNvSpPr>
            <p:nvPr/>
          </p:nvSpPr>
          <p:spPr bwMode="auto">
            <a:xfrm>
              <a:off x="1651" y="1581"/>
              <a:ext cx="13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04" name="Line 362"/>
            <p:cNvSpPr>
              <a:spLocks noChangeShapeType="1"/>
            </p:cNvSpPr>
            <p:nvPr/>
          </p:nvSpPr>
          <p:spPr bwMode="auto">
            <a:xfrm flipH="1">
              <a:off x="1678" y="1549"/>
              <a:ext cx="18" cy="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05" name="Line 363"/>
            <p:cNvSpPr>
              <a:spLocks noChangeShapeType="1"/>
            </p:cNvSpPr>
            <p:nvPr/>
          </p:nvSpPr>
          <p:spPr bwMode="auto">
            <a:xfrm flipH="1">
              <a:off x="1692" y="1558"/>
              <a:ext cx="18" cy="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06" name="Line 364"/>
            <p:cNvSpPr>
              <a:spLocks noChangeShapeType="1"/>
            </p:cNvSpPr>
            <p:nvPr/>
          </p:nvSpPr>
          <p:spPr bwMode="auto">
            <a:xfrm>
              <a:off x="1678" y="1560"/>
              <a:ext cx="15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07" name="Line 365"/>
            <p:cNvSpPr>
              <a:spLocks noChangeShapeType="1"/>
            </p:cNvSpPr>
            <p:nvPr/>
          </p:nvSpPr>
          <p:spPr bwMode="auto">
            <a:xfrm>
              <a:off x="1691" y="1567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08" name="Line 366"/>
            <p:cNvSpPr>
              <a:spLocks noChangeShapeType="1"/>
            </p:cNvSpPr>
            <p:nvPr/>
          </p:nvSpPr>
          <p:spPr bwMode="auto">
            <a:xfrm>
              <a:off x="1676" y="1561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09" name="Line 367"/>
            <p:cNvSpPr>
              <a:spLocks noChangeShapeType="1"/>
            </p:cNvSpPr>
            <p:nvPr/>
          </p:nvSpPr>
          <p:spPr bwMode="auto">
            <a:xfrm>
              <a:off x="1677" y="1597"/>
              <a:ext cx="13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10" name="Line 368"/>
            <p:cNvSpPr>
              <a:spLocks noChangeShapeType="1"/>
            </p:cNvSpPr>
            <p:nvPr/>
          </p:nvSpPr>
          <p:spPr bwMode="auto">
            <a:xfrm flipH="1">
              <a:off x="1705" y="1566"/>
              <a:ext cx="18" cy="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11" name="Line 369"/>
            <p:cNvSpPr>
              <a:spLocks noChangeShapeType="1"/>
            </p:cNvSpPr>
            <p:nvPr/>
          </p:nvSpPr>
          <p:spPr bwMode="auto">
            <a:xfrm flipH="1">
              <a:off x="1719" y="1575"/>
              <a:ext cx="18" cy="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12" name="Line 370"/>
            <p:cNvSpPr>
              <a:spLocks noChangeShapeType="1"/>
            </p:cNvSpPr>
            <p:nvPr/>
          </p:nvSpPr>
          <p:spPr bwMode="auto">
            <a:xfrm>
              <a:off x="1705" y="1577"/>
              <a:ext cx="15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13" name="Line 371"/>
            <p:cNvSpPr>
              <a:spLocks noChangeShapeType="1"/>
            </p:cNvSpPr>
            <p:nvPr/>
          </p:nvSpPr>
          <p:spPr bwMode="auto">
            <a:xfrm>
              <a:off x="1718" y="1584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14" name="Line 372"/>
            <p:cNvSpPr>
              <a:spLocks noChangeShapeType="1"/>
            </p:cNvSpPr>
            <p:nvPr/>
          </p:nvSpPr>
          <p:spPr bwMode="auto">
            <a:xfrm>
              <a:off x="1703" y="1578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15" name="Line 373"/>
            <p:cNvSpPr>
              <a:spLocks noChangeShapeType="1"/>
            </p:cNvSpPr>
            <p:nvPr/>
          </p:nvSpPr>
          <p:spPr bwMode="auto">
            <a:xfrm>
              <a:off x="1704" y="1614"/>
              <a:ext cx="13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16" name="Line 374"/>
            <p:cNvSpPr>
              <a:spLocks noChangeShapeType="1"/>
            </p:cNvSpPr>
            <p:nvPr/>
          </p:nvSpPr>
          <p:spPr bwMode="auto">
            <a:xfrm flipH="1">
              <a:off x="1732" y="1582"/>
              <a:ext cx="18" cy="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17" name="Line 375"/>
            <p:cNvSpPr>
              <a:spLocks noChangeShapeType="1"/>
            </p:cNvSpPr>
            <p:nvPr/>
          </p:nvSpPr>
          <p:spPr bwMode="auto">
            <a:xfrm flipH="1">
              <a:off x="1747" y="1591"/>
              <a:ext cx="18" cy="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18" name="Line 376"/>
            <p:cNvSpPr>
              <a:spLocks noChangeShapeType="1"/>
            </p:cNvSpPr>
            <p:nvPr/>
          </p:nvSpPr>
          <p:spPr bwMode="auto">
            <a:xfrm>
              <a:off x="1732" y="1593"/>
              <a:ext cx="15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19" name="Line 377"/>
            <p:cNvSpPr>
              <a:spLocks noChangeShapeType="1"/>
            </p:cNvSpPr>
            <p:nvPr/>
          </p:nvSpPr>
          <p:spPr bwMode="auto">
            <a:xfrm>
              <a:off x="1745" y="1600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20" name="Line 378"/>
            <p:cNvSpPr>
              <a:spLocks noChangeShapeType="1"/>
            </p:cNvSpPr>
            <p:nvPr/>
          </p:nvSpPr>
          <p:spPr bwMode="auto">
            <a:xfrm>
              <a:off x="1730" y="1594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21" name="Line 379"/>
            <p:cNvSpPr>
              <a:spLocks noChangeShapeType="1"/>
            </p:cNvSpPr>
            <p:nvPr/>
          </p:nvSpPr>
          <p:spPr bwMode="auto">
            <a:xfrm>
              <a:off x="1731" y="1630"/>
              <a:ext cx="13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22" name="Line 380"/>
            <p:cNvSpPr>
              <a:spLocks noChangeShapeType="1"/>
            </p:cNvSpPr>
            <p:nvPr/>
          </p:nvSpPr>
          <p:spPr bwMode="auto">
            <a:xfrm>
              <a:off x="1798" y="1588"/>
              <a:ext cx="23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23" name="Line 381"/>
            <p:cNvSpPr>
              <a:spLocks noChangeShapeType="1"/>
            </p:cNvSpPr>
            <p:nvPr/>
          </p:nvSpPr>
          <p:spPr bwMode="auto">
            <a:xfrm>
              <a:off x="1812" y="1581"/>
              <a:ext cx="23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24" name="Line 382"/>
            <p:cNvSpPr>
              <a:spLocks noChangeShapeType="1"/>
            </p:cNvSpPr>
            <p:nvPr/>
          </p:nvSpPr>
          <p:spPr bwMode="auto">
            <a:xfrm flipV="1">
              <a:off x="1822" y="1594"/>
              <a:ext cx="13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25" name="Line 383"/>
            <p:cNvSpPr>
              <a:spLocks noChangeShapeType="1"/>
            </p:cNvSpPr>
            <p:nvPr/>
          </p:nvSpPr>
          <p:spPr bwMode="auto">
            <a:xfrm>
              <a:off x="1835" y="1594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26" name="Line 384"/>
            <p:cNvSpPr>
              <a:spLocks noChangeShapeType="1"/>
            </p:cNvSpPr>
            <p:nvPr/>
          </p:nvSpPr>
          <p:spPr bwMode="auto">
            <a:xfrm>
              <a:off x="1820" y="1603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27" name="Line 385"/>
            <p:cNvSpPr>
              <a:spLocks noChangeShapeType="1"/>
            </p:cNvSpPr>
            <p:nvPr/>
          </p:nvSpPr>
          <p:spPr bwMode="auto">
            <a:xfrm flipV="1">
              <a:off x="1820" y="1631"/>
              <a:ext cx="14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28" name="Line 386"/>
            <p:cNvSpPr>
              <a:spLocks noChangeShapeType="1"/>
            </p:cNvSpPr>
            <p:nvPr/>
          </p:nvSpPr>
          <p:spPr bwMode="auto">
            <a:xfrm>
              <a:off x="1822" y="1573"/>
              <a:ext cx="23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29" name="Line 387"/>
            <p:cNvSpPr>
              <a:spLocks noChangeShapeType="1"/>
            </p:cNvSpPr>
            <p:nvPr/>
          </p:nvSpPr>
          <p:spPr bwMode="auto">
            <a:xfrm>
              <a:off x="1836" y="1566"/>
              <a:ext cx="23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30" name="Line 388"/>
            <p:cNvSpPr>
              <a:spLocks noChangeShapeType="1"/>
            </p:cNvSpPr>
            <p:nvPr/>
          </p:nvSpPr>
          <p:spPr bwMode="auto">
            <a:xfrm flipV="1">
              <a:off x="1846" y="1579"/>
              <a:ext cx="13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31" name="Line 389"/>
            <p:cNvSpPr>
              <a:spLocks noChangeShapeType="1"/>
            </p:cNvSpPr>
            <p:nvPr/>
          </p:nvSpPr>
          <p:spPr bwMode="auto">
            <a:xfrm>
              <a:off x="1859" y="1579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32" name="Line 390"/>
            <p:cNvSpPr>
              <a:spLocks noChangeShapeType="1"/>
            </p:cNvSpPr>
            <p:nvPr/>
          </p:nvSpPr>
          <p:spPr bwMode="auto">
            <a:xfrm>
              <a:off x="1844" y="1588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33" name="Line 391"/>
            <p:cNvSpPr>
              <a:spLocks noChangeShapeType="1"/>
            </p:cNvSpPr>
            <p:nvPr/>
          </p:nvSpPr>
          <p:spPr bwMode="auto">
            <a:xfrm flipV="1">
              <a:off x="1844" y="1616"/>
              <a:ext cx="14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34" name="Line 392"/>
            <p:cNvSpPr>
              <a:spLocks noChangeShapeType="1"/>
            </p:cNvSpPr>
            <p:nvPr/>
          </p:nvSpPr>
          <p:spPr bwMode="auto">
            <a:xfrm>
              <a:off x="1847" y="1559"/>
              <a:ext cx="23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35" name="Line 393"/>
            <p:cNvSpPr>
              <a:spLocks noChangeShapeType="1"/>
            </p:cNvSpPr>
            <p:nvPr/>
          </p:nvSpPr>
          <p:spPr bwMode="auto">
            <a:xfrm>
              <a:off x="1861" y="1552"/>
              <a:ext cx="23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36" name="Line 394"/>
            <p:cNvSpPr>
              <a:spLocks noChangeShapeType="1"/>
            </p:cNvSpPr>
            <p:nvPr/>
          </p:nvSpPr>
          <p:spPr bwMode="auto">
            <a:xfrm flipV="1">
              <a:off x="1871" y="1565"/>
              <a:ext cx="13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37" name="Line 395"/>
            <p:cNvSpPr>
              <a:spLocks noChangeShapeType="1"/>
            </p:cNvSpPr>
            <p:nvPr/>
          </p:nvSpPr>
          <p:spPr bwMode="auto">
            <a:xfrm>
              <a:off x="1884" y="1565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38" name="Line 396"/>
            <p:cNvSpPr>
              <a:spLocks noChangeShapeType="1"/>
            </p:cNvSpPr>
            <p:nvPr/>
          </p:nvSpPr>
          <p:spPr bwMode="auto">
            <a:xfrm>
              <a:off x="1869" y="1574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39" name="Line 397"/>
            <p:cNvSpPr>
              <a:spLocks noChangeShapeType="1"/>
            </p:cNvSpPr>
            <p:nvPr/>
          </p:nvSpPr>
          <p:spPr bwMode="auto">
            <a:xfrm flipV="1">
              <a:off x="1869" y="1602"/>
              <a:ext cx="14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40" name="Line 398"/>
            <p:cNvSpPr>
              <a:spLocks noChangeShapeType="1"/>
            </p:cNvSpPr>
            <p:nvPr/>
          </p:nvSpPr>
          <p:spPr bwMode="auto">
            <a:xfrm>
              <a:off x="1871" y="1544"/>
              <a:ext cx="23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41" name="Line 399"/>
            <p:cNvSpPr>
              <a:spLocks noChangeShapeType="1"/>
            </p:cNvSpPr>
            <p:nvPr/>
          </p:nvSpPr>
          <p:spPr bwMode="auto">
            <a:xfrm>
              <a:off x="1885" y="1537"/>
              <a:ext cx="23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42" name="Line 400"/>
            <p:cNvSpPr>
              <a:spLocks noChangeShapeType="1"/>
            </p:cNvSpPr>
            <p:nvPr/>
          </p:nvSpPr>
          <p:spPr bwMode="auto">
            <a:xfrm flipV="1">
              <a:off x="1895" y="1550"/>
              <a:ext cx="13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43" name="Line 401"/>
            <p:cNvSpPr>
              <a:spLocks noChangeShapeType="1"/>
            </p:cNvSpPr>
            <p:nvPr/>
          </p:nvSpPr>
          <p:spPr bwMode="auto">
            <a:xfrm>
              <a:off x="1908" y="1550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44" name="Line 402"/>
            <p:cNvSpPr>
              <a:spLocks noChangeShapeType="1"/>
            </p:cNvSpPr>
            <p:nvPr/>
          </p:nvSpPr>
          <p:spPr bwMode="auto">
            <a:xfrm>
              <a:off x="1893" y="1559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45" name="Line 403"/>
            <p:cNvSpPr>
              <a:spLocks noChangeShapeType="1"/>
            </p:cNvSpPr>
            <p:nvPr/>
          </p:nvSpPr>
          <p:spPr bwMode="auto">
            <a:xfrm flipV="1">
              <a:off x="1893" y="1587"/>
              <a:ext cx="14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46" name="Line 404"/>
            <p:cNvSpPr>
              <a:spLocks noChangeShapeType="1"/>
            </p:cNvSpPr>
            <p:nvPr/>
          </p:nvSpPr>
          <p:spPr bwMode="auto">
            <a:xfrm>
              <a:off x="1895" y="1530"/>
              <a:ext cx="23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47" name="Line 405"/>
            <p:cNvSpPr>
              <a:spLocks noChangeShapeType="1"/>
            </p:cNvSpPr>
            <p:nvPr/>
          </p:nvSpPr>
          <p:spPr bwMode="auto">
            <a:xfrm>
              <a:off x="1909" y="1523"/>
              <a:ext cx="23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48" name="Line 406"/>
            <p:cNvSpPr>
              <a:spLocks noChangeShapeType="1"/>
            </p:cNvSpPr>
            <p:nvPr/>
          </p:nvSpPr>
          <p:spPr bwMode="auto">
            <a:xfrm flipV="1">
              <a:off x="1919" y="1535"/>
              <a:ext cx="12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49" name="Line 407"/>
            <p:cNvSpPr>
              <a:spLocks noChangeShapeType="1"/>
            </p:cNvSpPr>
            <p:nvPr/>
          </p:nvSpPr>
          <p:spPr bwMode="auto">
            <a:xfrm>
              <a:off x="1932" y="1536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50" name="Line 408"/>
            <p:cNvSpPr>
              <a:spLocks noChangeShapeType="1"/>
            </p:cNvSpPr>
            <p:nvPr/>
          </p:nvSpPr>
          <p:spPr bwMode="auto">
            <a:xfrm>
              <a:off x="1917" y="1545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51" name="Line 409"/>
            <p:cNvSpPr>
              <a:spLocks noChangeShapeType="1"/>
            </p:cNvSpPr>
            <p:nvPr/>
          </p:nvSpPr>
          <p:spPr bwMode="auto">
            <a:xfrm flipV="1">
              <a:off x="1917" y="1573"/>
              <a:ext cx="14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52" name="Line 410"/>
            <p:cNvSpPr>
              <a:spLocks noChangeShapeType="1"/>
            </p:cNvSpPr>
            <p:nvPr/>
          </p:nvSpPr>
          <p:spPr bwMode="auto">
            <a:xfrm>
              <a:off x="1779" y="1598"/>
              <a:ext cx="0" cy="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53" name="Line 411"/>
            <p:cNvSpPr>
              <a:spLocks noChangeShapeType="1"/>
            </p:cNvSpPr>
            <p:nvPr/>
          </p:nvSpPr>
          <p:spPr bwMode="auto">
            <a:xfrm flipH="1" flipV="1">
              <a:off x="1750" y="1599"/>
              <a:ext cx="27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54" name="Line 412"/>
            <p:cNvSpPr>
              <a:spLocks noChangeShapeType="1"/>
            </p:cNvSpPr>
            <p:nvPr/>
          </p:nvSpPr>
          <p:spPr bwMode="auto">
            <a:xfrm flipH="1">
              <a:off x="1779" y="1595"/>
              <a:ext cx="30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55" name="Line 413"/>
            <p:cNvSpPr>
              <a:spLocks noChangeShapeType="1"/>
            </p:cNvSpPr>
            <p:nvPr/>
          </p:nvSpPr>
          <p:spPr bwMode="auto">
            <a:xfrm flipH="1" flipV="1">
              <a:off x="1633" y="1483"/>
              <a:ext cx="5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56" name="Line 414"/>
            <p:cNvSpPr>
              <a:spLocks noChangeShapeType="1"/>
            </p:cNvSpPr>
            <p:nvPr/>
          </p:nvSpPr>
          <p:spPr bwMode="auto">
            <a:xfrm flipH="1" flipV="1">
              <a:off x="1645" y="1473"/>
              <a:ext cx="9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57" name="Line 415"/>
            <p:cNvSpPr>
              <a:spLocks noChangeShapeType="1"/>
            </p:cNvSpPr>
            <p:nvPr/>
          </p:nvSpPr>
          <p:spPr bwMode="auto">
            <a:xfrm flipV="1">
              <a:off x="1631" y="1473"/>
              <a:ext cx="13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58" name="Line 416"/>
            <p:cNvSpPr>
              <a:spLocks noChangeShapeType="1"/>
            </p:cNvSpPr>
            <p:nvPr/>
          </p:nvSpPr>
          <p:spPr bwMode="auto">
            <a:xfrm flipH="1" flipV="1">
              <a:off x="1657" y="1468"/>
              <a:ext cx="5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59" name="Line 417"/>
            <p:cNvSpPr>
              <a:spLocks noChangeShapeType="1"/>
            </p:cNvSpPr>
            <p:nvPr/>
          </p:nvSpPr>
          <p:spPr bwMode="auto">
            <a:xfrm flipH="1" flipV="1">
              <a:off x="1669" y="1458"/>
              <a:ext cx="9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60" name="Line 418"/>
            <p:cNvSpPr>
              <a:spLocks noChangeShapeType="1"/>
            </p:cNvSpPr>
            <p:nvPr/>
          </p:nvSpPr>
          <p:spPr bwMode="auto">
            <a:xfrm flipV="1">
              <a:off x="1655" y="1458"/>
              <a:ext cx="13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61" name="Line 419"/>
            <p:cNvSpPr>
              <a:spLocks noChangeShapeType="1"/>
            </p:cNvSpPr>
            <p:nvPr/>
          </p:nvSpPr>
          <p:spPr bwMode="auto">
            <a:xfrm flipH="1" flipV="1">
              <a:off x="1682" y="1453"/>
              <a:ext cx="5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62" name="Line 420"/>
            <p:cNvSpPr>
              <a:spLocks noChangeShapeType="1"/>
            </p:cNvSpPr>
            <p:nvPr/>
          </p:nvSpPr>
          <p:spPr bwMode="auto">
            <a:xfrm flipH="1" flipV="1">
              <a:off x="1694" y="1443"/>
              <a:ext cx="9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63" name="Line 421"/>
            <p:cNvSpPr>
              <a:spLocks noChangeShapeType="1"/>
            </p:cNvSpPr>
            <p:nvPr/>
          </p:nvSpPr>
          <p:spPr bwMode="auto">
            <a:xfrm flipV="1">
              <a:off x="1680" y="1443"/>
              <a:ext cx="13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64" name="Line 422"/>
            <p:cNvSpPr>
              <a:spLocks noChangeShapeType="1"/>
            </p:cNvSpPr>
            <p:nvPr/>
          </p:nvSpPr>
          <p:spPr bwMode="auto">
            <a:xfrm flipH="1" flipV="1">
              <a:off x="1706" y="1438"/>
              <a:ext cx="5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65" name="Line 423"/>
            <p:cNvSpPr>
              <a:spLocks noChangeShapeType="1"/>
            </p:cNvSpPr>
            <p:nvPr/>
          </p:nvSpPr>
          <p:spPr bwMode="auto">
            <a:xfrm flipH="1" flipV="1">
              <a:off x="1718" y="1428"/>
              <a:ext cx="9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66" name="Line 424"/>
            <p:cNvSpPr>
              <a:spLocks noChangeShapeType="1"/>
            </p:cNvSpPr>
            <p:nvPr/>
          </p:nvSpPr>
          <p:spPr bwMode="auto">
            <a:xfrm flipV="1">
              <a:off x="1704" y="1428"/>
              <a:ext cx="13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67" name="Line 425"/>
            <p:cNvSpPr>
              <a:spLocks noChangeShapeType="1"/>
            </p:cNvSpPr>
            <p:nvPr/>
          </p:nvSpPr>
          <p:spPr bwMode="auto">
            <a:xfrm flipH="1" flipV="1">
              <a:off x="1731" y="1424"/>
              <a:ext cx="5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68" name="Line 426"/>
            <p:cNvSpPr>
              <a:spLocks noChangeShapeType="1"/>
            </p:cNvSpPr>
            <p:nvPr/>
          </p:nvSpPr>
          <p:spPr bwMode="auto">
            <a:xfrm flipH="1" flipV="1">
              <a:off x="1743" y="1414"/>
              <a:ext cx="9" cy="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69" name="Line 427"/>
            <p:cNvSpPr>
              <a:spLocks noChangeShapeType="1"/>
            </p:cNvSpPr>
            <p:nvPr/>
          </p:nvSpPr>
          <p:spPr bwMode="auto">
            <a:xfrm flipV="1">
              <a:off x="1729" y="1414"/>
              <a:ext cx="13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70" name="Line 428"/>
            <p:cNvSpPr>
              <a:spLocks noChangeShapeType="1"/>
            </p:cNvSpPr>
            <p:nvPr/>
          </p:nvSpPr>
          <p:spPr bwMode="auto">
            <a:xfrm>
              <a:off x="1623" y="1504"/>
              <a:ext cx="0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71" name="Line 429"/>
            <p:cNvSpPr>
              <a:spLocks noChangeShapeType="1"/>
            </p:cNvSpPr>
            <p:nvPr/>
          </p:nvSpPr>
          <p:spPr bwMode="auto">
            <a:xfrm>
              <a:off x="1626" y="1523"/>
              <a:ext cx="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72" name="Line 430"/>
            <p:cNvSpPr>
              <a:spLocks noChangeShapeType="1"/>
            </p:cNvSpPr>
            <p:nvPr/>
          </p:nvSpPr>
          <p:spPr bwMode="auto">
            <a:xfrm>
              <a:off x="1929" y="1504"/>
              <a:ext cx="0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73" name="Line 431"/>
            <p:cNvSpPr>
              <a:spLocks noChangeShapeType="1"/>
            </p:cNvSpPr>
            <p:nvPr/>
          </p:nvSpPr>
          <p:spPr bwMode="auto">
            <a:xfrm flipH="1">
              <a:off x="1920" y="1522"/>
              <a:ext cx="8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74" name="Line 432"/>
            <p:cNvSpPr>
              <a:spLocks noChangeShapeType="1"/>
            </p:cNvSpPr>
            <p:nvPr/>
          </p:nvSpPr>
          <p:spPr bwMode="auto">
            <a:xfrm flipV="1">
              <a:off x="1913" y="1489"/>
              <a:ext cx="7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75" name="Line 433"/>
            <p:cNvSpPr>
              <a:spLocks noChangeShapeType="1"/>
            </p:cNvSpPr>
            <p:nvPr/>
          </p:nvSpPr>
          <p:spPr bwMode="auto">
            <a:xfrm flipV="1">
              <a:off x="1901" y="1480"/>
              <a:ext cx="7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76" name="Line 434"/>
            <p:cNvSpPr>
              <a:spLocks noChangeShapeType="1"/>
            </p:cNvSpPr>
            <p:nvPr/>
          </p:nvSpPr>
          <p:spPr bwMode="auto">
            <a:xfrm>
              <a:off x="1908" y="1480"/>
              <a:ext cx="1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77" name="Line 435"/>
            <p:cNvSpPr>
              <a:spLocks noChangeShapeType="1"/>
            </p:cNvSpPr>
            <p:nvPr/>
          </p:nvSpPr>
          <p:spPr bwMode="auto">
            <a:xfrm flipV="1">
              <a:off x="1890" y="1475"/>
              <a:ext cx="7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78" name="Line 436"/>
            <p:cNvSpPr>
              <a:spLocks noChangeShapeType="1"/>
            </p:cNvSpPr>
            <p:nvPr/>
          </p:nvSpPr>
          <p:spPr bwMode="auto">
            <a:xfrm flipV="1">
              <a:off x="1878" y="1466"/>
              <a:ext cx="7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79" name="Line 437"/>
            <p:cNvSpPr>
              <a:spLocks noChangeShapeType="1"/>
            </p:cNvSpPr>
            <p:nvPr/>
          </p:nvSpPr>
          <p:spPr bwMode="auto">
            <a:xfrm>
              <a:off x="1885" y="1466"/>
              <a:ext cx="1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80" name="Line 438"/>
            <p:cNvSpPr>
              <a:spLocks noChangeShapeType="1"/>
            </p:cNvSpPr>
            <p:nvPr/>
          </p:nvSpPr>
          <p:spPr bwMode="auto">
            <a:xfrm flipV="1">
              <a:off x="1867" y="1461"/>
              <a:ext cx="7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81" name="Line 439"/>
            <p:cNvSpPr>
              <a:spLocks noChangeShapeType="1"/>
            </p:cNvSpPr>
            <p:nvPr/>
          </p:nvSpPr>
          <p:spPr bwMode="auto">
            <a:xfrm flipV="1">
              <a:off x="1855" y="1452"/>
              <a:ext cx="7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82" name="Line 440"/>
            <p:cNvSpPr>
              <a:spLocks noChangeShapeType="1"/>
            </p:cNvSpPr>
            <p:nvPr/>
          </p:nvSpPr>
          <p:spPr bwMode="auto">
            <a:xfrm>
              <a:off x="1862" y="1452"/>
              <a:ext cx="1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83" name="Line 441"/>
            <p:cNvSpPr>
              <a:spLocks noChangeShapeType="1"/>
            </p:cNvSpPr>
            <p:nvPr/>
          </p:nvSpPr>
          <p:spPr bwMode="auto">
            <a:xfrm flipV="1">
              <a:off x="1844" y="1447"/>
              <a:ext cx="7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84" name="Line 442"/>
            <p:cNvSpPr>
              <a:spLocks noChangeShapeType="1"/>
            </p:cNvSpPr>
            <p:nvPr/>
          </p:nvSpPr>
          <p:spPr bwMode="auto">
            <a:xfrm flipV="1">
              <a:off x="1832" y="1438"/>
              <a:ext cx="7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85" name="Line 443"/>
            <p:cNvSpPr>
              <a:spLocks noChangeShapeType="1"/>
            </p:cNvSpPr>
            <p:nvPr/>
          </p:nvSpPr>
          <p:spPr bwMode="auto">
            <a:xfrm>
              <a:off x="1839" y="1438"/>
              <a:ext cx="1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86" name="Line 444"/>
            <p:cNvSpPr>
              <a:spLocks noChangeShapeType="1"/>
            </p:cNvSpPr>
            <p:nvPr/>
          </p:nvSpPr>
          <p:spPr bwMode="auto">
            <a:xfrm flipV="1">
              <a:off x="1822" y="1433"/>
              <a:ext cx="7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87" name="Line 445"/>
            <p:cNvSpPr>
              <a:spLocks noChangeShapeType="1"/>
            </p:cNvSpPr>
            <p:nvPr/>
          </p:nvSpPr>
          <p:spPr bwMode="auto">
            <a:xfrm flipV="1">
              <a:off x="1810" y="1424"/>
              <a:ext cx="7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88" name="Line 446"/>
            <p:cNvSpPr>
              <a:spLocks noChangeShapeType="1"/>
            </p:cNvSpPr>
            <p:nvPr/>
          </p:nvSpPr>
          <p:spPr bwMode="auto">
            <a:xfrm>
              <a:off x="1817" y="1424"/>
              <a:ext cx="1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89" name="Line 447"/>
            <p:cNvSpPr>
              <a:spLocks noChangeShapeType="1"/>
            </p:cNvSpPr>
            <p:nvPr/>
          </p:nvSpPr>
          <p:spPr bwMode="auto">
            <a:xfrm flipV="1">
              <a:off x="1799" y="1419"/>
              <a:ext cx="7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90" name="Line 448"/>
            <p:cNvSpPr>
              <a:spLocks noChangeShapeType="1"/>
            </p:cNvSpPr>
            <p:nvPr/>
          </p:nvSpPr>
          <p:spPr bwMode="auto">
            <a:xfrm flipV="1">
              <a:off x="1787" y="1410"/>
              <a:ext cx="7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91" name="Line 449"/>
            <p:cNvSpPr>
              <a:spLocks noChangeShapeType="1"/>
            </p:cNvSpPr>
            <p:nvPr/>
          </p:nvSpPr>
          <p:spPr bwMode="auto">
            <a:xfrm>
              <a:off x="1794" y="1410"/>
              <a:ext cx="1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92" name="Line 450"/>
            <p:cNvSpPr>
              <a:spLocks noChangeShapeType="1"/>
            </p:cNvSpPr>
            <p:nvPr/>
          </p:nvSpPr>
          <p:spPr bwMode="auto">
            <a:xfrm flipH="1" flipV="1">
              <a:off x="1807" y="1634"/>
              <a:ext cx="11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93" name="Line 451"/>
            <p:cNvSpPr>
              <a:spLocks noChangeShapeType="1"/>
            </p:cNvSpPr>
            <p:nvPr/>
          </p:nvSpPr>
          <p:spPr bwMode="auto">
            <a:xfrm flipV="1">
              <a:off x="1806" y="1595"/>
              <a:ext cx="0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94" name="Line 452"/>
            <p:cNvSpPr>
              <a:spLocks noChangeShapeType="1"/>
            </p:cNvSpPr>
            <p:nvPr/>
          </p:nvSpPr>
          <p:spPr bwMode="auto">
            <a:xfrm flipV="1">
              <a:off x="1746" y="1628"/>
              <a:ext cx="9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95" name="Line 453"/>
            <p:cNvSpPr>
              <a:spLocks noChangeShapeType="1"/>
            </p:cNvSpPr>
            <p:nvPr/>
          </p:nvSpPr>
          <p:spPr bwMode="auto">
            <a:xfrm flipV="1">
              <a:off x="1755" y="1600"/>
              <a:ext cx="0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96" name="Freeform 454"/>
            <p:cNvSpPr>
              <a:spLocks/>
            </p:cNvSpPr>
            <p:nvPr/>
          </p:nvSpPr>
          <p:spPr bwMode="auto">
            <a:xfrm>
              <a:off x="1691" y="1449"/>
              <a:ext cx="177" cy="106"/>
            </a:xfrm>
            <a:custGeom>
              <a:avLst/>
              <a:gdLst>
                <a:gd name="T0" fmla="*/ 0 w 177"/>
                <a:gd name="T1" fmla="*/ 49 h 106"/>
                <a:gd name="T2" fmla="*/ 79 w 177"/>
                <a:gd name="T3" fmla="*/ 0 h 106"/>
                <a:gd name="T4" fmla="*/ 177 w 177"/>
                <a:gd name="T5" fmla="*/ 57 h 106"/>
                <a:gd name="T6" fmla="*/ 91 w 177"/>
                <a:gd name="T7" fmla="*/ 106 h 106"/>
                <a:gd name="T8" fmla="*/ 0 w 177"/>
                <a:gd name="T9" fmla="*/ 49 h 1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7"/>
                <a:gd name="T16" fmla="*/ 0 h 106"/>
                <a:gd name="T17" fmla="*/ 177 w 177"/>
                <a:gd name="T18" fmla="*/ 106 h 1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7" h="106">
                  <a:moveTo>
                    <a:pt x="0" y="49"/>
                  </a:moveTo>
                  <a:lnTo>
                    <a:pt x="79" y="0"/>
                  </a:lnTo>
                  <a:lnTo>
                    <a:pt x="177" y="57"/>
                  </a:lnTo>
                  <a:lnTo>
                    <a:pt x="91" y="106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>
                <a:alpha val="89803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>
                <a:latin typeface="Arial Narrow" pitchFamily="34" charset="0"/>
              </a:endParaRPr>
            </a:p>
          </p:txBody>
        </p:sp>
        <p:sp>
          <p:nvSpPr>
            <p:cNvPr id="597" name="Line 455"/>
            <p:cNvSpPr>
              <a:spLocks noChangeShapeType="1"/>
            </p:cNvSpPr>
            <p:nvPr/>
          </p:nvSpPr>
          <p:spPr bwMode="auto">
            <a:xfrm flipV="1">
              <a:off x="1677" y="1437"/>
              <a:ext cx="95" cy="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98" name="Line 456"/>
            <p:cNvSpPr>
              <a:spLocks noChangeShapeType="1"/>
            </p:cNvSpPr>
            <p:nvPr/>
          </p:nvSpPr>
          <p:spPr bwMode="auto">
            <a:xfrm>
              <a:off x="1679" y="1496"/>
              <a:ext cx="100" cy="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599" name="Line 457"/>
            <p:cNvSpPr>
              <a:spLocks noChangeShapeType="1"/>
            </p:cNvSpPr>
            <p:nvPr/>
          </p:nvSpPr>
          <p:spPr bwMode="auto">
            <a:xfrm flipV="1">
              <a:off x="1781" y="1500"/>
              <a:ext cx="92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00" name="Line 458"/>
            <p:cNvSpPr>
              <a:spLocks noChangeShapeType="1"/>
            </p:cNvSpPr>
            <p:nvPr/>
          </p:nvSpPr>
          <p:spPr bwMode="auto">
            <a:xfrm>
              <a:off x="1773" y="1437"/>
              <a:ext cx="101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01" name="Line 459"/>
            <p:cNvSpPr>
              <a:spLocks noChangeShapeType="1"/>
            </p:cNvSpPr>
            <p:nvPr/>
          </p:nvSpPr>
          <p:spPr bwMode="auto">
            <a:xfrm flipH="1">
              <a:off x="1689" y="1448"/>
              <a:ext cx="84" cy="5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02" name="Line 460"/>
            <p:cNvSpPr>
              <a:spLocks noChangeShapeType="1"/>
            </p:cNvSpPr>
            <p:nvPr/>
          </p:nvSpPr>
          <p:spPr bwMode="auto">
            <a:xfrm>
              <a:off x="1770" y="1448"/>
              <a:ext cx="94" cy="5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03" name="Line 461"/>
            <p:cNvSpPr>
              <a:spLocks noChangeShapeType="1"/>
            </p:cNvSpPr>
            <p:nvPr/>
          </p:nvSpPr>
          <p:spPr bwMode="auto">
            <a:xfrm>
              <a:off x="1743" y="1496"/>
              <a:ext cx="33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04" name="Line 462"/>
            <p:cNvSpPr>
              <a:spLocks noChangeShapeType="1"/>
            </p:cNvSpPr>
            <p:nvPr/>
          </p:nvSpPr>
          <p:spPr bwMode="auto">
            <a:xfrm flipV="1">
              <a:off x="1744" y="1475"/>
              <a:ext cx="28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05" name="Line 463"/>
            <p:cNvSpPr>
              <a:spLocks noChangeShapeType="1"/>
            </p:cNvSpPr>
            <p:nvPr/>
          </p:nvSpPr>
          <p:spPr bwMode="auto">
            <a:xfrm flipH="1" flipV="1">
              <a:off x="1773" y="1476"/>
              <a:ext cx="31" cy="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06" name="Line 464"/>
            <p:cNvSpPr>
              <a:spLocks noChangeShapeType="1"/>
            </p:cNvSpPr>
            <p:nvPr/>
          </p:nvSpPr>
          <p:spPr bwMode="auto">
            <a:xfrm flipH="1">
              <a:off x="1775" y="1497"/>
              <a:ext cx="28" cy="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07" name="Line 465"/>
            <p:cNvSpPr>
              <a:spLocks noChangeShapeType="1"/>
            </p:cNvSpPr>
            <p:nvPr/>
          </p:nvSpPr>
          <p:spPr bwMode="auto">
            <a:xfrm>
              <a:off x="1742" y="1510"/>
              <a:ext cx="32" cy="2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08" name="Line 466"/>
            <p:cNvSpPr>
              <a:spLocks noChangeShapeType="1"/>
            </p:cNvSpPr>
            <p:nvPr/>
          </p:nvSpPr>
          <p:spPr bwMode="auto">
            <a:xfrm flipH="1" flipV="1">
              <a:off x="1741" y="1496"/>
              <a:ext cx="1" cy="1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09" name="Line 467"/>
            <p:cNvSpPr>
              <a:spLocks noChangeShapeType="1"/>
            </p:cNvSpPr>
            <p:nvPr/>
          </p:nvSpPr>
          <p:spPr bwMode="auto">
            <a:xfrm flipH="1" flipV="1">
              <a:off x="1775" y="1517"/>
              <a:ext cx="1" cy="1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10" name="Line 468"/>
            <p:cNvSpPr>
              <a:spLocks noChangeShapeType="1"/>
            </p:cNvSpPr>
            <p:nvPr/>
          </p:nvSpPr>
          <p:spPr bwMode="auto">
            <a:xfrm flipV="1">
              <a:off x="1776" y="1510"/>
              <a:ext cx="31" cy="2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11" name="Line 469"/>
            <p:cNvSpPr>
              <a:spLocks noChangeShapeType="1"/>
            </p:cNvSpPr>
            <p:nvPr/>
          </p:nvSpPr>
          <p:spPr bwMode="auto">
            <a:xfrm>
              <a:off x="1805" y="1494"/>
              <a:ext cx="0" cy="1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612" name="Freeform 470"/>
            <p:cNvSpPr>
              <a:spLocks/>
            </p:cNvSpPr>
            <p:nvPr/>
          </p:nvSpPr>
          <p:spPr bwMode="auto">
            <a:xfrm>
              <a:off x="1742" y="1497"/>
              <a:ext cx="34" cy="34"/>
            </a:xfrm>
            <a:custGeom>
              <a:avLst/>
              <a:gdLst>
                <a:gd name="T0" fmla="*/ 0 w 34"/>
                <a:gd name="T1" fmla="*/ 0 h 34"/>
                <a:gd name="T2" fmla="*/ 0 w 34"/>
                <a:gd name="T3" fmla="*/ 12 h 34"/>
                <a:gd name="T4" fmla="*/ 34 w 34"/>
                <a:gd name="T5" fmla="*/ 34 h 34"/>
                <a:gd name="T6" fmla="*/ 34 w 34"/>
                <a:gd name="T7" fmla="*/ 21 h 34"/>
                <a:gd name="T8" fmla="*/ 0 w 34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34"/>
                <a:gd name="T17" fmla="*/ 34 w 34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34">
                  <a:moveTo>
                    <a:pt x="0" y="0"/>
                  </a:moveTo>
                  <a:lnTo>
                    <a:pt x="0" y="12"/>
                  </a:lnTo>
                  <a:lnTo>
                    <a:pt x="34" y="34"/>
                  </a:lnTo>
                  <a:lnTo>
                    <a:pt x="34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>
                <a:latin typeface="Arial Narrow" pitchFamily="34" charset="0"/>
              </a:endParaRPr>
            </a:p>
          </p:txBody>
        </p:sp>
        <p:sp>
          <p:nvSpPr>
            <p:cNvPr id="613" name="Freeform 471"/>
            <p:cNvSpPr>
              <a:spLocks/>
            </p:cNvSpPr>
            <p:nvPr/>
          </p:nvSpPr>
          <p:spPr bwMode="auto">
            <a:xfrm>
              <a:off x="1778" y="1497"/>
              <a:ext cx="28" cy="33"/>
            </a:xfrm>
            <a:custGeom>
              <a:avLst/>
              <a:gdLst>
                <a:gd name="T0" fmla="*/ 0 w 28"/>
                <a:gd name="T1" fmla="*/ 19 h 33"/>
                <a:gd name="T2" fmla="*/ 27 w 28"/>
                <a:gd name="T3" fmla="*/ 0 h 33"/>
                <a:gd name="T4" fmla="*/ 28 w 28"/>
                <a:gd name="T5" fmla="*/ 13 h 33"/>
                <a:gd name="T6" fmla="*/ 0 w 28"/>
                <a:gd name="T7" fmla="*/ 33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"/>
                <a:gd name="T13" fmla="*/ 0 h 33"/>
                <a:gd name="T14" fmla="*/ 28 w 28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" h="33">
                  <a:moveTo>
                    <a:pt x="0" y="19"/>
                  </a:moveTo>
                  <a:lnTo>
                    <a:pt x="27" y="0"/>
                  </a:lnTo>
                  <a:lnTo>
                    <a:pt x="28" y="13"/>
                  </a:lnTo>
                  <a:lnTo>
                    <a:pt x="0" y="33"/>
                  </a:lnTo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1600">
                <a:latin typeface="Arial Narrow" pitchFamily="34" charset="0"/>
              </a:endParaRPr>
            </a:p>
          </p:txBody>
        </p:sp>
      </p:grpSp>
      <p:sp>
        <p:nvSpPr>
          <p:cNvPr id="614" name="Rounded Rectangle 613"/>
          <p:cNvSpPr/>
          <p:nvPr/>
        </p:nvSpPr>
        <p:spPr>
          <a:xfrm>
            <a:off x="5785928" y="3532029"/>
            <a:ext cx="883390" cy="588417"/>
          </a:xfrm>
          <a:prstGeom prst="roundRect">
            <a:avLst>
              <a:gd name="adj" fmla="val 8972"/>
            </a:avLst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cs typeface="Consolas" pitchFamily="49" charset="0"/>
            </a:endParaRPr>
          </a:p>
        </p:txBody>
      </p:sp>
      <p:grpSp>
        <p:nvGrpSpPr>
          <p:cNvPr id="615" name="Group 614"/>
          <p:cNvGrpSpPr/>
          <p:nvPr/>
        </p:nvGrpSpPr>
        <p:grpSpPr>
          <a:xfrm>
            <a:off x="6348931" y="3634261"/>
            <a:ext cx="252523" cy="377086"/>
            <a:chOff x="2715450" y="3886787"/>
            <a:chExt cx="304431" cy="454598"/>
          </a:xfrm>
        </p:grpSpPr>
        <p:sp>
          <p:nvSpPr>
            <p:cNvPr id="616" name="Rectangle 615"/>
            <p:cNvSpPr/>
            <p:nvPr/>
          </p:nvSpPr>
          <p:spPr>
            <a:xfrm flipH="1">
              <a:off x="2735207" y="3886787"/>
              <a:ext cx="260958" cy="45459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17" name="Straight Connector 616"/>
            <p:cNvCxnSpPr/>
            <p:nvPr/>
          </p:nvCxnSpPr>
          <p:spPr>
            <a:xfrm flipH="1">
              <a:off x="2960350" y="3949926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8" name="Straight Connector 617"/>
            <p:cNvCxnSpPr/>
            <p:nvPr/>
          </p:nvCxnSpPr>
          <p:spPr>
            <a:xfrm flipH="1">
              <a:off x="2960350" y="399658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Straight Connector 618"/>
            <p:cNvCxnSpPr/>
            <p:nvPr/>
          </p:nvCxnSpPr>
          <p:spPr>
            <a:xfrm flipH="1">
              <a:off x="2960350" y="403832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0" name="Straight Connector 619"/>
            <p:cNvCxnSpPr/>
            <p:nvPr/>
          </p:nvCxnSpPr>
          <p:spPr>
            <a:xfrm flipH="1">
              <a:off x="2960350" y="408498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Straight Connector 620"/>
            <p:cNvCxnSpPr/>
            <p:nvPr/>
          </p:nvCxnSpPr>
          <p:spPr>
            <a:xfrm flipH="1">
              <a:off x="2960350" y="413201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2" name="Straight Connector 621"/>
            <p:cNvCxnSpPr/>
            <p:nvPr/>
          </p:nvCxnSpPr>
          <p:spPr>
            <a:xfrm flipH="1">
              <a:off x="2960350" y="417867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3" name="Straight Connector 622"/>
            <p:cNvCxnSpPr/>
            <p:nvPr/>
          </p:nvCxnSpPr>
          <p:spPr>
            <a:xfrm flipH="1">
              <a:off x="2960350" y="422041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4" name="Straight Connector 623"/>
            <p:cNvCxnSpPr/>
            <p:nvPr/>
          </p:nvCxnSpPr>
          <p:spPr>
            <a:xfrm flipH="1">
              <a:off x="2960350" y="426707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Straight Connector 624"/>
            <p:cNvCxnSpPr/>
            <p:nvPr/>
          </p:nvCxnSpPr>
          <p:spPr>
            <a:xfrm flipH="1">
              <a:off x="2735207" y="3949926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Straight Connector 625"/>
            <p:cNvCxnSpPr/>
            <p:nvPr/>
          </p:nvCxnSpPr>
          <p:spPr>
            <a:xfrm flipH="1">
              <a:off x="2735207" y="399658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7" name="Straight Connector 626"/>
            <p:cNvCxnSpPr/>
            <p:nvPr/>
          </p:nvCxnSpPr>
          <p:spPr>
            <a:xfrm flipH="1">
              <a:off x="2735207" y="403832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8" name="Straight Connector 627"/>
            <p:cNvCxnSpPr/>
            <p:nvPr/>
          </p:nvCxnSpPr>
          <p:spPr>
            <a:xfrm flipH="1">
              <a:off x="2735207" y="408498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9" name="Straight Connector 628"/>
            <p:cNvCxnSpPr/>
            <p:nvPr/>
          </p:nvCxnSpPr>
          <p:spPr>
            <a:xfrm flipH="1">
              <a:off x="2735207" y="413201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0" name="Straight Connector 629"/>
            <p:cNvCxnSpPr/>
            <p:nvPr/>
          </p:nvCxnSpPr>
          <p:spPr>
            <a:xfrm flipH="1">
              <a:off x="2735207" y="417867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1" name="Straight Connector 630"/>
            <p:cNvCxnSpPr/>
            <p:nvPr/>
          </p:nvCxnSpPr>
          <p:spPr>
            <a:xfrm flipH="1">
              <a:off x="2735207" y="422041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2" name="Straight Connector 631"/>
            <p:cNvCxnSpPr/>
            <p:nvPr/>
          </p:nvCxnSpPr>
          <p:spPr>
            <a:xfrm flipH="1">
              <a:off x="2735207" y="426707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3" name="Rectangle 632"/>
            <p:cNvSpPr/>
            <p:nvPr/>
          </p:nvSpPr>
          <p:spPr>
            <a:xfrm flipH="1">
              <a:off x="2715450" y="3936596"/>
              <a:ext cx="304431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endParaRPr lang="en-US" sz="900" dirty="0">
                <a:solidFill>
                  <a:prstClr val="black"/>
                </a:solidFill>
                <a:latin typeface="+mj-lt"/>
                <a:cs typeface="Arial"/>
              </a:endParaRPr>
            </a:p>
          </p:txBody>
        </p:sp>
      </p:grpSp>
      <p:grpSp>
        <p:nvGrpSpPr>
          <p:cNvPr id="634" name="Group 633"/>
          <p:cNvGrpSpPr/>
          <p:nvPr/>
        </p:nvGrpSpPr>
        <p:grpSpPr>
          <a:xfrm>
            <a:off x="5844901" y="3637696"/>
            <a:ext cx="252523" cy="377086"/>
            <a:chOff x="2715450" y="3886787"/>
            <a:chExt cx="304431" cy="454598"/>
          </a:xfrm>
        </p:grpSpPr>
        <p:sp>
          <p:nvSpPr>
            <p:cNvPr id="635" name="Rectangle 634"/>
            <p:cNvSpPr/>
            <p:nvPr/>
          </p:nvSpPr>
          <p:spPr>
            <a:xfrm flipH="1">
              <a:off x="2735207" y="3886787"/>
              <a:ext cx="260958" cy="45459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36" name="Straight Connector 635"/>
            <p:cNvCxnSpPr/>
            <p:nvPr/>
          </p:nvCxnSpPr>
          <p:spPr>
            <a:xfrm flipH="1">
              <a:off x="2960350" y="3949926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7" name="Straight Connector 636"/>
            <p:cNvCxnSpPr/>
            <p:nvPr/>
          </p:nvCxnSpPr>
          <p:spPr>
            <a:xfrm flipH="1">
              <a:off x="2960350" y="399658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8" name="Straight Connector 637"/>
            <p:cNvCxnSpPr/>
            <p:nvPr/>
          </p:nvCxnSpPr>
          <p:spPr>
            <a:xfrm flipH="1">
              <a:off x="2960350" y="403832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9" name="Straight Connector 638"/>
            <p:cNvCxnSpPr/>
            <p:nvPr/>
          </p:nvCxnSpPr>
          <p:spPr>
            <a:xfrm flipH="1">
              <a:off x="2960350" y="408498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0" name="Straight Connector 639"/>
            <p:cNvCxnSpPr/>
            <p:nvPr/>
          </p:nvCxnSpPr>
          <p:spPr>
            <a:xfrm flipH="1">
              <a:off x="2960350" y="413201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1" name="Straight Connector 640"/>
            <p:cNvCxnSpPr/>
            <p:nvPr/>
          </p:nvCxnSpPr>
          <p:spPr>
            <a:xfrm flipH="1">
              <a:off x="2960350" y="417867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2" name="Straight Connector 641"/>
            <p:cNvCxnSpPr/>
            <p:nvPr/>
          </p:nvCxnSpPr>
          <p:spPr>
            <a:xfrm flipH="1">
              <a:off x="2960350" y="422041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3" name="Straight Connector 642"/>
            <p:cNvCxnSpPr/>
            <p:nvPr/>
          </p:nvCxnSpPr>
          <p:spPr>
            <a:xfrm flipH="1">
              <a:off x="2960350" y="426707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4" name="Straight Connector 643"/>
            <p:cNvCxnSpPr/>
            <p:nvPr/>
          </p:nvCxnSpPr>
          <p:spPr>
            <a:xfrm flipH="1">
              <a:off x="2735207" y="3949926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5" name="Straight Connector 644"/>
            <p:cNvCxnSpPr/>
            <p:nvPr/>
          </p:nvCxnSpPr>
          <p:spPr>
            <a:xfrm flipH="1">
              <a:off x="2735207" y="399658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6" name="Straight Connector 645"/>
            <p:cNvCxnSpPr/>
            <p:nvPr/>
          </p:nvCxnSpPr>
          <p:spPr>
            <a:xfrm flipH="1">
              <a:off x="2735207" y="403832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7" name="Straight Connector 646"/>
            <p:cNvCxnSpPr/>
            <p:nvPr/>
          </p:nvCxnSpPr>
          <p:spPr>
            <a:xfrm flipH="1">
              <a:off x="2735207" y="408498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8" name="Straight Connector 647"/>
            <p:cNvCxnSpPr/>
            <p:nvPr/>
          </p:nvCxnSpPr>
          <p:spPr>
            <a:xfrm flipH="1">
              <a:off x="2735207" y="413201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9" name="Straight Connector 648"/>
            <p:cNvCxnSpPr/>
            <p:nvPr/>
          </p:nvCxnSpPr>
          <p:spPr>
            <a:xfrm flipH="1">
              <a:off x="2735207" y="4178675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0" name="Straight Connector 649"/>
            <p:cNvCxnSpPr/>
            <p:nvPr/>
          </p:nvCxnSpPr>
          <p:spPr>
            <a:xfrm flipH="1">
              <a:off x="2735207" y="422041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1" name="Straight Connector 650"/>
            <p:cNvCxnSpPr/>
            <p:nvPr/>
          </p:nvCxnSpPr>
          <p:spPr>
            <a:xfrm flipH="1">
              <a:off x="2735207" y="4267072"/>
              <a:ext cx="358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2" name="Rectangle 651"/>
            <p:cNvSpPr/>
            <p:nvPr/>
          </p:nvSpPr>
          <p:spPr>
            <a:xfrm flipH="1">
              <a:off x="2715450" y="3936596"/>
              <a:ext cx="304431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endParaRPr lang="en-US" sz="900" dirty="0">
                <a:solidFill>
                  <a:prstClr val="black"/>
                </a:solidFill>
                <a:latin typeface="+mj-lt"/>
                <a:cs typeface="Arial"/>
              </a:endParaRPr>
            </a:p>
          </p:txBody>
        </p:sp>
      </p:grpSp>
      <p:grpSp>
        <p:nvGrpSpPr>
          <p:cNvPr id="653" name="Group 125"/>
          <p:cNvGrpSpPr/>
          <p:nvPr/>
        </p:nvGrpSpPr>
        <p:grpSpPr>
          <a:xfrm flipH="1">
            <a:off x="6135918" y="3796523"/>
            <a:ext cx="189043" cy="52561"/>
            <a:chOff x="3810000" y="5410200"/>
            <a:chExt cx="609600" cy="152400"/>
          </a:xfrm>
        </p:grpSpPr>
        <p:sp>
          <p:nvSpPr>
            <p:cNvPr id="654" name="Oval 653"/>
            <p:cNvSpPr/>
            <p:nvPr/>
          </p:nvSpPr>
          <p:spPr>
            <a:xfrm>
              <a:off x="3810000" y="5410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  <p:sp>
          <p:nvSpPr>
            <p:cNvPr id="655" name="Oval 654"/>
            <p:cNvSpPr/>
            <p:nvPr/>
          </p:nvSpPr>
          <p:spPr>
            <a:xfrm>
              <a:off x="4038600" y="5410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  <p:sp>
          <p:nvSpPr>
            <p:cNvPr id="656" name="Oval 655"/>
            <p:cNvSpPr/>
            <p:nvPr/>
          </p:nvSpPr>
          <p:spPr>
            <a:xfrm>
              <a:off x="4267200" y="5410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</p:grpSp>
      <p:cxnSp>
        <p:nvCxnSpPr>
          <p:cNvPr id="657" name="Straight Connector 656"/>
          <p:cNvCxnSpPr>
            <a:stCxn id="614" idx="2"/>
            <a:endCxn id="658" idx="0"/>
          </p:cNvCxnSpPr>
          <p:nvPr/>
        </p:nvCxnSpPr>
        <p:spPr>
          <a:xfrm flipH="1">
            <a:off x="5960865" y="4120446"/>
            <a:ext cx="266758" cy="294158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8" name="Rectangle 657"/>
          <p:cNvSpPr/>
          <p:nvPr/>
        </p:nvSpPr>
        <p:spPr>
          <a:xfrm>
            <a:off x="5787101" y="4414604"/>
            <a:ext cx="347528" cy="32928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cs typeface="Consolas" pitchFamily="49" charset="0"/>
            </a:endParaRPr>
          </a:p>
        </p:txBody>
      </p:sp>
      <p:sp>
        <p:nvSpPr>
          <p:cNvPr id="659" name="Rectangle 658"/>
          <p:cNvSpPr/>
          <p:nvPr/>
        </p:nvSpPr>
        <p:spPr>
          <a:xfrm>
            <a:off x="2403490" y="2926482"/>
            <a:ext cx="867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+mj-lt"/>
                <a:cs typeface="Consolas" pitchFamily="49" charset="0"/>
              </a:rPr>
              <a:t>FPGA</a:t>
            </a:r>
            <a:endParaRPr lang="en-US" b="1" dirty="0">
              <a:latin typeface="+mj-lt"/>
            </a:endParaRPr>
          </a:p>
        </p:txBody>
      </p:sp>
      <p:sp>
        <p:nvSpPr>
          <p:cNvPr id="660" name="Rounded Rectangle 659"/>
          <p:cNvSpPr/>
          <p:nvPr/>
        </p:nvSpPr>
        <p:spPr>
          <a:xfrm>
            <a:off x="3507563" y="1396054"/>
            <a:ext cx="2307884" cy="1608621"/>
          </a:xfrm>
          <a:prstGeom prst="roundRect">
            <a:avLst>
              <a:gd name="adj" fmla="val 2985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+mj-lt"/>
              <a:cs typeface="Arial"/>
            </a:endParaRPr>
          </a:p>
        </p:txBody>
      </p:sp>
      <p:sp>
        <p:nvSpPr>
          <p:cNvPr id="661" name="Folded Corner 660"/>
          <p:cNvSpPr/>
          <p:nvPr/>
        </p:nvSpPr>
        <p:spPr>
          <a:xfrm>
            <a:off x="3310101" y="1309222"/>
            <a:ext cx="385439" cy="402275"/>
          </a:xfrm>
          <a:prstGeom prst="foldedCorner">
            <a:avLst>
              <a:gd name="adj" fmla="val 31234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2" name="Rectangle 661"/>
          <p:cNvSpPr/>
          <p:nvPr/>
        </p:nvSpPr>
        <p:spPr>
          <a:xfrm>
            <a:off x="2189340" y="1700854"/>
            <a:ext cx="1388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+mj-lt"/>
                <a:cs typeface="Consolas" pitchFamily="49" charset="0"/>
              </a:rPr>
              <a:t>Application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957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Corflow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731841" y="2177430"/>
            <a:ext cx="3897559" cy="2301388"/>
          </a:xfrm>
          <a:prstGeom prst="roundRect">
            <a:avLst>
              <a:gd name="adj" fmla="val 6966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5800" y="2192817"/>
            <a:ext cx="1887648" cy="2286001"/>
          </a:xfrm>
          <a:prstGeom prst="roundRect">
            <a:avLst>
              <a:gd name="adj" fmla="val 6966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4566967"/>
            <a:ext cx="13931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Calibri"/>
                <a:cs typeface="Calibri"/>
              </a:rPr>
              <a:t>Portable</a:t>
            </a:r>
            <a:br>
              <a:rPr lang="en-US" sz="1600" dirty="0" smtClean="0">
                <a:latin typeface="Calibri"/>
                <a:cs typeface="Calibri"/>
              </a:rPr>
            </a:br>
            <a:r>
              <a:rPr lang="en-US" sz="1600" dirty="0" smtClean="0">
                <a:latin typeface="Calibri"/>
                <a:cs typeface="Calibri"/>
              </a:rPr>
              <a:t>Application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971799" y="2345217"/>
            <a:ext cx="914667" cy="850150"/>
          </a:xfrm>
          <a:prstGeom prst="roundRect">
            <a:avLst>
              <a:gd name="adj" fmla="val 10091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alibri"/>
                <a:cs typeface="Calibri"/>
              </a:rPr>
              <a:t>Identify RAMs</a:t>
            </a:r>
            <a:endParaRPr lang="en-US" sz="1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245823" y="2786988"/>
            <a:ext cx="725976" cy="0"/>
          </a:xfrm>
          <a:prstGeom prst="line">
            <a:avLst/>
          </a:prstGeom>
          <a:ln w="127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952497" y="4631216"/>
            <a:ext cx="34483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>
                <a:latin typeface="Calibri"/>
                <a:cs typeface="Calibri"/>
              </a:rPr>
              <a:t>CoRAM</a:t>
            </a:r>
            <a:r>
              <a:rPr lang="en-US" sz="1600" dirty="0" smtClean="0">
                <a:latin typeface="Calibri"/>
                <a:cs typeface="Calibri"/>
              </a:rPr>
              <a:t> Control Compiler (CORCC)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971799" y="3476267"/>
            <a:ext cx="914667" cy="850150"/>
          </a:xfrm>
          <a:prstGeom prst="roundRect">
            <a:avLst>
              <a:gd name="adj" fmla="val 10091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alibri"/>
                <a:cs typeface="Calibri"/>
              </a:rPr>
              <a:t>LLVM </a:t>
            </a:r>
            <a:r>
              <a:rPr lang="en-US" sz="1400" dirty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lang="en-US" sz="1400" dirty="0" smtClean="0">
                <a:solidFill>
                  <a:srgbClr val="000000"/>
                </a:solidFill>
                <a:latin typeface="Calibri"/>
                <a:cs typeface="Calibri"/>
              </a:rPr>
              <a:t/>
            </a:r>
            <a:br>
              <a:rPr lang="en-US" sz="1400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400" dirty="0" smtClean="0">
                <a:solidFill>
                  <a:srgbClr val="000000"/>
                </a:solidFill>
                <a:latin typeface="Calibri"/>
                <a:cs typeface="Calibri"/>
              </a:rPr>
              <a:t>Frontend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38200" y="2345218"/>
            <a:ext cx="1582848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/>
              <a:cs typeface="Calibri"/>
            </a:endParaRPr>
          </a:p>
        </p:txBody>
      </p:sp>
      <p:grpSp>
        <p:nvGrpSpPr>
          <p:cNvPr id="15" name="Group 85"/>
          <p:cNvGrpSpPr/>
          <p:nvPr/>
        </p:nvGrpSpPr>
        <p:grpSpPr>
          <a:xfrm>
            <a:off x="1223852" y="2447877"/>
            <a:ext cx="839352" cy="464405"/>
            <a:chOff x="1153201" y="4256187"/>
            <a:chExt cx="1417374" cy="767266"/>
          </a:xfrm>
        </p:grpSpPr>
        <p:grpSp>
          <p:nvGrpSpPr>
            <p:cNvPr id="16" name="Group 86"/>
            <p:cNvGrpSpPr/>
            <p:nvPr/>
          </p:nvGrpSpPr>
          <p:grpSpPr>
            <a:xfrm>
              <a:off x="1296589" y="4256187"/>
              <a:ext cx="621384" cy="315702"/>
              <a:chOff x="7040853" y="4573799"/>
              <a:chExt cx="621384" cy="315702"/>
            </a:xfrm>
          </p:grpSpPr>
          <p:sp>
            <p:nvSpPr>
              <p:cNvPr id="40" name="Freeform 39"/>
              <p:cNvSpPr/>
              <p:nvPr/>
            </p:nvSpPr>
            <p:spPr>
              <a:xfrm>
                <a:off x="7159625" y="4575176"/>
                <a:ext cx="396875" cy="314325"/>
              </a:xfrm>
              <a:custGeom>
                <a:avLst/>
                <a:gdLst>
                  <a:gd name="connsiteX0" fmla="*/ 0 w 384175"/>
                  <a:gd name="connsiteY0" fmla="*/ 0 h 296197"/>
                  <a:gd name="connsiteX1" fmla="*/ 0 w 384175"/>
                  <a:gd name="connsiteY1" fmla="*/ 0 h 296197"/>
                  <a:gd name="connsiteX2" fmla="*/ 6350 w 384175"/>
                  <a:gd name="connsiteY2" fmla="*/ 234950 h 296197"/>
                  <a:gd name="connsiteX3" fmla="*/ 9525 w 384175"/>
                  <a:gd name="connsiteY3" fmla="*/ 254000 h 296197"/>
                  <a:gd name="connsiteX4" fmla="*/ 6350 w 384175"/>
                  <a:gd name="connsiteY4" fmla="*/ 292100 h 296197"/>
                  <a:gd name="connsiteX5" fmla="*/ 66675 w 384175"/>
                  <a:gd name="connsiteY5" fmla="*/ 288925 h 296197"/>
                  <a:gd name="connsiteX6" fmla="*/ 171450 w 384175"/>
                  <a:gd name="connsiteY6" fmla="*/ 285750 h 296197"/>
                  <a:gd name="connsiteX7" fmla="*/ 215900 w 384175"/>
                  <a:gd name="connsiteY7" fmla="*/ 279400 h 296197"/>
                  <a:gd name="connsiteX8" fmla="*/ 276225 w 384175"/>
                  <a:gd name="connsiteY8" fmla="*/ 282575 h 296197"/>
                  <a:gd name="connsiteX9" fmla="*/ 314325 w 384175"/>
                  <a:gd name="connsiteY9" fmla="*/ 276225 h 296197"/>
                  <a:gd name="connsiteX10" fmla="*/ 323850 w 384175"/>
                  <a:gd name="connsiteY10" fmla="*/ 269875 h 296197"/>
                  <a:gd name="connsiteX11" fmla="*/ 336550 w 384175"/>
                  <a:gd name="connsiteY11" fmla="*/ 250825 h 296197"/>
                  <a:gd name="connsiteX12" fmla="*/ 355600 w 384175"/>
                  <a:gd name="connsiteY12" fmla="*/ 238125 h 296197"/>
                  <a:gd name="connsiteX13" fmla="*/ 361950 w 384175"/>
                  <a:gd name="connsiteY13" fmla="*/ 228600 h 296197"/>
                  <a:gd name="connsiteX14" fmla="*/ 371475 w 384175"/>
                  <a:gd name="connsiteY14" fmla="*/ 200025 h 296197"/>
                  <a:gd name="connsiteX15" fmla="*/ 377825 w 384175"/>
                  <a:gd name="connsiteY15" fmla="*/ 180975 h 296197"/>
                  <a:gd name="connsiteX16" fmla="*/ 381000 w 384175"/>
                  <a:gd name="connsiteY16" fmla="*/ 171450 h 296197"/>
                  <a:gd name="connsiteX17" fmla="*/ 384175 w 384175"/>
                  <a:gd name="connsiteY17" fmla="*/ 158750 h 296197"/>
                  <a:gd name="connsiteX18" fmla="*/ 381000 w 384175"/>
                  <a:gd name="connsiteY18" fmla="*/ 133350 h 296197"/>
                  <a:gd name="connsiteX19" fmla="*/ 374650 w 384175"/>
                  <a:gd name="connsiteY19" fmla="*/ 123825 h 296197"/>
                  <a:gd name="connsiteX20" fmla="*/ 368300 w 384175"/>
                  <a:gd name="connsiteY20" fmla="*/ 101600 h 296197"/>
                  <a:gd name="connsiteX21" fmla="*/ 365125 w 384175"/>
                  <a:gd name="connsiteY21" fmla="*/ 92075 h 296197"/>
                  <a:gd name="connsiteX22" fmla="*/ 349250 w 384175"/>
                  <a:gd name="connsiteY22" fmla="*/ 53975 h 296197"/>
                  <a:gd name="connsiteX23" fmla="*/ 339725 w 384175"/>
                  <a:gd name="connsiteY23" fmla="*/ 44450 h 296197"/>
                  <a:gd name="connsiteX24" fmla="*/ 330200 w 384175"/>
                  <a:gd name="connsiteY24" fmla="*/ 41275 h 296197"/>
                  <a:gd name="connsiteX25" fmla="*/ 320675 w 384175"/>
                  <a:gd name="connsiteY25" fmla="*/ 34925 h 296197"/>
                  <a:gd name="connsiteX26" fmla="*/ 307975 w 384175"/>
                  <a:gd name="connsiteY26" fmla="*/ 28575 h 296197"/>
                  <a:gd name="connsiteX27" fmla="*/ 276225 w 384175"/>
                  <a:gd name="connsiteY27" fmla="*/ 12700 h 296197"/>
                  <a:gd name="connsiteX28" fmla="*/ 174625 w 384175"/>
                  <a:gd name="connsiteY28" fmla="*/ 9525 h 296197"/>
                  <a:gd name="connsiteX29" fmla="*/ 50800 w 384175"/>
                  <a:gd name="connsiteY29" fmla="*/ 9525 h 296197"/>
                  <a:gd name="connsiteX30" fmla="*/ 0 w 384175"/>
                  <a:gd name="connsiteY30" fmla="*/ 0 h 29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84175" h="296197">
                    <a:moveTo>
                      <a:pt x="0" y="0"/>
                    </a:moveTo>
                    <a:lnTo>
                      <a:pt x="0" y="0"/>
                    </a:lnTo>
                    <a:cubicBezTo>
                      <a:pt x="2117" y="78317"/>
                      <a:pt x="3414" y="156660"/>
                      <a:pt x="6350" y="234950"/>
                    </a:cubicBezTo>
                    <a:cubicBezTo>
                      <a:pt x="6591" y="241383"/>
                      <a:pt x="9525" y="247562"/>
                      <a:pt x="9525" y="254000"/>
                    </a:cubicBezTo>
                    <a:cubicBezTo>
                      <a:pt x="9525" y="266744"/>
                      <a:pt x="-4524" y="285455"/>
                      <a:pt x="6350" y="292100"/>
                    </a:cubicBezTo>
                    <a:cubicBezTo>
                      <a:pt x="23532" y="302600"/>
                      <a:pt x="46554" y="289699"/>
                      <a:pt x="66675" y="288925"/>
                    </a:cubicBezTo>
                    <a:lnTo>
                      <a:pt x="171450" y="285750"/>
                    </a:lnTo>
                    <a:cubicBezTo>
                      <a:pt x="180929" y="284170"/>
                      <a:pt x="207953" y="279400"/>
                      <a:pt x="215900" y="279400"/>
                    </a:cubicBezTo>
                    <a:cubicBezTo>
                      <a:pt x="236036" y="279400"/>
                      <a:pt x="256117" y="281517"/>
                      <a:pt x="276225" y="282575"/>
                    </a:cubicBezTo>
                    <a:cubicBezTo>
                      <a:pt x="279525" y="282104"/>
                      <a:pt x="308611" y="278368"/>
                      <a:pt x="314325" y="276225"/>
                    </a:cubicBezTo>
                    <a:cubicBezTo>
                      <a:pt x="317898" y="274885"/>
                      <a:pt x="320675" y="271992"/>
                      <a:pt x="323850" y="269875"/>
                    </a:cubicBezTo>
                    <a:cubicBezTo>
                      <a:pt x="327559" y="258749"/>
                      <a:pt x="325848" y="259149"/>
                      <a:pt x="336550" y="250825"/>
                    </a:cubicBezTo>
                    <a:cubicBezTo>
                      <a:pt x="342574" y="246140"/>
                      <a:pt x="355600" y="238125"/>
                      <a:pt x="355600" y="238125"/>
                    </a:cubicBezTo>
                    <a:cubicBezTo>
                      <a:pt x="357717" y="234950"/>
                      <a:pt x="360400" y="232087"/>
                      <a:pt x="361950" y="228600"/>
                    </a:cubicBezTo>
                    <a:lnTo>
                      <a:pt x="371475" y="200025"/>
                    </a:lnTo>
                    <a:lnTo>
                      <a:pt x="377825" y="180975"/>
                    </a:lnTo>
                    <a:cubicBezTo>
                      <a:pt x="378883" y="177800"/>
                      <a:pt x="380188" y="174697"/>
                      <a:pt x="381000" y="171450"/>
                    </a:cubicBezTo>
                    <a:lnTo>
                      <a:pt x="384175" y="158750"/>
                    </a:lnTo>
                    <a:cubicBezTo>
                      <a:pt x="383117" y="150283"/>
                      <a:pt x="383245" y="141582"/>
                      <a:pt x="381000" y="133350"/>
                    </a:cubicBezTo>
                    <a:cubicBezTo>
                      <a:pt x="379996" y="129669"/>
                      <a:pt x="376357" y="127238"/>
                      <a:pt x="374650" y="123825"/>
                    </a:cubicBezTo>
                    <a:cubicBezTo>
                      <a:pt x="372112" y="118750"/>
                      <a:pt x="369656" y="106347"/>
                      <a:pt x="368300" y="101600"/>
                    </a:cubicBezTo>
                    <a:cubicBezTo>
                      <a:pt x="367381" y="98382"/>
                      <a:pt x="365851" y="95342"/>
                      <a:pt x="365125" y="92075"/>
                    </a:cubicBezTo>
                    <a:cubicBezTo>
                      <a:pt x="360758" y="72422"/>
                      <a:pt x="365447" y="70172"/>
                      <a:pt x="349250" y="53975"/>
                    </a:cubicBezTo>
                    <a:cubicBezTo>
                      <a:pt x="346075" y="50800"/>
                      <a:pt x="343461" y="46941"/>
                      <a:pt x="339725" y="44450"/>
                    </a:cubicBezTo>
                    <a:cubicBezTo>
                      <a:pt x="336940" y="42594"/>
                      <a:pt x="333193" y="42772"/>
                      <a:pt x="330200" y="41275"/>
                    </a:cubicBezTo>
                    <a:cubicBezTo>
                      <a:pt x="326787" y="39568"/>
                      <a:pt x="323988" y="36818"/>
                      <a:pt x="320675" y="34925"/>
                    </a:cubicBezTo>
                    <a:cubicBezTo>
                      <a:pt x="316566" y="32577"/>
                      <a:pt x="312034" y="31010"/>
                      <a:pt x="307975" y="28575"/>
                    </a:cubicBezTo>
                    <a:cubicBezTo>
                      <a:pt x="295074" y="20835"/>
                      <a:pt x="290737" y="13506"/>
                      <a:pt x="276225" y="12700"/>
                    </a:cubicBezTo>
                    <a:cubicBezTo>
                      <a:pt x="242394" y="10820"/>
                      <a:pt x="208492" y="10583"/>
                      <a:pt x="174625" y="9525"/>
                    </a:cubicBezTo>
                    <a:cubicBezTo>
                      <a:pt x="122765" y="882"/>
                      <a:pt x="153023" y="4657"/>
                      <a:pt x="50800" y="9525"/>
                    </a:cubicBezTo>
                    <a:cubicBezTo>
                      <a:pt x="-23238" y="13051"/>
                      <a:pt x="8467" y="1587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libri"/>
                  <a:cs typeface="Calibri"/>
                </a:endParaRPr>
              </a:p>
            </p:txBody>
          </p:sp>
          <p:grpSp>
            <p:nvGrpSpPr>
              <p:cNvPr id="41" name="Group 111"/>
              <p:cNvGrpSpPr/>
              <p:nvPr/>
            </p:nvGrpSpPr>
            <p:grpSpPr>
              <a:xfrm>
                <a:off x="7040853" y="4573799"/>
                <a:ext cx="621384" cy="303513"/>
                <a:chOff x="6923314" y="4761807"/>
                <a:chExt cx="621384" cy="303513"/>
              </a:xfrm>
            </p:grpSpPr>
            <p:grpSp>
              <p:nvGrpSpPr>
                <p:cNvPr id="42" name="Group 112"/>
                <p:cNvGrpSpPr/>
                <p:nvPr/>
              </p:nvGrpSpPr>
              <p:grpSpPr>
                <a:xfrm>
                  <a:off x="7040853" y="4761807"/>
                  <a:ext cx="400452" cy="303513"/>
                  <a:chOff x="7406609" y="4557914"/>
                  <a:chExt cx="400452" cy="425549"/>
                </a:xfrm>
              </p:grpSpPr>
              <p:cxnSp>
                <p:nvCxnSpPr>
                  <p:cNvPr id="46" name="Straight Connector 45"/>
                  <p:cNvCxnSpPr/>
                  <p:nvPr/>
                </p:nvCxnSpPr>
                <p:spPr>
                  <a:xfrm>
                    <a:off x="7406609" y="4558393"/>
                    <a:ext cx="0" cy="42507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7406610" y="4557914"/>
                    <a:ext cx="259654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>
                    <a:off x="7406609" y="4983463"/>
                    <a:ext cx="245151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9" name="Arc 48"/>
                  <p:cNvSpPr/>
                  <p:nvPr/>
                </p:nvSpPr>
                <p:spPr>
                  <a:xfrm>
                    <a:off x="7496460" y="4557914"/>
                    <a:ext cx="310601" cy="425549"/>
                  </a:xfrm>
                  <a:prstGeom prst="arc">
                    <a:avLst>
                      <a:gd name="adj1" fmla="val 16125035"/>
                      <a:gd name="adj2" fmla="val 5573922"/>
                    </a:avLst>
                  </a:prstGeom>
                  <a:ln w="12700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atin typeface="Calibri"/>
                      <a:cs typeface="Calibri"/>
                    </a:endParaRPr>
                  </a:p>
                </p:txBody>
              </p:sp>
            </p:grp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6923314" y="4844128"/>
                  <a:ext cx="11753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6923314" y="4974757"/>
                  <a:ext cx="11753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7440947" y="4913563"/>
                  <a:ext cx="103751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" name="Group 87"/>
            <p:cNvGrpSpPr/>
            <p:nvPr/>
          </p:nvGrpSpPr>
          <p:grpSpPr>
            <a:xfrm>
              <a:off x="1153201" y="4719297"/>
              <a:ext cx="768749" cy="304156"/>
              <a:chOff x="7040853" y="5257780"/>
              <a:chExt cx="768749" cy="304156"/>
            </a:xfrm>
          </p:grpSpPr>
          <p:sp>
            <p:nvSpPr>
              <p:cNvPr id="31" name="Freeform 30"/>
              <p:cNvSpPr/>
              <p:nvPr/>
            </p:nvSpPr>
            <p:spPr>
              <a:xfrm>
                <a:off x="7177879" y="5260975"/>
                <a:ext cx="372271" cy="298450"/>
              </a:xfrm>
              <a:custGeom>
                <a:avLst/>
                <a:gdLst>
                  <a:gd name="connsiteX0" fmla="*/ 796 w 372271"/>
                  <a:gd name="connsiteY0" fmla="*/ 0 h 298450"/>
                  <a:gd name="connsiteX1" fmla="*/ 796 w 372271"/>
                  <a:gd name="connsiteY1" fmla="*/ 0 h 298450"/>
                  <a:gd name="connsiteX2" fmla="*/ 10321 w 372271"/>
                  <a:gd name="connsiteY2" fmla="*/ 28575 h 298450"/>
                  <a:gd name="connsiteX3" fmla="*/ 19846 w 372271"/>
                  <a:gd name="connsiteY3" fmla="*/ 38100 h 298450"/>
                  <a:gd name="connsiteX4" fmla="*/ 26196 w 372271"/>
                  <a:gd name="connsiteY4" fmla="*/ 57150 h 298450"/>
                  <a:gd name="connsiteX5" fmla="*/ 29371 w 372271"/>
                  <a:gd name="connsiteY5" fmla="*/ 66675 h 298450"/>
                  <a:gd name="connsiteX6" fmla="*/ 32546 w 372271"/>
                  <a:gd name="connsiteY6" fmla="*/ 76200 h 298450"/>
                  <a:gd name="connsiteX7" fmla="*/ 38896 w 372271"/>
                  <a:gd name="connsiteY7" fmla="*/ 104775 h 298450"/>
                  <a:gd name="connsiteX8" fmla="*/ 32546 w 372271"/>
                  <a:gd name="connsiteY8" fmla="*/ 196850 h 298450"/>
                  <a:gd name="connsiteX9" fmla="*/ 26196 w 372271"/>
                  <a:gd name="connsiteY9" fmla="*/ 238125 h 298450"/>
                  <a:gd name="connsiteX10" fmla="*/ 19846 w 372271"/>
                  <a:gd name="connsiteY10" fmla="*/ 257175 h 298450"/>
                  <a:gd name="connsiteX11" fmla="*/ 13496 w 372271"/>
                  <a:gd name="connsiteY11" fmla="*/ 282575 h 298450"/>
                  <a:gd name="connsiteX12" fmla="*/ 10321 w 372271"/>
                  <a:gd name="connsiteY12" fmla="*/ 292100 h 298450"/>
                  <a:gd name="connsiteX13" fmla="*/ 796 w 372271"/>
                  <a:gd name="connsiteY13" fmla="*/ 298450 h 298450"/>
                  <a:gd name="connsiteX14" fmla="*/ 111921 w 372271"/>
                  <a:gd name="connsiteY14" fmla="*/ 292100 h 298450"/>
                  <a:gd name="connsiteX15" fmla="*/ 261146 w 372271"/>
                  <a:gd name="connsiteY15" fmla="*/ 288925 h 298450"/>
                  <a:gd name="connsiteX16" fmla="*/ 296071 w 372271"/>
                  <a:gd name="connsiteY16" fmla="*/ 279400 h 298450"/>
                  <a:gd name="connsiteX17" fmla="*/ 315121 w 372271"/>
                  <a:gd name="connsiteY17" fmla="*/ 266700 h 298450"/>
                  <a:gd name="connsiteX18" fmla="*/ 337346 w 372271"/>
                  <a:gd name="connsiteY18" fmla="*/ 241300 h 298450"/>
                  <a:gd name="connsiteX19" fmla="*/ 359571 w 372271"/>
                  <a:gd name="connsiteY19" fmla="*/ 215900 h 298450"/>
                  <a:gd name="connsiteX20" fmla="*/ 362746 w 372271"/>
                  <a:gd name="connsiteY20" fmla="*/ 200025 h 298450"/>
                  <a:gd name="connsiteX21" fmla="*/ 369096 w 372271"/>
                  <a:gd name="connsiteY21" fmla="*/ 190500 h 298450"/>
                  <a:gd name="connsiteX22" fmla="*/ 372271 w 372271"/>
                  <a:gd name="connsiteY22" fmla="*/ 180975 h 298450"/>
                  <a:gd name="connsiteX23" fmla="*/ 369096 w 372271"/>
                  <a:gd name="connsiteY23" fmla="*/ 123825 h 298450"/>
                  <a:gd name="connsiteX24" fmla="*/ 362746 w 372271"/>
                  <a:gd name="connsiteY24" fmla="*/ 104775 h 298450"/>
                  <a:gd name="connsiteX25" fmla="*/ 359571 w 372271"/>
                  <a:gd name="connsiteY25" fmla="*/ 95250 h 298450"/>
                  <a:gd name="connsiteX26" fmla="*/ 356396 w 372271"/>
                  <a:gd name="connsiteY26" fmla="*/ 85725 h 298450"/>
                  <a:gd name="connsiteX27" fmla="*/ 343696 w 372271"/>
                  <a:gd name="connsiteY27" fmla="*/ 66675 h 298450"/>
                  <a:gd name="connsiteX28" fmla="*/ 337346 w 372271"/>
                  <a:gd name="connsiteY28" fmla="*/ 57150 h 298450"/>
                  <a:gd name="connsiteX29" fmla="*/ 327821 w 372271"/>
                  <a:gd name="connsiteY29" fmla="*/ 38100 h 298450"/>
                  <a:gd name="connsiteX30" fmla="*/ 308771 w 372271"/>
                  <a:gd name="connsiteY30" fmla="*/ 25400 h 298450"/>
                  <a:gd name="connsiteX31" fmla="*/ 299246 w 372271"/>
                  <a:gd name="connsiteY31" fmla="*/ 19050 h 298450"/>
                  <a:gd name="connsiteX32" fmla="*/ 280196 w 372271"/>
                  <a:gd name="connsiteY32" fmla="*/ 12700 h 298450"/>
                  <a:gd name="connsiteX33" fmla="*/ 270671 w 372271"/>
                  <a:gd name="connsiteY33" fmla="*/ 9525 h 298450"/>
                  <a:gd name="connsiteX34" fmla="*/ 245271 w 372271"/>
                  <a:gd name="connsiteY34" fmla="*/ 6350 h 298450"/>
                  <a:gd name="connsiteX35" fmla="*/ 143671 w 372271"/>
                  <a:gd name="connsiteY35" fmla="*/ 3175 h 298450"/>
                  <a:gd name="connsiteX36" fmla="*/ 796 w 372271"/>
                  <a:gd name="connsiteY36" fmla="*/ 0 h 298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372271" h="298450">
                    <a:moveTo>
                      <a:pt x="796" y="0"/>
                    </a:moveTo>
                    <a:lnTo>
                      <a:pt x="796" y="0"/>
                    </a:lnTo>
                    <a:cubicBezTo>
                      <a:pt x="3971" y="9525"/>
                      <a:pt x="5831" y="19595"/>
                      <a:pt x="10321" y="28575"/>
                    </a:cubicBezTo>
                    <a:cubicBezTo>
                      <a:pt x="12329" y="32591"/>
                      <a:pt x="17665" y="34175"/>
                      <a:pt x="19846" y="38100"/>
                    </a:cubicBezTo>
                    <a:cubicBezTo>
                      <a:pt x="23097" y="43951"/>
                      <a:pt x="24079" y="50800"/>
                      <a:pt x="26196" y="57150"/>
                    </a:cubicBezTo>
                    <a:lnTo>
                      <a:pt x="29371" y="66675"/>
                    </a:lnTo>
                    <a:cubicBezTo>
                      <a:pt x="30429" y="69850"/>
                      <a:pt x="31890" y="72918"/>
                      <a:pt x="32546" y="76200"/>
                    </a:cubicBezTo>
                    <a:cubicBezTo>
                      <a:pt x="36577" y="96354"/>
                      <a:pt x="34412" y="86840"/>
                      <a:pt x="38896" y="104775"/>
                    </a:cubicBezTo>
                    <a:cubicBezTo>
                      <a:pt x="35888" y="167936"/>
                      <a:pt x="38261" y="153988"/>
                      <a:pt x="32546" y="196850"/>
                    </a:cubicBezTo>
                    <a:cubicBezTo>
                      <a:pt x="31971" y="201166"/>
                      <a:pt x="27582" y="232581"/>
                      <a:pt x="26196" y="238125"/>
                    </a:cubicBezTo>
                    <a:cubicBezTo>
                      <a:pt x="24573" y="244619"/>
                      <a:pt x="21469" y="250681"/>
                      <a:pt x="19846" y="257175"/>
                    </a:cubicBezTo>
                    <a:cubicBezTo>
                      <a:pt x="17729" y="265642"/>
                      <a:pt x="16256" y="274296"/>
                      <a:pt x="13496" y="282575"/>
                    </a:cubicBezTo>
                    <a:cubicBezTo>
                      <a:pt x="12438" y="285750"/>
                      <a:pt x="12412" y="289487"/>
                      <a:pt x="10321" y="292100"/>
                    </a:cubicBezTo>
                    <a:cubicBezTo>
                      <a:pt x="7937" y="295080"/>
                      <a:pt x="-3012" y="298212"/>
                      <a:pt x="796" y="298450"/>
                    </a:cubicBezTo>
                    <a:lnTo>
                      <a:pt x="111921" y="292100"/>
                    </a:lnTo>
                    <a:cubicBezTo>
                      <a:pt x="161649" y="290521"/>
                      <a:pt x="211404" y="289983"/>
                      <a:pt x="261146" y="288925"/>
                    </a:cubicBezTo>
                    <a:cubicBezTo>
                      <a:pt x="269666" y="287221"/>
                      <a:pt x="289165" y="284004"/>
                      <a:pt x="296071" y="279400"/>
                    </a:cubicBezTo>
                    <a:lnTo>
                      <a:pt x="315121" y="266700"/>
                    </a:lnTo>
                    <a:cubicBezTo>
                      <a:pt x="329938" y="244475"/>
                      <a:pt x="321471" y="251883"/>
                      <a:pt x="337346" y="241300"/>
                    </a:cubicBezTo>
                    <a:cubicBezTo>
                      <a:pt x="352163" y="219075"/>
                      <a:pt x="343696" y="226483"/>
                      <a:pt x="359571" y="215900"/>
                    </a:cubicBezTo>
                    <a:cubicBezTo>
                      <a:pt x="360629" y="210608"/>
                      <a:pt x="360851" y="205078"/>
                      <a:pt x="362746" y="200025"/>
                    </a:cubicBezTo>
                    <a:cubicBezTo>
                      <a:pt x="364086" y="196452"/>
                      <a:pt x="367389" y="193913"/>
                      <a:pt x="369096" y="190500"/>
                    </a:cubicBezTo>
                    <a:cubicBezTo>
                      <a:pt x="370593" y="187507"/>
                      <a:pt x="371213" y="184150"/>
                      <a:pt x="372271" y="180975"/>
                    </a:cubicBezTo>
                    <a:cubicBezTo>
                      <a:pt x="371213" y="161925"/>
                      <a:pt x="371463" y="142757"/>
                      <a:pt x="369096" y="123825"/>
                    </a:cubicBezTo>
                    <a:cubicBezTo>
                      <a:pt x="368266" y="117183"/>
                      <a:pt x="364863" y="111125"/>
                      <a:pt x="362746" y="104775"/>
                    </a:cubicBezTo>
                    <a:lnTo>
                      <a:pt x="359571" y="95250"/>
                    </a:lnTo>
                    <a:cubicBezTo>
                      <a:pt x="358513" y="92075"/>
                      <a:pt x="358252" y="88510"/>
                      <a:pt x="356396" y="85725"/>
                    </a:cubicBezTo>
                    <a:lnTo>
                      <a:pt x="343696" y="66675"/>
                    </a:lnTo>
                    <a:cubicBezTo>
                      <a:pt x="341579" y="63500"/>
                      <a:pt x="338553" y="60770"/>
                      <a:pt x="337346" y="57150"/>
                    </a:cubicBezTo>
                    <a:cubicBezTo>
                      <a:pt x="335081" y="50356"/>
                      <a:pt x="333614" y="43169"/>
                      <a:pt x="327821" y="38100"/>
                    </a:cubicBezTo>
                    <a:cubicBezTo>
                      <a:pt x="322078" y="33074"/>
                      <a:pt x="315121" y="29633"/>
                      <a:pt x="308771" y="25400"/>
                    </a:cubicBezTo>
                    <a:cubicBezTo>
                      <a:pt x="305596" y="23283"/>
                      <a:pt x="302866" y="20257"/>
                      <a:pt x="299246" y="19050"/>
                    </a:cubicBezTo>
                    <a:lnTo>
                      <a:pt x="280196" y="12700"/>
                    </a:lnTo>
                    <a:cubicBezTo>
                      <a:pt x="277021" y="11642"/>
                      <a:pt x="273992" y="9940"/>
                      <a:pt x="270671" y="9525"/>
                    </a:cubicBezTo>
                    <a:cubicBezTo>
                      <a:pt x="262204" y="8467"/>
                      <a:pt x="253793" y="6776"/>
                      <a:pt x="245271" y="6350"/>
                    </a:cubicBezTo>
                    <a:cubicBezTo>
                      <a:pt x="211430" y="4658"/>
                      <a:pt x="177551" y="3615"/>
                      <a:pt x="143671" y="3175"/>
                    </a:cubicBezTo>
                    <a:lnTo>
                      <a:pt x="796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libri"/>
                  <a:cs typeface="Calibri"/>
                </a:endParaRPr>
              </a:p>
            </p:txBody>
          </p:sp>
          <p:grpSp>
            <p:nvGrpSpPr>
              <p:cNvPr id="32" name="Group 102"/>
              <p:cNvGrpSpPr/>
              <p:nvPr/>
            </p:nvGrpSpPr>
            <p:grpSpPr>
              <a:xfrm>
                <a:off x="7040853" y="5257780"/>
                <a:ext cx="768749" cy="304156"/>
                <a:chOff x="7040853" y="5257780"/>
                <a:chExt cx="768749" cy="304156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7158393" y="5257780"/>
                  <a:ext cx="259654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7158392" y="5561293"/>
                  <a:ext cx="245151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Arc 34"/>
                <p:cNvSpPr/>
                <p:nvPr/>
              </p:nvSpPr>
              <p:spPr>
                <a:xfrm>
                  <a:off x="7248243" y="5257780"/>
                  <a:ext cx="310601" cy="303513"/>
                </a:xfrm>
                <a:prstGeom prst="arc">
                  <a:avLst>
                    <a:gd name="adj1" fmla="val 16125035"/>
                    <a:gd name="adj2" fmla="val 5573922"/>
                  </a:avLst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Calibri"/>
                    <a:cs typeface="Calibri"/>
                  </a:endParaRPr>
                </a:p>
              </p:txBody>
            </p: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7040853" y="5340101"/>
                  <a:ext cx="160047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7040853" y="5470730"/>
                  <a:ext cx="168211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7558487" y="5409535"/>
                  <a:ext cx="251115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" name="Arc 38"/>
                <p:cNvSpPr/>
                <p:nvPr/>
              </p:nvSpPr>
              <p:spPr>
                <a:xfrm>
                  <a:off x="7099804" y="5258423"/>
                  <a:ext cx="110320" cy="303513"/>
                </a:xfrm>
                <a:prstGeom prst="arc">
                  <a:avLst>
                    <a:gd name="adj1" fmla="val 16125035"/>
                    <a:gd name="adj2" fmla="val 5573922"/>
                  </a:avLst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Calibri"/>
                    <a:cs typeface="Calibri"/>
                  </a:endParaRPr>
                </a:p>
              </p:txBody>
            </p:sp>
          </p:grpSp>
        </p:grpSp>
        <p:grpSp>
          <p:nvGrpSpPr>
            <p:cNvPr id="18" name="Group 88"/>
            <p:cNvGrpSpPr/>
            <p:nvPr/>
          </p:nvGrpSpPr>
          <p:grpSpPr>
            <a:xfrm>
              <a:off x="1921949" y="4438951"/>
              <a:ext cx="648626" cy="307221"/>
              <a:chOff x="7756201" y="4930715"/>
              <a:chExt cx="648626" cy="307221"/>
            </a:xfrm>
          </p:grpSpPr>
          <p:sp>
            <p:nvSpPr>
              <p:cNvPr id="21" name="Freeform 20"/>
              <p:cNvSpPr/>
              <p:nvPr/>
            </p:nvSpPr>
            <p:spPr>
              <a:xfrm>
                <a:off x="7908925" y="4933602"/>
                <a:ext cx="365519" cy="304334"/>
              </a:xfrm>
              <a:custGeom>
                <a:avLst/>
                <a:gdLst>
                  <a:gd name="connsiteX0" fmla="*/ 0 w 365519"/>
                  <a:gd name="connsiteY0" fmla="*/ 348 h 304334"/>
                  <a:gd name="connsiteX1" fmla="*/ 0 w 365519"/>
                  <a:gd name="connsiteY1" fmla="*/ 348 h 304334"/>
                  <a:gd name="connsiteX2" fmla="*/ 28575 w 365519"/>
                  <a:gd name="connsiteY2" fmla="*/ 41623 h 304334"/>
                  <a:gd name="connsiteX3" fmla="*/ 31750 w 365519"/>
                  <a:gd name="connsiteY3" fmla="*/ 51148 h 304334"/>
                  <a:gd name="connsiteX4" fmla="*/ 38100 w 365519"/>
                  <a:gd name="connsiteY4" fmla="*/ 73373 h 304334"/>
                  <a:gd name="connsiteX5" fmla="*/ 41275 w 365519"/>
                  <a:gd name="connsiteY5" fmla="*/ 95598 h 304334"/>
                  <a:gd name="connsiteX6" fmla="*/ 47625 w 365519"/>
                  <a:gd name="connsiteY6" fmla="*/ 140048 h 304334"/>
                  <a:gd name="connsiteX7" fmla="*/ 44450 w 365519"/>
                  <a:gd name="connsiteY7" fmla="*/ 200373 h 304334"/>
                  <a:gd name="connsiteX8" fmla="*/ 38100 w 365519"/>
                  <a:gd name="connsiteY8" fmla="*/ 209898 h 304334"/>
                  <a:gd name="connsiteX9" fmla="*/ 31750 w 365519"/>
                  <a:gd name="connsiteY9" fmla="*/ 228948 h 304334"/>
                  <a:gd name="connsiteX10" fmla="*/ 22225 w 365519"/>
                  <a:gd name="connsiteY10" fmla="*/ 257523 h 304334"/>
                  <a:gd name="connsiteX11" fmla="*/ 19050 w 365519"/>
                  <a:gd name="connsiteY11" fmla="*/ 267048 h 304334"/>
                  <a:gd name="connsiteX12" fmla="*/ 15875 w 365519"/>
                  <a:gd name="connsiteY12" fmla="*/ 276573 h 304334"/>
                  <a:gd name="connsiteX13" fmla="*/ 9525 w 365519"/>
                  <a:gd name="connsiteY13" fmla="*/ 286098 h 304334"/>
                  <a:gd name="connsiteX14" fmla="*/ 25400 w 365519"/>
                  <a:gd name="connsiteY14" fmla="*/ 292448 h 304334"/>
                  <a:gd name="connsiteX15" fmla="*/ 234950 w 365519"/>
                  <a:gd name="connsiteY15" fmla="*/ 295623 h 304334"/>
                  <a:gd name="connsiteX16" fmla="*/ 263525 w 365519"/>
                  <a:gd name="connsiteY16" fmla="*/ 286098 h 304334"/>
                  <a:gd name="connsiteX17" fmla="*/ 273050 w 365519"/>
                  <a:gd name="connsiteY17" fmla="*/ 282923 h 304334"/>
                  <a:gd name="connsiteX18" fmla="*/ 301625 w 365519"/>
                  <a:gd name="connsiteY18" fmla="*/ 263873 h 304334"/>
                  <a:gd name="connsiteX19" fmla="*/ 311150 w 365519"/>
                  <a:gd name="connsiteY19" fmla="*/ 257523 h 304334"/>
                  <a:gd name="connsiteX20" fmla="*/ 339725 w 365519"/>
                  <a:gd name="connsiteY20" fmla="*/ 244823 h 304334"/>
                  <a:gd name="connsiteX21" fmla="*/ 346075 w 365519"/>
                  <a:gd name="connsiteY21" fmla="*/ 235298 h 304334"/>
                  <a:gd name="connsiteX22" fmla="*/ 355600 w 365519"/>
                  <a:gd name="connsiteY22" fmla="*/ 225773 h 304334"/>
                  <a:gd name="connsiteX23" fmla="*/ 358775 w 365519"/>
                  <a:gd name="connsiteY23" fmla="*/ 213073 h 304334"/>
                  <a:gd name="connsiteX24" fmla="*/ 361950 w 365519"/>
                  <a:gd name="connsiteY24" fmla="*/ 203548 h 304334"/>
                  <a:gd name="connsiteX25" fmla="*/ 361950 w 365519"/>
                  <a:gd name="connsiteY25" fmla="*/ 111473 h 304334"/>
                  <a:gd name="connsiteX26" fmla="*/ 355600 w 365519"/>
                  <a:gd name="connsiteY26" fmla="*/ 86073 h 304334"/>
                  <a:gd name="connsiteX27" fmla="*/ 352425 w 365519"/>
                  <a:gd name="connsiteY27" fmla="*/ 76548 h 304334"/>
                  <a:gd name="connsiteX28" fmla="*/ 346075 w 365519"/>
                  <a:gd name="connsiteY28" fmla="*/ 67023 h 304334"/>
                  <a:gd name="connsiteX29" fmla="*/ 336550 w 365519"/>
                  <a:gd name="connsiteY29" fmla="*/ 57498 h 304334"/>
                  <a:gd name="connsiteX30" fmla="*/ 317500 w 365519"/>
                  <a:gd name="connsiteY30" fmla="*/ 25748 h 304334"/>
                  <a:gd name="connsiteX31" fmla="*/ 285750 w 365519"/>
                  <a:gd name="connsiteY31" fmla="*/ 16223 h 304334"/>
                  <a:gd name="connsiteX32" fmla="*/ 254000 w 365519"/>
                  <a:gd name="connsiteY32" fmla="*/ 6698 h 304334"/>
                  <a:gd name="connsiteX33" fmla="*/ 158750 w 365519"/>
                  <a:gd name="connsiteY33" fmla="*/ 348 h 304334"/>
                  <a:gd name="connsiteX34" fmla="*/ 0 w 365519"/>
                  <a:gd name="connsiteY34" fmla="*/ 348 h 304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365519" h="304334">
                    <a:moveTo>
                      <a:pt x="0" y="348"/>
                    </a:moveTo>
                    <a:lnTo>
                      <a:pt x="0" y="348"/>
                    </a:lnTo>
                    <a:cubicBezTo>
                      <a:pt x="9525" y="14106"/>
                      <a:pt x="23283" y="25748"/>
                      <a:pt x="28575" y="41623"/>
                    </a:cubicBezTo>
                    <a:cubicBezTo>
                      <a:pt x="29633" y="44798"/>
                      <a:pt x="30831" y="47930"/>
                      <a:pt x="31750" y="51148"/>
                    </a:cubicBezTo>
                    <a:cubicBezTo>
                      <a:pt x="39723" y="79055"/>
                      <a:pt x="30487" y="50535"/>
                      <a:pt x="38100" y="73373"/>
                    </a:cubicBezTo>
                    <a:cubicBezTo>
                      <a:pt x="39158" y="80781"/>
                      <a:pt x="40401" y="88166"/>
                      <a:pt x="41275" y="95598"/>
                    </a:cubicBezTo>
                    <a:cubicBezTo>
                      <a:pt x="46087" y="136502"/>
                      <a:pt x="41377" y="115055"/>
                      <a:pt x="47625" y="140048"/>
                    </a:cubicBezTo>
                    <a:cubicBezTo>
                      <a:pt x="46567" y="160156"/>
                      <a:pt x="47171" y="180421"/>
                      <a:pt x="44450" y="200373"/>
                    </a:cubicBezTo>
                    <a:cubicBezTo>
                      <a:pt x="43934" y="204154"/>
                      <a:pt x="39650" y="206411"/>
                      <a:pt x="38100" y="209898"/>
                    </a:cubicBezTo>
                    <a:cubicBezTo>
                      <a:pt x="35382" y="216015"/>
                      <a:pt x="33867" y="222598"/>
                      <a:pt x="31750" y="228948"/>
                    </a:cubicBezTo>
                    <a:lnTo>
                      <a:pt x="22225" y="257523"/>
                    </a:lnTo>
                    <a:lnTo>
                      <a:pt x="19050" y="267048"/>
                    </a:lnTo>
                    <a:cubicBezTo>
                      <a:pt x="17992" y="270223"/>
                      <a:pt x="17731" y="273788"/>
                      <a:pt x="15875" y="276573"/>
                    </a:cubicBezTo>
                    <a:lnTo>
                      <a:pt x="9525" y="286098"/>
                    </a:lnTo>
                    <a:cubicBezTo>
                      <a:pt x="14817" y="288215"/>
                      <a:pt x="19993" y="290646"/>
                      <a:pt x="25400" y="292448"/>
                    </a:cubicBezTo>
                    <a:cubicBezTo>
                      <a:pt x="96488" y="316144"/>
                      <a:pt x="130577" y="297392"/>
                      <a:pt x="234950" y="295623"/>
                    </a:cubicBezTo>
                    <a:lnTo>
                      <a:pt x="263525" y="286098"/>
                    </a:lnTo>
                    <a:cubicBezTo>
                      <a:pt x="266700" y="285040"/>
                      <a:pt x="270265" y="284779"/>
                      <a:pt x="273050" y="282923"/>
                    </a:cubicBezTo>
                    <a:lnTo>
                      <a:pt x="301625" y="263873"/>
                    </a:lnTo>
                    <a:cubicBezTo>
                      <a:pt x="304800" y="261756"/>
                      <a:pt x="307530" y="258730"/>
                      <a:pt x="311150" y="257523"/>
                    </a:cubicBezTo>
                    <a:cubicBezTo>
                      <a:pt x="333820" y="249966"/>
                      <a:pt x="324631" y="254886"/>
                      <a:pt x="339725" y="244823"/>
                    </a:cubicBezTo>
                    <a:cubicBezTo>
                      <a:pt x="341842" y="241648"/>
                      <a:pt x="343632" y="238229"/>
                      <a:pt x="346075" y="235298"/>
                    </a:cubicBezTo>
                    <a:cubicBezTo>
                      <a:pt x="348950" y="231849"/>
                      <a:pt x="353372" y="229672"/>
                      <a:pt x="355600" y="225773"/>
                    </a:cubicBezTo>
                    <a:cubicBezTo>
                      <a:pt x="357765" y="221984"/>
                      <a:pt x="357576" y="217269"/>
                      <a:pt x="358775" y="213073"/>
                    </a:cubicBezTo>
                    <a:cubicBezTo>
                      <a:pt x="359694" y="209855"/>
                      <a:pt x="360892" y="206723"/>
                      <a:pt x="361950" y="203548"/>
                    </a:cubicBezTo>
                    <a:cubicBezTo>
                      <a:pt x="365741" y="161851"/>
                      <a:pt x="367588" y="160335"/>
                      <a:pt x="361950" y="111473"/>
                    </a:cubicBezTo>
                    <a:cubicBezTo>
                      <a:pt x="360950" y="102803"/>
                      <a:pt x="358360" y="94352"/>
                      <a:pt x="355600" y="86073"/>
                    </a:cubicBezTo>
                    <a:cubicBezTo>
                      <a:pt x="354542" y="82898"/>
                      <a:pt x="353922" y="79541"/>
                      <a:pt x="352425" y="76548"/>
                    </a:cubicBezTo>
                    <a:cubicBezTo>
                      <a:pt x="350718" y="73135"/>
                      <a:pt x="348518" y="69954"/>
                      <a:pt x="346075" y="67023"/>
                    </a:cubicBezTo>
                    <a:cubicBezTo>
                      <a:pt x="343200" y="63574"/>
                      <a:pt x="339160" y="61152"/>
                      <a:pt x="336550" y="57498"/>
                    </a:cubicBezTo>
                    <a:cubicBezTo>
                      <a:pt x="331691" y="50695"/>
                      <a:pt x="324918" y="28221"/>
                      <a:pt x="317500" y="25748"/>
                    </a:cubicBezTo>
                    <a:cubicBezTo>
                      <a:pt x="250148" y="3297"/>
                      <a:pt x="333734" y="30618"/>
                      <a:pt x="285750" y="16223"/>
                    </a:cubicBezTo>
                    <a:cubicBezTo>
                      <a:pt x="280116" y="14533"/>
                      <a:pt x="261749" y="7559"/>
                      <a:pt x="254000" y="6698"/>
                    </a:cubicBezTo>
                    <a:cubicBezTo>
                      <a:pt x="246319" y="5845"/>
                      <a:pt x="163050" y="417"/>
                      <a:pt x="158750" y="348"/>
                    </a:cubicBezTo>
                    <a:cubicBezTo>
                      <a:pt x="110073" y="-437"/>
                      <a:pt x="26458" y="348"/>
                      <a:pt x="0" y="34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libri"/>
                  <a:cs typeface="Calibri"/>
                </a:endParaRPr>
              </a:p>
            </p:txBody>
          </p:sp>
          <p:grpSp>
            <p:nvGrpSpPr>
              <p:cNvPr id="22" name="Group 92"/>
              <p:cNvGrpSpPr/>
              <p:nvPr/>
            </p:nvGrpSpPr>
            <p:grpSpPr>
              <a:xfrm>
                <a:off x="7756201" y="4930715"/>
                <a:ext cx="648626" cy="303513"/>
                <a:chOff x="7027399" y="5257780"/>
                <a:chExt cx="648626" cy="303513"/>
              </a:xfrm>
            </p:grpSpPr>
            <p:cxnSp>
              <p:nvCxnSpPr>
                <p:cNvPr id="24" name="Straight Connector 23"/>
                <p:cNvCxnSpPr/>
                <p:nvPr/>
              </p:nvCxnSpPr>
              <p:spPr>
                <a:xfrm>
                  <a:off x="7158393" y="5257780"/>
                  <a:ext cx="259654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7158392" y="5561293"/>
                  <a:ext cx="245151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Arc 25"/>
                <p:cNvSpPr/>
                <p:nvPr/>
              </p:nvSpPr>
              <p:spPr>
                <a:xfrm>
                  <a:off x="7248243" y="5257780"/>
                  <a:ext cx="310601" cy="303513"/>
                </a:xfrm>
                <a:prstGeom prst="arc">
                  <a:avLst>
                    <a:gd name="adj1" fmla="val 16125035"/>
                    <a:gd name="adj2" fmla="val 5573922"/>
                  </a:avLst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Calibri"/>
                    <a:cs typeface="Calibri"/>
                  </a:endParaRPr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7027400" y="5340100"/>
                  <a:ext cx="1735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7027399" y="5470730"/>
                  <a:ext cx="181665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558486" y="5409536"/>
                  <a:ext cx="117539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Arc 29"/>
                <p:cNvSpPr/>
                <p:nvPr/>
              </p:nvSpPr>
              <p:spPr>
                <a:xfrm>
                  <a:off x="7119691" y="5258425"/>
                  <a:ext cx="98615" cy="293127"/>
                </a:xfrm>
                <a:prstGeom prst="arc">
                  <a:avLst>
                    <a:gd name="adj1" fmla="val 16125035"/>
                    <a:gd name="adj2" fmla="val 5573922"/>
                  </a:avLst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Calibri"/>
                    <a:cs typeface="Calibri"/>
                  </a:endParaRPr>
                </a:p>
              </p:txBody>
            </p:sp>
          </p:grpSp>
          <p:sp>
            <p:nvSpPr>
              <p:cNvPr id="23" name="Arc 22"/>
              <p:cNvSpPr/>
              <p:nvPr/>
            </p:nvSpPr>
            <p:spPr>
              <a:xfrm>
                <a:off x="7799998" y="4931359"/>
                <a:ext cx="110320" cy="303513"/>
              </a:xfrm>
              <a:prstGeom prst="arc">
                <a:avLst>
                  <a:gd name="adj1" fmla="val 16125035"/>
                  <a:gd name="adj2" fmla="val 5573922"/>
                </a:avLst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libri"/>
                  <a:cs typeface="Calibri"/>
                </a:endParaRPr>
              </a:p>
            </p:txBody>
          </p:sp>
        </p:grpSp>
        <p:cxnSp>
          <p:nvCxnSpPr>
            <p:cNvPr id="19" name="Straight Connector 18"/>
            <p:cNvCxnSpPr/>
            <p:nvPr/>
          </p:nvCxnSpPr>
          <p:spPr>
            <a:xfrm>
              <a:off x="1919811" y="4397066"/>
              <a:ext cx="0" cy="12486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920907" y="4653177"/>
              <a:ext cx="0" cy="218745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/>
          <p:cNvSpPr/>
          <p:nvPr/>
        </p:nvSpPr>
        <p:spPr>
          <a:xfrm>
            <a:off x="914400" y="2921063"/>
            <a:ext cx="13931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Calibri"/>
                <a:cs typeface="Calibri"/>
              </a:rPr>
              <a:t>Verilog</a:t>
            </a:r>
            <a:endParaRPr lang="en-US" sz="1600" dirty="0">
              <a:latin typeface="Calibri"/>
              <a:cs typeface="Calibri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2387545" y="3869217"/>
            <a:ext cx="584255" cy="0"/>
          </a:xfrm>
          <a:prstGeom prst="line">
            <a:avLst/>
          </a:prstGeom>
          <a:ln w="127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840536" y="3488217"/>
            <a:ext cx="1719685" cy="838200"/>
            <a:chOff x="1013899" y="2964000"/>
            <a:chExt cx="2207829" cy="826022"/>
          </a:xfrm>
        </p:grpSpPr>
        <p:sp>
          <p:nvSpPr>
            <p:cNvPr id="53" name="Rounded Rectangle 52"/>
            <p:cNvSpPr/>
            <p:nvPr/>
          </p:nvSpPr>
          <p:spPr>
            <a:xfrm>
              <a:off x="1013899" y="2964000"/>
              <a:ext cx="2032150" cy="82602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54" name="Freeform 53"/>
            <p:cNvSpPr/>
            <p:nvPr/>
          </p:nvSpPr>
          <p:spPr>
            <a:xfrm flipH="1">
              <a:off x="1216402" y="3048566"/>
              <a:ext cx="84436" cy="685800"/>
            </a:xfrm>
            <a:custGeom>
              <a:avLst/>
              <a:gdLst>
                <a:gd name="connsiteX0" fmla="*/ 116809 w 288010"/>
                <a:gd name="connsiteY0" fmla="*/ 0 h 656948"/>
                <a:gd name="connsiteX1" fmla="*/ 285485 w 288010"/>
                <a:gd name="connsiteY1" fmla="*/ 168676 h 656948"/>
                <a:gd name="connsiteX2" fmla="*/ 1399 w 288010"/>
                <a:gd name="connsiteY2" fmla="*/ 426129 h 656948"/>
                <a:gd name="connsiteX3" fmla="*/ 196708 w 288010"/>
                <a:gd name="connsiteY3" fmla="*/ 656948 h 656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8010" h="656948">
                  <a:moveTo>
                    <a:pt x="116809" y="0"/>
                  </a:moveTo>
                  <a:cubicBezTo>
                    <a:pt x="210764" y="48827"/>
                    <a:pt x="304720" y="97655"/>
                    <a:pt x="285485" y="168676"/>
                  </a:cubicBezTo>
                  <a:cubicBezTo>
                    <a:pt x="266250" y="239697"/>
                    <a:pt x="16195" y="344750"/>
                    <a:pt x="1399" y="426129"/>
                  </a:cubicBezTo>
                  <a:cubicBezTo>
                    <a:pt x="-13397" y="507508"/>
                    <a:pt x="91655" y="582228"/>
                    <a:pt x="196708" y="656948"/>
                  </a:cubicBezTo>
                </a:path>
              </a:pathLst>
            </a:custGeom>
            <a:ln w="3810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 dirty="0">
                <a:latin typeface="Calibri"/>
                <a:cs typeface="Calibri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flipH="1">
              <a:off x="1381570" y="3048565"/>
              <a:ext cx="84436" cy="685800"/>
            </a:xfrm>
            <a:custGeom>
              <a:avLst/>
              <a:gdLst>
                <a:gd name="connsiteX0" fmla="*/ 116809 w 288010"/>
                <a:gd name="connsiteY0" fmla="*/ 0 h 656948"/>
                <a:gd name="connsiteX1" fmla="*/ 285485 w 288010"/>
                <a:gd name="connsiteY1" fmla="*/ 168676 h 656948"/>
                <a:gd name="connsiteX2" fmla="*/ 1399 w 288010"/>
                <a:gd name="connsiteY2" fmla="*/ 426129 h 656948"/>
                <a:gd name="connsiteX3" fmla="*/ 196708 w 288010"/>
                <a:gd name="connsiteY3" fmla="*/ 656948 h 656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8010" h="656948">
                  <a:moveTo>
                    <a:pt x="116809" y="0"/>
                  </a:moveTo>
                  <a:cubicBezTo>
                    <a:pt x="210764" y="48827"/>
                    <a:pt x="304720" y="97655"/>
                    <a:pt x="285485" y="168676"/>
                  </a:cubicBezTo>
                  <a:cubicBezTo>
                    <a:pt x="266250" y="239697"/>
                    <a:pt x="16195" y="344750"/>
                    <a:pt x="1399" y="426129"/>
                  </a:cubicBezTo>
                  <a:cubicBezTo>
                    <a:pt x="-13397" y="507508"/>
                    <a:pt x="91655" y="582228"/>
                    <a:pt x="196708" y="656948"/>
                  </a:cubicBezTo>
                </a:path>
              </a:pathLst>
            </a:custGeom>
            <a:ln w="3810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 dirty="0">
                <a:latin typeface="Calibri"/>
                <a:cs typeface="Calibri"/>
              </a:endParaRPr>
            </a:p>
          </p:txBody>
        </p:sp>
        <p:sp>
          <p:nvSpPr>
            <p:cNvPr id="56" name="Freeform 55"/>
            <p:cNvSpPr/>
            <p:nvPr/>
          </p:nvSpPr>
          <p:spPr>
            <a:xfrm flipH="1">
              <a:off x="1542206" y="3048565"/>
              <a:ext cx="84436" cy="685800"/>
            </a:xfrm>
            <a:custGeom>
              <a:avLst/>
              <a:gdLst>
                <a:gd name="connsiteX0" fmla="*/ 116809 w 288010"/>
                <a:gd name="connsiteY0" fmla="*/ 0 h 656948"/>
                <a:gd name="connsiteX1" fmla="*/ 285485 w 288010"/>
                <a:gd name="connsiteY1" fmla="*/ 168676 h 656948"/>
                <a:gd name="connsiteX2" fmla="*/ 1399 w 288010"/>
                <a:gd name="connsiteY2" fmla="*/ 426129 h 656948"/>
                <a:gd name="connsiteX3" fmla="*/ 196708 w 288010"/>
                <a:gd name="connsiteY3" fmla="*/ 656948 h 656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8010" h="656948">
                  <a:moveTo>
                    <a:pt x="116809" y="0"/>
                  </a:moveTo>
                  <a:cubicBezTo>
                    <a:pt x="210764" y="48827"/>
                    <a:pt x="304720" y="97655"/>
                    <a:pt x="285485" y="168676"/>
                  </a:cubicBezTo>
                  <a:cubicBezTo>
                    <a:pt x="266250" y="239697"/>
                    <a:pt x="16195" y="344750"/>
                    <a:pt x="1399" y="426129"/>
                  </a:cubicBezTo>
                  <a:cubicBezTo>
                    <a:pt x="-13397" y="507508"/>
                    <a:pt x="91655" y="582228"/>
                    <a:pt x="196708" y="656948"/>
                  </a:cubicBezTo>
                </a:path>
              </a:pathLst>
            </a:custGeom>
            <a:ln w="38100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 dirty="0">
                <a:latin typeface="Calibri"/>
                <a:cs typeface="Calibri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433154" y="2971097"/>
              <a:ext cx="1788574" cy="8189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Calibri"/>
                  <a:cs typeface="Calibri"/>
                </a:rPr>
                <a:t>C-based Control Threads</a:t>
              </a:r>
              <a:endParaRPr lang="en-US" sz="1600" dirty="0">
                <a:solidFill>
                  <a:schemeClr val="bg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58" name="Rounded Rectangle 57"/>
          <p:cNvSpPr/>
          <p:nvPr/>
        </p:nvSpPr>
        <p:spPr>
          <a:xfrm>
            <a:off x="4114800" y="2345217"/>
            <a:ext cx="957862" cy="850150"/>
          </a:xfrm>
          <a:prstGeom prst="roundRect">
            <a:avLst>
              <a:gd name="adj" fmla="val 10091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rgbClr val="000000"/>
                </a:solidFill>
                <a:latin typeface="Calibri"/>
                <a:cs typeface="Calibri"/>
              </a:rPr>
              <a:t>Instantiate Clusters</a:t>
            </a:r>
          </a:p>
        </p:txBody>
      </p:sp>
      <p:cxnSp>
        <p:nvCxnSpPr>
          <p:cNvPr id="59" name="Straight Connector 58"/>
          <p:cNvCxnSpPr>
            <a:stCxn id="10" idx="3"/>
            <a:endCxn id="58" idx="1"/>
          </p:cNvCxnSpPr>
          <p:nvPr/>
        </p:nvCxnSpPr>
        <p:spPr>
          <a:xfrm>
            <a:off x="3886466" y="2770292"/>
            <a:ext cx="228334" cy="0"/>
          </a:xfrm>
          <a:prstGeom prst="line">
            <a:avLst/>
          </a:prstGeom>
          <a:ln w="127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5334000" y="2345217"/>
            <a:ext cx="1070845" cy="850150"/>
          </a:xfrm>
          <a:prstGeom prst="roundRect">
            <a:avLst>
              <a:gd name="adj" fmla="val 10091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alibri"/>
                <a:cs typeface="Calibri"/>
              </a:rPr>
              <a:t>Network-on-Chip Generator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5334000" y="3507369"/>
            <a:ext cx="1070845" cy="819048"/>
          </a:xfrm>
          <a:prstGeom prst="roundRect">
            <a:avLst>
              <a:gd name="adj" fmla="val 10091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alibri"/>
                <a:cs typeface="Calibri"/>
              </a:rPr>
              <a:t>Verilog Writer</a:t>
            </a:r>
            <a:endParaRPr lang="en-US" sz="1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4114800" y="3495419"/>
            <a:ext cx="957862" cy="819048"/>
          </a:xfrm>
          <a:prstGeom prst="roundRect">
            <a:avLst>
              <a:gd name="adj" fmla="val 10091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Calibri"/>
                <a:cs typeface="Calibri"/>
              </a:rPr>
              <a:t>BBlocks</a:t>
            </a:r>
            <a:r>
              <a:rPr lang="en-US" sz="1400" dirty="0" smtClean="0">
                <a:solidFill>
                  <a:srgbClr val="000000"/>
                </a:solidFill>
                <a:latin typeface="Calibri"/>
                <a:cs typeface="Calibri"/>
              </a:rPr>
              <a:t> +</a:t>
            </a:r>
            <a:br>
              <a:rPr lang="en-US" sz="1400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400" dirty="0" smtClean="0">
                <a:solidFill>
                  <a:srgbClr val="000000"/>
                </a:solidFill>
                <a:latin typeface="Calibri"/>
                <a:cs typeface="Calibri"/>
              </a:rPr>
              <a:t>Control</a:t>
            </a:r>
            <a:br>
              <a:rPr lang="en-US" sz="1400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400" dirty="0" smtClean="0">
                <a:solidFill>
                  <a:srgbClr val="000000"/>
                </a:solidFill>
                <a:latin typeface="Calibri"/>
                <a:cs typeface="Calibri"/>
              </a:rPr>
              <a:t>Actions</a:t>
            </a:r>
          </a:p>
        </p:txBody>
      </p:sp>
      <p:cxnSp>
        <p:nvCxnSpPr>
          <p:cNvPr id="63" name="Straight Connector 62"/>
          <p:cNvCxnSpPr>
            <a:stCxn id="13" idx="3"/>
            <a:endCxn id="62" idx="1"/>
          </p:cNvCxnSpPr>
          <p:nvPr/>
        </p:nvCxnSpPr>
        <p:spPr>
          <a:xfrm>
            <a:off x="3886466" y="3901342"/>
            <a:ext cx="228334" cy="3601"/>
          </a:xfrm>
          <a:prstGeom prst="line">
            <a:avLst/>
          </a:prstGeom>
          <a:ln w="127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8" idx="3"/>
            <a:endCxn id="60" idx="1"/>
          </p:cNvCxnSpPr>
          <p:nvPr/>
        </p:nvCxnSpPr>
        <p:spPr>
          <a:xfrm>
            <a:off x="5072662" y="2770292"/>
            <a:ext cx="261338" cy="0"/>
          </a:xfrm>
          <a:prstGeom prst="line">
            <a:avLst/>
          </a:prstGeom>
          <a:ln w="127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0" idx="2"/>
            <a:endCxn id="61" idx="0"/>
          </p:cNvCxnSpPr>
          <p:nvPr/>
        </p:nvCxnSpPr>
        <p:spPr>
          <a:xfrm>
            <a:off x="5869423" y="3195367"/>
            <a:ext cx="0" cy="312002"/>
          </a:xfrm>
          <a:prstGeom prst="line">
            <a:avLst/>
          </a:prstGeom>
          <a:ln w="127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072662" y="3904943"/>
            <a:ext cx="261338" cy="0"/>
          </a:xfrm>
          <a:prstGeom prst="line">
            <a:avLst/>
          </a:prstGeom>
          <a:ln w="127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2" idx="0"/>
            <a:endCxn id="58" idx="2"/>
          </p:cNvCxnSpPr>
          <p:nvPr/>
        </p:nvCxnSpPr>
        <p:spPr>
          <a:xfrm flipV="1">
            <a:off x="4593731" y="3195367"/>
            <a:ext cx="0" cy="300052"/>
          </a:xfrm>
          <a:prstGeom prst="line">
            <a:avLst/>
          </a:prstGeom>
          <a:ln w="127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6801103" y="2177430"/>
            <a:ext cx="1546666" cy="2301388"/>
          </a:xfrm>
          <a:prstGeom prst="roundRect">
            <a:avLst>
              <a:gd name="adj" fmla="val 6966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531674" y="4631216"/>
            <a:ext cx="21551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>
                <a:latin typeface="Calibri"/>
                <a:cs typeface="Calibri"/>
              </a:rPr>
              <a:t>Bitstream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6978386" y="2352057"/>
            <a:ext cx="1219200" cy="819048"/>
          </a:xfrm>
          <a:prstGeom prst="roundRect">
            <a:avLst>
              <a:gd name="adj" fmla="val 10091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alibri"/>
                <a:cs typeface="Calibri"/>
              </a:rPr>
              <a:t>Platform Libraries</a:t>
            </a:r>
            <a:endParaRPr lang="en-US" sz="1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6978386" y="3512974"/>
            <a:ext cx="1219200" cy="819048"/>
          </a:xfrm>
          <a:prstGeom prst="roundRect">
            <a:avLst>
              <a:gd name="adj" fmla="val 10091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alibri"/>
                <a:cs typeface="Calibri"/>
              </a:rPr>
              <a:t>Standard EDA Tools</a:t>
            </a:r>
            <a:endParaRPr lang="en-US" sz="1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cxnSp>
        <p:nvCxnSpPr>
          <p:cNvPr id="72" name="Straight Connector 71"/>
          <p:cNvCxnSpPr>
            <a:stCxn id="61" idx="3"/>
            <a:endCxn id="71" idx="1"/>
          </p:cNvCxnSpPr>
          <p:nvPr/>
        </p:nvCxnSpPr>
        <p:spPr>
          <a:xfrm>
            <a:off x="6404845" y="3916893"/>
            <a:ext cx="573541" cy="5605"/>
          </a:xfrm>
          <a:prstGeom prst="line">
            <a:avLst/>
          </a:prstGeom>
          <a:ln w="127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70" idx="2"/>
          </p:cNvCxnSpPr>
          <p:nvPr/>
        </p:nvCxnSpPr>
        <p:spPr>
          <a:xfrm>
            <a:off x="7587986" y="3171105"/>
            <a:ext cx="0" cy="305690"/>
          </a:xfrm>
          <a:prstGeom prst="line">
            <a:avLst/>
          </a:prstGeom>
          <a:ln w="127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71" idx="2"/>
          </p:cNvCxnSpPr>
          <p:nvPr/>
        </p:nvCxnSpPr>
        <p:spPr>
          <a:xfrm>
            <a:off x="7587986" y="4332022"/>
            <a:ext cx="0" cy="359338"/>
          </a:xfrm>
          <a:prstGeom prst="line">
            <a:avLst/>
          </a:prstGeom>
          <a:ln w="127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429000" y="3196512"/>
            <a:ext cx="0" cy="279755"/>
          </a:xfrm>
          <a:prstGeom prst="line">
            <a:avLst/>
          </a:prstGeom>
          <a:ln w="12700">
            <a:solidFill>
              <a:schemeClr val="tx1"/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74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Prequisites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Corflow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 Overview</a:t>
            </a:r>
          </a:p>
          <a:p>
            <a:r>
              <a:rPr lang="en-US" dirty="0" smtClean="0"/>
              <a:t>FPGA Design Example: Matrix-Vector Multiply</a:t>
            </a:r>
          </a:p>
          <a:p>
            <a:r>
              <a:rPr lang="en-US" dirty="0" smtClean="0"/>
              <a:t>Online Web Demo</a:t>
            </a:r>
          </a:p>
          <a:p>
            <a:r>
              <a:rPr lang="en-US" dirty="0" smtClean="0"/>
              <a:t>Simulation to </a:t>
            </a:r>
            <a:r>
              <a:rPr lang="en-US" dirty="0" err="1" smtClean="0"/>
              <a:t>Bitstream</a:t>
            </a:r>
            <a:endParaRPr lang="en-US" dirty="0" smtClean="0"/>
          </a:p>
          <a:p>
            <a:r>
              <a:rPr lang="en-US" dirty="0" smtClean="0"/>
              <a:t>Debug and Output</a:t>
            </a:r>
          </a:p>
          <a:p>
            <a:r>
              <a:rPr lang="en-US" dirty="0" smtClean="0"/>
              <a:t>General Design Principles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31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400" dirty="0" smtClean="0"/>
              <a:t>Matrix-Vector Multiply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838200" y="1524000"/>
            <a:ext cx="2438400" cy="31609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A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57600" y="1885245"/>
            <a:ext cx="533400" cy="2438401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x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1523996"/>
            <a:ext cx="533400" cy="3160901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95800" y="2750503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/>
              <a:t>=</a:t>
            </a:r>
            <a:endParaRPr lang="en-US" sz="4000" b="1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60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“A” matrix too large to fit in FPGA memory</a:t>
            </a:r>
          </a:p>
          <a:p>
            <a:r>
              <a:rPr lang="en-US" dirty="0" smtClean="0"/>
              <a:t>Assume “x” and “y” vectors can fit on-chip</a:t>
            </a:r>
          </a:p>
          <a:p>
            <a:r>
              <a:rPr lang="en-US" dirty="0" smtClean="0"/>
              <a:t>All data stored in DRAM contiguously (row-order)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400800" y="2689358"/>
            <a:ext cx="14606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/>
              <a:t>y = Ax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6524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Multiple vectors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838200" y="1524000"/>
            <a:ext cx="2438400" cy="31609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A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53367" y="1816103"/>
            <a:ext cx="533400" cy="262749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x</a:t>
            </a:r>
            <a:r>
              <a:rPr lang="en-US" sz="3200" baseline="-25000" dirty="0" smtClean="0">
                <a:solidFill>
                  <a:schemeClr val="tx1"/>
                </a:solidFill>
              </a:rPr>
              <a:t>0</a:t>
            </a:r>
            <a:endParaRPr lang="en-US" sz="3200" baseline="-25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00800" y="1523996"/>
            <a:ext cx="533400" cy="3160901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y</a:t>
            </a:r>
            <a:r>
              <a:rPr lang="en-US" sz="2800" baseline="-25000" dirty="0" smtClean="0">
                <a:solidFill>
                  <a:schemeClr val="tx1"/>
                </a:solidFill>
              </a:rPr>
              <a:t>0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32656" y="2775907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/>
              <a:t>=</a:t>
            </a:r>
            <a:endParaRPr lang="en-US" sz="4000" b="1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49363"/>
          </a:xfrm>
        </p:spPr>
        <p:txBody>
          <a:bodyPr>
            <a:normAutofit/>
          </a:bodyPr>
          <a:lstStyle/>
          <a:p>
            <a:r>
              <a:rPr lang="en-US" dirty="0" smtClean="0"/>
              <a:t>Assume multiple ‘x’ and ‘y’ vectors</a:t>
            </a:r>
          </a:p>
          <a:p>
            <a:r>
              <a:rPr lang="en-US" dirty="0" smtClean="0"/>
              <a:t>Allows re-use of ‘A’ values</a:t>
            </a:r>
          </a:p>
        </p:txBody>
      </p:sp>
      <p:sp>
        <p:nvSpPr>
          <p:cNvPr id="8" name="Rectangle 7"/>
          <p:cNvSpPr/>
          <p:nvPr/>
        </p:nvSpPr>
        <p:spPr>
          <a:xfrm>
            <a:off x="4339167" y="1816102"/>
            <a:ext cx="533400" cy="262749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x</a:t>
            </a:r>
            <a:r>
              <a:rPr lang="en-US" sz="3200" baseline="-25000" dirty="0" smtClean="0">
                <a:solidFill>
                  <a:schemeClr val="tx1"/>
                </a:solidFill>
              </a:rPr>
              <a:t>1</a:t>
            </a:r>
            <a:endParaRPr lang="en-US" sz="3200" baseline="-25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04395" y="1523993"/>
            <a:ext cx="533400" cy="3160901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y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grpSp>
        <p:nvGrpSpPr>
          <p:cNvPr id="12" name="Group 147"/>
          <p:cNvGrpSpPr/>
          <p:nvPr/>
        </p:nvGrpSpPr>
        <p:grpSpPr>
          <a:xfrm>
            <a:off x="5222741" y="3087551"/>
            <a:ext cx="378795" cy="110440"/>
            <a:chOff x="1480131" y="1170590"/>
            <a:chExt cx="250824" cy="65882"/>
          </a:xfrm>
        </p:grpSpPr>
        <p:sp>
          <p:nvSpPr>
            <p:cNvPr id="13" name="Oval 12"/>
            <p:cNvSpPr/>
            <p:nvPr/>
          </p:nvSpPr>
          <p:spPr>
            <a:xfrm>
              <a:off x="1480131" y="1170590"/>
              <a:ext cx="62706" cy="6588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1574190" y="1170590"/>
              <a:ext cx="62706" cy="6588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1668249" y="1170590"/>
              <a:ext cx="62706" cy="6588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</p:grpSp>
      <p:grpSp>
        <p:nvGrpSpPr>
          <p:cNvPr id="16" name="Group 147"/>
          <p:cNvGrpSpPr/>
          <p:nvPr/>
        </p:nvGrpSpPr>
        <p:grpSpPr>
          <a:xfrm>
            <a:off x="7924800" y="3128462"/>
            <a:ext cx="378795" cy="110440"/>
            <a:chOff x="1480131" y="1170590"/>
            <a:chExt cx="250824" cy="65882"/>
          </a:xfrm>
        </p:grpSpPr>
        <p:sp>
          <p:nvSpPr>
            <p:cNvPr id="18" name="Oval 17"/>
            <p:cNvSpPr/>
            <p:nvPr/>
          </p:nvSpPr>
          <p:spPr>
            <a:xfrm>
              <a:off x="1480131" y="1170590"/>
              <a:ext cx="62706" cy="6588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574190" y="1170590"/>
              <a:ext cx="62706" cy="6588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1668249" y="1170590"/>
              <a:ext cx="62706" cy="6588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734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Blocking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A matrix too large, we will only bring in </a:t>
            </a:r>
            <a:r>
              <a:rPr lang="en-US" b="1" dirty="0" smtClean="0"/>
              <a:t>sub-blocks</a:t>
            </a:r>
            <a:r>
              <a:rPr lang="en-US" dirty="0" smtClean="0"/>
              <a:t> of A one at a time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23300" y="3161779"/>
            <a:ext cx="2438400" cy="8006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A</a:t>
            </a:r>
            <a:r>
              <a:rPr lang="en-US" sz="4400" baseline="-25000" dirty="0" smtClean="0">
                <a:solidFill>
                  <a:schemeClr val="tx1"/>
                </a:solidFill>
              </a:rPr>
              <a:t>0</a:t>
            </a:r>
            <a:endParaRPr lang="en-US" sz="4400" baseline="-25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8467" y="3533349"/>
            <a:ext cx="533400" cy="260484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x</a:t>
            </a:r>
            <a:r>
              <a:rPr lang="en-US" sz="3200" baseline="-25000" dirty="0" smtClean="0">
                <a:solidFill>
                  <a:schemeClr val="tx1"/>
                </a:solidFill>
              </a:rPr>
              <a:t>0</a:t>
            </a:r>
            <a:endParaRPr lang="en-US" sz="3200" baseline="-25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85900" y="3161775"/>
            <a:ext cx="533400" cy="3160901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y</a:t>
            </a:r>
            <a:r>
              <a:rPr lang="en-US" sz="2800" baseline="-25000" dirty="0" smtClean="0">
                <a:solidFill>
                  <a:schemeClr val="tx1"/>
                </a:solidFill>
              </a:rPr>
              <a:t>0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17756" y="441368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/>
              <a:t>=</a:t>
            </a:r>
            <a:endParaRPr lang="en-US" sz="4000" b="1" dirty="0"/>
          </a:p>
        </p:txBody>
      </p:sp>
      <p:sp>
        <p:nvSpPr>
          <p:cNvPr id="8" name="Rectangle 7"/>
          <p:cNvSpPr/>
          <p:nvPr/>
        </p:nvSpPr>
        <p:spPr>
          <a:xfrm>
            <a:off x="4424267" y="3533348"/>
            <a:ext cx="533400" cy="260484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x</a:t>
            </a:r>
            <a:r>
              <a:rPr lang="en-US" sz="3200" baseline="-25000" dirty="0" smtClean="0">
                <a:solidFill>
                  <a:schemeClr val="tx1"/>
                </a:solidFill>
              </a:rPr>
              <a:t>1</a:t>
            </a:r>
            <a:endParaRPr lang="en-US" sz="3200" baseline="-25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89495" y="3161772"/>
            <a:ext cx="533400" cy="3160901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y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endParaRPr lang="en-US" sz="2800" baseline="-25000" dirty="0">
              <a:solidFill>
                <a:schemeClr val="tx1"/>
              </a:solidFill>
            </a:endParaRPr>
          </a:p>
        </p:txBody>
      </p:sp>
      <p:grpSp>
        <p:nvGrpSpPr>
          <p:cNvPr id="10" name="Group 147"/>
          <p:cNvGrpSpPr/>
          <p:nvPr/>
        </p:nvGrpSpPr>
        <p:grpSpPr>
          <a:xfrm>
            <a:off x="5307841" y="4725330"/>
            <a:ext cx="378795" cy="110440"/>
            <a:chOff x="1480131" y="1170590"/>
            <a:chExt cx="250824" cy="65882"/>
          </a:xfrm>
        </p:grpSpPr>
        <p:sp>
          <p:nvSpPr>
            <p:cNvPr id="11" name="Oval 10"/>
            <p:cNvSpPr/>
            <p:nvPr/>
          </p:nvSpPr>
          <p:spPr>
            <a:xfrm>
              <a:off x="1480131" y="1170590"/>
              <a:ext cx="62706" cy="6588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574190" y="1170590"/>
              <a:ext cx="62706" cy="6588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1668249" y="1170590"/>
              <a:ext cx="62706" cy="6588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</p:grpSp>
      <p:grpSp>
        <p:nvGrpSpPr>
          <p:cNvPr id="14" name="Group 147"/>
          <p:cNvGrpSpPr/>
          <p:nvPr/>
        </p:nvGrpSpPr>
        <p:grpSpPr>
          <a:xfrm>
            <a:off x="8009900" y="4766241"/>
            <a:ext cx="378795" cy="110440"/>
            <a:chOff x="1480131" y="1170590"/>
            <a:chExt cx="250824" cy="65882"/>
          </a:xfrm>
        </p:grpSpPr>
        <p:sp>
          <p:nvSpPr>
            <p:cNvPr id="15" name="Oval 14"/>
            <p:cNvSpPr/>
            <p:nvPr/>
          </p:nvSpPr>
          <p:spPr>
            <a:xfrm>
              <a:off x="1480131" y="1170590"/>
              <a:ext cx="62706" cy="6588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574190" y="1170590"/>
              <a:ext cx="62706" cy="6588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1668249" y="1170590"/>
              <a:ext cx="62706" cy="6588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923300" y="4095680"/>
            <a:ext cx="2438400" cy="8006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A</a:t>
            </a:r>
            <a:r>
              <a:rPr lang="en-US" sz="4400" baseline="-25000" dirty="0" smtClean="0">
                <a:solidFill>
                  <a:schemeClr val="tx1"/>
                </a:solidFill>
              </a:rPr>
              <a:t>1</a:t>
            </a:r>
            <a:endParaRPr lang="en-US" sz="4400" baseline="-25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23300" y="5522055"/>
            <a:ext cx="2438400" cy="8006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A</a:t>
            </a:r>
            <a:r>
              <a:rPr lang="en-US" sz="4400" baseline="-25000" dirty="0" smtClean="0">
                <a:solidFill>
                  <a:schemeClr val="tx1"/>
                </a:solidFill>
              </a:rPr>
              <a:t>N-1</a:t>
            </a:r>
            <a:endParaRPr lang="en-US" sz="4400" baseline="-25000" dirty="0">
              <a:solidFill>
                <a:schemeClr val="tx1"/>
              </a:solidFill>
            </a:endParaRPr>
          </a:p>
        </p:txBody>
      </p:sp>
      <p:grpSp>
        <p:nvGrpSpPr>
          <p:cNvPr id="20" name="Group 147"/>
          <p:cNvGrpSpPr/>
          <p:nvPr/>
        </p:nvGrpSpPr>
        <p:grpSpPr>
          <a:xfrm>
            <a:off x="1953102" y="5181600"/>
            <a:ext cx="378795" cy="110440"/>
            <a:chOff x="1480131" y="1170590"/>
            <a:chExt cx="250824" cy="65882"/>
          </a:xfrm>
        </p:grpSpPr>
        <p:sp>
          <p:nvSpPr>
            <p:cNvPr id="21" name="Oval 20"/>
            <p:cNvSpPr/>
            <p:nvPr/>
          </p:nvSpPr>
          <p:spPr>
            <a:xfrm>
              <a:off x="1480131" y="1170590"/>
              <a:ext cx="62706" cy="6588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1574190" y="1170590"/>
              <a:ext cx="62706" cy="6588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1668249" y="1170590"/>
              <a:ext cx="62706" cy="6588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+mj-lt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535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1083</TotalTime>
  <Words>721</Words>
  <Application>Microsoft Office PowerPoint</Application>
  <PresentationFormat>On-screen Show (4:3)</PresentationFormat>
  <Paragraphs>271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Corflow Online Tutorial</vt:lpstr>
      <vt:lpstr>Prerequisites</vt:lpstr>
      <vt:lpstr>CoRAM and Corflow</vt:lpstr>
      <vt:lpstr>How Corflow Works</vt:lpstr>
      <vt:lpstr>How Corflow Works</vt:lpstr>
      <vt:lpstr>Agenda</vt:lpstr>
      <vt:lpstr>Matrix-Vector Multiply</vt:lpstr>
      <vt:lpstr>Multiple vectors</vt:lpstr>
      <vt:lpstr>Memory Blocking</vt:lpstr>
      <vt:lpstr>Simple FPGA Design</vt:lpstr>
      <vt:lpstr>FPGA Core Logic for MVM</vt:lpstr>
      <vt:lpstr>Agenda</vt:lpstr>
      <vt:lpstr>CoRAM Online Tool</vt:lpstr>
      <vt:lpstr>Corflow Output</vt:lpstr>
      <vt:lpstr>Requirements</vt:lpstr>
      <vt:lpstr>Simulation</vt:lpstr>
      <vt:lpstr>Bitstream Generation</vt:lpstr>
      <vt:lpstr>Debugging Your System</vt:lpstr>
      <vt:lpstr>Agenda</vt:lpstr>
      <vt:lpstr>Control Thread Restrictions</vt:lpstr>
      <vt:lpstr>Complete Definitions</vt:lpstr>
      <vt:lpstr>ML605 Address Spaces</vt:lpstr>
      <vt:lpstr>Current Tool Limitations</vt:lpstr>
      <vt:lpstr>Thank you!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Chung</dc:creator>
  <cp:lastModifiedBy>Eric Chung</cp:lastModifiedBy>
  <cp:revision>436</cp:revision>
  <dcterms:created xsi:type="dcterms:W3CDTF">2012-01-27T21:38:05Z</dcterms:created>
  <dcterms:modified xsi:type="dcterms:W3CDTF">2012-02-21T08:06:07Z</dcterms:modified>
</cp:coreProperties>
</file>