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95" r:id="rId2"/>
    <p:sldId id="836" r:id="rId3"/>
    <p:sldId id="796" r:id="rId4"/>
    <p:sldId id="837" r:id="rId5"/>
    <p:sldId id="846" r:id="rId6"/>
    <p:sldId id="799" r:id="rId7"/>
    <p:sldId id="845" r:id="rId8"/>
    <p:sldId id="802" r:id="rId9"/>
    <p:sldId id="803" r:id="rId10"/>
    <p:sldId id="804" r:id="rId11"/>
    <p:sldId id="805" r:id="rId12"/>
    <p:sldId id="806" r:id="rId13"/>
    <p:sldId id="807" r:id="rId14"/>
    <p:sldId id="838" r:id="rId15"/>
    <p:sldId id="809" r:id="rId16"/>
    <p:sldId id="810" r:id="rId17"/>
    <p:sldId id="811" r:id="rId18"/>
    <p:sldId id="812" r:id="rId19"/>
    <p:sldId id="839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40" r:id="rId30"/>
    <p:sldId id="844" r:id="rId31"/>
    <p:sldId id="824" r:id="rId32"/>
    <p:sldId id="826" r:id="rId33"/>
    <p:sldId id="827" r:id="rId34"/>
    <p:sldId id="842" r:id="rId35"/>
    <p:sldId id="828" r:id="rId36"/>
    <p:sldId id="843" r:id="rId37"/>
    <p:sldId id="841" r:id="rId38"/>
    <p:sldId id="830" r:id="rId39"/>
    <p:sldId id="832" r:id="rId40"/>
    <p:sldId id="833" r:id="rId41"/>
  </p:sldIdLst>
  <p:sldSz cx="9144000" cy="6858000" type="screen4x3"/>
  <p:notesSz cx="7302500" cy="9586913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D1"/>
    <a:srgbClr val="E2A4A4"/>
    <a:srgbClr val="7F7F7F"/>
    <a:srgbClr val="486992"/>
    <a:srgbClr val="4D719D"/>
    <a:srgbClr val="1E4370"/>
    <a:srgbClr val="002060"/>
    <a:srgbClr val="992D5E"/>
    <a:srgbClr val="E8E8F4"/>
    <a:srgbClr val="8B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4" autoAdjust="0"/>
    <p:restoredTop sz="90555" autoAdjust="0"/>
  </p:normalViewPr>
  <p:slideViewPr>
    <p:cSldViewPr snapToObjects="1">
      <p:cViewPr varScale="1">
        <p:scale>
          <a:sx n="126" d="100"/>
          <a:sy n="126" d="100"/>
        </p:scale>
        <p:origin x="9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5" d="100"/>
          <a:sy n="105" d="100"/>
        </p:scale>
        <p:origin x="-3384" y="-108"/>
      </p:cViewPr>
      <p:guideLst>
        <p:guide orient="horz" pos="3019"/>
        <p:guide pos="230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DDB3D6-79A0-4C1B-88F6-A30B3461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018B52B-A70E-46A6-8207-94C8286DB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8E669-A665-4A6E-BF02-8C348C5B81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16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8B52B-A70E-46A6-8207-94C8286DBA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731C6-376E-410D-B35C-1D7E90C58879}" type="slidenum">
              <a:rPr lang="en-US"/>
              <a:pPr/>
              <a:t>27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B0F9A-084E-4DA2-B43A-C9ED5DC61307}" type="slidenum">
              <a:rPr lang="en-US"/>
              <a:pPr/>
              <a:t>28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440EF-7197-46F8-8851-19A791CE0E35}" type="slidenum">
              <a:rPr lang="en-US"/>
              <a:pPr/>
              <a:t>31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7FDFA-5D24-4724-9F98-BC04E31B3E35}" type="slidenum">
              <a:rPr lang="en-US"/>
              <a:pPr/>
              <a:t>33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6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7A144-2979-40F0-AFCE-3A88E9FCC1D8}" type="slidenum">
              <a:rPr lang="en-US"/>
              <a:pPr/>
              <a:t>35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8175" y="1362075"/>
            <a:ext cx="7896225" cy="49720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4550" y="6381750"/>
            <a:ext cx="522288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DIN Pro" panose="020B0504020101020102" pitchFamily="34" charset="0"/>
              </a:defRPr>
            </a:lvl1pPr>
          </a:lstStyle>
          <a:p>
            <a:fld id="{080C5F78-C717-4611-ACD2-0B91F64B6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6875" y="228600"/>
            <a:ext cx="8747125" cy="610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64550" y="6381750"/>
            <a:ext cx="522288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DIN Pro" panose="020B0504020101020102" pitchFamily="34" charset="0"/>
              </a:defRPr>
            </a:lvl1pPr>
          </a:lstStyle>
          <a:p>
            <a:fld id="{8E05201A-EAB5-49DE-899D-C32E80564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4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7913163" y="-3316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797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9B38475-D613-4124-BCB4-15D2CE154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/>
          <a:latin typeface="DIN Pro" panose="020B0504020101020102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55000"/>
        <a:buFont typeface="Wingdings 2" panose="05020102010507070707" pitchFamily="18" charset="2"/>
        <a:buChar char="¢"/>
        <a:defRPr sz="2000" b="1">
          <a:solidFill>
            <a:schemeClr val="tx1"/>
          </a:solidFill>
          <a:latin typeface="DIN Pro" panose="020B0504020101020102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110000"/>
        <a:buFont typeface="Wingdings" pitchFamily="2" charset="2"/>
        <a:buChar char="§"/>
        <a:defRPr sz="1800">
          <a:solidFill>
            <a:schemeClr val="tx1"/>
          </a:solidFill>
          <a:latin typeface="DIN Pro" panose="020B0504020101020102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DIN Pro" panose="020B0504020101020102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DIN Pro" panose="020B0504020101020102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DIN Pro" panose="020B0504020101020102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tags" Target="../tags/tag18.xml"/><Relationship Id="rId21" Type="http://schemas.openxmlformats.org/officeDocument/2006/relationships/image" Target="../media/image14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7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6.png"/><Relationship Id="rId2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6.png"/><Relationship Id="rId5" Type="http://schemas.openxmlformats.org/officeDocument/2006/relationships/tags" Target="../tags/tag31.xml"/><Relationship Id="rId10" Type="http://schemas.openxmlformats.org/officeDocument/2006/relationships/image" Target="../media/image8.png"/><Relationship Id="rId4" Type="http://schemas.openxmlformats.org/officeDocument/2006/relationships/tags" Target="../tags/tag30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1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34.xml"/><Relationship Id="rId16" Type="http://schemas.openxmlformats.org/officeDocument/2006/relationships/image" Target="../media/image24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9.png"/><Relationship Id="rId5" Type="http://schemas.openxmlformats.org/officeDocument/2006/relationships/tags" Target="../tags/tag37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image" Target="../media/image36.png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slide" Target="slide40.xml"/><Relationship Id="rId36" Type="http://schemas.openxmlformats.org/officeDocument/2006/relationships/image" Target="../media/image33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73.xml"/><Relationship Id="rId21" Type="http://schemas.openxmlformats.org/officeDocument/2006/relationships/image" Target="../media/image51.png"/><Relationship Id="rId7" Type="http://schemas.openxmlformats.org/officeDocument/2006/relationships/tags" Target="../tags/tag77.xml"/><Relationship Id="rId12" Type="http://schemas.openxmlformats.org/officeDocument/2006/relationships/slide" Target="slide40.xml"/><Relationship Id="rId17" Type="http://schemas.openxmlformats.org/officeDocument/2006/relationships/image" Target="../media/image47.png"/><Relationship Id="rId2" Type="http://schemas.openxmlformats.org/officeDocument/2006/relationships/tags" Target="../tags/tag7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15" Type="http://schemas.openxmlformats.org/officeDocument/2006/relationships/image" Target="../media/image45.png"/><Relationship Id="rId10" Type="http://schemas.openxmlformats.org/officeDocument/2006/relationships/tags" Target="../tags/tag80.xml"/><Relationship Id="rId19" Type="http://schemas.openxmlformats.org/officeDocument/2006/relationships/image" Target="../media/image49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54.png"/><Relationship Id="rId18" Type="http://schemas.openxmlformats.org/officeDocument/2006/relationships/image" Target="../media/image51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53.png"/><Relationship Id="rId17" Type="http://schemas.openxmlformats.org/officeDocument/2006/relationships/image" Target="../media/image50.png"/><Relationship Id="rId2" Type="http://schemas.openxmlformats.org/officeDocument/2006/relationships/tags" Target="../tags/tag82.xml"/><Relationship Id="rId16" Type="http://schemas.openxmlformats.org/officeDocument/2006/relationships/image" Target="../media/image49.png"/><Relationship Id="rId20" Type="http://schemas.openxmlformats.org/officeDocument/2006/relationships/image" Target="../media/image56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" Target="slide40.xml"/><Relationship Id="rId5" Type="http://schemas.openxmlformats.org/officeDocument/2006/relationships/tags" Target="../tags/tag85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92.xml"/><Relationship Id="rId7" Type="http://schemas.openxmlformats.org/officeDocument/2006/relationships/image" Target="../media/image5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65.png"/><Relationship Id="rId3" Type="http://schemas.openxmlformats.org/officeDocument/2006/relationships/tags" Target="../tags/tag96.xml"/><Relationship Id="rId21" Type="http://schemas.openxmlformats.org/officeDocument/2006/relationships/image" Target="../media/image29.png"/><Relationship Id="rId34" Type="http://schemas.openxmlformats.org/officeDocument/2006/relationships/image" Target="../media/image73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70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50.png"/><Relationship Id="rId18" Type="http://schemas.openxmlformats.org/officeDocument/2006/relationships/image" Target="../media/image76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49.png"/><Relationship Id="rId17" Type="http://schemas.openxmlformats.org/officeDocument/2006/relationships/image" Target="../media/image56.png"/><Relationship Id="rId2" Type="http://schemas.openxmlformats.org/officeDocument/2006/relationships/tags" Target="../tags/tag114.xml"/><Relationship Id="rId16" Type="http://schemas.openxmlformats.org/officeDocument/2006/relationships/image" Target="../media/image29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74.png"/><Relationship Id="rId5" Type="http://schemas.openxmlformats.org/officeDocument/2006/relationships/tags" Target="../tags/tag117.xml"/><Relationship Id="rId15" Type="http://schemas.openxmlformats.org/officeDocument/2006/relationships/image" Target="../media/image7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80.png"/><Relationship Id="rId2" Type="http://schemas.openxmlformats.org/officeDocument/2006/relationships/tags" Target="../tags/tag123.xml"/><Relationship Id="rId16" Type="http://schemas.openxmlformats.org/officeDocument/2006/relationships/image" Target="../media/image84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79.png"/><Relationship Id="rId5" Type="http://schemas.openxmlformats.org/officeDocument/2006/relationships/tags" Target="../tags/tag126.xml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tags" Target="../tags/tag125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8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7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86.png"/><Relationship Id="rId5" Type="http://schemas.openxmlformats.org/officeDocument/2006/relationships/tags" Target="../tags/tag133.xml"/><Relationship Id="rId10" Type="http://schemas.openxmlformats.org/officeDocument/2006/relationships/image" Target="../media/image28.png"/><Relationship Id="rId4" Type="http://schemas.openxmlformats.org/officeDocument/2006/relationships/tags" Target="../tags/tag132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39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5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94.png"/><Relationship Id="rId5" Type="http://schemas.openxmlformats.org/officeDocument/2006/relationships/tags" Target="../tags/tag141.xml"/><Relationship Id="rId10" Type="http://schemas.openxmlformats.org/officeDocument/2006/relationships/image" Target="../media/image93.png"/><Relationship Id="rId4" Type="http://schemas.openxmlformats.org/officeDocument/2006/relationships/tags" Target="../tags/tag140.xml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00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9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98.png"/><Relationship Id="rId5" Type="http://schemas.openxmlformats.org/officeDocument/2006/relationships/tags" Target="../tags/tag146.xml"/><Relationship Id="rId10" Type="http://schemas.openxmlformats.org/officeDocument/2006/relationships/image" Target="../media/image97.png"/><Relationship Id="rId4" Type="http://schemas.openxmlformats.org/officeDocument/2006/relationships/tags" Target="../tags/tag145.xml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06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05.png"/><Relationship Id="rId5" Type="http://schemas.openxmlformats.org/officeDocument/2006/relationships/tags" Target="../tags/tag152.xml"/><Relationship Id="rId10" Type="http://schemas.openxmlformats.org/officeDocument/2006/relationships/image" Target="../media/image104.png"/><Relationship Id="rId4" Type="http://schemas.openxmlformats.org/officeDocument/2006/relationships/tags" Target="../tags/tag151.xml"/><Relationship Id="rId9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111.png"/><Relationship Id="rId17" Type="http://schemas.openxmlformats.org/officeDocument/2006/relationships/image" Target="../media/image5.png"/><Relationship Id="rId2" Type="http://schemas.openxmlformats.org/officeDocument/2006/relationships/tags" Target="../tags/tag155.xml"/><Relationship Id="rId16" Type="http://schemas.openxmlformats.org/officeDocument/2006/relationships/image" Target="../media/image11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10.png"/><Relationship Id="rId5" Type="http://schemas.openxmlformats.org/officeDocument/2006/relationships/tags" Target="../tags/tag158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7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spiral.ece.cmu.edu:8080/pub-smart/abstract.jsp?id=2" TargetMode="External"/><Relationship Id="rId3" Type="http://schemas.openxmlformats.org/officeDocument/2006/relationships/hyperlink" Target="http://spiral.ece.cmu.edu:8080/pub-smart/abstract.jsp?id=4" TargetMode="External"/><Relationship Id="rId7" Type="http://schemas.openxmlformats.org/officeDocument/2006/relationships/hyperlink" Target="http://spiral.ece.cmu.edu:8080/pub-smart/abstract.jsp?id=1" TargetMode="External"/><Relationship Id="rId2" Type="http://schemas.openxmlformats.org/officeDocument/2006/relationships/hyperlink" Target="http://spiral.ece.cmu.edu:8080/pub-smart/abstract.jsp?id=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piral.ece.cmu.edu:8080/pub-smart/abstract.jsp?id=39" TargetMode="External"/><Relationship Id="rId5" Type="http://schemas.openxmlformats.org/officeDocument/2006/relationships/hyperlink" Target="http://spiral.ece.cmu.edu:8080/pub-smart/abstract.jsp?id=37" TargetMode="External"/><Relationship Id="rId10" Type="http://schemas.openxmlformats.org/officeDocument/2006/relationships/hyperlink" Target="http://spiral.ece.cmu.edu:8080/pub-smart/abstract.jsp?id=46" TargetMode="External"/><Relationship Id="rId4" Type="http://schemas.openxmlformats.org/officeDocument/2006/relationships/hyperlink" Target="http://spiral.ece.cmu.edu:8080/pub-smart/abstract.jsp?id=3" TargetMode="External"/><Relationship Id="rId9" Type="http://schemas.openxmlformats.org/officeDocument/2006/relationships/hyperlink" Target="http://spiral.ece.cmu.edu:8080/pub-smart/abstract.jsp?id=4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30.png"/><Relationship Id="rId3" Type="http://schemas.openxmlformats.org/officeDocument/2006/relationships/tags" Target="../tags/tag168.xml"/><Relationship Id="rId7" Type="http://schemas.openxmlformats.org/officeDocument/2006/relationships/slide" Target="slide16.xml"/><Relationship Id="rId12" Type="http://schemas.openxmlformats.org/officeDocument/2006/relationships/image" Target="../media/image129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8.png"/><Relationship Id="rId5" Type="http://schemas.openxmlformats.org/officeDocument/2006/relationships/tags" Target="../tags/tag170.xml"/><Relationship Id="rId10" Type="http://schemas.openxmlformats.org/officeDocument/2006/relationships/image" Target="../media/image127.png"/><Relationship Id="rId4" Type="http://schemas.openxmlformats.org/officeDocument/2006/relationships/tags" Target="../tags/tag169.xml"/><Relationship Id="rId9" Type="http://schemas.openxmlformats.org/officeDocument/2006/relationships/slide" Target="slide15.xml"/><Relationship Id="rId1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" y="2012"/>
            <a:ext cx="9144000" cy="68580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 Pro" panose="020B0504020101020102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1685"/>
            <a:ext cx="9143950" cy="201165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01476" y="1945076"/>
            <a:ext cx="2149499" cy="426270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Markus </a:t>
            </a:r>
            <a:r>
              <a:rPr lang="en-US" sz="1800" b="0" i="1" dirty="0" err="1" smtClean="0">
                <a:solidFill>
                  <a:schemeClr val="bg1"/>
                </a:solidFill>
                <a:latin typeface="DIN Pro" panose="020B0504020101020102" pitchFamily="34" charset="0"/>
              </a:rPr>
              <a:t>Püschel</a:t>
            </a:r>
            <a:endParaRPr lang="en-US" sz="1800" b="0" i="1" dirty="0" smtClean="0">
              <a:solidFill>
                <a:schemeClr val="bg1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Computer Science</a:t>
            </a:r>
          </a:p>
          <a:p>
            <a:pPr>
              <a:spcBef>
                <a:spcPts val="600"/>
              </a:spcBef>
            </a:pPr>
            <a:endParaRPr lang="en-US" sz="1800" b="0" i="1" dirty="0">
              <a:solidFill>
                <a:schemeClr val="accent4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endParaRPr lang="en-US" sz="1800" i="1" dirty="0" smtClean="0">
              <a:solidFill>
                <a:schemeClr val="accent4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endParaRPr lang="en-US" sz="1800" i="1" dirty="0" smtClean="0">
              <a:solidFill>
                <a:schemeClr val="accent4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DIN Pro" panose="020B0504020101020102" pitchFamily="34" charset="0"/>
              </a:rPr>
              <a:t>Collaboration with:</a:t>
            </a: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José Moura</a:t>
            </a:r>
          </a:p>
          <a:p>
            <a:pPr>
              <a:spcBef>
                <a:spcPts val="600"/>
              </a:spcBef>
            </a:pPr>
            <a:endParaRPr lang="en-US" sz="1800" b="0" i="1" dirty="0" smtClean="0">
              <a:solidFill>
                <a:schemeClr val="bg1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and</a:t>
            </a: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Jelena Kovacevic</a:t>
            </a: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Martin </a:t>
            </a:r>
            <a:r>
              <a:rPr lang="en-US" sz="1800" b="0" i="1" dirty="0" err="1" smtClean="0">
                <a:solidFill>
                  <a:schemeClr val="bg1"/>
                </a:solidFill>
                <a:latin typeface="DIN Pro" panose="020B0504020101020102" pitchFamily="34" charset="0"/>
              </a:rPr>
              <a:t>Rötteler</a:t>
            </a:r>
            <a:endParaRPr lang="en-US" sz="1800" b="0" i="1" dirty="0" smtClean="0">
              <a:solidFill>
                <a:schemeClr val="bg1"/>
              </a:solidFill>
              <a:latin typeface="DIN Pro" panose="020B0504020101020102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b="0" i="1" dirty="0" smtClean="0">
                <a:solidFill>
                  <a:schemeClr val="bg1"/>
                </a:solidFill>
                <a:latin typeface="DIN Pro" panose="020B0504020101020102" pitchFamily="34" charset="0"/>
              </a:rPr>
              <a:t>Aliaksei Sandryhaila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11" y="868708"/>
            <a:ext cx="8458200" cy="1463024"/>
          </a:xfrm>
          <a:noFill/>
          <a:effectLst/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Algebraic Signal Processing Theory</a:t>
            </a:r>
            <a:endParaRPr lang="en-US" sz="3200" b="0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Line 24"/>
          <p:cNvSpPr>
            <a:spLocks noChangeAspect="1" noChangeShapeType="1"/>
          </p:cNvSpPr>
          <p:nvPr/>
        </p:nvSpPr>
        <p:spPr bwMode="auto">
          <a:xfrm>
            <a:off x="4663314" y="508743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4" name="Oval 25"/>
          <p:cNvSpPr>
            <a:spLocks noChangeAspect="1" noChangeArrowheads="1"/>
          </p:cNvSpPr>
          <p:nvPr/>
        </p:nvSpPr>
        <p:spPr bwMode="auto">
          <a:xfrm>
            <a:off x="4538178" y="5046408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5" name="Line 26"/>
          <p:cNvSpPr>
            <a:spLocks noChangeAspect="1" noChangeShapeType="1"/>
          </p:cNvSpPr>
          <p:nvPr/>
        </p:nvSpPr>
        <p:spPr bwMode="auto">
          <a:xfrm>
            <a:off x="5239074" y="508743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6" name="Oval 27"/>
          <p:cNvSpPr>
            <a:spLocks noChangeAspect="1" noChangeArrowheads="1"/>
          </p:cNvSpPr>
          <p:nvPr/>
        </p:nvSpPr>
        <p:spPr bwMode="auto">
          <a:xfrm>
            <a:off x="5113938" y="5046408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8" name="Line 28"/>
          <p:cNvSpPr>
            <a:spLocks noChangeAspect="1" noChangeShapeType="1"/>
          </p:cNvSpPr>
          <p:nvPr/>
        </p:nvSpPr>
        <p:spPr bwMode="auto">
          <a:xfrm>
            <a:off x="5814834" y="5087436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9" name="Oval 29"/>
          <p:cNvSpPr>
            <a:spLocks noChangeAspect="1" noChangeArrowheads="1"/>
          </p:cNvSpPr>
          <p:nvPr/>
        </p:nvSpPr>
        <p:spPr bwMode="auto">
          <a:xfrm>
            <a:off x="5689698" y="5046408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0" name="Oval 30"/>
          <p:cNvSpPr>
            <a:spLocks noChangeAspect="1" noChangeArrowheads="1"/>
          </p:cNvSpPr>
          <p:nvPr/>
        </p:nvSpPr>
        <p:spPr bwMode="auto">
          <a:xfrm>
            <a:off x="6268194" y="5046408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4" name="Line 31"/>
          <p:cNvSpPr>
            <a:spLocks noChangeAspect="1" noChangeShapeType="1"/>
          </p:cNvSpPr>
          <p:nvPr/>
        </p:nvSpPr>
        <p:spPr bwMode="auto">
          <a:xfrm>
            <a:off x="6393330" y="5087436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5" name="Oval 32"/>
          <p:cNvSpPr>
            <a:spLocks noChangeAspect="1" noChangeArrowheads="1"/>
          </p:cNvSpPr>
          <p:nvPr/>
        </p:nvSpPr>
        <p:spPr bwMode="auto">
          <a:xfrm>
            <a:off x="6846688" y="5046408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6" name="Line 33"/>
          <p:cNvSpPr>
            <a:spLocks noChangeAspect="1" noChangeShapeType="1"/>
          </p:cNvSpPr>
          <p:nvPr/>
        </p:nvSpPr>
        <p:spPr bwMode="auto">
          <a:xfrm>
            <a:off x="4385007" y="55825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7" name="Oval 34"/>
          <p:cNvSpPr>
            <a:spLocks noChangeAspect="1" noChangeArrowheads="1"/>
          </p:cNvSpPr>
          <p:nvPr/>
        </p:nvSpPr>
        <p:spPr bwMode="auto">
          <a:xfrm>
            <a:off x="4240042" y="5541480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8" name="Line 35"/>
          <p:cNvSpPr>
            <a:spLocks noChangeAspect="1" noChangeShapeType="1"/>
          </p:cNvSpPr>
          <p:nvPr/>
        </p:nvSpPr>
        <p:spPr bwMode="auto">
          <a:xfrm>
            <a:off x="4975810" y="55825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4830845" y="5541480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0" name="Line 37"/>
          <p:cNvSpPr>
            <a:spLocks noChangeAspect="1" noChangeShapeType="1"/>
          </p:cNvSpPr>
          <p:nvPr/>
        </p:nvSpPr>
        <p:spPr bwMode="auto">
          <a:xfrm>
            <a:off x="5547468" y="5582507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1" name="Oval 38"/>
          <p:cNvSpPr>
            <a:spLocks noChangeAspect="1" noChangeArrowheads="1"/>
          </p:cNvSpPr>
          <p:nvPr/>
        </p:nvSpPr>
        <p:spPr bwMode="auto">
          <a:xfrm>
            <a:off x="5405238" y="5541480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2" name="Oval 39"/>
          <p:cNvSpPr>
            <a:spLocks noChangeAspect="1" noChangeArrowheads="1"/>
          </p:cNvSpPr>
          <p:nvPr/>
        </p:nvSpPr>
        <p:spPr bwMode="auto">
          <a:xfrm>
            <a:off x="5976894" y="5541480"/>
            <a:ext cx="79322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3" name="Line 40"/>
          <p:cNvSpPr>
            <a:spLocks noChangeAspect="1" noChangeShapeType="1"/>
          </p:cNvSpPr>
          <p:nvPr/>
        </p:nvSpPr>
        <p:spPr bwMode="auto">
          <a:xfrm>
            <a:off x="6119124" y="5582507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4" name="Oval 41"/>
          <p:cNvSpPr>
            <a:spLocks noChangeAspect="1" noChangeArrowheads="1"/>
          </p:cNvSpPr>
          <p:nvPr/>
        </p:nvSpPr>
        <p:spPr bwMode="auto">
          <a:xfrm>
            <a:off x="6548551" y="5541480"/>
            <a:ext cx="82056" cy="8205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5" name="Line 42"/>
          <p:cNvSpPr>
            <a:spLocks noChangeAspect="1" noChangeShapeType="1"/>
          </p:cNvSpPr>
          <p:nvPr/>
        </p:nvSpPr>
        <p:spPr bwMode="auto">
          <a:xfrm rot="7412475">
            <a:off x="4219527" y="533223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6" name="Line 43"/>
          <p:cNvSpPr>
            <a:spLocks noChangeAspect="1" noChangeShapeType="1"/>
          </p:cNvSpPr>
          <p:nvPr/>
        </p:nvSpPr>
        <p:spPr bwMode="auto">
          <a:xfrm rot="14187525" flipH="1">
            <a:off x="4542280" y="5343178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7" name="Line 44"/>
          <p:cNvSpPr>
            <a:spLocks noChangeAspect="1" noChangeShapeType="1"/>
          </p:cNvSpPr>
          <p:nvPr/>
        </p:nvSpPr>
        <p:spPr bwMode="auto">
          <a:xfrm rot="7412475">
            <a:off x="4829477" y="53377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8" name="Line 45"/>
          <p:cNvSpPr>
            <a:spLocks noChangeAspect="1" noChangeShapeType="1"/>
          </p:cNvSpPr>
          <p:nvPr/>
        </p:nvSpPr>
        <p:spPr bwMode="auto">
          <a:xfrm rot="14187525" flipH="1">
            <a:off x="5116673" y="5348648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9" name="Line 46"/>
          <p:cNvSpPr>
            <a:spLocks noChangeAspect="1" noChangeShapeType="1"/>
          </p:cNvSpPr>
          <p:nvPr/>
        </p:nvSpPr>
        <p:spPr bwMode="auto">
          <a:xfrm rot="7412475">
            <a:off x="5392929" y="53377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0" name="Line 47"/>
          <p:cNvSpPr>
            <a:spLocks noChangeAspect="1" noChangeShapeType="1"/>
          </p:cNvSpPr>
          <p:nvPr/>
        </p:nvSpPr>
        <p:spPr bwMode="auto">
          <a:xfrm rot="14187525" flipH="1">
            <a:off x="5680124" y="5348648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1" name="Line 48"/>
          <p:cNvSpPr>
            <a:spLocks noChangeAspect="1" noChangeShapeType="1"/>
          </p:cNvSpPr>
          <p:nvPr/>
        </p:nvSpPr>
        <p:spPr bwMode="auto">
          <a:xfrm rot="7412475">
            <a:off x="5967321" y="53377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2" name="Line 49"/>
          <p:cNvSpPr>
            <a:spLocks noChangeAspect="1" noChangeShapeType="1"/>
          </p:cNvSpPr>
          <p:nvPr/>
        </p:nvSpPr>
        <p:spPr bwMode="auto">
          <a:xfrm rot="14187525" flipH="1">
            <a:off x="6254516" y="5348648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3" name="Line 50"/>
          <p:cNvSpPr>
            <a:spLocks noChangeAspect="1" noChangeShapeType="1"/>
          </p:cNvSpPr>
          <p:nvPr/>
        </p:nvSpPr>
        <p:spPr bwMode="auto">
          <a:xfrm rot="7412475">
            <a:off x="6530772" y="5337707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4" name="Line 51"/>
          <p:cNvSpPr>
            <a:spLocks noChangeAspect="1" noChangeShapeType="1"/>
          </p:cNvSpPr>
          <p:nvPr/>
        </p:nvSpPr>
        <p:spPr bwMode="auto">
          <a:xfrm>
            <a:off x="4981281" y="4606041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5" name="Oval 52"/>
          <p:cNvSpPr>
            <a:spLocks noChangeAspect="1" noChangeArrowheads="1"/>
          </p:cNvSpPr>
          <p:nvPr/>
        </p:nvSpPr>
        <p:spPr bwMode="auto">
          <a:xfrm>
            <a:off x="4836316" y="4565013"/>
            <a:ext cx="84790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6" name="Line 53"/>
          <p:cNvSpPr>
            <a:spLocks noChangeAspect="1" noChangeShapeType="1"/>
          </p:cNvSpPr>
          <p:nvPr/>
        </p:nvSpPr>
        <p:spPr bwMode="auto">
          <a:xfrm>
            <a:off x="5563392" y="4606041"/>
            <a:ext cx="407546" cy="0"/>
          </a:xfrm>
          <a:prstGeom prst="line">
            <a:avLst/>
          </a:prstGeom>
          <a:noFill/>
          <a:ln w="57150">
            <a:solidFill>
              <a:schemeClr val="tx2">
                <a:lumMod val="10000"/>
                <a:lumOff val="9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7" name="Oval 54"/>
          <p:cNvSpPr>
            <a:spLocks noChangeAspect="1" noChangeArrowheads="1"/>
          </p:cNvSpPr>
          <p:nvPr/>
        </p:nvSpPr>
        <p:spPr bwMode="auto">
          <a:xfrm>
            <a:off x="5448513" y="4565013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8" name="Line 55"/>
          <p:cNvSpPr>
            <a:spLocks noChangeAspect="1" noChangeShapeType="1"/>
          </p:cNvSpPr>
          <p:nvPr/>
        </p:nvSpPr>
        <p:spPr bwMode="auto">
          <a:xfrm>
            <a:off x="6159911" y="4606041"/>
            <a:ext cx="407546" cy="0"/>
          </a:xfrm>
          <a:prstGeom prst="line">
            <a:avLst/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9" name="Oval 56"/>
          <p:cNvSpPr>
            <a:spLocks noChangeAspect="1" noChangeArrowheads="1"/>
          </p:cNvSpPr>
          <p:nvPr/>
        </p:nvSpPr>
        <p:spPr bwMode="auto">
          <a:xfrm>
            <a:off x="6020171" y="4565013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0" name="Oval 57"/>
          <p:cNvSpPr>
            <a:spLocks noChangeAspect="1" noChangeArrowheads="1"/>
          </p:cNvSpPr>
          <p:nvPr/>
        </p:nvSpPr>
        <p:spPr bwMode="auto">
          <a:xfrm>
            <a:off x="6591827" y="4565013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1" name="Line 58"/>
          <p:cNvSpPr>
            <a:spLocks noChangeAspect="1" noChangeShapeType="1"/>
          </p:cNvSpPr>
          <p:nvPr/>
        </p:nvSpPr>
        <p:spPr bwMode="auto">
          <a:xfrm>
            <a:off x="6715398" y="4606041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2" name="Oval 59"/>
          <p:cNvSpPr>
            <a:spLocks noChangeAspect="1" noChangeArrowheads="1"/>
          </p:cNvSpPr>
          <p:nvPr/>
        </p:nvSpPr>
        <p:spPr bwMode="auto">
          <a:xfrm>
            <a:off x="7163485" y="4565013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3" name="Line 60"/>
          <p:cNvSpPr>
            <a:spLocks noChangeAspect="1" noChangeShapeType="1"/>
          </p:cNvSpPr>
          <p:nvPr/>
        </p:nvSpPr>
        <p:spPr bwMode="auto">
          <a:xfrm rot="7412475">
            <a:off x="4517664" y="4848107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4" name="Line 61"/>
          <p:cNvSpPr>
            <a:spLocks noChangeAspect="1" noChangeShapeType="1"/>
          </p:cNvSpPr>
          <p:nvPr/>
        </p:nvSpPr>
        <p:spPr bwMode="auto">
          <a:xfrm rot="14187525" flipH="1">
            <a:off x="4840418" y="4861782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5" name="Line 62"/>
          <p:cNvSpPr>
            <a:spLocks noChangeAspect="1" noChangeShapeType="1"/>
          </p:cNvSpPr>
          <p:nvPr/>
        </p:nvSpPr>
        <p:spPr bwMode="auto">
          <a:xfrm rot="7412475">
            <a:off x="5127613" y="4856312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6" name="Line 63"/>
          <p:cNvSpPr>
            <a:spLocks noChangeAspect="1" noChangeShapeType="1"/>
          </p:cNvSpPr>
          <p:nvPr/>
        </p:nvSpPr>
        <p:spPr bwMode="auto">
          <a:xfrm rot="14187525" flipH="1">
            <a:off x="5414810" y="4867253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7" name="Line 64"/>
          <p:cNvSpPr>
            <a:spLocks noChangeAspect="1" noChangeShapeType="1"/>
          </p:cNvSpPr>
          <p:nvPr/>
        </p:nvSpPr>
        <p:spPr bwMode="auto">
          <a:xfrm rot="7412475">
            <a:off x="5685840" y="4851087"/>
            <a:ext cx="407546" cy="0"/>
          </a:xfrm>
          <a:prstGeom prst="line">
            <a:avLst/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59" name="Line 66"/>
          <p:cNvSpPr>
            <a:spLocks noChangeAspect="1" noChangeShapeType="1"/>
          </p:cNvSpPr>
          <p:nvPr/>
        </p:nvSpPr>
        <p:spPr bwMode="auto">
          <a:xfrm rot="7412475">
            <a:off x="6265457" y="4856312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0" name="Line 67"/>
          <p:cNvSpPr>
            <a:spLocks noChangeAspect="1" noChangeShapeType="1"/>
          </p:cNvSpPr>
          <p:nvPr/>
        </p:nvSpPr>
        <p:spPr bwMode="auto">
          <a:xfrm rot="14187525" flipH="1">
            <a:off x="6552654" y="4867253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1" name="Line 68"/>
          <p:cNvSpPr>
            <a:spLocks noChangeAspect="1" noChangeShapeType="1"/>
          </p:cNvSpPr>
          <p:nvPr/>
        </p:nvSpPr>
        <p:spPr bwMode="auto">
          <a:xfrm rot="7412475">
            <a:off x="6828908" y="4856312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2" name="Line 69"/>
          <p:cNvSpPr>
            <a:spLocks noChangeAspect="1" noChangeShapeType="1"/>
          </p:cNvSpPr>
          <p:nvPr/>
        </p:nvSpPr>
        <p:spPr bwMode="auto">
          <a:xfrm>
            <a:off x="5304034" y="4110969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3" name="Oval 70"/>
          <p:cNvSpPr>
            <a:spLocks noChangeAspect="1" noChangeArrowheads="1"/>
          </p:cNvSpPr>
          <p:nvPr/>
        </p:nvSpPr>
        <p:spPr bwMode="auto">
          <a:xfrm>
            <a:off x="5148129" y="4072676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4" name="Line 71"/>
          <p:cNvSpPr>
            <a:spLocks noChangeAspect="1" noChangeShapeType="1"/>
          </p:cNvSpPr>
          <p:nvPr/>
        </p:nvSpPr>
        <p:spPr bwMode="auto">
          <a:xfrm>
            <a:off x="5894838" y="4110969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5" name="Oval 72"/>
          <p:cNvSpPr>
            <a:spLocks noChangeAspect="1" noChangeArrowheads="1"/>
          </p:cNvSpPr>
          <p:nvPr/>
        </p:nvSpPr>
        <p:spPr bwMode="auto">
          <a:xfrm>
            <a:off x="5751372" y="4072676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6" name="Line 73"/>
          <p:cNvSpPr>
            <a:spLocks noChangeAspect="1" noChangeShapeType="1"/>
          </p:cNvSpPr>
          <p:nvPr/>
        </p:nvSpPr>
        <p:spPr bwMode="auto">
          <a:xfrm>
            <a:off x="6466495" y="4110969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7" name="Oval 74"/>
          <p:cNvSpPr>
            <a:spLocks noChangeAspect="1" noChangeArrowheads="1"/>
          </p:cNvSpPr>
          <p:nvPr/>
        </p:nvSpPr>
        <p:spPr bwMode="auto">
          <a:xfrm>
            <a:off x="6325764" y="4072676"/>
            <a:ext cx="82056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8" name="Oval 75"/>
          <p:cNvSpPr>
            <a:spLocks noChangeAspect="1" noChangeArrowheads="1"/>
          </p:cNvSpPr>
          <p:nvPr/>
        </p:nvSpPr>
        <p:spPr bwMode="auto">
          <a:xfrm>
            <a:off x="6897420" y="4072676"/>
            <a:ext cx="79322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9" name="Line 76"/>
          <p:cNvSpPr>
            <a:spLocks noChangeAspect="1" noChangeShapeType="1"/>
          </p:cNvSpPr>
          <p:nvPr/>
        </p:nvSpPr>
        <p:spPr bwMode="auto">
          <a:xfrm>
            <a:off x="7038152" y="4110969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0" name="Oval 77"/>
          <p:cNvSpPr>
            <a:spLocks noChangeAspect="1" noChangeArrowheads="1"/>
          </p:cNvSpPr>
          <p:nvPr/>
        </p:nvSpPr>
        <p:spPr bwMode="auto">
          <a:xfrm>
            <a:off x="7466342" y="4072676"/>
            <a:ext cx="84792" cy="7932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1" name="Line 78"/>
          <p:cNvSpPr>
            <a:spLocks noChangeAspect="1" noChangeShapeType="1"/>
          </p:cNvSpPr>
          <p:nvPr/>
        </p:nvSpPr>
        <p:spPr bwMode="auto">
          <a:xfrm rot="7412475">
            <a:off x="4829477" y="4355771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2" name="Line 79"/>
          <p:cNvSpPr>
            <a:spLocks noChangeAspect="1" noChangeShapeType="1"/>
          </p:cNvSpPr>
          <p:nvPr/>
        </p:nvSpPr>
        <p:spPr bwMode="auto">
          <a:xfrm rot="14187525" flipH="1">
            <a:off x="5145146" y="4366712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3" name="Line 80"/>
          <p:cNvSpPr>
            <a:spLocks noChangeAspect="1" noChangeShapeType="1"/>
          </p:cNvSpPr>
          <p:nvPr/>
        </p:nvSpPr>
        <p:spPr bwMode="auto">
          <a:xfrm rot="7412475">
            <a:off x="5436692" y="4361241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4" name="Line 81 1"/>
          <p:cNvSpPr>
            <a:spLocks noChangeAspect="1" noChangeShapeType="1"/>
          </p:cNvSpPr>
          <p:nvPr/>
        </p:nvSpPr>
        <p:spPr bwMode="auto">
          <a:xfrm rot="14460000" flipH="1">
            <a:off x="5724070" y="4349456"/>
            <a:ext cx="407546" cy="0"/>
          </a:xfrm>
          <a:prstGeom prst="line">
            <a:avLst/>
          </a:prstGeom>
          <a:noFill/>
          <a:ln w="57150">
            <a:solidFill>
              <a:schemeClr val="accent1">
                <a:lumMod val="25000"/>
                <a:lumOff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5" name="Line 82"/>
          <p:cNvSpPr>
            <a:spLocks noChangeAspect="1" noChangeShapeType="1"/>
          </p:cNvSpPr>
          <p:nvPr/>
        </p:nvSpPr>
        <p:spPr bwMode="auto">
          <a:xfrm rot="7412475">
            <a:off x="6008593" y="4358015"/>
            <a:ext cx="407546" cy="0"/>
          </a:xfrm>
          <a:prstGeom prst="line">
            <a:avLst/>
          </a:prstGeom>
          <a:noFill/>
          <a:ln w="57150">
            <a:solidFill>
              <a:schemeClr val="tx2">
                <a:lumMod val="10000"/>
                <a:lumOff val="9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6" name="Line 83"/>
          <p:cNvSpPr>
            <a:spLocks noChangeAspect="1" noChangeShapeType="1"/>
          </p:cNvSpPr>
          <p:nvPr/>
        </p:nvSpPr>
        <p:spPr bwMode="auto">
          <a:xfrm rot="14187525" flipH="1">
            <a:off x="6305999" y="4372182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7" name="Line 84"/>
          <p:cNvSpPr>
            <a:spLocks noChangeAspect="1" noChangeShapeType="1"/>
          </p:cNvSpPr>
          <p:nvPr/>
        </p:nvSpPr>
        <p:spPr bwMode="auto">
          <a:xfrm rot="7412475">
            <a:off x="6574535" y="4361241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8" name="Line 85"/>
          <p:cNvSpPr>
            <a:spLocks noChangeAspect="1" noChangeShapeType="1"/>
          </p:cNvSpPr>
          <p:nvPr/>
        </p:nvSpPr>
        <p:spPr bwMode="auto">
          <a:xfrm rot="14187525" flipH="1">
            <a:off x="6880391" y="4372182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" name="Line 86"/>
          <p:cNvSpPr>
            <a:spLocks noChangeAspect="1" noChangeShapeType="1"/>
          </p:cNvSpPr>
          <p:nvPr/>
        </p:nvSpPr>
        <p:spPr bwMode="auto">
          <a:xfrm rot="7412475">
            <a:off x="7137987" y="4361241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" name="Line 87"/>
          <p:cNvSpPr>
            <a:spLocks noChangeAspect="1" noChangeShapeType="1"/>
          </p:cNvSpPr>
          <p:nvPr/>
        </p:nvSpPr>
        <p:spPr bwMode="auto">
          <a:xfrm>
            <a:off x="5602172" y="3618633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" name="Oval 88"/>
          <p:cNvSpPr>
            <a:spLocks noChangeAspect="1" noChangeArrowheads="1"/>
          </p:cNvSpPr>
          <p:nvPr/>
        </p:nvSpPr>
        <p:spPr bwMode="auto">
          <a:xfrm>
            <a:off x="5457205" y="3577606"/>
            <a:ext cx="82056" cy="7932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" name="Line 89"/>
          <p:cNvSpPr>
            <a:spLocks noChangeAspect="1" noChangeShapeType="1"/>
          </p:cNvSpPr>
          <p:nvPr/>
        </p:nvSpPr>
        <p:spPr bwMode="auto">
          <a:xfrm>
            <a:off x="6192975" y="3618633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" name="Oval 90"/>
          <p:cNvSpPr>
            <a:spLocks noChangeAspect="1" noChangeArrowheads="1"/>
          </p:cNvSpPr>
          <p:nvPr/>
        </p:nvSpPr>
        <p:spPr bwMode="auto">
          <a:xfrm>
            <a:off x="6050745" y="3577606"/>
            <a:ext cx="82056" cy="7932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4" name="Line 91"/>
          <p:cNvSpPr>
            <a:spLocks noChangeAspect="1" noChangeShapeType="1"/>
          </p:cNvSpPr>
          <p:nvPr/>
        </p:nvSpPr>
        <p:spPr bwMode="auto">
          <a:xfrm>
            <a:off x="6764631" y="3618633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" name="Oval 92"/>
          <p:cNvSpPr>
            <a:spLocks noChangeAspect="1" noChangeArrowheads="1"/>
          </p:cNvSpPr>
          <p:nvPr/>
        </p:nvSpPr>
        <p:spPr bwMode="auto">
          <a:xfrm>
            <a:off x="6622401" y="3577606"/>
            <a:ext cx="82056" cy="7932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" name="Oval 93"/>
          <p:cNvSpPr>
            <a:spLocks noChangeAspect="1" noChangeArrowheads="1"/>
          </p:cNvSpPr>
          <p:nvPr/>
        </p:nvSpPr>
        <p:spPr bwMode="auto">
          <a:xfrm>
            <a:off x="7194059" y="3577606"/>
            <a:ext cx="82056" cy="7932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7" name="Line 94"/>
          <p:cNvSpPr>
            <a:spLocks noChangeAspect="1" noChangeShapeType="1"/>
          </p:cNvSpPr>
          <p:nvPr/>
        </p:nvSpPr>
        <p:spPr bwMode="auto">
          <a:xfrm>
            <a:off x="7336289" y="3618633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8" name="Oval 95"/>
          <p:cNvSpPr>
            <a:spLocks noChangeAspect="1" noChangeArrowheads="1"/>
          </p:cNvSpPr>
          <p:nvPr/>
        </p:nvSpPr>
        <p:spPr bwMode="auto">
          <a:xfrm>
            <a:off x="7765715" y="3577606"/>
            <a:ext cx="82056" cy="7932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rgbClr val="4869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9" name="Line 96"/>
          <p:cNvSpPr>
            <a:spLocks noChangeAspect="1" noChangeShapeType="1"/>
          </p:cNvSpPr>
          <p:nvPr/>
        </p:nvSpPr>
        <p:spPr bwMode="auto">
          <a:xfrm rot="7412475">
            <a:off x="5138554" y="3860699"/>
            <a:ext cx="407546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0" name="Line 97"/>
          <p:cNvSpPr>
            <a:spLocks noChangeAspect="1" noChangeShapeType="1"/>
          </p:cNvSpPr>
          <p:nvPr/>
        </p:nvSpPr>
        <p:spPr bwMode="auto">
          <a:xfrm rot="14187525" flipH="1">
            <a:off x="5473748" y="387437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1" name="Line 98"/>
          <p:cNvSpPr>
            <a:spLocks noChangeAspect="1" noChangeShapeType="1"/>
          </p:cNvSpPr>
          <p:nvPr/>
        </p:nvSpPr>
        <p:spPr bwMode="auto">
          <a:xfrm rot="7412475">
            <a:off x="5747137" y="3867537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2" name="Line 99"/>
          <p:cNvSpPr>
            <a:spLocks noChangeAspect="1" noChangeShapeType="1"/>
          </p:cNvSpPr>
          <p:nvPr/>
        </p:nvSpPr>
        <p:spPr bwMode="auto">
          <a:xfrm rot="14187525" flipH="1">
            <a:off x="6048140" y="387984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3" name="Line 100"/>
          <p:cNvSpPr>
            <a:spLocks noChangeAspect="1" noChangeShapeType="1"/>
          </p:cNvSpPr>
          <p:nvPr/>
        </p:nvSpPr>
        <p:spPr bwMode="auto">
          <a:xfrm rot="7412475">
            <a:off x="6310588" y="3867537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4" name="Line 101"/>
          <p:cNvSpPr>
            <a:spLocks noChangeAspect="1" noChangeShapeType="1"/>
          </p:cNvSpPr>
          <p:nvPr/>
        </p:nvSpPr>
        <p:spPr bwMode="auto">
          <a:xfrm rot="14187525" flipH="1">
            <a:off x="6611591" y="387984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5" name="Line 102"/>
          <p:cNvSpPr>
            <a:spLocks noChangeAspect="1" noChangeShapeType="1"/>
          </p:cNvSpPr>
          <p:nvPr/>
        </p:nvSpPr>
        <p:spPr bwMode="auto">
          <a:xfrm rot="7412475">
            <a:off x="6884980" y="3867537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6" name="Line 103"/>
          <p:cNvSpPr>
            <a:spLocks noChangeAspect="1" noChangeShapeType="1"/>
          </p:cNvSpPr>
          <p:nvPr/>
        </p:nvSpPr>
        <p:spPr bwMode="auto">
          <a:xfrm rot="14187525" flipH="1">
            <a:off x="7185984" y="3879846"/>
            <a:ext cx="407544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7" name="Line 104"/>
          <p:cNvSpPr>
            <a:spLocks noChangeAspect="1" noChangeShapeType="1"/>
          </p:cNvSpPr>
          <p:nvPr/>
        </p:nvSpPr>
        <p:spPr bwMode="auto">
          <a:xfrm rot="7412475">
            <a:off x="7448432" y="3867537"/>
            <a:ext cx="410280" cy="0"/>
          </a:xfrm>
          <a:prstGeom prst="line">
            <a:avLst/>
          </a:prstGeom>
          <a:noFill/>
          <a:ln w="25400">
            <a:solidFill>
              <a:srgbClr val="4869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99" name="Line 81 2"/>
          <p:cNvSpPr>
            <a:spLocks noChangeAspect="1" noChangeShapeType="1"/>
          </p:cNvSpPr>
          <p:nvPr/>
        </p:nvSpPr>
        <p:spPr bwMode="auto">
          <a:xfrm rot="3660000" flipH="1">
            <a:off x="5986898" y="4866096"/>
            <a:ext cx="407546" cy="0"/>
          </a:xfrm>
          <a:prstGeom prst="line">
            <a:avLst/>
          </a:prstGeom>
          <a:noFill/>
          <a:ln w="57150">
            <a:solidFill>
              <a:schemeClr val="tx2">
                <a:lumMod val="10000"/>
                <a:lumOff val="9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98" name="Picture 3 1" descr="\\fs.pueschel.inf.ethz.ch\markusp\Windows\Desktop\eth_logo_kurz_ne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4" y="2761080"/>
            <a:ext cx="1097268" cy="1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76" y="5897853"/>
            <a:ext cx="1783738" cy="4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23001" y="2971805"/>
            <a:ext cx="7589437" cy="146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(Algebraic) Signal Model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362075"/>
            <a:ext cx="7896225" cy="4078583"/>
          </a:xfrm>
        </p:spPr>
        <p:txBody>
          <a:bodyPr/>
          <a:lstStyle/>
          <a:p>
            <a:r>
              <a:rPr lang="en-US" dirty="0"/>
              <a:t>Signals arise as sequences of </a:t>
            </a:r>
            <a:r>
              <a:rPr lang="en-US" dirty="0" smtClean="0"/>
              <a:t>numbers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to assign module and </a:t>
            </a:r>
            <a:r>
              <a:rPr lang="en-US" dirty="0" smtClean="0"/>
              <a:t>algebra</a:t>
            </a:r>
            <a:endParaRPr lang="en-US" dirty="0"/>
          </a:p>
          <a:p>
            <a:r>
              <a:rPr lang="en-US" dirty="0" smtClean="0"/>
              <a:t>Example </a:t>
            </a:r>
            <a:r>
              <a:rPr lang="en-US" dirty="0"/>
              <a:t>infinite discrete time:</a:t>
            </a:r>
          </a:p>
          <a:p>
            <a:endParaRPr lang="en-US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i="1" dirty="0" smtClean="0">
                <a:solidFill>
                  <a:schemeClr val="accent3"/>
                </a:solidFill>
              </a:rPr>
              <a:t>Signal </a:t>
            </a:r>
            <a:r>
              <a:rPr lang="en-US" i="1" dirty="0">
                <a:solidFill>
                  <a:schemeClr val="accent3"/>
                </a:solidFill>
              </a:rPr>
              <a:t>model (definition):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10</a:t>
            </a:fld>
            <a:endParaRPr lang="en-US"/>
          </a:p>
        </p:txBody>
      </p:sp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0" y="5105686"/>
            <a:ext cx="9144000" cy="12493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3108672" y="5103167"/>
            <a:ext cx="299376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DIN Pro" panose="020B0504020101020102" pitchFamily="34" charset="0"/>
              </a:rPr>
              <a:t>algebra of filters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DIN Pro" panose="020B0504020101020102" pitchFamily="34" charset="0"/>
              </a:rPr>
              <a:t>an      -module of signals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DIN Pro" panose="020B0504020101020102" pitchFamily="34" charset="0"/>
              </a:rPr>
              <a:t>linear mapping</a:t>
            </a:r>
          </a:p>
        </p:txBody>
      </p: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874897" y="3077644"/>
            <a:ext cx="1465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z-transform: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2" y="5182777"/>
            <a:ext cx="241866" cy="239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4" y="5611612"/>
            <a:ext cx="241866" cy="2399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5621434"/>
            <a:ext cx="341237" cy="234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76" y="6029197"/>
            <a:ext cx="191242" cy="213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84" y="5997322"/>
            <a:ext cx="1188707" cy="277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11" y="1406927"/>
            <a:ext cx="3402101" cy="311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13" y="2469003"/>
            <a:ext cx="907342" cy="2858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46" y="3155123"/>
            <a:ext cx="3712009" cy="2875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5" y="3690109"/>
            <a:ext cx="2102209" cy="287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77" y="3666005"/>
            <a:ext cx="1986854" cy="3116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68" y="4595067"/>
            <a:ext cx="1560772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01797" grpId="0" animBg="1"/>
      <p:bldP spid="801798" grpId="0"/>
      <p:bldP spid="8018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Algebras Occurring in SP: Shift-Invariance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the shift?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special filter x (=z</a:t>
            </a:r>
            <a:r>
              <a:rPr lang="en-US" baseline="30000" dirty="0"/>
              <a:t>-1</a:t>
            </a:r>
            <a:r>
              <a:rPr lang="en-US" dirty="0"/>
              <a:t>) = an element of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Filters expressible as polynomials/series in </a:t>
            </a:r>
            <a:r>
              <a:rPr lang="en-US" dirty="0" smtClean="0"/>
              <a:t>x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Shift-invariance: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Shift-invariant + finite-dimensional (+ one shift only):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11</a:t>
            </a:fld>
            <a:endParaRPr lang="en-US"/>
          </a:p>
        </p:txBody>
      </p:sp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502942" y="4099090"/>
            <a:ext cx="8458130" cy="5486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680591" y="4173807"/>
            <a:ext cx="8227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DIN Pro" panose="020B0504020101020102" pitchFamily="34" charset="0"/>
              </a:rPr>
              <a:t>signal model                       </a:t>
            </a:r>
            <a:r>
              <a:rPr lang="en-US" dirty="0" smtClean="0">
                <a:latin typeface="DIN Pro" panose="020B0504020101020102" pitchFamily="34" charset="0"/>
              </a:rPr>
              <a:t>   is shift-invariant                     is </a:t>
            </a:r>
            <a:r>
              <a:rPr lang="en-US" dirty="0">
                <a:latin typeface="DIN Pro" panose="020B0504020101020102" pitchFamily="34" charset="0"/>
              </a:rPr>
              <a:t>commutative</a:t>
            </a:r>
          </a:p>
        </p:txBody>
      </p:sp>
      <p:sp>
        <p:nvSpPr>
          <p:cNvPr id="802830" name="Rectangle 14"/>
          <p:cNvSpPr>
            <a:spLocks noChangeArrowheads="1"/>
          </p:cNvSpPr>
          <p:nvPr/>
        </p:nvSpPr>
        <p:spPr bwMode="auto">
          <a:xfrm>
            <a:off x="2560342" y="2423171"/>
            <a:ext cx="3931877" cy="5486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2831" name="Text Box 15"/>
          <p:cNvSpPr txBox="1">
            <a:spLocks noChangeArrowheads="1"/>
          </p:cNvSpPr>
          <p:nvPr/>
        </p:nvSpPr>
        <p:spPr bwMode="auto">
          <a:xfrm>
            <a:off x="2918309" y="2509610"/>
            <a:ext cx="3024546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DIN Pro" panose="020B0504020101020102" pitchFamily="34" charset="0"/>
              </a:rPr>
              <a:t>shift(s) = generator(s) of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1828831" y="5532097"/>
            <a:ext cx="5486339" cy="5486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2839" name="Text Box 23"/>
          <p:cNvSpPr txBox="1">
            <a:spLocks noChangeArrowheads="1"/>
          </p:cNvSpPr>
          <p:nvPr/>
        </p:nvSpPr>
        <p:spPr bwMode="auto">
          <a:xfrm>
            <a:off x="4178949" y="5628466"/>
            <a:ext cx="2880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DIN Pro" panose="020B0504020101020102" pitchFamily="34" charset="0"/>
              </a:rPr>
              <a:t>is a polynomial </a:t>
            </a:r>
            <a:r>
              <a:rPr lang="en-US" dirty="0">
                <a:latin typeface="DIN Pro" panose="020B0504020101020102" pitchFamily="34" charset="0"/>
              </a:rPr>
              <a:t>algebra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97" y="1710130"/>
            <a:ext cx="241866" cy="2399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6" y="2585783"/>
            <a:ext cx="241866" cy="239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3610189"/>
            <a:ext cx="3393624" cy="2399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35" y="4224050"/>
            <a:ext cx="1351199" cy="322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12" y="4218923"/>
            <a:ext cx="978154" cy="263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65" y="5663851"/>
            <a:ext cx="1934928" cy="3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nimBg="1"/>
      <p:bldP spid="802821" grpId="0"/>
      <p:bldP spid="802830" grpId="0" animBg="1"/>
      <p:bldP spid="802831" grpId="0" animBg="1"/>
      <p:bldP spid="802838" grpId="0" animBg="1"/>
      <p:bldP spid="8028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64336" y="2221715"/>
            <a:ext cx="7489677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Finite Time Model and DFT</a:t>
            </a:r>
          </a:p>
        </p:txBody>
      </p:sp>
      <p:sp>
        <p:nvSpPr>
          <p:cNvPr id="803906" name="Rectangle 66"/>
          <p:cNvSpPr>
            <a:spLocks noGrp="1" noChangeArrowheads="1"/>
          </p:cNvSpPr>
          <p:nvPr>
            <p:ph idx="1"/>
          </p:nvPr>
        </p:nvSpPr>
        <p:spPr>
          <a:xfrm>
            <a:off x="416453" y="1129000"/>
            <a:ext cx="7896225" cy="4972050"/>
          </a:xfrm>
        </p:spPr>
        <p:txBody>
          <a:bodyPr/>
          <a:lstStyle/>
          <a:p>
            <a:r>
              <a:rPr lang="en-US" dirty="0"/>
              <a:t>Finite signals: </a:t>
            </a:r>
          </a:p>
          <a:p>
            <a:r>
              <a:rPr lang="en-US" dirty="0"/>
              <a:t>Signal model: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Spectrum/Fourier transform: Chinese </a:t>
            </a:r>
            <a:r>
              <a:rPr lang="en-US" dirty="0"/>
              <a:t>remainder theorem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12</a:t>
            </a:fld>
            <a:endParaRPr lang="en-US"/>
          </a:p>
        </p:txBody>
      </p:sp>
      <p:sp>
        <p:nvSpPr>
          <p:cNvPr id="803879" name="Rectangle 39"/>
          <p:cNvSpPr>
            <a:spLocks noChangeArrowheads="1"/>
          </p:cNvSpPr>
          <p:nvPr/>
        </p:nvSpPr>
        <p:spPr bwMode="auto">
          <a:xfrm>
            <a:off x="938713" y="3068461"/>
            <a:ext cx="3034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3"/>
                </a:solidFill>
                <a:latin typeface="DIN Pro" panose="020B0504020101020102" pitchFamily="34" charset="0"/>
              </a:rPr>
              <a:t>f</a:t>
            </a:r>
            <a:r>
              <a:rPr lang="en-US" sz="1800" i="1" dirty="0" smtClean="0">
                <a:solidFill>
                  <a:schemeClr val="accent3"/>
                </a:solidFill>
                <a:latin typeface="DIN Pro" panose="020B0504020101020102" pitchFamily="34" charset="0"/>
              </a:rPr>
              <a:t>iltering </a:t>
            </a:r>
            <a:r>
              <a:rPr lang="en-US" sz="1800" i="1" dirty="0">
                <a:solidFill>
                  <a:schemeClr val="accent3"/>
                </a:solidFill>
                <a:latin typeface="DIN Pro" panose="020B0504020101020102" pitchFamily="34" charset="0"/>
              </a:rPr>
              <a:t>= cyclic convolution </a:t>
            </a:r>
          </a:p>
        </p:txBody>
      </p:sp>
      <p:sp>
        <p:nvSpPr>
          <p:cNvPr id="803913" name="Rectangle 73"/>
          <p:cNvSpPr>
            <a:spLocks noChangeArrowheads="1"/>
          </p:cNvSpPr>
          <p:nvPr/>
        </p:nvSpPr>
        <p:spPr bwMode="auto">
          <a:xfrm>
            <a:off x="932899" y="3715728"/>
            <a:ext cx="196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3"/>
                </a:solidFill>
                <a:latin typeface="DIN Pro" panose="020B0504020101020102" pitchFamily="34" charset="0"/>
              </a:rPr>
              <a:t>f</a:t>
            </a:r>
            <a:r>
              <a:rPr lang="en-US" sz="1800" i="1" dirty="0" smtClean="0">
                <a:solidFill>
                  <a:schemeClr val="accent3"/>
                </a:solidFill>
                <a:latin typeface="DIN Pro" panose="020B0504020101020102" pitchFamily="34" charset="0"/>
              </a:rPr>
              <a:t>inite </a:t>
            </a:r>
            <a:r>
              <a:rPr lang="en-US" sz="1800" i="1" dirty="0">
                <a:solidFill>
                  <a:schemeClr val="accent3"/>
                </a:solidFill>
                <a:latin typeface="DIN Pro" panose="020B0504020101020102" pitchFamily="34" charset="0"/>
              </a:rPr>
              <a:t>z-transform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74" y="1182985"/>
            <a:ext cx="5239166" cy="285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1733146"/>
            <a:ext cx="3269878" cy="311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69" y="2314177"/>
            <a:ext cx="1778819" cy="575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38" y="2306680"/>
            <a:ext cx="1737341" cy="571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01" y="3151208"/>
            <a:ext cx="2371607" cy="2431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76" y="3793003"/>
            <a:ext cx="4442933" cy="5854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6" y="5362110"/>
            <a:ext cx="7680876" cy="7136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6" y="6327766"/>
            <a:ext cx="1335499" cy="2409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32899" y="2408278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accent3"/>
                </a:solidFill>
                <a:latin typeface="DIN Pro" panose="020B0504020101020102" pitchFamily="34" charset="0"/>
                <a:ea typeface="DIN Pro" panose="020B0504020101020102" pitchFamily="34" charset="0"/>
              </a:rPr>
              <a:t>signals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7656" y="2408278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accent3"/>
                </a:solidFill>
                <a:latin typeface="DIN Pro" panose="020B0504020101020102" pitchFamily="34" charset="0"/>
                <a:ea typeface="DIN Pro" panose="020B0504020101020102" pitchFamily="34" charset="0"/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28675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03879" grpId="0"/>
      <p:bldP spid="803913" grpId="0"/>
      <p:bldP spid="36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78" name="Rectangle 14"/>
          <p:cNvSpPr>
            <a:spLocks noChangeArrowheads="1"/>
          </p:cNvSpPr>
          <p:nvPr/>
        </p:nvSpPr>
        <p:spPr bwMode="auto">
          <a:xfrm>
            <a:off x="745108" y="4251951"/>
            <a:ext cx="7591425" cy="2103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990000"/>
              </a:buClr>
              <a:buSzPct val="70000"/>
            </a:pP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How to go beyond time?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70000"/>
            </a:pP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Answer: </a:t>
            </a:r>
            <a:r>
              <a:rPr lang="en-US" dirty="0">
                <a:latin typeface="DIN Pro" panose="020B0504020101020102" pitchFamily="34" charset="0"/>
              </a:rPr>
              <a:t>Derivation of signal model from shift</a:t>
            </a:r>
          </a:p>
        </p:txBody>
      </p:sp>
      <p:sp>
        <p:nvSpPr>
          <p:cNvPr id="804872" name="Rectangle 8"/>
          <p:cNvSpPr>
            <a:spLocks noChangeArrowheads="1"/>
          </p:cNvSpPr>
          <p:nvPr/>
        </p:nvSpPr>
        <p:spPr bwMode="auto">
          <a:xfrm>
            <a:off x="3843658" y="5442246"/>
            <a:ext cx="3288634" cy="4730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so far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362075"/>
            <a:ext cx="8395606" cy="2066925"/>
          </a:xfrm>
        </p:spPr>
        <p:txBody>
          <a:bodyPr/>
          <a:lstStyle/>
          <a:p>
            <a:r>
              <a:rPr lang="en-US" dirty="0"/>
              <a:t>Signal model                       </a:t>
            </a:r>
          </a:p>
          <a:p>
            <a:r>
              <a:rPr lang="en-US" dirty="0"/>
              <a:t>Shift-invariance:        is commutative</a:t>
            </a:r>
          </a:p>
          <a:p>
            <a:pPr lvl="1"/>
            <a:r>
              <a:rPr lang="en-US" dirty="0"/>
              <a:t>in addition finite makes       a polynomial </a:t>
            </a:r>
            <a:r>
              <a:rPr lang="en-US" dirty="0" smtClean="0"/>
              <a:t>algebra</a:t>
            </a:r>
            <a:endParaRPr lang="en-US" dirty="0"/>
          </a:p>
          <a:p>
            <a:r>
              <a:rPr lang="en-US" dirty="0"/>
              <a:t>Infinite and finite time are special cases of signal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13</a:t>
            </a:fld>
            <a:endParaRPr lang="en-US"/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1962471" y="5440658"/>
            <a:ext cx="881062" cy="4730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2059543" y="5478758"/>
            <a:ext cx="708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shift</a:t>
            </a:r>
          </a:p>
        </p:txBody>
      </p:sp>
      <p:sp>
        <p:nvSpPr>
          <p:cNvPr id="804870" name="Text Box 6"/>
          <p:cNvSpPr txBox="1">
            <a:spLocks noChangeArrowheads="1"/>
          </p:cNvSpPr>
          <p:nvPr/>
        </p:nvSpPr>
        <p:spPr bwMode="auto">
          <a:xfrm>
            <a:off x="3996058" y="5478758"/>
            <a:ext cx="1685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signal model</a:t>
            </a:r>
          </a:p>
        </p:txBody>
      </p:sp>
      <p:sp>
        <p:nvSpPr>
          <p:cNvPr id="804873" name="Line 9"/>
          <p:cNvSpPr>
            <a:spLocks noChangeShapeType="1"/>
          </p:cNvSpPr>
          <p:nvPr/>
        </p:nvSpPr>
        <p:spPr bwMode="auto">
          <a:xfrm>
            <a:off x="2849883" y="5675608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3" y="1411113"/>
            <a:ext cx="1351199" cy="322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88" y="1980391"/>
            <a:ext cx="241866" cy="239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97" y="2329698"/>
            <a:ext cx="215291" cy="213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99" y="5534946"/>
            <a:ext cx="1351199" cy="3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78" grpId="0" animBg="1"/>
      <p:bldP spid="804872" grpId="0" animBg="1"/>
      <p:bldP spid="804868" grpId="0" animBg="1"/>
      <p:bldP spid="804869" grpId="0"/>
      <p:bldP spid="804870" grpId="0"/>
      <p:bldP spid="804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algebraic structure underlying linear signal processing</a:t>
            </a:r>
          </a:p>
          <a:p>
            <a:r>
              <a:rPr lang="en-US" i="1" dirty="0">
                <a:solidFill>
                  <a:schemeClr val="accent3"/>
                </a:solidFill>
              </a:rPr>
              <a:t>From shift to signal model: Time and space</a:t>
            </a:r>
          </a:p>
          <a:p>
            <a:r>
              <a:rPr lang="en-US" dirty="0"/>
              <a:t>From infinite to finite signal </a:t>
            </a:r>
            <a:r>
              <a:rPr lang="en-US" dirty="0" smtClean="0"/>
              <a:t>models</a:t>
            </a:r>
            <a:endParaRPr lang="en-US" dirty="0"/>
          </a:p>
          <a:p>
            <a:r>
              <a:rPr lang="en-US" dirty="0"/>
              <a:t>Fast </a:t>
            </a:r>
            <a:r>
              <a:rPr lang="en-US" dirty="0" smtClean="0"/>
              <a:t>algorithms</a:t>
            </a:r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5303512" y="0"/>
            <a:ext cx="32244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87585" y="0"/>
            <a:ext cx="32244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88" y="137196"/>
            <a:ext cx="1255100" cy="762000"/>
          </a:xfrm>
        </p:spPr>
        <p:txBody>
          <a:bodyPr/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15</a:t>
            </a:fld>
            <a:endParaRPr lang="en-US"/>
          </a:p>
        </p:txBody>
      </p:sp>
      <p:sp>
        <p:nvSpPr>
          <p:cNvPr id="814084" name="Rectangle 4"/>
          <p:cNvSpPr>
            <a:spLocks noChangeArrowheads="1"/>
          </p:cNvSpPr>
          <p:nvPr/>
        </p:nvSpPr>
        <p:spPr bwMode="auto">
          <a:xfrm>
            <a:off x="6097632" y="137196"/>
            <a:ext cx="1695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9063"/>
            <a: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Space</a:t>
            </a:r>
          </a:p>
        </p:txBody>
      </p:sp>
      <p:sp>
        <p:nvSpPr>
          <p:cNvPr id="814087" name="Oval 7"/>
          <p:cNvSpPr>
            <a:spLocks noChangeArrowheads="1"/>
          </p:cNvSpPr>
          <p:nvPr/>
        </p:nvSpPr>
        <p:spPr bwMode="auto">
          <a:xfrm>
            <a:off x="2813084" y="2304619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088" name="Oval 8"/>
          <p:cNvSpPr>
            <a:spLocks noChangeArrowheads="1"/>
          </p:cNvSpPr>
          <p:nvPr/>
        </p:nvSpPr>
        <p:spPr bwMode="auto">
          <a:xfrm>
            <a:off x="3535396" y="230144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089" name="Oval 9"/>
          <p:cNvSpPr>
            <a:spLocks noChangeArrowheads="1"/>
          </p:cNvSpPr>
          <p:nvPr/>
        </p:nvSpPr>
        <p:spPr bwMode="auto">
          <a:xfrm>
            <a:off x="4240246" y="22966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094" name="Text Box 14"/>
          <p:cNvSpPr txBox="1">
            <a:spLocks noChangeArrowheads="1"/>
          </p:cNvSpPr>
          <p:nvPr/>
        </p:nvSpPr>
        <p:spPr bwMode="auto">
          <a:xfrm>
            <a:off x="293416" y="2460194"/>
            <a:ext cx="1476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(time) marks</a:t>
            </a:r>
          </a:p>
        </p:txBody>
      </p:sp>
      <p:sp>
        <p:nvSpPr>
          <p:cNvPr id="814097" name="Text Box 17"/>
          <p:cNvSpPr txBox="1">
            <a:spLocks noChangeArrowheads="1"/>
          </p:cNvSpPr>
          <p:nvPr/>
        </p:nvSpPr>
        <p:spPr bwMode="auto">
          <a:xfrm>
            <a:off x="293416" y="1783098"/>
            <a:ext cx="639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shift</a:t>
            </a:r>
          </a:p>
        </p:txBody>
      </p:sp>
      <p:sp>
        <p:nvSpPr>
          <p:cNvPr id="814098" name="Text Box 18"/>
          <p:cNvSpPr txBox="1">
            <a:spLocks noChangeArrowheads="1"/>
          </p:cNvSpPr>
          <p:nvPr/>
        </p:nvSpPr>
        <p:spPr bwMode="auto">
          <a:xfrm>
            <a:off x="293416" y="3415869"/>
            <a:ext cx="1282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k-fold shift</a:t>
            </a:r>
          </a:p>
        </p:txBody>
      </p:sp>
      <p:sp>
        <p:nvSpPr>
          <p:cNvPr id="814100" name="Oval 20"/>
          <p:cNvSpPr>
            <a:spLocks noChangeArrowheads="1"/>
          </p:cNvSpPr>
          <p:nvPr/>
        </p:nvSpPr>
        <p:spPr bwMode="auto">
          <a:xfrm>
            <a:off x="2814671" y="35539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01" name="Oval 21"/>
          <p:cNvSpPr>
            <a:spLocks noChangeArrowheads="1"/>
          </p:cNvSpPr>
          <p:nvPr/>
        </p:nvSpPr>
        <p:spPr bwMode="auto">
          <a:xfrm>
            <a:off x="4019584" y="35539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05" name="Text Box 25"/>
          <p:cNvSpPr txBox="1">
            <a:spLocks noChangeArrowheads="1"/>
          </p:cNvSpPr>
          <p:nvPr/>
        </p:nvSpPr>
        <p:spPr bwMode="auto">
          <a:xfrm>
            <a:off x="293416" y="4266769"/>
            <a:ext cx="1718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realization</a:t>
            </a:r>
          </a:p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of (time) marks</a:t>
            </a:r>
          </a:p>
        </p:txBody>
      </p:sp>
      <p:sp>
        <p:nvSpPr>
          <p:cNvPr id="814109" name="Text Box 29"/>
          <p:cNvSpPr txBox="1">
            <a:spLocks noChangeArrowheads="1"/>
          </p:cNvSpPr>
          <p:nvPr/>
        </p:nvSpPr>
        <p:spPr bwMode="auto">
          <a:xfrm>
            <a:off x="293416" y="5117669"/>
            <a:ext cx="897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signals</a:t>
            </a:r>
          </a:p>
        </p:txBody>
      </p:sp>
      <p:sp>
        <p:nvSpPr>
          <p:cNvPr id="814113" name="Text Box 33"/>
          <p:cNvSpPr txBox="1">
            <a:spLocks noChangeArrowheads="1"/>
          </p:cNvSpPr>
          <p:nvPr/>
        </p:nvSpPr>
        <p:spPr bwMode="auto">
          <a:xfrm>
            <a:off x="293416" y="5805057"/>
            <a:ext cx="7967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filters</a:t>
            </a:r>
          </a:p>
        </p:txBody>
      </p:sp>
      <p:sp>
        <p:nvSpPr>
          <p:cNvPr id="814118" name="Oval 38"/>
          <p:cNvSpPr>
            <a:spLocks noChangeArrowheads="1"/>
          </p:cNvSpPr>
          <p:nvPr/>
        </p:nvSpPr>
        <p:spPr bwMode="auto">
          <a:xfrm>
            <a:off x="6192798" y="2313799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19" name="Oval 39"/>
          <p:cNvSpPr>
            <a:spLocks noChangeArrowheads="1"/>
          </p:cNvSpPr>
          <p:nvPr/>
        </p:nvSpPr>
        <p:spPr bwMode="auto">
          <a:xfrm>
            <a:off x="6915111" y="231062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20" name="Oval 40"/>
          <p:cNvSpPr>
            <a:spLocks noChangeArrowheads="1"/>
          </p:cNvSpPr>
          <p:nvPr/>
        </p:nvSpPr>
        <p:spPr bwMode="auto">
          <a:xfrm>
            <a:off x="7619961" y="230586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24" name="Oval 44"/>
          <p:cNvSpPr>
            <a:spLocks noChangeArrowheads="1"/>
          </p:cNvSpPr>
          <p:nvPr/>
        </p:nvSpPr>
        <p:spPr bwMode="auto">
          <a:xfrm>
            <a:off x="6970673" y="3557098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25" name="Oval 45"/>
          <p:cNvSpPr>
            <a:spLocks noChangeArrowheads="1"/>
          </p:cNvSpPr>
          <p:nvPr/>
        </p:nvSpPr>
        <p:spPr bwMode="auto">
          <a:xfrm>
            <a:off x="8005723" y="3557098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27" name="Oval 47"/>
          <p:cNvSpPr>
            <a:spLocks noChangeArrowheads="1"/>
          </p:cNvSpPr>
          <p:nvPr/>
        </p:nvSpPr>
        <p:spPr bwMode="auto">
          <a:xfrm>
            <a:off x="5937211" y="3557098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47" name="Freeform 67"/>
          <p:cNvSpPr>
            <a:spLocks/>
          </p:cNvSpPr>
          <p:nvPr/>
        </p:nvSpPr>
        <p:spPr bwMode="auto">
          <a:xfrm>
            <a:off x="2925796" y="2114119"/>
            <a:ext cx="576263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48" name="Freeform 68"/>
          <p:cNvSpPr>
            <a:spLocks/>
          </p:cNvSpPr>
          <p:nvPr/>
        </p:nvSpPr>
        <p:spPr bwMode="auto">
          <a:xfrm>
            <a:off x="3654459" y="2099832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49" name="Freeform 69"/>
          <p:cNvSpPr>
            <a:spLocks/>
          </p:cNvSpPr>
          <p:nvPr/>
        </p:nvSpPr>
        <p:spPr bwMode="auto">
          <a:xfrm>
            <a:off x="7021473" y="2101074"/>
            <a:ext cx="576263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50" name="Freeform 70"/>
          <p:cNvSpPr>
            <a:spLocks/>
          </p:cNvSpPr>
          <p:nvPr/>
        </p:nvSpPr>
        <p:spPr bwMode="auto">
          <a:xfrm flipH="1">
            <a:off x="6291223" y="2097899"/>
            <a:ext cx="576263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58" name="Freeform 78"/>
          <p:cNvSpPr>
            <a:spLocks/>
          </p:cNvSpPr>
          <p:nvPr/>
        </p:nvSpPr>
        <p:spPr bwMode="auto">
          <a:xfrm>
            <a:off x="2952784" y="3350782"/>
            <a:ext cx="1031875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61" name="Freeform 81"/>
          <p:cNvSpPr>
            <a:spLocks/>
          </p:cNvSpPr>
          <p:nvPr/>
        </p:nvSpPr>
        <p:spPr bwMode="auto">
          <a:xfrm>
            <a:off x="7131011" y="3357073"/>
            <a:ext cx="819150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62" name="Freeform 82"/>
          <p:cNvSpPr>
            <a:spLocks/>
          </p:cNvSpPr>
          <p:nvPr/>
        </p:nvSpPr>
        <p:spPr bwMode="auto">
          <a:xfrm flipH="1">
            <a:off x="6081673" y="3352310"/>
            <a:ext cx="819150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4168" name="Text Box 88"/>
          <p:cNvSpPr txBox="1">
            <a:spLocks noChangeArrowheads="1"/>
          </p:cNvSpPr>
          <p:nvPr/>
        </p:nvSpPr>
        <p:spPr bwMode="auto">
          <a:xfrm>
            <a:off x="5577829" y="6446487"/>
            <a:ext cx="2644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28" action="ppaction://hlinksldjump"/>
              </a:rPr>
              <a:t>Chebyshev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28" action="ppaction://hlinksldjump"/>
              </a:rPr>
              <a:t> polynomials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0" y="2536656"/>
            <a:ext cx="451104" cy="216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3" y="2546562"/>
            <a:ext cx="454152" cy="196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5" y="2546562"/>
            <a:ext cx="204216" cy="196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59" y="1910614"/>
            <a:ext cx="187452" cy="1143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71" y="1910614"/>
            <a:ext cx="187452" cy="114300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 bwMode="auto">
          <a:xfrm>
            <a:off x="2362212" y="234906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437451" y="2352204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5727438" y="2348684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802677" y="235181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041543" y="3597086"/>
            <a:ext cx="890426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77" y="4460025"/>
            <a:ext cx="1886712" cy="2103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77" y="5172531"/>
            <a:ext cx="1271016" cy="25450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77" y="5877277"/>
            <a:ext cx="1293876" cy="27584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7" y="3784653"/>
            <a:ext cx="204216" cy="19659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26" y="3764841"/>
            <a:ext cx="467868" cy="21640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09" y="3063244"/>
            <a:ext cx="312420" cy="21640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7" y="1986774"/>
            <a:ext cx="187452" cy="1143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21" y="1721799"/>
            <a:ext cx="102108" cy="3048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57" y="1721799"/>
            <a:ext cx="102108" cy="304800"/>
          </a:xfrm>
          <a:prstGeom prst="rect">
            <a:avLst/>
          </a:prstGeom>
        </p:spPr>
      </p:pic>
      <p:cxnSp>
        <p:nvCxnSpPr>
          <p:cNvPr id="104" name="Straight Connector 103"/>
          <p:cNvCxnSpPr/>
          <p:nvPr/>
        </p:nvCxnSpPr>
        <p:spPr bwMode="auto">
          <a:xfrm>
            <a:off x="6148048" y="3597086"/>
            <a:ext cx="679458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06" name="Picture 10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05" y="2541906"/>
            <a:ext cx="451104" cy="21640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08" y="2551812"/>
            <a:ext cx="454152" cy="19659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60" y="2551812"/>
            <a:ext cx="204216" cy="19659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43" y="3781038"/>
            <a:ext cx="204216" cy="19659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27" y="3761226"/>
            <a:ext cx="467868" cy="216408"/>
          </a:xfrm>
          <a:prstGeom prst="rect">
            <a:avLst/>
          </a:prstGeom>
        </p:spPr>
      </p:pic>
      <p:pic>
        <p:nvPicPr>
          <p:cNvPr id="814081" name="Picture 81408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91" y="3761226"/>
            <a:ext cx="470916" cy="196596"/>
          </a:xfrm>
          <a:prstGeom prst="rect">
            <a:avLst/>
          </a:prstGeom>
        </p:spPr>
      </p:pic>
      <p:cxnSp>
        <p:nvCxnSpPr>
          <p:cNvPr id="113" name="Straight Connector 112"/>
          <p:cNvCxnSpPr/>
          <p:nvPr/>
        </p:nvCxnSpPr>
        <p:spPr bwMode="auto">
          <a:xfrm>
            <a:off x="7204183" y="3598230"/>
            <a:ext cx="679458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814083" name="Picture 81408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6" y="3147721"/>
            <a:ext cx="316992" cy="210312"/>
          </a:xfrm>
          <a:prstGeom prst="rect">
            <a:avLst/>
          </a:prstGeom>
        </p:spPr>
      </p:pic>
      <p:pic>
        <p:nvPicPr>
          <p:cNvPr id="814085" name="Picture 81408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7" y="4456744"/>
            <a:ext cx="1923288" cy="219456"/>
          </a:xfrm>
          <a:prstGeom prst="rect">
            <a:avLst/>
          </a:prstGeom>
        </p:spPr>
      </p:pic>
      <p:pic>
        <p:nvPicPr>
          <p:cNvPr id="814086" name="Picture 81408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7" y="5166341"/>
            <a:ext cx="1307592" cy="254508"/>
          </a:xfrm>
          <a:prstGeom prst="rect">
            <a:avLst/>
          </a:prstGeom>
        </p:spPr>
      </p:pic>
      <p:pic>
        <p:nvPicPr>
          <p:cNvPr id="814090" name="Picture 81408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7" y="5871087"/>
            <a:ext cx="1296924" cy="254508"/>
          </a:xfrm>
          <a:prstGeom prst="rect">
            <a:avLst/>
          </a:prstGeom>
        </p:spPr>
      </p:pic>
      <p:sp>
        <p:nvSpPr>
          <p:cNvPr id="814092" name="Rectangle 814091"/>
          <p:cNvSpPr/>
          <p:nvPr/>
        </p:nvSpPr>
        <p:spPr>
          <a:xfrm>
            <a:off x="1985859" y="872045"/>
            <a:ext cx="3224488" cy="3590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12" y="943382"/>
            <a:ext cx="1344168" cy="216408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5303512" y="872045"/>
            <a:ext cx="3224488" cy="3590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14091" name="Picture 81409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91" y="899186"/>
            <a:ext cx="250393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4" grpId="0"/>
      <p:bldP spid="814087" grpId="0" animBg="1"/>
      <p:bldP spid="814088" grpId="0" animBg="1"/>
      <p:bldP spid="814089" grpId="0" animBg="1"/>
      <p:bldP spid="814094" grpId="0"/>
      <p:bldP spid="814097" grpId="0"/>
      <p:bldP spid="814098" grpId="0"/>
      <p:bldP spid="814100" grpId="0" animBg="1"/>
      <p:bldP spid="814101" grpId="0" animBg="1"/>
      <p:bldP spid="814105" grpId="0"/>
      <p:bldP spid="814109" grpId="0"/>
      <p:bldP spid="814113" grpId="0"/>
      <p:bldP spid="814118" grpId="0" animBg="1"/>
      <p:bldP spid="814119" grpId="0" animBg="1"/>
      <p:bldP spid="814120" grpId="0" animBg="1"/>
      <p:bldP spid="814124" grpId="0" animBg="1"/>
      <p:bldP spid="814125" grpId="0" animBg="1"/>
      <p:bldP spid="814127" grpId="0" animBg="1"/>
      <p:bldP spid="814147" grpId="0" animBg="1"/>
      <p:bldP spid="814148" grpId="0" animBg="1"/>
      <p:bldP spid="814149" grpId="0" animBg="1"/>
      <p:bldP spid="814150" grpId="0" animBg="1"/>
      <p:bldP spid="814158" grpId="0" animBg="1"/>
      <p:bldP spid="814161" grpId="0" animBg="1"/>
      <p:bldP spid="814162" grpId="0" animBg="1"/>
      <p:bldP spid="814168" grpId="0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flipH="1">
            <a:off x="1280196" y="3484284"/>
            <a:ext cx="3315922" cy="128016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84017" y="3484284"/>
            <a:ext cx="3315922" cy="128016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and Space (cont’d)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Time: </a:t>
            </a:r>
            <a:r>
              <a:rPr lang="en-US" dirty="0" smtClean="0"/>
              <a:t>done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Space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model only for right-sided sequences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16</a:t>
            </a:fld>
            <a:endParaRPr lang="en-US"/>
          </a:p>
        </p:txBody>
      </p:sp>
      <p:sp>
        <p:nvSpPr>
          <p:cNvPr id="817162" name="Text Box 10"/>
          <p:cNvSpPr txBox="1">
            <a:spLocks noChangeArrowheads="1"/>
          </p:cNvSpPr>
          <p:nvPr/>
        </p:nvSpPr>
        <p:spPr bwMode="auto">
          <a:xfrm>
            <a:off x="6709525" y="1883908"/>
            <a:ext cx="1398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z-transform</a:t>
            </a:r>
          </a:p>
        </p:txBody>
      </p:sp>
      <p:sp>
        <p:nvSpPr>
          <p:cNvPr id="817170" name="Oval 18"/>
          <p:cNvSpPr>
            <a:spLocks noChangeArrowheads="1"/>
          </p:cNvSpPr>
          <p:nvPr/>
        </p:nvSpPr>
        <p:spPr bwMode="auto">
          <a:xfrm>
            <a:off x="4155056" y="3949416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7171" name="Oval 19"/>
          <p:cNvSpPr>
            <a:spLocks noChangeArrowheads="1"/>
          </p:cNvSpPr>
          <p:nvPr/>
        </p:nvSpPr>
        <p:spPr bwMode="auto">
          <a:xfrm>
            <a:off x="4877368" y="3946241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7172" name="Oval 20"/>
          <p:cNvSpPr>
            <a:spLocks noChangeArrowheads="1"/>
          </p:cNvSpPr>
          <p:nvPr/>
        </p:nvSpPr>
        <p:spPr bwMode="auto">
          <a:xfrm>
            <a:off x="5582218" y="3941479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7180" name="Oval 28"/>
          <p:cNvSpPr>
            <a:spLocks noChangeArrowheads="1"/>
          </p:cNvSpPr>
          <p:nvPr/>
        </p:nvSpPr>
        <p:spPr bwMode="auto">
          <a:xfrm>
            <a:off x="6274368" y="3943066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7186" name="Text Box 34"/>
          <p:cNvSpPr txBox="1">
            <a:spLocks noChangeArrowheads="1"/>
          </p:cNvSpPr>
          <p:nvPr/>
        </p:nvSpPr>
        <p:spPr bwMode="auto">
          <a:xfrm>
            <a:off x="4663439" y="4490127"/>
            <a:ext cx="2665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linearly independent</a:t>
            </a:r>
            <a:endParaRPr lang="en-US" sz="1600" i="1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817190" name="Text Box 38"/>
          <p:cNvSpPr txBox="1">
            <a:spLocks noChangeArrowheads="1"/>
          </p:cNvSpPr>
          <p:nvPr/>
        </p:nvSpPr>
        <p:spPr bwMode="auto">
          <a:xfrm>
            <a:off x="2001936" y="4490127"/>
            <a:ext cx="2570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latin typeface="DIN Pro" panose="020B0504020101020102" pitchFamily="34" charset="0"/>
              </a:rPr>
              <a:t>each a linear combination</a:t>
            </a:r>
          </a:p>
          <a:p>
            <a:pPr algn="r"/>
            <a:r>
              <a:rPr lang="en-US" sz="1600" dirty="0">
                <a:latin typeface="DIN Pro" panose="020B0504020101020102" pitchFamily="34" charset="0"/>
              </a:rPr>
              <a:t>of </a:t>
            </a:r>
            <a:r>
              <a:rPr lang="en-US" sz="1600" i="1" dirty="0" err="1">
                <a:latin typeface="DIN Pro" panose="020B0504020101020102" pitchFamily="34" charset="0"/>
              </a:rPr>
              <a:t>C</a:t>
            </a:r>
            <a:r>
              <a:rPr lang="en-US" sz="1600" baseline="-25000" dirty="0" err="1">
                <a:latin typeface="DIN Pro" panose="020B0504020101020102" pitchFamily="34" charset="0"/>
              </a:rPr>
              <a:t>n</a:t>
            </a:r>
            <a:r>
              <a:rPr lang="en-US" sz="1600" dirty="0">
                <a:latin typeface="DIN Pro" panose="020B0504020101020102" pitchFamily="34" charset="0"/>
              </a:rPr>
              <a:t>, 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≥</a:t>
            </a:r>
            <a:r>
              <a:rPr lang="en-US" sz="1600" dirty="0">
                <a:latin typeface="DIN Pro" panose="020B0504020101020102" pitchFamily="34" charset="0"/>
              </a:rPr>
              <a:t> 0</a:t>
            </a:r>
            <a:endParaRPr lang="en-US" sz="1600" dirty="0">
              <a:solidFill>
                <a:srgbClr val="CC0000"/>
              </a:solidFill>
              <a:latin typeface="DIN Pro" panose="020B0504020101020102" pitchFamily="34" charset="0"/>
            </a:endParaRPr>
          </a:p>
        </p:txBody>
      </p:sp>
      <p:sp>
        <p:nvSpPr>
          <p:cNvPr id="817191" name="Text Box 39"/>
          <p:cNvSpPr txBox="1">
            <a:spLocks noChangeArrowheads="1"/>
          </p:cNvSpPr>
          <p:nvPr/>
        </p:nvSpPr>
        <p:spPr bwMode="auto">
          <a:xfrm>
            <a:off x="6429375" y="484188"/>
            <a:ext cx="2644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12" action="ppaction://hlinksldjump"/>
              </a:rPr>
              <a:t>Chebyshev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12" action="ppaction://hlinksldjump"/>
              </a:rPr>
              <a:t> polynomials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817192" name="Text Box 40"/>
          <p:cNvSpPr txBox="1">
            <a:spLocks noChangeArrowheads="1"/>
          </p:cNvSpPr>
          <p:nvPr/>
        </p:nvSpPr>
        <p:spPr bwMode="auto">
          <a:xfrm>
            <a:off x="6709525" y="6115631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C-transform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58" y="1948799"/>
            <a:ext cx="3551890" cy="28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07" y="1423254"/>
            <a:ext cx="1940368" cy="28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62" y="1411202"/>
            <a:ext cx="1826735" cy="311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15" y="3035315"/>
            <a:ext cx="1981689" cy="28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0" y="3051957"/>
            <a:ext cx="1830178" cy="28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6" y="4124357"/>
            <a:ext cx="411480" cy="216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1" y="4138317"/>
            <a:ext cx="260604" cy="219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03" y="4138317"/>
            <a:ext cx="252984" cy="2164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5" y="4138317"/>
            <a:ext cx="259080" cy="216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6159583"/>
            <a:ext cx="4040856" cy="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817170" grpId="0" animBg="1"/>
      <p:bldP spid="817171" grpId="0" animBg="1"/>
      <p:bldP spid="817172" grpId="0" animBg="1"/>
      <p:bldP spid="817180" grpId="0" animBg="1"/>
      <p:bldP spid="817186" grpId="0"/>
      <p:bldP spid="817190" grpId="0"/>
      <p:bldP spid="817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Signal Extension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 space model: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Simplest </a:t>
            </a:r>
            <a:r>
              <a:rPr lang="en-US" dirty="0"/>
              <a:t>signal extension: </a:t>
            </a:r>
            <a:r>
              <a:rPr lang="en-US" i="1" dirty="0" smtClean="0">
                <a:solidFill>
                  <a:schemeClr val="accent3"/>
                </a:solidFill>
              </a:rPr>
              <a:t>monomial</a:t>
            </a:r>
            <a:endParaRPr lang="en-US" i="1" dirty="0">
              <a:solidFill>
                <a:schemeClr val="accent3"/>
              </a:solidFill>
            </a:endParaRPr>
          </a:p>
          <a:p>
            <a:r>
              <a:rPr lang="en-US" dirty="0"/>
              <a:t>Monomial if and only if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17</a:t>
            </a:fld>
            <a:endParaRPr lang="en-US"/>
          </a:p>
        </p:txBody>
      </p:sp>
      <p:sp>
        <p:nvSpPr>
          <p:cNvPr id="818204" name="Text Box 28"/>
          <p:cNvSpPr txBox="1">
            <a:spLocks noChangeArrowheads="1"/>
          </p:cNvSpPr>
          <p:nvPr/>
        </p:nvSpPr>
        <p:spPr bwMode="auto">
          <a:xfrm>
            <a:off x="6429375" y="484188"/>
            <a:ext cx="26445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11" action="ppaction://hlinksldjump"/>
              </a:rPr>
              <a:t>Chebyshev</a:t>
            </a: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11" action="ppaction://hlinksldjump"/>
              </a:rPr>
              <a:t> polynomials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05" y="1444593"/>
            <a:ext cx="2429334" cy="340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67" y="1461235"/>
            <a:ext cx="2264049" cy="3408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22" y="2008450"/>
            <a:ext cx="4040856" cy="34089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flipH="1">
            <a:off x="1280196" y="2788927"/>
            <a:ext cx="3315922" cy="128016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584017" y="2788927"/>
            <a:ext cx="3315922" cy="128016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155056" y="3254059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4877368" y="325088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5582218" y="324612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6274368" y="3247709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663439" y="3794770"/>
            <a:ext cx="2665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linearly independent</a:t>
            </a:r>
            <a:endParaRPr lang="en-US" sz="1600" i="1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2276050" y="3794770"/>
            <a:ext cx="2295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latin typeface="DIN Pro" panose="020B0504020101020102" pitchFamily="34" charset="0"/>
              </a:rPr>
              <a:t>left </a:t>
            </a:r>
            <a:r>
              <a:rPr lang="en-US" sz="16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signal extension </a:t>
            </a:r>
          </a:p>
          <a:p>
            <a:pPr algn="r"/>
            <a:r>
              <a:rPr lang="en-US" sz="1600" dirty="0" smtClean="0">
                <a:latin typeface="DIN Pro" panose="020B0504020101020102" pitchFamily="34" charset="0"/>
              </a:rPr>
              <a:t>depends on choice of C</a:t>
            </a:r>
            <a:endParaRPr lang="en-US" sz="1600" dirty="0">
              <a:solidFill>
                <a:srgbClr val="CC0000"/>
              </a:solidFill>
              <a:latin typeface="DIN Pro" panose="020B0504020101020102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6" y="3429000"/>
            <a:ext cx="411480" cy="2164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1" y="3442960"/>
            <a:ext cx="260604" cy="2194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03" y="3442960"/>
            <a:ext cx="252984" cy="2164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5" y="3442960"/>
            <a:ext cx="259080" cy="216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72" y="5204871"/>
            <a:ext cx="1217676" cy="217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26" y="5735879"/>
            <a:ext cx="184556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6593" y="1384300"/>
            <a:ext cx="7896225" cy="4972050"/>
          </a:xfrm>
        </p:spPr>
        <p:txBody>
          <a:bodyPr/>
          <a:lstStyle/>
          <a:p>
            <a:r>
              <a:rPr lang="en-US" dirty="0"/>
              <a:t>Infinite discrete time (z-transform)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Infinite discrete space (C-transform, </a:t>
            </a:r>
            <a:r>
              <a:rPr lang="en-US" dirty="0" smtClean="0"/>
              <a:t>C = T, U, V, W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18</a:t>
            </a:fld>
            <a:endParaRPr lang="en-US"/>
          </a:p>
        </p:txBody>
      </p:sp>
      <p:sp>
        <p:nvSpPr>
          <p:cNvPr id="819204" name="Oval 4"/>
          <p:cNvSpPr>
            <a:spLocks noChangeArrowheads="1"/>
          </p:cNvSpPr>
          <p:nvPr/>
        </p:nvSpPr>
        <p:spPr bwMode="auto">
          <a:xfrm>
            <a:off x="2168821" y="224283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05" name="Oval 5"/>
          <p:cNvSpPr>
            <a:spLocks noChangeArrowheads="1"/>
          </p:cNvSpPr>
          <p:nvPr/>
        </p:nvSpPr>
        <p:spPr bwMode="auto">
          <a:xfrm>
            <a:off x="2870496" y="224283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06" name="Oval 6"/>
          <p:cNvSpPr>
            <a:spLocks noChangeArrowheads="1"/>
          </p:cNvSpPr>
          <p:nvPr/>
        </p:nvSpPr>
        <p:spPr bwMode="auto">
          <a:xfrm>
            <a:off x="3573758" y="224283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07" name="Oval 7"/>
          <p:cNvSpPr>
            <a:spLocks noChangeArrowheads="1"/>
          </p:cNvSpPr>
          <p:nvPr/>
        </p:nvSpPr>
        <p:spPr bwMode="auto">
          <a:xfrm>
            <a:off x="4277021" y="224124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08" name="Oval 8"/>
          <p:cNvSpPr>
            <a:spLocks noChangeArrowheads="1"/>
          </p:cNvSpPr>
          <p:nvPr/>
        </p:nvSpPr>
        <p:spPr bwMode="auto">
          <a:xfrm>
            <a:off x="4980283" y="224124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09" name="Oval 9"/>
          <p:cNvSpPr>
            <a:spLocks noChangeArrowheads="1"/>
          </p:cNvSpPr>
          <p:nvPr/>
        </p:nvSpPr>
        <p:spPr bwMode="auto">
          <a:xfrm>
            <a:off x="5683546" y="224124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2" name="Line 12"/>
          <p:cNvSpPr>
            <a:spLocks noChangeShapeType="1"/>
          </p:cNvSpPr>
          <p:nvPr/>
        </p:nvSpPr>
        <p:spPr bwMode="auto">
          <a:xfrm>
            <a:off x="2330746" y="228728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3" name="Line 13"/>
          <p:cNvSpPr>
            <a:spLocks noChangeShapeType="1"/>
          </p:cNvSpPr>
          <p:nvPr/>
        </p:nvSpPr>
        <p:spPr bwMode="auto">
          <a:xfrm>
            <a:off x="3027658" y="2285695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4" name="Line 14"/>
          <p:cNvSpPr>
            <a:spLocks noChangeShapeType="1"/>
          </p:cNvSpPr>
          <p:nvPr/>
        </p:nvSpPr>
        <p:spPr bwMode="auto">
          <a:xfrm>
            <a:off x="3730921" y="228728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5" name="Line 15"/>
          <p:cNvSpPr>
            <a:spLocks noChangeShapeType="1"/>
          </p:cNvSpPr>
          <p:nvPr/>
        </p:nvSpPr>
        <p:spPr bwMode="auto">
          <a:xfrm>
            <a:off x="4442121" y="2285695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6" name="Line 16"/>
          <p:cNvSpPr>
            <a:spLocks noChangeShapeType="1"/>
          </p:cNvSpPr>
          <p:nvPr/>
        </p:nvSpPr>
        <p:spPr bwMode="auto">
          <a:xfrm>
            <a:off x="5145383" y="2285695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7" name="Oval 17"/>
          <p:cNvSpPr>
            <a:spLocks noChangeArrowheads="1"/>
          </p:cNvSpPr>
          <p:nvPr/>
        </p:nvSpPr>
        <p:spPr bwMode="auto">
          <a:xfrm>
            <a:off x="2179638" y="502729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8" name="Oval 18"/>
          <p:cNvSpPr>
            <a:spLocks noChangeArrowheads="1"/>
          </p:cNvSpPr>
          <p:nvPr/>
        </p:nvSpPr>
        <p:spPr bwMode="auto">
          <a:xfrm>
            <a:off x="2881313" y="502729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19" name="Oval 19"/>
          <p:cNvSpPr>
            <a:spLocks noChangeArrowheads="1"/>
          </p:cNvSpPr>
          <p:nvPr/>
        </p:nvSpPr>
        <p:spPr bwMode="auto">
          <a:xfrm>
            <a:off x="3584575" y="502729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0" name="Oval 20"/>
          <p:cNvSpPr>
            <a:spLocks noChangeArrowheads="1"/>
          </p:cNvSpPr>
          <p:nvPr/>
        </p:nvSpPr>
        <p:spPr bwMode="auto">
          <a:xfrm>
            <a:off x="4287838" y="502570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1" name="Oval 21"/>
          <p:cNvSpPr>
            <a:spLocks noChangeArrowheads="1"/>
          </p:cNvSpPr>
          <p:nvPr/>
        </p:nvSpPr>
        <p:spPr bwMode="auto">
          <a:xfrm>
            <a:off x="4991100" y="502570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2" name="Oval 22"/>
          <p:cNvSpPr>
            <a:spLocks noChangeArrowheads="1"/>
          </p:cNvSpPr>
          <p:nvPr/>
        </p:nvSpPr>
        <p:spPr bwMode="auto">
          <a:xfrm>
            <a:off x="5694363" y="502570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4" name="Line 24"/>
          <p:cNvSpPr>
            <a:spLocks noChangeShapeType="1"/>
          </p:cNvSpPr>
          <p:nvPr/>
        </p:nvSpPr>
        <p:spPr bwMode="auto">
          <a:xfrm>
            <a:off x="2341563" y="507174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5" name="Line 25"/>
          <p:cNvSpPr>
            <a:spLocks noChangeShapeType="1"/>
          </p:cNvSpPr>
          <p:nvPr/>
        </p:nvSpPr>
        <p:spPr bwMode="auto">
          <a:xfrm>
            <a:off x="3038475" y="5070154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6" name="Line 26"/>
          <p:cNvSpPr>
            <a:spLocks noChangeShapeType="1"/>
          </p:cNvSpPr>
          <p:nvPr/>
        </p:nvSpPr>
        <p:spPr bwMode="auto">
          <a:xfrm>
            <a:off x="3741738" y="507174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7" name="Line 27"/>
          <p:cNvSpPr>
            <a:spLocks noChangeShapeType="1"/>
          </p:cNvSpPr>
          <p:nvPr/>
        </p:nvSpPr>
        <p:spPr bwMode="auto">
          <a:xfrm>
            <a:off x="4452938" y="507015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8" name="Line 28"/>
          <p:cNvSpPr>
            <a:spLocks noChangeShapeType="1"/>
          </p:cNvSpPr>
          <p:nvPr/>
        </p:nvSpPr>
        <p:spPr bwMode="auto">
          <a:xfrm>
            <a:off x="5156200" y="5070154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29" name="Freeform 29"/>
          <p:cNvSpPr>
            <a:spLocks/>
          </p:cNvSpPr>
          <p:nvPr/>
        </p:nvSpPr>
        <p:spPr bwMode="auto">
          <a:xfrm>
            <a:off x="1962150" y="4876479"/>
            <a:ext cx="211138" cy="350838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0" name="Oval 30"/>
          <p:cNvSpPr>
            <a:spLocks noChangeArrowheads="1"/>
          </p:cNvSpPr>
          <p:nvPr/>
        </p:nvSpPr>
        <p:spPr bwMode="auto">
          <a:xfrm>
            <a:off x="2174875" y="56051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1" name="Oval 31"/>
          <p:cNvSpPr>
            <a:spLocks noChangeArrowheads="1"/>
          </p:cNvSpPr>
          <p:nvPr/>
        </p:nvSpPr>
        <p:spPr bwMode="auto">
          <a:xfrm>
            <a:off x="2876550" y="56051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2" name="Oval 32"/>
          <p:cNvSpPr>
            <a:spLocks noChangeArrowheads="1"/>
          </p:cNvSpPr>
          <p:nvPr/>
        </p:nvSpPr>
        <p:spPr bwMode="auto">
          <a:xfrm>
            <a:off x="3579813" y="56051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3" name="Oval 33"/>
          <p:cNvSpPr>
            <a:spLocks noChangeArrowheads="1"/>
          </p:cNvSpPr>
          <p:nvPr/>
        </p:nvSpPr>
        <p:spPr bwMode="auto">
          <a:xfrm>
            <a:off x="4283075" y="56035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4" name="Oval 34"/>
          <p:cNvSpPr>
            <a:spLocks noChangeArrowheads="1"/>
          </p:cNvSpPr>
          <p:nvPr/>
        </p:nvSpPr>
        <p:spPr bwMode="auto">
          <a:xfrm>
            <a:off x="4986338" y="56035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5" name="Oval 35"/>
          <p:cNvSpPr>
            <a:spLocks noChangeArrowheads="1"/>
          </p:cNvSpPr>
          <p:nvPr/>
        </p:nvSpPr>
        <p:spPr bwMode="auto">
          <a:xfrm>
            <a:off x="5689600" y="56035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7" name="Line 37"/>
          <p:cNvSpPr>
            <a:spLocks noChangeShapeType="1"/>
          </p:cNvSpPr>
          <p:nvPr/>
        </p:nvSpPr>
        <p:spPr bwMode="auto">
          <a:xfrm>
            <a:off x="2336800" y="5649592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8" name="Line 38"/>
          <p:cNvSpPr>
            <a:spLocks noChangeShapeType="1"/>
          </p:cNvSpPr>
          <p:nvPr/>
        </p:nvSpPr>
        <p:spPr bwMode="auto">
          <a:xfrm>
            <a:off x="3033713" y="56480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39" name="Line 39"/>
          <p:cNvSpPr>
            <a:spLocks noChangeShapeType="1"/>
          </p:cNvSpPr>
          <p:nvPr/>
        </p:nvSpPr>
        <p:spPr bwMode="auto">
          <a:xfrm>
            <a:off x="3736975" y="5649592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0" name="Line 40"/>
          <p:cNvSpPr>
            <a:spLocks noChangeShapeType="1"/>
          </p:cNvSpPr>
          <p:nvPr/>
        </p:nvSpPr>
        <p:spPr bwMode="auto">
          <a:xfrm>
            <a:off x="4448175" y="5648004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1" name="Line 41"/>
          <p:cNvSpPr>
            <a:spLocks noChangeShapeType="1"/>
          </p:cNvSpPr>
          <p:nvPr/>
        </p:nvSpPr>
        <p:spPr bwMode="auto">
          <a:xfrm>
            <a:off x="5151438" y="56480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2" name="Freeform 42"/>
          <p:cNvSpPr>
            <a:spLocks/>
          </p:cNvSpPr>
          <p:nvPr/>
        </p:nvSpPr>
        <p:spPr bwMode="auto">
          <a:xfrm>
            <a:off x="1957388" y="5454329"/>
            <a:ext cx="211137" cy="350838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3" name="Text Box 43"/>
          <p:cNvSpPr txBox="1">
            <a:spLocks noChangeArrowheads="1"/>
          </p:cNvSpPr>
          <p:nvPr/>
        </p:nvSpPr>
        <p:spPr bwMode="auto">
          <a:xfrm>
            <a:off x="1611052" y="5454329"/>
            <a:ext cx="3850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-1</a:t>
            </a:r>
          </a:p>
        </p:txBody>
      </p:sp>
      <p:sp>
        <p:nvSpPr>
          <p:cNvPr id="819244" name="Oval 44"/>
          <p:cNvSpPr>
            <a:spLocks noChangeArrowheads="1"/>
          </p:cNvSpPr>
          <p:nvPr/>
        </p:nvSpPr>
        <p:spPr bwMode="auto">
          <a:xfrm>
            <a:off x="2173288" y="44732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5" name="Oval 45"/>
          <p:cNvSpPr>
            <a:spLocks noChangeArrowheads="1"/>
          </p:cNvSpPr>
          <p:nvPr/>
        </p:nvSpPr>
        <p:spPr bwMode="auto">
          <a:xfrm>
            <a:off x="2874963" y="44732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6" name="Oval 46"/>
          <p:cNvSpPr>
            <a:spLocks noChangeArrowheads="1"/>
          </p:cNvSpPr>
          <p:nvPr/>
        </p:nvSpPr>
        <p:spPr bwMode="auto">
          <a:xfrm>
            <a:off x="3578225" y="44732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7" name="Oval 47"/>
          <p:cNvSpPr>
            <a:spLocks noChangeArrowheads="1"/>
          </p:cNvSpPr>
          <p:nvPr/>
        </p:nvSpPr>
        <p:spPr bwMode="auto">
          <a:xfrm>
            <a:off x="4281488" y="44716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8" name="Oval 48"/>
          <p:cNvSpPr>
            <a:spLocks noChangeArrowheads="1"/>
          </p:cNvSpPr>
          <p:nvPr/>
        </p:nvSpPr>
        <p:spPr bwMode="auto">
          <a:xfrm>
            <a:off x="4984750" y="44716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49" name="Oval 49"/>
          <p:cNvSpPr>
            <a:spLocks noChangeArrowheads="1"/>
          </p:cNvSpPr>
          <p:nvPr/>
        </p:nvSpPr>
        <p:spPr bwMode="auto">
          <a:xfrm>
            <a:off x="5688013" y="44716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1" name="Line 51"/>
          <p:cNvSpPr>
            <a:spLocks noChangeShapeType="1"/>
          </p:cNvSpPr>
          <p:nvPr/>
        </p:nvSpPr>
        <p:spPr bwMode="auto">
          <a:xfrm>
            <a:off x="2335213" y="45177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2" name="Line 52"/>
          <p:cNvSpPr>
            <a:spLocks noChangeShapeType="1"/>
          </p:cNvSpPr>
          <p:nvPr/>
        </p:nvSpPr>
        <p:spPr bwMode="auto">
          <a:xfrm>
            <a:off x="3032125" y="4516117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3" name="Line 53"/>
          <p:cNvSpPr>
            <a:spLocks noChangeShapeType="1"/>
          </p:cNvSpPr>
          <p:nvPr/>
        </p:nvSpPr>
        <p:spPr bwMode="auto">
          <a:xfrm>
            <a:off x="3735388" y="45177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4" name="Line 54"/>
          <p:cNvSpPr>
            <a:spLocks noChangeShapeType="1"/>
          </p:cNvSpPr>
          <p:nvPr/>
        </p:nvSpPr>
        <p:spPr bwMode="auto">
          <a:xfrm>
            <a:off x="4446588" y="4516117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5" name="Line 55"/>
          <p:cNvSpPr>
            <a:spLocks noChangeShapeType="1"/>
          </p:cNvSpPr>
          <p:nvPr/>
        </p:nvSpPr>
        <p:spPr bwMode="auto">
          <a:xfrm>
            <a:off x="5149850" y="4516117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7" name="Oval 57"/>
          <p:cNvSpPr>
            <a:spLocks noChangeArrowheads="1"/>
          </p:cNvSpPr>
          <p:nvPr/>
        </p:nvSpPr>
        <p:spPr bwMode="auto">
          <a:xfrm>
            <a:off x="2166938" y="39271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8" name="Oval 58"/>
          <p:cNvSpPr>
            <a:spLocks noChangeArrowheads="1"/>
          </p:cNvSpPr>
          <p:nvPr/>
        </p:nvSpPr>
        <p:spPr bwMode="auto">
          <a:xfrm>
            <a:off x="2868613" y="39271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59" name="Oval 59"/>
          <p:cNvSpPr>
            <a:spLocks noChangeArrowheads="1"/>
          </p:cNvSpPr>
          <p:nvPr/>
        </p:nvSpPr>
        <p:spPr bwMode="auto">
          <a:xfrm>
            <a:off x="3571875" y="39271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0" name="Oval 60"/>
          <p:cNvSpPr>
            <a:spLocks noChangeArrowheads="1"/>
          </p:cNvSpPr>
          <p:nvPr/>
        </p:nvSpPr>
        <p:spPr bwMode="auto">
          <a:xfrm>
            <a:off x="4275138" y="39255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1" name="Oval 61"/>
          <p:cNvSpPr>
            <a:spLocks noChangeArrowheads="1"/>
          </p:cNvSpPr>
          <p:nvPr/>
        </p:nvSpPr>
        <p:spPr bwMode="auto">
          <a:xfrm>
            <a:off x="4978400" y="39255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2" name="Oval 62"/>
          <p:cNvSpPr>
            <a:spLocks noChangeArrowheads="1"/>
          </p:cNvSpPr>
          <p:nvPr/>
        </p:nvSpPr>
        <p:spPr bwMode="auto">
          <a:xfrm>
            <a:off x="5681663" y="392556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4" name="Line 64"/>
          <p:cNvSpPr>
            <a:spLocks noChangeShapeType="1"/>
          </p:cNvSpPr>
          <p:nvPr/>
        </p:nvSpPr>
        <p:spPr bwMode="auto">
          <a:xfrm>
            <a:off x="2328863" y="39716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5" name="Line 65"/>
          <p:cNvSpPr>
            <a:spLocks noChangeShapeType="1"/>
          </p:cNvSpPr>
          <p:nvPr/>
        </p:nvSpPr>
        <p:spPr bwMode="auto">
          <a:xfrm>
            <a:off x="3025775" y="3970017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6" name="Line 66"/>
          <p:cNvSpPr>
            <a:spLocks noChangeShapeType="1"/>
          </p:cNvSpPr>
          <p:nvPr/>
        </p:nvSpPr>
        <p:spPr bwMode="auto">
          <a:xfrm>
            <a:off x="3729038" y="3971604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7" name="Line 67"/>
          <p:cNvSpPr>
            <a:spLocks noChangeShapeType="1"/>
          </p:cNvSpPr>
          <p:nvPr/>
        </p:nvSpPr>
        <p:spPr bwMode="auto">
          <a:xfrm>
            <a:off x="4440238" y="3970017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8" name="Line 68"/>
          <p:cNvSpPr>
            <a:spLocks noChangeShapeType="1"/>
          </p:cNvSpPr>
          <p:nvPr/>
        </p:nvSpPr>
        <p:spPr bwMode="auto">
          <a:xfrm>
            <a:off x="5143500" y="3970017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69" name="Freeform 69"/>
          <p:cNvSpPr>
            <a:spLocks/>
          </p:cNvSpPr>
          <p:nvPr/>
        </p:nvSpPr>
        <p:spPr bwMode="auto">
          <a:xfrm>
            <a:off x="2290763" y="3703317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70" name="Line 70"/>
          <p:cNvSpPr>
            <a:spLocks noChangeShapeType="1"/>
          </p:cNvSpPr>
          <p:nvPr/>
        </p:nvSpPr>
        <p:spPr bwMode="auto">
          <a:xfrm>
            <a:off x="1579563" y="3785867"/>
            <a:ext cx="0" cy="2149475"/>
          </a:xfrm>
          <a:prstGeom prst="line">
            <a:avLst/>
          </a:prstGeom>
          <a:noFill/>
          <a:ln w="63500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19271" name="Text Box 71"/>
          <p:cNvSpPr txBox="1">
            <a:spLocks noChangeArrowheads="1"/>
          </p:cNvSpPr>
          <p:nvPr/>
        </p:nvSpPr>
        <p:spPr bwMode="auto">
          <a:xfrm>
            <a:off x="731562" y="5930549"/>
            <a:ext cx="169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left boundary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5984674" y="2278428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1589413" y="2278428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5957545" y="3970017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5957545" y="4526913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957545" y="508380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957545" y="564070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59" y="3864861"/>
            <a:ext cx="1042416" cy="210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59" y="4418347"/>
            <a:ext cx="1531620" cy="211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59" y="4973357"/>
            <a:ext cx="1281684" cy="213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59" y="5529892"/>
            <a:ext cx="166116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7" grpId="0" animBg="1"/>
      <p:bldP spid="819218" grpId="0" animBg="1"/>
      <p:bldP spid="819219" grpId="0" animBg="1"/>
      <p:bldP spid="819220" grpId="0" animBg="1"/>
      <p:bldP spid="819221" grpId="0" animBg="1"/>
      <p:bldP spid="819222" grpId="0" animBg="1"/>
      <p:bldP spid="819224" grpId="0" animBg="1"/>
      <p:bldP spid="819225" grpId="0" animBg="1"/>
      <p:bldP spid="819226" grpId="0" animBg="1"/>
      <p:bldP spid="819227" grpId="0" animBg="1"/>
      <p:bldP spid="819228" grpId="0" animBg="1"/>
      <p:bldP spid="819229" grpId="0" animBg="1"/>
      <p:bldP spid="819230" grpId="0" animBg="1"/>
      <p:bldP spid="819231" grpId="0" animBg="1"/>
      <p:bldP spid="819232" grpId="0" animBg="1"/>
      <p:bldP spid="819233" grpId="0" animBg="1"/>
      <p:bldP spid="819234" grpId="0" animBg="1"/>
      <p:bldP spid="819235" grpId="0" animBg="1"/>
      <p:bldP spid="819237" grpId="0" animBg="1"/>
      <p:bldP spid="819238" grpId="0" animBg="1"/>
      <p:bldP spid="819239" grpId="0" animBg="1"/>
      <p:bldP spid="819240" grpId="0" animBg="1"/>
      <p:bldP spid="819241" grpId="0" animBg="1"/>
      <p:bldP spid="819242" grpId="0" animBg="1"/>
      <p:bldP spid="819243" grpId="0"/>
      <p:bldP spid="819244" grpId="0" animBg="1"/>
      <p:bldP spid="819245" grpId="0" animBg="1"/>
      <p:bldP spid="819246" grpId="0" animBg="1"/>
      <p:bldP spid="819247" grpId="0" animBg="1"/>
      <p:bldP spid="819248" grpId="0" animBg="1"/>
      <p:bldP spid="819249" grpId="0" animBg="1"/>
      <p:bldP spid="819251" grpId="0" animBg="1"/>
      <p:bldP spid="819252" grpId="0" animBg="1"/>
      <p:bldP spid="819253" grpId="0" animBg="1"/>
      <p:bldP spid="819254" grpId="0" animBg="1"/>
      <p:bldP spid="819255" grpId="0" animBg="1"/>
      <p:bldP spid="819257" grpId="0" animBg="1"/>
      <p:bldP spid="819258" grpId="0" animBg="1"/>
      <p:bldP spid="819259" grpId="0" animBg="1"/>
      <p:bldP spid="819260" grpId="0" animBg="1"/>
      <p:bldP spid="819261" grpId="0" animBg="1"/>
      <p:bldP spid="819262" grpId="0" animBg="1"/>
      <p:bldP spid="819264" grpId="0" animBg="1"/>
      <p:bldP spid="819265" grpId="0" animBg="1"/>
      <p:bldP spid="819266" grpId="0" animBg="1"/>
      <p:bldP spid="819267" grpId="0" animBg="1"/>
      <p:bldP spid="819268" grpId="0" animBg="1"/>
      <p:bldP spid="819269" grpId="0" animBg="1"/>
      <p:bldP spid="819270" grpId="0" animBg="1"/>
      <p:bldP spid="8192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algebraic structure underlying linear signal processing</a:t>
            </a:r>
          </a:p>
          <a:p>
            <a:r>
              <a:rPr lang="en-US" dirty="0"/>
              <a:t>From shift to signal model: Time and space</a:t>
            </a:r>
          </a:p>
          <a:p>
            <a:r>
              <a:rPr lang="en-US" i="1" dirty="0">
                <a:solidFill>
                  <a:schemeClr val="accent3"/>
                </a:solidFill>
              </a:rPr>
              <a:t>From infinite to finite signal models</a:t>
            </a:r>
          </a:p>
          <a:p>
            <a:r>
              <a:rPr lang="en-US" dirty="0"/>
              <a:t>Fast </a:t>
            </a:r>
            <a:r>
              <a:rPr lang="en-US" dirty="0" smtClean="0"/>
              <a:t>algorithms</a:t>
            </a:r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.pueschel.inf.ethz.ch\markusp\Windows\Desktop\andere_gefahr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8" y="685830"/>
            <a:ext cx="4900383" cy="42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2126" y="4983463"/>
            <a:ext cx="345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1927" y="6584951"/>
            <a:ext cx="521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i="1" dirty="0" smtClean="0">
                <a:solidFill>
                  <a:schemeClr val="bg1">
                    <a:lumMod val="65000"/>
                  </a:schemeClr>
                </a:solidFill>
                <a:latin typeface="DIN Pro" panose="020B0504020101020102" pitchFamily="34" charset="0"/>
              </a:rPr>
              <a:t>Picture: http</a:t>
            </a:r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  <a:latin typeface="DIN Pro" panose="020B0504020101020102" pitchFamily="34" charset="0"/>
              </a:rPr>
              <a:t>://www.christianch.ch/images/andere_gefahren.png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45952" y="1112838"/>
            <a:ext cx="5303462" cy="1127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Derivation: </a:t>
            </a:r>
            <a:r>
              <a:rPr lang="en-US" i="1" dirty="0">
                <a:solidFill>
                  <a:schemeClr val="accent3"/>
                </a:solidFill>
              </a:rPr>
              <a:t>Finite</a:t>
            </a:r>
            <a:r>
              <a:rPr lang="en-US" dirty="0"/>
              <a:t> Time Model</a:t>
            </a:r>
          </a:p>
        </p:txBody>
      </p:sp>
      <p:sp>
        <p:nvSpPr>
          <p:cNvPr id="831519" name="Rectangle 31"/>
          <p:cNvSpPr>
            <a:spLocks noGrp="1" noChangeArrowheads="1"/>
          </p:cNvSpPr>
          <p:nvPr>
            <p:ph idx="1"/>
          </p:nvPr>
        </p:nvSpPr>
        <p:spPr>
          <a:xfrm>
            <a:off x="382588" y="2323113"/>
            <a:ext cx="7896225" cy="4214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Solution: </a:t>
            </a:r>
            <a:r>
              <a:rPr lang="en-US" i="1" dirty="0">
                <a:solidFill>
                  <a:schemeClr val="accent3"/>
                </a:solidFill>
              </a:rPr>
              <a:t>Right boundary condition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Monomial </a:t>
            </a:r>
            <a:r>
              <a:rPr lang="en-US" i="1" dirty="0">
                <a:solidFill>
                  <a:schemeClr val="accent3"/>
                </a:solidFill>
              </a:rPr>
              <a:t>signal extension</a:t>
            </a:r>
            <a:r>
              <a:rPr lang="en-US" dirty="0"/>
              <a:t>:</a:t>
            </a:r>
            <a:br>
              <a:rPr lang="en-US" dirty="0"/>
            </a:br>
            <a:r>
              <a:rPr lang="en-US" sz="1800" b="0" i="1" dirty="0"/>
              <a:t>(a = 1: finite z-transform)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Visualization: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20</a:t>
            </a:fld>
            <a:endParaRPr lang="en-US"/>
          </a:p>
        </p:txBody>
      </p:sp>
      <p:sp>
        <p:nvSpPr>
          <p:cNvPr id="831493" name="Oval 5"/>
          <p:cNvSpPr>
            <a:spLocks noChangeArrowheads="1"/>
          </p:cNvSpPr>
          <p:nvPr/>
        </p:nvSpPr>
        <p:spPr bwMode="auto">
          <a:xfrm>
            <a:off x="2467952" y="162720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494" name="Oval 6"/>
          <p:cNvSpPr>
            <a:spLocks noChangeArrowheads="1"/>
          </p:cNvSpPr>
          <p:nvPr/>
        </p:nvSpPr>
        <p:spPr bwMode="auto">
          <a:xfrm>
            <a:off x="3190264" y="162402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495" name="Oval 7"/>
          <p:cNvSpPr>
            <a:spLocks noChangeArrowheads="1"/>
          </p:cNvSpPr>
          <p:nvPr/>
        </p:nvSpPr>
        <p:spPr bwMode="auto">
          <a:xfrm>
            <a:off x="3895114" y="161926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07" name="Oval 19"/>
          <p:cNvSpPr>
            <a:spLocks noChangeArrowheads="1"/>
          </p:cNvSpPr>
          <p:nvPr/>
        </p:nvSpPr>
        <p:spPr bwMode="auto">
          <a:xfrm>
            <a:off x="4887302" y="161450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08" name="Freeform 20"/>
          <p:cNvSpPr>
            <a:spLocks/>
          </p:cNvSpPr>
          <p:nvPr/>
        </p:nvSpPr>
        <p:spPr bwMode="auto">
          <a:xfrm>
            <a:off x="5000014" y="1424002"/>
            <a:ext cx="576263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12" name="Text Box 24"/>
          <p:cNvSpPr txBox="1">
            <a:spLocks noChangeArrowheads="1"/>
          </p:cNvSpPr>
          <p:nvPr/>
        </p:nvSpPr>
        <p:spPr bwMode="auto">
          <a:xfrm>
            <a:off x="5518469" y="1298811"/>
            <a:ext cx="4796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?</a:t>
            </a:r>
          </a:p>
        </p:txBody>
      </p:sp>
      <p:sp>
        <p:nvSpPr>
          <p:cNvPr id="831563" name="Oval 75"/>
          <p:cNvSpPr>
            <a:spLocks noChangeArrowheads="1"/>
          </p:cNvSpPr>
          <p:nvPr/>
        </p:nvSpPr>
        <p:spPr bwMode="auto">
          <a:xfrm>
            <a:off x="3200415" y="625869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64" name="Oval 76"/>
          <p:cNvSpPr>
            <a:spLocks noChangeArrowheads="1"/>
          </p:cNvSpPr>
          <p:nvPr/>
        </p:nvSpPr>
        <p:spPr bwMode="auto">
          <a:xfrm>
            <a:off x="3922727" y="625551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65" name="Oval 77"/>
          <p:cNvSpPr>
            <a:spLocks noChangeArrowheads="1"/>
          </p:cNvSpPr>
          <p:nvPr/>
        </p:nvSpPr>
        <p:spPr bwMode="auto">
          <a:xfrm>
            <a:off x="4627577" y="6250754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67" name="Oval 79"/>
          <p:cNvSpPr>
            <a:spLocks noChangeArrowheads="1"/>
          </p:cNvSpPr>
          <p:nvPr/>
        </p:nvSpPr>
        <p:spPr bwMode="auto">
          <a:xfrm>
            <a:off x="6353190" y="624599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68" name="Line 80"/>
          <p:cNvSpPr>
            <a:spLocks noChangeShapeType="1"/>
          </p:cNvSpPr>
          <p:nvPr/>
        </p:nvSpPr>
        <p:spPr bwMode="auto">
          <a:xfrm>
            <a:off x="3333765" y="6296792"/>
            <a:ext cx="536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69" name="Line 81"/>
          <p:cNvSpPr>
            <a:spLocks noChangeShapeType="1"/>
          </p:cNvSpPr>
          <p:nvPr/>
        </p:nvSpPr>
        <p:spPr bwMode="auto">
          <a:xfrm>
            <a:off x="4060840" y="6301554"/>
            <a:ext cx="512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82" name="Line 94"/>
          <p:cNvSpPr>
            <a:spLocks noChangeShapeType="1"/>
          </p:cNvSpPr>
          <p:nvPr/>
        </p:nvSpPr>
        <p:spPr bwMode="auto">
          <a:xfrm>
            <a:off x="2607652" y="1665302"/>
            <a:ext cx="536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83" name="Line 95"/>
          <p:cNvSpPr>
            <a:spLocks noChangeShapeType="1"/>
          </p:cNvSpPr>
          <p:nvPr/>
        </p:nvSpPr>
        <p:spPr bwMode="auto">
          <a:xfrm>
            <a:off x="3334727" y="1670065"/>
            <a:ext cx="512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89" name="Oval 101"/>
          <p:cNvSpPr>
            <a:spLocks noChangeArrowheads="1"/>
          </p:cNvSpPr>
          <p:nvPr/>
        </p:nvSpPr>
        <p:spPr bwMode="auto">
          <a:xfrm>
            <a:off x="5635640" y="625551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90" name="Line 102"/>
          <p:cNvSpPr>
            <a:spLocks noChangeShapeType="1"/>
          </p:cNvSpPr>
          <p:nvPr/>
        </p:nvSpPr>
        <p:spPr bwMode="auto">
          <a:xfrm>
            <a:off x="5773752" y="6301554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1592" name="Freeform 104"/>
          <p:cNvSpPr>
            <a:spLocks/>
          </p:cNvSpPr>
          <p:nvPr/>
        </p:nvSpPr>
        <p:spPr bwMode="auto">
          <a:xfrm flipH="1">
            <a:off x="3308365" y="5914204"/>
            <a:ext cx="3016250" cy="304800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13" y="1422407"/>
            <a:ext cx="187452" cy="1143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18" y="1424322"/>
            <a:ext cx="187452" cy="1143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4" y="1234464"/>
            <a:ext cx="187452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67" y="1840585"/>
            <a:ext cx="230124" cy="213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1839637"/>
            <a:ext cx="222504" cy="2118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02" y="1837075"/>
            <a:ext cx="228600" cy="213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18" y="1832657"/>
            <a:ext cx="505968" cy="2118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5" y="2983016"/>
            <a:ext cx="3083052" cy="2514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89" y="3409581"/>
            <a:ext cx="4352544" cy="2727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73" y="4050457"/>
            <a:ext cx="2724273" cy="3112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92" y="4875418"/>
            <a:ext cx="2494788" cy="252984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 bwMode="auto">
          <a:xfrm>
            <a:off x="4261030" y="166308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5004359" y="6303772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31488" name="Group 831487"/>
          <p:cNvGrpSpPr/>
          <p:nvPr/>
        </p:nvGrpSpPr>
        <p:grpSpPr>
          <a:xfrm>
            <a:off x="673060" y="3020728"/>
            <a:ext cx="3187590" cy="557285"/>
            <a:chOff x="673060" y="3020728"/>
            <a:chExt cx="3187590" cy="557285"/>
          </a:xfrm>
        </p:grpSpPr>
        <p:sp>
          <p:nvSpPr>
            <p:cNvPr id="831520" name="Oval 32"/>
            <p:cNvSpPr>
              <a:spLocks noChangeArrowheads="1"/>
            </p:cNvSpPr>
            <p:nvPr/>
          </p:nvSpPr>
          <p:spPr bwMode="auto">
            <a:xfrm>
              <a:off x="904885" y="3204950"/>
              <a:ext cx="88900" cy="889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21" name="Oval 33"/>
            <p:cNvSpPr>
              <a:spLocks noChangeArrowheads="1"/>
            </p:cNvSpPr>
            <p:nvPr/>
          </p:nvSpPr>
          <p:spPr bwMode="auto">
            <a:xfrm>
              <a:off x="1627198" y="3201775"/>
              <a:ext cx="88900" cy="889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22" name="Oval 34"/>
            <p:cNvSpPr>
              <a:spLocks noChangeArrowheads="1"/>
            </p:cNvSpPr>
            <p:nvPr/>
          </p:nvSpPr>
          <p:spPr bwMode="auto">
            <a:xfrm>
              <a:off x="2332048" y="3197013"/>
              <a:ext cx="88900" cy="889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27" name="Oval 39"/>
            <p:cNvSpPr>
              <a:spLocks noChangeArrowheads="1"/>
            </p:cNvSpPr>
            <p:nvPr/>
          </p:nvSpPr>
          <p:spPr bwMode="auto">
            <a:xfrm>
              <a:off x="3324235" y="3192250"/>
              <a:ext cx="88900" cy="889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33" name="Freeform 45"/>
            <p:cNvSpPr>
              <a:spLocks/>
            </p:cNvSpPr>
            <p:nvPr/>
          </p:nvSpPr>
          <p:spPr bwMode="auto">
            <a:xfrm>
              <a:off x="3368685" y="3130338"/>
              <a:ext cx="257175" cy="395287"/>
            </a:xfrm>
            <a:custGeom>
              <a:avLst/>
              <a:gdLst>
                <a:gd name="T0" fmla="*/ 42 w 162"/>
                <a:gd name="T1" fmla="*/ 39 h 249"/>
                <a:gd name="T2" fmla="*/ 141 w 162"/>
                <a:gd name="T3" fmla="*/ 29 h 249"/>
                <a:gd name="T4" fmla="*/ 146 w 162"/>
                <a:gd name="T5" fmla="*/ 216 h 249"/>
                <a:gd name="T6" fmla="*/ 42 w 162"/>
                <a:gd name="T7" fmla="*/ 226 h 249"/>
                <a:gd name="T8" fmla="*/ 0 w 162"/>
                <a:gd name="T9" fmla="*/ 13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49">
                  <a:moveTo>
                    <a:pt x="42" y="39"/>
                  </a:moveTo>
                  <a:cubicBezTo>
                    <a:pt x="83" y="19"/>
                    <a:pt x="124" y="0"/>
                    <a:pt x="141" y="29"/>
                  </a:cubicBezTo>
                  <a:cubicBezTo>
                    <a:pt x="158" y="58"/>
                    <a:pt x="162" y="183"/>
                    <a:pt x="146" y="216"/>
                  </a:cubicBezTo>
                  <a:cubicBezTo>
                    <a:pt x="130" y="249"/>
                    <a:pt x="66" y="240"/>
                    <a:pt x="42" y="226"/>
                  </a:cubicBezTo>
                  <a:cubicBezTo>
                    <a:pt x="18" y="212"/>
                    <a:pt x="9" y="172"/>
                    <a:pt x="0" y="133"/>
                  </a:cubicBez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39" name="Freeform 51"/>
            <p:cNvSpPr>
              <a:spLocks/>
            </p:cNvSpPr>
            <p:nvPr/>
          </p:nvSpPr>
          <p:spPr bwMode="auto">
            <a:xfrm>
              <a:off x="2381260" y="3322425"/>
              <a:ext cx="1160463" cy="255588"/>
            </a:xfrm>
            <a:custGeom>
              <a:avLst/>
              <a:gdLst>
                <a:gd name="T0" fmla="*/ 731 w 731"/>
                <a:gd name="T1" fmla="*/ 88 h 119"/>
                <a:gd name="T2" fmla="*/ 124 w 731"/>
                <a:gd name="T3" fmla="*/ 104 h 119"/>
                <a:gd name="T4" fmla="*/ 0 w 731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1" h="119">
                  <a:moveTo>
                    <a:pt x="731" y="88"/>
                  </a:moveTo>
                  <a:cubicBezTo>
                    <a:pt x="488" y="103"/>
                    <a:pt x="246" y="119"/>
                    <a:pt x="124" y="104"/>
                  </a:cubicBezTo>
                  <a:cubicBezTo>
                    <a:pt x="2" y="89"/>
                    <a:pt x="1" y="4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40" name="Freeform 52"/>
            <p:cNvSpPr>
              <a:spLocks/>
            </p:cNvSpPr>
            <p:nvPr/>
          </p:nvSpPr>
          <p:spPr bwMode="auto">
            <a:xfrm>
              <a:off x="1660535" y="3341475"/>
              <a:ext cx="1033463" cy="233363"/>
            </a:xfrm>
            <a:custGeom>
              <a:avLst/>
              <a:gdLst>
                <a:gd name="T0" fmla="*/ 651 w 651"/>
                <a:gd name="T1" fmla="*/ 135 h 147"/>
                <a:gd name="T2" fmla="*/ 106 w 651"/>
                <a:gd name="T3" fmla="*/ 124 h 147"/>
                <a:gd name="T4" fmla="*/ 13 w 651"/>
                <a:gd name="T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1" h="147">
                  <a:moveTo>
                    <a:pt x="651" y="135"/>
                  </a:moveTo>
                  <a:cubicBezTo>
                    <a:pt x="431" y="141"/>
                    <a:pt x="212" y="147"/>
                    <a:pt x="106" y="124"/>
                  </a:cubicBezTo>
                  <a:cubicBezTo>
                    <a:pt x="0" y="101"/>
                    <a:pt x="6" y="50"/>
                    <a:pt x="13" y="0"/>
                  </a:cubicBez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41" name="Freeform 53"/>
            <p:cNvSpPr>
              <a:spLocks/>
            </p:cNvSpPr>
            <p:nvPr/>
          </p:nvSpPr>
          <p:spPr bwMode="auto">
            <a:xfrm>
              <a:off x="935048" y="3341475"/>
              <a:ext cx="1123950" cy="225425"/>
            </a:xfrm>
            <a:custGeom>
              <a:avLst/>
              <a:gdLst>
                <a:gd name="T0" fmla="*/ 708 w 708"/>
                <a:gd name="T1" fmla="*/ 140 h 142"/>
                <a:gd name="T2" fmla="*/ 117 w 708"/>
                <a:gd name="T3" fmla="*/ 119 h 142"/>
                <a:gd name="T4" fmla="*/ 8 w 708"/>
                <a:gd name="T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8" h="142">
                  <a:moveTo>
                    <a:pt x="708" y="140"/>
                  </a:moveTo>
                  <a:cubicBezTo>
                    <a:pt x="471" y="141"/>
                    <a:pt x="234" y="142"/>
                    <a:pt x="117" y="119"/>
                  </a:cubicBezTo>
                  <a:cubicBezTo>
                    <a:pt x="0" y="96"/>
                    <a:pt x="4" y="48"/>
                    <a:pt x="8" y="0"/>
                  </a:cubicBez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84" name="Line 96"/>
            <p:cNvSpPr>
              <a:spLocks noChangeShapeType="1"/>
            </p:cNvSpPr>
            <p:nvPr/>
          </p:nvSpPr>
          <p:spPr bwMode="auto">
            <a:xfrm>
              <a:off x="1047760" y="3250988"/>
              <a:ext cx="536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1585" name="Line 97"/>
            <p:cNvSpPr>
              <a:spLocks noChangeShapeType="1"/>
            </p:cNvSpPr>
            <p:nvPr/>
          </p:nvSpPr>
          <p:spPr bwMode="auto">
            <a:xfrm>
              <a:off x="1766898" y="3247813"/>
              <a:ext cx="5127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DIN Pro" panose="020B0504020101020102" pitchFamily="34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168" y="3026660"/>
              <a:ext cx="187452" cy="1143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073" y="3028575"/>
              <a:ext cx="187452" cy="1143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198" y="3020728"/>
              <a:ext cx="187452" cy="1143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60" y="3360440"/>
              <a:ext cx="196646" cy="1384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687" y="3360440"/>
              <a:ext cx="447300" cy="13709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653" y="3360441"/>
              <a:ext cx="189722" cy="13571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042" y="3360441"/>
              <a:ext cx="195261" cy="135713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90" y="5690559"/>
            <a:ext cx="117348" cy="114300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 bwMode="auto">
          <a:xfrm>
            <a:off x="2714273" y="3234498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81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08" grpId="0" animBg="1"/>
      <p:bldP spid="831512" grpId="0"/>
      <p:bldP spid="831563" grpId="0" animBg="1"/>
      <p:bldP spid="831564" grpId="0" animBg="1"/>
      <p:bldP spid="831565" grpId="0" animBg="1"/>
      <p:bldP spid="831567" grpId="0" animBg="1"/>
      <p:bldP spid="831568" grpId="0" animBg="1"/>
      <p:bldP spid="831569" grpId="0" animBg="1"/>
      <p:bldP spid="831589" grpId="0" animBg="1"/>
      <p:bldP spid="831590" grpId="0" animBg="1"/>
      <p:bldP spid="8315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786950" y="1323636"/>
            <a:ext cx="5303462" cy="1127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Derivation: </a:t>
            </a:r>
            <a:r>
              <a:rPr lang="en-US" i="1" dirty="0">
                <a:solidFill>
                  <a:schemeClr val="accent3"/>
                </a:solidFill>
              </a:rPr>
              <a:t>Finite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Space Model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</p:nvPr>
        </p:nvSpPr>
        <p:spPr>
          <a:xfrm>
            <a:off x="389361" y="3217948"/>
            <a:ext cx="8114515" cy="3411418"/>
          </a:xfrm>
        </p:spPr>
        <p:txBody>
          <a:bodyPr/>
          <a:lstStyle/>
          <a:p>
            <a:r>
              <a:rPr lang="en-US" dirty="0"/>
              <a:t>Monomial </a:t>
            </a:r>
            <a:r>
              <a:rPr lang="en-US" i="1" dirty="0">
                <a:solidFill>
                  <a:schemeClr val="accent3"/>
                </a:solidFill>
              </a:rPr>
              <a:t>signal extension</a:t>
            </a:r>
            <a:r>
              <a:rPr lang="en-US" dirty="0"/>
              <a:t>: For each  </a:t>
            </a:r>
            <a:br>
              <a:rPr lang="en-US" dirty="0"/>
            </a:br>
            <a:r>
              <a:rPr lang="en-US" dirty="0"/>
              <a:t>four cases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16 finite space models          16 DCTs/DSTs as Fourier transforms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21</a:t>
            </a:fld>
            <a:endParaRPr lang="en-US"/>
          </a:p>
        </p:txBody>
      </p:sp>
      <p:sp>
        <p:nvSpPr>
          <p:cNvPr id="832516" name="Oval 4"/>
          <p:cNvSpPr>
            <a:spLocks noChangeArrowheads="1"/>
          </p:cNvSpPr>
          <p:nvPr/>
        </p:nvSpPr>
        <p:spPr bwMode="auto">
          <a:xfrm>
            <a:off x="2686392" y="18468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17" name="Oval 5"/>
          <p:cNvSpPr>
            <a:spLocks noChangeArrowheads="1"/>
          </p:cNvSpPr>
          <p:nvPr/>
        </p:nvSpPr>
        <p:spPr bwMode="auto">
          <a:xfrm>
            <a:off x="3388067" y="18468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18" name="Oval 6"/>
          <p:cNvSpPr>
            <a:spLocks noChangeArrowheads="1"/>
          </p:cNvSpPr>
          <p:nvPr/>
        </p:nvSpPr>
        <p:spPr bwMode="auto">
          <a:xfrm>
            <a:off x="4091329" y="184688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21" name="Oval 9"/>
          <p:cNvSpPr>
            <a:spLocks noChangeArrowheads="1"/>
          </p:cNvSpPr>
          <p:nvPr/>
        </p:nvSpPr>
        <p:spPr bwMode="auto">
          <a:xfrm>
            <a:off x="5375617" y="183735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22" name="Line 10"/>
          <p:cNvSpPr>
            <a:spLocks noChangeShapeType="1"/>
          </p:cNvSpPr>
          <p:nvPr/>
        </p:nvSpPr>
        <p:spPr bwMode="auto">
          <a:xfrm>
            <a:off x="2848317" y="189133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23" name="Line 11"/>
          <p:cNvSpPr>
            <a:spLocks noChangeShapeType="1"/>
          </p:cNvSpPr>
          <p:nvPr/>
        </p:nvSpPr>
        <p:spPr bwMode="auto">
          <a:xfrm>
            <a:off x="3545229" y="1889745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27" name="Freeform 15"/>
          <p:cNvSpPr>
            <a:spLocks/>
          </p:cNvSpPr>
          <p:nvPr/>
        </p:nvSpPr>
        <p:spPr bwMode="auto">
          <a:xfrm>
            <a:off x="2468904" y="1696070"/>
            <a:ext cx="211138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38" name="Freeform 26"/>
          <p:cNvSpPr>
            <a:spLocks/>
          </p:cNvSpPr>
          <p:nvPr/>
        </p:nvSpPr>
        <p:spPr bwMode="auto">
          <a:xfrm>
            <a:off x="5496267" y="1624632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2539" name="Freeform 27"/>
          <p:cNvSpPr>
            <a:spLocks/>
          </p:cNvSpPr>
          <p:nvPr/>
        </p:nvSpPr>
        <p:spPr bwMode="auto">
          <a:xfrm flipH="1">
            <a:off x="4766017" y="1621457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832551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02" y="5815753"/>
            <a:ext cx="463819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072529" y="1506611"/>
            <a:ext cx="4796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?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557249" y="1888497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83" y="2142472"/>
            <a:ext cx="260604" cy="219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75" y="2142472"/>
            <a:ext cx="252984" cy="2164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7" y="2142472"/>
            <a:ext cx="259080" cy="216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69" y="2142472"/>
            <a:ext cx="536448" cy="2179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91" y="1433828"/>
            <a:ext cx="187452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29" y="2606049"/>
            <a:ext cx="1845564" cy="2529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7" y="3324368"/>
            <a:ext cx="1845564" cy="252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26" y="3857954"/>
            <a:ext cx="1754124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114" name="Picture 26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09675"/>
            <a:ext cx="542766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 Finite Space Models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idx="1"/>
          </p:nvPr>
        </p:nvSpPr>
        <p:spPr>
          <a:xfrm>
            <a:off x="365806" y="3690938"/>
            <a:ext cx="7896225" cy="2360612"/>
          </a:xfrm>
        </p:spPr>
        <p:txBody>
          <a:bodyPr/>
          <a:lstStyle/>
          <a:p>
            <a:r>
              <a:rPr lang="en-US" dirty="0"/>
              <a:t>Example: Signal model for DCT, type 2: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Visualization: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22</a:t>
            </a:fld>
            <a:endParaRPr lang="en-US"/>
          </a:p>
        </p:txBody>
      </p:sp>
      <p:sp>
        <p:nvSpPr>
          <p:cNvPr id="857093" name="Oval 5"/>
          <p:cNvSpPr>
            <a:spLocks noChangeArrowheads="1"/>
          </p:cNvSpPr>
          <p:nvPr/>
        </p:nvSpPr>
        <p:spPr bwMode="auto">
          <a:xfrm>
            <a:off x="3258837" y="5965156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4" name="Oval 6"/>
          <p:cNvSpPr>
            <a:spLocks noChangeArrowheads="1"/>
          </p:cNvSpPr>
          <p:nvPr/>
        </p:nvSpPr>
        <p:spPr bwMode="auto">
          <a:xfrm>
            <a:off x="3960512" y="5965156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5" name="Oval 7"/>
          <p:cNvSpPr>
            <a:spLocks noChangeArrowheads="1"/>
          </p:cNvSpPr>
          <p:nvPr/>
        </p:nvSpPr>
        <p:spPr bwMode="auto">
          <a:xfrm>
            <a:off x="4663774" y="5965156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6" name="Oval 8"/>
          <p:cNvSpPr>
            <a:spLocks noChangeArrowheads="1"/>
          </p:cNvSpPr>
          <p:nvPr/>
        </p:nvSpPr>
        <p:spPr bwMode="auto">
          <a:xfrm>
            <a:off x="6606874" y="5955631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7" name="Line 9"/>
          <p:cNvSpPr>
            <a:spLocks noChangeShapeType="1"/>
          </p:cNvSpPr>
          <p:nvPr/>
        </p:nvSpPr>
        <p:spPr bwMode="auto">
          <a:xfrm>
            <a:off x="3420762" y="6009606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8" name="Line 10"/>
          <p:cNvSpPr>
            <a:spLocks noChangeShapeType="1"/>
          </p:cNvSpPr>
          <p:nvPr/>
        </p:nvSpPr>
        <p:spPr bwMode="auto">
          <a:xfrm>
            <a:off x="4117674" y="6008019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099" name="Freeform 11"/>
          <p:cNvSpPr>
            <a:spLocks/>
          </p:cNvSpPr>
          <p:nvPr/>
        </p:nvSpPr>
        <p:spPr bwMode="auto">
          <a:xfrm>
            <a:off x="3017537" y="5814344"/>
            <a:ext cx="211137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04" name="Line 16"/>
          <p:cNvSpPr>
            <a:spLocks noChangeShapeType="1"/>
          </p:cNvSpPr>
          <p:nvPr/>
        </p:nvSpPr>
        <p:spPr bwMode="auto">
          <a:xfrm>
            <a:off x="6065537" y="5995319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05" name="Line 17"/>
          <p:cNvSpPr>
            <a:spLocks noChangeShapeType="1"/>
          </p:cNvSpPr>
          <p:nvPr/>
        </p:nvSpPr>
        <p:spPr bwMode="auto">
          <a:xfrm>
            <a:off x="4812999" y="6004844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06" name="Freeform 18"/>
          <p:cNvSpPr>
            <a:spLocks/>
          </p:cNvSpPr>
          <p:nvPr/>
        </p:nvSpPr>
        <p:spPr bwMode="auto">
          <a:xfrm flipH="1">
            <a:off x="6729112" y="5795294"/>
            <a:ext cx="211137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11" name="Oval 23"/>
          <p:cNvSpPr>
            <a:spLocks noChangeArrowheads="1"/>
          </p:cNvSpPr>
          <p:nvPr/>
        </p:nvSpPr>
        <p:spPr bwMode="auto">
          <a:xfrm>
            <a:off x="4197350" y="2378394"/>
            <a:ext cx="1206500" cy="5461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12" name="Oval 24"/>
          <p:cNvSpPr>
            <a:spLocks noChangeArrowheads="1"/>
          </p:cNvSpPr>
          <p:nvPr/>
        </p:nvSpPr>
        <p:spPr bwMode="auto">
          <a:xfrm>
            <a:off x="1789113" y="2392363"/>
            <a:ext cx="862012" cy="377825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7113" name="Oval 25"/>
          <p:cNvSpPr>
            <a:spLocks noChangeArrowheads="1"/>
          </p:cNvSpPr>
          <p:nvPr/>
        </p:nvSpPr>
        <p:spPr bwMode="auto">
          <a:xfrm>
            <a:off x="4305300" y="1225550"/>
            <a:ext cx="971550" cy="377825"/>
          </a:xfrm>
          <a:prstGeom prst="ellipse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31" y="6244209"/>
            <a:ext cx="225552" cy="21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23" y="6244209"/>
            <a:ext cx="217932" cy="211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5" y="6244209"/>
            <a:ext cx="224028" cy="211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80" y="6244209"/>
            <a:ext cx="501396" cy="21336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>
            <a:off x="5486390" y="600103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9" y="4251951"/>
            <a:ext cx="4313232" cy="326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1" y="4832944"/>
            <a:ext cx="4319363" cy="326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7" y="4490715"/>
            <a:ext cx="3019569" cy="3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nimBg="1"/>
      <p:bldP spid="857094" grpId="0" animBg="1"/>
      <p:bldP spid="857095" grpId="0" animBg="1"/>
      <p:bldP spid="857096" grpId="0" animBg="1"/>
      <p:bldP spid="857097" grpId="0" animBg="1"/>
      <p:bldP spid="857098" grpId="0" animBg="1"/>
      <p:bldP spid="857099" grpId="0" animBg="1"/>
      <p:bldP spid="857104" grpId="0" animBg="1"/>
      <p:bldP spid="857105" grpId="0" animBg="1"/>
      <p:bldP spid="857106" grpId="0" animBg="1"/>
      <p:bldP spid="857111" grpId="0" animBg="1"/>
      <p:bldP spid="857112" grpId="0" animBg="1"/>
      <p:bldP spid="8571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6" name="Rectangle 8"/>
          <p:cNvSpPr>
            <a:spLocks noChangeArrowheads="1"/>
          </p:cNvSpPr>
          <p:nvPr/>
        </p:nvSpPr>
        <p:spPr bwMode="auto">
          <a:xfrm>
            <a:off x="0" y="227013"/>
            <a:ext cx="430213" cy="6630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585" y="457200"/>
            <a:ext cx="3038495" cy="762000"/>
          </a:xfrm>
        </p:spPr>
        <p:txBody>
          <a:bodyPr/>
          <a:lstStyle/>
          <a:p>
            <a:r>
              <a:rPr lang="en-US" sz="2800"/>
              <a:t>1D Trigonometric Transforms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idx="1"/>
          </p:nvPr>
        </p:nvSpPr>
        <p:spPr>
          <a:xfrm>
            <a:off x="5970677" y="1574800"/>
            <a:ext cx="3101975" cy="4972050"/>
          </a:xfrm>
        </p:spPr>
        <p:txBody>
          <a:bodyPr/>
          <a:lstStyle/>
          <a:p>
            <a:r>
              <a:rPr lang="en-US" sz="1800" b="0" dirty="0"/>
              <a:t>Signal models for all existing (and some newly introduced) trigonometric transforms (~30</a:t>
            </a:r>
            <a:r>
              <a:rPr lang="en-US" sz="1800" b="0" dirty="0" smtClean="0"/>
              <a:t>)</a:t>
            </a:r>
            <a:endParaRPr lang="en-US" sz="1800" b="0" dirty="0"/>
          </a:p>
          <a:p>
            <a:r>
              <a:rPr lang="en-US" sz="1800" b="0" dirty="0"/>
              <a:t>Explains all existing trigonometric </a:t>
            </a:r>
            <a:r>
              <a:rPr lang="en-US" sz="1800" b="0" dirty="0" smtClean="0"/>
              <a:t>transforms</a:t>
            </a:r>
            <a:endParaRPr lang="en-US" sz="1800" b="0" dirty="0"/>
          </a:p>
          <a:p>
            <a:r>
              <a:rPr lang="en-US" sz="1800" b="0" dirty="0"/>
              <a:t>Gives for each transform associated “z-transform</a:t>
            </a:r>
            <a:r>
              <a:rPr lang="en-US" sz="1800" b="0" dirty="0" smtClean="0"/>
              <a:t>”, </a:t>
            </a:r>
            <a:r>
              <a:rPr lang="en-US" sz="1800" b="0" dirty="0"/>
              <a:t>filters,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23</a:t>
            </a:fld>
            <a:endParaRPr lang="en-US"/>
          </a:p>
        </p:txBody>
      </p:sp>
      <p:sp>
        <p:nvSpPr>
          <p:cNvPr id="851973" name="Text Box 5"/>
          <p:cNvSpPr txBox="1">
            <a:spLocks noChangeArrowheads="1"/>
          </p:cNvSpPr>
          <p:nvPr/>
        </p:nvSpPr>
        <p:spPr bwMode="auto">
          <a:xfrm>
            <a:off x="6081713" y="6277569"/>
            <a:ext cx="3009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i="1" dirty="0">
                <a:latin typeface="DIN Pro" panose="020B0504020101020102" pitchFamily="34" charset="0"/>
              </a:rPr>
              <a:t>source: “Algebraic Theory of Signal Processing</a:t>
            </a:r>
            <a:r>
              <a:rPr lang="en-US" sz="1600" b="0" i="1" dirty="0" smtClean="0">
                <a:latin typeface="DIN Pro" panose="020B0504020101020102" pitchFamily="34" charset="0"/>
              </a:rPr>
              <a:t>,” </a:t>
            </a:r>
            <a:r>
              <a:rPr lang="en-US" sz="1600" b="0" i="1" dirty="0" err="1" smtClean="0">
                <a:latin typeface="DIN Pro" panose="020B0504020101020102" pitchFamily="34" charset="0"/>
              </a:rPr>
              <a:t>Arxiv</a:t>
            </a:r>
            <a:endParaRPr lang="en-US" sz="1600" b="0" i="1" dirty="0">
              <a:latin typeface="DIN Pro" panose="020B0504020101020102" pitchFamily="34" charset="0"/>
            </a:endParaRPr>
          </a:p>
        </p:txBody>
      </p:sp>
      <p:pic>
        <p:nvPicPr>
          <p:cNvPr id="8519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3838"/>
            <a:ext cx="5789613" cy="66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Exotic 1-D Model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Generic next neighbor shift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Space </a:t>
            </a:r>
            <a:r>
              <a:rPr lang="en-US" i="1" dirty="0">
                <a:solidFill>
                  <a:schemeClr val="folHlink"/>
                </a:solidFill>
              </a:rPr>
              <a:t>variant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/>
              <a:t>but shift </a:t>
            </a:r>
            <a:r>
              <a:rPr lang="en-US" dirty="0" smtClean="0"/>
              <a:t>invariant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Connects </a:t>
            </a:r>
            <a:r>
              <a:rPr lang="en-US" dirty="0"/>
              <a:t>to orthogonal </a:t>
            </a:r>
            <a:r>
              <a:rPr lang="en-US" dirty="0" smtClean="0"/>
              <a:t>polynomials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Applications?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24</a:t>
            </a:fld>
            <a:endParaRPr lang="en-US"/>
          </a:p>
        </p:txBody>
      </p:sp>
      <p:sp>
        <p:nvSpPr>
          <p:cNvPr id="861189" name="Oval 5"/>
          <p:cNvSpPr>
            <a:spLocks noChangeArrowheads="1"/>
          </p:cNvSpPr>
          <p:nvPr/>
        </p:nvSpPr>
        <p:spPr bwMode="auto">
          <a:xfrm>
            <a:off x="3814763" y="2700338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1190" name="Oval 6"/>
          <p:cNvSpPr>
            <a:spLocks noChangeArrowheads="1"/>
          </p:cNvSpPr>
          <p:nvPr/>
        </p:nvSpPr>
        <p:spPr bwMode="auto">
          <a:xfrm>
            <a:off x="4537075" y="2697163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1191" name="Oval 7"/>
          <p:cNvSpPr>
            <a:spLocks noChangeArrowheads="1"/>
          </p:cNvSpPr>
          <p:nvPr/>
        </p:nvSpPr>
        <p:spPr bwMode="auto">
          <a:xfrm>
            <a:off x="5241925" y="2692400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1196" name="Freeform 12"/>
          <p:cNvSpPr>
            <a:spLocks/>
          </p:cNvSpPr>
          <p:nvPr/>
        </p:nvSpPr>
        <p:spPr bwMode="auto">
          <a:xfrm>
            <a:off x="4643438" y="2487613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1197" name="Freeform 13"/>
          <p:cNvSpPr>
            <a:spLocks/>
          </p:cNvSpPr>
          <p:nvPr/>
        </p:nvSpPr>
        <p:spPr bwMode="auto">
          <a:xfrm flipH="1">
            <a:off x="3913188" y="2484438"/>
            <a:ext cx="576262" cy="142875"/>
          </a:xfrm>
          <a:custGeom>
            <a:avLst/>
            <a:gdLst>
              <a:gd name="T0" fmla="*/ 0 w 348"/>
              <a:gd name="T1" fmla="*/ 73 h 79"/>
              <a:gd name="T2" fmla="*/ 171 w 348"/>
              <a:gd name="T3" fmla="*/ 1 h 79"/>
              <a:gd name="T4" fmla="*/ 348 w 348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79">
                <a:moveTo>
                  <a:pt x="0" y="73"/>
                </a:moveTo>
                <a:cubicBezTo>
                  <a:pt x="56" y="36"/>
                  <a:pt x="113" y="0"/>
                  <a:pt x="171" y="1"/>
                </a:cubicBezTo>
                <a:cubicBezTo>
                  <a:pt x="229" y="2"/>
                  <a:pt x="288" y="40"/>
                  <a:pt x="348" y="7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1206" name="Freeform 22"/>
          <p:cNvSpPr>
            <a:spLocks/>
          </p:cNvSpPr>
          <p:nvPr/>
        </p:nvSpPr>
        <p:spPr bwMode="auto">
          <a:xfrm>
            <a:off x="4433888" y="2184400"/>
            <a:ext cx="255587" cy="382588"/>
          </a:xfrm>
          <a:custGeom>
            <a:avLst/>
            <a:gdLst>
              <a:gd name="T0" fmla="*/ 152 w 335"/>
              <a:gd name="T1" fmla="*/ 354 h 354"/>
              <a:gd name="T2" fmla="*/ 25 w 335"/>
              <a:gd name="T3" fmla="*/ 74 h 354"/>
              <a:gd name="T4" fmla="*/ 305 w 335"/>
              <a:gd name="T5" fmla="*/ 47 h 354"/>
              <a:gd name="T6" fmla="*/ 206 w 335"/>
              <a:gd name="T7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5" h="354">
                <a:moveTo>
                  <a:pt x="152" y="354"/>
                </a:moveTo>
                <a:cubicBezTo>
                  <a:pt x="76" y="239"/>
                  <a:pt x="0" y="125"/>
                  <a:pt x="25" y="74"/>
                </a:cubicBezTo>
                <a:cubicBezTo>
                  <a:pt x="50" y="23"/>
                  <a:pt x="275" y="0"/>
                  <a:pt x="305" y="47"/>
                </a:cubicBezTo>
                <a:cubicBezTo>
                  <a:pt x="335" y="94"/>
                  <a:pt x="270" y="224"/>
                  <a:pt x="206" y="35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68" y="2880366"/>
            <a:ext cx="451104" cy="2164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1" y="2890272"/>
            <a:ext cx="454152" cy="1965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23" y="2890272"/>
            <a:ext cx="204216" cy="19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99" y="1914075"/>
            <a:ext cx="245364" cy="166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87" y="2282000"/>
            <a:ext cx="269748" cy="150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5" y="2205800"/>
            <a:ext cx="254508" cy="22707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3291854" y="273849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492579" y="2738499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924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42" name="Oval 34"/>
          <p:cNvSpPr>
            <a:spLocks noChangeArrowheads="1"/>
          </p:cNvSpPr>
          <p:nvPr/>
        </p:nvSpPr>
        <p:spPr bwMode="auto">
          <a:xfrm>
            <a:off x="6648135" y="4925860"/>
            <a:ext cx="1601787" cy="1601787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51" name="Rectangle 43"/>
          <p:cNvSpPr>
            <a:spLocks noChangeArrowheads="1"/>
          </p:cNvSpPr>
          <p:nvPr/>
        </p:nvSpPr>
        <p:spPr bwMode="auto">
          <a:xfrm>
            <a:off x="7614922" y="4844897"/>
            <a:ext cx="709613" cy="1757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Top-Down: 1-D Time (Directed)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62212" name="Line 4"/>
          <p:cNvSpPr>
            <a:spLocks noChangeShapeType="1"/>
          </p:cNvSpPr>
          <p:nvPr/>
        </p:nvSpPr>
        <p:spPr bwMode="auto">
          <a:xfrm>
            <a:off x="2812639" y="3827296"/>
            <a:ext cx="1992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13" name="Line 5"/>
          <p:cNvSpPr>
            <a:spLocks noChangeShapeType="1"/>
          </p:cNvSpPr>
          <p:nvPr/>
        </p:nvSpPr>
        <p:spPr bwMode="auto">
          <a:xfrm flipV="1">
            <a:off x="3744501" y="3824915"/>
            <a:ext cx="150813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18" name="Oval 10"/>
          <p:cNvSpPr>
            <a:spLocks noChangeArrowheads="1"/>
          </p:cNvSpPr>
          <p:nvPr/>
        </p:nvSpPr>
        <p:spPr bwMode="auto">
          <a:xfrm>
            <a:off x="6614797" y="3000192"/>
            <a:ext cx="1601788" cy="16017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19" name="Line 11"/>
          <p:cNvSpPr>
            <a:spLocks noChangeShapeType="1"/>
          </p:cNvSpPr>
          <p:nvPr/>
        </p:nvSpPr>
        <p:spPr bwMode="auto">
          <a:xfrm flipV="1">
            <a:off x="7359335" y="3000192"/>
            <a:ext cx="150812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0" name="Oval 12"/>
          <p:cNvSpPr>
            <a:spLocks noChangeArrowheads="1"/>
          </p:cNvSpPr>
          <p:nvPr/>
        </p:nvSpPr>
        <p:spPr bwMode="auto">
          <a:xfrm>
            <a:off x="2632436" y="56940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1" name="Oval 13"/>
          <p:cNvSpPr>
            <a:spLocks noChangeArrowheads="1"/>
          </p:cNvSpPr>
          <p:nvPr/>
        </p:nvSpPr>
        <p:spPr bwMode="auto">
          <a:xfrm>
            <a:off x="3334111" y="56940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2" name="Oval 14"/>
          <p:cNvSpPr>
            <a:spLocks noChangeArrowheads="1"/>
          </p:cNvSpPr>
          <p:nvPr/>
        </p:nvSpPr>
        <p:spPr bwMode="auto">
          <a:xfrm>
            <a:off x="4037373" y="569404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3" name="Oval 15"/>
          <p:cNvSpPr>
            <a:spLocks noChangeArrowheads="1"/>
          </p:cNvSpPr>
          <p:nvPr/>
        </p:nvSpPr>
        <p:spPr bwMode="auto">
          <a:xfrm>
            <a:off x="4740636" y="569245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8" name="Line 20"/>
          <p:cNvSpPr>
            <a:spLocks noChangeShapeType="1"/>
          </p:cNvSpPr>
          <p:nvPr/>
        </p:nvSpPr>
        <p:spPr bwMode="auto">
          <a:xfrm>
            <a:off x="2794361" y="573849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29" name="Line 21"/>
          <p:cNvSpPr>
            <a:spLocks noChangeShapeType="1"/>
          </p:cNvSpPr>
          <p:nvPr/>
        </p:nvSpPr>
        <p:spPr bwMode="auto">
          <a:xfrm>
            <a:off x="3491273" y="5736905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30" name="Line 22"/>
          <p:cNvSpPr>
            <a:spLocks noChangeShapeType="1"/>
          </p:cNvSpPr>
          <p:nvPr/>
        </p:nvSpPr>
        <p:spPr bwMode="auto">
          <a:xfrm>
            <a:off x="4194536" y="573849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4" name="Oval 36"/>
          <p:cNvSpPr>
            <a:spLocks noChangeArrowheads="1"/>
          </p:cNvSpPr>
          <p:nvPr/>
        </p:nvSpPr>
        <p:spPr bwMode="auto">
          <a:xfrm>
            <a:off x="8149910" y="5999010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5" name="Oval 37"/>
          <p:cNvSpPr>
            <a:spLocks noChangeArrowheads="1"/>
          </p:cNvSpPr>
          <p:nvPr/>
        </p:nvSpPr>
        <p:spPr bwMode="auto">
          <a:xfrm>
            <a:off x="7692710" y="642128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6" name="Oval 38"/>
          <p:cNvSpPr>
            <a:spLocks noChangeArrowheads="1"/>
          </p:cNvSpPr>
          <p:nvPr/>
        </p:nvSpPr>
        <p:spPr bwMode="auto">
          <a:xfrm>
            <a:off x="8145147" y="537353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7" name="Oval 39"/>
          <p:cNvSpPr>
            <a:spLocks noChangeArrowheads="1"/>
          </p:cNvSpPr>
          <p:nvPr/>
        </p:nvSpPr>
        <p:spPr bwMode="auto">
          <a:xfrm>
            <a:off x="7683185" y="49369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8" name="Line 40"/>
          <p:cNvSpPr>
            <a:spLocks noChangeShapeType="1"/>
          </p:cNvSpPr>
          <p:nvPr/>
        </p:nvSpPr>
        <p:spPr bwMode="auto">
          <a:xfrm rot="2364040">
            <a:off x="7748272" y="5194147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49" name="Line 41"/>
          <p:cNvSpPr>
            <a:spLocks noChangeShapeType="1"/>
          </p:cNvSpPr>
          <p:nvPr/>
        </p:nvSpPr>
        <p:spPr bwMode="auto">
          <a:xfrm rot="5400000">
            <a:off x="7960998" y="5733897"/>
            <a:ext cx="461962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50" name="Line 42"/>
          <p:cNvSpPr>
            <a:spLocks noChangeShapeType="1"/>
          </p:cNvSpPr>
          <p:nvPr/>
        </p:nvSpPr>
        <p:spPr bwMode="auto">
          <a:xfrm rot="8125640">
            <a:off x="7741922" y="6286347"/>
            <a:ext cx="4619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52" name="Text Box 44"/>
          <p:cNvSpPr txBox="1">
            <a:spLocks noChangeArrowheads="1"/>
          </p:cNvSpPr>
          <p:nvPr/>
        </p:nvSpPr>
        <p:spPr bwMode="auto">
          <a:xfrm>
            <a:off x="3302304" y="2159252"/>
            <a:ext cx="1008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infinite</a:t>
            </a:r>
          </a:p>
        </p:txBody>
      </p:sp>
      <p:sp>
        <p:nvSpPr>
          <p:cNvPr id="862253" name="Text Box 45"/>
          <p:cNvSpPr txBox="1">
            <a:spLocks noChangeArrowheads="1"/>
          </p:cNvSpPr>
          <p:nvPr/>
        </p:nvSpPr>
        <p:spPr bwMode="auto">
          <a:xfrm>
            <a:off x="6343290" y="2010450"/>
            <a:ext cx="2143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finite or compact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(periodic)</a:t>
            </a:r>
          </a:p>
        </p:txBody>
      </p:sp>
      <p:sp>
        <p:nvSpPr>
          <p:cNvPr id="862254" name="Text Box 46"/>
          <p:cNvSpPr txBox="1">
            <a:spLocks noChangeArrowheads="1"/>
          </p:cNvSpPr>
          <p:nvPr/>
        </p:nvSpPr>
        <p:spPr bwMode="auto">
          <a:xfrm>
            <a:off x="441570" y="3603773"/>
            <a:ext cx="1461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continuous</a:t>
            </a:r>
          </a:p>
        </p:txBody>
      </p:sp>
      <p:sp>
        <p:nvSpPr>
          <p:cNvPr id="862255" name="Text Box 47"/>
          <p:cNvSpPr txBox="1">
            <a:spLocks noChangeArrowheads="1"/>
          </p:cNvSpPr>
          <p:nvPr/>
        </p:nvSpPr>
        <p:spPr bwMode="auto">
          <a:xfrm>
            <a:off x="627583" y="5536880"/>
            <a:ext cx="11310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discrete</a:t>
            </a:r>
          </a:p>
        </p:txBody>
      </p:sp>
      <p:sp>
        <p:nvSpPr>
          <p:cNvPr id="862256" name="AutoShape 48"/>
          <p:cNvSpPr>
            <a:spLocks noChangeArrowheads="1"/>
          </p:cNvSpPr>
          <p:nvPr/>
        </p:nvSpPr>
        <p:spPr bwMode="auto">
          <a:xfrm>
            <a:off x="4573735" y="2167158"/>
            <a:ext cx="1769555" cy="368300"/>
          </a:xfrm>
          <a:prstGeom prst="rightArrow">
            <a:avLst>
              <a:gd name="adj1" fmla="val 50000"/>
              <a:gd name="adj2" fmla="val 1342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59" name="Text Box 51"/>
          <p:cNvSpPr txBox="1">
            <a:spLocks noChangeArrowheads="1"/>
          </p:cNvSpPr>
          <p:nvPr/>
        </p:nvSpPr>
        <p:spPr bwMode="auto">
          <a:xfrm>
            <a:off x="4433898" y="1701479"/>
            <a:ext cx="1833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DIN Pro" panose="020B0504020101020102" pitchFamily="34" charset="0"/>
              </a:rPr>
              <a:t>sampling in</a:t>
            </a:r>
          </a:p>
          <a:p>
            <a:pPr algn="ctr"/>
            <a:r>
              <a:rPr lang="en-US" sz="1600" i="1" dirty="0" smtClean="0">
                <a:latin typeface="DIN Pro" panose="020B0504020101020102" pitchFamily="34" charset="0"/>
              </a:rPr>
              <a:t>frequency</a:t>
            </a:r>
            <a:endParaRPr lang="en-US" sz="1600" i="1" dirty="0">
              <a:latin typeface="DIN Pro" panose="020B0504020101020102" pitchFamily="34" charset="0"/>
            </a:endParaRPr>
          </a:p>
        </p:txBody>
      </p:sp>
      <p:sp>
        <p:nvSpPr>
          <p:cNvPr id="862260" name="AutoShape 52"/>
          <p:cNvSpPr>
            <a:spLocks noChangeArrowheads="1"/>
          </p:cNvSpPr>
          <p:nvPr/>
        </p:nvSpPr>
        <p:spPr bwMode="auto">
          <a:xfrm rot="5400000">
            <a:off x="451604" y="4648589"/>
            <a:ext cx="1392262" cy="374650"/>
          </a:xfrm>
          <a:prstGeom prst="rightArrow">
            <a:avLst>
              <a:gd name="adj1" fmla="val 50000"/>
              <a:gd name="adj2" fmla="val 10413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2262" name="Text Box 54"/>
          <p:cNvSpPr txBox="1">
            <a:spLocks noChangeArrowheads="1"/>
          </p:cNvSpPr>
          <p:nvPr/>
        </p:nvSpPr>
        <p:spPr bwMode="auto">
          <a:xfrm>
            <a:off x="99463" y="4544683"/>
            <a:ext cx="1011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 dirty="0">
                <a:latin typeface="DIN Pro" panose="020B0504020101020102" pitchFamily="34" charset="0"/>
              </a:rPr>
              <a:t>sampling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4" y="1198460"/>
            <a:ext cx="2636520" cy="2819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592116" y="1737360"/>
            <a:ext cx="3551884" cy="51206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762223"/>
            <a:ext cx="9144000" cy="19202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" y="4800564"/>
            <a:ext cx="9143950" cy="19202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20269" y="1737360"/>
            <a:ext cx="3551884" cy="51206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2320072" y="3827296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4943945" y="3827296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2145027" y="573591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4985825" y="573591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2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56" grpId="0" animBg="1"/>
      <p:bldP spid="862259" grpId="0"/>
      <p:bldP spid="862260" grpId="0" animBg="1"/>
      <p:bldP spid="862260" grpId="1" animBg="1"/>
      <p:bldP spid="862262" grpId="0"/>
      <p:bldP spid="86226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Top-Down: 1-D Space (Undirected)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64261" name="Line 5"/>
          <p:cNvSpPr>
            <a:spLocks noChangeShapeType="1"/>
          </p:cNvSpPr>
          <p:nvPr/>
        </p:nvSpPr>
        <p:spPr bwMode="auto">
          <a:xfrm>
            <a:off x="2654937" y="3809786"/>
            <a:ext cx="1992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1" name="Oval 35"/>
          <p:cNvSpPr>
            <a:spLocks noChangeArrowheads="1"/>
          </p:cNvSpPr>
          <p:nvPr/>
        </p:nvSpPr>
        <p:spPr bwMode="auto">
          <a:xfrm>
            <a:off x="2545889" y="56907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2" name="Oval 36"/>
          <p:cNvSpPr>
            <a:spLocks noChangeArrowheads="1"/>
          </p:cNvSpPr>
          <p:nvPr/>
        </p:nvSpPr>
        <p:spPr bwMode="auto">
          <a:xfrm>
            <a:off x="3247564" y="56907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3" name="Oval 37"/>
          <p:cNvSpPr>
            <a:spLocks noChangeArrowheads="1"/>
          </p:cNvSpPr>
          <p:nvPr/>
        </p:nvSpPr>
        <p:spPr bwMode="auto">
          <a:xfrm>
            <a:off x="3950827" y="56907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4" name="Oval 38"/>
          <p:cNvSpPr>
            <a:spLocks noChangeArrowheads="1"/>
          </p:cNvSpPr>
          <p:nvPr/>
        </p:nvSpPr>
        <p:spPr bwMode="auto">
          <a:xfrm>
            <a:off x="4654089" y="5689185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7" name="Line 41"/>
          <p:cNvSpPr>
            <a:spLocks noChangeShapeType="1"/>
          </p:cNvSpPr>
          <p:nvPr/>
        </p:nvSpPr>
        <p:spPr bwMode="auto">
          <a:xfrm>
            <a:off x="2707814" y="5735222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8" name="Line 42"/>
          <p:cNvSpPr>
            <a:spLocks noChangeShapeType="1"/>
          </p:cNvSpPr>
          <p:nvPr/>
        </p:nvSpPr>
        <p:spPr bwMode="auto">
          <a:xfrm>
            <a:off x="3404727" y="5733635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299" name="Line 43"/>
          <p:cNvSpPr>
            <a:spLocks noChangeShapeType="1"/>
          </p:cNvSpPr>
          <p:nvPr/>
        </p:nvSpPr>
        <p:spPr bwMode="auto">
          <a:xfrm>
            <a:off x="4107989" y="5735222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2" name="Freeform 46"/>
          <p:cNvSpPr>
            <a:spLocks/>
          </p:cNvSpPr>
          <p:nvPr/>
        </p:nvSpPr>
        <p:spPr bwMode="auto">
          <a:xfrm>
            <a:off x="2328402" y="5539960"/>
            <a:ext cx="211137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4" name="Oval 48"/>
          <p:cNvSpPr>
            <a:spLocks noChangeArrowheads="1"/>
          </p:cNvSpPr>
          <p:nvPr/>
        </p:nvSpPr>
        <p:spPr bwMode="auto">
          <a:xfrm>
            <a:off x="2466025" y="3711361"/>
            <a:ext cx="193675" cy="1936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5" name="Line 49"/>
          <p:cNvSpPr>
            <a:spLocks noChangeShapeType="1"/>
          </p:cNvSpPr>
          <p:nvPr/>
        </p:nvSpPr>
        <p:spPr bwMode="auto">
          <a:xfrm>
            <a:off x="6195629" y="3805023"/>
            <a:ext cx="2208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6" name="Oval 50"/>
          <p:cNvSpPr>
            <a:spLocks noChangeArrowheads="1"/>
          </p:cNvSpPr>
          <p:nvPr/>
        </p:nvSpPr>
        <p:spPr bwMode="auto">
          <a:xfrm>
            <a:off x="5992429" y="3706598"/>
            <a:ext cx="193675" cy="1936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7" name="Oval 51"/>
          <p:cNvSpPr>
            <a:spLocks noChangeArrowheads="1"/>
          </p:cNvSpPr>
          <p:nvPr/>
        </p:nvSpPr>
        <p:spPr bwMode="auto">
          <a:xfrm>
            <a:off x="8391141" y="3706598"/>
            <a:ext cx="193675" cy="1936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8" name="Oval 52"/>
          <p:cNvSpPr>
            <a:spLocks noChangeArrowheads="1"/>
          </p:cNvSpPr>
          <p:nvPr/>
        </p:nvSpPr>
        <p:spPr bwMode="auto">
          <a:xfrm>
            <a:off x="6148863" y="56780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09" name="Oval 53"/>
          <p:cNvSpPr>
            <a:spLocks noChangeArrowheads="1"/>
          </p:cNvSpPr>
          <p:nvPr/>
        </p:nvSpPr>
        <p:spPr bwMode="auto">
          <a:xfrm>
            <a:off x="6850538" y="56780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10" name="Oval 54"/>
          <p:cNvSpPr>
            <a:spLocks noChangeArrowheads="1"/>
          </p:cNvSpPr>
          <p:nvPr/>
        </p:nvSpPr>
        <p:spPr bwMode="auto">
          <a:xfrm>
            <a:off x="7596663" y="5665372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11" name="Oval 55"/>
          <p:cNvSpPr>
            <a:spLocks noChangeArrowheads="1"/>
          </p:cNvSpPr>
          <p:nvPr/>
        </p:nvSpPr>
        <p:spPr bwMode="auto">
          <a:xfrm>
            <a:off x="8317388" y="5662197"/>
            <a:ext cx="88900" cy="889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12" name="Line 56"/>
          <p:cNvSpPr>
            <a:spLocks noChangeShapeType="1"/>
          </p:cNvSpPr>
          <p:nvPr/>
        </p:nvSpPr>
        <p:spPr bwMode="auto">
          <a:xfrm>
            <a:off x="6310788" y="5722522"/>
            <a:ext cx="46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14" name="Freeform 58"/>
          <p:cNvSpPr>
            <a:spLocks/>
          </p:cNvSpPr>
          <p:nvPr/>
        </p:nvSpPr>
        <p:spPr bwMode="auto">
          <a:xfrm>
            <a:off x="5907563" y="5527260"/>
            <a:ext cx="211137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19" name="Line 63"/>
          <p:cNvSpPr>
            <a:spLocks noChangeShapeType="1"/>
          </p:cNvSpPr>
          <p:nvPr/>
        </p:nvSpPr>
        <p:spPr bwMode="auto">
          <a:xfrm>
            <a:off x="7776050" y="5701885"/>
            <a:ext cx="4619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21" name="Freeform 65"/>
          <p:cNvSpPr>
            <a:spLocks/>
          </p:cNvSpPr>
          <p:nvPr/>
        </p:nvSpPr>
        <p:spPr bwMode="auto">
          <a:xfrm flipH="1">
            <a:off x="8439625" y="5501860"/>
            <a:ext cx="211138" cy="350837"/>
          </a:xfrm>
          <a:custGeom>
            <a:avLst/>
            <a:gdLst>
              <a:gd name="T0" fmla="*/ 123 w 133"/>
              <a:gd name="T1" fmla="*/ 193 h 221"/>
              <a:gd name="T2" fmla="*/ 19 w 133"/>
              <a:gd name="T3" fmla="*/ 193 h 221"/>
              <a:gd name="T4" fmla="*/ 19 w 133"/>
              <a:gd name="T5" fmla="*/ 22 h 221"/>
              <a:gd name="T6" fmla="*/ 133 w 133"/>
              <a:gd name="T7" fmla="*/ 6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21">
                <a:moveTo>
                  <a:pt x="123" y="193"/>
                </a:moveTo>
                <a:cubicBezTo>
                  <a:pt x="79" y="207"/>
                  <a:pt x="36" y="221"/>
                  <a:pt x="19" y="193"/>
                </a:cubicBezTo>
                <a:cubicBezTo>
                  <a:pt x="2" y="165"/>
                  <a:pt x="0" y="44"/>
                  <a:pt x="19" y="22"/>
                </a:cubicBezTo>
                <a:cubicBezTo>
                  <a:pt x="38" y="0"/>
                  <a:pt x="85" y="31"/>
                  <a:pt x="133" y="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4323" name="Text Box 67"/>
          <p:cNvSpPr txBox="1">
            <a:spLocks noChangeArrowheads="1"/>
          </p:cNvSpPr>
          <p:nvPr/>
        </p:nvSpPr>
        <p:spPr bwMode="auto">
          <a:xfrm>
            <a:off x="3148650" y="3393861"/>
            <a:ext cx="1037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2 choices</a:t>
            </a:r>
          </a:p>
        </p:txBody>
      </p:sp>
      <p:sp>
        <p:nvSpPr>
          <p:cNvPr id="864324" name="Text Box 68"/>
          <p:cNvSpPr txBox="1">
            <a:spLocks noChangeArrowheads="1"/>
          </p:cNvSpPr>
          <p:nvPr/>
        </p:nvSpPr>
        <p:spPr bwMode="auto">
          <a:xfrm>
            <a:off x="6835391" y="3379573"/>
            <a:ext cx="1037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4 choices</a:t>
            </a:r>
          </a:p>
        </p:txBody>
      </p:sp>
      <p:sp>
        <p:nvSpPr>
          <p:cNvPr id="864325" name="Text Box 69"/>
          <p:cNvSpPr txBox="1">
            <a:spLocks noChangeArrowheads="1"/>
          </p:cNvSpPr>
          <p:nvPr/>
        </p:nvSpPr>
        <p:spPr bwMode="auto">
          <a:xfrm>
            <a:off x="3171364" y="5246272"/>
            <a:ext cx="1037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4 choices</a:t>
            </a:r>
          </a:p>
        </p:txBody>
      </p:sp>
      <p:sp>
        <p:nvSpPr>
          <p:cNvPr id="864326" name="Text Box 70"/>
          <p:cNvSpPr txBox="1">
            <a:spLocks noChangeArrowheads="1"/>
          </p:cNvSpPr>
          <p:nvPr/>
        </p:nvSpPr>
        <p:spPr bwMode="auto">
          <a:xfrm>
            <a:off x="6734650" y="5203410"/>
            <a:ext cx="1149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16 choices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4" y="1198460"/>
            <a:ext cx="4186428" cy="30480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 bwMode="auto">
          <a:xfrm>
            <a:off x="4754878" y="380719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832357" y="5728255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090412" y="5712058"/>
            <a:ext cx="359567" cy="0"/>
          </a:xfrm>
          <a:prstGeom prst="line">
            <a:avLst/>
          </a:prstGeom>
          <a:solidFill>
            <a:srgbClr val="DDDDDD"/>
          </a:solidFill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5592116" y="1737360"/>
            <a:ext cx="3551884" cy="51206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20269" y="1737360"/>
            <a:ext cx="3551884" cy="51206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2762223"/>
            <a:ext cx="9144000" cy="19202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" y="4800564"/>
            <a:ext cx="9143950" cy="1920240"/>
          </a:xfrm>
          <a:prstGeom prst="rect">
            <a:avLst/>
          </a:prstGeom>
          <a:solidFill>
            <a:schemeClr val="tx2">
              <a:lumMod val="25000"/>
              <a:lumOff val="75000"/>
              <a:alpha val="10196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441570" y="3603773"/>
            <a:ext cx="1461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continuous</a:t>
            </a: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627583" y="5536880"/>
            <a:ext cx="11310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discrete</a:t>
            </a:r>
          </a:p>
        </p:txBody>
      </p:sp>
      <p:sp>
        <p:nvSpPr>
          <p:cNvPr id="60" name="AutoShape 52"/>
          <p:cNvSpPr>
            <a:spLocks noChangeArrowheads="1"/>
          </p:cNvSpPr>
          <p:nvPr/>
        </p:nvSpPr>
        <p:spPr bwMode="auto">
          <a:xfrm rot="5400000">
            <a:off x="451604" y="4648589"/>
            <a:ext cx="1392262" cy="374650"/>
          </a:xfrm>
          <a:prstGeom prst="rightArrow">
            <a:avLst>
              <a:gd name="adj1" fmla="val 50000"/>
              <a:gd name="adj2" fmla="val 10413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99463" y="4544683"/>
            <a:ext cx="1011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 dirty="0">
                <a:latin typeface="DIN Pro" panose="020B0504020101020102" pitchFamily="34" charset="0"/>
              </a:rPr>
              <a:t>sampling</a:t>
            </a: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3302304" y="2159252"/>
            <a:ext cx="1008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infinite</a:t>
            </a:r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6343290" y="2010450"/>
            <a:ext cx="2143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finite or compact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(xx-symmetric)</a:t>
            </a:r>
            <a:endParaRPr lang="en-US" sz="20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64" name="AutoShape 48"/>
          <p:cNvSpPr>
            <a:spLocks noChangeArrowheads="1"/>
          </p:cNvSpPr>
          <p:nvPr/>
        </p:nvSpPr>
        <p:spPr bwMode="auto">
          <a:xfrm>
            <a:off x="4573735" y="2167158"/>
            <a:ext cx="1769555" cy="368300"/>
          </a:xfrm>
          <a:prstGeom prst="rightArrow">
            <a:avLst>
              <a:gd name="adj1" fmla="val 50000"/>
              <a:gd name="adj2" fmla="val 1342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433898" y="1701479"/>
            <a:ext cx="1833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latin typeface="DIN Pro" panose="020B0504020101020102" pitchFamily="34" charset="0"/>
              </a:rPr>
              <a:t>sampling in</a:t>
            </a:r>
          </a:p>
          <a:p>
            <a:pPr algn="ctr"/>
            <a:r>
              <a:rPr lang="en-US" sz="1600" i="1" dirty="0" smtClean="0">
                <a:latin typeface="DIN Pro" panose="020B0504020101020102" pitchFamily="34" charset="0"/>
              </a:rPr>
              <a:t>frequency</a:t>
            </a:r>
            <a:endParaRPr lang="en-US" sz="1600" i="1" dirty="0">
              <a:latin typeface="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/>
      <p:bldP spid="61" grpId="1"/>
      <p:bldP spid="64" grpId="0" animBg="1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85750"/>
            <a:ext cx="8229600" cy="1143000"/>
          </a:xfrm>
        </p:spPr>
        <p:txBody>
          <a:bodyPr/>
          <a:lstStyle/>
          <a:p>
            <a:r>
              <a:rPr lang="en-US"/>
              <a:t>Finite Signal Models in Two Dimensions</a:t>
            </a:r>
          </a:p>
        </p:txBody>
      </p:sp>
      <p:graphicFrame>
        <p:nvGraphicFramePr>
          <p:cNvPr id="8652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70744885"/>
              </p:ext>
            </p:extLst>
          </p:nvPr>
        </p:nvGraphicFramePr>
        <p:xfrm>
          <a:off x="493820" y="1562100"/>
          <a:ext cx="8212137" cy="4781561"/>
        </p:xfrm>
        <a:graphic>
          <a:graphicData uri="http://schemas.openxmlformats.org/drawingml/2006/table">
            <a:tbl>
              <a:tblPr/>
              <a:tblGrid>
                <a:gridCol w="2481262"/>
                <a:gridCol w="2994025"/>
                <a:gridCol w="2736850"/>
              </a:tblGrid>
              <a:tr h="952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Visualization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(without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b.c.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)</a:t>
                      </a:r>
                    </a:p>
                  </a:txBody>
                  <a:tcPr marL="0" marR="0" marT="13716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Signal Model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marT="13716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IN Pro" panose="020B0504020101020102" pitchFamily="34" charset="0"/>
                        </a:rPr>
                        <a:t>Fourier Transform</a:t>
                      </a:r>
                    </a:p>
                  </a:txBody>
                  <a:tcPr marL="0" marR="0" marT="13716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1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marL="0" marR="0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5F78-C717-4611-ACD2-0B91F64B6B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65305" name="Line 25"/>
          <p:cNvSpPr>
            <a:spLocks noChangeShapeType="1"/>
          </p:cNvSpPr>
          <p:nvPr/>
        </p:nvSpPr>
        <p:spPr bwMode="auto">
          <a:xfrm>
            <a:off x="1139888" y="2719388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06" name="Oval 26"/>
          <p:cNvSpPr>
            <a:spLocks noChangeArrowheads="1"/>
          </p:cNvSpPr>
          <p:nvPr/>
        </p:nvSpPr>
        <p:spPr bwMode="auto">
          <a:xfrm>
            <a:off x="1062100" y="26971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07" name="Line 27"/>
          <p:cNvSpPr>
            <a:spLocks noChangeShapeType="1"/>
          </p:cNvSpPr>
          <p:nvPr/>
        </p:nvSpPr>
        <p:spPr bwMode="auto">
          <a:xfrm>
            <a:off x="1460563" y="27193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08" name="Oval 28"/>
          <p:cNvSpPr>
            <a:spLocks noChangeArrowheads="1"/>
          </p:cNvSpPr>
          <p:nvPr/>
        </p:nvSpPr>
        <p:spPr bwMode="auto">
          <a:xfrm>
            <a:off x="1382775" y="26971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09" name="Line 29"/>
          <p:cNvSpPr>
            <a:spLocks noChangeShapeType="1"/>
          </p:cNvSpPr>
          <p:nvPr/>
        </p:nvSpPr>
        <p:spPr bwMode="auto">
          <a:xfrm>
            <a:off x="1770125" y="27193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0" name="Oval 30"/>
          <p:cNvSpPr>
            <a:spLocks noChangeArrowheads="1"/>
          </p:cNvSpPr>
          <p:nvPr/>
        </p:nvSpPr>
        <p:spPr bwMode="auto">
          <a:xfrm>
            <a:off x="1693925" y="2697163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1" name="Oval 31"/>
          <p:cNvSpPr>
            <a:spLocks noChangeArrowheads="1"/>
          </p:cNvSpPr>
          <p:nvPr/>
        </p:nvSpPr>
        <p:spPr bwMode="auto">
          <a:xfrm>
            <a:off x="2003488" y="26971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2" name="Line 32"/>
          <p:cNvSpPr>
            <a:spLocks noChangeShapeType="1"/>
          </p:cNvSpPr>
          <p:nvPr/>
        </p:nvSpPr>
        <p:spPr bwMode="auto">
          <a:xfrm>
            <a:off x="2081275" y="2719388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3" name="Oval 33"/>
          <p:cNvSpPr>
            <a:spLocks noChangeArrowheads="1"/>
          </p:cNvSpPr>
          <p:nvPr/>
        </p:nvSpPr>
        <p:spPr bwMode="auto">
          <a:xfrm>
            <a:off x="2313050" y="26971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4" name="Line 34"/>
          <p:cNvSpPr>
            <a:spLocks noChangeShapeType="1"/>
          </p:cNvSpPr>
          <p:nvPr/>
        </p:nvSpPr>
        <p:spPr bwMode="auto">
          <a:xfrm>
            <a:off x="1139888" y="3032125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5" name="Oval 35"/>
          <p:cNvSpPr>
            <a:spLocks noChangeArrowheads="1"/>
          </p:cNvSpPr>
          <p:nvPr/>
        </p:nvSpPr>
        <p:spPr bwMode="auto">
          <a:xfrm>
            <a:off x="1062100" y="30099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6" name="Line 36"/>
          <p:cNvSpPr>
            <a:spLocks noChangeShapeType="1"/>
          </p:cNvSpPr>
          <p:nvPr/>
        </p:nvSpPr>
        <p:spPr bwMode="auto">
          <a:xfrm>
            <a:off x="1460563" y="303212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7" name="Oval 37"/>
          <p:cNvSpPr>
            <a:spLocks noChangeArrowheads="1"/>
          </p:cNvSpPr>
          <p:nvPr/>
        </p:nvSpPr>
        <p:spPr bwMode="auto">
          <a:xfrm>
            <a:off x="1382775" y="30099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8" name="Line 38"/>
          <p:cNvSpPr>
            <a:spLocks noChangeShapeType="1"/>
          </p:cNvSpPr>
          <p:nvPr/>
        </p:nvSpPr>
        <p:spPr bwMode="auto">
          <a:xfrm>
            <a:off x="1770125" y="303212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19" name="Oval 39"/>
          <p:cNvSpPr>
            <a:spLocks noChangeArrowheads="1"/>
          </p:cNvSpPr>
          <p:nvPr/>
        </p:nvSpPr>
        <p:spPr bwMode="auto">
          <a:xfrm>
            <a:off x="1693925" y="3009900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0" name="Oval 40"/>
          <p:cNvSpPr>
            <a:spLocks noChangeArrowheads="1"/>
          </p:cNvSpPr>
          <p:nvPr/>
        </p:nvSpPr>
        <p:spPr bwMode="auto">
          <a:xfrm>
            <a:off x="2003488" y="30099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1" name="Line 41"/>
          <p:cNvSpPr>
            <a:spLocks noChangeShapeType="1"/>
          </p:cNvSpPr>
          <p:nvPr/>
        </p:nvSpPr>
        <p:spPr bwMode="auto">
          <a:xfrm>
            <a:off x="2081275" y="3032125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2" name="Oval 42"/>
          <p:cNvSpPr>
            <a:spLocks noChangeArrowheads="1"/>
          </p:cNvSpPr>
          <p:nvPr/>
        </p:nvSpPr>
        <p:spPr bwMode="auto">
          <a:xfrm>
            <a:off x="2313050" y="30099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3" name="Line 43"/>
          <p:cNvSpPr>
            <a:spLocks noChangeShapeType="1"/>
          </p:cNvSpPr>
          <p:nvPr/>
        </p:nvSpPr>
        <p:spPr bwMode="auto">
          <a:xfrm rot="5400000">
            <a:off x="972406" y="2883694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4" name="Line 44"/>
          <p:cNvSpPr>
            <a:spLocks noChangeShapeType="1"/>
          </p:cNvSpPr>
          <p:nvPr/>
        </p:nvSpPr>
        <p:spPr bwMode="auto">
          <a:xfrm rot="5400000">
            <a:off x="1299431" y="2883694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5" name="Line 45"/>
          <p:cNvSpPr>
            <a:spLocks noChangeShapeType="1"/>
          </p:cNvSpPr>
          <p:nvPr/>
        </p:nvSpPr>
        <p:spPr bwMode="auto">
          <a:xfrm rot="5400000">
            <a:off x="1608994" y="2883694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6" name="Line 46"/>
          <p:cNvSpPr>
            <a:spLocks noChangeShapeType="1"/>
          </p:cNvSpPr>
          <p:nvPr/>
        </p:nvSpPr>
        <p:spPr bwMode="auto">
          <a:xfrm rot="5400000">
            <a:off x="1918556" y="2883694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7" name="Line 47"/>
          <p:cNvSpPr>
            <a:spLocks noChangeShapeType="1"/>
          </p:cNvSpPr>
          <p:nvPr/>
        </p:nvSpPr>
        <p:spPr bwMode="auto">
          <a:xfrm rot="5400000">
            <a:off x="2223356" y="2883694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8" name="Line 48"/>
          <p:cNvSpPr>
            <a:spLocks noChangeShapeType="1"/>
          </p:cNvSpPr>
          <p:nvPr/>
        </p:nvSpPr>
        <p:spPr bwMode="auto">
          <a:xfrm>
            <a:off x="1139888" y="3344863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29" name="Oval 49"/>
          <p:cNvSpPr>
            <a:spLocks noChangeArrowheads="1"/>
          </p:cNvSpPr>
          <p:nvPr/>
        </p:nvSpPr>
        <p:spPr bwMode="auto">
          <a:xfrm>
            <a:off x="1062100" y="33226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0" name="Line 50"/>
          <p:cNvSpPr>
            <a:spLocks noChangeShapeType="1"/>
          </p:cNvSpPr>
          <p:nvPr/>
        </p:nvSpPr>
        <p:spPr bwMode="auto">
          <a:xfrm>
            <a:off x="1460563" y="33448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1" name="Oval 51"/>
          <p:cNvSpPr>
            <a:spLocks noChangeArrowheads="1"/>
          </p:cNvSpPr>
          <p:nvPr/>
        </p:nvSpPr>
        <p:spPr bwMode="auto">
          <a:xfrm>
            <a:off x="1382775" y="33226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2" name="Line 52"/>
          <p:cNvSpPr>
            <a:spLocks noChangeShapeType="1"/>
          </p:cNvSpPr>
          <p:nvPr/>
        </p:nvSpPr>
        <p:spPr bwMode="auto">
          <a:xfrm>
            <a:off x="1770125" y="3344863"/>
            <a:ext cx="22225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3" name="Oval 53"/>
          <p:cNvSpPr>
            <a:spLocks noChangeArrowheads="1"/>
          </p:cNvSpPr>
          <p:nvPr/>
        </p:nvSpPr>
        <p:spPr bwMode="auto">
          <a:xfrm>
            <a:off x="1693925" y="3322638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4" name="Oval 54"/>
          <p:cNvSpPr>
            <a:spLocks noChangeArrowheads="1"/>
          </p:cNvSpPr>
          <p:nvPr/>
        </p:nvSpPr>
        <p:spPr bwMode="auto">
          <a:xfrm>
            <a:off x="2003488" y="33226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5" name="Line 55"/>
          <p:cNvSpPr>
            <a:spLocks noChangeShapeType="1"/>
          </p:cNvSpPr>
          <p:nvPr/>
        </p:nvSpPr>
        <p:spPr bwMode="auto">
          <a:xfrm>
            <a:off x="2081275" y="3344863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6" name="Oval 56"/>
          <p:cNvSpPr>
            <a:spLocks noChangeArrowheads="1"/>
          </p:cNvSpPr>
          <p:nvPr/>
        </p:nvSpPr>
        <p:spPr bwMode="auto">
          <a:xfrm>
            <a:off x="2313050" y="33226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7" name="Line 57"/>
          <p:cNvSpPr>
            <a:spLocks noChangeShapeType="1"/>
          </p:cNvSpPr>
          <p:nvPr/>
        </p:nvSpPr>
        <p:spPr bwMode="auto">
          <a:xfrm rot="5400000">
            <a:off x="972406" y="31964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8" name="Line 58"/>
          <p:cNvSpPr>
            <a:spLocks noChangeShapeType="1"/>
          </p:cNvSpPr>
          <p:nvPr/>
        </p:nvSpPr>
        <p:spPr bwMode="auto">
          <a:xfrm rot="5400000">
            <a:off x="1299431" y="31964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39" name="Line 59"/>
          <p:cNvSpPr>
            <a:spLocks noChangeShapeType="1"/>
          </p:cNvSpPr>
          <p:nvPr/>
        </p:nvSpPr>
        <p:spPr bwMode="auto">
          <a:xfrm rot="5400000">
            <a:off x="1608994" y="31964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0" name="Line 60"/>
          <p:cNvSpPr>
            <a:spLocks noChangeShapeType="1"/>
          </p:cNvSpPr>
          <p:nvPr/>
        </p:nvSpPr>
        <p:spPr bwMode="auto">
          <a:xfrm rot="5400000">
            <a:off x="1918556" y="31964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1" name="Line 61"/>
          <p:cNvSpPr>
            <a:spLocks noChangeShapeType="1"/>
          </p:cNvSpPr>
          <p:nvPr/>
        </p:nvSpPr>
        <p:spPr bwMode="auto">
          <a:xfrm rot="5400000">
            <a:off x="2223356" y="31964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2" name="Line 62"/>
          <p:cNvSpPr>
            <a:spLocks noChangeShapeType="1"/>
          </p:cNvSpPr>
          <p:nvPr/>
        </p:nvSpPr>
        <p:spPr bwMode="auto">
          <a:xfrm>
            <a:off x="1139888" y="3657600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3" name="Oval 63"/>
          <p:cNvSpPr>
            <a:spLocks noChangeArrowheads="1"/>
          </p:cNvSpPr>
          <p:nvPr/>
        </p:nvSpPr>
        <p:spPr bwMode="auto">
          <a:xfrm>
            <a:off x="1062100" y="36353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4" name="Line 64"/>
          <p:cNvSpPr>
            <a:spLocks noChangeShapeType="1"/>
          </p:cNvSpPr>
          <p:nvPr/>
        </p:nvSpPr>
        <p:spPr bwMode="auto">
          <a:xfrm>
            <a:off x="1460563" y="365760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5" name="Oval 65"/>
          <p:cNvSpPr>
            <a:spLocks noChangeArrowheads="1"/>
          </p:cNvSpPr>
          <p:nvPr/>
        </p:nvSpPr>
        <p:spPr bwMode="auto">
          <a:xfrm>
            <a:off x="1382775" y="36353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6" name="Line 66"/>
          <p:cNvSpPr>
            <a:spLocks noChangeShapeType="1"/>
          </p:cNvSpPr>
          <p:nvPr/>
        </p:nvSpPr>
        <p:spPr bwMode="auto">
          <a:xfrm>
            <a:off x="1770125" y="365760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7" name="Oval 67"/>
          <p:cNvSpPr>
            <a:spLocks noChangeArrowheads="1"/>
          </p:cNvSpPr>
          <p:nvPr/>
        </p:nvSpPr>
        <p:spPr bwMode="auto">
          <a:xfrm>
            <a:off x="1693925" y="3635375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8" name="Oval 68"/>
          <p:cNvSpPr>
            <a:spLocks noChangeArrowheads="1"/>
          </p:cNvSpPr>
          <p:nvPr/>
        </p:nvSpPr>
        <p:spPr bwMode="auto">
          <a:xfrm>
            <a:off x="2003488" y="36353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49" name="Line 69"/>
          <p:cNvSpPr>
            <a:spLocks noChangeShapeType="1"/>
          </p:cNvSpPr>
          <p:nvPr/>
        </p:nvSpPr>
        <p:spPr bwMode="auto">
          <a:xfrm>
            <a:off x="2081275" y="3657600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0" name="Oval 70"/>
          <p:cNvSpPr>
            <a:spLocks noChangeArrowheads="1"/>
          </p:cNvSpPr>
          <p:nvPr/>
        </p:nvSpPr>
        <p:spPr bwMode="auto">
          <a:xfrm>
            <a:off x="2313050" y="36353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1" name="Line 71"/>
          <p:cNvSpPr>
            <a:spLocks noChangeShapeType="1"/>
          </p:cNvSpPr>
          <p:nvPr/>
        </p:nvSpPr>
        <p:spPr bwMode="auto">
          <a:xfrm rot="5400000">
            <a:off x="972406" y="3509169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2" name="Line 72"/>
          <p:cNvSpPr>
            <a:spLocks noChangeShapeType="1"/>
          </p:cNvSpPr>
          <p:nvPr/>
        </p:nvSpPr>
        <p:spPr bwMode="auto">
          <a:xfrm rot="5400000">
            <a:off x="1299431" y="3509169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3" name="Line 73"/>
          <p:cNvSpPr>
            <a:spLocks noChangeShapeType="1"/>
          </p:cNvSpPr>
          <p:nvPr/>
        </p:nvSpPr>
        <p:spPr bwMode="auto">
          <a:xfrm rot="5400000">
            <a:off x="1608994" y="3509169"/>
            <a:ext cx="223838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4" name="Line 74"/>
          <p:cNvSpPr>
            <a:spLocks noChangeShapeType="1"/>
          </p:cNvSpPr>
          <p:nvPr/>
        </p:nvSpPr>
        <p:spPr bwMode="auto">
          <a:xfrm rot="5400000">
            <a:off x="1918556" y="3509169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5" name="Line 75"/>
          <p:cNvSpPr>
            <a:spLocks noChangeShapeType="1"/>
          </p:cNvSpPr>
          <p:nvPr/>
        </p:nvSpPr>
        <p:spPr bwMode="auto">
          <a:xfrm rot="5400000">
            <a:off x="2223356" y="3509169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6" name="Line 76"/>
          <p:cNvSpPr>
            <a:spLocks noChangeShapeType="1"/>
          </p:cNvSpPr>
          <p:nvPr/>
        </p:nvSpPr>
        <p:spPr bwMode="auto">
          <a:xfrm>
            <a:off x="1139888" y="3970338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7" name="Oval 77"/>
          <p:cNvSpPr>
            <a:spLocks noChangeArrowheads="1"/>
          </p:cNvSpPr>
          <p:nvPr/>
        </p:nvSpPr>
        <p:spPr bwMode="auto">
          <a:xfrm>
            <a:off x="1062100" y="39481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8" name="Line 78"/>
          <p:cNvSpPr>
            <a:spLocks noChangeShapeType="1"/>
          </p:cNvSpPr>
          <p:nvPr/>
        </p:nvSpPr>
        <p:spPr bwMode="auto">
          <a:xfrm>
            <a:off x="1460563" y="39703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59" name="Oval 79"/>
          <p:cNvSpPr>
            <a:spLocks noChangeArrowheads="1"/>
          </p:cNvSpPr>
          <p:nvPr/>
        </p:nvSpPr>
        <p:spPr bwMode="auto">
          <a:xfrm>
            <a:off x="1382775" y="39481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0" name="Line 80"/>
          <p:cNvSpPr>
            <a:spLocks noChangeShapeType="1"/>
          </p:cNvSpPr>
          <p:nvPr/>
        </p:nvSpPr>
        <p:spPr bwMode="auto">
          <a:xfrm>
            <a:off x="1770125" y="39703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1" name="Oval 81"/>
          <p:cNvSpPr>
            <a:spLocks noChangeArrowheads="1"/>
          </p:cNvSpPr>
          <p:nvPr/>
        </p:nvSpPr>
        <p:spPr bwMode="auto">
          <a:xfrm>
            <a:off x="1693925" y="3948113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2" name="Oval 82"/>
          <p:cNvSpPr>
            <a:spLocks noChangeArrowheads="1"/>
          </p:cNvSpPr>
          <p:nvPr/>
        </p:nvSpPr>
        <p:spPr bwMode="auto">
          <a:xfrm>
            <a:off x="2003488" y="39481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3" name="Line 83"/>
          <p:cNvSpPr>
            <a:spLocks noChangeShapeType="1"/>
          </p:cNvSpPr>
          <p:nvPr/>
        </p:nvSpPr>
        <p:spPr bwMode="auto">
          <a:xfrm>
            <a:off x="2081275" y="3970338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4" name="Oval 84"/>
          <p:cNvSpPr>
            <a:spLocks noChangeArrowheads="1"/>
          </p:cNvSpPr>
          <p:nvPr/>
        </p:nvSpPr>
        <p:spPr bwMode="auto">
          <a:xfrm>
            <a:off x="2313050" y="39481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5" name="Line 85"/>
          <p:cNvSpPr>
            <a:spLocks noChangeShapeType="1"/>
          </p:cNvSpPr>
          <p:nvPr/>
        </p:nvSpPr>
        <p:spPr bwMode="auto">
          <a:xfrm rot="5400000">
            <a:off x="972406" y="382190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6" name="Line 86"/>
          <p:cNvSpPr>
            <a:spLocks noChangeShapeType="1"/>
          </p:cNvSpPr>
          <p:nvPr/>
        </p:nvSpPr>
        <p:spPr bwMode="auto">
          <a:xfrm rot="5400000">
            <a:off x="1299431" y="382190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7" name="Line 87"/>
          <p:cNvSpPr>
            <a:spLocks noChangeShapeType="1"/>
          </p:cNvSpPr>
          <p:nvPr/>
        </p:nvSpPr>
        <p:spPr bwMode="auto">
          <a:xfrm rot="5400000">
            <a:off x="1608994" y="382190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8" name="Line 88"/>
          <p:cNvSpPr>
            <a:spLocks noChangeShapeType="1"/>
          </p:cNvSpPr>
          <p:nvPr/>
        </p:nvSpPr>
        <p:spPr bwMode="auto">
          <a:xfrm rot="5400000">
            <a:off x="1918556" y="382190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69" name="Line 89"/>
          <p:cNvSpPr>
            <a:spLocks noChangeShapeType="1"/>
          </p:cNvSpPr>
          <p:nvPr/>
        </p:nvSpPr>
        <p:spPr bwMode="auto">
          <a:xfrm rot="5400000">
            <a:off x="2223356" y="382190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0" name="Line 90"/>
          <p:cNvSpPr>
            <a:spLocks noChangeAspect="1" noChangeShapeType="1"/>
          </p:cNvSpPr>
          <p:nvPr/>
        </p:nvSpPr>
        <p:spPr bwMode="auto">
          <a:xfrm>
            <a:off x="1124013" y="461645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1" name="Oval 91"/>
          <p:cNvSpPr>
            <a:spLocks noChangeAspect="1" noChangeArrowheads="1"/>
          </p:cNvSpPr>
          <p:nvPr/>
        </p:nvSpPr>
        <p:spPr bwMode="auto">
          <a:xfrm>
            <a:off x="1046225" y="4594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2" name="Line 92"/>
          <p:cNvSpPr>
            <a:spLocks noChangeAspect="1" noChangeShapeType="1"/>
          </p:cNvSpPr>
          <p:nvPr/>
        </p:nvSpPr>
        <p:spPr bwMode="auto">
          <a:xfrm>
            <a:off x="1447863" y="461645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3" name="Oval 93"/>
          <p:cNvSpPr>
            <a:spLocks noChangeAspect="1" noChangeArrowheads="1"/>
          </p:cNvSpPr>
          <p:nvPr/>
        </p:nvSpPr>
        <p:spPr bwMode="auto">
          <a:xfrm>
            <a:off x="1370075" y="4594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4" name="Line 94"/>
          <p:cNvSpPr>
            <a:spLocks noChangeAspect="1" noChangeShapeType="1"/>
          </p:cNvSpPr>
          <p:nvPr/>
        </p:nvSpPr>
        <p:spPr bwMode="auto">
          <a:xfrm>
            <a:off x="1760600" y="4616450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5" name="Oval 95"/>
          <p:cNvSpPr>
            <a:spLocks noChangeAspect="1" noChangeArrowheads="1"/>
          </p:cNvSpPr>
          <p:nvPr/>
        </p:nvSpPr>
        <p:spPr bwMode="auto">
          <a:xfrm>
            <a:off x="1682813" y="4594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6" name="Oval 96"/>
          <p:cNvSpPr>
            <a:spLocks noChangeAspect="1" noChangeArrowheads="1"/>
          </p:cNvSpPr>
          <p:nvPr/>
        </p:nvSpPr>
        <p:spPr bwMode="auto">
          <a:xfrm>
            <a:off x="1995550" y="4594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7" name="Line 97"/>
          <p:cNvSpPr>
            <a:spLocks noChangeAspect="1" noChangeShapeType="1"/>
          </p:cNvSpPr>
          <p:nvPr/>
        </p:nvSpPr>
        <p:spPr bwMode="auto">
          <a:xfrm>
            <a:off x="2073338" y="461645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8" name="Oval 98"/>
          <p:cNvSpPr>
            <a:spLocks noChangeAspect="1" noChangeArrowheads="1"/>
          </p:cNvSpPr>
          <p:nvPr/>
        </p:nvSpPr>
        <p:spPr bwMode="auto">
          <a:xfrm>
            <a:off x="2308288" y="4594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79" name="Line 99"/>
          <p:cNvSpPr>
            <a:spLocks noChangeAspect="1" noChangeShapeType="1"/>
          </p:cNvSpPr>
          <p:nvPr/>
        </p:nvSpPr>
        <p:spPr bwMode="auto">
          <a:xfrm>
            <a:off x="1124013" y="49291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0" name="Oval 100"/>
          <p:cNvSpPr>
            <a:spLocks noChangeAspect="1" noChangeArrowheads="1"/>
          </p:cNvSpPr>
          <p:nvPr/>
        </p:nvSpPr>
        <p:spPr bwMode="auto">
          <a:xfrm>
            <a:off x="1046225" y="49069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1" name="Line 101"/>
          <p:cNvSpPr>
            <a:spLocks noChangeAspect="1" noChangeShapeType="1"/>
          </p:cNvSpPr>
          <p:nvPr/>
        </p:nvSpPr>
        <p:spPr bwMode="auto">
          <a:xfrm>
            <a:off x="1447863" y="49291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2" name="Oval 102"/>
          <p:cNvSpPr>
            <a:spLocks noChangeAspect="1" noChangeArrowheads="1"/>
          </p:cNvSpPr>
          <p:nvPr/>
        </p:nvSpPr>
        <p:spPr bwMode="auto">
          <a:xfrm>
            <a:off x="1370075" y="49069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3" name="Line 103"/>
          <p:cNvSpPr>
            <a:spLocks noChangeAspect="1" noChangeShapeType="1"/>
          </p:cNvSpPr>
          <p:nvPr/>
        </p:nvSpPr>
        <p:spPr bwMode="auto">
          <a:xfrm>
            <a:off x="1760600" y="4929188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4" name="Oval 104"/>
          <p:cNvSpPr>
            <a:spLocks noChangeAspect="1" noChangeArrowheads="1"/>
          </p:cNvSpPr>
          <p:nvPr/>
        </p:nvSpPr>
        <p:spPr bwMode="auto">
          <a:xfrm>
            <a:off x="1682813" y="49069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5" name="Oval 105"/>
          <p:cNvSpPr>
            <a:spLocks noChangeAspect="1" noChangeArrowheads="1"/>
          </p:cNvSpPr>
          <p:nvPr/>
        </p:nvSpPr>
        <p:spPr bwMode="auto">
          <a:xfrm>
            <a:off x="1995550" y="49069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6" name="Line 106"/>
          <p:cNvSpPr>
            <a:spLocks noChangeAspect="1" noChangeShapeType="1"/>
          </p:cNvSpPr>
          <p:nvPr/>
        </p:nvSpPr>
        <p:spPr bwMode="auto">
          <a:xfrm>
            <a:off x="2073338" y="49291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7" name="Oval 107"/>
          <p:cNvSpPr>
            <a:spLocks noChangeAspect="1" noChangeArrowheads="1"/>
          </p:cNvSpPr>
          <p:nvPr/>
        </p:nvSpPr>
        <p:spPr bwMode="auto">
          <a:xfrm>
            <a:off x="2308288" y="49069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8" name="Line 108"/>
          <p:cNvSpPr>
            <a:spLocks noChangeAspect="1" noChangeShapeType="1"/>
          </p:cNvSpPr>
          <p:nvPr/>
        </p:nvSpPr>
        <p:spPr bwMode="auto">
          <a:xfrm rot="5400000">
            <a:off x="956531" y="478075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89" name="Line 109"/>
          <p:cNvSpPr>
            <a:spLocks noChangeAspect="1" noChangeShapeType="1"/>
          </p:cNvSpPr>
          <p:nvPr/>
        </p:nvSpPr>
        <p:spPr bwMode="auto">
          <a:xfrm rot="5400000">
            <a:off x="1286731" y="478075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0" name="Line 110"/>
          <p:cNvSpPr>
            <a:spLocks noChangeAspect="1" noChangeShapeType="1"/>
          </p:cNvSpPr>
          <p:nvPr/>
        </p:nvSpPr>
        <p:spPr bwMode="auto">
          <a:xfrm rot="5400000">
            <a:off x="1599469" y="478075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1" name="Line 111"/>
          <p:cNvSpPr>
            <a:spLocks noChangeAspect="1" noChangeShapeType="1"/>
          </p:cNvSpPr>
          <p:nvPr/>
        </p:nvSpPr>
        <p:spPr bwMode="auto">
          <a:xfrm rot="5400000">
            <a:off x="1910619" y="478075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2" name="Line 112"/>
          <p:cNvSpPr>
            <a:spLocks noChangeAspect="1" noChangeShapeType="1"/>
          </p:cNvSpPr>
          <p:nvPr/>
        </p:nvSpPr>
        <p:spPr bwMode="auto">
          <a:xfrm rot="5400000">
            <a:off x="2218594" y="478075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3" name="Line 113"/>
          <p:cNvSpPr>
            <a:spLocks noChangeAspect="1" noChangeShapeType="1"/>
          </p:cNvSpPr>
          <p:nvPr/>
        </p:nvSpPr>
        <p:spPr bwMode="auto">
          <a:xfrm>
            <a:off x="1124013" y="5241925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4" name="Oval 114"/>
          <p:cNvSpPr>
            <a:spLocks noChangeAspect="1" noChangeArrowheads="1"/>
          </p:cNvSpPr>
          <p:nvPr/>
        </p:nvSpPr>
        <p:spPr bwMode="auto">
          <a:xfrm>
            <a:off x="1046225" y="52197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5" name="Line 115"/>
          <p:cNvSpPr>
            <a:spLocks noChangeAspect="1" noChangeShapeType="1"/>
          </p:cNvSpPr>
          <p:nvPr/>
        </p:nvSpPr>
        <p:spPr bwMode="auto">
          <a:xfrm>
            <a:off x="1447863" y="5241925"/>
            <a:ext cx="223837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6" name="Oval 116"/>
          <p:cNvSpPr>
            <a:spLocks noChangeAspect="1" noChangeArrowheads="1"/>
          </p:cNvSpPr>
          <p:nvPr/>
        </p:nvSpPr>
        <p:spPr bwMode="auto">
          <a:xfrm>
            <a:off x="1370075" y="52197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7" name="Line 117"/>
          <p:cNvSpPr>
            <a:spLocks noChangeAspect="1" noChangeShapeType="1"/>
          </p:cNvSpPr>
          <p:nvPr/>
        </p:nvSpPr>
        <p:spPr bwMode="auto">
          <a:xfrm>
            <a:off x="1760600" y="5241925"/>
            <a:ext cx="223838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8" name="Oval 118"/>
          <p:cNvSpPr>
            <a:spLocks noChangeAspect="1" noChangeArrowheads="1"/>
          </p:cNvSpPr>
          <p:nvPr/>
        </p:nvSpPr>
        <p:spPr bwMode="auto">
          <a:xfrm>
            <a:off x="1682813" y="52197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399" name="Oval 119"/>
          <p:cNvSpPr>
            <a:spLocks noChangeAspect="1" noChangeArrowheads="1"/>
          </p:cNvSpPr>
          <p:nvPr/>
        </p:nvSpPr>
        <p:spPr bwMode="auto">
          <a:xfrm>
            <a:off x="1995550" y="52197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0" name="Line 120"/>
          <p:cNvSpPr>
            <a:spLocks noChangeAspect="1" noChangeShapeType="1"/>
          </p:cNvSpPr>
          <p:nvPr/>
        </p:nvSpPr>
        <p:spPr bwMode="auto">
          <a:xfrm>
            <a:off x="2073338" y="5241925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1" name="Oval 121"/>
          <p:cNvSpPr>
            <a:spLocks noChangeAspect="1" noChangeArrowheads="1"/>
          </p:cNvSpPr>
          <p:nvPr/>
        </p:nvSpPr>
        <p:spPr bwMode="auto">
          <a:xfrm>
            <a:off x="2308288" y="52197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2" name="Line 122"/>
          <p:cNvSpPr>
            <a:spLocks noChangeAspect="1" noChangeShapeType="1"/>
          </p:cNvSpPr>
          <p:nvPr/>
        </p:nvSpPr>
        <p:spPr bwMode="auto">
          <a:xfrm rot="5400000">
            <a:off x="957325" y="50942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3" name="Line 123"/>
          <p:cNvSpPr>
            <a:spLocks noChangeAspect="1" noChangeShapeType="1"/>
          </p:cNvSpPr>
          <p:nvPr/>
        </p:nvSpPr>
        <p:spPr bwMode="auto">
          <a:xfrm rot="5400000">
            <a:off x="1287525" y="50942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4" name="Line 124"/>
          <p:cNvSpPr>
            <a:spLocks noChangeAspect="1" noChangeShapeType="1"/>
          </p:cNvSpPr>
          <p:nvPr/>
        </p:nvSpPr>
        <p:spPr bwMode="auto">
          <a:xfrm rot="5400000">
            <a:off x="1600263" y="5094288"/>
            <a:ext cx="222250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5" name="Line 125"/>
          <p:cNvSpPr>
            <a:spLocks noChangeAspect="1" noChangeShapeType="1"/>
          </p:cNvSpPr>
          <p:nvPr/>
        </p:nvSpPr>
        <p:spPr bwMode="auto">
          <a:xfrm rot="5400000">
            <a:off x="1911413" y="50942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6" name="Line 126"/>
          <p:cNvSpPr>
            <a:spLocks noChangeAspect="1" noChangeShapeType="1"/>
          </p:cNvSpPr>
          <p:nvPr/>
        </p:nvSpPr>
        <p:spPr bwMode="auto">
          <a:xfrm rot="5400000">
            <a:off x="2219388" y="509428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7" name="Line 127"/>
          <p:cNvSpPr>
            <a:spLocks noChangeAspect="1" noChangeShapeType="1"/>
          </p:cNvSpPr>
          <p:nvPr/>
        </p:nvSpPr>
        <p:spPr bwMode="auto">
          <a:xfrm>
            <a:off x="1124013" y="5554663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8" name="Oval 128"/>
          <p:cNvSpPr>
            <a:spLocks noChangeAspect="1" noChangeArrowheads="1"/>
          </p:cNvSpPr>
          <p:nvPr/>
        </p:nvSpPr>
        <p:spPr bwMode="auto">
          <a:xfrm>
            <a:off x="1046225" y="55324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09" name="Line 129"/>
          <p:cNvSpPr>
            <a:spLocks noChangeAspect="1" noChangeShapeType="1"/>
          </p:cNvSpPr>
          <p:nvPr/>
        </p:nvSpPr>
        <p:spPr bwMode="auto">
          <a:xfrm>
            <a:off x="1447863" y="5554663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0" name="Oval 130"/>
          <p:cNvSpPr>
            <a:spLocks noChangeAspect="1" noChangeArrowheads="1"/>
          </p:cNvSpPr>
          <p:nvPr/>
        </p:nvSpPr>
        <p:spPr bwMode="auto">
          <a:xfrm>
            <a:off x="1370075" y="55324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1" name="Line 131"/>
          <p:cNvSpPr>
            <a:spLocks noChangeAspect="1" noChangeShapeType="1"/>
          </p:cNvSpPr>
          <p:nvPr/>
        </p:nvSpPr>
        <p:spPr bwMode="auto">
          <a:xfrm>
            <a:off x="1760600" y="5554663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2" name="Oval 132"/>
          <p:cNvSpPr>
            <a:spLocks noChangeAspect="1" noChangeArrowheads="1"/>
          </p:cNvSpPr>
          <p:nvPr/>
        </p:nvSpPr>
        <p:spPr bwMode="auto">
          <a:xfrm>
            <a:off x="1682813" y="55324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3" name="Oval 133"/>
          <p:cNvSpPr>
            <a:spLocks noChangeAspect="1" noChangeArrowheads="1"/>
          </p:cNvSpPr>
          <p:nvPr/>
        </p:nvSpPr>
        <p:spPr bwMode="auto">
          <a:xfrm>
            <a:off x="1995550" y="55324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4" name="Line 134"/>
          <p:cNvSpPr>
            <a:spLocks noChangeAspect="1" noChangeShapeType="1"/>
          </p:cNvSpPr>
          <p:nvPr/>
        </p:nvSpPr>
        <p:spPr bwMode="auto">
          <a:xfrm>
            <a:off x="2073338" y="5554663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5" name="Oval 135"/>
          <p:cNvSpPr>
            <a:spLocks noChangeAspect="1" noChangeArrowheads="1"/>
          </p:cNvSpPr>
          <p:nvPr/>
        </p:nvSpPr>
        <p:spPr bwMode="auto">
          <a:xfrm>
            <a:off x="2308288" y="553243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6" name="Line 136"/>
          <p:cNvSpPr>
            <a:spLocks noChangeAspect="1" noChangeShapeType="1"/>
          </p:cNvSpPr>
          <p:nvPr/>
        </p:nvSpPr>
        <p:spPr bwMode="auto">
          <a:xfrm rot="5400000">
            <a:off x="956531" y="54062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7" name="Line 137"/>
          <p:cNvSpPr>
            <a:spLocks noChangeAspect="1" noChangeShapeType="1"/>
          </p:cNvSpPr>
          <p:nvPr/>
        </p:nvSpPr>
        <p:spPr bwMode="auto">
          <a:xfrm rot="5400000">
            <a:off x="1286731" y="54062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8" name="Line 138"/>
          <p:cNvSpPr>
            <a:spLocks noChangeAspect="1" noChangeShapeType="1"/>
          </p:cNvSpPr>
          <p:nvPr/>
        </p:nvSpPr>
        <p:spPr bwMode="auto">
          <a:xfrm rot="5400000">
            <a:off x="1599469" y="5406232"/>
            <a:ext cx="223837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19" name="Line 139"/>
          <p:cNvSpPr>
            <a:spLocks noChangeAspect="1" noChangeShapeType="1"/>
          </p:cNvSpPr>
          <p:nvPr/>
        </p:nvSpPr>
        <p:spPr bwMode="auto">
          <a:xfrm rot="5400000">
            <a:off x="1910619" y="54062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0" name="Line 140"/>
          <p:cNvSpPr>
            <a:spLocks noChangeAspect="1" noChangeShapeType="1"/>
          </p:cNvSpPr>
          <p:nvPr/>
        </p:nvSpPr>
        <p:spPr bwMode="auto">
          <a:xfrm rot="5400000">
            <a:off x="2218594" y="540623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1" name="Line 141"/>
          <p:cNvSpPr>
            <a:spLocks noChangeAspect="1" noChangeShapeType="1"/>
          </p:cNvSpPr>
          <p:nvPr/>
        </p:nvSpPr>
        <p:spPr bwMode="auto">
          <a:xfrm>
            <a:off x="1124013" y="586740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2" name="Oval 142"/>
          <p:cNvSpPr>
            <a:spLocks noChangeAspect="1" noChangeArrowheads="1"/>
          </p:cNvSpPr>
          <p:nvPr/>
        </p:nvSpPr>
        <p:spPr bwMode="auto">
          <a:xfrm>
            <a:off x="1046225" y="58451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3" name="Line 143"/>
          <p:cNvSpPr>
            <a:spLocks noChangeAspect="1" noChangeShapeType="1"/>
          </p:cNvSpPr>
          <p:nvPr/>
        </p:nvSpPr>
        <p:spPr bwMode="auto">
          <a:xfrm>
            <a:off x="1447863" y="586740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4" name="Oval 144"/>
          <p:cNvSpPr>
            <a:spLocks noChangeAspect="1" noChangeArrowheads="1"/>
          </p:cNvSpPr>
          <p:nvPr/>
        </p:nvSpPr>
        <p:spPr bwMode="auto">
          <a:xfrm>
            <a:off x="1370075" y="58451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5" name="Line 145"/>
          <p:cNvSpPr>
            <a:spLocks noChangeAspect="1" noChangeShapeType="1"/>
          </p:cNvSpPr>
          <p:nvPr/>
        </p:nvSpPr>
        <p:spPr bwMode="auto">
          <a:xfrm>
            <a:off x="1760600" y="5867400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6" name="Oval 146"/>
          <p:cNvSpPr>
            <a:spLocks noChangeAspect="1" noChangeArrowheads="1"/>
          </p:cNvSpPr>
          <p:nvPr/>
        </p:nvSpPr>
        <p:spPr bwMode="auto">
          <a:xfrm>
            <a:off x="1682813" y="58451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7" name="Oval 147"/>
          <p:cNvSpPr>
            <a:spLocks noChangeAspect="1" noChangeArrowheads="1"/>
          </p:cNvSpPr>
          <p:nvPr/>
        </p:nvSpPr>
        <p:spPr bwMode="auto">
          <a:xfrm>
            <a:off x="1995550" y="58451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8" name="Line 148"/>
          <p:cNvSpPr>
            <a:spLocks noChangeAspect="1" noChangeShapeType="1"/>
          </p:cNvSpPr>
          <p:nvPr/>
        </p:nvSpPr>
        <p:spPr bwMode="auto">
          <a:xfrm>
            <a:off x="2073338" y="586740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29" name="Oval 149"/>
          <p:cNvSpPr>
            <a:spLocks noChangeAspect="1" noChangeArrowheads="1"/>
          </p:cNvSpPr>
          <p:nvPr/>
        </p:nvSpPr>
        <p:spPr bwMode="auto">
          <a:xfrm>
            <a:off x="2308288" y="58451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0" name="Line 150"/>
          <p:cNvSpPr>
            <a:spLocks noChangeAspect="1" noChangeShapeType="1"/>
          </p:cNvSpPr>
          <p:nvPr/>
        </p:nvSpPr>
        <p:spPr bwMode="auto">
          <a:xfrm rot="5400000">
            <a:off x="957325" y="57197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1" name="Line 151"/>
          <p:cNvSpPr>
            <a:spLocks noChangeAspect="1" noChangeShapeType="1"/>
          </p:cNvSpPr>
          <p:nvPr/>
        </p:nvSpPr>
        <p:spPr bwMode="auto">
          <a:xfrm rot="5400000">
            <a:off x="1287525" y="57197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2" name="Line 152"/>
          <p:cNvSpPr>
            <a:spLocks noChangeAspect="1" noChangeShapeType="1"/>
          </p:cNvSpPr>
          <p:nvPr/>
        </p:nvSpPr>
        <p:spPr bwMode="auto">
          <a:xfrm rot="5400000">
            <a:off x="1600263" y="57197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3" name="Line 153"/>
          <p:cNvSpPr>
            <a:spLocks noChangeAspect="1" noChangeShapeType="1"/>
          </p:cNvSpPr>
          <p:nvPr/>
        </p:nvSpPr>
        <p:spPr bwMode="auto">
          <a:xfrm rot="5400000">
            <a:off x="1911413" y="57197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4" name="Line 154"/>
          <p:cNvSpPr>
            <a:spLocks noChangeAspect="1" noChangeShapeType="1"/>
          </p:cNvSpPr>
          <p:nvPr/>
        </p:nvSpPr>
        <p:spPr bwMode="auto">
          <a:xfrm rot="5400000">
            <a:off x="2219388" y="57197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5435" name="Text Box 155"/>
          <p:cNvSpPr txBox="1">
            <a:spLocks noChangeArrowheads="1"/>
          </p:cNvSpPr>
          <p:nvPr/>
        </p:nvSpPr>
        <p:spPr bwMode="auto">
          <a:xfrm>
            <a:off x="909700" y="4060825"/>
            <a:ext cx="157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rPr>
              <a:t>2-D time, separable</a:t>
            </a:r>
          </a:p>
        </p:txBody>
      </p:sp>
      <p:sp>
        <p:nvSpPr>
          <p:cNvPr id="865436" name="Text Box 156"/>
          <p:cNvSpPr txBox="1">
            <a:spLocks noChangeArrowheads="1"/>
          </p:cNvSpPr>
          <p:nvPr/>
        </p:nvSpPr>
        <p:spPr bwMode="auto">
          <a:xfrm>
            <a:off x="850963" y="5940425"/>
            <a:ext cx="169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rPr>
              <a:t>2-D space, separable</a:t>
            </a:r>
          </a:p>
        </p:txBody>
      </p:sp>
      <p:sp>
        <p:nvSpPr>
          <p:cNvPr id="865438" name="Text Box 158"/>
          <p:cNvSpPr txBox="1">
            <a:spLocks noChangeArrowheads="1"/>
          </p:cNvSpPr>
          <p:nvPr/>
        </p:nvSpPr>
        <p:spPr bwMode="auto">
          <a:xfrm>
            <a:off x="3544884" y="3577524"/>
            <a:ext cx="1949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time shifts: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x</a:t>
            </a:r>
            <a:r>
              <a:rPr lang="en-US" sz="2000" dirty="0">
                <a:latin typeface="DIN Pro" panose="020B0504020101020102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y</a:t>
            </a:r>
          </a:p>
        </p:txBody>
      </p:sp>
      <p:sp>
        <p:nvSpPr>
          <p:cNvPr id="865439" name="Text Box 159"/>
          <p:cNvSpPr txBox="1">
            <a:spLocks noChangeArrowheads="1"/>
          </p:cNvSpPr>
          <p:nvPr/>
        </p:nvSpPr>
        <p:spPr bwMode="auto">
          <a:xfrm>
            <a:off x="3486239" y="5440658"/>
            <a:ext cx="2093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space shifts: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x</a:t>
            </a:r>
            <a:r>
              <a:rPr lang="en-US" sz="2000" dirty="0">
                <a:latin typeface="DIN Pro" panose="020B0504020101020102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y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01" y="3239101"/>
            <a:ext cx="2552072" cy="25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54" y="2109574"/>
            <a:ext cx="861766" cy="20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5116067"/>
            <a:ext cx="2369672" cy="255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05" y="3276266"/>
            <a:ext cx="1793675" cy="235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5136165"/>
            <a:ext cx="1832705" cy="242663"/>
          </a:xfrm>
          <a:prstGeom prst="rect">
            <a:avLst/>
          </a:prstGeom>
        </p:spPr>
      </p:pic>
      <p:sp>
        <p:nvSpPr>
          <p:cNvPr id="155" name="Text Box 159"/>
          <p:cNvSpPr txBox="1">
            <a:spLocks noChangeArrowheads="1"/>
          </p:cNvSpPr>
          <p:nvPr/>
        </p:nvSpPr>
        <p:spPr bwMode="auto">
          <a:xfrm>
            <a:off x="6710924" y="5430778"/>
            <a:ext cx="1152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DIN Pro" panose="020B0504020101020102" pitchFamily="34" charset="0"/>
              </a:rPr>
              <a:t>16 types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  <a:latin typeface="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330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77122666"/>
              </p:ext>
            </p:extLst>
          </p:nvPr>
        </p:nvGraphicFramePr>
        <p:xfrm>
          <a:off x="559134" y="504825"/>
          <a:ext cx="8058150" cy="6019801"/>
        </p:xfrm>
        <a:graphic>
          <a:graphicData uri="http://schemas.openxmlformats.org/drawingml/2006/table">
            <a:tbl>
              <a:tblPr/>
              <a:tblGrid>
                <a:gridCol w="2535238"/>
                <a:gridCol w="3394075"/>
                <a:gridCol w="2128837"/>
              </a:tblGrid>
              <a:tr h="2027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76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IN Pro" panose="020B0504020101020102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201A-EAB5-49DE-899D-C32E8056447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67352" name="Line 24"/>
          <p:cNvSpPr>
            <a:spLocks noChangeAspect="1" noChangeShapeType="1"/>
          </p:cNvSpPr>
          <p:nvPr/>
        </p:nvSpPr>
        <p:spPr bwMode="auto">
          <a:xfrm>
            <a:off x="1049672" y="5738813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3" name="Oval 25"/>
          <p:cNvSpPr>
            <a:spLocks noChangeAspect="1" noChangeArrowheads="1"/>
          </p:cNvSpPr>
          <p:nvPr/>
        </p:nvSpPr>
        <p:spPr bwMode="auto">
          <a:xfrm>
            <a:off x="965534" y="5715000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4" name="Line 26"/>
          <p:cNvSpPr>
            <a:spLocks noChangeAspect="1" noChangeShapeType="1"/>
          </p:cNvSpPr>
          <p:nvPr/>
        </p:nvSpPr>
        <p:spPr bwMode="auto">
          <a:xfrm>
            <a:off x="1392572" y="5738813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5" name="Oval 27"/>
          <p:cNvSpPr>
            <a:spLocks noChangeAspect="1" noChangeArrowheads="1"/>
          </p:cNvSpPr>
          <p:nvPr/>
        </p:nvSpPr>
        <p:spPr bwMode="auto">
          <a:xfrm>
            <a:off x="1310022" y="5715000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6" name="Line 28"/>
          <p:cNvSpPr>
            <a:spLocks noChangeAspect="1" noChangeShapeType="1"/>
          </p:cNvSpPr>
          <p:nvPr/>
        </p:nvSpPr>
        <p:spPr bwMode="auto">
          <a:xfrm>
            <a:off x="1724359" y="5738813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7" name="Oval 29"/>
          <p:cNvSpPr>
            <a:spLocks noChangeAspect="1" noChangeArrowheads="1"/>
          </p:cNvSpPr>
          <p:nvPr/>
        </p:nvSpPr>
        <p:spPr bwMode="auto">
          <a:xfrm>
            <a:off x="1641809" y="5715000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8" name="Oval 30"/>
          <p:cNvSpPr>
            <a:spLocks noChangeAspect="1" noChangeArrowheads="1"/>
          </p:cNvSpPr>
          <p:nvPr/>
        </p:nvSpPr>
        <p:spPr bwMode="auto">
          <a:xfrm>
            <a:off x="1973597" y="5715000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59" name="Line 31"/>
          <p:cNvSpPr>
            <a:spLocks noChangeAspect="1" noChangeShapeType="1"/>
          </p:cNvSpPr>
          <p:nvPr/>
        </p:nvSpPr>
        <p:spPr bwMode="auto">
          <a:xfrm>
            <a:off x="2056147" y="5738813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0" name="Oval 32"/>
          <p:cNvSpPr>
            <a:spLocks noChangeAspect="1" noChangeArrowheads="1"/>
          </p:cNvSpPr>
          <p:nvPr/>
        </p:nvSpPr>
        <p:spPr bwMode="auto">
          <a:xfrm>
            <a:off x="2305384" y="5715000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1" name="Line 33"/>
          <p:cNvSpPr>
            <a:spLocks noChangeAspect="1" noChangeShapeType="1"/>
          </p:cNvSpPr>
          <p:nvPr/>
        </p:nvSpPr>
        <p:spPr bwMode="auto">
          <a:xfrm>
            <a:off x="876634" y="6026150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2" name="Oval 34"/>
          <p:cNvSpPr>
            <a:spLocks noChangeAspect="1" noChangeArrowheads="1"/>
          </p:cNvSpPr>
          <p:nvPr/>
        </p:nvSpPr>
        <p:spPr bwMode="auto">
          <a:xfrm>
            <a:off x="792497" y="6002338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3" name="Line 35"/>
          <p:cNvSpPr>
            <a:spLocks noChangeAspect="1" noChangeShapeType="1"/>
          </p:cNvSpPr>
          <p:nvPr/>
        </p:nvSpPr>
        <p:spPr bwMode="auto">
          <a:xfrm>
            <a:off x="1219534" y="6026150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4" name="Oval 36"/>
          <p:cNvSpPr>
            <a:spLocks noChangeAspect="1" noChangeArrowheads="1"/>
          </p:cNvSpPr>
          <p:nvPr/>
        </p:nvSpPr>
        <p:spPr bwMode="auto">
          <a:xfrm>
            <a:off x="1135397" y="6002338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5" name="Line 37"/>
          <p:cNvSpPr>
            <a:spLocks noChangeAspect="1" noChangeShapeType="1"/>
          </p:cNvSpPr>
          <p:nvPr/>
        </p:nvSpPr>
        <p:spPr bwMode="auto">
          <a:xfrm>
            <a:off x="1551322" y="6026150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6" name="Oval 38"/>
          <p:cNvSpPr>
            <a:spLocks noChangeAspect="1" noChangeArrowheads="1"/>
          </p:cNvSpPr>
          <p:nvPr/>
        </p:nvSpPr>
        <p:spPr bwMode="auto">
          <a:xfrm>
            <a:off x="1468772" y="6002338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7" name="Oval 39"/>
          <p:cNvSpPr>
            <a:spLocks noChangeAspect="1" noChangeArrowheads="1"/>
          </p:cNvSpPr>
          <p:nvPr/>
        </p:nvSpPr>
        <p:spPr bwMode="auto">
          <a:xfrm>
            <a:off x="1800559" y="6002338"/>
            <a:ext cx="46038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8" name="Line 40"/>
          <p:cNvSpPr>
            <a:spLocks noChangeAspect="1" noChangeShapeType="1"/>
          </p:cNvSpPr>
          <p:nvPr/>
        </p:nvSpPr>
        <p:spPr bwMode="auto">
          <a:xfrm>
            <a:off x="1883109" y="6026150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69" name="Oval 41"/>
          <p:cNvSpPr>
            <a:spLocks noChangeAspect="1" noChangeArrowheads="1"/>
          </p:cNvSpPr>
          <p:nvPr/>
        </p:nvSpPr>
        <p:spPr bwMode="auto">
          <a:xfrm>
            <a:off x="2132347" y="6002338"/>
            <a:ext cx="47625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0" name="Line 42"/>
          <p:cNvSpPr>
            <a:spLocks noChangeAspect="1" noChangeShapeType="1"/>
          </p:cNvSpPr>
          <p:nvPr/>
        </p:nvSpPr>
        <p:spPr bwMode="auto">
          <a:xfrm rot="7412475">
            <a:off x="780590" y="5880894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1" name="Line 43"/>
          <p:cNvSpPr>
            <a:spLocks noChangeAspect="1" noChangeShapeType="1"/>
          </p:cNvSpPr>
          <p:nvPr/>
        </p:nvSpPr>
        <p:spPr bwMode="auto">
          <a:xfrm rot="14187525" flipH="1">
            <a:off x="967915" y="5887244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2" name="Line 44"/>
          <p:cNvSpPr>
            <a:spLocks noChangeAspect="1" noChangeShapeType="1"/>
          </p:cNvSpPr>
          <p:nvPr/>
        </p:nvSpPr>
        <p:spPr bwMode="auto">
          <a:xfrm rot="7412475">
            <a:off x="1134603" y="58840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3" name="Line 45"/>
          <p:cNvSpPr>
            <a:spLocks noChangeAspect="1" noChangeShapeType="1"/>
          </p:cNvSpPr>
          <p:nvPr/>
        </p:nvSpPr>
        <p:spPr bwMode="auto">
          <a:xfrm rot="14187525" flipH="1">
            <a:off x="1301290" y="58904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4" name="Line 46"/>
          <p:cNvSpPr>
            <a:spLocks noChangeAspect="1" noChangeShapeType="1"/>
          </p:cNvSpPr>
          <p:nvPr/>
        </p:nvSpPr>
        <p:spPr bwMode="auto">
          <a:xfrm rot="7412475">
            <a:off x="1461628" y="58840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5" name="Line 47"/>
          <p:cNvSpPr>
            <a:spLocks noChangeAspect="1" noChangeShapeType="1"/>
          </p:cNvSpPr>
          <p:nvPr/>
        </p:nvSpPr>
        <p:spPr bwMode="auto">
          <a:xfrm rot="14187525" flipH="1">
            <a:off x="1628315" y="58904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6" name="Line 48"/>
          <p:cNvSpPr>
            <a:spLocks noChangeAspect="1" noChangeShapeType="1"/>
          </p:cNvSpPr>
          <p:nvPr/>
        </p:nvSpPr>
        <p:spPr bwMode="auto">
          <a:xfrm rot="7412475">
            <a:off x="1795003" y="58840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7" name="Line 49"/>
          <p:cNvSpPr>
            <a:spLocks noChangeAspect="1" noChangeShapeType="1"/>
          </p:cNvSpPr>
          <p:nvPr/>
        </p:nvSpPr>
        <p:spPr bwMode="auto">
          <a:xfrm rot="14187525" flipH="1">
            <a:off x="1961690" y="58904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8" name="Line 50"/>
          <p:cNvSpPr>
            <a:spLocks noChangeAspect="1" noChangeShapeType="1"/>
          </p:cNvSpPr>
          <p:nvPr/>
        </p:nvSpPr>
        <p:spPr bwMode="auto">
          <a:xfrm rot="7412475">
            <a:off x="2122028" y="58840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79" name="Line 51"/>
          <p:cNvSpPr>
            <a:spLocks noChangeAspect="1" noChangeShapeType="1"/>
          </p:cNvSpPr>
          <p:nvPr/>
        </p:nvSpPr>
        <p:spPr bwMode="auto">
          <a:xfrm>
            <a:off x="1222709" y="5459413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0" name="Oval 52"/>
          <p:cNvSpPr>
            <a:spLocks noChangeAspect="1" noChangeArrowheads="1"/>
          </p:cNvSpPr>
          <p:nvPr/>
        </p:nvSpPr>
        <p:spPr bwMode="auto">
          <a:xfrm>
            <a:off x="1138572" y="5435600"/>
            <a:ext cx="49212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1" name="Line 53"/>
          <p:cNvSpPr>
            <a:spLocks noChangeAspect="1" noChangeShapeType="1"/>
          </p:cNvSpPr>
          <p:nvPr/>
        </p:nvSpPr>
        <p:spPr bwMode="auto">
          <a:xfrm>
            <a:off x="1549734" y="5459413"/>
            <a:ext cx="236538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2" name="Oval 54"/>
          <p:cNvSpPr>
            <a:spLocks noChangeAspect="1" noChangeArrowheads="1"/>
          </p:cNvSpPr>
          <p:nvPr/>
        </p:nvSpPr>
        <p:spPr bwMode="auto">
          <a:xfrm>
            <a:off x="1483059" y="543560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3" name="Line 55"/>
          <p:cNvSpPr>
            <a:spLocks noChangeAspect="1" noChangeShapeType="1"/>
          </p:cNvSpPr>
          <p:nvPr/>
        </p:nvSpPr>
        <p:spPr bwMode="auto">
          <a:xfrm>
            <a:off x="1898984" y="5459413"/>
            <a:ext cx="236538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4" name="Oval 56"/>
          <p:cNvSpPr>
            <a:spLocks noChangeAspect="1" noChangeArrowheads="1"/>
          </p:cNvSpPr>
          <p:nvPr/>
        </p:nvSpPr>
        <p:spPr bwMode="auto">
          <a:xfrm>
            <a:off x="1814847" y="543560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5" name="Oval 57"/>
          <p:cNvSpPr>
            <a:spLocks noChangeAspect="1" noChangeArrowheads="1"/>
          </p:cNvSpPr>
          <p:nvPr/>
        </p:nvSpPr>
        <p:spPr bwMode="auto">
          <a:xfrm>
            <a:off x="2146634" y="543560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6" name="Line 58"/>
          <p:cNvSpPr>
            <a:spLocks noChangeAspect="1" noChangeShapeType="1"/>
          </p:cNvSpPr>
          <p:nvPr/>
        </p:nvSpPr>
        <p:spPr bwMode="auto">
          <a:xfrm>
            <a:off x="2229184" y="5459413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7" name="Oval 59"/>
          <p:cNvSpPr>
            <a:spLocks noChangeAspect="1" noChangeArrowheads="1"/>
          </p:cNvSpPr>
          <p:nvPr/>
        </p:nvSpPr>
        <p:spPr bwMode="auto">
          <a:xfrm>
            <a:off x="2478422" y="543560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8" name="Line 60"/>
          <p:cNvSpPr>
            <a:spLocks noChangeAspect="1" noChangeShapeType="1"/>
          </p:cNvSpPr>
          <p:nvPr/>
        </p:nvSpPr>
        <p:spPr bwMode="auto">
          <a:xfrm rot="7412475">
            <a:off x="953628" y="5599907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89" name="Line 61"/>
          <p:cNvSpPr>
            <a:spLocks noChangeAspect="1" noChangeShapeType="1"/>
          </p:cNvSpPr>
          <p:nvPr/>
        </p:nvSpPr>
        <p:spPr bwMode="auto">
          <a:xfrm rot="14187525" flipH="1">
            <a:off x="1140953" y="5607844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0" name="Line 62"/>
          <p:cNvSpPr>
            <a:spLocks noChangeAspect="1" noChangeShapeType="1"/>
          </p:cNvSpPr>
          <p:nvPr/>
        </p:nvSpPr>
        <p:spPr bwMode="auto">
          <a:xfrm rot="7412475">
            <a:off x="1307640" y="56046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1" name="Line 63"/>
          <p:cNvSpPr>
            <a:spLocks noChangeAspect="1" noChangeShapeType="1"/>
          </p:cNvSpPr>
          <p:nvPr/>
        </p:nvSpPr>
        <p:spPr bwMode="auto">
          <a:xfrm rot="14187525" flipH="1">
            <a:off x="1474328" y="56110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2" name="Line 64"/>
          <p:cNvSpPr>
            <a:spLocks noChangeAspect="1" noChangeShapeType="1"/>
          </p:cNvSpPr>
          <p:nvPr/>
        </p:nvSpPr>
        <p:spPr bwMode="auto">
          <a:xfrm rot="7412475">
            <a:off x="1634665" y="5604669"/>
            <a:ext cx="236538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3" name="Line 65"/>
          <p:cNvSpPr>
            <a:spLocks noChangeAspect="1" noChangeShapeType="1"/>
          </p:cNvSpPr>
          <p:nvPr/>
        </p:nvSpPr>
        <p:spPr bwMode="auto">
          <a:xfrm rot="14400000" flipH="1">
            <a:off x="1801353" y="5611019"/>
            <a:ext cx="236538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4" name="Line 66"/>
          <p:cNvSpPr>
            <a:spLocks noChangeAspect="1" noChangeShapeType="1"/>
          </p:cNvSpPr>
          <p:nvPr/>
        </p:nvSpPr>
        <p:spPr bwMode="auto">
          <a:xfrm rot="7412475">
            <a:off x="1968040" y="56046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5" name="Line 67"/>
          <p:cNvSpPr>
            <a:spLocks noChangeAspect="1" noChangeShapeType="1"/>
          </p:cNvSpPr>
          <p:nvPr/>
        </p:nvSpPr>
        <p:spPr bwMode="auto">
          <a:xfrm rot="14187525" flipH="1">
            <a:off x="2134728" y="56110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6" name="Line 68"/>
          <p:cNvSpPr>
            <a:spLocks noChangeAspect="1" noChangeShapeType="1"/>
          </p:cNvSpPr>
          <p:nvPr/>
        </p:nvSpPr>
        <p:spPr bwMode="auto">
          <a:xfrm rot="7412475">
            <a:off x="2295065" y="560466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7" name="Line 69"/>
          <p:cNvSpPr>
            <a:spLocks noChangeAspect="1" noChangeShapeType="1"/>
          </p:cNvSpPr>
          <p:nvPr/>
        </p:nvSpPr>
        <p:spPr bwMode="auto">
          <a:xfrm>
            <a:off x="1410034" y="5172075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8" name="Oval 70"/>
          <p:cNvSpPr>
            <a:spLocks noChangeAspect="1" noChangeArrowheads="1"/>
          </p:cNvSpPr>
          <p:nvPr/>
        </p:nvSpPr>
        <p:spPr bwMode="auto">
          <a:xfrm>
            <a:off x="1319547" y="514985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399" name="Line 71"/>
          <p:cNvSpPr>
            <a:spLocks noChangeAspect="1" noChangeShapeType="1"/>
          </p:cNvSpPr>
          <p:nvPr/>
        </p:nvSpPr>
        <p:spPr bwMode="auto">
          <a:xfrm>
            <a:off x="1752934" y="5172075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0" name="Oval 72"/>
          <p:cNvSpPr>
            <a:spLocks noChangeAspect="1" noChangeArrowheads="1"/>
          </p:cNvSpPr>
          <p:nvPr/>
        </p:nvSpPr>
        <p:spPr bwMode="auto">
          <a:xfrm>
            <a:off x="1662447" y="514985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1" name="Line 73"/>
          <p:cNvSpPr>
            <a:spLocks noChangeAspect="1" noChangeShapeType="1"/>
          </p:cNvSpPr>
          <p:nvPr/>
        </p:nvSpPr>
        <p:spPr bwMode="auto">
          <a:xfrm>
            <a:off x="2084722" y="5172075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2" name="Oval 74"/>
          <p:cNvSpPr>
            <a:spLocks noChangeAspect="1" noChangeArrowheads="1"/>
          </p:cNvSpPr>
          <p:nvPr/>
        </p:nvSpPr>
        <p:spPr bwMode="auto">
          <a:xfrm>
            <a:off x="1995822" y="5149850"/>
            <a:ext cx="47625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3" name="Oval 75"/>
          <p:cNvSpPr>
            <a:spLocks noChangeAspect="1" noChangeArrowheads="1"/>
          </p:cNvSpPr>
          <p:nvPr/>
        </p:nvSpPr>
        <p:spPr bwMode="auto">
          <a:xfrm>
            <a:off x="2327609" y="5149850"/>
            <a:ext cx="46038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4" name="Line 76"/>
          <p:cNvSpPr>
            <a:spLocks noChangeAspect="1" noChangeShapeType="1"/>
          </p:cNvSpPr>
          <p:nvPr/>
        </p:nvSpPr>
        <p:spPr bwMode="auto">
          <a:xfrm>
            <a:off x="2416509" y="5172075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5" name="Oval 77"/>
          <p:cNvSpPr>
            <a:spLocks noChangeAspect="1" noChangeArrowheads="1"/>
          </p:cNvSpPr>
          <p:nvPr/>
        </p:nvSpPr>
        <p:spPr bwMode="auto">
          <a:xfrm>
            <a:off x="2657809" y="5149850"/>
            <a:ext cx="49213" cy="46038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6" name="Line 78"/>
          <p:cNvSpPr>
            <a:spLocks noChangeAspect="1" noChangeShapeType="1"/>
          </p:cNvSpPr>
          <p:nvPr/>
        </p:nvSpPr>
        <p:spPr bwMode="auto">
          <a:xfrm rot="7412475">
            <a:off x="1134603" y="5314157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7" name="Line 79"/>
          <p:cNvSpPr>
            <a:spLocks noChangeAspect="1" noChangeShapeType="1"/>
          </p:cNvSpPr>
          <p:nvPr/>
        </p:nvSpPr>
        <p:spPr bwMode="auto">
          <a:xfrm rot="14187525" flipH="1">
            <a:off x="1320340" y="5320507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8" name="Line 80"/>
          <p:cNvSpPr>
            <a:spLocks noChangeAspect="1" noChangeShapeType="1"/>
          </p:cNvSpPr>
          <p:nvPr/>
        </p:nvSpPr>
        <p:spPr bwMode="auto">
          <a:xfrm rot="7412475">
            <a:off x="1487028" y="53173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09" name="Line 81"/>
          <p:cNvSpPr>
            <a:spLocks noChangeAspect="1" noChangeShapeType="1"/>
          </p:cNvSpPr>
          <p:nvPr/>
        </p:nvSpPr>
        <p:spPr bwMode="auto">
          <a:xfrm rot="14400000" flipH="1">
            <a:off x="1643265" y="5310519"/>
            <a:ext cx="236538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0" name="Line 82"/>
          <p:cNvSpPr>
            <a:spLocks noChangeAspect="1" noChangeShapeType="1"/>
          </p:cNvSpPr>
          <p:nvPr/>
        </p:nvSpPr>
        <p:spPr bwMode="auto">
          <a:xfrm rot="7412475">
            <a:off x="1821990" y="5309394"/>
            <a:ext cx="236538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1" name="Line 83"/>
          <p:cNvSpPr>
            <a:spLocks noChangeAspect="1" noChangeShapeType="1"/>
          </p:cNvSpPr>
          <p:nvPr/>
        </p:nvSpPr>
        <p:spPr bwMode="auto">
          <a:xfrm rot="14187525" flipH="1">
            <a:off x="1980740" y="532368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2" name="Line 84"/>
          <p:cNvSpPr>
            <a:spLocks noChangeAspect="1" noChangeShapeType="1"/>
          </p:cNvSpPr>
          <p:nvPr/>
        </p:nvSpPr>
        <p:spPr bwMode="auto">
          <a:xfrm rot="7412475">
            <a:off x="2147428" y="53173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3" name="Line 85"/>
          <p:cNvSpPr>
            <a:spLocks noChangeAspect="1" noChangeShapeType="1"/>
          </p:cNvSpPr>
          <p:nvPr/>
        </p:nvSpPr>
        <p:spPr bwMode="auto">
          <a:xfrm rot="14187525" flipH="1">
            <a:off x="2314115" y="532368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4" name="Line 86"/>
          <p:cNvSpPr>
            <a:spLocks noChangeAspect="1" noChangeShapeType="1"/>
          </p:cNvSpPr>
          <p:nvPr/>
        </p:nvSpPr>
        <p:spPr bwMode="auto">
          <a:xfrm rot="7412475">
            <a:off x="2474453" y="53173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5" name="Line 87"/>
          <p:cNvSpPr>
            <a:spLocks noChangeAspect="1" noChangeShapeType="1"/>
          </p:cNvSpPr>
          <p:nvPr/>
        </p:nvSpPr>
        <p:spPr bwMode="auto">
          <a:xfrm>
            <a:off x="1583072" y="4886325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6" name="Oval 88"/>
          <p:cNvSpPr>
            <a:spLocks noChangeAspect="1" noChangeArrowheads="1"/>
          </p:cNvSpPr>
          <p:nvPr/>
        </p:nvSpPr>
        <p:spPr bwMode="auto">
          <a:xfrm>
            <a:off x="1498934" y="4862513"/>
            <a:ext cx="47625" cy="460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7" name="Line 89"/>
          <p:cNvSpPr>
            <a:spLocks noChangeAspect="1" noChangeShapeType="1"/>
          </p:cNvSpPr>
          <p:nvPr/>
        </p:nvSpPr>
        <p:spPr bwMode="auto">
          <a:xfrm>
            <a:off x="1925972" y="4886325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8" name="Oval 90"/>
          <p:cNvSpPr>
            <a:spLocks noChangeAspect="1" noChangeArrowheads="1"/>
          </p:cNvSpPr>
          <p:nvPr/>
        </p:nvSpPr>
        <p:spPr bwMode="auto">
          <a:xfrm>
            <a:off x="1843422" y="4862513"/>
            <a:ext cx="47625" cy="460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19" name="Line 91"/>
          <p:cNvSpPr>
            <a:spLocks noChangeAspect="1" noChangeShapeType="1"/>
          </p:cNvSpPr>
          <p:nvPr/>
        </p:nvSpPr>
        <p:spPr bwMode="auto">
          <a:xfrm>
            <a:off x="2257759" y="4886325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0" name="Oval 92"/>
          <p:cNvSpPr>
            <a:spLocks noChangeAspect="1" noChangeArrowheads="1"/>
          </p:cNvSpPr>
          <p:nvPr/>
        </p:nvSpPr>
        <p:spPr bwMode="auto">
          <a:xfrm>
            <a:off x="2175209" y="4862513"/>
            <a:ext cx="47625" cy="460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1" name="Oval 93"/>
          <p:cNvSpPr>
            <a:spLocks noChangeAspect="1" noChangeArrowheads="1"/>
          </p:cNvSpPr>
          <p:nvPr/>
        </p:nvSpPr>
        <p:spPr bwMode="auto">
          <a:xfrm>
            <a:off x="2506997" y="4862513"/>
            <a:ext cx="47625" cy="460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2" name="Line 94"/>
          <p:cNvSpPr>
            <a:spLocks noChangeAspect="1" noChangeShapeType="1"/>
          </p:cNvSpPr>
          <p:nvPr/>
        </p:nvSpPr>
        <p:spPr bwMode="auto">
          <a:xfrm>
            <a:off x="2589547" y="4886325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3" name="Oval 95"/>
          <p:cNvSpPr>
            <a:spLocks noChangeAspect="1" noChangeArrowheads="1"/>
          </p:cNvSpPr>
          <p:nvPr/>
        </p:nvSpPr>
        <p:spPr bwMode="auto">
          <a:xfrm>
            <a:off x="2838784" y="4862513"/>
            <a:ext cx="47625" cy="46037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4" name="Line 96"/>
          <p:cNvSpPr>
            <a:spLocks noChangeAspect="1" noChangeShapeType="1"/>
          </p:cNvSpPr>
          <p:nvPr/>
        </p:nvSpPr>
        <p:spPr bwMode="auto">
          <a:xfrm rot="7412475">
            <a:off x="1313990" y="5026819"/>
            <a:ext cx="2365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5" name="Line 97"/>
          <p:cNvSpPr>
            <a:spLocks noChangeAspect="1" noChangeShapeType="1"/>
          </p:cNvSpPr>
          <p:nvPr/>
        </p:nvSpPr>
        <p:spPr bwMode="auto">
          <a:xfrm rot="14187525" flipH="1">
            <a:off x="1501315" y="5034757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6" name="Line 98"/>
          <p:cNvSpPr>
            <a:spLocks noChangeAspect="1" noChangeShapeType="1"/>
          </p:cNvSpPr>
          <p:nvPr/>
        </p:nvSpPr>
        <p:spPr bwMode="auto">
          <a:xfrm rot="7412475">
            <a:off x="1667209" y="5030788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7" name="Line 99"/>
          <p:cNvSpPr>
            <a:spLocks noChangeAspect="1" noChangeShapeType="1"/>
          </p:cNvSpPr>
          <p:nvPr/>
        </p:nvSpPr>
        <p:spPr bwMode="auto">
          <a:xfrm rot="14187525" flipH="1">
            <a:off x="1834690" y="50379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8" name="Line 100"/>
          <p:cNvSpPr>
            <a:spLocks noChangeAspect="1" noChangeShapeType="1"/>
          </p:cNvSpPr>
          <p:nvPr/>
        </p:nvSpPr>
        <p:spPr bwMode="auto">
          <a:xfrm rot="7412475">
            <a:off x="1994234" y="5030788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29" name="Line 101"/>
          <p:cNvSpPr>
            <a:spLocks noChangeAspect="1" noChangeShapeType="1"/>
          </p:cNvSpPr>
          <p:nvPr/>
        </p:nvSpPr>
        <p:spPr bwMode="auto">
          <a:xfrm rot="14187525" flipH="1">
            <a:off x="2161715" y="50379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0" name="Line 102"/>
          <p:cNvSpPr>
            <a:spLocks noChangeAspect="1" noChangeShapeType="1"/>
          </p:cNvSpPr>
          <p:nvPr/>
        </p:nvSpPr>
        <p:spPr bwMode="auto">
          <a:xfrm rot="7412475">
            <a:off x="2327609" y="5030788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1" name="Line 103"/>
          <p:cNvSpPr>
            <a:spLocks noChangeAspect="1" noChangeShapeType="1"/>
          </p:cNvSpPr>
          <p:nvPr/>
        </p:nvSpPr>
        <p:spPr bwMode="auto">
          <a:xfrm rot="14187525" flipH="1">
            <a:off x="2495090" y="5037932"/>
            <a:ext cx="2365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2" name="Line 104"/>
          <p:cNvSpPr>
            <a:spLocks noChangeAspect="1" noChangeShapeType="1"/>
          </p:cNvSpPr>
          <p:nvPr/>
        </p:nvSpPr>
        <p:spPr bwMode="auto">
          <a:xfrm rot="7412475">
            <a:off x="2654634" y="5030788"/>
            <a:ext cx="238125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3" name="Text Box 105"/>
          <p:cNvSpPr txBox="1">
            <a:spLocks noChangeArrowheads="1"/>
          </p:cNvSpPr>
          <p:nvPr/>
        </p:nvSpPr>
        <p:spPr bwMode="auto">
          <a:xfrm>
            <a:off x="1038559" y="2171700"/>
            <a:ext cx="157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rPr>
              <a:t>time, nonseparable</a:t>
            </a:r>
          </a:p>
        </p:txBody>
      </p:sp>
      <p:sp>
        <p:nvSpPr>
          <p:cNvPr id="867434" name="Text Box 106"/>
          <p:cNvSpPr txBox="1">
            <a:spLocks noChangeArrowheads="1"/>
          </p:cNvSpPr>
          <p:nvPr/>
        </p:nvSpPr>
        <p:spPr bwMode="auto">
          <a:xfrm>
            <a:off x="979822" y="4106651"/>
            <a:ext cx="1690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rPr>
              <a:t>space, nonseparable</a:t>
            </a:r>
          </a:p>
        </p:txBody>
      </p:sp>
      <p:sp>
        <p:nvSpPr>
          <p:cNvPr id="867435" name="Text Box 107"/>
          <p:cNvSpPr txBox="1">
            <a:spLocks noChangeArrowheads="1"/>
          </p:cNvSpPr>
          <p:nvPr/>
        </p:nvSpPr>
        <p:spPr bwMode="auto">
          <a:xfrm>
            <a:off x="979822" y="6156325"/>
            <a:ext cx="169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chemeClr val="accent1">
                    <a:lumMod val="75000"/>
                    <a:lumOff val="25000"/>
                  </a:schemeClr>
                </a:solidFill>
                <a:latin typeface="Arial" charset="0"/>
              </a:rPr>
              <a:t>space, nonseparable</a:t>
            </a:r>
          </a:p>
        </p:txBody>
      </p:sp>
      <p:sp>
        <p:nvSpPr>
          <p:cNvPr id="867436" name="Oval 108"/>
          <p:cNvSpPr>
            <a:spLocks noChangeArrowheads="1"/>
          </p:cNvSpPr>
          <p:nvPr/>
        </p:nvSpPr>
        <p:spPr bwMode="auto">
          <a:xfrm rot="-2741776">
            <a:off x="1142540" y="729457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7" name="Line 109"/>
          <p:cNvSpPr>
            <a:spLocks noChangeShapeType="1"/>
          </p:cNvSpPr>
          <p:nvPr/>
        </p:nvSpPr>
        <p:spPr bwMode="auto">
          <a:xfrm rot="-2741776">
            <a:off x="1176672" y="10747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8" name="Oval 110"/>
          <p:cNvSpPr>
            <a:spLocks noChangeArrowheads="1"/>
          </p:cNvSpPr>
          <p:nvPr/>
        </p:nvSpPr>
        <p:spPr bwMode="auto">
          <a:xfrm rot="-2741776">
            <a:off x="1148097" y="11715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39" name="Line 111"/>
          <p:cNvSpPr>
            <a:spLocks noChangeShapeType="1"/>
          </p:cNvSpPr>
          <p:nvPr/>
        </p:nvSpPr>
        <p:spPr bwMode="auto">
          <a:xfrm rot="-2741776">
            <a:off x="1392572" y="85407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0" name="Oval 112"/>
          <p:cNvSpPr>
            <a:spLocks noChangeArrowheads="1"/>
          </p:cNvSpPr>
          <p:nvPr/>
        </p:nvSpPr>
        <p:spPr bwMode="auto">
          <a:xfrm rot="-2741776">
            <a:off x="1366377" y="948532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1" name="Oval 113"/>
          <p:cNvSpPr>
            <a:spLocks noChangeArrowheads="1"/>
          </p:cNvSpPr>
          <p:nvPr/>
        </p:nvSpPr>
        <p:spPr bwMode="auto">
          <a:xfrm rot="-2741776">
            <a:off x="1583072" y="72707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2" name="Line 114"/>
          <p:cNvSpPr>
            <a:spLocks noChangeShapeType="1"/>
          </p:cNvSpPr>
          <p:nvPr/>
        </p:nvSpPr>
        <p:spPr bwMode="auto">
          <a:xfrm rot="2658224">
            <a:off x="1173497" y="8651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3" name="Line 115"/>
          <p:cNvSpPr>
            <a:spLocks noChangeShapeType="1"/>
          </p:cNvSpPr>
          <p:nvPr/>
        </p:nvSpPr>
        <p:spPr bwMode="auto">
          <a:xfrm rot="-2741776">
            <a:off x="1177466" y="1521619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4" name="Oval 116"/>
          <p:cNvSpPr>
            <a:spLocks noChangeArrowheads="1"/>
          </p:cNvSpPr>
          <p:nvPr/>
        </p:nvSpPr>
        <p:spPr bwMode="auto">
          <a:xfrm rot="-2741776">
            <a:off x="1148097" y="161925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5" name="Line 117"/>
          <p:cNvSpPr>
            <a:spLocks noChangeShapeType="1"/>
          </p:cNvSpPr>
          <p:nvPr/>
        </p:nvSpPr>
        <p:spPr bwMode="auto">
          <a:xfrm rot="-2741776">
            <a:off x="1400509" y="129381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6" name="Oval 118"/>
          <p:cNvSpPr>
            <a:spLocks noChangeArrowheads="1"/>
          </p:cNvSpPr>
          <p:nvPr/>
        </p:nvSpPr>
        <p:spPr bwMode="auto">
          <a:xfrm rot="-2741776">
            <a:off x="1371934" y="139065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7" name="Line 119"/>
          <p:cNvSpPr>
            <a:spLocks noChangeShapeType="1"/>
          </p:cNvSpPr>
          <p:nvPr/>
        </p:nvSpPr>
        <p:spPr bwMode="auto">
          <a:xfrm rot="-2741776">
            <a:off x="1616409" y="10715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8" name="Oval 120"/>
          <p:cNvSpPr>
            <a:spLocks noChangeArrowheads="1"/>
          </p:cNvSpPr>
          <p:nvPr/>
        </p:nvSpPr>
        <p:spPr bwMode="auto">
          <a:xfrm rot="-2741776">
            <a:off x="1590215" y="1167607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49" name="Oval 121"/>
          <p:cNvSpPr>
            <a:spLocks noChangeArrowheads="1"/>
          </p:cNvSpPr>
          <p:nvPr/>
        </p:nvSpPr>
        <p:spPr bwMode="auto">
          <a:xfrm rot="-2741776">
            <a:off x="1805322" y="94615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0" name="Line 122"/>
          <p:cNvSpPr>
            <a:spLocks noChangeShapeType="1"/>
          </p:cNvSpPr>
          <p:nvPr/>
        </p:nvSpPr>
        <p:spPr bwMode="auto">
          <a:xfrm rot="-2741776">
            <a:off x="1834691" y="848519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1" name="Oval 123"/>
          <p:cNvSpPr>
            <a:spLocks noChangeArrowheads="1"/>
          </p:cNvSpPr>
          <p:nvPr/>
        </p:nvSpPr>
        <p:spPr bwMode="auto">
          <a:xfrm rot="-2741776">
            <a:off x="2022809" y="72548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2" name="Line 124"/>
          <p:cNvSpPr>
            <a:spLocks noChangeShapeType="1"/>
          </p:cNvSpPr>
          <p:nvPr/>
        </p:nvSpPr>
        <p:spPr bwMode="auto">
          <a:xfrm rot="2658224">
            <a:off x="1181434" y="1304925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3" name="Line 125"/>
          <p:cNvSpPr>
            <a:spLocks noChangeShapeType="1"/>
          </p:cNvSpPr>
          <p:nvPr/>
        </p:nvSpPr>
        <p:spPr bwMode="auto">
          <a:xfrm rot="2658224">
            <a:off x="1397334" y="1084263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4" name="Line 126"/>
          <p:cNvSpPr>
            <a:spLocks noChangeShapeType="1"/>
          </p:cNvSpPr>
          <p:nvPr/>
        </p:nvSpPr>
        <p:spPr bwMode="auto">
          <a:xfrm rot="2658224">
            <a:off x="1613234" y="862013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5" name="Line 127"/>
          <p:cNvSpPr>
            <a:spLocks noChangeShapeType="1"/>
          </p:cNvSpPr>
          <p:nvPr/>
        </p:nvSpPr>
        <p:spPr bwMode="auto">
          <a:xfrm rot="-2741776">
            <a:off x="1624347" y="1511300"/>
            <a:ext cx="22225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6" name="Oval 128"/>
          <p:cNvSpPr>
            <a:spLocks noChangeArrowheads="1"/>
          </p:cNvSpPr>
          <p:nvPr/>
        </p:nvSpPr>
        <p:spPr bwMode="auto">
          <a:xfrm rot="-2741776">
            <a:off x="1595772" y="16097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7" name="Line 129"/>
          <p:cNvSpPr>
            <a:spLocks noChangeShapeType="1"/>
          </p:cNvSpPr>
          <p:nvPr/>
        </p:nvSpPr>
        <p:spPr bwMode="auto">
          <a:xfrm rot="-2741776">
            <a:off x="1840247" y="12906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8" name="Oval 130"/>
          <p:cNvSpPr>
            <a:spLocks noChangeArrowheads="1"/>
          </p:cNvSpPr>
          <p:nvPr/>
        </p:nvSpPr>
        <p:spPr bwMode="auto">
          <a:xfrm rot="-2741776">
            <a:off x="1814053" y="1385094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59" name="Oval 131"/>
          <p:cNvSpPr>
            <a:spLocks noChangeArrowheads="1"/>
          </p:cNvSpPr>
          <p:nvPr/>
        </p:nvSpPr>
        <p:spPr bwMode="auto">
          <a:xfrm rot="-2741776">
            <a:off x="2029159" y="11652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0" name="Line 132"/>
          <p:cNvSpPr>
            <a:spLocks noChangeShapeType="1"/>
          </p:cNvSpPr>
          <p:nvPr/>
        </p:nvSpPr>
        <p:spPr bwMode="auto">
          <a:xfrm rot="2658224">
            <a:off x="1405272" y="152400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1" name="Line 133"/>
          <p:cNvSpPr>
            <a:spLocks noChangeShapeType="1"/>
          </p:cNvSpPr>
          <p:nvPr/>
        </p:nvSpPr>
        <p:spPr bwMode="auto">
          <a:xfrm rot="2658224">
            <a:off x="1621172" y="130175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2" name="Line 134"/>
          <p:cNvSpPr>
            <a:spLocks noChangeShapeType="1"/>
          </p:cNvSpPr>
          <p:nvPr/>
        </p:nvSpPr>
        <p:spPr bwMode="auto">
          <a:xfrm rot="2658224">
            <a:off x="1837072" y="10810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3" name="Oval 135"/>
          <p:cNvSpPr>
            <a:spLocks noChangeArrowheads="1"/>
          </p:cNvSpPr>
          <p:nvPr/>
        </p:nvSpPr>
        <p:spPr bwMode="auto">
          <a:xfrm rot="-2741776">
            <a:off x="2037891" y="1604169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4" name="Line 136"/>
          <p:cNvSpPr>
            <a:spLocks noChangeShapeType="1"/>
          </p:cNvSpPr>
          <p:nvPr/>
        </p:nvSpPr>
        <p:spPr bwMode="auto">
          <a:xfrm rot="2658224">
            <a:off x="1845009" y="1520825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5" name="Line 137"/>
          <p:cNvSpPr>
            <a:spLocks noChangeShapeType="1"/>
          </p:cNvSpPr>
          <p:nvPr/>
        </p:nvSpPr>
        <p:spPr bwMode="auto">
          <a:xfrm rot="-2741776">
            <a:off x="2060909" y="10747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6" name="Oval 138"/>
          <p:cNvSpPr>
            <a:spLocks noChangeArrowheads="1"/>
          </p:cNvSpPr>
          <p:nvPr/>
        </p:nvSpPr>
        <p:spPr bwMode="auto">
          <a:xfrm rot="-2741776">
            <a:off x="2249822" y="94932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7" name="Line 139"/>
          <p:cNvSpPr>
            <a:spLocks noChangeShapeType="1"/>
          </p:cNvSpPr>
          <p:nvPr/>
        </p:nvSpPr>
        <p:spPr bwMode="auto">
          <a:xfrm rot="-2741776">
            <a:off x="2279191" y="851694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8" name="Oval 140"/>
          <p:cNvSpPr>
            <a:spLocks noChangeArrowheads="1"/>
          </p:cNvSpPr>
          <p:nvPr/>
        </p:nvSpPr>
        <p:spPr bwMode="auto">
          <a:xfrm rot="-2741776">
            <a:off x="2467309" y="72866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69" name="Line 141"/>
          <p:cNvSpPr>
            <a:spLocks noChangeShapeType="1"/>
          </p:cNvSpPr>
          <p:nvPr/>
        </p:nvSpPr>
        <p:spPr bwMode="auto">
          <a:xfrm rot="2658224">
            <a:off x="2057734" y="865188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0" name="Line 142"/>
          <p:cNvSpPr>
            <a:spLocks noChangeShapeType="1"/>
          </p:cNvSpPr>
          <p:nvPr/>
        </p:nvSpPr>
        <p:spPr bwMode="auto">
          <a:xfrm rot="-2741776">
            <a:off x="2068847" y="151447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1" name="Line 143"/>
          <p:cNvSpPr>
            <a:spLocks noChangeShapeType="1"/>
          </p:cNvSpPr>
          <p:nvPr/>
        </p:nvSpPr>
        <p:spPr bwMode="auto">
          <a:xfrm rot="-2741776">
            <a:off x="2284747" y="129381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2" name="Oval 144"/>
          <p:cNvSpPr>
            <a:spLocks noChangeArrowheads="1"/>
          </p:cNvSpPr>
          <p:nvPr/>
        </p:nvSpPr>
        <p:spPr bwMode="auto">
          <a:xfrm rot="-2741776">
            <a:off x="2258553" y="1388269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3" name="Oval 145"/>
          <p:cNvSpPr>
            <a:spLocks noChangeArrowheads="1"/>
          </p:cNvSpPr>
          <p:nvPr/>
        </p:nvSpPr>
        <p:spPr bwMode="auto">
          <a:xfrm rot="-2741776">
            <a:off x="2473659" y="116840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4" name="Line 146"/>
          <p:cNvSpPr>
            <a:spLocks noChangeShapeType="1"/>
          </p:cNvSpPr>
          <p:nvPr/>
        </p:nvSpPr>
        <p:spPr bwMode="auto">
          <a:xfrm rot="2658224">
            <a:off x="2065672" y="1304925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5" name="Line 147"/>
          <p:cNvSpPr>
            <a:spLocks noChangeShapeType="1"/>
          </p:cNvSpPr>
          <p:nvPr/>
        </p:nvSpPr>
        <p:spPr bwMode="auto">
          <a:xfrm rot="2658224">
            <a:off x="2281572" y="1084263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6" name="Oval 148"/>
          <p:cNvSpPr>
            <a:spLocks noChangeArrowheads="1"/>
          </p:cNvSpPr>
          <p:nvPr/>
        </p:nvSpPr>
        <p:spPr bwMode="auto">
          <a:xfrm rot="-2741776">
            <a:off x="2482391" y="1607344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7" name="Line 149"/>
          <p:cNvSpPr>
            <a:spLocks noChangeShapeType="1"/>
          </p:cNvSpPr>
          <p:nvPr/>
        </p:nvSpPr>
        <p:spPr bwMode="auto">
          <a:xfrm rot="2658224">
            <a:off x="2289509" y="1524000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8" name="Line 150"/>
          <p:cNvSpPr>
            <a:spLocks noChangeShapeType="1"/>
          </p:cNvSpPr>
          <p:nvPr/>
        </p:nvSpPr>
        <p:spPr bwMode="auto">
          <a:xfrm rot="-2741776">
            <a:off x="1174290" y="1970882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79" name="Oval 151"/>
          <p:cNvSpPr>
            <a:spLocks noChangeArrowheads="1"/>
          </p:cNvSpPr>
          <p:nvPr/>
        </p:nvSpPr>
        <p:spPr bwMode="auto">
          <a:xfrm rot="-2741776">
            <a:off x="1144922" y="20685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0" name="Oval 152"/>
          <p:cNvSpPr>
            <a:spLocks noChangeArrowheads="1"/>
          </p:cNvSpPr>
          <p:nvPr/>
        </p:nvSpPr>
        <p:spPr bwMode="auto">
          <a:xfrm rot="-2741776">
            <a:off x="1368759" y="1839913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1" name="Line 153"/>
          <p:cNvSpPr>
            <a:spLocks noChangeShapeType="1"/>
          </p:cNvSpPr>
          <p:nvPr/>
        </p:nvSpPr>
        <p:spPr bwMode="auto">
          <a:xfrm rot="2658224">
            <a:off x="1178259" y="1754188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2" name="Line 154"/>
          <p:cNvSpPr>
            <a:spLocks noChangeShapeType="1"/>
          </p:cNvSpPr>
          <p:nvPr/>
        </p:nvSpPr>
        <p:spPr bwMode="auto">
          <a:xfrm rot="-2741776">
            <a:off x="1621172" y="1960563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3" name="Oval 155"/>
          <p:cNvSpPr>
            <a:spLocks noChangeArrowheads="1"/>
          </p:cNvSpPr>
          <p:nvPr/>
        </p:nvSpPr>
        <p:spPr bwMode="auto">
          <a:xfrm rot="-2741776">
            <a:off x="1592597" y="2058988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4" name="Oval 156"/>
          <p:cNvSpPr>
            <a:spLocks noChangeArrowheads="1"/>
          </p:cNvSpPr>
          <p:nvPr/>
        </p:nvSpPr>
        <p:spPr bwMode="auto">
          <a:xfrm rot="-2741776">
            <a:off x="1810877" y="1834357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5" name="Line 157"/>
          <p:cNvSpPr>
            <a:spLocks noChangeShapeType="1"/>
          </p:cNvSpPr>
          <p:nvPr/>
        </p:nvSpPr>
        <p:spPr bwMode="auto">
          <a:xfrm rot="2658224">
            <a:off x="1402097" y="1973263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6" name="Line 158"/>
          <p:cNvSpPr>
            <a:spLocks noChangeShapeType="1"/>
          </p:cNvSpPr>
          <p:nvPr/>
        </p:nvSpPr>
        <p:spPr bwMode="auto">
          <a:xfrm rot="2658224">
            <a:off x="1617997" y="1751013"/>
            <a:ext cx="223837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7" name="Oval 159"/>
          <p:cNvSpPr>
            <a:spLocks noChangeArrowheads="1"/>
          </p:cNvSpPr>
          <p:nvPr/>
        </p:nvSpPr>
        <p:spPr bwMode="auto">
          <a:xfrm rot="-2741776">
            <a:off x="2034715" y="2053432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8" name="Line 160"/>
          <p:cNvSpPr>
            <a:spLocks noChangeShapeType="1"/>
          </p:cNvSpPr>
          <p:nvPr/>
        </p:nvSpPr>
        <p:spPr bwMode="auto">
          <a:xfrm rot="2658224">
            <a:off x="1841834" y="1970088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89" name="Line 161"/>
          <p:cNvSpPr>
            <a:spLocks noChangeShapeType="1"/>
          </p:cNvSpPr>
          <p:nvPr/>
        </p:nvSpPr>
        <p:spPr bwMode="auto">
          <a:xfrm rot="-2741776">
            <a:off x="2065672" y="1963738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0" name="Line 162"/>
          <p:cNvSpPr>
            <a:spLocks noChangeShapeType="1"/>
          </p:cNvSpPr>
          <p:nvPr/>
        </p:nvSpPr>
        <p:spPr bwMode="auto">
          <a:xfrm rot="-2741776">
            <a:off x="2281572" y="174307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1" name="Oval 163"/>
          <p:cNvSpPr>
            <a:spLocks noChangeArrowheads="1"/>
          </p:cNvSpPr>
          <p:nvPr/>
        </p:nvSpPr>
        <p:spPr bwMode="auto">
          <a:xfrm rot="-2741776">
            <a:off x="2255377" y="1837532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2" name="Line 164"/>
          <p:cNvSpPr>
            <a:spLocks noChangeShapeType="1"/>
          </p:cNvSpPr>
          <p:nvPr/>
        </p:nvSpPr>
        <p:spPr bwMode="auto">
          <a:xfrm rot="2658224">
            <a:off x="2062497" y="1754188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3" name="Oval 165"/>
          <p:cNvSpPr>
            <a:spLocks noChangeArrowheads="1"/>
          </p:cNvSpPr>
          <p:nvPr/>
        </p:nvSpPr>
        <p:spPr bwMode="auto">
          <a:xfrm rot="-2741776">
            <a:off x="2479215" y="2056607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4" name="Line 166"/>
          <p:cNvSpPr>
            <a:spLocks noChangeShapeType="1"/>
          </p:cNvSpPr>
          <p:nvPr/>
        </p:nvSpPr>
        <p:spPr bwMode="auto">
          <a:xfrm rot="2658224">
            <a:off x="2286334" y="1973263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5" name="Line 167"/>
          <p:cNvSpPr>
            <a:spLocks noChangeShapeType="1"/>
          </p:cNvSpPr>
          <p:nvPr/>
        </p:nvSpPr>
        <p:spPr bwMode="auto">
          <a:xfrm rot="-2741776">
            <a:off x="1393366" y="1753394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6" name="Line 168"/>
          <p:cNvSpPr>
            <a:spLocks noChangeShapeType="1"/>
          </p:cNvSpPr>
          <p:nvPr/>
        </p:nvSpPr>
        <p:spPr bwMode="auto">
          <a:xfrm rot="-2741776">
            <a:off x="1840247" y="1743075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7" name="Oval 169"/>
          <p:cNvSpPr>
            <a:spLocks noChangeArrowheads="1"/>
          </p:cNvSpPr>
          <p:nvPr/>
        </p:nvSpPr>
        <p:spPr bwMode="auto">
          <a:xfrm rot="-2741776">
            <a:off x="1140953" y="2710661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8" name="Line 170"/>
          <p:cNvSpPr>
            <a:spLocks noChangeShapeType="1"/>
          </p:cNvSpPr>
          <p:nvPr/>
        </p:nvSpPr>
        <p:spPr bwMode="auto">
          <a:xfrm rot="-2741776">
            <a:off x="1175084" y="3055942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499" name="Oval 171"/>
          <p:cNvSpPr>
            <a:spLocks noChangeArrowheads="1"/>
          </p:cNvSpPr>
          <p:nvPr/>
        </p:nvSpPr>
        <p:spPr bwMode="auto">
          <a:xfrm rot="-2741776">
            <a:off x="1146509" y="315278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0" name="Line 172"/>
          <p:cNvSpPr>
            <a:spLocks noChangeShapeType="1"/>
          </p:cNvSpPr>
          <p:nvPr/>
        </p:nvSpPr>
        <p:spPr bwMode="auto">
          <a:xfrm rot="-2741776">
            <a:off x="1390984" y="283528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1" name="Oval 173"/>
          <p:cNvSpPr>
            <a:spLocks noChangeArrowheads="1"/>
          </p:cNvSpPr>
          <p:nvPr/>
        </p:nvSpPr>
        <p:spPr bwMode="auto">
          <a:xfrm rot="-2741776">
            <a:off x="1364791" y="2929736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2" name="Oval 174"/>
          <p:cNvSpPr>
            <a:spLocks noChangeArrowheads="1"/>
          </p:cNvSpPr>
          <p:nvPr/>
        </p:nvSpPr>
        <p:spPr bwMode="auto">
          <a:xfrm rot="-2741776">
            <a:off x="1581484" y="270828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3" name="Line 175"/>
          <p:cNvSpPr>
            <a:spLocks noChangeShapeType="1"/>
          </p:cNvSpPr>
          <p:nvPr/>
        </p:nvSpPr>
        <p:spPr bwMode="auto">
          <a:xfrm rot="2658224">
            <a:off x="1171909" y="2846392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4" name="Line 176"/>
          <p:cNvSpPr>
            <a:spLocks noChangeShapeType="1"/>
          </p:cNvSpPr>
          <p:nvPr/>
        </p:nvSpPr>
        <p:spPr bwMode="auto">
          <a:xfrm rot="-2741776">
            <a:off x="1175877" y="3502824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5" name="Oval 177"/>
          <p:cNvSpPr>
            <a:spLocks noChangeArrowheads="1"/>
          </p:cNvSpPr>
          <p:nvPr/>
        </p:nvSpPr>
        <p:spPr bwMode="auto">
          <a:xfrm rot="-2741776">
            <a:off x="1146509" y="360045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6" name="Line 178"/>
          <p:cNvSpPr>
            <a:spLocks noChangeShapeType="1"/>
          </p:cNvSpPr>
          <p:nvPr/>
        </p:nvSpPr>
        <p:spPr bwMode="auto">
          <a:xfrm rot="-2741776">
            <a:off x="1398922" y="3275017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7" name="Oval 179"/>
          <p:cNvSpPr>
            <a:spLocks noChangeArrowheads="1"/>
          </p:cNvSpPr>
          <p:nvPr/>
        </p:nvSpPr>
        <p:spPr bwMode="auto">
          <a:xfrm rot="-2741776">
            <a:off x="1370347" y="337185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8" name="Line 180"/>
          <p:cNvSpPr>
            <a:spLocks noChangeShapeType="1"/>
          </p:cNvSpPr>
          <p:nvPr/>
        </p:nvSpPr>
        <p:spPr bwMode="auto">
          <a:xfrm rot="-2741776">
            <a:off x="1614822" y="3052767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09" name="Oval 181"/>
          <p:cNvSpPr>
            <a:spLocks noChangeArrowheads="1"/>
          </p:cNvSpPr>
          <p:nvPr/>
        </p:nvSpPr>
        <p:spPr bwMode="auto">
          <a:xfrm rot="-2741776">
            <a:off x="1588628" y="3148811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0" name="Oval 182"/>
          <p:cNvSpPr>
            <a:spLocks noChangeArrowheads="1"/>
          </p:cNvSpPr>
          <p:nvPr/>
        </p:nvSpPr>
        <p:spPr bwMode="auto">
          <a:xfrm rot="-2741776">
            <a:off x="1803734" y="292735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1" name="Line 183"/>
          <p:cNvSpPr>
            <a:spLocks noChangeShapeType="1"/>
          </p:cNvSpPr>
          <p:nvPr/>
        </p:nvSpPr>
        <p:spPr bwMode="auto">
          <a:xfrm rot="-2741776">
            <a:off x="1833102" y="2829724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2" name="Oval 184"/>
          <p:cNvSpPr>
            <a:spLocks noChangeArrowheads="1"/>
          </p:cNvSpPr>
          <p:nvPr/>
        </p:nvSpPr>
        <p:spPr bwMode="auto">
          <a:xfrm rot="-2741776">
            <a:off x="2021222" y="2706692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3" name="Line 185"/>
          <p:cNvSpPr>
            <a:spLocks noChangeShapeType="1"/>
          </p:cNvSpPr>
          <p:nvPr/>
        </p:nvSpPr>
        <p:spPr bwMode="auto">
          <a:xfrm rot="2658224">
            <a:off x="1179847" y="3286130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4" name="Line 186"/>
          <p:cNvSpPr>
            <a:spLocks noChangeShapeType="1"/>
          </p:cNvSpPr>
          <p:nvPr/>
        </p:nvSpPr>
        <p:spPr bwMode="auto">
          <a:xfrm rot="2658224">
            <a:off x="1395747" y="306546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5" name="Line 187"/>
          <p:cNvSpPr>
            <a:spLocks noChangeShapeType="1"/>
          </p:cNvSpPr>
          <p:nvPr/>
        </p:nvSpPr>
        <p:spPr bwMode="auto">
          <a:xfrm rot="2658224">
            <a:off x="1611647" y="284321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6" name="Line 188"/>
          <p:cNvSpPr>
            <a:spLocks noChangeShapeType="1"/>
          </p:cNvSpPr>
          <p:nvPr/>
        </p:nvSpPr>
        <p:spPr bwMode="auto">
          <a:xfrm rot="-2741776">
            <a:off x="1606884" y="3508380"/>
            <a:ext cx="22225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7" name="Oval 189"/>
          <p:cNvSpPr>
            <a:spLocks noChangeArrowheads="1"/>
          </p:cNvSpPr>
          <p:nvPr/>
        </p:nvSpPr>
        <p:spPr bwMode="auto">
          <a:xfrm rot="-2741776">
            <a:off x="1594184" y="359093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8" name="Line 190"/>
          <p:cNvSpPr>
            <a:spLocks noChangeShapeType="1"/>
          </p:cNvSpPr>
          <p:nvPr/>
        </p:nvSpPr>
        <p:spPr bwMode="auto">
          <a:xfrm rot="-2741776">
            <a:off x="1838659" y="3271842"/>
            <a:ext cx="22225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19" name="Oval 191"/>
          <p:cNvSpPr>
            <a:spLocks noChangeArrowheads="1"/>
          </p:cNvSpPr>
          <p:nvPr/>
        </p:nvSpPr>
        <p:spPr bwMode="auto">
          <a:xfrm rot="-2741776">
            <a:off x="1812465" y="3366299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0" name="Oval 192"/>
          <p:cNvSpPr>
            <a:spLocks noChangeArrowheads="1"/>
          </p:cNvSpPr>
          <p:nvPr/>
        </p:nvSpPr>
        <p:spPr bwMode="auto">
          <a:xfrm rot="-2741776">
            <a:off x="2027572" y="314643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1" name="Line 193"/>
          <p:cNvSpPr>
            <a:spLocks noChangeShapeType="1"/>
          </p:cNvSpPr>
          <p:nvPr/>
        </p:nvSpPr>
        <p:spPr bwMode="auto">
          <a:xfrm rot="2658224">
            <a:off x="1403684" y="3505205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2" name="Line 194"/>
          <p:cNvSpPr>
            <a:spLocks noChangeShapeType="1"/>
          </p:cNvSpPr>
          <p:nvPr/>
        </p:nvSpPr>
        <p:spPr bwMode="auto">
          <a:xfrm rot="2658224">
            <a:off x="1611647" y="3275017"/>
            <a:ext cx="223837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3" name="Line 195"/>
          <p:cNvSpPr>
            <a:spLocks noChangeShapeType="1"/>
          </p:cNvSpPr>
          <p:nvPr/>
        </p:nvSpPr>
        <p:spPr bwMode="auto">
          <a:xfrm rot="2658224">
            <a:off x="1835484" y="3062292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4" name="Oval 196"/>
          <p:cNvSpPr>
            <a:spLocks noChangeArrowheads="1"/>
          </p:cNvSpPr>
          <p:nvPr/>
        </p:nvSpPr>
        <p:spPr bwMode="auto">
          <a:xfrm rot="-2741776">
            <a:off x="2036302" y="3585374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5" name="Line 197"/>
          <p:cNvSpPr>
            <a:spLocks noChangeShapeType="1"/>
          </p:cNvSpPr>
          <p:nvPr/>
        </p:nvSpPr>
        <p:spPr bwMode="auto">
          <a:xfrm rot="2658224">
            <a:off x="1843422" y="3502030"/>
            <a:ext cx="223837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6" name="Line 198"/>
          <p:cNvSpPr>
            <a:spLocks noChangeShapeType="1"/>
          </p:cNvSpPr>
          <p:nvPr/>
        </p:nvSpPr>
        <p:spPr bwMode="auto">
          <a:xfrm rot="-2741776">
            <a:off x="2059322" y="3055942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7" name="Oval 199"/>
          <p:cNvSpPr>
            <a:spLocks noChangeArrowheads="1"/>
          </p:cNvSpPr>
          <p:nvPr/>
        </p:nvSpPr>
        <p:spPr bwMode="auto">
          <a:xfrm rot="-2741776">
            <a:off x="2248234" y="2930530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8" name="Line 200"/>
          <p:cNvSpPr>
            <a:spLocks noChangeShapeType="1"/>
          </p:cNvSpPr>
          <p:nvPr/>
        </p:nvSpPr>
        <p:spPr bwMode="auto">
          <a:xfrm rot="-2741776">
            <a:off x="2277602" y="2832899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29" name="Oval 201"/>
          <p:cNvSpPr>
            <a:spLocks noChangeArrowheads="1"/>
          </p:cNvSpPr>
          <p:nvPr/>
        </p:nvSpPr>
        <p:spPr bwMode="auto">
          <a:xfrm rot="-2741776">
            <a:off x="2465722" y="2709867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0" name="Line 202"/>
          <p:cNvSpPr>
            <a:spLocks noChangeShapeType="1"/>
          </p:cNvSpPr>
          <p:nvPr/>
        </p:nvSpPr>
        <p:spPr bwMode="auto">
          <a:xfrm rot="2658224">
            <a:off x="2056147" y="284639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1" name="Line 203"/>
          <p:cNvSpPr>
            <a:spLocks noChangeShapeType="1"/>
          </p:cNvSpPr>
          <p:nvPr/>
        </p:nvSpPr>
        <p:spPr bwMode="auto">
          <a:xfrm rot="-2741776">
            <a:off x="2067259" y="349568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2" name="Line 204"/>
          <p:cNvSpPr>
            <a:spLocks noChangeShapeType="1"/>
          </p:cNvSpPr>
          <p:nvPr/>
        </p:nvSpPr>
        <p:spPr bwMode="auto">
          <a:xfrm rot="-2741776">
            <a:off x="2283159" y="3275017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3" name="Oval 205"/>
          <p:cNvSpPr>
            <a:spLocks noChangeArrowheads="1"/>
          </p:cNvSpPr>
          <p:nvPr/>
        </p:nvSpPr>
        <p:spPr bwMode="auto">
          <a:xfrm rot="-2741776">
            <a:off x="2256965" y="3369474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4" name="Oval 206"/>
          <p:cNvSpPr>
            <a:spLocks noChangeArrowheads="1"/>
          </p:cNvSpPr>
          <p:nvPr/>
        </p:nvSpPr>
        <p:spPr bwMode="auto">
          <a:xfrm rot="-2741776">
            <a:off x="2472072" y="3149605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5" name="Line 207"/>
          <p:cNvSpPr>
            <a:spLocks noChangeShapeType="1"/>
          </p:cNvSpPr>
          <p:nvPr/>
        </p:nvSpPr>
        <p:spPr bwMode="auto">
          <a:xfrm rot="2658224">
            <a:off x="2064084" y="3286130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6" name="Line 208"/>
          <p:cNvSpPr>
            <a:spLocks noChangeShapeType="1"/>
          </p:cNvSpPr>
          <p:nvPr/>
        </p:nvSpPr>
        <p:spPr bwMode="auto">
          <a:xfrm rot="2658224">
            <a:off x="2279984" y="3065467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7" name="Oval 209"/>
          <p:cNvSpPr>
            <a:spLocks noChangeArrowheads="1"/>
          </p:cNvSpPr>
          <p:nvPr/>
        </p:nvSpPr>
        <p:spPr bwMode="auto">
          <a:xfrm rot="-2741776">
            <a:off x="2480802" y="3588549"/>
            <a:ext cx="42863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8" name="Line 210"/>
          <p:cNvSpPr>
            <a:spLocks noChangeShapeType="1"/>
          </p:cNvSpPr>
          <p:nvPr/>
        </p:nvSpPr>
        <p:spPr bwMode="auto">
          <a:xfrm rot="2658224">
            <a:off x="2287922" y="3505205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39" name="Line 211"/>
          <p:cNvSpPr>
            <a:spLocks noChangeShapeType="1"/>
          </p:cNvSpPr>
          <p:nvPr/>
        </p:nvSpPr>
        <p:spPr bwMode="auto">
          <a:xfrm rot="-2741776">
            <a:off x="1172703" y="3952086"/>
            <a:ext cx="220662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0" name="Oval 212"/>
          <p:cNvSpPr>
            <a:spLocks noChangeArrowheads="1"/>
          </p:cNvSpPr>
          <p:nvPr/>
        </p:nvSpPr>
        <p:spPr bwMode="auto">
          <a:xfrm rot="-2741776">
            <a:off x="1143334" y="4049717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1" name="Oval 213"/>
          <p:cNvSpPr>
            <a:spLocks noChangeArrowheads="1"/>
          </p:cNvSpPr>
          <p:nvPr/>
        </p:nvSpPr>
        <p:spPr bwMode="auto">
          <a:xfrm rot="-2741776">
            <a:off x="1367172" y="3821117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2" name="Line 214"/>
          <p:cNvSpPr>
            <a:spLocks noChangeShapeType="1"/>
          </p:cNvSpPr>
          <p:nvPr/>
        </p:nvSpPr>
        <p:spPr bwMode="auto">
          <a:xfrm rot="2658224">
            <a:off x="1176672" y="373539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3" name="Line 215"/>
          <p:cNvSpPr>
            <a:spLocks noChangeShapeType="1"/>
          </p:cNvSpPr>
          <p:nvPr/>
        </p:nvSpPr>
        <p:spPr bwMode="auto">
          <a:xfrm rot="-2741776">
            <a:off x="1619584" y="3941767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4" name="Oval 216"/>
          <p:cNvSpPr>
            <a:spLocks noChangeArrowheads="1"/>
          </p:cNvSpPr>
          <p:nvPr/>
        </p:nvSpPr>
        <p:spPr bwMode="auto">
          <a:xfrm rot="-2741776">
            <a:off x="1591009" y="4040192"/>
            <a:ext cx="44450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5" name="Oval 217"/>
          <p:cNvSpPr>
            <a:spLocks noChangeArrowheads="1"/>
          </p:cNvSpPr>
          <p:nvPr/>
        </p:nvSpPr>
        <p:spPr bwMode="auto">
          <a:xfrm rot="-2741776">
            <a:off x="1809291" y="3815561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6" name="Line 218"/>
          <p:cNvSpPr>
            <a:spLocks noChangeShapeType="1"/>
          </p:cNvSpPr>
          <p:nvPr/>
        </p:nvSpPr>
        <p:spPr bwMode="auto">
          <a:xfrm rot="2658224">
            <a:off x="1400509" y="3954467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7" name="Line 219"/>
          <p:cNvSpPr>
            <a:spLocks noChangeShapeType="1"/>
          </p:cNvSpPr>
          <p:nvPr/>
        </p:nvSpPr>
        <p:spPr bwMode="auto">
          <a:xfrm rot="2658224">
            <a:off x="1616409" y="3732217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8" name="Oval 220"/>
          <p:cNvSpPr>
            <a:spLocks noChangeArrowheads="1"/>
          </p:cNvSpPr>
          <p:nvPr/>
        </p:nvSpPr>
        <p:spPr bwMode="auto">
          <a:xfrm rot="-2741776">
            <a:off x="2033128" y="4034636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49" name="Line 221"/>
          <p:cNvSpPr>
            <a:spLocks noChangeShapeType="1"/>
          </p:cNvSpPr>
          <p:nvPr/>
        </p:nvSpPr>
        <p:spPr bwMode="auto">
          <a:xfrm rot="2658224">
            <a:off x="1840247" y="3951292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0" name="Line 222"/>
          <p:cNvSpPr>
            <a:spLocks noChangeShapeType="1"/>
          </p:cNvSpPr>
          <p:nvPr/>
        </p:nvSpPr>
        <p:spPr bwMode="auto">
          <a:xfrm rot="-2741776">
            <a:off x="2064084" y="3944942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1" name="Line 223"/>
          <p:cNvSpPr>
            <a:spLocks noChangeShapeType="1"/>
          </p:cNvSpPr>
          <p:nvPr/>
        </p:nvSpPr>
        <p:spPr bwMode="auto">
          <a:xfrm rot="-2741776">
            <a:off x="2279984" y="372428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2" name="Oval 224"/>
          <p:cNvSpPr>
            <a:spLocks noChangeArrowheads="1"/>
          </p:cNvSpPr>
          <p:nvPr/>
        </p:nvSpPr>
        <p:spPr bwMode="auto">
          <a:xfrm rot="-2741776">
            <a:off x="2253791" y="3818736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3" name="Line 225"/>
          <p:cNvSpPr>
            <a:spLocks noChangeShapeType="1"/>
          </p:cNvSpPr>
          <p:nvPr/>
        </p:nvSpPr>
        <p:spPr bwMode="auto">
          <a:xfrm rot="2658224">
            <a:off x="2060909" y="3735392"/>
            <a:ext cx="223838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4" name="Oval 226"/>
          <p:cNvSpPr>
            <a:spLocks noChangeArrowheads="1"/>
          </p:cNvSpPr>
          <p:nvPr/>
        </p:nvSpPr>
        <p:spPr bwMode="auto">
          <a:xfrm rot="-2741776">
            <a:off x="2477628" y="4037811"/>
            <a:ext cx="42862" cy="44450"/>
          </a:xfrm>
          <a:prstGeom prst="ellipse">
            <a:avLst/>
          </a:prstGeom>
          <a:solidFill>
            <a:schemeClr val="tx1"/>
          </a:solidFill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5" name="Line 227"/>
          <p:cNvSpPr>
            <a:spLocks noChangeShapeType="1"/>
          </p:cNvSpPr>
          <p:nvPr/>
        </p:nvSpPr>
        <p:spPr bwMode="auto">
          <a:xfrm rot="2658224">
            <a:off x="2284747" y="3954467"/>
            <a:ext cx="223837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6" name="Line 228"/>
          <p:cNvSpPr>
            <a:spLocks noChangeShapeType="1"/>
          </p:cNvSpPr>
          <p:nvPr/>
        </p:nvSpPr>
        <p:spPr bwMode="auto">
          <a:xfrm rot="-2741776">
            <a:off x="1391777" y="3734599"/>
            <a:ext cx="22066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7" name="Line 229"/>
          <p:cNvSpPr>
            <a:spLocks noChangeShapeType="1"/>
          </p:cNvSpPr>
          <p:nvPr/>
        </p:nvSpPr>
        <p:spPr bwMode="auto">
          <a:xfrm rot="-2741776">
            <a:off x="1838659" y="3724280"/>
            <a:ext cx="22225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8" name="Line 230"/>
          <p:cNvSpPr>
            <a:spLocks noChangeShapeType="1"/>
          </p:cNvSpPr>
          <p:nvPr/>
        </p:nvSpPr>
        <p:spPr bwMode="auto">
          <a:xfrm>
            <a:off x="1913272" y="3389317"/>
            <a:ext cx="304800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59" name="Line 231"/>
          <p:cNvSpPr>
            <a:spLocks noChangeShapeType="1"/>
          </p:cNvSpPr>
          <p:nvPr/>
        </p:nvSpPr>
        <p:spPr bwMode="auto">
          <a:xfrm flipH="1">
            <a:off x="1457659" y="3392492"/>
            <a:ext cx="304800" cy="0"/>
          </a:xfrm>
          <a:prstGeom prst="lin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60" name="Line 232"/>
          <p:cNvSpPr>
            <a:spLocks noChangeShapeType="1"/>
          </p:cNvSpPr>
          <p:nvPr/>
        </p:nvSpPr>
        <p:spPr bwMode="auto">
          <a:xfrm rot="-5400000">
            <a:off x="1678322" y="3186117"/>
            <a:ext cx="304800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61" name="Line 233"/>
          <p:cNvSpPr>
            <a:spLocks noChangeShapeType="1"/>
          </p:cNvSpPr>
          <p:nvPr/>
        </p:nvSpPr>
        <p:spPr bwMode="auto">
          <a:xfrm rot="16200000" flipH="1">
            <a:off x="1684672" y="3619505"/>
            <a:ext cx="304800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7562" name="Text Box 234"/>
          <p:cNvSpPr txBox="1">
            <a:spLocks noChangeArrowheads="1"/>
          </p:cNvSpPr>
          <p:nvPr/>
        </p:nvSpPr>
        <p:spPr bwMode="auto">
          <a:xfrm>
            <a:off x="3878485" y="1618813"/>
            <a:ext cx="196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time shifts: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u</a:t>
            </a:r>
            <a:r>
              <a:rPr lang="en-US" sz="2000" dirty="0">
                <a:latin typeface="DIN Pro" panose="020B0504020101020102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v</a:t>
            </a:r>
          </a:p>
        </p:txBody>
      </p:sp>
      <p:sp>
        <p:nvSpPr>
          <p:cNvPr id="867563" name="Text Box 235"/>
          <p:cNvSpPr txBox="1">
            <a:spLocks noChangeArrowheads="1"/>
          </p:cNvSpPr>
          <p:nvPr/>
        </p:nvSpPr>
        <p:spPr bwMode="auto">
          <a:xfrm>
            <a:off x="3681302" y="3656018"/>
            <a:ext cx="2426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space shifts: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u</a:t>
            </a:r>
            <a:r>
              <a:rPr lang="en-US" sz="2000" dirty="0">
                <a:latin typeface="DIN Pro" panose="020B0504020101020102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DIN Pro" panose="020B0504020101020102" pitchFamily="34" charset="0"/>
              </a:rPr>
              <a:t>v</a:t>
            </a:r>
            <a:r>
              <a:rPr lang="en-US" sz="2000" dirty="0">
                <a:latin typeface="DIN Pro" panose="020B0504020101020102" pitchFamily="34" charset="0"/>
              </a:rPr>
              <a:t>,</a:t>
            </a:r>
            <a:r>
              <a:rPr lang="en-US" sz="2000" dirty="0">
                <a:solidFill>
                  <a:schemeClr val="accent2"/>
                </a:solidFill>
                <a:latin typeface="DIN Pro" panose="020B0504020101020102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w</a:t>
            </a:r>
          </a:p>
        </p:txBody>
      </p:sp>
      <p:sp>
        <p:nvSpPr>
          <p:cNvPr id="867564" name="Text Box 236"/>
          <p:cNvSpPr txBox="1">
            <a:spLocks noChangeArrowheads="1"/>
          </p:cNvSpPr>
          <p:nvPr/>
        </p:nvSpPr>
        <p:spPr bwMode="auto">
          <a:xfrm>
            <a:off x="3803135" y="5468602"/>
            <a:ext cx="21079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space shifts: </a:t>
            </a:r>
            <a:r>
              <a:rPr lang="en-US" sz="20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u</a:t>
            </a:r>
            <a:r>
              <a:rPr lang="en-US" sz="2000" dirty="0">
                <a:latin typeface="DIN Pro" panose="020B0504020101020102" pitchFamily="34" charset="0"/>
              </a:rPr>
              <a:t>,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63" y="1293333"/>
            <a:ext cx="3119199" cy="28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29" y="3081270"/>
            <a:ext cx="3060953" cy="5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24" y="5118014"/>
            <a:ext cx="2959790" cy="280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34" y="1467467"/>
            <a:ext cx="1515376" cy="31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1" y="3337561"/>
            <a:ext cx="1299863" cy="31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26" y="5349219"/>
            <a:ext cx="1060593" cy="2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52" grpId="0" animBg="1"/>
      <p:bldP spid="867353" grpId="0" animBg="1"/>
      <p:bldP spid="867354" grpId="0" animBg="1"/>
      <p:bldP spid="867355" grpId="0" animBg="1"/>
      <p:bldP spid="867356" grpId="0" animBg="1"/>
      <p:bldP spid="867357" grpId="0" animBg="1"/>
      <p:bldP spid="867358" grpId="0" animBg="1"/>
      <p:bldP spid="867359" grpId="0" animBg="1"/>
      <p:bldP spid="867360" grpId="0" animBg="1"/>
      <p:bldP spid="867361" grpId="0" animBg="1"/>
      <p:bldP spid="867362" grpId="0" animBg="1"/>
      <p:bldP spid="867363" grpId="0" animBg="1"/>
      <p:bldP spid="867364" grpId="0" animBg="1"/>
      <p:bldP spid="867365" grpId="0" animBg="1"/>
      <p:bldP spid="867366" grpId="0" animBg="1"/>
      <p:bldP spid="867367" grpId="0" animBg="1"/>
      <p:bldP spid="867368" grpId="0" animBg="1"/>
      <p:bldP spid="867369" grpId="0" animBg="1"/>
      <p:bldP spid="867370" grpId="0" animBg="1"/>
      <p:bldP spid="867371" grpId="0" animBg="1"/>
      <p:bldP spid="867372" grpId="0" animBg="1"/>
      <p:bldP spid="867373" grpId="0" animBg="1"/>
      <p:bldP spid="867374" grpId="0" animBg="1"/>
      <p:bldP spid="867375" grpId="0" animBg="1"/>
      <p:bldP spid="867376" grpId="0" animBg="1"/>
      <p:bldP spid="867377" grpId="0" animBg="1"/>
      <p:bldP spid="867378" grpId="0" animBg="1"/>
      <p:bldP spid="867379" grpId="0" animBg="1"/>
      <p:bldP spid="867380" grpId="0" animBg="1"/>
      <p:bldP spid="867381" grpId="0" animBg="1"/>
      <p:bldP spid="867382" grpId="0" animBg="1"/>
      <p:bldP spid="867383" grpId="0" animBg="1"/>
      <p:bldP spid="867384" grpId="0" animBg="1"/>
      <p:bldP spid="867385" grpId="0" animBg="1"/>
      <p:bldP spid="867386" grpId="0" animBg="1"/>
      <p:bldP spid="867387" grpId="0" animBg="1"/>
      <p:bldP spid="867388" grpId="0" animBg="1"/>
      <p:bldP spid="867389" grpId="0" animBg="1"/>
      <p:bldP spid="867390" grpId="0" animBg="1"/>
      <p:bldP spid="867391" grpId="0" animBg="1"/>
      <p:bldP spid="867392" grpId="0" animBg="1"/>
      <p:bldP spid="867393" grpId="0" animBg="1"/>
      <p:bldP spid="867394" grpId="0" animBg="1"/>
      <p:bldP spid="867395" grpId="0" animBg="1"/>
      <p:bldP spid="867396" grpId="0" animBg="1"/>
      <p:bldP spid="867397" grpId="0" animBg="1"/>
      <p:bldP spid="867398" grpId="0" animBg="1"/>
      <p:bldP spid="867399" grpId="0" animBg="1"/>
      <p:bldP spid="867400" grpId="0" animBg="1"/>
      <p:bldP spid="867401" grpId="0" animBg="1"/>
      <p:bldP spid="867402" grpId="0" animBg="1"/>
      <p:bldP spid="867403" grpId="0" animBg="1"/>
      <p:bldP spid="867404" grpId="0" animBg="1"/>
      <p:bldP spid="867405" grpId="0" animBg="1"/>
      <p:bldP spid="867406" grpId="0" animBg="1"/>
      <p:bldP spid="867407" grpId="0" animBg="1"/>
      <p:bldP spid="867408" grpId="0" animBg="1"/>
      <p:bldP spid="867409" grpId="0" animBg="1"/>
      <p:bldP spid="867410" grpId="0" animBg="1"/>
      <p:bldP spid="867411" grpId="0" animBg="1"/>
      <p:bldP spid="867412" grpId="0" animBg="1"/>
      <p:bldP spid="867413" grpId="0" animBg="1"/>
      <p:bldP spid="867414" grpId="0" animBg="1"/>
      <p:bldP spid="867415" grpId="0" animBg="1"/>
      <p:bldP spid="867416" grpId="0" animBg="1"/>
      <p:bldP spid="867417" grpId="0" animBg="1"/>
      <p:bldP spid="867418" grpId="0" animBg="1"/>
      <p:bldP spid="867419" grpId="0" animBg="1"/>
      <p:bldP spid="867420" grpId="0" animBg="1"/>
      <p:bldP spid="867421" grpId="0" animBg="1"/>
      <p:bldP spid="867422" grpId="0" animBg="1"/>
      <p:bldP spid="867423" grpId="0" animBg="1"/>
      <p:bldP spid="867424" grpId="0" animBg="1"/>
      <p:bldP spid="867425" grpId="0" animBg="1"/>
      <p:bldP spid="867426" grpId="0" animBg="1"/>
      <p:bldP spid="867427" grpId="0" animBg="1"/>
      <p:bldP spid="867428" grpId="0" animBg="1"/>
      <p:bldP spid="867429" grpId="0" animBg="1"/>
      <p:bldP spid="867430" grpId="0" animBg="1"/>
      <p:bldP spid="867431" grpId="0" animBg="1"/>
      <p:bldP spid="867432" grpId="0" animBg="1"/>
      <p:bldP spid="867433" grpId="0"/>
      <p:bldP spid="867434" grpId="0"/>
      <p:bldP spid="867435" grpId="0"/>
      <p:bldP spid="867436" grpId="0" animBg="1"/>
      <p:bldP spid="867437" grpId="0" animBg="1"/>
      <p:bldP spid="867438" grpId="0" animBg="1"/>
      <p:bldP spid="867439" grpId="0" animBg="1"/>
      <p:bldP spid="867440" grpId="0" animBg="1"/>
      <p:bldP spid="867441" grpId="0" animBg="1"/>
      <p:bldP spid="867442" grpId="0" animBg="1"/>
      <p:bldP spid="867443" grpId="0" animBg="1"/>
      <p:bldP spid="867444" grpId="0" animBg="1"/>
      <p:bldP spid="867445" grpId="0" animBg="1"/>
      <p:bldP spid="867446" grpId="0" animBg="1"/>
      <p:bldP spid="867447" grpId="0" animBg="1"/>
      <p:bldP spid="867448" grpId="0" animBg="1"/>
      <p:bldP spid="867449" grpId="0" animBg="1"/>
      <p:bldP spid="867450" grpId="0" animBg="1"/>
      <p:bldP spid="867451" grpId="0" animBg="1"/>
      <p:bldP spid="867452" grpId="0" animBg="1"/>
      <p:bldP spid="867453" grpId="0" animBg="1"/>
      <p:bldP spid="867454" grpId="0" animBg="1"/>
      <p:bldP spid="867455" grpId="0" animBg="1"/>
      <p:bldP spid="867456" grpId="0" animBg="1"/>
      <p:bldP spid="867457" grpId="0" animBg="1"/>
      <p:bldP spid="867458" grpId="0" animBg="1"/>
      <p:bldP spid="867459" grpId="0" animBg="1"/>
      <p:bldP spid="867460" grpId="0" animBg="1"/>
      <p:bldP spid="867461" grpId="0" animBg="1"/>
      <p:bldP spid="867462" grpId="0" animBg="1"/>
      <p:bldP spid="867463" grpId="0" animBg="1"/>
      <p:bldP spid="867464" grpId="0" animBg="1"/>
      <p:bldP spid="867465" grpId="0" animBg="1"/>
      <p:bldP spid="867466" grpId="0" animBg="1"/>
      <p:bldP spid="867467" grpId="0" animBg="1"/>
      <p:bldP spid="867468" grpId="0" animBg="1"/>
      <p:bldP spid="867469" grpId="0" animBg="1"/>
      <p:bldP spid="867470" grpId="0" animBg="1"/>
      <p:bldP spid="867471" grpId="0" animBg="1"/>
      <p:bldP spid="867472" grpId="0" animBg="1"/>
      <p:bldP spid="867473" grpId="0" animBg="1"/>
      <p:bldP spid="867474" grpId="0" animBg="1"/>
      <p:bldP spid="867475" grpId="0" animBg="1"/>
      <p:bldP spid="867476" grpId="0" animBg="1"/>
      <p:bldP spid="867477" grpId="0" animBg="1"/>
      <p:bldP spid="867478" grpId="0" animBg="1"/>
      <p:bldP spid="867479" grpId="0" animBg="1"/>
      <p:bldP spid="867480" grpId="0" animBg="1"/>
      <p:bldP spid="867481" grpId="0" animBg="1"/>
      <p:bldP spid="867482" grpId="0" animBg="1"/>
      <p:bldP spid="867483" grpId="0" animBg="1"/>
      <p:bldP spid="867484" grpId="0" animBg="1"/>
      <p:bldP spid="867485" grpId="0" animBg="1"/>
      <p:bldP spid="867486" grpId="0" animBg="1"/>
      <p:bldP spid="867487" grpId="0" animBg="1"/>
      <p:bldP spid="867488" grpId="0" animBg="1"/>
      <p:bldP spid="867489" grpId="0" animBg="1"/>
      <p:bldP spid="867490" grpId="0" animBg="1"/>
      <p:bldP spid="867491" grpId="0" animBg="1"/>
      <p:bldP spid="867492" grpId="0" animBg="1"/>
      <p:bldP spid="867493" grpId="0" animBg="1"/>
      <p:bldP spid="867494" grpId="0" animBg="1"/>
      <p:bldP spid="867495" grpId="0" animBg="1"/>
      <p:bldP spid="867496" grpId="0" animBg="1"/>
      <p:bldP spid="867497" grpId="0" animBg="1"/>
      <p:bldP spid="867498" grpId="0" animBg="1"/>
      <p:bldP spid="867499" grpId="0" animBg="1"/>
      <p:bldP spid="867500" grpId="0" animBg="1"/>
      <p:bldP spid="867501" grpId="0" animBg="1"/>
      <p:bldP spid="867502" grpId="0" animBg="1"/>
      <p:bldP spid="867503" grpId="0" animBg="1"/>
      <p:bldP spid="867504" grpId="0" animBg="1"/>
      <p:bldP spid="867505" grpId="0" animBg="1"/>
      <p:bldP spid="867506" grpId="0" animBg="1"/>
      <p:bldP spid="867507" grpId="0" animBg="1"/>
      <p:bldP spid="867508" grpId="0" animBg="1"/>
      <p:bldP spid="867509" grpId="0" animBg="1"/>
      <p:bldP spid="867510" grpId="0" animBg="1"/>
      <p:bldP spid="867511" grpId="0" animBg="1"/>
      <p:bldP spid="867512" grpId="0" animBg="1"/>
      <p:bldP spid="867513" grpId="0" animBg="1"/>
      <p:bldP spid="867514" grpId="0" animBg="1"/>
      <p:bldP spid="867515" grpId="0" animBg="1"/>
      <p:bldP spid="867516" grpId="0" animBg="1"/>
      <p:bldP spid="867517" grpId="0" animBg="1"/>
      <p:bldP spid="867518" grpId="0" animBg="1"/>
      <p:bldP spid="867519" grpId="0" animBg="1"/>
      <p:bldP spid="867520" grpId="0" animBg="1"/>
      <p:bldP spid="867521" grpId="0" animBg="1"/>
      <p:bldP spid="867522" grpId="0" animBg="1"/>
      <p:bldP spid="867523" grpId="0" animBg="1"/>
      <p:bldP spid="867524" grpId="0" animBg="1"/>
      <p:bldP spid="867525" grpId="0" animBg="1"/>
      <p:bldP spid="867526" grpId="0" animBg="1"/>
      <p:bldP spid="867527" grpId="0" animBg="1"/>
      <p:bldP spid="867528" grpId="0" animBg="1"/>
      <p:bldP spid="867529" grpId="0" animBg="1"/>
      <p:bldP spid="867530" grpId="0" animBg="1"/>
      <p:bldP spid="867531" grpId="0" animBg="1"/>
      <p:bldP spid="867532" grpId="0" animBg="1"/>
      <p:bldP spid="867533" grpId="0" animBg="1"/>
      <p:bldP spid="867534" grpId="0" animBg="1"/>
      <p:bldP spid="867535" grpId="0" animBg="1"/>
      <p:bldP spid="867536" grpId="0" animBg="1"/>
      <p:bldP spid="867537" grpId="0" animBg="1"/>
      <p:bldP spid="867538" grpId="0" animBg="1"/>
      <p:bldP spid="867539" grpId="0" animBg="1"/>
      <p:bldP spid="867540" grpId="0" animBg="1"/>
      <p:bldP spid="867541" grpId="0" animBg="1"/>
      <p:bldP spid="867542" grpId="0" animBg="1"/>
      <p:bldP spid="867543" grpId="0" animBg="1"/>
      <p:bldP spid="867544" grpId="0" animBg="1"/>
      <p:bldP spid="867545" grpId="0" animBg="1"/>
      <p:bldP spid="867546" grpId="0" animBg="1"/>
      <p:bldP spid="867547" grpId="0" animBg="1"/>
      <p:bldP spid="867548" grpId="0" animBg="1"/>
      <p:bldP spid="867549" grpId="0" animBg="1"/>
      <p:bldP spid="867550" grpId="0" animBg="1"/>
      <p:bldP spid="867551" grpId="0" animBg="1"/>
      <p:bldP spid="867552" grpId="0" animBg="1"/>
      <p:bldP spid="867553" grpId="0" animBg="1"/>
      <p:bldP spid="867554" grpId="0" animBg="1"/>
      <p:bldP spid="867555" grpId="0" animBg="1"/>
      <p:bldP spid="867556" grpId="0" animBg="1"/>
      <p:bldP spid="867557" grpId="0" animBg="1"/>
      <p:bldP spid="867558" grpId="0" animBg="1"/>
      <p:bldP spid="867559" grpId="0" animBg="1"/>
      <p:bldP spid="867560" grpId="0" animBg="1"/>
      <p:bldP spid="867561" grpId="0" animBg="1"/>
      <p:bldP spid="867562" grpId="0"/>
      <p:bldP spid="867563" grpId="0"/>
      <p:bldP spid="8675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algebraic structure underlying linear signal processing</a:t>
            </a:r>
          </a:p>
          <a:p>
            <a:r>
              <a:rPr lang="en-US" dirty="0"/>
              <a:t>From shift to signal model: Time and space</a:t>
            </a:r>
          </a:p>
          <a:p>
            <a:r>
              <a:rPr lang="en-US" dirty="0"/>
              <a:t>From infinite to finite signal models</a:t>
            </a:r>
          </a:p>
          <a:p>
            <a:r>
              <a:rPr lang="en-US" i="1" dirty="0">
                <a:solidFill>
                  <a:schemeClr val="accent3"/>
                </a:solidFill>
              </a:rPr>
              <a:t>Fast algorithms</a:t>
            </a:r>
          </a:p>
          <a:p>
            <a:r>
              <a:rPr lang="en-US" dirty="0"/>
              <a:t>Conclusions</a:t>
            </a:r>
          </a:p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Preliminaries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3"/>
                </a:solidFill>
              </a:rPr>
              <a:t>ASP = algebraic signal processing theory</a:t>
            </a:r>
          </a:p>
          <a:p>
            <a:endParaRPr lang="en-US" i="1" dirty="0" smtClean="0">
              <a:solidFill>
                <a:schemeClr val="accent3"/>
              </a:solidFill>
            </a:endParaRPr>
          </a:p>
          <a:p>
            <a:r>
              <a:rPr lang="en-US" i="1" dirty="0" smtClean="0">
                <a:solidFill>
                  <a:schemeClr val="accent3"/>
                </a:solidFill>
              </a:rPr>
              <a:t>Algebra: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theory </a:t>
            </a:r>
            <a:r>
              <a:rPr lang="en-US" dirty="0"/>
              <a:t>of groups, rings, and </a:t>
            </a:r>
            <a:r>
              <a:rPr lang="en-US" dirty="0" smtClean="0"/>
              <a:t>fields</a:t>
            </a:r>
            <a:endParaRPr lang="en-US" dirty="0"/>
          </a:p>
          <a:p>
            <a:r>
              <a:rPr lang="en-US" dirty="0" smtClean="0"/>
              <a:t>Scope </a:t>
            </a:r>
            <a:r>
              <a:rPr lang="en-US" dirty="0"/>
              <a:t>of </a:t>
            </a:r>
            <a:r>
              <a:rPr lang="en-US" dirty="0" smtClean="0"/>
              <a:t>ASP: </a:t>
            </a:r>
            <a:r>
              <a:rPr lang="en-US" i="1" dirty="0" smtClean="0">
                <a:solidFill>
                  <a:schemeClr val="accent3"/>
                </a:solidFill>
              </a:rPr>
              <a:t>linear </a:t>
            </a:r>
            <a:r>
              <a:rPr lang="en-US" i="1" dirty="0">
                <a:solidFill>
                  <a:schemeClr val="accent3"/>
                </a:solidFill>
              </a:rPr>
              <a:t>signal </a:t>
            </a:r>
            <a:r>
              <a:rPr lang="en-US" i="1" dirty="0" smtClean="0">
                <a:solidFill>
                  <a:schemeClr val="accent3"/>
                </a:solidFill>
              </a:rPr>
              <a:t>processing</a:t>
            </a:r>
            <a:endParaRPr lang="en-US" dirty="0"/>
          </a:p>
          <a:p>
            <a:r>
              <a:rPr lang="en-US" dirty="0" smtClean="0"/>
              <a:t>This talk: Focus </a:t>
            </a:r>
            <a:r>
              <a:rPr lang="en-US" dirty="0"/>
              <a:t>on the </a:t>
            </a:r>
            <a:r>
              <a:rPr lang="en-US" i="1" dirty="0">
                <a:solidFill>
                  <a:schemeClr val="accent3"/>
                </a:solidFill>
              </a:rPr>
              <a:t>discrete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Algorithms: </a:t>
            </a:r>
            <a:r>
              <a:rPr lang="en-US" dirty="0" smtClean="0"/>
              <a:t>Two Schools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40719" name="Line 15"/>
          <p:cNvSpPr>
            <a:spLocks noChangeShapeType="1"/>
          </p:cNvSpPr>
          <p:nvPr/>
        </p:nvSpPr>
        <p:spPr bwMode="auto">
          <a:xfrm>
            <a:off x="4497143" y="4561198"/>
            <a:ext cx="0" cy="995362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40731" name="Line 27"/>
          <p:cNvSpPr>
            <a:spLocks noChangeShapeType="1"/>
          </p:cNvSpPr>
          <p:nvPr/>
        </p:nvSpPr>
        <p:spPr bwMode="auto">
          <a:xfrm>
            <a:off x="4497143" y="2322848"/>
            <a:ext cx="0" cy="995362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40732" name="Text Box 28"/>
          <p:cNvSpPr txBox="1">
            <a:spLocks noChangeArrowheads="1"/>
          </p:cNvSpPr>
          <p:nvPr/>
        </p:nvSpPr>
        <p:spPr bwMode="auto">
          <a:xfrm>
            <a:off x="4192412" y="1783098"/>
            <a:ext cx="628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DFT</a:t>
            </a:r>
          </a:p>
        </p:txBody>
      </p:sp>
      <p:sp>
        <p:nvSpPr>
          <p:cNvPr id="840737" name="Text Box 33"/>
          <p:cNvSpPr txBox="1">
            <a:spLocks noChangeArrowheads="1"/>
          </p:cNvSpPr>
          <p:nvPr/>
        </p:nvSpPr>
        <p:spPr bwMode="auto">
          <a:xfrm>
            <a:off x="2560342" y="4069073"/>
            <a:ext cx="3869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Cooley-</a:t>
            </a:r>
            <a:r>
              <a:rPr lang="en-US" i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Tukey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FFT (general radix)</a:t>
            </a:r>
            <a:endParaRPr lang="en-US" i="1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30" y="2402428"/>
            <a:ext cx="1577340" cy="740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8" y="1099658"/>
            <a:ext cx="1446276" cy="277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7" y="2448037"/>
            <a:ext cx="1517072" cy="249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2" y="2924618"/>
            <a:ext cx="2645543" cy="3224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7" y="4756366"/>
            <a:ext cx="4000459" cy="5566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93" y="4932797"/>
            <a:ext cx="4225082" cy="2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9" grpId="0" animBg="1"/>
      <p:bldP spid="8407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4549775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93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17488"/>
            <a:ext cx="4591050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None/>
            </a:pPr>
            <a:r>
              <a:rPr lang="en-US" sz="1600" b="0" i="1" dirty="0">
                <a:latin typeface="DIN Pro" panose="020B0504020101020102" pitchFamily="34" charset="0"/>
              </a:rPr>
              <a:t>G. Bi “Fast Algorithms for the Type-III DCT of Composite Sequence Lengths” IEEE Trans. SP 47(7) 1999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0" y="246063"/>
            <a:ext cx="2282825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latin typeface="DIN Pro" panose="020B0504020101020102" pitchFamily="34" charset="0"/>
              </a:rPr>
              <a:t>DCT, type III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0" y="2089150"/>
            <a:ext cx="2282825" cy="140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/>
          <a:lstStyle/>
          <a:p>
            <a:pPr algn="ctr"/>
            <a:r>
              <a:rPr lang="en-US" sz="2000" dirty="0">
                <a:latin typeface="DIN Pro" panose="020B0504020101020102" pitchFamily="34" charset="0"/>
              </a:rPr>
              <a:t>Algorithm</a:t>
            </a:r>
          </a:p>
          <a:p>
            <a:pPr algn="ctr"/>
            <a:r>
              <a:rPr lang="en-US" sz="2000" dirty="0">
                <a:latin typeface="DIN Pro" panose="020B0504020101020102" pitchFamily="34" charset="0"/>
              </a:rPr>
              <a:t>derivation</a:t>
            </a:r>
          </a:p>
        </p:txBody>
      </p:sp>
      <p:sp>
        <p:nvSpPr>
          <p:cNvPr id="869383" name="AutoShape 7"/>
          <p:cNvSpPr>
            <a:spLocks noChangeArrowheads="1"/>
          </p:cNvSpPr>
          <p:nvPr/>
        </p:nvSpPr>
        <p:spPr bwMode="auto">
          <a:xfrm>
            <a:off x="423863" y="2959100"/>
            <a:ext cx="1398587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3566171" y="2684567"/>
            <a:ext cx="4987925" cy="16859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69385" name="Text Box 9"/>
          <p:cNvSpPr txBox="1">
            <a:spLocks noChangeArrowheads="1"/>
          </p:cNvSpPr>
          <p:nvPr/>
        </p:nvSpPr>
        <p:spPr bwMode="auto">
          <a:xfrm>
            <a:off x="3694759" y="2805113"/>
            <a:ext cx="4756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Typical derivation (&gt; 200 such papers)</a:t>
            </a:r>
          </a:p>
        </p:txBody>
      </p:sp>
      <p:sp>
        <p:nvSpPr>
          <p:cNvPr id="869386" name="Text Box 10"/>
          <p:cNvSpPr txBox="1">
            <a:spLocks noChangeArrowheads="1"/>
          </p:cNvSpPr>
          <p:nvPr/>
        </p:nvSpPr>
        <p:spPr bwMode="auto">
          <a:xfrm>
            <a:off x="3731590" y="3215969"/>
            <a:ext cx="29671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DIN Pro" panose="020B0504020101020102" pitchFamily="34" charset="0"/>
              </a:rPr>
              <a:t>Reason for existence?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DIN Pro" panose="020B0504020101020102" pitchFamily="34" charset="0"/>
              </a:rPr>
              <a:t>Underlying principle?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DIN Pro" panose="020B0504020101020102" pitchFamily="34" charset="0"/>
              </a:rPr>
              <a:t>All algorithms found?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4" grpId="0" animBg="1"/>
      <p:bldP spid="869385" grpId="0"/>
      <p:bldP spid="8693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8346" y="1123028"/>
            <a:ext cx="2301146" cy="7160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Cooley-Tukey FFT Type Algorithms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32</a:t>
            </a:fld>
            <a:endParaRPr lang="en-US"/>
          </a:p>
        </p:txBody>
      </p:sp>
      <p:sp>
        <p:nvSpPr>
          <p:cNvPr id="836615" name="Text Box 7"/>
          <p:cNvSpPr txBox="1">
            <a:spLocks noChangeArrowheads="1"/>
          </p:cNvSpPr>
          <p:nvPr/>
        </p:nvSpPr>
        <p:spPr bwMode="auto">
          <a:xfrm>
            <a:off x="532202" y="1138801"/>
            <a:ext cx="22772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assume p decomposes</a:t>
            </a:r>
          </a:p>
        </p:txBody>
      </p:sp>
      <p:sp>
        <p:nvSpPr>
          <p:cNvPr id="836617" name="Text Box 9"/>
          <p:cNvSpPr txBox="1">
            <a:spLocks noChangeArrowheads="1"/>
          </p:cNvSpPr>
          <p:nvPr/>
        </p:nvSpPr>
        <p:spPr bwMode="auto">
          <a:xfrm>
            <a:off x="4617474" y="2034115"/>
            <a:ext cx="2212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coarse decomposition</a:t>
            </a:r>
          </a:p>
        </p:txBody>
      </p:sp>
      <p:sp>
        <p:nvSpPr>
          <p:cNvPr id="836618" name="Text Box 10"/>
          <p:cNvSpPr txBox="1">
            <a:spLocks noChangeArrowheads="1"/>
          </p:cNvSpPr>
          <p:nvPr/>
        </p:nvSpPr>
        <p:spPr bwMode="auto">
          <a:xfrm>
            <a:off x="4752404" y="3644900"/>
            <a:ext cx="2453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complete decomposition</a:t>
            </a:r>
          </a:p>
        </p:txBody>
      </p:sp>
      <p:sp>
        <p:nvSpPr>
          <p:cNvPr id="836619" name="Text Box 11"/>
          <p:cNvSpPr txBox="1">
            <a:spLocks noChangeArrowheads="1"/>
          </p:cNvSpPr>
          <p:nvPr/>
        </p:nvSpPr>
        <p:spPr bwMode="auto">
          <a:xfrm>
            <a:off x="457245" y="5515601"/>
            <a:ext cx="1227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Example:</a:t>
            </a:r>
          </a:p>
        </p:txBody>
      </p:sp>
      <p:sp>
        <p:nvSpPr>
          <p:cNvPr id="836620" name="Text Box 12"/>
          <p:cNvSpPr txBox="1">
            <a:spLocks noChangeArrowheads="1"/>
          </p:cNvSpPr>
          <p:nvPr/>
        </p:nvSpPr>
        <p:spPr bwMode="auto">
          <a:xfrm>
            <a:off x="4206244" y="5515601"/>
            <a:ext cx="3002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DIN Pro" panose="020B0504020101020102" pitchFamily="34" charset="0"/>
              </a:rPr>
              <a:t>yields Cooley-</a:t>
            </a:r>
            <a:r>
              <a:rPr lang="en-US" sz="2000" dirty="0" err="1">
                <a:latin typeface="DIN Pro" panose="020B0504020101020102" pitchFamily="34" charset="0"/>
              </a:rPr>
              <a:t>Tukey</a:t>
            </a:r>
            <a:r>
              <a:rPr lang="en-US" sz="2000" dirty="0">
                <a:latin typeface="DIN Pro" panose="020B0504020101020102" pitchFamily="34" charset="0"/>
              </a:rPr>
              <a:t> FFT</a:t>
            </a:r>
          </a:p>
        </p:txBody>
      </p:sp>
      <p:sp>
        <p:nvSpPr>
          <p:cNvPr id="836624" name="Line 16"/>
          <p:cNvSpPr>
            <a:spLocks noChangeShapeType="1"/>
          </p:cNvSpPr>
          <p:nvPr/>
        </p:nvSpPr>
        <p:spPr bwMode="auto">
          <a:xfrm>
            <a:off x="3589613" y="1914525"/>
            <a:ext cx="0" cy="23590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6625" name="Line 17"/>
          <p:cNvSpPr>
            <a:spLocks noChangeShapeType="1"/>
          </p:cNvSpPr>
          <p:nvPr/>
        </p:nvSpPr>
        <p:spPr bwMode="auto">
          <a:xfrm>
            <a:off x="3781700" y="1906588"/>
            <a:ext cx="1452563" cy="838200"/>
          </a:xfrm>
          <a:prstGeom prst="line">
            <a:avLst/>
          </a:prstGeom>
          <a:noFill/>
          <a:ln w="63500">
            <a:solidFill>
              <a:schemeClr val="accent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6626" name="Line 18"/>
          <p:cNvSpPr>
            <a:spLocks noChangeShapeType="1"/>
          </p:cNvSpPr>
          <p:nvPr/>
        </p:nvSpPr>
        <p:spPr bwMode="auto">
          <a:xfrm flipH="1">
            <a:off x="4192863" y="3252788"/>
            <a:ext cx="982662" cy="982662"/>
          </a:xfrm>
          <a:prstGeom prst="line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6641" name="Line 33"/>
          <p:cNvSpPr>
            <a:spLocks noChangeShapeType="1"/>
          </p:cNvSpPr>
          <p:nvPr/>
        </p:nvSpPr>
        <p:spPr bwMode="auto">
          <a:xfrm>
            <a:off x="4948524" y="6595809"/>
            <a:ext cx="1311275" cy="0"/>
          </a:xfrm>
          <a:prstGeom prst="line">
            <a:avLst/>
          </a:prstGeom>
          <a:noFill/>
          <a:ln w="63500">
            <a:solidFill>
              <a:schemeClr val="accent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36642" name="Line 34"/>
          <p:cNvSpPr>
            <a:spLocks noChangeShapeType="1"/>
          </p:cNvSpPr>
          <p:nvPr/>
        </p:nvSpPr>
        <p:spPr bwMode="auto">
          <a:xfrm>
            <a:off x="2859826" y="6595809"/>
            <a:ext cx="2032903" cy="0"/>
          </a:xfrm>
          <a:prstGeom prst="line">
            <a:avLst/>
          </a:prstGeom>
          <a:noFill/>
          <a:ln w="635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9" y="1505729"/>
            <a:ext cx="1572768" cy="252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06" y="1531653"/>
            <a:ext cx="1036157" cy="254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92" y="2078319"/>
            <a:ext cx="1275911" cy="297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69" y="3681560"/>
            <a:ext cx="1117992" cy="297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2874754"/>
            <a:ext cx="4569207" cy="254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4421649"/>
            <a:ext cx="3966826" cy="2544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59" y="2874754"/>
            <a:ext cx="244056" cy="217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73" y="5605779"/>
            <a:ext cx="2122932" cy="2758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1" y="6239807"/>
            <a:ext cx="4225082" cy="2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7" grpId="0"/>
      <p:bldP spid="836618" grpId="0"/>
      <p:bldP spid="836619" grpId="0"/>
      <p:bldP spid="836620" grpId="0"/>
      <p:bldP spid="836625" grpId="0" animBg="1"/>
      <p:bldP spid="836626" grpId="0" animBg="1"/>
      <p:bldP spid="836641" grpId="0" animBg="1"/>
      <p:bldP spid="8366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DCTs/DSTs</a:t>
            </a:r>
          </a:p>
        </p:txBody>
      </p:sp>
      <p:sp>
        <p:nvSpPr>
          <p:cNvPr id="871430" name="Rectangle 6"/>
          <p:cNvSpPr>
            <a:spLocks noGrp="1" noChangeArrowheads="1"/>
          </p:cNvSpPr>
          <p:nvPr>
            <p:ph idx="1"/>
          </p:nvPr>
        </p:nvSpPr>
        <p:spPr>
          <a:xfrm>
            <a:off x="382588" y="1362075"/>
            <a:ext cx="7896225" cy="2968625"/>
          </a:xfrm>
        </p:spPr>
        <p:txBody>
          <a:bodyPr/>
          <a:lstStyle/>
          <a:p>
            <a:r>
              <a:rPr lang="en-US" dirty="0" smtClean="0"/>
              <a:t>Decomposition </a:t>
            </a:r>
            <a:r>
              <a:rPr lang="en-US" dirty="0"/>
              <a:t>properties of </a:t>
            </a:r>
            <a:r>
              <a:rPr lang="en-US" dirty="0" err="1"/>
              <a:t>Chebyshev</a:t>
            </a:r>
            <a:r>
              <a:rPr lang="en-US" dirty="0"/>
              <a:t> polynomials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2148853"/>
            <a:ext cx="4232148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8" y="1172253"/>
            <a:ext cx="4206244" cy="10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8" y="2269521"/>
            <a:ext cx="3891555" cy="128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8" y="3635273"/>
            <a:ext cx="4587218" cy="137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8" y="5104130"/>
            <a:ext cx="4555168" cy="13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83" y="2757233"/>
            <a:ext cx="3322434" cy="228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83" y="1024456"/>
            <a:ext cx="3578628" cy="16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83" y="5203097"/>
            <a:ext cx="3523626" cy="67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83" y="5962162"/>
            <a:ext cx="3417243" cy="5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6309" y="627850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Real DFTs/DHTs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5320" y="1596372"/>
            <a:ext cx="278461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800" dirty="0" smtClean="0">
                <a:latin typeface="DIN Pro" panose="020B0504020101020102" pitchFamily="34" charset="0"/>
              </a:rPr>
              <a:t>Journal paper shown: </a:t>
            </a:r>
          </a:p>
          <a:p>
            <a:r>
              <a:rPr lang="en-US" sz="1800" dirty="0" smtClean="0">
                <a:latin typeface="DIN Pro" panose="020B0504020101020102" pitchFamily="34" charset="0"/>
              </a:rPr>
              <a:t>special case k = 3</a:t>
            </a:r>
            <a:endParaRPr lang="en-US" sz="1800" dirty="0">
              <a:latin typeface="DIN Pro" panose="020B050402010102010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45" y="6351472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" panose="020B0504020101020102" pitchFamily="34" charset="0"/>
              </a:rPr>
              <a:t>&lt;many more&gt;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2588" y="1138005"/>
            <a:ext cx="4463729" cy="304504"/>
          </a:xfrm>
          <a:prstGeom prst="roundRect">
            <a:avLst/>
          </a:prstGeom>
          <a:noFill/>
          <a:ln w="571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45" y="320074"/>
            <a:ext cx="2327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Induced algorithms</a:t>
            </a:r>
          </a:p>
          <a:p>
            <a:r>
              <a:rPr lang="en-US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DCTs/DSTs</a:t>
            </a:r>
          </a:p>
        </p:txBody>
      </p:sp>
    </p:spTree>
    <p:extLst>
      <p:ext uri="{BB962C8B-B14F-4D97-AF65-F5344CB8AC3E}">
        <p14:creationId xmlns:p14="http://schemas.microsoft.com/office/powerpoint/2010/main" val="28848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Algebraic Theory of </a:t>
            </a:r>
            <a:r>
              <a:rPr lang="en-US" sz="3200" dirty="0" smtClean="0"/>
              <a:t>Transform Algorithms</a:t>
            </a:r>
            <a:endParaRPr lang="en-US" sz="3200" dirty="0"/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>
          <a:xfrm>
            <a:off x="382587" y="1362075"/>
            <a:ext cx="8532787" cy="4972050"/>
          </a:xfrm>
        </p:spPr>
        <p:txBody>
          <a:bodyPr/>
          <a:lstStyle/>
          <a:p>
            <a:r>
              <a:rPr lang="en-US"/>
              <a:t>Consolidates the area</a:t>
            </a:r>
          </a:p>
          <a:p>
            <a:r>
              <a:rPr lang="en-US"/>
              <a:t>Few general principles account for practically all existing algorithms</a:t>
            </a:r>
          </a:p>
          <a:p>
            <a:pPr lvl="1"/>
            <a:r>
              <a:rPr lang="en-US"/>
              <a:t>General Cooley-Tukey type algorithms</a:t>
            </a:r>
          </a:p>
          <a:p>
            <a:pPr lvl="1"/>
            <a:r>
              <a:rPr lang="en-US"/>
              <a:t>General prime-factor type algorithms</a:t>
            </a:r>
          </a:p>
          <a:p>
            <a:pPr lvl="1"/>
            <a:r>
              <a:rPr lang="en-US"/>
              <a:t>General Rader type algorithms</a:t>
            </a:r>
          </a:p>
          <a:p>
            <a:r>
              <a:rPr lang="en-US"/>
              <a:t>Derivation is greatly simplified</a:t>
            </a:r>
          </a:p>
          <a:p>
            <a:r>
              <a:rPr lang="en-US"/>
              <a:t>Many (dozens) new algorithms discovered</a:t>
            </a:r>
          </a:p>
          <a:p>
            <a:r>
              <a:rPr lang="en-US"/>
              <a:t>Applicable to existing and novel linear transforms</a:t>
            </a:r>
          </a:p>
          <a:p>
            <a:pPr lvl="1"/>
            <a:r>
              <a:rPr lang="en-US"/>
              <a:t>DCTs/DSTs, MDCTs, RDFT, DHT, DQT, DTT, …</a:t>
            </a:r>
          </a:p>
          <a:p>
            <a:pPr lvl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algebraic structure underlying linear signal processing</a:t>
            </a:r>
          </a:p>
          <a:p>
            <a:r>
              <a:rPr lang="en-US" dirty="0"/>
              <a:t>From shift to signal model: Time and space</a:t>
            </a:r>
          </a:p>
          <a:p>
            <a:r>
              <a:rPr lang="en-US" dirty="0"/>
              <a:t>From infinite to finite signal models</a:t>
            </a:r>
          </a:p>
          <a:p>
            <a:r>
              <a:rPr lang="en-US" dirty="0"/>
              <a:t>Fast algorithms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Conclusions</a:t>
            </a:r>
          </a:p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1891" y="234950"/>
            <a:ext cx="8353425" cy="64865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Markus </a:t>
            </a:r>
            <a:r>
              <a:rPr lang="en-US" sz="1200" b="0" dirty="0" err="1"/>
              <a:t>Püschel</a:t>
            </a:r>
            <a:r>
              <a:rPr lang="en-US" sz="1200" b="0" dirty="0"/>
              <a:t> and José M. F. Moura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2"/>
              </a:rPr>
              <a:t>Algebraic Signal Processing Theory: Foundation and 1-D Time</a:t>
            </a: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0" dirty="0"/>
              <a:t>IEEE Transactions on Signal Processing, Vol. 56, No. 8, pp. 3572-3585, </a:t>
            </a:r>
            <a:r>
              <a:rPr lang="en-US" sz="1200" b="0" dirty="0" smtClean="0"/>
              <a:t>2008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Markus </a:t>
            </a:r>
            <a:r>
              <a:rPr lang="en-US" sz="1200" b="0" dirty="0" err="1"/>
              <a:t>Püschel</a:t>
            </a:r>
            <a:r>
              <a:rPr lang="en-US" sz="1200" b="0" dirty="0"/>
              <a:t> and José M. F. Moura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3"/>
              </a:rPr>
              <a:t>Algebraic Signal Processing Theory: 1-D Space</a:t>
            </a: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0" dirty="0"/>
              <a:t>IEEE Transactions on Signal Processing, Vol. 56, No. 8, pp. 3586-3599, </a:t>
            </a:r>
            <a:r>
              <a:rPr lang="en-US" sz="1200" b="0" dirty="0" smtClean="0"/>
              <a:t>2008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Markus </a:t>
            </a:r>
            <a:r>
              <a:rPr lang="en-US" sz="1200" b="0" dirty="0" err="1"/>
              <a:t>Püschel</a:t>
            </a:r>
            <a:r>
              <a:rPr lang="en-US" sz="1200" b="0" dirty="0"/>
              <a:t> and José M. F. Moura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4"/>
              </a:rPr>
              <a:t>Algebraic Signal Processing Theory: Cooley-</a:t>
            </a:r>
            <a:r>
              <a:rPr lang="en-US" sz="1200" dirty="0" err="1">
                <a:solidFill>
                  <a:schemeClr val="accent1">
                    <a:lumMod val="75000"/>
                    <a:lumOff val="25000"/>
                  </a:schemeClr>
                </a:solidFill>
                <a:hlinkClick r:id="rId4"/>
              </a:rPr>
              <a:t>Tukey</a:t>
            </a: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4"/>
              </a:rPr>
              <a:t> Type Algorithms for DCTs and DSTs</a:t>
            </a:r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en-US" sz="1200" b="0" dirty="0"/>
              <a:t>IEEE Transactions on Signal Processing, Vol. 56, No. 4, pp. 1502-1521, </a:t>
            </a:r>
            <a:r>
              <a:rPr lang="en-US" sz="1200" b="0" dirty="0" smtClean="0"/>
              <a:t>2008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Yevgen Voronenko and Markus </a:t>
            </a:r>
            <a:r>
              <a:rPr lang="en-US" sz="1200" b="0" dirty="0" err="1"/>
              <a:t>Püschel</a:t>
            </a:r>
            <a:r>
              <a:rPr lang="en-US" sz="1200" b="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5"/>
              </a:rPr>
              <a:t>Algebraic Signal Processing Theory: Cooley-</a:t>
            </a:r>
            <a:r>
              <a:rPr lang="en-US" sz="1200" dirty="0" err="1">
                <a:hlinkClick r:id="rId5"/>
              </a:rPr>
              <a:t>Tukey</a:t>
            </a:r>
            <a:r>
              <a:rPr lang="en-US" sz="1200" dirty="0">
                <a:hlinkClick r:id="rId5"/>
              </a:rPr>
              <a:t> Type Algorithms for Real DFTs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0" dirty="0"/>
              <a:t>IEEE Transactions on Signal Processing, Vol. 57, No. 1, pp. 205-222, </a:t>
            </a:r>
            <a:r>
              <a:rPr lang="en-US" sz="1200" b="0" dirty="0" smtClean="0"/>
              <a:t>2009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Jelena Kovacevic and Markus </a:t>
            </a:r>
            <a:r>
              <a:rPr lang="en-US" sz="1200" b="0" dirty="0" err="1"/>
              <a:t>Püschel</a:t>
            </a:r>
            <a:r>
              <a:rPr lang="en-US" sz="1200" b="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6"/>
              </a:rPr>
              <a:t>Algebraic Signal Processing Theory: Sampling for Infinite and Finite 1-D Space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0" dirty="0"/>
              <a:t>IEEE Transactions on Signal Processing, Vol. 58, No. 1, pp. 242-257, </a:t>
            </a:r>
            <a:r>
              <a:rPr lang="en-US" sz="1200" b="0" dirty="0" smtClean="0"/>
              <a:t>2010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Markus </a:t>
            </a:r>
            <a:r>
              <a:rPr lang="en-US" sz="1200" b="0" dirty="0" err="1"/>
              <a:t>Püschel</a:t>
            </a:r>
            <a:r>
              <a:rPr lang="en-US" sz="1200" b="0" dirty="0"/>
              <a:t> and Martin </a:t>
            </a:r>
            <a:r>
              <a:rPr lang="en-US" sz="1200" b="0" dirty="0" err="1"/>
              <a:t>Rötteler</a:t>
            </a:r>
            <a:r>
              <a:rPr lang="en-US" sz="1200" b="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7"/>
              </a:rPr>
              <a:t>Algebraic Signal Processing Theory: Cooley-</a:t>
            </a:r>
            <a:r>
              <a:rPr lang="en-US" sz="1200" dirty="0" err="1">
                <a:hlinkClick r:id="rId7"/>
              </a:rPr>
              <a:t>Tukey</a:t>
            </a:r>
            <a:r>
              <a:rPr lang="en-US" sz="1200" dirty="0">
                <a:hlinkClick r:id="rId7"/>
              </a:rPr>
              <a:t> Type Algorithms on the 2-D Spatial Hexagonal Lattice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0" dirty="0"/>
              <a:t>Applicable Algebra in Engineering, Communication and Computing, special issue on "The memory of Thomas Beth", Vol. 19, No. 3, pp. 259-292, 2008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Markus </a:t>
            </a:r>
            <a:r>
              <a:rPr lang="en-US" sz="1200" b="0" dirty="0" err="1"/>
              <a:t>Püschel</a:t>
            </a:r>
            <a:r>
              <a:rPr lang="en-US" sz="1200" b="0" dirty="0"/>
              <a:t> and Martin </a:t>
            </a:r>
            <a:r>
              <a:rPr lang="en-US" sz="1200" b="0" dirty="0" err="1"/>
              <a:t>Rötteler</a:t>
            </a:r>
            <a:r>
              <a:rPr lang="en-US" sz="1200" b="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8"/>
              </a:rPr>
              <a:t>Algebraic Signal Processing Theory: 2-D Spatial Hexagonal Lattice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0" dirty="0"/>
              <a:t>IEEE Transactions on Image Processing, Vol. 16, No. 6, pp. 1506-1521, </a:t>
            </a:r>
            <a:r>
              <a:rPr lang="en-US" sz="1200" b="0" dirty="0" smtClean="0"/>
              <a:t>2007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 err="1" smtClean="0"/>
              <a:t>Aliaksai</a:t>
            </a:r>
            <a:r>
              <a:rPr lang="en-US" sz="1200" b="0" dirty="0" smtClean="0"/>
              <a:t> </a:t>
            </a:r>
            <a:r>
              <a:rPr lang="en-US" sz="1200" b="0" dirty="0"/>
              <a:t>Sandryhaila, Jelena Kovacevic and Markus Püschel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9"/>
              </a:rPr>
              <a:t>Algebraic Signal Processing Theory: Cooley-</a:t>
            </a:r>
            <a:r>
              <a:rPr lang="en-US" sz="1200" dirty="0" err="1">
                <a:hlinkClick r:id="rId9"/>
              </a:rPr>
              <a:t>Tukey</a:t>
            </a:r>
            <a:r>
              <a:rPr lang="en-US" sz="1200" dirty="0">
                <a:hlinkClick r:id="rId9"/>
              </a:rPr>
              <a:t> Type Algorithms for Polynomial Transforms Based on Induction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0" dirty="0" smtClean="0"/>
              <a:t>SIAM </a:t>
            </a:r>
            <a:r>
              <a:rPr lang="en-US" sz="1200" b="0" dirty="0"/>
              <a:t>Journal on Matrix Analysis and Applications, Vol. 32, No. 2, pp. 364-384, </a:t>
            </a:r>
            <a:r>
              <a:rPr lang="en-US" sz="1200" b="0" dirty="0" smtClean="0"/>
              <a:t>2011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200" b="0" dirty="0"/>
              <a:t>Aliaksei Sandryhaila, Jelena Kovacevic and Markus Püschel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10"/>
              </a:rPr>
              <a:t>Algebraic Signal Processing Theory: 1-D Nearest-Neighbor Models</a:t>
            </a:r>
            <a:r>
              <a:rPr lang="en-US" sz="1200" b="0" dirty="0"/>
              <a:t> 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0" dirty="0"/>
              <a:t>IEEE Transactions on Signal Processing, Vol. 60, No. 5, pp. 2247-2259, 2012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14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50838"/>
            <a:ext cx="8852801" cy="762000"/>
          </a:xfrm>
        </p:spPr>
        <p:txBody>
          <a:bodyPr/>
          <a:lstStyle/>
          <a:p>
            <a:r>
              <a:rPr lang="en-US" sz="3200"/>
              <a:t>Related Work on Algebraic Methods in SP</a:t>
            </a:r>
          </a:p>
        </p:txBody>
      </p:sp>
      <p:sp>
        <p:nvSpPr>
          <p:cNvPr id="807945" name="Rectangle 9"/>
          <p:cNvSpPr>
            <a:spLocks noGrp="1" noChangeArrowheads="1"/>
          </p:cNvSpPr>
          <p:nvPr>
            <p:ph idx="1"/>
          </p:nvPr>
        </p:nvSpPr>
        <p:spPr>
          <a:xfrm>
            <a:off x="396134" y="1234464"/>
            <a:ext cx="8519241" cy="4972050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Fourier </a:t>
            </a:r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analysis/Fourier transforms on groups </a:t>
            </a:r>
            <a:r>
              <a:rPr lang="en-US" sz="2000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G </a:t>
            </a:r>
            <a:r>
              <a:rPr lang="en-US" sz="2000" dirty="0" smtClean="0"/>
              <a:t>(Beth</a:t>
            </a:r>
            <a:r>
              <a:rPr lang="en-US" sz="2000" dirty="0"/>
              <a:t>, </a:t>
            </a:r>
            <a:r>
              <a:rPr lang="en-US" sz="2000" dirty="0" err="1"/>
              <a:t>Rockmore</a:t>
            </a:r>
            <a:r>
              <a:rPr lang="en-US" sz="2000" dirty="0"/>
              <a:t>, Clausen, </a:t>
            </a:r>
            <a:r>
              <a:rPr lang="en-US" sz="2000" dirty="0" err="1"/>
              <a:t>Maslen</a:t>
            </a:r>
            <a:r>
              <a:rPr lang="en-US" sz="2000" dirty="0"/>
              <a:t>, Healy, </a:t>
            </a:r>
            <a:r>
              <a:rPr lang="en-US" sz="2000" dirty="0" err="1"/>
              <a:t>Terras</a:t>
            </a:r>
            <a:r>
              <a:rPr lang="en-US" sz="2000" dirty="0"/>
              <a:t>, …)</a:t>
            </a:r>
          </a:p>
          <a:p>
            <a:pPr lvl="1"/>
            <a:r>
              <a:rPr lang="en-US" sz="1800" dirty="0"/>
              <a:t>In the algebraic theory the special case</a:t>
            </a:r>
          </a:p>
          <a:p>
            <a:pPr lvl="1"/>
            <a:r>
              <a:rPr lang="en-US" sz="1800" dirty="0"/>
              <a:t>If G non-commutative, necessarily non-shift-invariant</a:t>
            </a:r>
          </a:p>
          <a:p>
            <a:pPr lvl="1"/>
            <a:r>
              <a:rPr lang="en-US" sz="1800" dirty="0"/>
              <a:t>Algebraic theory provides associated filters etc., ties to SP </a:t>
            </a:r>
            <a:r>
              <a:rPr lang="en-US" sz="1800" dirty="0" smtClean="0"/>
              <a:t>concepts</a:t>
            </a:r>
            <a:endParaRPr lang="en-US" sz="2000" dirty="0"/>
          </a:p>
          <a:p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Algebraic methods to derive DFT </a:t>
            </a:r>
            <a:r>
              <a:rPr lang="en-US" sz="2000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algorithms </a:t>
            </a:r>
            <a:r>
              <a:rPr lang="en-US" sz="2000" dirty="0" smtClean="0"/>
              <a:t>(Nicholson</a:t>
            </a:r>
            <a:r>
              <a:rPr lang="en-US" sz="2000" dirty="0"/>
              <a:t>, </a:t>
            </a:r>
            <a:r>
              <a:rPr lang="en-US" sz="2000" dirty="0" err="1"/>
              <a:t>Winograd</a:t>
            </a:r>
            <a:r>
              <a:rPr lang="en-US" sz="2000" dirty="0"/>
              <a:t>, </a:t>
            </a:r>
            <a:r>
              <a:rPr lang="en-US" sz="2000" dirty="0" err="1"/>
              <a:t>Nussbaumer</a:t>
            </a:r>
            <a:r>
              <a:rPr lang="en-US" sz="2000" dirty="0"/>
              <a:t>, </a:t>
            </a:r>
            <a:r>
              <a:rPr lang="en-US" sz="2000" dirty="0" err="1"/>
              <a:t>Auslander</a:t>
            </a:r>
            <a:r>
              <a:rPr lang="en-US" sz="2000" dirty="0"/>
              <a:t>, </a:t>
            </a:r>
            <a:r>
              <a:rPr lang="en-US" sz="2000" dirty="0" err="1"/>
              <a:t>Feig</a:t>
            </a:r>
            <a:r>
              <a:rPr lang="en-US" sz="2000" dirty="0"/>
              <a:t>, </a:t>
            </a:r>
            <a:r>
              <a:rPr lang="en-US" sz="2000" dirty="0" err="1"/>
              <a:t>Burrus</a:t>
            </a:r>
            <a:r>
              <a:rPr lang="en-US" sz="2000" dirty="0"/>
              <a:t>, …)</a:t>
            </a:r>
          </a:p>
          <a:p>
            <a:pPr lvl="1"/>
            <a:r>
              <a:rPr lang="en-US" sz="1800" dirty="0"/>
              <a:t>Recognizes algebra/module for DFT, but only used for deriving </a:t>
            </a:r>
            <a:r>
              <a:rPr lang="en-US" sz="1800" dirty="0" smtClean="0"/>
              <a:t>algorithms</a:t>
            </a:r>
            <a:endParaRPr lang="en-US" sz="1800" dirty="0"/>
          </a:p>
          <a:p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Origin of this work</a:t>
            </a:r>
          </a:p>
          <a:p>
            <a:pPr lvl="1"/>
            <a:r>
              <a:rPr lang="en-US" sz="1800" dirty="0"/>
              <a:t>Beth (84), </a:t>
            </a:r>
            <a:r>
              <a:rPr lang="en-US" sz="1800" dirty="0" err="1"/>
              <a:t>Minkwitz</a:t>
            </a:r>
            <a:r>
              <a:rPr lang="en-US" sz="1800" dirty="0"/>
              <a:t> (93), </a:t>
            </a:r>
            <a:r>
              <a:rPr lang="en-US" sz="1800" dirty="0" err="1"/>
              <a:t>Egner</a:t>
            </a:r>
            <a:r>
              <a:rPr lang="en-US" sz="1800" dirty="0"/>
              <a:t>/</a:t>
            </a:r>
            <a:r>
              <a:rPr lang="en-US" sz="1800" dirty="0" err="1"/>
              <a:t>Püschel</a:t>
            </a:r>
            <a:r>
              <a:rPr lang="en-US" sz="1800" dirty="0"/>
              <a:t> (97/98)</a:t>
            </a:r>
          </a:p>
          <a:p>
            <a:pPr lvl="1"/>
            <a:r>
              <a:rPr lang="en-US" sz="1800" dirty="0"/>
              <a:t>Helpful </a:t>
            </a:r>
            <a:r>
              <a:rPr lang="en-US" sz="1800" dirty="0" smtClean="0"/>
              <a:t>hints</a:t>
            </a:r>
            <a:r>
              <a:rPr lang="en-US" sz="1800" dirty="0"/>
              <a:t>: </a:t>
            </a:r>
            <a:r>
              <a:rPr lang="en-US" sz="1800" dirty="0" err="1"/>
              <a:t>Steidl</a:t>
            </a:r>
            <a:r>
              <a:rPr lang="en-US" sz="1800" dirty="0"/>
              <a:t> (93), Moura/Bruno (98), </a:t>
            </a:r>
            <a:r>
              <a:rPr lang="en-US" sz="1800" dirty="0" err="1"/>
              <a:t>Strang</a:t>
            </a:r>
            <a:r>
              <a:rPr lang="en-US" sz="1800" dirty="0"/>
              <a:t> (99</a:t>
            </a:r>
            <a:r>
              <a:rPr lang="en-US" sz="1800" dirty="0" smtClean="0"/>
              <a:t>)</a:t>
            </a:r>
          </a:p>
          <a:p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Algebraic systems theory </a:t>
            </a:r>
            <a:r>
              <a:rPr lang="en-US" sz="2000" dirty="0"/>
              <a:t>(</a:t>
            </a:r>
            <a:r>
              <a:rPr lang="en-US" sz="2000" dirty="0" err="1"/>
              <a:t>Kalman</a:t>
            </a:r>
            <a:r>
              <a:rPr lang="en-US" sz="2000" dirty="0"/>
              <a:t>, </a:t>
            </a:r>
            <a:r>
              <a:rPr lang="en-US" sz="2000" dirty="0" err="1"/>
              <a:t>Basile</a:t>
            </a:r>
            <a:r>
              <a:rPr lang="en-US" sz="2000" dirty="0"/>
              <a:t>/</a:t>
            </a:r>
            <a:r>
              <a:rPr lang="en-US" sz="2000" dirty="0" err="1"/>
              <a:t>Marro</a:t>
            </a:r>
            <a:r>
              <a:rPr lang="en-US" sz="2000" dirty="0"/>
              <a:t>, </a:t>
            </a:r>
            <a:r>
              <a:rPr lang="en-US" sz="2000" dirty="0" err="1"/>
              <a:t>Wonham</a:t>
            </a:r>
            <a:r>
              <a:rPr lang="en-US" sz="2000" dirty="0"/>
              <a:t>/Morse, </a:t>
            </a:r>
            <a:r>
              <a:rPr lang="en-US" sz="2000" dirty="0" err="1"/>
              <a:t>Willems</a:t>
            </a:r>
            <a:r>
              <a:rPr lang="en-US" sz="2000" dirty="0"/>
              <a:t>/</a:t>
            </a:r>
            <a:r>
              <a:rPr lang="en-US" sz="2000" dirty="0" err="1"/>
              <a:t>Mitter</a:t>
            </a:r>
            <a:r>
              <a:rPr lang="en-US" sz="2000" dirty="0"/>
              <a:t>, </a:t>
            </a:r>
            <a:r>
              <a:rPr lang="en-US" sz="2000" dirty="0" err="1"/>
              <a:t>Fuhrmann</a:t>
            </a:r>
            <a:r>
              <a:rPr lang="en-US" sz="2000" dirty="0"/>
              <a:t>, </a:t>
            </a:r>
            <a:r>
              <a:rPr lang="en-US" sz="2000" dirty="0" err="1"/>
              <a:t>Fliess</a:t>
            </a:r>
            <a:r>
              <a:rPr lang="en-US" sz="2000" dirty="0"/>
              <a:t>, …)</a:t>
            </a:r>
          </a:p>
          <a:p>
            <a:pPr lvl="1"/>
            <a:r>
              <a:rPr lang="en-US" sz="1800" dirty="0"/>
              <a:t>Focuses on infinite discrete time; different type of </a:t>
            </a:r>
            <a:r>
              <a:rPr lang="en-US" sz="1800" dirty="0" smtClean="0"/>
              <a:t>questions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40" y="1986449"/>
            <a:ext cx="1645902" cy="2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533716"/>
            <a:ext cx="8747125" cy="762000"/>
          </a:xfrm>
        </p:spPr>
        <p:txBody>
          <a:bodyPr/>
          <a:lstStyle/>
          <a:p>
            <a:r>
              <a:rPr lang="en-US" sz="3200" dirty="0"/>
              <a:t>Algebraic </a:t>
            </a:r>
            <a:r>
              <a:rPr lang="en-US" sz="3200" dirty="0" smtClean="0"/>
              <a:t>Signal Processing Theory: </a:t>
            </a:r>
            <a:r>
              <a:rPr lang="en-US" sz="3200" dirty="0"/>
              <a:t>Conclusions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657315"/>
            <a:ext cx="7896225" cy="44234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Signal model: One concept instantiating different SP methods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General (axiomatic) approach to linear </a:t>
            </a:r>
            <a:r>
              <a:rPr lang="en-US" dirty="0" smtClean="0"/>
              <a:t>SP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Deeper insight into SP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Applications to date: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New </a:t>
            </a:r>
            <a:r>
              <a:rPr lang="en-US" dirty="0" smtClean="0"/>
              <a:t>signal models (non-separable </a:t>
            </a:r>
            <a:r>
              <a:rPr lang="en-US" dirty="0"/>
              <a:t>2-D)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Comprehensive theory of fast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39</a:t>
            </a:fld>
            <a:endParaRPr lang="en-US"/>
          </a:p>
        </p:txBody>
      </p:sp>
      <p:sp>
        <p:nvSpPr>
          <p:cNvPr id="827397" name="Rectangle 5"/>
          <p:cNvSpPr>
            <a:spLocks noChangeArrowheads="1"/>
          </p:cNvSpPr>
          <p:nvPr/>
        </p:nvSpPr>
        <p:spPr bwMode="auto">
          <a:xfrm>
            <a:off x="3800475" y="2539965"/>
            <a:ext cx="1908175" cy="8366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3942445" y="2590128"/>
            <a:ext cx="1709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DIN Pro" panose="020B0504020101020102" pitchFamily="34" charset="0"/>
              </a:rPr>
              <a:t>Signal model</a:t>
            </a: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7148513" y="2238340"/>
            <a:ext cx="183242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DIN Pro" panose="020B0504020101020102" pitchFamily="34" charset="0"/>
              </a:rPr>
              <a:t>Signal</a:t>
            </a:r>
          </a:p>
          <a:p>
            <a:r>
              <a:rPr lang="en-US" sz="1400" dirty="0">
                <a:latin typeface="DIN Pro" panose="020B0504020101020102" pitchFamily="34" charset="0"/>
              </a:rPr>
              <a:t>Filter</a:t>
            </a:r>
          </a:p>
          <a:p>
            <a:r>
              <a:rPr lang="en-US" sz="1400" dirty="0">
                <a:latin typeface="DIN Pro" panose="020B0504020101020102" pitchFamily="34" charset="0"/>
              </a:rPr>
              <a:t>“z-transform”</a:t>
            </a:r>
          </a:p>
          <a:p>
            <a:r>
              <a:rPr lang="en-US" sz="1400" dirty="0">
                <a:latin typeface="DIN Pro" panose="020B0504020101020102" pitchFamily="34" charset="0"/>
              </a:rPr>
              <a:t>Spectrum</a:t>
            </a:r>
          </a:p>
          <a:p>
            <a:r>
              <a:rPr lang="en-US" sz="1400" dirty="0">
                <a:latin typeface="DIN Pro" panose="020B0504020101020102" pitchFamily="34" charset="0"/>
              </a:rPr>
              <a:t>Fourier transform</a:t>
            </a:r>
          </a:p>
          <a:p>
            <a:r>
              <a:rPr lang="en-US" sz="1400" dirty="0">
                <a:latin typeface="DIN Pro" panose="020B0504020101020102" pitchFamily="34" charset="0"/>
              </a:rPr>
              <a:t>Frequency response</a:t>
            </a:r>
          </a:p>
          <a:p>
            <a:r>
              <a:rPr lang="en-US" sz="1400" dirty="0">
                <a:latin typeface="DIN Pro" panose="020B0504020101020102" pitchFamily="34" charset="0"/>
              </a:rPr>
              <a:t>…</a:t>
            </a:r>
          </a:p>
        </p:txBody>
      </p: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1377950" y="2709828"/>
            <a:ext cx="1136650" cy="469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0" name="Text Box 18"/>
          <p:cNvSpPr txBox="1">
            <a:spLocks noChangeArrowheads="1"/>
          </p:cNvSpPr>
          <p:nvPr/>
        </p:nvSpPr>
        <p:spPr bwMode="auto">
          <a:xfrm>
            <a:off x="1434646" y="2748404"/>
            <a:ext cx="1034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DIN Pro" panose="020B0504020101020102" pitchFamily="34" charset="0"/>
              </a:rPr>
              <a:t>Shift(s)</a:t>
            </a:r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1" name="Line 19"/>
          <p:cNvSpPr>
            <a:spLocks noChangeShapeType="1"/>
          </p:cNvSpPr>
          <p:nvPr/>
        </p:nvSpPr>
        <p:spPr bwMode="auto">
          <a:xfrm>
            <a:off x="2528888" y="294319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3" name="Line 21"/>
          <p:cNvSpPr>
            <a:spLocks noChangeShapeType="1"/>
          </p:cNvSpPr>
          <p:nvPr/>
        </p:nvSpPr>
        <p:spPr bwMode="auto">
          <a:xfrm flipV="1">
            <a:off x="5702300" y="2414553"/>
            <a:ext cx="1477963" cy="519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4" name="Line 22"/>
          <p:cNvSpPr>
            <a:spLocks noChangeShapeType="1"/>
          </p:cNvSpPr>
          <p:nvPr/>
        </p:nvSpPr>
        <p:spPr bwMode="auto">
          <a:xfrm flipV="1">
            <a:off x="5710238" y="2620928"/>
            <a:ext cx="1462087" cy="312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5" name="Line 23"/>
          <p:cNvSpPr>
            <a:spLocks noChangeShapeType="1"/>
          </p:cNvSpPr>
          <p:nvPr/>
        </p:nvSpPr>
        <p:spPr bwMode="auto">
          <a:xfrm flipV="1">
            <a:off x="5710238" y="2835240"/>
            <a:ext cx="1462087" cy="9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6" name="Line 24"/>
          <p:cNvSpPr>
            <a:spLocks noChangeShapeType="1"/>
          </p:cNvSpPr>
          <p:nvPr/>
        </p:nvSpPr>
        <p:spPr bwMode="auto">
          <a:xfrm>
            <a:off x="5702300" y="2933665"/>
            <a:ext cx="1477963" cy="11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7" name="Line 25"/>
          <p:cNvSpPr>
            <a:spLocks noChangeShapeType="1"/>
          </p:cNvSpPr>
          <p:nvPr/>
        </p:nvSpPr>
        <p:spPr bwMode="auto">
          <a:xfrm>
            <a:off x="5710238" y="2933665"/>
            <a:ext cx="1479550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8" name="Line 26"/>
          <p:cNvSpPr>
            <a:spLocks noChangeShapeType="1"/>
          </p:cNvSpPr>
          <p:nvPr/>
        </p:nvSpPr>
        <p:spPr bwMode="auto">
          <a:xfrm>
            <a:off x="5719763" y="2933665"/>
            <a:ext cx="146050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19" name="Line 27"/>
          <p:cNvSpPr>
            <a:spLocks noChangeShapeType="1"/>
          </p:cNvSpPr>
          <p:nvPr/>
        </p:nvSpPr>
        <p:spPr bwMode="auto">
          <a:xfrm>
            <a:off x="5727700" y="2916203"/>
            <a:ext cx="1435100" cy="754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827420" name="Text Box 28"/>
          <p:cNvSpPr txBox="1">
            <a:spLocks noChangeArrowheads="1"/>
          </p:cNvSpPr>
          <p:nvPr/>
        </p:nvSpPr>
        <p:spPr bwMode="auto">
          <a:xfrm>
            <a:off x="2629219" y="2601878"/>
            <a:ext cx="11278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DIN Pro" panose="020B0504020101020102" pitchFamily="34" charset="0"/>
              </a:rPr>
              <a:t>derivation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64" y="2979323"/>
            <a:ext cx="1247139" cy="297449"/>
          </a:xfrm>
          <a:prstGeom prst="rect">
            <a:avLst/>
          </a:prstGeom>
        </p:spPr>
      </p:pic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0" y="6232490"/>
            <a:ext cx="9129713" cy="39687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>
                <a:latin typeface="Courier New" pitchFamily="49" charset="0"/>
              </a:rPr>
              <a:t>SMART project: www.ece.cmu.edu/~smart</a:t>
            </a:r>
          </a:p>
        </p:txBody>
      </p:sp>
    </p:spTree>
    <p:extLst>
      <p:ext uri="{BB962C8B-B14F-4D97-AF65-F5344CB8AC3E}">
        <p14:creationId xmlns:p14="http://schemas.microsoft.com/office/powerpoint/2010/main" val="30673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9790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140"/>
                <a:gridCol w="1348336"/>
                <a:gridCol w="1370968"/>
                <a:gridCol w="1425234"/>
                <a:gridCol w="1370968"/>
                <a:gridCol w="959677"/>
                <a:gridCol w="959677"/>
              </a:tblGrid>
              <a:tr h="118275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Signal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processing</a:t>
                      </a:r>
                      <a:br>
                        <a:rPr lang="en-US" sz="1600" b="1" baseline="0" dirty="0" smtClean="0">
                          <a:latin typeface="DIN Pro" panose="020B0504020101020102" pitchFamily="34" charset="0"/>
                        </a:rPr>
                      </a:b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concepts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Infinite time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Finite time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Infinite space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Finite space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DIN Pro" panose="020B0504020101020102" pitchFamily="34" charset="0"/>
                        </a:rPr>
                        <a:t>ASP:</a:t>
                      </a:r>
                    </a:p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Generic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case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Other/new models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137160" marB="61198">
                    <a:solidFill>
                      <a:schemeClr val="tx2"/>
                    </a:solidFill>
                  </a:tcPr>
                </a:tc>
              </a:tr>
              <a:tr h="848636"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z-transform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Finite </a:t>
                      </a:r>
                      <a:b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z-transform</a:t>
                      </a:r>
                      <a:endParaRPr lang="en-US" sz="1600" b="1" i="0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C-transform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Finite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C-transform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59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Set of signals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Laurent series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  <a:endParaRPr lang="en-US" sz="1600" b="1" baseline="30000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Polynomials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Series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Polynomials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59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Set of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filters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Laurent series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Polynomials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Series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T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endParaRPr lang="en-US" sz="1600" b="1" baseline="-25000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Polynomials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T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13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Fourier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transform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DTFT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DFT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DSFT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DCTs/DSTs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0336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Convolution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Spectrum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Frequency</a:t>
                      </a:r>
                      <a:br>
                        <a:rPr lang="en-US" sz="1600" b="1" dirty="0" smtClean="0"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response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Fast algorithms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Filter banks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Pro" panose="020B0504020101020102" pitchFamily="34" charset="0"/>
                        </a:rPr>
                        <a:t>&lt;many</a:t>
                      </a:r>
                      <a:r>
                        <a:rPr lang="en-US" sz="1600" b="1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Pro" panose="020B0504020101020102" pitchFamily="34" charset="0"/>
                        </a:rPr>
                        <a:t> others&gt;</a:t>
                      </a:r>
                      <a:endParaRPr lang="en-US" sz="16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Pro" panose="020B0504020101020102" pitchFamily="34" charset="0"/>
                      </a:endParaRPr>
                    </a:p>
                  </a:txBody>
                  <a:tcPr marR="122396" marT="61198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rc 10"/>
          <p:cNvSpPr/>
          <p:nvPr/>
        </p:nvSpPr>
        <p:spPr bwMode="auto">
          <a:xfrm rot="8100000">
            <a:off x="7653804" y="3512490"/>
            <a:ext cx="1257246" cy="1202583"/>
          </a:xfrm>
          <a:prstGeom prst="arc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444" y="4709146"/>
            <a:ext cx="179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Derivation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74" y="2972928"/>
            <a:ext cx="289281" cy="287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25" y="3681998"/>
            <a:ext cx="304978" cy="271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48" y="2237660"/>
            <a:ext cx="408132" cy="280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8" y="1417342"/>
            <a:ext cx="228733" cy="2556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37391" y="3520439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737391" y="2842130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37391" y="214885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37391" y="123446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08976" y="3520439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108976" y="2842130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08976" y="214885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108976" y="123446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480561" y="3520439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80561" y="2842130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480561" y="214885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80561" y="123446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01384" y="3520439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01384" y="2842130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01384" y="214885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01384" y="1234464"/>
            <a:ext cx="1280146" cy="5486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22207" y="3520439"/>
            <a:ext cx="794768" cy="5486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22207" y="2842130"/>
            <a:ext cx="794768" cy="5486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22207" y="2148854"/>
            <a:ext cx="794768" cy="5486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22207" y="1234464"/>
            <a:ext cx="794768" cy="5486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108976" y="137196"/>
            <a:ext cx="1280146" cy="548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93087" y="137196"/>
            <a:ext cx="1280146" cy="548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99744" y="137196"/>
            <a:ext cx="1280146" cy="548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229560" y="137196"/>
            <a:ext cx="854266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83855" y="137196"/>
            <a:ext cx="854266" cy="822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9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3001" y="2243869"/>
            <a:ext cx="6766486" cy="4571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Chebyshev Polynomials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Defining three-term recurrence: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spcBef>
                <a:spcPct val="100000"/>
              </a:spcBef>
            </a:pPr>
            <a:r>
              <a:rPr lang="en-US" sz="2000" dirty="0"/>
              <a:t>Special cases: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Closed </a:t>
            </a:r>
            <a:r>
              <a:rPr lang="en-US" sz="2000" dirty="0"/>
              <a:t>forms: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40</a:t>
            </a:fld>
            <a:endParaRPr lang="en-US"/>
          </a:p>
        </p:txBody>
      </p:sp>
      <p:sp>
        <p:nvSpPr>
          <p:cNvPr id="813093" name="Text Box 37 1"/>
          <p:cNvSpPr txBox="1">
            <a:spLocks noChangeArrowheads="1"/>
          </p:cNvSpPr>
          <p:nvPr/>
        </p:nvSpPr>
        <p:spPr bwMode="auto">
          <a:xfrm>
            <a:off x="8078788" y="622934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7" action="ppaction://hlinksldjump"/>
              </a:rPr>
              <a:t>back2</a:t>
            </a:r>
            <a:endParaRPr lang="en-US" sz="20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813094" name="Text Box 38"/>
          <p:cNvSpPr txBox="1">
            <a:spLocks noChangeArrowheads="1"/>
          </p:cNvSpPr>
          <p:nvPr/>
        </p:nvSpPr>
        <p:spPr bwMode="auto">
          <a:xfrm>
            <a:off x="8083550" y="92579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8" action="ppaction://hlinksldjump"/>
              </a:rPr>
              <a:t>back3</a:t>
            </a:r>
            <a:endParaRPr lang="en-US" sz="20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sp>
        <p:nvSpPr>
          <p:cNvPr id="19" name="Text Box 37 2"/>
          <p:cNvSpPr txBox="1">
            <a:spLocks noChangeArrowheads="1"/>
          </p:cNvSpPr>
          <p:nvPr/>
        </p:nvSpPr>
        <p:spPr bwMode="auto">
          <a:xfrm>
            <a:off x="8073774" y="320074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hlinkClick r:id="rId9" action="ppaction://hlinksldjump"/>
              </a:rPr>
              <a:t>back1</a:t>
            </a:r>
            <a:endParaRPr lang="en-US" sz="2000" dirty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4" y="2317114"/>
            <a:ext cx="6115776" cy="306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52" y="1869255"/>
            <a:ext cx="2449376" cy="2283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7506" y="178309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ea typeface="DIN Pro" panose="020B0504020101020102" pitchFamily="34" charset="0"/>
              </a:rPr>
              <a:t>initial: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5300128"/>
            <a:ext cx="976378" cy="180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" y="5781087"/>
            <a:ext cx="7999556" cy="456766"/>
          </a:xfrm>
          <a:prstGeom prst="rect">
            <a:avLst/>
          </a:prstGeom>
        </p:spPr>
      </p:pic>
      <p:pic>
        <p:nvPicPr>
          <p:cNvPr id="813122" name="Picture 8131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3206041"/>
            <a:ext cx="5018448" cy="1454938"/>
          </a:xfrm>
          <a:prstGeom prst="rect">
            <a:avLst/>
          </a:prstGeom>
        </p:spPr>
      </p:pic>
      <p:cxnSp>
        <p:nvCxnSpPr>
          <p:cNvPr id="813124" name="Straight Connector 813123"/>
          <p:cNvCxnSpPr/>
          <p:nvPr/>
        </p:nvCxnSpPr>
        <p:spPr bwMode="auto">
          <a:xfrm>
            <a:off x="4389122" y="3205940"/>
            <a:ext cx="0" cy="1743750"/>
          </a:xfrm>
          <a:prstGeom prst="line">
            <a:avLst/>
          </a:prstGeom>
          <a:solidFill>
            <a:srgbClr val="DDDDDD"/>
          </a:solidFill>
          <a:ln w="5715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3125" name="TextBox 813124"/>
          <p:cNvSpPr txBox="1"/>
          <p:nvPr/>
        </p:nvSpPr>
        <p:spPr>
          <a:xfrm>
            <a:off x="4393509" y="467029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  <a:ea typeface="DIN Pro" panose="020B0504020101020102" pitchFamily="34" charset="0"/>
              </a:rPr>
              <a:t>n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DIN Pro" panose="020B0504020101020102" pitchFamily="34" charset="0"/>
                <a:cs typeface="Calibri" panose="020F0502020204030204" pitchFamily="34" charset="0"/>
              </a:rPr>
              <a:t>≥ 0</a:t>
            </a:r>
            <a:endParaRPr lang="en-US" dirty="0" smtClean="0">
              <a:solidFill>
                <a:schemeClr val="accent1">
                  <a:lumMod val="75000"/>
                  <a:lumOff val="25000"/>
                </a:schemeClr>
              </a:solidFill>
              <a:latin typeface="DIN Pro" panose="020B0504020101020102" pitchFamily="34" charset="0"/>
              <a:ea typeface="DIN Pro" panose="020B0504020101020102" pitchFamily="34" charset="0"/>
            </a:endParaRPr>
          </a:p>
        </p:txBody>
      </p:sp>
      <p:cxnSp>
        <p:nvCxnSpPr>
          <p:cNvPr id="813127" name="Straight Arrow Connector 813126"/>
          <p:cNvCxnSpPr>
            <a:stCxn id="813125" idx="3"/>
          </p:cNvCxnSpPr>
          <p:nvPr/>
        </p:nvCxnSpPr>
        <p:spPr bwMode="auto">
          <a:xfrm>
            <a:off x="5100754" y="4870351"/>
            <a:ext cx="842831" cy="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145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9790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140"/>
                <a:gridCol w="1348336"/>
                <a:gridCol w="1370968"/>
                <a:gridCol w="1425234"/>
                <a:gridCol w="1370968"/>
                <a:gridCol w="959677"/>
                <a:gridCol w="959677"/>
              </a:tblGrid>
              <a:tr h="118275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Signal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processing</a:t>
                      </a:r>
                      <a:br>
                        <a:rPr lang="en-US" sz="1600" b="1" baseline="0" dirty="0" smtClean="0">
                          <a:latin typeface="DIN Pro" panose="020B0504020101020102" pitchFamily="34" charset="0"/>
                        </a:rPr>
                      </a:b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concepts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Infinite time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Finite time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Infinite space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Finite space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DIN Pro" panose="020B0504020101020102" pitchFamily="34" charset="0"/>
                        </a:rPr>
                        <a:t>ASP:</a:t>
                      </a:r>
                    </a:p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Generic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case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Other/new models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137160" marB="61198">
                    <a:solidFill>
                      <a:schemeClr val="tx2"/>
                    </a:solidFill>
                  </a:tcPr>
                </a:tc>
              </a:tr>
              <a:tr h="848636"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z-transform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Finite </a:t>
                      </a:r>
                      <a:b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i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z-transform</a:t>
                      </a:r>
                      <a:endParaRPr lang="en-US" sz="1600" b="1" i="0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C-transform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Finite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C-transform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59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Set of signals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Laurent series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  <a:endParaRPr lang="en-US" sz="1600" b="1" baseline="30000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Polynomials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Series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Polynomials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C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596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Set of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filters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Laurent series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Polynomials in z</a:t>
                      </a:r>
                      <a:r>
                        <a:rPr lang="en-US" sz="1600" b="1" baseline="30000" dirty="0" smtClean="0">
                          <a:latin typeface="DIN Pro" panose="020B0504020101020102" pitchFamily="34" charset="0"/>
                        </a:rPr>
                        <a:t>-n</a:t>
                      </a: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Series </a:t>
                      </a:r>
                      <a:b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T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endParaRPr lang="en-US" sz="1600" b="1" baseline="-25000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Polynomials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in </a:t>
                      </a:r>
                      <a:r>
                        <a:rPr lang="en-US" sz="1600" b="1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T</a:t>
                      </a:r>
                      <a:r>
                        <a:rPr lang="en-US" sz="1600" b="1" baseline="-25000" dirty="0" err="1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n</a:t>
                      </a:r>
                      <a:r>
                        <a:rPr lang="en-US" sz="1600" b="1" baseline="0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 </a:t>
                      </a:r>
                      <a:endParaRPr lang="en-US" sz="1600" b="1" baseline="30000" dirty="0" smtClean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13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Fourier</a:t>
                      </a:r>
                      <a:r>
                        <a:rPr lang="en-US" sz="1600" b="1" baseline="0" dirty="0" smtClean="0">
                          <a:latin typeface="DIN Pro" panose="020B0504020101020102" pitchFamily="34" charset="0"/>
                        </a:rPr>
                        <a:t> transform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DTFT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DFT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3"/>
                          </a:solidFill>
                          <a:latin typeface="DIN Pro" panose="020B0504020101020102" pitchFamily="34" charset="0"/>
                        </a:rPr>
                        <a:t>DSFT</a:t>
                      </a:r>
                      <a:endParaRPr lang="en-US" sz="1600" b="1" dirty="0">
                        <a:solidFill>
                          <a:schemeClr val="accent3"/>
                        </a:solidFill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DCTs/DSTs</a:t>
                      </a:r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T="137160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0336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Convolution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Spectrum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Frequency</a:t>
                      </a:r>
                      <a:br>
                        <a:rPr lang="en-US" sz="1600" b="1" dirty="0" smtClean="0">
                          <a:latin typeface="DIN Pro" panose="020B0504020101020102" pitchFamily="34" charset="0"/>
                        </a:rPr>
                      </a:b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response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Fast algorithms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latin typeface="DIN Pro" panose="020B0504020101020102" pitchFamily="34" charset="0"/>
                        </a:rPr>
                        <a:t>Filter banks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Pro" panose="020B0504020101020102" pitchFamily="34" charset="0"/>
                        </a:rPr>
                        <a:t>&lt;many</a:t>
                      </a:r>
                      <a:r>
                        <a:rPr lang="en-US" sz="1600" b="1" i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DIN Pro" panose="020B0504020101020102" pitchFamily="34" charset="0"/>
                        </a:rPr>
                        <a:t> others&gt;</a:t>
                      </a:r>
                      <a:endParaRPr lang="en-US" sz="16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Pro" panose="020B0504020101020102" pitchFamily="34" charset="0"/>
                      </a:endParaRPr>
                    </a:p>
                  </a:txBody>
                  <a:tcPr marR="122396" marT="61198" marB="61198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DIN Pro" panose="020B0504020101020102" pitchFamily="34" charset="0"/>
                      </a:endParaRPr>
                    </a:p>
                  </a:txBody>
                  <a:tcPr marL="122396" marR="122396" marT="61198" marB="6119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rc 10"/>
          <p:cNvSpPr/>
          <p:nvPr/>
        </p:nvSpPr>
        <p:spPr bwMode="auto">
          <a:xfrm rot="8100000">
            <a:off x="7653804" y="3512490"/>
            <a:ext cx="1257246" cy="1202583"/>
          </a:xfrm>
          <a:prstGeom prst="arc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444" y="4709146"/>
            <a:ext cx="179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  <a:latin typeface="DIN Pro" panose="020B0504020101020102" pitchFamily="34" charset="0"/>
              </a:rPr>
              <a:t>Derivation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74" y="2972928"/>
            <a:ext cx="289281" cy="287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25" y="3681998"/>
            <a:ext cx="304978" cy="271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48" y="2237660"/>
            <a:ext cx="408132" cy="280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48" y="1417342"/>
            <a:ext cx="228733" cy="2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2530475" y="1927436"/>
            <a:ext cx="3694113" cy="5572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234464"/>
            <a:ext cx="8395606" cy="4972050"/>
          </a:xfrm>
        </p:spPr>
        <p:txBody>
          <a:bodyPr/>
          <a:lstStyle/>
          <a:p>
            <a:r>
              <a:rPr lang="en-US" dirty="0"/>
              <a:t>Key concept in </a:t>
            </a:r>
            <a:r>
              <a:rPr lang="en-US" dirty="0" smtClean="0"/>
              <a:t>ASP: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Examples: Infinite </a:t>
            </a:r>
            <a:r>
              <a:rPr lang="en-US" dirty="0"/>
              <a:t>and finite </a:t>
            </a:r>
            <a:r>
              <a:rPr lang="en-US" dirty="0" smtClean="0"/>
              <a:t>time or space, many others</a:t>
            </a:r>
            <a:endParaRPr lang="en-US" dirty="0"/>
          </a:p>
          <a:p>
            <a:r>
              <a:rPr lang="en-US" dirty="0" smtClean="0"/>
              <a:t>Signal </a:t>
            </a:r>
            <a:r>
              <a:rPr lang="en-US" dirty="0"/>
              <a:t>model </a:t>
            </a:r>
            <a:r>
              <a:rPr lang="en-US" dirty="0" smtClean="0"/>
              <a:t>defined: </a:t>
            </a:r>
            <a:r>
              <a:rPr lang="en-US" dirty="0"/>
              <a:t>all other concepts follow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6</a:t>
            </a:fld>
            <a:endParaRPr lang="en-US"/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2633663" y="2005987"/>
            <a:ext cx="1787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DIN Pro" panose="020B0504020101020102" pitchFamily="34" charset="0"/>
              </a:rPr>
              <a:t>Signal model:</a:t>
            </a:r>
          </a:p>
        </p:txBody>
      </p:sp>
      <p:sp>
        <p:nvSpPr>
          <p:cNvPr id="795666" name="Text Box 18"/>
          <p:cNvSpPr txBox="1">
            <a:spLocks noChangeArrowheads="1"/>
          </p:cNvSpPr>
          <p:nvPr/>
        </p:nvSpPr>
        <p:spPr bwMode="auto">
          <a:xfrm>
            <a:off x="1823197" y="2749380"/>
            <a:ext cx="1908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algebra</a:t>
            </a:r>
            <a:r>
              <a:rPr lang="en-US" sz="18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 </a:t>
            </a:r>
            <a:r>
              <a:rPr lang="en-US" sz="1800" b="0" dirty="0">
                <a:latin typeface="DIN Pro" panose="020B0504020101020102" pitchFamily="34" charset="0"/>
              </a:rPr>
              <a:t>of filters</a:t>
            </a:r>
          </a:p>
        </p:txBody>
      </p:sp>
      <p:sp>
        <p:nvSpPr>
          <p:cNvPr id="795667" name="Text Box 19"/>
          <p:cNvSpPr txBox="1">
            <a:spLocks noChangeArrowheads="1"/>
          </p:cNvSpPr>
          <p:nvPr/>
        </p:nvSpPr>
        <p:spPr bwMode="auto">
          <a:xfrm>
            <a:off x="3940175" y="2749380"/>
            <a:ext cx="1624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signal </a:t>
            </a:r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module</a:t>
            </a:r>
          </a:p>
        </p:txBody>
      </p:sp>
      <p:sp>
        <p:nvSpPr>
          <p:cNvPr id="795668" name="Text Box 20"/>
          <p:cNvSpPr txBox="1">
            <a:spLocks noChangeArrowheads="1"/>
          </p:cNvSpPr>
          <p:nvPr/>
        </p:nvSpPr>
        <p:spPr bwMode="auto">
          <a:xfrm>
            <a:off x="5913941" y="2749380"/>
            <a:ext cx="2845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associated “z-transform”</a:t>
            </a:r>
          </a:p>
        </p:txBody>
      </p:sp>
      <p:sp>
        <p:nvSpPr>
          <p:cNvPr id="795669" name="Line 21"/>
          <p:cNvSpPr>
            <a:spLocks noChangeShapeType="1"/>
          </p:cNvSpPr>
          <p:nvPr/>
        </p:nvSpPr>
        <p:spPr bwMode="auto">
          <a:xfrm flipV="1">
            <a:off x="3240088" y="2357268"/>
            <a:ext cx="1524000" cy="452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0" name="Line 22"/>
          <p:cNvSpPr>
            <a:spLocks noChangeShapeType="1"/>
          </p:cNvSpPr>
          <p:nvPr/>
        </p:nvSpPr>
        <p:spPr bwMode="auto">
          <a:xfrm flipV="1">
            <a:off x="4754563" y="2374730"/>
            <a:ext cx="531812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1" name="Line 23"/>
          <p:cNvSpPr>
            <a:spLocks noChangeShapeType="1"/>
          </p:cNvSpPr>
          <p:nvPr/>
        </p:nvSpPr>
        <p:spPr bwMode="auto">
          <a:xfrm flipH="1" flipV="1">
            <a:off x="5826125" y="2374730"/>
            <a:ext cx="557213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2" name="Text Box 24"/>
          <p:cNvSpPr txBox="1">
            <a:spLocks noChangeArrowheads="1"/>
          </p:cNvSpPr>
          <p:nvPr/>
        </p:nvSpPr>
        <p:spPr bwMode="auto">
          <a:xfrm>
            <a:off x="4654101" y="4410892"/>
            <a:ext cx="242925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Signal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Filter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“z-transform”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Spectrum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Fourier transform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Frequency response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Fast algorithms</a:t>
            </a:r>
          </a:p>
          <a:p>
            <a:r>
              <a:rPr lang="en-US" sz="1800" b="0" i="1" dirty="0">
                <a:solidFill>
                  <a:schemeClr val="bg2"/>
                </a:solidFill>
                <a:latin typeface="DIN Pro" panose="020B0504020101020102" pitchFamily="34" charset="0"/>
              </a:rPr>
              <a:t>… many other concepts</a:t>
            </a:r>
          </a:p>
        </p:txBody>
      </p:sp>
      <p:sp>
        <p:nvSpPr>
          <p:cNvPr id="795673" name="Line 25"/>
          <p:cNvSpPr>
            <a:spLocks noChangeShapeType="1"/>
          </p:cNvSpPr>
          <p:nvPr/>
        </p:nvSpPr>
        <p:spPr bwMode="auto">
          <a:xfrm flipV="1">
            <a:off x="2764976" y="4861742"/>
            <a:ext cx="1870075" cy="715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4" name="Line 26"/>
          <p:cNvSpPr>
            <a:spLocks noChangeShapeType="1"/>
          </p:cNvSpPr>
          <p:nvPr/>
        </p:nvSpPr>
        <p:spPr bwMode="auto">
          <a:xfrm flipV="1">
            <a:off x="2771326" y="5123680"/>
            <a:ext cx="1863725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5" name="Line 27"/>
          <p:cNvSpPr>
            <a:spLocks noChangeShapeType="1"/>
          </p:cNvSpPr>
          <p:nvPr/>
        </p:nvSpPr>
        <p:spPr bwMode="auto">
          <a:xfrm flipV="1">
            <a:off x="2780851" y="5445942"/>
            <a:ext cx="1827213" cy="138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6" name="Line 28"/>
          <p:cNvSpPr>
            <a:spLocks noChangeShapeType="1"/>
          </p:cNvSpPr>
          <p:nvPr/>
        </p:nvSpPr>
        <p:spPr bwMode="auto">
          <a:xfrm>
            <a:off x="2763389" y="5584055"/>
            <a:ext cx="1820862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7" name="Line 29"/>
          <p:cNvSpPr>
            <a:spLocks noChangeShapeType="1"/>
          </p:cNvSpPr>
          <p:nvPr/>
        </p:nvSpPr>
        <p:spPr bwMode="auto">
          <a:xfrm>
            <a:off x="2763389" y="5584055"/>
            <a:ext cx="1830387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8" name="Line 30"/>
          <p:cNvSpPr>
            <a:spLocks noChangeShapeType="1"/>
          </p:cNvSpPr>
          <p:nvPr/>
        </p:nvSpPr>
        <p:spPr bwMode="auto">
          <a:xfrm>
            <a:off x="2763389" y="5576117"/>
            <a:ext cx="1828800" cy="642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9" name="Line 31"/>
          <p:cNvSpPr>
            <a:spLocks noChangeShapeType="1"/>
          </p:cNvSpPr>
          <p:nvPr/>
        </p:nvSpPr>
        <p:spPr bwMode="auto">
          <a:xfrm>
            <a:off x="2763389" y="5584055"/>
            <a:ext cx="1855787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80" name="Rectangle 32"/>
          <p:cNvSpPr>
            <a:spLocks noChangeArrowheads="1"/>
          </p:cNvSpPr>
          <p:nvPr/>
        </p:nvSpPr>
        <p:spPr bwMode="auto">
          <a:xfrm>
            <a:off x="763073" y="5303122"/>
            <a:ext cx="1987550" cy="5572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DIN Pro" panose="020B0504020101020102" pitchFamily="34" charset="0"/>
              </a:rPr>
              <a:t>Signal </a:t>
            </a:r>
            <a:r>
              <a:rPr lang="en-US" dirty="0" smtClean="0">
                <a:latin typeface="DIN Pro" panose="020B0504020101020102" pitchFamily="34" charset="0"/>
              </a:rPr>
              <a:t>model</a:t>
            </a:r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83" name="Line 35"/>
          <p:cNvSpPr>
            <a:spLocks noChangeShapeType="1"/>
          </p:cNvSpPr>
          <p:nvPr/>
        </p:nvSpPr>
        <p:spPr bwMode="auto">
          <a:xfrm flipV="1">
            <a:off x="2771326" y="4614092"/>
            <a:ext cx="1855788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2046119"/>
            <a:ext cx="1560772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66" grpId="0"/>
      <p:bldP spid="795667" grpId="0"/>
      <p:bldP spid="795668" grpId="0"/>
      <p:bldP spid="795669" grpId="0" animBg="1"/>
      <p:bldP spid="795670" grpId="0" animBg="1"/>
      <p:bldP spid="795671" grpId="0" animBg="1"/>
      <p:bldP spid="795672" grpId="0"/>
      <p:bldP spid="795673" grpId="0" animBg="1"/>
      <p:bldP spid="795674" grpId="0" animBg="1"/>
      <p:bldP spid="795675" grpId="0" animBg="1"/>
      <p:bldP spid="795676" grpId="0" animBg="1"/>
      <p:bldP spid="795677" grpId="0" animBg="1"/>
      <p:bldP spid="795678" grpId="0" animBg="1"/>
      <p:bldP spid="795679" grpId="0" animBg="1"/>
      <p:bldP spid="795680" grpId="0" animBg="1"/>
      <p:bldP spid="7956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2530475" y="1927436"/>
            <a:ext cx="3694113" cy="5572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234464"/>
            <a:ext cx="8395606" cy="4972050"/>
          </a:xfrm>
        </p:spPr>
        <p:txBody>
          <a:bodyPr/>
          <a:lstStyle/>
          <a:p>
            <a:r>
              <a:rPr lang="en-US" dirty="0"/>
              <a:t>Key concept in </a:t>
            </a:r>
            <a:r>
              <a:rPr lang="en-US" dirty="0" smtClean="0"/>
              <a:t>ASP: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Examples: Infinite </a:t>
            </a:r>
            <a:r>
              <a:rPr lang="en-US" dirty="0"/>
              <a:t>and finite </a:t>
            </a:r>
            <a:r>
              <a:rPr lang="en-US" dirty="0" smtClean="0"/>
              <a:t>time or space, many others</a:t>
            </a:r>
            <a:endParaRPr lang="en-US" dirty="0"/>
          </a:p>
          <a:p>
            <a:r>
              <a:rPr lang="en-US" dirty="0" smtClean="0"/>
              <a:t>Signal </a:t>
            </a:r>
            <a:r>
              <a:rPr lang="en-US" dirty="0"/>
              <a:t>model </a:t>
            </a:r>
            <a:r>
              <a:rPr lang="en-US" dirty="0" smtClean="0"/>
              <a:t>defined: </a:t>
            </a:r>
            <a:r>
              <a:rPr lang="en-US" dirty="0"/>
              <a:t>all other concepts follow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7</a:t>
            </a:fld>
            <a:endParaRPr lang="en-US"/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2633663" y="2005987"/>
            <a:ext cx="1787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DIN Pro" panose="020B0504020101020102" pitchFamily="34" charset="0"/>
              </a:rPr>
              <a:t>Signal model:</a:t>
            </a:r>
          </a:p>
        </p:txBody>
      </p:sp>
      <p:sp>
        <p:nvSpPr>
          <p:cNvPr id="795666" name="Text Box 18"/>
          <p:cNvSpPr txBox="1">
            <a:spLocks noChangeArrowheads="1"/>
          </p:cNvSpPr>
          <p:nvPr/>
        </p:nvSpPr>
        <p:spPr bwMode="auto">
          <a:xfrm>
            <a:off x="1823197" y="2749380"/>
            <a:ext cx="1908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algebra</a:t>
            </a:r>
            <a:r>
              <a:rPr lang="en-US" sz="1800" b="0" dirty="0">
                <a:solidFill>
                  <a:schemeClr val="accent3"/>
                </a:solidFill>
                <a:latin typeface="DIN Pro" panose="020B0504020101020102" pitchFamily="34" charset="0"/>
              </a:rPr>
              <a:t> </a:t>
            </a:r>
            <a:r>
              <a:rPr lang="en-US" sz="1800" b="0" dirty="0">
                <a:latin typeface="DIN Pro" panose="020B0504020101020102" pitchFamily="34" charset="0"/>
              </a:rPr>
              <a:t>of filters</a:t>
            </a:r>
          </a:p>
        </p:txBody>
      </p:sp>
      <p:sp>
        <p:nvSpPr>
          <p:cNvPr id="795667" name="Text Box 19"/>
          <p:cNvSpPr txBox="1">
            <a:spLocks noChangeArrowheads="1"/>
          </p:cNvSpPr>
          <p:nvPr/>
        </p:nvSpPr>
        <p:spPr bwMode="auto">
          <a:xfrm>
            <a:off x="3940175" y="2749380"/>
            <a:ext cx="1624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signal </a:t>
            </a:r>
            <a:r>
              <a:rPr lang="en-US" sz="1800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module</a:t>
            </a:r>
          </a:p>
        </p:txBody>
      </p:sp>
      <p:sp>
        <p:nvSpPr>
          <p:cNvPr id="795668" name="Text Box 20"/>
          <p:cNvSpPr txBox="1">
            <a:spLocks noChangeArrowheads="1"/>
          </p:cNvSpPr>
          <p:nvPr/>
        </p:nvSpPr>
        <p:spPr bwMode="auto">
          <a:xfrm>
            <a:off x="5913941" y="2749380"/>
            <a:ext cx="2845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associated “z-transform”</a:t>
            </a:r>
          </a:p>
        </p:txBody>
      </p:sp>
      <p:sp>
        <p:nvSpPr>
          <p:cNvPr id="795669" name="Line 21"/>
          <p:cNvSpPr>
            <a:spLocks noChangeShapeType="1"/>
          </p:cNvSpPr>
          <p:nvPr/>
        </p:nvSpPr>
        <p:spPr bwMode="auto">
          <a:xfrm flipV="1">
            <a:off x="3240088" y="2357268"/>
            <a:ext cx="1524000" cy="452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0" name="Line 22"/>
          <p:cNvSpPr>
            <a:spLocks noChangeShapeType="1"/>
          </p:cNvSpPr>
          <p:nvPr/>
        </p:nvSpPr>
        <p:spPr bwMode="auto">
          <a:xfrm flipV="1">
            <a:off x="4754563" y="2374730"/>
            <a:ext cx="531812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1" name="Line 23"/>
          <p:cNvSpPr>
            <a:spLocks noChangeShapeType="1"/>
          </p:cNvSpPr>
          <p:nvPr/>
        </p:nvSpPr>
        <p:spPr bwMode="auto">
          <a:xfrm flipH="1" flipV="1">
            <a:off x="5826125" y="2374730"/>
            <a:ext cx="557213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3" name="Line 25"/>
          <p:cNvSpPr>
            <a:spLocks noChangeShapeType="1"/>
          </p:cNvSpPr>
          <p:nvPr/>
        </p:nvSpPr>
        <p:spPr bwMode="auto">
          <a:xfrm flipV="1">
            <a:off x="2764976" y="4861742"/>
            <a:ext cx="1870075" cy="715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4" name="Line 26"/>
          <p:cNvSpPr>
            <a:spLocks noChangeShapeType="1"/>
          </p:cNvSpPr>
          <p:nvPr/>
        </p:nvSpPr>
        <p:spPr bwMode="auto">
          <a:xfrm flipV="1">
            <a:off x="2771326" y="5123680"/>
            <a:ext cx="1863725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5" name="Line 27"/>
          <p:cNvSpPr>
            <a:spLocks noChangeShapeType="1"/>
          </p:cNvSpPr>
          <p:nvPr/>
        </p:nvSpPr>
        <p:spPr bwMode="auto">
          <a:xfrm flipV="1">
            <a:off x="2780851" y="5445942"/>
            <a:ext cx="1827213" cy="138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6" name="Line 28"/>
          <p:cNvSpPr>
            <a:spLocks noChangeShapeType="1"/>
          </p:cNvSpPr>
          <p:nvPr/>
        </p:nvSpPr>
        <p:spPr bwMode="auto">
          <a:xfrm>
            <a:off x="2763389" y="5584055"/>
            <a:ext cx="1820862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7" name="Line 29"/>
          <p:cNvSpPr>
            <a:spLocks noChangeShapeType="1"/>
          </p:cNvSpPr>
          <p:nvPr/>
        </p:nvSpPr>
        <p:spPr bwMode="auto">
          <a:xfrm>
            <a:off x="2763389" y="5584055"/>
            <a:ext cx="1830387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8" name="Line 30"/>
          <p:cNvSpPr>
            <a:spLocks noChangeShapeType="1"/>
          </p:cNvSpPr>
          <p:nvPr/>
        </p:nvSpPr>
        <p:spPr bwMode="auto">
          <a:xfrm>
            <a:off x="2763389" y="5576117"/>
            <a:ext cx="1828800" cy="642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79" name="Line 31"/>
          <p:cNvSpPr>
            <a:spLocks noChangeShapeType="1"/>
          </p:cNvSpPr>
          <p:nvPr/>
        </p:nvSpPr>
        <p:spPr bwMode="auto">
          <a:xfrm>
            <a:off x="2763389" y="5584055"/>
            <a:ext cx="1855787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80" name="Rectangle 32"/>
          <p:cNvSpPr>
            <a:spLocks noChangeArrowheads="1"/>
          </p:cNvSpPr>
          <p:nvPr/>
        </p:nvSpPr>
        <p:spPr bwMode="auto">
          <a:xfrm>
            <a:off x="763073" y="5303122"/>
            <a:ext cx="1987550" cy="5572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DIN Pro" panose="020B0504020101020102" pitchFamily="34" charset="0"/>
              </a:rPr>
              <a:t>Signal </a:t>
            </a:r>
            <a:r>
              <a:rPr lang="en-US" dirty="0" smtClean="0">
                <a:latin typeface="DIN Pro" panose="020B0504020101020102" pitchFamily="34" charset="0"/>
              </a:rPr>
              <a:t>model</a:t>
            </a:r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5683" name="Line 35"/>
          <p:cNvSpPr>
            <a:spLocks noChangeShapeType="1"/>
          </p:cNvSpPr>
          <p:nvPr/>
        </p:nvSpPr>
        <p:spPr bwMode="auto">
          <a:xfrm flipV="1">
            <a:off x="2771326" y="4614092"/>
            <a:ext cx="1855788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DIN Pro" panose="020B05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2046119"/>
            <a:ext cx="1560772" cy="372252"/>
          </a:xfrm>
          <a:prstGeom prst="rect">
            <a:avLst/>
          </a:prstGeom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657302" y="4410281"/>
            <a:ext cx="41719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latin typeface="DIN Pro" panose="020B0504020101020102" pitchFamily="34" charset="0"/>
              </a:rPr>
              <a:t>Element of module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Element of algebra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Mapping into module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Irreducible </a:t>
            </a:r>
            <a:r>
              <a:rPr lang="en-US" sz="1800" b="0" dirty="0" err="1">
                <a:latin typeface="DIN Pro" panose="020B0504020101020102" pitchFamily="34" charset="0"/>
              </a:rPr>
              <a:t>submodules</a:t>
            </a:r>
            <a:endParaRPr lang="en-US" sz="1800" b="0" dirty="0">
              <a:latin typeface="DIN Pro" panose="020B0504020101020102" pitchFamily="34" charset="0"/>
            </a:endParaRPr>
          </a:p>
          <a:p>
            <a:r>
              <a:rPr lang="en-US" sz="1800" b="0" dirty="0">
                <a:latin typeface="DIN Pro" panose="020B0504020101020102" pitchFamily="34" charset="0"/>
              </a:rPr>
              <a:t>Decomposition into </a:t>
            </a:r>
            <a:r>
              <a:rPr lang="en-US" sz="1800" b="0" dirty="0" err="1">
                <a:latin typeface="DIN Pro" panose="020B0504020101020102" pitchFamily="34" charset="0"/>
              </a:rPr>
              <a:t>irred</a:t>
            </a:r>
            <a:r>
              <a:rPr lang="en-US" sz="1800" b="0" dirty="0">
                <a:latin typeface="DIN Pro" panose="020B0504020101020102" pitchFamily="34" charset="0"/>
              </a:rPr>
              <a:t>. </a:t>
            </a:r>
            <a:r>
              <a:rPr lang="en-US" sz="1800" b="0" dirty="0" err="1" smtClean="0">
                <a:latin typeface="DIN Pro" panose="020B0504020101020102" pitchFamily="34" charset="0"/>
              </a:rPr>
              <a:t>submodules</a:t>
            </a:r>
            <a:endParaRPr lang="en-US" sz="1800" b="0" dirty="0">
              <a:latin typeface="DIN Pro" panose="020B0504020101020102" pitchFamily="34" charset="0"/>
            </a:endParaRPr>
          </a:p>
          <a:p>
            <a:r>
              <a:rPr lang="en-US" sz="1800" b="0" dirty="0">
                <a:latin typeface="DIN Pro" panose="020B0504020101020102" pitchFamily="34" charset="0"/>
              </a:rPr>
              <a:t>Irreducible representation</a:t>
            </a:r>
          </a:p>
          <a:p>
            <a:r>
              <a:rPr lang="en-US" sz="1800" b="0" dirty="0">
                <a:latin typeface="DIN Pro" panose="020B0504020101020102" pitchFamily="34" charset="0"/>
              </a:rPr>
              <a:t>Stepwise induction</a:t>
            </a:r>
          </a:p>
          <a:p>
            <a:r>
              <a:rPr lang="en-US" sz="1800" b="0" dirty="0">
                <a:solidFill>
                  <a:schemeClr val="bg2"/>
                </a:solidFill>
                <a:latin typeface="DIN Pro" panose="020B0504020101020102" pitchFamily="34" charset="0"/>
              </a:rPr>
              <a:t>… many other concepts</a:t>
            </a:r>
          </a:p>
        </p:txBody>
      </p:sp>
    </p:spTree>
    <p:extLst>
      <p:ext uri="{BB962C8B-B14F-4D97-AF65-F5344CB8AC3E}">
        <p14:creationId xmlns:p14="http://schemas.microsoft.com/office/powerpoint/2010/main" val="556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3"/>
                </a:solidFill>
              </a:rPr>
              <a:t>The </a:t>
            </a:r>
            <a:r>
              <a:rPr lang="en-US" i="1" dirty="0">
                <a:solidFill>
                  <a:schemeClr val="accent3"/>
                </a:solidFill>
              </a:rPr>
              <a:t>algebraic structure underlying linear signal </a:t>
            </a:r>
            <a:r>
              <a:rPr lang="en-US" i="1" dirty="0" smtClean="0">
                <a:solidFill>
                  <a:schemeClr val="accent3"/>
                </a:solidFill>
              </a:rPr>
              <a:t>processing</a:t>
            </a:r>
            <a:endParaRPr lang="en-US" i="1" dirty="0">
              <a:solidFill>
                <a:schemeClr val="accent3"/>
              </a:solidFill>
            </a:endParaRPr>
          </a:p>
          <a:p>
            <a:r>
              <a:rPr lang="en-US" dirty="0"/>
              <a:t>From shift to signal model: Time and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From infinite to finite signal </a:t>
            </a:r>
            <a:r>
              <a:rPr lang="en-US" dirty="0" smtClean="0"/>
              <a:t>models</a:t>
            </a:r>
            <a:endParaRPr lang="en-US" dirty="0"/>
          </a:p>
          <a:p>
            <a:r>
              <a:rPr lang="en-US" dirty="0"/>
              <a:t>Fast </a:t>
            </a:r>
            <a:r>
              <a:rPr lang="en-US" dirty="0" smtClean="0"/>
              <a:t>algorithms</a:t>
            </a:r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725050" y="2000165"/>
            <a:ext cx="1917562" cy="400110"/>
            <a:chOff x="5263346" y="2209570"/>
            <a:chExt cx="1917562" cy="400110"/>
          </a:xfrm>
        </p:grpSpPr>
        <p:sp>
          <p:nvSpPr>
            <p:cNvPr id="11" name="Rectangle 10"/>
            <p:cNvSpPr/>
            <p:nvPr/>
          </p:nvSpPr>
          <p:spPr>
            <a:xfrm>
              <a:off x="5430493" y="2209570"/>
              <a:ext cx="1578319" cy="400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799807" name="Rectangle 63"/>
            <p:cNvSpPr>
              <a:spLocks noChangeArrowheads="1"/>
            </p:cNvSpPr>
            <p:nvPr/>
          </p:nvSpPr>
          <p:spPr bwMode="auto">
            <a:xfrm>
              <a:off x="6035024" y="2240293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5552282" y="2240293"/>
              <a:ext cx="295337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Symbol" pitchFamily="18" charset="2"/>
                  <a:sym typeface="Symbol" pitchFamily="18" charset="2"/>
                </a:rPr>
                <a:t>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5" name="Straight Connector 4"/>
            <p:cNvCxnSpPr>
              <a:stCxn id="74" idx="3"/>
              <a:endCxn id="799807" idx="1"/>
            </p:cNvCxnSpPr>
            <p:nvPr/>
          </p:nvCxnSpPr>
          <p:spPr bwMode="auto">
            <a:xfrm>
              <a:off x="5847619" y="2407774"/>
              <a:ext cx="187405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stCxn id="799807" idx="3"/>
            </p:cNvCxnSpPr>
            <p:nvPr/>
          </p:nvCxnSpPr>
          <p:spPr bwMode="auto">
            <a:xfrm>
              <a:off x="6865286" y="2407774"/>
              <a:ext cx="315622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74" idx="1"/>
            </p:cNvCxnSpPr>
            <p:nvPr/>
          </p:nvCxnSpPr>
          <p:spPr bwMode="auto">
            <a:xfrm flipH="1">
              <a:off x="5263346" y="2407774"/>
              <a:ext cx="288936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Algebraic </a:t>
            </a:r>
            <a:r>
              <a:rPr lang="en-US" sz="3200" dirty="0"/>
              <a:t>Structure of Signal and Filter Space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382588" y="1369377"/>
            <a:ext cx="7896225" cy="4972050"/>
          </a:xfrm>
        </p:spPr>
        <p:txBody>
          <a:bodyPr/>
          <a:lstStyle/>
          <a:p>
            <a:r>
              <a:rPr lang="en-US" dirty="0"/>
              <a:t>Signal space, available operations:</a:t>
            </a:r>
          </a:p>
          <a:p>
            <a:pPr lvl="1"/>
            <a:r>
              <a:rPr lang="en-US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/>
              <a:t> • signal =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signal </a:t>
            </a:r>
            <a:r>
              <a:rPr lang="en-US" dirty="0"/>
              <a:t>+ signal = signal</a:t>
            </a:r>
          </a:p>
          <a:p>
            <a:r>
              <a:rPr lang="en-US" dirty="0" smtClean="0"/>
              <a:t>Filter </a:t>
            </a:r>
            <a:r>
              <a:rPr lang="en-US" dirty="0"/>
              <a:t>space, available operations:</a:t>
            </a:r>
          </a:p>
          <a:p>
            <a:pPr lvl="1"/>
            <a:r>
              <a:rPr lang="en-US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dirty="0"/>
              <a:t> • filter = </a:t>
            </a:r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+ filter = filter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• filter = </a:t>
            </a:r>
            <a:r>
              <a:rPr lang="en-US" dirty="0" smtClean="0"/>
              <a:t>filter</a:t>
            </a:r>
            <a:endParaRPr lang="en-US" dirty="0"/>
          </a:p>
          <a:p>
            <a:r>
              <a:rPr lang="en-US" dirty="0"/>
              <a:t>Filters operate on signals:</a:t>
            </a:r>
          </a:p>
          <a:p>
            <a:pPr lvl="1"/>
            <a:r>
              <a:rPr lang="en-US" dirty="0"/>
              <a:t>filter • signal = signal</a:t>
            </a:r>
            <a:endParaRPr lang="el-GR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8475-D613-4124-BCB4-15D2CE15433D}" type="slidenum">
              <a:rPr lang="en-US" smtClean="0"/>
              <a:t>9</a:t>
            </a:fld>
            <a:endParaRPr lang="en-US"/>
          </a:p>
        </p:txBody>
      </p:sp>
      <p:sp>
        <p:nvSpPr>
          <p:cNvPr id="799754" name="Rectangle 10"/>
          <p:cNvSpPr>
            <a:spLocks noChangeArrowheads="1"/>
          </p:cNvSpPr>
          <p:nvPr/>
        </p:nvSpPr>
        <p:spPr bwMode="auto">
          <a:xfrm>
            <a:off x="0" y="5440658"/>
            <a:ext cx="9144000" cy="952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accent6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DIN Pro" panose="020B0504020101020102" pitchFamily="34" charset="0"/>
            </a:endParaRPr>
          </a:p>
        </p:txBody>
      </p:sp>
      <p:sp>
        <p:nvSpPr>
          <p:cNvPr id="799755" name="Text Box 11"/>
          <p:cNvSpPr txBox="1">
            <a:spLocks noChangeArrowheads="1"/>
          </p:cNvSpPr>
          <p:nvPr/>
        </p:nvSpPr>
        <p:spPr bwMode="auto">
          <a:xfrm>
            <a:off x="2392993" y="5501410"/>
            <a:ext cx="3634969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DIN Pro" panose="020B0504020101020102" pitchFamily="34" charset="0"/>
              </a:rPr>
              <a:t>Set of filters = an algebra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DIN Pro" panose="020B0504020101020102" pitchFamily="34" charset="0"/>
              </a:rPr>
              <a:t>Set of signals = an     -module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57470" y="3658420"/>
            <a:ext cx="2503931" cy="400110"/>
            <a:chOff x="5577829" y="3503262"/>
            <a:chExt cx="2503931" cy="400110"/>
          </a:xfrm>
        </p:grpSpPr>
        <p:sp>
          <p:nvSpPr>
            <p:cNvPr id="105" name="Rectangle 104"/>
            <p:cNvSpPr/>
            <p:nvPr/>
          </p:nvSpPr>
          <p:spPr>
            <a:xfrm>
              <a:off x="5760707" y="3503262"/>
              <a:ext cx="2148957" cy="400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106" name="Rectangle 63"/>
            <p:cNvSpPr>
              <a:spLocks noChangeArrowheads="1"/>
            </p:cNvSpPr>
            <p:nvPr/>
          </p:nvSpPr>
          <p:spPr bwMode="auto">
            <a:xfrm>
              <a:off x="6935876" y="3533985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109" name="Straight Connector 108"/>
            <p:cNvCxnSpPr>
              <a:stCxn id="106" idx="3"/>
            </p:cNvCxnSpPr>
            <p:nvPr/>
          </p:nvCxnSpPr>
          <p:spPr bwMode="auto">
            <a:xfrm>
              <a:off x="7766138" y="3701466"/>
              <a:ext cx="315622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5895636" y="3530914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25" name="Straight Connector 24"/>
            <p:cNvCxnSpPr>
              <a:stCxn id="106" idx="1"/>
              <a:endCxn id="111" idx="3"/>
            </p:cNvCxnSpPr>
            <p:nvPr/>
          </p:nvCxnSpPr>
          <p:spPr bwMode="auto">
            <a:xfrm flipH="1" flipV="1">
              <a:off x="6725898" y="3698395"/>
              <a:ext cx="209978" cy="3071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11" idx="1"/>
            </p:cNvCxnSpPr>
            <p:nvPr/>
          </p:nvCxnSpPr>
          <p:spPr bwMode="auto">
            <a:xfrm flipH="1">
              <a:off x="5577829" y="3698395"/>
              <a:ext cx="317807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5320002" y="4415755"/>
            <a:ext cx="3333756" cy="369332"/>
            <a:chOff x="5391471" y="4641223"/>
            <a:chExt cx="3333756" cy="369332"/>
          </a:xfrm>
        </p:grpSpPr>
        <p:sp>
          <p:nvSpPr>
            <p:cNvPr id="799752" name="Text Box 8"/>
            <p:cNvSpPr txBox="1">
              <a:spLocks noChangeArrowheads="1"/>
            </p:cNvSpPr>
            <p:nvPr/>
          </p:nvSpPr>
          <p:spPr bwMode="auto">
            <a:xfrm>
              <a:off x="5391471" y="4641223"/>
              <a:ext cx="8242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DIN Pro" panose="020B0504020101020102" pitchFamily="34" charset="0"/>
                </a:rPr>
                <a:t>signal</a:t>
              </a:r>
            </a:p>
          </p:txBody>
        </p:sp>
        <p:sp>
          <p:nvSpPr>
            <p:cNvPr id="799753" name="Text Box 9"/>
            <p:cNvSpPr txBox="1">
              <a:spLocks noChangeArrowheads="1"/>
            </p:cNvSpPr>
            <p:nvPr/>
          </p:nvSpPr>
          <p:spPr bwMode="auto">
            <a:xfrm>
              <a:off x="7900962" y="4641223"/>
              <a:ext cx="8242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DIN Pro" panose="020B0504020101020102" pitchFamily="34" charset="0"/>
                </a:rPr>
                <a:t>signal</a:t>
              </a:r>
            </a:p>
          </p:txBody>
        </p:sp>
        <p:sp>
          <p:nvSpPr>
            <p:cNvPr id="117" name="Rectangle 63"/>
            <p:cNvSpPr>
              <a:spLocks noChangeArrowheads="1"/>
            </p:cNvSpPr>
            <p:nvPr/>
          </p:nvSpPr>
          <p:spPr bwMode="auto">
            <a:xfrm>
              <a:off x="6620921" y="4654769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30" name="Straight Arrow Connector 29"/>
            <p:cNvCxnSpPr>
              <a:stCxn id="799752" idx="3"/>
              <a:endCxn id="117" idx="1"/>
            </p:cNvCxnSpPr>
            <p:nvPr/>
          </p:nvCxnSpPr>
          <p:spPr bwMode="auto">
            <a:xfrm flipV="1">
              <a:off x="6215736" y="4822250"/>
              <a:ext cx="405185" cy="3639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stCxn id="117" idx="3"/>
              <a:endCxn id="799753" idx="1"/>
            </p:cNvCxnSpPr>
            <p:nvPr/>
          </p:nvCxnSpPr>
          <p:spPr bwMode="auto">
            <a:xfrm>
              <a:off x="7451183" y="4822250"/>
              <a:ext cx="449779" cy="3639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6" name="Right Brace 65"/>
          <p:cNvSpPr/>
          <p:nvPr/>
        </p:nvSpPr>
        <p:spPr bwMode="auto">
          <a:xfrm>
            <a:off x="3931927" y="1783098"/>
            <a:ext cx="197297" cy="548634"/>
          </a:xfrm>
          <a:prstGeom prst="rightBrace">
            <a:avLst>
              <a:gd name="adj1" fmla="val 36839"/>
              <a:gd name="adj2" fmla="val 50000"/>
            </a:avLst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14805" y="1857432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vector space</a:t>
            </a:r>
          </a:p>
        </p:txBody>
      </p:sp>
      <p:sp>
        <p:nvSpPr>
          <p:cNvPr id="130" name="Right Brace 129"/>
          <p:cNvSpPr/>
          <p:nvPr/>
        </p:nvSpPr>
        <p:spPr bwMode="auto">
          <a:xfrm>
            <a:off x="3924359" y="2971805"/>
            <a:ext cx="197297" cy="548634"/>
          </a:xfrm>
          <a:prstGeom prst="rightBrace">
            <a:avLst>
              <a:gd name="adj1" fmla="val 36839"/>
              <a:gd name="adj2" fmla="val 50000"/>
            </a:avLst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07237" y="3046139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vector space</a:t>
            </a:r>
          </a:p>
        </p:txBody>
      </p:sp>
      <p:sp>
        <p:nvSpPr>
          <p:cNvPr id="132" name="Right Brace 131"/>
          <p:cNvSpPr/>
          <p:nvPr/>
        </p:nvSpPr>
        <p:spPr bwMode="auto">
          <a:xfrm>
            <a:off x="3689009" y="3337561"/>
            <a:ext cx="197297" cy="548634"/>
          </a:xfrm>
          <a:prstGeom prst="rightBrace">
            <a:avLst>
              <a:gd name="adj1" fmla="val 36839"/>
              <a:gd name="adj2" fmla="val 50000"/>
            </a:avLst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871887" y="341189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DIN Pro" panose="020B0504020101020102" pitchFamily="34" charset="0"/>
              </a:rPr>
              <a:t>ring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25201" y="2606049"/>
            <a:ext cx="1890405" cy="852802"/>
            <a:chOff x="6359776" y="1340529"/>
            <a:chExt cx="1890405" cy="852802"/>
          </a:xfrm>
        </p:grpSpPr>
        <p:sp>
          <p:nvSpPr>
            <p:cNvPr id="100" name="Rectangle 99"/>
            <p:cNvSpPr/>
            <p:nvPr/>
          </p:nvSpPr>
          <p:spPr>
            <a:xfrm>
              <a:off x="6527168" y="1574572"/>
              <a:ext cx="1576362" cy="400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DIN Pro" panose="020B0504020101020102" pitchFamily="34" charset="0"/>
              </a:endParaRPr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6836117" y="1340529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84" name="Straight Connector 83"/>
            <p:cNvCxnSpPr>
              <a:endCxn id="83" idx="1"/>
            </p:cNvCxnSpPr>
            <p:nvPr/>
          </p:nvCxnSpPr>
          <p:spPr bwMode="auto">
            <a:xfrm>
              <a:off x="6648712" y="1508010"/>
              <a:ext cx="187405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83" idx="3"/>
            </p:cNvCxnSpPr>
            <p:nvPr/>
          </p:nvCxnSpPr>
          <p:spPr bwMode="auto">
            <a:xfrm>
              <a:off x="7666379" y="1508010"/>
              <a:ext cx="223104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ectangle 63"/>
            <p:cNvSpPr>
              <a:spLocks noChangeArrowheads="1"/>
            </p:cNvSpPr>
            <p:nvPr/>
          </p:nvSpPr>
          <p:spPr bwMode="auto">
            <a:xfrm>
              <a:off x="6837196" y="1858369"/>
              <a:ext cx="830262" cy="334962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DIN Pro" panose="020B0504020101020102" pitchFamily="34" charset="0"/>
                </a:rPr>
                <a:t>filter</a:t>
              </a:r>
              <a:endParaRPr lang="en-US" dirty="0">
                <a:latin typeface="DIN Pro" panose="020B0504020101020102" pitchFamily="34" charset="0"/>
              </a:endParaRPr>
            </a:p>
          </p:txBody>
        </p:sp>
        <p:cxnSp>
          <p:nvCxnSpPr>
            <p:cNvPr id="88" name="Straight Connector 87"/>
            <p:cNvCxnSpPr>
              <a:endCxn id="87" idx="1"/>
            </p:cNvCxnSpPr>
            <p:nvPr/>
          </p:nvCxnSpPr>
          <p:spPr bwMode="auto">
            <a:xfrm>
              <a:off x="6649791" y="2025850"/>
              <a:ext cx="187405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stCxn id="87" idx="3"/>
            </p:cNvCxnSpPr>
            <p:nvPr/>
          </p:nvCxnSpPr>
          <p:spPr bwMode="auto">
            <a:xfrm>
              <a:off x="7667458" y="2025850"/>
              <a:ext cx="223104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889483" y="1873676"/>
              <a:ext cx="0" cy="152174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648712" y="1508010"/>
              <a:ext cx="1079" cy="51784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>
              <a:off x="6359776" y="1775238"/>
              <a:ext cx="288936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>
              <a:off x="8005273" y="1773703"/>
              <a:ext cx="244908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Flowchart: Or 8"/>
            <p:cNvSpPr/>
            <p:nvPr/>
          </p:nvSpPr>
          <p:spPr>
            <a:xfrm>
              <a:off x="7793941" y="1670859"/>
              <a:ext cx="205195" cy="205195"/>
            </a:xfrm>
            <a:prstGeom prst="flowChartOr">
              <a:avLst/>
            </a:prstGeom>
            <a:ln>
              <a:solidFill>
                <a:schemeClr val="tx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7896538" y="1508010"/>
              <a:ext cx="0" cy="162849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8" name="Picture 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94" y="5580288"/>
            <a:ext cx="226525" cy="2247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09" y="6008209"/>
            <a:ext cx="319593" cy="2195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8" y="6002940"/>
            <a:ext cx="226525" cy="2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4" grpId="0" animBg="1"/>
      <p:bldP spid="799755" grpId="0"/>
      <p:bldP spid="66" grpId="0" animBg="1"/>
      <p:bldP spid="67" grpId="0"/>
      <p:bldP spid="130" grpId="0" animBg="1"/>
      <p:bldP spid="131" grpId="0"/>
      <p:bldP spid="132" grpId="0" animBg="1"/>
      <p:bldP spid="1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0.8"/>
  <p:tag name="FIRSTMARKUS@CESERZNFUVWXY5M7" val="2607"/>
  <p:tag name="DEFAULTFONTSIZE" val="10"/>
  <p:tag name="DEFAULTWIDTH" val="761"/>
  <p:tag name="DEFAULTHEIGHT" val="5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Phi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49"/>
  <p:tag name="LATEXADDIN" val="\documentclass{article}&#10;\usepackage{amsmath}&#10;&#10;\pagestyle{empty}&#10;\begin{document}&#10;$x^{n-1}$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517.25"/>
  <p:tag name="LATEXADDIN" val="\documentclass{article}&#10;\usepackage{amsmath}&#10;&#10;\pagestyle{empty}&#10;\begin{document}&#10;$x^n = a_{n-1}x^{n-1} + \dots + a_0x^0$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42"/>
  <p:tag name="LATEXADDIN" val="\documentclass{article}&#10;\usepackage{amsmath}&#10;&#10;\pagestyle{empty}&#10;\begin{document}&#10;$p(x) = x^n - a_{n-1}x^{n-1} - \dots - a_0x^0 = 0$&#10;\end{document}"/>
  <p:tag name="IGUANATEXSIZE" val="20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89.7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md = \alg = \C[x]/p(x)$&#10;&#10;&#10;\end{document}"/>
  <p:tag name="IGUANATEXSIZE" val="20"/>
  <p:tag name="IGUANATEXCURSOR" val="380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7.75"/>
  <p:tag name="LATEXADDIN" val="\documentclass{article}&#10;\usepackage{amsmath}&#10;&#10;\pagestyle{empty}&#10;\begin{document}&#10;$p(x) = x^n - a,\quad a\neq 0$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LATEXADDIN" val="\documentclass{article}&#10;\usepackage{amsmath}&#10;&#10;\pagestyle{empty}&#10;\begin{document}&#10;$a$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6.5"/>
  <p:tag name="LATEXADDIN" val="\documentclass{article}&#10;\usepackage{amsmath}&#10;&#10;\pagestyle{empty}&#10;\begin{document}&#10;$a_0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242.25"/>
  <p:tag name="LATEXADDIN" val="\documentclass{article}&#10;\usepackage{amsmath}&#10;&#10;\pagestyle{empty}&#10;\begin{document}&#10;$a_{n-1}$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2.75"/>
  <p:tag name="LATEXADDIN" val="\documentclass{article}&#10;\usepackage{amsmath}&#10;&#10;\pagestyle{empty}&#10;\begin{document}&#10;$a_1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5.75"/>
  <p:tag name="LATEXADDIN" val="\documentclass{article}&#10;\usepackage{amsmath}&#10;&#10;\pagestyle{empty}&#10;\begin{document}&#10;$a_2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{xspace}&#10;\newcommand{\DFT}[0]{\operatorname{DFT}}&#10;\newcommand{\DFTt}[1]{{\DFT\text{\rm \!-#1}}}&#10;\newcommand{\RDFT}[0]{\operatorname{RDFT}}&#10;\newcommand{\RDFTt}[1]{{\RDFT\text{\rm \!-#1}}}&#10;\newcommand{\QDFT}[0]{\operatorname{QDFT}}&#10;\newcommand{\DHT}{\operatorname{DHT}}&#10;\newcommand{\DHTt}[1]{{\DHT\text{\rm \!-#1}}}&#10;\newcommand{\DWT}{\operatorname{DWT}}&#10;\newcommand{\DWTt}[1]{{\DW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pDTT}{\operatorname{\overline{DTT}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\newcommand{\pDCTt}[1]{{\overline{\DCT\text{\rm \!-#1}}}}&#10;\newcommand{\pDSTt}[1]{{\overline{\DST\text{\rm \!-#1}}}}&#10;\newcommand{\iDCTt}[1]{{\iDCT\text{\rm \!-#1}}}&#10;\newcommand{\ipDCTt}[1]{{\overline{\iDCT\text{\rm \!-#1}}}}&#10;&#10;\newcommand{\cas}[0]{\operatorname{cas}}&#10;\newcommand{\prob}[0]{\operatorname{prob}}&#10;\newcommand{\GL}[0]{\operatorname{GL}}&#10;\newcommand{\rotation}[0]{\operatorname{R}}&#10;\newcommand{\dft}[0]{\operatorname{F}}&#10;\newcommand{\tensor}[0]{\otimes}&#10;\newcommand{\dirsum}[0]{\oplus}&#10;\newcommand{\bigdirsum}[0]{\bigoplus}&#10;\newcommand{\diag}[0]{\operatorname{diag}}&#10;\newcommand{\cyc}[1]{\ensuremath{{\mathsf{Z}}_{#1}}}&#10;\newcommand{\dih}[1]{\ensuremath{{\mathsf{D}}_{#1}}}&#10;\newcommand{\C}[0]{{\mathbb{C}}}&#10;\newcommand{\R}[0]{{\mathbb{R}}}&#10;\newcommand{\Z}[0]{{\mathbb{Z}}}&#10;\newcommand{\Q}[0]{{\mathbb{Q}}}&#10;\newcommand{\N}[0]{{\mathbb{N}}}&#10;\newcommand{\Int}[0]{\operatorname{Int}}&#10;\newcommand{\ind}[0]{\uparrow}&#10;\newcommand{\ext}[1]{#1'}&#10;\newcommand{\normal}[0]{\unlhd}&#10;\newcommand{\lgen}[0]{\langle}&#10;\newcommand{\rgen}[0]{\rangle}&#10;\newcommand{\ts}{\textstyle}&#10;\newcommand{\dps}[0]{\displaystyle}&#10;\newcommand{\fh}[0]{{\frac 12}}&#10;\newcommand{\alg}[0]{{\cal A}}&#10;\newcommand{\md}[0]{{\cal M}}&#10;\newcommand{\blg}[0]{{\cal B}}&#10;\newcommand{\nd}[0]{{\cal N}}&#10;\newcommand{\trace}[0]{\operatorname{trace}}&#10;\newcommand{\four}[0]{{\cal F}}&#10;\newcommand{\poly}[0]{{\cal P}}&#10;\newcommand{\bc}[0]{b.c.\xspace}&#10;\newcommand{\lift}[1]{\raisebox{2.5mm}[-2.5mm]{$#1$}}&#10;\newcommand{\lifta}[1]{\raisebox{1.7mm}[-1.7mm]{$#1$}}&#10;\newcommand{\markit}[0]{\underline}&#10;\newcommand{\mypar}[1]{{\bf #1.}}&#10;\newcommand{\twiddle}{\operatorname{T}}&#10;&#10;\begin{document}&#10;\boldmath$\Longleftrightarro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5"/>
  <p:tag name="BOXHEIGHT" val="453"/>
  <p:tag name="BOXFONT" val="10"/>
  <p:tag name="BOXWRAP" val="False"/>
  <p:tag name="WORKAROUNDTRANSPARENCYBUG" val="False"/>
  <p:tag name="ALLOWFONTSUBSTITUTION" val="False"/>
  <p:tag name="BITMAPFORMAT" val="pngmono"/>
  <p:tag name="ORIGWIDTH" val="42"/>
  <p:tag name="PICTUREFILESIZE" val="13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28.25"/>
  <p:tag name="LATEXADDIN" val="\documentclass{article}&#10;\usepackage{amsmath}&#10;&#10;\pagestyle{empty}&#10;\begin{document}&#10;$C_{0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4.5"/>
  <p:tag name="LATEXADDIN" val="\documentclass{article}&#10;\usepackage{amsmath}&#10;&#10;\pagestyle{empty}&#10;\begin{document}&#10;$C_{1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7.5"/>
  <p:tag name="LATEXADDIN" val="\documentclass{article}&#10;\usepackage{amsmath}&#10;&#10;\pagestyle{empty}&#10;\begin{document}&#10;$C_{2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4"/>
  <p:tag name="LATEXADDIN" val="\documentclass{article}&#10;\usepackage{amsmath}&#10;&#10;\pagestyle{empty}&#10;\begin{document}&#10;$C_{n-1}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8.25"/>
  <p:tag name="LATEXADDIN" val="\documentclass{article}&#10;\usepackage{amsmath}&#10;&#10;\pagestyle{empty}&#10;\begin{document}&#10;$C\in\{T, U, V, W\}$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8.25"/>
  <p:tag name="LATEXADDIN" val="\documentclass{article}&#10;\usepackage{amsmath}&#10;&#10;\pagestyle{empty}&#10;\begin{document}&#10;$C\in\{T, U, V, W\}$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7.5"/>
  <p:tag name="ORIGINALWIDTH" val="863.25"/>
  <p:tag name="LATEXADDIN" val="\documentclass{article}&#10;\usepackage{amsmath}&#10;&#10;\pagestyle{empty}&#10;\begin{document}&#10;\begin{eqnarray*}&#10;C_n &amp; = &amp; C_{n-2}\\&#10;C_n &amp; = &amp; 0 \\&#10;C_n &amp; = &amp; C_{n-1} \\&#10;C_n &amp; = &amp; -C_{n-1}&#10;\end{eqnarray*}&#10;\end{document}"/>
  <p:tag name="IGUANATEXSIZE" val="20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11"/>
  <p:tag name="LATEXADDIN" val="\documentclass{article}&#10;\usepackage{amsmath}&#10;&#10;\pagestyle{empty}&#10;\begin{document}&#10;$V_{0}$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7.25"/>
  <p:tag name="LATEXADDIN" val="\documentclass{article}&#10;\usepackage{amsmath}&#10;&#10;\pagestyle{empty}&#10;\begin{document}&#10;$V_{1}$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10.25"/>
  <p:tag name="LATEXADDIN" val="\documentclass{article}&#10;\usepackage{amsmath}&#10;&#10;\pagestyle{empty}&#10;\begin{document}&#10;$V_{2}$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246.75"/>
  <p:tag name="LATEXADDIN" val="\documentclass{article}&#10;\usepackage{amsmath}&#10;&#10;\pagestyle{empty}&#10;\begin{document}&#10;$V_{n-1}$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2110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md=\C[x]/(x-1)U_{n-2} = \{\sum_{i=0}^{n-1} s_iV_i\}$&#10;&#10;&#10;\end{document}"/>
  <p:tag name="IGUANATEXSIZE" val="20"/>
  <p:tag name="IGUANATEXCURSOR" val="440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2113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alg=\C[x]/(x-1)U_{n-2} = \{\sum_{k=0}^{n-1} h_kT_k\}$&#10;&#10;&#10;\end{document}"/>
  <p:tag name="IGUANATEXSIZE" val="20"/>
  <p:tag name="IGUANATEXCURSOR" val="425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75"/>
  <p:tag name="ORIGINALWIDTH" val="1477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Phi:\ (s_i)_{0\geq i&lt;n}\mapsto \sum_{i=0}^{n-1} s_iV_i$&#10;&#10;&#10;\end{document}"/>
  <p:tag name="IGUANATEXSIZE" val="20"/>
  <p:tag name="IGUANATEXCURSOR" val="445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22"/>
  <p:tag name="LATEXADDIN" val="\documentclass{article}&#10;\usepackage{amsmath}&#10;&#10;\pagestyle{empty}&#10;\begin{document}&#10;$t_{n+1}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223.5"/>
  <p:tag name="LATEXADDIN" val="\documentclass{article}&#10;\usepackage{amsmath}&#10;&#10;\pagestyle{empty}&#10;\begin{document}&#10;$t_{n-1}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0.5"/>
  <p:tag name="LATEXADDIN" val="\documentclass{article}&#10;\usepackage{amsmath}&#10;&#10;\pagestyle{empty}&#10;\begin{document}&#10;$t_n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20.75"/>
  <p:tag name="LATEXADDIN" val="\documentclass{article}&#10;\usepackage{amsmath}&#10;&#10;\pagestyle{empty}&#10;\begin{document}&#10;$\gamma_n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32.75"/>
  <p:tag name="LATEXADDIN" val="\documentclass{article}&#10;\usepackage{amsmath}&#10;&#10;\pagestyle{empty}&#10;\begin{document}&#10;$\alpha_n$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125.25"/>
  <p:tag name="LATEXADDIN" val="\documentclass{article}&#10;\usepackage{amsmath}&#10;&#10;\pagestyle{empty}&#10;\begin{document}&#10;$\beta_n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1297.5"/>
  <p:tag name="LATEXADDIN" val="\documentclass{article}&#10;\usepackage{amsmath}&#10;&#10;\pagestyle{empty}&#10;\begin{document}&#10;$h\ast s = \int s(\tau)h(t-\tau)d\tau$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060.25"/>
  <p:tag name="LATEXADDIN" val="\documentclass{article}&#10;\usepackage{amsmath}&#10;&#10;\pagestyle{empty}&#10;\begin{document}&#10;$h\ast s = \int s(\tau)\frac 12(h(t-\tau)+h(t+\tau))d\tau$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48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,y]/\langle x^n-1, y^n-1\rangle$&#10;&#10;&#10;\end{document}"/>
  <p:tag name="IGUANATEXSIZE" val="20"/>
  <p:tag name="IGUANATEXCURSOR" val="426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402"/>
  <p:tag name="LATEXADDIN" val="\documentclass{article}&#10;\usepackage{amsmath}&#10;\usepackage{color}&#10;\definecolor{lblue}{RGB}{214, 232, 255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\color{white}&#10;$\alg = \md$&#10;&#10;&#10;\end{document}"/>
  <p:tag name="IGUANATEXSIZE" val="20"/>
  <p:tag name="IGUANATEXCURSOR" val="1419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159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,y]/\langle T_n(x), T_n(y)\rangle$&#10;&#10;&#10;\end{document}"/>
  <p:tag name="IGUANATEXSIZE" val="20"/>
  <p:tag name="IGUANATEXCURSOR" val="420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md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92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DFT_n\otimes\DFT_n$&#10;&#10;&#10;\end{document}"/>
  <p:tag name="IGUANATEXSIZE" val="20"/>
  <p:tag name="IGUANATEXCURSOR" val="1357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810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DCT_n\otimes\DCT_n$&#10;&#10;&#10;\end{document}"/>
  <p:tag name="IGUANATEXSIZE" val="20"/>
  <p:tag name="IGUANATEXCURSOR" val="136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526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u,v]/\langle u^n-1, u^{n/2}-v^{n/2}\rangle$&#10;&#10;&#10;\end{document}"/>
  <p:tag name="IGUANATEXSIZE" val="20"/>
  <p:tag name="IGUANATEXCURSOR" val="428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4.5"/>
  <p:tag name="ORIGINALWIDTH" val="1497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&#10;\begin{array}{c}&#10;\C[u,v,w]/\langle T_{n/2}(u), T_{n/2}(v),\\&#10;4w^2-(u+1)(v+1)\rangle&#10;\end{array}&#10;$&#10;&#10;\end{document}"/>
  <p:tag name="IGUANATEXSIZE" val="20"/>
  <p:tag name="IGUANATEXCURSOR" val="474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448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,y]/\langle C_n(x,y), \overline{C}_n(x,y)\rangle$&#10;&#10;&#10;\end{document}"/>
  <p:tag name="IGUANATEXSIZE" val="20"/>
  <p:tag name="IGUANATEXCURSOR" val="432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69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text{DDQT}_{n\times n/2}$&#10;&#10;&#10;\end{document}"/>
  <p:tag name="IGUANATEXSIZE" val="20"/>
  <p:tag name="IGUANATEXCURSOR" val="1349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574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text{DQT}_{n\times n/2}$&#10;&#10;&#10;\end{document}"/>
  <p:tag name="IGUANATEXSIZE" val="20"/>
  <p:tag name="IGUANATEXCURSOR" val="1356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68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text{DTT}_{n\times n}$&#10;&#10;&#10;\end{document}"/>
  <p:tag name="IGUANATEXSIZE" val="20"/>
  <p:tag name="IGUANATEXCURSOR" val="1370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4.5"/>
  <p:tag name="ORIGINALWIDTH" val="776.25"/>
  <p:tag name="LATEXADDIN" val="\documentclass{article}&#10;\usepackage{amsmath}&#10;&#10;\pagestyle{empty}&#10;\begin{document}&#10;$$y_k = \sum_{\ell=0}^{n-1} \omega_n^{k\ell}s_\ell$$&#10;\end{document}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711.75"/>
  <p:tag name="LATEXADDIN" val="\documentclass{article}&#10;\usepackage{amsmath}&#10;&#10;\pagestyle{empty}&#10;\begin{document}&#10;$$\omega_n = e^{-2\pi j/n}$$&#10;\end{document}"/>
  <p:tag name="IGUANATEXSIZE" val="20"/>
  <p:tag name="IGUANATEXCURSOR" val="104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670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y = \DFT_n\cdot s$&#10;&#10;&#10;\end{document}"/>
  <p:tag name="IGUANATEXSIZE" val="20"/>
  <p:tag name="IGUANATEXCURSOR" val="1366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1169.2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DFT_n = [\omega_n^{k,\ell}]_{0\leq k,\ell&lt;n}$&#10;&#10;&#10;\end{document}"/>
  <p:tag name="IGUANATEXSIZE" val="20"/>
  <p:tag name="IGUANATEXCURSOR" val="139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1"/>
  <p:tag name="ORIGINALWIDTH" val="2738.25"/>
  <p:tag name="LATEXADDIN" val="\documentclass{article}&#10;\usepackage{amsmath}&#10;&#10;\pagestyle{empty}&#10;\begin{document}&#10;$$y_{n_2j_1+j_2} = &#10;  \sum_{k_1=0}^{n_1-1} \left(\omega_n^{j_2 k_1}\right) \left(&#10;  \sum_{k_2=0}^{n_2-1} s_{n_1k_2+k_1}\omega^{j_2k_2}\right)&#10;  \omega^{j_1k_1}$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244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DFT_n = L^n_{n_2}(I_{n_1}\otimes\DFT_{n_2})&#10;T^n_{n_1}(\DFT_{n_1}\otimes I_{n_2})$&#10;&#10;&#10;\end{document}"/>
  <p:tag name="IGUANATEXSIZE" val="20"/>
  <p:tag name="IGUANATEXCURSOR" val="1430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4"/>
  <p:tag name="LATEXADDIN" val="\documentclass{article}&#10;\usepackage{amsmath}&#10;&#10;\pagestyle{empty}&#10;\begin{document}&#10;$p(x) = q(r(x))$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7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]/p(x)$&#10;&#10;&#10;\end{document}"/>
  <p:tag name="IGUANATEXSIZE" val="20"/>
  <p:tag name="IGUANATEXCURSOR" val="400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3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(\four'\otimes I)B$&#10;&#10;&#10;\end{document}"/>
  <p:tag name="IGUANATEXSIZE" val="20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67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P(\bigoplus \four_i)$&#10;&#10;&#10;\end{document}"/>
  <p:tag name="IGUANATEXSIZE" val="20"/>
  <p:tag name="IGUANATEXCURSOR" val="396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5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]/(r(x)-\beta_1)\oplus\dots\oplus\C[x]/(r(x)-\beta_n)$&#10;&#10;&#10;\end{document}"/>
  <p:tag name="IGUANATEXSIZE" val="20"/>
  <p:tag name="IGUANATEXCURSOR" val="447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41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[x]/(x-\alpha_1)\oplus\dots\oplus\C[x]/(x-\alpha_n)$&#10;&#10;&#10;\end{document}"/>
  <p:tag name="IGUANATEXSIZE" val="20"/>
  <p:tag name="IGUANATEXCURSOR" val="43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102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four$&#10;&#10;&#10;\end{document}"/>
  <p:tag name="IGUANATEXSIZE" val="20"/>
  <p:tag name="IGUANATEXCURSOR" val="390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044.75"/>
  <p:tag name="LATEXADDIN" val="\documentclass{article}&#10;\usepackage{amsmath}&#10;&#10;\pagestyle{empty}&#10;\begin{document}&#10;$x^n - 1 = (x^m)^k-1$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244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DFT_n = L^n_{n_2}(I_{n_1}\otimes\DFT_{n_2})&#10;T^n_{n_1}(\DFT_{n_1}\otimes I_{n_2})$&#10;&#10;&#10;\end{document}"/>
  <p:tag name="IGUANATEXSIZE" val="20"/>
  <p:tag name="IGUANATEXCURSOR" val="1430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5"/>
  <p:tag name="ORIGINALWIDTH" val="2082.75"/>
  <p:tag name="LATEXADDIN" val="\documentclass{article}&#10;\usepackage{amsmath}&#10;&#10;\pagestyle{empty}&#10;\begin{document}&#10;$&#10;\begin{array}{l}&#10;T_{km} = T_k(T_m)\\&#10;U_{km-1} = U_{m-1}\cdot U_{k-1}(T_m)\\&#10;V_{(k-1)/2+km} = V_m\cdot V_{(k-1)/2}(T_{2m+1})\\&#10;W_{(k-1)/2+km} = W_m\cdot W_{(k-1)/2}(T_{2m+1})\\&#10;T_{km+m/2} = T_{m/2}\cdot V_k(T_m)\\&#10;U_{km+m/2-1} = U_{m/2-1}\cdot W_k(T_m)\\&#10;\end{array}&#10;$&#10;\end{document}"/>
  <p:tag name="IGUANATEXSIZE" val="20"/>
  <p:tag name="IGUANATEXCURSOR" val="319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21.2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 = \md = \C[G]$&#10;&#10;&#10;\end{document}"/>
  <p:tag name="IGUANATEXSIZE" val="20"/>
  <p:tag name="IGUANATEXCURSOR" val="6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992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C_{n+1} = 2xC_{n} + C_{n-1}\quad\Longleftrightarrow\quad&#10;xC_n = \frac 12(C_{n+1} + C_{n-1})$&#10;&#10;&#10;\end{document}"/>
  <p:tag name="IGUANATEXSIZE" val="20"/>
  <p:tag name="IGUANATEXCURSOR" val="447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1198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C_0 = 1,\quad C_1 = ax+b$&#10;&#10;&#10;\end{document}"/>
  <p:tag name="IGUANATEXSIZE" val="20"/>
  <p:tag name="IGUANATEXCURSOR" val="414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477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cos\theta = x$&#10;&#10;&#10;\end{document}"/>
  <p:tag name="IGUANATEXSIZE" val="20"/>
  <p:tag name="IGUANATEXCURSOR" val="404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.5"/>
  <p:tag name="ORIGINALWIDTH" val="3914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T_n = \cos n\theta&#10;\qquad U_n = \frac{\sin (n+1)\theta)}{\sin\theta}&#10;\qquad V_n = \frac{\cos (n+\frac 12)\theta)}{\cos\frac 12\theta}&#10;\qquad W_n = \frac{\sin (n+\frac 12)\theta)}{\sin\frac 12\theta}&#10;$&#10;&#10;&#10;\end{document}"/>
  <p:tag name="IGUANATEXSIZE" val="20"/>
  <p:tag name="IGUANATEXCURSOR" val="50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6.5"/>
  <p:tag name="ORIGINALWIDTH" val="3057.75"/>
  <p:tag name="LATEXADDIN" val="\documentclass{article}&#10;\usepackage{amsmath}&#10;\usepackage{amssymb}&#10;\usepackage{booktabs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&#10;\begin{array}{lllllll}&#10;\toprule&#10;C &amp; \dots &amp; n=-1 &amp; n=0 &amp; n=1 &amp; n=2 &amp; \dots \\ \midrule&#10;T &amp; \dots &amp; \phantom{-}x &amp; 1 &amp; x &amp; 2x^2-1 &amp; \dots \\&#10;U &amp; \dots &amp; \phantom{-}0 &amp; 1 &amp; 2x &amp; 4x^2-1 &amp; \dots \\&#10;V &amp; \dots &amp; \phantom{-}1 &amp; 1 &amp; 2x-1 &amp; 4x^2-2x-1 &amp; \dots \\&#10;W &amp; \dots &amp; -1 &amp; 1 &amp; 2x+1 &amp; 4x^2+2x-1 &amp; \dots \\ \bottomrule&#10;\end{array}&#10;$&#10;&#10;&#10;\end{document}"/>
  <p:tag name="IGUANATEXSIZE" val="20"/>
  <p:tag name="IGUANATEXCURSOR" val="630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md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Phi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\usepackage{color}&#10;\definecolor{lblue}{RGB}{214, 232, 255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\color{lblue}&#10;$(\alg, \md, \Phi)$&#10;&#10;&#10;\end{document}"/>
  <p:tag name="IGUANATEXSIZE" val="20"/>
  <p:tag name="IGUANATEXCURSOR" val="141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475.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C^I\rightarrow \md$&#10;&#10;&#10;\end{document}"/>
  <p:tag name="IGUANATEXSIZE" val="20"/>
  <p:tag name="IGUANATEXCURSOR" val="6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482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s_n)_{n\in I} \in \C\times\C\times\dots = \C^I$&#10;&#10;&#10;\end{document}"/>
  <p:tag name="IGUANATEXSIZE" val="20"/>
  <p:tag name="IGUANATEXCURSOR" val="37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(s_n)_{n\in\Z}$&#10;&#10;&#10;\end{document}"/>
  <p:tag name="IGUANATEXSIZE" val="20"/>
  <p:tag name="IGUANATEXCURSOR" val="40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17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Phi:\ (s_n)_{n\in\Z}\rightarrow\sum s_nz^{-n}\in\md$&#10;&#10;&#10;\end{document}"/>
  <p:tag name="IGUANATEXSIZE" val="20"/>
  <p:tag name="IGUANATEXCURSOR" val="397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15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md=\{\sum s_nz^{-n}\}$&#10;&#10;&#10;\end{document}"/>
  <p:tag name="IGUANATEXSIZE" val="20"/>
  <p:tag name="IGUANATEXCURSOR" val="41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865.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alg=\{\sum h_kz^{-k}\}$&#10;&#10;&#10;\end{document}"/>
  <p:tag name="IGUANATEXSIZE" val="20"/>
  <p:tag name="IGUANATEXCURSOR" val="41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357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x\cdot h = h\cdot x\text{ for all }h\in\alg$&#10;&#10;&#10;\end{document}"/>
  <p:tag name="IGUANATEXSIZE" val="20"/>
  <p:tag name="IGUANATEXCURSOR" val="37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356.2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Longleftrightarrow\alg$&#10;&#10;&#10;\end{document}"/>
  <p:tag name="IGUANATEXSIZE" val="20"/>
  <p:tag name="IGUANATEXCURSOR" val="34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4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 = \C[x]/p(x)$&#10;&#10;&#10;\end{document}"/>
  <p:tag name="IGUANATEXSIZE" val="20"/>
  <p:tag name="IGUANATEXCURSOR" val="6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82.2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s_0,s_1,\dots,s_{n-1})\quad\dim(\md),\ \dim(\alg)&lt;\infty$&#10;&#10;&#10;\end{document}"/>
  <p:tag name="IGUANATEXSIZE" val="20"/>
  <p:tag name="IGUANATEXCURSOR" val="40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08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 = \md = \C[x]/(x^n-1)$&#10;&#10;&#10;\end{document}"/>
  <p:tag name="IGUANATEXSIZE" val="20"/>
  <p:tag name="IGUANATEXCURSOR" val="383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4.5"/>
  <p:tag name="ORIGINALWIDTH" val="1125.7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$&#10;h(x) = \sum_{k=0}^{n-1}h_kx^k\in\alg&#10;$$&#10;&#10;&#10;\end{document}"/>
  <p:tag name="IGUANATEXSIZE" val="20"/>
  <p:tag name="IGUANATEXCURSOR" val="37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5"/>
  <p:tag name="ORIGINALWIDTH" val="1099.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$&#10;s(x) = \sum_{i=0}^{n-1}s_ix^i\in\md&#10;$$&#10;&#10;&#10;\end{document}"/>
  <p:tag name="IGUANATEXSIZE" val="20"/>
  <p:tag name="IGUANATEXCURSOR" val="394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14.2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$&#10;h(x)\cdot s(x)\text{ mod }x^n-1&#10;$$&#10;&#10;&#10;\end{document}"/>
  <p:tag name="IGUANATEXSIZE" val="20"/>
  <p:tag name="IGUANATEXCURSOR" val="39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8.5"/>
  <p:tag name="ORIGINALWIDTH" val="2037.75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&#10;\begin{array}{ll}&#10;\Phi: &amp; \C^n\rightarrow\md\\&#10;&amp; (s_0,s_1,\dots,s_{n-1})\mapsto\sum s_ix^i\in\md&#10;\end{array}&#10;$&#10;\end{document}"/>
  <p:tag name="IGUANATEXSIZE" val="20"/>
  <p:tag name="IGUANATEXCURSOR" val="38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0.25"/>
  <p:tag name="ORIGINALWIDTH" val="3447"/>
  <p:tag name="LATEXADDIN" val="\documentclass{article}&#10;\usepackage{amsmath}&#10;\usepackage{amssymb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&#10;\begin{array}{rcl}&#10;\four:\ \C[x]/(x^n-1) &amp; \rightarrow &amp; \C[x]/(x-\omega_n^0)\oplus\dots\oplus\C[x]/(x-\omega_n^{n-1})\\[1mm]&#10;s(x) &amp; \mapsto &amp; (s(\omega_n^0),\dots,s(\omega_n^{n-1}))&#10;\end{array}&#10;$&#10;&#10;\end{document}"/>
  <p:tag name="IGUANATEXSIZE" val="20"/>
  <p:tag name="IGUANATEXCURSOR" val="480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10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four$&#10;&#10;&#10;\end{document}"/>
  <p:tag name="IGUANATEXSIZE" val="20"/>
  <p:tag name="IGUANATEXCURSOR" val="342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90.2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newcommand{\DFT}[0]{\operatorname{DFT}}&#10;\newcommand{\DFTt}[1]{{\DFT\text{\rm \!-#1}}}&#10;\newcommand{\RDFT}[0]{\operatorname{RDFT}}&#10;\newcommand{\RDFTt}[1]{{\RDFT\text{\rm \!-#1}}}&#10;\newcommand{\DHT}{\operatorname{DHT}}&#10;\newcommand{\DHTt}[1]{{\DHT\text{\rm \!-#1}}}&#10;\newcommand{\RHT}{\operatorname{RHT}}&#10;\newcommand{\FFT}[0]{\operatorname{FFT}}&#10;&#10;\newcommand{\DCT}{\operatorname{DCT}}&#10;\newcommand{\iDCT}{\operatorname{iDCT}}&#10;\newcommand{\iDST}{\operatorname{iDST}}&#10;\newcommand{\iDTT}{\operatorname{iDTT}}&#10;\newcommand{\DST}{\operatorname{DST}}&#10;\newcommand{\DTT}{\operatorname{DTT}}&#10;\newcommand{\DCTI}[0]{\DCT^{\text{(I)}}}&#10;\newcommand{\DCTII}[0]{\DCT^{\text{(II)}}}&#10;\newcommand{\DCTIII}[0]{\DCT^{\text{(III)}}}&#10;\newcommand{\DCTIV}[0]{\DCT^{\text{(IV)}}}&#10;\newcommand{\DSTI}[0]{\DST^{\text{(I)}}}&#10;\newcommand{\DSTII}[0]{\DST^{\text{(II)}}}&#10;\newcommand{\DSTIII}[0]{\DST^{\text{(III)}}}&#10;\newcommand{\DSTIV}[0]{\DST^{\text{(IV)}}}&#10;\newcommand{\DCTt}[1]{{\DCT\text{\rm \!-#1}}}&#10;\newcommand{\DSTt}[1]{{\DST\text{\rm \!-#1}}}&#10;&#10;\pagestyle{empty}&#10;\begin{document}&#10;$\four = \DFT_n$&#10;&#10;&#10;\end{document}"/>
  <p:tag name="IGUANATEXSIZE" val="20"/>
  <p:tag name="IGUANATEXCURSOR" val="1363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(\alg,\md,\Phi)$&#10;&#10;&#10;\end{document}"/>
  <p:tag name="IGUANATEXSIZE" val="20"/>
  <p:tag name="IGUANATEXCURSOR" val="351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22"/>
  <p:tag name="LATEXADDIN" val="\documentclass{article}&#10;\usepackage{amsmath}&#10;&#10;\pagestyle{empty}&#10;\begin{document}&#10;$t_{n+1}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223.5"/>
  <p:tag name="LATEXADDIN" val="\documentclass{article}&#10;\usepackage{amsmath}&#10;&#10;\pagestyle{empty}&#10;\begin{document}&#10;$t_{n-1}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0.5"/>
  <p:tag name="LATEXADDIN" val="\documentclass{article}&#10;\usepackage{amsmath}&#10;&#10;\pagestyle{empty}&#10;\begin{document}&#10;$t_n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md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928.5"/>
  <p:tag name="LATEXADDIN" val="\documentclass{article}&#10;\usepackage{amsmath}&#10;&#10;\pagestyle{empty}&#10;\begin{document}&#10;$t_0 = 1\Rightarrow t_n = x^n$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25.5"/>
  <p:tag name="LATEXADDIN" val="\documentclass{article}&#10;\usepackage{amsmath}&#10;&#10;\pagestyle{empty}&#10;\begin{document}&#10;$s = \sum s_nx^n$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636.75"/>
  <p:tag name="LATEXADDIN" val="\documentclass{article}&#10;\usepackage{amsmath}&#10;&#10;\pagestyle{empty}&#10;\begin{document}&#10;$h = \sum h_kx^k$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0.5"/>
  <p:tag name="LATEXADDIN" val="\documentclass{article}&#10;\usepackage{amsmath}&#10;&#10;\pagestyle{empty}&#10;\begin{document}&#10;$t_n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30.25"/>
  <p:tag name="LATEXADDIN" val="\documentclass{article}&#10;\usepackage{amsmath}&#10;&#10;\pagestyle{empty}&#10;\begin{document}&#10;$t_{n+k}$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53.75"/>
  <p:tag name="LATEXADDIN" val="\documentclass{article}&#10;\usepackage{amsmath}&#10;&#10;\pagestyle{empty}&#10;\begin{document}&#10;$x^k\cdot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0.25"/>
  <p:tag name="LATEXADDIN" val="\documentclass{article}&#10;\usepackage{amsmath}&#10;&#10;\pagestyle{empty}&#10;\begin{document}&#10;$\frac 12$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0.25"/>
  <p:tag name="LATEXADDIN" val="\documentclass{article}&#10;\usepackage{amsmath}&#10;&#10;\pagestyle{empty}&#10;\begin{document}&#10;$\frac 12$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22"/>
  <p:tag name="LATEXADDIN" val="\documentclass{article}&#10;\usepackage{amsmath}&#10;&#10;\pagestyle{empty}&#10;\begin{document}&#10;$t_{n+1}$&#10;\end{document}"/>
  <p:tag name="IGUANATEXSIZE" val="20"/>
  <p:tag name="IGUANATEXCURSOR" val="82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Phi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223.5"/>
  <p:tag name="LATEXADDIN" val="\documentclass{article}&#10;\usepackage{amsmath}&#10;&#10;\pagestyle{empty}&#10;\begin{document}&#10;$t_{n-1}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0.5"/>
  <p:tag name="LATEXADDIN" val="\documentclass{article}&#10;\usepackage{amsmath}&#10;&#10;\pagestyle{empty}&#10;\begin{document}&#10;$t_n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0.5"/>
  <p:tag name="LATEXADDIN" val="\documentclass{article}&#10;\usepackage{amsmath}&#10;&#10;\pagestyle{empty}&#10;\begin{document}&#10;$t_n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30.25"/>
  <p:tag name="LATEXADDIN" val="\documentclass{article}&#10;\usepackage{amsmath}&#10;&#10;\pagestyle{empty}&#10;\begin{document}&#10;$t_{n+k}$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231.75"/>
  <p:tag name="LATEXADDIN" val="\documentclass{article}&#10;\usepackage{amsmath}&#10;&#10;\pagestyle{empty}&#10;\begin{document}&#10;$t_{n-k}$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56"/>
  <p:tag name="LATEXADDIN" val="\documentclass{article}&#10;\usepackage{amsmath}&#10;&#10;\pagestyle{empty}&#10;\begin{document}&#10;$T_k\cdot$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946.5"/>
  <p:tag name="LATEXADDIN" val="\documentclass{article}&#10;\usepackage{amsmath}&#10;&#10;\pagestyle{empty}&#10;\begin{document}&#10;$t_0 = 1\Rightarrow t_n = C_n$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43.5"/>
  <p:tag name="LATEXADDIN" val="\documentclass{article}&#10;\usepackage{amsmath}&#10;&#10;\pagestyle{empty}&#10;\begin{document}&#10;$s = \sum s_nC_n$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38.25"/>
  <p:tag name="LATEXADDIN" val="\documentclass{article}&#10;\usepackage{amsmath}&#10;&#10;\pagestyle{empty}&#10;\begin{document}&#10;$h = \sum h_kT_k$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661.5"/>
  <p:tag name="LATEXADDIN" val="\documentclass{article}&#10;\usepackage{amsmath}&#10;&#10;\pagestyle{empty}&#10;\begin{document}&#10;$x\cdot t_n = t_{n+1}$&#10;\end{document}"/>
  <p:tag name="IGUANATEXSIZE" val="20"/>
  <p:tag name="IGUANATEXCURSOR" val="10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96.7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alg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232.25"/>
  <p:tag name="LATEXADDIN" val="\documentclass{article}&#10;\usepackage{amsmath}&#10;&#10;\pagestyle{empty}&#10;\begin{document}&#10;$x\cdot t_n = \frac 12(t_{n-1} + t_{n+1})$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47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Phi:\ (s_n)_{n\in\Z}\rightarrow\sum s_nx^n\in\md$&#10;&#10;&#10;\end{document}"/>
  <p:tag name="IGUANATEXSIZE" val="20"/>
  <p:tag name="IGUANATEXCURSOR" val="433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45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md=\{\sum s_nx^n\}$&#10;&#10;&#10;\end{document}"/>
  <p:tag name="IGUANATEXSIZE" val="20"/>
  <p:tag name="IGUANATEXCURSOR" val="407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795.7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alg=\{\sum h_kx^k\}$&#10;&#10;&#10;\end{document}"/>
  <p:tag name="IGUANATEXSIZE" val="20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3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md=\{\sum s_nC_n\}$&#10;&#10;&#10;\end{document}"/>
  <p:tag name="IGUANATEXSIZE" val="20"/>
  <p:tag name="IGUANATEXCURSOR" val="406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97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alg=\{\sum h_kT_k\}$&#10;&#10;&#10;\end{document}"/>
  <p:tag name="IGUANATEXSIZE" val="20"/>
  <p:tag name="IGUANATEXCURSOR" val="40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02.5"/>
  <p:tag name="LATEXADDIN" val="\documentclass{article}&#10;\usepackage{amsmath}&#10;&#10;\pagestyle{empty}&#10;\begin{document}&#10;$C_{-1}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28.25"/>
  <p:tag name="LATEXADDIN" val="\documentclass{article}&#10;\usepackage{amsmath}&#10;&#10;\pagestyle{empty}&#10;\begin{document}&#10;$C_{0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4.5"/>
  <p:tag name="LATEXADDIN" val="\documentclass{article}&#10;\usepackage{amsmath}&#10;&#10;\pagestyle{empty}&#10;\begin{document}&#10;$C_{1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7.5"/>
  <p:tag name="LATEXADDIN" val="\documentclass{article}&#10;\usepackage{amsmath}&#10;&#10;\pagestyle{empty}&#10;\begin{document}&#10;$C_{2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102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four$&#10;&#10;&#10;\end{document}"/>
  <p:tag name="IGUANATEXSIZE" val="20"/>
  <p:tag name="IGUANATEXCURSOR" val="342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760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Phi:\ (s_n)_{n\in\Z}\rightarrow\sum_{n\geq 0} s_nC_n\in\md$&#10;&#10;&#10;\end{document}"/>
  <p:tag name="IGUANATEXSIZE" val="20"/>
  <p:tag name="IGUANATEXCURSOR" val="436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058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md=\{\sum_{n\geq 0} s_nC_n\}$&#10;&#10;&#10;\end{document}"/>
  <p:tag name="IGUANATEXSIZE" val="20"/>
  <p:tag name="IGUANATEXCURSOR" val="410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986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alg=\{\sum_{k\geq 0} h_kT_k\}$&#10;&#10;&#10;\end{document}"/>
  <p:tag name="IGUANATEXSIZE" val="20"/>
  <p:tag name="IGUANATEXCURSOR" val="41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760.25"/>
  <p:tag name="LATEXADDIN" val="\documentclass{article}&#10;\usepackage{amsmath}&#10;\usepackage{amssymb}&#10;&#10;\newcommand{\C}[0]{{\mathbb{C}}}&#10;\newcommand{\R}[0]{{\mathbb{R}}}&#10;\newcommand{\Z}[0]{{\mathbb{Z}}}&#10;&#10;\newcommand{\alg}[0]{{\cal A}}&#10;\newcommand{\md}[0]{{\cal M}}&#10;\newcommand{\blg}[0]{{\cal B}}&#10;\newcommand{\nd}[0]{{\cal N}}&#10;\newcommand{\four}[0]{{\cal F}}&#10;\newcommand{\poly}[0]{{\cal P}}&#10;&#10;\pagestyle{empty}&#10;\begin{document}&#10;$\Phi:\ (s_n)_{n\in\Z}\rightarrow\sum_{n\geq 0} s_nC_n\in\md$&#10;&#10;&#10;\end{document}"/>
  <p:tag name="IGUANATEXSIZE" val="20"/>
  <p:tag name="IGUANATEXCURSOR" val="436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02.5"/>
  <p:tag name="LATEXADDIN" val="\documentclass{article}&#10;\usepackage{amsmath}&#10;&#10;\pagestyle{empty}&#10;\begin{document}&#10;$C_{-1}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28.25"/>
  <p:tag name="LATEXADDIN" val="\documentclass{article}&#10;\usepackage{amsmath}&#10;&#10;\pagestyle{empty}&#10;\begin{document}&#10;$C_{0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4.5"/>
  <p:tag name="LATEXADDIN" val="\documentclass{article}&#10;\usepackage{amsmath}&#10;&#10;\pagestyle{empty}&#10;\begin{document}&#10;$C_{1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7.5"/>
  <p:tag name="LATEXADDIN" val="\documentclass{article}&#10;\usepackage{amsmath}&#10;&#10;\pagestyle{empty}&#10;\begin{document}&#10;$C_{2}$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99.25"/>
  <p:tag name="LATEXADDIN" val="\documentclass{article}&#10;\usepackage{amsmath}&#10;&#10;\pagestyle{empty}&#10;\begin{document}&#10;$C_{-n} = aC_k$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08.25"/>
  <p:tag name="LATEXADDIN" val="\documentclass{article}&#10;\usepackage{amsmath}&#10;&#10;\pagestyle{empty}&#10;\begin{document}&#10;$C\in\{T,U,V,W\}$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}&#10;&#10;\newcommand{\C}[0]{{\mathbb{C}}}&#10;\newcommand{\R}[0]{{\mathbb{R}}}&#10;&#10;\newcommand{\alg}[0]{{\cal A}}&#10;\newcommand{\md}[0]{{\cal M}}&#10;\newcommand{\blg}[0]{{\cal B}}&#10;\newcommand{\nd}[0]{{\cal N}}&#10;\newcommand{\four}[0]{{\cal F}}&#10;\newcommand{\poly}[0]{{\cal P}}&#10;&#10;\pagestyle{empty}&#10;\begin{document}&#10;$\md$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513"/>
  <p:tag name="LATEXADDIN" val="\documentclass{article}&#10;\usepackage{amsmath}&#10;&#10;\pagestyle{empty}&#10;\begin{document}&#10;$T_{-n} = T_n$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53.75"/>
  <p:tag name="LATEXADDIN" val="\documentclass{article}&#10;\usepackage{amsmath}&#10;&#10;\pagestyle{empty}&#10;\begin{document}&#10;$U_{-n} = -U_{n-2}$&#10;\end{document}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630.75"/>
  <p:tag name="LATEXADDIN" val="\documentclass{article}&#10;\usepackage{amsmath}&#10;&#10;\pagestyle{empty}&#10;\begin{document}&#10;$V_{-n} = V_{n-1}$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817.5"/>
  <p:tag name="LATEXADDIN" val="\documentclass{article}&#10;\usepackage{amsmath}&#10;&#10;\pagestyle{empty}&#10;\begin{document}&#10;$W_{-n} = -W_{n-1}$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2.25"/>
  <p:tag name="LATEXADDIN" val="\documentclass{article}&#10;\usepackage{amsmath}&#10;&#10;\pagestyle{empty}&#10;\begin{document}&#10;$x\cdot$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3.25"/>
  <p:tag name="LATEXADDIN" val="\documentclass{article}&#10;\usepackage{amsmath}&#10;&#10;\pagestyle{empty}&#10;\begin{document}&#10;$x^0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09.5"/>
  <p:tag name="LATEXADDIN" val="\documentclass{article}&#10;\usepackage{amsmath}&#10;&#10;\pagestyle{empty}&#10;\begin{document}&#10;$x^1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LATEXADDIN" val="\documentclass{article}&#10;\usepackage{amsmath}&#10;&#10;\pagestyle{empty}&#10;\begin{document}&#10;$x^2$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spiral-template">
  <a:themeElements>
    <a:clrScheme name="Custom 9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8B3735"/>
      </a:accent2>
      <a:accent3>
        <a:srgbClr val="A71D5B"/>
      </a:accent3>
      <a:accent4>
        <a:srgbClr val="F7F0BC"/>
      </a:accent4>
      <a:accent5>
        <a:srgbClr val="C8DEC8"/>
      </a:accent5>
      <a:accent6>
        <a:srgbClr val="DEE9F6"/>
      </a:accent6>
      <a:hlink>
        <a:srgbClr val="A71D5B"/>
      </a:hlink>
      <a:folHlink>
        <a:srgbClr val="A71D5B"/>
      </a:folHlink>
    </a:clrScheme>
    <a:fontScheme name="Custom 1">
      <a:majorFont>
        <a:latin typeface="DINPro-Bold"/>
        <a:ea typeface=""/>
        <a:cs typeface=""/>
      </a:majorFont>
      <a:minorFont>
        <a:latin typeface="DIN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latin typeface="+mj-lt"/>
          </a:defRPr>
        </a:defPPr>
      </a:lstStyle>
    </a:spDef>
    <a:lnDef>
      <a:spPr bwMode="auto">
        <a:solidFill>
          <a:srgbClr val="DDDDDD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DIN Pro" panose="020B0504020101020102" pitchFamily="34" charset="0"/>
            <a:ea typeface="DIN Pro" panose="020B0504020101020102" pitchFamily="34" charset="0"/>
          </a:defRPr>
        </a:defPPr>
      </a:lstStyle>
    </a:tx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1441</Words>
  <Application>Microsoft Office PowerPoint</Application>
  <PresentationFormat>On-screen Show (4:3)</PresentationFormat>
  <Paragraphs>491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 Narrow</vt:lpstr>
      <vt:lpstr>Calibri</vt:lpstr>
      <vt:lpstr>Courier New</vt:lpstr>
      <vt:lpstr>DIN Pro</vt:lpstr>
      <vt:lpstr>DINPro</vt:lpstr>
      <vt:lpstr>DINPro-Bold</vt:lpstr>
      <vt:lpstr>Symbol</vt:lpstr>
      <vt:lpstr>Times New Roman</vt:lpstr>
      <vt:lpstr>Wingdings</vt:lpstr>
      <vt:lpstr>Wingdings 2</vt:lpstr>
      <vt:lpstr>spiral-template</vt:lpstr>
      <vt:lpstr>Algebraic Signal Processing Theory</vt:lpstr>
      <vt:lpstr>PowerPoint Presentation</vt:lpstr>
      <vt:lpstr>Preliminaries</vt:lpstr>
      <vt:lpstr>PowerPoint Presentation</vt:lpstr>
      <vt:lpstr>PowerPoint Presentation</vt:lpstr>
      <vt:lpstr>Big Picture</vt:lpstr>
      <vt:lpstr>Big Picture</vt:lpstr>
      <vt:lpstr>Organization</vt:lpstr>
      <vt:lpstr>Algebraic Structure of Signal and Filter Space</vt:lpstr>
      <vt:lpstr>(Algebraic) Signal Model</vt:lpstr>
      <vt:lpstr>Algebras Occurring in SP: Shift-Invariance</vt:lpstr>
      <vt:lpstr>Example: Finite Time Model and DFT</vt:lpstr>
      <vt:lpstr>Summary so far</vt:lpstr>
      <vt:lpstr>Organization</vt:lpstr>
      <vt:lpstr>Time</vt:lpstr>
      <vt:lpstr>Time and Space (cont’d)</vt:lpstr>
      <vt:lpstr>Left Signal Extension</vt:lpstr>
      <vt:lpstr>Visualization</vt:lpstr>
      <vt:lpstr>Organization</vt:lpstr>
      <vt:lpstr>Derivation: Finite Time Model</vt:lpstr>
      <vt:lpstr>Derivation: Finite Space Model</vt:lpstr>
      <vt:lpstr>16 Finite Space Models</vt:lpstr>
      <vt:lpstr>1D Trigonometric Transforms</vt:lpstr>
      <vt:lpstr>More Exotic 1-D Model</vt:lpstr>
      <vt:lpstr>Top-Down: 1-D Time (Directed) Models</vt:lpstr>
      <vt:lpstr>Top-Down: 1-D Space (Undirected) Models</vt:lpstr>
      <vt:lpstr>Finite Signal Models in Two Dimensions</vt:lpstr>
      <vt:lpstr>PowerPoint Presentation</vt:lpstr>
      <vt:lpstr>Organization</vt:lpstr>
      <vt:lpstr>Fast Algorithms: Two Schools</vt:lpstr>
      <vt:lpstr>PowerPoint Presentation</vt:lpstr>
      <vt:lpstr>Cooley-Tukey FFT Type Algorithms</vt:lpstr>
      <vt:lpstr>Application to DCTs/DSTs</vt:lpstr>
      <vt:lpstr>PowerPoint Presentation</vt:lpstr>
      <vt:lpstr>Algebraic Theory of Transform Algorithms</vt:lpstr>
      <vt:lpstr>Organization</vt:lpstr>
      <vt:lpstr>PowerPoint Presentation</vt:lpstr>
      <vt:lpstr>Related Work on Algebraic Methods in SP</vt:lpstr>
      <vt:lpstr>Algebraic Signal Processing Theory: Conclusions</vt:lpstr>
      <vt:lpstr>Chebyshev Polynomials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 Presentation Template</dc:title>
  <dc:creator>Markus Pueschel</dc:creator>
  <cp:lastModifiedBy>Püschel  Markus</cp:lastModifiedBy>
  <cp:revision>668</cp:revision>
  <cp:lastPrinted>1999-09-20T15:19:18Z</cp:lastPrinted>
  <dcterms:created xsi:type="dcterms:W3CDTF">2005-10-22T23:00:21Z</dcterms:created>
  <dcterms:modified xsi:type="dcterms:W3CDTF">2016-01-19T12:34:58Z</dcterms:modified>
</cp:coreProperties>
</file>