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2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7"/>
  </p:notesMasterIdLst>
  <p:handoutMasterIdLst>
    <p:handoutMasterId r:id="rId88"/>
  </p:handoutMasterIdLst>
  <p:sldIdLst>
    <p:sldId id="3164" r:id="rId2"/>
    <p:sldId id="1074" r:id="rId3"/>
    <p:sldId id="1120" r:id="rId4"/>
    <p:sldId id="2004" r:id="rId5"/>
    <p:sldId id="1876" r:id="rId6"/>
    <p:sldId id="2676" r:id="rId7"/>
    <p:sldId id="2789" r:id="rId8"/>
    <p:sldId id="2847" r:id="rId9"/>
    <p:sldId id="2485" r:id="rId10"/>
    <p:sldId id="2486" r:id="rId11"/>
    <p:sldId id="2712" r:id="rId12"/>
    <p:sldId id="3156" r:id="rId13"/>
    <p:sldId id="3180" r:id="rId14"/>
    <p:sldId id="3198" r:id="rId15"/>
    <p:sldId id="3208" r:id="rId16"/>
    <p:sldId id="3210" r:id="rId17"/>
    <p:sldId id="3217" r:id="rId18"/>
    <p:sldId id="2489" r:id="rId19"/>
    <p:sldId id="1848" r:id="rId20"/>
    <p:sldId id="2515" r:id="rId21"/>
    <p:sldId id="2563" r:id="rId22"/>
    <p:sldId id="2566" r:id="rId23"/>
    <p:sldId id="2294" r:id="rId24"/>
    <p:sldId id="2608" r:id="rId25"/>
    <p:sldId id="2618" r:id="rId26"/>
    <p:sldId id="2623" r:id="rId27"/>
    <p:sldId id="2653" r:id="rId28"/>
    <p:sldId id="2644" r:id="rId29"/>
    <p:sldId id="2896" r:id="rId30"/>
    <p:sldId id="1774" r:id="rId31"/>
    <p:sldId id="1316" r:id="rId32"/>
    <p:sldId id="2645" r:id="rId33"/>
    <p:sldId id="2120" r:id="rId34"/>
    <p:sldId id="2674" r:id="rId35"/>
    <p:sldId id="3133" r:id="rId36"/>
    <p:sldId id="2891" r:id="rId37"/>
    <p:sldId id="2650" r:id="rId38"/>
    <p:sldId id="2652" r:id="rId39"/>
    <p:sldId id="2893" r:id="rId40"/>
    <p:sldId id="2669" r:id="rId41"/>
    <p:sldId id="2672" r:id="rId42"/>
    <p:sldId id="2170" r:id="rId43"/>
    <p:sldId id="3551" r:id="rId44"/>
    <p:sldId id="2367" r:id="rId45"/>
    <p:sldId id="2188" r:id="rId46"/>
    <p:sldId id="2206" r:id="rId47"/>
    <p:sldId id="3105" r:id="rId48"/>
    <p:sldId id="2380" r:id="rId49"/>
    <p:sldId id="2216" r:id="rId50"/>
    <p:sldId id="2905" r:id="rId51"/>
    <p:sldId id="3135" r:id="rId52"/>
    <p:sldId id="3130" r:id="rId53"/>
    <p:sldId id="2933" r:id="rId54"/>
    <p:sldId id="3005" r:id="rId55"/>
    <p:sldId id="3144" r:id="rId56"/>
    <p:sldId id="3008" r:id="rId57"/>
    <p:sldId id="3030" r:id="rId58"/>
    <p:sldId id="3015" r:id="rId59"/>
    <p:sldId id="3058" r:id="rId60"/>
    <p:sldId id="3102" r:id="rId61"/>
    <p:sldId id="1664" r:id="rId62"/>
    <p:sldId id="1906" r:id="rId63"/>
    <p:sldId id="3552" r:id="rId64"/>
    <p:sldId id="2483" r:id="rId65"/>
    <p:sldId id="3214" r:id="rId66"/>
    <p:sldId id="3292" r:id="rId67"/>
    <p:sldId id="3332" r:id="rId68"/>
    <p:sldId id="3347" r:id="rId69"/>
    <p:sldId id="3466" r:id="rId70"/>
    <p:sldId id="3483" r:id="rId71"/>
    <p:sldId id="3504" r:id="rId72"/>
    <p:sldId id="3527" r:id="rId73"/>
    <p:sldId id="3545" r:id="rId74"/>
    <p:sldId id="2271" r:id="rId75"/>
    <p:sldId id="3250" r:id="rId76"/>
    <p:sldId id="3236" r:id="rId77"/>
    <p:sldId id="3240" r:id="rId78"/>
    <p:sldId id="3241" r:id="rId79"/>
    <p:sldId id="2282" r:id="rId80"/>
    <p:sldId id="1996" r:id="rId81"/>
    <p:sldId id="2056" r:id="rId82"/>
    <p:sldId id="2036" r:id="rId83"/>
    <p:sldId id="3233" r:id="rId84"/>
    <p:sldId id="2063" r:id="rId85"/>
    <p:sldId id="3242" r:id="rId8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65F6A"/>
    <a:srgbClr val="8B9BB5"/>
    <a:srgbClr val="EDEFF3"/>
    <a:srgbClr val="FE7676"/>
    <a:srgbClr val="FFE1E1"/>
    <a:srgbClr val="404040"/>
    <a:srgbClr val="383838"/>
    <a:srgbClr val="6F6F6F"/>
    <a:srgbClr val="A2693F"/>
    <a:srgbClr val="14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5" autoAdjust="0"/>
    <p:restoredTop sz="69654" autoAdjust="0"/>
  </p:normalViewPr>
  <p:slideViewPr>
    <p:cSldViewPr showGuides="1">
      <p:cViewPr varScale="1">
        <p:scale>
          <a:sx n="45" d="100"/>
          <a:sy n="45" d="100"/>
        </p:scale>
        <p:origin x="-2752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8174"/>
    </p:cViewPr>
  </p:sorterViewPr>
  <p:notesViewPr>
    <p:cSldViewPr>
      <p:cViewPr varScale="1">
        <p:scale>
          <a:sx n="124" d="100"/>
          <a:sy n="124" d="100"/>
        </p:scale>
        <p:origin x="90" y="2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27000" cap="rnd">
              <a:solidFill>
                <a:srgbClr val="565F6A"/>
              </a:solidFill>
              <a:round/>
              <a:tailEnd type="none" w="lg" len="med"/>
            </a:ln>
            <a:effectLst/>
          </c:spPr>
          <c:marker>
            <c:symbol val="none"/>
          </c:marker>
          <c:dPt>
            <c:idx val="45"/>
            <c:bubble3D val="0"/>
          </c:dPt>
          <c:xVal>
            <c:numRef>
              <c:f>Sheet1!$A$2:$A$47</c:f>
              <c:numCache>
                <c:formatCode>General</c:formatCode>
                <c:ptCount val="46"/>
                <c:pt idx="0">
                  <c:v>1.0</c:v>
                </c:pt>
                <c:pt idx="1">
                  <c:v>1.2</c:v>
                </c:pt>
                <c:pt idx="2">
                  <c:v>1.4</c:v>
                </c:pt>
                <c:pt idx="3">
                  <c:v>1.6</c:v>
                </c:pt>
                <c:pt idx="4">
                  <c:v>1.8</c:v>
                </c:pt>
                <c:pt idx="5">
                  <c:v>2.0</c:v>
                </c:pt>
                <c:pt idx="6">
                  <c:v>2.2</c:v>
                </c:pt>
                <c:pt idx="7">
                  <c:v>2.4</c:v>
                </c:pt>
                <c:pt idx="8">
                  <c:v>2.6</c:v>
                </c:pt>
                <c:pt idx="9">
                  <c:v>2.8</c:v>
                </c:pt>
                <c:pt idx="10">
                  <c:v>3.0</c:v>
                </c:pt>
                <c:pt idx="11">
                  <c:v>3.2</c:v>
                </c:pt>
                <c:pt idx="12">
                  <c:v>3.4</c:v>
                </c:pt>
                <c:pt idx="13">
                  <c:v>3.6</c:v>
                </c:pt>
                <c:pt idx="14">
                  <c:v>3.8</c:v>
                </c:pt>
                <c:pt idx="15">
                  <c:v>4.0</c:v>
                </c:pt>
                <c:pt idx="16">
                  <c:v>4.2</c:v>
                </c:pt>
                <c:pt idx="17">
                  <c:v>4.4</c:v>
                </c:pt>
                <c:pt idx="18">
                  <c:v>4.6</c:v>
                </c:pt>
                <c:pt idx="19">
                  <c:v>4.8</c:v>
                </c:pt>
                <c:pt idx="20">
                  <c:v>5.0</c:v>
                </c:pt>
                <c:pt idx="21">
                  <c:v>5.2</c:v>
                </c:pt>
                <c:pt idx="22">
                  <c:v>5.4</c:v>
                </c:pt>
                <c:pt idx="23">
                  <c:v>5.6</c:v>
                </c:pt>
                <c:pt idx="24">
                  <c:v>5.8</c:v>
                </c:pt>
                <c:pt idx="25">
                  <c:v>6.0</c:v>
                </c:pt>
                <c:pt idx="26">
                  <c:v>6.2</c:v>
                </c:pt>
                <c:pt idx="27">
                  <c:v>6.4</c:v>
                </c:pt>
                <c:pt idx="28">
                  <c:v>6.6</c:v>
                </c:pt>
                <c:pt idx="29">
                  <c:v>6.8</c:v>
                </c:pt>
                <c:pt idx="30">
                  <c:v>7.0</c:v>
                </c:pt>
                <c:pt idx="31">
                  <c:v>7.2</c:v>
                </c:pt>
                <c:pt idx="32">
                  <c:v>7.4</c:v>
                </c:pt>
                <c:pt idx="33">
                  <c:v>7.6</c:v>
                </c:pt>
                <c:pt idx="34">
                  <c:v>7.8</c:v>
                </c:pt>
                <c:pt idx="35">
                  <c:v>8.0</c:v>
                </c:pt>
                <c:pt idx="36">
                  <c:v>8.200000000000001</c:v>
                </c:pt>
                <c:pt idx="37">
                  <c:v>8.4</c:v>
                </c:pt>
                <c:pt idx="38">
                  <c:v>8.6</c:v>
                </c:pt>
                <c:pt idx="39">
                  <c:v>8.8</c:v>
                </c:pt>
                <c:pt idx="40">
                  <c:v>9.0</c:v>
                </c:pt>
                <c:pt idx="41">
                  <c:v>9.200000000000001</c:v>
                </c:pt>
                <c:pt idx="42">
                  <c:v>9.4</c:v>
                </c:pt>
                <c:pt idx="43">
                  <c:v>9.6</c:v>
                </c:pt>
                <c:pt idx="44">
                  <c:v>9.8</c:v>
                </c:pt>
                <c:pt idx="45">
                  <c:v>10.0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2.0</c:v>
                </c:pt>
                <c:pt idx="1">
                  <c:v>2.29739670999407</c:v>
                </c:pt>
                <c:pt idx="2">
                  <c:v>2.639015821545788</c:v>
                </c:pt>
                <c:pt idx="3">
                  <c:v>3.031433133020796</c:v>
                </c:pt>
                <c:pt idx="4">
                  <c:v>3.482202253184496</c:v>
                </c:pt>
                <c:pt idx="5">
                  <c:v>4.0</c:v>
                </c:pt>
                <c:pt idx="6">
                  <c:v>4.59479341998814</c:v>
                </c:pt>
                <c:pt idx="7">
                  <c:v>5.278031643091577</c:v>
                </c:pt>
                <c:pt idx="8">
                  <c:v>6.06286626604159</c:v>
                </c:pt>
                <c:pt idx="9">
                  <c:v>6.964404506368989</c:v>
                </c:pt>
                <c:pt idx="10">
                  <c:v>8.0</c:v>
                </c:pt>
                <c:pt idx="11">
                  <c:v>9.18958683997628</c:v>
                </c:pt>
                <c:pt idx="12">
                  <c:v>10.55606328618315</c:v>
                </c:pt>
                <c:pt idx="13">
                  <c:v>12.12573253208319</c:v>
                </c:pt>
                <c:pt idx="14">
                  <c:v>13.92880901273798</c:v>
                </c:pt>
                <c:pt idx="15">
                  <c:v>16.0</c:v>
                </c:pt>
                <c:pt idx="16">
                  <c:v>18.37917367995256</c:v>
                </c:pt>
                <c:pt idx="17">
                  <c:v>21.1121265723663</c:v>
                </c:pt>
                <c:pt idx="18">
                  <c:v>24.25146506416636</c:v>
                </c:pt>
                <c:pt idx="19">
                  <c:v>27.85761802547598</c:v>
                </c:pt>
                <c:pt idx="20">
                  <c:v>32.0</c:v>
                </c:pt>
                <c:pt idx="21">
                  <c:v>36.75834735990512</c:v>
                </c:pt>
                <c:pt idx="22">
                  <c:v>42.22425314473261</c:v>
                </c:pt>
                <c:pt idx="23">
                  <c:v>48.50293012833272</c:v>
                </c:pt>
                <c:pt idx="24">
                  <c:v>55.71523605095192</c:v>
                </c:pt>
                <c:pt idx="25">
                  <c:v>64.0</c:v>
                </c:pt>
                <c:pt idx="26">
                  <c:v>73.51669471981024</c:v>
                </c:pt>
                <c:pt idx="27">
                  <c:v>84.4485062894652</c:v>
                </c:pt>
                <c:pt idx="28">
                  <c:v>97.00586025666543</c:v>
                </c:pt>
                <c:pt idx="29">
                  <c:v>111.4304721019038</c:v>
                </c:pt>
                <c:pt idx="30">
                  <c:v>128.0</c:v>
                </c:pt>
                <c:pt idx="31">
                  <c:v>147.0333894396204</c:v>
                </c:pt>
                <c:pt idx="32">
                  <c:v>168.8970125789305</c:v>
                </c:pt>
                <c:pt idx="33">
                  <c:v>194.011720513331</c:v>
                </c:pt>
                <c:pt idx="34">
                  <c:v>222.8609442038077</c:v>
                </c:pt>
                <c:pt idx="35">
                  <c:v>256.0</c:v>
                </c:pt>
                <c:pt idx="36">
                  <c:v>294.0667788792406</c:v>
                </c:pt>
                <c:pt idx="37">
                  <c:v>337.7940251578609</c:v>
                </c:pt>
                <c:pt idx="38">
                  <c:v>388.023441026662</c:v>
                </c:pt>
                <c:pt idx="39">
                  <c:v>445.7218884076154</c:v>
                </c:pt>
                <c:pt idx="40">
                  <c:v>512.0</c:v>
                </c:pt>
                <c:pt idx="41">
                  <c:v>588.1335577584815</c:v>
                </c:pt>
                <c:pt idx="42">
                  <c:v>675.5880503157218</c:v>
                </c:pt>
                <c:pt idx="43">
                  <c:v>776.0468820533238</c:v>
                </c:pt>
                <c:pt idx="44">
                  <c:v>891.4437768152311</c:v>
                </c:pt>
                <c:pt idx="45">
                  <c:v>1024.0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0" cap="rnd">
              <a:solidFill>
                <a:srgbClr val="8B9BB5"/>
              </a:solidFill>
              <a:round/>
              <a:tailEnd type="none" w="lg" len="med"/>
            </a:ln>
            <a:effectLst/>
          </c:spPr>
          <c:marker>
            <c:symbol val="none"/>
          </c:marker>
          <c:dPt>
            <c:idx val="45"/>
            <c:bubble3D val="0"/>
          </c:dPt>
          <c:xVal>
            <c:numRef>
              <c:f>Sheet1!$A$2:$A$47</c:f>
              <c:numCache>
                <c:formatCode>General</c:formatCode>
                <c:ptCount val="46"/>
                <c:pt idx="0">
                  <c:v>1.0</c:v>
                </c:pt>
                <c:pt idx="1">
                  <c:v>1.2</c:v>
                </c:pt>
                <c:pt idx="2">
                  <c:v>1.4</c:v>
                </c:pt>
                <c:pt idx="3">
                  <c:v>1.6</c:v>
                </c:pt>
                <c:pt idx="4">
                  <c:v>1.8</c:v>
                </c:pt>
                <c:pt idx="5">
                  <c:v>2.0</c:v>
                </c:pt>
                <c:pt idx="6">
                  <c:v>2.2</c:v>
                </c:pt>
                <c:pt idx="7">
                  <c:v>2.4</c:v>
                </c:pt>
                <c:pt idx="8">
                  <c:v>2.6</c:v>
                </c:pt>
                <c:pt idx="9">
                  <c:v>2.8</c:v>
                </c:pt>
                <c:pt idx="10">
                  <c:v>3.0</c:v>
                </c:pt>
                <c:pt idx="11">
                  <c:v>3.2</c:v>
                </c:pt>
                <c:pt idx="12">
                  <c:v>3.4</c:v>
                </c:pt>
                <c:pt idx="13">
                  <c:v>3.6</c:v>
                </c:pt>
                <c:pt idx="14">
                  <c:v>3.8</c:v>
                </c:pt>
                <c:pt idx="15">
                  <c:v>4.0</c:v>
                </c:pt>
                <c:pt idx="16">
                  <c:v>4.2</c:v>
                </c:pt>
                <c:pt idx="17">
                  <c:v>4.4</c:v>
                </c:pt>
                <c:pt idx="18">
                  <c:v>4.6</c:v>
                </c:pt>
                <c:pt idx="19">
                  <c:v>4.8</c:v>
                </c:pt>
                <c:pt idx="20">
                  <c:v>5.0</c:v>
                </c:pt>
                <c:pt idx="21">
                  <c:v>5.2</c:v>
                </c:pt>
                <c:pt idx="22">
                  <c:v>5.4</c:v>
                </c:pt>
                <c:pt idx="23">
                  <c:v>5.6</c:v>
                </c:pt>
                <c:pt idx="24">
                  <c:v>5.8</c:v>
                </c:pt>
                <c:pt idx="25">
                  <c:v>6.0</c:v>
                </c:pt>
                <c:pt idx="26">
                  <c:v>6.2</c:v>
                </c:pt>
                <c:pt idx="27">
                  <c:v>6.4</c:v>
                </c:pt>
                <c:pt idx="28">
                  <c:v>6.6</c:v>
                </c:pt>
                <c:pt idx="29">
                  <c:v>6.8</c:v>
                </c:pt>
                <c:pt idx="30">
                  <c:v>7.0</c:v>
                </c:pt>
                <c:pt idx="31">
                  <c:v>7.2</c:v>
                </c:pt>
                <c:pt idx="32">
                  <c:v>7.4</c:v>
                </c:pt>
                <c:pt idx="33">
                  <c:v>7.6</c:v>
                </c:pt>
                <c:pt idx="34">
                  <c:v>7.8</c:v>
                </c:pt>
                <c:pt idx="35">
                  <c:v>8.0</c:v>
                </c:pt>
                <c:pt idx="36">
                  <c:v>8.200000000000001</c:v>
                </c:pt>
                <c:pt idx="37">
                  <c:v>8.4</c:v>
                </c:pt>
                <c:pt idx="38">
                  <c:v>8.6</c:v>
                </c:pt>
                <c:pt idx="39">
                  <c:v>8.8</c:v>
                </c:pt>
                <c:pt idx="40">
                  <c:v>9.0</c:v>
                </c:pt>
                <c:pt idx="41">
                  <c:v>9.200000000000001</c:v>
                </c:pt>
                <c:pt idx="42">
                  <c:v>9.4</c:v>
                </c:pt>
                <c:pt idx="43">
                  <c:v>9.6</c:v>
                </c:pt>
                <c:pt idx="44">
                  <c:v>9.8</c:v>
                </c:pt>
                <c:pt idx="45">
                  <c:v>10.0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6"/>
                <c:pt idx="0">
                  <c:v>1024.0</c:v>
                </c:pt>
                <c:pt idx="1">
                  <c:v>891.4437768152311</c:v>
                </c:pt>
                <c:pt idx="2">
                  <c:v>776.0468820533238</c:v>
                </c:pt>
                <c:pt idx="3">
                  <c:v>675.5880503157218</c:v>
                </c:pt>
                <c:pt idx="4">
                  <c:v>588.1335577584815</c:v>
                </c:pt>
                <c:pt idx="5">
                  <c:v>512.0</c:v>
                </c:pt>
                <c:pt idx="6">
                  <c:v>445.7218884076154</c:v>
                </c:pt>
                <c:pt idx="7">
                  <c:v>388.023441026662</c:v>
                </c:pt>
                <c:pt idx="8">
                  <c:v>337.7940251578609</c:v>
                </c:pt>
                <c:pt idx="9">
                  <c:v>294.0667788792406</c:v>
                </c:pt>
                <c:pt idx="10">
                  <c:v>256.0</c:v>
                </c:pt>
                <c:pt idx="11">
                  <c:v>222.8609442038077</c:v>
                </c:pt>
                <c:pt idx="12">
                  <c:v>194.011720513331</c:v>
                </c:pt>
                <c:pt idx="13">
                  <c:v>168.8970125789305</c:v>
                </c:pt>
                <c:pt idx="14">
                  <c:v>147.0333894396204</c:v>
                </c:pt>
                <c:pt idx="15">
                  <c:v>128.0</c:v>
                </c:pt>
                <c:pt idx="16">
                  <c:v>111.4304721019038</c:v>
                </c:pt>
                <c:pt idx="17">
                  <c:v>97.00586025666543</c:v>
                </c:pt>
                <c:pt idx="18">
                  <c:v>84.4485062894652</c:v>
                </c:pt>
                <c:pt idx="19">
                  <c:v>73.51669471981024</c:v>
                </c:pt>
                <c:pt idx="20">
                  <c:v>64.0</c:v>
                </c:pt>
                <c:pt idx="21">
                  <c:v>55.71523605095192</c:v>
                </c:pt>
                <c:pt idx="22">
                  <c:v>48.50293012833272</c:v>
                </c:pt>
                <c:pt idx="23">
                  <c:v>42.22425314473261</c:v>
                </c:pt>
                <c:pt idx="24">
                  <c:v>36.75834735990512</c:v>
                </c:pt>
                <c:pt idx="25">
                  <c:v>32.0</c:v>
                </c:pt>
                <c:pt idx="26">
                  <c:v>27.85761802547598</c:v>
                </c:pt>
                <c:pt idx="27">
                  <c:v>24.25146506416636</c:v>
                </c:pt>
                <c:pt idx="28">
                  <c:v>21.1121265723663</c:v>
                </c:pt>
                <c:pt idx="29">
                  <c:v>18.37917367995256</c:v>
                </c:pt>
                <c:pt idx="30">
                  <c:v>16.0</c:v>
                </c:pt>
                <c:pt idx="31">
                  <c:v>13.92880901273798</c:v>
                </c:pt>
                <c:pt idx="32">
                  <c:v>12.12573253208319</c:v>
                </c:pt>
                <c:pt idx="33">
                  <c:v>10.55606328618316</c:v>
                </c:pt>
                <c:pt idx="34">
                  <c:v>9.18958683997628</c:v>
                </c:pt>
                <c:pt idx="35">
                  <c:v>8.0</c:v>
                </c:pt>
                <c:pt idx="36">
                  <c:v>6.964404506368995</c:v>
                </c:pt>
                <c:pt idx="37">
                  <c:v>6.062866266041589</c:v>
                </c:pt>
                <c:pt idx="38">
                  <c:v>5.27803164309158</c:v>
                </c:pt>
                <c:pt idx="39">
                  <c:v>4.594793419988138</c:v>
                </c:pt>
                <c:pt idx="40">
                  <c:v>4.0</c:v>
                </c:pt>
                <c:pt idx="41">
                  <c:v>3.482202253184498</c:v>
                </c:pt>
                <c:pt idx="42">
                  <c:v>3.031433133020794</c:v>
                </c:pt>
                <c:pt idx="43">
                  <c:v>2.639015821545789</c:v>
                </c:pt>
                <c:pt idx="44">
                  <c:v>2.29739670999407</c:v>
                </c:pt>
                <c:pt idx="45">
                  <c:v>2.0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8123208"/>
        <c:axId val="-1975877032"/>
      </c:scatterChart>
      <c:valAx>
        <c:axId val="-2018123208"/>
        <c:scaling>
          <c:orientation val="minMax"/>
          <c:max val="10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-1975877032"/>
        <c:crosses val="autoZero"/>
        <c:crossBetween val="midCat"/>
      </c:valAx>
      <c:valAx>
        <c:axId val="-1975877032"/>
        <c:scaling>
          <c:orientation val="minMax"/>
          <c:max val="1050.0"/>
          <c:min val="-150.0"/>
        </c:scaling>
        <c:delete val="1"/>
        <c:axPos val="l"/>
        <c:numFmt formatCode="General" sourceLinked="1"/>
        <c:majorTickMark val="out"/>
        <c:minorTickMark val="none"/>
        <c:tickLblPos val="nextTo"/>
        <c:crossAx val="-2018123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65F6A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1x</c:v>
                </c:pt>
                <c:pt idx="1">
                  <c:v>2x</c:v>
                </c:pt>
                <c:pt idx="2">
                  <c:v>4x</c:v>
                </c:pt>
                <c:pt idx="3">
                  <c:v>8x</c:v>
                </c:pt>
                <c:pt idx="4">
                  <c:v>16x</c:v>
                </c:pt>
                <c:pt idx="5">
                  <c:v>32x</c:v>
                </c:pt>
                <c:pt idx="6">
                  <c:v>64x</c:v>
                </c:pt>
                <c:pt idx="7">
                  <c:v>128x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</c:v>
                </c:pt>
                <c:pt idx="1">
                  <c:v>0.08246255916825</c:v>
                </c:pt>
                <c:pt idx="2">
                  <c:v>0.13688409434578</c:v>
                </c:pt>
                <c:pt idx="3">
                  <c:v>0.1672236607104</c:v>
                </c:pt>
                <c:pt idx="4">
                  <c:v>0.18436797537157</c:v>
                </c:pt>
                <c:pt idx="5">
                  <c:v>0.1931288468854</c:v>
                </c:pt>
                <c:pt idx="6">
                  <c:v>0.19761396905618</c:v>
                </c:pt>
                <c:pt idx="7">
                  <c:v>0.19994389227829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92615592"/>
        <c:axId val="1790820600"/>
      </c:barChart>
      <c:catAx>
        <c:axId val="1792615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4400" b="0" i="0" u="none" strike="noStrike" kern="1200" baseline="0">
                    <a:solidFill>
                      <a:srgbClr val="565F6A"/>
                    </a:solidFill>
                    <a:latin typeface="Tw Cen MT Condensed Extra Bold" panose="020B0803020202020204" pitchFamily="34" charset="0"/>
                    <a:ea typeface="+mn-ea"/>
                    <a:cs typeface="+mn-cs"/>
                  </a:defRPr>
                </a:pPr>
                <a:r>
                  <a:rPr lang="en-US" sz="4400" b="0" baseline="0" dirty="0" smtClean="0">
                    <a:solidFill>
                      <a:srgbClr val="565F6A"/>
                    </a:solidFill>
                    <a:latin typeface="Tw Cen MT Condensed Extra Bold" panose="020B0803020202020204" pitchFamily="34" charset="0"/>
                  </a:rPr>
                  <a:t>SUBARRAY PARALLELISM</a:t>
                </a:r>
                <a:endParaRPr lang="en-US" sz="4400" b="0" dirty="0">
                  <a:solidFill>
                    <a:srgbClr val="565F6A"/>
                  </a:solidFill>
                  <a:latin typeface="Tw Cen MT Condensed Extra Bold" panose="020B0803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rgbClr val="EDEFF3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790820600"/>
        <c:crosses val="autoZero"/>
        <c:auto val="1"/>
        <c:lblAlgn val="ctr"/>
        <c:lblOffset val="100"/>
        <c:noMultiLvlLbl val="0"/>
      </c:catAx>
      <c:valAx>
        <c:axId val="1790820600"/>
        <c:scaling>
          <c:orientation val="minMax"/>
          <c:max val="0.2"/>
          <c:min val="0.0"/>
        </c:scaling>
        <c:delete val="0"/>
        <c:axPos val="l"/>
        <c:majorGridlines>
          <c:spPr>
            <a:ln w="38100" cap="flat" cmpd="sng" algn="ctr">
              <a:solidFill>
                <a:srgbClr val="EDEFF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4400" b="0" i="0" u="none" strike="noStrike" kern="1200" baseline="0">
                    <a:solidFill>
                      <a:srgbClr val="565F6A"/>
                    </a:solidFill>
                    <a:latin typeface="Tw Cen MT Condensed Extra Bold" panose="020B0803020202020204" pitchFamily="34" charset="0"/>
                    <a:ea typeface="+mn-ea"/>
                    <a:cs typeface="+mn-cs"/>
                  </a:defRPr>
                </a:pPr>
                <a:r>
                  <a:rPr lang="en-US" sz="4400" smtClean="0">
                    <a:solidFill>
                      <a:srgbClr val="565F6A"/>
                    </a:solidFill>
                    <a:latin typeface="Tw Cen MT Condensed Extra Bold" panose="020B0803020202020204" pitchFamily="34" charset="0"/>
                  </a:rPr>
                  <a:t>SPEEDUP</a:t>
                </a:r>
                <a:endParaRPr lang="en-US" sz="4400">
                  <a:solidFill>
                    <a:srgbClr val="565F6A"/>
                  </a:solidFill>
                  <a:latin typeface="Tw Cen MT Condensed Extra Bold" panose="020B0803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79261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F5EE8-3FB3-491B-B09D-5EFF3FB1C205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1F4B3B-6B56-45ED-986F-E74A34A7B961}">
      <dgm:prSet phldrT="[Text]" custT="1"/>
      <dgm:spPr>
        <a:ln>
          <a:noFill/>
        </a:ln>
      </dgm:spPr>
      <dgm:t>
        <a:bodyPr lIns="0" rIns="0"/>
        <a:lstStyle/>
        <a:p>
          <a:pPr>
            <a:lnSpc>
              <a:spcPct val="100000"/>
            </a:lnSpc>
          </a:pPr>
          <a:r>
            <a:rPr lang="en-US" sz="3200" smtClean="0">
              <a:latin typeface="Tw Cen MT Condensed Extra Bold" panose="020B0803020202020204" pitchFamily="34" charset="0"/>
            </a:rPr>
            <a:t>IDEA</a:t>
          </a:r>
          <a:endParaRPr lang="en-US" sz="3200">
            <a:latin typeface="Tw Cen MT Condensed Extra Bold" panose="020B0803020202020204" pitchFamily="34" charset="0"/>
          </a:endParaRPr>
        </a:p>
      </dgm:t>
    </dgm:pt>
    <dgm:pt modelId="{46A37424-8606-45D8-B39D-5047488726C9}" type="parTrans" cxnId="{75BA4534-BBC8-4DA4-AB9F-8EF62BE604F2}">
      <dgm:prSet/>
      <dgm:spPr/>
      <dgm:t>
        <a:bodyPr/>
        <a:lstStyle/>
        <a:p>
          <a:endParaRPr lang="en-US"/>
        </a:p>
      </dgm:t>
    </dgm:pt>
    <dgm:pt modelId="{9FDFB9EC-7F76-4FF4-A06C-EF8014328AB1}" type="sibTrans" cxnId="{75BA4534-BBC8-4DA4-AB9F-8EF62BE604F2}">
      <dgm:prSet/>
      <dgm:spPr/>
      <dgm:t>
        <a:bodyPr/>
        <a:lstStyle/>
        <a:p>
          <a:endParaRPr lang="en-US"/>
        </a:p>
      </dgm:t>
    </dgm:pt>
    <dgm:pt modelId="{DA72B633-1622-4861-A7F2-D9D25E216CF8}">
      <dgm:prSet phldrT="[Text]" custT="1"/>
      <dgm:spPr>
        <a:ln>
          <a:noFill/>
        </a:ln>
      </dgm:spPr>
      <dgm:t>
        <a:bodyPr lIns="0" rIns="0"/>
        <a:lstStyle/>
        <a:p>
          <a:pPr>
            <a:lnSpc>
              <a:spcPct val="100000"/>
            </a:lnSpc>
          </a:pPr>
          <a:r>
            <a:rPr lang="en-US" sz="3200" smtClean="0">
              <a:latin typeface="Tw Cen MT Condensed Extra Bold" panose="020B0803020202020204" pitchFamily="34" charset="0"/>
            </a:rPr>
            <a:t>IDEA</a:t>
          </a:r>
          <a:endParaRPr lang="en-US" sz="3200">
            <a:latin typeface="Tw Cen MT Condensed Extra Bold" panose="020B0803020202020204" pitchFamily="34" charset="0"/>
          </a:endParaRPr>
        </a:p>
      </dgm:t>
    </dgm:pt>
    <dgm:pt modelId="{005C9280-5079-44C9-B5C9-FA0D41D49816}" type="parTrans" cxnId="{B3D2DD42-2C3C-4BD3-8F8D-6FA178E1DBBC}">
      <dgm:prSet/>
      <dgm:spPr/>
      <dgm:t>
        <a:bodyPr/>
        <a:lstStyle/>
        <a:p>
          <a:endParaRPr lang="en-US"/>
        </a:p>
      </dgm:t>
    </dgm:pt>
    <dgm:pt modelId="{49DE639E-D19D-4794-87EA-5C436D8A1AFE}" type="sibTrans" cxnId="{B3D2DD42-2C3C-4BD3-8F8D-6FA178E1DBBC}">
      <dgm:prSet/>
      <dgm:spPr/>
      <dgm:t>
        <a:bodyPr/>
        <a:lstStyle/>
        <a:p>
          <a:endParaRPr lang="en-US"/>
        </a:p>
      </dgm:t>
    </dgm:pt>
    <dgm:pt modelId="{9F9A066C-49D8-4348-9B47-90C4ECDB553E}">
      <dgm:prSet phldrT="[Text]"/>
      <dgm:spPr>
        <a:ln>
          <a:noFill/>
        </a:ln>
      </dgm:spPr>
      <dgm:t>
        <a:bodyPr lIns="0" rIns="0"/>
        <a:lstStyle/>
        <a:p>
          <a:pPr>
            <a:lnSpc>
              <a:spcPct val="100000"/>
            </a:lnSpc>
          </a:pPr>
          <a:r>
            <a:rPr lang="en-US" smtClean="0">
              <a:latin typeface="Tw Cen MT Condensed Extra Bold" panose="020B0803020202020204" pitchFamily="34" charset="0"/>
            </a:rPr>
            <a:t>IDEA</a:t>
          </a:r>
          <a:endParaRPr lang="en-US">
            <a:latin typeface="Tw Cen MT Condensed Extra Bold" panose="020B0803020202020204" pitchFamily="34" charset="0"/>
          </a:endParaRPr>
        </a:p>
      </dgm:t>
    </dgm:pt>
    <dgm:pt modelId="{EAFC3F9D-B638-4012-A72B-AB55CFA8C09E}" type="parTrans" cxnId="{8D2EF1F1-5AA3-485B-8F11-C8ADD247C111}">
      <dgm:prSet/>
      <dgm:spPr/>
      <dgm:t>
        <a:bodyPr/>
        <a:lstStyle/>
        <a:p>
          <a:endParaRPr lang="en-US"/>
        </a:p>
      </dgm:t>
    </dgm:pt>
    <dgm:pt modelId="{2F79B491-8DD6-4A48-9AFD-D4024F0665AE}" type="sibTrans" cxnId="{8D2EF1F1-5AA3-485B-8F11-C8ADD247C111}">
      <dgm:prSet/>
      <dgm:spPr/>
      <dgm:t>
        <a:bodyPr/>
        <a:lstStyle/>
        <a:p>
          <a:endParaRPr lang="en-US"/>
        </a:p>
      </dgm:t>
    </dgm:pt>
    <dgm:pt modelId="{59367832-AD40-43DF-B4B3-C79AD0481E38}">
      <dgm:prSet phldrT="[Text]"/>
      <dgm:spPr/>
      <dgm:t>
        <a:bodyPr/>
        <a:lstStyle/>
        <a:p>
          <a:r>
            <a:rPr lang="en-US" smtClean="0"/>
            <a:t> </a:t>
          </a:r>
          <a:endParaRPr lang="en-US"/>
        </a:p>
      </dgm:t>
    </dgm:pt>
    <dgm:pt modelId="{D2F1EB58-E911-4C17-9B57-1FB33430A0A4}" type="sibTrans" cxnId="{098789B5-AD27-4992-BFC0-51F9354850B8}">
      <dgm:prSet/>
      <dgm:spPr/>
      <dgm:t>
        <a:bodyPr/>
        <a:lstStyle/>
        <a:p>
          <a:endParaRPr lang="en-US"/>
        </a:p>
      </dgm:t>
    </dgm:pt>
    <dgm:pt modelId="{FA94E33B-2CC5-465F-856E-71C32AE67E06}" type="parTrans" cxnId="{098789B5-AD27-4992-BFC0-51F9354850B8}">
      <dgm:prSet/>
      <dgm:spPr/>
      <dgm:t>
        <a:bodyPr/>
        <a:lstStyle/>
        <a:p>
          <a:endParaRPr lang="en-US"/>
        </a:p>
      </dgm:t>
    </dgm:pt>
    <dgm:pt modelId="{D82481F1-5D98-4634-9DCB-6DC60FE00469}" type="pres">
      <dgm:prSet presAssocID="{8A7F5EE8-3FB3-491B-B09D-5EFF3FB1C20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0B9080-7D11-429A-B029-BC3D56B0F30B}" type="pres">
      <dgm:prSet presAssocID="{8A7F5EE8-3FB3-491B-B09D-5EFF3FB1C205}" presName="ellipse" presStyleLbl="trBgShp" presStyleIdx="0" presStyleCnt="1"/>
      <dgm:spPr>
        <a:solidFill>
          <a:srgbClr val="8B9BB5">
            <a:alpha val="40000"/>
          </a:srgbClr>
        </a:solidFill>
      </dgm:spPr>
    </dgm:pt>
    <dgm:pt modelId="{91DD1231-FCEA-4951-8768-8B9802A4FDFB}" type="pres">
      <dgm:prSet presAssocID="{8A7F5EE8-3FB3-491B-B09D-5EFF3FB1C205}" presName="arrow1" presStyleLbl="fgShp" presStyleIdx="0" presStyleCnt="1"/>
      <dgm:spPr>
        <a:solidFill>
          <a:srgbClr val="8B9BB5"/>
        </a:solidFill>
        <a:ln>
          <a:noFill/>
        </a:ln>
      </dgm:spPr>
    </dgm:pt>
    <dgm:pt modelId="{B1305CD6-2AB8-47DA-A979-2A088948C171}" type="pres">
      <dgm:prSet presAssocID="{8A7F5EE8-3FB3-491B-B09D-5EFF3FB1C20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55FE8-08B2-4960-954F-1FF8BFF34905}" type="pres">
      <dgm:prSet presAssocID="{DA72B633-1622-4861-A7F2-D9D25E216CF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ADAC6-2189-4738-9950-470C3360EE70}" type="pres">
      <dgm:prSet presAssocID="{9F9A066C-49D8-4348-9B47-90C4ECDB553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44764-F2D2-4F73-98B1-CB5A7366A4A1}" type="pres">
      <dgm:prSet presAssocID="{59367832-AD40-43DF-B4B3-C79AD0481E3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D2BB1-9D9E-4C2F-B688-06EA6C1A3835}" type="pres">
      <dgm:prSet presAssocID="{8A7F5EE8-3FB3-491B-B09D-5EFF3FB1C205}" presName="funnel" presStyleLbl="trAlignAcc1" presStyleIdx="0" presStyleCnt="1"/>
      <dgm:spPr>
        <a:ln w="38100">
          <a:solidFill>
            <a:srgbClr val="8B9BB5"/>
          </a:solidFill>
        </a:ln>
      </dgm:spPr>
      <dgm:t>
        <a:bodyPr/>
        <a:lstStyle/>
        <a:p>
          <a:endParaRPr lang="en-US"/>
        </a:p>
      </dgm:t>
    </dgm:pt>
  </dgm:ptLst>
  <dgm:cxnLst>
    <dgm:cxn modelId="{D67E844A-FE00-47B6-AABB-7DFBA144A5EB}" type="presOf" srcId="{9F9A066C-49D8-4348-9B47-90C4ECDB553E}" destId="{E3055FE8-08B2-4960-954F-1FF8BFF34905}" srcOrd="0" destOrd="0" presId="urn:microsoft.com/office/officeart/2005/8/layout/funnel1"/>
    <dgm:cxn modelId="{C0925E1D-29B2-409E-A611-F3F24ABE5B9A}" type="presOf" srcId="{59367832-AD40-43DF-B4B3-C79AD0481E38}" destId="{B1305CD6-2AB8-47DA-A979-2A088948C171}" srcOrd="0" destOrd="0" presId="urn:microsoft.com/office/officeart/2005/8/layout/funnel1"/>
    <dgm:cxn modelId="{098789B5-AD27-4992-BFC0-51F9354850B8}" srcId="{8A7F5EE8-3FB3-491B-B09D-5EFF3FB1C205}" destId="{59367832-AD40-43DF-B4B3-C79AD0481E38}" srcOrd="3" destOrd="0" parTransId="{FA94E33B-2CC5-465F-856E-71C32AE67E06}" sibTransId="{D2F1EB58-E911-4C17-9B57-1FB33430A0A4}"/>
    <dgm:cxn modelId="{21128E0D-E058-43E6-BFDB-F2FA8ED1F959}" type="presOf" srcId="{8A7F5EE8-3FB3-491B-B09D-5EFF3FB1C205}" destId="{D82481F1-5D98-4634-9DCB-6DC60FE00469}" srcOrd="0" destOrd="0" presId="urn:microsoft.com/office/officeart/2005/8/layout/funnel1"/>
    <dgm:cxn modelId="{B3D2DD42-2C3C-4BD3-8F8D-6FA178E1DBBC}" srcId="{8A7F5EE8-3FB3-491B-B09D-5EFF3FB1C205}" destId="{DA72B633-1622-4861-A7F2-D9D25E216CF8}" srcOrd="1" destOrd="0" parTransId="{005C9280-5079-44C9-B5C9-FA0D41D49816}" sibTransId="{49DE639E-D19D-4794-87EA-5C436D8A1AFE}"/>
    <dgm:cxn modelId="{8D2EF1F1-5AA3-485B-8F11-C8ADD247C111}" srcId="{8A7F5EE8-3FB3-491B-B09D-5EFF3FB1C205}" destId="{9F9A066C-49D8-4348-9B47-90C4ECDB553E}" srcOrd="2" destOrd="0" parTransId="{EAFC3F9D-B638-4012-A72B-AB55CFA8C09E}" sibTransId="{2F79B491-8DD6-4A48-9AFD-D4024F0665AE}"/>
    <dgm:cxn modelId="{C85161C4-049F-4943-A7E9-37F85B417794}" type="presOf" srcId="{4D1F4B3B-6B56-45ED-986F-E74A34A7B961}" destId="{48444764-F2D2-4F73-98B1-CB5A7366A4A1}" srcOrd="0" destOrd="0" presId="urn:microsoft.com/office/officeart/2005/8/layout/funnel1"/>
    <dgm:cxn modelId="{75BA4534-BBC8-4DA4-AB9F-8EF62BE604F2}" srcId="{8A7F5EE8-3FB3-491B-B09D-5EFF3FB1C205}" destId="{4D1F4B3B-6B56-45ED-986F-E74A34A7B961}" srcOrd="0" destOrd="0" parTransId="{46A37424-8606-45D8-B39D-5047488726C9}" sibTransId="{9FDFB9EC-7F76-4FF4-A06C-EF8014328AB1}"/>
    <dgm:cxn modelId="{1647BD95-5700-4A81-8071-DFE98A2156F7}" type="presOf" srcId="{DA72B633-1622-4861-A7F2-D9D25E216CF8}" destId="{F10ADAC6-2189-4738-9950-470C3360EE70}" srcOrd="0" destOrd="0" presId="urn:microsoft.com/office/officeart/2005/8/layout/funnel1"/>
    <dgm:cxn modelId="{27D7A9CA-64A8-4A4A-A1F6-9A0D2226746A}" type="presParOf" srcId="{D82481F1-5D98-4634-9DCB-6DC60FE00469}" destId="{D40B9080-7D11-429A-B029-BC3D56B0F30B}" srcOrd="0" destOrd="0" presId="urn:microsoft.com/office/officeart/2005/8/layout/funnel1"/>
    <dgm:cxn modelId="{DE6406C7-6695-420B-B9CC-7BE3D0CDC7B5}" type="presParOf" srcId="{D82481F1-5D98-4634-9DCB-6DC60FE00469}" destId="{91DD1231-FCEA-4951-8768-8B9802A4FDFB}" srcOrd="1" destOrd="0" presId="urn:microsoft.com/office/officeart/2005/8/layout/funnel1"/>
    <dgm:cxn modelId="{03963E66-75E2-4783-A396-8D151A40AA71}" type="presParOf" srcId="{D82481F1-5D98-4634-9DCB-6DC60FE00469}" destId="{B1305CD6-2AB8-47DA-A979-2A088948C171}" srcOrd="2" destOrd="0" presId="urn:microsoft.com/office/officeart/2005/8/layout/funnel1"/>
    <dgm:cxn modelId="{D534EE36-8AFC-4C2B-970D-BE173BA1756C}" type="presParOf" srcId="{D82481F1-5D98-4634-9DCB-6DC60FE00469}" destId="{E3055FE8-08B2-4960-954F-1FF8BFF34905}" srcOrd="3" destOrd="0" presId="urn:microsoft.com/office/officeart/2005/8/layout/funnel1"/>
    <dgm:cxn modelId="{EE440F18-D1EA-45AD-9838-6E7D8BF54694}" type="presParOf" srcId="{D82481F1-5D98-4634-9DCB-6DC60FE00469}" destId="{F10ADAC6-2189-4738-9950-470C3360EE70}" srcOrd="4" destOrd="0" presId="urn:microsoft.com/office/officeart/2005/8/layout/funnel1"/>
    <dgm:cxn modelId="{9B4F3E82-EC31-4417-83BD-05260D0EE33A}" type="presParOf" srcId="{D82481F1-5D98-4634-9DCB-6DC60FE00469}" destId="{48444764-F2D2-4F73-98B1-CB5A7366A4A1}" srcOrd="5" destOrd="0" presId="urn:microsoft.com/office/officeart/2005/8/layout/funnel1"/>
    <dgm:cxn modelId="{03F04199-C5AE-4AA9-8637-7C782C21C2B8}" type="presParOf" srcId="{D82481F1-5D98-4634-9DCB-6DC60FE00469}" destId="{445D2BB1-9D9E-4C2F-B688-06EA6C1A383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20F2-0222-4F9A-9B4B-23861EA014DD}" type="datetime1">
              <a:rPr lang="en-US" smtClean="0"/>
              <a:t>6/6/15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36F2-AAAA-4996-B2C9-0909AC549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0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69DEF-4668-4BDD-8B02-8E33D3A0F21C}" type="datetime1">
              <a:rPr lang="en-US" smtClean="0"/>
              <a:t>6/6/15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79D3-8C36-4CB5-B03B-F440DA7B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4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41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94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0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8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9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95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40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88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52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8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96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72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68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02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45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76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89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7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7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9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24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69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4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16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942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94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61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13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393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388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71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5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015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099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640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18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912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3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14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04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70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867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427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00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1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664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17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16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7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702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704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60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31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58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652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17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18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97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740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4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9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914399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rgbClr val="565F6A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4864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9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743200"/>
          </a:xfrm>
          <a:solidFill>
            <a:srgbClr val="565F6A"/>
          </a:solidFill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ARCHITECTURAL TECHNIQUES TO ENHANCE DRAM SCALING</a:t>
            </a:r>
            <a:endParaRPr lang="en-US" b="1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28800" y="4191000"/>
            <a:ext cx="5486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Thesis Defense</a:t>
            </a:r>
            <a:b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Yoongu Kim</a:t>
            </a:r>
          </a:p>
        </p:txBody>
      </p:sp>
    </p:spTree>
    <p:extLst>
      <p:ext uri="{BB962C8B-B14F-4D97-AF65-F5344CB8AC3E}">
        <p14:creationId xmlns:p14="http://schemas.microsoft.com/office/powerpoint/2010/main" val="307382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1981200"/>
            <a:ext cx="9144000" cy="2133600"/>
          </a:xfrm>
          <a:prstGeom prst="rect">
            <a:avLst/>
          </a:prstGeom>
          <a:solidFill>
            <a:srgbClr val="FFE1E1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457200"/>
            <a:endParaRPr lang="en-US" sz="540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2. PERFORMANCE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1800" y="2133600"/>
            <a:ext cx="5715000" cy="182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ABNORMALLY SLOW OUTLIER CELLS</a:t>
            </a:r>
            <a:endParaRPr lang="en-US" sz="7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5" name="FAILURE"/>
          <p:cNvSpPr txBox="1"/>
          <p:nvPr/>
        </p:nvSpPr>
        <p:spPr>
          <a:xfrm>
            <a:off x="228600" y="4191000"/>
            <a:ext cx="8686800" cy="2133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BANK CONFLICTS </a:t>
            </a:r>
            <a:r>
              <a:rPr lang="en-US" sz="40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(ISCA 2012)</a:t>
            </a: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40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Our solution may be adopted by industry.</a:t>
            </a:r>
            <a:endParaRPr lang="en-US" sz="4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Explosion 1 49"/>
          <p:cNvSpPr/>
          <p:nvPr/>
        </p:nvSpPr>
        <p:spPr>
          <a:xfrm>
            <a:off x="1876425" y="3219450"/>
            <a:ext cx="609600" cy="609600"/>
          </a:xfrm>
          <a:prstGeom prst="irregularSeal1">
            <a:avLst/>
          </a:prstGeom>
          <a:solidFill>
            <a:srgbClr val="FFC9C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70314" y="2362200"/>
            <a:ext cx="391886" cy="391886"/>
          </a:xfrm>
          <a:prstGeom prst="ellipse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90600" y="2362200"/>
            <a:ext cx="391886" cy="391886"/>
          </a:xfrm>
          <a:prstGeom prst="ellipse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90600" y="3341914"/>
            <a:ext cx="391886" cy="391886"/>
          </a:xfrm>
          <a:prstGeom prst="ellipse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CO-DESIGN: CPU &amp; DRAM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1981200"/>
            <a:ext cx="2743200" cy="42672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565F6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981200"/>
            <a:ext cx="2743200" cy="1219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CPU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200400"/>
            <a:ext cx="2743200" cy="11430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Memory</a:t>
            </a:r>
            <a:b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800600"/>
            <a:ext cx="2743200" cy="11430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DRAM</a:t>
            </a:r>
            <a:b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Controller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0" y="1981200"/>
            <a:ext cx="2743200" cy="42672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565F6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981200"/>
            <a:ext cx="2743200" cy="1219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DRAM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200400"/>
            <a:ext cx="2743200" cy="11430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Arch &amp;</a:t>
            </a:r>
            <a:b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Interface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4800600"/>
            <a:ext cx="2743200" cy="11430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Circuits &amp;</a:t>
            </a:r>
            <a:b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Devices</a:t>
            </a:r>
          </a:p>
        </p:txBody>
      </p:sp>
      <p:cxnSp>
        <p:nvCxnSpPr>
          <p:cNvPr id="15" name="Curved Connector 14"/>
          <p:cNvCxnSpPr>
            <a:stCxn id="10" idx="3"/>
            <a:endCxn id="13" idx="1"/>
          </p:cNvCxnSpPr>
          <p:nvPr/>
        </p:nvCxnSpPr>
        <p:spPr>
          <a:xfrm flipV="1">
            <a:off x="3657600" y="3771900"/>
            <a:ext cx="1828800" cy="1600200"/>
          </a:xfrm>
          <a:prstGeom prst="curvedConnector3">
            <a:avLst/>
          </a:prstGeom>
          <a:ln w="152400">
            <a:solidFill>
              <a:srgbClr val="565F6A"/>
            </a:solidFill>
            <a:headEnd type="triangle" w="lg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 flipH="1">
            <a:off x="4419600" y="2438400"/>
            <a:ext cx="304800" cy="3352800"/>
            <a:chOff x="5257800" y="2286000"/>
            <a:chExt cx="4572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8" name="Straight Connector 27"/>
            <p:cNvCxnSpPr/>
            <p:nvPr/>
          </p:nvCxnSpPr>
          <p:spPr>
            <a:xfrm>
              <a:off x="5257800" y="3200400"/>
              <a:ext cx="457200" cy="457200"/>
            </a:xfrm>
            <a:prstGeom prst="line">
              <a:avLst/>
            </a:prstGeom>
            <a:ln w="152400" cap="rnd">
              <a:solidFill>
                <a:srgbClr val="FF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257800" y="2743200"/>
              <a:ext cx="457200" cy="457200"/>
            </a:xfrm>
            <a:prstGeom prst="line">
              <a:avLst/>
            </a:prstGeom>
            <a:ln w="152400" cap="rnd">
              <a:solidFill>
                <a:srgbClr val="FF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257800" y="3657600"/>
              <a:ext cx="457200" cy="457200"/>
            </a:xfrm>
            <a:prstGeom prst="line">
              <a:avLst/>
            </a:prstGeom>
            <a:ln w="152400" cap="rnd">
              <a:solidFill>
                <a:srgbClr val="FF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257800" y="4114800"/>
              <a:ext cx="457200" cy="457200"/>
            </a:xfrm>
            <a:prstGeom prst="line">
              <a:avLst/>
            </a:prstGeom>
            <a:ln w="152400" cap="rnd">
              <a:solidFill>
                <a:srgbClr val="FF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57800" y="4572000"/>
              <a:ext cx="457200" cy="457200"/>
            </a:xfrm>
            <a:prstGeom prst="line">
              <a:avLst/>
            </a:prstGeom>
            <a:ln w="152400" cap="rnd">
              <a:solidFill>
                <a:srgbClr val="FF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57800" y="5029200"/>
              <a:ext cx="457200" cy="457200"/>
            </a:xfrm>
            <a:prstGeom prst="line">
              <a:avLst/>
            </a:prstGeom>
            <a:ln w="152400" cap="rnd">
              <a:solidFill>
                <a:srgbClr val="FF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257800" y="5486400"/>
              <a:ext cx="457200" cy="457200"/>
            </a:xfrm>
            <a:prstGeom prst="line">
              <a:avLst/>
            </a:prstGeom>
            <a:ln w="152400" cap="rnd">
              <a:solidFill>
                <a:srgbClr val="FF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257800" y="5943600"/>
              <a:ext cx="457200" cy="457200"/>
            </a:xfrm>
            <a:prstGeom prst="line">
              <a:avLst/>
            </a:prstGeom>
            <a:ln w="152400" cap="rnd">
              <a:solidFill>
                <a:srgbClr val="FF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257800" y="2286000"/>
              <a:ext cx="457200" cy="457200"/>
            </a:xfrm>
            <a:prstGeom prst="line">
              <a:avLst/>
            </a:prstGeom>
            <a:ln w="152400" cap="rnd">
              <a:solidFill>
                <a:srgbClr val="FF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976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THESIS STATEMENT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67600" cy="3657600"/>
          </a:xfrm>
        </p:spPr>
        <p:txBody>
          <a:bodyPr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degradation in DRAM reliability &amp; performance can be effectively mitigated by making</a:t>
            </a:r>
            <a:br>
              <a:rPr lang="en-US" sz="4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low-overhead, non-intrusive modifications to the DRAM chips and the DRAM controller.</a:t>
            </a:r>
            <a:endParaRPr lang="en-US" sz="400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8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22" y="2667000"/>
            <a:ext cx="3296356" cy="3657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0" y="4953000"/>
            <a:ext cx="2743200" cy="1295400"/>
          </a:xfrm>
        </p:spPr>
        <p:txBody>
          <a:bodyPr/>
          <a:lstStyle/>
          <a:p>
            <a:r>
              <a:rPr lang="en-US" smtClean="0">
                <a:solidFill>
                  <a:srgbClr val="C3A5AF"/>
                </a:solidFill>
                <a:latin typeface="Tw Cen MT Condensed Extra Bold" panose="020B0803020202020204" pitchFamily="34" charset="0"/>
              </a:rPr>
              <a:t>DRAM</a:t>
            </a:r>
            <a:br>
              <a:rPr lang="en-US" smtClean="0">
                <a:solidFill>
                  <a:srgbClr val="C3A5AF"/>
                </a:solidFill>
                <a:latin typeface="Tw Cen MT Condensed Extra Bold" panose="020B0803020202020204" pitchFamily="34" charset="0"/>
              </a:rPr>
            </a:br>
            <a:r>
              <a:rPr lang="en-US" smtClean="0">
                <a:solidFill>
                  <a:srgbClr val="C3A5AF"/>
                </a:solidFill>
                <a:latin typeface="Tw Cen MT Condensed Extra Bold" panose="020B0803020202020204" pitchFamily="34" charset="0"/>
              </a:rPr>
              <a:t>SCALING</a:t>
            </a:r>
            <a:endParaRPr lang="en-US" dirty="0">
              <a:solidFill>
                <a:srgbClr val="C3A5AF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581400"/>
            <a:ext cx="441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565F6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4C98E3"/>
                </a:solidFill>
                <a:latin typeface="Tw Cen MT Condensed Extra Bold" panose="020B0803020202020204" pitchFamily="34" charset="0"/>
              </a:rPr>
              <a:t>ARCHITECTURAL</a:t>
            </a:r>
            <a:br>
              <a:rPr lang="en-US" smtClean="0">
                <a:solidFill>
                  <a:srgbClr val="4C98E3"/>
                </a:solidFill>
                <a:latin typeface="Tw Cen MT Condensed Extra Bold" panose="020B0803020202020204" pitchFamily="34" charset="0"/>
              </a:rPr>
            </a:br>
            <a:r>
              <a:rPr lang="en-US" smtClean="0">
                <a:solidFill>
                  <a:srgbClr val="4C98E3"/>
                </a:solidFill>
                <a:latin typeface="Tw Cen MT Condensed Extra Bold" panose="020B0803020202020204" pitchFamily="34" charset="0"/>
              </a:rPr>
              <a:t>SUPPORT</a:t>
            </a:r>
            <a:endParaRPr lang="en-US" dirty="0">
              <a:solidFill>
                <a:srgbClr val="4C98E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33800" y="533400"/>
            <a:ext cx="4876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565F6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E7676"/>
                </a:solidFill>
                <a:latin typeface="Tw Cen MT Condensed Extra Bold" panose="020B0803020202020204" pitchFamily="34" charset="0"/>
              </a:rPr>
              <a:t>MAIN MEMORY:</a:t>
            </a:r>
            <a:br>
              <a:rPr lang="en-US" smtClean="0">
                <a:solidFill>
                  <a:srgbClr val="FE7676"/>
                </a:solidFill>
                <a:latin typeface="Tw Cen MT Condensed Extra Bold" panose="020B0803020202020204" pitchFamily="34" charset="0"/>
              </a:rPr>
            </a:br>
            <a:r>
              <a:rPr lang="en-US" sz="4400" smtClean="0">
                <a:solidFill>
                  <a:srgbClr val="FE7676"/>
                </a:solidFill>
                <a:latin typeface="Tw Cen MT Condensed Extra Bold" panose="020B0803020202020204" pitchFamily="34" charset="0"/>
              </a:rPr>
              <a:t>LARGER, FASTER, RELIABLE, EFFICIENT</a:t>
            </a:r>
            <a:endParaRPr lang="en-US" sz="4800" dirty="0">
              <a:solidFill>
                <a:srgbClr val="FE7676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0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THREE CONTRIBUTIONS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495800"/>
          </a:xfrm>
        </p:spPr>
        <p:txBody>
          <a:bodyPr/>
          <a:lstStyle/>
          <a:p>
            <a:pPr marL="566738" indent="-566738">
              <a:buFont typeface="+mj-lt"/>
              <a:buAutoNum type="arabicPeriod"/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show that DRAM scaling is negatively affecting </a:t>
            </a:r>
            <a:r>
              <a:rPr lang="en-US" sz="4400" u="sng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reliability</a:t>
            </a: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US" sz="2000" smtClean="0">
              <a:solidFill>
                <a:srgbClr val="565F6A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expose a new type of</a:t>
            </a:r>
            <a:b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DRAM failure, and propose a </a:t>
            </a:r>
            <a:b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cost-effective way to address it.</a:t>
            </a:r>
          </a:p>
          <a:p>
            <a:pPr marL="0" indent="0">
              <a:buNone/>
            </a:pPr>
            <a:endParaRPr lang="en-US" smtClean="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5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THREE CONTRIBUTIONS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495800"/>
          </a:xfrm>
        </p:spPr>
        <p:txBody>
          <a:bodyPr/>
          <a:lstStyle/>
          <a:p>
            <a:pPr marL="566738" indent="-566738">
              <a:buFont typeface="+mj-lt"/>
              <a:buAutoNum type="arabicPeriod" startAt="2"/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propose a </a:t>
            </a:r>
            <a:r>
              <a:rPr lang="en-US" sz="4400" u="sng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high-performance</a:t>
            </a: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architecture for DRAM that mitigates its growing latency.</a:t>
            </a:r>
          </a:p>
          <a:p>
            <a:pPr marL="0" indent="0">
              <a:buNone/>
            </a:pPr>
            <a:endParaRPr lang="en-US" sz="2000" smtClean="0">
              <a:solidFill>
                <a:srgbClr val="565F6A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identify bottlenecks in DRAM’s internal design and alleviate them in a cost-effective manner.</a:t>
            </a:r>
            <a:endParaRPr lang="en-US" smtClean="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2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THREE CONTRIBUTIONS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495800"/>
          </a:xfrm>
        </p:spPr>
        <p:txBody>
          <a:bodyPr/>
          <a:lstStyle/>
          <a:p>
            <a:pPr marL="566738" indent="-566738">
              <a:buFont typeface="+mj-lt"/>
              <a:buAutoNum type="arabicPeriod" startAt="3"/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develop a new </a:t>
            </a:r>
            <a:r>
              <a:rPr lang="en-US" sz="4400" u="sng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simulator</a:t>
            </a: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 facilitating rapid design space exploration of DRAM. </a:t>
            </a:r>
          </a:p>
          <a:p>
            <a:pPr marL="0" indent="0">
              <a:buNone/>
            </a:pPr>
            <a:endParaRPr lang="en-US" sz="2000" smtClean="0">
              <a:solidFill>
                <a:srgbClr val="565F6A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simulator is the fastest,</a:t>
            </a:r>
            <a:b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while also being easy to modify</a:t>
            </a:r>
            <a:b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due to its modular design.</a:t>
            </a:r>
            <a:endParaRPr lang="en-US" smtClean="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OUTLINE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1905000"/>
            <a:ext cx="7010400" cy="7620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4950"/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1. RELIABILTY: ROW HAMMER</a:t>
            </a:r>
            <a:endParaRPr lang="en-US" sz="320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3048000"/>
            <a:ext cx="7010400" cy="7620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4950"/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2. PERF: BANK CONFLICT</a:t>
            </a:r>
            <a:endParaRPr lang="en-US" sz="320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4191000"/>
            <a:ext cx="7010400" cy="7620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4950"/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3. SIMULATOR: RAMULATOR</a:t>
            </a:r>
            <a:endParaRPr lang="en-US" sz="320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334000"/>
            <a:ext cx="7010400" cy="7620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4950"/>
            <a:r>
              <a:rPr lang="en-US" sz="440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4</a:t>
            </a: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. CONCLUSION</a:t>
            </a:r>
            <a:endParaRPr lang="en-US" sz="320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2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62000" y="3886200"/>
            <a:ext cx="7620000" cy="1828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8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1. ROW HAMMER</a:t>
            </a:r>
            <a:endParaRPr lang="en-US" sz="6000" b="1" dirty="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43200" y="990600"/>
            <a:ext cx="4343400" cy="1143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90000"/>
              </a:lnSpc>
            </a:pPr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FLIPPING BITS IN MEMORY</a:t>
            </a:r>
            <a:b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WITHOUT ACCESSING THEM</a:t>
            </a:r>
            <a:b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2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ISCA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990600"/>
            <a:ext cx="88106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0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_Wordline"/>
          <p:cNvCxnSpPr/>
          <p:nvPr/>
        </p:nvCxnSpPr>
        <p:spPr>
          <a:xfrm>
            <a:off x="914400" y="41148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_Wordline"/>
          <p:cNvCxnSpPr/>
          <p:nvPr/>
        </p:nvCxnSpPr>
        <p:spPr>
          <a:xfrm>
            <a:off x="914400" y="35052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_Wordline"/>
          <p:cNvCxnSpPr/>
          <p:nvPr/>
        </p:nvCxnSpPr>
        <p:spPr>
          <a:xfrm>
            <a:off x="914400" y="22860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_Wordline"/>
          <p:cNvCxnSpPr/>
          <p:nvPr/>
        </p:nvCxnSpPr>
        <p:spPr>
          <a:xfrm>
            <a:off x="914400" y="16764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" name="Cells"/>
          <p:cNvGrpSpPr/>
          <p:nvPr/>
        </p:nvGrpSpPr>
        <p:grpSpPr>
          <a:xfrm>
            <a:off x="1371600" y="1524000"/>
            <a:ext cx="2743200" cy="2743200"/>
            <a:chOff x="1828800" y="1905000"/>
            <a:chExt cx="2743200" cy="2743200"/>
          </a:xfrm>
        </p:grpSpPr>
        <p:sp>
          <p:nvSpPr>
            <p:cNvPr id="13" name="Oval 12"/>
            <p:cNvSpPr/>
            <p:nvPr/>
          </p:nvSpPr>
          <p:spPr>
            <a:xfrm>
              <a:off x="18288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6576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8288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6576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2672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8288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384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6576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672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288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4384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0480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672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8288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384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76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672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4196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DRAM CHIP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52" name="TextWordline"/>
          <p:cNvSpPr txBox="1"/>
          <p:nvPr/>
        </p:nvSpPr>
        <p:spPr>
          <a:xfrm>
            <a:off x="4800600" y="1371600"/>
            <a:ext cx="2971800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5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WORDLINE</a:t>
            </a:r>
            <a:endParaRPr lang="en-US" sz="54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40" name="Wordline"/>
          <p:cNvCxnSpPr/>
          <p:nvPr/>
        </p:nvCxnSpPr>
        <p:spPr>
          <a:xfrm flipH="1">
            <a:off x="914400" y="2895600"/>
            <a:ext cx="3657600" cy="1087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w"/>
          <p:cNvSpPr/>
          <p:nvPr/>
        </p:nvSpPr>
        <p:spPr>
          <a:xfrm>
            <a:off x="1219200" y="2590800"/>
            <a:ext cx="3048000" cy="609600"/>
          </a:xfrm>
          <a:prstGeom prst="rect">
            <a:avLst/>
          </a:prstGeom>
          <a:solidFill>
            <a:srgbClr val="EDEFF3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 ROW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3" name="Low Volt"/>
          <p:cNvSpPr txBox="1"/>
          <p:nvPr/>
        </p:nvSpPr>
        <p:spPr>
          <a:xfrm>
            <a:off x="4800600" y="25908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LOW VOLTAGE</a:t>
            </a:r>
            <a:endParaRPr lang="en-US" sz="5400" baseline="-200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4" name="High Volt"/>
          <p:cNvSpPr txBox="1"/>
          <p:nvPr/>
        </p:nvSpPr>
        <p:spPr>
          <a:xfrm>
            <a:off x="4800600" y="25908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HIGH VOLTAGE</a:t>
            </a:r>
            <a:endParaRPr lang="en-US" sz="5400" baseline="-250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6" name="Error"/>
          <p:cNvSpPr/>
          <p:nvPr/>
        </p:nvSpPr>
        <p:spPr>
          <a:xfrm>
            <a:off x="2438400" y="32004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rror"/>
          <p:cNvSpPr/>
          <p:nvPr/>
        </p:nvSpPr>
        <p:spPr>
          <a:xfrm>
            <a:off x="24384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rror"/>
          <p:cNvSpPr/>
          <p:nvPr/>
        </p:nvSpPr>
        <p:spPr>
          <a:xfrm>
            <a:off x="3048000" y="32004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rror"/>
          <p:cNvSpPr/>
          <p:nvPr/>
        </p:nvSpPr>
        <p:spPr>
          <a:xfrm>
            <a:off x="36576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rror"/>
          <p:cNvSpPr/>
          <p:nvPr/>
        </p:nvSpPr>
        <p:spPr>
          <a:xfrm>
            <a:off x="12192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Victim"/>
          <p:cNvSpPr/>
          <p:nvPr/>
        </p:nvSpPr>
        <p:spPr>
          <a:xfrm>
            <a:off x="1219200" y="3200400"/>
            <a:ext cx="3048000" cy="6096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48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VICTIM</a:t>
            </a:r>
            <a:endParaRPr lang="en-US" sz="480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0" name="Victim"/>
          <p:cNvSpPr/>
          <p:nvPr/>
        </p:nvSpPr>
        <p:spPr>
          <a:xfrm>
            <a:off x="1219200" y="1982653"/>
            <a:ext cx="3048000" cy="6096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48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VICTIM</a:t>
            </a:r>
            <a:endParaRPr lang="en-US" sz="480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1" name="Aggressor"/>
          <p:cNvSpPr/>
          <p:nvPr/>
        </p:nvSpPr>
        <p:spPr>
          <a:xfrm>
            <a:off x="1219200" y="2590256"/>
            <a:ext cx="3048000" cy="6096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48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AGGRESSOR</a:t>
            </a:r>
            <a:endParaRPr lang="en-US" sz="480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3" name="FAILURE"/>
          <p:cNvSpPr txBox="1"/>
          <p:nvPr/>
        </p:nvSpPr>
        <p:spPr>
          <a:xfrm>
            <a:off x="457200" y="5105400"/>
            <a:ext cx="8229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READ DATA FROM HERE, </a:t>
            </a:r>
            <a:b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GET ERRORS OVER THERE </a:t>
            </a:r>
            <a:endParaRPr lang="en-US" sz="5400" dirty="0" smtClean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3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4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4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9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11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1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43" grpId="8"/>
      <p:bldP spid="43" grpId="9"/>
      <p:bldP spid="43" grpId="10"/>
      <p:bldP spid="43" grpId="11"/>
      <p:bldP spid="44" grpId="0"/>
      <p:bldP spid="44" grpId="1"/>
      <p:bldP spid="44" grpId="2"/>
      <p:bldP spid="44" grpId="3"/>
      <p:bldP spid="44" grpId="4"/>
      <p:bldP spid="44" grpId="5"/>
      <p:bldP spid="44" grpId="6"/>
      <p:bldP spid="44" grpId="7"/>
      <p:bldP spid="44" grpId="8"/>
      <p:bldP spid="44" grpId="9"/>
      <p:bldP spid="44" grpId="10"/>
      <p:bldP spid="44" grpId="11"/>
      <p:bldP spid="44" grpId="12"/>
      <p:bldP spid="56" grpId="0" animBg="1"/>
      <p:bldP spid="57" grpId="0" animBg="1"/>
      <p:bldP spid="58" grpId="0" animBg="1"/>
      <p:bldP spid="59" grpId="0" animBg="1"/>
      <p:bldP spid="60" grpId="0" animBg="1"/>
      <p:bldP spid="45" grpId="0" animBg="1"/>
      <p:bldP spid="50" grpId="0" animBg="1"/>
      <p:bldP spid="51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ll"/>
          <p:cNvSpPr/>
          <p:nvPr/>
        </p:nvSpPr>
        <p:spPr>
          <a:xfrm>
            <a:off x="914400" y="2667000"/>
            <a:ext cx="1524000" cy="1524000"/>
          </a:xfrm>
          <a:prstGeom prst="ellipse">
            <a:avLst/>
          </a:prstGeom>
          <a:solidFill>
            <a:srgbClr val="EDEFF3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1524000" cy="15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1524000" cy="152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95800"/>
            <a:ext cx="1524000" cy="1524000"/>
          </a:xfrm>
          <a:prstGeom prst="rect">
            <a:avLst/>
          </a:prstGeom>
        </p:spPr>
      </p:pic>
      <p:cxnSp>
        <p:nvCxnSpPr>
          <p:cNvPr id="25" name="Straight Connector 24"/>
          <p:cNvCxnSpPr>
            <a:stCxn id="21" idx="2"/>
            <a:endCxn id="22" idx="0"/>
          </p:cNvCxnSpPr>
          <p:nvPr/>
        </p:nvCxnSpPr>
        <p:spPr>
          <a:xfrm>
            <a:off x="1676400" y="2362200"/>
            <a:ext cx="0" cy="304800"/>
          </a:xfrm>
          <a:prstGeom prst="line">
            <a:avLst/>
          </a:prstGeom>
          <a:ln w="101600" cap="rnd">
            <a:solidFill>
              <a:srgbClr val="CED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2"/>
            <a:endCxn id="23" idx="0"/>
          </p:cNvCxnSpPr>
          <p:nvPr/>
        </p:nvCxnSpPr>
        <p:spPr>
          <a:xfrm>
            <a:off x="1676400" y="4191000"/>
            <a:ext cx="0" cy="304800"/>
          </a:xfrm>
          <a:prstGeom prst="line">
            <a:avLst/>
          </a:prstGeom>
          <a:ln w="101600" cap="rnd">
            <a:solidFill>
              <a:srgbClr val="CED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1066800"/>
            <a:ext cx="3733800" cy="1066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CPU+CACHE</a:t>
            </a:r>
            <a:endParaRPr lang="en-US" sz="60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1800" y="2895600"/>
            <a:ext cx="5486400" cy="1066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72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MAIN MEMORY</a:t>
            </a:r>
            <a:endParaRPr lang="en-US" sz="7200" b="1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4724400"/>
            <a:ext cx="3200400" cy="1066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STORAGE</a:t>
            </a:r>
            <a:endParaRPr lang="en-US" sz="60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4400" y="838200"/>
            <a:ext cx="1524000" cy="1524000"/>
          </a:xfrm>
          <a:prstGeom prst="ellipse">
            <a:avLst/>
          </a:prstGeom>
          <a:noFill/>
          <a:ln w="101600">
            <a:solidFill>
              <a:srgbClr val="CED5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4400" y="4495800"/>
            <a:ext cx="1524000" cy="1524000"/>
          </a:xfrm>
          <a:prstGeom prst="ellipse">
            <a:avLst/>
          </a:prstGeom>
          <a:noFill/>
          <a:ln w="101600">
            <a:solidFill>
              <a:srgbClr val="CED5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Fill"/>
          <p:cNvSpPr/>
          <p:nvPr/>
        </p:nvSpPr>
        <p:spPr>
          <a:xfrm>
            <a:off x="914400" y="2667000"/>
            <a:ext cx="1524000" cy="1524000"/>
          </a:xfrm>
          <a:prstGeom prst="ellipse">
            <a:avLst/>
          </a:prstGeom>
          <a:noFill/>
          <a:ln w="101600">
            <a:solidFill>
              <a:srgbClr val="CED5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685801"/>
            <a:ext cx="8382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565F6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Tw Cen MT Condensed Extra Bold" panose="020B0803020202020204" pitchFamily="34" charset="0"/>
              </a:rPr>
              <a:t>GOOGLE’S EXPLOIT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41528"/>
          <a:stretch/>
        </p:blipFill>
        <p:spPr>
          <a:xfrm>
            <a:off x="685800" y="2032206"/>
            <a:ext cx="4114800" cy="3377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33400" y="5867400"/>
            <a:ext cx="5105400" cy="4572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r>
              <a:rPr lang="en-US" sz="2000" dirty="0">
                <a:solidFill>
                  <a:srgbClr val="565F6A"/>
                </a:solidFill>
                <a:latin typeface="Lucida Sans" panose="020B0602030504020204" pitchFamily="34" charset="0"/>
              </a:rPr>
              <a:t>http</a:t>
            </a:r>
            <a:r>
              <a:rPr lang="en-US" sz="2000">
                <a:solidFill>
                  <a:srgbClr val="565F6A"/>
                </a:solidFill>
                <a:latin typeface="Lucida Sans" panose="020B0602030504020204" pitchFamily="34" charset="0"/>
              </a:rPr>
              <a:t>://</a:t>
            </a:r>
            <a:r>
              <a:rPr lang="en-US" sz="2000" smtClean="0">
                <a:solidFill>
                  <a:srgbClr val="565F6A"/>
                </a:solidFill>
                <a:latin typeface="Lucida Sans" panose="020B0602030504020204" pitchFamily="34" charset="0"/>
              </a:rPr>
              <a:t>googleprojectzero.blogspot.com</a:t>
            </a:r>
            <a:endParaRPr lang="en-US" sz="2000" dirty="0">
              <a:latin typeface="Lucida Sans" panose="020B0602030504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05400" y="1905000"/>
            <a:ext cx="3657600" cy="3581400"/>
          </a:xfrm>
        </p:spPr>
        <p:txBody>
          <a:bodyPr lIns="0" rIns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“We learned about </a:t>
            </a:r>
            <a:r>
              <a:rPr lang="en-US" sz="3200" b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rowhammer from Yoongu Kim </a:t>
            </a:r>
            <a:r>
              <a:rPr lang="en-US" sz="3200" b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en-US" sz="3200" b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.”</a:t>
            </a:r>
            <a:endParaRPr lang="en-US" sz="3200" b="1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8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00200" y="914400"/>
            <a:ext cx="5943600" cy="91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GOOGLE’S EXPLOIT</a:t>
            </a:r>
            <a:endParaRPr lang="en-US" sz="44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3" name="Curved Connector 2"/>
          <p:cNvCxnSpPr/>
          <p:nvPr/>
        </p:nvCxnSpPr>
        <p:spPr>
          <a:xfrm rot="5400000">
            <a:off x="2838450" y="3028950"/>
            <a:ext cx="914400" cy="2171700"/>
          </a:xfrm>
          <a:prstGeom prst="curvedConnector3">
            <a:avLst/>
          </a:prstGeom>
          <a:ln w="127000" cap="flat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6200000" flipH="1">
            <a:off x="5391150" y="3028950"/>
            <a:ext cx="914400" cy="2171700"/>
          </a:xfrm>
          <a:prstGeom prst="curvedConnector3">
            <a:avLst>
              <a:gd name="adj1" fmla="val 50000"/>
            </a:avLst>
          </a:prstGeom>
          <a:ln w="127000" cap="flat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8" idx="0"/>
          </p:cNvCxnSpPr>
          <p:nvPr/>
        </p:nvCxnSpPr>
        <p:spPr>
          <a:xfrm>
            <a:off x="4572000" y="1828800"/>
            <a:ext cx="0" cy="914400"/>
          </a:xfrm>
          <a:prstGeom prst="line">
            <a:avLst/>
          </a:prstGeom>
          <a:ln w="127000" cap="flat">
            <a:solidFill>
              <a:srgbClr val="EDEFF3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257800" y="4572000"/>
            <a:ext cx="29718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PROPOSED</a:t>
            </a:r>
            <a:b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</a:br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SOLUTIONS</a:t>
            </a:r>
            <a:endParaRPr lang="en-US" sz="440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0200" y="2743200"/>
            <a:ext cx="5943600" cy="9144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OUR PROOF-OF-CONCEPT</a:t>
            </a:r>
            <a:endParaRPr lang="en-US" sz="440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4572000"/>
            <a:ext cx="29718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EMPIRICAL</a:t>
            </a:r>
            <a:b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</a:br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ANALYSIS</a:t>
            </a:r>
            <a:endParaRPr lang="en-US" sz="440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9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6868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REAL SYSTEM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16002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962400"/>
            <a:ext cx="1905000" cy="762000"/>
          </a:xfrm>
          <a:prstGeom prst="rect">
            <a:avLst/>
          </a:prstGeom>
          <a:noFill/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x86</a:t>
            </a:r>
            <a:endParaRPr lang="en-US" sz="660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5334000" y="3657600"/>
            <a:ext cx="303711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86400" y="3962400"/>
            <a:ext cx="2743200" cy="762000"/>
          </a:xfrm>
          <a:prstGeom prst="rect">
            <a:avLst/>
          </a:prstGeom>
          <a:noFill/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DRAM</a:t>
            </a:r>
            <a:endParaRPr lang="en-US" sz="660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10200"/>
            <a:ext cx="3657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1. CACHE HITS</a:t>
            </a:r>
            <a:endParaRPr lang="en-US" sz="5400" dirty="0" smtClean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410200"/>
            <a:ext cx="3352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2. ROW HITS</a:t>
            </a:r>
            <a:endParaRPr lang="en-US" sz="54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09600" y="1905000"/>
            <a:ext cx="3200400" cy="1295400"/>
          </a:xfrm>
          <a:prstGeom prst="wedgeRoundRectCallout">
            <a:avLst>
              <a:gd name="adj1" fmla="val -9374"/>
              <a:gd name="adj2" fmla="val 72150"/>
              <a:gd name="adj3" fmla="val 16667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MANY READS TO SAME ADDRESS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1905000"/>
            <a:ext cx="3200400" cy="1295400"/>
          </a:xfrm>
          <a:prstGeom prst="wedgeRoundRectCallout">
            <a:avLst>
              <a:gd name="adj1" fmla="val 12054"/>
              <a:gd name="adj2" fmla="val 71553"/>
              <a:gd name="adj3" fmla="val 16667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OPEN/CLOSE</a:t>
            </a:r>
            <a:b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SAME ROW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1981200"/>
            <a:ext cx="152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  <a:endParaRPr lang="en-US" sz="9600" b="1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29000" y="4343400"/>
            <a:ext cx="1447800" cy="0"/>
          </a:xfrm>
          <a:prstGeom prst="line">
            <a:avLst/>
          </a:prstGeom>
          <a:ln w="203200" cap="flat">
            <a:solidFill>
              <a:srgbClr val="565F6A"/>
            </a:solidFill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7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XArrow"/>
          <p:cNvCxnSpPr>
            <a:stCxn id="45" idx="3"/>
          </p:cNvCxnSpPr>
          <p:nvPr/>
        </p:nvCxnSpPr>
        <p:spPr>
          <a:xfrm>
            <a:off x="5715000" y="2400300"/>
            <a:ext cx="381000" cy="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2000" y="1524000"/>
            <a:ext cx="3810000" cy="41148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12713">
              <a:lnSpc>
                <a:spcPts val="4800"/>
              </a:lnSpc>
            </a:pPr>
            <a:r>
              <a:rPr lang="en-US" sz="2800" smtClean="0">
                <a:solidFill>
                  <a:srgbClr val="565F6A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LOOP:</a:t>
            </a:r>
          </a:p>
          <a:p>
            <a:pPr marL="112713">
              <a:lnSpc>
                <a:spcPts val="4800"/>
              </a:lnSpc>
            </a:pPr>
            <a:r>
              <a:rPr lang="en-US" sz="2800" b="1" smtClean="0">
                <a:solidFill>
                  <a:srgbClr val="565F6A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 mov</a:t>
            </a:r>
            <a:r>
              <a:rPr lang="en-US" sz="2800" smtClean="0">
                <a:solidFill>
                  <a:srgbClr val="565F6A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(</a:t>
            </a: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solidFill>
                  <a:srgbClr val="565F6A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), %reg</a:t>
            </a:r>
          </a:p>
          <a:p>
            <a:pPr marL="112713">
              <a:lnSpc>
                <a:spcPts val="4800"/>
              </a:lnSpc>
            </a:pPr>
            <a:r>
              <a:rPr lang="en-US" sz="2800" b="1" smtClean="0">
                <a:solidFill>
                  <a:srgbClr val="565F6A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 </a:t>
            </a:r>
            <a:r>
              <a:rPr lang="en-US" sz="2800" b="1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mov</a:t>
            </a:r>
            <a:r>
              <a:rPr lang="en-US" sz="2800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(</a:t>
            </a:r>
            <a:r>
              <a:rPr lang="en-US" sz="4400" smtClean="0">
                <a:solidFill>
                  <a:srgbClr val="CED5E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), %reg</a:t>
            </a:r>
          </a:p>
          <a:p>
            <a:pPr marL="112713">
              <a:lnSpc>
                <a:spcPts val="4800"/>
              </a:lnSpc>
            </a:pPr>
            <a:r>
              <a:rPr lang="en-US" sz="2800" b="1" smtClean="0">
                <a:solidFill>
                  <a:srgbClr val="565F6A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 </a:t>
            </a:r>
            <a:r>
              <a:rPr lang="en-US" sz="2800" b="1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clflush</a:t>
            </a:r>
            <a:r>
              <a:rPr lang="en-US" sz="2800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(</a:t>
            </a:r>
            <a:r>
              <a:rPr lang="en-US" sz="4400" smtClean="0">
                <a:solidFill>
                  <a:srgbClr val="CED5E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)</a:t>
            </a:r>
          </a:p>
          <a:p>
            <a:pPr marL="112713">
              <a:lnSpc>
                <a:spcPts val="4800"/>
              </a:lnSpc>
            </a:pPr>
            <a:r>
              <a:rPr lang="en-US" sz="2800" b="1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 clflush</a:t>
            </a:r>
            <a:r>
              <a:rPr lang="en-US" sz="2800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(</a:t>
            </a:r>
            <a:r>
              <a:rPr lang="en-US" sz="4400" smtClean="0">
                <a:solidFill>
                  <a:srgbClr val="CED5E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)</a:t>
            </a:r>
          </a:p>
          <a:p>
            <a:pPr marL="112713">
              <a:lnSpc>
                <a:spcPts val="4800"/>
              </a:lnSpc>
            </a:pPr>
            <a:r>
              <a:rPr lang="en-US" sz="2800" b="1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 jmp</a:t>
            </a:r>
            <a:r>
              <a:rPr lang="en-US" sz="2800" smtClean="0">
                <a:solidFill>
                  <a:srgbClr val="CED5E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LOOP</a:t>
            </a:r>
            <a:endParaRPr lang="en-US" sz="2800">
              <a:solidFill>
                <a:srgbClr val="CED5E0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RowX"/>
          <p:cNvSpPr/>
          <p:nvPr/>
        </p:nvSpPr>
        <p:spPr>
          <a:xfrm>
            <a:off x="6096000" y="2209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11111111111</a:t>
            </a:r>
            <a:endParaRPr lang="en-US" sz="28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8" name="Row"/>
          <p:cNvSpPr/>
          <p:nvPr/>
        </p:nvSpPr>
        <p:spPr>
          <a:xfrm>
            <a:off x="6096000" y="2590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11111111111</a:t>
            </a:r>
            <a:endParaRPr lang="en-US" sz="28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9" name="Row"/>
          <p:cNvSpPr/>
          <p:nvPr/>
        </p:nvSpPr>
        <p:spPr>
          <a:xfrm>
            <a:off x="6096000" y="2971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11111111111</a:t>
            </a:r>
            <a:endParaRPr lang="en-US" sz="28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0" name="Row"/>
          <p:cNvSpPr/>
          <p:nvPr/>
        </p:nvSpPr>
        <p:spPr>
          <a:xfrm>
            <a:off x="6096000" y="3352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11111111111</a:t>
            </a:r>
            <a:endParaRPr lang="en-US" sz="28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42" name="YArrow"/>
          <p:cNvCxnSpPr>
            <a:stCxn id="43" idx="3"/>
          </p:cNvCxnSpPr>
          <p:nvPr/>
        </p:nvCxnSpPr>
        <p:spPr>
          <a:xfrm>
            <a:off x="5715000" y="3924300"/>
            <a:ext cx="381000" cy="0"/>
          </a:xfrm>
          <a:prstGeom prst="straightConnector1">
            <a:avLst/>
          </a:prstGeom>
          <a:ln w="57150" cap="rnd">
            <a:solidFill>
              <a:srgbClr val="EDEFF3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Y"/>
          <p:cNvSpPr/>
          <p:nvPr/>
        </p:nvSpPr>
        <p:spPr>
          <a:xfrm>
            <a:off x="5181600" y="3733800"/>
            <a:ext cx="533400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540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Y</a:t>
            </a:r>
            <a:endParaRPr lang="en-US" sz="480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5" name="X"/>
          <p:cNvSpPr/>
          <p:nvPr/>
        </p:nvSpPr>
        <p:spPr>
          <a:xfrm>
            <a:off x="5181601" y="2209800"/>
            <a:ext cx="5333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X</a:t>
            </a:r>
            <a:endParaRPr lang="en-US" sz="4800">
              <a:solidFill>
                <a:srgbClr val="FF0000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6" name="RowY"/>
          <p:cNvSpPr/>
          <p:nvPr/>
        </p:nvSpPr>
        <p:spPr>
          <a:xfrm>
            <a:off x="6096000" y="3733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11111111111</a:t>
            </a:r>
            <a:endParaRPr lang="en-US" sz="28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1" name="CachelineX"/>
          <p:cNvSpPr/>
          <p:nvPr/>
        </p:nvSpPr>
        <p:spPr>
          <a:xfrm>
            <a:off x="6096000" y="2209800"/>
            <a:ext cx="914400" cy="381000"/>
          </a:xfrm>
          <a:prstGeom prst="rect">
            <a:avLst/>
          </a:prstGeom>
          <a:solidFill>
            <a:srgbClr val="FF8181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1111</a:t>
            </a:r>
            <a:endParaRPr lang="en-US" sz="28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7" name="CachelineY"/>
          <p:cNvSpPr/>
          <p:nvPr/>
        </p:nvSpPr>
        <p:spPr>
          <a:xfrm>
            <a:off x="6096000" y="3733800"/>
            <a:ext cx="914400" cy="381000"/>
          </a:xfrm>
          <a:prstGeom prst="rect">
            <a:avLst/>
          </a:prstGeom>
          <a:solidFill>
            <a:srgbClr val="FF8181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1111</a:t>
            </a:r>
            <a:endParaRPr lang="en-US" sz="28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8" name="Errors"/>
          <p:cNvSpPr/>
          <p:nvPr/>
        </p:nvSpPr>
        <p:spPr>
          <a:xfrm>
            <a:off x="6096000" y="2590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</a:t>
            </a:r>
            <a:r>
              <a:rPr lang="en-US" sz="2800" smtClean="0">
                <a:solidFill>
                  <a:srgbClr val="FFC00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0</a:t>
            </a:r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1111</a:t>
            </a:r>
            <a:r>
              <a:rPr lang="en-US" sz="2800" smtClean="0">
                <a:solidFill>
                  <a:srgbClr val="FFC00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00</a:t>
            </a:r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</a:t>
            </a:r>
            <a:r>
              <a:rPr lang="en-US" sz="2800" smtClean="0">
                <a:solidFill>
                  <a:srgbClr val="FFC00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0</a:t>
            </a:r>
            <a:endParaRPr lang="en-US" sz="2800">
              <a:solidFill>
                <a:srgbClr val="FFC000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9" name="Errors"/>
          <p:cNvSpPr/>
          <p:nvPr/>
        </p:nvSpPr>
        <p:spPr>
          <a:xfrm>
            <a:off x="6096000" y="3352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</a:t>
            </a:r>
            <a:r>
              <a:rPr lang="en-US" sz="2800" smtClean="0">
                <a:solidFill>
                  <a:srgbClr val="FFC00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0</a:t>
            </a:r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111</a:t>
            </a:r>
            <a:r>
              <a:rPr lang="en-US" sz="2800" smtClean="0">
                <a:solidFill>
                  <a:srgbClr val="FFC00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0</a:t>
            </a:r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</a:t>
            </a:r>
            <a:r>
              <a:rPr lang="en-US" sz="2800" smtClean="0">
                <a:solidFill>
                  <a:srgbClr val="FFC00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0</a:t>
            </a:r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111</a:t>
            </a:r>
            <a:endParaRPr lang="en-US" sz="28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533400"/>
            <a:ext cx="3810000" cy="76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x86 CPU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533400"/>
            <a:ext cx="2743200" cy="76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DRAM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943600"/>
            <a:ext cx="7239000" cy="457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smtClean="0">
                <a:solidFill>
                  <a:srgbClr val="565F6A"/>
                </a:solidFill>
                <a:latin typeface="Lucida Sans" panose="020B0602030504020204" pitchFamily="34" charset="0"/>
              </a:rPr>
              <a:t>http://www.github.com/CMU-SAFARI/rowhammer</a:t>
            </a:r>
            <a:endParaRPr lang="en-US" sz="2000">
              <a:solidFill>
                <a:srgbClr val="565F6A"/>
              </a:solidFill>
              <a:latin typeface="Lucida Sans" panose="020B0602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4419600"/>
            <a:ext cx="33528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mtClean="0">
                <a:solidFill>
                  <a:srgbClr val="FFC000"/>
                </a:solidFill>
                <a:latin typeface="Tw Cen MT Condensed Extra Bold" panose="020B0803020202020204" pitchFamily="34" charset="0"/>
              </a:rPr>
              <a:t>MANY</a:t>
            </a:r>
            <a:br>
              <a:rPr lang="en-US" sz="5400" b="1" smtClean="0">
                <a:solidFill>
                  <a:srgbClr val="FFC000"/>
                </a:solidFill>
                <a:latin typeface="Tw Cen MT Condensed Extra Bold" panose="020B0803020202020204" pitchFamily="34" charset="0"/>
              </a:rPr>
            </a:br>
            <a:r>
              <a:rPr lang="en-US" sz="5400" b="1" smtClean="0">
                <a:solidFill>
                  <a:srgbClr val="FFC000"/>
                </a:solidFill>
                <a:latin typeface="Tw Cen MT Condensed Extra Bold" panose="020B0803020202020204" pitchFamily="34" charset="0"/>
              </a:rPr>
              <a:t>ERRORS!</a:t>
            </a:r>
            <a:endParaRPr lang="en-US" sz="5400" b="1" dirty="0">
              <a:solidFill>
                <a:srgbClr val="FFC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0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208 L -0.21667 0.05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2.22222E-6 L -0.21667 -0.08333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8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8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1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 animBg="1"/>
      <p:bldP spid="41" grpId="1" animBg="1"/>
      <p:bldP spid="41" grpId="2" animBg="1"/>
      <p:bldP spid="47" grpId="0" animBg="1"/>
      <p:bldP spid="47" grpId="1" animBg="1"/>
      <p:bldP spid="47" grpId="2" animBg="1"/>
      <p:bldP spid="18" grpId="0" animBg="1"/>
      <p:bldP spid="19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Cutoff1"/>
          <p:cNvSpPr txBox="1"/>
          <p:nvPr/>
        </p:nvSpPr>
        <p:spPr>
          <a:xfrm>
            <a:off x="381000" y="1143000"/>
            <a:ext cx="8382000" cy="457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WHY DO THE</a:t>
            </a:r>
            <a:b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ERRORS OCCUR?</a:t>
            </a:r>
            <a:endParaRPr lang="en-US" sz="8000" b="1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4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4281"/>
          <a:stretch/>
        </p:blipFill>
        <p:spPr>
          <a:xfrm>
            <a:off x="6362702" y="304800"/>
            <a:ext cx="2095498" cy="203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2514600"/>
            <a:ext cx="5714999" cy="27432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5562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DRAM </a:t>
            </a: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ARE LEAKY</a:t>
            </a:r>
            <a:endParaRPr lang="en-US" sz="44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199" y="34290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CHARGE</a:t>
            </a:r>
            <a:endParaRPr lang="en-US" sz="54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00202" y="3886200"/>
            <a:ext cx="6857998" cy="0"/>
          </a:xfrm>
          <a:prstGeom prst="straightConnector1">
            <a:avLst/>
          </a:prstGeom>
          <a:ln w="38100" cap="rnd">
            <a:solidFill>
              <a:srgbClr val="565F6A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5146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‘1’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38862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‘0’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64ms</a:t>
            </a:r>
            <a:endParaRPr lang="en-US" sz="5400" b="1">
              <a:solidFill>
                <a:srgbClr val="00B05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0ms</a:t>
            </a:r>
            <a:endParaRPr lang="en-US" sz="54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72200" y="2514600"/>
            <a:ext cx="1" cy="68580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00202" y="5257800"/>
            <a:ext cx="5714998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5143500" y="3924300"/>
            <a:ext cx="2057399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REFRESH</a:t>
            </a:r>
            <a:endParaRPr lang="en-US" sz="4400">
              <a:solidFill>
                <a:srgbClr val="00B05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6172200" y="5257800"/>
            <a:ext cx="1" cy="152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00200" y="2971800"/>
            <a:ext cx="32004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NORMAL CELL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172200" y="2514600"/>
            <a:ext cx="1143000" cy="17145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0"/>
          </p:cNvCxnSpPr>
          <p:nvPr/>
        </p:nvCxnSpPr>
        <p:spPr>
          <a:xfrm flipV="1">
            <a:off x="1600200" y="2514600"/>
            <a:ext cx="1" cy="2895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2" y="2514600"/>
            <a:ext cx="4571998" cy="68580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00200" y="5410200"/>
            <a:ext cx="457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TIME</a:t>
            </a:r>
            <a:endParaRPr lang="en-US" sz="54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7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4281"/>
          <a:stretch/>
        </p:blipFill>
        <p:spPr>
          <a:xfrm>
            <a:off x="6362702" y="304800"/>
            <a:ext cx="2095498" cy="203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2514600"/>
            <a:ext cx="5714999" cy="27432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5562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DRAM </a:t>
            </a: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ARE LEAKY</a:t>
            </a:r>
            <a:endParaRPr lang="en-US" sz="44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199" y="34290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CHARGE</a:t>
            </a:r>
            <a:endParaRPr lang="en-US" sz="54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00202" y="3886200"/>
            <a:ext cx="6857998" cy="0"/>
          </a:xfrm>
          <a:prstGeom prst="straightConnector1">
            <a:avLst/>
          </a:prstGeom>
          <a:ln w="38100" cap="rnd">
            <a:solidFill>
              <a:srgbClr val="565F6A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5146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‘1’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38862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‘0’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64ms</a:t>
            </a:r>
            <a:endParaRPr lang="en-US" sz="5400" b="1">
              <a:solidFill>
                <a:srgbClr val="00B05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b="1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0</a:t>
            </a:r>
            <a:r>
              <a:rPr lang="en-US" sz="54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ms</a:t>
            </a:r>
            <a:endParaRPr lang="en-US" sz="54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00202" y="5257800"/>
            <a:ext cx="5714998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6172200" y="5257800"/>
            <a:ext cx="1" cy="152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0"/>
          </p:cNvCxnSpPr>
          <p:nvPr/>
        </p:nvCxnSpPr>
        <p:spPr>
          <a:xfrm flipV="1">
            <a:off x="1600200" y="2514600"/>
            <a:ext cx="1" cy="2895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057400" y="25908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057402" y="27508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14600" y="29794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14600" y="28194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971802" y="32080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71802" y="30480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429000" y="34366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429000" y="32766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886202" y="36652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2" y="35052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343400" y="38938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343400" y="37338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800602" y="41224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00602" y="39624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257800" y="43510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257800" y="41910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715000" y="45796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15000" y="44196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72200" y="4648200"/>
            <a:ext cx="0" cy="6096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172200" y="5257800"/>
            <a:ext cx="1143000" cy="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2" y="251460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5143500" y="3238500"/>
            <a:ext cx="2057399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REFRESH</a:t>
            </a:r>
            <a:endParaRPr lang="en-US" sz="4400">
              <a:solidFill>
                <a:srgbClr val="00B05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4114800"/>
            <a:ext cx="32004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400" smtClean="0">
                <a:solidFill>
                  <a:srgbClr val="FFC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VICTIM CELL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8000" y="2209800"/>
            <a:ext cx="27432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AGGRESSOR</a:t>
            </a:r>
          </a:p>
        </p:txBody>
      </p:sp>
      <p:sp>
        <p:nvSpPr>
          <p:cNvPr id="2" name="Oval 1"/>
          <p:cNvSpPr/>
          <p:nvPr/>
        </p:nvSpPr>
        <p:spPr>
          <a:xfrm>
            <a:off x="1905000" y="25146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362200" y="27432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819400" y="29718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76600" y="32004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733800" y="34290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36576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62600" y="43434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38862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105400" y="41148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52" idx="7"/>
          </p:cNvCxnSpPr>
          <p:nvPr/>
        </p:nvCxnSpPr>
        <p:spPr>
          <a:xfrm flipV="1">
            <a:off x="3536763" y="2895600"/>
            <a:ext cx="273237" cy="349437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7"/>
          </p:cNvCxnSpPr>
          <p:nvPr/>
        </p:nvCxnSpPr>
        <p:spPr>
          <a:xfrm flipV="1">
            <a:off x="2622363" y="2667000"/>
            <a:ext cx="349437" cy="120837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0"/>
          </p:cNvCxnSpPr>
          <p:nvPr/>
        </p:nvCxnSpPr>
        <p:spPr>
          <a:xfrm flipV="1">
            <a:off x="4343400" y="2895600"/>
            <a:ext cx="0" cy="762000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4876800" y="2895600"/>
            <a:ext cx="381000" cy="1219200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00200" y="5410200"/>
            <a:ext cx="457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TIME</a:t>
            </a:r>
            <a:endParaRPr lang="en-US" sz="54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9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_Wordline"/>
          <p:cNvCxnSpPr/>
          <p:nvPr/>
        </p:nvCxnSpPr>
        <p:spPr>
          <a:xfrm>
            <a:off x="685800" y="2438400"/>
            <a:ext cx="36576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_Wordline"/>
          <p:cNvCxnSpPr/>
          <p:nvPr/>
        </p:nvCxnSpPr>
        <p:spPr>
          <a:xfrm>
            <a:off x="685800" y="3429000"/>
            <a:ext cx="3657600" cy="0"/>
          </a:xfrm>
          <a:prstGeom prst="line">
            <a:avLst/>
          </a:prstGeom>
          <a:ln w="76200" cap="rnd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_Wordline"/>
          <p:cNvCxnSpPr/>
          <p:nvPr/>
        </p:nvCxnSpPr>
        <p:spPr>
          <a:xfrm>
            <a:off x="685800" y="4419600"/>
            <a:ext cx="36576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60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4114800" cy="30480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COUPLING</a:t>
            </a:r>
            <a:endParaRPr lang="en-US" sz="54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Electromagnetic</a:t>
            </a:r>
          </a:p>
          <a:p>
            <a:r>
              <a:rPr lang="en-US" sz="40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Tunneling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ROOT CAUSE?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954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954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954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766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66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766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4"/>
          <p:cNvSpPr txBox="1"/>
          <p:nvPr/>
        </p:nvSpPr>
        <p:spPr>
          <a:xfrm rot="5400000">
            <a:off x="685800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⇝</a:t>
            </a:r>
            <a:endParaRPr lang="en-US" sz="66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1" name="D3"/>
          <p:cNvSpPr txBox="1"/>
          <p:nvPr/>
        </p:nvSpPr>
        <p:spPr>
          <a:xfrm rot="5400000">
            <a:off x="3657599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⇝</a:t>
            </a:r>
            <a:endParaRPr lang="en-US" sz="66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8" name="D2"/>
          <p:cNvSpPr txBox="1"/>
          <p:nvPr/>
        </p:nvSpPr>
        <p:spPr>
          <a:xfrm rot="5400000">
            <a:off x="2667000" y="3771900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⇝</a:t>
            </a:r>
            <a:endParaRPr lang="en-US" sz="66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0" name="D1"/>
          <p:cNvSpPr txBox="1"/>
          <p:nvPr/>
        </p:nvSpPr>
        <p:spPr>
          <a:xfrm rot="5400000">
            <a:off x="1676400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⇝</a:t>
            </a:r>
            <a:endParaRPr lang="en-US" sz="66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2" name="U4"/>
          <p:cNvSpPr txBox="1"/>
          <p:nvPr/>
        </p:nvSpPr>
        <p:spPr>
          <a:xfrm rot="16200000">
            <a:off x="685800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⇝</a:t>
            </a:r>
            <a:endParaRPr lang="en-US" sz="66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7" name="U3"/>
          <p:cNvSpPr txBox="1"/>
          <p:nvPr/>
        </p:nvSpPr>
        <p:spPr>
          <a:xfrm rot="16200000">
            <a:off x="3657599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⇝</a:t>
            </a:r>
            <a:endParaRPr lang="en-US" sz="66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U2"/>
          <p:cNvSpPr txBox="1"/>
          <p:nvPr/>
        </p:nvSpPr>
        <p:spPr>
          <a:xfrm rot="16200000">
            <a:off x="2667000" y="2781300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⇝</a:t>
            </a:r>
            <a:endParaRPr lang="en-US" sz="66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9" name="U1"/>
          <p:cNvSpPr txBox="1"/>
          <p:nvPr/>
        </p:nvSpPr>
        <p:spPr>
          <a:xfrm rot="16200000">
            <a:off x="1676400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⇝</a:t>
            </a:r>
            <a:endParaRPr lang="en-US" sz="66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5257800"/>
            <a:ext cx="7620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ACCELERATES CHARGE LOSS </a:t>
            </a:r>
            <a:endParaRPr lang="en-US" sz="5400" b="1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3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AS DRAM SCALES </a:t>
            </a:r>
            <a:r>
              <a:rPr lang="en-US" sz="6600" smtClean="0"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…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4191000"/>
          </a:xfrm>
        </p:spPr>
        <p:txBody>
          <a:bodyPr/>
          <a:lstStyle/>
          <a:p>
            <a:pPr marL="347663" indent="-347663"/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BECOME SMALLER </a:t>
            </a:r>
            <a:r>
              <a:rPr lang="en-US" sz="4000" b="1" smtClean="0">
                <a:solidFill>
                  <a:srgbClr val="565F6A"/>
                </a:solidFill>
              </a:rPr>
              <a:t/>
            </a:r>
            <a:br>
              <a:rPr lang="en-US" sz="4000" b="1" smtClean="0">
                <a:solidFill>
                  <a:srgbClr val="565F6A"/>
                </a:solidFill>
              </a:rPr>
            </a:br>
            <a:r>
              <a:rPr lang="en-US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 tolerance to coupling effects</a:t>
            </a:r>
            <a:r>
              <a:rPr lang="en-US" sz="4000">
                <a:solidFill>
                  <a:srgbClr val="565F6A"/>
                </a:solidFill>
              </a:rPr>
              <a:t/>
            </a:r>
            <a:br>
              <a:rPr lang="en-US" sz="4000">
                <a:solidFill>
                  <a:srgbClr val="565F6A"/>
                </a:solidFill>
              </a:rPr>
            </a:br>
            <a:endParaRPr lang="en-US" sz="2400" b="1" smtClean="0">
              <a:solidFill>
                <a:srgbClr val="565F6A"/>
              </a:solidFill>
            </a:endParaRPr>
          </a:p>
          <a:p>
            <a:pPr marL="347663" indent="-347663"/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BECOME PLACED CLOSER</a:t>
            </a:r>
            <a:r>
              <a:rPr lang="en-US" sz="4000" smtClean="0">
                <a:solidFill>
                  <a:srgbClr val="565F6A"/>
                </a:solidFill>
              </a:rPr>
              <a:t/>
            </a:r>
            <a:br>
              <a:rPr lang="en-US" sz="4000" smtClean="0">
                <a:solidFill>
                  <a:srgbClr val="565F6A"/>
                </a:solidFill>
              </a:rPr>
            </a:br>
            <a:r>
              <a:rPr lang="en-US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Stronger coupling effects</a:t>
            </a:r>
            <a:r>
              <a:rPr lang="en-US" sz="4000" smtClean="0">
                <a:solidFill>
                  <a:srgbClr val="565F6A"/>
                </a:solidFill>
              </a:rPr>
              <a:t/>
            </a:r>
            <a:br>
              <a:rPr lang="en-US" sz="4000" smtClean="0">
                <a:solidFill>
                  <a:srgbClr val="565F6A"/>
                </a:solidFill>
              </a:rPr>
            </a:br>
            <a:endParaRPr lang="en-US" sz="2400" smtClean="0">
              <a:solidFill>
                <a:srgbClr val="565F6A"/>
              </a:solidFill>
            </a:endParaRPr>
          </a:p>
          <a:p>
            <a:pPr marL="0" indent="0">
              <a:buNone/>
            </a:pPr>
            <a:r>
              <a:rPr lang="en-US" sz="4800" b="1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COUPLING ERRORS MORE LIKELY</a:t>
            </a:r>
            <a:endParaRPr lang="en-US" sz="4800" b="1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endParaRPr lang="en-US" sz="4000" smtClean="0">
              <a:solidFill>
                <a:srgbClr val="565F6A"/>
              </a:solidFill>
            </a:endParaRPr>
          </a:p>
          <a:p>
            <a:endParaRPr lang="en-US" sz="400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7315200" cy="18288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96925" indent="-561975">
              <a:buFont typeface="+mj-lt"/>
              <a:buAutoNum type="arabicPeriod"/>
            </a:pPr>
            <a:r>
              <a:rPr lang="en-US" sz="4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ERRORS ARE RECENT</a:t>
            </a:r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/>
            </a:r>
            <a:b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</a:br>
            <a:r>
              <a:rPr lang="en-US" sz="3600" smtClean="0">
                <a:solidFill>
                  <a:srgbClr val="EDEFF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found in pre-</a:t>
            </a:r>
            <a:r>
              <a:rPr lang="en-US" sz="3600" smtClean="0">
                <a:solidFill>
                  <a:srgbClr val="EDEFF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2010</a:t>
            </a:r>
            <a:r>
              <a:rPr lang="en-US" sz="3600" smtClean="0">
                <a:solidFill>
                  <a:srgbClr val="EDEFF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chips</a:t>
            </a:r>
            <a:endParaRPr lang="en-US" sz="3600">
              <a:solidFill>
                <a:srgbClr val="EDEFF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3505200"/>
            <a:ext cx="7315200" cy="24384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96925" indent="-561975">
              <a:buFont typeface="+mj-lt"/>
              <a:buAutoNum type="arabicPeriod" startAt="2"/>
            </a:pPr>
            <a:r>
              <a:rPr lang="en-US" sz="4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ERRORS ARE WIDESPREAD</a:t>
            </a: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/>
            </a:r>
            <a:b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</a:br>
            <a:r>
              <a:rPr lang="en-US" sz="3600">
                <a:solidFill>
                  <a:srgbClr val="EDEFF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&gt;80%</a:t>
            </a:r>
            <a:r>
              <a:rPr lang="en-US" sz="3600">
                <a:solidFill>
                  <a:srgbClr val="EDEFF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chips have errors</a:t>
            </a:r>
            <a:br>
              <a:rPr lang="en-US" sz="3600">
                <a:solidFill>
                  <a:srgbClr val="EDEFF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>
                <a:solidFill>
                  <a:srgbClr val="EDEFF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 to one error per </a:t>
            </a:r>
            <a:r>
              <a:rPr lang="en-US" sz="3600">
                <a:solidFill>
                  <a:srgbClr val="EDEFF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~1K</a:t>
            </a:r>
            <a:r>
              <a:rPr lang="en-US" sz="3600">
                <a:solidFill>
                  <a:srgbClr val="EDEFF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val="263254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ill"/>
          <p:cNvSpPr/>
          <p:nvPr/>
        </p:nvSpPr>
        <p:spPr>
          <a:xfrm>
            <a:off x="914400" y="2667000"/>
            <a:ext cx="1524000" cy="1524000"/>
          </a:xfrm>
          <a:prstGeom prst="ellipse">
            <a:avLst/>
          </a:prstGeom>
          <a:solidFill>
            <a:srgbClr val="EDEFF3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1524000" cy="152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" y="2667000"/>
            <a:ext cx="1524000" cy="152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6" idx="7"/>
          </p:cNvCxnSpPr>
          <p:nvPr/>
        </p:nvCxnSpPr>
        <p:spPr>
          <a:xfrm flipH="1">
            <a:off x="2215215" y="1600200"/>
            <a:ext cx="375585" cy="1289985"/>
          </a:xfrm>
          <a:prstGeom prst="line">
            <a:avLst/>
          </a:prstGeom>
          <a:ln w="101600" cap="rnd">
            <a:solidFill>
              <a:srgbClr val="CED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" idx="1"/>
          </p:cNvCxnSpPr>
          <p:nvPr/>
        </p:nvCxnSpPr>
        <p:spPr>
          <a:xfrm>
            <a:off x="2590800" y="1600200"/>
            <a:ext cx="533400" cy="0"/>
          </a:xfrm>
          <a:prstGeom prst="line">
            <a:avLst/>
          </a:prstGeom>
          <a:ln w="101600" cap="rnd">
            <a:solidFill>
              <a:srgbClr val="CED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5"/>
          </p:cNvCxnSpPr>
          <p:nvPr/>
        </p:nvCxnSpPr>
        <p:spPr>
          <a:xfrm flipH="1" flipV="1">
            <a:off x="2215215" y="3967815"/>
            <a:ext cx="375585" cy="1289985"/>
          </a:xfrm>
          <a:prstGeom prst="line">
            <a:avLst/>
          </a:prstGeom>
          <a:ln w="101600" cap="rnd">
            <a:solidFill>
              <a:srgbClr val="CED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90800" y="5257800"/>
            <a:ext cx="685800" cy="0"/>
          </a:xfrm>
          <a:prstGeom prst="line">
            <a:avLst/>
          </a:prstGeom>
          <a:ln w="101600" cap="rnd">
            <a:solidFill>
              <a:srgbClr val="CED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6"/>
            <a:endCxn id="15" idx="1"/>
          </p:cNvCxnSpPr>
          <p:nvPr/>
        </p:nvCxnSpPr>
        <p:spPr>
          <a:xfrm>
            <a:off x="2438400" y="3429000"/>
            <a:ext cx="685800" cy="0"/>
          </a:xfrm>
          <a:prstGeom prst="line">
            <a:avLst/>
          </a:prstGeom>
          <a:ln w="101600" cap="rnd">
            <a:solidFill>
              <a:srgbClr val="CED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90600"/>
            <a:ext cx="1219200" cy="1219200"/>
          </a:xfrm>
          <a:prstGeom prst="rect">
            <a:avLst/>
          </a:prstGeom>
          <a:ln w="101600">
            <a:solidFill>
              <a:srgbClr val="CED5E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19400"/>
            <a:ext cx="1219200" cy="1219200"/>
          </a:xfrm>
          <a:prstGeom prst="rect">
            <a:avLst/>
          </a:prstGeom>
          <a:ln w="101600">
            <a:solidFill>
              <a:srgbClr val="CED5E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48200"/>
            <a:ext cx="1219200" cy="1219200"/>
          </a:xfrm>
          <a:prstGeom prst="rect">
            <a:avLst/>
          </a:prstGeom>
          <a:ln w="101600">
            <a:solidFill>
              <a:srgbClr val="CED5E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724400" y="1143000"/>
            <a:ext cx="4191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Complex Problems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2971800"/>
            <a:ext cx="35814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Large Datasets</a:t>
            </a:r>
            <a:endParaRPr lang="en-US" sz="4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4800600"/>
            <a:ext cx="35814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High Throughput</a:t>
            </a:r>
            <a:endParaRPr lang="en-US" sz="4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14400" y="2667000"/>
            <a:ext cx="1524000" cy="1524000"/>
          </a:xfrm>
          <a:prstGeom prst="ellipse">
            <a:avLst/>
          </a:prstGeom>
          <a:noFill/>
          <a:ln w="101600">
            <a:solidFill>
              <a:srgbClr val="CED5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5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505200" y="914400"/>
            <a:ext cx="4876800" cy="5029198"/>
          </a:xfrm>
          <a:prstGeom prst="roundRect">
            <a:avLst>
              <a:gd name="adj" fmla="val 6749"/>
            </a:avLst>
          </a:prstGeom>
          <a:solidFill>
            <a:srgbClr val="EDEFF3"/>
          </a:solidFill>
          <a:ln w="38100">
            <a:noFill/>
            <a:prstDash val="sysDash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 13"/>
          <p:cNvSpPr/>
          <p:nvPr/>
        </p:nvSpPr>
        <p:spPr>
          <a:xfrm>
            <a:off x="5029200" y="1900988"/>
            <a:ext cx="2743200" cy="91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latin typeface="Tw Cen MT Condensed Extra Bold" panose="020B0803020202020204" pitchFamily="34" charset="0"/>
              </a:rPr>
              <a:t>Test Engine</a:t>
            </a:r>
            <a:endParaRPr lang="en-US" sz="4400">
              <a:latin typeface="Tw Cen MT Condensed Extra Bold" panose="020B0803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2815388"/>
            <a:ext cx="2743200" cy="914400"/>
          </a:xfrm>
          <a:prstGeom prst="rect">
            <a:avLst/>
          </a:prstGeom>
          <a:solidFill>
            <a:srgbClr val="565F6A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latin typeface="Tw Cen MT Condensed Extra Bold" panose="020B0803020202020204" pitchFamily="34" charset="0"/>
              </a:rPr>
              <a:t>DRAM Ctrl</a:t>
            </a:r>
            <a:endParaRPr lang="en-US" sz="4400">
              <a:latin typeface="Tw Cen MT Condensed Extra Bold" panose="020B08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3657601" y="2358189"/>
            <a:ext cx="1828798" cy="914400"/>
          </a:xfrm>
          <a:prstGeom prst="rect">
            <a:avLst/>
          </a:prstGeom>
          <a:solidFill>
            <a:srgbClr val="565F6A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latin typeface="Tw Cen MT Condensed Extra Bold" panose="020B0803020202020204" pitchFamily="34" charset="0"/>
              </a:rPr>
              <a:t>PCIe</a:t>
            </a:r>
            <a:endParaRPr lang="en-US" sz="4400">
              <a:latin typeface="Tw Cen MT Condensed Extra Bold" panose="020B08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5029200" y="4339388"/>
            <a:ext cx="2743200" cy="1223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008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36570" y="914400"/>
            <a:ext cx="3635829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FPGA</a:t>
            </a:r>
            <a:endParaRPr lang="en-US" sz="5400" b="1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2199" r="30494"/>
          <a:stretch/>
        </p:blipFill>
        <p:spPr>
          <a:xfrm flipH="1">
            <a:off x="762001" y="1971218"/>
            <a:ext cx="1651000" cy="3059935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152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-Right Arrow 25"/>
          <p:cNvSpPr/>
          <p:nvPr/>
        </p:nvSpPr>
        <p:spPr>
          <a:xfrm>
            <a:off x="2590800" y="2434388"/>
            <a:ext cx="1447801" cy="762000"/>
          </a:xfrm>
          <a:prstGeom prst="leftRightArrow">
            <a:avLst/>
          </a:prstGeom>
          <a:solidFill>
            <a:srgbClr val="565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914400"/>
            <a:ext cx="1651001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PC</a:t>
            </a:r>
            <a:endParaRPr lang="en-US" sz="5400" b="1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4343400"/>
            <a:ext cx="27432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smtClean="0">
                <a:latin typeface="Tw Cen MT Condensed Extra Bold" panose="020B0803020202020204" pitchFamily="34" charset="0"/>
              </a:rPr>
              <a:t>DRAM</a:t>
            </a:r>
            <a:endParaRPr lang="en-US" sz="540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3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Controller</a:t>
            </a:r>
          </a:p>
          <a:p>
            <a:pPr algn="ctr">
              <a:lnSpc>
                <a:spcPct val="90000"/>
              </a:lnSpc>
            </a:pPr>
            <a:endParaRPr lang="en-US" sz="36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PC</a:t>
            </a: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3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  <a:p>
            <a:pPr algn="ctr"/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  <a:p>
            <a:pPr algn="ctr"/>
            <a:endParaRPr lang="en-US" sz="3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  <a:p>
            <a:pPr algn="ctr"/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  <a:p>
            <a:pPr algn="ctr"/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Heater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FPGAs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FPGAs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8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MOST MODULES AT RISK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2057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90000"/>
              </a:lnSpc>
            </a:pPr>
            <a:r>
              <a:rPr lang="en-US" sz="6000" b="1" smtClean="0">
                <a:solidFill>
                  <a:schemeClr val="accent1"/>
                </a:solidFill>
                <a:latin typeface="Tw Cen MT Condensed Extra Bold" panose="020B0803020202020204" pitchFamily="34" charset="0"/>
              </a:rPr>
              <a:t>A</a:t>
            </a:r>
            <a:r>
              <a:rPr lang="en-US" sz="4800" b="1" smtClean="0">
                <a:solidFill>
                  <a:schemeClr val="accent1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4400" b="1" smtClean="0">
                <a:solidFill>
                  <a:schemeClr val="accent1"/>
                </a:solidFill>
                <a:latin typeface="Tw Cen MT Condensed Extra Bold" panose="020B0803020202020204" pitchFamily="34" charset="0"/>
              </a:rPr>
              <a:t>VENDOR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581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90000"/>
              </a:lnSpc>
            </a:pPr>
            <a:r>
              <a:rPr lang="en-US" sz="6000" b="1" smtClean="0">
                <a:solidFill>
                  <a:schemeClr val="accent2"/>
                </a:solidFill>
                <a:latin typeface="Tw Cen MT Condensed Extra Bold" panose="020B0803020202020204" pitchFamily="34" charset="0"/>
              </a:rPr>
              <a:t>B </a:t>
            </a:r>
            <a:r>
              <a:rPr lang="en-US" sz="4400" b="1" smtClean="0">
                <a:solidFill>
                  <a:schemeClr val="accent2"/>
                </a:solidFill>
                <a:latin typeface="Tw Cen MT Condensed Extra Bold" panose="020B0803020202020204" pitchFamily="34" charset="0"/>
              </a:rPr>
              <a:t>VENDOR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105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90000"/>
              </a:lnSpc>
            </a:pPr>
            <a:r>
              <a:rPr lang="en-US" sz="6000" b="1" smtClean="0">
                <a:solidFill>
                  <a:schemeClr val="accent6"/>
                </a:solidFill>
                <a:latin typeface="Tw Cen MT Condensed Extra Bold" panose="020B0803020202020204" pitchFamily="34" charset="0"/>
              </a:rPr>
              <a:t>C </a:t>
            </a:r>
            <a:r>
              <a:rPr lang="en-US" sz="4400" b="1" smtClean="0">
                <a:solidFill>
                  <a:schemeClr val="accent6"/>
                </a:solidFill>
                <a:latin typeface="Tw Cen MT Condensed Extra Bold" panose="020B0803020202020204" pitchFamily="34" charset="0"/>
              </a:rPr>
              <a:t>VENDOR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1981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X"/>
          <p:cNvSpPr/>
          <p:nvPr/>
        </p:nvSpPr>
        <p:spPr>
          <a:xfrm>
            <a:off x="3905250" y="1981200"/>
            <a:ext cx="20574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6000" b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86%</a:t>
            </a:r>
            <a:endParaRPr lang="en-US" sz="60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3505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X"/>
          <p:cNvSpPr/>
          <p:nvPr/>
        </p:nvSpPr>
        <p:spPr>
          <a:xfrm>
            <a:off x="3829050" y="3505200"/>
            <a:ext cx="22098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6000" b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83%</a:t>
            </a:r>
            <a:endParaRPr lang="en-US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5029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X"/>
          <p:cNvSpPr/>
          <p:nvPr/>
        </p:nvSpPr>
        <p:spPr>
          <a:xfrm>
            <a:off x="3829050" y="5029200"/>
            <a:ext cx="22098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6000" b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88%</a:t>
            </a:r>
            <a:endParaRPr lang="en-US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" name="X"/>
          <p:cNvSpPr/>
          <p:nvPr/>
        </p:nvSpPr>
        <p:spPr>
          <a:xfrm>
            <a:off x="6477000" y="1981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4000" b="1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(37/43)</a:t>
            </a:r>
            <a:endParaRPr lang="en-US" sz="4000" b="1" dirty="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4" name="X"/>
          <p:cNvSpPr/>
          <p:nvPr/>
        </p:nvSpPr>
        <p:spPr>
          <a:xfrm>
            <a:off x="6477000" y="3505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4000" b="1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(45/54)</a:t>
            </a:r>
            <a:endParaRPr lang="en-US" sz="4000" b="1" dirty="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X"/>
          <p:cNvSpPr/>
          <p:nvPr/>
        </p:nvSpPr>
        <p:spPr>
          <a:xfrm>
            <a:off x="6477000" y="5029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4000" b="1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(28/32)</a:t>
            </a:r>
            <a:endParaRPr lang="en-US" sz="4000" b="1" dirty="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3454"/>
            <a:ext cx="5486400" cy="3524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5486400"/>
            <a:ext cx="49530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MANUFACTURE DATE</a:t>
            </a:r>
            <a:endParaRPr lang="en-US" sz="40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743200"/>
            <a:ext cx="2590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ERRORS PER </a:t>
            </a:r>
            <a:r>
              <a:rPr lang="en-US" sz="4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4000" baseline="30000" smtClean="0">
                <a:solidFill>
                  <a:srgbClr val="565F6A"/>
                </a:solidFill>
                <a:latin typeface="Cambria Math" panose="02040503050406030204" pitchFamily="18" charset="0"/>
              </a:rPr>
              <a:t>9</a:t>
            </a:r>
            <a:r>
              <a:rPr lang="en-US" sz="4000" smtClean="0">
                <a:solidFill>
                  <a:srgbClr val="565F6A"/>
                </a:solidFill>
                <a:latin typeface="Cambria Math" panose="02040503050406030204" pitchFamily="18" charset="0"/>
              </a:rPr>
              <a:t> 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</a:t>
            </a:r>
            <a:endParaRPr lang="en-US" sz="40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838200"/>
            <a:ext cx="61722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MODULES: </a:t>
            </a:r>
            <a:r>
              <a:rPr lang="en-US" sz="4000" smtClean="0">
                <a:solidFill>
                  <a:schemeClr val="accent1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 </a:t>
            </a:r>
            <a:r>
              <a:rPr lang="en-US" sz="4000" smtClean="0">
                <a:solidFill>
                  <a:schemeClr val="accent1"/>
                </a:solidFill>
                <a:latin typeface="Tw Cen MT Condensed Extra Bold" panose="020B0803020202020204" pitchFamily="34" charset="0"/>
              </a:rPr>
              <a:t>A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   </a:t>
            </a:r>
            <a:r>
              <a:rPr lang="en-US" sz="4000" smtClean="0">
                <a:solidFill>
                  <a:schemeClr val="accent2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 B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   </a:t>
            </a:r>
            <a:r>
              <a:rPr lang="en-US" sz="4000" smtClean="0">
                <a:solidFill>
                  <a:schemeClr val="accent6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 C</a:t>
            </a:r>
            <a:endParaRPr lang="en-US" sz="4000">
              <a:solidFill>
                <a:schemeClr val="accent6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1905000"/>
            <a:ext cx="2057400" cy="3024188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86400" y="1897380"/>
            <a:ext cx="2971800" cy="3031808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dBox"/>
          <p:cNvSpPr/>
          <p:nvPr/>
        </p:nvSpPr>
        <p:spPr>
          <a:xfrm>
            <a:off x="6305551" y="1919288"/>
            <a:ext cx="1428750" cy="2943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rst"/>
          <p:cNvSpPr/>
          <p:nvPr/>
        </p:nvSpPr>
        <p:spPr>
          <a:xfrm>
            <a:off x="5041833" y="350519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8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DISTURBING FACTS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/>
          <a:lstStyle/>
          <a:p>
            <a:pPr marL="347663" indent="-347663"/>
            <a:r>
              <a:rPr lang="en-US" sz="5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AFFECTS ALL VENDORS</a:t>
            </a:r>
            <a:r>
              <a:rPr lang="en-US" sz="4000" b="1" dirty="0" smtClean="0">
                <a:solidFill>
                  <a:srgbClr val="565F6A"/>
                </a:solidFill>
              </a:rPr>
              <a:t/>
            </a:r>
            <a:br>
              <a:rPr lang="en-US" sz="4000" b="1" dirty="0" smtClean="0">
                <a:solidFill>
                  <a:srgbClr val="565F6A"/>
                </a:solidFill>
              </a:rPr>
            </a:br>
            <a:r>
              <a:rPr lang="en-US" sz="4000" dirty="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an isolated incident</a:t>
            </a:r>
            <a:br>
              <a:rPr lang="en-US" sz="4000" dirty="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Deeper issue in DRAM scaling</a:t>
            </a:r>
          </a:p>
          <a:p>
            <a:endParaRPr lang="en-US" sz="2400" b="1" dirty="0" smtClean="0">
              <a:solidFill>
                <a:srgbClr val="565F6A"/>
              </a:solidFill>
            </a:endParaRPr>
          </a:p>
          <a:p>
            <a:pPr marL="347663" indent="-347663"/>
            <a:r>
              <a:rPr lang="en-US" sz="5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UNADDRESSED FOR YEARS</a:t>
            </a:r>
            <a:r>
              <a:rPr lang="en-US" sz="4000" smtClean="0">
                <a:solidFill>
                  <a:srgbClr val="565F6A"/>
                </a:solidFill>
              </a:rPr>
              <a:t/>
            </a:r>
            <a:br>
              <a:rPr lang="en-US" sz="4000" smtClean="0">
                <a:solidFill>
                  <a:srgbClr val="565F6A"/>
                </a:solidFill>
              </a:rPr>
            </a:br>
            <a:r>
              <a:rPr lang="en-US" sz="40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Could impact </a:t>
            </a:r>
            <a:r>
              <a:rPr lang="en-US" sz="4000" dirty="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systems in </a:t>
            </a:r>
            <a:r>
              <a:rPr lang="en-US" sz="40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field</a:t>
            </a:r>
            <a:endParaRPr lang="en-US" sz="4000" dirty="0" smtClean="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4000" dirty="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6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Cutoff1"/>
          <p:cNvSpPr txBox="1"/>
          <p:nvPr/>
        </p:nvSpPr>
        <p:spPr>
          <a:xfrm>
            <a:off x="381000" y="1143000"/>
            <a:ext cx="8382000" cy="2286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HOW TO PREVENT</a:t>
            </a:r>
            <a:b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COUPLING ERRORS?</a:t>
            </a:r>
            <a:endParaRPr lang="en-US" sz="8000" b="1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TextBank"/>
          <p:cNvSpPr/>
          <p:nvPr/>
        </p:nvSpPr>
        <p:spPr>
          <a:xfrm>
            <a:off x="914400" y="3886200"/>
            <a:ext cx="7315200" cy="2286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r>
              <a:rPr lang="en-US" sz="4000" b="1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Previous Approaches</a:t>
            </a:r>
          </a:p>
          <a:p>
            <a: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Make Better Chips: Expensive</a:t>
            </a:r>
          </a:p>
          <a:p>
            <a: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Rigorous Testing: Takes Too Long</a:t>
            </a:r>
            <a:endParaRPr lang="en-US" sz="3600" dirty="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5" name="XArrow"/>
          <p:cNvCxnSpPr>
            <a:stCxn id="10" idx="3"/>
            <a:endCxn id="8" idx="1"/>
          </p:cNvCxnSpPr>
          <p:nvPr/>
        </p:nvCxnSpPr>
        <p:spPr>
          <a:xfrm>
            <a:off x="3657600" y="1905000"/>
            <a:ext cx="1371600" cy="0"/>
          </a:xfrm>
          <a:prstGeom prst="straightConnector1">
            <a:avLst/>
          </a:prstGeom>
          <a:ln w="101600" cap="rnd">
            <a:solidFill>
              <a:srgbClr val="FF0000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wX"/>
          <p:cNvSpPr/>
          <p:nvPr/>
        </p:nvSpPr>
        <p:spPr>
          <a:xfrm>
            <a:off x="5029200" y="7620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Row"/>
          <p:cNvSpPr/>
          <p:nvPr/>
        </p:nvSpPr>
        <p:spPr>
          <a:xfrm>
            <a:off x="5029200" y="12192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MORE ERRORS</a:t>
            </a:r>
            <a:endParaRPr lang="en-US" sz="3600">
              <a:solidFill>
                <a:srgbClr val="FF0000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Row"/>
          <p:cNvSpPr/>
          <p:nvPr/>
        </p:nvSpPr>
        <p:spPr>
          <a:xfrm>
            <a:off x="5029200" y="1676400"/>
            <a:ext cx="2743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Row"/>
          <p:cNvSpPr/>
          <p:nvPr/>
        </p:nvSpPr>
        <p:spPr>
          <a:xfrm>
            <a:off x="5029200" y="21336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MORE ERRORS</a:t>
            </a:r>
            <a:endParaRPr lang="en-US" sz="3600">
              <a:solidFill>
                <a:srgbClr val="FF0000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X"/>
          <p:cNvSpPr/>
          <p:nvPr/>
        </p:nvSpPr>
        <p:spPr>
          <a:xfrm>
            <a:off x="914400" y="990600"/>
            <a:ext cx="2743200" cy="1828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FASTER ACCESS</a:t>
            </a:r>
            <a:endParaRPr lang="en-US" sz="4800">
              <a:solidFill>
                <a:srgbClr val="FF0000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RowY"/>
          <p:cNvSpPr/>
          <p:nvPr/>
        </p:nvSpPr>
        <p:spPr>
          <a:xfrm>
            <a:off x="5029200" y="25908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RowX"/>
          <p:cNvSpPr/>
          <p:nvPr/>
        </p:nvSpPr>
        <p:spPr>
          <a:xfrm>
            <a:off x="5029200" y="38100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4" name="Row"/>
          <p:cNvSpPr/>
          <p:nvPr/>
        </p:nvSpPr>
        <p:spPr>
          <a:xfrm>
            <a:off x="5029200" y="42672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FEWER ERRORS</a:t>
            </a:r>
            <a:endParaRPr lang="en-US" sz="3600">
              <a:solidFill>
                <a:srgbClr val="00B050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5" name="Row"/>
          <p:cNvSpPr/>
          <p:nvPr/>
        </p:nvSpPr>
        <p:spPr>
          <a:xfrm>
            <a:off x="5029200" y="4724400"/>
            <a:ext cx="2743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6" name="Row"/>
          <p:cNvSpPr/>
          <p:nvPr/>
        </p:nvSpPr>
        <p:spPr>
          <a:xfrm>
            <a:off x="5029200" y="51816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FEWER ERRORS</a:t>
            </a:r>
            <a:endParaRPr lang="en-US" sz="3600">
              <a:solidFill>
                <a:srgbClr val="00B050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7" name="X"/>
          <p:cNvSpPr/>
          <p:nvPr/>
        </p:nvSpPr>
        <p:spPr>
          <a:xfrm>
            <a:off x="914400" y="4038600"/>
            <a:ext cx="2743200" cy="1828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540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FREQUENT REFRESH</a:t>
            </a:r>
            <a:endParaRPr lang="en-US" sz="4800">
              <a:solidFill>
                <a:srgbClr val="00B050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8" name="RowY"/>
          <p:cNvSpPr/>
          <p:nvPr/>
        </p:nvSpPr>
        <p:spPr>
          <a:xfrm>
            <a:off x="5029200" y="56388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Left Bracket 1"/>
          <p:cNvSpPr/>
          <p:nvPr/>
        </p:nvSpPr>
        <p:spPr>
          <a:xfrm>
            <a:off x="4191000" y="3810000"/>
            <a:ext cx="304800" cy="2286000"/>
          </a:xfrm>
          <a:prstGeom prst="leftBracket">
            <a:avLst/>
          </a:prstGeom>
          <a:ln w="1016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27447"/>
            <a:ext cx="5486400" cy="3377953"/>
          </a:xfrm>
          <a:prstGeom prst="rect">
            <a:avLst/>
          </a:prstGeom>
        </p:spPr>
      </p:pic>
      <p:sp>
        <p:nvSpPr>
          <p:cNvPr id="15" name="Curtain"/>
          <p:cNvSpPr/>
          <p:nvPr/>
        </p:nvSpPr>
        <p:spPr>
          <a:xfrm>
            <a:off x="3429000" y="1828800"/>
            <a:ext cx="4953000" cy="29718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Faster  </a:t>
            </a:r>
            <a:r>
              <a:rPr lang="en-US" sz="4800" b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⟶</a:t>
            </a: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  </a:t>
            </a: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Slower</a:t>
            </a:r>
            <a:endParaRPr lang="en-US" sz="48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914400"/>
            <a:ext cx="67818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4000" u="sng" smtClean="0">
                <a:solidFill>
                  <a:srgbClr val="565F6A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ONE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 MODULE:  </a:t>
            </a:r>
            <a:r>
              <a:rPr lang="en-US" sz="4000" b="1" smtClean="0">
                <a:solidFill>
                  <a:schemeClr val="accent1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</a:t>
            </a:r>
            <a:r>
              <a:rPr lang="en-US" sz="4000" smtClean="0">
                <a:solidFill>
                  <a:schemeClr val="accent1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 A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   </a:t>
            </a:r>
            <a:r>
              <a:rPr lang="en-US" sz="4000" b="1" smtClean="0">
                <a:solidFill>
                  <a:schemeClr val="accent2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</a:t>
            </a:r>
            <a:r>
              <a:rPr lang="en-US" sz="4000" smtClean="0">
                <a:solidFill>
                  <a:schemeClr val="accent2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 B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   </a:t>
            </a:r>
            <a:r>
              <a:rPr lang="en-US" sz="4000" b="1" smtClean="0">
                <a:solidFill>
                  <a:schemeClr val="accent6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</a:t>
            </a:r>
            <a:r>
              <a:rPr lang="en-US" sz="4000" smtClean="0">
                <a:solidFill>
                  <a:schemeClr val="accent6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 C</a:t>
            </a:r>
            <a:endParaRPr lang="en-US" sz="4000">
              <a:solidFill>
                <a:schemeClr val="accent6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5334000"/>
            <a:ext cx="49530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ACCESS INTERVAL (ns)</a:t>
            </a:r>
            <a:endParaRPr lang="en-US" sz="44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667000"/>
            <a:ext cx="2209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TOTAL</a:t>
            </a:r>
            <a:b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ERRORS</a:t>
            </a:r>
            <a:endParaRPr lang="en-US" sz="4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10" name="55nsLine"/>
          <p:cNvCxnSpPr/>
          <p:nvPr/>
        </p:nvCxnSpPr>
        <p:spPr>
          <a:xfrm flipV="1">
            <a:off x="3962400" y="4419600"/>
            <a:ext cx="0" cy="30480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5ns"/>
          <p:cNvSpPr/>
          <p:nvPr/>
        </p:nvSpPr>
        <p:spPr>
          <a:xfrm rot="16200000">
            <a:off x="3467893" y="3607594"/>
            <a:ext cx="9906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55ns</a:t>
            </a:r>
            <a:endParaRPr lang="en-US" sz="36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3" name="500nsLine"/>
          <p:cNvCxnSpPr>
            <a:stCxn id="12" idx="0"/>
          </p:cNvCxnSpPr>
          <p:nvPr/>
        </p:nvCxnSpPr>
        <p:spPr>
          <a:xfrm flipV="1">
            <a:off x="8255795" y="4419600"/>
            <a:ext cx="0" cy="121919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00ns"/>
          <p:cNvSpPr/>
          <p:nvPr/>
        </p:nvSpPr>
        <p:spPr>
          <a:xfrm rot="16200000">
            <a:off x="7646194" y="3493294"/>
            <a:ext cx="12192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500ns</a:t>
            </a:r>
            <a:endParaRPr lang="en-US" sz="36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2" name="First"/>
          <p:cNvSpPr/>
          <p:nvPr/>
        </p:nvSpPr>
        <p:spPr>
          <a:xfrm>
            <a:off x="8064342" y="454151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55ns"/>
              <p:cNvSpPr/>
              <p:nvPr/>
            </p:nvSpPr>
            <p:spPr>
              <a:xfrm>
                <a:off x="5364480" y="1897380"/>
                <a:ext cx="2895600" cy="1043940"/>
              </a:xfrm>
              <a:prstGeom prst="rect">
                <a:avLst/>
              </a:prstGeom>
              <a:solidFill>
                <a:srgbClr val="565F6A"/>
              </a:solidFill>
              <a:ln w="28575"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64</m:t>
                              </m:r>
                              <m:r>
                                <m:rPr>
                                  <m:nor/>
                                </m:rPr>
                                <a:rPr lang="en-US" sz="32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ms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rgbClr val="FF818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lang="en-US" sz="3200" b="1" i="0" smtClean="0">
                                  <a:solidFill>
                                    <a:srgbClr val="FF818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00</m:t>
                              </m:r>
                              <m:r>
                                <m:rPr>
                                  <m:nor/>
                                </m:rPr>
                                <a:rPr lang="en-US" sz="3200" b="1" i="0" smtClean="0">
                                  <a:solidFill>
                                    <a:srgbClr val="FF818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ns</m:t>
                              </m:r>
                            </m:den>
                          </m:f>
                        </m:e>
                      </m:box>
                      <m:r>
                        <a:rPr lang="en-US" sz="32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𝟏𝟐𝟖𝐊</m:t>
                      </m:r>
                    </m:oMath>
                  </m:oMathPara>
                </a14:m>
                <a:endParaRPr lang="en-US" sz="3200" b="1" dirty="0" smtClean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55n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1897380"/>
                <a:ext cx="2895600" cy="10439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5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4" grpId="0"/>
      <p:bldP spid="1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0338"/>
            <a:ext cx="5486400" cy="3425062"/>
          </a:xfrm>
          <a:prstGeom prst="rect">
            <a:avLst/>
          </a:prstGeom>
        </p:spPr>
      </p:pic>
      <p:sp>
        <p:nvSpPr>
          <p:cNvPr id="13" name="Curtain"/>
          <p:cNvSpPr/>
          <p:nvPr/>
        </p:nvSpPr>
        <p:spPr>
          <a:xfrm>
            <a:off x="3429000" y="1828800"/>
            <a:ext cx="4953000" cy="29718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Often  </a:t>
            </a:r>
            <a:r>
              <a:rPr lang="en-US" sz="4800" b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⟵</a:t>
            </a:r>
            <a:r>
              <a:rPr lang="en-US" sz="4800" b="1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  </a:t>
            </a: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Seldom</a:t>
            </a:r>
            <a:endParaRPr lang="en-US" sz="48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914400"/>
            <a:ext cx="67818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4000" u="sng" smtClean="0">
                <a:solidFill>
                  <a:srgbClr val="565F6A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ONE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 MODULE:  </a:t>
            </a:r>
            <a:r>
              <a:rPr lang="en-US" sz="4000" b="1" smtClean="0">
                <a:solidFill>
                  <a:schemeClr val="accent1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</a:t>
            </a:r>
            <a:r>
              <a:rPr lang="en-US" sz="4000" smtClean="0">
                <a:solidFill>
                  <a:schemeClr val="accent1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 A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   </a:t>
            </a:r>
            <a:r>
              <a:rPr lang="en-US" sz="4000" b="1" smtClean="0">
                <a:solidFill>
                  <a:schemeClr val="accent2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</a:t>
            </a:r>
            <a:r>
              <a:rPr lang="en-US" sz="4000" smtClean="0">
                <a:solidFill>
                  <a:schemeClr val="accent2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 B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   </a:t>
            </a:r>
            <a:r>
              <a:rPr lang="en-US" sz="4000" b="1" smtClean="0">
                <a:solidFill>
                  <a:schemeClr val="accent6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</a:t>
            </a:r>
            <a:r>
              <a:rPr lang="en-US" sz="4000" smtClean="0">
                <a:solidFill>
                  <a:schemeClr val="accent6"/>
                </a:solidFill>
                <a:latin typeface="Tw Cen MT Condensed Extra Bold" panose="020B0803020202020204" pitchFamily="34" charset="0"/>
                <a:sym typeface="Wingdings 2" panose="05020102010507070707" pitchFamily="18" charset="2"/>
              </a:rPr>
              <a:t> C</a:t>
            </a:r>
            <a:endParaRPr lang="en-US" sz="4000">
              <a:solidFill>
                <a:schemeClr val="accent6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334000"/>
            <a:ext cx="51054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REFRESH INTERVAL (ms)</a:t>
            </a:r>
            <a:endParaRPr lang="en-US" sz="44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2209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TOTAL</a:t>
            </a:r>
            <a:b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ERRORS</a:t>
            </a:r>
            <a:endParaRPr lang="en-US" sz="4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9" name="55nsLine"/>
          <p:cNvCxnSpPr/>
          <p:nvPr/>
        </p:nvCxnSpPr>
        <p:spPr>
          <a:xfrm flipH="1" flipV="1">
            <a:off x="8326760" y="4419600"/>
            <a:ext cx="1" cy="30480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5ns"/>
          <p:cNvSpPr/>
          <p:nvPr/>
        </p:nvSpPr>
        <p:spPr>
          <a:xfrm rot="16200000">
            <a:off x="7750969" y="3531394"/>
            <a:ext cx="11430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64ms</a:t>
            </a:r>
            <a:endParaRPr lang="en-US" sz="36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6" name="55nsLine"/>
          <p:cNvCxnSpPr>
            <a:stCxn id="15" idx="0"/>
          </p:cNvCxnSpPr>
          <p:nvPr/>
        </p:nvCxnSpPr>
        <p:spPr>
          <a:xfrm flipV="1">
            <a:off x="4313397" y="4419600"/>
            <a:ext cx="0" cy="121919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5ns"/>
          <p:cNvSpPr/>
          <p:nvPr/>
        </p:nvSpPr>
        <p:spPr>
          <a:xfrm rot="16200000">
            <a:off x="3740944" y="3531394"/>
            <a:ext cx="11430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11ms</a:t>
            </a:r>
            <a:endParaRPr lang="en-US" sz="36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First"/>
          <p:cNvSpPr/>
          <p:nvPr/>
        </p:nvSpPr>
        <p:spPr>
          <a:xfrm>
            <a:off x="4121944" y="454151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55ns"/>
              <p:cNvSpPr/>
              <p:nvPr/>
            </p:nvSpPr>
            <p:spPr>
              <a:xfrm>
                <a:off x="3448050" y="1851660"/>
                <a:ext cx="3052762" cy="1058228"/>
              </a:xfrm>
              <a:prstGeom prst="rect">
                <a:avLst/>
              </a:prstGeom>
              <a:solidFill>
                <a:srgbClr val="565F6A"/>
              </a:solidFill>
              <a:ln w="28575"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1" i="0" smtClean="0">
                                  <a:solidFill>
                                    <a:srgbClr val="FF818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11</m:t>
                              </m:r>
                              <m:r>
                                <m:rPr>
                                  <m:nor/>
                                </m:rPr>
                                <a:rPr lang="en-US" sz="3200" b="1" i="0" smtClean="0">
                                  <a:solidFill>
                                    <a:srgbClr val="FF818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ms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lang="en-US" sz="32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32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ns</m:t>
                              </m:r>
                            </m:den>
                          </m:f>
                        </m:e>
                      </m:box>
                      <m:r>
                        <a:rPr lang="en-US" sz="32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𝟐𝟎𝟎𝐊</m:t>
                      </m:r>
                    </m:oMath>
                  </m:oMathPara>
                </a14:m>
                <a:endParaRPr lang="en-US" sz="3200" b="1" dirty="0" smtClean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8" name="55n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50" y="1851660"/>
                <a:ext cx="3052762" cy="1058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6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7" grpId="0"/>
      <p:bldP spid="15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2971800"/>
          </a:xfrm>
        </p:spPr>
        <p:txBody>
          <a:bodyPr/>
          <a:lstStyle/>
          <a:p>
            <a:pPr marL="566738" indent="-566738">
              <a:buFont typeface="+mj-lt"/>
              <a:buAutoNum type="arabicPeriod"/>
            </a:pP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LIMIT ACCESSES TO ROW</a:t>
            </a:r>
            <a:r>
              <a:rPr lang="en-US" sz="4800" smtClean="0">
                <a:solidFill>
                  <a:srgbClr val="565F6A"/>
                </a:solidFill>
              </a:rPr>
              <a:t> </a:t>
            </a:r>
            <a:br>
              <a:rPr lang="en-US" sz="4800" smtClean="0">
                <a:solidFill>
                  <a:srgbClr val="565F6A"/>
                </a:solidFill>
              </a:rPr>
            </a:br>
            <a:r>
              <a:rPr lang="en-US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Access Interval </a:t>
            </a:r>
            <a:r>
              <a:rPr lang="en-US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 500ns</a:t>
            </a:r>
            <a:r>
              <a:rPr lang="en-US" sz="4000" smtClean="0">
                <a:solidFill>
                  <a:srgbClr val="565F6A"/>
                </a:solidFill>
              </a:rPr>
              <a:t/>
            </a:r>
            <a:br>
              <a:rPr lang="en-US" sz="4000" smtClean="0">
                <a:solidFill>
                  <a:srgbClr val="565F6A"/>
                </a:solidFill>
              </a:rPr>
            </a:br>
            <a:endParaRPr lang="en-US" sz="1600" smtClean="0">
              <a:solidFill>
                <a:srgbClr val="565F6A"/>
              </a:solidFill>
            </a:endParaRPr>
          </a:p>
          <a:p>
            <a:pPr marL="566738" indent="-566738">
              <a:buFont typeface="+mj-lt"/>
              <a:buAutoNum type="arabicPeriod"/>
            </a:pP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REFRESH ALL ROWS OFTEN</a:t>
            </a:r>
            <a: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Refresh Interval </a:t>
            </a:r>
            <a:r>
              <a:rPr lang="en-US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11ms</a:t>
            </a:r>
            <a:endParaRPr lang="en-US" sz="440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TWO NAIVE SOLUTIONS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00600"/>
            <a:ext cx="7772400" cy="1600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60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LARGE OVERHEAD: </a:t>
            </a:r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PERF, ENERGY, COMPLEXITY</a:t>
            </a:r>
            <a:endParaRPr lang="en-US" sz="48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1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71582"/>
            <a:ext cx="6400800" cy="159061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00600" y="4191000"/>
            <a:ext cx="3505200" cy="1828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DRAM Cell</a:t>
            </a:r>
            <a:b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(Capacitor)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838257"/>
            <a:ext cx="6400800" cy="1066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600" b="1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DRAM Module</a:t>
            </a:r>
            <a:endParaRPr lang="en-US" sz="6600" b="1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2819400"/>
            <a:ext cx="3657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DRAM Chip</a:t>
            </a:r>
            <a:endParaRPr lang="en-US" sz="60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5" name="Curved Connector 4"/>
          <p:cNvCxnSpPr>
            <a:stCxn id="8" idx="1"/>
            <a:endCxn id="40" idx="1"/>
          </p:cNvCxnSpPr>
          <p:nvPr/>
        </p:nvCxnSpPr>
        <p:spPr>
          <a:xfrm rot="10800000" flipH="1" flipV="1">
            <a:off x="1876424" y="1390706"/>
            <a:ext cx="28575" cy="3486093"/>
          </a:xfrm>
          <a:prstGeom prst="curvedConnector3">
            <a:avLst>
              <a:gd name="adj1" fmla="val -3366667"/>
            </a:avLst>
          </a:prstGeom>
          <a:ln w="76200">
            <a:solidFill>
              <a:srgbClr val="565F6A"/>
            </a:solidFill>
            <a:headEnd type="oval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76425" y="1162107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05000" y="3810000"/>
            <a:ext cx="2133600" cy="2133600"/>
            <a:chOff x="3505200" y="4038600"/>
            <a:chExt cx="2133600" cy="2133600"/>
          </a:xfrm>
        </p:grpSpPr>
        <p:sp>
          <p:nvSpPr>
            <p:cNvPr id="40" name="Rounded Rectangle 39"/>
            <p:cNvSpPr/>
            <p:nvPr/>
          </p:nvSpPr>
          <p:spPr>
            <a:xfrm>
              <a:off x="3505200" y="4038600"/>
              <a:ext cx="2133600" cy="2133600"/>
            </a:xfrm>
            <a:prstGeom prst="roundRect">
              <a:avLst/>
            </a:prstGeom>
            <a:solidFill>
              <a:srgbClr val="EDEF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267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191000" y="4267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648200" y="4267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105400" y="4267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733800" y="4724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191000" y="4724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648200" y="4724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105400" y="4724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733800" y="5181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191000" y="5181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648200" y="5181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733800" y="5638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191000" y="5638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648200" y="5638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105400" y="5638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/>
          <p:cNvCxnSpPr>
            <a:endCxn id="28" idx="1"/>
          </p:cNvCxnSpPr>
          <p:nvPr/>
        </p:nvCxnSpPr>
        <p:spPr>
          <a:xfrm>
            <a:off x="3810000" y="5105400"/>
            <a:ext cx="990600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505200" y="4953000"/>
            <a:ext cx="304800" cy="304800"/>
          </a:xfrm>
          <a:prstGeom prst="ellipse">
            <a:avLst/>
          </a:prstGeom>
          <a:solidFill>
            <a:srgbClr val="8B9BB5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urved Connector 31"/>
          <p:cNvCxnSpPr>
            <a:stCxn id="28" idx="0"/>
            <a:endCxn id="51" idx="2"/>
          </p:cNvCxnSpPr>
          <p:nvPr/>
        </p:nvCxnSpPr>
        <p:spPr>
          <a:xfrm rot="5400000" flipH="1" flipV="1">
            <a:off x="6667500" y="3619500"/>
            <a:ext cx="457200" cy="685800"/>
          </a:xfrm>
          <a:prstGeom prst="curvedConnector3">
            <a:avLst>
              <a:gd name="adj1" fmla="val 50000"/>
            </a:avLst>
          </a:prstGeom>
          <a:ln w="57150" cap="rnd">
            <a:solidFill>
              <a:srgbClr val="565F6A"/>
            </a:solidFill>
            <a:prstDash val="soli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8" idx="0"/>
            <a:endCxn id="53" idx="2"/>
          </p:cNvCxnSpPr>
          <p:nvPr/>
        </p:nvCxnSpPr>
        <p:spPr>
          <a:xfrm rot="16200000" flipV="1">
            <a:off x="5981700" y="3619500"/>
            <a:ext cx="457200" cy="685800"/>
          </a:xfrm>
          <a:prstGeom prst="curvedConnector3">
            <a:avLst>
              <a:gd name="adj1" fmla="val 50000"/>
            </a:avLst>
          </a:prstGeom>
          <a:ln w="57150" cap="rnd">
            <a:solidFill>
              <a:srgbClr val="565F6A"/>
            </a:solidFill>
            <a:prstDash val="soli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81800" y="2819400"/>
            <a:ext cx="9144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‘0’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10200" y="2819400"/>
            <a:ext cx="9144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‘1’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urved Connector 14"/>
          <p:cNvCxnSpPr>
            <a:endCxn id="12" idx="0"/>
          </p:cNvCxnSpPr>
          <p:nvPr/>
        </p:nvCxnSpPr>
        <p:spPr>
          <a:xfrm>
            <a:off x="5334000" y="4191000"/>
            <a:ext cx="952500" cy="762000"/>
          </a:xfrm>
          <a:prstGeom prst="curvedConnector2">
            <a:avLst/>
          </a:prstGeom>
          <a:ln w="76200" cap="sq">
            <a:solidFill>
              <a:srgbClr val="00B050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OUR SOLUTION: PARR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914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u="sng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P</a:t>
            </a: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robabilistic </a:t>
            </a:r>
            <a:r>
              <a:rPr lang="en-US" sz="4400" u="sng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A</a:t>
            </a: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djacent </a:t>
            </a:r>
            <a:r>
              <a:rPr lang="en-US" sz="4400" u="sng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ow </a:t>
            </a:r>
            <a:r>
              <a:rPr lang="en-US" sz="4400" u="sng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efresh</a:t>
            </a:r>
            <a:endParaRPr lang="en-US" sz="480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14" name="Curved Connector 13"/>
          <p:cNvCxnSpPr>
            <a:endCxn id="11" idx="0"/>
          </p:cNvCxnSpPr>
          <p:nvPr/>
        </p:nvCxnSpPr>
        <p:spPr>
          <a:xfrm rot="10800000" flipV="1">
            <a:off x="2286000" y="4191000"/>
            <a:ext cx="1524000" cy="762000"/>
          </a:xfrm>
          <a:prstGeom prst="curvedConnector2">
            <a:avLst/>
          </a:prstGeom>
          <a:ln w="76200" cap="sq">
            <a:solidFill>
              <a:srgbClr val="565F6A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914400" y="4953000"/>
            <a:ext cx="2743200" cy="762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Do nothing</a:t>
            </a:r>
            <a:endParaRPr lang="en-US" sz="440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4953000"/>
            <a:ext cx="3886200" cy="1371600"/>
          </a:xfrm>
          <a:prstGeom prst="roundRect">
            <a:avLst>
              <a:gd name="adj" fmla="val 9524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Refresh (=Open) adjacent rows</a:t>
            </a:r>
            <a:endParaRPr lang="en-US" sz="440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2514600"/>
            <a:ext cx="5486400" cy="762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After closing any row ...</a:t>
            </a:r>
            <a:endParaRPr lang="en-US" sz="440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72200" y="3733800"/>
            <a:ext cx="2057400" cy="533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800" b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0.1%</a:t>
            </a:r>
            <a:endParaRPr lang="en-US" sz="4800" b="1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14400" y="3733800"/>
            <a:ext cx="2057400" cy="533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4800" b="1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99.9%</a:t>
            </a:r>
            <a:endParaRPr lang="en-US" sz="4800" b="1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0"/>
            <a:ext cx="1219200" cy="1219200"/>
          </a:xfrm>
          <a:prstGeom prst="rect">
            <a:avLst/>
          </a:prstGeom>
        </p:spPr>
      </p:pic>
      <p:cxnSp>
        <p:nvCxnSpPr>
          <p:cNvPr id="43" name="Straight Connector 42"/>
          <p:cNvCxnSpPr>
            <a:stCxn id="10" idx="2"/>
          </p:cNvCxnSpPr>
          <p:nvPr/>
        </p:nvCxnSpPr>
        <p:spPr>
          <a:xfrm>
            <a:off x="4572000" y="3276600"/>
            <a:ext cx="0" cy="304800"/>
          </a:xfrm>
          <a:prstGeom prst="line">
            <a:avLst/>
          </a:prstGeom>
          <a:ln w="76200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PARR: CHANCE OF ERROR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/>
          <a:lstStyle/>
          <a:p>
            <a:pPr marL="347663" indent="-347663"/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NO REFRESHES IN </a:t>
            </a:r>
            <a:r>
              <a:rPr lang="en-US" sz="4800" b="1" smtClean="0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</a:t>
            </a: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 TRIALS</a:t>
            </a:r>
            <a:b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Probability: </a:t>
            </a:r>
            <a:r>
              <a:rPr lang="en-US" dirty="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0.999</a:t>
            </a:r>
            <a:r>
              <a:rPr lang="en-US" baseline="300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4400" baseline="300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/>
            </a:r>
            <a:br>
              <a:rPr lang="en-US" sz="4400" baseline="300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endParaRPr lang="en-US" sz="24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/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N=128K FOR ERROR (64ms)</a:t>
            </a:r>
            <a:b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Probability: 0.999</a:t>
            </a:r>
            <a:r>
              <a:rPr lang="en-US" baseline="30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128K</a:t>
            </a:r>
            <a:r>
              <a:rPr lang="en-US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b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b="1" baseline="3000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–56</a:t>
            </a:r>
            <a:r>
              <a:rPr lang="en-US" baseline="30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baseline="30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400" baseline="30000" smtClean="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4800" smtClean="0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STRONG RELIABILITY GUARANTEE</a:t>
            </a:r>
            <a:endParaRPr lang="en-US" sz="4800" dirty="0">
              <a:solidFill>
                <a:srgbClr val="00B05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5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14400" y="9906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STRONG RELIABILITY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9718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LOW PERF</a:t>
            </a:r>
            <a:b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OVERHEAD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9906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9.4×10</a:t>
            </a:r>
            <a:r>
              <a:rPr lang="en-US" sz="5400" baseline="30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–14</a:t>
            </a:r>
            <a:r>
              <a:rPr lang="en-US" sz="4800" baseline="30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en-US" sz="4800" baseline="30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4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Errors/Year</a:t>
            </a:r>
            <a:endParaRPr lang="en-US" sz="400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29718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0.20%</a:t>
            </a:r>
            <a:r>
              <a:rPr lang="en-US" sz="4800" baseline="30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en-US" sz="4800" baseline="30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4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Slowdown</a:t>
            </a:r>
            <a:endParaRPr lang="en-US" sz="400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953000"/>
            <a:ext cx="34290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NO STORAGE</a:t>
            </a:r>
            <a:b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OVERHEAD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49530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 </a:t>
            </a:r>
            <a:r>
              <a:rPr lang="en-US" sz="4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Bytes</a:t>
            </a:r>
            <a:endParaRPr lang="en-US" sz="400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0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RELATED WORK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pPr marL="347663" indent="-347663">
              <a:lnSpc>
                <a:spcPct val="10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Security Exploit </a:t>
            </a:r>
            <a: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(Seaborn@Google 2015)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Industry Analysis </a:t>
            </a:r>
            <a: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(Kang@SK Hynix 2014)</a:t>
            </a:r>
            <a:b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</a:rPr>
            </a:br>
            <a:r>
              <a:rPr lang="en-US" sz="24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“... will be [more] severe as technology shrinks down.”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Targeted Row Refresh </a:t>
            </a:r>
            <a: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(JEDEC 2014)</a:t>
            </a:r>
            <a:endParaRPr lang="en-US" sz="4000" smtClean="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DRAM Testing </a:t>
            </a:r>
            <a: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(e.g., Van de Goor+ 1999)</a:t>
            </a:r>
            <a:endParaRPr lang="en-US" sz="4000" smtClean="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Disturbance in Flash &amp; Hard Disk</a:t>
            </a:r>
            <a:r>
              <a:rPr lang="en-US" sz="2400" smtClean="0">
                <a:solidFill>
                  <a:srgbClr val="8B9BB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smtClean="0">
                <a:solidFill>
                  <a:srgbClr val="8B9BB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400" smtClean="0">
              <a:solidFill>
                <a:srgbClr val="8B9BB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7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urved Connector 14"/>
          <p:cNvCxnSpPr>
            <a:stCxn id="10" idx="3"/>
            <a:endCxn id="13" idx="1"/>
          </p:cNvCxnSpPr>
          <p:nvPr/>
        </p:nvCxnSpPr>
        <p:spPr>
          <a:xfrm flipV="1">
            <a:off x="3657600" y="3810000"/>
            <a:ext cx="1828800" cy="1524000"/>
          </a:xfrm>
          <a:prstGeom prst="curvedConnector3">
            <a:avLst/>
          </a:prstGeom>
          <a:ln w="152400">
            <a:solidFill>
              <a:srgbClr val="565F6A"/>
            </a:solidFill>
            <a:headEnd type="triangle" w="lg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RECAP: RELIABILITY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1981200"/>
            <a:ext cx="2743200" cy="42672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565F6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981200"/>
            <a:ext cx="2743200" cy="1219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CPU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276600"/>
            <a:ext cx="2743200" cy="10668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Memory</a:t>
            </a:r>
            <a:b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Management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0" y="1981200"/>
            <a:ext cx="2743200" cy="42672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565F6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981200"/>
            <a:ext cx="2743200" cy="1219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DRAM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276600"/>
            <a:ext cx="2743200" cy="10668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Arch &amp;</a:t>
            </a:r>
            <a:b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Interface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4800600"/>
            <a:ext cx="2743200" cy="10668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Circuits &amp;</a:t>
            </a:r>
            <a:b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Devices</a:t>
            </a:r>
          </a:p>
        </p:txBody>
      </p:sp>
      <p:sp>
        <p:nvSpPr>
          <p:cNvPr id="10" name="Ctrl"/>
          <p:cNvSpPr txBox="1"/>
          <p:nvPr/>
        </p:nvSpPr>
        <p:spPr>
          <a:xfrm>
            <a:off x="914400" y="4800600"/>
            <a:ext cx="2743200" cy="10668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DRAM</a:t>
            </a:r>
            <a:b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Controller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4800600"/>
            <a:ext cx="2743200" cy="1066800"/>
          </a:xfrm>
          <a:prstGeom prst="rect">
            <a:avLst/>
          </a:prstGeom>
          <a:solidFill>
            <a:srgbClr val="00B050">
              <a:alpha val="75000"/>
            </a:srgbClr>
          </a:solidFill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6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PARR</a:t>
            </a:r>
            <a:endParaRPr lang="en-US" sz="6000" b="1" smtClean="0">
              <a:solidFill>
                <a:srgbClr val="EDEFF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4800600"/>
            <a:ext cx="2743200" cy="1066800"/>
          </a:xfrm>
          <a:prstGeom prst="rect">
            <a:avLst/>
          </a:prstGeom>
          <a:solidFill>
            <a:srgbClr val="FF0000">
              <a:alpha val="75000"/>
            </a:srgbClr>
          </a:solidFill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ROW HAMMER</a:t>
            </a:r>
            <a:endParaRPr lang="en-US" sz="4000" b="1" smtClean="0">
              <a:solidFill>
                <a:srgbClr val="EDEFF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8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62000" y="3886200"/>
            <a:ext cx="8077200" cy="1828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2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2. BANK CONFLICTS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09800" y="990600"/>
            <a:ext cx="4876800" cy="1143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90000"/>
              </a:lnSpc>
            </a:pPr>
            <a:r>
              <a:rPr lang="en-US" sz="32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A CASE FOR </a:t>
            </a:r>
            <a:br>
              <a:rPr lang="en-US" sz="32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32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SUBARRAY PARALLELISM</a:t>
            </a:r>
            <a:br>
              <a:rPr lang="en-US" sz="32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2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ISCA 2012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990600"/>
            <a:ext cx="88106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19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43200" y="685800"/>
            <a:ext cx="5486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743200" y="1143000"/>
            <a:ext cx="3657600" cy="2743200"/>
          </a:xfrm>
          <a:custGeom>
            <a:avLst/>
            <a:gdLst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59787 w 5605974"/>
              <a:gd name="connsiteY0" fmla="*/ 2743200 h 2743200"/>
              <a:gd name="connsiteX1" fmla="*/ 2802987 w 5605974"/>
              <a:gd name="connsiteY1" fmla="*/ 0 h 2743200"/>
              <a:gd name="connsiteX2" fmla="*/ 5546187 w 5605974"/>
              <a:gd name="connsiteY2" fmla="*/ 2743200 h 2743200"/>
              <a:gd name="connsiteX3" fmla="*/ 59787 w 5605974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743200">
                <a:moveTo>
                  <a:pt x="0" y="2743200"/>
                </a:moveTo>
                <a:cubicBezTo>
                  <a:pt x="1829594" y="2058194"/>
                  <a:pt x="1828800" y="0"/>
                  <a:pt x="2743200" y="0"/>
                </a:cubicBezTo>
                <a:cubicBezTo>
                  <a:pt x="3657600" y="0"/>
                  <a:pt x="3658369" y="2059857"/>
                  <a:pt x="5486400" y="2743200"/>
                </a:cubicBezTo>
                <a:lnTo>
                  <a:pt x="0" y="2743200"/>
                </a:lnTo>
                <a:close/>
              </a:path>
            </a:pathLst>
          </a:custGeom>
          <a:solidFill>
            <a:srgbClr val="CE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Cutoff1"/>
          <p:cNvSpPr txBox="1"/>
          <p:nvPr/>
        </p:nvSpPr>
        <p:spPr>
          <a:xfrm>
            <a:off x="5217160" y="685800"/>
            <a:ext cx="194564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CUTOFF</a:t>
            </a:r>
            <a:endParaRPr lang="en-US" sz="5400" b="1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43200" y="685800"/>
            <a:ext cx="0" cy="3200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3200" y="4038600"/>
            <a:ext cx="2514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54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FASTEST</a:t>
            </a:r>
            <a:endParaRPr lang="en-US" sz="5400" b="1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038600"/>
            <a:ext cx="2514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5400" b="1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SLOWEST</a:t>
            </a:r>
            <a:endParaRPr lang="en-US" sz="5400" b="1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828800"/>
            <a:ext cx="1752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5400" b="1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DRAM</a:t>
            </a:r>
          </a:p>
          <a:p>
            <a:pPr algn="r"/>
            <a:r>
              <a:rPr lang="en-US" sz="5400" b="1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</a:t>
            </a:r>
            <a:endParaRPr lang="en-US" sz="5400" b="1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86400" y="2797840"/>
            <a:ext cx="914400" cy="1088360"/>
          </a:xfrm>
          <a:custGeom>
            <a:avLst/>
            <a:gdLst>
              <a:gd name="connsiteX0" fmla="*/ 0 w 914400"/>
              <a:gd name="connsiteY0" fmla="*/ 0 h 1088360"/>
              <a:gd name="connsiteX1" fmla="*/ 73005 w 914400"/>
              <a:gd name="connsiteY1" fmla="*/ 149320 h 1088360"/>
              <a:gd name="connsiteX2" fmla="*/ 914400 w 914400"/>
              <a:gd name="connsiteY2" fmla="*/ 1088360 h 1088360"/>
              <a:gd name="connsiteX3" fmla="*/ 0 w 914400"/>
              <a:gd name="connsiteY3" fmla="*/ 1088360 h 108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088360">
                <a:moveTo>
                  <a:pt x="0" y="0"/>
                </a:moveTo>
                <a:lnTo>
                  <a:pt x="73005" y="149320"/>
                </a:lnTo>
                <a:cubicBezTo>
                  <a:pt x="271683" y="526846"/>
                  <a:pt x="533561" y="874815"/>
                  <a:pt x="914400" y="1088360"/>
                </a:cubicBezTo>
                <a:lnTo>
                  <a:pt x="0" y="10883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utoff1"/>
          <p:cNvCxnSpPr/>
          <p:nvPr/>
        </p:nvCxnSpPr>
        <p:spPr>
          <a:xfrm flipV="1">
            <a:off x="5486400" y="1524000"/>
            <a:ext cx="0" cy="2286000"/>
          </a:xfrm>
          <a:prstGeom prst="line">
            <a:avLst/>
          </a:prstGeom>
          <a:ln w="76200" cap="rnd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4"/>
          <p:cNvSpPr/>
          <p:nvPr/>
        </p:nvSpPr>
        <p:spPr>
          <a:xfrm>
            <a:off x="2743200" y="2057400"/>
            <a:ext cx="5486400" cy="1828800"/>
          </a:xfrm>
          <a:custGeom>
            <a:avLst/>
            <a:gdLst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59787 w 5605974"/>
              <a:gd name="connsiteY0" fmla="*/ 2743200 h 2743200"/>
              <a:gd name="connsiteX1" fmla="*/ 2802987 w 5605974"/>
              <a:gd name="connsiteY1" fmla="*/ 0 h 2743200"/>
              <a:gd name="connsiteX2" fmla="*/ 5546187 w 5605974"/>
              <a:gd name="connsiteY2" fmla="*/ 2743200 h 2743200"/>
              <a:gd name="connsiteX3" fmla="*/ 59787 w 5605974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743200">
                <a:moveTo>
                  <a:pt x="0" y="2743200"/>
                </a:moveTo>
                <a:cubicBezTo>
                  <a:pt x="1829594" y="2058194"/>
                  <a:pt x="1828800" y="0"/>
                  <a:pt x="2743200" y="0"/>
                </a:cubicBezTo>
                <a:cubicBezTo>
                  <a:pt x="3657600" y="0"/>
                  <a:pt x="3658369" y="2059857"/>
                  <a:pt x="5486400" y="2743200"/>
                </a:cubicBezTo>
                <a:lnTo>
                  <a:pt x="0" y="2743200"/>
                </a:lnTo>
                <a:close/>
              </a:path>
            </a:pathLst>
          </a:custGeom>
          <a:solidFill>
            <a:srgbClr val="565F6A">
              <a:alpha val="5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58000" y="3160627"/>
            <a:ext cx="1371600" cy="725573"/>
          </a:xfrm>
          <a:custGeom>
            <a:avLst/>
            <a:gdLst>
              <a:gd name="connsiteX0" fmla="*/ 0 w 1371600"/>
              <a:gd name="connsiteY0" fmla="*/ 0 h 725573"/>
              <a:gd name="connsiteX1" fmla="*/ 109506 w 1371600"/>
              <a:gd name="connsiteY1" fmla="*/ 99547 h 725573"/>
              <a:gd name="connsiteX2" fmla="*/ 1371600 w 1371600"/>
              <a:gd name="connsiteY2" fmla="*/ 725573 h 725573"/>
              <a:gd name="connsiteX3" fmla="*/ 0 w 1371600"/>
              <a:gd name="connsiteY3" fmla="*/ 725573 h 72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725573">
                <a:moveTo>
                  <a:pt x="0" y="0"/>
                </a:moveTo>
                <a:lnTo>
                  <a:pt x="109506" y="99547"/>
                </a:lnTo>
                <a:cubicBezTo>
                  <a:pt x="407524" y="351230"/>
                  <a:pt x="800341" y="583210"/>
                  <a:pt x="1371600" y="725573"/>
                </a:cubicBezTo>
                <a:lnTo>
                  <a:pt x="0" y="7255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toff2"/>
          <p:cNvCxnSpPr/>
          <p:nvPr/>
        </p:nvCxnSpPr>
        <p:spPr>
          <a:xfrm flipV="1">
            <a:off x="6858000" y="1524000"/>
            <a:ext cx="0" cy="2286000"/>
          </a:xfrm>
          <a:prstGeom prst="line">
            <a:avLst/>
          </a:prstGeom>
          <a:ln w="76200" cap="rnd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xAxis"/>
          <p:cNvCxnSpPr>
            <a:endCxn id="5" idx="0"/>
          </p:cNvCxnSpPr>
          <p:nvPr/>
        </p:nvCxnSpPr>
        <p:spPr>
          <a:xfrm flipH="1">
            <a:off x="2743200" y="3886200"/>
            <a:ext cx="5486400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91200" y="1752600"/>
            <a:ext cx="838200" cy="0"/>
          </a:xfrm>
          <a:prstGeom prst="line">
            <a:avLst/>
          </a:prstGeom>
          <a:ln w="101600" cap="rnd">
            <a:solidFill>
              <a:srgbClr val="FF0000"/>
            </a:solidFill>
            <a:tailEnd type="arrow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WritePenalty"/>
          <p:cNvSpPr txBox="1"/>
          <p:nvPr/>
        </p:nvSpPr>
        <p:spPr>
          <a:xfrm>
            <a:off x="1828800" y="5257800"/>
            <a:ext cx="6400800" cy="914400"/>
          </a:xfrm>
          <a:prstGeom prst="rect">
            <a:avLst/>
          </a:prstGeom>
          <a:noFill/>
          <a:ln w="152400" cap="flat">
            <a:noFill/>
            <a:miter lim="800000"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5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5⨉</a:t>
            </a:r>
            <a:r>
              <a:rPr lang="en-US" sz="5400" b="1" dirty="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 “WRITE PENALTY”</a:t>
            </a:r>
            <a:br>
              <a:rPr lang="en-US" sz="5400" b="1" dirty="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2000" dirty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Source: Samsung &amp; Intel. The Memory Forum </a:t>
            </a:r>
            <a:r>
              <a:rPr lang="en-US" sz="20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2014</a:t>
            </a:r>
            <a:endParaRPr lang="en-US" sz="5400" b="1" dirty="0">
              <a:solidFill>
                <a:srgbClr val="FF000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6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Cutoff1"/>
          <p:cNvSpPr txBox="1"/>
          <p:nvPr/>
        </p:nvSpPr>
        <p:spPr>
          <a:xfrm>
            <a:off x="914400" y="1143000"/>
            <a:ext cx="7315200" cy="457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FIGHT LATENCY WITH </a:t>
            </a:r>
            <a:r>
              <a:rPr lang="en-US" sz="8000" b="1" u="sng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MORE</a:t>
            </a:r>
            <a: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 PARALLELISM</a:t>
            </a:r>
            <a:endParaRPr lang="en-US" sz="8000" b="1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6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14400" y="1524000"/>
            <a:ext cx="2286000" cy="27432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1828800"/>
            <a:ext cx="1676400" cy="91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57200"/>
            <a:ext cx="2286000" cy="1066801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CHIP</a:t>
            </a:r>
            <a:endParaRPr lang="en-US" sz="60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3048000"/>
            <a:ext cx="1676400" cy="91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15" name="Curved Connector 14"/>
          <p:cNvCxnSpPr>
            <a:stCxn id="17" idx="1"/>
          </p:cNvCxnSpPr>
          <p:nvPr/>
        </p:nvCxnSpPr>
        <p:spPr>
          <a:xfrm rot="10800000">
            <a:off x="6172201" y="2286000"/>
            <a:ext cx="685801" cy="609600"/>
          </a:xfrm>
          <a:prstGeom prst="curvedConnector3">
            <a:avLst>
              <a:gd name="adj1" fmla="val 50000"/>
            </a:avLst>
          </a:prstGeom>
          <a:ln w="76200" cap="rnd">
            <a:solidFill>
              <a:schemeClr val="tx1">
                <a:lumMod val="75000"/>
                <a:lumOff val="25000"/>
              </a:schemeClr>
            </a:solidFill>
            <a:prstDash val="soli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7" idx="1"/>
            <a:endCxn id="19" idx="3"/>
          </p:cNvCxnSpPr>
          <p:nvPr/>
        </p:nvCxnSpPr>
        <p:spPr>
          <a:xfrm rot="10800000" flipV="1">
            <a:off x="6172201" y="2895600"/>
            <a:ext cx="685801" cy="609600"/>
          </a:xfrm>
          <a:prstGeom prst="curvedConnector3">
            <a:avLst>
              <a:gd name="adj1" fmla="val 50000"/>
            </a:avLst>
          </a:prstGeom>
          <a:ln w="76200" cap="rnd">
            <a:solidFill>
              <a:schemeClr val="tx1">
                <a:lumMod val="75000"/>
                <a:lumOff val="25000"/>
              </a:schemeClr>
            </a:solidFill>
            <a:prstDash val="soli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858001" y="2362200"/>
            <a:ext cx="1371600" cy="10668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dirty="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CPU</a:t>
            </a:r>
            <a:endParaRPr lang="en-US" sz="48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8" name="ParallelWR0"/>
          <p:cNvSpPr/>
          <p:nvPr/>
        </p:nvSpPr>
        <p:spPr>
          <a:xfrm>
            <a:off x="5105400" y="1981200"/>
            <a:ext cx="1066800" cy="6096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40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ParallelWR1"/>
          <p:cNvSpPr/>
          <p:nvPr/>
        </p:nvSpPr>
        <p:spPr>
          <a:xfrm>
            <a:off x="5105400" y="3200400"/>
            <a:ext cx="1066800" cy="6096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40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4343400"/>
            <a:ext cx="5715000" cy="2057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DIFFERENT BANKS:</a:t>
            </a:r>
            <a:endParaRPr lang="en-US" sz="6000" dirty="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SMALL </a:t>
            </a:r>
            <a:r>
              <a:rPr lang="en-US" sz="4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LATENCY</a:t>
            </a:r>
          </a:p>
        </p:txBody>
      </p:sp>
      <p:sp>
        <p:nvSpPr>
          <p:cNvPr id="13" name="Right Bracket 12"/>
          <p:cNvSpPr/>
          <p:nvPr/>
        </p:nvSpPr>
        <p:spPr>
          <a:xfrm rot="5400000">
            <a:off x="5486400" y="3429000"/>
            <a:ext cx="304800" cy="1524000"/>
          </a:xfrm>
          <a:prstGeom prst="rightBracket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25 -4.44444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325 -2.22222E-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14400" y="1524000"/>
            <a:ext cx="2286000" cy="27432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1828800"/>
            <a:ext cx="1676400" cy="91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57200"/>
            <a:ext cx="2286000" cy="1066801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CHIP</a:t>
            </a:r>
            <a:endParaRPr lang="en-US" sz="60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3048000"/>
            <a:ext cx="1676400" cy="91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15" name="Curved Connector 14"/>
          <p:cNvCxnSpPr>
            <a:stCxn id="17" idx="1"/>
          </p:cNvCxnSpPr>
          <p:nvPr/>
        </p:nvCxnSpPr>
        <p:spPr>
          <a:xfrm rot="10800000">
            <a:off x="6172201" y="2286000"/>
            <a:ext cx="685801" cy="609600"/>
          </a:xfrm>
          <a:prstGeom prst="curvedConnector3">
            <a:avLst>
              <a:gd name="adj1" fmla="val 50000"/>
            </a:avLst>
          </a:prstGeom>
          <a:ln w="76200" cap="rnd">
            <a:solidFill>
              <a:schemeClr val="tx1">
                <a:lumMod val="75000"/>
                <a:lumOff val="25000"/>
              </a:schemeClr>
            </a:solidFill>
            <a:prstDash val="soli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7" idx="1"/>
            <a:endCxn id="19" idx="3"/>
          </p:cNvCxnSpPr>
          <p:nvPr/>
        </p:nvCxnSpPr>
        <p:spPr>
          <a:xfrm rot="10800000" flipV="1">
            <a:off x="6172201" y="2895600"/>
            <a:ext cx="685801" cy="609600"/>
          </a:xfrm>
          <a:prstGeom prst="curvedConnector3">
            <a:avLst>
              <a:gd name="adj1" fmla="val 50000"/>
            </a:avLst>
          </a:prstGeom>
          <a:ln w="76200" cap="rnd">
            <a:solidFill>
              <a:schemeClr val="tx1">
                <a:lumMod val="75000"/>
                <a:lumOff val="25000"/>
              </a:schemeClr>
            </a:solidFill>
            <a:prstDash val="soli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858001" y="2362200"/>
            <a:ext cx="1371600" cy="10668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dirty="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CPU</a:t>
            </a:r>
            <a:endParaRPr lang="en-US" sz="48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8" name="ParallelWR0"/>
          <p:cNvSpPr/>
          <p:nvPr/>
        </p:nvSpPr>
        <p:spPr>
          <a:xfrm>
            <a:off x="3810000" y="3200400"/>
            <a:ext cx="1066800" cy="6096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40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ParallelWR1"/>
          <p:cNvSpPr/>
          <p:nvPr/>
        </p:nvSpPr>
        <p:spPr>
          <a:xfrm>
            <a:off x="5105400" y="3200400"/>
            <a:ext cx="1066800" cy="6096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40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4343400"/>
            <a:ext cx="5715000" cy="2057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60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BANK CONFLICT:</a:t>
            </a:r>
          </a:p>
          <a:p>
            <a:pPr algn="ctr">
              <a:lnSpc>
                <a:spcPct val="9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LARGE LATENCY</a:t>
            </a:r>
          </a:p>
        </p:txBody>
      </p:sp>
      <p:sp>
        <p:nvSpPr>
          <p:cNvPr id="3" name="Right Bracket 2"/>
          <p:cNvSpPr/>
          <p:nvPr/>
        </p:nvSpPr>
        <p:spPr>
          <a:xfrm rot="5400000">
            <a:off x="4838700" y="2781300"/>
            <a:ext cx="304800" cy="28194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1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8333 -1.11111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25 -1.11111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219200" y="8382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1971</a:t>
            </a:r>
            <a:endParaRPr lang="en-US" sz="6600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105400" y="838200"/>
            <a:ext cx="2895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2015</a:t>
            </a:r>
            <a:endParaRPr lang="en-US" sz="6600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1905000"/>
            <a:ext cx="2895600" cy="2895600"/>
            <a:chOff x="838200" y="1524000"/>
            <a:chExt cx="2895600" cy="289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Rounded Rectangle 64"/>
            <p:cNvSpPr/>
            <p:nvPr/>
          </p:nvSpPr>
          <p:spPr>
            <a:xfrm>
              <a:off x="838200" y="1524000"/>
              <a:ext cx="2895600" cy="2895600"/>
            </a:xfrm>
            <a:prstGeom prst="roundRect">
              <a:avLst>
                <a:gd name="adj" fmla="val 9524"/>
              </a:avLst>
            </a:prstGeom>
            <a:solidFill>
              <a:srgbClr val="EDEF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895600" y="1752600"/>
              <a:ext cx="609600" cy="6096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981200" y="1752600"/>
              <a:ext cx="609600" cy="6096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066800" y="1752600"/>
              <a:ext cx="609600" cy="6096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066800" y="2667000"/>
              <a:ext cx="609600" cy="6096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981200" y="2667000"/>
              <a:ext cx="609600" cy="6096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895600" y="2667000"/>
              <a:ext cx="609600" cy="6096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066800" y="3581400"/>
              <a:ext cx="609600" cy="6096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981200" y="3581400"/>
              <a:ext cx="609600" cy="6096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895600" y="3581400"/>
              <a:ext cx="609600" cy="6096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05400" y="1905000"/>
            <a:ext cx="2895600" cy="2895600"/>
            <a:chOff x="5410200" y="1524000"/>
            <a:chExt cx="2895600" cy="2895600"/>
          </a:xfrm>
        </p:grpSpPr>
        <p:sp>
          <p:nvSpPr>
            <p:cNvPr id="24" name="Rounded Rectangle 23"/>
            <p:cNvSpPr/>
            <p:nvPr/>
          </p:nvSpPr>
          <p:spPr>
            <a:xfrm>
              <a:off x="5410200" y="1524000"/>
              <a:ext cx="2895600" cy="2895600"/>
            </a:xfrm>
            <a:prstGeom prst="roundRect">
              <a:avLst>
                <a:gd name="adj" fmla="val 9524"/>
              </a:avLst>
            </a:prstGeom>
            <a:solidFill>
              <a:srgbClr val="EDEF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6388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674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0960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6388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674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960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6388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8674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0960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3246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3246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3246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388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8674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0960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3246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5532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7818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0104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5532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7818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0104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5532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7818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0104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2390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2390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2390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5532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7818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0104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2390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6388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8674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0960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6388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8674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0960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6388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8674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0960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246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3246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3246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388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8674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0960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3246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5532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7818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0104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532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7818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0104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5532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7818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0104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2390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2390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2390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5532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67818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0104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2390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56388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58674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0960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6388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8674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0960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6388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8674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0960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63246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3246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3246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5532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7818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70104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5532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7818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70104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72390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72390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5532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7818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70104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72390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74676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6962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924800" y="3581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74676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6962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7924800" y="3810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4676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76962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924800" y="4038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74676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76962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7924800" y="1752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74676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76962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74676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76962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676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76962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7924800" y="1981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7924800" y="2209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7924800" y="24384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4676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76962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924800" y="26670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74676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76962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4676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76962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7924800" y="28956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7924800" y="31242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74676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76962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7924800" y="3352800"/>
              <a:ext cx="152400" cy="152400"/>
            </a:xfrm>
            <a:prstGeom prst="ellipse">
              <a:avLst/>
            </a:prstGeom>
            <a:solidFill>
              <a:srgbClr val="8B9BB5"/>
            </a:solidFill>
            <a:ln w="254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TextBox 207"/>
          <p:cNvSpPr txBox="1"/>
          <p:nvPr/>
        </p:nvSpPr>
        <p:spPr>
          <a:xfrm>
            <a:off x="1143000" y="4953000"/>
            <a:ext cx="2895600" cy="914400"/>
          </a:xfrm>
          <a:prstGeom prst="rect">
            <a:avLst/>
          </a:prstGeom>
          <a:noFill/>
          <a:ln w="152400" cap="flat">
            <a:noFill/>
            <a:miter lim="800000"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10</a:t>
            </a:r>
            <a:r>
              <a:rPr lang="en-US" sz="6600" baseline="300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3</a:t>
            </a:r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 Cells</a:t>
            </a:r>
            <a:endParaRPr lang="en-US" sz="6600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105400" y="4953000"/>
            <a:ext cx="2895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10</a:t>
            </a:r>
            <a:r>
              <a:rPr lang="en-US" sz="6600" baseline="300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9</a:t>
            </a:r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Cells</a:t>
            </a:r>
            <a:endParaRPr lang="en-US" sz="6600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" y="1905000"/>
            <a:ext cx="3187839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09650" y="3124200"/>
            <a:ext cx="3181350" cy="2895600"/>
          </a:xfrm>
          <a:prstGeom prst="rect">
            <a:avLst/>
          </a:prstGeom>
          <a:solidFill>
            <a:srgbClr val="F0ECE9">
              <a:alpha val="9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FIRST</a:t>
            </a:r>
            <a:b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DRAM CHIP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9650" y="1905000"/>
            <a:ext cx="3181351" cy="1219200"/>
          </a:xfrm>
          <a:prstGeom prst="rect">
            <a:avLst/>
          </a:prstGeom>
          <a:noFill/>
          <a:ln w="101600">
            <a:solidFill>
              <a:srgbClr val="565F6A"/>
            </a:solidFill>
            <a:round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1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208" grpId="0"/>
      <p:bldP spid="209" grpId="0"/>
      <p:bldP spid="5" grpId="0" animBg="1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50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2895600"/>
            <a:ext cx="5715000" cy="0"/>
          </a:xfrm>
          <a:prstGeom prst="line">
            <a:avLst/>
          </a:prstGeom>
          <a:ln w="76200" cap="rnd">
            <a:solidFill>
              <a:srgbClr val="565F6A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57200" y="685800"/>
            <a:ext cx="8229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 CONFLICT LATENCY</a:t>
            </a:r>
            <a:endParaRPr lang="en-US" sz="66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7" name="WR"/>
          <p:cNvSpPr/>
          <p:nvPr/>
        </p:nvSpPr>
        <p:spPr>
          <a:xfrm>
            <a:off x="1143000" y="2590800"/>
            <a:ext cx="1066800" cy="6096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40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SecondWR"/>
          <p:cNvSpPr/>
          <p:nvPr/>
        </p:nvSpPr>
        <p:spPr>
          <a:xfrm>
            <a:off x="2286000" y="2590800"/>
            <a:ext cx="1066800" cy="6096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40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6800" y="3733800"/>
            <a:ext cx="4572000" cy="7620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 </a:t>
            </a:r>
            <a:r>
              <a:rPr 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SERIALIZATION</a:t>
            </a:r>
            <a:endParaRPr lang="en-US" sz="48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66800" y="4572000"/>
            <a:ext cx="7696200" cy="7620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</a:t>
            </a:r>
            <a:r>
              <a:rPr 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WRITE PENALTY </a:t>
            </a:r>
            <a:r>
              <a:rPr lang="en-US" sz="36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(GETTING WORSE)</a:t>
            </a:r>
            <a:endParaRPr lang="en-US" sz="48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0" y="2590800"/>
            <a:ext cx="1066800" cy="609600"/>
          </a:xfrm>
          <a:prstGeom prst="rect">
            <a:avLst/>
          </a:prstGeom>
          <a:pattFill prst="wdUpDiag">
            <a:fgClr>
              <a:srgbClr val="8B9BB5"/>
            </a:fgClr>
            <a:bgClr>
              <a:schemeClr val="bg1"/>
            </a:bgClr>
          </a:pattFill>
          <a:ln w="5715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</a:t>
            </a:r>
            <a:endParaRPr lang="en-US" sz="5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247900" y="2286000"/>
            <a:ext cx="0" cy="1143000"/>
          </a:xfrm>
          <a:prstGeom prst="line">
            <a:avLst/>
          </a:prstGeom>
          <a:ln w="76200" cap="rnd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629400" y="2514600"/>
            <a:ext cx="1600200" cy="7620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5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TIME</a:t>
            </a:r>
            <a:endParaRPr lang="en-US" sz="54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6800" y="5410200"/>
            <a:ext cx="7188200" cy="7620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</a:t>
            </a:r>
            <a:r>
              <a:rPr 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 “ROW-BUFFER</a:t>
            </a: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” THRASHING</a:t>
            </a:r>
            <a:endParaRPr lang="en-US" sz="48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2800" y="2590800"/>
            <a:ext cx="1066800" cy="609600"/>
          </a:xfrm>
          <a:prstGeom prst="rect">
            <a:avLst/>
          </a:prstGeom>
          <a:pattFill prst="wdUpDiag">
            <a:fgClr>
              <a:srgbClr val="8B9BB5"/>
            </a:fgClr>
            <a:bgClr>
              <a:schemeClr val="bg1"/>
            </a:bgClr>
          </a:pattFill>
          <a:ln w="5715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</a:t>
            </a:r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1828800" y="1752600"/>
            <a:ext cx="838200" cy="609600"/>
          </a:xfrm>
          <a:prstGeom prst="rect">
            <a:avLst/>
          </a:prstGeom>
          <a:noFill/>
          <a:ln w="571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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0670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1667 -2.22222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2.22222E-6 L 0.23334 -2.2222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4" grpId="0"/>
      <p:bldP spid="20" grpId="0" animBg="1"/>
      <p:bldP spid="15" grpId="0"/>
      <p:bldP spid="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371600"/>
            <a:ext cx="3200400" cy="40386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1" name="TextBank"/>
          <p:cNvSpPr/>
          <p:nvPr/>
        </p:nvSpPr>
        <p:spPr>
          <a:xfrm>
            <a:off x="609600" y="381000"/>
            <a:ext cx="33528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60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BANK</a:t>
            </a:r>
            <a:endParaRPr lang="en-US" sz="60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3" name="GrayWire"/>
          <p:cNvCxnSpPr>
            <a:endCxn id="11" idx="0"/>
          </p:cNvCxnSpPr>
          <p:nvPr/>
        </p:nvCxnSpPr>
        <p:spPr>
          <a:xfrm>
            <a:off x="2286000" y="2590800"/>
            <a:ext cx="0" cy="1981200"/>
          </a:xfrm>
          <a:prstGeom prst="line">
            <a:avLst/>
          </a:prstGeom>
          <a:ln w="762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rayWire"/>
          <p:cNvCxnSpPr/>
          <p:nvPr/>
        </p:nvCxnSpPr>
        <p:spPr>
          <a:xfrm>
            <a:off x="1524000" y="2590800"/>
            <a:ext cx="0" cy="1981200"/>
          </a:xfrm>
          <a:prstGeom prst="line">
            <a:avLst/>
          </a:prstGeom>
          <a:ln w="762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rayWire"/>
          <p:cNvCxnSpPr/>
          <p:nvPr/>
        </p:nvCxnSpPr>
        <p:spPr>
          <a:xfrm>
            <a:off x="3048000" y="2590800"/>
            <a:ext cx="0" cy="1981200"/>
          </a:xfrm>
          <a:prstGeom prst="line">
            <a:avLst/>
          </a:prstGeom>
          <a:ln w="762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dWire"/>
          <p:cNvCxnSpPr>
            <a:endCxn id="11" idx="0"/>
          </p:cNvCxnSpPr>
          <p:nvPr/>
        </p:nvCxnSpPr>
        <p:spPr>
          <a:xfrm>
            <a:off x="2286000" y="2590800"/>
            <a:ext cx="0" cy="1981200"/>
          </a:xfrm>
          <a:prstGeom prst="line">
            <a:avLst/>
          </a:prstGeom>
          <a:ln w="76200" cap="rnd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dWire"/>
          <p:cNvCxnSpPr/>
          <p:nvPr/>
        </p:nvCxnSpPr>
        <p:spPr>
          <a:xfrm>
            <a:off x="1524000" y="2590800"/>
            <a:ext cx="0" cy="1981200"/>
          </a:xfrm>
          <a:prstGeom prst="line">
            <a:avLst/>
          </a:prstGeom>
          <a:ln w="76200" cap="rnd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dWire"/>
          <p:cNvCxnSpPr/>
          <p:nvPr/>
        </p:nvCxnSpPr>
        <p:spPr>
          <a:xfrm>
            <a:off x="3048000" y="2590800"/>
            <a:ext cx="0" cy="1981200"/>
          </a:xfrm>
          <a:prstGeom prst="line">
            <a:avLst/>
          </a:prstGeom>
          <a:ln w="76200" cap="rnd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ank"/>
          <p:cNvSpPr/>
          <p:nvPr/>
        </p:nvSpPr>
        <p:spPr>
          <a:xfrm>
            <a:off x="685800" y="1371600"/>
            <a:ext cx="32004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4800" smtClean="0">
                <a:solidFill>
                  <a:srgbClr val="8B9BB5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BITLINES</a:t>
            </a:r>
            <a:endParaRPr lang="en-US" sz="4800" dirty="0">
              <a:solidFill>
                <a:srgbClr val="8B9BB5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5" name="Row"/>
          <p:cNvSpPr/>
          <p:nvPr/>
        </p:nvSpPr>
        <p:spPr>
          <a:xfrm>
            <a:off x="1066800" y="3733800"/>
            <a:ext cx="2438400" cy="457200"/>
          </a:xfrm>
          <a:prstGeom prst="rect">
            <a:avLst/>
          </a:prstGeom>
          <a:solidFill>
            <a:srgbClr val="EDEFF3">
              <a:alpha val="50000"/>
            </a:srgbClr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w"/>
          <p:cNvSpPr/>
          <p:nvPr/>
        </p:nvSpPr>
        <p:spPr>
          <a:xfrm>
            <a:off x="1066800" y="3276600"/>
            <a:ext cx="2438400" cy="457200"/>
          </a:xfrm>
          <a:prstGeom prst="rect">
            <a:avLst/>
          </a:prstGeom>
          <a:solidFill>
            <a:srgbClr val="EDEFF3">
              <a:alpha val="50000"/>
            </a:srgbClr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Row"/>
          <p:cNvSpPr/>
          <p:nvPr/>
        </p:nvSpPr>
        <p:spPr>
          <a:xfrm>
            <a:off x="1066800" y="2819400"/>
            <a:ext cx="2438400" cy="457200"/>
          </a:xfrm>
          <a:prstGeom prst="rect">
            <a:avLst/>
          </a:prstGeom>
          <a:solidFill>
            <a:srgbClr val="EDEFF3">
              <a:alpha val="50000"/>
            </a:srgbClr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Row"/>
          <p:cNvSpPr/>
          <p:nvPr/>
        </p:nvSpPr>
        <p:spPr>
          <a:xfrm>
            <a:off x="1066800" y="2362200"/>
            <a:ext cx="2438400" cy="457200"/>
          </a:xfrm>
          <a:prstGeom prst="rect">
            <a:avLst/>
          </a:prstGeom>
          <a:solidFill>
            <a:srgbClr val="EDEFF3">
              <a:alpha val="50000"/>
            </a:srgbClr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2" name="BufferText"/>
          <p:cNvSpPr/>
          <p:nvPr/>
        </p:nvSpPr>
        <p:spPr>
          <a:xfrm>
            <a:off x="4419600" y="4648200"/>
            <a:ext cx="4572000" cy="1219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>
              <a:lnSpc>
                <a:spcPct val="90000"/>
              </a:lnSpc>
            </a:pPr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CACHES A COPY OF </a:t>
            </a:r>
            <a:b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OPENED ROW</a:t>
            </a:r>
          </a:p>
        </p:txBody>
      </p:sp>
      <p:cxnSp>
        <p:nvCxnSpPr>
          <p:cNvPr id="34" name="BufferArrow"/>
          <p:cNvCxnSpPr>
            <a:endCxn id="32" idx="1"/>
          </p:cNvCxnSpPr>
          <p:nvPr/>
        </p:nvCxnSpPr>
        <p:spPr>
          <a:xfrm>
            <a:off x="3505200" y="4800600"/>
            <a:ext cx="914400" cy="457200"/>
          </a:xfrm>
          <a:prstGeom prst="line">
            <a:avLst/>
          </a:prstGeom>
          <a:ln w="76200" cap="sq">
            <a:solidFill>
              <a:srgbClr val="8B9BB5"/>
            </a:solidFill>
            <a:prstDash val="sysDot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itlineText"/>
          <p:cNvSpPr/>
          <p:nvPr/>
        </p:nvSpPr>
        <p:spPr>
          <a:xfrm>
            <a:off x="4419600" y="762000"/>
            <a:ext cx="4572000" cy="1219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>
              <a:lnSpc>
                <a:spcPct val="90000"/>
              </a:lnSpc>
            </a:pPr>
            <a:r>
              <a:rPr lang="en-US" sz="44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CONNECTS ROWS TO ROW-BUFFER</a:t>
            </a:r>
          </a:p>
        </p:txBody>
      </p:sp>
      <p:cxnSp>
        <p:nvCxnSpPr>
          <p:cNvPr id="37" name="BitlineArrow"/>
          <p:cNvCxnSpPr>
            <a:endCxn id="35" idx="1"/>
          </p:cNvCxnSpPr>
          <p:nvPr/>
        </p:nvCxnSpPr>
        <p:spPr>
          <a:xfrm flipV="1">
            <a:off x="3505200" y="1371600"/>
            <a:ext cx="914400" cy="457200"/>
          </a:xfrm>
          <a:prstGeom prst="line">
            <a:avLst/>
          </a:prstGeom>
          <a:ln w="76200" cap="sq">
            <a:solidFill>
              <a:srgbClr val="8B9BB5"/>
            </a:solidFill>
            <a:prstDash val="sysDot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uffer"/>
          <p:cNvSpPr/>
          <p:nvPr/>
        </p:nvSpPr>
        <p:spPr>
          <a:xfrm>
            <a:off x="1066800" y="4572000"/>
            <a:ext cx="2438400" cy="4572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dirty="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44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8" name="RequestArrow"/>
          <p:cNvCxnSpPr/>
          <p:nvPr/>
        </p:nvCxnSpPr>
        <p:spPr>
          <a:xfrm flipH="1">
            <a:off x="3581400" y="2590800"/>
            <a:ext cx="762000" cy="0"/>
          </a:xfrm>
          <a:prstGeom prst="line">
            <a:avLst/>
          </a:prstGeom>
          <a:ln w="76200" cap="sq">
            <a:solidFill>
              <a:srgbClr val="FF0000"/>
            </a:solidFill>
            <a:prstDash val="soli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questText"/>
          <p:cNvSpPr/>
          <p:nvPr/>
        </p:nvSpPr>
        <p:spPr>
          <a:xfrm>
            <a:off x="4419600" y="2286000"/>
            <a:ext cx="4267200" cy="6096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>
              <a:lnSpc>
                <a:spcPct val="90000"/>
              </a:lnSpc>
            </a:pPr>
            <a:r>
              <a:rPr lang="en-US" sz="40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MEMORY REQUEST</a:t>
            </a:r>
          </a:p>
        </p:txBody>
      </p:sp>
      <p:cxnSp>
        <p:nvCxnSpPr>
          <p:cNvPr id="41" name="DataArrow"/>
          <p:cNvCxnSpPr/>
          <p:nvPr/>
        </p:nvCxnSpPr>
        <p:spPr>
          <a:xfrm flipV="1">
            <a:off x="2286000" y="5105400"/>
            <a:ext cx="0" cy="609600"/>
          </a:xfrm>
          <a:prstGeom prst="line">
            <a:avLst/>
          </a:prstGeom>
          <a:ln w="76200" cap="sq">
            <a:solidFill>
              <a:srgbClr val="FF0000"/>
            </a:solidFill>
            <a:prstDash val="solid"/>
            <a:headEnd type="triangl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ataText"/>
          <p:cNvSpPr/>
          <p:nvPr/>
        </p:nvSpPr>
        <p:spPr>
          <a:xfrm>
            <a:off x="1524000" y="5715000"/>
            <a:ext cx="1524000" cy="6096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cxnSp>
        <p:nvCxnSpPr>
          <p:cNvPr id="43" name="RequestArrow"/>
          <p:cNvCxnSpPr/>
          <p:nvPr/>
        </p:nvCxnSpPr>
        <p:spPr>
          <a:xfrm flipH="1">
            <a:off x="3581400" y="3048000"/>
            <a:ext cx="762000" cy="0"/>
          </a:xfrm>
          <a:prstGeom prst="line">
            <a:avLst/>
          </a:prstGeom>
          <a:ln w="76200" cap="sq">
            <a:solidFill>
              <a:srgbClr val="FF0000"/>
            </a:solidFill>
            <a:prstDash val="soli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questText"/>
          <p:cNvSpPr/>
          <p:nvPr/>
        </p:nvSpPr>
        <p:spPr>
          <a:xfrm>
            <a:off x="4419600" y="2743200"/>
            <a:ext cx="4267200" cy="6096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>
              <a:lnSpc>
                <a:spcPct val="90000"/>
              </a:lnSpc>
            </a:pPr>
            <a:r>
              <a:rPr lang="en-US" sz="40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MEMORY REQUEST</a:t>
            </a:r>
          </a:p>
        </p:txBody>
      </p:sp>
      <p:cxnSp>
        <p:nvCxnSpPr>
          <p:cNvPr id="45" name="RequestArrow"/>
          <p:cNvCxnSpPr/>
          <p:nvPr/>
        </p:nvCxnSpPr>
        <p:spPr>
          <a:xfrm flipH="1">
            <a:off x="3581400" y="3505200"/>
            <a:ext cx="762000" cy="0"/>
          </a:xfrm>
          <a:prstGeom prst="line">
            <a:avLst/>
          </a:prstGeom>
          <a:ln w="76200" cap="sq">
            <a:solidFill>
              <a:srgbClr val="FF0000"/>
            </a:solidFill>
            <a:prstDash val="soli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questText"/>
          <p:cNvSpPr/>
          <p:nvPr/>
        </p:nvSpPr>
        <p:spPr>
          <a:xfrm>
            <a:off x="4419600" y="3200400"/>
            <a:ext cx="4267200" cy="6096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>
              <a:lnSpc>
                <a:spcPct val="90000"/>
              </a:lnSpc>
            </a:pPr>
            <a:r>
              <a:rPr lang="en-US" sz="40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MEMORY REQUEST</a:t>
            </a:r>
          </a:p>
        </p:txBody>
      </p:sp>
      <p:cxnSp>
        <p:nvCxnSpPr>
          <p:cNvPr id="47" name="RequestArrow"/>
          <p:cNvCxnSpPr/>
          <p:nvPr/>
        </p:nvCxnSpPr>
        <p:spPr>
          <a:xfrm flipH="1">
            <a:off x="3581400" y="3962400"/>
            <a:ext cx="762000" cy="0"/>
          </a:xfrm>
          <a:prstGeom prst="line">
            <a:avLst/>
          </a:prstGeom>
          <a:ln w="76200" cap="sq">
            <a:solidFill>
              <a:srgbClr val="FF0000"/>
            </a:solidFill>
            <a:prstDash val="soli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questText"/>
          <p:cNvSpPr/>
          <p:nvPr/>
        </p:nvSpPr>
        <p:spPr>
          <a:xfrm>
            <a:off x="4419600" y="3657600"/>
            <a:ext cx="4267200" cy="6096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>
              <a:lnSpc>
                <a:spcPct val="90000"/>
              </a:lnSpc>
            </a:pPr>
            <a:r>
              <a:rPr lang="en-US" sz="40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MEMORY REQUEST</a:t>
            </a:r>
          </a:p>
        </p:txBody>
      </p:sp>
    </p:spTree>
    <p:extLst>
      <p:ext uri="{BB962C8B-B14F-4D97-AF65-F5344CB8AC3E}">
        <p14:creationId xmlns:p14="http://schemas.microsoft.com/office/powerpoint/2010/main" val="358804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676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67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4" grpId="0"/>
      <p:bldP spid="46" grpId="0"/>
      <p:bldP spid="4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Cutoff1"/>
          <p:cNvSpPr txBox="1"/>
          <p:nvPr/>
        </p:nvSpPr>
        <p:spPr>
          <a:xfrm>
            <a:off x="914400" y="1143000"/>
            <a:ext cx="7315200" cy="2286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HOW TO PARALLELIZE</a:t>
            </a:r>
            <a:b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80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 CONFLICTS?</a:t>
            </a:r>
            <a:endParaRPr lang="en-US" sz="8000" b="1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TextBank"/>
          <p:cNvSpPr/>
          <p:nvPr/>
        </p:nvSpPr>
        <p:spPr>
          <a:xfrm>
            <a:off x="914400" y="4343400"/>
            <a:ext cx="7315200" cy="18288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r>
              <a:rPr lang="en-US" sz="4000" b="1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Previous Approaches</a:t>
            </a:r>
          </a:p>
          <a:p>
            <a: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Have More Banks: Expensive</a:t>
            </a:r>
          </a:p>
          <a:p>
            <a: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Bank Interleaving: Non-Solution</a:t>
            </a:r>
            <a:endParaRPr lang="en-US" sz="3600" dirty="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9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0"/>
            <a:ext cx="3657600" cy="3581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17" name="GrayWire"/>
          <p:cNvCxnSpPr/>
          <p:nvPr/>
        </p:nvCxnSpPr>
        <p:spPr>
          <a:xfrm>
            <a:off x="2514600" y="2209800"/>
            <a:ext cx="0" cy="1981200"/>
          </a:xfrm>
          <a:prstGeom prst="line">
            <a:avLst/>
          </a:prstGeom>
          <a:ln w="762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rayWire"/>
          <p:cNvCxnSpPr/>
          <p:nvPr/>
        </p:nvCxnSpPr>
        <p:spPr>
          <a:xfrm>
            <a:off x="1752600" y="2209800"/>
            <a:ext cx="0" cy="1981200"/>
          </a:xfrm>
          <a:prstGeom prst="line">
            <a:avLst/>
          </a:prstGeom>
          <a:ln w="762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rayWire"/>
          <p:cNvCxnSpPr/>
          <p:nvPr/>
        </p:nvCxnSpPr>
        <p:spPr>
          <a:xfrm>
            <a:off x="3276600" y="2209800"/>
            <a:ext cx="0" cy="1981200"/>
          </a:xfrm>
          <a:prstGeom prst="line">
            <a:avLst/>
          </a:prstGeom>
          <a:ln w="762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Buffer"/>
          <p:cNvSpPr/>
          <p:nvPr/>
        </p:nvSpPr>
        <p:spPr>
          <a:xfrm>
            <a:off x="1295400" y="4191000"/>
            <a:ext cx="2438400" cy="4572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3600" dirty="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36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TextBank"/>
          <p:cNvSpPr/>
          <p:nvPr/>
        </p:nvSpPr>
        <p:spPr>
          <a:xfrm>
            <a:off x="685800" y="457200"/>
            <a:ext cx="77724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ct val="90000"/>
              </a:lnSpc>
            </a:pPr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BANK (LOGICAL VIEW)</a:t>
            </a:r>
            <a:endParaRPr lang="en-US" sz="66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Row"/>
          <p:cNvSpPr/>
          <p:nvPr/>
        </p:nvSpPr>
        <p:spPr>
          <a:xfrm>
            <a:off x="1295400" y="2438400"/>
            <a:ext cx="2438400" cy="457200"/>
          </a:xfrm>
          <a:prstGeom prst="rect">
            <a:avLst/>
          </a:prstGeom>
          <a:solidFill>
            <a:srgbClr val="EDEFF3">
              <a:alpha val="50000"/>
            </a:srgbClr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36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Row"/>
          <p:cNvSpPr/>
          <p:nvPr/>
        </p:nvSpPr>
        <p:spPr>
          <a:xfrm>
            <a:off x="1295400" y="1981200"/>
            <a:ext cx="2438400" cy="457200"/>
          </a:xfrm>
          <a:prstGeom prst="rect">
            <a:avLst/>
          </a:prstGeom>
          <a:solidFill>
            <a:srgbClr val="EDEFF3">
              <a:alpha val="50000"/>
            </a:srgbClr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36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Row"/>
          <p:cNvSpPr/>
          <p:nvPr/>
        </p:nvSpPr>
        <p:spPr>
          <a:xfrm>
            <a:off x="1295400" y="2895600"/>
            <a:ext cx="2438400" cy="457200"/>
          </a:xfrm>
          <a:prstGeom prst="rect">
            <a:avLst/>
          </a:prstGeom>
          <a:solidFill>
            <a:srgbClr val="EDEFF3">
              <a:alpha val="50000"/>
            </a:srgbClr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36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Row"/>
          <p:cNvSpPr/>
          <p:nvPr/>
        </p:nvSpPr>
        <p:spPr>
          <a:xfrm>
            <a:off x="1295400" y="3352800"/>
            <a:ext cx="2438400" cy="457200"/>
          </a:xfrm>
          <a:prstGeom prst="rect">
            <a:avLst/>
          </a:prstGeom>
          <a:solidFill>
            <a:srgbClr val="EDEFF3">
              <a:alpha val="50000"/>
            </a:srgbClr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36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36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ight Bracket 11"/>
          <p:cNvSpPr/>
          <p:nvPr/>
        </p:nvSpPr>
        <p:spPr>
          <a:xfrm>
            <a:off x="4724400" y="1981200"/>
            <a:ext cx="228600" cy="1828800"/>
          </a:xfrm>
          <a:prstGeom prst="rightBracket">
            <a:avLst/>
          </a:prstGeom>
          <a:ln w="5715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ank"/>
          <p:cNvSpPr/>
          <p:nvPr/>
        </p:nvSpPr>
        <p:spPr>
          <a:xfrm>
            <a:off x="5181600" y="1981200"/>
            <a:ext cx="3657600" cy="18288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MANY ROWS</a:t>
            </a:r>
            <a:b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(~100K)</a:t>
            </a:r>
            <a:endParaRPr lang="en-US" sz="5400" dirty="0" smtClean="0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-304800" y="457200"/>
            <a:ext cx="5638800" cy="5715000"/>
          </a:xfrm>
          <a:prstGeom prst="mathMultiply">
            <a:avLst>
              <a:gd name="adj1" fmla="val 7747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ank"/>
          <p:cNvSpPr/>
          <p:nvPr/>
        </p:nvSpPr>
        <p:spPr>
          <a:xfrm>
            <a:off x="5181600" y="4114800"/>
            <a:ext cx="3429000" cy="6096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JUST ONE</a:t>
            </a:r>
            <a:endParaRPr lang="en-US" sz="5400" dirty="0" smtClean="0">
              <a:solidFill>
                <a:srgbClr val="FF0000"/>
              </a:solidFill>
              <a:latin typeface="Tw Cen MT Condensed Extra Bold" panose="020B08030202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6" name="Right Bracket 15"/>
          <p:cNvSpPr/>
          <p:nvPr/>
        </p:nvSpPr>
        <p:spPr>
          <a:xfrm>
            <a:off x="4724400" y="4191000"/>
            <a:ext cx="228600" cy="457200"/>
          </a:xfrm>
          <a:prstGeom prst="rightBracket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" y="5410200"/>
            <a:ext cx="838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CANNOT DRIVE LONG BITLINES</a:t>
            </a:r>
            <a:endParaRPr lang="en-US" sz="5400" b="1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0"/>
            <a:ext cx="3733800" cy="472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3657600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5000" y="1905000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25" name="Bitline"/>
          <p:cNvCxnSpPr/>
          <p:nvPr/>
        </p:nvCxnSpPr>
        <p:spPr>
          <a:xfrm>
            <a:off x="3124199" y="3048000"/>
            <a:ext cx="0" cy="236220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itline"/>
          <p:cNvCxnSpPr/>
          <p:nvPr/>
        </p:nvCxnSpPr>
        <p:spPr>
          <a:xfrm>
            <a:off x="3505199" y="3048000"/>
            <a:ext cx="0" cy="236220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itline"/>
          <p:cNvCxnSpPr/>
          <p:nvPr/>
        </p:nvCxnSpPr>
        <p:spPr>
          <a:xfrm>
            <a:off x="2743199" y="3048000"/>
            <a:ext cx="0" cy="236220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" name="Row"/>
          <p:cNvSpPr/>
          <p:nvPr/>
        </p:nvSpPr>
        <p:spPr>
          <a:xfrm>
            <a:off x="2438401" y="41910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ow"/>
          <p:cNvSpPr/>
          <p:nvPr/>
        </p:nvSpPr>
        <p:spPr>
          <a:xfrm>
            <a:off x="2438401" y="38862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4" name="Row"/>
          <p:cNvSpPr/>
          <p:nvPr/>
        </p:nvSpPr>
        <p:spPr>
          <a:xfrm>
            <a:off x="2438401" y="24384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5" name="Row"/>
          <p:cNvSpPr/>
          <p:nvPr/>
        </p:nvSpPr>
        <p:spPr>
          <a:xfrm>
            <a:off x="2438401" y="21336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6" name="Buffer"/>
          <p:cNvSpPr/>
          <p:nvPr/>
        </p:nvSpPr>
        <p:spPr>
          <a:xfrm>
            <a:off x="2438401" y="2743200"/>
            <a:ext cx="1371599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7" name="TextBank"/>
          <p:cNvSpPr/>
          <p:nvPr/>
        </p:nvSpPr>
        <p:spPr>
          <a:xfrm>
            <a:off x="5181600" y="2057400"/>
            <a:ext cx="3733800" cy="9906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FEWER ROWS </a:t>
            </a: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(~1K)</a:t>
            </a:r>
            <a:endParaRPr lang="en-US" sz="32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3" name="TextBank"/>
          <p:cNvSpPr/>
          <p:nvPr/>
        </p:nvSpPr>
        <p:spPr>
          <a:xfrm>
            <a:off x="76200" y="457200"/>
            <a:ext cx="89916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ct val="90000"/>
              </a:lnSpc>
            </a:pPr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BANK (PHYSICAL VIEW)</a:t>
            </a:r>
            <a:endParaRPr lang="en-US" sz="44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0" name="Right Bracket 19"/>
          <p:cNvSpPr/>
          <p:nvPr/>
        </p:nvSpPr>
        <p:spPr>
          <a:xfrm>
            <a:off x="4724400" y="1905000"/>
            <a:ext cx="228600" cy="1371600"/>
          </a:xfrm>
          <a:prstGeom prst="rightBracket">
            <a:avLst/>
          </a:prstGeom>
          <a:ln w="5715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8400" y="3657600"/>
            <a:ext cx="1371600" cy="228600"/>
          </a:xfrm>
          <a:prstGeom prst="rect">
            <a:avLst/>
          </a:prstGeom>
          <a:solidFill>
            <a:srgbClr val="565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Wordline1"/>
          <p:cNvCxnSpPr/>
          <p:nvPr/>
        </p:nvCxnSpPr>
        <p:spPr>
          <a:xfrm flipH="1" flipV="1">
            <a:off x="1524000" y="2590800"/>
            <a:ext cx="609602" cy="2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uffer"/>
          <p:cNvSpPr/>
          <p:nvPr/>
        </p:nvSpPr>
        <p:spPr>
          <a:xfrm rot="16200000">
            <a:off x="1828801" y="2438401"/>
            <a:ext cx="914400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30" name="Wordline1"/>
          <p:cNvCxnSpPr>
            <a:stCxn id="21" idx="0"/>
          </p:cNvCxnSpPr>
          <p:nvPr/>
        </p:nvCxnSpPr>
        <p:spPr>
          <a:xfrm flipH="1">
            <a:off x="1524001" y="4343400"/>
            <a:ext cx="609599" cy="1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array"/>
          <p:cNvSpPr/>
          <p:nvPr/>
        </p:nvSpPr>
        <p:spPr>
          <a:xfrm>
            <a:off x="1905000" y="1905000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0" rtlCol="0" anchor="ctr"/>
          <a:lstStyle/>
          <a:p>
            <a:pPr algn="ctr">
              <a:lnSpc>
                <a:spcPct val="75000"/>
              </a:lnSpc>
            </a:pPr>
            <a: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SUB</a:t>
            </a:r>
            <a:b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ARRAY</a:t>
            </a:r>
            <a:endParaRPr lang="en-US" sz="54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9" name="Buffer"/>
          <p:cNvSpPr/>
          <p:nvPr/>
        </p:nvSpPr>
        <p:spPr>
          <a:xfrm rot="16200000">
            <a:off x="-266701" y="3238500"/>
            <a:ext cx="3124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DECODER</a:t>
            </a:r>
            <a:endParaRPr lang="en-US" sz="44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1" name="TextBank"/>
          <p:cNvSpPr/>
          <p:nvPr/>
        </p:nvSpPr>
        <p:spPr>
          <a:xfrm>
            <a:off x="4953000" y="4191000"/>
            <a:ext cx="38862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48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LOCAL </a:t>
            </a:r>
            <a:r>
              <a:rPr lang="en-US" sz="40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(SUBARRAY)</a:t>
            </a:r>
            <a:endParaRPr lang="en-US" sz="2000" dirty="0">
              <a:solidFill>
                <a:srgbClr val="8B9BB5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8" name="TextBank"/>
          <p:cNvSpPr/>
          <p:nvPr/>
        </p:nvSpPr>
        <p:spPr>
          <a:xfrm>
            <a:off x="4953000" y="5181600"/>
            <a:ext cx="37338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GLOBAL </a:t>
            </a:r>
            <a:r>
              <a:rPr lang="en-US" sz="40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(BANK)</a:t>
            </a:r>
            <a:endParaRPr lang="en-US" sz="2000" dirty="0">
              <a:solidFill>
                <a:srgbClr val="FF0000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32" name="Straight Connector 31"/>
          <p:cNvCxnSpPr>
            <a:stCxn id="13" idx="3"/>
          </p:cNvCxnSpPr>
          <p:nvPr/>
        </p:nvCxnSpPr>
        <p:spPr>
          <a:xfrm>
            <a:off x="3810000" y="4648200"/>
            <a:ext cx="1066800" cy="0"/>
          </a:xfrm>
          <a:prstGeom prst="line">
            <a:avLst/>
          </a:prstGeom>
          <a:ln w="76200" cap="sq">
            <a:solidFill>
              <a:srgbClr val="8B9BB5"/>
            </a:solidFill>
            <a:prstDash val="sysDot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3"/>
          </p:cNvCxnSpPr>
          <p:nvPr/>
        </p:nvCxnSpPr>
        <p:spPr>
          <a:xfrm>
            <a:off x="4038600" y="5638800"/>
            <a:ext cx="838200" cy="0"/>
          </a:xfrm>
          <a:prstGeom prst="line">
            <a:avLst/>
          </a:prstGeom>
          <a:ln w="76200" cap="sq">
            <a:solidFill>
              <a:srgbClr val="FF0000"/>
            </a:solidFill>
            <a:prstDash val="sysDot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uffer"/>
          <p:cNvSpPr/>
          <p:nvPr/>
        </p:nvSpPr>
        <p:spPr>
          <a:xfrm>
            <a:off x="2438401" y="4495800"/>
            <a:ext cx="1371599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Buffer"/>
          <p:cNvSpPr/>
          <p:nvPr/>
        </p:nvSpPr>
        <p:spPr>
          <a:xfrm>
            <a:off x="1905000" y="5410200"/>
            <a:ext cx="21336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dirty="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44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1" name="Buffer"/>
          <p:cNvSpPr/>
          <p:nvPr/>
        </p:nvSpPr>
        <p:spPr>
          <a:xfrm rot="16200000">
            <a:off x="1828800" y="4191000"/>
            <a:ext cx="914400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9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524000"/>
            <a:ext cx="3733800" cy="472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905000" y="3657600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5000" y="1905000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25" name="Bitline"/>
          <p:cNvCxnSpPr/>
          <p:nvPr/>
        </p:nvCxnSpPr>
        <p:spPr>
          <a:xfrm>
            <a:off x="3124199" y="3048000"/>
            <a:ext cx="0" cy="236220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itline"/>
          <p:cNvCxnSpPr/>
          <p:nvPr/>
        </p:nvCxnSpPr>
        <p:spPr>
          <a:xfrm>
            <a:off x="3505199" y="3048000"/>
            <a:ext cx="0" cy="236220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itline"/>
          <p:cNvCxnSpPr/>
          <p:nvPr/>
        </p:nvCxnSpPr>
        <p:spPr>
          <a:xfrm>
            <a:off x="2743199" y="3048000"/>
            <a:ext cx="0" cy="236220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4" name="Row"/>
          <p:cNvSpPr/>
          <p:nvPr/>
        </p:nvSpPr>
        <p:spPr>
          <a:xfrm>
            <a:off x="2438401" y="24384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5" name="Row"/>
          <p:cNvSpPr/>
          <p:nvPr/>
        </p:nvSpPr>
        <p:spPr>
          <a:xfrm>
            <a:off x="2438401" y="21336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6" name="Buffer"/>
          <p:cNvSpPr/>
          <p:nvPr/>
        </p:nvSpPr>
        <p:spPr>
          <a:xfrm>
            <a:off x="2438401" y="2743200"/>
            <a:ext cx="1371599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3" name="TextBank"/>
          <p:cNvSpPr/>
          <p:nvPr/>
        </p:nvSpPr>
        <p:spPr>
          <a:xfrm>
            <a:off x="76200" y="457200"/>
            <a:ext cx="89916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ct val="90000"/>
              </a:lnSpc>
            </a:pPr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SHARING = ROOT OF EVIL</a:t>
            </a:r>
            <a:endParaRPr lang="en-US" sz="44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9" name="Wordline1"/>
          <p:cNvCxnSpPr/>
          <p:nvPr/>
        </p:nvCxnSpPr>
        <p:spPr>
          <a:xfrm flipH="1" flipV="1">
            <a:off x="1524000" y="2590800"/>
            <a:ext cx="609602" cy="2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uffer"/>
          <p:cNvSpPr/>
          <p:nvPr/>
        </p:nvSpPr>
        <p:spPr>
          <a:xfrm rot="16200000">
            <a:off x="1828801" y="2438401"/>
            <a:ext cx="914400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30" name="Wordline1"/>
          <p:cNvCxnSpPr/>
          <p:nvPr/>
        </p:nvCxnSpPr>
        <p:spPr>
          <a:xfrm flipH="1">
            <a:off x="1524001" y="4343400"/>
            <a:ext cx="609599" cy="1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array"/>
          <p:cNvSpPr/>
          <p:nvPr/>
        </p:nvSpPr>
        <p:spPr>
          <a:xfrm>
            <a:off x="1905000" y="1905000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0" rtlCol="0" anchor="ctr"/>
          <a:lstStyle/>
          <a:p>
            <a:pPr algn="ctr">
              <a:lnSpc>
                <a:spcPct val="75000"/>
              </a:lnSpc>
            </a:pPr>
            <a: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SUB</a:t>
            </a:r>
            <a:b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ARRAY</a:t>
            </a:r>
            <a:endParaRPr lang="en-US" sz="54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9" name="Buffer"/>
          <p:cNvSpPr/>
          <p:nvPr/>
        </p:nvSpPr>
        <p:spPr>
          <a:xfrm rot="16200000">
            <a:off x="-266701" y="3238500"/>
            <a:ext cx="3124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DECODER</a:t>
            </a:r>
            <a:endParaRPr lang="en-US" sz="44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Buffer"/>
          <p:cNvSpPr/>
          <p:nvPr/>
        </p:nvSpPr>
        <p:spPr>
          <a:xfrm>
            <a:off x="1905000" y="5410200"/>
            <a:ext cx="21336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dirty="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44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24400" y="1600200"/>
            <a:ext cx="4038600" cy="45720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SHARED:</a:t>
            </a:r>
            <a:r>
              <a:rPr lang="en-US" sz="5400">
                <a:solidFill>
                  <a:srgbClr val="FF0000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540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1. GLOBAL DEC.</a:t>
            </a:r>
            <a:b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2. GLOBAL BUF.</a:t>
            </a:r>
            <a:endParaRPr lang="en-US" sz="4800" dirty="0" smtClean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pPr marL="463550" indent="-4635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5400" dirty="0" smtClean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NO SUBARRAY</a:t>
            </a:r>
          </a:p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PARALLELISM</a:t>
            </a:r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8" name="Row"/>
          <p:cNvSpPr/>
          <p:nvPr/>
        </p:nvSpPr>
        <p:spPr>
          <a:xfrm>
            <a:off x="2438401" y="41910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9" name="Row"/>
          <p:cNvSpPr/>
          <p:nvPr/>
        </p:nvSpPr>
        <p:spPr>
          <a:xfrm>
            <a:off x="2438401" y="38862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8400" y="3657600"/>
            <a:ext cx="1371600" cy="228600"/>
          </a:xfrm>
          <a:prstGeom prst="rect">
            <a:avLst/>
          </a:prstGeom>
          <a:solidFill>
            <a:srgbClr val="565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Buffer"/>
          <p:cNvSpPr/>
          <p:nvPr/>
        </p:nvSpPr>
        <p:spPr>
          <a:xfrm>
            <a:off x="2438401" y="4495800"/>
            <a:ext cx="1371599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dirty="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1" name="Buffer"/>
          <p:cNvSpPr/>
          <p:nvPr/>
        </p:nvSpPr>
        <p:spPr>
          <a:xfrm rot="16200000">
            <a:off x="1828800" y="4191000"/>
            <a:ext cx="914400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8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514600" y="1447800"/>
            <a:ext cx="3733800" cy="3962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33800" y="1828798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54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Row"/>
          <p:cNvSpPr/>
          <p:nvPr/>
        </p:nvSpPr>
        <p:spPr>
          <a:xfrm>
            <a:off x="4267200" y="2362198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ROW2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ow1"/>
          <p:cNvSpPr/>
          <p:nvPr/>
        </p:nvSpPr>
        <p:spPr>
          <a:xfrm>
            <a:off x="4267200" y="2057398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ROW1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4" name="LocalBuffer1"/>
          <p:cNvSpPr/>
          <p:nvPr/>
        </p:nvSpPr>
        <p:spPr>
          <a:xfrm>
            <a:off x="4267200" y="2666998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657600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54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Row"/>
          <p:cNvSpPr/>
          <p:nvPr/>
        </p:nvSpPr>
        <p:spPr>
          <a:xfrm>
            <a:off x="4267200" y="41910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ROW4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3" name="Wordline1"/>
          <p:cNvCxnSpPr/>
          <p:nvPr/>
        </p:nvCxnSpPr>
        <p:spPr>
          <a:xfrm flipH="1">
            <a:off x="3352800" y="2514600"/>
            <a:ext cx="609600" cy="0"/>
          </a:xfrm>
          <a:prstGeom prst="line">
            <a:avLst/>
          </a:prstGeom>
          <a:ln w="101600" cap="rnd">
            <a:solidFill>
              <a:srgbClr val="FE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ocalDecoder"/>
          <p:cNvSpPr/>
          <p:nvPr/>
        </p:nvSpPr>
        <p:spPr>
          <a:xfrm rot="16200000">
            <a:off x="3657600" y="2362199"/>
            <a:ext cx="914400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5" name="Row2"/>
          <p:cNvSpPr/>
          <p:nvPr/>
        </p:nvSpPr>
        <p:spPr>
          <a:xfrm>
            <a:off x="4267201" y="38862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ROW3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6" name="LocalBuffer2"/>
          <p:cNvSpPr/>
          <p:nvPr/>
        </p:nvSpPr>
        <p:spPr>
          <a:xfrm>
            <a:off x="4267201" y="4495800"/>
            <a:ext cx="1371599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7" name="Wordline2"/>
          <p:cNvCxnSpPr/>
          <p:nvPr/>
        </p:nvCxnSpPr>
        <p:spPr>
          <a:xfrm flipH="1">
            <a:off x="3352800" y="4343402"/>
            <a:ext cx="609601" cy="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ocalDecoder"/>
          <p:cNvSpPr/>
          <p:nvPr/>
        </p:nvSpPr>
        <p:spPr>
          <a:xfrm rot="16200000">
            <a:off x="3657600" y="4191001"/>
            <a:ext cx="914400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1" name="TextBank"/>
          <p:cNvSpPr/>
          <p:nvPr/>
        </p:nvSpPr>
        <p:spPr>
          <a:xfrm>
            <a:off x="228600" y="457200"/>
            <a:ext cx="86868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ct val="90000"/>
              </a:lnSpc>
            </a:pPr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PROBLEM #1: DECODER</a:t>
            </a:r>
            <a:endParaRPr lang="en-US" sz="44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0" name="ArrowAddr"/>
          <p:cNvCxnSpPr>
            <a:endCxn id="18" idx="0"/>
          </p:cNvCxnSpPr>
          <p:nvPr/>
        </p:nvCxnSpPr>
        <p:spPr>
          <a:xfrm flipV="1">
            <a:off x="2286000" y="3428999"/>
            <a:ext cx="609602" cy="1"/>
          </a:xfrm>
          <a:prstGeom prst="line">
            <a:avLst/>
          </a:prstGeom>
          <a:ln w="101600" cap="rnd">
            <a:solidFill>
              <a:srgbClr val="FE7676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ddr1"/>
          <p:cNvSpPr/>
          <p:nvPr/>
        </p:nvSpPr>
        <p:spPr>
          <a:xfrm>
            <a:off x="533400" y="3048000"/>
            <a:ext cx="1600200" cy="762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ADDR1</a:t>
            </a:r>
            <a:endParaRPr lang="en-US" sz="4800" dirty="0" smtClean="0">
              <a:solidFill>
                <a:srgbClr val="FF0000"/>
              </a:solidFill>
              <a:latin typeface="Tw Cen MT Condensed Extra Bold" panose="020B08030202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6" name="Addr3"/>
          <p:cNvSpPr/>
          <p:nvPr/>
        </p:nvSpPr>
        <p:spPr>
          <a:xfrm>
            <a:off x="533400" y="3048000"/>
            <a:ext cx="1600200" cy="762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ADDR3</a:t>
            </a:r>
            <a:endParaRPr lang="en-US" sz="4800" dirty="0" smtClean="0">
              <a:solidFill>
                <a:srgbClr val="FF0000"/>
              </a:solidFill>
              <a:latin typeface="Tw Cen MT Condensed Extra Bold" panose="020B08030202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1" name="Both"/>
          <p:cNvSpPr/>
          <p:nvPr/>
        </p:nvSpPr>
        <p:spPr>
          <a:xfrm>
            <a:off x="6858000" y="2971800"/>
            <a:ext cx="1676399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BOTH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22" name="Curved Connector 21"/>
          <p:cNvCxnSpPr>
            <a:stCxn id="21" idx="1"/>
          </p:cNvCxnSpPr>
          <p:nvPr/>
        </p:nvCxnSpPr>
        <p:spPr>
          <a:xfrm rot="10800000">
            <a:off x="5867404" y="2514600"/>
            <a:ext cx="990597" cy="914400"/>
          </a:xfrm>
          <a:prstGeom prst="curvedConnector3">
            <a:avLst>
              <a:gd name="adj1" fmla="val 50000"/>
            </a:avLst>
          </a:prstGeom>
          <a:ln w="76200" cap="rnd">
            <a:solidFill>
              <a:srgbClr val="565F6A"/>
            </a:solidFill>
            <a:prstDash val="soli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1" idx="1"/>
          </p:cNvCxnSpPr>
          <p:nvPr/>
        </p:nvCxnSpPr>
        <p:spPr>
          <a:xfrm rot="10800000" flipV="1">
            <a:off x="5867404" y="3429000"/>
            <a:ext cx="990597" cy="914400"/>
          </a:xfrm>
          <a:prstGeom prst="curvedConnector3">
            <a:avLst>
              <a:gd name="adj1" fmla="val 50000"/>
            </a:avLst>
          </a:prstGeom>
          <a:ln w="76200" cap="rnd">
            <a:solidFill>
              <a:srgbClr val="565F6A"/>
            </a:solidFill>
            <a:prstDash val="soli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X"/>
          <p:cNvSpPr/>
          <p:nvPr/>
        </p:nvSpPr>
        <p:spPr>
          <a:xfrm>
            <a:off x="6324600" y="2209800"/>
            <a:ext cx="2743200" cy="2438400"/>
          </a:xfrm>
          <a:prstGeom prst="mathMultiply">
            <a:avLst>
              <a:gd name="adj1" fmla="val 7747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oder"/>
          <p:cNvSpPr/>
          <p:nvPr/>
        </p:nvSpPr>
        <p:spPr>
          <a:xfrm rot="16200000">
            <a:off x="1524000" y="3200399"/>
            <a:ext cx="3200402" cy="457199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DECODER</a:t>
            </a:r>
            <a:endParaRPr lang="en-US" sz="4400" dirty="0">
              <a:solidFill>
                <a:schemeClr val="bg1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2" name="OpenedSubarray1"/>
          <p:cNvSpPr/>
          <p:nvPr/>
        </p:nvSpPr>
        <p:spPr>
          <a:xfrm>
            <a:off x="6400800" y="2057400"/>
            <a:ext cx="1981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ROW1</a:t>
            </a:r>
            <a:b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OPENED</a:t>
            </a:r>
            <a:endParaRPr lang="en-US" sz="48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3" name="ClosedSubarray1"/>
          <p:cNvSpPr/>
          <p:nvPr/>
        </p:nvSpPr>
        <p:spPr>
          <a:xfrm>
            <a:off x="6400800" y="2057400"/>
            <a:ext cx="1981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ROW1</a:t>
            </a:r>
            <a:b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CLOSED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4" name="OpenedSubarray1"/>
          <p:cNvSpPr/>
          <p:nvPr/>
        </p:nvSpPr>
        <p:spPr>
          <a:xfrm>
            <a:off x="6400800" y="3886200"/>
            <a:ext cx="1981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ROW3</a:t>
            </a:r>
            <a:b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OPENED</a:t>
            </a:r>
            <a:endParaRPr lang="en-US" sz="48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6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B9BB5"/>
                                      </p:to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B9BB5"/>
                                      </p:to>
                                    </p:animClr>
                                    <p:set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B9BB5"/>
                                      </p:to>
                                    </p:animClr>
                                    <p:set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B9BB5"/>
                                      </p:to>
                                    </p:animClr>
                                    <p:set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676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676"/>
                                      </p:to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21" grpId="0"/>
      <p:bldP spid="29" grpId="0" animBg="1"/>
      <p:bldP spid="32" grpId="0"/>
      <p:bldP spid="33" grpId="0"/>
      <p:bldP spid="33" grpId="1"/>
      <p:bldP spid="34" grpId="0"/>
      <p:bldP spid="34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ox"/>
          <p:cNvSpPr/>
          <p:nvPr/>
        </p:nvSpPr>
        <p:spPr>
          <a:xfrm>
            <a:off x="2514600" y="1447800"/>
            <a:ext cx="3733800" cy="3962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8" name="BiggerBox"/>
          <p:cNvSpPr/>
          <p:nvPr/>
        </p:nvSpPr>
        <p:spPr>
          <a:xfrm>
            <a:off x="2514600" y="1447800"/>
            <a:ext cx="4724400" cy="3962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33800" y="1828798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54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Row1"/>
          <p:cNvSpPr/>
          <p:nvPr/>
        </p:nvSpPr>
        <p:spPr>
          <a:xfrm>
            <a:off x="4267200" y="2057398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ROW1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4" name="LocalBuffer1"/>
          <p:cNvSpPr/>
          <p:nvPr/>
        </p:nvSpPr>
        <p:spPr>
          <a:xfrm>
            <a:off x="4267200" y="2666998"/>
            <a:ext cx="1371599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657600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54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3" name="DottedBox"/>
          <p:cNvSpPr/>
          <p:nvPr/>
        </p:nvSpPr>
        <p:spPr>
          <a:xfrm rot="16200000">
            <a:off x="2590800" y="3048000"/>
            <a:ext cx="2895600" cy="762000"/>
          </a:xfrm>
          <a:prstGeom prst="roundRect">
            <a:avLst>
              <a:gd name="adj" fmla="val 9524"/>
            </a:avLst>
          </a:prstGeom>
          <a:solidFill>
            <a:srgbClr val="00B050">
              <a:alpha val="25000"/>
            </a:srgbClr>
          </a:solidFill>
          <a:ln w="76200" cap="rnd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REG.</a:t>
            </a:r>
            <a:endParaRPr lang="en-US" sz="4400" dirty="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23" name="Wordline1"/>
          <p:cNvCxnSpPr/>
          <p:nvPr/>
        </p:nvCxnSpPr>
        <p:spPr>
          <a:xfrm flipH="1">
            <a:off x="3352801" y="2514600"/>
            <a:ext cx="2133599" cy="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w"/>
          <p:cNvSpPr/>
          <p:nvPr/>
        </p:nvSpPr>
        <p:spPr>
          <a:xfrm>
            <a:off x="4267200" y="2362198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ROW2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LocalDecoder"/>
          <p:cNvSpPr/>
          <p:nvPr/>
        </p:nvSpPr>
        <p:spPr>
          <a:xfrm rot="16200000">
            <a:off x="3657600" y="2362199"/>
            <a:ext cx="914400" cy="3048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5" name="Row2"/>
          <p:cNvSpPr/>
          <p:nvPr/>
        </p:nvSpPr>
        <p:spPr>
          <a:xfrm>
            <a:off x="4267201" y="3886200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ROW3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6" name="LocalBuffer2"/>
          <p:cNvSpPr/>
          <p:nvPr/>
        </p:nvSpPr>
        <p:spPr>
          <a:xfrm>
            <a:off x="4267201" y="4495800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7" name="Wordline2"/>
          <p:cNvCxnSpPr/>
          <p:nvPr/>
        </p:nvCxnSpPr>
        <p:spPr>
          <a:xfrm flipH="1">
            <a:off x="3352802" y="4343402"/>
            <a:ext cx="2133598" cy="0"/>
          </a:xfrm>
          <a:prstGeom prst="line">
            <a:avLst/>
          </a:prstGeom>
          <a:ln w="101600" cap="rnd">
            <a:solidFill>
              <a:srgbClr val="FE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w"/>
          <p:cNvSpPr/>
          <p:nvPr/>
        </p:nvSpPr>
        <p:spPr>
          <a:xfrm>
            <a:off x="4267200" y="41910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ROW4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6" name="LocalDecoder"/>
          <p:cNvSpPr/>
          <p:nvPr/>
        </p:nvSpPr>
        <p:spPr>
          <a:xfrm rot="16200000">
            <a:off x="3657600" y="4191001"/>
            <a:ext cx="914400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1" name="TextBank"/>
          <p:cNvSpPr/>
          <p:nvPr/>
        </p:nvSpPr>
        <p:spPr>
          <a:xfrm>
            <a:off x="381000" y="457200"/>
            <a:ext cx="83820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ct val="90000"/>
              </a:lnSpc>
            </a:pPr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OUR SOLUTION</a:t>
            </a:r>
            <a:endParaRPr lang="en-US" sz="44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0" name="ArrowAddr"/>
          <p:cNvCxnSpPr>
            <a:endCxn id="18" idx="0"/>
          </p:cNvCxnSpPr>
          <p:nvPr/>
        </p:nvCxnSpPr>
        <p:spPr>
          <a:xfrm flipV="1">
            <a:off x="2286000" y="3428999"/>
            <a:ext cx="609602" cy="1"/>
          </a:xfrm>
          <a:prstGeom prst="line">
            <a:avLst/>
          </a:prstGeom>
          <a:ln w="101600" cap="rnd">
            <a:solidFill>
              <a:srgbClr val="FE7676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ddr3"/>
          <p:cNvSpPr/>
          <p:nvPr/>
        </p:nvSpPr>
        <p:spPr>
          <a:xfrm>
            <a:off x="533400" y="3048000"/>
            <a:ext cx="1600200" cy="762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ADDR3</a:t>
            </a:r>
            <a:endParaRPr lang="en-US" sz="4800" dirty="0" smtClean="0">
              <a:solidFill>
                <a:srgbClr val="FF0000"/>
              </a:solidFill>
              <a:latin typeface="Tw Cen MT Condensed Extra Bold" panose="020B08030202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10800000">
            <a:off x="5867401" y="2514600"/>
            <a:ext cx="990600" cy="914400"/>
          </a:xfrm>
          <a:prstGeom prst="curvedConnector3">
            <a:avLst>
              <a:gd name="adj1" fmla="val 50000"/>
            </a:avLst>
          </a:prstGeom>
          <a:ln w="76200" cap="rnd">
            <a:solidFill>
              <a:srgbClr val="565F6A"/>
            </a:solidFill>
            <a:prstDash val="soli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 flipV="1">
            <a:off x="5867401" y="3429000"/>
            <a:ext cx="990600" cy="914400"/>
          </a:xfrm>
          <a:prstGeom prst="curvedConnector3">
            <a:avLst>
              <a:gd name="adj1" fmla="val 50000"/>
            </a:avLst>
          </a:prstGeom>
          <a:ln w="76200" cap="rnd">
            <a:solidFill>
              <a:srgbClr val="565F6A"/>
            </a:solidFill>
            <a:prstDash val="soli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Wordline2Overlay"/>
          <p:cNvCxnSpPr>
            <a:stCxn id="37" idx="0"/>
          </p:cNvCxnSpPr>
          <p:nvPr/>
        </p:nvCxnSpPr>
        <p:spPr>
          <a:xfrm flipH="1">
            <a:off x="3276600" y="4343400"/>
            <a:ext cx="609600" cy="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>
            <a:spLocks noChangeAspect="1"/>
          </p:cNvSpPr>
          <p:nvPr/>
        </p:nvSpPr>
        <p:spPr>
          <a:xfrm rot="16200000">
            <a:off x="3733800" y="2362201"/>
            <a:ext cx="609601" cy="304799"/>
          </a:xfrm>
          <a:prstGeom prst="roundRect">
            <a:avLst>
              <a:gd name="adj" fmla="val 9524"/>
            </a:avLst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400">
              <a:solidFill>
                <a:srgbClr val="EDEFF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3962399" y="2667000"/>
            <a:ext cx="152400" cy="152400"/>
          </a:xfrm>
          <a:prstGeom prst="triangl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AddrRegister"/>
          <p:cNvGrpSpPr/>
          <p:nvPr/>
        </p:nvGrpSpPr>
        <p:grpSpPr>
          <a:xfrm>
            <a:off x="3886200" y="4038600"/>
            <a:ext cx="304799" cy="609601"/>
            <a:chOff x="3048000" y="304800"/>
            <a:chExt cx="304799" cy="609601"/>
          </a:xfrm>
        </p:grpSpPr>
        <p:sp>
          <p:nvSpPr>
            <p:cNvPr id="37" name="Rounded Rectangle 36"/>
            <p:cNvSpPr>
              <a:spLocks noChangeAspect="1"/>
            </p:cNvSpPr>
            <p:nvPr/>
          </p:nvSpPr>
          <p:spPr>
            <a:xfrm rot="16200000">
              <a:off x="2895599" y="457201"/>
              <a:ext cx="609601" cy="304799"/>
            </a:xfrm>
            <a:prstGeom prst="roundRect">
              <a:avLst>
                <a:gd name="adj" fmla="val 9524"/>
              </a:avLst>
            </a:prstGeom>
            <a:solidFill>
              <a:srgbClr val="FE7676"/>
            </a:solidFill>
            <a:ln w="5715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400">
                <a:solidFill>
                  <a:srgbClr val="EDEFF3"/>
                </a:solidFill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3124198" y="762000"/>
              <a:ext cx="152400" cy="152400"/>
            </a:xfrm>
            <a:prstGeom prst="triangle">
              <a:avLst/>
            </a:prstGeom>
            <a:solidFill>
              <a:srgbClr val="EDEFF3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Addr1"/>
          <p:cNvSpPr/>
          <p:nvPr/>
        </p:nvSpPr>
        <p:spPr>
          <a:xfrm>
            <a:off x="533400" y="3048000"/>
            <a:ext cx="1600200" cy="762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  <a:cs typeface="Courier New" panose="02070309020205020404" pitchFamily="49" charset="0"/>
              </a:rPr>
              <a:t>ADDR1</a:t>
            </a:r>
            <a:endParaRPr lang="en-US" sz="4800" dirty="0" smtClean="0">
              <a:solidFill>
                <a:srgbClr val="FF0000"/>
              </a:solidFill>
              <a:latin typeface="Tw Cen MT Condensed Extra Bold" panose="020B0803020202020204" pitchFamily="34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8" name="Decoder"/>
          <p:cNvSpPr/>
          <p:nvPr/>
        </p:nvSpPr>
        <p:spPr>
          <a:xfrm rot="16200000">
            <a:off x="1524000" y="3200399"/>
            <a:ext cx="3200402" cy="457199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DECODER</a:t>
            </a:r>
            <a:endParaRPr lang="en-US" sz="4400" dirty="0">
              <a:solidFill>
                <a:schemeClr val="bg1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2" name="Punchline"/>
          <p:cNvSpPr txBox="1"/>
          <p:nvPr/>
        </p:nvSpPr>
        <p:spPr>
          <a:xfrm>
            <a:off x="457200" y="5791200"/>
            <a:ext cx="82296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STORES ADDRESS FOR EACH SUBARRAY</a:t>
            </a:r>
            <a:endParaRPr lang="en-US" sz="4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1" name="Both"/>
          <p:cNvSpPr/>
          <p:nvPr/>
        </p:nvSpPr>
        <p:spPr>
          <a:xfrm>
            <a:off x="6858000" y="2971800"/>
            <a:ext cx="1676399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BOTH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4" name="X"/>
          <p:cNvSpPr/>
          <p:nvPr/>
        </p:nvSpPr>
        <p:spPr>
          <a:xfrm>
            <a:off x="6324600" y="2209800"/>
            <a:ext cx="2743200" cy="2438400"/>
          </a:xfrm>
          <a:prstGeom prst="mathMultiply">
            <a:avLst>
              <a:gd name="adj1" fmla="val 7747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penedSubarray1"/>
          <p:cNvSpPr/>
          <p:nvPr/>
        </p:nvSpPr>
        <p:spPr>
          <a:xfrm>
            <a:off x="7315200" y="3886200"/>
            <a:ext cx="1600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STILL</a:t>
            </a:r>
            <a:b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OPEN</a:t>
            </a:r>
            <a:endParaRPr lang="en-US" sz="48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46" name="Straight Connector 45"/>
          <p:cNvCxnSpPr>
            <a:stCxn id="43" idx="1"/>
          </p:cNvCxnSpPr>
          <p:nvPr/>
        </p:nvCxnSpPr>
        <p:spPr>
          <a:xfrm>
            <a:off x="4038600" y="4876800"/>
            <a:ext cx="0" cy="914400"/>
          </a:xfrm>
          <a:prstGeom prst="line">
            <a:avLst/>
          </a:prstGeom>
          <a:ln w="76200" cap="flat">
            <a:solidFill>
              <a:srgbClr val="00B050"/>
            </a:solidFill>
            <a:prstDash val="sysDot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penedSubarray1"/>
          <p:cNvSpPr/>
          <p:nvPr/>
        </p:nvSpPr>
        <p:spPr>
          <a:xfrm>
            <a:off x="7315200" y="2057400"/>
            <a:ext cx="1600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ALSO</a:t>
            </a:r>
            <a:b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OPEN</a:t>
            </a:r>
            <a:endParaRPr lang="en-US" sz="48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33333E-6 L 0.10833 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33333E-6 L 0.10833 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2.22222E-6 L 0.10833 -2.2222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1111E-6 L 0.10833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33333E-6 L 0.10833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0.10833 -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33333E-6 L 0.10833 3.33333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11111E-6 L 0.10833 1.11111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2.22222E-6 L 0.10833 2.22222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33333E-6 L 0.10833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B9BB5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7676"/>
                                      </p:to>
                                    </p:animClr>
                                    <p:set>
                                      <p:cBhvr>
                                        <p:cTn id="9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676"/>
                                      </p:to>
                                    </p:animClr>
                                    <p:set>
                                      <p:cBhvr>
                                        <p:cTn id="9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676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676"/>
                                      </p:to>
                                    </p:animClr>
                                    <p:set>
                                      <p:cBhvr>
                                        <p:cTn id="10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676"/>
                                      </p:to>
                                    </p:animClr>
                                    <p:set>
                                      <p:cBhvr>
                                        <p:cTn id="10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676"/>
                                      </p:to>
                                    </p:animClr>
                                    <p:set>
                                      <p:cBhvr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10" grpId="0" animBg="1"/>
      <p:bldP spid="12" grpId="0" animBg="1"/>
      <p:bldP spid="14" grpId="0" animBg="1"/>
      <p:bldP spid="8" grpId="0" animBg="1"/>
      <p:bldP spid="43" grpId="0" animBg="1"/>
      <p:bldP spid="11" grpId="0" animBg="1"/>
      <p:bldP spid="13" grpId="0" animBg="1"/>
      <p:bldP spid="25" grpId="0" animBg="1"/>
      <p:bldP spid="26" grpId="0" animBg="1"/>
      <p:bldP spid="9" grpId="0" animBg="1"/>
      <p:bldP spid="16" grpId="0" animBg="1"/>
      <p:bldP spid="36" grpId="0"/>
      <p:bldP spid="33" grpId="0" animBg="1"/>
      <p:bldP spid="34" grpId="0" animBg="1"/>
      <p:bldP spid="39" grpId="0"/>
      <p:bldP spid="42" grpId="0"/>
      <p:bldP spid="41" grpId="0"/>
      <p:bldP spid="44" grpId="0" animBg="1"/>
      <p:bldP spid="45" grpId="0"/>
      <p:bldP spid="4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85800" y="1447800"/>
            <a:ext cx="4724400" cy="48768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1828798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54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3657600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54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1" name="Row"/>
          <p:cNvSpPr/>
          <p:nvPr/>
        </p:nvSpPr>
        <p:spPr>
          <a:xfrm>
            <a:off x="3429000" y="2362198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ROW2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ow1"/>
          <p:cNvSpPr/>
          <p:nvPr/>
        </p:nvSpPr>
        <p:spPr>
          <a:xfrm>
            <a:off x="3429000" y="2057398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ROW1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1" name="TextBank"/>
          <p:cNvSpPr/>
          <p:nvPr/>
        </p:nvSpPr>
        <p:spPr>
          <a:xfrm>
            <a:off x="914400" y="457200"/>
            <a:ext cx="73152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ct val="90000"/>
              </a:lnSpc>
            </a:pPr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PROBLEM #2: BUFFER</a:t>
            </a:r>
            <a:endParaRPr lang="en-US" sz="44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32" name="Bitline"/>
          <p:cNvCxnSpPr>
            <a:stCxn id="14" idx="2"/>
          </p:cNvCxnSpPr>
          <p:nvPr/>
        </p:nvCxnSpPr>
        <p:spPr>
          <a:xfrm flipH="1">
            <a:off x="4114799" y="2971798"/>
            <a:ext cx="1" cy="2514602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Bitline"/>
          <p:cNvCxnSpPr/>
          <p:nvPr/>
        </p:nvCxnSpPr>
        <p:spPr>
          <a:xfrm flipH="1">
            <a:off x="4495799" y="2971800"/>
            <a:ext cx="1" cy="251460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Bitline"/>
          <p:cNvCxnSpPr/>
          <p:nvPr/>
        </p:nvCxnSpPr>
        <p:spPr>
          <a:xfrm flipH="1">
            <a:off x="3733799" y="2971800"/>
            <a:ext cx="1" cy="251460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uffer"/>
          <p:cNvSpPr/>
          <p:nvPr/>
        </p:nvSpPr>
        <p:spPr>
          <a:xfrm>
            <a:off x="2895600" y="5486400"/>
            <a:ext cx="2133600" cy="4572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dirty="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44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Row"/>
          <p:cNvSpPr/>
          <p:nvPr/>
        </p:nvSpPr>
        <p:spPr>
          <a:xfrm>
            <a:off x="3429000" y="41910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ROW4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5" name="Row2"/>
          <p:cNvSpPr/>
          <p:nvPr/>
        </p:nvSpPr>
        <p:spPr>
          <a:xfrm>
            <a:off x="3429001" y="3886200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ROW3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29000" y="3657600"/>
            <a:ext cx="1371600" cy="228600"/>
          </a:xfrm>
          <a:prstGeom prst="rect">
            <a:avLst/>
          </a:prstGeom>
          <a:solidFill>
            <a:srgbClr val="565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xLine"/>
          <p:cNvCxnSpPr/>
          <p:nvPr/>
        </p:nvCxnSpPr>
        <p:spPr>
          <a:xfrm>
            <a:off x="4495800" y="29718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xLine"/>
          <p:cNvCxnSpPr/>
          <p:nvPr/>
        </p:nvCxnSpPr>
        <p:spPr>
          <a:xfrm>
            <a:off x="4114800" y="29718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xLine"/>
          <p:cNvCxnSpPr/>
          <p:nvPr/>
        </p:nvCxnSpPr>
        <p:spPr>
          <a:xfrm>
            <a:off x="3733800" y="29718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xLine"/>
          <p:cNvCxnSpPr/>
          <p:nvPr/>
        </p:nvCxnSpPr>
        <p:spPr>
          <a:xfrm>
            <a:off x="4495800" y="48006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xLine"/>
          <p:cNvCxnSpPr/>
          <p:nvPr/>
        </p:nvCxnSpPr>
        <p:spPr>
          <a:xfrm>
            <a:off x="4114800" y="48006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xLine"/>
          <p:cNvCxnSpPr/>
          <p:nvPr/>
        </p:nvCxnSpPr>
        <p:spPr>
          <a:xfrm>
            <a:off x="3733800" y="48006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ocalBuffer1"/>
          <p:cNvSpPr/>
          <p:nvPr/>
        </p:nvSpPr>
        <p:spPr>
          <a:xfrm>
            <a:off x="3429000" y="2666998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6" name="LocalBuffer2"/>
          <p:cNvSpPr/>
          <p:nvPr/>
        </p:nvSpPr>
        <p:spPr>
          <a:xfrm>
            <a:off x="3429001" y="4495800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43" name="Wordline1"/>
          <p:cNvCxnSpPr>
            <a:stCxn id="13" idx="0"/>
            <a:endCxn id="38" idx="2"/>
          </p:cNvCxnSpPr>
          <p:nvPr/>
        </p:nvCxnSpPr>
        <p:spPr>
          <a:xfrm flipH="1">
            <a:off x="2362200" y="2514599"/>
            <a:ext cx="762000" cy="1"/>
          </a:xfrm>
          <a:prstGeom prst="line">
            <a:avLst/>
          </a:prstGeom>
          <a:ln w="101600" cap="rnd">
            <a:solidFill>
              <a:srgbClr val="FE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Wordline1"/>
          <p:cNvCxnSpPr>
            <a:stCxn id="16" idx="0"/>
          </p:cNvCxnSpPr>
          <p:nvPr/>
        </p:nvCxnSpPr>
        <p:spPr>
          <a:xfrm flipH="1" flipV="1">
            <a:off x="2362200" y="4343400"/>
            <a:ext cx="762000" cy="1"/>
          </a:xfrm>
          <a:prstGeom prst="line">
            <a:avLst/>
          </a:prstGeom>
          <a:ln w="101600" cap="rnd">
            <a:solidFill>
              <a:srgbClr val="FE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ocalDecoder"/>
          <p:cNvSpPr/>
          <p:nvPr/>
        </p:nvSpPr>
        <p:spPr>
          <a:xfrm rot="16200000">
            <a:off x="2819400" y="2362199"/>
            <a:ext cx="914400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6" name="LocalDecoder"/>
          <p:cNvSpPr/>
          <p:nvPr/>
        </p:nvSpPr>
        <p:spPr>
          <a:xfrm rot="16200000">
            <a:off x="2819400" y="4191001"/>
            <a:ext cx="914400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59" name="Wordline1"/>
          <p:cNvCxnSpPr>
            <a:stCxn id="38" idx="0"/>
          </p:cNvCxnSpPr>
          <p:nvPr/>
        </p:nvCxnSpPr>
        <p:spPr>
          <a:xfrm flipH="1">
            <a:off x="1524000" y="2514600"/>
            <a:ext cx="533401" cy="1"/>
          </a:xfrm>
          <a:prstGeom prst="line">
            <a:avLst/>
          </a:prstGeom>
          <a:ln w="101600" cap="rnd">
            <a:solidFill>
              <a:srgbClr val="FE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Wordline1"/>
          <p:cNvCxnSpPr>
            <a:stCxn id="41" idx="0"/>
          </p:cNvCxnSpPr>
          <p:nvPr/>
        </p:nvCxnSpPr>
        <p:spPr>
          <a:xfrm flipH="1">
            <a:off x="1524000" y="4343400"/>
            <a:ext cx="533400" cy="1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057401" y="2209800"/>
            <a:ext cx="304799" cy="609601"/>
            <a:chOff x="2819401" y="2209800"/>
            <a:chExt cx="304799" cy="609601"/>
          </a:xfrm>
        </p:grpSpPr>
        <p:sp>
          <p:nvSpPr>
            <p:cNvPr id="38" name="Rounded Rectangle 37"/>
            <p:cNvSpPr>
              <a:spLocks noChangeAspect="1"/>
            </p:cNvSpPr>
            <p:nvPr/>
          </p:nvSpPr>
          <p:spPr>
            <a:xfrm rot="16200000">
              <a:off x="2667000" y="2362201"/>
              <a:ext cx="609601" cy="304799"/>
            </a:xfrm>
            <a:prstGeom prst="roundRect">
              <a:avLst>
                <a:gd name="adj" fmla="val 9524"/>
              </a:avLst>
            </a:prstGeom>
            <a:solidFill>
              <a:srgbClr val="FE7676"/>
            </a:solidFill>
            <a:ln w="5715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400">
                <a:solidFill>
                  <a:srgbClr val="EDEFF3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2895599" y="2667000"/>
              <a:ext cx="152400" cy="152400"/>
            </a:xfrm>
            <a:prstGeom prst="triangle">
              <a:avLst/>
            </a:prstGeom>
            <a:solidFill>
              <a:srgbClr val="EDEFF3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AddrRegister"/>
          <p:cNvGrpSpPr/>
          <p:nvPr/>
        </p:nvGrpSpPr>
        <p:grpSpPr>
          <a:xfrm>
            <a:off x="2057400" y="4038600"/>
            <a:ext cx="304799" cy="609601"/>
            <a:chOff x="3048000" y="304800"/>
            <a:chExt cx="304799" cy="609601"/>
          </a:xfrm>
        </p:grpSpPr>
        <p:sp>
          <p:nvSpPr>
            <p:cNvPr id="41" name="Rounded Rectangle 40"/>
            <p:cNvSpPr>
              <a:spLocks noChangeAspect="1"/>
            </p:cNvSpPr>
            <p:nvPr/>
          </p:nvSpPr>
          <p:spPr>
            <a:xfrm rot="16200000">
              <a:off x="2895599" y="457201"/>
              <a:ext cx="609601" cy="304799"/>
            </a:xfrm>
            <a:prstGeom prst="roundRect">
              <a:avLst>
                <a:gd name="adj" fmla="val 9524"/>
              </a:avLst>
            </a:prstGeom>
            <a:solidFill>
              <a:srgbClr val="FE7676"/>
            </a:solidFill>
            <a:ln w="5715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400">
                <a:solidFill>
                  <a:srgbClr val="EDEFF3"/>
                </a:solidFill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3124198" y="762000"/>
              <a:ext cx="152400" cy="152400"/>
            </a:xfrm>
            <a:prstGeom prst="triangle">
              <a:avLst/>
            </a:prstGeom>
            <a:solidFill>
              <a:srgbClr val="EDEFF3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Decoder"/>
          <p:cNvSpPr/>
          <p:nvPr/>
        </p:nvSpPr>
        <p:spPr>
          <a:xfrm rot="16200000">
            <a:off x="-304801" y="3200399"/>
            <a:ext cx="3200402" cy="457199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DECODER</a:t>
            </a:r>
            <a:endParaRPr lang="en-US" sz="4400" dirty="0">
              <a:solidFill>
                <a:schemeClr val="bg1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63" name="Both"/>
          <p:cNvSpPr/>
          <p:nvPr/>
        </p:nvSpPr>
        <p:spPr>
          <a:xfrm>
            <a:off x="6019797" y="3886200"/>
            <a:ext cx="1676399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BOTH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64" name="Curved Connector 63"/>
          <p:cNvCxnSpPr>
            <a:stCxn id="63" idx="1"/>
          </p:cNvCxnSpPr>
          <p:nvPr/>
        </p:nvCxnSpPr>
        <p:spPr>
          <a:xfrm rot="10800000">
            <a:off x="5029201" y="3429000"/>
            <a:ext cx="990597" cy="914400"/>
          </a:xfrm>
          <a:prstGeom prst="curvedConnector3">
            <a:avLst>
              <a:gd name="adj1" fmla="val 50000"/>
            </a:avLst>
          </a:prstGeom>
          <a:ln w="76200" cap="rnd">
            <a:solidFill>
              <a:srgbClr val="565F6A"/>
            </a:solidFill>
            <a:prstDash val="soli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63" idx="1"/>
          </p:cNvCxnSpPr>
          <p:nvPr/>
        </p:nvCxnSpPr>
        <p:spPr>
          <a:xfrm rot="10800000" flipV="1">
            <a:off x="5029201" y="4343400"/>
            <a:ext cx="990597" cy="914400"/>
          </a:xfrm>
          <a:prstGeom prst="curvedConnector3">
            <a:avLst>
              <a:gd name="adj1" fmla="val 50000"/>
            </a:avLst>
          </a:prstGeom>
          <a:ln w="76200" cap="rnd">
            <a:solidFill>
              <a:srgbClr val="565F6A"/>
            </a:solidFill>
            <a:prstDash val="soli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X"/>
          <p:cNvSpPr/>
          <p:nvPr/>
        </p:nvSpPr>
        <p:spPr>
          <a:xfrm>
            <a:off x="5486397" y="3124200"/>
            <a:ext cx="2743200" cy="2438400"/>
          </a:xfrm>
          <a:prstGeom prst="mathMultiply">
            <a:avLst>
              <a:gd name="adj1" fmla="val 7747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5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ox"/>
          <p:cNvSpPr/>
          <p:nvPr/>
        </p:nvSpPr>
        <p:spPr>
          <a:xfrm>
            <a:off x="685800" y="1447800"/>
            <a:ext cx="4724400" cy="48768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0" name="BiggerBox"/>
          <p:cNvSpPr/>
          <p:nvPr/>
        </p:nvSpPr>
        <p:spPr>
          <a:xfrm>
            <a:off x="685800" y="1447800"/>
            <a:ext cx="5562600" cy="48768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1828798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54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3657600"/>
            <a:ext cx="21336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5400" dirty="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1" name="Row"/>
          <p:cNvSpPr/>
          <p:nvPr/>
        </p:nvSpPr>
        <p:spPr>
          <a:xfrm>
            <a:off x="3429000" y="2362198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ROW2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ow1"/>
          <p:cNvSpPr/>
          <p:nvPr/>
        </p:nvSpPr>
        <p:spPr>
          <a:xfrm>
            <a:off x="3429000" y="2057398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ROW1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1" name="TextBank"/>
          <p:cNvSpPr/>
          <p:nvPr/>
        </p:nvSpPr>
        <p:spPr>
          <a:xfrm>
            <a:off x="914400" y="457200"/>
            <a:ext cx="73152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ct val="90000"/>
              </a:lnSpc>
            </a:pPr>
            <a:r>
              <a:rPr lang="en-US" sz="66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OUR SOLUTION</a:t>
            </a:r>
            <a:endParaRPr lang="en-US" sz="44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32" name="Bitline"/>
          <p:cNvCxnSpPr>
            <a:stCxn id="14" idx="2"/>
          </p:cNvCxnSpPr>
          <p:nvPr/>
        </p:nvCxnSpPr>
        <p:spPr>
          <a:xfrm flipH="1">
            <a:off x="4114799" y="2971798"/>
            <a:ext cx="1" cy="2514602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Bitline"/>
          <p:cNvCxnSpPr/>
          <p:nvPr/>
        </p:nvCxnSpPr>
        <p:spPr>
          <a:xfrm flipH="1">
            <a:off x="4495799" y="2971800"/>
            <a:ext cx="1" cy="251460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Bitline"/>
          <p:cNvCxnSpPr/>
          <p:nvPr/>
        </p:nvCxnSpPr>
        <p:spPr>
          <a:xfrm flipH="1">
            <a:off x="3733799" y="2971800"/>
            <a:ext cx="1" cy="251460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uffer"/>
          <p:cNvSpPr/>
          <p:nvPr/>
        </p:nvSpPr>
        <p:spPr>
          <a:xfrm>
            <a:off x="2895600" y="5486400"/>
            <a:ext cx="2133600" cy="457200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dirty="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44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Row"/>
          <p:cNvSpPr/>
          <p:nvPr/>
        </p:nvSpPr>
        <p:spPr>
          <a:xfrm>
            <a:off x="3429000" y="4191000"/>
            <a:ext cx="1371599" cy="3048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ROW4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5" name="Row2"/>
          <p:cNvSpPr/>
          <p:nvPr/>
        </p:nvSpPr>
        <p:spPr>
          <a:xfrm>
            <a:off x="3429001" y="3886200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ROW3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29000" y="3657600"/>
            <a:ext cx="1371600" cy="228600"/>
          </a:xfrm>
          <a:prstGeom prst="rect">
            <a:avLst/>
          </a:prstGeom>
          <a:solidFill>
            <a:srgbClr val="565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xLine"/>
          <p:cNvCxnSpPr/>
          <p:nvPr/>
        </p:nvCxnSpPr>
        <p:spPr>
          <a:xfrm>
            <a:off x="4495800" y="48006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xLine"/>
          <p:cNvCxnSpPr/>
          <p:nvPr/>
        </p:nvCxnSpPr>
        <p:spPr>
          <a:xfrm>
            <a:off x="4114800" y="48006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xLine"/>
          <p:cNvCxnSpPr/>
          <p:nvPr/>
        </p:nvCxnSpPr>
        <p:spPr>
          <a:xfrm>
            <a:off x="3733800" y="48006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xLine"/>
          <p:cNvCxnSpPr/>
          <p:nvPr/>
        </p:nvCxnSpPr>
        <p:spPr>
          <a:xfrm>
            <a:off x="4495800" y="29718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xLine"/>
          <p:cNvCxnSpPr/>
          <p:nvPr/>
        </p:nvCxnSpPr>
        <p:spPr>
          <a:xfrm>
            <a:off x="4114800" y="29718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xLine"/>
          <p:cNvCxnSpPr/>
          <p:nvPr/>
        </p:nvCxnSpPr>
        <p:spPr>
          <a:xfrm>
            <a:off x="3733800" y="29718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xLine"/>
          <p:cNvCxnSpPr/>
          <p:nvPr/>
        </p:nvCxnSpPr>
        <p:spPr>
          <a:xfrm>
            <a:off x="4495800" y="29718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xLine"/>
          <p:cNvCxnSpPr/>
          <p:nvPr/>
        </p:nvCxnSpPr>
        <p:spPr>
          <a:xfrm>
            <a:off x="4114800" y="29718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xLine"/>
          <p:cNvCxnSpPr/>
          <p:nvPr/>
        </p:nvCxnSpPr>
        <p:spPr>
          <a:xfrm>
            <a:off x="3733800" y="2971800"/>
            <a:ext cx="0" cy="533400"/>
          </a:xfrm>
          <a:prstGeom prst="line">
            <a:avLst/>
          </a:prstGeom>
          <a:ln w="101600" cap="rnd">
            <a:solidFill>
              <a:srgbClr val="FF818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Wordline1"/>
          <p:cNvCxnSpPr>
            <a:stCxn id="13" idx="0"/>
            <a:endCxn id="38" idx="2"/>
          </p:cNvCxnSpPr>
          <p:nvPr/>
        </p:nvCxnSpPr>
        <p:spPr>
          <a:xfrm flipH="1">
            <a:off x="2362200" y="2514599"/>
            <a:ext cx="762000" cy="1"/>
          </a:xfrm>
          <a:prstGeom prst="line">
            <a:avLst/>
          </a:prstGeom>
          <a:ln w="101600" cap="rnd">
            <a:solidFill>
              <a:srgbClr val="FE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Wordline1"/>
          <p:cNvCxnSpPr>
            <a:stCxn id="16" idx="0"/>
          </p:cNvCxnSpPr>
          <p:nvPr/>
        </p:nvCxnSpPr>
        <p:spPr>
          <a:xfrm flipH="1" flipV="1">
            <a:off x="2362200" y="4343400"/>
            <a:ext cx="762000" cy="1"/>
          </a:xfrm>
          <a:prstGeom prst="line">
            <a:avLst/>
          </a:prstGeom>
          <a:ln w="101600" cap="rnd">
            <a:solidFill>
              <a:srgbClr val="FE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Wordline1"/>
          <p:cNvCxnSpPr>
            <a:stCxn id="38" idx="0"/>
          </p:cNvCxnSpPr>
          <p:nvPr/>
        </p:nvCxnSpPr>
        <p:spPr>
          <a:xfrm flipH="1">
            <a:off x="1524000" y="2514600"/>
            <a:ext cx="533401" cy="1"/>
          </a:xfrm>
          <a:prstGeom prst="line">
            <a:avLst/>
          </a:prstGeom>
          <a:ln w="101600" cap="rnd">
            <a:solidFill>
              <a:srgbClr val="FE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Wordline1"/>
          <p:cNvCxnSpPr>
            <a:stCxn id="41" idx="0"/>
          </p:cNvCxnSpPr>
          <p:nvPr/>
        </p:nvCxnSpPr>
        <p:spPr>
          <a:xfrm flipH="1">
            <a:off x="1524000" y="4343400"/>
            <a:ext cx="533400" cy="1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057401" y="2209800"/>
            <a:ext cx="304799" cy="609601"/>
            <a:chOff x="2819401" y="2209800"/>
            <a:chExt cx="304799" cy="609601"/>
          </a:xfrm>
        </p:grpSpPr>
        <p:sp>
          <p:nvSpPr>
            <p:cNvPr id="38" name="Rounded Rectangle 37"/>
            <p:cNvSpPr>
              <a:spLocks noChangeAspect="1"/>
            </p:cNvSpPr>
            <p:nvPr/>
          </p:nvSpPr>
          <p:spPr>
            <a:xfrm rot="16200000">
              <a:off x="2667000" y="2362201"/>
              <a:ext cx="609601" cy="304799"/>
            </a:xfrm>
            <a:prstGeom prst="roundRect">
              <a:avLst>
                <a:gd name="adj" fmla="val 9524"/>
              </a:avLst>
            </a:prstGeom>
            <a:solidFill>
              <a:srgbClr val="FE7676"/>
            </a:solidFill>
            <a:ln w="5715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400">
                <a:solidFill>
                  <a:srgbClr val="EDEFF3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2895599" y="2667000"/>
              <a:ext cx="152400" cy="152400"/>
            </a:xfrm>
            <a:prstGeom prst="triangle">
              <a:avLst/>
            </a:prstGeom>
            <a:solidFill>
              <a:srgbClr val="EDEFF3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AddrRegister"/>
          <p:cNvGrpSpPr/>
          <p:nvPr/>
        </p:nvGrpSpPr>
        <p:grpSpPr>
          <a:xfrm>
            <a:off x="2057400" y="4038600"/>
            <a:ext cx="304799" cy="609601"/>
            <a:chOff x="3048000" y="304800"/>
            <a:chExt cx="304799" cy="609601"/>
          </a:xfrm>
        </p:grpSpPr>
        <p:sp>
          <p:nvSpPr>
            <p:cNvPr id="41" name="Rounded Rectangle 40"/>
            <p:cNvSpPr>
              <a:spLocks noChangeAspect="1"/>
            </p:cNvSpPr>
            <p:nvPr/>
          </p:nvSpPr>
          <p:spPr>
            <a:xfrm rot="16200000">
              <a:off x="2895599" y="457201"/>
              <a:ext cx="609601" cy="304799"/>
            </a:xfrm>
            <a:prstGeom prst="roundRect">
              <a:avLst>
                <a:gd name="adj" fmla="val 9524"/>
              </a:avLst>
            </a:prstGeom>
            <a:solidFill>
              <a:srgbClr val="FE7676"/>
            </a:solidFill>
            <a:ln w="5715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400">
                <a:solidFill>
                  <a:srgbClr val="EDEFF3"/>
                </a:solidFill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3124198" y="762000"/>
              <a:ext cx="152400" cy="152400"/>
            </a:xfrm>
            <a:prstGeom prst="triangle">
              <a:avLst/>
            </a:prstGeom>
            <a:solidFill>
              <a:srgbClr val="EDEFF3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Decoder"/>
          <p:cNvSpPr/>
          <p:nvPr/>
        </p:nvSpPr>
        <p:spPr>
          <a:xfrm rot="16200000">
            <a:off x="-304801" y="3200399"/>
            <a:ext cx="3200402" cy="457199"/>
          </a:xfrm>
          <a:prstGeom prst="rect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DECODER</a:t>
            </a:r>
            <a:endParaRPr lang="en-US" sz="4400" dirty="0">
              <a:solidFill>
                <a:schemeClr val="bg1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63" name="Both"/>
          <p:cNvSpPr/>
          <p:nvPr/>
        </p:nvSpPr>
        <p:spPr>
          <a:xfrm>
            <a:off x="6019797" y="3886200"/>
            <a:ext cx="1676399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BOTH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64" name="Curved Connector 63"/>
          <p:cNvCxnSpPr>
            <a:stCxn id="63" idx="1"/>
          </p:cNvCxnSpPr>
          <p:nvPr/>
        </p:nvCxnSpPr>
        <p:spPr>
          <a:xfrm rot="10800000">
            <a:off x="5029201" y="3429000"/>
            <a:ext cx="990597" cy="914400"/>
          </a:xfrm>
          <a:prstGeom prst="curvedConnector3">
            <a:avLst>
              <a:gd name="adj1" fmla="val 50000"/>
            </a:avLst>
          </a:prstGeom>
          <a:ln w="76200" cap="rnd">
            <a:solidFill>
              <a:srgbClr val="565F6A"/>
            </a:solidFill>
            <a:prstDash val="soli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63" idx="1"/>
          </p:cNvCxnSpPr>
          <p:nvPr/>
        </p:nvCxnSpPr>
        <p:spPr>
          <a:xfrm rot="10800000" flipV="1">
            <a:off x="5029201" y="4343400"/>
            <a:ext cx="990597" cy="914400"/>
          </a:xfrm>
          <a:prstGeom prst="curvedConnector3">
            <a:avLst>
              <a:gd name="adj1" fmla="val 50000"/>
            </a:avLst>
          </a:prstGeom>
          <a:ln w="76200" cap="rnd">
            <a:solidFill>
              <a:srgbClr val="565F6A"/>
            </a:solidFill>
            <a:prstDash val="soli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X"/>
          <p:cNvSpPr/>
          <p:nvPr/>
        </p:nvSpPr>
        <p:spPr>
          <a:xfrm>
            <a:off x="5486397" y="3124200"/>
            <a:ext cx="2743200" cy="2438400"/>
          </a:xfrm>
          <a:prstGeom prst="mathMultiply">
            <a:avLst>
              <a:gd name="adj1" fmla="val 7747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ttedBox"/>
          <p:cNvSpPr/>
          <p:nvPr/>
        </p:nvSpPr>
        <p:spPr>
          <a:xfrm rot="16200000">
            <a:off x="4419600" y="3352801"/>
            <a:ext cx="2590800" cy="762000"/>
          </a:xfrm>
          <a:prstGeom prst="roundRect">
            <a:avLst>
              <a:gd name="adj" fmla="val 9524"/>
            </a:avLst>
          </a:prstGeom>
          <a:solidFill>
            <a:srgbClr val="00B050">
              <a:alpha val="25000"/>
            </a:srgbClr>
          </a:solidFill>
          <a:ln w="76200" cap="rnd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REG.</a:t>
            </a:r>
            <a:endParaRPr lang="en-US" sz="4400" dirty="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7" name="Punchline"/>
          <p:cNvSpPr txBox="1"/>
          <p:nvPr/>
        </p:nvSpPr>
        <p:spPr>
          <a:xfrm>
            <a:off x="6400800" y="2819400"/>
            <a:ext cx="2514600" cy="1828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SELECTS</a:t>
            </a:r>
            <a:b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</a:b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SUBARRAY FOR ACCESS </a:t>
            </a:r>
            <a:endParaRPr lang="en-US" sz="4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71" name="SelectLine1"/>
          <p:cNvCxnSpPr/>
          <p:nvPr/>
        </p:nvCxnSpPr>
        <p:spPr>
          <a:xfrm flipH="1" flipV="1">
            <a:off x="4800600" y="2819400"/>
            <a:ext cx="762000" cy="1"/>
          </a:xfrm>
          <a:prstGeom prst="line">
            <a:avLst/>
          </a:prstGeom>
          <a:ln w="101600" cap="rnd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electLine2"/>
          <p:cNvCxnSpPr>
            <a:stCxn id="57" idx="0"/>
            <a:endCxn id="26" idx="3"/>
          </p:cNvCxnSpPr>
          <p:nvPr/>
        </p:nvCxnSpPr>
        <p:spPr>
          <a:xfrm flipH="1">
            <a:off x="4800600" y="4648200"/>
            <a:ext cx="762001" cy="0"/>
          </a:xfrm>
          <a:prstGeom prst="line">
            <a:avLst/>
          </a:prstGeom>
          <a:ln w="101600" cap="rnd">
            <a:solidFill>
              <a:srgbClr val="8B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>
            <a:spLocks noChangeAspect="1"/>
          </p:cNvSpPr>
          <p:nvPr/>
        </p:nvSpPr>
        <p:spPr>
          <a:xfrm rot="16200000">
            <a:off x="5562600" y="2667001"/>
            <a:ext cx="304802" cy="304799"/>
          </a:xfrm>
          <a:prstGeom prst="roundRect">
            <a:avLst>
              <a:gd name="adj" fmla="val 9524"/>
            </a:avLst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400">
              <a:solidFill>
                <a:srgbClr val="EDEFF3"/>
              </a:solidFill>
            </a:endParaRPr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 rot="16200000">
            <a:off x="5562599" y="4495800"/>
            <a:ext cx="304802" cy="304799"/>
          </a:xfrm>
          <a:prstGeom prst="roundRect">
            <a:avLst>
              <a:gd name="adj" fmla="val 9524"/>
            </a:avLst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400">
              <a:solidFill>
                <a:srgbClr val="EDEFF3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>
            <a:off x="5638799" y="2819401"/>
            <a:ext cx="152400" cy="152400"/>
          </a:xfrm>
          <a:prstGeom prst="triangl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>
            <a:off x="5638798" y="4648200"/>
            <a:ext cx="152400" cy="152400"/>
          </a:xfrm>
          <a:prstGeom prst="triangl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ocalBuffer2"/>
          <p:cNvSpPr/>
          <p:nvPr/>
        </p:nvSpPr>
        <p:spPr>
          <a:xfrm>
            <a:off x="3429001" y="4495800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4" name="LocalBuffer1"/>
          <p:cNvSpPr/>
          <p:nvPr/>
        </p:nvSpPr>
        <p:spPr>
          <a:xfrm>
            <a:off x="3429000" y="2666998"/>
            <a:ext cx="1371599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BUFFER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LocalDecoder"/>
          <p:cNvSpPr/>
          <p:nvPr/>
        </p:nvSpPr>
        <p:spPr>
          <a:xfrm rot="16200000">
            <a:off x="2819400" y="2362199"/>
            <a:ext cx="914400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6" name="LocalDecoder"/>
          <p:cNvSpPr/>
          <p:nvPr/>
        </p:nvSpPr>
        <p:spPr>
          <a:xfrm rot="16200000">
            <a:off x="2819400" y="4191001"/>
            <a:ext cx="914400" cy="3048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DECDR</a:t>
            </a:r>
            <a:endParaRPr lang="en-US" sz="2800" dirty="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1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0" grpId="0" animBg="1"/>
      <p:bldP spid="63" grpId="0"/>
      <p:bldP spid="66" grpId="0" animBg="1"/>
      <p:bldP spid="62" grpId="0" animBg="1"/>
      <p:bldP spid="67" grpId="0"/>
      <p:bldP spid="55" grpId="0" animBg="1"/>
      <p:bldP spid="57" grpId="0" animBg="1"/>
      <p:bldP spid="56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00800" y="1143000"/>
            <a:ext cx="18288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FUTURE?</a:t>
            </a:r>
            <a:endParaRPr lang="en-US" sz="8000" b="1">
              <a:solidFill>
                <a:srgbClr val="FF000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1600200" y="1600200"/>
          <a:ext cx="5029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14400" y="1143000"/>
            <a:ext cx="0" cy="38100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14400" y="4953000"/>
            <a:ext cx="7315200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51816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1971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1816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2015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3470135" y="2660135"/>
            <a:ext cx="267466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CELLS/CHIP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3600000">
            <a:off x="1672297" y="2308054"/>
            <a:ext cx="2514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800" smtClean="0">
                <a:solidFill>
                  <a:srgbClr val="8B9BB5"/>
                </a:solidFill>
                <a:latin typeface="Tw Cen MT Condensed Extra Bold" panose="020B0803020202020204" pitchFamily="34" charset="0"/>
              </a:rPr>
              <a:t>CELL SIZE</a:t>
            </a:r>
            <a:endParaRPr lang="en-US" sz="4800">
              <a:solidFill>
                <a:srgbClr val="8B9BB5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733800"/>
            <a:ext cx="914400" cy="457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8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4800" baseline="30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4800" baseline="3000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914400"/>
            <a:ext cx="914400" cy="457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8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4800" baseline="300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sz="4800" baseline="3000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8" name="Straight Arrow Connector 17"/>
          <p:cNvCxnSpPr>
            <a:stCxn id="11" idx="0"/>
          </p:cNvCxnSpPr>
          <p:nvPr/>
        </p:nvCxnSpPr>
        <p:spPr>
          <a:xfrm flipV="1">
            <a:off x="1828800" y="4953000"/>
            <a:ext cx="0" cy="228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0"/>
          </p:cNvCxnSpPr>
          <p:nvPr/>
        </p:nvCxnSpPr>
        <p:spPr>
          <a:xfrm flipV="1">
            <a:off x="6400800" y="4953000"/>
            <a:ext cx="0" cy="228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5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 uiExpand="1">
        <p:bldSub>
          <a:bldChart bld="series" animBg="0"/>
        </p:bldSub>
      </p:bldGraphic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7315200" cy="262911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124200" y="4191000"/>
            <a:ext cx="5105400" cy="0"/>
          </a:xfrm>
          <a:prstGeom prst="line">
            <a:avLst/>
          </a:prstGeom>
          <a:ln w="76200" cap="rnd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WR"/>
          <p:cNvSpPr/>
          <p:nvPr/>
        </p:nvSpPr>
        <p:spPr>
          <a:xfrm>
            <a:off x="3581400" y="4038600"/>
            <a:ext cx="533400" cy="3048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24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91000" y="4038600"/>
            <a:ext cx="533400" cy="304800"/>
          </a:xfrm>
          <a:prstGeom prst="rect">
            <a:avLst/>
          </a:prstGeom>
          <a:pattFill prst="wdUpDiag">
            <a:fgClr>
              <a:srgbClr val="8B9BB5"/>
            </a:fgClr>
            <a:bgClr>
              <a:schemeClr val="bg1"/>
            </a:bgClr>
          </a:pattFill>
          <a:ln w="5715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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4724400" y="4038600"/>
            <a:ext cx="533400" cy="304800"/>
          </a:xfrm>
          <a:prstGeom prst="rect">
            <a:avLst/>
          </a:prstGeom>
          <a:pattFill prst="wdUpDiag">
            <a:fgClr>
              <a:srgbClr val="8B9BB5"/>
            </a:fgClr>
            <a:bgClr>
              <a:schemeClr val="bg1"/>
            </a:bgClr>
          </a:pattFill>
          <a:ln w="5715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</a:t>
            </a:r>
            <a:endParaRPr lang="en-US" sz="3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152900" y="3733800"/>
            <a:ext cx="0" cy="914400"/>
          </a:xfrm>
          <a:prstGeom prst="line">
            <a:avLst/>
          </a:prstGeom>
          <a:ln w="76200" cap="rnd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62400" y="3429000"/>
            <a:ext cx="381000" cy="304800"/>
          </a:xfrm>
          <a:prstGeom prst="rect">
            <a:avLst/>
          </a:prstGeom>
          <a:noFill/>
          <a:ln w="571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</a:t>
            </a:r>
            <a:endParaRPr lang="en-US" sz="3200" dirty="0"/>
          </a:p>
        </p:txBody>
      </p:sp>
      <p:sp>
        <p:nvSpPr>
          <p:cNvPr id="32" name="Rounded Rectangle 31"/>
          <p:cNvSpPr/>
          <p:nvPr/>
        </p:nvSpPr>
        <p:spPr>
          <a:xfrm>
            <a:off x="762000" y="3886200"/>
            <a:ext cx="213360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4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SERIAL</a:t>
            </a:r>
            <a:br>
              <a:rPr lang="en-US" sz="44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36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SUBARRAYS</a:t>
            </a:r>
            <a:endParaRPr lang="en-US" sz="36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3" name="SecondWR"/>
          <p:cNvSpPr/>
          <p:nvPr/>
        </p:nvSpPr>
        <p:spPr>
          <a:xfrm>
            <a:off x="5257800" y="4038600"/>
            <a:ext cx="533400" cy="3048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24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4038600"/>
            <a:ext cx="533400" cy="304800"/>
          </a:xfrm>
          <a:prstGeom prst="rect">
            <a:avLst/>
          </a:prstGeom>
          <a:pattFill prst="wdUpDiag">
            <a:fgClr>
              <a:srgbClr val="8B9BB5"/>
            </a:fgClr>
            <a:bgClr>
              <a:schemeClr val="bg1"/>
            </a:bgClr>
          </a:pattFill>
          <a:ln w="5715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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400800" y="4038600"/>
            <a:ext cx="533400" cy="304800"/>
          </a:xfrm>
          <a:prstGeom prst="rect">
            <a:avLst/>
          </a:prstGeom>
          <a:pattFill prst="wdUpDiag">
            <a:fgClr>
              <a:srgbClr val="8B9BB5"/>
            </a:fgClr>
            <a:bgClr>
              <a:schemeClr val="bg1"/>
            </a:bgClr>
          </a:pattFill>
          <a:ln w="5715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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829300" y="3733800"/>
            <a:ext cx="0" cy="914400"/>
          </a:xfrm>
          <a:prstGeom prst="line">
            <a:avLst/>
          </a:prstGeom>
          <a:ln w="76200" cap="rnd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38800" y="3429000"/>
            <a:ext cx="381000" cy="304800"/>
          </a:xfrm>
          <a:prstGeom prst="rect">
            <a:avLst/>
          </a:prstGeom>
          <a:noFill/>
          <a:ln w="571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</a:t>
            </a:r>
            <a:endParaRPr lang="en-US" sz="3200" dirty="0"/>
          </a:p>
        </p:txBody>
      </p:sp>
      <p:sp>
        <p:nvSpPr>
          <p:cNvPr id="17" name="SecondWR"/>
          <p:cNvSpPr/>
          <p:nvPr/>
        </p:nvSpPr>
        <p:spPr>
          <a:xfrm>
            <a:off x="6934200" y="4038600"/>
            <a:ext cx="533400" cy="3048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24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" y="5334000"/>
            <a:ext cx="213360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PARALLEL</a:t>
            </a:r>
            <a:b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</a:br>
            <a:r>
              <a:rPr lang="en-US" sz="36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SUBARRAYS</a:t>
            </a:r>
            <a:endParaRPr lang="en-US" sz="3600" dirty="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00400" y="5638800"/>
            <a:ext cx="2286000" cy="0"/>
          </a:xfrm>
          <a:prstGeom prst="line">
            <a:avLst/>
          </a:prstGeom>
          <a:ln w="76200" cap="rnd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WR"/>
          <p:cNvSpPr/>
          <p:nvPr/>
        </p:nvSpPr>
        <p:spPr>
          <a:xfrm>
            <a:off x="3657600" y="5334000"/>
            <a:ext cx="533400" cy="3048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24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WR"/>
          <p:cNvSpPr/>
          <p:nvPr/>
        </p:nvSpPr>
        <p:spPr>
          <a:xfrm>
            <a:off x="4191000" y="5334000"/>
            <a:ext cx="533400" cy="3048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24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WR"/>
          <p:cNvSpPr/>
          <p:nvPr/>
        </p:nvSpPr>
        <p:spPr>
          <a:xfrm>
            <a:off x="3924300" y="5638800"/>
            <a:ext cx="533400" cy="304800"/>
          </a:xfrm>
          <a:prstGeom prst="roundRect">
            <a:avLst>
              <a:gd name="adj" fmla="val 9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rgbClr val="EDEFF3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WR</a:t>
            </a:r>
            <a:endParaRPr lang="en-US" sz="2400" dirty="0">
              <a:solidFill>
                <a:srgbClr val="EDEFF3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00600" y="5943600"/>
            <a:ext cx="1066800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TIME</a:t>
            </a:r>
            <a:endParaRPr lang="en-US" sz="40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543800" y="4495800"/>
            <a:ext cx="1066800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TIME</a:t>
            </a:r>
            <a:endParaRPr lang="en-US" sz="40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1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4884280"/>
              </p:ext>
            </p:extLst>
          </p:nvPr>
        </p:nvGraphicFramePr>
        <p:xfrm>
          <a:off x="914400" y="6858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85800" y="4953000"/>
            <a:ext cx="7772400" cy="1219200"/>
          </a:xfrm>
          <a:prstGeom prst="rect">
            <a:avLst/>
          </a:prstGeom>
          <a:solidFill>
            <a:srgbClr val="EDEF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Simulation: Out-of-Order CPU + </a:t>
            </a:r>
            <a:r>
              <a:rPr lang="en-US" sz="28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DDR3-1066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Benchmarks: SPEC/TPC/STREAM/RANDOM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1676401" y="1600200"/>
            <a:ext cx="2819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NONPARALLEL</a:t>
            </a:r>
            <a:endParaRPr lang="en-US" sz="32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6334125" y="1600200"/>
            <a:ext cx="2819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PARALLEL</a:t>
            </a:r>
            <a:endParaRPr lang="en-US" sz="32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4035425" y="2212975"/>
            <a:ext cx="2101850" cy="368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4076700" y="2019300"/>
            <a:ext cx="198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+17%</a:t>
            </a:r>
            <a:endParaRPr lang="en-US" sz="320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4856160" y="3575045"/>
            <a:ext cx="457200" cy="49848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5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9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9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El" animBg="0"/>
        </p:bldSub>
      </p:bldGraphic>
      <p:bldP spid="7" grpId="0" animBg="1"/>
      <p:bldP spid="8" grpId="0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685800"/>
            <a:ext cx="33528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SUBARRAYS</a:t>
            </a:r>
            <a:endParaRPr lang="en-US" sz="4400" dirty="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685800"/>
            <a:ext cx="33528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BANKS</a:t>
            </a:r>
            <a:endParaRPr lang="en-US" sz="4400" dirty="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752600"/>
            <a:ext cx="9144000" cy="914400"/>
          </a:xfrm>
          <a:prstGeom prst="roundRect">
            <a:avLst>
              <a:gd name="adj" fmla="val 0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PARALLELISM</a:t>
            </a:r>
            <a:endParaRPr lang="en-US" sz="36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18288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8x</a:t>
            </a:r>
            <a:endParaRPr lang="en-US" sz="4400" smtClean="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18288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8x</a:t>
            </a:r>
            <a:endParaRPr lang="en-US" sz="4400" smtClean="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3200400"/>
            <a:ext cx="9144000" cy="914400"/>
          </a:xfrm>
          <a:prstGeom prst="roundRect">
            <a:avLst>
              <a:gd name="adj" fmla="val 0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SPEEDUP</a:t>
            </a:r>
            <a:endParaRPr lang="en-US" sz="36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3200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+17%</a:t>
            </a:r>
            <a:endParaRPr lang="en-US" sz="4400" smtClean="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6400" y="3200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+20%</a:t>
            </a:r>
            <a:endParaRPr lang="en-US" sz="4400" smtClean="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14800" y="685800"/>
            <a:ext cx="914400" cy="914400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vs.</a:t>
            </a:r>
            <a:endParaRPr lang="en-US" sz="4400" dirty="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4648200"/>
            <a:ext cx="9144000" cy="914400"/>
          </a:xfrm>
          <a:prstGeom prst="roundRect">
            <a:avLst>
              <a:gd name="adj" fmla="val 0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CHIP-SIZE</a:t>
            </a:r>
            <a:endParaRPr lang="en-US" sz="36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4400" y="46482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+0.2%</a:t>
            </a:r>
            <a:endParaRPr lang="en-US" sz="440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6400" y="46482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+36%</a:t>
            </a:r>
            <a:endParaRPr lang="en-US" sz="440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5562600"/>
            <a:ext cx="9144000" cy="609600"/>
          </a:xfrm>
          <a:prstGeom prst="roundRect">
            <a:avLst>
              <a:gd name="adj" fmla="val 0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36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5562600"/>
            <a:ext cx="8077200" cy="533400"/>
          </a:xfrm>
          <a:prstGeom prst="rect">
            <a:avLst/>
          </a:prstGeom>
          <a:solidFill>
            <a:srgbClr val="EDEF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28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Estimated using DRAM area model from Rambus  </a:t>
            </a:r>
            <a:endParaRPr lang="en-US" sz="280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2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RELATED WORK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848600" cy="4267200"/>
          </a:xfrm>
        </p:spPr>
        <p:txBody>
          <a:bodyPr/>
          <a:lstStyle/>
          <a:p>
            <a:pPr marL="347663" indent="-347663">
              <a:lnSpc>
                <a:spcPct val="10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Module Partitioning </a:t>
            </a:r>
            <a: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(e.g., Zheng+ 2008)</a:t>
            </a:r>
            <a:b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</a:rPr>
            </a:br>
            <a:r>
              <a:rPr lang="en-US" sz="24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Divide module into small, independent subsets</a:t>
            </a:r>
            <a:br>
              <a:rPr lang="en-US" sz="24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Narrower data-bus </a:t>
            </a:r>
            <a:r>
              <a:rPr lang="en-US" sz="240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Higher unloaded latency</a:t>
            </a:r>
            <a:endParaRPr lang="en-US" sz="240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Hierarchical Bank </a:t>
            </a:r>
            <a: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(Yamauchi+ 1997)</a:t>
            </a:r>
            <a:b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Parallelizes accesses to different subarrays</a:t>
            </a:r>
            <a:br>
              <a:rPr lang="en-US" sz="24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Does not utilize multiple local row-buffers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Cached DRAM </a:t>
            </a:r>
            <a: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(e.g., Hidaka+ 1990)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Low-Latency DRAM </a:t>
            </a:r>
            <a: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(e.g., Sato+ 1998)</a:t>
            </a:r>
            <a:b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200" smtClean="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400" smtClean="0">
              <a:solidFill>
                <a:srgbClr val="8B9BB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0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urved Connector 14"/>
          <p:cNvCxnSpPr>
            <a:stCxn id="10" idx="3"/>
            <a:endCxn id="13" idx="1"/>
          </p:cNvCxnSpPr>
          <p:nvPr/>
        </p:nvCxnSpPr>
        <p:spPr>
          <a:xfrm flipV="1">
            <a:off x="3657600" y="3810000"/>
            <a:ext cx="1828800" cy="1524000"/>
          </a:xfrm>
          <a:prstGeom prst="curvedConnector3">
            <a:avLst/>
          </a:prstGeom>
          <a:ln w="152400">
            <a:solidFill>
              <a:srgbClr val="565F6A"/>
            </a:solidFill>
            <a:headEnd type="triangle" w="lg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RECAP: PERFORMANCE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1981200"/>
            <a:ext cx="2743200" cy="42672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565F6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981200"/>
            <a:ext cx="2743200" cy="1219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CPU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276600"/>
            <a:ext cx="2743200" cy="10668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Memory</a:t>
            </a:r>
            <a:b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Management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0" y="1981200"/>
            <a:ext cx="2743200" cy="42672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565F6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981200"/>
            <a:ext cx="2743200" cy="1219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000" b="1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DRAM</a:t>
            </a:r>
            <a:endParaRPr lang="en-US" sz="6000" b="1">
              <a:solidFill>
                <a:srgbClr val="565F6A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276600"/>
            <a:ext cx="2743200" cy="10668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Arch &amp;</a:t>
            </a:r>
            <a:b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Interface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4800600"/>
            <a:ext cx="2743200" cy="10668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Circuits &amp;</a:t>
            </a:r>
            <a:b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Devices</a:t>
            </a:r>
          </a:p>
        </p:txBody>
      </p:sp>
      <p:sp>
        <p:nvSpPr>
          <p:cNvPr id="10" name="Ctrl"/>
          <p:cNvSpPr txBox="1"/>
          <p:nvPr/>
        </p:nvSpPr>
        <p:spPr>
          <a:xfrm>
            <a:off x="914400" y="4800600"/>
            <a:ext cx="2743200" cy="1066800"/>
          </a:xfrm>
          <a:prstGeom prst="rect">
            <a:avLst/>
          </a:prstGeom>
          <a:solidFill>
            <a:srgbClr val="565F6A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DRAM</a:t>
            </a:r>
            <a:b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Controller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4800600"/>
            <a:ext cx="2743200" cy="1066800"/>
          </a:xfrm>
          <a:prstGeom prst="rect">
            <a:avLst/>
          </a:prstGeom>
          <a:solidFill>
            <a:srgbClr val="00B050">
              <a:alpha val="75000"/>
            </a:srgbClr>
          </a:solidFill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SUBARRAY</a:t>
            </a:r>
            <a:b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AWARE</a:t>
            </a:r>
            <a:endParaRPr lang="en-US" sz="4000" b="1" smtClean="0">
              <a:solidFill>
                <a:srgbClr val="EDEFF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4800600"/>
            <a:ext cx="2743200" cy="1066800"/>
          </a:xfrm>
          <a:prstGeom prst="rect">
            <a:avLst/>
          </a:prstGeom>
          <a:solidFill>
            <a:srgbClr val="FF0000">
              <a:alpha val="75000"/>
            </a:srgbClr>
          </a:solidFill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SLOW</a:t>
            </a:r>
            <a:b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OUTLIERS</a:t>
            </a:r>
            <a:endParaRPr lang="en-US" sz="4000" b="1" smtClean="0">
              <a:solidFill>
                <a:srgbClr val="EDEFF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276600"/>
            <a:ext cx="2743200" cy="1066800"/>
          </a:xfrm>
          <a:prstGeom prst="rect">
            <a:avLst/>
          </a:prstGeom>
          <a:solidFill>
            <a:srgbClr val="00B050">
              <a:alpha val="75000"/>
            </a:srgbClr>
          </a:solidFill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PARALLEL</a:t>
            </a:r>
            <a:b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 sz="40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SUBARRAYS</a:t>
            </a:r>
            <a:endParaRPr lang="en-US" sz="4000" b="1" smtClean="0">
              <a:solidFill>
                <a:srgbClr val="EDEFF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9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62000" y="3886200"/>
            <a:ext cx="7620000" cy="1828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800" b="1">
                <a:solidFill>
                  <a:srgbClr val="565F6A"/>
                </a:solidFill>
                <a:latin typeface="Tw Cen MT Condensed Extra Bold" panose="020B0803020202020204" pitchFamily="34" charset="0"/>
              </a:rPr>
              <a:t>3</a:t>
            </a:r>
            <a:r>
              <a:rPr lang="en-US" sz="88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. RAMULATOR</a:t>
            </a:r>
            <a:endParaRPr lang="en-US" sz="6000" b="1" dirty="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43200" y="990600"/>
            <a:ext cx="4343400" cy="1143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lnSpc>
                <a:spcPct val="90000"/>
              </a:lnSpc>
            </a:pPr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RAMULATOR:</a:t>
            </a:r>
            <a:b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A FAST AND EXTENSIBLE DRAM SIMULATOR</a:t>
            </a:r>
            <a:b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2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IEEE CAL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990600"/>
            <a:ext cx="88106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1956849"/>
              </p:ext>
            </p:extLst>
          </p:nvPr>
        </p:nvGraphicFramePr>
        <p:xfrm>
          <a:off x="0" y="838200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4267200" y="1219200"/>
            <a:ext cx="44196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8B9BB5"/>
                </a:solidFill>
                <a:latin typeface="Tw Cen MT Condensed Extra Bold" panose="020B0803020202020204" pitchFamily="34" charset="0"/>
              </a:rPr>
              <a:t>NEW IDEAS FOR BETTER DRAM ...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4191000"/>
            <a:ext cx="3048000" cy="1524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DRAM</a:t>
            </a:r>
          </a:p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SIMULATOR</a:t>
            </a:r>
            <a:endParaRPr lang="en-US" sz="480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4038600"/>
            <a:ext cx="4343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MUST BE </a:t>
            </a: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VETTED BY SIMULATION</a:t>
            </a:r>
          </a:p>
        </p:txBody>
      </p:sp>
    </p:spTree>
    <p:extLst>
      <p:ext uri="{BB962C8B-B14F-4D97-AF65-F5344CB8AC3E}">
        <p14:creationId xmlns:p14="http://schemas.microsoft.com/office/powerpoint/2010/main" val="44151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PREVIOUS SIMULATORS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305800" cy="4114800"/>
          </a:xfrm>
        </p:spPr>
        <p:txBody>
          <a:bodyPr/>
          <a:lstStyle/>
          <a:p>
            <a:pPr marL="347663" indent="-342900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PRO: HIGH FIDELITY</a:t>
            </a:r>
          </a:p>
          <a:p>
            <a:pPr marL="804863" lvl="1" indent="-342900"/>
            <a: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Cycle-accurate DRAM models</a:t>
            </a:r>
          </a:p>
          <a:p>
            <a:pPr marL="290513"/>
            <a:endParaRPr lang="en-US" sz="1200" smtClean="0">
              <a:solidFill>
                <a:srgbClr val="FF0000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2900"/>
            <a:r>
              <a:rPr lang="en-US" sz="5400" smtClean="0">
                <a:solidFill>
                  <a:srgbClr val="FF0000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CON: LOW FLEXIBILITY</a:t>
            </a:r>
          </a:p>
          <a:p>
            <a:pPr marL="798513" lvl="1" indent="-341313"/>
            <a: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Hardcoded for DDR3/DDR4 DRAM</a:t>
            </a:r>
          </a:p>
          <a:p>
            <a:pPr marL="798513" lvl="1" indent="-341313"/>
            <a: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Difficult to extend to others</a:t>
            </a:r>
            <a:b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E.g., LPDDRx, WIOx, GDDRx, RLDRAMx, HBM</a:t>
            </a:r>
            <a:r>
              <a:rPr lang="en-US" sz="24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5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OUR RAMULATOR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305800" cy="4114800"/>
          </a:xfrm>
        </p:spPr>
        <p:txBody>
          <a:bodyPr/>
          <a:lstStyle/>
          <a:p>
            <a:pPr marL="347663" indent="-342900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BUILT FOR EXTENSIBILITY</a:t>
            </a:r>
          </a:p>
          <a:p>
            <a:pPr marL="798513" lvl="1" indent="-336550"/>
            <a: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Easy to incorporate new ideas</a:t>
            </a:r>
          </a:p>
          <a:p>
            <a:pPr marL="341313" indent="-336550"/>
            <a:endParaRPr lang="en-US" sz="800" smtClean="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2900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HIGH SIMULATION SPEED</a:t>
            </a:r>
          </a:p>
          <a:p>
            <a:pPr marL="804863" lvl="1" indent="-342900"/>
            <a: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2.5x faster than the next fastest</a:t>
            </a:r>
          </a:p>
          <a:p>
            <a:pPr marL="347663" indent="-342900"/>
            <a:endParaRPr lang="en-US" sz="800" smtClean="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2900"/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PORTABLE: SIMPLE C</a:t>
            </a:r>
            <a:r>
              <a:rPr lang="en-US" sz="4000" baseline="300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++</a:t>
            </a: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API</a:t>
            </a:r>
          </a:p>
          <a:p>
            <a:pPr marL="4763" indent="0">
              <a:buNone/>
            </a:pPr>
            <a:endParaRPr lang="en-US" sz="54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461963" lvl="1" indent="0">
              <a:buNone/>
            </a:pPr>
            <a:endParaRPr lang="en-US" sz="50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048000" y="3276600"/>
            <a:ext cx="609600" cy="0"/>
          </a:xfrm>
          <a:prstGeom prst="line">
            <a:avLst/>
          </a:prstGeom>
          <a:ln w="76200" cap="rnd">
            <a:solidFill>
              <a:srgbClr val="565F6A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48000" y="3886200"/>
            <a:ext cx="3352800" cy="0"/>
          </a:xfrm>
          <a:prstGeom prst="line">
            <a:avLst/>
          </a:prstGeom>
          <a:ln w="76200" cap="rnd">
            <a:solidFill>
              <a:srgbClr val="565F6A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57600" y="2133600"/>
            <a:ext cx="2133600" cy="23622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743200"/>
            <a:ext cx="1676400" cy="14478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RAMULATOR’S APPROACH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2895600"/>
            <a:ext cx="1676400" cy="14478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3505200"/>
            <a:ext cx="1143000" cy="4572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3581400"/>
            <a:ext cx="1143000" cy="4572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3657600"/>
            <a:ext cx="1143000" cy="4572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3733800"/>
            <a:ext cx="1143000" cy="4572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2971800"/>
            <a:ext cx="1676400" cy="4572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RANK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2209800"/>
            <a:ext cx="2133600" cy="4572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CHANNEL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5029200"/>
            <a:ext cx="4876800" cy="914400"/>
          </a:xfrm>
          <a:prstGeom prst="rect">
            <a:avLst/>
          </a:prstGeom>
          <a:solidFill>
            <a:schemeClr val="bg1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DRAM SYSTEM</a:t>
            </a:r>
            <a:b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48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(STATE MACHINES) </a:t>
            </a:r>
            <a:endParaRPr lang="en-US" sz="48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2133600"/>
            <a:ext cx="2133600" cy="23622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05600" y="2743200"/>
            <a:ext cx="1676400" cy="14478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200" y="2895600"/>
            <a:ext cx="1676400" cy="14478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34200" y="3505200"/>
            <a:ext cx="1143000" cy="4572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58000" y="3581400"/>
            <a:ext cx="1143000" cy="4572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81800" y="3657600"/>
            <a:ext cx="1143000" cy="4572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05600" y="3733800"/>
            <a:ext cx="1143000" cy="4572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53200" y="2971800"/>
            <a:ext cx="1676400" cy="4572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RANK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00800" y="2209800"/>
            <a:ext cx="2133600" cy="4572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CHANNEL</a:t>
            </a: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2514600"/>
            <a:ext cx="2514600" cy="21336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DRAM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COMMAND</a:t>
            </a:r>
            <a:b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&amp; ADDRESS</a:t>
            </a:r>
          </a:p>
          <a:p>
            <a:pPr algn="ctr">
              <a:lnSpc>
                <a:spcPct val="90000"/>
              </a:lnSpc>
            </a:pPr>
            <a:r>
              <a:rPr lang="en-US" sz="48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(INPUTS)</a:t>
            </a:r>
            <a:endParaRPr lang="en-US" sz="48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7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dirty="0" smtClean="0">
                <a:latin typeface="Tw Cen MT Condensed Extra Bold" panose="020B0803020202020204" pitchFamily="34" charset="0"/>
              </a:rPr>
              <a:t>DRAM SCALING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2133600"/>
            <a:ext cx="7924800" cy="1524000"/>
          </a:xfrm>
          <a:prstGeom prst="roundRect">
            <a:avLst>
              <a:gd name="adj" fmla="val 0"/>
            </a:avLst>
          </a:prstGeom>
          <a:solidFill>
            <a:srgbClr val="EDEFF3"/>
          </a:solidFill>
          <a:ln w="762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marL="1371600"/>
            <a:r>
              <a:rPr lang="en-US" sz="4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TECHNOLOGICAL FEASIBILITY</a:t>
            </a: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3600" u="sng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en-US" sz="3600" smtClean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we make smaller cells?</a:t>
            </a:r>
            <a:endParaRPr lang="en-US" sz="480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419600"/>
            <a:ext cx="7924800" cy="1524000"/>
          </a:xfrm>
          <a:prstGeom prst="roundRect">
            <a:avLst>
              <a:gd name="adj" fmla="val 0"/>
            </a:avLst>
          </a:prstGeom>
          <a:solidFill>
            <a:srgbClr val="FFE1E1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marL="1371600"/>
            <a:r>
              <a:rPr lang="en-US" sz="46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ECONOMIC VIABILITY</a:t>
            </a:r>
            <a: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48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3600" u="sng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Should</a:t>
            </a:r>
            <a:r>
              <a:rPr lang="en-US" sz="360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we make smaller cells?</a:t>
            </a:r>
            <a:endParaRPr lang="en-US" sz="440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2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7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5" idx="0"/>
            <a:endCxn id="19" idx="2"/>
          </p:cNvCxnSpPr>
          <p:nvPr/>
        </p:nvCxnSpPr>
        <p:spPr>
          <a:xfrm flipV="1">
            <a:off x="1676400" y="1600200"/>
            <a:ext cx="0" cy="1676400"/>
          </a:xfrm>
          <a:prstGeom prst="line">
            <a:avLst/>
          </a:prstGeom>
          <a:ln w="76200" cap="rnd">
            <a:solidFill>
              <a:srgbClr val="565F6A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276600"/>
            <a:ext cx="1828800" cy="7620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9" name="Straight Arrow Connector 8"/>
          <p:cNvCxnSpPr>
            <a:stCxn id="6" idx="5"/>
            <a:endCxn id="8" idx="0"/>
          </p:cNvCxnSpPr>
          <p:nvPr/>
        </p:nvCxnSpPr>
        <p:spPr>
          <a:xfrm>
            <a:off x="3819245" y="3438245"/>
            <a:ext cx="219355" cy="295555"/>
          </a:xfrm>
          <a:prstGeom prst="straightConnector1">
            <a:avLst/>
          </a:prstGeom>
          <a:ln w="57150" cap="rnd">
            <a:solidFill>
              <a:srgbClr val="565F6A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2"/>
            <a:endCxn id="7" idx="6"/>
          </p:cNvCxnSpPr>
          <p:nvPr/>
        </p:nvCxnSpPr>
        <p:spPr>
          <a:xfrm flipH="1">
            <a:off x="3505200" y="3962400"/>
            <a:ext cx="304800" cy="0"/>
          </a:xfrm>
          <a:prstGeom prst="straightConnector1">
            <a:avLst/>
          </a:prstGeom>
          <a:ln w="57150" cap="rnd">
            <a:solidFill>
              <a:srgbClr val="565F6A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  <a:endCxn id="6" idx="3"/>
          </p:cNvCxnSpPr>
          <p:nvPr/>
        </p:nvCxnSpPr>
        <p:spPr>
          <a:xfrm flipV="1">
            <a:off x="3276600" y="3438245"/>
            <a:ext cx="219355" cy="295555"/>
          </a:xfrm>
          <a:prstGeom prst="straightConnector1">
            <a:avLst/>
          </a:prstGeom>
          <a:ln w="57150" cap="rnd">
            <a:solidFill>
              <a:srgbClr val="565F6A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429000" y="3048000"/>
            <a:ext cx="457200" cy="457200"/>
          </a:xfrm>
          <a:prstGeom prst="ellips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mtClean="0">
                <a:solidFill>
                  <a:srgbClr val="565F6A"/>
                </a:solidFill>
                <a:latin typeface="Lucida Sans Typewriter" panose="020B0509030504030204" pitchFamily="49" charset="0"/>
              </a:rPr>
              <a:t>X</a:t>
            </a:r>
            <a:endParaRPr lang="en-US" sz="2400">
              <a:solidFill>
                <a:srgbClr val="565F6A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733800"/>
            <a:ext cx="457200" cy="457200"/>
          </a:xfrm>
          <a:prstGeom prst="ellips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mtClean="0">
                <a:solidFill>
                  <a:srgbClr val="565F6A"/>
                </a:solidFill>
                <a:latin typeface="Lucida Sans Typewriter" panose="020B0509030504030204" pitchFamily="49" charset="0"/>
              </a:rPr>
              <a:t>Z</a:t>
            </a:r>
            <a:endParaRPr lang="en-US" sz="2400">
              <a:solidFill>
                <a:srgbClr val="565F6A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3733800"/>
            <a:ext cx="457200" cy="457200"/>
          </a:xfrm>
          <a:prstGeom prst="ellips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mtClean="0">
                <a:solidFill>
                  <a:srgbClr val="565F6A"/>
                </a:solidFill>
                <a:latin typeface="Lucida Sans Typewriter" panose="020B0509030504030204" pitchFamily="49" charset="0"/>
              </a:rPr>
              <a:t>Y</a:t>
            </a:r>
            <a:endParaRPr lang="en-US" sz="2400">
              <a:solidFill>
                <a:srgbClr val="565F6A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2057400"/>
            <a:ext cx="1828800" cy="7620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ANK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13" name="Straight Arrow Connector 12"/>
          <p:cNvCxnSpPr>
            <a:stCxn id="16" idx="6"/>
            <a:endCxn id="18" idx="2"/>
          </p:cNvCxnSpPr>
          <p:nvPr/>
        </p:nvCxnSpPr>
        <p:spPr>
          <a:xfrm>
            <a:off x="3505200" y="838200"/>
            <a:ext cx="304800" cy="0"/>
          </a:xfrm>
          <a:prstGeom prst="straightConnector1">
            <a:avLst/>
          </a:prstGeom>
          <a:ln w="57150" cap="rnd">
            <a:solidFill>
              <a:srgbClr val="565F6A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8" idx="4"/>
            <a:endCxn id="17" idx="0"/>
          </p:cNvCxnSpPr>
          <p:nvPr/>
        </p:nvCxnSpPr>
        <p:spPr>
          <a:xfrm>
            <a:off x="4038600" y="1066800"/>
            <a:ext cx="0" cy="304800"/>
          </a:xfrm>
          <a:prstGeom prst="straightConnector1">
            <a:avLst/>
          </a:prstGeom>
          <a:ln w="57150" cap="rnd">
            <a:solidFill>
              <a:srgbClr val="565F6A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" idx="2"/>
            <a:endCxn id="26" idx="6"/>
          </p:cNvCxnSpPr>
          <p:nvPr/>
        </p:nvCxnSpPr>
        <p:spPr>
          <a:xfrm flipH="1">
            <a:off x="3505200" y="1600200"/>
            <a:ext cx="304800" cy="0"/>
          </a:xfrm>
          <a:prstGeom prst="straightConnector1">
            <a:avLst/>
          </a:prstGeom>
          <a:ln w="57150" cap="rnd">
            <a:solidFill>
              <a:srgbClr val="565F6A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0" y="838200"/>
            <a:ext cx="1828800" cy="762000"/>
          </a:xfrm>
          <a:prstGeom prst="rect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CHANNEL</a:t>
            </a:r>
            <a:endParaRPr lang="en-US" sz="36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29" name="Straight Arrow Connector 28"/>
          <p:cNvCxnSpPr>
            <a:stCxn id="26" idx="0"/>
            <a:endCxn id="16" idx="4"/>
          </p:cNvCxnSpPr>
          <p:nvPr/>
        </p:nvCxnSpPr>
        <p:spPr>
          <a:xfrm flipV="1">
            <a:off x="3276600" y="1066800"/>
            <a:ext cx="0" cy="304800"/>
          </a:xfrm>
          <a:prstGeom prst="straightConnector1">
            <a:avLst/>
          </a:prstGeom>
          <a:ln w="57150" cap="rnd">
            <a:solidFill>
              <a:srgbClr val="565F6A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48000" y="609600"/>
            <a:ext cx="457200" cy="457200"/>
          </a:xfrm>
          <a:prstGeom prst="ellips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>
                <a:solidFill>
                  <a:srgbClr val="565F6A"/>
                </a:solidFill>
                <a:latin typeface="Lucida Sans Typewriter" panose="020B0509030504030204" pitchFamily="49" charset="0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3810000" y="1371600"/>
            <a:ext cx="457200" cy="457200"/>
          </a:xfrm>
          <a:prstGeom prst="ellips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>
                <a:solidFill>
                  <a:srgbClr val="565F6A"/>
                </a:solidFill>
                <a:latin typeface="Lucida Sans Typewriter" panose="020B0509030504030204" pitchFamily="49" charset="0"/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3810000" y="609600"/>
            <a:ext cx="457200" cy="457200"/>
          </a:xfrm>
          <a:prstGeom prst="ellips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>
                <a:solidFill>
                  <a:srgbClr val="565F6A"/>
                </a:solidFill>
                <a:latin typeface="Lucida Sans Typewriter" panose="020B0509030504030204" pitchFamily="49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3048000" y="1371600"/>
            <a:ext cx="457200" cy="457200"/>
          </a:xfrm>
          <a:prstGeom prst="ellips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mtClean="0">
                <a:solidFill>
                  <a:srgbClr val="565F6A"/>
                </a:solidFill>
                <a:latin typeface="Lucida Sans Typewriter" panose="020B0509030504030204" pitchFamily="49" charset="0"/>
              </a:rPr>
              <a:t>D</a:t>
            </a:r>
            <a:endParaRPr lang="en-US" sz="2400">
              <a:solidFill>
                <a:srgbClr val="565F6A"/>
              </a:solidFill>
              <a:latin typeface="Lucida Sans Typewriter" panose="020B0509030504030204" pitchFamily="49" charset="0"/>
            </a:endParaRPr>
          </a:p>
        </p:txBody>
      </p:sp>
      <p:cxnSp>
        <p:nvCxnSpPr>
          <p:cNvPr id="24" name="Straight Arrow Connector 23"/>
          <p:cNvCxnSpPr>
            <a:stCxn id="23" idx="7"/>
            <a:endCxn id="25" idx="1"/>
          </p:cNvCxnSpPr>
          <p:nvPr/>
        </p:nvCxnSpPr>
        <p:spPr>
          <a:xfrm>
            <a:off x="3438245" y="2276755"/>
            <a:ext cx="438710" cy="0"/>
          </a:xfrm>
          <a:prstGeom prst="straightConnector1">
            <a:avLst/>
          </a:prstGeom>
          <a:ln w="57150" cap="rnd">
            <a:solidFill>
              <a:srgbClr val="565F6A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  <a:endCxn id="23" idx="5"/>
          </p:cNvCxnSpPr>
          <p:nvPr/>
        </p:nvCxnSpPr>
        <p:spPr>
          <a:xfrm flipH="1">
            <a:off x="3438245" y="2600045"/>
            <a:ext cx="438710" cy="0"/>
          </a:xfrm>
          <a:prstGeom prst="straightConnector1">
            <a:avLst/>
          </a:prstGeom>
          <a:ln w="57150" cap="rnd">
            <a:solidFill>
              <a:srgbClr val="565F6A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048000" y="2209800"/>
            <a:ext cx="457200" cy="457200"/>
          </a:xfrm>
          <a:prstGeom prst="ellips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mtClean="0">
                <a:solidFill>
                  <a:srgbClr val="565F6A"/>
                </a:solidFill>
                <a:latin typeface="Lucida Sans Typewriter" panose="020B0509030504030204" pitchFamily="49" charset="0"/>
              </a:rPr>
              <a:t>P</a:t>
            </a:r>
            <a:endParaRPr lang="en-US" sz="2400">
              <a:solidFill>
                <a:srgbClr val="565F6A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10000" y="2209800"/>
            <a:ext cx="457200" cy="457200"/>
          </a:xfrm>
          <a:prstGeom prst="ellipse">
            <a:avLst/>
          </a:prstGeom>
          <a:solidFill>
            <a:srgbClr val="EDEFF3"/>
          </a:solidFill>
          <a:ln w="3810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mtClean="0">
                <a:solidFill>
                  <a:srgbClr val="565F6A"/>
                </a:solidFill>
                <a:latin typeface="Lucida Sans Typewriter" panose="020B0509030504030204" pitchFamily="49" charset="0"/>
              </a:rPr>
              <a:t>Q</a:t>
            </a:r>
            <a:endParaRPr lang="en-US" sz="2400">
              <a:solidFill>
                <a:srgbClr val="565F6A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4953000"/>
            <a:ext cx="1828800" cy="762000"/>
          </a:xfrm>
          <a:prstGeom prst="rect">
            <a:avLst/>
          </a:prstGeom>
          <a:noFill/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TEMPLATE</a:t>
            </a:r>
            <a:endParaRPr lang="en-US" sz="36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52800" y="4648200"/>
            <a:ext cx="457200" cy="457200"/>
          </a:xfrm>
          <a:prstGeom prst="ellipse">
            <a:avLst/>
          </a:prstGeom>
          <a:noFill/>
          <a:ln w="38100" cap="rnd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Lucida Sans Typewriter" panose="020B0509030504030204" pitchFamily="49" charset="0"/>
              </a:rPr>
              <a:t>?</a:t>
            </a:r>
            <a:endParaRPr lang="en-US" sz="2400">
              <a:solidFill>
                <a:srgbClr val="00B05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62400" y="4876800"/>
            <a:ext cx="457200" cy="457200"/>
          </a:xfrm>
          <a:prstGeom prst="ellipse">
            <a:avLst/>
          </a:prstGeom>
          <a:noFill/>
          <a:ln w="38100" cap="rnd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Lucida Sans Typewriter" panose="020B0509030504030204" pitchFamily="49" charset="0"/>
              </a:rPr>
              <a:t>?</a:t>
            </a:r>
            <a:endParaRPr lang="en-US" sz="2400">
              <a:solidFill>
                <a:srgbClr val="00B05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895600" y="5181600"/>
            <a:ext cx="457200" cy="457200"/>
          </a:xfrm>
          <a:prstGeom prst="ellipse">
            <a:avLst/>
          </a:prstGeom>
          <a:noFill/>
          <a:ln w="38100" cap="rnd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Lucida Sans Typewriter" panose="020B0509030504030204" pitchFamily="49" charset="0"/>
              </a:rPr>
              <a:t>?</a:t>
            </a:r>
            <a:endParaRPr lang="en-US" sz="2400">
              <a:solidFill>
                <a:srgbClr val="00B05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05200" y="5334000"/>
            <a:ext cx="457200" cy="457200"/>
          </a:xfrm>
          <a:prstGeom prst="ellipse">
            <a:avLst/>
          </a:prstGeom>
          <a:noFill/>
          <a:ln w="38100" cap="rnd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Lucida Sans Typewriter" panose="020B0509030504030204" pitchFamily="49" charset="0"/>
              </a:rPr>
              <a:t>?</a:t>
            </a:r>
            <a:endParaRPr lang="en-US" sz="2400">
              <a:solidFill>
                <a:srgbClr val="00B050"/>
              </a:solidFill>
              <a:latin typeface="Lucida Sans Typewriter" panose="020B0509030504030204" pitchFamily="49" charset="0"/>
            </a:endParaRPr>
          </a:p>
        </p:txBody>
      </p:sp>
      <p:cxnSp>
        <p:nvCxnSpPr>
          <p:cNvPr id="35" name="Straight Arrow Connector 34"/>
          <p:cNvCxnSpPr>
            <a:stCxn id="31" idx="6"/>
            <a:endCxn id="32" idx="1"/>
          </p:cNvCxnSpPr>
          <p:nvPr/>
        </p:nvCxnSpPr>
        <p:spPr>
          <a:xfrm>
            <a:off x="3810000" y="4876800"/>
            <a:ext cx="219355" cy="66955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ysDash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7"/>
            <a:endCxn id="32" idx="3"/>
          </p:cNvCxnSpPr>
          <p:nvPr/>
        </p:nvCxnSpPr>
        <p:spPr>
          <a:xfrm flipV="1">
            <a:off x="3895445" y="5267045"/>
            <a:ext cx="133910" cy="13391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ysDash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7"/>
            <a:endCxn id="31" idx="3"/>
          </p:cNvCxnSpPr>
          <p:nvPr/>
        </p:nvCxnSpPr>
        <p:spPr>
          <a:xfrm flipV="1">
            <a:off x="3285845" y="5038445"/>
            <a:ext cx="133910" cy="21011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ysDash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6"/>
          </p:cNvCxnSpPr>
          <p:nvPr/>
        </p:nvCxnSpPr>
        <p:spPr>
          <a:xfrm>
            <a:off x="3352800" y="5410200"/>
            <a:ext cx="228600" cy="762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ysDash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724400" y="838200"/>
            <a:ext cx="39624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STATE MACHINES</a:t>
            </a:r>
            <a:b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ARE DEFINED BY:</a:t>
            </a:r>
          </a:p>
          <a:p>
            <a:pPr marL="290513" indent="-2905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STATES</a:t>
            </a:r>
          </a:p>
          <a:p>
            <a:pPr marL="290513" indent="-2905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EDGES</a:t>
            </a:r>
          </a:p>
        </p:txBody>
      </p:sp>
      <p:cxnSp>
        <p:nvCxnSpPr>
          <p:cNvPr id="39" name="Straight Arrow Connector 38"/>
          <p:cNvCxnSpPr>
            <a:stCxn id="16" idx="5"/>
            <a:endCxn id="17" idx="1"/>
          </p:cNvCxnSpPr>
          <p:nvPr/>
        </p:nvCxnSpPr>
        <p:spPr>
          <a:xfrm>
            <a:off x="3438245" y="999845"/>
            <a:ext cx="438710" cy="438710"/>
          </a:xfrm>
          <a:prstGeom prst="straightConnector1">
            <a:avLst/>
          </a:prstGeom>
          <a:ln w="57150" cap="rnd">
            <a:solidFill>
              <a:srgbClr val="565F6A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724400" y="4495800"/>
            <a:ext cx="3962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RAMULATOR:</a:t>
            </a:r>
            <a:b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</a:b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RECONFIGURABLE</a:t>
            </a:r>
            <a:b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</a:b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STATE MACHINE</a:t>
            </a:r>
          </a:p>
        </p:txBody>
      </p:sp>
    </p:spTree>
    <p:extLst>
      <p:ext uri="{BB962C8B-B14F-4D97-AF65-F5344CB8AC3E}">
        <p14:creationId xmlns:p14="http://schemas.microsoft.com/office/powerpoint/2010/main" val="164988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71</a:t>
            </a:fld>
            <a:endParaRPr lang="en-US"/>
          </a:p>
        </p:txBody>
      </p:sp>
      <p:cxnSp>
        <p:nvCxnSpPr>
          <p:cNvPr id="15" name="Straight Arrow Connector 14"/>
          <p:cNvCxnSpPr>
            <a:stCxn id="11" idx="0"/>
            <a:endCxn id="5" idx="2"/>
          </p:cNvCxnSpPr>
          <p:nvPr/>
        </p:nvCxnSpPr>
        <p:spPr>
          <a:xfrm flipV="1">
            <a:off x="1219200" y="2819400"/>
            <a:ext cx="1524000" cy="4572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5" idx="2"/>
          </p:cNvCxnSpPr>
          <p:nvPr/>
        </p:nvCxnSpPr>
        <p:spPr>
          <a:xfrm flipV="1">
            <a:off x="2743200" y="2819400"/>
            <a:ext cx="0" cy="4572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5" idx="2"/>
          </p:cNvCxnSpPr>
          <p:nvPr/>
        </p:nvCxnSpPr>
        <p:spPr>
          <a:xfrm flipH="1" flipV="1">
            <a:off x="2743200" y="2819400"/>
            <a:ext cx="1524000" cy="4572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0"/>
            <a:endCxn id="10" idx="2"/>
          </p:cNvCxnSpPr>
          <p:nvPr/>
        </p:nvCxnSpPr>
        <p:spPr>
          <a:xfrm flipV="1">
            <a:off x="1981200" y="3733800"/>
            <a:ext cx="762000" cy="4572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0"/>
            <a:endCxn id="10" idx="2"/>
          </p:cNvCxnSpPr>
          <p:nvPr/>
        </p:nvCxnSpPr>
        <p:spPr>
          <a:xfrm flipH="1" flipV="1">
            <a:off x="2743200" y="3733800"/>
            <a:ext cx="762000" cy="4572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71600" y="4191000"/>
            <a:ext cx="1219200" cy="457200"/>
          </a:xfrm>
          <a:prstGeom prst="rect">
            <a:avLst/>
          </a:prstGeom>
          <a:noFill/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TEMPLATE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4191000"/>
            <a:ext cx="1219200" cy="457200"/>
          </a:xfrm>
          <a:prstGeom prst="rect">
            <a:avLst/>
          </a:prstGeom>
          <a:noFill/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TEMPLATE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3276600"/>
            <a:ext cx="1219200" cy="457200"/>
          </a:xfrm>
          <a:prstGeom prst="rect">
            <a:avLst/>
          </a:prstGeom>
          <a:noFill/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TEMPLATE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5105400"/>
            <a:ext cx="3657600" cy="914400"/>
          </a:xfrm>
          <a:prstGeom prst="rect">
            <a:avLst/>
          </a:prstGeom>
          <a:solidFill>
            <a:schemeClr val="bg1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TREE OF</a:t>
            </a:r>
            <a:b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STATE MACHINES</a:t>
            </a:r>
            <a:endParaRPr lang="en-US" sz="4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685800"/>
            <a:ext cx="2743200" cy="9144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COMMAND</a:t>
            </a:r>
            <a:b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&amp; ADDRESS</a:t>
            </a:r>
          </a:p>
        </p:txBody>
      </p:sp>
      <p:cxnSp>
        <p:nvCxnSpPr>
          <p:cNvPr id="20" name="Straight Arrow Connector 19"/>
          <p:cNvCxnSpPr>
            <a:stCxn id="5" idx="0"/>
          </p:cNvCxnSpPr>
          <p:nvPr/>
        </p:nvCxnSpPr>
        <p:spPr>
          <a:xfrm flipV="1">
            <a:off x="2743200" y="1752600"/>
            <a:ext cx="0" cy="609600"/>
          </a:xfrm>
          <a:prstGeom prst="straightConnector1">
            <a:avLst/>
          </a:prstGeom>
          <a:ln w="76200" cap="rnd">
            <a:solidFill>
              <a:srgbClr val="565F6A"/>
            </a:solidFill>
            <a:prstDash val="solid"/>
            <a:headEnd type="arrow" w="lg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248400" y="2819400"/>
            <a:ext cx="2133600" cy="1219200"/>
          </a:xfrm>
          <a:prstGeom prst="roundRect">
            <a:avLst>
              <a:gd name="adj" fmla="val 9524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Hierarchy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States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Edges</a:t>
            </a:r>
            <a:endParaRPr lang="en-US" sz="2400">
              <a:solidFill>
                <a:schemeClr val="bg1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334000" y="3124200"/>
            <a:ext cx="1219200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mtClean="0">
                <a:solidFill>
                  <a:schemeClr val="accent4"/>
                </a:solidFill>
                <a:latin typeface="Lucida Sans Typewriter" panose="020B0509030504030204" pitchFamily="49" charset="0"/>
              </a:rPr>
              <a:t>DDR4</a:t>
            </a:r>
            <a:endParaRPr lang="en-US" sz="3200" b="1">
              <a:solidFill>
                <a:schemeClr val="accent4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48400" y="990600"/>
            <a:ext cx="2133600" cy="1219200"/>
          </a:xfrm>
          <a:prstGeom prst="roundRect">
            <a:avLst>
              <a:gd name="adj" fmla="val 952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Hierarchy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States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Edges</a:t>
            </a:r>
            <a:endParaRPr lang="en-US" sz="2400">
              <a:solidFill>
                <a:schemeClr val="bg1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181600" y="1295400"/>
            <a:ext cx="1524000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mtClean="0">
                <a:solidFill>
                  <a:schemeClr val="accent1"/>
                </a:solidFill>
                <a:latin typeface="Lucida Sans Typewriter" panose="020B0509030504030204" pitchFamily="49" charset="0"/>
              </a:rPr>
              <a:t>GDDR5</a:t>
            </a:r>
            <a:endParaRPr lang="en-US" sz="3200" b="1">
              <a:solidFill>
                <a:schemeClr val="accent1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48400" y="4648201"/>
            <a:ext cx="2133600" cy="1219200"/>
          </a:xfrm>
          <a:prstGeom prst="roundRect">
            <a:avLst>
              <a:gd name="adj" fmla="val 9524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Hierarchy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States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Edges</a:t>
            </a:r>
            <a:endParaRPr lang="en-US" sz="2400">
              <a:solidFill>
                <a:schemeClr val="bg1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334000" y="4953001"/>
            <a:ext cx="1219200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HBM</a:t>
            </a:r>
            <a:endParaRPr lang="en-US" sz="3200" b="1">
              <a:solidFill>
                <a:schemeClr val="accent2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3276600"/>
            <a:ext cx="1219200" cy="457200"/>
          </a:xfrm>
          <a:prstGeom prst="rect">
            <a:avLst/>
          </a:prstGeom>
          <a:noFill/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TEMPLATE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3276600"/>
            <a:ext cx="1219200" cy="457200"/>
          </a:xfrm>
          <a:prstGeom prst="rect">
            <a:avLst/>
          </a:prstGeom>
          <a:noFill/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TEMPLATE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362200"/>
            <a:ext cx="1219200" cy="457200"/>
          </a:xfrm>
          <a:prstGeom prst="rect">
            <a:avLst/>
          </a:prstGeom>
          <a:noFill/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TEMPLATE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0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8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8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8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9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9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6" grpId="0" animBg="1"/>
      <p:bldP spid="28" grpId="0"/>
      <p:bldP spid="23" grpId="0" animBg="1"/>
      <p:bldP spid="2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962400" y="2209800"/>
            <a:ext cx="4419600" cy="35052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72</a:t>
            </a:fld>
            <a:endParaRPr lang="en-US"/>
          </a:p>
        </p:txBody>
      </p:sp>
      <p:cxnSp>
        <p:nvCxnSpPr>
          <p:cNvPr id="5" name="Straight Arrow Connector 4"/>
          <p:cNvCxnSpPr>
            <a:stCxn id="12" idx="0"/>
            <a:endCxn id="15" idx="2"/>
          </p:cNvCxnSpPr>
          <p:nvPr/>
        </p:nvCxnSpPr>
        <p:spPr>
          <a:xfrm flipV="1">
            <a:off x="4593771" y="4191000"/>
            <a:ext cx="816429" cy="3048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3" idx="0"/>
            <a:endCxn id="15" idx="2"/>
          </p:cNvCxnSpPr>
          <p:nvPr/>
        </p:nvCxnSpPr>
        <p:spPr>
          <a:xfrm flipV="1">
            <a:off x="5410200" y="4191000"/>
            <a:ext cx="0" cy="3048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4" idx="0"/>
            <a:endCxn id="15" idx="2"/>
          </p:cNvCxnSpPr>
          <p:nvPr/>
        </p:nvCxnSpPr>
        <p:spPr>
          <a:xfrm flipH="1" flipV="1">
            <a:off x="5410200" y="4191000"/>
            <a:ext cx="816429" cy="3048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0"/>
            <a:endCxn id="13" idx="2"/>
          </p:cNvCxnSpPr>
          <p:nvPr/>
        </p:nvCxnSpPr>
        <p:spPr>
          <a:xfrm flipV="1">
            <a:off x="5001986" y="4800600"/>
            <a:ext cx="408214" cy="3048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0"/>
            <a:endCxn id="13" idx="2"/>
          </p:cNvCxnSpPr>
          <p:nvPr/>
        </p:nvCxnSpPr>
        <p:spPr>
          <a:xfrm flipH="1" flipV="1">
            <a:off x="5410200" y="4800600"/>
            <a:ext cx="408214" cy="304800"/>
          </a:xfrm>
          <a:prstGeom prst="straightConnector1">
            <a:avLst/>
          </a:prstGeom>
          <a:ln w="38100" cap="rnd">
            <a:solidFill>
              <a:srgbClr val="00B050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75414" y="5105400"/>
            <a:ext cx="653143" cy="304800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TMP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1843" y="5105400"/>
            <a:ext cx="653143" cy="304800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TMP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4495800"/>
            <a:ext cx="653143" cy="304800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TMP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3629" y="4495800"/>
            <a:ext cx="653143" cy="304800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TMP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0057" y="4495800"/>
            <a:ext cx="653143" cy="304800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TMP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3629" y="3886200"/>
            <a:ext cx="653143" cy="304800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TMP</a:t>
            </a:r>
            <a:endParaRPr lang="en-US" sz="240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58000" y="4343400"/>
            <a:ext cx="1219200" cy="457200"/>
          </a:xfrm>
          <a:prstGeom prst="roundRect">
            <a:avLst>
              <a:gd name="adj" fmla="val 9524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DDR4</a:t>
            </a:r>
            <a:endParaRPr lang="en-US" sz="2400">
              <a:solidFill>
                <a:schemeClr val="bg1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58000" y="3733800"/>
            <a:ext cx="1219200" cy="457200"/>
          </a:xfrm>
          <a:prstGeom prst="roundRect">
            <a:avLst>
              <a:gd name="adj" fmla="val 952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GDDR5</a:t>
            </a:r>
            <a:endParaRPr lang="en-US" sz="2400">
              <a:solidFill>
                <a:schemeClr val="bg1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0" y="4953000"/>
            <a:ext cx="1219200" cy="457200"/>
          </a:xfrm>
          <a:prstGeom prst="roundRect">
            <a:avLst>
              <a:gd name="adj" fmla="val 9524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HBM</a:t>
            </a:r>
            <a:endParaRPr lang="en-US" sz="2400">
              <a:solidFill>
                <a:schemeClr val="bg1"/>
              </a:solidFill>
              <a:latin typeface="Lucida Sans Typewriter" panose="020B0509030504030204" pitchFamily="49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10200" y="3276600"/>
            <a:ext cx="0" cy="609600"/>
          </a:xfrm>
          <a:prstGeom prst="straightConnector1">
            <a:avLst/>
          </a:prstGeom>
          <a:ln w="76200" cap="rnd">
            <a:solidFill>
              <a:srgbClr val="565F6A"/>
            </a:solidFill>
            <a:prstDash val="solid"/>
            <a:headEnd type="arrow" w="lg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858000" y="3124200"/>
            <a:ext cx="1219200" cy="457200"/>
          </a:xfrm>
          <a:prstGeom prst="roundRect">
            <a:avLst>
              <a:gd name="adj" fmla="val 9524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LPDDR4</a:t>
            </a:r>
            <a:endParaRPr lang="en-US" sz="2000">
              <a:solidFill>
                <a:schemeClr val="bg1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8000" y="2514600"/>
            <a:ext cx="1219200" cy="457200"/>
          </a:xfrm>
          <a:prstGeom prst="roundRect">
            <a:avLst>
              <a:gd name="adj" fmla="val 9524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Lucida Sans Typewriter" panose="020B0509030504030204" pitchFamily="49" charset="0"/>
              </a:rPr>
              <a:t>WIO2</a:t>
            </a:r>
            <a:endParaRPr lang="en-US" sz="2400">
              <a:solidFill>
                <a:schemeClr val="bg1"/>
              </a:solidFill>
              <a:latin typeface="Lucida Sans Typewriter" panose="020B0509030504030204" pitchFamily="49" charset="0"/>
            </a:endParaRPr>
          </a:p>
        </p:txBody>
      </p:sp>
      <p:cxnSp>
        <p:nvCxnSpPr>
          <p:cNvPr id="3" name="Curved Connector 2"/>
          <p:cNvCxnSpPr/>
          <p:nvPr/>
        </p:nvCxnSpPr>
        <p:spPr>
          <a:xfrm rot="16200000" flipH="1">
            <a:off x="3162300" y="571500"/>
            <a:ext cx="914400" cy="2971800"/>
          </a:xfrm>
          <a:prstGeom prst="curvedConnector3">
            <a:avLst>
              <a:gd name="adj1" fmla="val 50000"/>
            </a:avLst>
          </a:prstGeom>
          <a:ln w="57150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6" idx="2"/>
            <a:endCxn id="16" idx="0"/>
          </p:cNvCxnSpPr>
          <p:nvPr/>
        </p:nvCxnSpPr>
        <p:spPr>
          <a:xfrm rot="16200000" flipH="1">
            <a:off x="4533900" y="1638300"/>
            <a:ext cx="914400" cy="838200"/>
          </a:xfrm>
          <a:prstGeom prst="curvedConnector3">
            <a:avLst/>
          </a:prstGeom>
          <a:ln w="57150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>
            <a:off x="5905500" y="1409700"/>
            <a:ext cx="914400" cy="1295400"/>
          </a:xfrm>
          <a:prstGeom prst="curvedConnector3">
            <a:avLst>
              <a:gd name="adj1" fmla="val 50000"/>
            </a:avLst>
          </a:prstGeom>
          <a:ln w="57150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67200" y="2514600"/>
            <a:ext cx="2286000" cy="914400"/>
          </a:xfrm>
          <a:prstGeom prst="rect">
            <a:avLst/>
          </a:prstGeom>
          <a:solidFill>
            <a:srgbClr val="8B9BB5"/>
          </a:solidFill>
          <a:ln w="38100" cap="rnd">
            <a:solidFill>
              <a:srgbClr val="565F6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2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DRAM CONTROLLER</a:t>
            </a:r>
            <a:endParaRPr lang="en-US" sz="320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0" y="685800"/>
            <a:ext cx="1828800" cy="914400"/>
          </a:xfrm>
          <a:prstGeom prst="rect">
            <a:avLst/>
          </a:prstGeom>
          <a:solidFill>
            <a:srgbClr val="565F6A"/>
          </a:solidFill>
          <a:ln w="38100" cap="rnd">
            <a:solidFill>
              <a:srgbClr val="565F6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2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DRAM</a:t>
            </a:r>
            <a:br>
              <a:rPr lang="en-US" sz="32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 sz="32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TRACE</a:t>
            </a:r>
            <a:endParaRPr lang="en-US" sz="320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57600" y="685800"/>
            <a:ext cx="1828800" cy="914400"/>
          </a:xfrm>
          <a:prstGeom prst="rect">
            <a:avLst/>
          </a:prstGeom>
          <a:solidFill>
            <a:srgbClr val="565F6A"/>
          </a:solidFill>
          <a:ln w="38100" cap="rnd">
            <a:solidFill>
              <a:srgbClr val="565F6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2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CPU</a:t>
            </a:r>
            <a:br>
              <a:rPr lang="en-US" sz="32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 sz="32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FRONTEND</a:t>
            </a:r>
            <a:endParaRPr lang="en-US" sz="320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00" y="685800"/>
            <a:ext cx="1828800" cy="914400"/>
          </a:xfrm>
          <a:prstGeom prst="rect">
            <a:avLst/>
          </a:prstGeom>
          <a:solidFill>
            <a:srgbClr val="565F6A"/>
          </a:solidFill>
          <a:ln w="38100" cap="rnd">
            <a:solidFill>
              <a:srgbClr val="565F6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2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FULL</a:t>
            </a:r>
            <a:br>
              <a:rPr lang="en-US" sz="32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 sz="32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SYSTEM</a:t>
            </a:r>
            <a:endParaRPr lang="en-US" sz="320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2000" y="2209800"/>
            <a:ext cx="30480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RAMULATOR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PERFORMANCE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POWER</a:t>
            </a:r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 (for some)</a:t>
            </a:r>
            <a:endParaRPr lang="en-US" sz="36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5943600"/>
            <a:ext cx="7239000" cy="457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smtClean="0">
                <a:solidFill>
                  <a:srgbClr val="565F6A"/>
                </a:solidFill>
                <a:latin typeface="Lucida Sans" panose="020B0602030504020204" pitchFamily="34" charset="0"/>
              </a:rPr>
              <a:t>http://www.github.com/CMU-SAFARI/ramulator</a:t>
            </a:r>
            <a:endParaRPr lang="en-US" sz="2000">
              <a:solidFill>
                <a:srgbClr val="565F6A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1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16743"/>
              </p:ext>
            </p:extLst>
          </p:nvPr>
        </p:nvGraphicFramePr>
        <p:xfrm>
          <a:off x="685800" y="838200"/>
          <a:ext cx="7772400" cy="52669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20824"/>
                <a:gridCol w="3575304"/>
                <a:gridCol w="2176272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3200" b="0">
                        <a:solidFill>
                          <a:srgbClr val="EDEFF3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F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b="0" smtClean="0">
                          <a:solidFill>
                            <a:srgbClr val="EDEFF3"/>
                          </a:solidFill>
                          <a:latin typeface="Tw Cen MT Condensed Extra Bold" panose="020B0803020202020204" pitchFamily="34" charset="0"/>
                        </a:rPr>
                        <a:t>Supported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b="0" smtClean="0">
                          <a:solidFill>
                            <a:srgbClr val="EDEFF3"/>
                          </a:solidFill>
                          <a:latin typeface="Tw Cen MT Condensed Extra Bold" panose="020B0803020202020204" pitchFamily="34" charset="0"/>
                        </a:rPr>
                        <a:t>DRAM</a:t>
                      </a:r>
                      <a:r>
                        <a:rPr lang="en-US" sz="3200" b="0" baseline="0" smtClean="0">
                          <a:solidFill>
                            <a:srgbClr val="EDEFF3"/>
                          </a:solidFill>
                          <a:latin typeface="Tw Cen MT Condensed Extra Bold" panose="020B0803020202020204" pitchFamily="34" charset="0"/>
                        </a:rPr>
                        <a:t> Specifications</a:t>
                      </a:r>
                      <a:endParaRPr lang="en-US" sz="3200" b="0">
                        <a:solidFill>
                          <a:srgbClr val="EDEFF3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F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b="0" smtClean="0">
                          <a:solidFill>
                            <a:srgbClr val="EDEFF3"/>
                          </a:solidFill>
                          <a:latin typeface="Tw Cen MT Condensed Extra Bold" panose="020B0803020202020204" pitchFamily="34" charset="0"/>
                        </a:rPr>
                        <a:t>Simulation</a:t>
                      </a:r>
                      <a:br>
                        <a:rPr lang="en-US" sz="3200" b="0" smtClean="0">
                          <a:solidFill>
                            <a:srgbClr val="EDEFF3"/>
                          </a:solidFill>
                          <a:latin typeface="Tw Cen MT Condensed Extra Bold" panose="020B0803020202020204" pitchFamily="34" charset="0"/>
                        </a:rPr>
                      </a:br>
                      <a:r>
                        <a:rPr lang="en-US" sz="3200" b="0" smtClean="0">
                          <a:solidFill>
                            <a:srgbClr val="EDEFF3"/>
                          </a:solidFill>
                          <a:latin typeface="Tw Cen MT Condensed Extra Bold" panose="020B0803020202020204" pitchFamily="34" charset="0"/>
                        </a:rPr>
                        <a:t>Speed </a:t>
                      </a:r>
                      <a:r>
                        <a:rPr lang="en-US" sz="2400" b="0" baseline="0" smtClean="0">
                          <a:solidFill>
                            <a:srgbClr val="EDEFF3"/>
                          </a:solidFill>
                          <a:latin typeface="Tw Cen MT Condensed Extra Bold" panose="020B0803020202020204" pitchFamily="34" charset="0"/>
                        </a:rPr>
                        <a:t>(DDR3)</a:t>
                      </a:r>
                      <a:endParaRPr lang="en-US" sz="3600" b="0">
                        <a:solidFill>
                          <a:srgbClr val="EDEFF3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F6A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smtClean="0">
                          <a:solidFill>
                            <a:srgbClr val="00B050"/>
                          </a:solidFill>
                          <a:latin typeface="Tw Cen MT Condensed Extra Bold" panose="020B0803020202020204" pitchFamily="34" charset="0"/>
                        </a:rPr>
                        <a:t>Ramulator</a:t>
                      </a:r>
                      <a:endParaRPr lang="en-US" sz="3200">
                        <a:solidFill>
                          <a:srgbClr val="00B050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smtClean="0">
                          <a:solidFill>
                            <a:srgbClr val="00B050"/>
                          </a:solidFill>
                          <a:latin typeface="Tw Cen MT Condensed Extra Bold" panose="020B0803020202020204" pitchFamily="34" charset="0"/>
                        </a:rPr>
                        <a:t>DDR3/4, LPDDR3/4,</a:t>
                      </a:r>
                      <a:br>
                        <a:rPr lang="en-US" sz="2400" smtClean="0">
                          <a:solidFill>
                            <a:srgbClr val="00B050"/>
                          </a:solidFill>
                          <a:latin typeface="Tw Cen MT Condensed Extra Bold" panose="020B0803020202020204" pitchFamily="34" charset="0"/>
                        </a:rPr>
                      </a:br>
                      <a:r>
                        <a:rPr lang="en-US" sz="2400" smtClean="0">
                          <a:solidFill>
                            <a:srgbClr val="00B050"/>
                          </a:solidFill>
                          <a:latin typeface="Tw Cen MT Condensed Extra Bold" panose="020B0803020202020204" pitchFamily="34" charset="0"/>
                        </a:rPr>
                        <a:t>GDDR5,</a:t>
                      </a:r>
                      <a:r>
                        <a:rPr lang="en-US" sz="2400" baseline="0" smtClean="0">
                          <a:solidFill>
                            <a:srgbClr val="00B050"/>
                          </a:solidFill>
                          <a:latin typeface="Tw Cen MT Condensed Extra Bold" panose="020B0803020202020204" pitchFamily="34" charset="0"/>
                        </a:rPr>
                        <a:t> HBM, WIO1/2, Subarray Parallelism, etc. </a:t>
                      </a:r>
                      <a:endParaRPr lang="en-US" sz="2400">
                        <a:solidFill>
                          <a:srgbClr val="00B050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smtClean="0">
                          <a:solidFill>
                            <a:srgbClr val="00B050"/>
                          </a:solidFill>
                          <a:latin typeface="Tw Cen MT Condensed Extra Bold" panose="020B0803020202020204" pitchFamily="34" charset="0"/>
                        </a:rPr>
                        <a:t>2.70x</a:t>
                      </a:r>
                      <a:endParaRPr lang="en-US" sz="2400">
                        <a:solidFill>
                          <a:srgbClr val="00B050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DRAMSim2</a:t>
                      </a:r>
                      <a:br>
                        <a:rPr lang="en-US" sz="32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</a:br>
                      <a:r>
                        <a:rPr lang="en-US" sz="20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(Rosenfeld</a:t>
                      </a:r>
                      <a:r>
                        <a:rPr lang="en-US" sz="2000" baseline="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 et al.)</a:t>
                      </a:r>
                      <a:endParaRPr lang="en-US" sz="20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DDR2/3</a:t>
                      </a:r>
                      <a:endParaRPr lang="en-US" sz="24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1x</a:t>
                      </a:r>
                      <a:endParaRPr lang="en-US" sz="24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USIMM</a:t>
                      </a:r>
                      <a:br>
                        <a:rPr lang="en-US" sz="32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</a:br>
                      <a:r>
                        <a:rPr lang="en-US" sz="20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(Chatterjee et al.)</a:t>
                      </a:r>
                      <a:endParaRPr lang="en-US" sz="20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DDR3</a:t>
                      </a:r>
                      <a:endParaRPr lang="en-US" sz="24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1.08x</a:t>
                      </a:r>
                      <a:endParaRPr lang="en-US" sz="24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DrSim</a:t>
                      </a:r>
                      <a:br>
                        <a:rPr lang="en-US" sz="32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</a:br>
                      <a:r>
                        <a:rPr lang="en-US" sz="20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(Jeong</a:t>
                      </a:r>
                      <a:r>
                        <a:rPr lang="en-US" sz="2000" baseline="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 et al.)</a:t>
                      </a:r>
                      <a:endParaRPr lang="en-US" sz="32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DDR2/</a:t>
                      </a:r>
                      <a:r>
                        <a:rPr lang="en-US" sz="2400" baseline="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3, LPDDR2</a:t>
                      </a:r>
                      <a:endParaRPr lang="en-US" sz="24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0.11x</a:t>
                      </a:r>
                      <a:endParaRPr lang="en-US" sz="24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32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NVMain</a:t>
                      </a:r>
                      <a:br>
                        <a:rPr lang="en-US" sz="32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</a:br>
                      <a:r>
                        <a:rPr lang="en-US" sz="20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(Poremba</a:t>
                      </a:r>
                      <a:r>
                        <a:rPr lang="en-US" sz="2000" baseline="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 and Xie)</a:t>
                      </a:r>
                      <a:endParaRPr lang="en-US" sz="32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DDR3, LPDDR3/4</a:t>
                      </a:r>
                      <a:endParaRPr lang="en-US" sz="240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dirty="0" smtClean="0">
                          <a:solidFill>
                            <a:srgbClr val="565F6A"/>
                          </a:solidFill>
                          <a:latin typeface="Tw Cen MT Condensed Extra Bold" panose="020B0803020202020204" pitchFamily="34" charset="0"/>
                        </a:rPr>
                        <a:t>0.30x</a:t>
                      </a:r>
                      <a:endParaRPr lang="en-US" sz="2400" dirty="0">
                        <a:solidFill>
                          <a:srgbClr val="565F6A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86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62000" y="3886200"/>
            <a:ext cx="7772400" cy="1828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8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4. CONCLUSION</a:t>
            </a:r>
            <a:endParaRPr lang="en-US" sz="6000" b="1" dirty="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3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SUMMARY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0" y="1905000"/>
            <a:ext cx="7620000" cy="838200"/>
          </a:xfrm>
          <a:prstGeom prst="roundRect">
            <a:avLst>
              <a:gd name="adj" fmla="val 9524"/>
            </a:avLst>
          </a:prstGeom>
          <a:solidFill>
            <a:srgbClr val="FF0000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Traditional DRAM Scaling at Risk</a:t>
            </a:r>
            <a:endParaRPr lang="en-US" sz="440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" y="3124200"/>
            <a:ext cx="7620000" cy="1676400"/>
          </a:xfrm>
          <a:prstGeom prst="roundRect">
            <a:avLst>
              <a:gd name="adj" fmla="val 9524"/>
            </a:avLst>
          </a:prstGeom>
          <a:solidFill>
            <a:srgbClr val="8B9BB5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Architectural Techniques for</a:t>
            </a:r>
            <a:b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</a:br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Coping with Degrading DRAM</a:t>
            </a:r>
            <a:r>
              <a:rPr lang="en-US" sz="3600" smtClean="0">
                <a:solidFill>
                  <a:srgbClr val="EDEFF3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3600">
              <a:solidFill>
                <a:srgbClr val="EDEFF3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5181600"/>
            <a:ext cx="7620000" cy="8382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smtClean="0">
                <a:solidFill>
                  <a:srgbClr val="EDEFF3"/>
                </a:solidFill>
                <a:latin typeface="Tw Cen MT Condensed Extra Bold" panose="020B0803020202020204" pitchFamily="34" charset="0"/>
                <a:cs typeface="Courier New" panose="02070309020205020404" pitchFamily="49" charset="0"/>
              </a:rPr>
              <a:t>Regain Reliability &amp; Performance</a:t>
            </a:r>
            <a:endParaRPr lang="en-US" sz="4400">
              <a:solidFill>
                <a:srgbClr val="EDEFF3"/>
              </a:solidFill>
              <a:latin typeface="Tw Cen MT Condensed Extra Bold" panose="020B0803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2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CONTRIBUTIONS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495800"/>
          </a:xfrm>
        </p:spPr>
        <p:txBody>
          <a:bodyPr/>
          <a:lstStyle/>
          <a:p>
            <a:pPr marL="566738" indent="-566738">
              <a:lnSpc>
                <a:spcPct val="100000"/>
              </a:lnSpc>
              <a:buFont typeface="+mj-lt"/>
              <a:buAutoNum type="arabicPeriod"/>
            </a:pPr>
            <a:r>
              <a:rPr lang="en-US" sz="44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show that DRAM scaling is negatively affecting reliability.</a:t>
            </a:r>
          </a:p>
          <a:p>
            <a:pPr marL="566738" indent="-566738">
              <a:lnSpc>
                <a:spcPct val="100000"/>
              </a:lnSpc>
              <a:buFont typeface="+mj-lt"/>
              <a:buAutoNum type="arabicPeriod"/>
            </a:pP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</a:t>
            </a:r>
            <a:r>
              <a:rPr lang="en-US" sz="44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propose a </a:t>
            </a: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high-performance, cost-effective DRAM architecture.</a:t>
            </a:r>
            <a:endParaRPr lang="en-US" sz="1000" smtClean="0">
              <a:solidFill>
                <a:srgbClr val="565F6A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66738" indent="-566738">
              <a:lnSpc>
                <a:spcPct val="100000"/>
              </a:lnSpc>
              <a:buFont typeface="+mj-lt"/>
              <a:buAutoNum type="arabicPeriod"/>
            </a:pPr>
            <a:r>
              <a:rPr lang="en-US" sz="44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develop </a:t>
            </a: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new </a:t>
            </a:r>
            <a:r>
              <a:rPr lang="en-US" sz="44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simulator for facilitating </a:t>
            </a:r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DRAM research.</a:t>
            </a:r>
            <a:endParaRPr lang="en-US" sz="1000" smtClean="0">
              <a:solidFill>
                <a:srgbClr val="565F6A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1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69075"/>
            <a:ext cx="2332227" cy="15491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76600" y="1500250"/>
            <a:ext cx="762000" cy="762000"/>
            <a:chOff x="4800600" y="685800"/>
            <a:chExt cx="762000" cy="762000"/>
          </a:xfrm>
        </p:grpSpPr>
        <p:sp>
          <p:nvSpPr>
            <p:cNvPr id="7" name="Rectangle 6"/>
            <p:cNvSpPr/>
            <p:nvPr/>
          </p:nvSpPr>
          <p:spPr>
            <a:xfrm>
              <a:off x="5029200" y="861950"/>
              <a:ext cx="304800" cy="409700"/>
            </a:xfrm>
            <a:prstGeom prst="rect">
              <a:avLst/>
            </a:prstGeom>
            <a:solidFill>
              <a:srgbClr val="ED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7200">
                <a:solidFill>
                  <a:srgbClr val="FF818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685800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0" smtClean="0">
                  <a:solidFill>
                    <a:srgbClr val="00B050"/>
                  </a:solidFill>
                  <a:latin typeface="Tw Cen MT Condensed Extra Bold" panose="020B0803020202020204" pitchFamily="34" charset="0"/>
                  <a:sym typeface="Wingdings" panose="05000000000000000000" pitchFamily="2" charset="2"/>
                </a:rPr>
                <a:t></a:t>
              </a:r>
              <a:endParaRPr lang="en-US" sz="6000">
                <a:solidFill>
                  <a:srgbClr val="00B050"/>
                </a:solidFill>
                <a:latin typeface="Tw Cen MT Condensed Extra Bold" panose="020B0803020202020204" pitchFamily="34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438400"/>
            <a:ext cx="3886200" cy="3886200"/>
          </a:xfrm>
          <a:prstGeom prst="roundRect">
            <a:avLst>
              <a:gd name="adj" fmla="val 4375"/>
            </a:avLst>
          </a:prstGeom>
          <a:solidFill>
            <a:srgbClr val="EDEFF3"/>
          </a:solidFill>
          <a:effectLst/>
        </p:spPr>
        <p:txBody>
          <a:bodyPr vert="horz" lIns="182880" tIns="182880" rIns="0" bIns="27432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solidFill>
                  <a:srgbClr val="00B05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</a:t>
            </a:r>
            <a:r>
              <a:rPr lang="en-US" sz="4800" b="1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RELIABILITY</a:t>
            </a:r>
          </a:p>
          <a:p>
            <a:r>
              <a:rPr lang="en-US" sz="4000" u="sng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Row Hammer</a:t>
            </a:r>
            <a:r>
              <a:rPr lang="en-US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/>
            </a:r>
            <a:br>
              <a:rPr lang="en-US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2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Kim et al., ISCA ’14</a:t>
            </a:r>
          </a:p>
          <a:p>
            <a:r>
              <a:rPr lang="en-US" sz="2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Retention Failures</a:t>
            </a:r>
            <a:r>
              <a:rPr lang="en-US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/>
            </a:r>
            <a:br>
              <a:rPr lang="en-US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Liu et al., ISCA ’13</a:t>
            </a:r>
            <a:br>
              <a:rPr lang="en-US" sz="16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Khan et al., SIGMETRICS ’14</a:t>
            </a:r>
          </a:p>
          <a:p>
            <a:r>
              <a:rPr lang="en-US" sz="28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Speed vs. Reliability</a:t>
            </a:r>
            <a:r>
              <a:rPr lang="en-US" sz="2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2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Lee et al., HPCA ’15</a:t>
            </a:r>
            <a:endParaRPr lang="en-US" sz="20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00600" y="1981200"/>
            <a:ext cx="3886200" cy="4343400"/>
          </a:xfrm>
          <a:prstGeom prst="roundRect">
            <a:avLst>
              <a:gd name="adj" fmla="val 4375"/>
            </a:avLst>
          </a:prstGeom>
          <a:solidFill>
            <a:srgbClr val="EDEFF3"/>
          </a:solidFill>
          <a:effectLst/>
        </p:spPr>
        <p:txBody>
          <a:bodyPr vert="horz" lIns="182880" tIns="182880" rIns="0" bIns="27432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smtClean="0">
                <a:solidFill>
                  <a:srgbClr val="00B05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</a:t>
            </a:r>
            <a:r>
              <a:rPr lang="en-US" sz="4800" b="1" smtClean="0">
                <a:solidFill>
                  <a:srgbClr val="00B05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EFFICIENCY</a:t>
            </a:r>
            <a:endParaRPr lang="en-US" sz="4800" b="1" smtClean="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  <a:p>
            <a:r>
              <a:rPr lang="en-US" sz="4000" u="sng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Bank Conflicts</a:t>
            </a:r>
            <a: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4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2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Kim et al., ISCA ’12</a:t>
            </a:r>
          </a:p>
          <a:p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In-DRAM Page Copy</a:t>
            </a:r>
            <a:b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Seshadri et al., MICRO ’13</a:t>
            </a:r>
          </a:p>
          <a:p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Tiered Latency</a:t>
            </a:r>
            <a:r>
              <a:rPr lang="en-US" sz="1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1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Lee et al., HPCA ’13</a:t>
            </a:r>
          </a:p>
          <a:p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Fine-Grained Refreshes</a:t>
            </a:r>
            <a:r>
              <a:rPr lang="en-US" sz="1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1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Chang et al., HPCA ’14</a:t>
            </a:r>
            <a:endParaRPr lang="en-US" sz="28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76600" y="533400"/>
            <a:ext cx="762000" cy="762000"/>
            <a:chOff x="4800600" y="685800"/>
            <a:chExt cx="762000" cy="762000"/>
          </a:xfrm>
        </p:grpSpPr>
        <p:sp>
          <p:nvSpPr>
            <p:cNvPr id="17" name="Rectangle 16"/>
            <p:cNvSpPr/>
            <p:nvPr/>
          </p:nvSpPr>
          <p:spPr>
            <a:xfrm>
              <a:off x="5029200" y="838200"/>
              <a:ext cx="304800" cy="457200"/>
            </a:xfrm>
            <a:prstGeom prst="rect">
              <a:avLst/>
            </a:prstGeom>
            <a:solidFill>
              <a:srgbClr val="ED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7200">
                <a:solidFill>
                  <a:srgbClr val="FFC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0600" y="685800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0" smtClean="0">
                  <a:solidFill>
                    <a:srgbClr val="00B050"/>
                  </a:solidFill>
                  <a:latin typeface="Tw Cen MT Condensed Extra Bold" panose="020B0803020202020204" pitchFamily="34" charset="0"/>
                  <a:sym typeface="Wingdings" panose="05000000000000000000" pitchFamily="2" charset="2"/>
                </a:rPr>
                <a:t></a:t>
              </a:r>
              <a:endParaRPr lang="en-US" sz="6000">
                <a:solidFill>
                  <a:srgbClr val="00B050"/>
                </a:solidFill>
                <a:latin typeface="Tw Cen MT Condensed Extra Bold" panose="020B0803020202020204" pitchFamily="34" charset="0"/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724400" y="838201"/>
            <a:ext cx="40386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RESEARCH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00600" y="2133600"/>
            <a:ext cx="3886200" cy="1828800"/>
          </a:xfrm>
          <a:prstGeom prst="roundRect">
            <a:avLst>
              <a:gd name="adj" fmla="val 4375"/>
            </a:avLst>
          </a:prstGeom>
          <a:solidFill>
            <a:srgbClr val="EDEFF3"/>
          </a:solidFill>
          <a:effectLst/>
        </p:spPr>
        <p:txBody>
          <a:bodyPr vert="horz" lIns="137160" tIns="182880" rIns="0" bIns="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</a:t>
            </a:r>
            <a:r>
              <a:rPr lang="en-US" sz="4400" b="1" smtClean="0">
                <a:solidFill>
                  <a:srgbClr val="00B05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COMPRESSION</a:t>
            </a:r>
            <a:endParaRPr lang="en-US" sz="4400" b="1" smtClean="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  <a:p>
            <a:pPr marL="225425" indent="-225425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Simple &amp; Effective</a:t>
            </a:r>
            <a:b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Pekhimenko et al., MICRO ’13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276600"/>
            <a:ext cx="3886200" cy="3048000"/>
          </a:xfrm>
          <a:prstGeom prst="roundRect">
            <a:avLst>
              <a:gd name="adj" fmla="val 4375"/>
            </a:avLst>
          </a:prstGeom>
          <a:solidFill>
            <a:srgbClr val="EDEFF3"/>
          </a:solidFill>
          <a:effectLst/>
        </p:spPr>
        <p:txBody>
          <a:bodyPr vert="horz" lIns="137160" tIns="182880" rIns="0" bIns="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</a:t>
            </a:r>
            <a:r>
              <a:rPr lang="en-US" sz="4400" b="1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SCHEDULING</a:t>
            </a:r>
          </a:p>
          <a:p>
            <a:pPr marL="225425" indent="-225425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High Throughput</a:t>
            </a:r>
            <a:b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Kim et al., HPCA ’10</a:t>
            </a:r>
          </a:p>
          <a:p>
            <a:pPr marL="225425" indent="-225425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Quality of Service</a:t>
            </a:r>
            <a:r>
              <a:rPr lang="en-US" sz="1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1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Kim et al., MICRO ’10</a:t>
            </a:r>
            <a:b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Kim et al., IEEE Micro Top Picks ’11</a:t>
            </a:r>
            <a:b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Subramanian et al., HPCA ’13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00600" y="4495800"/>
            <a:ext cx="3886200" cy="1828800"/>
          </a:xfrm>
          <a:prstGeom prst="roundRect">
            <a:avLst>
              <a:gd name="adj" fmla="val 4375"/>
            </a:avLst>
          </a:prstGeom>
          <a:solidFill>
            <a:srgbClr val="EDEFF3"/>
          </a:solidFill>
          <a:effectLst/>
        </p:spPr>
        <p:txBody>
          <a:bodyPr vert="horz" lIns="137160" tIns="182880" rIns="0" bIns="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smtClean="0">
                <a:solidFill>
                  <a:srgbClr val="00B05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</a:t>
            </a:r>
            <a:r>
              <a:rPr lang="en-US" sz="4400" b="1" smtClean="0">
                <a:solidFill>
                  <a:srgbClr val="00B050"/>
                </a:solidFill>
                <a:latin typeface="Tw Cen MT Condensed Extra Bold" panose="020B0803020202020204" pitchFamily="34" charset="0"/>
                <a:sym typeface="Wingdings" panose="05000000000000000000" pitchFamily="2" charset="2"/>
              </a:rPr>
              <a:t>SIMULATION</a:t>
            </a:r>
            <a:endParaRPr lang="en-US" sz="4400" b="1" smtClean="0">
              <a:solidFill>
                <a:srgbClr val="00B050"/>
              </a:solidFill>
              <a:latin typeface="Tw Cen MT Condensed Extra Bold" panose="020B0803020202020204" pitchFamily="34" charset="0"/>
            </a:endParaRPr>
          </a:p>
          <a:p>
            <a:pPr marL="225425" indent="-225425"/>
            <a: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Fast &amp; Extensible</a:t>
            </a:r>
            <a:br>
              <a:rPr lang="en-US" sz="2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16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Kim et al., IEEE CAL ’15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69075"/>
            <a:ext cx="2332227" cy="154912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62000" y="1500250"/>
            <a:ext cx="762000" cy="762000"/>
            <a:chOff x="4800600" y="685800"/>
            <a:chExt cx="762000" cy="762000"/>
          </a:xfrm>
        </p:grpSpPr>
        <p:sp>
          <p:nvSpPr>
            <p:cNvPr id="24" name="Rectangle 23"/>
            <p:cNvSpPr/>
            <p:nvPr/>
          </p:nvSpPr>
          <p:spPr>
            <a:xfrm>
              <a:off x="5029200" y="838200"/>
              <a:ext cx="304800" cy="457200"/>
            </a:xfrm>
            <a:prstGeom prst="rect">
              <a:avLst/>
            </a:prstGeom>
            <a:solidFill>
              <a:srgbClr val="ED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7200">
                <a:solidFill>
                  <a:srgbClr val="FFC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00600" y="685800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0" smtClean="0">
                  <a:solidFill>
                    <a:srgbClr val="00B050"/>
                  </a:solidFill>
                  <a:latin typeface="Tw Cen MT Condensed Extra Bold" panose="020B0803020202020204" pitchFamily="34" charset="0"/>
                  <a:sym typeface="Wingdings" panose="05000000000000000000" pitchFamily="2" charset="2"/>
                </a:rPr>
                <a:t></a:t>
              </a:r>
              <a:endParaRPr lang="en-US" sz="6000">
                <a:solidFill>
                  <a:srgbClr val="00B050"/>
                </a:solidFill>
                <a:latin typeface="Tw Cen MT Condensed Extra Bold" panose="020B0803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0" y="533400"/>
            <a:ext cx="762000" cy="762000"/>
            <a:chOff x="762000" y="533400"/>
            <a:chExt cx="762000" cy="762000"/>
          </a:xfrm>
        </p:grpSpPr>
        <p:sp>
          <p:nvSpPr>
            <p:cNvPr id="27" name="Rectangle 26"/>
            <p:cNvSpPr/>
            <p:nvPr/>
          </p:nvSpPr>
          <p:spPr>
            <a:xfrm>
              <a:off x="990600" y="685800"/>
              <a:ext cx="304800" cy="457200"/>
            </a:xfrm>
            <a:prstGeom prst="rect">
              <a:avLst/>
            </a:prstGeom>
            <a:solidFill>
              <a:srgbClr val="ED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7200">
                <a:solidFill>
                  <a:srgbClr val="FFC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4400" y="914400"/>
              <a:ext cx="304800" cy="152400"/>
            </a:xfrm>
            <a:prstGeom prst="rect">
              <a:avLst/>
            </a:prstGeom>
            <a:solidFill>
              <a:srgbClr val="ED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7200">
                <a:solidFill>
                  <a:srgbClr val="FFC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2000" y="533400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0" smtClean="0">
                  <a:solidFill>
                    <a:srgbClr val="00B050"/>
                  </a:solidFill>
                  <a:latin typeface="Tw Cen MT Condensed Extra Bold" panose="020B0803020202020204" pitchFamily="34" charset="0"/>
                  <a:sym typeface="Wingdings" panose="05000000000000000000" pitchFamily="2" charset="2"/>
                </a:rPr>
                <a:t></a:t>
              </a:r>
              <a:endParaRPr lang="en-US" sz="6000">
                <a:solidFill>
                  <a:srgbClr val="00B050"/>
                </a:solidFill>
                <a:latin typeface="Tw Cen MT Condensed Extra Bold" panose="020B0803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21775" y="1014350"/>
            <a:ext cx="762000" cy="762000"/>
            <a:chOff x="4800600" y="685800"/>
            <a:chExt cx="762000" cy="762000"/>
          </a:xfrm>
        </p:grpSpPr>
        <p:sp>
          <p:nvSpPr>
            <p:cNvPr id="35" name="Rectangle 34"/>
            <p:cNvSpPr/>
            <p:nvPr/>
          </p:nvSpPr>
          <p:spPr>
            <a:xfrm>
              <a:off x="5029200" y="838200"/>
              <a:ext cx="304800" cy="457200"/>
            </a:xfrm>
            <a:prstGeom prst="rect">
              <a:avLst/>
            </a:prstGeom>
            <a:solidFill>
              <a:srgbClr val="ED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7200">
                <a:solidFill>
                  <a:srgbClr val="FFC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00600" y="685800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0" smtClean="0">
                  <a:solidFill>
                    <a:srgbClr val="00B050"/>
                  </a:solidFill>
                  <a:latin typeface="Tw Cen MT Condensed Extra Bold" panose="020B0803020202020204" pitchFamily="34" charset="0"/>
                  <a:sym typeface="Wingdings" panose="05000000000000000000" pitchFamily="2" charset="2"/>
                </a:rPr>
                <a:t></a:t>
              </a:r>
              <a:endParaRPr lang="en-US" sz="6000">
                <a:solidFill>
                  <a:srgbClr val="00B050"/>
                </a:solidFill>
                <a:latin typeface="Tw Cen MT Condensed Extra Bold" panose="020B0803020202020204" pitchFamily="34" charset="0"/>
              </a:endParaRPr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724400" y="838201"/>
            <a:ext cx="40386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RESEARCH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276600" y="1500250"/>
            <a:ext cx="762000" cy="762000"/>
            <a:chOff x="4800600" y="685800"/>
            <a:chExt cx="762000" cy="762000"/>
          </a:xfrm>
        </p:grpSpPr>
        <p:sp>
          <p:nvSpPr>
            <p:cNvPr id="39" name="Rectangle 38"/>
            <p:cNvSpPr/>
            <p:nvPr/>
          </p:nvSpPr>
          <p:spPr>
            <a:xfrm>
              <a:off x="5029200" y="861950"/>
              <a:ext cx="304800" cy="409700"/>
            </a:xfrm>
            <a:prstGeom prst="rect">
              <a:avLst/>
            </a:prstGeom>
            <a:solidFill>
              <a:srgbClr val="ED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7200">
                <a:solidFill>
                  <a:srgbClr val="FF818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00600" y="685800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0" smtClean="0">
                  <a:solidFill>
                    <a:srgbClr val="00B050"/>
                  </a:solidFill>
                  <a:latin typeface="Tw Cen MT Condensed Extra Bold" panose="020B0803020202020204" pitchFamily="34" charset="0"/>
                  <a:sym typeface="Wingdings" panose="05000000000000000000" pitchFamily="2" charset="2"/>
                </a:rPr>
                <a:t></a:t>
              </a:r>
              <a:endParaRPr lang="en-US" sz="6000">
                <a:solidFill>
                  <a:srgbClr val="00B050"/>
                </a:solidFill>
                <a:latin typeface="Tw Cen MT Condensed Extra Bold" panose="020B0803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76600" y="533400"/>
            <a:ext cx="762000" cy="762000"/>
            <a:chOff x="4800600" y="685800"/>
            <a:chExt cx="762000" cy="762000"/>
          </a:xfrm>
        </p:grpSpPr>
        <p:sp>
          <p:nvSpPr>
            <p:cNvPr id="42" name="Rectangle 41"/>
            <p:cNvSpPr/>
            <p:nvPr/>
          </p:nvSpPr>
          <p:spPr>
            <a:xfrm>
              <a:off x="5029200" y="838200"/>
              <a:ext cx="304800" cy="457200"/>
            </a:xfrm>
            <a:prstGeom prst="rect">
              <a:avLst/>
            </a:prstGeom>
            <a:solidFill>
              <a:srgbClr val="ED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7200">
                <a:solidFill>
                  <a:srgbClr val="FFC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00600" y="685800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0" smtClean="0">
                  <a:solidFill>
                    <a:srgbClr val="00B050"/>
                  </a:solidFill>
                  <a:latin typeface="Tw Cen MT Condensed Extra Bold" panose="020B0803020202020204" pitchFamily="34" charset="0"/>
                  <a:sym typeface="Wingdings" panose="05000000000000000000" pitchFamily="2" charset="2"/>
                </a:rPr>
                <a:t></a:t>
              </a:r>
              <a:endParaRPr lang="en-US" sz="6000">
                <a:solidFill>
                  <a:srgbClr val="00B050"/>
                </a:solidFill>
                <a:latin typeface="Tw Cen MT Condensed Extra Bold" panose="020B08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38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OUTDATED ASSUMPTIONS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/>
          <a:lstStyle/>
          <a:p>
            <a:r>
              <a:rPr lang="en-US" sz="5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DRAM SCALING WILL TAKE CARE OF MAIN MEMORY</a:t>
            </a:r>
          </a:p>
          <a:p>
            <a:pPr marL="685800" indent="-685800">
              <a:buFont typeface="+mj-lt"/>
              <a:buAutoNum type="arabicPeriod"/>
            </a:pPr>
            <a:endParaRPr lang="en-US" sz="2800" dirty="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r>
              <a:rPr lang="en-US" sz="5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LATEST AND CHEAPEST DRAM IS THE GREATEST</a:t>
            </a:r>
          </a:p>
          <a:p>
            <a:pPr marL="685800" indent="-685800">
              <a:buFont typeface="+mj-lt"/>
              <a:buAutoNum type="arabicPeriod"/>
            </a:pPr>
            <a:endParaRPr lang="en-US" sz="4000" dirty="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0" y="685800"/>
            <a:ext cx="9144000" cy="6858000"/>
          </a:xfrm>
          <a:prstGeom prst="mathMultiply">
            <a:avLst>
              <a:gd name="adj1" fmla="val 7747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Brok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73326" r="10001" b="3958"/>
          <a:stretch/>
        </p:blipFill>
        <p:spPr>
          <a:xfrm>
            <a:off x="1828800" y="1447800"/>
            <a:ext cx="5486400" cy="914400"/>
          </a:xfrm>
          <a:custGeom>
            <a:avLst/>
            <a:gdLst>
              <a:gd name="connsiteX0" fmla="*/ 3023299 w 5486400"/>
              <a:gd name="connsiteY0" fmla="*/ 0 h 914400"/>
              <a:gd name="connsiteX1" fmla="*/ 5486400 w 5486400"/>
              <a:gd name="connsiteY1" fmla="*/ 0 h 914400"/>
              <a:gd name="connsiteX2" fmla="*/ 5486400 w 5486400"/>
              <a:gd name="connsiteY2" fmla="*/ 914400 h 914400"/>
              <a:gd name="connsiteX3" fmla="*/ 2778286 w 5486400"/>
              <a:gd name="connsiteY3" fmla="*/ 914400 h 914400"/>
              <a:gd name="connsiteX4" fmla="*/ 0 w 5486400"/>
              <a:gd name="connsiteY4" fmla="*/ 0 h 914400"/>
              <a:gd name="connsiteX5" fmla="*/ 2707747 w 5486400"/>
              <a:gd name="connsiteY5" fmla="*/ 0 h 914400"/>
              <a:gd name="connsiteX6" fmla="*/ 2462734 w 5486400"/>
              <a:gd name="connsiteY6" fmla="*/ 914400 h 914400"/>
              <a:gd name="connsiteX7" fmla="*/ 0 w 5486400"/>
              <a:gd name="connsiteY7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914400">
                <a:moveTo>
                  <a:pt x="3023299" y="0"/>
                </a:moveTo>
                <a:lnTo>
                  <a:pt x="5486400" y="0"/>
                </a:lnTo>
                <a:lnTo>
                  <a:pt x="5486400" y="914400"/>
                </a:lnTo>
                <a:lnTo>
                  <a:pt x="2778286" y="914400"/>
                </a:lnTo>
                <a:close/>
                <a:moveTo>
                  <a:pt x="0" y="0"/>
                </a:moveTo>
                <a:lnTo>
                  <a:pt x="2707747" y="0"/>
                </a:lnTo>
                <a:lnTo>
                  <a:pt x="2462734" y="914400"/>
                </a:lnTo>
                <a:lnTo>
                  <a:pt x="0" y="914400"/>
                </a:lnTo>
                <a:close/>
              </a:path>
            </a:pathLst>
          </a:custGeom>
        </p:spPr>
      </p:pic>
      <p:pic>
        <p:nvPicPr>
          <p:cNvPr id="11" name="Bottom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2" t="84997" r="48058" b="3958"/>
          <a:stretch/>
        </p:blipFill>
        <p:spPr>
          <a:xfrm>
            <a:off x="4291719" y="1917602"/>
            <a:ext cx="413543" cy="444598"/>
          </a:xfrm>
          <a:custGeom>
            <a:avLst/>
            <a:gdLst>
              <a:gd name="connsiteX0" fmla="*/ 119129 w 413543"/>
              <a:gd name="connsiteY0" fmla="*/ 0 h 444598"/>
              <a:gd name="connsiteX1" fmla="*/ 413543 w 413543"/>
              <a:gd name="connsiteY1" fmla="*/ 78888 h 444598"/>
              <a:gd name="connsiteX2" fmla="*/ 315552 w 413543"/>
              <a:gd name="connsiteY2" fmla="*/ 444598 h 444598"/>
              <a:gd name="connsiteX3" fmla="*/ 0 w 413543"/>
              <a:gd name="connsiteY3" fmla="*/ 444598 h 44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43" h="444598">
                <a:moveTo>
                  <a:pt x="119129" y="0"/>
                </a:moveTo>
                <a:lnTo>
                  <a:pt x="413543" y="78888"/>
                </a:lnTo>
                <a:lnTo>
                  <a:pt x="315552" y="444598"/>
                </a:lnTo>
                <a:lnTo>
                  <a:pt x="0" y="444598"/>
                </a:lnTo>
                <a:close/>
              </a:path>
            </a:pathLst>
          </a:custGeom>
        </p:spPr>
      </p:pic>
      <p:pic>
        <p:nvPicPr>
          <p:cNvPr id="10" name="To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2" t="73326" r="45914" b="14336"/>
          <a:stretch/>
        </p:blipFill>
        <p:spPr>
          <a:xfrm>
            <a:off x="4424793" y="1450975"/>
            <a:ext cx="427490" cy="496644"/>
          </a:xfrm>
          <a:custGeom>
            <a:avLst/>
            <a:gdLst>
              <a:gd name="connsiteX0" fmla="*/ 147207 w 427490"/>
              <a:gd name="connsiteY0" fmla="*/ 457200 h 496644"/>
              <a:gd name="connsiteX1" fmla="*/ 304983 w 427490"/>
              <a:gd name="connsiteY1" fmla="*/ 457200 h 496644"/>
              <a:gd name="connsiteX2" fmla="*/ 294414 w 427490"/>
              <a:gd name="connsiteY2" fmla="*/ 496644 h 496644"/>
              <a:gd name="connsiteX3" fmla="*/ 111938 w 427490"/>
              <a:gd name="connsiteY3" fmla="*/ 0 h 496644"/>
              <a:gd name="connsiteX4" fmla="*/ 427490 w 427490"/>
              <a:gd name="connsiteY4" fmla="*/ 0 h 496644"/>
              <a:gd name="connsiteX5" fmla="*/ 338162 w 427490"/>
              <a:gd name="connsiteY5" fmla="*/ 333375 h 496644"/>
              <a:gd name="connsiteX6" fmla="*/ 147207 w 427490"/>
              <a:gd name="connsiteY6" fmla="*/ 333375 h 496644"/>
              <a:gd name="connsiteX7" fmla="*/ 147207 w 427490"/>
              <a:gd name="connsiteY7" fmla="*/ 457200 h 496644"/>
              <a:gd name="connsiteX8" fmla="*/ 0 w 427490"/>
              <a:gd name="connsiteY8" fmla="*/ 417756 h 4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90" h="496644">
                <a:moveTo>
                  <a:pt x="147207" y="457200"/>
                </a:moveTo>
                <a:lnTo>
                  <a:pt x="304983" y="457200"/>
                </a:lnTo>
                <a:lnTo>
                  <a:pt x="294414" y="496644"/>
                </a:lnTo>
                <a:close/>
                <a:moveTo>
                  <a:pt x="111938" y="0"/>
                </a:moveTo>
                <a:lnTo>
                  <a:pt x="427490" y="0"/>
                </a:lnTo>
                <a:lnTo>
                  <a:pt x="338162" y="333375"/>
                </a:lnTo>
                <a:lnTo>
                  <a:pt x="147207" y="333375"/>
                </a:lnTo>
                <a:lnTo>
                  <a:pt x="147207" y="457200"/>
                </a:lnTo>
                <a:lnTo>
                  <a:pt x="0" y="417756"/>
                </a:lnTo>
                <a:close/>
              </a:path>
            </a:pathLst>
          </a:custGeom>
        </p:spPr>
      </p:pic>
      <p:sp>
        <p:nvSpPr>
          <p:cNvPr id="7" name="Smaller"/>
          <p:cNvSpPr txBox="1">
            <a:spLocks/>
          </p:cNvSpPr>
          <p:nvPr/>
        </p:nvSpPr>
        <p:spPr>
          <a:xfrm>
            <a:off x="609600" y="990600"/>
            <a:ext cx="2743200" cy="1828800"/>
          </a:xfrm>
          <a:prstGeom prst="roundRect">
            <a:avLst/>
          </a:prstGeom>
          <a:solidFill>
            <a:srgbClr val="38383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565F6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SMALLER</a:t>
            </a:r>
            <a:br>
              <a:rPr lang="en-US" b="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 b="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CELLS</a:t>
            </a:r>
          </a:p>
        </p:txBody>
      </p:sp>
      <p:sp>
        <p:nvSpPr>
          <p:cNvPr id="9" name="Lower"/>
          <p:cNvSpPr txBox="1">
            <a:spLocks/>
          </p:cNvSpPr>
          <p:nvPr/>
        </p:nvSpPr>
        <p:spPr>
          <a:xfrm>
            <a:off x="5791200" y="990600"/>
            <a:ext cx="2743200" cy="1828800"/>
          </a:xfrm>
          <a:prstGeom prst="roundRect">
            <a:avLst/>
          </a:prstGeom>
          <a:solidFill>
            <a:srgbClr val="38383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565F6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LOWER</a:t>
            </a:r>
            <a:br>
              <a:rPr lang="en-US" b="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 b="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COST/BIT</a:t>
            </a:r>
          </a:p>
        </p:txBody>
      </p:sp>
      <p:cxnSp>
        <p:nvCxnSpPr>
          <p:cNvPr id="3" name="Divider"/>
          <p:cNvCxnSpPr>
            <a:endCxn id="8" idx="0"/>
          </p:cNvCxnSpPr>
          <p:nvPr/>
        </p:nvCxnSpPr>
        <p:spPr>
          <a:xfrm>
            <a:off x="4572000" y="1143000"/>
            <a:ext cx="0" cy="2743200"/>
          </a:xfrm>
          <a:prstGeom prst="line">
            <a:avLst/>
          </a:prstGeom>
          <a:ln w="127000" cap="rnd" cmpd="sng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liability&amp;Performance"/>
          <p:cNvSpPr>
            <a:spLocks noGrp="1"/>
          </p:cNvSpPr>
          <p:nvPr>
            <p:ph type="title"/>
          </p:nvPr>
        </p:nvSpPr>
        <p:spPr>
          <a:xfrm>
            <a:off x="914400" y="3886200"/>
            <a:ext cx="7315200" cy="2286000"/>
          </a:xfrm>
          <a:noFill/>
        </p:spPr>
        <p:txBody>
          <a:bodyPr tIns="91440"/>
          <a:lstStyle/>
          <a:p>
            <a:pPr algn="l">
              <a:lnSpc>
                <a:spcPct val="100000"/>
              </a:lnSpc>
            </a:pPr>
            <a:r>
              <a:rPr lang="en-US" sz="66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1. RELIABILITY TAX</a:t>
            </a:r>
            <a:br>
              <a:rPr lang="en-US" sz="66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US" sz="66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2. PERFORMANCE TAX</a:t>
            </a:r>
            <a:endParaRPr lang="en-US" sz="66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5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NEW TECHNOLOGIES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r="76303" b="73396"/>
          <a:stretch/>
        </p:blipFill>
        <p:spPr bwMode="auto">
          <a:xfrm>
            <a:off x="762000" y="1981200"/>
            <a:ext cx="12192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7" r="45465" b="73396"/>
          <a:stretch/>
        </p:blipFill>
        <p:spPr bwMode="auto">
          <a:xfrm>
            <a:off x="2670175" y="1981200"/>
            <a:ext cx="121602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0800" y="29718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2038350" y="2667000"/>
            <a:ext cx="533400" cy="304800"/>
          </a:xfrm>
          <a:prstGeom prst="leftRightArrow">
            <a:avLst/>
          </a:prstGeom>
          <a:solidFill>
            <a:srgbClr val="8C8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0" y="1981200"/>
            <a:ext cx="4343400" cy="14478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NONVOLATILE</a:t>
            </a:r>
          </a:p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MEMORY (NVM)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2" y="4114800"/>
            <a:ext cx="2689036" cy="19240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0" y="4362450"/>
            <a:ext cx="4114800" cy="14478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3-</a:t>
            </a:r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DIMENSIONAL</a:t>
            </a: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DIE STACKING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3428999"/>
            <a:ext cx="2895600" cy="304801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400" i="1" smtClean="0">
                <a:solidFill>
                  <a:srgbClr val="565F6A"/>
                </a:solidFill>
                <a:latin typeface="+mj-lt"/>
              </a:rPr>
              <a:t>Image: Loke et al., Science 2012</a:t>
            </a:r>
            <a:endParaRPr lang="en-US" sz="1400" i="1">
              <a:solidFill>
                <a:srgbClr val="565F6A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6115050"/>
            <a:ext cx="2743200" cy="304801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400" i="1" smtClean="0">
                <a:solidFill>
                  <a:srgbClr val="565F6A"/>
                </a:solidFill>
                <a:latin typeface="+mj-lt"/>
              </a:rPr>
              <a:t>Image: Micron Technology, 2015</a:t>
            </a:r>
            <a:endParaRPr lang="en-US" sz="1400" i="1">
              <a:solidFill>
                <a:srgbClr val="565F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84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1828800"/>
            <a:ext cx="9144000" cy="1524000"/>
          </a:xfrm>
          <a:prstGeom prst="roundRect">
            <a:avLst>
              <a:gd name="adj" fmla="val 0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36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TREND: HETEROGENEITY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0" y="3352800"/>
            <a:ext cx="9144000" cy="1524000"/>
          </a:xfrm>
          <a:prstGeom prst="roundRect">
            <a:avLst>
              <a:gd name="adj" fmla="val 0"/>
            </a:avLst>
          </a:prstGeom>
          <a:solidFill>
            <a:srgbClr val="565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36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0" y="4876800"/>
            <a:ext cx="9144000" cy="1524000"/>
          </a:xfrm>
          <a:prstGeom prst="roundRect">
            <a:avLst>
              <a:gd name="adj" fmla="val 0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3600" smtClean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2133600"/>
            <a:ext cx="2286000" cy="914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CACHE: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" y="3505200"/>
            <a:ext cx="2667000" cy="1371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75000"/>
              </a:lnSpc>
            </a:pPr>
            <a: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MAIN</a:t>
            </a:r>
            <a:b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MEMORY:</a:t>
            </a:r>
            <a:endParaRPr lang="en-US" sz="540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0" y="5181600"/>
            <a:ext cx="2514600" cy="914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STORAGE: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16200000">
            <a:off x="5867400" y="609600"/>
            <a:ext cx="1066800" cy="5486400"/>
          </a:xfrm>
          <a:prstGeom prst="triangle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6200000">
            <a:off x="5867399" y="2133601"/>
            <a:ext cx="1066802" cy="5486400"/>
          </a:xfrm>
          <a:prstGeom prst="triangle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4800" y="2133600"/>
            <a:ext cx="1828800" cy="914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SRAM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5181600"/>
            <a:ext cx="3200400" cy="914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FLASH/HDD</a:t>
            </a:r>
            <a:endParaRPr lang="en-US" sz="5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3657600"/>
            <a:ext cx="1828800" cy="914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5400">
                <a:solidFill>
                  <a:srgbClr val="EDEFF3"/>
                </a:solidFill>
                <a:latin typeface="Tw Cen MT Condensed Extra Bold" panose="020B0803020202020204" pitchFamily="34" charset="0"/>
              </a:rPr>
              <a:t>D</a:t>
            </a:r>
            <a:r>
              <a:rPr lang="en-US" sz="5400" smtClean="0">
                <a:solidFill>
                  <a:srgbClr val="EDEFF3"/>
                </a:solidFill>
                <a:latin typeface="Tw Cen MT Condensed Extra Bold" panose="020B0803020202020204" pitchFamily="34" charset="0"/>
              </a:rPr>
              <a:t>RAM</a:t>
            </a:r>
            <a:endParaRPr lang="en-US" sz="5400">
              <a:solidFill>
                <a:srgbClr val="EDEFF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2895600"/>
            <a:ext cx="2590800" cy="914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anose="020B0803020202020204" pitchFamily="34" charset="0"/>
              </a:rPr>
              <a:t>eDRAM</a:t>
            </a:r>
          </a:p>
          <a:p>
            <a:pPr>
              <a:lnSpc>
                <a:spcPct val="8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anose="020B0803020202020204" pitchFamily="34" charset="0"/>
              </a:rPr>
              <a:t>3D DRAM</a:t>
            </a:r>
            <a:endParaRPr lang="en-US" sz="54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4495800"/>
            <a:ext cx="2590800" cy="7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5400" b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anose="020B0803020202020204" pitchFamily="34" charset="0"/>
              </a:rPr>
              <a:t>NVM</a:t>
            </a:r>
            <a:endParaRPr lang="en-US" sz="54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TREND: SPECIALIZATION</a:t>
            </a:r>
            <a:endParaRPr lang="en-US" sz="660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82</a:t>
            </a:fld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3657600"/>
            <a:ext cx="3276600" cy="0"/>
          </a:xfrm>
          <a:prstGeom prst="straightConnector1">
            <a:avLst/>
          </a:prstGeom>
          <a:ln w="152400" cap="rnd">
            <a:solidFill>
              <a:srgbClr val="565F6A"/>
            </a:solidFill>
            <a:round/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400" y="3200400"/>
            <a:ext cx="27432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MOBILE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2057400"/>
            <a:ext cx="27432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GRAPHICS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57400" y="2514600"/>
            <a:ext cx="3276600" cy="0"/>
          </a:xfrm>
          <a:prstGeom prst="straightConnector1">
            <a:avLst/>
          </a:prstGeom>
          <a:ln w="152400" cap="rnd">
            <a:solidFill>
              <a:srgbClr val="565F6A"/>
            </a:solidFill>
            <a:round/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057400" y="4800600"/>
            <a:ext cx="3276600" cy="0"/>
          </a:xfrm>
          <a:prstGeom prst="straightConnector1">
            <a:avLst/>
          </a:prstGeom>
          <a:ln w="152400" cap="rnd">
            <a:solidFill>
              <a:srgbClr val="565F6A"/>
            </a:solidFill>
            <a:round/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86400" y="4343400"/>
            <a:ext cx="29718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NETWORKS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7400" y="5943600"/>
            <a:ext cx="3276600" cy="0"/>
          </a:xfrm>
          <a:prstGeom prst="straightConnector1">
            <a:avLst/>
          </a:prstGeom>
          <a:ln w="152400" cap="rnd">
            <a:solidFill>
              <a:srgbClr val="8B9BB5"/>
            </a:solidFill>
            <a:round/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86400" y="5486400"/>
            <a:ext cx="3429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800" smtClean="0">
                <a:solidFill>
                  <a:srgbClr val="8B9BB5"/>
                </a:solidFill>
                <a:latin typeface="Tw Cen MT Condensed Extra Bold" panose="020B0803020202020204" pitchFamily="34" charset="0"/>
              </a:rPr>
              <a:t>PC/SERVER</a:t>
            </a:r>
            <a:endParaRPr lang="en-US" sz="4800">
              <a:solidFill>
                <a:srgbClr val="8B9BB5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0" y="1600200"/>
            <a:ext cx="2895600" cy="9144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r>
              <a:rPr lang="en-US" sz="4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BANDWIDTH</a:t>
            </a:r>
            <a:endParaRPr lang="en-US" sz="44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7400" y="2743200"/>
            <a:ext cx="2209800" cy="9144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POWER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7400" y="3886200"/>
            <a:ext cx="2209800" cy="9144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r>
              <a:rPr lang="en-US" sz="48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LATENCY</a:t>
            </a:r>
            <a:endParaRPr lang="en-US" sz="48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5029200"/>
            <a:ext cx="2209800" cy="9144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r>
              <a:rPr lang="en-US" sz="4800" smtClean="0">
                <a:solidFill>
                  <a:srgbClr val="8B9BB5"/>
                </a:solidFill>
                <a:latin typeface="Tw Cen MT Condensed Extra Bold" panose="020B0803020202020204" pitchFamily="34" charset="0"/>
              </a:rPr>
              <a:t>COST</a:t>
            </a:r>
            <a:endParaRPr lang="en-US" sz="4800">
              <a:solidFill>
                <a:srgbClr val="8B9BB5"/>
              </a:solidFill>
              <a:latin typeface="Tw Cen MT Condensed Extra Bold" panose="020B0803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90600" y="2514600"/>
            <a:ext cx="1066800" cy="1524000"/>
          </a:xfrm>
          <a:prstGeom prst="line">
            <a:avLst/>
          </a:prstGeom>
          <a:ln w="152400" cap="flat">
            <a:solidFill>
              <a:srgbClr val="565F6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90600" y="3657600"/>
            <a:ext cx="1066800" cy="533400"/>
          </a:xfrm>
          <a:prstGeom prst="line">
            <a:avLst/>
          </a:prstGeom>
          <a:ln w="152400" cap="flat">
            <a:solidFill>
              <a:srgbClr val="565F6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990600" y="4343400"/>
            <a:ext cx="1066800" cy="457200"/>
          </a:xfrm>
          <a:prstGeom prst="line">
            <a:avLst/>
          </a:prstGeom>
          <a:ln w="152400" cap="flat">
            <a:solidFill>
              <a:srgbClr val="565F6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990600" y="4495800"/>
            <a:ext cx="1066800" cy="1447800"/>
          </a:xfrm>
          <a:prstGeom prst="line">
            <a:avLst/>
          </a:prstGeom>
          <a:ln w="152400" cap="flat">
            <a:solidFill>
              <a:srgbClr val="8B9BB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4267200"/>
            <a:ext cx="1066800" cy="0"/>
          </a:xfrm>
          <a:prstGeom prst="line">
            <a:avLst/>
          </a:prstGeom>
          <a:ln w="609600" cap="flat">
            <a:solidFill>
              <a:srgbClr val="8B9BB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4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textCutoff1"/>
          <p:cNvSpPr txBox="1"/>
          <p:nvPr/>
        </p:nvSpPr>
        <p:spPr>
          <a:xfrm>
            <a:off x="228600" y="1143000"/>
            <a:ext cx="8686800" cy="457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72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HOW TO</a:t>
            </a:r>
            <a:br>
              <a:rPr lang="en-US" sz="72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72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REFORMULATE THE</a:t>
            </a:r>
            <a:br>
              <a:rPr lang="en-US" sz="72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7200" b="1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MEMORY HIERARCHY? </a:t>
            </a:r>
            <a:endParaRPr lang="en-US" sz="7200" b="1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3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486400"/>
          </a:xfrm>
        </p:spPr>
        <p:txBody>
          <a:bodyPr anchor="ctr"/>
          <a:lstStyle/>
          <a:p>
            <a:r>
              <a:rPr lang="en-US" sz="4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NEW SOFTWARE ABSTRACTIONS</a:t>
            </a:r>
            <a:br>
              <a:rPr lang="en-US" sz="4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dirty="0" smtClean="0">
                <a:solidFill>
                  <a:srgbClr val="565F6A"/>
                </a:solidFill>
              </a:rPr>
              <a:t>Primitives for managing heterogeneity</a:t>
            </a:r>
            <a:br>
              <a:rPr lang="en-US" dirty="0" smtClean="0">
                <a:solidFill>
                  <a:srgbClr val="565F6A"/>
                </a:solidFill>
              </a:rPr>
            </a:br>
            <a:endParaRPr lang="en-US" dirty="0" smtClean="0">
              <a:solidFill>
                <a:srgbClr val="565F6A"/>
              </a:solidFill>
            </a:endParaRPr>
          </a:p>
          <a:p>
            <a:r>
              <a:rPr lang="en-US" sz="4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NEW HARDWARE TRADE-OFFS</a:t>
            </a:r>
            <a:br>
              <a:rPr lang="en-US" sz="4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dirty="0" smtClean="0">
                <a:solidFill>
                  <a:srgbClr val="565F6A"/>
                </a:solidFill>
              </a:rPr>
              <a:t>Defining appropriate roles for each tier</a:t>
            </a:r>
            <a:br>
              <a:rPr lang="en-US" dirty="0" smtClean="0">
                <a:solidFill>
                  <a:srgbClr val="565F6A"/>
                </a:solidFill>
              </a:rPr>
            </a:br>
            <a:endParaRPr lang="en-US" dirty="0" smtClean="0">
              <a:solidFill>
                <a:srgbClr val="565F6A"/>
              </a:solidFill>
            </a:endParaRPr>
          </a:p>
          <a:p>
            <a:r>
              <a:rPr lang="en-US" sz="4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RICH MEMORY CAPABILITIES </a:t>
            </a:r>
            <a:br>
              <a:rPr lang="en-US" sz="44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dirty="0">
                <a:solidFill>
                  <a:srgbClr val="565F6A"/>
                </a:solidFill>
              </a:rPr>
              <a:t>M</a:t>
            </a:r>
            <a:r>
              <a:rPr lang="en-US" dirty="0" smtClean="0">
                <a:solidFill>
                  <a:srgbClr val="565F6A"/>
                </a:solidFill>
              </a:rPr>
              <a:t>emory as more than a “bag of bits”</a:t>
            </a:r>
            <a:endParaRPr lang="en-US" dirty="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0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743200"/>
          </a:xfrm>
          <a:solidFill>
            <a:srgbClr val="565F6A"/>
          </a:solidFill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ARCHITECTURAL TECHNIQUES TO ENHANCE DRAM SCALING</a:t>
            </a:r>
            <a:endParaRPr lang="en-US" b="1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28800" y="4191000"/>
            <a:ext cx="5486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Thesis Defense</a:t>
            </a:r>
            <a:b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 sz="60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Yoongu Kim</a:t>
            </a:r>
          </a:p>
        </p:txBody>
      </p:sp>
    </p:spTree>
    <p:extLst>
      <p:ext uri="{BB962C8B-B14F-4D97-AF65-F5344CB8AC3E}">
        <p14:creationId xmlns:p14="http://schemas.microsoft.com/office/powerpoint/2010/main" val="18404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1981200"/>
            <a:ext cx="9144000" cy="2133600"/>
          </a:xfrm>
          <a:prstGeom prst="rect">
            <a:avLst/>
          </a:prstGeom>
          <a:solidFill>
            <a:srgbClr val="FFE1E1"/>
          </a:solidFill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457200"/>
            <a:endParaRPr lang="en-US" sz="540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 smtClean="0">
                <a:latin typeface="Tw Cen MT Condensed Extra Bold" panose="020B0803020202020204" pitchFamily="34" charset="0"/>
              </a:rPr>
              <a:t>1. RELIABILITY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1800" y="2133600"/>
            <a:ext cx="5715000" cy="1828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540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COUPLING BETWEEN NEARBY CELLS</a:t>
            </a:r>
            <a:endParaRPr lang="en-US" sz="7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5" name="FAILURE"/>
          <p:cNvSpPr txBox="1"/>
          <p:nvPr/>
        </p:nvSpPr>
        <p:spPr>
          <a:xfrm>
            <a:off x="228600" y="4191000"/>
            <a:ext cx="8686800" cy="2133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ROW </a:t>
            </a:r>
            <a:r>
              <a:rPr lang="en-US" sz="6000" b="1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HAMMER </a:t>
            </a:r>
            <a:r>
              <a:rPr lang="en-US" sz="40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(ISCA 2014)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Your DRAM chips are probably broken.</a:t>
            </a:r>
            <a:endParaRPr lang="en-US" sz="4000" dirty="0" smtClean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382486" y="2460171"/>
            <a:ext cx="587829" cy="195943"/>
            <a:chOff x="914400" y="3276600"/>
            <a:chExt cx="914400" cy="304800"/>
          </a:xfrm>
        </p:grpSpPr>
        <p:cxnSp>
          <p:nvCxnSpPr>
            <p:cNvPr id="81" name="Straight Connector 80"/>
            <p:cNvCxnSpPr/>
            <p:nvPr/>
          </p:nvCxnSpPr>
          <p:spPr>
            <a:xfrm flipH="1">
              <a:off x="914400" y="3429000"/>
              <a:ext cx="152400" cy="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1066800" y="3276600"/>
              <a:ext cx="76200" cy="1524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11430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2954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4478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1600200" y="3429000"/>
              <a:ext cx="76200" cy="1524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1676400" y="3429000"/>
              <a:ext cx="152400" cy="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382486" y="3439886"/>
            <a:ext cx="587829" cy="195943"/>
            <a:chOff x="914400" y="3276600"/>
            <a:chExt cx="914400" cy="304800"/>
          </a:xfrm>
        </p:grpSpPr>
        <p:cxnSp>
          <p:nvCxnSpPr>
            <p:cNvPr id="74" name="Straight Connector 73"/>
            <p:cNvCxnSpPr/>
            <p:nvPr/>
          </p:nvCxnSpPr>
          <p:spPr>
            <a:xfrm flipH="1">
              <a:off x="914400" y="3429000"/>
              <a:ext cx="152400" cy="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066800" y="3276600"/>
              <a:ext cx="76200" cy="1524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11430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2954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4478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600200" y="3429000"/>
              <a:ext cx="76200" cy="1524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676400" y="3429000"/>
              <a:ext cx="152400" cy="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rot="16200000">
            <a:off x="892630" y="2950029"/>
            <a:ext cx="587829" cy="195943"/>
            <a:chOff x="914400" y="3276600"/>
            <a:chExt cx="914400" cy="304800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914400" y="3429000"/>
              <a:ext cx="152400" cy="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1066800" y="3276600"/>
              <a:ext cx="76200" cy="1524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430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2954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4478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600200" y="3429000"/>
              <a:ext cx="76200" cy="1524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676400" y="3429000"/>
              <a:ext cx="152400" cy="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rot="16200000">
            <a:off x="1872343" y="2950029"/>
            <a:ext cx="587829" cy="195943"/>
            <a:chOff x="914400" y="3276600"/>
            <a:chExt cx="914400" cy="304800"/>
          </a:xfrm>
        </p:grpSpPr>
        <p:cxnSp>
          <p:nvCxnSpPr>
            <p:cNvPr id="60" name="Straight Connector 59"/>
            <p:cNvCxnSpPr/>
            <p:nvPr/>
          </p:nvCxnSpPr>
          <p:spPr>
            <a:xfrm flipH="1">
              <a:off x="914400" y="3429000"/>
              <a:ext cx="152400" cy="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1066800" y="3276600"/>
              <a:ext cx="76200" cy="1524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11430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2954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447800" y="3276600"/>
              <a:ext cx="152400" cy="3048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600200" y="3429000"/>
              <a:ext cx="76200" cy="15240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676400" y="3429000"/>
              <a:ext cx="152400" cy="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/>
          <p:cNvSpPr/>
          <p:nvPr/>
        </p:nvSpPr>
        <p:spPr>
          <a:xfrm>
            <a:off x="1970314" y="2362200"/>
            <a:ext cx="391886" cy="391886"/>
          </a:xfrm>
          <a:prstGeom prst="ellipse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90600" y="2362200"/>
            <a:ext cx="391886" cy="391886"/>
          </a:xfrm>
          <a:prstGeom prst="ellipse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90600" y="3341914"/>
            <a:ext cx="391886" cy="391886"/>
          </a:xfrm>
          <a:prstGeom prst="ellipse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970314" y="3341914"/>
            <a:ext cx="391886" cy="391886"/>
          </a:xfrm>
          <a:prstGeom prst="ellipse">
            <a:avLst/>
          </a:prstGeom>
          <a:solidFill>
            <a:srgbClr val="8B9BB5"/>
          </a:solidFill>
          <a:ln w="57150">
            <a:solidFill>
              <a:srgbClr val="56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105509</TotalTime>
  <Words>1564</Words>
  <Application>Microsoft Macintosh PowerPoint</Application>
  <PresentationFormat>On-screen Show (4:3)</PresentationFormat>
  <Paragraphs>794</Paragraphs>
  <Slides>85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ARCHITECTURAL TECHNIQUES TO ENHANCE DRAM SCALING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SCALING</vt:lpstr>
      <vt:lpstr>1. RELIABILITY TAX 2. PERFORMANCE TAX</vt:lpstr>
      <vt:lpstr>1. RELIABILITY</vt:lpstr>
      <vt:lpstr>2. PERFORMANCE</vt:lpstr>
      <vt:lpstr>CO-DESIGN: CPU &amp; DRAM</vt:lpstr>
      <vt:lpstr>THESIS STATEMENT</vt:lpstr>
      <vt:lpstr>DRAM SCALING</vt:lpstr>
      <vt:lpstr>THREE CONTRIBUTIONS</vt:lpstr>
      <vt:lpstr>THREE CONTRIBUTIONS</vt:lpstr>
      <vt:lpstr>THREE CONTRIBUTIONS</vt:lpstr>
      <vt:lpstr>OUTLINE</vt:lpstr>
      <vt:lpstr>PowerPoint Presentation</vt:lpstr>
      <vt:lpstr>DRAM CHIP</vt:lpstr>
      <vt:lpstr>PowerPoint Presentation</vt:lpstr>
      <vt:lpstr>PowerPoint Presentation</vt:lpstr>
      <vt:lpstr>REAL SYSTEM</vt:lpstr>
      <vt:lpstr>PowerPoint Presentation</vt:lpstr>
      <vt:lpstr>PowerPoint Presentation</vt:lpstr>
      <vt:lpstr>PowerPoint Presentation</vt:lpstr>
      <vt:lpstr>PowerPoint Presentation</vt:lpstr>
      <vt:lpstr>ROOT CAUSE?</vt:lpstr>
      <vt:lpstr>AS DRAM SCALES …</vt:lpstr>
      <vt:lpstr>PowerPoint Presentation</vt:lpstr>
      <vt:lpstr>PowerPoint Presentation</vt:lpstr>
      <vt:lpstr>PowerPoint Presentation</vt:lpstr>
      <vt:lpstr>MOST MODULES AT RISK</vt:lpstr>
      <vt:lpstr>PowerPoint Presentation</vt:lpstr>
      <vt:lpstr>DISTURBING FACTS</vt:lpstr>
      <vt:lpstr>PowerPoint Presentation</vt:lpstr>
      <vt:lpstr>PowerPoint Presentation</vt:lpstr>
      <vt:lpstr>PowerPoint Presentation</vt:lpstr>
      <vt:lpstr>PowerPoint Presentation</vt:lpstr>
      <vt:lpstr>TWO NAIVE SOLUTIONS</vt:lpstr>
      <vt:lpstr>OUR SOLUTION: PARR</vt:lpstr>
      <vt:lpstr>PARR: CHANCE OF ERROR</vt:lpstr>
      <vt:lpstr>PowerPoint Presentation</vt:lpstr>
      <vt:lpstr>RELATED WORK</vt:lpstr>
      <vt:lpstr>RECAP: RELIABILITY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WORK</vt:lpstr>
      <vt:lpstr>RECAP: PERFORMANCE</vt:lpstr>
      <vt:lpstr>PowerPoint Presentation</vt:lpstr>
      <vt:lpstr>PowerPoint Presentation</vt:lpstr>
      <vt:lpstr>PREVIOUS SIMULATORS</vt:lpstr>
      <vt:lpstr>OUR RAMULATOR</vt:lpstr>
      <vt:lpstr>RAMULATOR’S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CONTRIBUTIONS</vt:lpstr>
      <vt:lpstr>RESEARCH</vt:lpstr>
      <vt:lpstr>RESEARCH</vt:lpstr>
      <vt:lpstr>OUTDATED ASSUMPTIONS</vt:lpstr>
      <vt:lpstr>NEW TECHNOLOGIES</vt:lpstr>
      <vt:lpstr>TREND: HETEROGENEITY</vt:lpstr>
      <vt:lpstr>TREND: SPECIALIZATION</vt:lpstr>
      <vt:lpstr>PowerPoint Presentation</vt:lpstr>
      <vt:lpstr>PowerPoint Presentation</vt:lpstr>
      <vt:lpstr>ARCHITECTURAL TECHNIQUES TO ENHANCE DRAM SCALING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yoongu</dc:creator>
  <cp:lastModifiedBy>Onur Mutlu</cp:lastModifiedBy>
  <cp:revision>9900</cp:revision>
  <cp:lastPrinted>2015-05-06T18:56:33Z</cp:lastPrinted>
  <dcterms:created xsi:type="dcterms:W3CDTF">2014-06-05T00:32:34Z</dcterms:created>
  <dcterms:modified xsi:type="dcterms:W3CDTF">2015-06-06T22:20:54Z</dcterms:modified>
</cp:coreProperties>
</file>